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35"/>
  </p:notesMasterIdLst>
  <p:handoutMasterIdLst>
    <p:handoutMasterId r:id="rId36"/>
  </p:handoutMasterIdLst>
  <p:sldIdLst>
    <p:sldId id="1217" r:id="rId2"/>
    <p:sldId id="1329" r:id="rId3"/>
    <p:sldId id="1343" r:id="rId4"/>
    <p:sldId id="1307" r:id="rId5"/>
    <p:sldId id="1338" r:id="rId6"/>
    <p:sldId id="1309" r:id="rId7"/>
    <p:sldId id="1327" r:id="rId8"/>
    <p:sldId id="1344" r:id="rId9"/>
    <p:sldId id="1235" r:id="rId10"/>
    <p:sldId id="1336" r:id="rId11"/>
    <p:sldId id="1311" r:id="rId12"/>
    <p:sldId id="1315" r:id="rId13"/>
    <p:sldId id="1345" r:id="rId14"/>
    <p:sldId id="1317" r:id="rId15"/>
    <p:sldId id="1319" r:id="rId16"/>
    <p:sldId id="1328" r:id="rId17"/>
    <p:sldId id="1318" r:id="rId18"/>
    <p:sldId id="1320" r:id="rId19"/>
    <p:sldId id="1321" r:id="rId20"/>
    <p:sldId id="1265" r:id="rId21"/>
    <p:sldId id="1298" r:id="rId22"/>
    <p:sldId id="1325" r:id="rId23"/>
    <p:sldId id="1333" r:id="rId24"/>
    <p:sldId id="1347" r:id="rId25"/>
    <p:sldId id="1332" r:id="rId26"/>
    <p:sldId id="1262" r:id="rId27"/>
    <p:sldId id="1225" r:id="rId28"/>
    <p:sldId id="1316" r:id="rId29"/>
    <p:sldId id="1340" r:id="rId30"/>
    <p:sldId id="1342" r:id="rId31"/>
    <p:sldId id="1322" r:id="rId32"/>
    <p:sldId id="1323" r:id="rId33"/>
    <p:sldId id="1324" r:id="rId34"/>
  </p:sldIdLst>
  <p:sldSz cx="9144000" cy="6858000" type="screen4x3"/>
  <p:notesSz cx="6934200" cy="9220200"/>
  <p:defaultTextStyle>
    <a:defPPr>
      <a:defRPr lang="en-US"/>
    </a:defPPr>
    <a:lvl1pPr algn="l" rtl="0" fontAlgn="base">
      <a:spcBef>
        <a:spcPct val="0"/>
      </a:spcBef>
      <a:spcAft>
        <a:spcPct val="0"/>
      </a:spcAft>
      <a:defRPr sz="1200" b="1" i="1" kern="1200">
        <a:solidFill>
          <a:srgbClr val="1822CD"/>
        </a:solidFill>
        <a:latin typeface="Helvetica" charset="0"/>
        <a:ea typeface="MS PGothic" pitchFamily="34" charset="-128"/>
        <a:cs typeface="+mn-cs"/>
      </a:defRPr>
    </a:lvl1pPr>
    <a:lvl2pPr marL="457200" algn="l" rtl="0" fontAlgn="base">
      <a:spcBef>
        <a:spcPct val="0"/>
      </a:spcBef>
      <a:spcAft>
        <a:spcPct val="0"/>
      </a:spcAft>
      <a:defRPr sz="1200" b="1" i="1" kern="1200">
        <a:solidFill>
          <a:srgbClr val="1822CD"/>
        </a:solidFill>
        <a:latin typeface="Helvetica" charset="0"/>
        <a:ea typeface="MS PGothic" pitchFamily="34" charset="-128"/>
        <a:cs typeface="+mn-cs"/>
      </a:defRPr>
    </a:lvl2pPr>
    <a:lvl3pPr marL="914400" algn="l" rtl="0" fontAlgn="base">
      <a:spcBef>
        <a:spcPct val="0"/>
      </a:spcBef>
      <a:spcAft>
        <a:spcPct val="0"/>
      </a:spcAft>
      <a:defRPr sz="1200" b="1" i="1" kern="1200">
        <a:solidFill>
          <a:srgbClr val="1822CD"/>
        </a:solidFill>
        <a:latin typeface="Helvetica" charset="0"/>
        <a:ea typeface="MS PGothic" pitchFamily="34" charset="-128"/>
        <a:cs typeface="+mn-cs"/>
      </a:defRPr>
    </a:lvl3pPr>
    <a:lvl4pPr marL="1371600" algn="l" rtl="0" fontAlgn="base">
      <a:spcBef>
        <a:spcPct val="0"/>
      </a:spcBef>
      <a:spcAft>
        <a:spcPct val="0"/>
      </a:spcAft>
      <a:defRPr sz="1200" b="1" i="1" kern="1200">
        <a:solidFill>
          <a:srgbClr val="1822CD"/>
        </a:solidFill>
        <a:latin typeface="Helvetica" charset="0"/>
        <a:ea typeface="MS PGothic" pitchFamily="34" charset="-128"/>
        <a:cs typeface="+mn-cs"/>
      </a:defRPr>
    </a:lvl4pPr>
    <a:lvl5pPr marL="1828800" algn="l" rtl="0" fontAlgn="base">
      <a:spcBef>
        <a:spcPct val="0"/>
      </a:spcBef>
      <a:spcAft>
        <a:spcPct val="0"/>
      </a:spcAft>
      <a:defRPr sz="1200" b="1" i="1" kern="1200">
        <a:solidFill>
          <a:srgbClr val="1822CD"/>
        </a:solidFill>
        <a:latin typeface="Helvetica" charset="0"/>
        <a:ea typeface="MS PGothic" pitchFamily="34" charset="-128"/>
        <a:cs typeface="+mn-cs"/>
      </a:defRPr>
    </a:lvl5pPr>
    <a:lvl6pPr marL="2286000" algn="l" defTabSz="914400" rtl="0" eaLnBrk="1" latinLnBrk="0" hangingPunct="1">
      <a:defRPr sz="1200" b="1" i="1" kern="1200">
        <a:solidFill>
          <a:srgbClr val="1822CD"/>
        </a:solidFill>
        <a:latin typeface="Helvetica" charset="0"/>
        <a:ea typeface="MS PGothic" pitchFamily="34" charset="-128"/>
        <a:cs typeface="+mn-cs"/>
      </a:defRPr>
    </a:lvl6pPr>
    <a:lvl7pPr marL="2743200" algn="l" defTabSz="914400" rtl="0" eaLnBrk="1" latinLnBrk="0" hangingPunct="1">
      <a:defRPr sz="1200" b="1" i="1" kern="1200">
        <a:solidFill>
          <a:srgbClr val="1822CD"/>
        </a:solidFill>
        <a:latin typeface="Helvetica" charset="0"/>
        <a:ea typeface="MS PGothic" pitchFamily="34" charset="-128"/>
        <a:cs typeface="+mn-cs"/>
      </a:defRPr>
    </a:lvl7pPr>
    <a:lvl8pPr marL="3200400" algn="l" defTabSz="914400" rtl="0" eaLnBrk="1" latinLnBrk="0" hangingPunct="1">
      <a:defRPr sz="1200" b="1" i="1" kern="1200">
        <a:solidFill>
          <a:srgbClr val="1822CD"/>
        </a:solidFill>
        <a:latin typeface="Helvetica" charset="0"/>
        <a:ea typeface="MS PGothic" pitchFamily="34" charset="-128"/>
        <a:cs typeface="+mn-cs"/>
      </a:defRPr>
    </a:lvl8pPr>
    <a:lvl9pPr marL="3657600" algn="l" defTabSz="914400" rtl="0" eaLnBrk="1" latinLnBrk="0" hangingPunct="1">
      <a:defRPr sz="1200" b="1" i="1" kern="1200">
        <a:solidFill>
          <a:srgbClr val="1822CD"/>
        </a:solidFill>
        <a:latin typeface="Helvetica"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F9FF"/>
    <a:srgbClr val="7BD1FF"/>
    <a:srgbClr val="99B7FF"/>
    <a:srgbClr val="180018"/>
    <a:srgbClr val="8C008C"/>
    <a:srgbClr val="FF1C28"/>
    <a:srgbClr val="FF330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464" y="-90"/>
      </p:cViewPr>
      <p:guideLst>
        <p:guide orient="horz" pos="42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5" d="100"/>
        <a:sy n="85" d="100"/>
      </p:scale>
      <p:origin x="0" y="0"/>
    </p:cViewPr>
  </p:sorterViewPr>
  <p:notesViewPr>
    <p:cSldViewPr snapToGrid="0">
      <p:cViewPr varScale="1">
        <p:scale>
          <a:sx n="98" d="100"/>
          <a:sy n="98" d="100"/>
        </p:scale>
        <p:origin x="-3420" y="-114"/>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361" tIns="46181" rIns="92361" bIns="46181" numCol="1" anchor="t" anchorCtr="0" compatLnSpc="1">
            <a:prstTxWarp prst="textNoShape">
              <a:avLst/>
            </a:prstTxWarp>
          </a:bodyPr>
          <a:lstStyle>
            <a:lvl1pPr defTabSz="923925">
              <a:spcBef>
                <a:spcPct val="0"/>
              </a:spcBef>
              <a:buFontTx/>
              <a:buNone/>
              <a:defRPr b="0" i="0">
                <a:solidFill>
                  <a:schemeClr val="tx1"/>
                </a:solidFill>
                <a:latin typeface="Times New Roman" pitchFamily="18" charset="0"/>
                <a:ea typeface="+mn-ea"/>
                <a:cs typeface="+mn-cs"/>
              </a:defRPr>
            </a:lvl1pPr>
          </a:lstStyle>
          <a:p>
            <a:pPr>
              <a:defRPr/>
            </a:pPr>
            <a:endParaRPr lang="en-US"/>
          </a:p>
        </p:txBody>
      </p:sp>
      <p:sp>
        <p:nvSpPr>
          <p:cNvPr id="23555" name="Rectangle 3"/>
          <p:cNvSpPr>
            <a:spLocks noGrp="1" noChangeArrowheads="1"/>
          </p:cNvSpPr>
          <p:nvPr>
            <p:ph type="dt" sz="quarter" idx="1"/>
          </p:nvPr>
        </p:nvSpPr>
        <p:spPr bwMode="auto">
          <a:xfrm>
            <a:off x="3929063" y="0"/>
            <a:ext cx="3005137" cy="461963"/>
          </a:xfrm>
          <a:prstGeom prst="rect">
            <a:avLst/>
          </a:prstGeom>
          <a:noFill/>
          <a:ln w="9525">
            <a:noFill/>
            <a:miter lim="800000"/>
            <a:headEnd/>
            <a:tailEnd/>
          </a:ln>
          <a:effectLst/>
        </p:spPr>
        <p:txBody>
          <a:bodyPr vert="horz" wrap="square" lIns="92361" tIns="46181" rIns="92361" bIns="46181" numCol="1" anchor="t" anchorCtr="0" compatLnSpc="1">
            <a:prstTxWarp prst="textNoShape">
              <a:avLst/>
            </a:prstTxWarp>
          </a:bodyPr>
          <a:lstStyle>
            <a:lvl1pPr algn="r" defTabSz="923925">
              <a:spcBef>
                <a:spcPct val="0"/>
              </a:spcBef>
              <a:buFontTx/>
              <a:buNone/>
              <a:defRPr b="0" i="0">
                <a:solidFill>
                  <a:schemeClr val="tx1"/>
                </a:solidFill>
                <a:latin typeface="Times New Roman" pitchFamily="18" charset="0"/>
                <a:ea typeface="+mn-ea"/>
                <a:cs typeface="+mn-cs"/>
              </a:defRPr>
            </a:lvl1pPr>
          </a:lstStyle>
          <a:p>
            <a:pPr>
              <a:defRPr/>
            </a:pPr>
            <a:endParaRPr lang="en-US"/>
          </a:p>
        </p:txBody>
      </p:sp>
      <p:sp>
        <p:nvSpPr>
          <p:cNvPr id="23556" name="Rectangle 4"/>
          <p:cNvSpPr>
            <a:spLocks noGrp="1" noChangeArrowheads="1"/>
          </p:cNvSpPr>
          <p:nvPr>
            <p:ph type="ftr" sz="quarter" idx="2"/>
          </p:nvPr>
        </p:nvSpPr>
        <p:spPr bwMode="auto">
          <a:xfrm>
            <a:off x="0" y="8758238"/>
            <a:ext cx="3005138" cy="461962"/>
          </a:xfrm>
          <a:prstGeom prst="rect">
            <a:avLst/>
          </a:prstGeom>
          <a:noFill/>
          <a:ln w="9525">
            <a:noFill/>
            <a:miter lim="800000"/>
            <a:headEnd/>
            <a:tailEnd/>
          </a:ln>
          <a:effectLst/>
        </p:spPr>
        <p:txBody>
          <a:bodyPr vert="horz" wrap="square" lIns="92361" tIns="46181" rIns="92361" bIns="46181" numCol="1" anchor="b" anchorCtr="0" compatLnSpc="1">
            <a:prstTxWarp prst="textNoShape">
              <a:avLst/>
            </a:prstTxWarp>
          </a:bodyPr>
          <a:lstStyle>
            <a:lvl1pPr defTabSz="923925">
              <a:spcBef>
                <a:spcPct val="0"/>
              </a:spcBef>
              <a:buFontTx/>
              <a:buNone/>
              <a:defRPr b="0" i="0">
                <a:solidFill>
                  <a:schemeClr val="tx1"/>
                </a:solidFill>
                <a:latin typeface="Times New Roman" pitchFamily="18" charset="0"/>
                <a:ea typeface="+mn-ea"/>
                <a:cs typeface="+mn-cs"/>
              </a:defRPr>
            </a:lvl1pPr>
          </a:lstStyle>
          <a:p>
            <a:pPr>
              <a:defRPr/>
            </a:pPr>
            <a:endParaRPr lang="en-US"/>
          </a:p>
        </p:txBody>
      </p:sp>
      <p:sp>
        <p:nvSpPr>
          <p:cNvPr id="23557" name="Rectangle 5"/>
          <p:cNvSpPr>
            <a:spLocks noGrp="1" noChangeArrowheads="1"/>
          </p:cNvSpPr>
          <p:nvPr>
            <p:ph type="sldNum" sz="quarter" idx="3"/>
          </p:nvPr>
        </p:nvSpPr>
        <p:spPr bwMode="auto">
          <a:xfrm>
            <a:off x="3929063" y="8758238"/>
            <a:ext cx="3005137" cy="461962"/>
          </a:xfrm>
          <a:prstGeom prst="rect">
            <a:avLst/>
          </a:prstGeom>
          <a:noFill/>
          <a:ln w="9525">
            <a:noFill/>
            <a:miter lim="800000"/>
            <a:headEnd/>
            <a:tailEnd/>
          </a:ln>
          <a:effectLst/>
        </p:spPr>
        <p:txBody>
          <a:bodyPr vert="horz" wrap="square" lIns="92361" tIns="46181" rIns="92361" bIns="46181" numCol="1" anchor="b" anchorCtr="0" compatLnSpc="1">
            <a:prstTxWarp prst="textNoShape">
              <a:avLst/>
            </a:prstTxWarp>
          </a:bodyPr>
          <a:lstStyle>
            <a:lvl1pPr algn="r" defTabSz="923925">
              <a:defRPr b="0" i="0">
                <a:solidFill>
                  <a:schemeClr val="tx1"/>
                </a:solidFill>
                <a:latin typeface="Times New Roman" pitchFamily="18" charset="0"/>
                <a:cs typeface="Arial" pitchFamily="34" charset="0"/>
              </a:defRPr>
            </a:lvl1pPr>
          </a:lstStyle>
          <a:p>
            <a:fld id="{1B11F0CF-2F25-4D83-A45F-84C5A6CC72F8}" type="slidenum">
              <a:rPr lang="en-US" altLang="en-US"/>
              <a:pPr/>
              <a:t>‹#›</a:t>
            </a:fld>
            <a:endParaRPr lang="en-US" altLang="en-US"/>
          </a:p>
        </p:txBody>
      </p:sp>
    </p:spTree>
    <p:extLst>
      <p:ext uri="{BB962C8B-B14F-4D97-AF65-F5344CB8AC3E}">
        <p14:creationId xmlns:p14="http://schemas.microsoft.com/office/powerpoint/2010/main" val="38631988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lvl1pPr>
              <a:spcBef>
                <a:spcPct val="0"/>
              </a:spcBef>
              <a:buFontTx/>
              <a:buNone/>
              <a:defRPr b="0" i="0">
                <a:solidFill>
                  <a:schemeClr val="tx1"/>
                </a:solidFill>
                <a:latin typeface="Times New Roman" pitchFamily="18" charset="0"/>
                <a:ea typeface="+mn-ea"/>
                <a:cs typeface="+mn-cs"/>
              </a:defRPr>
            </a:lvl1pPr>
          </a:lstStyle>
          <a:p>
            <a:pPr>
              <a:defRPr/>
            </a:pPr>
            <a:endParaRPr lang="en-US"/>
          </a:p>
        </p:txBody>
      </p:sp>
      <p:sp>
        <p:nvSpPr>
          <p:cNvPr id="30723" name="Rectangle 3"/>
          <p:cNvSpPr>
            <a:spLocks noGrp="1" noChangeArrowheads="1"/>
          </p:cNvSpPr>
          <p:nvPr>
            <p:ph type="dt" idx="1"/>
          </p:nvPr>
        </p:nvSpPr>
        <p:spPr bwMode="auto">
          <a:xfrm>
            <a:off x="3962400" y="0"/>
            <a:ext cx="2971800" cy="457200"/>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lvl1pPr algn="r">
              <a:spcBef>
                <a:spcPct val="0"/>
              </a:spcBef>
              <a:buFontTx/>
              <a:buNone/>
              <a:defRPr b="0" i="0">
                <a:solidFill>
                  <a:schemeClr val="tx1"/>
                </a:solidFill>
                <a:latin typeface="Times New Roman" pitchFamily="18" charset="0"/>
                <a:ea typeface="+mn-ea"/>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33475" y="684213"/>
            <a:ext cx="4667250" cy="35004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915988" y="4413250"/>
            <a:ext cx="5102225" cy="4110038"/>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750300"/>
            <a:ext cx="2971800" cy="457200"/>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spcBef>
                <a:spcPct val="0"/>
              </a:spcBef>
              <a:buFontTx/>
              <a:buNone/>
              <a:defRPr b="0" i="0">
                <a:solidFill>
                  <a:schemeClr val="tx1"/>
                </a:solidFill>
                <a:latin typeface="Times New Roman" pitchFamily="18" charset="0"/>
                <a:ea typeface="+mn-ea"/>
                <a:cs typeface="+mn-cs"/>
              </a:defRPr>
            </a:lvl1pPr>
          </a:lstStyle>
          <a:p>
            <a:pPr>
              <a:defRPr/>
            </a:pPr>
            <a:endParaRPr lang="en-US"/>
          </a:p>
        </p:txBody>
      </p:sp>
      <p:sp>
        <p:nvSpPr>
          <p:cNvPr id="30727" name="Rectangle 7"/>
          <p:cNvSpPr>
            <a:spLocks noGrp="1" noChangeArrowheads="1"/>
          </p:cNvSpPr>
          <p:nvPr>
            <p:ph type="sldNum" sz="quarter" idx="5"/>
          </p:nvPr>
        </p:nvSpPr>
        <p:spPr bwMode="auto">
          <a:xfrm>
            <a:off x="3962400" y="8750300"/>
            <a:ext cx="2971800" cy="457200"/>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lgn="r">
              <a:defRPr b="0" i="0">
                <a:solidFill>
                  <a:schemeClr val="tx1"/>
                </a:solidFill>
                <a:latin typeface="Times New Roman" pitchFamily="18" charset="0"/>
                <a:cs typeface="Arial" pitchFamily="34" charset="0"/>
              </a:defRPr>
            </a:lvl1pPr>
          </a:lstStyle>
          <a:p>
            <a:fld id="{BE43B93F-FDE3-4629-9E0E-93B7813C6345}" type="slidenum">
              <a:rPr lang="en-US" altLang="en-US"/>
              <a:pPr/>
              <a:t>‹#›</a:t>
            </a:fld>
            <a:endParaRPr lang="en-US" altLang="en-US"/>
          </a:p>
        </p:txBody>
      </p:sp>
    </p:spTree>
    <p:extLst>
      <p:ext uri="{BB962C8B-B14F-4D97-AF65-F5344CB8AC3E}">
        <p14:creationId xmlns:p14="http://schemas.microsoft.com/office/powerpoint/2010/main" val="378353805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81859798-59E9-4731-891B-F5E8C09AB05B}" type="slidenum">
              <a:rPr lang="en-US" altLang="en-US" b="0" i="0">
                <a:solidFill>
                  <a:schemeClr val="tx1"/>
                </a:solidFill>
                <a:latin typeface="Times New Roman" pitchFamily="18" charset="0"/>
              </a:rPr>
              <a:pPr eaLnBrk="1" hangingPunct="1"/>
              <a:t>1</a:t>
            </a:fld>
            <a:endParaRPr lang="en-US" altLang="en-US" b="0" i="0">
              <a:solidFill>
                <a:schemeClr val="tx1"/>
              </a:solidFill>
              <a:latin typeface="Times New Roman" pitchFamily="18" charset="0"/>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85F1C9CE-69D1-48D3-A71C-297D218075A0}" type="slidenum">
              <a:rPr lang="en-US" altLang="en-US" b="0" i="0">
                <a:solidFill>
                  <a:schemeClr val="tx1"/>
                </a:solidFill>
                <a:latin typeface="Times New Roman" pitchFamily="18" charset="0"/>
              </a:rPr>
              <a:pPr eaLnBrk="1" hangingPunct="1"/>
              <a:t>12</a:t>
            </a:fld>
            <a:endParaRPr lang="en-US" altLang="en-US" b="0" i="0">
              <a:solidFill>
                <a:schemeClr val="tx1"/>
              </a:solidFill>
              <a:latin typeface="Times New Roman" pitchFamily="18"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95AD7A9E-ABF7-4111-A616-190FC7E7DF3C}" type="slidenum">
              <a:rPr lang="en-US" altLang="en-US" b="0" i="0">
                <a:solidFill>
                  <a:schemeClr val="tx1"/>
                </a:solidFill>
                <a:latin typeface="Times New Roman" pitchFamily="18" charset="0"/>
              </a:rPr>
              <a:pPr eaLnBrk="1" hangingPunct="1"/>
              <a:t>13</a:t>
            </a:fld>
            <a:endParaRPr lang="en-US" altLang="en-US" b="0" i="0">
              <a:solidFill>
                <a:schemeClr val="tx1"/>
              </a:solidFill>
              <a:latin typeface="Times New Roman" pitchFamily="18"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277B2C7D-CE65-4950-8452-4DB3CB727CB9}" type="slidenum">
              <a:rPr lang="en-US" altLang="en-US" b="0" i="0">
                <a:solidFill>
                  <a:schemeClr val="tx1"/>
                </a:solidFill>
                <a:latin typeface="Times New Roman" pitchFamily="18" charset="0"/>
              </a:rPr>
              <a:pPr eaLnBrk="1" hangingPunct="1"/>
              <a:t>14</a:t>
            </a:fld>
            <a:endParaRPr lang="en-US" altLang="en-US" b="0" i="0">
              <a:solidFill>
                <a:schemeClr val="tx1"/>
              </a:solidFill>
              <a:latin typeface="Times New Roman" pitchFamily="18"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C3AFD7A9-1B7C-487F-A29F-78330155672C}" type="slidenum">
              <a:rPr lang="en-US" altLang="en-US" b="0" i="0">
                <a:solidFill>
                  <a:schemeClr val="tx1"/>
                </a:solidFill>
                <a:latin typeface="Times New Roman" pitchFamily="18" charset="0"/>
              </a:rPr>
              <a:pPr eaLnBrk="1" hangingPunct="1"/>
              <a:t>15</a:t>
            </a:fld>
            <a:endParaRPr lang="en-US" altLang="en-US" b="0" i="0">
              <a:solidFill>
                <a:schemeClr val="tx1"/>
              </a:solidFill>
              <a:latin typeface="Times New Roman" pitchFamily="18"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0EA67713-2792-4636-A89A-5AF78B9A833B}" type="slidenum">
              <a:rPr lang="en-US" altLang="en-US" b="0" i="0">
                <a:solidFill>
                  <a:schemeClr val="tx1"/>
                </a:solidFill>
                <a:latin typeface="Times New Roman" pitchFamily="18" charset="0"/>
              </a:rPr>
              <a:pPr eaLnBrk="1" hangingPunct="1"/>
              <a:t>16</a:t>
            </a:fld>
            <a:endParaRPr lang="en-US" altLang="en-US" b="0" i="0">
              <a:solidFill>
                <a:schemeClr val="tx1"/>
              </a:solidFill>
              <a:latin typeface="Times New Roman" pitchFamily="18"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4513FCE6-ECF1-4687-98A3-CD6B82938991}" type="slidenum">
              <a:rPr lang="en-US" altLang="en-US" b="0" i="0">
                <a:solidFill>
                  <a:schemeClr val="tx1"/>
                </a:solidFill>
                <a:latin typeface="Times New Roman" pitchFamily="18" charset="0"/>
              </a:rPr>
              <a:pPr eaLnBrk="1" hangingPunct="1"/>
              <a:t>17</a:t>
            </a:fld>
            <a:endParaRPr lang="en-US" altLang="en-US" b="0" i="0">
              <a:solidFill>
                <a:schemeClr val="tx1"/>
              </a:solidFill>
              <a:latin typeface="Times New Roman" pitchFamily="18"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422872F6-F11D-48E8-BD45-26E62EA6139D}" type="slidenum">
              <a:rPr lang="en-US" altLang="en-US" b="0" i="0">
                <a:solidFill>
                  <a:schemeClr val="tx1"/>
                </a:solidFill>
                <a:latin typeface="Times New Roman" pitchFamily="18" charset="0"/>
              </a:rPr>
              <a:pPr eaLnBrk="1" hangingPunct="1"/>
              <a:t>18</a:t>
            </a:fld>
            <a:endParaRPr lang="en-US" altLang="en-US" b="0" i="0">
              <a:solidFill>
                <a:schemeClr val="tx1"/>
              </a:solidFill>
              <a:latin typeface="Times New Roman" pitchFamily="18"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39E946BB-4DEA-4EC8-8D56-C94693086B17}" type="slidenum">
              <a:rPr lang="en-US" altLang="en-US" b="0" i="0">
                <a:solidFill>
                  <a:schemeClr val="tx1"/>
                </a:solidFill>
                <a:latin typeface="Times New Roman" pitchFamily="18" charset="0"/>
              </a:rPr>
              <a:pPr eaLnBrk="1" hangingPunct="1"/>
              <a:t>19</a:t>
            </a:fld>
            <a:endParaRPr lang="en-US" altLang="en-US" b="0" i="0">
              <a:solidFill>
                <a:schemeClr val="tx1"/>
              </a:solidFill>
              <a:latin typeface="Times New Roman" pitchFamily="18"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2EC22DFE-79D3-4C68-B203-80B17B873DF0}" type="slidenum">
              <a:rPr lang="en-US" altLang="en-US" b="0" i="0">
                <a:solidFill>
                  <a:schemeClr val="tx1"/>
                </a:solidFill>
                <a:latin typeface="Times New Roman" pitchFamily="18" charset="0"/>
              </a:rPr>
              <a:pPr eaLnBrk="1" hangingPunct="1"/>
              <a:t>20</a:t>
            </a:fld>
            <a:endParaRPr lang="en-US" altLang="en-US" b="0" i="0">
              <a:solidFill>
                <a:schemeClr val="tx1"/>
              </a:solidFill>
              <a:latin typeface="Times New Roman" pitchFamily="18"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BEB11FE7-FC67-4292-942C-0BB356714E02}" type="slidenum">
              <a:rPr lang="en-US" altLang="en-US" b="0" i="0">
                <a:solidFill>
                  <a:schemeClr val="tx1"/>
                </a:solidFill>
                <a:latin typeface="Times New Roman" pitchFamily="18" charset="0"/>
              </a:rPr>
              <a:pPr eaLnBrk="1" hangingPunct="1"/>
              <a:t>21</a:t>
            </a:fld>
            <a:endParaRPr lang="en-US" altLang="en-US" b="0" i="0">
              <a:solidFill>
                <a:schemeClr val="tx1"/>
              </a:solidFill>
              <a:latin typeface="Times New Roman"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FD3ECBFB-98EE-48F4-99AB-1DE941A46488}" type="slidenum">
              <a:rPr lang="en-US" altLang="en-US" b="0" i="0">
                <a:solidFill>
                  <a:schemeClr val="tx1"/>
                </a:solidFill>
                <a:latin typeface="Times New Roman" pitchFamily="18" charset="0"/>
              </a:rPr>
              <a:pPr eaLnBrk="1" hangingPunct="1"/>
              <a:t>2</a:t>
            </a:fld>
            <a:endParaRPr lang="en-US" altLang="en-US" b="0" i="0">
              <a:solidFill>
                <a:schemeClr val="tx1"/>
              </a:solidFill>
              <a:latin typeface="Times New Roman" pitchFamily="18" charset="0"/>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4AC124D5-C5A3-42E2-85EF-8EB45415088C}" type="slidenum">
              <a:rPr lang="en-US" altLang="en-US" b="0" i="0">
                <a:solidFill>
                  <a:schemeClr val="tx1"/>
                </a:solidFill>
                <a:latin typeface="Times New Roman" pitchFamily="18" charset="0"/>
              </a:rPr>
              <a:pPr eaLnBrk="1" hangingPunct="1"/>
              <a:t>22</a:t>
            </a:fld>
            <a:endParaRPr lang="en-US" altLang="en-US" b="0" i="0">
              <a:solidFill>
                <a:schemeClr val="tx1"/>
              </a:solidFill>
              <a:latin typeface="Times New Roman" pitchFamily="18" charset="0"/>
            </a:endParaRPr>
          </a:p>
        </p:txBody>
      </p:sp>
      <p:sp>
        <p:nvSpPr>
          <p:cNvPr id="48130" name="Rectangle 2"/>
          <p:cNvSpPr>
            <a:spLocks noGrp="1" noRot="1" noChangeAspect="1" noChangeArrowheads="1" noTextEdit="1"/>
          </p:cNvSpPr>
          <p:nvPr>
            <p:ph type="sldImg"/>
          </p:nvPr>
        </p:nvSpPr>
        <p:spPr>
          <a:solidFill>
            <a:srgbClr val="FFFFFF"/>
          </a:solidFill>
          <a:ln/>
        </p:spPr>
      </p:sp>
      <p:sp>
        <p:nvSpPr>
          <p:cNvPr id="4813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E6B05B00-6E06-4B3C-AF62-9EFF8C364658}" type="slidenum">
              <a:rPr lang="en-US" altLang="en-US" b="0" i="0">
                <a:solidFill>
                  <a:schemeClr val="tx1"/>
                </a:solidFill>
                <a:latin typeface="Times New Roman" pitchFamily="18" charset="0"/>
              </a:rPr>
              <a:pPr eaLnBrk="1" hangingPunct="1"/>
              <a:t>26</a:t>
            </a:fld>
            <a:endParaRPr lang="en-US" altLang="en-US" b="0" i="0">
              <a:solidFill>
                <a:schemeClr val="tx1"/>
              </a:solidFill>
              <a:latin typeface="Times New Roman" pitchFamily="18"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118FB27E-58D3-4B8F-ABCD-4D6A2C7DAF94}" type="slidenum">
              <a:rPr lang="en-US" altLang="en-US" b="0" i="0">
                <a:solidFill>
                  <a:schemeClr val="tx1"/>
                </a:solidFill>
                <a:latin typeface="Times New Roman" pitchFamily="18" charset="0"/>
              </a:rPr>
              <a:pPr eaLnBrk="1" hangingPunct="1"/>
              <a:t>27</a:t>
            </a:fld>
            <a:endParaRPr lang="en-US" altLang="en-US" b="0" i="0">
              <a:solidFill>
                <a:schemeClr val="tx1"/>
              </a:solidFill>
              <a:latin typeface="Times New Roman" pitchFamily="18" charset="0"/>
            </a:endParaRP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A955454E-80D9-4FA5-959C-340B79539F34}" type="slidenum">
              <a:rPr lang="en-US" altLang="en-US" b="0" i="0">
                <a:solidFill>
                  <a:schemeClr val="tx1"/>
                </a:solidFill>
                <a:latin typeface="Times New Roman" pitchFamily="18" charset="0"/>
              </a:rPr>
              <a:pPr eaLnBrk="1" hangingPunct="1"/>
              <a:t>28</a:t>
            </a:fld>
            <a:endParaRPr lang="en-US" altLang="en-US" b="0" i="0">
              <a:solidFill>
                <a:schemeClr val="tx1"/>
              </a:solidFill>
              <a:latin typeface="Times New Roman" pitchFamily="18"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54B55366-D93D-48DA-9D61-BF7949EC4219}" type="slidenum">
              <a:rPr lang="en-US" altLang="en-US" b="0" i="0">
                <a:solidFill>
                  <a:schemeClr val="tx1"/>
                </a:solidFill>
                <a:latin typeface="Times New Roman" pitchFamily="18" charset="0"/>
              </a:rPr>
              <a:pPr eaLnBrk="1" hangingPunct="1"/>
              <a:t>31</a:t>
            </a:fld>
            <a:endParaRPr lang="en-US" altLang="en-US" b="0" i="0">
              <a:solidFill>
                <a:schemeClr val="tx1"/>
              </a:solidFill>
              <a:latin typeface="Times New Roman" pitchFamily="18" charset="0"/>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645B9162-D4DE-4AC1-B7DA-411FFC1C0353}" type="slidenum">
              <a:rPr lang="en-US" altLang="en-US" b="0" i="0">
                <a:solidFill>
                  <a:schemeClr val="tx1"/>
                </a:solidFill>
                <a:latin typeface="Times New Roman" pitchFamily="18" charset="0"/>
              </a:rPr>
              <a:pPr eaLnBrk="1" hangingPunct="1"/>
              <a:t>32</a:t>
            </a:fld>
            <a:endParaRPr lang="en-US" altLang="en-US" b="0" i="0">
              <a:solidFill>
                <a:schemeClr val="tx1"/>
              </a:solidFill>
              <a:latin typeface="Times New Roman" pitchFamily="18"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A3A69A40-C5C5-4C66-ACD3-99AD69C7D8D2}" type="slidenum">
              <a:rPr lang="en-US" altLang="en-US" b="0" i="0">
                <a:solidFill>
                  <a:schemeClr val="tx1"/>
                </a:solidFill>
                <a:latin typeface="Times New Roman" pitchFamily="18" charset="0"/>
              </a:rPr>
              <a:pPr eaLnBrk="1" hangingPunct="1"/>
              <a:t>33</a:t>
            </a:fld>
            <a:endParaRPr lang="en-US" altLang="en-US" b="0" i="0">
              <a:solidFill>
                <a:schemeClr val="tx1"/>
              </a:solidFill>
              <a:latin typeface="Times New Roman" pitchFamily="18" charset="0"/>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AE6A592F-6849-4A2B-B93A-3C779123C9C6}" type="slidenum">
              <a:rPr lang="en-US" altLang="en-US" b="0" i="0">
                <a:solidFill>
                  <a:schemeClr val="tx1"/>
                </a:solidFill>
                <a:latin typeface="Times New Roman" pitchFamily="18" charset="0"/>
              </a:rPr>
              <a:pPr eaLnBrk="1" hangingPunct="1"/>
              <a:t>3</a:t>
            </a:fld>
            <a:endParaRPr lang="en-US" altLang="en-US" b="0" i="0">
              <a:solidFill>
                <a:schemeClr val="tx1"/>
              </a:solidFill>
              <a:latin typeface="Times New Roman" pitchFamily="18" charset="0"/>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A06B7AFC-925F-48C2-9B25-49571A752C10}" type="slidenum">
              <a:rPr lang="en-US" altLang="en-US" b="0" i="0">
                <a:solidFill>
                  <a:schemeClr val="tx1"/>
                </a:solidFill>
                <a:latin typeface="Times New Roman" pitchFamily="18" charset="0"/>
              </a:rPr>
              <a:pPr eaLnBrk="1" hangingPunct="1"/>
              <a:t>4</a:t>
            </a:fld>
            <a:endParaRPr lang="en-US" altLang="en-US" b="0" i="0">
              <a:solidFill>
                <a:schemeClr val="tx1"/>
              </a:solidFill>
              <a:latin typeface="Times New Roman" pitchFamily="18" charset="0"/>
            </a:endParaRPr>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309D70D1-C525-45D9-A8B7-DE6DE2FB7F5F}" type="slidenum">
              <a:rPr lang="en-US" altLang="en-US" b="0" i="0">
                <a:solidFill>
                  <a:schemeClr val="tx1"/>
                </a:solidFill>
                <a:latin typeface="Times New Roman" pitchFamily="18" charset="0"/>
              </a:rPr>
              <a:pPr eaLnBrk="1" hangingPunct="1"/>
              <a:t>6</a:t>
            </a:fld>
            <a:endParaRPr lang="en-US" altLang="en-US" b="0" i="0">
              <a:solidFill>
                <a:schemeClr val="tx1"/>
              </a:solidFill>
              <a:latin typeface="Times New Roman" pitchFamily="18"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5EBA1103-6CA1-438F-9EC5-AC44F4FE5E2D}" type="slidenum">
              <a:rPr lang="en-US" altLang="en-US" b="0" i="0">
                <a:solidFill>
                  <a:schemeClr val="tx1"/>
                </a:solidFill>
                <a:latin typeface="Times New Roman" pitchFamily="18" charset="0"/>
              </a:rPr>
              <a:pPr eaLnBrk="1" hangingPunct="1"/>
              <a:t>7</a:t>
            </a:fld>
            <a:endParaRPr lang="en-US" altLang="en-US" b="0" i="0">
              <a:solidFill>
                <a:schemeClr val="tx1"/>
              </a:solidFill>
              <a:latin typeface="Times New Roman" pitchFamily="18"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79172D7F-6A99-4033-95DB-4E829DA3CEC7}" type="slidenum">
              <a:rPr lang="en-US" altLang="en-US" b="0" i="0">
                <a:solidFill>
                  <a:schemeClr val="tx1"/>
                </a:solidFill>
                <a:latin typeface="Times New Roman" pitchFamily="18" charset="0"/>
              </a:rPr>
              <a:pPr eaLnBrk="1" hangingPunct="1"/>
              <a:t>8</a:t>
            </a:fld>
            <a:endParaRPr lang="en-US" altLang="en-US" b="0" i="0">
              <a:solidFill>
                <a:schemeClr val="tx1"/>
              </a:solidFill>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34BCE6C1-DF7E-4ACB-85E3-43C15CECE480}" type="slidenum">
              <a:rPr lang="en-US" altLang="en-US" b="0" i="0">
                <a:solidFill>
                  <a:schemeClr val="tx1"/>
                </a:solidFill>
                <a:latin typeface="Times New Roman" pitchFamily="18" charset="0"/>
              </a:rPr>
              <a:pPr eaLnBrk="1" hangingPunct="1"/>
              <a:t>9</a:t>
            </a:fld>
            <a:endParaRPr lang="en-US" altLang="en-US" b="0" i="0">
              <a:solidFill>
                <a:schemeClr val="tx1"/>
              </a:solidFill>
              <a:latin typeface="Times New Roman" pitchFamily="18"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19288709-422A-4ECC-868F-48D4D3ECF922}" type="slidenum">
              <a:rPr lang="en-US" altLang="en-US" b="0" i="0">
                <a:solidFill>
                  <a:schemeClr val="tx1"/>
                </a:solidFill>
                <a:latin typeface="Times New Roman" pitchFamily="18" charset="0"/>
              </a:rPr>
              <a:pPr eaLnBrk="1" hangingPunct="1"/>
              <a:t>11</a:t>
            </a:fld>
            <a:endParaRPr lang="en-US" altLang="en-US" b="0" i="0">
              <a:solidFill>
                <a:schemeClr val="tx1"/>
              </a:solidFill>
              <a:latin typeface="Times New Roman" pitchFamily="18"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7"/>
          <p:cNvSpPr>
            <a:spLocks noGrp="1" noChangeArrowheads="1"/>
          </p:cNvSpPr>
          <p:nvPr>
            <p:ph type="sldNum" sz="quarter" idx="10"/>
          </p:nvPr>
        </p:nvSpPr>
        <p:spPr>
          <a:ln/>
        </p:spPr>
        <p:txBody>
          <a:bodyPr/>
          <a:lstStyle>
            <a:lvl1pPr>
              <a:defRPr/>
            </a:lvl1pPr>
          </a:lstStyle>
          <a:p>
            <a:fld id="{ABA0A9AE-31D2-486E-A882-18CAA629B464}" type="slidenum">
              <a:rPr lang="en-US" altLang="en-US"/>
              <a:pPr/>
              <a:t>‹#›</a:t>
            </a:fld>
            <a:endParaRPr lang="en-US" altLang="en-US"/>
          </a:p>
        </p:txBody>
      </p:sp>
    </p:spTree>
    <p:extLst>
      <p:ext uri="{BB962C8B-B14F-4D97-AF65-F5344CB8AC3E}">
        <p14:creationId xmlns:p14="http://schemas.microsoft.com/office/powerpoint/2010/main" val="3081037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179536B-4B1D-4674-AC71-9334ACDFEE62}" type="datetime1">
              <a:rPr lang="en-US" altLang="en-US"/>
              <a:pPr/>
              <a:t>6/8/2014</a:t>
            </a:fld>
            <a:endParaRPr lang="en-US" alt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ea typeface="MS PGothic" charset="0"/>
                <a:cs typeface="MS PGothic"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65AFF59-E4E3-48C7-935D-0C2BAAC9DB8D}" type="slidenum">
              <a:rPr lang="en-US" altLang="en-US"/>
              <a:pPr/>
              <a:t>‹#›</a:t>
            </a:fld>
            <a:endParaRPr lang="en-US" altLang="en-US"/>
          </a:p>
        </p:txBody>
      </p:sp>
    </p:spTree>
    <p:extLst>
      <p:ext uri="{BB962C8B-B14F-4D97-AF65-F5344CB8AC3E}">
        <p14:creationId xmlns:p14="http://schemas.microsoft.com/office/powerpoint/2010/main" val="36824836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wmf"/><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52400" y="12192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7" name="Picture 1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78600"/>
            <a:ext cx="9144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sp>
        <p:nvSpPr>
          <p:cNvPr id="905415" name="Text Box 199"/>
          <p:cNvSpPr txBox="1">
            <a:spLocks noChangeArrowheads="1"/>
          </p:cNvSpPr>
          <p:nvPr/>
        </p:nvSpPr>
        <p:spPr bwMode="auto">
          <a:xfrm>
            <a:off x="273050" y="6635750"/>
            <a:ext cx="793750" cy="184150"/>
          </a:xfrm>
          <a:prstGeom prst="rect">
            <a:avLst/>
          </a:prstGeom>
          <a:noFill/>
          <a:ln w="15875" algn="ctr">
            <a:noFill/>
            <a:miter lim="800000"/>
            <a:headEnd/>
            <a:tailEnd/>
          </a:ln>
          <a:effectLst/>
        </p:spPr>
        <p:txBody>
          <a:bodyPr lIns="0" tIns="0" rIns="0" bIns="0">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spcBef>
                <a:spcPct val="20000"/>
              </a:spcBef>
            </a:pPr>
            <a:r>
              <a:rPr lang="en-US" altLang="en-US" b="0">
                <a:solidFill>
                  <a:srgbClr val="171FC7"/>
                </a:solidFill>
                <a:effectLst>
                  <a:outerShdw blurRad="38100" dist="38100" dir="2700000" algn="tl">
                    <a:srgbClr val="C0C0C0"/>
                  </a:outerShdw>
                </a:effectLst>
                <a:cs typeface="Arial" pitchFamily="34" charset="0"/>
              </a:rPr>
              <a:t>NSTX-U</a:t>
            </a:r>
          </a:p>
        </p:txBody>
      </p:sp>
      <p:sp>
        <p:nvSpPr>
          <p:cNvPr id="12" name="Rectangle 207"/>
          <p:cNvSpPr>
            <a:spLocks noGrp="1" noChangeArrowheads="1"/>
          </p:cNvSpPr>
          <p:nvPr>
            <p:ph type="sldNum" sz="quarter" idx="4"/>
          </p:nvPr>
        </p:nvSpPr>
        <p:spPr bwMode="auto">
          <a:xfrm>
            <a:off x="8382000" y="6629400"/>
            <a:ext cx="762000" cy="152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0" hangingPunct="0">
              <a:defRPr sz="800" i="0">
                <a:solidFill>
                  <a:srgbClr val="2D2DB9"/>
                </a:solidFill>
                <a:latin typeface="Arial" pitchFamily="34" charset="0"/>
              </a:defRPr>
            </a:lvl1pPr>
          </a:lstStyle>
          <a:p>
            <a:fld id="{98E0E053-A794-4CBC-AAE2-4CD99EFF0273}" type="slidenum">
              <a:rPr lang="en-US" altLang="en-US"/>
              <a:pPr/>
              <a:t>‹#›</a:t>
            </a:fld>
            <a:endParaRPr lang="en-US" altLang="en-US"/>
          </a:p>
        </p:txBody>
      </p:sp>
      <p:sp>
        <p:nvSpPr>
          <p:cNvPr id="8" name="TextBox 7"/>
          <p:cNvSpPr txBox="1"/>
          <p:nvPr userDrawn="1"/>
        </p:nvSpPr>
        <p:spPr>
          <a:xfrm>
            <a:off x="1905000" y="6629400"/>
            <a:ext cx="6172200" cy="215900"/>
          </a:xfrm>
          <a:prstGeom prst="rect">
            <a:avLst/>
          </a:prstGeom>
          <a:noFill/>
        </p:spPr>
        <p:txBody>
          <a:bodyPr>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lgn="ctr" eaLnBrk="1" hangingPunct="1"/>
            <a:r>
              <a:rPr lang="en-US" altLang="en-US" sz="800" i="0">
                <a:solidFill>
                  <a:srgbClr val="2D2DB9"/>
                </a:solidFill>
                <a:latin typeface="Arial" pitchFamily="34" charset="0"/>
                <a:cs typeface="Arial" pitchFamily="34" charset="0"/>
              </a:rPr>
              <a:t>NSTX-U PAC-35 – Progress and Plans for FW and EC Heating Research – Perkins               </a:t>
            </a:r>
            <a:r>
              <a:rPr lang="en-US" altLang="en-US" sz="800" i="0">
                <a:solidFill>
                  <a:srgbClr val="2D2DB9"/>
                </a:solidFill>
                <a:cs typeface="Arial" pitchFamily="34" charset="0"/>
              </a:rPr>
              <a:t>June 11-14, 2014</a:t>
            </a:r>
          </a:p>
        </p:txBody>
      </p:sp>
      <p:pic>
        <p:nvPicPr>
          <p:cNvPr id="103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05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3" r:id="rId1"/>
    <p:sldLayoutId id="2147483664" r:id="rId2"/>
  </p:sldLayoutIdLst>
  <p:hf hdr="0" ftr="0" dt="0"/>
  <p:txStyles>
    <p:titleStyle>
      <a:lvl1pPr algn="ctr" rtl="0" eaLnBrk="0" fontAlgn="base" hangingPunct="0">
        <a:spcBef>
          <a:spcPct val="0"/>
        </a:spcBef>
        <a:spcAft>
          <a:spcPct val="0"/>
        </a:spcAft>
        <a:defRPr sz="2400" b="1">
          <a:solidFill>
            <a:srgbClr val="3333CC"/>
          </a:solidFill>
          <a:latin typeface="+mj-lt"/>
          <a:ea typeface="MS PGothic" pitchFamily="34" charset="-128"/>
          <a:cs typeface="MS PGothic" charset="0"/>
        </a:defRPr>
      </a:lvl1pPr>
      <a:lvl2pPr algn="ctr" rtl="0" eaLnBrk="0" fontAlgn="base" hangingPunct="0">
        <a:spcBef>
          <a:spcPct val="0"/>
        </a:spcBef>
        <a:spcAft>
          <a:spcPct val="0"/>
        </a:spcAft>
        <a:defRPr sz="2400" b="1">
          <a:solidFill>
            <a:srgbClr val="3333CC"/>
          </a:solidFill>
          <a:latin typeface="Arial" charset="0"/>
          <a:ea typeface="MS PGothic" pitchFamily="34" charset="-128"/>
          <a:cs typeface="MS PGothic" charset="0"/>
        </a:defRPr>
      </a:lvl2pPr>
      <a:lvl3pPr algn="ctr" rtl="0" eaLnBrk="0" fontAlgn="base" hangingPunct="0">
        <a:spcBef>
          <a:spcPct val="0"/>
        </a:spcBef>
        <a:spcAft>
          <a:spcPct val="0"/>
        </a:spcAft>
        <a:defRPr sz="2400" b="1">
          <a:solidFill>
            <a:srgbClr val="3333CC"/>
          </a:solidFill>
          <a:latin typeface="Arial" charset="0"/>
          <a:ea typeface="MS PGothic" pitchFamily="34" charset="-128"/>
          <a:cs typeface="MS PGothic" charset="0"/>
        </a:defRPr>
      </a:lvl3pPr>
      <a:lvl4pPr algn="ctr" rtl="0" eaLnBrk="0" fontAlgn="base" hangingPunct="0">
        <a:spcBef>
          <a:spcPct val="0"/>
        </a:spcBef>
        <a:spcAft>
          <a:spcPct val="0"/>
        </a:spcAft>
        <a:defRPr sz="2400" b="1">
          <a:solidFill>
            <a:srgbClr val="3333CC"/>
          </a:solidFill>
          <a:latin typeface="Arial" charset="0"/>
          <a:ea typeface="MS PGothic" pitchFamily="34" charset="-128"/>
          <a:cs typeface="MS PGothic" charset="0"/>
        </a:defRPr>
      </a:lvl4pPr>
      <a:lvl5pPr algn="ctr" rtl="0" eaLnBrk="0" fontAlgn="base" hangingPunct="0">
        <a:spcBef>
          <a:spcPct val="0"/>
        </a:spcBef>
        <a:spcAft>
          <a:spcPct val="0"/>
        </a:spcAft>
        <a:defRPr sz="2400" b="1">
          <a:solidFill>
            <a:srgbClr val="3333CC"/>
          </a:solidFill>
          <a:latin typeface="Arial" charset="0"/>
          <a:ea typeface="MS PGothic" pitchFamily="34" charset="-128"/>
          <a:cs typeface="MS PGothic" charset="0"/>
        </a:defRPr>
      </a:lvl5pPr>
      <a:lvl6pPr marL="457200" algn="ctr" rtl="0" eaLnBrk="0" fontAlgn="base" hangingPunct="0">
        <a:spcBef>
          <a:spcPct val="0"/>
        </a:spcBef>
        <a:spcAft>
          <a:spcPct val="0"/>
        </a:spcAft>
        <a:defRPr sz="2400" b="1">
          <a:solidFill>
            <a:schemeClr val="accent2"/>
          </a:solidFill>
          <a:latin typeface="Arial" charset="0"/>
        </a:defRPr>
      </a:lvl6pPr>
      <a:lvl7pPr marL="914400" algn="ctr" rtl="0" eaLnBrk="0" fontAlgn="base" hangingPunct="0">
        <a:spcBef>
          <a:spcPct val="0"/>
        </a:spcBef>
        <a:spcAft>
          <a:spcPct val="0"/>
        </a:spcAft>
        <a:defRPr sz="2400" b="1">
          <a:solidFill>
            <a:schemeClr val="accent2"/>
          </a:solidFill>
          <a:latin typeface="Arial" charset="0"/>
        </a:defRPr>
      </a:lvl7pPr>
      <a:lvl8pPr marL="1371600" algn="ctr" rtl="0" eaLnBrk="0" fontAlgn="base" hangingPunct="0">
        <a:spcBef>
          <a:spcPct val="0"/>
        </a:spcBef>
        <a:spcAft>
          <a:spcPct val="0"/>
        </a:spcAft>
        <a:defRPr sz="2400" b="1">
          <a:solidFill>
            <a:schemeClr val="accent2"/>
          </a:solidFill>
          <a:latin typeface="Arial" charset="0"/>
        </a:defRPr>
      </a:lvl8pPr>
      <a:lvl9pPr marL="1828800" algn="ctr"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rgbClr val="3333CC"/>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a:solidFill>
            <a:srgbClr val="FF0000"/>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1600">
          <a:solidFill>
            <a:srgbClr val="009999"/>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5" name="Picture 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4419600"/>
            <a:ext cx="227488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46" name="Straight Connector 58"/>
          <p:cNvCxnSpPr>
            <a:cxnSpLocks noChangeShapeType="1"/>
          </p:cNvCxnSpPr>
          <p:nvPr/>
        </p:nvCxn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cxnSp>
      <p:cxnSp>
        <p:nvCxnSpPr>
          <p:cNvPr id="6147" name="Straight Connector 25"/>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6148" name="Line 150"/>
          <p:cNvSpPr>
            <a:spLocks noChangeShapeType="1"/>
          </p:cNvSpPr>
          <p:nvPr/>
        </p:nv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6149" name="Straight Connector 2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6150" name="Line 131"/>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6151" name="Straight Connector 27"/>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1525762" name="Rectangle 2"/>
          <p:cNvSpPr>
            <a:spLocks noChangeArrowheads="1"/>
          </p:cNvSpPr>
          <p:nvPr/>
        </p:nvSpPr>
        <p:spPr bwMode="auto">
          <a:xfrm>
            <a:off x="152400" y="1066800"/>
            <a:ext cx="8839200" cy="914400"/>
          </a:xfrm>
          <a:prstGeom prst="rect">
            <a:avLst/>
          </a:prstGeom>
          <a:noFill/>
          <a:ln w="9525">
            <a:noFill/>
            <a:miter lim="800000"/>
            <a:headEnd/>
            <a:tailEnd/>
          </a:ln>
          <a:effectLst/>
        </p:spPr>
        <p:txBody>
          <a:bodyPr anchor="ct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lgn="ctr"/>
            <a:r>
              <a:rPr lang="en-US" altLang="ja-JP" sz="3200" i="0">
                <a:solidFill>
                  <a:srgbClr val="2D2DB9"/>
                </a:solidFill>
                <a:effectLst>
                  <a:outerShdw blurRad="38100" dist="38100" dir="2700000" algn="tl">
                    <a:srgbClr val="C0C0C0"/>
                  </a:outerShdw>
                </a:effectLst>
                <a:latin typeface="Arial" pitchFamily="34" charset="0"/>
                <a:cs typeface="Arial" pitchFamily="34" charset="0"/>
              </a:rPr>
              <a:t>Progress and Plans for Fast Wave and Electron Cyclotron Heating Research</a:t>
            </a:r>
          </a:p>
        </p:txBody>
      </p:sp>
      <p:cxnSp>
        <p:nvCxnSpPr>
          <p:cNvPr id="6153" name="Straight Connector 28"/>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6154" name="Line 132"/>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6155" name="Straight Connector 29"/>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6156" name="Straight Connector 30"/>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6157" name="Line 133"/>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6158" name="Straight Connector 31"/>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6159" name="Straight Connector 32"/>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6160" name="Line 134"/>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6161" name="Straight Connector 33"/>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6162" name="Line 138"/>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6163" name="Straight Connector 34"/>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6164" name="Line 139"/>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6165" name="Straight Connector 35"/>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6166" name="Line 143"/>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6167" name="Straight Connector 3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6168" name="Line 144"/>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6169" name="Straight Connector 37"/>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6170" name="Line 145"/>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6171" name="Straight Connector 38"/>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6172" name="Line 146"/>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6173" name="Straight Connector 39"/>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pic>
        <p:nvPicPr>
          <p:cNvPr id="6174" name="Picture 1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7938"/>
            <a:ext cx="914400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cxnSp>
        <p:nvCxnSpPr>
          <p:cNvPr id="6175" name="Straight Connector 40"/>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6176" name="Line 147"/>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6177" name="Straight Connector 41"/>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1525888" name="Text Box 128"/>
          <p:cNvSpPr txBox="1">
            <a:spLocks noChangeArrowheads="1"/>
          </p:cNvSpPr>
          <p:nvPr/>
        </p:nvSpPr>
        <p:spPr bwMode="auto">
          <a:xfrm>
            <a:off x="838200" y="109538"/>
            <a:ext cx="1905000" cy="554037"/>
          </a:xfrm>
          <a:prstGeom prst="rect">
            <a:avLst/>
          </a:prstGeom>
          <a:noFill/>
          <a:ln w="15875" algn="ctr">
            <a:noFill/>
            <a:miter lim="800000"/>
            <a:headEnd/>
            <a:tailEnd/>
          </a:ln>
          <a:effectLst/>
        </p:spPr>
        <p:txBody>
          <a:bodyPr lIns="0" tIns="0" rIns="0" bIns="0">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spcBef>
                <a:spcPct val="20000"/>
              </a:spcBef>
            </a:pPr>
            <a:r>
              <a:rPr lang="en-US" altLang="en-US" sz="3600" b="0">
                <a:solidFill>
                  <a:srgbClr val="000090"/>
                </a:solidFill>
                <a:effectLst>
                  <a:outerShdw blurRad="38100" dist="38100" dir="2700000" algn="tl">
                    <a:srgbClr val="C0C0C0"/>
                  </a:outerShdw>
                </a:effectLst>
                <a:latin typeface="Arial" pitchFamily="34" charset="0"/>
                <a:cs typeface="Arial" pitchFamily="34" charset="0"/>
              </a:rPr>
              <a:t>NSTX-U</a:t>
            </a:r>
          </a:p>
        </p:txBody>
      </p:sp>
      <p:cxnSp>
        <p:nvCxnSpPr>
          <p:cNvPr id="6179" name="Straight Connector 42"/>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6180" name="Line 148"/>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6181" name="Straight Connector 43"/>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6182" name="Rectangle 129"/>
          <p:cNvSpPr>
            <a:spLocks noChangeArrowheads="1"/>
          </p:cNvSpPr>
          <p:nvPr/>
        </p:nvSpPr>
        <p:spPr bwMode="auto">
          <a:xfrm>
            <a:off x="3651250" y="228600"/>
            <a:ext cx="15303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lgn="r"/>
            <a:r>
              <a:rPr lang="en-US" altLang="en-US" sz="1800">
                <a:solidFill>
                  <a:srgbClr val="000090"/>
                </a:solidFill>
                <a:latin typeface="Arial" pitchFamily="34" charset="0"/>
              </a:rPr>
              <a:t>Supported by   </a:t>
            </a:r>
          </a:p>
        </p:txBody>
      </p:sp>
      <p:cxnSp>
        <p:nvCxnSpPr>
          <p:cNvPr id="6183" name="Straight Connector 44"/>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6184" name="Line 149"/>
          <p:cNvSpPr>
            <a:spLocks noChangeShapeType="1"/>
          </p:cNvSpPr>
          <p:nvPr/>
        </p:nv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6185" name="Straight Connector 45"/>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6186" name="Straight Connector 49"/>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6187" name="Straight Connector 50"/>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pic>
        <p:nvPicPr>
          <p:cNvPr id="6188" name="Picture 53" descr="ppi224.tmp"/>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7696200" y="2286000"/>
            <a:ext cx="1295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89" name="Straight Connector 54"/>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6190" name="Text Box 153"/>
          <p:cNvSpPr txBox="1">
            <a:spLocks noChangeArrowheads="1"/>
          </p:cNvSpPr>
          <p:nvPr/>
        </p:nvSpPr>
        <p:spPr bwMode="auto">
          <a:xfrm>
            <a:off x="7696200" y="2317750"/>
            <a:ext cx="129540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nchor="b">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lgn="r">
              <a:lnSpc>
                <a:spcPct val="90000"/>
              </a:lnSpc>
              <a:spcBef>
                <a:spcPct val="8000"/>
              </a:spcBef>
              <a:spcAft>
                <a:spcPct val="8000"/>
              </a:spcAft>
            </a:pPr>
            <a:r>
              <a:rPr lang="en-US" altLang="en-US" sz="900">
                <a:solidFill>
                  <a:srgbClr val="FF0000"/>
                </a:solidFill>
                <a:latin typeface="Arial" pitchFamily="34" charset="0"/>
              </a:rPr>
              <a:t>Culham Sci Ctr</a:t>
            </a:r>
          </a:p>
          <a:p>
            <a:pPr algn="r">
              <a:lnSpc>
                <a:spcPct val="90000"/>
              </a:lnSpc>
              <a:spcBef>
                <a:spcPct val="8000"/>
              </a:spcBef>
              <a:spcAft>
                <a:spcPct val="8000"/>
              </a:spcAft>
            </a:pPr>
            <a:r>
              <a:rPr lang="en-US" altLang="en-US" sz="900">
                <a:solidFill>
                  <a:srgbClr val="FF0000"/>
                </a:solidFill>
                <a:latin typeface="Arial" pitchFamily="34" charset="0"/>
              </a:rPr>
              <a:t>York U</a:t>
            </a:r>
          </a:p>
          <a:p>
            <a:pPr algn="r">
              <a:lnSpc>
                <a:spcPct val="90000"/>
              </a:lnSpc>
              <a:spcBef>
                <a:spcPct val="8000"/>
              </a:spcBef>
              <a:spcAft>
                <a:spcPct val="8000"/>
              </a:spcAft>
            </a:pPr>
            <a:r>
              <a:rPr lang="en-US" altLang="en-US" sz="900">
                <a:solidFill>
                  <a:srgbClr val="FF0000"/>
                </a:solidFill>
                <a:latin typeface="Arial" pitchFamily="34" charset="0"/>
              </a:rPr>
              <a:t>Chubu U</a:t>
            </a:r>
          </a:p>
          <a:p>
            <a:pPr algn="r">
              <a:lnSpc>
                <a:spcPct val="90000"/>
              </a:lnSpc>
              <a:spcBef>
                <a:spcPct val="8000"/>
              </a:spcBef>
              <a:spcAft>
                <a:spcPct val="8000"/>
              </a:spcAft>
            </a:pPr>
            <a:r>
              <a:rPr lang="en-US" altLang="en-US" sz="900">
                <a:solidFill>
                  <a:srgbClr val="FF0000"/>
                </a:solidFill>
                <a:latin typeface="Arial" pitchFamily="34" charset="0"/>
              </a:rPr>
              <a:t>Fukui U</a:t>
            </a:r>
          </a:p>
          <a:p>
            <a:pPr algn="r">
              <a:lnSpc>
                <a:spcPct val="90000"/>
              </a:lnSpc>
              <a:spcBef>
                <a:spcPct val="8000"/>
              </a:spcBef>
              <a:spcAft>
                <a:spcPct val="8000"/>
              </a:spcAft>
            </a:pPr>
            <a:r>
              <a:rPr lang="en-US" altLang="en-US" sz="900">
                <a:solidFill>
                  <a:srgbClr val="FF0000"/>
                </a:solidFill>
                <a:latin typeface="Arial" pitchFamily="34" charset="0"/>
              </a:rPr>
              <a:t>Hiroshima U</a:t>
            </a:r>
          </a:p>
          <a:p>
            <a:pPr algn="r">
              <a:lnSpc>
                <a:spcPct val="90000"/>
              </a:lnSpc>
              <a:spcBef>
                <a:spcPct val="8000"/>
              </a:spcBef>
              <a:spcAft>
                <a:spcPct val="8000"/>
              </a:spcAft>
            </a:pPr>
            <a:r>
              <a:rPr lang="en-US" altLang="en-US" sz="900">
                <a:solidFill>
                  <a:srgbClr val="FF0000"/>
                </a:solidFill>
                <a:latin typeface="Arial" pitchFamily="34" charset="0"/>
              </a:rPr>
              <a:t>Hyogo U</a:t>
            </a:r>
          </a:p>
          <a:p>
            <a:pPr algn="r">
              <a:lnSpc>
                <a:spcPct val="90000"/>
              </a:lnSpc>
              <a:spcBef>
                <a:spcPct val="8000"/>
              </a:spcBef>
              <a:spcAft>
                <a:spcPct val="8000"/>
              </a:spcAft>
            </a:pPr>
            <a:r>
              <a:rPr lang="en-US" altLang="en-US" sz="900">
                <a:solidFill>
                  <a:srgbClr val="FF0000"/>
                </a:solidFill>
                <a:latin typeface="Arial" pitchFamily="34" charset="0"/>
              </a:rPr>
              <a:t>Kyoto U</a:t>
            </a:r>
          </a:p>
          <a:p>
            <a:pPr algn="r">
              <a:lnSpc>
                <a:spcPct val="90000"/>
              </a:lnSpc>
              <a:spcBef>
                <a:spcPct val="8000"/>
              </a:spcBef>
              <a:spcAft>
                <a:spcPct val="8000"/>
              </a:spcAft>
            </a:pPr>
            <a:r>
              <a:rPr lang="en-US" altLang="en-US" sz="900">
                <a:solidFill>
                  <a:srgbClr val="FF0000"/>
                </a:solidFill>
                <a:latin typeface="Arial" pitchFamily="34" charset="0"/>
              </a:rPr>
              <a:t>Kyushu U</a:t>
            </a:r>
          </a:p>
          <a:p>
            <a:pPr algn="r">
              <a:lnSpc>
                <a:spcPct val="90000"/>
              </a:lnSpc>
              <a:spcBef>
                <a:spcPct val="8000"/>
              </a:spcBef>
              <a:spcAft>
                <a:spcPct val="8000"/>
              </a:spcAft>
            </a:pPr>
            <a:r>
              <a:rPr lang="en-US" altLang="en-US" sz="900">
                <a:solidFill>
                  <a:srgbClr val="FF0000"/>
                </a:solidFill>
                <a:latin typeface="Arial" pitchFamily="34" charset="0"/>
              </a:rPr>
              <a:t>Kyushu Tokai U</a:t>
            </a:r>
          </a:p>
          <a:p>
            <a:pPr algn="r">
              <a:lnSpc>
                <a:spcPct val="90000"/>
              </a:lnSpc>
              <a:spcBef>
                <a:spcPct val="8000"/>
              </a:spcBef>
              <a:spcAft>
                <a:spcPct val="8000"/>
              </a:spcAft>
            </a:pPr>
            <a:r>
              <a:rPr lang="en-US" altLang="en-US" sz="900">
                <a:solidFill>
                  <a:srgbClr val="FF0000"/>
                </a:solidFill>
                <a:latin typeface="Arial" pitchFamily="34" charset="0"/>
              </a:rPr>
              <a:t>NIFS</a:t>
            </a:r>
          </a:p>
          <a:p>
            <a:pPr algn="r">
              <a:lnSpc>
                <a:spcPct val="90000"/>
              </a:lnSpc>
              <a:spcBef>
                <a:spcPct val="8000"/>
              </a:spcBef>
              <a:spcAft>
                <a:spcPct val="8000"/>
              </a:spcAft>
            </a:pPr>
            <a:r>
              <a:rPr lang="en-US" altLang="en-US" sz="900">
                <a:solidFill>
                  <a:srgbClr val="FF0000"/>
                </a:solidFill>
                <a:latin typeface="Arial" pitchFamily="34" charset="0"/>
              </a:rPr>
              <a:t>Niigata U</a:t>
            </a:r>
          </a:p>
          <a:p>
            <a:pPr algn="r">
              <a:lnSpc>
                <a:spcPct val="90000"/>
              </a:lnSpc>
              <a:spcBef>
                <a:spcPct val="8000"/>
              </a:spcBef>
              <a:spcAft>
                <a:spcPct val="8000"/>
              </a:spcAft>
            </a:pPr>
            <a:r>
              <a:rPr lang="en-US" altLang="en-US" sz="900">
                <a:solidFill>
                  <a:srgbClr val="FF0000"/>
                </a:solidFill>
                <a:latin typeface="Arial" pitchFamily="34" charset="0"/>
              </a:rPr>
              <a:t>U Tokyo</a:t>
            </a:r>
          </a:p>
          <a:p>
            <a:pPr algn="r">
              <a:lnSpc>
                <a:spcPct val="90000"/>
              </a:lnSpc>
              <a:spcBef>
                <a:spcPct val="8000"/>
              </a:spcBef>
              <a:spcAft>
                <a:spcPct val="8000"/>
              </a:spcAft>
            </a:pPr>
            <a:r>
              <a:rPr lang="en-US" altLang="en-US" sz="900">
                <a:solidFill>
                  <a:srgbClr val="FF0000"/>
                </a:solidFill>
                <a:latin typeface="Arial" pitchFamily="34" charset="0"/>
              </a:rPr>
              <a:t>JAEA</a:t>
            </a:r>
          </a:p>
          <a:p>
            <a:pPr algn="r">
              <a:lnSpc>
                <a:spcPct val="90000"/>
              </a:lnSpc>
              <a:spcBef>
                <a:spcPct val="8000"/>
              </a:spcBef>
              <a:spcAft>
                <a:spcPct val="8000"/>
              </a:spcAft>
            </a:pPr>
            <a:r>
              <a:rPr lang="en-US" altLang="en-US" sz="800">
                <a:solidFill>
                  <a:srgbClr val="FF0000"/>
                </a:solidFill>
                <a:latin typeface="Arial" pitchFamily="34" charset="0"/>
              </a:rPr>
              <a:t>Inst for Nucl Res, Kiev</a:t>
            </a:r>
          </a:p>
          <a:p>
            <a:pPr algn="r">
              <a:lnSpc>
                <a:spcPct val="90000"/>
              </a:lnSpc>
              <a:spcBef>
                <a:spcPct val="8000"/>
              </a:spcBef>
              <a:spcAft>
                <a:spcPct val="8000"/>
              </a:spcAft>
            </a:pPr>
            <a:r>
              <a:rPr lang="en-US" altLang="en-US" sz="900">
                <a:solidFill>
                  <a:srgbClr val="FF0000"/>
                </a:solidFill>
                <a:latin typeface="Arial" pitchFamily="34" charset="0"/>
              </a:rPr>
              <a:t>Ioffe Inst</a:t>
            </a:r>
          </a:p>
          <a:p>
            <a:pPr algn="r">
              <a:lnSpc>
                <a:spcPct val="90000"/>
              </a:lnSpc>
              <a:spcBef>
                <a:spcPct val="8000"/>
              </a:spcBef>
              <a:spcAft>
                <a:spcPct val="8000"/>
              </a:spcAft>
            </a:pPr>
            <a:r>
              <a:rPr lang="en-US" altLang="en-US" sz="900">
                <a:solidFill>
                  <a:srgbClr val="FF0000"/>
                </a:solidFill>
                <a:latin typeface="Arial" pitchFamily="34" charset="0"/>
              </a:rPr>
              <a:t>TRINITI</a:t>
            </a:r>
          </a:p>
          <a:p>
            <a:pPr algn="r">
              <a:lnSpc>
                <a:spcPct val="90000"/>
              </a:lnSpc>
              <a:spcBef>
                <a:spcPct val="8000"/>
              </a:spcBef>
              <a:spcAft>
                <a:spcPct val="8000"/>
              </a:spcAft>
            </a:pPr>
            <a:r>
              <a:rPr lang="en-US" altLang="en-US" sz="900">
                <a:solidFill>
                  <a:srgbClr val="FF0000"/>
                </a:solidFill>
                <a:latin typeface="Arial" pitchFamily="34" charset="0"/>
              </a:rPr>
              <a:t>Chonbuk Natl U</a:t>
            </a:r>
          </a:p>
          <a:p>
            <a:pPr algn="r">
              <a:lnSpc>
                <a:spcPct val="90000"/>
              </a:lnSpc>
              <a:spcBef>
                <a:spcPct val="8000"/>
              </a:spcBef>
              <a:spcAft>
                <a:spcPct val="8000"/>
              </a:spcAft>
            </a:pPr>
            <a:r>
              <a:rPr lang="en-US" altLang="en-US" sz="900">
                <a:solidFill>
                  <a:srgbClr val="FF0000"/>
                </a:solidFill>
                <a:latin typeface="Arial" pitchFamily="34" charset="0"/>
              </a:rPr>
              <a:t>NFRI</a:t>
            </a:r>
          </a:p>
          <a:p>
            <a:pPr algn="r">
              <a:lnSpc>
                <a:spcPct val="90000"/>
              </a:lnSpc>
              <a:spcBef>
                <a:spcPct val="8000"/>
              </a:spcBef>
              <a:spcAft>
                <a:spcPct val="8000"/>
              </a:spcAft>
            </a:pPr>
            <a:r>
              <a:rPr lang="en-US" altLang="en-US" sz="900">
                <a:solidFill>
                  <a:srgbClr val="FF0000"/>
                </a:solidFill>
                <a:latin typeface="Arial" pitchFamily="34" charset="0"/>
              </a:rPr>
              <a:t>KAIST</a:t>
            </a:r>
          </a:p>
          <a:p>
            <a:pPr algn="r">
              <a:lnSpc>
                <a:spcPct val="90000"/>
              </a:lnSpc>
              <a:spcBef>
                <a:spcPct val="8000"/>
              </a:spcBef>
              <a:spcAft>
                <a:spcPct val="8000"/>
              </a:spcAft>
            </a:pPr>
            <a:r>
              <a:rPr lang="en-US" altLang="en-US" sz="900">
                <a:solidFill>
                  <a:srgbClr val="FF0000"/>
                </a:solidFill>
                <a:latin typeface="Arial" pitchFamily="34" charset="0"/>
              </a:rPr>
              <a:t>POSTECH</a:t>
            </a:r>
          </a:p>
          <a:p>
            <a:pPr algn="r">
              <a:lnSpc>
                <a:spcPct val="90000"/>
              </a:lnSpc>
              <a:spcBef>
                <a:spcPct val="8000"/>
              </a:spcBef>
              <a:spcAft>
                <a:spcPct val="8000"/>
              </a:spcAft>
            </a:pPr>
            <a:r>
              <a:rPr lang="en-US" altLang="en-US" sz="900">
                <a:solidFill>
                  <a:srgbClr val="FF0000"/>
                </a:solidFill>
                <a:latin typeface="Arial" pitchFamily="34" charset="0"/>
              </a:rPr>
              <a:t>Seoul Natl U</a:t>
            </a:r>
          </a:p>
          <a:p>
            <a:pPr algn="r">
              <a:lnSpc>
                <a:spcPct val="90000"/>
              </a:lnSpc>
              <a:spcBef>
                <a:spcPct val="8000"/>
              </a:spcBef>
              <a:spcAft>
                <a:spcPct val="8000"/>
              </a:spcAft>
            </a:pPr>
            <a:r>
              <a:rPr lang="en-US" altLang="en-US" sz="900">
                <a:solidFill>
                  <a:srgbClr val="FF0000"/>
                </a:solidFill>
                <a:latin typeface="Arial" pitchFamily="34" charset="0"/>
              </a:rPr>
              <a:t>ASIPP</a:t>
            </a:r>
          </a:p>
          <a:p>
            <a:pPr algn="r">
              <a:lnSpc>
                <a:spcPct val="90000"/>
              </a:lnSpc>
              <a:spcBef>
                <a:spcPct val="8000"/>
              </a:spcBef>
              <a:spcAft>
                <a:spcPct val="8000"/>
              </a:spcAft>
            </a:pPr>
            <a:r>
              <a:rPr lang="en-US" altLang="en-US" sz="900">
                <a:solidFill>
                  <a:srgbClr val="FF0000"/>
                </a:solidFill>
                <a:latin typeface="Arial" pitchFamily="34" charset="0"/>
              </a:rPr>
              <a:t>CIEMAT</a:t>
            </a:r>
          </a:p>
          <a:p>
            <a:pPr algn="r">
              <a:lnSpc>
                <a:spcPct val="90000"/>
              </a:lnSpc>
              <a:spcBef>
                <a:spcPct val="8000"/>
              </a:spcBef>
              <a:spcAft>
                <a:spcPct val="8000"/>
              </a:spcAft>
            </a:pPr>
            <a:r>
              <a:rPr lang="en-US" altLang="en-US" sz="900">
                <a:solidFill>
                  <a:srgbClr val="FF0000"/>
                </a:solidFill>
                <a:latin typeface="Arial" pitchFamily="34" charset="0"/>
              </a:rPr>
              <a:t>FOM Inst DIFFER</a:t>
            </a:r>
          </a:p>
          <a:p>
            <a:pPr algn="r">
              <a:lnSpc>
                <a:spcPct val="90000"/>
              </a:lnSpc>
              <a:spcBef>
                <a:spcPct val="8000"/>
              </a:spcBef>
              <a:spcAft>
                <a:spcPct val="8000"/>
              </a:spcAft>
            </a:pPr>
            <a:r>
              <a:rPr lang="en-US" altLang="en-US" sz="900">
                <a:solidFill>
                  <a:srgbClr val="FF0000"/>
                </a:solidFill>
                <a:latin typeface="Arial" pitchFamily="34" charset="0"/>
              </a:rPr>
              <a:t>ENEA, Frascati</a:t>
            </a:r>
          </a:p>
          <a:p>
            <a:pPr algn="r">
              <a:lnSpc>
                <a:spcPct val="90000"/>
              </a:lnSpc>
              <a:spcBef>
                <a:spcPct val="8000"/>
              </a:spcBef>
              <a:spcAft>
                <a:spcPct val="8000"/>
              </a:spcAft>
            </a:pPr>
            <a:r>
              <a:rPr lang="en-US" altLang="en-US" sz="900">
                <a:solidFill>
                  <a:srgbClr val="FF0000"/>
                </a:solidFill>
                <a:latin typeface="Arial" pitchFamily="34" charset="0"/>
              </a:rPr>
              <a:t>CEA, Cadarache</a:t>
            </a:r>
          </a:p>
          <a:p>
            <a:pPr algn="r">
              <a:lnSpc>
                <a:spcPct val="90000"/>
              </a:lnSpc>
              <a:spcBef>
                <a:spcPct val="8000"/>
              </a:spcBef>
              <a:spcAft>
                <a:spcPct val="8000"/>
              </a:spcAft>
            </a:pPr>
            <a:r>
              <a:rPr lang="en-US" altLang="en-US" sz="900">
                <a:solidFill>
                  <a:srgbClr val="FF0000"/>
                </a:solidFill>
                <a:latin typeface="Arial" pitchFamily="34" charset="0"/>
              </a:rPr>
              <a:t>IPP, Jülich</a:t>
            </a:r>
          </a:p>
          <a:p>
            <a:pPr algn="r">
              <a:lnSpc>
                <a:spcPct val="90000"/>
              </a:lnSpc>
              <a:spcBef>
                <a:spcPct val="8000"/>
              </a:spcBef>
              <a:spcAft>
                <a:spcPct val="8000"/>
              </a:spcAft>
            </a:pPr>
            <a:r>
              <a:rPr lang="en-US" altLang="en-US" sz="900">
                <a:solidFill>
                  <a:srgbClr val="FF0000"/>
                </a:solidFill>
                <a:latin typeface="Arial" pitchFamily="34" charset="0"/>
              </a:rPr>
              <a:t>IPP, Garching</a:t>
            </a:r>
          </a:p>
          <a:p>
            <a:pPr algn="r">
              <a:lnSpc>
                <a:spcPct val="90000"/>
              </a:lnSpc>
              <a:spcBef>
                <a:spcPct val="8000"/>
              </a:spcBef>
              <a:spcAft>
                <a:spcPct val="8000"/>
              </a:spcAft>
            </a:pPr>
            <a:r>
              <a:rPr lang="en-US" altLang="en-US" sz="900">
                <a:solidFill>
                  <a:srgbClr val="FF0000"/>
                </a:solidFill>
                <a:latin typeface="Arial" pitchFamily="34" charset="0"/>
              </a:rPr>
              <a:t>ASCR, Czech Rep</a:t>
            </a:r>
          </a:p>
        </p:txBody>
      </p:sp>
      <p:cxnSp>
        <p:nvCxnSpPr>
          <p:cNvPr id="6191" name="Straight Connector 55"/>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6192" name="Straight Connector 5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6193" name="Straight Connector 57"/>
          <p:cNvCxnSpPr>
            <a:cxnSpLocks noChangeShapeType="1"/>
          </p:cNvCxnSpPr>
          <p:nvPr/>
        </p:nvCxn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cxnSp>
      <p:pic>
        <p:nvPicPr>
          <p:cNvPr id="6194" name="Picture 3" descr="C:\Users\jmenard\Desktop\Picture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7038" y="4572000"/>
            <a:ext cx="307816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5" name="Picture 48" descr="ppi221.tmp"/>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52400" y="2209800"/>
            <a:ext cx="1295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6" name="Text Box 152"/>
          <p:cNvSpPr txBox="1">
            <a:spLocks noChangeArrowheads="1"/>
          </p:cNvSpPr>
          <p:nvPr/>
        </p:nvSpPr>
        <p:spPr bwMode="auto">
          <a:xfrm>
            <a:off x="152400" y="2209800"/>
            <a:ext cx="1257300"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lnSpc>
                <a:spcPct val="90000"/>
              </a:lnSpc>
              <a:spcBef>
                <a:spcPct val="5000"/>
              </a:spcBef>
              <a:spcAft>
                <a:spcPct val="5000"/>
              </a:spcAft>
            </a:pPr>
            <a:r>
              <a:rPr lang="en-US" altLang="en-US" sz="900">
                <a:solidFill>
                  <a:srgbClr val="2D2DB9"/>
                </a:solidFill>
                <a:latin typeface="Arial" pitchFamily="34" charset="0"/>
              </a:rPr>
              <a:t>Coll of Wm &amp; Mary</a:t>
            </a:r>
          </a:p>
          <a:p>
            <a:pPr>
              <a:lnSpc>
                <a:spcPct val="90000"/>
              </a:lnSpc>
              <a:spcBef>
                <a:spcPct val="5000"/>
              </a:spcBef>
              <a:spcAft>
                <a:spcPct val="5000"/>
              </a:spcAft>
            </a:pPr>
            <a:r>
              <a:rPr lang="en-US" altLang="en-US" sz="900">
                <a:solidFill>
                  <a:srgbClr val="2D2DB9"/>
                </a:solidFill>
                <a:latin typeface="Arial" pitchFamily="34" charset="0"/>
              </a:rPr>
              <a:t>Columbia U</a:t>
            </a:r>
          </a:p>
          <a:p>
            <a:pPr>
              <a:lnSpc>
                <a:spcPct val="90000"/>
              </a:lnSpc>
              <a:spcBef>
                <a:spcPct val="5000"/>
              </a:spcBef>
              <a:spcAft>
                <a:spcPct val="5000"/>
              </a:spcAft>
            </a:pPr>
            <a:r>
              <a:rPr lang="en-US" altLang="en-US" sz="900">
                <a:solidFill>
                  <a:srgbClr val="2D2DB9"/>
                </a:solidFill>
                <a:latin typeface="Arial" pitchFamily="34" charset="0"/>
              </a:rPr>
              <a:t>CompX</a:t>
            </a:r>
          </a:p>
          <a:p>
            <a:pPr>
              <a:lnSpc>
                <a:spcPct val="90000"/>
              </a:lnSpc>
              <a:spcBef>
                <a:spcPct val="5000"/>
              </a:spcBef>
              <a:spcAft>
                <a:spcPct val="5000"/>
              </a:spcAft>
            </a:pPr>
            <a:r>
              <a:rPr lang="en-US" altLang="en-US" sz="900">
                <a:solidFill>
                  <a:srgbClr val="2D2DB9"/>
                </a:solidFill>
                <a:latin typeface="Arial" pitchFamily="34" charset="0"/>
              </a:rPr>
              <a:t>General Atomics</a:t>
            </a:r>
          </a:p>
          <a:p>
            <a:pPr>
              <a:lnSpc>
                <a:spcPct val="90000"/>
              </a:lnSpc>
              <a:spcBef>
                <a:spcPct val="5000"/>
              </a:spcBef>
              <a:spcAft>
                <a:spcPct val="5000"/>
              </a:spcAft>
            </a:pPr>
            <a:r>
              <a:rPr lang="en-US" altLang="en-US" sz="900">
                <a:solidFill>
                  <a:srgbClr val="2D2DB9"/>
                </a:solidFill>
                <a:latin typeface="Arial" pitchFamily="34" charset="0"/>
              </a:rPr>
              <a:t>FIU</a:t>
            </a:r>
          </a:p>
          <a:p>
            <a:pPr>
              <a:lnSpc>
                <a:spcPct val="90000"/>
              </a:lnSpc>
              <a:spcBef>
                <a:spcPct val="5000"/>
              </a:spcBef>
              <a:spcAft>
                <a:spcPct val="5000"/>
              </a:spcAft>
            </a:pPr>
            <a:r>
              <a:rPr lang="en-US" altLang="en-US" sz="900">
                <a:solidFill>
                  <a:srgbClr val="2D2DB9"/>
                </a:solidFill>
                <a:latin typeface="Arial" pitchFamily="34" charset="0"/>
              </a:rPr>
              <a:t>INL</a:t>
            </a:r>
          </a:p>
          <a:p>
            <a:pPr>
              <a:lnSpc>
                <a:spcPct val="90000"/>
              </a:lnSpc>
              <a:spcBef>
                <a:spcPct val="5000"/>
              </a:spcBef>
              <a:spcAft>
                <a:spcPct val="5000"/>
              </a:spcAft>
            </a:pPr>
            <a:r>
              <a:rPr lang="en-US" altLang="en-US" sz="900">
                <a:solidFill>
                  <a:srgbClr val="2D2DB9"/>
                </a:solidFill>
                <a:latin typeface="Arial" pitchFamily="34" charset="0"/>
              </a:rPr>
              <a:t>Johns Hopkins U</a:t>
            </a:r>
          </a:p>
          <a:p>
            <a:pPr>
              <a:lnSpc>
                <a:spcPct val="90000"/>
              </a:lnSpc>
              <a:spcBef>
                <a:spcPct val="5000"/>
              </a:spcBef>
              <a:spcAft>
                <a:spcPct val="5000"/>
              </a:spcAft>
            </a:pPr>
            <a:r>
              <a:rPr lang="en-US" altLang="en-US" sz="900">
                <a:solidFill>
                  <a:srgbClr val="2D2DB9"/>
                </a:solidFill>
                <a:latin typeface="Arial" pitchFamily="34" charset="0"/>
              </a:rPr>
              <a:t>LANL</a:t>
            </a:r>
          </a:p>
          <a:p>
            <a:pPr>
              <a:lnSpc>
                <a:spcPct val="90000"/>
              </a:lnSpc>
              <a:spcBef>
                <a:spcPct val="5000"/>
              </a:spcBef>
              <a:spcAft>
                <a:spcPct val="5000"/>
              </a:spcAft>
            </a:pPr>
            <a:r>
              <a:rPr lang="en-US" altLang="en-US" sz="900">
                <a:solidFill>
                  <a:srgbClr val="2D2DB9"/>
                </a:solidFill>
                <a:latin typeface="Arial" pitchFamily="34" charset="0"/>
              </a:rPr>
              <a:t>LLNL</a:t>
            </a:r>
          </a:p>
          <a:p>
            <a:pPr>
              <a:lnSpc>
                <a:spcPct val="90000"/>
              </a:lnSpc>
              <a:spcBef>
                <a:spcPct val="5000"/>
              </a:spcBef>
              <a:spcAft>
                <a:spcPct val="5000"/>
              </a:spcAft>
            </a:pPr>
            <a:r>
              <a:rPr lang="en-US" altLang="en-US" sz="900">
                <a:solidFill>
                  <a:srgbClr val="2D2DB9"/>
                </a:solidFill>
                <a:latin typeface="Arial" pitchFamily="34" charset="0"/>
              </a:rPr>
              <a:t>Lodestar</a:t>
            </a:r>
          </a:p>
          <a:p>
            <a:pPr>
              <a:lnSpc>
                <a:spcPct val="90000"/>
              </a:lnSpc>
              <a:spcBef>
                <a:spcPct val="5000"/>
              </a:spcBef>
              <a:spcAft>
                <a:spcPct val="5000"/>
              </a:spcAft>
            </a:pPr>
            <a:r>
              <a:rPr lang="en-US" altLang="en-US" sz="900">
                <a:solidFill>
                  <a:srgbClr val="2D2DB9"/>
                </a:solidFill>
                <a:latin typeface="Arial" pitchFamily="34" charset="0"/>
              </a:rPr>
              <a:t>MIT</a:t>
            </a:r>
          </a:p>
          <a:p>
            <a:pPr>
              <a:lnSpc>
                <a:spcPct val="90000"/>
              </a:lnSpc>
              <a:spcBef>
                <a:spcPct val="5000"/>
              </a:spcBef>
              <a:spcAft>
                <a:spcPct val="5000"/>
              </a:spcAft>
            </a:pPr>
            <a:r>
              <a:rPr lang="en-US" altLang="en-US" sz="900">
                <a:solidFill>
                  <a:srgbClr val="2D2DB9"/>
                </a:solidFill>
                <a:latin typeface="Arial" pitchFamily="34" charset="0"/>
              </a:rPr>
              <a:t>Lehigh U</a:t>
            </a:r>
          </a:p>
          <a:p>
            <a:pPr>
              <a:lnSpc>
                <a:spcPct val="90000"/>
              </a:lnSpc>
              <a:spcBef>
                <a:spcPct val="5000"/>
              </a:spcBef>
              <a:spcAft>
                <a:spcPct val="5000"/>
              </a:spcAft>
            </a:pPr>
            <a:r>
              <a:rPr lang="en-US" altLang="en-US" sz="900">
                <a:solidFill>
                  <a:srgbClr val="2D2DB9"/>
                </a:solidFill>
                <a:latin typeface="Arial" pitchFamily="34" charset="0"/>
              </a:rPr>
              <a:t>Nova Photonics</a:t>
            </a:r>
          </a:p>
          <a:p>
            <a:pPr>
              <a:lnSpc>
                <a:spcPct val="90000"/>
              </a:lnSpc>
              <a:spcBef>
                <a:spcPct val="5000"/>
              </a:spcBef>
              <a:spcAft>
                <a:spcPct val="5000"/>
              </a:spcAft>
            </a:pPr>
            <a:r>
              <a:rPr lang="en-US" altLang="en-US" sz="900">
                <a:solidFill>
                  <a:srgbClr val="2D2DB9"/>
                </a:solidFill>
                <a:latin typeface="Arial" pitchFamily="34" charset="0"/>
              </a:rPr>
              <a:t>ORNL</a:t>
            </a:r>
          </a:p>
          <a:p>
            <a:pPr>
              <a:lnSpc>
                <a:spcPct val="90000"/>
              </a:lnSpc>
              <a:spcBef>
                <a:spcPct val="5000"/>
              </a:spcBef>
              <a:spcAft>
                <a:spcPct val="5000"/>
              </a:spcAft>
            </a:pPr>
            <a:r>
              <a:rPr lang="en-US" altLang="en-US" sz="900">
                <a:solidFill>
                  <a:srgbClr val="2D2DB9"/>
                </a:solidFill>
                <a:latin typeface="Arial" pitchFamily="34" charset="0"/>
              </a:rPr>
              <a:t>PPPL</a:t>
            </a:r>
          </a:p>
          <a:p>
            <a:pPr>
              <a:lnSpc>
                <a:spcPct val="90000"/>
              </a:lnSpc>
              <a:spcBef>
                <a:spcPct val="5000"/>
              </a:spcBef>
              <a:spcAft>
                <a:spcPct val="5000"/>
              </a:spcAft>
            </a:pPr>
            <a:r>
              <a:rPr lang="en-US" altLang="en-US" sz="900">
                <a:solidFill>
                  <a:srgbClr val="2D2DB9"/>
                </a:solidFill>
                <a:latin typeface="Arial" pitchFamily="34" charset="0"/>
              </a:rPr>
              <a:t>Princeton U</a:t>
            </a:r>
          </a:p>
          <a:p>
            <a:pPr>
              <a:lnSpc>
                <a:spcPct val="90000"/>
              </a:lnSpc>
              <a:spcBef>
                <a:spcPct val="5000"/>
              </a:spcBef>
              <a:spcAft>
                <a:spcPct val="5000"/>
              </a:spcAft>
            </a:pPr>
            <a:r>
              <a:rPr lang="en-US" altLang="en-US" sz="900">
                <a:solidFill>
                  <a:srgbClr val="2D2DB9"/>
                </a:solidFill>
                <a:latin typeface="Arial" pitchFamily="34" charset="0"/>
              </a:rPr>
              <a:t>Purdue U</a:t>
            </a:r>
          </a:p>
          <a:p>
            <a:pPr>
              <a:lnSpc>
                <a:spcPct val="90000"/>
              </a:lnSpc>
              <a:spcBef>
                <a:spcPct val="5000"/>
              </a:spcBef>
              <a:spcAft>
                <a:spcPct val="5000"/>
              </a:spcAft>
            </a:pPr>
            <a:r>
              <a:rPr lang="en-US" altLang="en-US" sz="900">
                <a:solidFill>
                  <a:srgbClr val="2D2DB9"/>
                </a:solidFill>
                <a:latin typeface="Arial" pitchFamily="34" charset="0"/>
              </a:rPr>
              <a:t>SNL</a:t>
            </a:r>
          </a:p>
          <a:p>
            <a:pPr>
              <a:lnSpc>
                <a:spcPct val="90000"/>
              </a:lnSpc>
              <a:spcBef>
                <a:spcPct val="5000"/>
              </a:spcBef>
              <a:spcAft>
                <a:spcPct val="5000"/>
              </a:spcAft>
            </a:pPr>
            <a:r>
              <a:rPr lang="en-US" altLang="en-US" sz="900">
                <a:solidFill>
                  <a:srgbClr val="2D2DB9"/>
                </a:solidFill>
                <a:latin typeface="Arial" pitchFamily="34" charset="0"/>
              </a:rPr>
              <a:t>Think Tank, Inc.</a:t>
            </a:r>
          </a:p>
          <a:p>
            <a:pPr>
              <a:lnSpc>
                <a:spcPct val="90000"/>
              </a:lnSpc>
              <a:spcBef>
                <a:spcPct val="5000"/>
              </a:spcBef>
              <a:spcAft>
                <a:spcPct val="5000"/>
              </a:spcAft>
            </a:pPr>
            <a:r>
              <a:rPr lang="en-US" altLang="en-US" sz="900">
                <a:solidFill>
                  <a:srgbClr val="2D2DB9"/>
                </a:solidFill>
                <a:latin typeface="Arial" pitchFamily="34" charset="0"/>
              </a:rPr>
              <a:t>UC Davis</a:t>
            </a:r>
          </a:p>
          <a:p>
            <a:pPr>
              <a:lnSpc>
                <a:spcPct val="90000"/>
              </a:lnSpc>
              <a:spcBef>
                <a:spcPct val="5000"/>
              </a:spcBef>
              <a:spcAft>
                <a:spcPct val="5000"/>
              </a:spcAft>
            </a:pPr>
            <a:r>
              <a:rPr lang="en-US" altLang="en-US" sz="900">
                <a:solidFill>
                  <a:srgbClr val="2D2DB9"/>
                </a:solidFill>
                <a:latin typeface="Arial" pitchFamily="34" charset="0"/>
              </a:rPr>
              <a:t>UC Irvine</a:t>
            </a:r>
          </a:p>
          <a:p>
            <a:pPr>
              <a:lnSpc>
                <a:spcPct val="90000"/>
              </a:lnSpc>
              <a:spcBef>
                <a:spcPct val="5000"/>
              </a:spcBef>
              <a:spcAft>
                <a:spcPct val="5000"/>
              </a:spcAft>
            </a:pPr>
            <a:r>
              <a:rPr lang="en-US" altLang="en-US" sz="900">
                <a:solidFill>
                  <a:srgbClr val="2D2DB9"/>
                </a:solidFill>
                <a:latin typeface="Arial" pitchFamily="34" charset="0"/>
              </a:rPr>
              <a:t>UCLA</a:t>
            </a:r>
          </a:p>
          <a:p>
            <a:pPr>
              <a:lnSpc>
                <a:spcPct val="90000"/>
              </a:lnSpc>
              <a:spcBef>
                <a:spcPct val="5000"/>
              </a:spcBef>
              <a:spcAft>
                <a:spcPct val="5000"/>
              </a:spcAft>
            </a:pPr>
            <a:r>
              <a:rPr lang="en-US" altLang="en-US" sz="900">
                <a:solidFill>
                  <a:srgbClr val="2D2DB9"/>
                </a:solidFill>
                <a:latin typeface="Arial" pitchFamily="34" charset="0"/>
              </a:rPr>
              <a:t>UCSD</a:t>
            </a:r>
          </a:p>
          <a:p>
            <a:pPr>
              <a:lnSpc>
                <a:spcPct val="90000"/>
              </a:lnSpc>
              <a:spcBef>
                <a:spcPct val="5000"/>
              </a:spcBef>
              <a:spcAft>
                <a:spcPct val="5000"/>
              </a:spcAft>
            </a:pPr>
            <a:r>
              <a:rPr lang="en-US" altLang="en-US" sz="900">
                <a:solidFill>
                  <a:srgbClr val="2D2DB9"/>
                </a:solidFill>
                <a:latin typeface="Arial" pitchFamily="34" charset="0"/>
              </a:rPr>
              <a:t>U Colorado</a:t>
            </a:r>
          </a:p>
          <a:p>
            <a:pPr>
              <a:lnSpc>
                <a:spcPct val="90000"/>
              </a:lnSpc>
              <a:spcBef>
                <a:spcPct val="5000"/>
              </a:spcBef>
              <a:spcAft>
                <a:spcPct val="5000"/>
              </a:spcAft>
            </a:pPr>
            <a:r>
              <a:rPr lang="en-US" altLang="en-US" sz="900">
                <a:solidFill>
                  <a:srgbClr val="2D2DB9"/>
                </a:solidFill>
                <a:latin typeface="Arial" pitchFamily="34" charset="0"/>
              </a:rPr>
              <a:t>U Illinois</a:t>
            </a:r>
          </a:p>
          <a:p>
            <a:pPr>
              <a:lnSpc>
                <a:spcPct val="90000"/>
              </a:lnSpc>
              <a:spcBef>
                <a:spcPct val="5000"/>
              </a:spcBef>
              <a:spcAft>
                <a:spcPct val="5000"/>
              </a:spcAft>
            </a:pPr>
            <a:r>
              <a:rPr lang="en-US" altLang="en-US" sz="900">
                <a:solidFill>
                  <a:srgbClr val="2D2DB9"/>
                </a:solidFill>
                <a:latin typeface="Arial" pitchFamily="34" charset="0"/>
              </a:rPr>
              <a:t>U Maryland</a:t>
            </a:r>
          </a:p>
          <a:p>
            <a:pPr>
              <a:lnSpc>
                <a:spcPct val="90000"/>
              </a:lnSpc>
              <a:spcBef>
                <a:spcPct val="5000"/>
              </a:spcBef>
              <a:spcAft>
                <a:spcPct val="5000"/>
              </a:spcAft>
            </a:pPr>
            <a:r>
              <a:rPr lang="en-US" altLang="en-US" sz="900">
                <a:solidFill>
                  <a:srgbClr val="2D2DB9"/>
                </a:solidFill>
                <a:latin typeface="Arial" pitchFamily="34" charset="0"/>
              </a:rPr>
              <a:t>U Rochester</a:t>
            </a:r>
          </a:p>
          <a:p>
            <a:pPr>
              <a:lnSpc>
                <a:spcPct val="90000"/>
              </a:lnSpc>
              <a:spcBef>
                <a:spcPct val="5000"/>
              </a:spcBef>
              <a:spcAft>
                <a:spcPct val="5000"/>
              </a:spcAft>
            </a:pPr>
            <a:r>
              <a:rPr lang="en-US" altLang="en-US" sz="900">
                <a:solidFill>
                  <a:srgbClr val="2D2DB9"/>
                </a:solidFill>
                <a:latin typeface="Arial" pitchFamily="34" charset="0"/>
              </a:rPr>
              <a:t>U Tennessee</a:t>
            </a:r>
          </a:p>
          <a:p>
            <a:pPr>
              <a:lnSpc>
                <a:spcPct val="90000"/>
              </a:lnSpc>
              <a:spcBef>
                <a:spcPct val="5000"/>
              </a:spcBef>
              <a:spcAft>
                <a:spcPct val="5000"/>
              </a:spcAft>
            </a:pPr>
            <a:r>
              <a:rPr lang="en-US" altLang="en-US" sz="900">
                <a:solidFill>
                  <a:srgbClr val="2D2DB9"/>
                </a:solidFill>
                <a:latin typeface="Arial" pitchFamily="34" charset="0"/>
              </a:rPr>
              <a:t>U Tulsa</a:t>
            </a:r>
          </a:p>
          <a:p>
            <a:pPr>
              <a:lnSpc>
                <a:spcPct val="90000"/>
              </a:lnSpc>
              <a:spcBef>
                <a:spcPct val="5000"/>
              </a:spcBef>
              <a:spcAft>
                <a:spcPct val="5000"/>
              </a:spcAft>
            </a:pPr>
            <a:r>
              <a:rPr lang="en-US" altLang="en-US" sz="900">
                <a:solidFill>
                  <a:srgbClr val="2D2DB9"/>
                </a:solidFill>
                <a:latin typeface="Arial" pitchFamily="34" charset="0"/>
              </a:rPr>
              <a:t>U Washington</a:t>
            </a:r>
          </a:p>
          <a:p>
            <a:pPr>
              <a:lnSpc>
                <a:spcPct val="90000"/>
              </a:lnSpc>
              <a:spcBef>
                <a:spcPct val="5000"/>
              </a:spcBef>
              <a:spcAft>
                <a:spcPct val="5000"/>
              </a:spcAft>
            </a:pPr>
            <a:r>
              <a:rPr lang="en-US" altLang="en-US" sz="900">
                <a:solidFill>
                  <a:srgbClr val="2D2DB9"/>
                </a:solidFill>
                <a:latin typeface="Arial" pitchFamily="34" charset="0"/>
              </a:rPr>
              <a:t>U Wisconsin</a:t>
            </a:r>
          </a:p>
          <a:p>
            <a:pPr>
              <a:lnSpc>
                <a:spcPct val="90000"/>
              </a:lnSpc>
              <a:spcBef>
                <a:spcPct val="5000"/>
              </a:spcBef>
              <a:spcAft>
                <a:spcPct val="5000"/>
              </a:spcAft>
            </a:pPr>
            <a:r>
              <a:rPr lang="en-US" altLang="en-US" sz="900">
                <a:solidFill>
                  <a:srgbClr val="2D2DB9"/>
                </a:solidFill>
                <a:latin typeface="Arial" pitchFamily="34" charset="0"/>
              </a:rPr>
              <a:t>X Science LLC</a:t>
            </a:r>
          </a:p>
        </p:txBody>
      </p:sp>
      <p:sp>
        <p:nvSpPr>
          <p:cNvPr id="56" name="Text Box 9"/>
          <p:cNvSpPr txBox="1">
            <a:spLocks noChangeArrowheads="1"/>
          </p:cNvSpPr>
          <p:nvPr/>
        </p:nvSpPr>
        <p:spPr bwMode="auto">
          <a:xfrm>
            <a:off x="1524000" y="2057400"/>
            <a:ext cx="6019800" cy="1570038"/>
          </a:xfrm>
          <a:prstGeom prst="rect">
            <a:avLst/>
          </a:prstGeom>
          <a:noFill/>
          <a:ln w="9525">
            <a:noFill/>
            <a:miter lim="800000"/>
            <a:headEnd/>
            <a:tailEnd/>
          </a:ln>
        </p:spPr>
        <p:txBody>
          <a:bodyPr>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lgn="ctr" eaLnBrk="1" hangingPunct="1"/>
            <a:r>
              <a:rPr lang="en-US" altLang="en-US" sz="2400" i="0">
                <a:solidFill>
                  <a:srgbClr val="000000"/>
                </a:solidFill>
                <a:latin typeface="Arial" pitchFamily="34" charset="0"/>
                <a:cs typeface="Arial" pitchFamily="34" charset="0"/>
              </a:rPr>
              <a:t>Rory Perkins</a:t>
            </a:r>
          </a:p>
          <a:p>
            <a:pPr algn="ctr" eaLnBrk="1" hangingPunct="1">
              <a:lnSpc>
                <a:spcPct val="130000"/>
              </a:lnSpc>
            </a:pPr>
            <a:r>
              <a:rPr lang="en-US" altLang="en-US" sz="2000" b="0">
                <a:solidFill>
                  <a:srgbClr val="000000"/>
                </a:solidFill>
                <a:effectLst>
                  <a:outerShdw blurRad="38100" dist="38100" dir="2700000" algn="tl">
                    <a:srgbClr val="C0C0C0"/>
                  </a:outerShdw>
                </a:effectLst>
                <a:latin typeface="Arial" pitchFamily="34" charset="0"/>
              </a:rPr>
              <a:t>Gary Taylor, Nicola Bertelli, Mario Podestà, </a:t>
            </a:r>
            <a:br>
              <a:rPr lang="en-US" altLang="en-US" sz="2000" b="0">
                <a:solidFill>
                  <a:srgbClr val="000000"/>
                </a:solidFill>
                <a:effectLst>
                  <a:outerShdw blurRad="38100" dist="38100" dir="2700000" algn="tl">
                    <a:srgbClr val="C0C0C0"/>
                  </a:outerShdw>
                </a:effectLst>
                <a:latin typeface="Arial" pitchFamily="34" charset="0"/>
              </a:rPr>
            </a:br>
            <a:r>
              <a:rPr lang="en-US" altLang="en-US" sz="2000" b="0">
                <a:solidFill>
                  <a:srgbClr val="000000"/>
                </a:solidFill>
                <a:effectLst>
                  <a:outerShdw blurRad="38100" dist="38100" dir="2700000" algn="tl">
                    <a:srgbClr val="C0C0C0"/>
                  </a:outerShdw>
                </a:effectLst>
                <a:latin typeface="Arial" pitchFamily="34" charset="0"/>
              </a:rPr>
              <a:t>Nikolai Gorelenkov</a:t>
            </a:r>
          </a:p>
          <a:p>
            <a:pPr algn="ctr" eaLnBrk="1" hangingPunct="1">
              <a:lnSpc>
                <a:spcPct val="130000"/>
              </a:lnSpc>
            </a:pPr>
            <a:r>
              <a:rPr lang="en-US" altLang="en-US" sz="1600" b="0">
                <a:solidFill>
                  <a:srgbClr val="000000"/>
                </a:solidFill>
                <a:latin typeface="Arial" pitchFamily="34" charset="0"/>
                <a:cs typeface="Arial" pitchFamily="34" charset="0"/>
              </a:rPr>
              <a:t>for the NSTX-U Research Team</a:t>
            </a:r>
          </a:p>
        </p:txBody>
      </p:sp>
      <p:sp>
        <p:nvSpPr>
          <p:cNvPr id="6198" name="Text Box 10"/>
          <p:cNvSpPr txBox="1">
            <a:spLocks noChangeArrowheads="1"/>
          </p:cNvSpPr>
          <p:nvPr/>
        </p:nvSpPr>
        <p:spPr bwMode="auto">
          <a:xfrm>
            <a:off x="1676400" y="3708400"/>
            <a:ext cx="5715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lgn="ctr" eaLnBrk="1" hangingPunct="1"/>
            <a:r>
              <a:rPr lang="en-US" altLang="en-US" sz="1600" i="0">
                <a:solidFill>
                  <a:srgbClr val="FF0000"/>
                </a:solidFill>
                <a:latin typeface="Arial" pitchFamily="34" charset="0"/>
              </a:rPr>
              <a:t>NSTX-U PAC-35 Meeting</a:t>
            </a:r>
          </a:p>
          <a:p>
            <a:pPr algn="ctr" eaLnBrk="1" hangingPunct="1"/>
            <a:r>
              <a:rPr lang="en-US" altLang="en-US" sz="1600" i="0">
                <a:solidFill>
                  <a:srgbClr val="FF0000"/>
                </a:solidFill>
                <a:latin typeface="Arial" pitchFamily="34" charset="0"/>
              </a:rPr>
              <a:t>PPPL – B318 </a:t>
            </a:r>
          </a:p>
          <a:p>
            <a:pPr algn="ctr" eaLnBrk="1" hangingPunct="1"/>
            <a:r>
              <a:rPr lang="en-US" altLang="en-US" sz="1600" i="0">
                <a:solidFill>
                  <a:srgbClr val="FF0000"/>
                </a:solidFill>
                <a:latin typeface="Arial" pitchFamily="34" charset="0"/>
              </a:rPr>
              <a:t>June 11-13,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1886" y="5179219"/>
            <a:ext cx="4831588" cy="768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2"/>
          <p:cNvSpPr txBox="1">
            <a:spLocks noChangeArrowheads="1"/>
          </p:cNvSpPr>
          <p:nvPr/>
        </p:nvSpPr>
        <p:spPr bwMode="auto">
          <a:xfrm>
            <a:off x="0" y="-100013"/>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MS PGothic" charset="0"/>
                <a:cs typeface="MS PGothic" charset="0"/>
              </a:defRPr>
            </a:lvl1pPr>
            <a:lvl2pPr marL="742950" indent="-285750" eaLnBrk="0" hangingPunct="0">
              <a:defRPr sz="1200" b="1" i="1">
                <a:solidFill>
                  <a:srgbClr val="1822CD"/>
                </a:solidFill>
                <a:latin typeface="Helvetica" charset="0"/>
                <a:ea typeface="MS PGothic" charset="0"/>
                <a:cs typeface="MS PGothic" charset="0"/>
              </a:defRPr>
            </a:lvl2pPr>
            <a:lvl3pPr marL="1143000" indent="-228600" eaLnBrk="0" hangingPunct="0">
              <a:defRPr sz="1200" b="1" i="1">
                <a:solidFill>
                  <a:srgbClr val="1822CD"/>
                </a:solidFill>
                <a:latin typeface="Helvetica" charset="0"/>
                <a:ea typeface="MS PGothic" charset="0"/>
                <a:cs typeface="MS PGothic" charset="0"/>
              </a:defRPr>
            </a:lvl3pPr>
            <a:lvl4pPr marL="1600200" indent="-228600" eaLnBrk="0" hangingPunct="0">
              <a:defRPr sz="1200" b="1" i="1">
                <a:solidFill>
                  <a:srgbClr val="1822CD"/>
                </a:solidFill>
                <a:latin typeface="Helvetica" charset="0"/>
                <a:ea typeface="MS PGothic" charset="0"/>
                <a:cs typeface="MS PGothic" charset="0"/>
              </a:defRPr>
            </a:lvl4pPr>
            <a:lvl5pPr marL="2057400" indent="-228600" eaLnBrk="0" hangingPunct="0">
              <a:defRPr sz="1200" b="1" i="1">
                <a:solidFill>
                  <a:srgbClr val="1822CD"/>
                </a:solidFill>
                <a:latin typeface="Helvetica" charset="0"/>
                <a:ea typeface="MS PGothic" charset="0"/>
                <a:cs typeface="MS PGothic" charset="0"/>
              </a:defRPr>
            </a:lvl5pPr>
            <a:lvl6pPr marL="2514600" indent="-228600" eaLnBrk="0" fontAlgn="base" hangingPunct="0">
              <a:spcBef>
                <a:spcPct val="0"/>
              </a:spcBef>
              <a:spcAft>
                <a:spcPct val="0"/>
              </a:spcAft>
              <a:defRPr sz="1200" b="1" i="1">
                <a:solidFill>
                  <a:srgbClr val="1822CD"/>
                </a:solidFill>
                <a:latin typeface="Helvetica" charset="0"/>
                <a:ea typeface="MS PGothic" charset="0"/>
                <a:cs typeface="MS PGothic" charset="0"/>
              </a:defRPr>
            </a:lvl6pPr>
            <a:lvl7pPr marL="2971800" indent="-228600" eaLnBrk="0" fontAlgn="base" hangingPunct="0">
              <a:spcBef>
                <a:spcPct val="0"/>
              </a:spcBef>
              <a:spcAft>
                <a:spcPct val="0"/>
              </a:spcAft>
              <a:defRPr sz="1200" b="1" i="1">
                <a:solidFill>
                  <a:srgbClr val="1822CD"/>
                </a:solidFill>
                <a:latin typeface="Helvetica" charset="0"/>
                <a:ea typeface="MS PGothic" charset="0"/>
                <a:cs typeface="MS PGothic" charset="0"/>
              </a:defRPr>
            </a:lvl7pPr>
            <a:lvl8pPr marL="3429000" indent="-228600" eaLnBrk="0" fontAlgn="base" hangingPunct="0">
              <a:spcBef>
                <a:spcPct val="0"/>
              </a:spcBef>
              <a:spcAft>
                <a:spcPct val="0"/>
              </a:spcAft>
              <a:defRPr sz="1200" b="1" i="1">
                <a:solidFill>
                  <a:srgbClr val="1822CD"/>
                </a:solidFill>
                <a:latin typeface="Helvetica" charset="0"/>
                <a:ea typeface="MS PGothic" charset="0"/>
                <a:cs typeface="MS PGothic" charset="0"/>
              </a:defRPr>
            </a:lvl8pPr>
            <a:lvl9pPr marL="3886200" indent="-228600" eaLnBrk="0" fontAlgn="base" hangingPunct="0">
              <a:spcBef>
                <a:spcPct val="0"/>
              </a:spcBef>
              <a:spcAft>
                <a:spcPct val="0"/>
              </a:spcAft>
              <a:defRPr sz="1200" b="1" i="1">
                <a:solidFill>
                  <a:srgbClr val="1822CD"/>
                </a:solidFill>
                <a:latin typeface="Helvetica" charset="0"/>
                <a:ea typeface="MS PGothic" charset="0"/>
                <a:cs typeface="MS PGothic" charset="0"/>
              </a:defRPr>
            </a:lvl9pPr>
          </a:lstStyle>
          <a:p>
            <a:pPr algn="ctr" eaLnBrk="1" hangingPunct="1">
              <a:defRPr/>
            </a:pPr>
            <a:r>
              <a:rPr lang="en-US" sz="2800" i="0" dirty="0" smtClean="0">
                <a:solidFill>
                  <a:schemeClr val="accent6"/>
                </a:solidFill>
                <a:latin typeface="Arial" charset="0"/>
              </a:rPr>
              <a:t>Probe analysis suggests RF rectification is an important contributor to FW losses in SOL</a:t>
            </a:r>
            <a:endParaRPr lang="en-US" sz="2800" b="0" i="0" dirty="0" smtClean="0">
              <a:solidFill>
                <a:srgbClr val="000090"/>
              </a:solidFill>
              <a:latin typeface="Calibri" charset="0"/>
              <a:ea typeface="ＭＳ Ｐゴシック" charset="0"/>
              <a:cs typeface="ＭＳ Ｐゴシック" charset="0"/>
            </a:endParaRPr>
          </a:p>
        </p:txBody>
      </p:sp>
      <p:sp>
        <p:nvSpPr>
          <p:cNvPr id="13314" name="TextBox 3"/>
          <p:cNvSpPr txBox="1">
            <a:spLocks noChangeArrowheads="1"/>
          </p:cNvSpPr>
          <p:nvPr/>
        </p:nvSpPr>
        <p:spPr bwMode="auto">
          <a:xfrm>
            <a:off x="0" y="947738"/>
            <a:ext cx="91440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eaLnBrk="0" hangingPunct="0">
              <a:defRPr sz="1200" b="1" i="1">
                <a:solidFill>
                  <a:srgbClr val="1822CD"/>
                </a:solidFill>
                <a:latin typeface="Helvetica" charset="0"/>
                <a:ea typeface="MS PGothic" pitchFamily="34" charset="-128"/>
              </a:defRPr>
            </a:lvl1pPr>
            <a:lvl2pPr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lnSpc>
                <a:spcPct val="90000"/>
              </a:lnSpc>
              <a:spcBef>
                <a:spcPts val="600"/>
              </a:spcBef>
              <a:buFont typeface="Arial" pitchFamily="34" charset="0"/>
              <a:buChar char="•"/>
            </a:pPr>
            <a:r>
              <a:rPr lang="en-US" altLang="en-US" sz="2400" b="0" i="0" dirty="0">
                <a:solidFill>
                  <a:schemeClr val="tx1"/>
                </a:solidFill>
                <a:latin typeface="Arial" pitchFamily="34" charset="0"/>
              </a:rPr>
              <a:t>Heat flux to Langmuir probes is doubled underneath spiral relative to probe away from spiral (shot 141899</a:t>
            </a:r>
            <a:r>
              <a:rPr lang="en-US" altLang="en-US" sz="2400" b="0" i="0" dirty="0" smtClean="0">
                <a:solidFill>
                  <a:schemeClr val="tx1"/>
                </a:solidFill>
                <a:latin typeface="Arial" pitchFamily="34" charset="0"/>
              </a:rPr>
              <a:t>)</a:t>
            </a:r>
            <a:endParaRPr lang="en-US" altLang="en-US" sz="2400" b="0" i="0" dirty="0">
              <a:solidFill>
                <a:schemeClr val="tx1"/>
              </a:solidFill>
              <a:latin typeface="Arial" pitchFamily="34" charset="0"/>
            </a:endParaRPr>
          </a:p>
          <a:p>
            <a:pPr lvl="1" eaLnBrk="1" hangingPunct="1">
              <a:lnSpc>
                <a:spcPct val="90000"/>
              </a:lnSpc>
              <a:spcBef>
                <a:spcPts val="1200"/>
              </a:spcBef>
            </a:pPr>
            <a:r>
              <a:rPr lang="en-US" altLang="en-US" sz="2200" b="0" i="0" dirty="0">
                <a:solidFill>
                  <a:srgbClr val="0000FF"/>
                </a:solidFill>
                <a:latin typeface="Arial" pitchFamily="34" charset="0"/>
              </a:rPr>
              <a:t>	</a:t>
            </a:r>
            <a:r>
              <a:rPr lang="en-US" altLang="en-US" sz="2200" b="0" i="0" dirty="0" err="1">
                <a:solidFill>
                  <a:srgbClr val="0000FF"/>
                </a:solidFill>
                <a:latin typeface="Arial" pitchFamily="34" charset="0"/>
              </a:rPr>
              <a:t>q</a:t>
            </a:r>
            <a:r>
              <a:rPr lang="en-US" altLang="en-US" sz="2200" b="0" i="0" baseline="-25000" dirty="0" err="1">
                <a:solidFill>
                  <a:srgbClr val="0000FF"/>
                </a:solidFill>
                <a:latin typeface="Arial" pitchFamily="34" charset="0"/>
              </a:rPr>
              <a:t>RF</a:t>
            </a:r>
            <a:r>
              <a:rPr lang="en-US" altLang="en-US" sz="2200" b="0" i="0" dirty="0">
                <a:solidFill>
                  <a:srgbClr val="0000FF"/>
                </a:solidFill>
                <a:latin typeface="Arial" pitchFamily="34" charset="0"/>
              </a:rPr>
              <a:t> = 0.209 MW/m</a:t>
            </a:r>
            <a:r>
              <a:rPr lang="en-US" altLang="en-US" sz="2200" b="0" i="0" baseline="30000" dirty="0">
                <a:solidFill>
                  <a:srgbClr val="0000FF"/>
                </a:solidFill>
                <a:latin typeface="Arial" pitchFamily="34" charset="0"/>
              </a:rPr>
              <a:t>2</a:t>
            </a:r>
            <a:r>
              <a:rPr lang="en-US" altLang="en-US" sz="2200" b="0" i="0" dirty="0">
                <a:solidFill>
                  <a:srgbClr val="0000FF"/>
                </a:solidFill>
                <a:latin typeface="Arial" pitchFamily="34" charset="0"/>
              </a:rPr>
              <a:t>			</a:t>
            </a:r>
            <a:r>
              <a:rPr lang="en-US" altLang="en-US" sz="2200" b="0" i="0" dirty="0" err="1">
                <a:solidFill>
                  <a:srgbClr val="0000FF"/>
                </a:solidFill>
                <a:latin typeface="Arial" pitchFamily="34" charset="0"/>
              </a:rPr>
              <a:t>q</a:t>
            </a:r>
            <a:r>
              <a:rPr lang="en-US" altLang="en-US" sz="2200" b="0" i="0" baseline="-25000" dirty="0" err="1">
                <a:solidFill>
                  <a:srgbClr val="0000FF"/>
                </a:solidFill>
                <a:latin typeface="Arial" pitchFamily="34" charset="0"/>
              </a:rPr>
              <a:t>noRF</a:t>
            </a:r>
            <a:r>
              <a:rPr lang="en-US" altLang="en-US" sz="2200" b="0" i="0" dirty="0">
                <a:solidFill>
                  <a:srgbClr val="0000FF"/>
                </a:solidFill>
                <a:latin typeface="Arial" pitchFamily="34" charset="0"/>
              </a:rPr>
              <a:t> = 0.103 MW/m</a:t>
            </a:r>
            <a:r>
              <a:rPr lang="en-US" altLang="en-US" sz="2200" b="0" i="0" baseline="30000" dirty="0">
                <a:solidFill>
                  <a:srgbClr val="0000FF"/>
                </a:solidFill>
                <a:latin typeface="Arial" pitchFamily="34" charset="0"/>
              </a:rPr>
              <a:t>2</a:t>
            </a:r>
            <a:endParaRPr lang="en-US" altLang="en-US" sz="2400" b="0" i="0" dirty="0">
              <a:solidFill>
                <a:schemeClr val="tx1"/>
              </a:solidFill>
              <a:latin typeface="Arial" pitchFamily="34" charset="0"/>
            </a:endParaRPr>
          </a:p>
          <a:p>
            <a:pPr eaLnBrk="1" hangingPunct="1">
              <a:buFont typeface="Arial" pitchFamily="34" charset="0"/>
              <a:buChar char="•"/>
            </a:pPr>
            <a:endParaRPr lang="en-US" altLang="en-US" sz="1000" b="0" i="0" dirty="0" smtClean="0">
              <a:solidFill>
                <a:schemeClr val="tx1"/>
              </a:solidFill>
              <a:latin typeface="Arial" pitchFamily="34" charset="0"/>
            </a:endParaRPr>
          </a:p>
          <a:p>
            <a:pPr eaLnBrk="1" hangingPunct="1">
              <a:buFont typeface="Arial" pitchFamily="34" charset="0"/>
              <a:buChar char="•"/>
            </a:pPr>
            <a:r>
              <a:rPr lang="en-US" altLang="en-US" sz="2400" b="0" i="0" dirty="0" smtClean="0">
                <a:solidFill>
                  <a:schemeClr val="tx1"/>
                </a:solidFill>
                <a:latin typeface="Arial" pitchFamily="34" charset="0"/>
              </a:rPr>
              <a:t>RF </a:t>
            </a:r>
            <a:r>
              <a:rPr lang="en-US" altLang="en-US" sz="2400" b="0" i="0" dirty="0">
                <a:solidFill>
                  <a:schemeClr val="tx1"/>
                </a:solidFill>
                <a:latin typeface="Arial" pitchFamily="34" charset="0"/>
              </a:rPr>
              <a:t>fields produces negative shift in probe floating potential</a:t>
            </a:r>
          </a:p>
          <a:p>
            <a:pPr lvl="1" eaLnBrk="1" hangingPunct="1">
              <a:buFont typeface="Arial" pitchFamily="34" charset="0"/>
              <a:buChar char="•"/>
            </a:pPr>
            <a:r>
              <a:rPr lang="en-US" altLang="en-US" sz="1800" b="0" i="0" dirty="0" err="1">
                <a:solidFill>
                  <a:schemeClr val="accent2"/>
                </a:solidFill>
                <a:latin typeface="Arial" pitchFamily="34" charset="0"/>
              </a:rPr>
              <a:t>V</a:t>
            </a:r>
            <a:r>
              <a:rPr lang="en-US" altLang="en-US" sz="1800" b="0" i="0" baseline="-25000" dirty="0" err="1">
                <a:solidFill>
                  <a:schemeClr val="accent2"/>
                </a:solidFill>
                <a:latin typeface="Arial" pitchFamily="34" charset="0"/>
              </a:rPr>
              <a:t>fl</a:t>
            </a:r>
            <a:r>
              <a:rPr lang="en-US" altLang="en-US" sz="1800" b="0" i="0" baseline="-25000" dirty="0">
                <a:solidFill>
                  <a:schemeClr val="accent2"/>
                </a:solidFill>
                <a:latin typeface="Arial" pitchFamily="34" charset="0"/>
              </a:rPr>
              <a:t>-RF</a:t>
            </a:r>
            <a:r>
              <a:rPr lang="en-US" altLang="en-US" sz="1800" b="0" i="0" dirty="0">
                <a:solidFill>
                  <a:schemeClr val="accent2"/>
                </a:solidFill>
                <a:latin typeface="Arial" pitchFamily="34" charset="0"/>
              </a:rPr>
              <a:t> and</a:t>
            </a:r>
            <a:r>
              <a:rPr lang="en-US" altLang="en-US" sz="1800" b="0" i="0" baseline="-25000" dirty="0">
                <a:solidFill>
                  <a:schemeClr val="accent2"/>
                </a:solidFill>
                <a:latin typeface="Arial" pitchFamily="34" charset="0"/>
              </a:rPr>
              <a:t> </a:t>
            </a:r>
            <a:r>
              <a:rPr lang="en-US" altLang="en-US" sz="1800" b="0" i="0" dirty="0" err="1">
                <a:solidFill>
                  <a:schemeClr val="accent2"/>
                </a:solidFill>
                <a:latin typeface="Arial" pitchFamily="34" charset="0"/>
              </a:rPr>
              <a:t>V</a:t>
            </a:r>
            <a:r>
              <a:rPr lang="en-US" altLang="en-US" sz="1800" b="0" i="0" baseline="-25000" dirty="0" err="1">
                <a:solidFill>
                  <a:schemeClr val="accent2"/>
                </a:solidFill>
                <a:latin typeface="Arial" pitchFamily="34" charset="0"/>
              </a:rPr>
              <a:t>fl-noRF</a:t>
            </a:r>
            <a:r>
              <a:rPr lang="en-US" altLang="en-US" sz="1800" b="0" i="0" dirty="0">
                <a:solidFill>
                  <a:schemeClr val="accent2"/>
                </a:solidFill>
                <a:latin typeface="Arial" pitchFamily="34" charset="0"/>
              </a:rPr>
              <a:t> floating potentials relative to tile with and without RF</a:t>
            </a:r>
          </a:p>
          <a:p>
            <a:pPr lvl="1" eaLnBrk="1" hangingPunct="1">
              <a:buFont typeface="Arial" pitchFamily="34" charset="0"/>
              <a:buChar char="•"/>
            </a:pPr>
            <a:r>
              <a:rPr lang="en-US" altLang="en-US" sz="1800" b="0" i="0" dirty="0">
                <a:solidFill>
                  <a:schemeClr val="accent2"/>
                </a:solidFill>
                <a:latin typeface="Arial" pitchFamily="34" charset="0"/>
              </a:rPr>
              <a:t>RF voltage (V</a:t>
            </a:r>
            <a:r>
              <a:rPr lang="en-US" altLang="en-US" sz="1800" b="0" i="0" baseline="-25000" dirty="0">
                <a:solidFill>
                  <a:schemeClr val="accent2"/>
                </a:solidFill>
                <a:latin typeface="Arial" pitchFamily="34" charset="0"/>
              </a:rPr>
              <a:t>RF</a:t>
            </a:r>
            <a:r>
              <a:rPr lang="en-US" altLang="en-US" sz="1800" b="0" i="0" dirty="0">
                <a:solidFill>
                  <a:schemeClr val="accent2"/>
                </a:solidFill>
                <a:latin typeface="Arial" pitchFamily="34" charset="0"/>
              </a:rPr>
              <a:t>) under spiral related to shift in floating potential:</a:t>
            </a:r>
          </a:p>
          <a:p>
            <a:pPr eaLnBrk="1" hangingPunct="1">
              <a:spcBef>
                <a:spcPts val="600"/>
              </a:spcBef>
            </a:pPr>
            <a:r>
              <a:rPr lang="en-US" altLang="en-US" sz="1600" b="0" i="0" dirty="0">
                <a:solidFill>
                  <a:srgbClr val="000000"/>
                </a:solidFill>
                <a:latin typeface="Arial" pitchFamily="34" charset="0"/>
              </a:rPr>
              <a:t>			</a:t>
            </a:r>
            <a:r>
              <a:rPr lang="en-US" altLang="en-US" sz="2200" b="0" i="0" dirty="0" err="1">
                <a:solidFill>
                  <a:srgbClr val="000000"/>
                </a:solidFill>
                <a:latin typeface="Arial" pitchFamily="34" charset="0"/>
              </a:rPr>
              <a:t>exp</a:t>
            </a:r>
            <a:r>
              <a:rPr lang="en-US" altLang="en-US" sz="2200" b="0" i="0" dirty="0">
                <a:solidFill>
                  <a:srgbClr val="000000"/>
                </a:solidFill>
                <a:latin typeface="Arial" pitchFamily="34" charset="0"/>
              </a:rPr>
              <a:t>[</a:t>
            </a:r>
            <a:r>
              <a:rPr lang="en-US" altLang="en-US" sz="2200" b="0" i="0" dirty="0">
                <a:solidFill>
                  <a:srgbClr val="000000"/>
                </a:solidFill>
                <a:latin typeface="Symbol" pitchFamily="18" charset="2"/>
              </a:rPr>
              <a:t>(</a:t>
            </a:r>
            <a:r>
              <a:rPr lang="en-US" altLang="en-US" sz="2200" b="0" i="0" dirty="0" err="1">
                <a:solidFill>
                  <a:srgbClr val="000000"/>
                </a:solidFill>
                <a:latin typeface="Arial" pitchFamily="34" charset="0"/>
              </a:rPr>
              <a:t>V</a:t>
            </a:r>
            <a:r>
              <a:rPr lang="en-US" altLang="en-US" sz="2200" b="0" i="0" baseline="-25000" dirty="0" err="1">
                <a:solidFill>
                  <a:srgbClr val="000000"/>
                </a:solidFill>
                <a:latin typeface="Arial" pitchFamily="34" charset="0"/>
              </a:rPr>
              <a:t>fl</a:t>
            </a:r>
            <a:r>
              <a:rPr lang="en-US" altLang="en-US" sz="2200" b="0" i="0" baseline="-25000" dirty="0">
                <a:solidFill>
                  <a:srgbClr val="000000"/>
                </a:solidFill>
                <a:latin typeface="Arial" pitchFamily="34" charset="0"/>
              </a:rPr>
              <a:t>-</a:t>
            </a:r>
            <a:r>
              <a:rPr lang="en-US" altLang="en-US" sz="2200" b="0" i="0" baseline="-25000" dirty="0" err="1">
                <a:solidFill>
                  <a:srgbClr val="000000"/>
                </a:solidFill>
                <a:latin typeface="Arial" pitchFamily="34" charset="0"/>
              </a:rPr>
              <a:t>noRF</a:t>
            </a:r>
            <a:r>
              <a:rPr lang="en-US" altLang="en-US" sz="2200" b="0" i="0" dirty="0">
                <a:solidFill>
                  <a:srgbClr val="000000"/>
                </a:solidFill>
                <a:latin typeface="Arial" pitchFamily="34" charset="0"/>
              </a:rPr>
              <a:t>-</a:t>
            </a:r>
            <a:r>
              <a:rPr lang="en-US" altLang="en-US" sz="2200" b="0" i="0" dirty="0" err="1">
                <a:solidFill>
                  <a:srgbClr val="000000"/>
                </a:solidFill>
                <a:latin typeface="Arial" pitchFamily="34" charset="0"/>
              </a:rPr>
              <a:t>V</a:t>
            </a:r>
            <a:r>
              <a:rPr lang="en-US" altLang="en-US" sz="2200" b="0" i="0" baseline="-25000" dirty="0" err="1">
                <a:solidFill>
                  <a:srgbClr val="000000"/>
                </a:solidFill>
                <a:latin typeface="Arial" pitchFamily="34" charset="0"/>
              </a:rPr>
              <a:t>fl</a:t>
            </a:r>
            <a:r>
              <a:rPr lang="en-US" altLang="en-US" sz="2200" b="0" i="0" baseline="-25000" dirty="0">
                <a:solidFill>
                  <a:srgbClr val="000000"/>
                </a:solidFill>
                <a:latin typeface="Arial" pitchFamily="34" charset="0"/>
              </a:rPr>
              <a:t>-RF</a:t>
            </a:r>
            <a:r>
              <a:rPr lang="en-US" altLang="en-US" sz="2200" b="0" i="0" dirty="0">
                <a:solidFill>
                  <a:srgbClr val="000000"/>
                </a:solidFill>
                <a:latin typeface="Arial" pitchFamily="34" charset="0"/>
              </a:rPr>
              <a:t>)/</a:t>
            </a:r>
            <a:r>
              <a:rPr lang="en-US" altLang="en-US" sz="2200" b="0" i="0" dirty="0" err="1">
                <a:solidFill>
                  <a:srgbClr val="000000"/>
                </a:solidFill>
                <a:latin typeface="Arial" pitchFamily="34" charset="0"/>
              </a:rPr>
              <a:t>T</a:t>
            </a:r>
            <a:r>
              <a:rPr lang="en-US" altLang="en-US" sz="2200" b="0" i="0" baseline="-25000" dirty="0" err="1">
                <a:solidFill>
                  <a:srgbClr val="000000"/>
                </a:solidFill>
                <a:latin typeface="Arial" pitchFamily="34" charset="0"/>
              </a:rPr>
              <a:t>e</a:t>
            </a:r>
            <a:r>
              <a:rPr lang="en-US" altLang="en-US" sz="2200" b="0" i="0" dirty="0">
                <a:solidFill>
                  <a:srgbClr val="000000"/>
                </a:solidFill>
                <a:latin typeface="Arial" pitchFamily="34" charset="0"/>
              </a:rPr>
              <a:t>) = I</a:t>
            </a:r>
            <a:r>
              <a:rPr lang="en-US" altLang="en-US" sz="2200" b="0" i="0" baseline="-25000" dirty="0">
                <a:solidFill>
                  <a:srgbClr val="000000"/>
                </a:solidFill>
                <a:latin typeface="Arial" pitchFamily="34" charset="0"/>
              </a:rPr>
              <a:t>0</a:t>
            </a:r>
            <a:r>
              <a:rPr lang="en-US" altLang="en-US" sz="2200" b="0" i="0" dirty="0">
                <a:solidFill>
                  <a:srgbClr val="000000"/>
                </a:solidFill>
                <a:latin typeface="Arial" pitchFamily="34" charset="0"/>
              </a:rPr>
              <a:t>(V</a:t>
            </a:r>
            <a:r>
              <a:rPr lang="en-US" altLang="en-US" sz="2200" b="0" i="0" baseline="-25000" dirty="0">
                <a:solidFill>
                  <a:srgbClr val="000000"/>
                </a:solidFill>
                <a:latin typeface="Arial" pitchFamily="34" charset="0"/>
              </a:rPr>
              <a:t>RF</a:t>
            </a:r>
            <a:r>
              <a:rPr lang="en-US" altLang="en-US" sz="2200" b="0" i="0" dirty="0">
                <a:solidFill>
                  <a:srgbClr val="000000"/>
                </a:solidFill>
                <a:latin typeface="Arial" pitchFamily="34" charset="0"/>
              </a:rPr>
              <a:t>/</a:t>
            </a:r>
            <a:r>
              <a:rPr lang="en-US" altLang="en-US" sz="2200" b="0" i="0" dirty="0" err="1">
                <a:solidFill>
                  <a:srgbClr val="000000"/>
                </a:solidFill>
                <a:latin typeface="Arial" pitchFamily="34" charset="0"/>
              </a:rPr>
              <a:t>T</a:t>
            </a:r>
            <a:r>
              <a:rPr lang="en-US" altLang="en-US" sz="2200" b="0" i="0" baseline="-25000" dirty="0" err="1">
                <a:solidFill>
                  <a:srgbClr val="000000"/>
                </a:solidFill>
                <a:latin typeface="Arial" pitchFamily="34" charset="0"/>
              </a:rPr>
              <a:t>e</a:t>
            </a:r>
            <a:r>
              <a:rPr lang="en-US" altLang="en-US" sz="2200" b="0" i="0" dirty="0">
                <a:solidFill>
                  <a:srgbClr val="000000"/>
                </a:solidFill>
                <a:latin typeface="Arial" pitchFamily="34" charset="0"/>
              </a:rPr>
              <a:t>)</a:t>
            </a:r>
          </a:p>
          <a:p>
            <a:pPr eaLnBrk="1" hangingPunct="1">
              <a:spcBef>
                <a:spcPts val="600"/>
              </a:spcBef>
            </a:pPr>
            <a:r>
              <a:rPr lang="en-US" altLang="en-US" b="0" i="0" dirty="0">
                <a:solidFill>
                  <a:schemeClr val="tx1"/>
                </a:solidFill>
                <a:latin typeface="Arial" pitchFamily="34" charset="0"/>
              </a:rPr>
              <a:t>		                      [A. </a:t>
            </a:r>
            <a:r>
              <a:rPr lang="en-US" altLang="en-US" b="0" i="0" dirty="0" err="1">
                <a:solidFill>
                  <a:schemeClr val="tx1"/>
                </a:solidFill>
                <a:latin typeface="Arial" pitchFamily="34" charset="0"/>
              </a:rPr>
              <a:t>Boschi</a:t>
            </a:r>
            <a:r>
              <a:rPr lang="en-US" altLang="en-US" b="0" i="0" dirty="0">
                <a:solidFill>
                  <a:schemeClr val="tx1"/>
                </a:solidFill>
                <a:latin typeface="Arial" pitchFamily="34" charset="0"/>
              </a:rPr>
              <a:t> and F. </a:t>
            </a:r>
            <a:r>
              <a:rPr lang="en-US" altLang="en-US" b="0" i="0" dirty="0" err="1">
                <a:solidFill>
                  <a:schemeClr val="tx1"/>
                </a:solidFill>
                <a:latin typeface="Arial" pitchFamily="34" charset="0"/>
              </a:rPr>
              <a:t>Magistrelli</a:t>
            </a:r>
            <a:r>
              <a:rPr lang="en-US" altLang="en-US" b="0" i="0" dirty="0">
                <a:solidFill>
                  <a:schemeClr val="tx1"/>
                </a:solidFill>
                <a:latin typeface="Arial" pitchFamily="34" charset="0"/>
              </a:rPr>
              <a:t>, Il </a:t>
            </a:r>
            <a:r>
              <a:rPr lang="en-US" altLang="en-US" b="0" i="0" dirty="0" err="1">
                <a:solidFill>
                  <a:schemeClr val="tx1"/>
                </a:solidFill>
                <a:latin typeface="Arial" pitchFamily="34" charset="0"/>
              </a:rPr>
              <a:t>Nuovo</a:t>
            </a:r>
            <a:r>
              <a:rPr lang="en-US" altLang="en-US" b="0" i="0" dirty="0">
                <a:solidFill>
                  <a:schemeClr val="tx1"/>
                </a:solidFill>
                <a:latin typeface="Arial" pitchFamily="34" charset="0"/>
              </a:rPr>
              <a:t> </a:t>
            </a:r>
            <a:r>
              <a:rPr lang="en-US" altLang="en-US" b="0" i="0" dirty="0" err="1">
                <a:solidFill>
                  <a:schemeClr val="tx1"/>
                </a:solidFill>
                <a:latin typeface="Arial" pitchFamily="34" charset="0"/>
              </a:rPr>
              <a:t>Cimento</a:t>
            </a:r>
            <a:r>
              <a:rPr lang="en-US" altLang="en-US" b="0" i="0" dirty="0">
                <a:solidFill>
                  <a:schemeClr val="tx1"/>
                </a:solidFill>
                <a:latin typeface="Arial" pitchFamily="34" charset="0"/>
              </a:rPr>
              <a:t> 29 (1963) 487]</a:t>
            </a:r>
            <a:r>
              <a:rPr lang="en-US" altLang="en-US" b="0" i="0" dirty="0">
                <a:solidFill>
                  <a:schemeClr val="tx1"/>
                </a:solidFill>
                <a:latin typeface="Calibri" pitchFamily="34" charset="0"/>
              </a:rPr>
              <a:t> </a:t>
            </a:r>
            <a:endParaRPr lang="en-US" altLang="en-US" b="0" i="0" dirty="0" smtClean="0">
              <a:solidFill>
                <a:schemeClr val="tx1"/>
              </a:solidFill>
              <a:latin typeface="Calibri" pitchFamily="34" charset="0"/>
            </a:endParaRPr>
          </a:p>
          <a:p>
            <a:pPr eaLnBrk="1" hangingPunct="1">
              <a:spcBef>
                <a:spcPts val="600"/>
              </a:spcBef>
            </a:pPr>
            <a:endParaRPr lang="en-US" altLang="en-US" sz="400" b="0" i="0" dirty="0">
              <a:solidFill>
                <a:schemeClr val="tx1"/>
              </a:solidFill>
              <a:latin typeface="Calibri" pitchFamily="34" charset="0"/>
            </a:endParaRPr>
          </a:p>
          <a:p>
            <a:pPr eaLnBrk="1" hangingPunct="1">
              <a:buFont typeface="Arial" pitchFamily="34" charset="0"/>
              <a:buChar char="•"/>
            </a:pPr>
            <a:r>
              <a:rPr lang="en-US" altLang="en-US" sz="2000" b="0" i="0" dirty="0">
                <a:solidFill>
                  <a:schemeClr val="tx1"/>
                </a:solidFill>
                <a:latin typeface="Arial" pitchFamily="34" charset="0"/>
              </a:rPr>
              <a:t>Sheath transmission factor with RF obtained by adding </a:t>
            </a:r>
            <a:r>
              <a:rPr lang="en-US" altLang="en-US" sz="2000" b="0" i="0" dirty="0" err="1">
                <a:solidFill>
                  <a:schemeClr val="tx1"/>
                </a:solidFill>
                <a:latin typeface="Arial" pitchFamily="34" charset="0"/>
              </a:rPr>
              <a:t>V</a:t>
            </a:r>
            <a:r>
              <a:rPr lang="en-US" altLang="en-US" sz="2000" b="0" i="0" baseline="-25000" dirty="0" err="1">
                <a:solidFill>
                  <a:schemeClr val="tx1"/>
                </a:solidFill>
                <a:latin typeface="Arial" pitchFamily="34" charset="0"/>
              </a:rPr>
              <a:t>RF</a:t>
            </a:r>
            <a:r>
              <a:rPr lang="en-US" altLang="en-US" sz="2000" b="0" i="0" dirty="0" err="1">
                <a:solidFill>
                  <a:schemeClr val="tx1"/>
                </a:solidFill>
                <a:latin typeface="Arial" pitchFamily="34" charset="0"/>
              </a:rPr>
              <a:t>sin</a:t>
            </a:r>
            <a:r>
              <a:rPr lang="en-US" altLang="en-US" sz="2000" b="0" i="0" dirty="0">
                <a:solidFill>
                  <a:schemeClr val="tx1"/>
                </a:solidFill>
                <a:latin typeface="Arial" pitchFamily="34" charset="0"/>
              </a:rPr>
              <a:t>(</a:t>
            </a:r>
            <a:r>
              <a:rPr lang="en-US" altLang="en-US" sz="2000" b="0" i="0" dirty="0" err="1">
                <a:solidFill>
                  <a:schemeClr val="tx1"/>
                </a:solidFill>
                <a:latin typeface="Arial" pitchFamily="34" charset="0"/>
              </a:rPr>
              <a:t>ωt</a:t>
            </a:r>
            <a:r>
              <a:rPr lang="en-US" altLang="en-US" sz="2000" b="0" i="0" dirty="0">
                <a:solidFill>
                  <a:schemeClr val="tx1"/>
                </a:solidFill>
                <a:latin typeface="Arial" pitchFamily="34" charset="0"/>
              </a:rPr>
              <a:t>) to potential drop and averaging </a:t>
            </a:r>
            <a:r>
              <a:rPr lang="en-US" altLang="en-US" sz="2000" i="0" dirty="0">
                <a:solidFill>
                  <a:schemeClr val="tx1"/>
                </a:solidFill>
                <a:cs typeface="Arial" pitchFamily="34" charset="0"/>
                <a:sym typeface="Symbol"/>
              </a:rPr>
              <a:t></a:t>
            </a:r>
            <a:r>
              <a:rPr lang="en-US" altLang="en-US" sz="2000" b="0" i="0" dirty="0" smtClean="0">
                <a:solidFill>
                  <a:schemeClr val="tx1"/>
                </a:solidFill>
                <a:latin typeface="Arial" pitchFamily="34" charset="0"/>
              </a:rPr>
              <a:t> </a:t>
            </a:r>
            <a:r>
              <a:rPr lang="en-US" altLang="en-US" sz="2000" b="0" i="0" dirty="0">
                <a:solidFill>
                  <a:schemeClr val="tx1"/>
                </a:solidFill>
                <a:latin typeface="Arial" pitchFamily="34" charset="0"/>
              </a:rPr>
              <a:t>over RF cycle </a:t>
            </a:r>
          </a:p>
          <a:p>
            <a:pPr eaLnBrk="1" hangingPunct="1">
              <a:spcBef>
                <a:spcPts val="1200"/>
              </a:spcBef>
            </a:pPr>
            <a:r>
              <a:rPr lang="en-US" altLang="en-US" sz="2000" b="0" i="0" dirty="0">
                <a:solidFill>
                  <a:schemeClr val="tx1"/>
                </a:solidFill>
                <a:latin typeface="Arial" pitchFamily="34" charset="0"/>
              </a:rPr>
              <a:t>			</a:t>
            </a:r>
            <a:endParaRPr lang="en-US" altLang="en-US" b="0" i="0" dirty="0">
              <a:solidFill>
                <a:schemeClr val="tx1"/>
              </a:solidFill>
              <a:latin typeface="Calibri" pitchFamily="34" charset="0"/>
            </a:endParaRPr>
          </a:p>
        </p:txBody>
      </p:sp>
      <p:sp>
        <p:nvSpPr>
          <p:cNvPr id="13318" name="TextBox 3"/>
          <p:cNvSpPr txBox="1">
            <a:spLocks noChangeArrowheads="1"/>
          </p:cNvSpPr>
          <p:nvPr/>
        </p:nvSpPr>
        <p:spPr bwMode="auto">
          <a:xfrm>
            <a:off x="-14288" y="5805488"/>
            <a:ext cx="9144001"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eaLnBrk="1" hangingPunct="1">
              <a:spcBef>
                <a:spcPts val="600"/>
              </a:spcBef>
              <a:buFont typeface="Arial"/>
              <a:buChar char="•"/>
              <a:defRPr/>
            </a:pPr>
            <a:r>
              <a:rPr lang="en-US" sz="2000" b="0" i="0" dirty="0" smtClean="0">
                <a:cs typeface="Arial" charset="0"/>
              </a:rPr>
              <a:t>Enhancement of heat flux probably larger at more intense portion of spiral </a:t>
            </a:r>
          </a:p>
          <a:p>
            <a:pPr marL="285750" indent="-285750" eaLnBrk="1" hangingPunct="1">
              <a:spcBef>
                <a:spcPts val="600"/>
              </a:spcBef>
              <a:buFont typeface="Arial"/>
              <a:buChar char="•"/>
              <a:defRPr/>
            </a:pPr>
            <a:r>
              <a:rPr lang="en-US" sz="2000" b="0" i="0" dirty="0" smtClean="0">
                <a:cs typeface="Arial" charset="0"/>
              </a:rPr>
              <a:t>Coaxial Langmuir probes on NSTX-U will permit direct measurement of V</a:t>
            </a:r>
            <a:r>
              <a:rPr lang="en-US" sz="2000" b="0" i="0" baseline="-25000" dirty="0" smtClean="0">
                <a:cs typeface="Arial" charset="0"/>
              </a:rPr>
              <a:t>RF</a:t>
            </a:r>
            <a:endParaRPr lang="en-US" sz="2000" b="0" i="0" dirty="0" smtClean="0">
              <a:cs typeface="Arial" charset="0"/>
            </a:endParaRPr>
          </a:p>
          <a:p>
            <a:pPr eaLnBrk="1" hangingPunct="1">
              <a:defRPr/>
            </a:pPr>
            <a:endParaRPr lang="en-US" sz="2000" b="0" i="0" dirty="0" smtClean="0">
              <a:cs typeface="Arial" charset="0"/>
            </a:endParaRPr>
          </a:p>
        </p:txBody>
      </p:sp>
      <p:sp>
        <p:nvSpPr>
          <p:cNvPr id="23558" name="Rectangle 9"/>
          <p:cNvSpPr>
            <a:spLocks noChangeArrowheads="1"/>
          </p:cNvSpPr>
          <p:nvPr/>
        </p:nvSpPr>
        <p:spPr bwMode="auto">
          <a:xfrm>
            <a:off x="63060" y="4937728"/>
            <a:ext cx="29767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spcBef>
                <a:spcPts val="1200"/>
              </a:spcBef>
            </a:pPr>
            <a:r>
              <a:rPr lang="en-US" altLang="en-US" sz="2400" i="0" dirty="0" err="1">
                <a:solidFill>
                  <a:schemeClr val="tx1"/>
                </a:solidFill>
                <a:cs typeface="Arial" pitchFamily="34" charset="0"/>
              </a:rPr>
              <a:t>q</a:t>
            </a:r>
            <a:r>
              <a:rPr lang="en-US" altLang="en-US" sz="2400" i="0" baseline="-25000" dirty="0" err="1">
                <a:solidFill>
                  <a:schemeClr val="tx1"/>
                </a:solidFill>
                <a:cs typeface="Arial" pitchFamily="34" charset="0"/>
              </a:rPr>
              <a:t>surface</a:t>
            </a:r>
            <a:r>
              <a:rPr lang="en-US" altLang="en-US" sz="2400" i="0" dirty="0">
                <a:solidFill>
                  <a:schemeClr val="tx1"/>
                </a:solidFill>
                <a:cs typeface="Arial" pitchFamily="34" charset="0"/>
              </a:rPr>
              <a:t> = </a:t>
            </a:r>
            <a:r>
              <a:rPr lang="en-US" altLang="en-US" sz="2400" i="0" dirty="0" smtClean="0">
                <a:solidFill>
                  <a:schemeClr val="tx1"/>
                </a:solidFill>
                <a:cs typeface="Arial" pitchFamily="34" charset="0"/>
                <a:sym typeface="Symbol"/>
              </a:rPr>
              <a:t></a:t>
            </a:r>
            <a:r>
              <a:rPr lang="en-US" altLang="en-US" sz="2400" i="0" dirty="0" smtClean="0">
                <a:solidFill>
                  <a:schemeClr val="tx1"/>
                </a:solidFill>
                <a:latin typeface="Calibri"/>
                <a:cs typeface="Arial" pitchFamily="34" charset="0"/>
              </a:rPr>
              <a:t>×</a:t>
            </a:r>
            <a:r>
              <a:rPr lang="en-US" altLang="en-US" sz="2400" i="0" dirty="0" err="1" smtClean="0">
                <a:solidFill>
                  <a:schemeClr val="tx1"/>
                </a:solidFill>
                <a:cs typeface="Arial" pitchFamily="34" charset="0"/>
              </a:rPr>
              <a:t>j</a:t>
            </a:r>
            <a:r>
              <a:rPr lang="en-US" altLang="en-US" sz="2400" i="0" baseline="30000" dirty="0" err="1" smtClean="0">
                <a:solidFill>
                  <a:schemeClr val="tx1"/>
                </a:solidFill>
                <a:cs typeface="Arial" pitchFamily="34" charset="0"/>
              </a:rPr>
              <a:t>+</a:t>
            </a:r>
            <a:r>
              <a:rPr lang="en-US" altLang="en-US" sz="2400" i="0" baseline="-25000" dirty="0" err="1" smtClean="0">
                <a:solidFill>
                  <a:schemeClr val="tx1"/>
                </a:solidFill>
                <a:cs typeface="Arial" pitchFamily="34" charset="0"/>
              </a:rPr>
              <a:t>sat</a:t>
            </a:r>
            <a:r>
              <a:rPr lang="en-US" altLang="en-US" sz="2400" i="0" dirty="0" err="1" smtClean="0">
                <a:solidFill>
                  <a:schemeClr val="tx1"/>
                </a:solidFill>
                <a:latin typeface="Calibri"/>
                <a:cs typeface="Arial" pitchFamily="34" charset="0"/>
              </a:rPr>
              <a:t>×</a:t>
            </a:r>
            <a:r>
              <a:rPr lang="en-US" altLang="en-US" sz="2400" i="0" dirty="0" err="1" smtClean="0">
                <a:solidFill>
                  <a:schemeClr val="tx1"/>
                </a:solidFill>
                <a:cs typeface="Arial" pitchFamily="34" charset="0"/>
              </a:rPr>
              <a:t>T</a:t>
            </a:r>
            <a:r>
              <a:rPr lang="en-US" altLang="en-US" sz="2400" i="0" baseline="-25000" dirty="0" err="1" smtClean="0">
                <a:solidFill>
                  <a:schemeClr val="tx1"/>
                </a:solidFill>
                <a:cs typeface="Arial" pitchFamily="34" charset="0"/>
              </a:rPr>
              <a:t>e</a:t>
            </a:r>
            <a:endParaRPr lang="en-US" altLang="en-US" sz="2400" i="0" baseline="-25000" dirty="0">
              <a:solidFill>
                <a:schemeClr val="tx1"/>
              </a:solidFill>
              <a:cs typeface="Arial" pitchFamily="34" charset="0"/>
            </a:endParaRPr>
          </a:p>
        </p:txBody>
      </p:sp>
      <p:pic>
        <p:nvPicPr>
          <p:cNvPr id="8" name="Picture 6"/>
          <p:cNvPicPr>
            <a:picLocks noChangeAspect="1"/>
          </p:cNvPicPr>
          <p:nvPr/>
        </p:nvPicPr>
        <p:blipFill>
          <a:blip r:embed="rId3">
            <a:extLst>
              <a:ext uri="{28A0092B-C50C-407E-A947-70E740481C1C}">
                <a14:useLocalDpi xmlns:a14="http://schemas.microsoft.com/office/drawing/2010/main" val="0"/>
              </a:ext>
            </a:extLst>
          </a:blip>
          <a:srcRect r="2769"/>
          <a:stretch>
            <a:fillRect/>
          </a:stretch>
        </p:blipFill>
        <p:spPr bwMode="auto">
          <a:xfrm>
            <a:off x="3115269" y="4579667"/>
            <a:ext cx="5051270" cy="6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8"/>
          <p:cNvPicPr>
            <a:picLocks noChangeAspect="1" noChangeArrowheads="1"/>
          </p:cNvPicPr>
          <p:nvPr/>
        </p:nvPicPr>
        <p:blipFill>
          <a:blip r:embed="rId3">
            <a:extLst>
              <a:ext uri="{28A0092B-C50C-407E-A947-70E740481C1C}">
                <a14:useLocalDpi xmlns:a14="http://schemas.microsoft.com/office/drawing/2010/main" val="0"/>
              </a:ext>
            </a:extLst>
          </a:blip>
          <a:srcRect l="5161" r="74666"/>
          <a:stretch>
            <a:fillRect/>
          </a:stretch>
        </p:blipFill>
        <p:spPr bwMode="auto">
          <a:xfrm>
            <a:off x="642938" y="3810000"/>
            <a:ext cx="669925"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578" name="Straight Connector 10"/>
          <p:cNvCxnSpPr>
            <a:cxnSpLocks noChangeShapeType="1"/>
          </p:cNvCxnSpPr>
          <p:nvPr/>
        </p:nvCxn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cxnSp>
      <p:cxnSp>
        <p:nvCxnSpPr>
          <p:cNvPr id="24579" name="Straight Connector 5"/>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2" name="Rectangle 2"/>
          <p:cNvSpPr>
            <a:spLocks noGrp="1" noChangeArrowheads="1"/>
          </p:cNvSpPr>
          <p:nvPr>
            <p:ph type="title"/>
          </p:nvPr>
        </p:nvSpPr>
        <p:spPr/>
        <p:txBody>
          <a:bodyPr anchor="ctr" anchorCtr="0"/>
          <a:lstStyle/>
          <a:p>
            <a:pPr>
              <a:defRPr/>
            </a:pPr>
            <a:r>
              <a:rPr lang="en-US" sz="2800" dirty="0">
                <a:solidFill>
                  <a:schemeClr val="accent6"/>
                </a:solidFill>
                <a:ea typeface="MS PGothic" charset="0"/>
              </a:rPr>
              <a:t>Using </a:t>
            </a:r>
            <a:r>
              <a:rPr lang="en-US" sz="2800" dirty="0" smtClean="0">
                <a:solidFill>
                  <a:schemeClr val="accent6"/>
                </a:solidFill>
                <a:ea typeface="MS PGothic" charset="0"/>
              </a:rPr>
              <a:t>upgrade </a:t>
            </a:r>
            <a:r>
              <a:rPr lang="en-US" sz="2800" dirty="0">
                <a:solidFill>
                  <a:schemeClr val="accent6"/>
                </a:solidFill>
                <a:ea typeface="MS PGothic" charset="0"/>
              </a:rPr>
              <a:t>outage period to identify and implement improvements to FW antenna for NSTX-</a:t>
            </a:r>
            <a:r>
              <a:rPr lang="en-US" sz="2800" dirty="0" smtClean="0">
                <a:solidFill>
                  <a:schemeClr val="accent6"/>
                </a:solidFill>
                <a:ea typeface="MS PGothic" charset="0"/>
              </a:rPr>
              <a:t>U</a:t>
            </a:r>
            <a:endParaRPr lang="en-US" sz="2800" dirty="0">
              <a:solidFill>
                <a:schemeClr val="accent6"/>
              </a:solidFill>
              <a:ea typeface="MS PGothic" charset="0"/>
            </a:endParaRPr>
          </a:p>
        </p:txBody>
      </p:sp>
      <p:cxnSp>
        <p:nvCxnSpPr>
          <p:cNvPr id="24581" name="Straight Connector 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24582" name="Straight Connector 7"/>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24583" name="Straight Connector 8"/>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24584" name="Straight Connector 9"/>
          <p:cNvCxnSpPr>
            <a:cxnSpLocks noChangeShapeType="1"/>
          </p:cNvCxnSpPr>
          <p:nvPr/>
        </p:nvCxn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cxnSp>
      <p:sp>
        <p:nvSpPr>
          <p:cNvPr id="24585" name="Rectangle 10"/>
          <p:cNvSpPr>
            <a:spLocks noChangeArrowheads="1"/>
          </p:cNvSpPr>
          <p:nvPr/>
        </p:nvSpPr>
        <p:spPr bwMode="auto">
          <a:xfrm>
            <a:off x="8739188" y="6581775"/>
            <a:ext cx="241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E45EBF08-D43E-4E3E-81CD-CBF3ADC85580}" type="slidenum">
              <a:rPr lang="en-US" altLang="en-US" sz="800" b="0" i="0">
                <a:solidFill>
                  <a:srgbClr val="000090"/>
                </a:solidFill>
                <a:latin typeface="Arial" pitchFamily="34" charset="0"/>
              </a:rPr>
              <a:pPr eaLnBrk="1" hangingPunct="1"/>
              <a:t>11</a:t>
            </a:fld>
            <a:endParaRPr lang="en-US" altLang="en-US" sz="800" b="0" i="0">
              <a:solidFill>
                <a:srgbClr val="000090"/>
              </a:solidFill>
              <a:latin typeface="Arial" pitchFamily="34" charset="0"/>
            </a:endParaRPr>
          </a:p>
        </p:txBody>
      </p:sp>
      <p:grpSp>
        <p:nvGrpSpPr>
          <p:cNvPr id="24586" name="Group 10"/>
          <p:cNvGrpSpPr>
            <a:grpSpLocks noChangeAspect="1"/>
          </p:cNvGrpSpPr>
          <p:nvPr/>
        </p:nvGrpSpPr>
        <p:grpSpPr bwMode="auto">
          <a:xfrm>
            <a:off x="5511800" y="3448050"/>
            <a:ext cx="3098800" cy="3097213"/>
            <a:chOff x="4856449" y="1582042"/>
            <a:chExt cx="3694176" cy="3694176"/>
          </a:xfrm>
        </p:grpSpPr>
        <p:pic>
          <p:nvPicPr>
            <p:cNvPr id="24597" name="Picture 2" descr="Dec052013_background2.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6449" y="1582042"/>
              <a:ext cx="3694176" cy="369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p:cNvCxnSpPr>
              <a:cxnSpLocks noChangeShapeType="1"/>
            </p:cNvCxnSpPr>
            <p:nvPr/>
          </p:nvCxnSpPr>
          <p:spPr bwMode="auto">
            <a:xfrm>
              <a:off x="6561127" y="4201805"/>
              <a:ext cx="267898" cy="2820"/>
            </a:xfrm>
            <a:prstGeom prst="line">
              <a:avLst/>
            </a:prstGeom>
            <a:noFill/>
            <a:ln w="19050">
              <a:solidFill>
                <a:schemeClr val="tx1"/>
              </a:solidFill>
              <a:prstDash val="sys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Straight Connector 22"/>
            <p:cNvCxnSpPr>
              <a:cxnSpLocks noChangeShapeType="1"/>
            </p:cNvCxnSpPr>
            <p:nvPr/>
          </p:nvCxnSpPr>
          <p:spPr bwMode="auto">
            <a:xfrm rot="-5400000">
              <a:off x="6572408" y="4213085"/>
              <a:ext cx="265078" cy="2820"/>
            </a:xfrm>
            <a:prstGeom prst="line">
              <a:avLst/>
            </a:prstGeom>
            <a:noFill/>
            <a:ln w="19050">
              <a:solidFill>
                <a:schemeClr val="tx1"/>
              </a:solidFill>
              <a:prstDash val="sys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24587" name="Rectangle 3"/>
          <p:cNvSpPr txBox="1">
            <a:spLocks noChangeArrowheads="1"/>
          </p:cNvSpPr>
          <p:nvPr/>
        </p:nvSpPr>
        <p:spPr bwMode="auto">
          <a:xfrm>
            <a:off x="0" y="958850"/>
            <a:ext cx="91440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b="1" i="1">
                <a:solidFill>
                  <a:srgbClr val="1822CD"/>
                </a:solidFill>
                <a:latin typeface="Helvetica" charset="0"/>
                <a:ea typeface="MS PGothic" pitchFamily="34" charset="-128"/>
              </a:defRPr>
            </a:lvl1pPr>
            <a:lvl2pPr marL="742950" indent="-34290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spcBef>
                <a:spcPts val="4200"/>
              </a:spcBef>
              <a:buClr>
                <a:srgbClr val="010000"/>
              </a:buClr>
              <a:buFontTx/>
              <a:buChar char="•"/>
            </a:pPr>
            <a:r>
              <a:rPr lang="en-US" altLang="en-US" sz="2400" b="0" i="0">
                <a:solidFill>
                  <a:schemeClr val="tx1"/>
                </a:solidFill>
                <a:latin typeface="Arial" pitchFamily="34" charset="0"/>
              </a:rPr>
              <a:t>Utilizing RF test-stand previously used for TFTR</a:t>
            </a:r>
          </a:p>
          <a:p>
            <a:pPr>
              <a:spcBef>
                <a:spcPts val="600"/>
              </a:spcBef>
              <a:buClr>
                <a:srgbClr val="010000"/>
              </a:buClr>
              <a:buFontTx/>
              <a:buChar char="•"/>
            </a:pPr>
            <a:r>
              <a:rPr lang="en-US" altLang="en-US" sz="2400" b="0" i="0">
                <a:solidFill>
                  <a:schemeClr val="tx1"/>
                </a:solidFill>
                <a:latin typeface="Arial" pitchFamily="34" charset="0"/>
              </a:rPr>
              <a:t>Arcing observed between straps near low-voltage point </a:t>
            </a:r>
          </a:p>
          <a:p>
            <a:pPr lvl="1">
              <a:spcBef>
                <a:spcPts val="600"/>
              </a:spcBef>
              <a:buFont typeface="Lucida Grande" charset="0"/>
              <a:buChar char="-"/>
            </a:pPr>
            <a:r>
              <a:rPr lang="en-US" altLang="en-US" sz="2000" b="0" i="0">
                <a:solidFill>
                  <a:srgbClr val="000090"/>
                </a:solidFill>
                <a:latin typeface="Arial" pitchFamily="34" charset="0"/>
              </a:rPr>
              <a:t>Resolved with additional grounding to vessel wall</a:t>
            </a:r>
          </a:p>
          <a:p>
            <a:pPr lvl="1">
              <a:spcBef>
                <a:spcPts val="600"/>
              </a:spcBef>
              <a:buFont typeface="Lucida Grande" charset="0"/>
              <a:buChar char="-"/>
            </a:pPr>
            <a:r>
              <a:rPr lang="en-US" altLang="en-US" sz="2000" b="0" i="0">
                <a:solidFill>
                  <a:srgbClr val="000090"/>
                </a:solidFill>
                <a:latin typeface="Arial" pitchFamily="34" charset="0"/>
              </a:rPr>
              <a:t>Being implemented on NSTX-U</a:t>
            </a:r>
          </a:p>
        </p:txBody>
      </p:sp>
      <p:sp>
        <p:nvSpPr>
          <p:cNvPr id="25" name="TextBox 2"/>
          <p:cNvSpPr txBox="1">
            <a:spLocks noChangeArrowheads="1"/>
          </p:cNvSpPr>
          <p:nvPr/>
        </p:nvSpPr>
        <p:spPr bwMode="auto">
          <a:xfrm>
            <a:off x="2038350" y="4287838"/>
            <a:ext cx="17986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20000"/>
              </a:spcBef>
              <a:spcAft>
                <a:spcPct val="0"/>
              </a:spcAft>
              <a:buChar char="•"/>
              <a:defRPr sz="1200" b="1" i="1">
                <a:solidFill>
                  <a:srgbClr val="1822CD"/>
                </a:solidFill>
                <a:latin typeface="Helvetica" charset="0"/>
                <a:ea typeface="ＭＳ Ｐゴシック" charset="0"/>
              </a:defRPr>
            </a:lvl6pPr>
            <a:lvl7pPr marL="2971800" indent="-228600" eaLnBrk="0" fontAlgn="base" hangingPunct="0">
              <a:spcBef>
                <a:spcPct val="20000"/>
              </a:spcBef>
              <a:spcAft>
                <a:spcPct val="0"/>
              </a:spcAft>
              <a:buChar char="•"/>
              <a:defRPr sz="1200" b="1" i="1">
                <a:solidFill>
                  <a:srgbClr val="1822CD"/>
                </a:solidFill>
                <a:latin typeface="Helvetica" charset="0"/>
                <a:ea typeface="ＭＳ Ｐゴシック" charset="0"/>
              </a:defRPr>
            </a:lvl7pPr>
            <a:lvl8pPr marL="3429000" indent="-228600" eaLnBrk="0" fontAlgn="base" hangingPunct="0">
              <a:spcBef>
                <a:spcPct val="20000"/>
              </a:spcBef>
              <a:spcAft>
                <a:spcPct val="0"/>
              </a:spcAft>
              <a:buChar char="•"/>
              <a:defRPr sz="1200" b="1" i="1">
                <a:solidFill>
                  <a:srgbClr val="1822CD"/>
                </a:solidFill>
                <a:latin typeface="Helvetica" charset="0"/>
                <a:ea typeface="ＭＳ Ｐゴシック" charset="0"/>
              </a:defRPr>
            </a:lvl8pPr>
            <a:lvl9pPr marL="3886200" indent="-228600" eaLnBrk="0" fontAlgn="base" hangingPunct="0">
              <a:spcBef>
                <a:spcPct val="20000"/>
              </a:spcBef>
              <a:spcAft>
                <a:spcPct val="0"/>
              </a:spcAft>
              <a:buChar char="•"/>
              <a:defRPr sz="1200" b="1" i="1">
                <a:solidFill>
                  <a:srgbClr val="1822CD"/>
                </a:solidFill>
                <a:latin typeface="Helvetica" charset="0"/>
                <a:ea typeface="ＭＳ Ｐゴシック" charset="0"/>
              </a:defRPr>
            </a:lvl9pPr>
          </a:lstStyle>
          <a:p>
            <a:pPr algn="ctr" eaLnBrk="1" hangingPunct="1">
              <a:defRPr/>
            </a:pPr>
            <a:r>
              <a:rPr lang="en-US" sz="2200" b="0" i="0" dirty="0" smtClean="0">
                <a:solidFill>
                  <a:schemeClr val="tx1"/>
                </a:solidFill>
                <a:latin typeface="+mj-lt"/>
              </a:rPr>
              <a:t>Additional grounding implemented</a:t>
            </a:r>
          </a:p>
        </p:txBody>
      </p:sp>
      <p:cxnSp>
        <p:nvCxnSpPr>
          <p:cNvPr id="24589" name="Straight Arrow Connector 4"/>
          <p:cNvCxnSpPr>
            <a:cxnSpLocks noChangeShapeType="1"/>
            <a:stCxn id="25" idx="1"/>
          </p:cNvCxnSpPr>
          <p:nvPr/>
        </p:nvCxnSpPr>
        <p:spPr bwMode="auto">
          <a:xfrm flipH="1">
            <a:off x="1255713" y="4841875"/>
            <a:ext cx="782637" cy="587375"/>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sp>
        <p:nvSpPr>
          <p:cNvPr id="28" name="TextBox 2"/>
          <p:cNvSpPr txBox="1">
            <a:spLocks noChangeArrowheads="1"/>
          </p:cNvSpPr>
          <p:nvPr/>
        </p:nvSpPr>
        <p:spPr bwMode="auto">
          <a:xfrm>
            <a:off x="3949700" y="5751513"/>
            <a:ext cx="15621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20000"/>
              </a:spcBef>
              <a:spcAft>
                <a:spcPct val="0"/>
              </a:spcAft>
              <a:buChar char="•"/>
              <a:defRPr sz="1200" b="1" i="1">
                <a:solidFill>
                  <a:srgbClr val="1822CD"/>
                </a:solidFill>
                <a:latin typeface="Helvetica" charset="0"/>
                <a:ea typeface="ＭＳ Ｐゴシック" charset="0"/>
              </a:defRPr>
            </a:lvl6pPr>
            <a:lvl7pPr marL="2971800" indent="-228600" eaLnBrk="0" fontAlgn="base" hangingPunct="0">
              <a:spcBef>
                <a:spcPct val="20000"/>
              </a:spcBef>
              <a:spcAft>
                <a:spcPct val="0"/>
              </a:spcAft>
              <a:buChar char="•"/>
              <a:defRPr sz="1200" b="1" i="1">
                <a:solidFill>
                  <a:srgbClr val="1822CD"/>
                </a:solidFill>
                <a:latin typeface="Helvetica" charset="0"/>
                <a:ea typeface="ＭＳ Ｐゴシック" charset="0"/>
              </a:defRPr>
            </a:lvl7pPr>
            <a:lvl8pPr marL="3429000" indent="-228600" eaLnBrk="0" fontAlgn="base" hangingPunct="0">
              <a:spcBef>
                <a:spcPct val="20000"/>
              </a:spcBef>
              <a:spcAft>
                <a:spcPct val="0"/>
              </a:spcAft>
              <a:buChar char="•"/>
              <a:defRPr sz="1200" b="1" i="1">
                <a:solidFill>
                  <a:srgbClr val="1822CD"/>
                </a:solidFill>
                <a:latin typeface="Helvetica" charset="0"/>
                <a:ea typeface="ＭＳ Ｐゴシック" charset="0"/>
              </a:defRPr>
            </a:lvl8pPr>
            <a:lvl9pPr marL="3886200" indent="-228600" eaLnBrk="0" fontAlgn="base" hangingPunct="0">
              <a:spcBef>
                <a:spcPct val="20000"/>
              </a:spcBef>
              <a:spcAft>
                <a:spcPct val="0"/>
              </a:spcAft>
              <a:buChar char="•"/>
              <a:defRPr sz="1200" b="1" i="1">
                <a:solidFill>
                  <a:srgbClr val="1822CD"/>
                </a:solidFill>
                <a:latin typeface="Helvetica" charset="0"/>
                <a:ea typeface="ＭＳ Ｐゴシック" charset="0"/>
              </a:defRPr>
            </a:lvl9pPr>
          </a:lstStyle>
          <a:p>
            <a:pPr algn="ctr" eaLnBrk="1" hangingPunct="1">
              <a:defRPr/>
            </a:pPr>
            <a:r>
              <a:rPr lang="en-US" sz="2200" b="0" i="0" dirty="0" smtClean="0">
                <a:solidFill>
                  <a:schemeClr val="tx1"/>
                </a:solidFill>
                <a:latin typeface="+mj-lt"/>
              </a:rPr>
              <a:t>Location of arc</a:t>
            </a:r>
          </a:p>
        </p:txBody>
      </p:sp>
      <p:cxnSp>
        <p:nvCxnSpPr>
          <p:cNvPr id="24591" name="Straight Arrow Connector 10"/>
          <p:cNvCxnSpPr>
            <a:cxnSpLocks noChangeShapeType="1"/>
            <a:stCxn id="28" idx="3"/>
          </p:cNvCxnSpPr>
          <p:nvPr/>
        </p:nvCxnSpPr>
        <p:spPr bwMode="auto">
          <a:xfrm flipV="1">
            <a:off x="5511800" y="5638800"/>
            <a:ext cx="1563688" cy="498475"/>
          </a:xfrm>
          <a:prstGeom prst="straightConnector1">
            <a:avLst/>
          </a:prstGeom>
          <a:noFill/>
          <a:ln w="25400">
            <a:solidFill>
              <a:srgbClr val="000090"/>
            </a:solidFill>
            <a:round/>
            <a:headEnd/>
            <a:tailEnd type="arrow" w="med" len="med"/>
          </a:ln>
          <a:extLst>
            <a:ext uri="{909E8E84-426E-40DD-AFC4-6F175D3DCCD1}">
              <a14:hiddenFill xmlns:a14="http://schemas.microsoft.com/office/drawing/2010/main">
                <a:noFill/>
              </a14:hiddenFill>
            </a:ext>
          </a:extLst>
        </p:spPr>
      </p:cxnSp>
      <p:sp>
        <p:nvSpPr>
          <p:cNvPr id="21" name="TextBox 2"/>
          <p:cNvSpPr txBox="1">
            <a:spLocks noChangeArrowheads="1"/>
          </p:cNvSpPr>
          <p:nvPr/>
        </p:nvSpPr>
        <p:spPr bwMode="auto">
          <a:xfrm>
            <a:off x="0" y="256698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20000"/>
              </a:spcBef>
              <a:spcAft>
                <a:spcPct val="0"/>
              </a:spcAft>
              <a:buChar char="•"/>
              <a:defRPr sz="1200" b="1" i="1">
                <a:solidFill>
                  <a:srgbClr val="1822CD"/>
                </a:solidFill>
                <a:latin typeface="Helvetica" charset="0"/>
                <a:ea typeface="ＭＳ Ｐゴシック" charset="0"/>
              </a:defRPr>
            </a:lvl6pPr>
            <a:lvl7pPr marL="2971800" indent="-228600" eaLnBrk="0" fontAlgn="base" hangingPunct="0">
              <a:spcBef>
                <a:spcPct val="20000"/>
              </a:spcBef>
              <a:spcAft>
                <a:spcPct val="0"/>
              </a:spcAft>
              <a:buChar char="•"/>
              <a:defRPr sz="1200" b="1" i="1">
                <a:solidFill>
                  <a:srgbClr val="1822CD"/>
                </a:solidFill>
                <a:latin typeface="Helvetica" charset="0"/>
                <a:ea typeface="ＭＳ Ｐゴシック" charset="0"/>
              </a:defRPr>
            </a:lvl7pPr>
            <a:lvl8pPr marL="3429000" indent="-228600" eaLnBrk="0" fontAlgn="base" hangingPunct="0">
              <a:spcBef>
                <a:spcPct val="20000"/>
              </a:spcBef>
              <a:spcAft>
                <a:spcPct val="0"/>
              </a:spcAft>
              <a:buChar char="•"/>
              <a:defRPr sz="1200" b="1" i="1">
                <a:solidFill>
                  <a:srgbClr val="1822CD"/>
                </a:solidFill>
                <a:latin typeface="Helvetica" charset="0"/>
                <a:ea typeface="ＭＳ Ｐゴシック" charset="0"/>
              </a:defRPr>
            </a:lvl8pPr>
            <a:lvl9pPr marL="3886200" indent="-228600" eaLnBrk="0" fontAlgn="base" hangingPunct="0">
              <a:spcBef>
                <a:spcPct val="20000"/>
              </a:spcBef>
              <a:spcAft>
                <a:spcPct val="0"/>
              </a:spcAft>
              <a:buChar char="•"/>
              <a:defRPr sz="1200" b="1" i="1">
                <a:solidFill>
                  <a:srgbClr val="1822CD"/>
                </a:solidFill>
                <a:latin typeface="Helvetica" charset="0"/>
                <a:ea typeface="ＭＳ Ｐゴシック" charset="0"/>
              </a:defRPr>
            </a:lvl9pPr>
          </a:lstStyle>
          <a:p>
            <a:pPr marL="342900" indent="-342900" eaLnBrk="1" hangingPunct="1">
              <a:buFont typeface="Arial"/>
              <a:buChar char="•"/>
              <a:defRPr/>
            </a:pPr>
            <a:r>
              <a:rPr lang="en-US" sz="2200" b="0" i="0" dirty="0">
                <a:solidFill>
                  <a:schemeClr val="tx1"/>
                </a:solidFill>
                <a:latin typeface="+mj-lt"/>
              </a:rPr>
              <a:t>G</a:t>
            </a:r>
            <a:r>
              <a:rPr lang="en-US" sz="2200" b="0" i="0" dirty="0" smtClean="0">
                <a:solidFill>
                  <a:schemeClr val="tx1"/>
                </a:solidFill>
                <a:latin typeface="+mj-lt"/>
              </a:rPr>
              <a:t>ood </a:t>
            </a:r>
            <a:r>
              <a:rPr lang="en-US" sz="2200" b="0" i="0" dirty="0">
                <a:solidFill>
                  <a:schemeClr val="tx1"/>
                </a:solidFill>
                <a:latin typeface="+mj-lt"/>
              </a:rPr>
              <a:t>agreement between measured and predicted </a:t>
            </a:r>
            <a:r>
              <a:rPr lang="en-US" sz="2200" b="0" i="0" dirty="0">
                <a:solidFill>
                  <a:schemeClr val="tx1"/>
                </a:solidFill>
              </a:rPr>
              <a:t>antenna </a:t>
            </a:r>
            <a:r>
              <a:rPr lang="en-US" sz="2200" b="0" i="0" dirty="0" smtClean="0">
                <a:solidFill>
                  <a:schemeClr val="tx1"/>
                </a:solidFill>
                <a:latin typeface="+mj-lt"/>
              </a:rPr>
              <a:t>heating (see backup</a:t>
            </a:r>
            <a:r>
              <a:rPr lang="en-US" sz="2200" b="0" i="0" dirty="0">
                <a:solidFill>
                  <a:schemeClr val="tx1"/>
                </a:solidFill>
                <a:latin typeface="+mj-lt"/>
              </a:rPr>
              <a:t>)</a:t>
            </a:r>
            <a:endParaRPr lang="en-US" sz="2200" b="0" i="0" dirty="0" smtClean="0">
              <a:solidFill>
                <a:schemeClr val="tx1"/>
              </a:solidFill>
              <a:latin typeface="+mj-lt"/>
            </a:endParaRPr>
          </a:p>
        </p:txBody>
      </p:sp>
      <p:sp>
        <p:nvSpPr>
          <p:cNvPr id="24593" name="Rectangle 13"/>
          <p:cNvSpPr>
            <a:spLocks noChangeArrowheads="1"/>
          </p:cNvSpPr>
          <p:nvPr/>
        </p:nvSpPr>
        <p:spPr bwMode="auto">
          <a:xfrm>
            <a:off x="4937125" y="3011488"/>
            <a:ext cx="4206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lgn="ctr" eaLnBrk="1" hangingPunct="1"/>
            <a:r>
              <a:rPr lang="en-US" altLang="en-US" sz="1800" i="0">
                <a:solidFill>
                  <a:srgbClr val="660066"/>
                </a:solidFill>
                <a:latin typeface="Arial" pitchFamily="34" charset="0"/>
              </a:rPr>
              <a:t>Face-on View of Two Antenna Straps </a:t>
            </a:r>
          </a:p>
        </p:txBody>
      </p:sp>
      <p:sp>
        <p:nvSpPr>
          <p:cNvPr id="24594" name="Rectangle 33"/>
          <p:cNvSpPr>
            <a:spLocks noChangeArrowheads="1"/>
          </p:cNvSpPr>
          <p:nvPr/>
        </p:nvSpPr>
        <p:spPr bwMode="auto">
          <a:xfrm>
            <a:off x="306388" y="3484563"/>
            <a:ext cx="34464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lgn="ctr" eaLnBrk="1" hangingPunct="1"/>
            <a:r>
              <a:rPr lang="en-US" altLang="en-US" sz="1800" i="0">
                <a:solidFill>
                  <a:srgbClr val="660066"/>
                </a:solidFill>
                <a:latin typeface="Arial" pitchFamily="34" charset="0"/>
              </a:rPr>
              <a:t>Poloidal Cut of Antenna Strap</a:t>
            </a:r>
          </a:p>
        </p:txBody>
      </p:sp>
      <p:sp>
        <p:nvSpPr>
          <p:cNvPr id="24595" name="Rectangle 17"/>
          <p:cNvSpPr>
            <a:spLocks noChangeArrowheads="1"/>
          </p:cNvSpPr>
          <p:nvPr/>
        </p:nvSpPr>
        <p:spPr bwMode="auto">
          <a:xfrm>
            <a:off x="0" y="3503613"/>
            <a:ext cx="3935413" cy="3084512"/>
          </a:xfrm>
          <a:prstGeom prst="rect">
            <a:avLst/>
          </a:prstGeom>
          <a:noFill/>
          <a:ln w="158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spcBef>
                <a:spcPct val="20000"/>
              </a:spcBef>
              <a:buFontTx/>
              <a:buChar char="•"/>
            </a:pPr>
            <a:endParaRPr lang="en-US" altLang="en-US"/>
          </a:p>
        </p:txBody>
      </p:sp>
      <p:sp>
        <p:nvSpPr>
          <p:cNvPr id="24596" name="Rectangle 23"/>
          <p:cNvSpPr>
            <a:spLocks noChangeArrowheads="1"/>
          </p:cNvSpPr>
          <p:nvPr/>
        </p:nvSpPr>
        <p:spPr bwMode="auto">
          <a:xfrm>
            <a:off x="3949700" y="3084513"/>
            <a:ext cx="5194300" cy="3516312"/>
          </a:xfrm>
          <a:prstGeom prst="rect">
            <a:avLst/>
          </a:prstGeom>
          <a:noFill/>
          <a:ln w="158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spcBef>
                <a:spcPct val="20000"/>
              </a:spcBef>
              <a:buFontTx/>
              <a:buChar char="•"/>
            </a:pPr>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3"/>
          <p:cNvSpPr>
            <a:spLocks noGrp="1" noChangeArrowheads="1"/>
          </p:cNvSpPr>
          <p:nvPr>
            <p:ph type="body" idx="1"/>
          </p:nvPr>
        </p:nvSpPr>
        <p:spPr>
          <a:xfrm>
            <a:off x="0" y="954088"/>
            <a:ext cx="8596313" cy="2605087"/>
          </a:xfrm>
        </p:spPr>
        <p:txBody>
          <a:bodyPr/>
          <a:lstStyle/>
          <a:p>
            <a:pPr>
              <a:spcBef>
                <a:spcPct val="0"/>
              </a:spcBef>
              <a:buClr>
                <a:srgbClr val="010000"/>
              </a:buClr>
            </a:pPr>
            <a:r>
              <a:rPr lang="en-US" altLang="en-US" smtClean="0"/>
              <a:t>ECH simulations suggest favorable performance in start-up</a:t>
            </a:r>
          </a:p>
          <a:p>
            <a:pPr lvl="1" indent="-342900">
              <a:spcBef>
                <a:spcPts val="600"/>
              </a:spcBef>
              <a:buFont typeface="Lucida Grande" charset="0"/>
              <a:buChar char="-"/>
            </a:pPr>
            <a:r>
              <a:rPr lang="en-US" altLang="en-US" smtClean="0">
                <a:solidFill>
                  <a:srgbClr val="2D2DB9"/>
                </a:solidFill>
              </a:rPr>
              <a:t>B</a:t>
            </a:r>
            <a:r>
              <a:rPr lang="en-US" altLang="en-US" baseline="-25000" smtClean="0">
                <a:solidFill>
                  <a:srgbClr val="2D2DB9"/>
                </a:solidFill>
              </a:rPr>
              <a:t>T</a:t>
            </a:r>
            <a:r>
              <a:rPr lang="en-US" altLang="en-US" smtClean="0">
                <a:solidFill>
                  <a:srgbClr val="2D2DB9"/>
                </a:solidFill>
              </a:rPr>
              <a:t>(0) = 1 T CHI start-up plasma (F. Poli’s presentation)</a:t>
            </a:r>
          </a:p>
          <a:p>
            <a:pPr lvl="1" indent="-342900">
              <a:spcBef>
                <a:spcPts val="600"/>
              </a:spcBef>
              <a:buFont typeface="Lucida Grande" charset="0"/>
              <a:buChar char="-"/>
            </a:pPr>
            <a:r>
              <a:rPr lang="en-US" altLang="en-US" smtClean="0">
                <a:solidFill>
                  <a:srgbClr val="2D2DB9"/>
                </a:solidFill>
              </a:rPr>
              <a:t>First-pass EC absorption rising to ~ 50% from initial &lt; 5 %  </a:t>
            </a:r>
          </a:p>
          <a:p>
            <a:pPr lvl="1" indent="-342900">
              <a:spcBef>
                <a:spcPts val="600"/>
              </a:spcBef>
              <a:buFont typeface="Lucida Grande" charset="0"/>
              <a:buChar char="-"/>
            </a:pPr>
            <a:r>
              <a:rPr lang="en-US" altLang="en-US" smtClean="0">
                <a:solidFill>
                  <a:srgbClr val="2D2DB9"/>
                </a:solidFill>
              </a:rPr>
              <a:t>T</a:t>
            </a:r>
            <a:r>
              <a:rPr lang="en-US" altLang="en-US" baseline="-25000" smtClean="0">
                <a:solidFill>
                  <a:srgbClr val="2D2DB9"/>
                </a:solidFill>
              </a:rPr>
              <a:t>e</a:t>
            </a:r>
            <a:r>
              <a:rPr lang="en-US" altLang="en-US" smtClean="0">
                <a:solidFill>
                  <a:srgbClr val="2D2DB9"/>
                </a:solidFill>
              </a:rPr>
              <a:t>(0) increasing from 10 eV to ~ 1 keV in &lt; 30 ms </a:t>
            </a:r>
          </a:p>
          <a:p>
            <a:pPr lvl="1" indent="-342900">
              <a:spcBef>
                <a:spcPts val="600"/>
              </a:spcBef>
              <a:buFont typeface="Lucida Grande" charset="0"/>
              <a:buChar char="-"/>
            </a:pPr>
            <a:r>
              <a:rPr lang="en-US" altLang="en-US" smtClean="0">
                <a:solidFill>
                  <a:srgbClr val="2D2DB9"/>
                </a:solidFill>
              </a:rPr>
              <a:t>73 kA NI CD with 80 kW of EBW power during MAST EBW startup experiment last year (V. Shevchenko, G. Taylor in collaboration)</a:t>
            </a:r>
          </a:p>
        </p:txBody>
      </p:sp>
      <p:pic>
        <p:nvPicPr>
          <p:cNvPr id="26626" name="Picture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0225" y="3490913"/>
            <a:ext cx="4879975" cy="30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627" name="Straight Connector 10"/>
          <p:cNvCxnSpPr>
            <a:cxnSpLocks noChangeShapeType="1"/>
          </p:cNvCxnSpPr>
          <p:nvPr/>
        </p:nvCxn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cxnSp>
      <p:cxnSp>
        <p:nvCxnSpPr>
          <p:cNvPr id="26628" name="Straight Connector 5"/>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26629"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smtClean="0">
                <a:solidFill>
                  <a:srgbClr val="2D2DB9"/>
                </a:solidFill>
              </a:rPr>
              <a:t>Modeling for EC/EBW heating and current drive performed for long-term NSTX-U goals</a:t>
            </a:r>
          </a:p>
        </p:txBody>
      </p:sp>
      <p:cxnSp>
        <p:nvCxnSpPr>
          <p:cNvPr id="26630" name="Straight Connector 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26631" name="Straight Connector 7"/>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26632" name="Straight Connector 8"/>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26633" name="Straight Connector 9"/>
          <p:cNvCxnSpPr>
            <a:cxnSpLocks noChangeShapeType="1"/>
          </p:cNvCxnSpPr>
          <p:nvPr/>
        </p:nvCxn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cxnSp>
      <p:sp>
        <p:nvSpPr>
          <p:cNvPr id="26634" name="Rectangle 10"/>
          <p:cNvSpPr>
            <a:spLocks noChangeArrowheads="1"/>
          </p:cNvSpPr>
          <p:nvPr/>
        </p:nvSpPr>
        <p:spPr bwMode="auto">
          <a:xfrm>
            <a:off x="8739188" y="6581775"/>
            <a:ext cx="241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D5FA5F8B-50F6-4351-AEEB-F9F1ECD991C3}" type="slidenum">
              <a:rPr lang="en-US" altLang="en-US" sz="800" b="0" i="0">
                <a:solidFill>
                  <a:srgbClr val="000090"/>
                </a:solidFill>
                <a:latin typeface="Arial" pitchFamily="34" charset="0"/>
              </a:rPr>
              <a:pPr eaLnBrk="1" hangingPunct="1"/>
              <a:t>12</a:t>
            </a:fld>
            <a:endParaRPr lang="en-US" altLang="en-US" sz="800" b="0" i="0">
              <a:solidFill>
                <a:srgbClr val="000090"/>
              </a:solidFill>
              <a:latin typeface="Arial" pitchFamily="34" charset="0"/>
            </a:endParaRPr>
          </a:p>
        </p:txBody>
      </p:sp>
      <p:sp>
        <p:nvSpPr>
          <p:cNvPr id="23" name="Rectangle 22"/>
          <p:cNvSpPr/>
          <p:nvPr/>
        </p:nvSpPr>
        <p:spPr>
          <a:xfrm>
            <a:off x="3175" y="6334125"/>
            <a:ext cx="6154738" cy="276225"/>
          </a:xfrm>
          <a:prstGeom prst="rect">
            <a:avLst/>
          </a:prstGeom>
        </p:spPr>
        <p:txBody>
          <a:bodyPr>
            <a:spAutoFit/>
          </a:bodyPr>
          <a:lstStyle/>
          <a:p>
            <a:pPr>
              <a:spcBef>
                <a:spcPts val="600"/>
              </a:spcBef>
              <a:defRPr/>
            </a:pPr>
            <a:r>
              <a:rPr lang="en-US" b="0" i="0" dirty="0">
                <a:solidFill>
                  <a:srgbClr val="660066"/>
                </a:solidFill>
                <a:latin typeface="+mj-lt"/>
                <a:ea typeface="MS PGothic" charset="0"/>
                <a:cs typeface="MS PGothic" charset="0"/>
              </a:rPr>
              <a:t>[G. Taylor, et al., Proc. 18</a:t>
            </a:r>
            <a:r>
              <a:rPr lang="en-US" b="0" i="0" baseline="30000" dirty="0">
                <a:solidFill>
                  <a:srgbClr val="660066"/>
                </a:solidFill>
                <a:latin typeface="+mj-lt"/>
                <a:ea typeface="MS PGothic" charset="0"/>
                <a:cs typeface="MS PGothic" charset="0"/>
              </a:rPr>
              <a:t>th</a:t>
            </a:r>
            <a:r>
              <a:rPr lang="en-US" b="0" i="0" dirty="0">
                <a:solidFill>
                  <a:srgbClr val="660066"/>
                </a:solidFill>
                <a:latin typeface="+mj-lt"/>
                <a:ea typeface="MS PGothic" charset="0"/>
                <a:cs typeface="MS PGothic" charset="0"/>
              </a:rPr>
              <a:t> Joint Workshop on ECE and ECRH, Nara, Japan (2014)]</a:t>
            </a:r>
          </a:p>
        </p:txBody>
      </p:sp>
      <p:sp>
        <p:nvSpPr>
          <p:cNvPr id="26636" name="Text Box 77"/>
          <p:cNvSpPr txBox="1">
            <a:spLocks noChangeArrowheads="1"/>
          </p:cNvSpPr>
          <p:nvPr/>
        </p:nvSpPr>
        <p:spPr bwMode="auto">
          <a:xfrm>
            <a:off x="5762625" y="3224213"/>
            <a:ext cx="3084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lgn="ctr"/>
            <a:r>
              <a:rPr lang="en-US" altLang="en-US" sz="2000" i="0">
                <a:solidFill>
                  <a:srgbClr val="660066"/>
                </a:solidFill>
                <a:latin typeface="Arial" pitchFamily="34" charset="0"/>
              </a:rPr>
              <a:t>EBWCD profiles </a:t>
            </a:r>
          </a:p>
        </p:txBody>
      </p:sp>
      <p:sp>
        <p:nvSpPr>
          <p:cNvPr id="26637" name="Rectangle 1"/>
          <p:cNvSpPr>
            <a:spLocks noChangeArrowheads="1"/>
          </p:cNvSpPr>
          <p:nvPr/>
        </p:nvSpPr>
        <p:spPr bwMode="auto">
          <a:xfrm>
            <a:off x="7115175" y="1565275"/>
            <a:ext cx="254000" cy="193675"/>
          </a:xfrm>
          <a:prstGeom prst="rect">
            <a:avLst/>
          </a:prstGeom>
          <a:solidFill>
            <a:schemeClr val="bg1"/>
          </a:solidFill>
          <a:ln>
            <a:noFill/>
          </a:ln>
          <a:extLst>
            <a:ext uri="{91240B29-F687-4F45-9708-019B960494DF}">
              <a14:hiddenLine xmlns:a14="http://schemas.microsoft.com/office/drawing/2010/main" w="15875">
                <a:solidFill>
                  <a:srgbClr val="000000"/>
                </a:solidFill>
                <a:round/>
                <a:headEnd/>
                <a:tailEnd type="triangle" w="med" len="med"/>
              </a14:hiddenLine>
            </a:ext>
          </a:extLst>
        </p:spPr>
        <p:txBody>
          <a:bodyPr lIns="0" tIns="0" rIns="0" bIns="0"/>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spcBef>
                <a:spcPct val="20000"/>
              </a:spcBef>
              <a:buFontTx/>
              <a:buChar char="•"/>
            </a:pPr>
            <a:endParaRPr lang="en-US" altLang="en-US"/>
          </a:p>
        </p:txBody>
      </p:sp>
      <p:sp>
        <p:nvSpPr>
          <p:cNvPr id="26638" name="Rectangle 3"/>
          <p:cNvSpPr txBox="1">
            <a:spLocks noChangeArrowheads="1"/>
          </p:cNvSpPr>
          <p:nvPr/>
        </p:nvSpPr>
        <p:spPr bwMode="auto">
          <a:xfrm>
            <a:off x="0" y="3625850"/>
            <a:ext cx="43084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b="1" i="1">
                <a:solidFill>
                  <a:srgbClr val="1822CD"/>
                </a:solidFill>
                <a:latin typeface="Helvetica" charset="0"/>
                <a:ea typeface="MS PGothic" pitchFamily="34" charset="-128"/>
              </a:defRPr>
            </a:lvl1pPr>
            <a:lvl2pPr marL="742950" indent="-34290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spcBef>
                <a:spcPts val="600"/>
              </a:spcBef>
              <a:buClr>
                <a:srgbClr val="010000"/>
              </a:buClr>
              <a:buFontTx/>
              <a:buChar char="•"/>
            </a:pPr>
            <a:r>
              <a:rPr lang="en-US" altLang="en-US" sz="2400" b="0" i="0">
                <a:solidFill>
                  <a:schemeClr val="tx1"/>
                </a:solidFill>
                <a:latin typeface="Arial" pitchFamily="34" charset="0"/>
              </a:rPr>
              <a:t>EBW modeling for NBI     H-modes predicts CD efficiencies ≤ 40 kA/MW:</a:t>
            </a:r>
          </a:p>
          <a:p>
            <a:pPr lvl="1">
              <a:spcBef>
                <a:spcPts val="600"/>
              </a:spcBef>
              <a:buFont typeface="Lucida Grande" charset="0"/>
              <a:buChar char="-"/>
            </a:pPr>
            <a:r>
              <a:rPr lang="en-US" altLang="en-US" sz="2000" b="0" i="0">
                <a:solidFill>
                  <a:srgbClr val="2D2DB9"/>
                </a:solidFill>
                <a:latin typeface="Arial" pitchFamily="34" charset="0"/>
              </a:rPr>
              <a:t>100% NI plasmas </a:t>
            </a:r>
          </a:p>
          <a:p>
            <a:pPr lvl="1">
              <a:spcBef>
                <a:spcPts val="600"/>
              </a:spcBef>
              <a:buFont typeface="Lucida Grande" charset="0"/>
              <a:buChar char="-"/>
            </a:pPr>
            <a:r>
              <a:rPr lang="en-US" altLang="en-US" sz="2000" b="0" i="0">
                <a:solidFill>
                  <a:srgbClr val="2D2DB9"/>
                </a:solidFill>
                <a:latin typeface="Arial" pitchFamily="34" charset="0"/>
              </a:rPr>
              <a:t>Peak EBWCD density around        1 MA/m</a:t>
            </a:r>
            <a:r>
              <a:rPr lang="en-US" altLang="en-US" sz="2000" b="0" i="0" baseline="30000">
                <a:solidFill>
                  <a:srgbClr val="2D2DB9"/>
                </a:solidFill>
                <a:latin typeface="Arial" pitchFamily="34" charset="0"/>
              </a:rPr>
              <a:t>2</a:t>
            </a:r>
            <a:r>
              <a:rPr lang="en-US" altLang="en-US" sz="2000" b="0" i="0">
                <a:solidFill>
                  <a:srgbClr val="2D2DB9"/>
                </a:solidFill>
                <a:latin typeface="Arial" pitchFamily="34" charset="0"/>
              </a:rPr>
              <a:t>/MW</a:t>
            </a:r>
          </a:p>
          <a:p>
            <a:pPr lvl="1">
              <a:spcBef>
                <a:spcPts val="600"/>
              </a:spcBef>
              <a:buFont typeface="Lucida Grande" charset="0"/>
              <a:buChar char="-"/>
            </a:pPr>
            <a:endParaRPr lang="en-US" altLang="en-US" sz="2000" b="0" i="0">
              <a:solidFill>
                <a:srgbClr val="000090"/>
              </a:solidFill>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673" name="Straight Connector 10"/>
          <p:cNvCxnSpPr>
            <a:cxnSpLocks noChangeShapeType="1"/>
          </p:cNvCxnSpPr>
          <p:nvPr/>
        </p:nvCxn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cxnSp>
      <p:cxnSp>
        <p:nvCxnSpPr>
          <p:cNvPr id="28674" name="Straight Connector 5"/>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28675"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2800" smtClean="0">
                <a:solidFill>
                  <a:srgbClr val="2D2DB9"/>
                </a:solidFill>
              </a:rPr>
              <a:t>Outline</a:t>
            </a:r>
          </a:p>
        </p:txBody>
      </p:sp>
      <p:cxnSp>
        <p:nvCxnSpPr>
          <p:cNvPr id="28676" name="Straight Connector 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28677" name="Rectangle 3"/>
          <p:cNvSpPr>
            <a:spLocks noGrp="1" noChangeArrowheads="1"/>
          </p:cNvSpPr>
          <p:nvPr>
            <p:ph type="body" idx="1"/>
          </p:nvPr>
        </p:nvSpPr>
        <p:spPr>
          <a:xfrm>
            <a:off x="112713" y="1279525"/>
            <a:ext cx="8929687" cy="4714875"/>
          </a:xfrm>
        </p:spPr>
        <p:txBody>
          <a:bodyPr/>
          <a:lstStyle/>
          <a:p>
            <a:pPr>
              <a:spcBef>
                <a:spcPts val="5000"/>
              </a:spcBef>
              <a:buClr>
                <a:srgbClr val="010000"/>
              </a:buClr>
            </a:pPr>
            <a:r>
              <a:rPr lang="en-US" altLang="en-US" sz="2800" smtClean="0">
                <a:solidFill>
                  <a:srgbClr val="7F7F7F"/>
                </a:solidFill>
              </a:rPr>
              <a:t>Motivation for Fast Wave (FW) &amp; (future) Electron Cyclotron (EC) and Electron Bernstein Wave (EBW) research</a:t>
            </a:r>
          </a:p>
          <a:p>
            <a:pPr>
              <a:spcBef>
                <a:spcPts val="5000"/>
              </a:spcBef>
              <a:buClr>
                <a:srgbClr val="010000"/>
              </a:buClr>
            </a:pPr>
            <a:r>
              <a:rPr lang="en-US" altLang="en-US" sz="2800" smtClean="0">
                <a:solidFill>
                  <a:srgbClr val="7F7F7F"/>
                </a:solidFill>
              </a:rPr>
              <a:t>Progress during the past year</a:t>
            </a:r>
          </a:p>
          <a:p>
            <a:pPr>
              <a:spcBef>
                <a:spcPts val="5000"/>
              </a:spcBef>
              <a:buClr>
                <a:srgbClr val="010000"/>
              </a:buClr>
            </a:pPr>
            <a:r>
              <a:rPr lang="en-US" altLang="en-US" sz="2800" smtClean="0"/>
              <a:t>Research goals and plans for FY 2015 &amp; 2016</a:t>
            </a:r>
          </a:p>
          <a:p>
            <a:pPr>
              <a:spcBef>
                <a:spcPts val="5000"/>
              </a:spcBef>
              <a:buClr>
                <a:srgbClr val="010000"/>
              </a:buClr>
            </a:pPr>
            <a:r>
              <a:rPr lang="en-US" altLang="en-US" sz="2800" smtClean="0">
                <a:solidFill>
                  <a:srgbClr val="7F7F7F"/>
                </a:solidFill>
              </a:rPr>
              <a:t>Summary</a:t>
            </a:r>
          </a:p>
        </p:txBody>
      </p:sp>
      <p:cxnSp>
        <p:nvCxnSpPr>
          <p:cNvPr id="28678" name="Straight Connector 7"/>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28679" name="Straight Connector 8"/>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28680" name="Straight Connector 9"/>
          <p:cNvCxnSpPr>
            <a:cxnSpLocks noChangeShapeType="1"/>
          </p:cNvCxnSpPr>
          <p:nvPr/>
        </p:nvCxn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cxnSp>
      <p:sp>
        <p:nvSpPr>
          <p:cNvPr id="28681" name="Rectangle 10"/>
          <p:cNvSpPr>
            <a:spLocks noChangeArrowheads="1"/>
          </p:cNvSpPr>
          <p:nvPr/>
        </p:nvSpPr>
        <p:spPr bwMode="auto">
          <a:xfrm>
            <a:off x="8739188" y="6581775"/>
            <a:ext cx="241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1044863E-5117-484F-8F69-0C0F3E41ADD9}" type="slidenum">
              <a:rPr lang="en-US" altLang="en-US" sz="800" b="0" i="0">
                <a:solidFill>
                  <a:srgbClr val="000090"/>
                </a:solidFill>
                <a:latin typeface="Arial" pitchFamily="34" charset="0"/>
              </a:rPr>
              <a:pPr eaLnBrk="1" hangingPunct="1"/>
              <a:t>13</a:t>
            </a:fld>
            <a:endParaRPr lang="en-US" altLang="en-US" sz="800" b="0" i="0">
              <a:solidFill>
                <a:srgbClr val="000090"/>
              </a:solidFill>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90000"/>
              </a:lnSpc>
            </a:pPr>
            <a:r>
              <a:rPr lang="en-US" altLang="en-US" sz="2800" smtClean="0">
                <a:solidFill>
                  <a:srgbClr val="2D2DB9"/>
                </a:solidFill>
              </a:rPr>
              <a:t>FY2015 Goal: Assess antenna performance and </a:t>
            </a:r>
            <a:br>
              <a:rPr lang="en-US" altLang="en-US" sz="2800" smtClean="0">
                <a:solidFill>
                  <a:srgbClr val="2D2DB9"/>
                </a:solidFill>
              </a:rPr>
            </a:br>
            <a:r>
              <a:rPr lang="en-US" altLang="en-US" sz="2800" smtClean="0">
                <a:solidFill>
                  <a:srgbClr val="2D2DB9"/>
                </a:solidFill>
              </a:rPr>
              <a:t>characterize field-aligned FW losses in SOL</a:t>
            </a:r>
          </a:p>
        </p:txBody>
      </p:sp>
      <p:sp>
        <p:nvSpPr>
          <p:cNvPr id="30722" name="Rectangle 3"/>
          <p:cNvSpPr>
            <a:spLocks noGrp="1" noChangeArrowheads="1"/>
          </p:cNvSpPr>
          <p:nvPr>
            <p:ph type="body" idx="1"/>
          </p:nvPr>
        </p:nvSpPr>
        <p:spPr>
          <a:xfrm>
            <a:off x="0" y="955675"/>
            <a:ext cx="9005888" cy="5337175"/>
          </a:xfrm>
        </p:spPr>
        <p:txBody>
          <a:bodyPr/>
          <a:lstStyle/>
          <a:p>
            <a:pPr>
              <a:spcBef>
                <a:spcPts val="1200"/>
              </a:spcBef>
            </a:pPr>
            <a:r>
              <a:rPr lang="en-US" altLang="en-US" smtClean="0"/>
              <a:t>Assess performance of FW antenna in NBI H-mode B</a:t>
            </a:r>
            <a:r>
              <a:rPr lang="en-US" altLang="en-US" baseline="-25000" smtClean="0"/>
              <a:t>T</a:t>
            </a:r>
            <a:r>
              <a:rPr lang="en-US" altLang="en-US" smtClean="0"/>
              <a:t>(0) ≤ 0.8 T discharges</a:t>
            </a:r>
            <a:r>
              <a:rPr lang="en-US" altLang="en-US" smtClean="0">
                <a:cs typeface="Arial" pitchFamily="34" charset="0"/>
              </a:rPr>
              <a:t>:</a:t>
            </a:r>
          </a:p>
          <a:p>
            <a:pPr marL="742950" lvl="2" indent="-342900">
              <a:spcBef>
                <a:spcPts val="1200"/>
              </a:spcBef>
              <a:buFont typeface="Lucida Grande" charset="0"/>
              <a:buChar char="-"/>
            </a:pPr>
            <a:r>
              <a:rPr lang="en-US" altLang="en-US" sz="2000" smtClean="0">
                <a:solidFill>
                  <a:srgbClr val="2D2DB9"/>
                </a:solidFill>
              </a:rPr>
              <a:t>Assess double-feed performance in both boronized and lithiated conditions</a:t>
            </a:r>
          </a:p>
          <a:p>
            <a:pPr marL="742950" lvl="2" indent="-342900">
              <a:spcBef>
                <a:spcPts val="1200"/>
              </a:spcBef>
              <a:buFont typeface="Lucida Grande" charset="0"/>
              <a:buChar char="-"/>
            </a:pPr>
            <a:r>
              <a:rPr lang="en-US" altLang="en-US" sz="2000" smtClean="0">
                <a:solidFill>
                  <a:srgbClr val="2D2DB9"/>
                </a:solidFill>
              </a:rPr>
              <a:t>Assess interactions of beam-ions with antenna limiters</a:t>
            </a:r>
          </a:p>
          <a:p>
            <a:pPr marL="1200150" lvl="3" indent="-342900">
              <a:spcBef>
                <a:spcPts val="1200"/>
              </a:spcBef>
              <a:buFont typeface="Lucida Grande" charset="0"/>
              <a:buChar char="-"/>
            </a:pPr>
            <a:r>
              <a:rPr lang="en-US" altLang="en-US" smtClean="0">
                <a:solidFill>
                  <a:srgbClr val="2D2DB9"/>
                </a:solidFill>
              </a:rPr>
              <a:t>New dedicated IR camera will monitor antenna heat loads</a:t>
            </a:r>
          </a:p>
          <a:p>
            <a:pPr>
              <a:spcBef>
                <a:spcPts val="1200"/>
              </a:spcBef>
            </a:pPr>
            <a:r>
              <a:rPr lang="en-US" altLang="en-US" smtClean="0"/>
              <a:t>Optimize FW heating by varying the position of the righthand cutoff for B</a:t>
            </a:r>
            <a:r>
              <a:rPr lang="en-US" altLang="en-US" baseline="-25000" smtClean="0"/>
              <a:t>T</a:t>
            </a:r>
            <a:r>
              <a:rPr lang="en-US" altLang="en-US" smtClean="0"/>
              <a:t>(0) ≤ 0.8 T</a:t>
            </a:r>
            <a:r>
              <a:rPr lang="en-US" altLang="en-US" smtClean="0">
                <a:cs typeface="Arial" pitchFamily="34" charset="0"/>
              </a:rPr>
              <a:t>:</a:t>
            </a:r>
          </a:p>
          <a:p>
            <a:pPr lvl="1">
              <a:lnSpc>
                <a:spcPct val="110000"/>
              </a:lnSpc>
              <a:spcBef>
                <a:spcPts val="600"/>
              </a:spcBef>
            </a:pPr>
            <a:r>
              <a:rPr lang="en-US" altLang="en-US" smtClean="0">
                <a:solidFill>
                  <a:srgbClr val="2D2DB9"/>
                </a:solidFill>
              </a:rPr>
              <a:t>Vary the toroidal field strength (expect higher heating efficiency) </a:t>
            </a:r>
          </a:p>
          <a:p>
            <a:pPr lvl="1">
              <a:lnSpc>
                <a:spcPct val="110000"/>
              </a:lnSpc>
              <a:spcBef>
                <a:spcPts val="600"/>
              </a:spcBef>
            </a:pPr>
            <a:r>
              <a:rPr lang="en-US" altLang="en-US" smtClean="0">
                <a:solidFill>
                  <a:srgbClr val="2D2DB9"/>
                </a:solidFill>
              </a:rPr>
              <a:t>Modify edge density (gas puffing and Li conditioning)</a:t>
            </a:r>
          </a:p>
          <a:p>
            <a:pPr lvl="1">
              <a:lnSpc>
                <a:spcPct val="110000"/>
              </a:lnSpc>
              <a:spcBef>
                <a:spcPts val="600"/>
              </a:spcBef>
            </a:pPr>
            <a:r>
              <a:rPr lang="en-US" altLang="en-US" smtClean="0">
                <a:solidFill>
                  <a:srgbClr val="2D2DB9"/>
                </a:solidFill>
              </a:rPr>
              <a:t>Vary antenna phasing</a:t>
            </a:r>
          </a:p>
          <a:p>
            <a:pPr lvl="1">
              <a:lnSpc>
                <a:spcPct val="110000"/>
              </a:lnSpc>
              <a:spcBef>
                <a:spcPts val="600"/>
              </a:spcBef>
            </a:pPr>
            <a:r>
              <a:rPr lang="en-US" altLang="en-US" smtClean="0">
                <a:solidFill>
                  <a:srgbClr val="2D2DB9"/>
                </a:solidFill>
              </a:rPr>
              <a:t>Monitor SOL losses with wide-angle IR camera, dedicated Langmuir probe array, and poloidal bolometric array for SOL </a:t>
            </a:r>
          </a:p>
        </p:txBody>
      </p:sp>
      <p:sp>
        <p:nvSpPr>
          <p:cNvPr id="30723" name="Rectangle 10"/>
          <p:cNvSpPr>
            <a:spLocks noChangeArrowheads="1"/>
          </p:cNvSpPr>
          <p:nvPr/>
        </p:nvSpPr>
        <p:spPr bwMode="auto">
          <a:xfrm>
            <a:off x="8739188" y="6581775"/>
            <a:ext cx="241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A3AC511B-2985-4545-823A-3BFE8FBA0556}" type="slidenum">
              <a:rPr lang="en-US" altLang="en-US" sz="800" b="0" i="0">
                <a:solidFill>
                  <a:srgbClr val="000090"/>
                </a:solidFill>
                <a:latin typeface="Arial" pitchFamily="34" charset="0"/>
              </a:rPr>
              <a:pPr eaLnBrk="1" hangingPunct="1"/>
              <a:t>14</a:t>
            </a:fld>
            <a:endParaRPr lang="en-US" altLang="en-US" sz="800" b="0" i="0">
              <a:solidFill>
                <a:srgbClr val="000090"/>
              </a:solidFill>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69" name="Straight Connector 10"/>
          <p:cNvCxnSpPr>
            <a:cxnSpLocks noChangeShapeType="1"/>
          </p:cNvCxnSpPr>
          <p:nvPr/>
        </p:nvCxn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cxnSp>
      <p:cxnSp>
        <p:nvCxnSpPr>
          <p:cNvPr id="32770" name="Straight Connector 5"/>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32771"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90000"/>
              </a:lnSpc>
            </a:pPr>
            <a:r>
              <a:rPr lang="en-US" altLang="en-US" sz="2800" smtClean="0">
                <a:solidFill>
                  <a:srgbClr val="2D2DB9"/>
                </a:solidFill>
              </a:rPr>
              <a:t>FY2015 Goal: </a:t>
            </a:r>
            <a:r>
              <a:rPr lang="en-US" altLang="en-US" sz="2800" smtClean="0"/>
              <a:t>Assess FW heating and current drive with NBI fast-ions in B</a:t>
            </a:r>
            <a:r>
              <a:rPr lang="en-US" altLang="en-US" sz="2800" baseline="-25000" smtClean="0"/>
              <a:t>T</a:t>
            </a:r>
            <a:r>
              <a:rPr lang="en-US" altLang="en-US" sz="2800" smtClean="0"/>
              <a:t>(0) ≤ 0.8 T discharges</a:t>
            </a:r>
            <a:endParaRPr lang="en-US" altLang="en-US" sz="2800" smtClean="0">
              <a:solidFill>
                <a:srgbClr val="2D2DB9"/>
              </a:solidFill>
            </a:endParaRPr>
          </a:p>
        </p:txBody>
      </p:sp>
      <p:cxnSp>
        <p:nvCxnSpPr>
          <p:cNvPr id="32772" name="Straight Connector 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34821" name="Rectangle 3"/>
          <p:cNvSpPr>
            <a:spLocks noGrp="1" noChangeArrowheads="1"/>
          </p:cNvSpPr>
          <p:nvPr>
            <p:ph type="body" idx="1"/>
          </p:nvPr>
        </p:nvSpPr>
        <p:spPr>
          <a:xfrm>
            <a:off x="0" y="931863"/>
            <a:ext cx="5614988" cy="5337175"/>
          </a:xfrm>
        </p:spPr>
        <p:txBody>
          <a:bodyPr/>
          <a:lstStyle/>
          <a:p>
            <a:pPr>
              <a:spcBef>
                <a:spcPts val="1200"/>
              </a:spcBef>
            </a:pPr>
            <a:r>
              <a:rPr lang="en-US" altLang="en-US" smtClean="0">
                <a:solidFill>
                  <a:srgbClr val="000000"/>
                </a:solidFill>
              </a:rPr>
              <a:t>AORSA simulations predict greater deuterium heating when T</a:t>
            </a:r>
            <a:r>
              <a:rPr lang="en-US" altLang="en-US" baseline="-25000" smtClean="0">
                <a:solidFill>
                  <a:srgbClr val="000000"/>
                </a:solidFill>
              </a:rPr>
              <a:t>i</a:t>
            </a:r>
            <a:r>
              <a:rPr lang="en-US" altLang="en-US" smtClean="0">
                <a:solidFill>
                  <a:srgbClr val="000000"/>
                </a:solidFill>
              </a:rPr>
              <a:t> &gt; T</a:t>
            </a:r>
            <a:r>
              <a:rPr lang="en-US" altLang="en-US" baseline="-25000" smtClean="0">
                <a:solidFill>
                  <a:srgbClr val="000000"/>
                </a:solidFill>
              </a:rPr>
              <a:t>e</a:t>
            </a:r>
          </a:p>
          <a:p>
            <a:pPr lvl="1" indent="-342900">
              <a:spcBef>
                <a:spcPts val="1200"/>
              </a:spcBef>
              <a:buFont typeface="Lucida Grande" charset="0"/>
              <a:buChar char="-"/>
            </a:pPr>
            <a:r>
              <a:rPr lang="en-US" altLang="en-US" smtClean="0">
                <a:solidFill>
                  <a:srgbClr val="2D2DB9"/>
                </a:solidFill>
              </a:rPr>
              <a:t>Ion heating increases and electron heating decreases as k</a:t>
            </a:r>
            <a:r>
              <a:rPr lang="en-US" altLang="en-US" baseline="-25000" smtClean="0">
                <a:solidFill>
                  <a:srgbClr val="2D2DB9"/>
                </a:solidFill>
                <a:latin typeface="Symbol" pitchFamily="18" charset="2"/>
              </a:rPr>
              <a:t>f </a:t>
            </a:r>
            <a:r>
              <a:rPr lang="en-US" altLang="en-US" smtClean="0">
                <a:solidFill>
                  <a:srgbClr val="2D2DB9"/>
                </a:solidFill>
              </a:rPr>
              <a:t>decreases</a:t>
            </a:r>
          </a:p>
          <a:p>
            <a:pPr lvl="1" indent="-342900">
              <a:spcBef>
                <a:spcPts val="1200"/>
              </a:spcBef>
              <a:buFont typeface="Lucida Grande" charset="0"/>
              <a:buChar char="-"/>
            </a:pPr>
            <a:r>
              <a:rPr lang="en-US" altLang="en-US" smtClean="0">
                <a:solidFill>
                  <a:srgbClr val="2D2DB9"/>
                </a:solidFill>
              </a:rPr>
              <a:t>Results sensitive to T</a:t>
            </a:r>
            <a:r>
              <a:rPr lang="en-US" altLang="en-US" baseline="-25000" smtClean="0">
                <a:solidFill>
                  <a:srgbClr val="2D2DB9"/>
                </a:solidFill>
              </a:rPr>
              <a:t>i</a:t>
            </a:r>
            <a:r>
              <a:rPr lang="en-US" altLang="en-US" smtClean="0">
                <a:solidFill>
                  <a:srgbClr val="2D2DB9"/>
                </a:solidFill>
              </a:rPr>
              <a:t>/T</a:t>
            </a:r>
            <a:r>
              <a:rPr lang="en-US" altLang="en-US" baseline="-25000" smtClean="0">
                <a:solidFill>
                  <a:srgbClr val="2D2DB9"/>
                </a:solidFill>
              </a:rPr>
              <a:t>e</a:t>
            </a:r>
            <a:r>
              <a:rPr lang="en-US" altLang="en-US" smtClean="0">
                <a:solidFill>
                  <a:srgbClr val="2D2DB9"/>
                </a:solidFill>
              </a:rPr>
              <a:t> (= 2.5 in figure)</a:t>
            </a:r>
          </a:p>
          <a:p>
            <a:pPr lvl="1" indent="-342900">
              <a:spcBef>
                <a:spcPts val="1200"/>
              </a:spcBef>
              <a:buFont typeface="Lucida Grande" charset="0"/>
              <a:buChar char="-"/>
            </a:pPr>
            <a:r>
              <a:rPr lang="en-US" altLang="en-US" smtClean="0">
                <a:solidFill>
                  <a:srgbClr val="2D2DB9"/>
                </a:solidFill>
              </a:rPr>
              <a:t>Current drive is mostly bootstrap</a:t>
            </a:r>
          </a:p>
          <a:p>
            <a:pPr>
              <a:spcBef>
                <a:spcPts val="3600"/>
              </a:spcBef>
            </a:pPr>
            <a:r>
              <a:rPr lang="en-US" altLang="en-US" smtClean="0"/>
              <a:t>Will vary the beam tangency radius, beam injection voltage, k</a:t>
            </a:r>
            <a:r>
              <a:rPr lang="en-US" altLang="en-US" baseline="-25000" smtClean="0"/>
              <a:t>φ</a:t>
            </a:r>
            <a:r>
              <a:rPr lang="en-US" altLang="en-US" smtClean="0"/>
              <a:t> and T</a:t>
            </a:r>
            <a:r>
              <a:rPr lang="en-US" altLang="en-US" baseline="-25000" smtClean="0"/>
              <a:t>i</a:t>
            </a:r>
            <a:r>
              <a:rPr lang="en-US" altLang="en-US" smtClean="0"/>
              <a:t>/T</a:t>
            </a:r>
            <a:r>
              <a:rPr lang="en-US" altLang="en-US" baseline="-25000" smtClean="0"/>
              <a:t>e </a:t>
            </a:r>
            <a:r>
              <a:rPr lang="en-US" altLang="en-US" smtClean="0"/>
              <a:t>(varying density &amp; heating source timing) in experiments</a:t>
            </a:r>
          </a:p>
          <a:p>
            <a:pPr lvl="1" indent="-342900">
              <a:spcBef>
                <a:spcPts val="600"/>
              </a:spcBef>
              <a:buFont typeface="Arial" pitchFamily="34" charset="0"/>
              <a:buChar char="•"/>
            </a:pPr>
            <a:r>
              <a:rPr lang="en-US" altLang="en-US" sz="2400" smtClean="0">
                <a:solidFill>
                  <a:schemeClr val="tx1"/>
                </a:solidFill>
              </a:rPr>
              <a:t>Continue validation of CQL3D with fast ion diagnostic (FIDA) data</a:t>
            </a:r>
          </a:p>
        </p:txBody>
      </p:sp>
      <p:cxnSp>
        <p:nvCxnSpPr>
          <p:cNvPr id="32774" name="Straight Connector 7"/>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32775" name="Straight Connector 8"/>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32776" name="Straight Connector 9"/>
          <p:cNvCxnSpPr>
            <a:cxnSpLocks noChangeShapeType="1"/>
          </p:cNvCxnSpPr>
          <p:nvPr/>
        </p:nvCxn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cxnSp>
      <p:sp>
        <p:nvSpPr>
          <p:cNvPr id="32777" name="Rectangle 10"/>
          <p:cNvSpPr>
            <a:spLocks noChangeArrowheads="1"/>
          </p:cNvSpPr>
          <p:nvPr/>
        </p:nvSpPr>
        <p:spPr bwMode="auto">
          <a:xfrm>
            <a:off x="8739188" y="6581775"/>
            <a:ext cx="241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C7682351-7B4A-454A-8BA2-E7BA3E56F819}" type="slidenum">
              <a:rPr lang="en-US" altLang="en-US" sz="800" b="0" i="0">
                <a:solidFill>
                  <a:srgbClr val="000090"/>
                </a:solidFill>
                <a:latin typeface="Arial" pitchFamily="34" charset="0"/>
              </a:rPr>
              <a:pPr eaLnBrk="1" hangingPunct="1"/>
              <a:t>15</a:t>
            </a:fld>
            <a:endParaRPr lang="en-US" altLang="en-US" sz="800" b="0" i="0">
              <a:solidFill>
                <a:srgbClr val="000090"/>
              </a:solidFill>
              <a:latin typeface="Arial" pitchFamily="34" charset="0"/>
            </a:endParaRPr>
          </a:p>
        </p:txBody>
      </p:sp>
      <p:pic>
        <p:nvPicPr>
          <p:cNvPr id="32778" name="Picture 2" descr="Bertelli_RF_proceeding_NBIr2.png"/>
          <p:cNvPicPr>
            <a:picLocks noChangeAspect="1"/>
          </p:cNvPicPr>
          <p:nvPr/>
        </p:nvPicPr>
        <p:blipFill>
          <a:blip r:embed="rId3">
            <a:extLst>
              <a:ext uri="{28A0092B-C50C-407E-A947-70E740481C1C}">
                <a14:useLocalDpi xmlns:a14="http://schemas.microsoft.com/office/drawing/2010/main" val="0"/>
              </a:ext>
            </a:extLst>
          </a:blip>
          <a:srcRect t="51697" b="-55"/>
          <a:stretch>
            <a:fillRect/>
          </a:stretch>
        </p:blipFill>
        <p:spPr bwMode="auto">
          <a:xfrm>
            <a:off x="5078413" y="1057275"/>
            <a:ext cx="38608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Left-Right Arrow 4"/>
          <p:cNvSpPr>
            <a:spLocks noChangeArrowheads="1"/>
          </p:cNvSpPr>
          <p:nvPr/>
        </p:nvSpPr>
        <p:spPr bwMode="auto">
          <a:xfrm flipV="1">
            <a:off x="6257925" y="1733550"/>
            <a:ext cx="1331913" cy="212725"/>
          </a:xfrm>
          <a:prstGeom prst="leftRightArrow">
            <a:avLst>
              <a:gd name="adj1" fmla="val 50000"/>
              <a:gd name="adj2" fmla="val 50177"/>
            </a:avLst>
          </a:prstGeom>
          <a:noFill/>
          <a:ln w="158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spcBef>
                <a:spcPct val="20000"/>
              </a:spcBef>
              <a:buFontTx/>
              <a:buChar char="•"/>
            </a:pPr>
            <a:endParaRPr lang="en-US" altLang="en-US"/>
          </a:p>
        </p:txBody>
      </p:sp>
      <p:sp>
        <p:nvSpPr>
          <p:cNvPr id="32780" name="Text Box 77"/>
          <p:cNvSpPr txBox="1">
            <a:spLocks noChangeArrowheads="1"/>
          </p:cNvSpPr>
          <p:nvPr/>
        </p:nvSpPr>
        <p:spPr bwMode="auto">
          <a:xfrm>
            <a:off x="6269038" y="1339850"/>
            <a:ext cx="1258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lgn="ctr"/>
            <a:r>
              <a:rPr lang="en-US" altLang="en-US" b="0" i="0">
                <a:solidFill>
                  <a:schemeClr val="tx1"/>
                </a:solidFill>
                <a:latin typeface="Arial" pitchFamily="34" charset="0"/>
              </a:rPr>
              <a:t>Current Drive</a:t>
            </a:r>
          </a:p>
          <a:p>
            <a:pPr algn="ctr"/>
            <a:r>
              <a:rPr lang="en-US" altLang="en-US" b="0" i="0">
                <a:solidFill>
                  <a:schemeClr val="tx1"/>
                </a:solidFill>
                <a:latin typeface="Arial" pitchFamily="34" charset="0"/>
              </a:rPr>
              <a:t>Phasing</a:t>
            </a:r>
          </a:p>
        </p:txBody>
      </p:sp>
      <p:sp>
        <p:nvSpPr>
          <p:cNvPr id="31" name="Rectangle 30"/>
          <p:cNvSpPr/>
          <p:nvPr/>
        </p:nvSpPr>
        <p:spPr>
          <a:xfrm>
            <a:off x="344488" y="6202363"/>
            <a:ext cx="3871912" cy="339725"/>
          </a:xfrm>
          <a:prstGeom prst="rect">
            <a:avLst/>
          </a:prstGeom>
        </p:spPr>
        <p:txBody>
          <a:bodyPr wrap="none">
            <a:spAutoFit/>
          </a:bodyPr>
          <a:lstStyle/>
          <a:p>
            <a:pPr>
              <a:defRPr/>
            </a:pPr>
            <a:r>
              <a:rPr lang="ro-RO" sz="1600" b="0" i="0" dirty="0">
                <a:solidFill>
                  <a:srgbClr val="660066"/>
                </a:solidFill>
                <a:latin typeface="+mj-lt"/>
                <a:ea typeface="ＭＳ Ｐゴシック" charset="0"/>
                <a:cs typeface="ＭＳ Ｐゴシック" charset="0"/>
              </a:rPr>
              <a:t>[Collaboration with R. Harvey &amp; CompX]</a:t>
            </a:r>
            <a:endParaRPr lang="en-US" sz="1600" dirty="0">
              <a:solidFill>
                <a:srgbClr val="660066"/>
              </a:solidFill>
              <a:latin typeface="+mj-lt"/>
              <a:ea typeface="ＭＳ Ｐゴシック" charset="0"/>
              <a:cs typeface="ＭＳ Ｐゴシック" charset="0"/>
            </a:endParaRPr>
          </a:p>
        </p:txBody>
      </p:sp>
      <p:pic>
        <p:nvPicPr>
          <p:cNvPr id="32782"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1825" y="3992563"/>
            <a:ext cx="3317875"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3" name="Rectangle 1"/>
          <p:cNvSpPr>
            <a:spLocks noChangeArrowheads="1"/>
          </p:cNvSpPr>
          <p:nvPr/>
        </p:nvSpPr>
        <p:spPr bwMode="auto">
          <a:xfrm>
            <a:off x="541338" y="3427413"/>
            <a:ext cx="4321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200" b="1" i="1">
                <a:solidFill>
                  <a:srgbClr val="1822CD"/>
                </a:solidFill>
                <a:latin typeface="Helvetica" charset="0"/>
                <a:ea typeface="MS PGothic" pitchFamily="34" charset="-128"/>
              </a:defRPr>
            </a:lvl1pPr>
            <a:lvl2pPr marL="4000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lvl="1" algn="ctr" eaLnBrk="1" hangingPunct="1">
              <a:spcBef>
                <a:spcPts val="1200"/>
              </a:spcBef>
            </a:pPr>
            <a:r>
              <a:rPr lang="en-US" altLang="en-US" sz="1600" b="0" i="0">
                <a:solidFill>
                  <a:srgbClr val="660066"/>
                </a:solidFill>
                <a:latin typeface="Arial" pitchFamily="34" charset="0"/>
              </a:rPr>
              <a:t>[N. Bertelli, AIP Conf. Proc. 1580, 310 (2014)]</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817" name="Straight Connector 10"/>
          <p:cNvCxnSpPr>
            <a:cxnSpLocks noChangeShapeType="1"/>
          </p:cNvCxnSpPr>
          <p:nvPr/>
        </p:nvCxn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cxnSp>
      <p:cxnSp>
        <p:nvCxnSpPr>
          <p:cNvPr id="34818" name="Straight Connector 5"/>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34819"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90000"/>
              </a:lnSpc>
            </a:pPr>
            <a:r>
              <a:rPr lang="en-US" altLang="en-US" sz="2800" smtClean="0">
                <a:solidFill>
                  <a:srgbClr val="2D2DB9"/>
                </a:solidFill>
              </a:rPr>
              <a:t>FY2015 Goal: </a:t>
            </a:r>
            <a:r>
              <a:rPr lang="en-US" altLang="en-US" sz="2800" smtClean="0"/>
              <a:t>Sustain fully NI I</a:t>
            </a:r>
            <a:r>
              <a:rPr lang="en-US" altLang="en-US" sz="2800" baseline="-25000" smtClean="0"/>
              <a:t>p</a:t>
            </a:r>
            <a:r>
              <a:rPr lang="en-US" altLang="en-US" sz="2800" smtClean="0"/>
              <a:t> ~ 300 kA H-mode plasmas with only FW power</a:t>
            </a:r>
            <a:endParaRPr lang="en-US" altLang="en-US" sz="2800" smtClean="0">
              <a:solidFill>
                <a:srgbClr val="2D2DB9"/>
              </a:solidFill>
            </a:endParaRPr>
          </a:p>
        </p:txBody>
      </p:sp>
      <p:cxnSp>
        <p:nvCxnSpPr>
          <p:cNvPr id="34820" name="Straight Connector 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35845" name="Rectangle 3"/>
          <p:cNvSpPr>
            <a:spLocks noGrp="1" noChangeArrowheads="1"/>
          </p:cNvSpPr>
          <p:nvPr>
            <p:ph type="body" idx="1"/>
          </p:nvPr>
        </p:nvSpPr>
        <p:spPr>
          <a:xfrm>
            <a:off x="12700" y="958850"/>
            <a:ext cx="5178425" cy="5337175"/>
          </a:xfrm>
        </p:spPr>
        <p:txBody>
          <a:bodyPr/>
          <a:lstStyle/>
          <a:p>
            <a:pPr>
              <a:spcBef>
                <a:spcPts val="2400"/>
              </a:spcBef>
              <a:defRPr/>
            </a:pPr>
            <a:r>
              <a:rPr lang="en-US" dirty="0">
                <a:ea typeface="MS PGothic" charset="0"/>
                <a:cs typeface="Arial" charset="0"/>
              </a:rPr>
              <a:t>Previously generated &gt;70% NI </a:t>
            </a:r>
            <a:r>
              <a:rPr lang="en-US" dirty="0" err="1">
                <a:ea typeface="MS PGothic" charset="0"/>
                <a:cs typeface="Arial" charset="0"/>
              </a:rPr>
              <a:t>I</a:t>
            </a:r>
            <a:r>
              <a:rPr lang="en-US" baseline="-25000" dirty="0" err="1">
                <a:ea typeface="MS PGothic" charset="0"/>
                <a:cs typeface="Arial" charset="0"/>
              </a:rPr>
              <a:t>p</a:t>
            </a:r>
            <a:r>
              <a:rPr lang="en-US" dirty="0">
                <a:ea typeface="MS PGothic" charset="0"/>
                <a:cs typeface="Arial" charset="0"/>
              </a:rPr>
              <a:t> = 300 kA H-mode</a:t>
            </a:r>
          </a:p>
          <a:p>
            <a:pPr lvl="1">
              <a:spcBef>
                <a:spcPts val="600"/>
              </a:spcBef>
              <a:defRPr/>
            </a:pPr>
            <a:r>
              <a:rPr lang="en-US" dirty="0">
                <a:ea typeface="ＭＳ Ｐゴシック" charset="0"/>
                <a:cs typeface="ＭＳ Ｐゴシック" charset="0"/>
              </a:rPr>
              <a:t>Rapidly heated plasma to </a:t>
            </a:r>
            <a:r>
              <a:rPr lang="en-US" dirty="0" err="1">
                <a:ea typeface="ＭＳ Ｐゴシック" charset="0"/>
                <a:cs typeface="ＭＳ Ｐゴシック" charset="0"/>
              </a:rPr>
              <a:t>T</a:t>
            </a:r>
            <a:r>
              <a:rPr lang="en-US" baseline="-25000" dirty="0" err="1">
                <a:ea typeface="ＭＳ Ｐゴシック" charset="0"/>
                <a:cs typeface="ＭＳ Ｐゴシック" charset="0"/>
              </a:rPr>
              <a:t>e</a:t>
            </a:r>
            <a:r>
              <a:rPr lang="en-US" dirty="0">
                <a:ea typeface="ＭＳ Ｐゴシック" charset="0"/>
                <a:cs typeface="ＭＳ Ｐゴシック" charset="0"/>
              </a:rPr>
              <a:t> ~ 3 </a:t>
            </a:r>
            <a:r>
              <a:rPr lang="en-US" dirty="0" err="1" smtClean="0">
                <a:ea typeface="ＭＳ Ｐゴシック" charset="0"/>
                <a:cs typeface="ＭＳ Ｐゴシック" charset="0"/>
              </a:rPr>
              <a:t>keV</a:t>
            </a:r>
            <a:endParaRPr lang="en-US" dirty="0" smtClean="0">
              <a:ea typeface="ＭＳ Ｐゴシック" charset="0"/>
              <a:cs typeface="ＭＳ Ｐゴシック" charset="0"/>
            </a:endParaRPr>
          </a:p>
          <a:p>
            <a:pPr lvl="1">
              <a:spcBef>
                <a:spcPts val="600"/>
              </a:spcBef>
              <a:defRPr/>
            </a:pPr>
            <a:r>
              <a:rPr lang="en-US" dirty="0" smtClean="0">
                <a:ea typeface="ＭＳ Ｐゴシック" charset="0"/>
                <a:cs typeface="ＭＳ Ｐゴシック" charset="0"/>
              </a:rPr>
              <a:t>P</a:t>
            </a:r>
            <a:r>
              <a:rPr lang="en-US" baseline="-25000" dirty="0" smtClean="0">
                <a:ea typeface="ＭＳ Ｐゴシック" charset="0"/>
                <a:cs typeface="ＭＳ Ｐゴシック" charset="0"/>
              </a:rPr>
              <a:t>RF</a:t>
            </a:r>
            <a:r>
              <a:rPr lang="en-US" dirty="0" smtClean="0">
                <a:ea typeface="ＭＳ Ｐゴシック" charset="0"/>
                <a:cs typeface="ＭＳ Ｐゴシック" charset="0"/>
              </a:rPr>
              <a:t> ~ 1.4 MW; previously limited by antenna arcing</a:t>
            </a:r>
            <a:endParaRPr lang="en-US" dirty="0">
              <a:ea typeface="ＭＳ Ｐゴシック" charset="0"/>
              <a:cs typeface="ＭＳ Ｐゴシック" charset="0"/>
            </a:endParaRPr>
          </a:p>
          <a:p>
            <a:pPr>
              <a:spcBef>
                <a:spcPts val="2400"/>
              </a:spcBef>
              <a:defRPr/>
            </a:pPr>
            <a:r>
              <a:rPr lang="en-US" dirty="0" smtClean="0">
                <a:ea typeface="MS PGothic" charset="0"/>
                <a:cs typeface="Arial" charset="0"/>
              </a:rPr>
              <a:t>This </a:t>
            </a:r>
            <a:r>
              <a:rPr lang="en-US" dirty="0">
                <a:ea typeface="MS PGothic" charset="0"/>
                <a:cs typeface="Arial" charset="0"/>
              </a:rPr>
              <a:t>goal will be aided </a:t>
            </a:r>
            <a:r>
              <a:rPr lang="en-US" dirty="0" smtClean="0">
                <a:ea typeface="MS PGothic" charset="0"/>
                <a:cs typeface="Arial" charset="0"/>
              </a:rPr>
              <a:t>by:</a:t>
            </a:r>
            <a:endParaRPr lang="en-US" dirty="0">
              <a:ea typeface="MS PGothic" charset="0"/>
              <a:cs typeface="Arial" charset="0"/>
            </a:endParaRPr>
          </a:p>
          <a:p>
            <a:pPr lvl="1">
              <a:spcBef>
                <a:spcPts val="600"/>
              </a:spcBef>
              <a:defRPr/>
            </a:pPr>
            <a:r>
              <a:rPr lang="en-US" dirty="0">
                <a:ea typeface="ＭＳ Ｐゴシック" charset="0"/>
                <a:cs typeface="ＭＳ Ｐゴシック" charset="0"/>
              </a:rPr>
              <a:t>Improved Li conditioning &amp; high-voltage standoff of antenna</a:t>
            </a:r>
          </a:p>
          <a:p>
            <a:pPr lvl="1">
              <a:spcBef>
                <a:spcPts val="600"/>
              </a:spcBef>
              <a:defRPr/>
            </a:pPr>
            <a:r>
              <a:rPr lang="en-US" dirty="0">
                <a:ea typeface="ＭＳ Ｐゴシック" charset="0"/>
                <a:cs typeface="ＭＳ Ｐゴシック" charset="0"/>
              </a:rPr>
              <a:t>Improved FW coupling (increased B</a:t>
            </a:r>
            <a:r>
              <a:rPr lang="en-US" baseline="-25000" dirty="0">
                <a:ea typeface="ＭＳ Ｐゴシック" charset="0"/>
                <a:cs typeface="ＭＳ Ｐゴシック" charset="0"/>
              </a:rPr>
              <a:t>T</a:t>
            </a:r>
            <a:r>
              <a:rPr lang="en-US" dirty="0">
                <a:ea typeface="ＭＳ Ｐゴシック" charset="0"/>
                <a:cs typeface="ＭＳ Ｐゴシック" charset="0"/>
              </a:rPr>
              <a:t>)</a:t>
            </a:r>
          </a:p>
          <a:p>
            <a:pPr lvl="1">
              <a:spcBef>
                <a:spcPts val="600"/>
              </a:spcBef>
              <a:defRPr/>
            </a:pPr>
            <a:r>
              <a:rPr lang="en-US" dirty="0">
                <a:ea typeface="ＭＳ Ｐゴシック" charset="0"/>
                <a:cs typeface="ＭＳ Ｐゴシック" charset="0"/>
              </a:rPr>
              <a:t>new MSE-LIF q(r) diagnostic</a:t>
            </a:r>
          </a:p>
          <a:p>
            <a:pPr lvl="2">
              <a:spcBef>
                <a:spcPts val="600"/>
              </a:spcBef>
              <a:defRPr/>
            </a:pPr>
            <a:r>
              <a:rPr lang="en-US" dirty="0">
                <a:ea typeface="ＭＳ Ｐゴシック" charset="0"/>
                <a:cs typeface="ＭＳ Ｐゴシック" charset="0"/>
              </a:rPr>
              <a:t>does not require heating beam</a:t>
            </a:r>
          </a:p>
          <a:p>
            <a:pPr lvl="2">
              <a:spcBef>
                <a:spcPts val="600"/>
              </a:spcBef>
              <a:defRPr/>
            </a:pPr>
            <a:r>
              <a:rPr lang="en-US" dirty="0">
                <a:ea typeface="ＭＳ Ｐゴシック" charset="0"/>
                <a:cs typeface="ＭＳ Ｐゴシック" charset="0"/>
              </a:rPr>
              <a:t>available end of FY2015</a:t>
            </a:r>
          </a:p>
          <a:p>
            <a:pPr marL="914400" lvl="2" indent="0">
              <a:spcBef>
                <a:spcPct val="0"/>
              </a:spcBef>
              <a:buFontTx/>
              <a:buNone/>
              <a:defRPr/>
            </a:pPr>
            <a:endParaRPr lang="en-US" dirty="0">
              <a:ea typeface="ＭＳ Ｐゴシック" charset="0"/>
              <a:cs typeface="ＭＳ Ｐゴシック" charset="0"/>
            </a:endParaRPr>
          </a:p>
        </p:txBody>
      </p:sp>
      <p:cxnSp>
        <p:nvCxnSpPr>
          <p:cNvPr id="34822" name="Straight Connector 7"/>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34823" name="Straight Connector 8"/>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34824" name="Straight Connector 9"/>
          <p:cNvCxnSpPr>
            <a:cxnSpLocks noChangeShapeType="1"/>
          </p:cNvCxnSpPr>
          <p:nvPr/>
        </p:nvCxn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cxnSp>
      <p:sp>
        <p:nvSpPr>
          <p:cNvPr id="34825" name="Rectangle 10"/>
          <p:cNvSpPr>
            <a:spLocks noChangeArrowheads="1"/>
          </p:cNvSpPr>
          <p:nvPr/>
        </p:nvSpPr>
        <p:spPr bwMode="auto">
          <a:xfrm>
            <a:off x="8739188" y="6581775"/>
            <a:ext cx="241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C439EAD9-A97A-4580-910B-7C436F1C9873}" type="slidenum">
              <a:rPr lang="en-US" altLang="en-US" sz="800" b="0" i="0">
                <a:solidFill>
                  <a:srgbClr val="000090"/>
                </a:solidFill>
                <a:latin typeface="Arial" pitchFamily="34" charset="0"/>
              </a:rPr>
              <a:pPr eaLnBrk="1" hangingPunct="1"/>
              <a:t>16</a:t>
            </a:fld>
            <a:endParaRPr lang="en-US" altLang="en-US" sz="800" b="0" i="0">
              <a:solidFill>
                <a:srgbClr val="000090"/>
              </a:solidFill>
              <a:latin typeface="Arial" pitchFamily="34" charset="0"/>
            </a:endParaRPr>
          </a:p>
        </p:txBody>
      </p:sp>
      <p:pic>
        <p:nvPicPr>
          <p:cNvPr id="3482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4775" y="925513"/>
            <a:ext cx="3489325" cy="319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p:cNvSpPr/>
          <p:nvPr/>
        </p:nvSpPr>
        <p:spPr>
          <a:xfrm>
            <a:off x="5519738" y="6338888"/>
            <a:ext cx="3624262" cy="276225"/>
          </a:xfrm>
          <a:prstGeom prst="rect">
            <a:avLst/>
          </a:prstGeom>
        </p:spPr>
        <p:txBody>
          <a:bodyPr wrap="none">
            <a:spAutoFit/>
          </a:bodyPr>
          <a:lstStyle/>
          <a:p>
            <a:pPr>
              <a:defRPr/>
            </a:pPr>
            <a:r>
              <a:rPr lang="ro-RO" b="0" i="0" dirty="0">
                <a:solidFill>
                  <a:srgbClr val="660066"/>
                </a:solidFill>
                <a:latin typeface="+mj-lt"/>
                <a:ea typeface="ＭＳ Ｐゴシック" charset="0"/>
                <a:cs typeface="ＭＳ Ｐゴシック" charset="0"/>
              </a:rPr>
              <a:t>[G. Taylor et al., Phys. Plasmas </a:t>
            </a:r>
            <a:r>
              <a:rPr lang="ro-RO" i="0" dirty="0">
                <a:solidFill>
                  <a:srgbClr val="660066"/>
                </a:solidFill>
                <a:latin typeface="+mj-lt"/>
                <a:ea typeface="ＭＳ Ｐゴシック" charset="0"/>
                <a:cs typeface="ＭＳ Ｐゴシック" charset="0"/>
              </a:rPr>
              <a:t>19 </a:t>
            </a:r>
            <a:r>
              <a:rPr lang="ro-RO" b="0" i="0" dirty="0">
                <a:solidFill>
                  <a:srgbClr val="660066"/>
                </a:solidFill>
                <a:latin typeface="+mj-lt"/>
                <a:ea typeface="ＭＳ Ｐゴシック" charset="0"/>
                <a:cs typeface="ＭＳ Ｐゴシック" charset="0"/>
              </a:rPr>
              <a:t>(2012) 042501]</a:t>
            </a:r>
            <a:endParaRPr lang="en-US" dirty="0">
              <a:solidFill>
                <a:srgbClr val="660066"/>
              </a:solidFill>
              <a:latin typeface="+mj-lt"/>
              <a:ea typeface="ＭＳ Ｐゴシック" charset="0"/>
              <a:cs typeface="ＭＳ Ｐゴシック" charset="0"/>
            </a:endParaRPr>
          </a:p>
        </p:txBody>
      </p:sp>
      <p:pic>
        <p:nvPicPr>
          <p:cNvPr id="34828" name="Picture 1" descr="138506_MPTS_Te_ne_Evol.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0" y="3827463"/>
            <a:ext cx="4000500"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body" idx="1"/>
          </p:nvPr>
        </p:nvSpPr>
        <p:spPr>
          <a:xfrm>
            <a:off x="0" y="1057275"/>
            <a:ext cx="3425825" cy="2711450"/>
          </a:xfrm>
        </p:spPr>
        <p:txBody>
          <a:bodyPr/>
          <a:lstStyle/>
          <a:p>
            <a:pPr marL="342900" lvl="1" indent="-342900">
              <a:spcBef>
                <a:spcPts val="600"/>
              </a:spcBef>
              <a:buFont typeface="Arial" pitchFamily="34" charset="0"/>
              <a:buChar char="•"/>
            </a:pPr>
            <a:r>
              <a:rPr lang="en-US" altLang="en-US" sz="2200" smtClean="0">
                <a:solidFill>
                  <a:schemeClr val="tx1"/>
                </a:solidFill>
              </a:rPr>
              <a:t>Assess O-X-B coupling efficiency versus poloidal and toroidal angle</a:t>
            </a:r>
          </a:p>
          <a:p>
            <a:pPr marL="742950" lvl="2" indent="-342900">
              <a:spcBef>
                <a:spcPts val="600"/>
              </a:spcBef>
              <a:buFont typeface="Lucida Grande" charset="0"/>
              <a:buChar char="-"/>
            </a:pPr>
            <a:r>
              <a:rPr lang="en-US" altLang="en-US" sz="2000" smtClean="0">
                <a:solidFill>
                  <a:schemeClr val="tx1"/>
                </a:solidFill>
              </a:rPr>
              <a:t>Important for EBW heating design (mirror aiming) </a:t>
            </a:r>
          </a:p>
          <a:p>
            <a:pPr marL="342900" lvl="1" indent="-342900">
              <a:spcBef>
                <a:spcPts val="600"/>
              </a:spcBef>
              <a:buFont typeface="Arial" pitchFamily="34" charset="0"/>
              <a:buChar char="•"/>
            </a:pPr>
            <a:endParaRPr lang="en-US" altLang="en-US" sz="2200" smtClean="0">
              <a:solidFill>
                <a:schemeClr val="tx1"/>
              </a:solidFill>
            </a:endParaRPr>
          </a:p>
        </p:txBody>
      </p:sp>
      <p:cxnSp>
        <p:nvCxnSpPr>
          <p:cNvPr id="36866" name="Straight Connector 5"/>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36867"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90000"/>
              </a:lnSpc>
            </a:pPr>
            <a:r>
              <a:rPr lang="en-US" altLang="en-US" sz="2800" smtClean="0">
                <a:solidFill>
                  <a:srgbClr val="2D2DB9"/>
                </a:solidFill>
              </a:rPr>
              <a:t>FY2015 Goal: Synthetic aperture microwave imaging (SAMI) diagnostic to image EBW emission</a:t>
            </a:r>
          </a:p>
        </p:txBody>
      </p:sp>
      <p:cxnSp>
        <p:nvCxnSpPr>
          <p:cNvPr id="36868" name="Straight Connector 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36869" name="Rectangle 10"/>
          <p:cNvSpPr>
            <a:spLocks noChangeArrowheads="1"/>
          </p:cNvSpPr>
          <p:nvPr/>
        </p:nvSpPr>
        <p:spPr bwMode="auto">
          <a:xfrm>
            <a:off x="8739188" y="6581775"/>
            <a:ext cx="241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73FB3CC3-20E5-49D6-B18A-5909A6477CFC}" type="slidenum">
              <a:rPr lang="en-US" altLang="en-US" sz="800" b="0" i="0">
                <a:solidFill>
                  <a:srgbClr val="000090"/>
                </a:solidFill>
                <a:latin typeface="Arial" pitchFamily="34" charset="0"/>
              </a:rPr>
              <a:pPr eaLnBrk="1" hangingPunct="1"/>
              <a:t>17</a:t>
            </a:fld>
            <a:endParaRPr lang="en-US" altLang="en-US" sz="800" b="0" i="0">
              <a:solidFill>
                <a:srgbClr val="000090"/>
              </a:solidFill>
              <a:latin typeface="Arial" pitchFamily="34" charset="0"/>
            </a:endParaRPr>
          </a:p>
        </p:txBody>
      </p:sp>
      <p:pic>
        <p:nvPicPr>
          <p:cNvPr id="36870"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4975" y="1452563"/>
            <a:ext cx="4314825" cy="500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Rectangle 1"/>
          <p:cNvSpPr>
            <a:spLocks noChangeArrowheads="1"/>
          </p:cNvSpPr>
          <p:nvPr/>
        </p:nvSpPr>
        <p:spPr bwMode="auto">
          <a:xfrm>
            <a:off x="3609975" y="1006475"/>
            <a:ext cx="553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40005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lvl="2" algn="ctr" eaLnBrk="1" hangingPunct="1"/>
            <a:r>
              <a:rPr lang="en-US" altLang="en-US" sz="1800" i="0">
                <a:solidFill>
                  <a:srgbClr val="660066"/>
                </a:solidFill>
                <a:latin typeface="Arial" pitchFamily="34" charset="0"/>
              </a:rPr>
              <a:t>[Collaboration with University of York and CCFE]</a:t>
            </a:r>
          </a:p>
        </p:txBody>
      </p:sp>
      <p:sp>
        <p:nvSpPr>
          <p:cNvPr id="36872" name="Rectangle 2"/>
          <p:cNvSpPr>
            <a:spLocks noChangeArrowheads="1"/>
          </p:cNvSpPr>
          <p:nvPr/>
        </p:nvSpPr>
        <p:spPr bwMode="auto">
          <a:xfrm>
            <a:off x="0" y="3441700"/>
            <a:ext cx="3876675"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200" b="1" i="1">
                <a:solidFill>
                  <a:srgbClr val="1822CD"/>
                </a:solidFill>
                <a:latin typeface="Helvetica" charset="0"/>
                <a:ea typeface="MS PGothic" pitchFamily="34" charset="-128"/>
              </a:defRPr>
            </a:lvl1pPr>
            <a:lvl2pPr marL="342900" indent="-34290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lvl="1" eaLnBrk="1" hangingPunct="1">
              <a:spcBef>
                <a:spcPts val="600"/>
              </a:spcBef>
              <a:buFont typeface="Arial" pitchFamily="34" charset="0"/>
              <a:buChar char="•"/>
            </a:pPr>
            <a:r>
              <a:rPr lang="en-US" altLang="en-US" sz="2200" b="0" i="0">
                <a:solidFill>
                  <a:schemeClr val="tx1"/>
                </a:solidFill>
                <a:latin typeface="Arial" pitchFamily="34" charset="0"/>
              </a:rPr>
              <a:t>Image Doppler reflectometry to measure edge plasma flows</a:t>
            </a:r>
          </a:p>
          <a:p>
            <a:pPr lvl="1" eaLnBrk="1" hangingPunct="1">
              <a:spcBef>
                <a:spcPts val="600"/>
              </a:spcBef>
              <a:buFont typeface="Arial" pitchFamily="34" charset="0"/>
              <a:buChar char="•"/>
            </a:pPr>
            <a:r>
              <a:rPr lang="en-US" altLang="en-US" sz="2200" b="0" i="0">
                <a:solidFill>
                  <a:schemeClr val="tx1"/>
                </a:solidFill>
                <a:latin typeface="Arial" pitchFamily="34" charset="0"/>
              </a:rPr>
              <a:t>Can observe density fluctuation on millisecond timescale</a:t>
            </a:r>
          </a:p>
          <a:p>
            <a:pPr lvl="1" eaLnBrk="1" hangingPunct="1">
              <a:spcBef>
                <a:spcPts val="600"/>
              </a:spcBef>
              <a:buFont typeface="Arial" pitchFamily="34" charset="0"/>
              <a:buChar char="•"/>
            </a:pPr>
            <a:r>
              <a:rPr lang="en-US" altLang="en-US" sz="2200" b="0" i="0">
                <a:solidFill>
                  <a:schemeClr val="tx1"/>
                </a:solidFill>
                <a:latin typeface="Arial" pitchFamily="34" charset="0"/>
              </a:rPr>
              <a:t>Will measure magnetic pitch near edge region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913" name="Straight Connector 10"/>
          <p:cNvCxnSpPr>
            <a:cxnSpLocks noChangeShapeType="1"/>
          </p:cNvCxnSpPr>
          <p:nvPr/>
        </p:nvCxn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cxnSp>
      <p:cxnSp>
        <p:nvCxnSpPr>
          <p:cNvPr id="38914" name="Straight Connector 5"/>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38915"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90000"/>
              </a:lnSpc>
            </a:pPr>
            <a:r>
              <a:rPr lang="en-US" altLang="en-US" sz="2800" smtClean="0">
                <a:solidFill>
                  <a:srgbClr val="2D2DB9"/>
                </a:solidFill>
              </a:rPr>
              <a:t>Research goals and plans for FY2016</a:t>
            </a:r>
          </a:p>
        </p:txBody>
      </p:sp>
      <p:cxnSp>
        <p:nvCxnSpPr>
          <p:cNvPr id="38916" name="Straight Connector 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38917" name="Rectangle 3"/>
          <p:cNvSpPr>
            <a:spLocks noGrp="1" noChangeArrowheads="1"/>
          </p:cNvSpPr>
          <p:nvPr>
            <p:ph type="body" idx="1"/>
          </p:nvPr>
        </p:nvSpPr>
        <p:spPr>
          <a:xfrm>
            <a:off x="0" y="939800"/>
            <a:ext cx="9144000" cy="5033963"/>
          </a:xfrm>
        </p:spPr>
        <p:txBody>
          <a:bodyPr/>
          <a:lstStyle/>
          <a:p>
            <a:pPr>
              <a:spcBef>
                <a:spcPts val="600"/>
              </a:spcBef>
            </a:pPr>
            <a:r>
              <a:rPr lang="en-US" altLang="en-US" smtClean="0">
                <a:cs typeface="Arial" pitchFamily="34" charset="0"/>
              </a:rPr>
              <a:t>Optimize FW heating at highest field values </a:t>
            </a:r>
            <a:r>
              <a:rPr lang="en-US" altLang="en-US" smtClean="0"/>
              <a:t>B</a:t>
            </a:r>
            <a:r>
              <a:rPr lang="en-US" altLang="en-US" baseline="-25000" smtClean="0"/>
              <a:t>T</a:t>
            </a:r>
            <a:r>
              <a:rPr lang="en-US" altLang="en-US" smtClean="0"/>
              <a:t>(0) ≤ 1.0 T </a:t>
            </a:r>
            <a:endParaRPr lang="en-US" altLang="en-US" smtClean="0">
              <a:cs typeface="Arial" pitchFamily="34" charset="0"/>
            </a:endParaRPr>
          </a:p>
          <a:p>
            <a:pPr marL="742950" lvl="2" indent="-342900">
              <a:spcBef>
                <a:spcPts val="600"/>
              </a:spcBef>
              <a:buFont typeface="Lucida Grande" charset="0"/>
              <a:buChar char="-"/>
            </a:pPr>
            <a:r>
              <a:rPr lang="en-US" altLang="en-US" sz="2000" smtClean="0">
                <a:solidFill>
                  <a:srgbClr val="2D2DB9"/>
                </a:solidFill>
              </a:rPr>
              <a:t>Field-aligned SOL losses expected to diminish with increased field</a:t>
            </a:r>
          </a:p>
          <a:p>
            <a:pPr marL="742950" lvl="2" indent="-342900">
              <a:spcBef>
                <a:spcPts val="600"/>
              </a:spcBef>
              <a:buFont typeface="Lucida Grande" charset="0"/>
              <a:buChar char="-"/>
            </a:pPr>
            <a:r>
              <a:rPr lang="en-US" altLang="en-US" sz="2000" smtClean="0">
                <a:solidFill>
                  <a:srgbClr val="2D2DB9"/>
                </a:solidFill>
              </a:rPr>
              <a:t>Study FW interaction with fast-ions at higher fields</a:t>
            </a:r>
          </a:p>
          <a:p>
            <a:pPr>
              <a:spcBef>
                <a:spcPts val="600"/>
              </a:spcBef>
            </a:pPr>
            <a:endParaRPr lang="en-US" altLang="en-US" smtClean="0"/>
          </a:p>
          <a:p>
            <a:pPr>
              <a:spcBef>
                <a:spcPts val="600"/>
              </a:spcBef>
            </a:pPr>
            <a:r>
              <a:rPr lang="en-US" altLang="en-US" smtClean="0"/>
              <a:t>Assess need for FW limiter upgrade that is compatible with higher P</a:t>
            </a:r>
            <a:r>
              <a:rPr lang="en-US" altLang="en-US" baseline="-25000" smtClean="0"/>
              <a:t>nbi </a:t>
            </a:r>
            <a:r>
              <a:rPr lang="en-US" altLang="en-US" smtClean="0"/>
              <a:t>available on NSTX-U</a:t>
            </a:r>
            <a:r>
              <a:rPr lang="en-US" altLang="en-US" smtClean="0">
                <a:cs typeface="Arial" pitchFamily="34" charset="0"/>
              </a:rPr>
              <a:t>:</a:t>
            </a:r>
          </a:p>
          <a:p>
            <a:pPr marL="742950" lvl="2" indent="-342900">
              <a:spcBef>
                <a:spcPts val="600"/>
              </a:spcBef>
              <a:buFont typeface="Lucida Grande" charset="0"/>
              <a:buChar char="-"/>
            </a:pPr>
            <a:r>
              <a:rPr lang="en-US" altLang="en-US" sz="2000" smtClean="0">
                <a:solidFill>
                  <a:srgbClr val="2D2DB9"/>
                </a:solidFill>
              </a:rPr>
              <a:t>If necessary, upgrade FW limiter during FY16-17 vacuum opening</a:t>
            </a:r>
            <a:endParaRPr lang="en-US" altLang="en-US" baseline="-25000" smtClean="0"/>
          </a:p>
          <a:p>
            <a:pPr>
              <a:spcBef>
                <a:spcPts val="600"/>
              </a:spcBef>
            </a:pPr>
            <a:endParaRPr lang="en-US" altLang="en-US" smtClean="0"/>
          </a:p>
          <a:p>
            <a:pPr>
              <a:spcBef>
                <a:spcPts val="600"/>
              </a:spcBef>
            </a:pPr>
            <a:r>
              <a:rPr lang="en-US" altLang="en-US" smtClean="0"/>
              <a:t>Test impact of FW on NBI I</a:t>
            </a:r>
            <a:r>
              <a:rPr lang="en-US" altLang="en-US" baseline="-25000" smtClean="0"/>
              <a:t>p</a:t>
            </a:r>
            <a:r>
              <a:rPr lang="en-US" altLang="en-US" smtClean="0"/>
              <a:t> ramp-up from 400 kA to ~ 1 MA</a:t>
            </a:r>
          </a:p>
          <a:p>
            <a:pPr>
              <a:spcBef>
                <a:spcPts val="600"/>
              </a:spcBef>
            </a:pPr>
            <a:endParaRPr lang="en-US" altLang="en-US" smtClean="0"/>
          </a:p>
          <a:p>
            <a:pPr>
              <a:spcBef>
                <a:spcPts val="600"/>
              </a:spcBef>
            </a:pPr>
            <a:r>
              <a:rPr lang="en-US" altLang="en-US" smtClean="0"/>
              <a:t>Demonstrate NI ramp-up of an FW-only H-mode to higher currents (~ 400 - 500 kA)</a:t>
            </a:r>
          </a:p>
        </p:txBody>
      </p:sp>
      <p:cxnSp>
        <p:nvCxnSpPr>
          <p:cNvPr id="38918" name="Straight Connector 7"/>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38919" name="Straight Connector 8"/>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38920" name="Straight Connector 9"/>
          <p:cNvCxnSpPr>
            <a:cxnSpLocks noChangeShapeType="1"/>
          </p:cNvCxnSpPr>
          <p:nvPr/>
        </p:nvCxn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cxnSp>
      <p:sp>
        <p:nvSpPr>
          <p:cNvPr id="38921" name="Rectangle 10"/>
          <p:cNvSpPr>
            <a:spLocks noChangeArrowheads="1"/>
          </p:cNvSpPr>
          <p:nvPr/>
        </p:nvSpPr>
        <p:spPr bwMode="auto">
          <a:xfrm>
            <a:off x="8739188" y="6581775"/>
            <a:ext cx="241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C8645D5E-DC28-473E-8BB4-AA7D0117E3AF}" type="slidenum">
              <a:rPr lang="en-US" altLang="en-US" sz="800" b="0" i="0">
                <a:solidFill>
                  <a:srgbClr val="000090"/>
                </a:solidFill>
                <a:latin typeface="Arial" pitchFamily="34" charset="0"/>
              </a:rPr>
              <a:pPr eaLnBrk="1" hangingPunct="1"/>
              <a:t>18</a:t>
            </a:fld>
            <a:endParaRPr lang="en-US" altLang="en-US" sz="800" b="0" i="0">
              <a:solidFill>
                <a:srgbClr val="000090"/>
              </a:solidFill>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61" name="Straight Connector 10"/>
          <p:cNvCxnSpPr>
            <a:cxnSpLocks noChangeShapeType="1"/>
          </p:cNvCxnSpPr>
          <p:nvPr/>
        </p:nvCxn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cxnSp>
      <p:cxnSp>
        <p:nvCxnSpPr>
          <p:cNvPr id="40962" name="Straight Connector 5"/>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40963"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90000"/>
              </a:lnSpc>
            </a:pPr>
            <a:r>
              <a:rPr lang="en-US" altLang="en-US" dirty="0" smtClean="0">
                <a:solidFill>
                  <a:srgbClr val="2D2DB9"/>
                </a:solidFill>
              </a:rPr>
              <a:t>Summary: NSTX-U FW and EC/EBW research supports non-inductive start-up / ramp-up necessary for ST-based FNSF</a:t>
            </a:r>
          </a:p>
        </p:txBody>
      </p:sp>
      <p:cxnSp>
        <p:nvCxnSpPr>
          <p:cNvPr id="40964" name="Straight Connector 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40965" name="Rectangle 3"/>
          <p:cNvSpPr>
            <a:spLocks noGrp="1" noChangeArrowheads="1"/>
          </p:cNvSpPr>
          <p:nvPr>
            <p:ph type="body" idx="1"/>
          </p:nvPr>
        </p:nvSpPr>
        <p:spPr>
          <a:xfrm>
            <a:off x="0" y="1339238"/>
            <a:ext cx="9144000" cy="4620117"/>
          </a:xfrm>
        </p:spPr>
        <p:txBody>
          <a:bodyPr/>
          <a:lstStyle/>
          <a:p>
            <a:pPr>
              <a:spcBef>
                <a:spcPts val="1200"/>
              </a:spcBef>
            </a:pPr>
            <a:r>
              <a:rPr lang="en-US" altLang="en-US" dirty="0" smtClean="0">
                <a:cs typeface="Arial" pitchFamily="34" charset="0"/>
              </a:rPr>
              <a:t>Aim to deliver </a:t>
            </a:r>
            <a:r>
              <a:rPr lang="en-US" altLang="en-US" dirty="0">
                <a:cs typeface="Arial" pitchFamily="34" charset="0"/>
              </a:rPr>
              <a:t>e</a:t>
            </a:r>
            <a:r>
              <a:rPr lang="en-US" altLang="en-US" dirty="0" smtClean="0">
                <a:cs typeface="Arial" pitchFamily="34" charset="0"/>
              </a:rPr>
              <a:t>fficient and reliable coupling of 4 MW of FW power into low-current H-mode plasmas </a:t>
            </a:r>
          </a:p>
          <a:p>
            <a:pPr marL="742950" lvl="2" indent="-342900">
              <a:spcBef>
                <a:spcPts val="1200"/>
              </a:spcBef>
              <a:buFont typeface="Lucida Grande" charset="0"/>
              <a:buChar char="-"/>
            </a:pPr>
            <a:r>
              <a:rPr lang="en-US" altLang="en-US" sz="2000" dirty="0" smtClean="0">
                <a:solidFill>
                  <a:srgbClr val="2D2DB9"/>
                </a:solidFill>
              </a:rPr>
              <a:t>Establish whether combining FW and NBI is operationally viable </a:t>
            </a:r>
          </a:p>
          <a:p>
            <a:pPr marL="742950" lvl="2" indent="-342900">
              <a:spcBef>
                <a:spcPts val="1200"/>
              </a:spcBef>
              <a:buFont typeface="Lucida Grande" charset="0"/>
              <a:buChar char="-"/>
            </a:pPr>
            <a:r>
              <a:rPr lang="en-US" altLang="en-US" sz="2000" dirty="0" smtClean="0">
                <a:solidFill>
                  <a:srgbClr val="2D2DB9"/>
                </a:solidFill>
              </a:rPr>
              <a:t>Establish if upgraded FW limiter is needed to be compatible with NBI</a:t>
            </a:r>
          </a:p>
          <a:p>
            <a:pPr>
              <a:spcBef>
                <a:spcPts val="1800"/>
              </a:spcBef>
            </a:pPr>
            <a:r>
              <a:rPr lang="en-US" altLang="en-US" dirty="0" smtClean="0"/>
              <a:t>Demonstrate that FW heating and CD can (with future ECH assist) bridge the gap between CHI start-up and NBI ramp-up</a:t>
            </a:r>
          </a:p>
          <a:p>
            <a:pPr>
              <a:spcBef>
                <a:spcPts val="1800"/>
              </a:spcBef>
            </a:pPr>
            <a:r>
              <a:rPr lang="en-US" altLang="en-US" dirty="0" smtClean="0"/>
              <a:t>Establish physics design basis for 28 GHz heating system </a:t>
            </a:r>
            <a:br>
              <a:rPr lang="en-US" altLang="en-US" dirty="0" smtClean="0"/>
            </a:br>
            <a:r>
              <a:rPr lang="en-US" altLang="en-US" dirty="0" smtClean="0"/>
              <a:t>and complete engineering design:</a:t>
            </a:r>
          </a:p>
          <a:p>
            <a:pPr lvl="1">
              <a:spcBef>
                <a:spcPts val="1800"/>
              </a:spcBef>
            </a:pPr>
            <a:r>
              <a:rPr lang="en-US" altLang="en-US" dirty="0" smtClean="0"/>
              <a:t>Measure O-X-B coupling efficiency for a wide range of plasma scenarios to determine viability of EBW heating and CD</a:t>
            </a:r>
            <a:endParaRPr lang="en-US" altLang="en-US" baseline="-25000" dirty="0" smtClean="0"/>
          </a:p>
        </p:txBody>
      </p:sp>
      <p:cxnSp>
        <p:nvCxnSpPr>
          <p:cNvPr id="40966" name="Straight Connector 7"/>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40967" name="Straight Connector 8"/>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40968" name="Straight Connector 9"/>
          <p:cNvCxnSpPr>
            <a:cxnSpLocks noChangeShapeType="1"/>
          </p:cNvCxnSpPr>
          <p:nvPr/>
        </p:nvCxn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cxnSp>
      <p:sp>
        <p:nvSpPr>
          <p:cNvPr id="40969" name="Rectangle 10"/>
          <p:cNvSpPr>
            <a:spLocks noChangeArrowheads="1"/>
          </p:cNvSpPr>
          <p:nvPr/>
        </p:nvSpPr>
        <p:spPr bwMode="auto">
          <a:xfrm>
            <a:off x="8739188" y="6581775"/>
            <a:ext cx="241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74C0FC70-9E6C-401D-92C3-D6E1E1EA3C18}" type="slidenum">
              <a:rPr lang="en-US" altLang="en-US" sz="800" b="0" i="0">
                <a:solidFill>
                  <a:srgbClr val="000090"/>
                </a:solidFill>
                <a:latin typeface="Arial" pitchFamily="34" charset="0"/>
              </a:rPr>
              <a:pPr eaLnBrk="1" hangingPunct="1"/>
              <a:t>19</a:t>
            </a:fld>
            <a:endParaRPr lang="en-US" altLang="en-US" sz="800" b="0" i="0">
              <a:solidFill>
                <a:srgbClr val="000090"/>
              </a:solidFill>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93" name="Straight Connector 10"/>
          <p:cNvCxnSpPr>
            <a:cxnSpLocks noChangeShapeType="1"/>
          </p:cNvCxnSpPr>
          <p:nvPr/>
        </p:nvCxn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cxnSp>
      <p:cxnSp>
        <p:nvCxnSpPr>
          <p:cNvPr id="8194" name="Straight Connector 5"/>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8195"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2800" smtClean="0">
                <a:solidFill>
                  <a:srgbClr val="2D2DB9"/>
                </a:solidFill>
              </a:rPr>
              <a:t>Outline</a:t>
            </a:r>
          </a:p>
        </p:txBody>
      </p:sp>
      <p:cxnSp>
        <p:nvCxnSpPr>
          <p:cNvPr id="8196" name="Straight Connector 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8197" name="Rectangle 3"/>
          <p:cNvSpPr>
            <a:spLocks noGrp="1" noChangeArrowheads="1"/>
          </p:cNvSpPr>
          <p:nvPr>
            <p:ph type="body" idx="1"/>
          </p:nvPr>
        </p:nvSpPr>
        <p:spPr>
          <a:xfrm>
            <a:off x="112713" y="1279525"/>
            <a:ext cx="8929687" cy="4714875"/>
          </a:xfrm>
        </p:spPr>
        <p:txBody>
          <a:bodyPr/>
          <a:lstStyle/>
          <a:p>
            <a:pPr>
              <a:spcBef>
                <a:spcPts val="5000"/>
              </a:spcBef>
              <a:buClr>
                <a:srgbClr val="010000"/>
              </a:buClr>
            </a:pPr>
            <a:r>
              <a:rPr lang="en-US" altLang="en-US" sz="2800" smtClean="0"/>
              <a:t>Motivation for Fast Wave (FW) &amp; (future) Electron Cyclotron (EC) and Electron Bernstein Wave (EBW) research</a:t>
            </a:r>
          </a:p>
          <a:p>
            <a:pPr>
              <a:spcBef>
                <a:spcPts val="5000"/>
              </a:spcBef>
              <a:buClr>
                <a:srgbClr val="010000"/>
              </a:buClr>
            </a:pPr>
            <a:r>
              <a:rPr lang="en-US" altLang="en-US" sz="2800" smtClean="0"/>
              <a:t>Progress during the past year</a:t>
            </a:r>
          </a:p>
          <a:p>
            <a:pPr>
              <a:spcBef>
                <a:spcPts val="5000"/>
              </a:spcBef>
              <a:buClr>
                <a:srgbClr val="010000"/>
              </a:buClr>
            </a:pPr>
            <a:r>
              <a:rPr lang="en-US" altLang="en-US" sz="2800" smtClean="0"/>
              <a:t>Research goals and plans for FY 2015 &amp; 2016</a:t>
            </a:r>
          </a:p>
          <a:p>
            <a:pPr>
              <a:spcBef>
                <a:spcPts val="5000"/>
              </a:spcBef>
              <a:buClr>
                <a:srgbClr val="010000"/>
              </a:buClr>
            </a:pPr>
            <a:r>
              <a:rPr lang="en-US" altLang="en-US" sz="2800" smtClean="0"/>
              <a:t>Summary</a:t>
            </a:r>
          </a:p>
        </p:txBody>
      </p:sp>
      <p:cxnSp>
        <p:nvCxnSpPr>
          <p:cNvPr id="8198" name="Straight Connector 7"/>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8199" name="Straight Connector 8"/>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8200" name="Straight Connector 9"/>
          <p:cNvCxnSpPr>
            <a:cxnSpLocks noChangeShapeType="1"/>
          </p:cNvCxnSpPr>
          <p:nvPr/>
        </p:nvCxn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cxnSp>
      <p:sp>
        <p:nvSpPr>
          <p:cNvPr id="8201" name="Rectangle 10"/>
          <p:cNvSpPr>
            <a:spLocks noChangeArrowheads="1"/>
          </p:cNvSpPr>
          <p:nvPr/>
        </p:nvSpPr>
        <p:spPr bwMode="auto">
          <a:xfrm>
            <a:off x="8739188" y="6581775"/>
            <a:ext cx="241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9F419B2F-79E5-4BC2-AAD1-AB91FC887BDA}" type="slidenum">
              <a:rPr lang="en-US" altLang="en-US" sz="800" b="0" i="0">
                <a:solidFill>
                  <a:srgbClr val="000090"/>
                </a:solidFill>
                <a:latin typeface="Arial" pitchFamily="34" charset="0"/>
              </a:rPr>
              <a:pPr eaLnBrk="1" hangingPunct="1"/>
              <a:t>2</a:t>
            </a:fld>
            <a:endParaRPr lang="en-US" altLang="en-US" sz="800" b="0" i="0">
              <a:solidFill>
                <a:srgbClr val="000090"/>
              </a:solidFill>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009" name="Straight Connector 10"/>
          <p:cNvCxnSpPr>
            <a:cxnSpLocks noChangeShapeType="1"/>
          </p:cNvCxnSpPr>
          <p:nvPr/>
        </p:nvCxn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cxnSp>
      <p:cxnSp>
        <p:nvCxnSpPr>
          <p:cNvPr id="43010" name="Straight Connector 5"/>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43011"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 </a:t>
            </a:r>
          </a:p>
        </p:txBody>
      </p:sp>
      <p:cxnSp>
        <p:nvCxnSpPr>
          <p:cNvPr id="43012" name="Straight Connector 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43013" name="Rectangle 3"/>
          <p:cNvSpPr>
            <a:spLocks noGrp="1" noChangeArrowheads="1"/>
          </p:cNvSpPr>
          <p:nvPr>
            <p:ph type="body" idx="1"/>
          </p:nvPr>
        </p:nvSpPr>
        <p:spPr>
          <a:xfrm>
            <a:off x="0" y="2392363"/>
            <a:ext cx="9144000" cy="2128837"/>
          </a:xfrm>
        </p:spPr>
        <p:txBody>
          <a:bodyPr/>
          <a:lstStyle/>
          <a:p>
            <a:pPr marL="0" indent="0" algn="ctr">
              <a:spcBef>
                <a:spcPts val="900"/>
              </a:spcBef>
              <a:buClr>
                <a:srgbClr val="010000"/>
              </a:buClr>
              <a:buFontTx/>
              <a:buNone/>
            </a:pPr>
            <a:endParaRPr lang="en-US" altLang="en-US" sz="2200" smtClean="0"/>
          </a:p>
          <a:p>
            <a:pPr marL="0" indent="0" algn="ctr">
              <a:spcBef>
                <a:spcPts val="900"/>
              </a:spcBef>
              <a:buClr>
                <a:srgbClr val="010000"/>
              </a:buClr>
              <a:buFontTx/>
              <a:buNone/>
            </a:pPr>
            <a:r>
              <a:rPr lang="en-US" altLang="en-US" sz="4400" smtClean="0"/>
              <a:t>Backup Slides</a:t>
            </a:r>
          </a:p>
        </p:txBody>
      </p:sp>
      <p:cxnSp>
        <p:nvCxnSpPr>
          <p:cNvPr id="43014" name="Straight Connector 7"/>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43015" name="Straight Connector 8"/>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43016" name="Straight Connector 9"/>
          <p:cNvCxnSpPr>
            <a:cxnSpLocks noChangeShapeType="1"/>
          </p:cNvCxnSpPr>
          <p:nvPr/>
        </p:nvCxn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cxnSp>
      <p:sp>
        <p:nvSpPr>
          <p:cNvPr id="43017" name="Rectangle 10"/>
          <p:cNvSpPr>
            <a:spLocks noChangeArrowheads="1"/>
          </p:cNvSpPr>
          <p:nvPr/>
        </p:nvSpPr>
        <p:spPr bwMode="auto">
          <a:xfrm>
            <a:off x="8739188" y="6581775"/>
            <a:ext cx="241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6F6A4879-9DCA-4ECB-AECC-6F236372CA31}" type="slidenum">
              <a:rPr lang="en-US" altLang="en-US" sz="800" b="0" i="0">
                <a:solidFill>
                  <a:srgbClr val="000090"/>
                </a:solidFill>
                <a:latin typeface="Arial" pitchFamily="34" charset="0"/>
              </a:rPr>
              <a:pPr eaLnBrk="1" hangingPunct="1"/>
              <a:t>20</a:t>
            </a:fld>
            <a:endParaRPr lang="en-US" altLang="en-US" sz="800" b="0" i="0">
              <a:solidFill>
                <a:srgbClr val="000090"/>
              </a:solidFill>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057" name="Straight Connector 10"/>
          <p:cNvCxnSpPr>
            <a:cxnSpLocks noChangeShapeType="1"/>
          </p:cNvCxnSpPr>
          <p:nvPr/>
        </p:nvCxn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cxnSp>
      <p:cxnSp>
        <p:nvCxnSpPr>
          <p:cNvPr id="45058" name="Straight Connector 5"/>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45059" name="Rectangle 2"/>
          <p:cNvSpPr>
            <a:spLocks noGrp="1" noChangeArrowheads="1"/>
          </p:cNvSpPr>
          <p:nvPr>
            <p:ph type="title"/>
          </p:nvPr>
        </p:nvSpPr>
        <p:spPr bwMode="auto">
          <a:xfrm>
            <a:off x="1290638" y="0"/>
            <a:ext cx="6542087"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2800" smtClean="0">
                <a:solidFill>
                  <a:srgbClr val="2D2DB9"/>
                </a:solidFill>
              </a:rPr>
              <a:t>Develop FW and EC heating for fully </a:t>
            </a:r>
            <a:br>
              <a:rPr lang="en-US" altLang="en-US" sz="2800" smtClean="0">
                <a:solidFill>
                  <a:srgbClr val="2D2DB9"/>
                </a:solidFill>
              </a:rPr>
            </a:br>
            <a:r>
              <a:rPr lang="en-US" altLang="en-US" sz="2800" smtClean="0">
                <a:solidFill>
                  <a:srgbClr val="2D2DB9"/>
                </a:solidFill>
              </a:rPr>
              <a:t>NI discharges</a:t>
            </a:r>
          </a:p>
        </p:txBody>
      </p:sp>
      <p:cxnSp>
        <p:nvCxnSpPr>
          <p:cNvPr id="45060" name="Straight Connector 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45061" name="Straight Connector 7"/>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45062" name="Straight Connector 8"/>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45063" name="Straight Connector 9"/>
          <p:cNvCxnSpPr>
            <a:cxnSpLocks noChangeShapeType="1"/>
          </p:cNvCxnSpPr>
          <p:nvPr/>
        </p:nvCxn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cxnSp>
      <p:grpSp>
        <p:nvGrpSpPr>
          <p:cNvPr id="45064" name="Group 1"/>
          <p:cNvGrpSpPr>
            <a:grpSpLocks/>
          </p:cNvGrpSpPr>
          <p:nvPr/>
        </p:nvGrpSpPr>
        <p:grpSpPr bwMode="auto">
          <a:xfrm>
            <a:off x="457200" y="1046163"/>
            <a:ext cx="8026400" cy="3860800"/>
            <a:chOff x="228600" y="914400"/>
            <a:chExt cx="5334000" cy="4113213"/>
          </a:xfrm>
        </p:grpSpPr>
        <p:sp>
          <p:nvSpPr>
            <p:cNvPr id="45067" name="Text Box 35"/>
            <p:cNvSpPr txBox="1">
              <a:spLocks noChangeArrowheads="1"/>
            </p:cNvSpPr>
            <p:nvPr/>
          </p:nvSpPr>
          <p:spPr bwMode="auto">
            <a:xfrm>
              <a:off x="3817938" y="4283075"/>
              <a:ext cx="1744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lgn="ctr"/>
              <a:r>
                <a:rPr lang="en-US" altLang="en-US" sz="1400" b="0" i="0">
                  <a:solidFill>
                    <a:srgbClr val="000000"/>
                  </a:solidFill>
                  <a:latin typeface="Arial" pitchFamily="34" charset="0"/>
                </a:rPr>
                <a:t>NBI and Bootstrap current sustainment</a:t>
              </a:r>
            </a:p>
          </p:txBody>
        </p:sp>
        <p:sp>
          <p:nvSpPr>
            <p:cNvPr id="11" name="Line 7"/>
            <p:cNvSpPr>
              <a:spLocks noChangeShapeType="1"/>
            </p:cNvSpPr>
            <p:nvPr/>
          </p:nvSpPr>
          <p:spPr bwMode="auto">
            <a:xfrm>
              <a:off x="663253" y="987125"/>
              <a:ext cx="0" cy="2501416"/>
            </a:xfrm>
            <a:prstGeom prst="line">
              <a:avLst/>
            </a:prstGeom>
            <a:noFill/>
            <a:ln w="28575">
              <a:solidFill>
                <a:srgbClr val="3333CC"/>
              </a:solidFill>
              <a:round/>
              <a:headEnd type="triangle" w="med" len="med"/>
              <a:tailEnd/>
            </a:ln>
          </p:spPr>
          <p:txBody>
            <a:bodyPr wrap="none" anchor="ctr"/>
            <a:lstStyle/>
            <a:p>
              <a:pPr>
                <a:defRPr/>
              </a:pPr>
              <a:endParaRPr lang="en-US" sz="1600">
                <a:latin typeface="+mj-lt"/>
                <a:ea typeface="ＭＳ Ｐゴシック" charset="-128"/>
                <a:cs typeface="ＭＳ Ｐゴシック" charset="-128"/>
              </a:endParaRPr>
            </a:p>
          </p:txBody>
        </p:sp>
        <p:sp>
          <p:nvSpPr>
            <p:cNvPr id="12" name="Line 8"/>
            <p:cNvSpPr>
              <a:spLocks noChangeShapeType="1"/>
            </p:cNvSpPr>
            <p:nvPr/>
          </p:nvSpPr>
          <p:spPr bwMode="auto">
            <a:xfrm>
              <a:off x="663253" y="3488541"/>
              <a:ext cx="4398229" cy="0"/>
            </a:xfrm>
            <a:prstGeom prst="line">
              <a:avLst/>
            </a:prstGeom>
            <a:noFill/>
            <a:ln w="28575">
              <a:solidFill>
                <a:srgbClr val="3333CC"/>
              </a:solidFill>
              <a:round/>
              <a:headEnd/>
              <a:tailEnd type="triangle" w="med" len="med"/>
            </a:ln>
          </p:spPr>
          <p:txBody>
            <a:bodyPr wrap="none" anchor="ctr"/>
            <a:lstStyle/>
            <a:p>
              <a:pPr>
                <a:defRPr/>
              </a:pPr>
              <a:endParaRPr lang="en-US" sz="1600">
                <a:latin typeface="+mj-lt"/>
                <a:ea typeface="ＭＳ Ｐゴシック" charset="-128"/>
                <a:cs typeface="ＭＳ Ｐゴシック" charset="-128"/>
              </a:endParaRPr>
            </a:p>
          </p:txBody>
        </p:sp>
        <p:sp>
          <p:nvSpPr>
            <p:cNvPr id="13" name="Line 9"/>
            <p:cNvSpPr>
              <a:spLocks noChangeShapeType="1"/>
            </p:cNvSpPr>
            <p:nvPr/>
          </p:nvSpPr>
          <p:spPr bwMode="auto">
            <a:xfrm flipV="1">
              <a:off x="663253" y="2818791"/>
              <a:ext cx="339705" cy="669750"/>
            </a:xfrm>
            <a:prstGeom prst="line">
              <a:avLst/>
            </a:prstGeom>
            <a:noFill/>
            <a:ln w="28575">
              <a:solidFill>
                <a:schemeClr val="tx1"/>
              </a:solidFill>
              <a:round/>
              <a:headEnd/>
              <a:tailEnd/>
            </a:ln>
          </p:spPr>
          <p:txBody>
            <a:bodyPr wrap="none" anchor="ctr"/>
            <a:lstStyle/>
            <a:p>
              <a:pPr>
                <a:defRPr/>
              </a:pPr>
              <a:endParaRPr lang="en-US" sz="1600">
                <a:latin typeface="+mj-lt"/>
                <a:ea typeface="ＭＳ Ｐゴシック" charset="-128"/>
                <a:cs typeface="ＭＳ Ｐゴシック" charset="-128"/>
              </a:endParaRPr>
            </a:p>
          </p:txBody>
        </p:sp>
        <p:sp>
          <p:nvSpPr>
            <p:cNvPr id="14" name="Line 10"/>
            <p:cNvSpPr>
              <a:spLocks noChangeShapeType="1"/>
            </p:cNvSpPr>
            <p:nvPr/>
          </p:nvSpPr>
          <p:spPr bwMode="auto">
            <a:xfrm flipV="1">
              <a:off x="1002958" y="2330008"/>
              <a:ext cx="1019115" cy="488783"/>
            </a:xfrm>
            <a:prstGeom prst="line">
              <a:avLst/>
            </a:prstGeom>
            <a:noFill/>
            <a:ln w="28575">
              <a:solidFill>
                <a:schemeClr val="tx1"/>
              </a:solidFill>
              <a:round/>
              <a:headEnd/>
              <a:tailEnd/>
            </a:ln>
          </p:spPr>
          <p:txBody>
            <a:bodyPr wrap="none" anchor="ctr"/>
            <a:lstStyle/>
            <a:p>
              <a:pPr>
                <a:defRPr/>
              </a:pPr>
              <a:endParaRPr lang="en-US" sz="1600">
                <a:latin typeface="+mj-lt"/>
                <a:ea typeface="ＭＳ Ｐゴシック" charset="-128"/>
                <a:cs typeface="ＭＳ Ｐゴシック" charset="-128"/>
              </a:endParaRPr>
            </a:p>
          </p:txBody>
        </p:sp>
        <p:sp>
          <p:nvSpPr>
            <p:cNvPr id="15" name="Line 11"/>
            <p:cNvSpPr>
              <a:spLocks noChangeShapeType="1"/>
            </p:cNvSpPr>
            <p:nvPr/>
          </p:nvSpPr>
          <p:spPr bwMode="auto">
            <a:xfrm flipV="1">
              <a:off x="2022073" y="1721144"/>
              <a:ext cx="2106804" cy="608864"/>
            </a:xfrm>
            <a:prstGeom prst="line">
              <a:avLst/>
            </a:prstGeom>
            <a:noFill/>
            <a:ln w="28575">
              <a:solidFill>
                <a:schemeClr val="tx1"/>
              </a:solidFill>
              <a:round/>
              <a:headEnd/>
              <a:tailEnd/>
            </a:ln>
          </p:spPr>
          <p:txBody>
            <a:bodyPr wrap="none" anchor="ctr"/>
            <a:lstStyle/>
            <a:p>
              <a:pPr>
                <a:defRPr/>
              </a:pPr>
              <a:endParaRPr lang="en-US" sz="1600">
                <a:latin typeface="+mj-lt"/>
                <a:ea typeface="ＭＳ Ｐゴシック" charset="-128"/>
                <a:cs typeface="ＭＳ Ｐゴシック" charset="-128"/>
              </a:endParaRPr>
            </a:p>
          </p:txBody>
        </p:sp>
        <p:sp>
          <p:nvSpPr>
            <p:cNvPr id="45073" name="Text Box 12"/>
            <p:cNvSpPr txBox="1">
              <a:spLocks noChangeArrowheads="1"/>
            </p:cNvSpPr>
            <p:nvPr/>
          </p:nvSpPr>
          <p:spPr bwMode="auto">
            <a:xfrm>
              <a:off x="469900" y="1171575"/>
              <a:ext cx="1709738"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r>
                <a:rPr lang="en-US" altLang="en-US" sz="1600" b="0" i="0">
                  <a:solidFill>
                    <a:srgbClr val="3333CC"/>
                  </a:solidFill>
                  <a:latin typeface="Arial" pitchFamily="34" charset="0"/>
                </a:rPr>
                <a:t>I</a:t>
              </a:r>
              <a:r>
                <a:rPr lang="en-US" altLang="en-US" sz="1600" b="0" i="0" baseline="-25000">
                  <a:solidFill>
                    <a:srgbClr val="3333CC"/>
                  </a:solidFill>
                  <a:latin typeface="Arial" pitchFamily="34" charset="0"/>
                </a:rPr>
                <a:t>P</a:t>
              </a:r>
              <a:r>
                <a:rPr lang="en-US" altLang="en-US" sz="1600" b="0" i="0">
                  <a:solidFill>
                    <a:srgbClr val="3333CC"/>
                  </a:solidFill>
                  <a:latin typeface="Arial" pitchFamily="34" charset="0"/>
                </a:rPr>
                <a:t>  Target [kA]</a:t>
              </a:r>
            </a:p>
          </p:txBody>
        </p:sp>
        <p:sp>
          <p:nvSpPr>
            <p:cNvPr id="45074" name="Text Box 13"/>
            <p:cNvSpPr txBox="1">
              <a:spLocks noChangeArrowheads="1"/>
            </p:cNvSpPr>
            <p:nvPr/>
          </p:nvSpPr>
          <p:spPr bwMode="auto">
            <a:xfrm>
              <a:off x="4246563" y="3171825"/>
              <a:ext cx="663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r>
                <a:rPr lang="en-US" altLang="en-US" sz="1600" b="0" i="0">
                  <a:solidFill>
                    <a:srgbClr val="3333CC"/>
                  </a:solidFill>
                  <a:latin typeface="Arial" pitchFamily="34" charset="0"/>
                </a:rPr>
                <a:t>Time</a:t>
              </a:r>
              <a:endParaRPr lang="en-US" altLang="en-US" sz="1600" b="0" i="0">
                <a:solidFill>
                  <a:schemeClr val="accent2"/>
                </a:solidFill>
                <a:latin typeface="Arial" pitchFamily="34" charset="0"/>
              </a:endParaRPr>
            </a:p>
          </p:txBody>
        </p:sp>
        <p:sp>
          <p:nvSpPr>
            <p:cNvPr id="18" name="Text Box 14"/>
            <p:cNvSpPr txBox="1">
              <a:spLocks noChangeArrowheads="1"/>
            </p:cNvSpPr>
            <p:nvPr/>
          </p:nvSpPr>
          <p:spPr bwMode="auto">
            <a:xfrm>
              <a:off x="762422" y="3689803"/>
              <a:ext cx="1600411" cy="1016465"/>
            </a:xfrm>
            <a:prstGeom prst="rect">
              <a:avLst/>
            </a:prstGeom>
            <a:noFill/>
            <a:ln w="9525">
              <a:noFill/>
              <a:miter lim="800000"/>
              <a:headEnd/>
              <a:tailEnd/>
            </a:ln>
          </p:spPr>
          <p:txBody>
            <a:bodyPr>
              <a:spAutoFit/>
            </a:bodyPr>
            <a:lstStyle/>
            <a:p>
              <a:pPr algn="ctr" eaLnBrk="0" hangingPunct="0">
                <a:defRPr/>
              </a:pPr>
              <a:r>
                <a:rPr lang="en-US" sz="1400" b="0" i="0" dirty="0">
                  <a:solidFill>
                    <a:schemeClr val="tx1"/>
                  </a:solidFill>
                  <a:latin typeface="+mj-lt"/>
                  <a:ea typeface="ＭＳ Ｐゴシック" charset="-128"/>
                  <a:cs typeface="ＭＳ Ｐゴシック" charset="-128"/>
                </a:rPr>
                <a:t>EC/EBW heating</a:t>
              </a:r>
            </a:p>
            <a:p>
              <a:pPr algn="ctr" eaLnBrk="0" hangingPunct="0">
                <a:defRPr/>
              </a:pPr>
              <a:r>
                <a:rPr lang="en-US" sz="1400" b="0" i="0" dirty="0">
                  <a:solidFill>
                    <a:schemeClr val="tx1"/>
                  </a:solidFill>
                  <a:latin typeface="+mj-lt"/>
                  <a:ea typeface="ＭＳ Ｐゴシック" charset="-128"/>
                  <a:cs typeface="ＭＳ Ｐゴシック" charset="-128"/>
                </a:rPr>
                <a:t>(to 400 </a:t>
              </a:r>
              <a:r>
                <a:rPr lang="en-US" sz="1400" b="0" i="0" dirty="0" err="1">
                  <a:solidFill>
                    <a:schemeClr val="tx1"/>
                  </a:solidFill>
                  <a:latin typeface="+mj-lt"/>
                  <a:ea typeface="ＭＳ Ｐゴシック" charset="-128"/>
                  <a:cs typeface="ＭＳ Ｐゴシック" charset="-128"/>
                </a:rPr>
                <a:t>eV</a:t>
              </a:r>
              <a:r>
                <a:rPr lang="en-US" sz="1400" b="0" i="0" dirty="0">
                  <a:solidFill>
                    <a:schemeClr val="tx1"/>
                  </a:solidFill>
                  <a:latin typeface="+mj-lt"/>
                  <a:ea typeface="ＭＳ Ｐゴシック" charset="-128"/>
                  <a:cs typeface="ＭＳ Ｐゴシック" charset="-128"/>
                </a:rPr>
                <a:t>)</a:t>
              </a:r>
            </a:p>
            <a:p>
              <a:pPr algn="ctr" eaLnBrk="0" hangingPunct="0">
                <a:defRPr/>
              </a:pPr>
              <a:r>
                <a:rPr lang="en-US" sz="1400" b="0" i="0" dirty="0">
                  <a:solidFill>
                    <a:schemeClr val="tx1"/>
                  </a:solidFill>
                  <a:latin typeface="+mj-lt"/>
                  <a:ea typeface="ＭＳ Ｐゴシック" charset="-128"/>
                  <a:cs typeface="ＭＳ Ｐゴシック" charset="-128"/>
                </a:rPr>
                <a:t>FW</a:t>
              </a:r>
            </a:p>
            <a:p>
              <a:pPr algn="ctr" eaLnBrk="0" hangingPunct="0">
                <a:defRPr/>
              </a:pPr>
              <a:r>
                <a:rPr lang="en-US" sz="1400" b="0" i="0" dirty="0">
                  <a:solidFill>
                    <a:schemeClr val="tx1"/>
                  </a:solidFill>
                  <a:latin typeface="+mj-lt"/>
                  <a:ea typeface="ＭＳ Ｐゴシック" charset="-128"/>
                  <a:cs typeface="ＭＳ Ｐゴシック" charset="-128"/>
                </a:rPr>
                <a:t>(to 1 </a:t>
              </a:r>
              <a:r>
                <a:rPr lang="en-US" sz="1400" b="0" i="0" dirty="0" err="1">
                  <a:solidFill>
                    <a:schemeClr val="tx1"/>
                  </a:solidFill>
                  <a:latin typeface="+mj-lt"/>
                  <a:ea typeface="ＭＳ Ｐゴシック" charset="-128"/>
                  <a:cs typeface="ＭＳ Ｐゴシック" charset="-128"/>
                </a:rPr>
                <a:t>keV</a:t>
              </a:r>
              <a:r>
                <a:rPr lang="en-US" sz="1400" b="0" i="0" dirty="0">
                  <a:solidFill>
                    <a:schemeClr val="tx1"/>
                  </a:solidFill>
                  <a:latin typeface="+mj-lt"/>
                  <a:ea typeface="ＭＳ Ｐゴシック" charset="-128"/>
                  <a:cs typeface="ＭＳ Ｐゴシック" charset="-128"/>
                </a:rPr>
                <a:t>)</a:t>
              </a:r>
            </a:p>
          </p:txBody>
        </p:sp>
        <p:sp>
          <p:nvSpPr>
            <p:cNvPr id="19" name="Text Box 15"/>
            <p:cNvSpPr txBox="1">
              <a:spLocks noChangeArrowheads="1"/>
            </p:cNvSpPr>
            <p:nvPr/>
          </p:nvSpPr>
          <p:spPr bwMode="auto">
            <a:xfrm>
              <a:off x="2194036" y="3755764"/>
              <a:ext cx="1831453" cy="558125"/>
            </a:xfrm>
            <a:prstGeom prst="rect">
              <a:avLst/>
            </a:prstGeom>
            <a:noFill/>
            <a:ln w="9525">
              <a:noFill/>
              <a:miter lim="800000"/>
              <a:headEnd/>
              <a:tailEnd/>
            </a:ln>
          </p:spPr>
          <p:txBody>
            <a:bodyPr>
              <a:spAutoFit/>
            </a:bodyPr>
            <a:lstStyle/>
            <a:p>
              <a:pPr algn="ctr" eaLnBrk="0" hangingPunct="0">
                <a:defRPr/>
              </a:pPr>
              <a:r>
                <a:rPr lang="en-US" sz="1400" b="0" i="0" dirty="0">
                  <a:solidFill>
                    <a:srgbClr val="000000"/>
                  </a:solidFill>
                  <a:latin typeface="+mj-lt"/>
                  <a:ea typeface="ＭＳ Ｐゴシック" charset="-128"/>
                  <a:cs typeface="ＭＳ Ｐゴシック" charset="-128"/>
                </a:rPr>
                <a:t>NBI and FW</a:t>
              </a:r>
            </a:p>
            <a:p>
              <a:pPr algn="ctr" eaLnBrk="0" hangingPunct="0">
                <a:defRPr/>
              </a:pPr>
              <a:r>
                <a:rPr lang="en-US" sz="1400" b="0" i="0" dirty="0">
                  <a:solidFill>
                    <a:srgbClr val="000000"/>
                  </a:solidFill>
                  <a:latin typeface="+mj-lt"/>
                  <a:ea typeface="ＭＳ Ｐゴシック" charset="-128"/>
                  <a:cs typeface="ＭＳ Ｐゴシック" charset="-128"/>
                </a:rPr>
                <a:t>Bootstrap current ramp-up</a:t>
              </a:r>
            </a:p>
          </p:txBody>
        </p:sp>
        <p:sp>
          <p:nvSpPr>
            <p:cNvPr id="20" name="Line 16"/>
            <p:cNvSpPr>
              <a:spLocks noChangeShapeType="1"/>
            </p:cNvSpPr>
            <p:nvPr/>
          </p:nvSpPr>
          <p:spPr bwMode="auto">
            <a:xfrm>
              <a:off x="1002958" y="3612004"/>
              <a:ext cx="1019115" cy="0"/>
            </a:xfrm>
            <a:prstGeom prst="line">
              <a:avLst/>
            </a:prstGeom>
            <a:noFill/>
            <a:ln w="9525">
              <a:solidFill>
                <a:schemeClr val="tx1"/>
              </a:solidFill>
              <a:round/>
              <a:headEnd type="triangle" w="med" len="med"/>
              <a:tailEnd type="triangle" w="med" len="med"/>
            </a:ln>
          </p:spPr>
          <p:txBody>
            <a:bodyPr wrap="none" anchor="ctr"/>
            <a:lstStyle/>
            <a:p>
              <a:pPr>
                <a:defRPr/>
              </a:pPr>
              <a:endParaRPr lang="en-US" sz="1600">
                <a:latin typeface="+mj-lt"/>
                <a:ea typeface="ＭＳ Ｐゴシック" charset="-128"/>
                <a:cs typeface="ＭＳ Ｐゴシック" charset="-128"/>
              </a:endParaRPr>
            </a:p>
          </p:txBody>
        </p:sp>
        <p:sp>
          <p:nvSpPr>
            <p:cNvPr id="21" name="Line 17"/>
            <p:cNvSpPr>
              <a:spLocks noChangeShapeType="1"/>
            </p:cNvSpPr>
            <p:nvPr/>
          </p:nvSpPr>
          <p:spPr bwMode="auto">
            <a:xfrm>
              <a:off x="2031568" y="3610313"/>
              <a:ext cx="2126848" cy="1691"/>
            </a:xfrm>
            <a:prstGeom prst="line">
              <a:avLst/>
            </a:prstGeom>
            <a:noFill/>
            <a:ln w="9525">
              <a:solidFill>
                <a:schemeClr val="tx1"/>
              </a:solidFill>
              <a:round/>
              <a:headEnd type="triangle" w="med" len="med"/>
              <a:tailEnd type="triangle" w="med" len="med"/>
            </a:ln>
          </p:spPr>
          <p:txBody>
            <a:bodyPr wrap="none" anchor="ctr"/>
            <a:lstStyle/>
            <a:p>
              <a:pPr>
                <a:defRPr/>
              </a:pPr>
              <a:endParaRPr lang="en-US" sz="1600">
                <a:latin typeface="+mj-lt"/>
                <a:ea typeface="ＭＳ Ｐゴシック" charset="-128"/>
                <a:cs typeface="ＭＳ Ｐゴシック" charset="-128"/>
              </a:endParaRPr>
            </a:p>
          </p:txBody>
        </p:sp>
        <p:sp>
          <p:nvSpPr>
            <p:cNvPr id="22" name="Line 18"/>
            <p:cNvSpPr>
              <a:spLocks noChangeShapeType="1"/>
            </p:cNvSpPr>
            <p:nvPr/>
          </p:nvSpPr>
          <p:spPr bwMode="auto">
            <a:xfrm flipV="1">
              <a:off x="839436" y="3617079"/>
              <a:ext cx="7385" cy="935282"/>
            </a:xfrm>
            <a:prstGeom prst="line">
              <a:avLst/>
            </a:prstGeom>
            <a:noFill/>
            <a:ln w="12700">
              <a:solidFill>
                <a:schemeClr val="tx1"/>
              </a:solidFill>
              <a:round/>
              <a:headEnd/>
              <a:tailEnd/>
            </a:ln>
          </p:spPr>
          <p:txBody>
            <a:bodyPr wrap="none" anchor="ctr"/>
            <a:lstStyle/>
            <a:p>
              <a:pPr>
                <a:defRPr/>
              </a:pPr>
              <a:endParaRPr lang="en-US" sz="1600">
                <a:latin typeface="+mj-lt"/>
                <a:ea typeface="ＭＳ Ｐゴシック" charset="-128"/>
                <a:cs typeface="ＭＳ Ｐゴシック" charset="-128"/>
              </a:endParaRPr>
            </a:p>
          </p:txBody>
        </p:sp>
        <p:sp>
          <p:nvSpPr>
            <p:cNvPr id="45080" name="Text Box 19"/>
            <p:cNvSpPr txBox="1">
              <a:spLocks noChangeArrowheads="1"/>
            </p:cNvSpPr>
            <p:nvPr/>
          </p:nvSpPr>
          <p:spPr bwMode="auto">
            <a:xfrm>
              <a:off x="228600" y="4503738"/>
              <a:ext cx="121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lgn="ctr"/>
              <a:r>
                <a:rPr lang="en-US" altLang="en-US" sz="1400" b="0" i="0">
                  <a:solidFill>
                    <a:srgbClr val="000000"/>
                  </a:solidFill>
                  <a:latin typeface="Arial" pitchFamily="34" charset="0"/>
                </a:rPr>
                <a:t>CHI</a:t>
              </a:r>
            </a:p>
            <a:p>
              <a:pPr algn="ctr"/>
              <a:r>
                <a:rPr lang="en-US" altLang="en-US" sz="1400" b="0" i="0">
                  <a:solidFill>
                    <a:srgbClr val="000000"/>
                  </a:solidFill>
                  <a:latin typeface="Arial" pitchFamily="34" charset="0"/>
                </a:rPr>
                <a:t>Plasma guns</a:t>
              </a:r>
            </a:p>
          </p:txBody>
        </p:sp>
        <p:sp>
          <p:nvSpPr>
            <p:cNvPr id="24" name="Line 20"/>
            <p:cNvSpPr>
              <a:spLocks noChangeShapeType="1"/>
            </p:cNvSpPr>
            <p:nvPr/>
          </p:nvSpPr>
          <p:spPr bwMode="auto">
            <a:xfrm>
              <a:off x="663253" y="3612004"/>
              <a:ext cx="339705" cy="0"/>
            </a:xfrm>
            <a:prstGeom prst="line">
              <a:avLst/>
            </a:prstGeom>
            <a:noFill/>
            <a:ln w="9525">
              <a:solidFill>
                <a:schemeClr val="tx1"/>
              </a:solidFill>
              <a:round/>
              <a:headEnd type="triangle" w="med" len="med"/>
              <a:tailEnd type="triangle" w="med" len="med"/>
            </a:ln>
          </p:spPr>
          <p:txBody>
            <a:bodyPr wrap="none" anchor="ctr"/>
            <a:lstStyle/>
            <a:p>
              <a:pPr>
                <a:defRPr/>
              </a:pPr>
              <a:endParaRPr lang="en-US" sz="1600">
                <a:latin typeface="+mj-lt"/>
                <a:ea typeface="ＭＳ Ｐゴシック" charset="-128"/>
                <a:cs typeface="ＭＳ Ｐゴシック" charset="-128"/>
              </a:endParaRPr>
            </a:p>
          </p:txBody>
        </p:sp>
        <p:sp>
          <p:nvSpPr>
            <p:cNvPr id="26" name="Line 22"/>
            <p:cNvSpPr>
              <a:spLocks noChangeShapeType="1"/>
            </p:cNvSpPr>
            <p:nvPr/>
          </p:nvSpPr>
          <p:spPr bwMode="auto">
            <a:xfrm flipH="1" flipV="1">
              <a:off x="3116092" y="3617079"/>
              <a:ext cx="0" cy="123464"/>
            </a:xfrm>
            <a:prstGeom prst="line">
              <a:avLst/>
            </a:prstGeom>
            <a:noFill/>
            <a:ln w="12700">
              <a:solidFill>
                <a:schemeClr val="tx1"/>
              </a:solidFill>
              <a:round/>
              <a:headEnd/>
              <a:tailEnd/>
            </a:ln>
          </p:spPr>
          <p:txBody>
            <a:bodyPr wrap="none" anchor="ctr"/>
            <a:lstStyle/>
            <a:p>
              <a:pPr>
                <a:defRPr/>
              </a:pPr>
              <a:endParaRPr lang="en-US" sz="1600">
                <a:latin typeface="+mj-lt"/>
                <a:ea typeface="ＭＳ Ｐゴシック" charset="-128"/>
                <a:cs typeface="ＭＳ Ｐゴシック" charset="-128"/>
              </a:endParaRPr>
            </a:p>
          </p:txBody>
        </p:sp>
        <p:sp>
          <p:nvSpPr>
            <p:cNvPr id="27" name="Line 23"/>
            <p:cNvSpPr>
              <a:spLocks noChangeShapeType="1"/>
            </p:cNvSpPr>
            <p:nvPr/>
          </p:nvSpPr>
          <p:spPr bwMode="auto">
            <a:xfrm flipV="1">
              <a:off x="4128877" y="1721144"/>
              <a:ext cx="932606" cy="0"/>
            </a:xfrm>
            <a:prstGeom prst="line">
              <a:avLst/>
            </a:prstGeom>
            <a:noFill/>
            <a:ln w="28575">
              <a:solidFill>
                <a:schemeClr val="tx1"/>
              </a:solidFill>
              <a:round/>
              <a:headEnd/>
              <a:tailEnd/>
            </a:ln>
          </p:spPr>
          <p:txBody>
            <a:bodyPr wrap="none" anchor="ctr"/>
            <a:lstStyle/>
            <a:p>
              <a:pPr>
                <a:defRPr/>
              </a:pPr>
              <a:endParaRPr lang="en-US" sz="1600">
                <a:latin typeface="+mj-lt"/>
                <a:ea typeface="ＭＳ Ｐゴシック" charset="-128"/>
                <a:cs typeface="ＭＳ Ｐゴシック" charset="-128"/>
              </a:endParaRPr>
            </a:p>
          </p:txBody>
        </p:sp>
        <p:sp>
          <p:nvSpPr>
            <p:cNvPr id="45084" name="Text Box 24"/>
            <p:cNvSpPr txBox="1">
              <a:spLocks noChangeArrowheads="1"/>
            </p:cNvSpPr>
            <p:nvPr/>
          </p:nvSpPr>
          <p:spPr bwMode="auto">
            <a:xfrm>
              <a:off x="288925" y="2697163"/>
              <a:ext cx="515938" cy="246062"/>
            </a:xfrm>
            <a:prstGeom prst="rect">
              <a:avLst/>
            </a:prstGeom>
            <a:solidFill>
              <a:schemeClr val="bg1"/>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r>
                <a:rPr lang="en-US" altLang="en-US" sz="1600" b="0" i="0">
                  <a:solidFill>
                    <a:srgbClr val="3333CC"/>
                  </a:solidFill>
                </a:rPr>
                <a:t>~300</a:t>
              </a:r>
              <a:endParaRPr lang="en-US" altLang="en-US" sz="1600" b="0" i="0"/>
            </a:p>
          </p:txBody>
        </p:sp>
        <p:sp>
          <p:nvSpPr>
            <p:cNvPr id="45085" name="Text Box 25"/>
            <p:cNvSpPr txBox="1">
              <a:spLocks noChangeArrowheads="1"/>
            </p:cNvSpPr>
            <p:nvPr/>
          </p:nvSpPr>
          <p:spPr bwMode="auto">
            <a:xfrm>
              <a:off x="288925" y="2208213"/>
              <a:ext cx="515938" cy="246062"/>
            </a:xfrm>
            <a:prstGeom prst="rect">
              <a:avLst/>
            </a:prstGeom>
            <a:solidFill>
              <a:schemeClr val="bg1"/>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r>
                <a:rPr lang="en-US" altLang="en-US" sz="1600" b="0" i="0">
                  <a:solidFill>
                    <a:srgbClr val="3333CC"/>
                  </a:solidFill>
                </a:rPr>
                <a:t>~500</a:t>
              </a:r>
            </a:p>
          </p:txBody>
        </p:sp>
        <p:sp>
          <p:nvSpPr>
            <p:cNvPr id="45086" name="Text Box 26"/>
            <p:cNvSpPr txBox="1">
              <a:spLocks noChangeArrowheads="1"/>
            </p:cNvSpPr>
            <p:nvPr/>
          </p:nvSpPr>
          <p:spPr bwMode="auto">
            <a:xfrm>
              <a:off x="288925" y="1598613"/>
              <a:ext cx="515938" cy="246062"/>
            </a:xfrm>
            <a:prstGeom prst="rect">
              <a:avLst/>
            </a:prstGeom>
            <a:solidFill>
              <a:schemeClr val="bg1"/>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0" tIns="0" rIns="0" bIns="0">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r>
                <a:rPr lang="en-US" altLang="en-US" sz="1600" b="0" i="0">
                  <a:solidFill>
                    <a:srgbClr val="3333CC"/>
                  </a:solidFill>
                </a:rPr>
                <a:t>~750</a:t>
              </a:r>
            </a:p>
          </p:txBody>
        </p:sp>
        <p:sp>
          <p:nvSpPr>
            <p:cNvPr id="31" name="Line 27"/>
            <p:cNvSpPr>
              <a:spLocks noChangeShapeType="1"/>
            </p:cNvSpPr>
            <p:nvPr/>
          </p:nvSpPr>
          <p:spPr bwMode="auto">
            <a:xfrm flipH="1">
              <a:off x="876360" y="1719453"/>
              <a:ext cx="3126973" cy="0"/>
            </a:xfrm>
            <a:prstGeom prst="line">
              <a:avLst/>
            </a:prstGeom>
            <a:noFill/>
            <a:ln w="3175">
              <a:solidFill>
                <a:schemeClr val="tx1"/>
              </a:solidFill>
              <a:round/>
              <a:headEnd/>
              <a:tailEnd/>
            </a:ln>
          </p:spPr>
          <p:txBody>
            <a:bodyPr lIns="0" tIns="0" rIns="0" bIns="0"/>
            <a:lstStyle/>
            <a:p>
              <a:pPr>
                <a:defRPr/>
              </a:pPr>
              <a:endParaRPr lang="en-US" sz="1600">
                <a:latin typeface="+mj-lt"/>
                <a:ea typeface="ＭＳ Ｐゴシック" charset="-128"/>
                <a:cs typeface="ＭＳ Ｐゴシック" charset="-128"/>
              </a:endParaRPr>
            </a:p>
          </p:txBody>
        </p:sp>
        <p:sp>
          <p:nvSpPr>
            <p:cNvPr id="32" name="Line 28"/>
            <p:cNvSpPr>
              <a:spLocks noChangeShapeType="1"/>
            </p:cNvSpPr>
            <p:nvPr/>
          </p:nvSpPr>
          <p:spPr bwMode="auto">
            <a:xfrm flipH="1">
              <a:off x="866866" y="2330008"/>
              <a:ext cx="1087688" cy="0"/>
            </a:xfrm>
            <a:prstGeom prst="line">
              <a:avLst/>
            </a:prstGeom>
            <a:noFill/>
            <a:ln w="3175">
              <a:solidFill>
                <a:schemeClr val="tx1"/>
              </a:solidFill>
              <a:round/>
              <a:headEnd/>
              <a:tailEnd/>
            </a:ln>
          </p:spPr>
          <p:txBody>
            <a:bodyPr lIns="0" tIns="0" rIns="0" bIns="0"/>
            <a:lstStyle/>
            <a:p>
              <a:pPr>
                <a:defRPr/>
              </a:pPr>
              <a:endParaRPr lang="en-US" sz="1600">
                <a:latin typeface="+mj-lt"/>
                <a:ea typeface="ＭＳ Ｐゴシック" charset="-128"/>
                <a:cs typeface="ＭＳ Ｐゴシック" charset="-128"/>
              </a:endParaRPr>
            </a:p>
          </p:txBody>
        </p:sp>
        <p:sp>
          <p:nvSpPr>
            <p:cNvPr id="33" name="Line 29"/>
            <p:cNvSpPr>
              <a:spLocks noChangeShapeType="1"/>
            </p:cNvSpPr>
            <p:nvPr/>
          </p:nvSpPr>
          <p:spPr bwMode="auto">
            <a:xfrm>
              <a:off x="2022073" y="2392586"/>
              <a:ext cx="0" cy="1219418"/>
            </a:xfrm>
            <a:prstGeom prst="line">
              <a:avLst/>
            </a:prstGeom>
            <a:noFill/>
            <a:ln w="3175">
              <a:solidFill>
                <a:schemeClr val="tx1"/>
              </a:solidFill>
              <a:round/>
              <a:headEnd/>
              <a:tailEnd/>
            </a:ln>
          </p:spPr>
          <p:txBody>
            <a:bodyPr lIns="0" tIns="0" rIns="0" bIns="0"/>
            <a:lstStyle/>
            <a:p>
              <a:pPr>
                <a:defRPr/>
              </a:pPr>
              <a:endParaRPr lang="en-US" sz="1600">
                <a:latin typeface="+mj-lt"/>
                <a:ea typeface="ＭＳ Ｐゴシック" charset="-128"/>
                <a:cs typeface="ＭＳ Ｐゴシック" charset="-128"/>
              </a:endParaRPr>
            </a:p>
          </p:txBody>
        </p:sp>
        <p:sp>
          <p:nvSpPr>
            <p:cNvPr id="34" name="Line 30"/>
            <p:cNvSpPr>
              <a:spLocks noChangeShapeType="1"/>
            </p:cNvSpPr>
            <p:nvPr/>
          </p:nvSpPr>
          <p:spPr bwMode="auto">
            <a:xfrm>
              <a:off x="1002958" y="2879677"/>
              <a:ext cx="0" cy="732327"/>
            </a:xfrm>
            <a:prstGeom prst="line">
              <a:avLst/>
            </a:prstGeom>
            <a:noFill/>
            <a:ln w="3175">
              <a:solidFill>
                <a:schemeClr val="tx1"/>
              </a:solidFill>
              <a:round/>
              <a:headEnd/>
              <a:tailEnd/>
            </a:ln>
          </p:spPr>
          <p:txBody>
            <a:bodyPr lIns="0" tIns="0" rIns="0" bIns="0"/>
            <a:lstStyle/>
            <a:p>
              <a:pPr>
                <a:defRPr/>
              </a:pPr>
              <a:endParaRPr lang="en-US" sz="1600">
                <a:latin typeface="+mj-lt"/>
                <a:ea typeface="ＭＳ Ｐゴシック" charset="-128"/>
                <a:cs typeface="ＭＳ Ｐゴシック" charset="-128"/>
              </a:endParaRPr>
            </a:p>
          </p:txBody>
        </p:sp>
        <p:sp>
          <p:nvSpPr>
            <p:cNvPr id="35" name="Line 31"/>
            <p:cNvSpPr>
              <a:spLocks noChangeShapeType="1"/>
            </p:cNvSpPr>
            <p:nvPr/>
          </p:nvSpPr>
          <p:spPr bwMode="auto">
            <a:xfrm flipH="1">
              <a:off x="866866" y="2818791"/>
              <a:ext cx="68574" cy="0"/>
            </a:xfrm>
            <a:prstGeom prst="line">
              <a:avLst/>
            </a:prstGeom>
            <a:noFill/>
            <a:ln w="3175">
              <a:solidFill>
                <a:schemeClr val="tx1"/>
              </a:solidFill>
              <a:round/>
              <a:headEnd/>
              <a:tailEnd/>
            </a:ln>
          </p:spPr>
          <p:txBody>
            <a:bodyPr lIns="0" tIns="0" rIns="0" bIns="0"/>
            <a:lstStyle/>
            <a:p>
              <a:pPr>
                <a:defRPr/>
              </a:pPr>
              <a:endParaRPr lang="en-US" sz="1600">
                <a:latin typeface="+mj-lt"/>
                <a:ea typeface="ＭＳ Ｐゴシック" charset="-128"/>
                <a:cs typeface="ＭＳ Ｐゴシック" charset="-128"/>
              </a:endParaRPr>
            </a:p>
          </p:txBody>
        </p:sp>
        <p:sp>
          <p:nvSpPr>
            <p:cNvPr id="15402" name="Text Box 32"/>
            <p:cNvSpPr txBox="1">
              <a:spLocks noChangeArrowheads="1"/>
            </p:cNvSpPr>
            <p:nvPr/>
          </p:nvSpPr>
          <p:spPr bwMode="auto">
            <a:xfrm>
              <a:off x="892185" y="914400"/>
              <a:ext cx="4145033" cy="409292"/>
            </a:xfrm>
            <a:prstGeom prst="rect">
              <a:avLst/>
            </a:prstGeom>
            <a:noFill/>
            <a:ln>
              <a:noFill/>
            </a:ln>
            <a:extLst/>
          </p:spPr>
          <p:txBody>
            <a:bodyPr lIns="0" tIns="0" rIns="0" bIns="0">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algn="ctr" eaLnBrk="1" hangingPunct="1">
                <a:lnSpc>
                  <a:spcPct val="105000"/>
                </a:lnSpc>
                <a:defRPr/>
              </a:pPr>
              <a:r>
                <a:rPr lang="en-US" sz="2400" b="0" i="0" u="sng" dirty="0" smtClean="0">
                  <a:solidFill>
                    <a:srgbClr val="891476"/>
                  </a:solidFill>
                  <a:latin typeface="+mj-lt"/>
                </a:rPr>
                <a:t>Non-Inductive Strategy</a:t>
              </a:r>
            </a:p>
          </p:txBody>
        </p:sp>
        <p:sp>
          <p:nvSpPr>
            <p:cNvPr id="37" name="Line 34"/>
            <p:cNvSpPr>
              <a:spLocks noChangeShapeType="1"/>
            </p:cNvSpPr>
            <p:nvPr/>
          </p:nvSpPr>
          <p:spPr bwMode="auto">
            <a:xfrm>
              <a:off x="4151031" y="1756662"/>
              <a:ext cx="1055" cy="1836739"/>
            </a:xfrm>
            <a:prstGeom prst="line">
              <a:avLst/>
            </a:prstGeom>
            <a:noFill/>
            <a:ln w="3175">
              <a:solidFill>
                <a:schemeClr val="tx1"/>
              </a:solidFill>
              <a:round/>
              <a:headEnd/>
              <a:tailEnd/>
            </a:ln>
          </p:spPr>
          <p:txBody>
            <a:bodyPr lIns="0" tIns="0" rIns="0" bIns="0"/>
            <a:lstStyle/>
            <a:p>
              <a:pPr>
                <a:defRPr/>
              </a:pPr>
              <a:endParaRPr lang="en-US" sz="1600">
                <a:latin typeface="+mj-lt"/>
                <a:ea typeface="ＭＳ Ｐゴシック" charset="-128"/>
                <a:cs typeface="ＭＳ Ｐゴシック" charset="-128"/>
              </a:endParaRPr>
            </a:p>
          </p:txBody>
        </p:sp>
        <p:sp>
          <p:nvSpPr>
            <p:cNvPr id="38" name="Line 36"/>
            <p:cNvSpPr>
              <a:spLocks noChangeShapeType="1"/>
            </p:cNvSpPr>
            <p:nvPr/>
          </p:nvSpPr>
          <p:spPr bwMode="auto">
            <a:xfrm>
              <a:off x="4152086" y="3608622"/>
              <a:ext cx="1019115" cy="0"/>
            </a:xfrm>
            <a:prstGeom prst="line">
              <a:avLst/>
            </a:prstGeom>
            <a:noFill/>
            <a:ln w="9525">
              <a:solidFill>
                <a:schemeClr val="tx1"/>
              </a:solidFill>
              <a:round/>
              <a:headEnd type="triangle" w="med" len="med"/>
              <a:tailEnd type="triangle" w="med" len="med"/>
            </a:ln>
          </p:spPr>
          <p:txBody>
            <a:bodyPr wrap="none" anchor="ctr"/>
            <a:lstStyle/>
            <a:p>
              <a:pPr>
                <a:defRPr/>
              </a:pPr>
              <a:endParaRPr lang="en-US" sz="1600">
                <a:latin typeface="+mj-lt"/>
                <a:ea typeface="ＭＳ Ｐゴシック" charset="-128"/>
                <a:cs typeface="ＭＳ Ｐゴシック" charset="-128"/>
              </a:endParaRPr>
            </a:p>
          </p:txBody>
        </p:sp>
        <p:sp>
          <p:nvSpPr>
            <p:cNvPr id="39" name="Line 37"/>
            <p:cNvSpPr>
              <a:spLocks noChangeShapeType="1"/>
            </p:cNvSpPr>
            <p:nvPr/>
          </p:nvSpPr>
          <p:spPr bwMode="auto">
            <a:xfrm flipH="1" flipV="1">
              <a:off x="4642654" y="3612004"/>
              <a:ext cx="6330" cy="656220"/>
            </a:xfrm>
            <a:prstGeom prst="line">
              <a:avLst/>
            </a:prstGeom>
            <a:noFill/>
            <a:ln w="12700">
              <a:solidFill>
                <a:schemeClr val="tx1"/>
              </a:solidFill>
              <a:round/>
              <a:headEnd/>
              <a:tailEnd/>
            </a:ln>
          </p:spPr>
          <p:txBody>
            <a:bodyPr wrap="none" anchor="ctr"/>
            <a:lstStyle/>
            <a:p>
              <a:pPr>
                <a:defRPr/>
              </a:pPr>
              <a:endParaRPr lang="en-US" sz="1600">
                <a:latin typeface="+mj-lt"/>
                <a:ea typeface="ＭＳ Ｐゴシック" charset="-128"/>
                <a:cs typeface="ＭＳ Ｐゴシック" charset="-128"/>
              </a:endParaRPr>
            </a:p>
          </p:txBody>
        </p:sp>
        <p:sp>
          <p:nvSpPr>
            <p:cNvPr id="40" name="Text Box 15"/>
            <p:cNvSpPr txBox="1">
              <a:spLocks noChangeArrowheads="1"/>
            </p:cNvSpPr>
            <p:nvPr/>
          </p:nvSpPr>
          <p:spPr bwMode="auto">
            <a:xfrm>
              <a:off x="1545220" y="2849234"/>
              <a:ext cx="976915" cy="338258"/>
            </a:xfrm>
            <a:prstGeom prst="rect">
              <a:avLst/>
            </a:prstGeom>
            <a:solidFill>
              <a:schemeClr val="bg1"/>
            </a:solidFill>
            <a:ln w="9525">
              <a:noFill/>
              <a:miter lim="800000"/>
              <a:headEnd/>
              <a:tailEnd/>
            </a:ln>
          </p:spPr>
          <p:txBody>
            <a:bodyPr>
              <a:spAutoFit/>
            </a:bodyPr>
            <a:lstStyle/>
            <a:p>
              <a:pPr eaLnBrk="0" hangingPunct="0">
                <a:defRPr/>
              </a:pPr>
              <a:r>
                <a:rPr lang="en-US" sz="1600" b="0" i="0" dirty="0">
                  <a:solidFill>
                    <a:srgbClr val="FF0000"/>
                  </a:solidFill>
                  <a:latin typeface="+mj-lt"/>
                  <a:ea typeface="ＭＳ Ｐゴシック" charset="-128"/>
                  <a:cs typeface="ＭＳ Ｐゴシック" charset="-128"/>
                </a:rPr>
                <a:t>H-mode</a:t>
              </a:r>
            </a:p>
          </p:txBody>
        </p:sp>
        <p:sp>
          <p:nvSpPr>
            <p:cNvPr id="41" name="Right Arrow 40"/>
            <p:cNvSpPr>
              <a:spLocks noChangeAspect="1" noChangeArrowheads="1"/>
            </p:cNvSpPr>
            <p:nvPr/>
          </p:nvSpPr>
          <p:spPr bwMode="auto">
            <a:xfrm>
              <a:off x="1015618" y="2781582"/>
              <a:ext cx="564417" cy="468486"/>
            </a:xfrm>
            <a:prstGeom prst="rightArrow">
              <a:avLst>
                <a:gd name="adj1" fmla="val 50000"/>
                <a:gd name="adj2" fmla="val 49998"/>
              </a:avLst>
            </a:prstGeom>
            <a:solidFill>
              <a:srgbClr val="FF0000"/>
            </a:solidFill>
            <a:ln w="15875">
              <a:solidFill>
                <a:schemeClr val="tx1"/>
              </a:solidFill>
              <a:round/>
              <a:headEnd/>
              <a:tailEnd type="triangle" w="med" len="med"/>
            </a:ln>
            <a:effectLst>
              <a:outerShdw dist="38100" dir="2700000" rotWithShape="0">
                <a:srgbClr val="808080">
                  <a:alpha val="42998"/>
                </a:srgbClr>
              </a:outerShdw>
            </a:effectLst>
          </p:spPr>
          <p:txBody>
            <a:bodyPr/>
            <a:lstStyle/>
            <a:p>
              <a:pPr>
                <a:defRPr/>
              </a:pPr>
              <a:endParaRPr lang="en-US" sz="1600">
                <a:latin typeface="Helvetica" pitchFamily="-106" charset="0"/>
                <a:ea typeface="ＭＳ Ｐゴシック" pitchFamily="-106" charset="-128"/>
              </a:endParaRPr>
            </a:p>
          </p:txBody>
        </p:sp>
        <p:sp>
          <p:nvSpPr>
            <p:cNvPr id="42" name="Line 22"/>
            <p:cNvSpPr>
              <a:spLocks noChangeShapeType="1"/>
            </p:cNvSpPr>
            <p:nvPr/>
          </p:nvSpPr>
          <p:spPr bwMode="auto">
            <a:xfrm flipH="1" flipV="1">
              <a:off x="1524121" y="3618769"/>
              <a:ext cx="0" cy="123465"/>
            </a:xfrm>
            <a:prstGeom prst="line">
              <a:avLst/>
            </a:prstGeom>
            <a:noFill/>
            <a:ln w="12700">
              <a:solidFill>
                <a:schemeClr val="tx1"/>
              </a:solidFill>
              <a:round/>
              <a:headEnd/>
              <a:tailEnd/>
            </a:ln>
          </p:spPr>
          <p:txBody>
            <a:bodyPr wrap="none" anchor="ctr"/>
            <a:lstStyle/>
            <a:p>
              <a:pPr>
                <a:defRPr/>
              </a:pPr>
              <a:endParaRPr lang="en-US" sz="1600">
                <a:latin typeface="+mj-lt"/>
                <a:ea typeface="ＭＳ Ｐゴシック" charset="-128"/>
                <a:cs typeface="ＭＳ Ｐゴシック" charset="-128"/>
              </a:endParaRPr>
            </a:p>
          </p:txBody>
        </p:sp>
      </p:grpSp>
      <p:sp>
        <p:nvSpPr>
          <p:cNvPr id="45065" name="Rectangle 3"/>
          <p:cNvSpPr txBox="1">
            <a:spLocks noChangeArrowheads="1"/>
          </p:cNvSpPr>
          <p:nvPr/>
        </p:nvSpPr>
        <p:spPr bwMode="auto">
          <a:xfrm>
            <a:off x="152400" y="5029200"/>
            <a:ext cx="8991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spcBef>
                <a:spcPct val="20000"/>
              </a:spcBef>
              <a:buClr>
                <a:srgbClr val="010000"/>
              </a:buClr>
              <a:buFontTx/>
              <a:buChar char="•"/>
            </a:pPr>
            <a:r>
              <a:rPr lang="en-US" altLang="en-US" sz="2000" b="0" i="0">
                <a:solidFill>
                  <a:schemeClr val="tx1"/>
                </a:solidFill>
                <a:latin typeface="Arial" pitchFamily="34" charset="0"/>
              </a:rPr>
              <a:t>Experiments in NSTX-U will initially develop NI start-up, ramp-up and plasma sustainment separately</a:t>
            </a:r>
          </a:p>
          <a:p>
            <a:pPr>
              <a:spcBef>
                <a:spcPts val="800"/>
              </a:spcBef>
              <a:buClr>
                <a:srgbClr val="010000"/>
              </a:buClr>
              <a:buFontTx/>
              <a:buChar char="•"/>
            </a:pPr>
            <a:r>
              <a:rPr lang="en-US" altLang="en-US" sz="2000" b="0" i="0">
                <a:solidFill>
                  <a:schemeClr val="tx1"/>
                </a:solidFill>
                <a:latin typeface="Arial" pitchFamily="34" charset="0"/>
              </a:rPr>
              <a:t>Reduced RF edge losses and fast-ion interactions with the FW antenna </a:t>
            </a:r>
            <a:br>
              <a:rPr lang="en-US" altLang="en-US" sz="2000" b="0" i="0">
                <a:solidFill>
                  <a:schemeClr val="tx1"/>
                </a:solidFill>
                <a:latin typeface="Arial" pitchFamily="34" charset="0"/>
              </a:rPr>
            </a:br>
            <a:r>
              <a:rPr lang="en-US" altLang="en-US" sz="2000" b="0" i="0">
                <a:solidFill>
                  <a:schemeClr val="tx1"/>
                </a:solidFill>
                <a:latin typeface="Arial" pitchFamily="34" charset="0"/>
              </a:rPr>
              <a:t>may yield improved RF coupling and heating efficiency</a:t>
            </a:r>
          </a:p>
          <a:p>
            <a:pPr>
              <a:spcBef>
                <a:spcPct val="20000"/>
              </a:spcBef>
              <a:buClr>
                <a:srgbClr val="010000"/>
              </a:buClr>
              <a:buFontTx/>
              <a:buChar char="•"/>
            </a:pPr>
            <a:endParaRPr lang="en-US" altLang="en-US" sz="1800" b="0" i="0">
              <a:solidFill>
                <a:srgbClr val="000090"/>
              </a:solidFill>
              <a:latin typeface="Arial" pitchFamily="34" charset="0"/>
            </a:endParaRPr>
          </a:p>
        </p:txBody>
      </p:sp>
      <p:sp>
        <p:nvSpPr>
          <p:cNvPr id="45066" name="Rectangle 10"/>
          <p:cNvSpPr>
            <a:spLocks noChangeArrowheads="1"/>
          </p:cNvSpPr>
          <p:nvPr/>
        </p:nvSpPr>
        <p:spPr bwMode="auto">
          <a:xfrm>
            <a:off x="8739188" y="6581775"/>
            <a:ext cx="241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BBAF56AF-1C7D-451B-AEC9-37563790DEAD}" type="slidenum">
              <a:rPr lang="en-US" altLang="en-US" sz="800" b="0" i="0">
                <a:solidFill>
                  <a:srgbClr val="000090"/>
                </a:solidFill>
                <a:latin typeface="Arial" pitchFamily="34" charset="0"/>
              </a:rPr>
              <a:pPr eaLnBrk="1" hangingPunct="1"/>
              <a:t>21</a:t>
            </a:fld>
            <a:endParaRPr lang="en-US" altLang="en-US" sz="800" b="0" i="0">
              <a:solidFill>
                <a:srgbClr val="000090"/>
              </a:solidFill>
              <a:latin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4"/>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smtClean="0">
                <a:solidFill>
                  <a:srgbClr val="2D2DB9"/>
                </a:solidFill>
              </a:rPr>
              <a:t>AORSA predicts RF field amplitude in SOL increases when FW cut-off is “open” in front of antenna</a:t>
            </a:r>
          </a:p>
        </p:txBody>
      </p:sp>
      <p:sp>
        <p:nvSpPr>
          <p:cNvPr id="47106" name="Rectangle 10"/>
          <p:cNvSpPr>
            <a:spLocks noChangeArrowheads="1"/>
          </p:cNvSpPr>
          <p:nvPr/>
        </p:nvSpPr>
        <p:spPr bwMode="auto">
          <a:xfrm>
            <a:off x="8739188" y="6581775"/>
            <a:ext cx="241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CE7EA406-60EA-4ED5-91E0-7A08AB4FCE70}" type="slidenum">
              <a:rPr lang="en-US" altLang="en-US" sz="800" b="0" i="0">
                <a:solidFill>
                  <a:srgbClr val="000090"/>
                </a:solidFill>
                <a:latin typeface="Arial" pitchFamily="34" charset="0"/>
              </a:rPr>
              <a:pPr eaLnBrk="1" hangingPunct="1"/>
              <a:t>22</a:t>
            </a:fld>
            <a:endParaRPr lang="en-US" altLang="en-US" sz="800" b="0" i="0">
              <a:solidFill>
                <a:srgbClr val="000090"/>
              </a:solidFill>
              <a:latin typeface="Arial" pitchFamily="34" charset="0"/>
            </a:endParaRPr>
          </a:p>
        </p:txBody>
      </p:sp>
      <p:sp>
        <p:nvSpPr>
          <p:cNvPr id="13" name="Rectangle 12"/>
          <p:cNvSpPr/>
          <p:nvPr/>
        </p:nvSpPr>
        <p:spPr>
          <a:xfrm>
            <a:off x="127000" y="6254750"/>
            <a:ext cx="5224463" cy="276225"/>
          </a:xfrm>
          <a:prstGeom prst="rect">
            <a:avLst/>
          </a:prstGeom>
        </p:spPr>
        <p:txBody>
          <a:bodyPr>
            <a:spAutoFit/>
          </a:bodyPr>
          <a:lstStyle/>
          <a:p>
            <a:pPr>
              <a:spcBef>
                <a:spcPts val="600"/>
              </a:spcBef>
              <a:defRPr/>
            </a:pPr>
            <a:r>
              <a:rPr lang="en-US" b="0" i="0" dirty="0">
                <a:solidFill>
                  <a:srgbClr val="660066"/>
                </a:solidFill>
                <a:latin typeface="+mj-lt"/>
                <a:ea typeface="MS PGothic" charset="0"/>
                <a:cs typeface="MS PGothic" charset="0"/>
              </a:rPr>
              <a:t>[N. </a:t>
            </a:r>
            <a:r>
              <a:rPr lang="en-US" b="0" i="0" dirty="0" err="1">
                <a:solidFill>
                  <a:srgbClr val="660066"/>
                </a:solidFill>
                <a:latin typeface="+mj-lt"/>
                <a:ea typeface="MS PGothic" charset="0"/>
                <a:cs typeface="MS PGothic" charset="0"/>
              </a:rPr>
              <a:t>Bertelli</a:t>
            </a:r>
            <a:r>
              <a:rPr lang="en-US" b="0" i="0" dirty="0">
                <a:solidFill>
                  <a:srgbClr val="660066"/>
                </a:solidFill>
                <a:latin typeface="+mj-lt"/>
                <a:ea typeface="MS PGothic" charset="0"/>
                <a:cs typeface="MS PGothic" charset="0"/>
              </a:rPr>
              <a:t>, et al., accepted for publication in Nuclear Fusion (June 2014)]</a:t>
            </a:r>
          </a:p>
        </p:txBody>
      </p:sp>
      <p:pic>
        <p:nvPicPr>
          <p:cNvPr id="47108" name="Picture 5" descr="Bertelli_APS_invited_talk_official-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9400"/>
            <a:ext cx="9144000"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3"/>
          <p:cNvSpPr txBox="1">
            <a:spLocks noChangeArrowheads="1"/>
          </p:cNvSpPr>
          <p:nvPr/>
        </p:nvSpPr>
        <p:spPr bwMode="auto">
          <a:xfrm>
            <a:off x="996950" y="974725"/>
            <a:ext cx="716756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b="1" i="1">
                <a:solidFill>
                  <a:srgbClr val="1822CD"/>
                </a:solidFill>
                <a:latin typeface="Helvetica" charset="0"/>
                <a:ea typeface="MS PGothic" charset="0"/>
                <a:cs typeface="MS PGothic" charset="0"/>
              </a:defRPr>
            </a:lvl1pPr>
            <a:lvl2pPr marL="742950" indent="-285750" eaLnBrk="0" hangingPunct="0">
              <a:defRPr sz="1200" b="1" i="1">
                <a:solidFill>
                  <a:srgbClr val="1822CD"/>
                </a:solidFill>
                <a:latin typeface="Helvetica" charset="0"/>
                <a:ea typeface="MS PGothic" charset="0"/>
                <a:cs typeface="MS PGothic" charset="0"/>
              </a:defRPr>
            </a:lvl2pPr>
            <a:lvl3pPr marL="1143000" indent="-228600" eaLnBrk="0" hangingPunct="0">
              <a:defRPr sz="1200" b="1" i="1">
                <a:solidFill>
                  <a:srgbClr val="1822CD"/>
                </a:solidFill>
                <a:latin typeface="Helvetica" charset="0"/>
                <a:ea typeface="MS PGothic" charset="0"/>
                <a:cs typeface="MS PGothic" charset="0"/>
              </a:defRPr>
            </a:lvl3pPr>
            <a:lvl4pPr marL="1600200" indent="-228600" eaLnBrk="0" hangingPunct="0">
              <a:defRPr sz="1200" b="1" i="1">
                <a:solidFill>
                  <a:srgbClr val="1822CD"/>
                </a:solidFill>
                <a:latin typeface="Helvetica" charset="0"/>
                <a:ea typeface="MS PGothic" charset="0"/>
                <a:cs typeface="MS PGothic" charset="0"/>
              </a:defRPr>
            </a:lvl4pPr>
            <a:lvl5pPr marL="2057400" indent="-228600" eaLnBrk="0" hangingPunct="0">
              <a:defRPr sz="1200" b="1" i="1">
                <a:solidFill>
                  <a:srgbClr val="1822CD"/>
                </a:solidFill>
                <a:latin typeface="Helvetica" charset="0"/>
                <a:ea typeface="MS PGothic" charset="0"/>
                <a:cs typeface="MS PGothic" charset="0"/>
              </a:defRPr>
            </a:lvl5pPr>
            <a:lvl6pPr marL="2514600" indent="-228600" eaLnBrk="0" fontAlgn="base" hangingPunct="0">
              <a:spcBef>
                <a:spcPct val="0"/>
              </a:spcBef>
              <a:spcAft>
                <a:spcPct val="0"/>
              </a:spcAft>
              <a:defRPr sz="1200" b="1" i="1">
                <a:solidFill>
                  <a:srgbClr val="1822CD"/>
                </a:solidFill>
                <a:latin typeface="Helvetica" charset="0"/>
                <a:ea typeface="MS PGothic" charset="0"/>
                <a:cs typeface="MS PGothic" charset="0"/>
              </a:defRPr>
            </a:lvl6pPr>
            <a:lvl7pPr marL="2971800" indent="-228600" eaLnBrk="0" fontAlgn="base" hangingPunct="0">
              <a:spcBef>
                <a:spcPct val="0"/>
              </a:spcBef>
              <a:spcAft>
                <a:spcPct val="0"/>
              </a:spcAft>
              <a:defRPr sz="1200" b="1" i="1">
                <a:solidFill>
                  <a:srgbClr val="1822CD"/>
                </a:solidFill>
                <a:latin typeface="Helvetica" charset="0"/>
                <a:ea typeface="MS PGothic" charset="0"/>
                <a:cs typeface="MS PGothic" charset="0"/>
              </a:defRPr>
            </a:lvl7pPr>
            <a:lvl8pPr marL="3429000" indent="-228600" eaLnBrk="0" fontAlgn="base" hangingPunct="0">
              <a:spcBef>
                <a:spcPct val="0"/>
              </a:spcBef>
              <a:spcAft>
                <a:spcPct val="0"/>
              </a:spcAft>
              <a:defRPr sz="1200" b="1" i="1">
                <a:solidFill>
                  <a:srgbClr val="1822CD"/>
                </a:solidFill>
                <a:latin typeface="Helvetica" charset="0"/>
                <a:ea typeface="MS PGothic" charset="0"/>
                <a:cs typeface="MS PGothic" charset="0"/>
              </a:defRPr>
            </a:lvl8pPr>
            <a:lvl9pPr marL="3886200" indent="-228600" eaLnBrk="0" fontAlgn="base" hangingPunct="0">
              <a:spcBef>
                <a:spcPct val="0"/>
              </a:spcBef>
              <a:spcAft>
                <a:spcPct val="0"/>
              </a:spcAft>
              <a:defRPr sz="1200" b="1" i="1">
                <a:solidFill>
                  <a:srgbClr val="1822CD"/>
                </a:solidFill>
                <a:latin typeface="Helvetica" charset="0"/>
                <a:ea typeface="MS PGothic" charset="0"/>
                <a:cs typeface="MS PGothic" charset="0"/>
              </a:defRPr>
            </a:lvl9pPr>
          </a:lstStyle>
          <a:p>
            <a:pPr marL="0" indent="0" algn="ctr">
              <a:spcBef>
                <a:spcPts val="1400"/>
              </a:spcBef>
              <a:defRPr/>
            </a:pPr>
            <a:r>
              <a:rPr lang="en-US" sz="2200" i="0" dirty="0" err="1" smtClean="0">
                <a:solidFill>
                  <a:schemeClr val="tx1"/>
                </a:solidFill>
                <a:latin typeface="Arial" charset="0"/>
              </a:rPr>
              <a:t>E</a:t>
            </a:r>
            <a:r>
              <a:rPr lang="en-US" sz="2200" i="0" baseline="-25000" dirty="0" err="1" smtClean="0">
                <a:solidFill>
                  <a:schemeClr val="tx1"/>
                </a:solidFill>
                <a:latin typeface="Arial" charset="0"/>
              </a:rPr>
              <a:t>tot</a:t>
            </a:r>
            <a:r>
              <a:rPr lang="en-US" sz="2200" i="0" baseline="-25000" dirty="0" smtClean="0">
                <a:solidFill>
                  <a:schemeClr val="tx1"/>
                </a:solidFill>
                <a:latin typeface="Arial" charset="0"/>
              </a:rPr>
              <a:t> </a:t>
            </a:r>
            <a:r>
              <a:rPr lang="en-US" sz="2200" i="0" dirty="0" smtClean="0">
                <a:solidFill>
                  <a:schemeClr val="tx1"/>
                </a:solidFill>
                <a:latin typeface="Arial" charset="0"/>
              </a:rPr>
              <a:t>for </a:t>
            </a:r>
            <a:r>
              <a:rPr lang="en-US" sz="2200" i="0" dirty="0" err="1" smtClean="0">
                <a:solidFill>
                  <a:schemeClr val="tx1"/>
                </a:solidFill>
                <a:latin typeface="Arial" charset="0"/>
              </a:rPr>
              <a:t>n</a:t>
            </a:r>
            <a:r>
              <a:rPr lang="en-US" sz="2200" i="0" baseline="-25000" dirty="0" err="1" smtClean="0">
                <a:solidFill>
                  <a:schemeClr val="tx1"/>
                </a:solidFill>
                <a:latin typeface="Symbol" charset="2"/>
                <a:cs typeface="Symbol" charset="2"/>
              </a:rPr>
              <a:t>f</a:t>
            </a:r>
            <a:r>
              <a:rPr lang="en-US" sz="2200" i="0" dirty="0" smtClean="0">
                <a:solidFill>
                  <a:schemeClr val="tx1"/>
                </a:solidFill>
                <a:latin typeface="Arial" charset="0"/>
              </a:rPr>
              <a:t> = -21,</a:t>
            </a:r>
            <a:r>
              <a:rPr lang="en-US" sz="2200" i="0" dirty="0" smtClean="0">
                <a:solidFill>
                  <a:schemeClr val="tx1"/>
                </a:solidFill>
                <a:latin typeface="Symbol" charset="2"/>
                <a:cs typeface="Symbol" charset="2"/>
              </a:rPr>
              <a:t> </a:t>
            </a:r>
            <a:r>
              <a:rPr lang="en-US" sz="2200" i="0" dirty="0" err="1" smtClean="0">
                <a:solidFill>
                  <a:schemeClr val="tx1"/>
                </a:solidFill>
                <a:latin typeface="Symbol" charset="2"/>
                <a:cs typeface="Symbol" charset="2"/>
              </a:rPr>
              <a:t>Df</a:t>
            </a:r>
            <a:r>
              <a:rPr lang="en-US" sz="2200" i="0" dirty="0" smtClean="0">
                <a:solidFill>
                  <a:schemeClr val="tx1"/>
                </a:solidFill>
                <a:latin typeface="Symbol" charset="2"/>
                <a:cs typeface="Symbol" charset="2"/>
              </a:rPr>
              <a:t> </a:t>
            </a:r>
            <a:r>
              <a:rPr lang="en-US" sz="2200" i="0" dirty="0" smtClean="0">
                <a:solidFill>
                  <a:schemeClr val="tx1"/>
                </a:solidFill>
                <a:latin typeface="Arial" charset="0"/>
              </a:rPr>
              <a:t>= -150</a:t>
            </a:r>
            <a:r>
              <a:rPr lang="en-US" sz="2200" i="0" baseline="30000" dirty="0" smtClean="0">
                <a:solidFill>
                  <a:schemeClr val="tx1"/>
                </a:solidFill>
                <a:latin typeface="Arial" charset="0"/>
              </a:rPr>
              <a:t>o</a:t>
            </a:r>
            <a:r>
              <a:rPr lang="en-US" sz="2200" i="0" dirty="0" smtClean="0">
                <a:solidFill>
                  <a:schemeClr val="tx1"/>
                </a:solidFill>
                <a:latin typeface="Arial" charset="0"/>
              </a:rPr>
              <a:t> (for NSTX Shot# 130608)</a:t>
            </a:r>
            <a:endParaRPr lang="en-US" sz="2000" i="0" dirty="0" smtClean="0">
              <a:solidFill>
                <a:srgbClr val="660066"/>
              </a:solidFill>
              <a:latin typeface="Arial" charset="0"/>
            </a:endParaRPr>
          </a:p>
          <a:p>
            <a:pPr algn="ctr">
              <a:lnSpc>
                <a:spcPct val="110000"/>
              </a:lnSpc>
              <a:spcBef>
                <a:spcPts val="1200"/>
              </a:spcBef>
              <a:defRPr/>
            </a:pPr>
            <a:endParaRPr lang="en-US" sz="2200" i="0" dirty="0" smtClean="0">
              <a:solidFill>
                <a:schemeClr val="tx1"/>
              </a:solidFill>
              <a:latin typeface="Arial" charset="0"/>
            </a:endParaRPr>
          </a:p>
          <a:p>
            <a:pPr algn="ctr">
              <a:lnSpc>
                <a:spcPct val="110000"/>
              </a:lnSpc>
              <a:spcBef>
                <a:spcPts val="3600"/>
              </a:spcBef>
              <a:buFont typeface="Wingdings" charset="0"/>
              <a:buChar char="Ø"/>
              <a:defRPr/>
            </a:pPr>
            <a:endParaRPr lang="en-US" sz="2200" i="0" dirty="0" smtClean="0">
              <a:solidFill>
                <a:schemeClr val="tx1"/>
              </a:solidFill>
              <a:latin typeface="Arial" charset="0"/>
            </a:endParaRPr>
          </a:p>
          <a:p>
            <a:pPr algn="ctr">
              <a:lnSpc>
                <a:spcPct val="110000"/>
              </a:lnSpc>
              <a:defRPr/>
            </a:pPr>
            <a:endParaRPr lang="en-US" sz="2200" i="0" dirty="0" smtClean="0">
              <a:solidFill>
                <a:schemeClr val="tx1"/>
              </a:solidFill>
              <a:latin typeface="Arial" charset="0"/>
            </a:endParaRPr>
          </a:p>
          <a:p>
            <a:pPr algn="ctr">
              <a:lnSpc>
                <a:spcPct val="110000"/>
              </a:lnSpc>
              <a:defRPr/>
            </a:pPr>
            <a:endParaRPr lang="en-US" sz="2200" i="0" dirty="0" smtClean="0">
              <a:solidFill>
                <a:schemeClr val="tx1"/>
              </a:solidFill>
              <a:latin typeface="Arial" charset="0"/>
            </a:endParaRPr>
          </a:p>
          <a:p>
            <a:pPr algn="ctr">
              <a:lnSpc>
                <a:spcPct val="110000"/>
              </a:lnSpc>
              <a:spcBef>
                <a:spcPts val="3600"/>
              </a:spcBef>
              <a:defRPr/>
            </a:pPr>
            <a:endParaRPr lang="en-US" sz="2200" i="0" dirty="0" smtClean="0">
              <a:solidFill>
                <a:schemeClr val="tx1"/>
              </a:solidFill>
              <a:latin typeface="Arial" charset="0"/>
            </a:endParaRPr>
          </a:p>
          <a:p>
            <a:pPr algn="ctr">
              <a:lnSpc>
                <a:spcPct val="110000"/>
              </a:lnSpc>
              <a:spcBef>
                <a:spcPts val="3600"/>
              </a:spcBef>
              <a:buFont typeface="Wingdings" charset="0"/>
              <a:buChar char="Ø"/>
              <a:defRPr/>
            </a:pPr>
            <a:endParaRPr lang="en-US" sz="2200" i="0" dirty="0" smtClean="0">
              <a:solidFill>
                <a:schemeClr val="tx1"/>
              </a:solidFill>
              <a:latin typeface="Arial" charset="0"/>
            </a:endParaRPr>
          </a:p>
          <a:p>
            <a:pPr algn="ctr">
              <a:lnSpc>
                <a:spcPct val="110000"/>
              </a:lnSpc>
              <a:spcBef>
                <a:spcPts val="3600"/>
              </a:spcBef>
              <a:buFont typeface="Wingdings" charset="0"/>
              <a:buChar char="Ø"/>
              <a:defRPr/>
            </a:pPr>
            <a:endParaRPr lang="en-US" sz="2200" i="0" dirty="0" smtClean="0">
              <a:solidFill>
                <a:schemeClr val="tx1"/>
              </a:solidFill>
              <a:latin typeface="Arial" charset="0"/>
            </a:endParaRPr>
          </a:p>
          <a:p>
            <a:pPr algn="ctr">
              <a:lnSpc>
                <a:spcPct val="110000"/>
              </a:lnSpc>
              <a:spcBef>
                <a:spcPts val="3600"/>
              </a:spcBef>
              <a:defRPr/>
            </a:pPr>
            <a:endParaRPr lang="en-US" sz="2200" i="0" dirty="0" smtClean="0">
              <a:solidFill>
                <a:schemeClr val="tx1"/>
              </a:solidFill>
              <a:latin typeface="Arial" charset="0"/>
            </a:endParaRPr>
          </a:p>
          <a:p>
            <a:pPr algn="ctr">
              <a:lnSpc>
                <a:spcPct val="110000"/>
              </a:lnSpc>
              <a:spcBef>
                <a:spcPts val="3600"/>
              </a:spcBef>
              <a:defRPr/>
            </a:pPr>
            <a:endParaRPr lang="en-US" sz="2200" i="0" dirty="0" smtClean="0">
              <a:solidFill>
                <a:schemeClr val="tx1"/>
              </a:solidFill>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Total pressure rise in test stand as a function of </a:t>
            </a:r>
            <a:br>
              <a:rPr lang="en-US" altLang="en-US" smtClean="0"/>
            </a:br>
            <a:r>
              <a:rPr lang="en-US" altLang="en-US" smtClean="0"/>
              <a:t>applied RF power</a:t>
            </a:r>
          </a:p>
        </p:txBody>
      </p:sp>
      <p:pic>
        <p:nvPicPr>
          <p:cNvPr id="49154" name="Picture 3" descr="Feb7_2014_N_vs_P_100m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6575" y="1317625"/>
            <a:ext cx="6088063"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Box 3"/>
          <p:cNvSpPr txBox="1">
            <a:spLocks noChangeArrowheads="1"/>
          </p:cNvSpPr>
          <p:nvPr/>
        </p:nvSpPr>
        <p:spPr bwMode="auto">
          <a:xfrm>
            <a:off x="0" y="1654175"/>
            <a:ext cx="30861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eaLnBrk="0" hangingPunct="0">
              <a:defRPr sz="1200" b="1" i="1">
                <a:solidFill>
                  <a:srgbClr val="1822CD"/>
                </a:solidFill>
                <a:latin typeface="Helvetica" charset="0"/>
                <a:ea typeface="MS PGothic" pitchFamily="34" charset="-128"/>
              </a:defRPr>
            </a:lvl1pPr>
            <a:lvl2pPr marL="812800" indent="-34290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spcBef>
                <a:spcPts val="600"/>
              </a:spcBef>
              <a:buFont typeface="Arial" pitchFamily="34" charset="0"/>
              <a:buChar char="•"/>
            </a:pPr>
            <a:r>
              <a:rPr lang="en-US" altLang="en-US" sz="2000" b="0" i="0">
                <a:solidFill>
                  <a:schemeClr val="tx1"/>
                </a:solidFill>
                <a:latin typeface="Arial" pitchFamily="34" charset="0"/>
              </a:rPr>
              <a:t>Rise and fall in pressure with increased RF power suggests multipacting</a:t>
            </a:r>
          </a:p>
          <a:p>
            <a:pPr eaLnBrk="1" hangingPunct="1">
              <a:spcBef>
                <a:spcPts val="600"/>
              </a:spcBef>
              <a:buFont typeface="Arial" pitchFamily="34" charset="0"/>
              <a:buChar char="•"/>
            </a:pPr>
            <a:endParaRPr lang="en-US" altLang="en-US" sz="2000" b="0" i="0">
              <a:solidFill>
                <a:schemeClr val="tx1"/>
              </a:solidFill>
              <a:latin typeface="Arial" pitchFamily="34" charset="0"/>
            </a:endParaRPr>
          </a:p>
          <a:p>
            <a:pPr eaLnBrk="1" hangingPunct="1">
              <a:spcBef>
                <a:spcPts val="600"/>
              </a:spcBef>
              <a:buFont typeface="Arial" pitchFamily="34" charset="0"/>
              <a:buChar char="•"/>
            </a:pPr>
            <a:r>
              <a:rPr lang="en-US" altLang="en-US" sz="2000" b="0" i="0">
                <a:solidFill>
                  <a:schemeClr val="tx1"/>
                </a:solidFill>
                <a:latin typeface="Arial" pitchFamily="34" charset="0"/>
              </a:rPr>
              <a:t>BN stands of the boron nitride septum pieces, which could be removed from test stand</a:t>
            </a:r>
            <a:endParaRPr lang="en-US" altLang="en-US" sz="1600" b="0" i="0" baseline="-25000">
              <a:solidFill>
                <a:srgbClr val="0000FF"/>
              </a:solidFill>
              <a:latin typeface="Arial" pitchFamily="34" charset="0"/>
            </a:endParaRPr>
          </a:p>
          <a:p>
            <a:pPr lvl="1" eaLnBrk="1" hangingPunct="1">
              <a:buFont typeface="Lucida Grande" charset="0"/>
              <a:buChar char="-"/>
            </a:pPr>
            <a:r>
              <a:rPr lang="en-US" altLang="en-US" sz="1600" b="0" i="0">
                <a:solidFill>
                  <a:srgbClr val="0000FF"/>
                </a:solidFill>
                <a:latin typeface="Arial" pitchFamily="34" charset="0"/>
              </a:rPr>
              <a:t>Rise and fall is present both with and without boron nitride</a:t>
            </a:r>
            <a:endParaRPr lang="en-US" altLang="en-US" sz="1600" b="0" i="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2"/>
          <p:cNvSpPr txBox="1">
            <a:spLocks noChangeArrowheads="1"/>
          </p:cNvSpPr>
          <p:nvPr/>
        </p:nvSpPr>
        <p:spPr bwMode="auto">
          <a:xfrm>
            <a:off x="0" y="-100013"/>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MS PGothic" charset="0"/>
                <a:cs typeface="MS PGothic" charset="0"/>
              </a:defRPr>
            </a:lvl1pPr>
            <a:lvl2pPr marL="742950" indent="-285750" eaLnBrk="0" hangingPunct="0">
              <a:defRPr sz="1200" b="1" i="1">
                <a:solidFill>
                  <a:srgbClr val="1822CD"/>
                </a:solidFill>
                <a:latin typeface="Helvetica" charset="0"/>
                <a:ea typeface="MS PGothic" charset="0"/>
                <a:cs typeface="MS PGothic" charset="0"/>
              </a:defRPr>
            </a:lvl2pPr>
            <a:lvl3pPr marL="1143000" indent="-228600" eaLnBrk="0" hangingPunct="0">
              <a:defRPr sz="1200" b="1" i="1">
                <a:solidFill>
                  <a:srgbClr val="1822CD"/>
                </a:solidFill>
                <a:latin typeface="Helvetica" charset="0"/>
                <a:ea typeface="MS PGothic" charset="0"/>
                <a:cs typeface="MS PGothic" charset="0"/>
              </a:defRPr>
            </a:lvl3pPr>
            <a:lvl4pPr marL="1600200" indent="-228600" eaLnBrk="0" hangingPunct="0">
              <a:defRPr sz="1200" b="1" i="1">
                <a:solidFill>
                  <a:srgbClr val="1822CD"/>
                </a:solidFill>
                <a:latin typeface="Helvetica" charset="0"/>
                <a:ea typeface="MS PGothic" charset="0"/>
                <a:cs typeface="MS PGothic" charset="0"/>
              </a:defRPr>
            </a:lvl4pPr>
            <a:lvl5pPr marL="2057400" indent="-228600" eaLnBrk="0" hangingPunct="0">
              <a:defRPr sz="1200" b="1" i="1">
                <a:solidFill>
                  <a:srgbClr val="1822CD"/>
                </a:solidFill>
                <a:latin typeface="Helvetica" charset="0"/>
                <a:ea typeface="MS PGothic" charset="0"/>
                <a:cs typeface="MS PGothic" charset="0"/>
              </a:defRPr>
            </a:lvl5pPr>
            <a:lvl6pPr marL="2514600" indent="-228600" eaLnBrk="0" fontAlgn="base" hangingPunct="0">
              <a:spcBef>
                <a:spcPct val="0"/>
              </a:spcBef>
              <a:spcAft>
                <a:spcPct val="0"/>
              </a:spcAft>
              <a:defRPr sz="1200" b="1" i="1">
                <a:solidFill>
                  <a:srgbClr val="1822CD"/>
                </a:solidFill>
                <a:latin typeface="Helvetica" charset="0"/>
                <a:ea typeface="MS PGothic" charset="0"/>
                <a:cs typeface="MS PGothic" charset="0"/>
              </a:defRPr>
            </a:lvl6pPr>
            <a:lvl7pPr marL="2971800" indent="-228600" eaLnBrk="0" fontAlgn="base" hangingPunct="0">
              <a:spcBef>
                <a:spcPct val="0"/>
              </a:spcBef>
              <a:spcAft>
                <a:spcPct val="0"/>
              </a:spcAft>
              <a:defRPr sz="1200" b="1" i="1">
                <a:solidFill>
                  <a:srgbClr val="1822CD"/>
                </a:solidFill>
                <a:latin typeface="Helvetica" charset="0"/>
                <a:ea typeface="MS PGothic" charset="0"/>
                <a:cs typeface="MS PGothic" charset="0"/>
              </a:defRPr>
            </a:lvl7pPr>
            <a:lvl8pPr marL="3429000" indent="-228600" eaLnBrk="0" fontAlgn="base" hangingPunct="0">
              <a:spcBef>
                <a:spcPct val="0"/>
              </a:spcBef>
              <a:spcAft>
                <a:spcPct val="0"/>
              </a:spcAft>
              <a:defRPr sz="1200" b="1" i="1">
                <a:solidFill>
                  <a:srgbClr val="1822CD"/>
                </a:solidFill>
                <a:latin typeface="Helvetica" charset="0"/>
                <a:ea typeface="MS PGothic" charset="0"/>
                <a:cs typeface="MS PGothic" charset="0"/>
              </a:defRPr>
            </a:lvl8pPr>
            <a:lvl9pPr marL="3886200" indent="-228600" eaLnBrk="0" fontAlgn="base" hangingPunct="0">
              <a:spcBef>
                <a:spcPct val="0"/>
              </a:spcBef>
              <a:spcAft>
                <a:spcPct val="0"/>
              </a:spcAft>
              <a:defRPr sz="1200" b="1" i="1">
                <a:solidFill>
                  <a:srgbClr val="1822CD"/>
                </a:solidFill>
                <a:latin typeface="Helvetica" charset="0"/>
                <a:ea typeface="MS PGothic" charset="0"/>
                <a:cs typeface="MS PGothic" charset="0"/>
              </a:defRPr>
            </a:lvl9pPr>
          </a:lstStyle>
          <a:p>
            <a:pPr algn="ctr" eaLnBrk="1" hangingPunct="1">
              <a:defRPr/>
            </a:pPr>
            <a:r>
              <a:rPr lang="en-US" sz="2800" i="0" dirty="0" smtClean="0">
                <a:solidFill>
                  <a:schemeClr val="accent6"/>
                </a:solidFill>
                <a:latin typeface="Arial" charset="0"/>
              </a:rPr>
              <a:t>Probe analysis suggests RF rectification is an important contributor to FW losses in SOL</a:t>
            </a:r>
            <a:endParaRPr lang="en-US" sz="2800" b="0" i="0" dirty="0" smtClean="0">
              <a:solidFill>
                <a:srgbClr val="000090"/>
              </a:solidFill>
              <a:latin typeface="Calibri" charset="0"/>
              <a:ea typeface="ＭＳ Ｐゴシック" charset="0"/>
              <a:cs typeface="ＭＳ Ｐゴシック" charset="0"/>
            </a:endParaRPr>
          </a:p>
        </p:txBody>
      </p:sp>
      <p:sp>
        <p:nvSpPr>
          <p:cNvPr id="13314" name="TextBox 3"/>
          <p:cNvSpPr txBox="1">
            <a:spLocks noChangeArrowheads="1"/>
          </p:cNvSpPr>
          <p:nvPr/>
        </p:nvSpPr>
        <p:spPr bwMode="auto">
          <a:xfrm>
            <a:off x="0" y="866775"/>
            <a:ext cx="4256088"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spcBef>
                <a:spcPts val="600"/>
              </a:spcBef>
              <a:buFont typeface="Arial" pitchFamily="34" charset="0"/>
              <a:buChar char="•"/>
            </a:pPr>
            <a:r>
              <a:rPr lang="en-US" altLang="en-US" sz="2000" b="0" i="0">
                <a:solidFill>
                  <a:schemeClr val="tx1"/>
                </a:solidFill>
                <a:latin typeface="Arial" pitchFamily="34" charset="0"/>
              </a:rPr>
              <a:t>Heat flux to Langmuir probes is double for Probe 4 (under spiral) relative to Probe 2 (away from spiral)</a:t>
            </a:r>
          </a:p>
          <a:p>
            <a:pPr lvl="1" eaLnBrk="1" hangingPunct="1">
              <a:buFont typeface="Lucida Grande" charset="0"/>
              <a:buChar char="−"/>
            </a:pPr>
            <a:r>
              <a:rPr lang="en-US" altLang="en-US" sz="1800" b="0" i="0">
                <a:solidFill>
                  <a:srgbClr val="0000FF"/>
                </a:solidFill>
                <a:latin typeface="Arial" pitchFamily="34" charset="0"/>
              </a:rPr>
              <a:t>q</a:t>
            </a:r>
            <a:r>
              <a:rPr lang="en-US" altLang="en-US" sz="1800" b="0" i="0" baseline="-25000">
                <a:solidFill>
                  <a:srgbClr val="0000FF"/>
                </a:solidFill>
                <a:latin typeface="Arial" pitchFamily="34" charset="0"/>
              </a:rPr>
              <a:t>P4</a:t>
            </a:r>
            <a:r>
              <a:rPr lang="en-US" altLang="en-US" sz="1800" b="0" i="0">
                <a:solidFill>
                  <a:srgbClr val="0000FF"/>
                </a:solidFill>
                <a:latin typeface="Arial" pitchFamily="34" charset="0"/>
              </a:rPr>
              <a:t> = 0.209 MW/m</a:t>
            </a:r>
            <a:r>
              <a:rPr lang="en-US" altLang="en-US" sz="1800" b="0" i="0" baseline="30000">
                <a:solidFill>
                  <a:srgbClr val="0000FF"/>
                </a:solidFill>
                <a:latin typeface="Arial" pitchFamily="34" charset="0"/>
              </a:rPr>
              <a:t>2</a:t>
            </a:r>
            <a:endParaRPr lang="en-US" altLang="en-US" sz="1800" b="0" i="0">
              <a:solidFill>
                <a:srgbClr val="0000FF"/>
              </a:solidFill>
              <a:latin typeface="Arial" pitchFamily="34" charset="0"/>
            </a:endParaRPr>
          </a:p>
          <a:p>
            <a:pPr lvl="1" eaLnBrk="1" hangingPunct="1">
              <a:buFont typeface="Lucida Grande" charset="0"/>
              <a:buChar char="−"/>
            </a:pPr>
            <a:r>
              <a:rPr lang="en-US" altLang="en-US" sz="1800" b="0" i="0">
                <a:solidFill>
                  <a:srgbClr val="0000FF"/>
                </a:solidFill>
                <a:latin typeface="Arial" pitchFamily="34" charset="0"/>
              </a:rPr>
              <a:t>q</a:t>
            </a:r>
            <a:r>
              <a:rPr lang="en-US" altLang="en-US" sz="1800" b="0" i="0" baseline="-25000">
                <a:solidFill>
                  <a:srgbClr val="0000FF"/>
                </a:solidFill>
                <a:latin typeface="Arial" pitchFamily="34" charset="0"/>
              </a:rPr>
              <a:t>P2</a:t>
            </a:r>
            <a:r>
              <a:rPr lang="en-US" altLang="en-US" sz="1800" b="0" i="0">
                <a:solidFill>
                  <a:srgbClr val="0000FF"/>
                </a:solidFill>
                <a:latin typeface="Arial" pitchFamily="34" charset="0"/>
              </a:rPr>
              <a:t> = 0.103 MW/m</a:t>
            </a:r>
            <a:r>
              <a:rPr lang="en-US" altLang="en-US" sz="1800" b="0" i="0" baseline="30000">
                <a:solidFill>
                  <a:srgbClr val="0000FF"/>
                </a:solidFill>
                <a:latin typeface="Arial" pitchFamily="34" charset="0"/>
              </a:rPr>
              <a:t>2</a:t>
            </a:r>
          </a:p>
          <a:p>
            <a:pPr lvl="1" eaLnBrk="1" hangingPunct="1"/>
            <a:endParaRPr lang="en-US" altLang="en-US" sz="1600" b="0" i="0" baseline="30000">
              <a:solidFill>
                <a:schemeClr val="tx1"/>
              </a:solidFill>
              <a:latin typeface="Arial" pitchFamily="34" charset="0"/>
            </a:endParaRPr>
          </a:p>
          <a:p>
            <a:pPr eaLnBrk="1" hangingPunct="1">
              <a:buFont typeface="Arial" pitchFamily="34" charset="0"/>
              <a:buChar char="•"/>
            </a:pPr>
            <a:r>
              <a:rPr lang="en-US" altLang="en-US" sz="2000" b="0" i="0">
                <a:solidFill>
                  <a:schemeClr val="tx1"/>
                </a:solidFill>
                <a:latin typeface="Arial" pitchFamily="34" charset="0"/>
              </a:rPr>
              <a:t>Results obtained by:</a:t>
            </a:r>
          </a:p>
          <a:p>
            <a:pPr lvl="1" eaLnBrk="1" hangingPunct="1">
              <a:buFont typeface="Lucida Grande" charset="0"/>
              <a:buChar char="−"/>
            </a:pPr>
            <a:r>
              <a:rPr lang="en-US" altLang="en-US" sz="1600" b="0" i="0">
                <a:solidFill>
                  <a:srgbClr val="0000FF"/>
                </a:solidFill>
                <a:latin typeface="Arial" pitchFamily="34" charset="0"/>
              </a:rPr>
              <a:t>Negative shift in floating potential V</a:t>
            </a:r>
            <a:r>
              <a:rPr lang="en-US" altLang="en-US" sz="1600" b="0" i="0" baseline="-25000">
                <a:solidFill>
                  <a:srgbClr val="0000FF"/>
                </a:solidFill>
                <a:latin typeface="Arial" pitchFamily="34" charset="0"/>
              </a:rPr>
              <a:t>f </a:t>
            </a:r>
            <a:r>
              <a:rPr lang="en-US" altLang="en-US" sz="1600" b="0" i="0">
                <a:solidFill>
                  <a:srgbClr val="0000FF"/>
                </a:solidFill>
                <a:latin typeface="Arial" pitchFamily="34" charset="0"/>
              </a:rPr>
              <a:t>for P4 to P2 </a:t>
            </a:r>
          </a:p>
          <a:p>
            <a:pPr lvl="1" eaLnBrk="1" hangingPunct="1">
              <a:buFont typeface="Lucida Grande" charset="0"/>
              <a:buChar char="−"/>
            </a:pPr>
            <a:r>
              <a:rPr lang="en-US" altLang="en-US" sz="1600" b="0" i="0">
                <a:solidFill>
                  <a:srgbClr val="0000FF"/>
                </a:solidFill>
                <a:latin typeface="Arial" pitchFamily="34" charset="0"/>
              </a:rPr>
              <a:t>Gives RF voltage via the equation:</a:t>
            </a:r>
          </a:p>
          <a:p>
            <a:pPr eaLnBrk="1" hangingPunct="1">
              <a:spcBef>
                <a:spcPts val="600"/>
              </a:spcBef>
            </a:pPr>
            <a:r>
              <a:rPr lang="en-US" altLang="en-US" sz="1600" b="0" i="0">
                <a:solidFill>
                  <a:srgbClr val="000000"/>
                </a:solidFill>
                <a:latin typeface="Arial" pitchFamily="34" charset="0"/>
              </a:rPr>
              <a:t>		</a:t>
            </a:r>
            <a:r>
              <a:rPr lang="en-US" altLang="en-US" sz="1800" b="0" i="0">
                <a:solidFill>
                  <a:srgbClr val="000000"/>
                </a:solidFill>
                <a:latin typeface="Arial" pitchFamily="34" charset="0"/>
              </a:rPr>
              <a:t>exp(</a:t>
            </a:r>
            <a:r>
              <a:rPr lang="en-US" altLang="en-US" sz="1800" b="0" i="0">
                <a:solidFill>
                  <a:srgbClr val="000000"/>
                </a:solidFill>
                <a:latin typeface="Symbol" pitchFamily="18" charset="2"/>
              </a:rPr>
              <a:t>D</a:t>
            </a:r>
            <a:r>
              <a:rPr lang="en-US" altLang="en-US" sz="1800" b="0" i="0">
                <a:solidFill>
                  <a:srgbClr val="000000"/>
                </a:solidFill>
                <a:latin typeface="Arial" pitchFamily="34" charset="0"/>
              </a:rPr>
              <a:t>V</a:t>
            </a:r>
            <a:r>
              <a:rPr lang="en-US" altLang="en-US" sz="1800" b="0" i="0" baseline="-25000">
                <a:solidFill>
                  <a:srgbClr val="000000"/>
                </a:solidFill>
                <a:latin typeface="Arial" pitchFamily="34" charset="0"/>
              </a:rPr>
              <a:t>f</a:t>
            </a:r>
            <a:r>
              <a:rPr lang="en-US" altLang="en-US" sz="1800" b="0" i="0">
                <a:solidFill>
                  <a:srgbClr val="000000"/>
                </a:solidFill>
                <a:latin typeface="Arial" pitchFamily="34" charset="0"/>
              </a:rPr>
              <a:t>/T</a:t>
            </a:r>
            <a:r>
              <a:rPr lang="en-US" altLang="en-US" sz="1800" b="0" i="0" baseline="-25000">
                <a:solidFill>
                  <a:srgbClr val="000000"/>
                </a:solidFill>
                <a:latin typeface="Arial" pitchFamily="34" charset="0"/>
              </a:rPr>
              <a:t>e</a:t>
            </a:r>
            <a:r>
              <a:rPr lang="en-US" altLang="en-US" sz="1800" b="0" i="0">
                <a:solidFill>
                  <a:srgbClr val="000000"/>
                </a:solidFill>
                <a:latin typeface="Arial" pitchFamily="34" charset="0"/>
              </a:rPr>
              <a:t>) = I</a:t>
            </a:r>
            <a:r>
              <a:rPr lang="en-US" altLang="en-US" sz="1800" b="0" i="0" baseline="-25000">
                <a:solidFill>
                  <a:srgbClr val="000000"/>
                </a:solidFill>
                <a:latin typeface="Arial" pitchFamily="34" charset="0"/>
              </a:rPr>
              <a:t>0</a:t>
            </a:r>
            <a:r>
              <a:rPr lang="en-US" altLang="en-US" sz="1800" b="0" i="0">
                <a:solidFill>
                  <a:srgbClr val="000000"/>
                </a:solidFill>
                <a:latin typeface="Arial" pitchFamily="34" charset="0"/>
              </a:rPr>
              <a:t>(V</a:t>
            </a:r>
            <a:r>
              <a:rPr lang="en-US" altLang="en-US" sz="1800" b="0" i="0" baseline="-25000">
                <a:solidFill>
                  <a:srgbClr val="000000"/>
                </a:solidFill>
                <a:latin typeface="Arial" pitchFamily="34" charset="0"/>
              </a:rPr>
              <a:t>RF</a:t>
            </a:r>
            <a:r>
              <a:rPr lang="en-US" altLang="en-US" sz="1800" b="0" i="0">
                <a:solidFill>
                  <a:srgbClr val="000000"/>
                </a:solidFill>
                <a:latin typeface="Arial" pitchFamily="34" charset="0"/>
              </a:rPr>
              <a:t>/T</a:t>
            </a:r>
            <a:r>
              <a:rPr lang="en-US" altLang="en-US" sz="1800" b="0" i="0" baseline="-25000">
                <a:solidFill>
                  <a:srgbClr val="000000"/>
                </a:solidFill>
                <a:latin typeface="Arial" pitchFamily="34" charset="0"/>
              </a:rPr>
              <a:t>e</a:t>
            </a:r>
            <a:r>
              <a:rPr lang="en-US" altLang="en-US" sz="1800" b="0" i="0">
                <a:solidFill>
                  <a:srgbClr val="000000"/>
                </a:solidFill>
                <a:latin typeface="Arial" pitchFamily="34" charset="0"/>
              </a:rPr>
              <a:t>)</a:t>
            </a:r>
          </a:p>
          <a:p>
            <a:pPr eaLnBrk="1" hangingPunct="1">
              <a:spcBef>
                <a:spcPts val="600"/>
              </a:spcBef>
            </a:pPr>
            <a:r>
              <a:rPr lang="en-US" altLang="en-US" b="0" i="0">
                <a:solidFill>
                  <a:schemeClr val="tx1"/>
                </a:solidFill>
                <a:latin typeface="Arial" pitchFamily="34" charset="0"/>
              </a:rPr>
              <a:t>[A. Boschi and F. Magistrelli, Il Nuovo Cimento 29 (1963) 487.]</a:t>
            </a:r>
            <a:r>
              <a:rPr lang="en-US" altLang="en-US" b="0" i="0">
                <a:solidFill>
                  <a:schemeClr val="tx1"/>
                </a:solidFill>
                <a:latin typeface="Calibri" pitchFamily="34" charset="0"/>
              </a:rPr>
              <a:t> </a:t>
            </a:r>
            <a:endParaRPr lang="en-US" altLang="en-US" sz="1600" b="0" i="0">
              <a:solidFill>
                <a:schemeClr val="tx1"/>
              </a:solidFill>
              <a:latin typeface="Arial" pitchFamily="34" charset="0"/>
            </a:endParaRPr>
          </a:p>
          <a:p>
            <a:pPr lvl="1" eaLnBrk="1" hangingPunct="1">
              <a:buFont typeface="Lucida Grande" charset="0"/>
              <a:buChar char="-"/>
            </a:pPr>
            <a:r>
              <a:rPr lang="en-US" altLang="en-US" sz="1600" b="0" i="0">
                <a:solidFill>
                  <a:srgbClr val="0000FF"/>
                </a:solidFill>
                <a:latin typeface="Arial" pitchFamily="34" charset="0"/>
              </a:rPr>
              <a:t>Average γ over an RF cycle of amplitude V</a:t>
            </a:r>
            <a:r>
              <a:rPr lang="en-US" altLang="en-US" sz="1600" b="0" i="0" baseline="-25000">
                <a:solidFill>
                  <a:srgbClr val="0000FF"/>
                </a:solidFill>
                <a:latin typeface="Arial" pitchFamily="34" charset="0"/>
              </a:rPr>
              <a:t>RF</a:t>
            </a:r>
          </a:p>
          <a:p>
            <a:pPr lvl="1" eaLnBrk="1" hangingPunct="1">
              <a:buFont typeface="Lucida Grande" charset="0"/>
              <a:buChar char="-"/>
            </a:pPr>
            <a:r>
              <a:rPr lang="en-US" altLang="en-US" sz="1600" b="0" i="0">
                <a:solidFill>
                  <a:srgbClr val="0000FF"/>
                </a:solidFill>
                <a:latin typeface="Arial" pitchFamily="34" charset="0"/>
              </a:rPr>
              <a:t>Assumes same T</a:t>
            </a:r>
            <a:r>
              <a:rPr lang="en-US" altLang="en-US" sz="1600" b="0" i="0" baseline="-25000">
                <a:solidFill>
                  <a:srgbClr val="0000FF"/>
                </a:solidFill>
                <a:latin typeface="Arial" pitchFamily="34" charset="0"/>
              </a:rPr>
              <a:t>e</a:t>
            </a:r>
            <a:r>
              <a:rPr lang="en-US" altLang="en-US" sz="1600" b="0" i="0">
                <a:solidFill>
                  <a:srgbClr val="0000FF"/>
                </a:solidFill>
                <a:latin typeface="Arial" pitchFamily="34" charset="0"/>
              </a:rPr>
              <a:t> and I</a:t>
            </a:r>
            <a:r>
              <a:rPr lang="en-US" altLang="en-US" sz="1600" b="0" i="0" baseline="-25000">
                <a:solidFill>
                  <a:srgbClr val="0000FF"/>
                </a:solidFill>
                <a:latin typeface="Arial" pitchFamily="34" charset="0"/>
              </a:rPr>
              <a:t>sat</a:t>
            </a:r>
            <a:r>
              <a:rPr lang="en-US" altLang="en-US" sz="1600" b="0" i="0">
                <a:solidFill>
                  <a:srgbClr val="0000FF"/>
                </a:solidFill>
                <a:latin typeface="Arial" pitchFamily="34" charset="0"/>
              </a:rPr>
              <a:t> for both probes</a:t>
            </a:r>
            <a:endParaRPr lang="en-US" altLang="en-US" sz="1600" b="0" i="0">
              <a:solidFill>
                <a:schemeClr val="tx1"/>
              </a:solidFill>
              <a:latin typeface="Arial" pitchFamily="34" charset="0"/>
            </a:endParaRPr>
          </a:p>
        </p:txBody>
      </p:sp>
      <p:grpSp>
        <p:nvGrpSpPr>
          <p:cNvPr id="50179" name="Group 8"/>
          <p:cNvGrpSpPr>
            <a:grpSpLocks noChangeAspect="1"/>
          </p:cNvGrpSpPr>
          <p:nvPr/>
        </p:nvGrpSpPr>
        <p:grpSpPr bwMode="auto">
          <a:xfrm>
            <a:off x="4122738" y="1557338"/>
            <a:ext cx="5006975" cy="4013200"/>
            <a:chOff x="5338763" y="2532782"/>
            <a:chExt cx="3790950" cy="3037756"/>
          </a:xfrm>
        </p:grpSpPr>
        <p:grpSp>
          <p:nvGrpSpPr>
            <p:cNvPr id="50182" name="Group 9"/>
            <p:cNvGrpSpPr>
              <a:grpSpLocks noChangeAspect="1"/>
            </p:cNvGrpSpPr>
            <p:nvPr/>
          </p:nvGrpSpPr>
          <p:grpSpPr bwMode="auto">
            <a:xfrm>
              <a:off x="5338763" y="2800350"/>
              <a:ext cx="3790950" cy="2770188"/>
              <a:chOff x="5263370" y="2878938"/>
              <a:chExt cx="3915732" cy="2862072"/>
            </a:xfrm>
          </p:grpSpPr>
          <p:pic>
            <p:nvPicPr>
              <p:cNvPr id="50184" name="Picture 4" descr="141899_P4ave_P2ave_6consweeps_451msstart_13_5eV_Y400mA_3.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3370" y="2878938"/>
                <a:ext cx="3915732" cy="286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5" name="TextBox 7"/>
              <p:cNvSpPr txBox="1">
                <a:spLocks noChangeArrowheads="1"/>
              </p:cNvSpPr>
              <p:nvPr/>
            </p:nvSpPr>
            <p:spPr bwMode="auto">
              <a:xfrm>
                <a:off x="5951373" y="3621380"/>
                <a:ext cx="970282" cy="91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r>
                  <a:rPr lang="en-US" altLang="en-US" sz="1400" b="0" i="0">
                    <a:solidFill>
                      <a:schemeClr val="tx1"/>
                    </a:solidFill>
                    <a:latin typeface="Arial" pitchFamily="34" charset="0"/>
                  </a:rPr>
                  <a:t>V</a:t>
                </a:r>
                <a:r>
                  <a:rPr lang="en-US" altLang="en-US" sz="1400" b="0" i="0" baseline="-25000">
                    <a:solidFill>
                      <a:schemeClr val="tx1"/>
                    </a:solidFill>
                    <a:latin typeface="Arial" pitchFamily="34" charset="0"/>
                  </a:rPr>
                  <a:t>RF</a:t>
                </a:r>
                <a:r>
                  <a:rPr lang="en-US" altLang="en-US" sz="1400" b="0" i="0">
                    <a:solidFill>
                      <a:schemeClr val="tx1"/>
                    </a:solidFill>
                    <a:latin typeface="Arial" pitchFamily="34" charset="0"/>
                  </a:rPr>
                  <a:t> = 43.7 V</a:t>
                </a:r>
              </a:p>
              <a:p>
                <a:pPr eaLnBrk="1" hangingPunct="1"/>
                <a:endParaRPr lang="en-US" altLang="en-US" sz="1400" b="0" i="0">
                  <a:solidFill>
                    <a:schemeClr val="tx1"/>
                  </a:solidFill>
                  <a:latin typeface="Arial" pitchFamily="34" charset="0"/>
                </a:endParaRPr>
              </a:p>
              <a:p>
                <a:pPr eaLnBrk="1" hangingPunct="1"/>
                <a:r>
                  <a:rPr lang="en-US" altLang="en-US" sz="1400" b="0" i="0">
                    <a:solidFill>
                      <a:schemeClr val="tx1"/>
                    </a:solidFill>
                    <a:latin typeface="Arial" pitchFamily="34" charset="0"/>
                  </a:rPr>
                  <a:t>For T</a:t>
                </a:r>
                <a:r>
                  <a:rPr lang="en-US" altLang="en-US" sz="1400" b="0" i="0" baseline="-25000">
                    <a:solidFill>
                      <a:schemeClr val="tx1"/>
                    </a:solidFill>
                    <a:latin typeface="Arial" pitchFamily="34" charset="0"/>
                  </a:rPr>
                  <a:t>i</a:t>
                </a:r>
                <a:r>
                  <a:rPr lang="en-US" altLang="en-US" sz="1400" b="0" i="0">
                    <a:solidFill>
                      <a:schemeClr val="tx1"/>
                    </a:solidFill>
                    <a:latin typeface="Arial" pitchFamily="34" charset="0"/>
                  </a:rPr>
                  <a:t> = T</a:t>
                </a:r>
                <a:r>
                  <a:rPr lang="en-US" altLang="en-US" sz="1400" b="0" i="0" baseline="-25000">
                    <a:solidFill>
                      <a:schemeClr val="tx1"/>
                    </a:solidFill>
                    <a:latin typeface="Arial" pitchFamily="34" charset="0"/>
                  </a:rPr>
                  <a:t>e</a:t>
                </a:r>
                <a:endParaRPr lang="en-US" altLang="en-US" sz="1400" b="0" i="0">
                  <a:solidFill>
                    <a:schemeClr val="tx1"/>
                  </a:solidFill>
                  <a:latin typeface="Arial" pitchFamily="34" charset="0"/>
                </a:endParaRPr>
              </a:p>
              <a:p>
                <a:pPr eaLnBrk="1" hangingPunct="1"/>
                <a:r>
                  <a:rPr lang="en-US" altLang="en-US" sz="1400" b="0" i="0">
                    <a:solidFill>
                      <a:schemeClr val="tx1"/>
                    </a:solidFill>
                    <a:latin typeface="Symbol" pitchFamily="18" charset="2"/>
                  </a:rPr>
                  <a:t>g</a:t>
                </a:r>
                <a:r>
                  <a:rPr lang="en-US" altLang="en-US" sz="1400" b="0" i="0" baseline="-25000">
                    <a:solidFill>
                      <a:schemeClr val="tx1"/>
                    </a:solidFill>
                    <a:latin typeface="Arial" pitchFamily="34" charset="0"/>
                  </a:rPr>
                  <a:t>P4</a:t>
                </a:r>
                <a:r>
                  <a:rPr lang="en-US" altLang="en-US" sz="1400" b="0" i="0">
                    <a:solidFill>
                      <a:schemeClr val="tx1"/>
                    </a:solidFill>
                    <a:latin typeface="Arial" pitchFamily="34" charset="0"/>
                  </a:rPr>
                  <a:t> = 14.43</a:t>
                </a:r>
              </a:p>
              <a:p>
                <a:pPr eaLnBrk="1" hangingPunct="1"/>
                <a:r>
                  <a:rPr lang="en-US" altLang="en-US" sz="1400" b="0" i="0">
                    <a:solidFill>
                      <a:srgbClr val="FF0000"/>
                    </a:solidFill>
                    <a:latin typeface="Symbol" pitchFamily="18" charset="2"/>
                  </a:rPr>
                  <a:t>g</a:t>
                </a:r>
                <a:r>
                  <a:rPr lang="en-US" altLang="en-US" sz="1400" b="0" i="0" baseline="-25000">
                    <a:solidFill>
                      <a:srgbClr val="FF0000"/>
                    </a:solidFill>
                    <a:latin typeface="Arial" pitchFamily="34" charset="0"/>
                  </a:rPr>
                  <a:t>P2</a:t>
                </a:r>
                <a:r>
                  <a:rPr lang="en-US" altLang="en-US" sz="1400" b="0" i="0">
                    <a:solidFill>
                      <a:srgbClr val="FF0000"/>
                    </a:solidFill>
                    <a:latin typeface="Arial" pitchFamily="34" charset="0"/>
                  </a:rPr>
                  <a:t> = 7.12</a:t>
                </a:r>
                <a:endParaRPr lang="en-US" altLang="en-US" sz="1400" b="0" i="0">
                  <a:solidFill>
                    <a:srgbClr val="FF0000"/>
                  </a:solidFill>
                  <a:latin typeface="Symbol" pitchFamily="18" charset="2"/>
                </a:endParaRPr>
              </a:p>
            </p:txBody>
          </p:sp>
        </p:grpSp>
        <p:sp>
          <p:nvSpPr>
            <p:cNvPr id="50183" name="TextBox 7"/>
            <p:cNvSpPr txBox="1">
              <a:spLocks noChangeArrowheads="1"/>
            </p:cNvSpPr>
            <p:nvPr/>
          </p:nvSpPr>
          <p:spPr bwMode="auto">
            <a:xfrm>
              <a:off x="6457768" y="2532782"/>
              <a:ext cx="1529379" cy="23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r>
                <a:rPr lang="en-US" altLang="en-US" sz="1400" b="0" i="0">
                  <a:solidFill>
                    <a:schemeClr val="tx1"/>
                  </a:solidFill>
                  <a:latin typeface="Arial" pitchFamily="34" charset="0"/>
                </a:rPr>
                <a:t>141899 - t = 0.451 sec</a:t>
              </a:r>
            </a:p>
          </p:txBody>
        </p:sp>
      </p:grpSp>
      <p:sp>
        <p:nvSpPr>
          <p:cNvPr id="13318" name="TextBox 3"/>
          <p:cNvSpPr txBox="1">
            <a:spLocks noChangeArrowheads="1"/>
          </p:cNvSpPr>
          <p:nvPr/>
        </p:nvSpPr>
        <p:spPr bwMode="auto">
          <a:xfrm>
            <a:off x="-14288" y="5805488"/>
            <a:ext cx="9144001"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eaLnBrk="1" hangingPunct="1">
              <a:spcBef>
                <a:spcPts val="600"/>
              </a:spcBef>
              <a:buFont typeface="Arial"/>
              <a:buChar char="•"/>
              <a:defRPr/>
            </a:pPr>
            <a:r>
              <a:rPr lang="en-US" sz="2000" b="0" i="0" dirty="0" smtClean="0">
                <a:cs typeface="Arial" charset="0"/>
              </a:rPr>
              <a:t>Enhancement of heat flux probably larger at more intense portion of spiral </a:t>
            </a:r>
          </a:p>
          <a:p>
            <a:pPr marL="285750" indent="-285750" eaLnBrk="1" hangingPunct="1">
              <a:spcBef>
                <a:spcPts val="600"/>
              </a:spcBef>
              <a:buFont typeface="Arial"/>
              <a:buChar char="•"/>
              <a:defRPr/>
            </a:pPr>
            <a:r>
              <a:rPr lang="en-US" sz="2000" b="0" i="0" dirty="0" smtClean="0">
                <a:cs typeface="Arial" charset="0"/>
              </a:rPr>
              <a:t>Coaxial Langmuir probes on NSTX-U will permit direct measurement of V</a:t>
            </a:r>
            <a:r>
              <a:rPr lang="en-US" sz="2000" b="0" i="0" baseline="-25000" dirty="0" smtClean="0">
                <a:cs typeface="Arial" charset="0"/>
              </a:rPr>
              <a:t>RF</a:t>
            </a:r>
            <a:endParaRPr lang="en-US" sz="2000" b="0" i="0" dirty="0" smtClean="0">
              <a:cs typeface="Arial" charset="0"/>
            </a:endParaRPr>
          </a:p>
          <a:p>
            <a:pPr eaLnBrk="1" hangingPunct="1">
              <a:defRPr/>
            </a:pPr>
            <a:endParaRPr lang="en-US" sz="2000" b="0" i="0" dirty="0" smtClean="0">
              <a:cs typeface="Arial" charset="0"/>
            </a:endParaRPr>
          </a:p>
        </p:txBody>
      </p:sp>
      <p:sp>
        <p:nvSpPr>
          <p:cNvPr id="12" name="TextBox 3"/>
          <p:cNvSpPr txBox="1">
            <a:spLocks noChangeArrowheads="1"/>
          </p:cNvSpPr>
          <p:nvPr/>
        </p:nvSpPr>
        <p:spPr bwMode="auto">
          <a:xfrm>
            <a:off x="5145088" y="927100"/>
            <a:ext cx="33067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eaLnBrk="1" hangingPunct="1">
              <a:buFont typeface="Symbol" charset="0"/>
              <a:buChar char="g"/>
              <a:defRPr/>
            </a:pPr>
            <a:r>
              <a:rPr lang="en-US" b="0" i="0" dirty="0" smtClean="0">
                <a:cs typeface="Arial" charset="0"/>
              </a:rPr>
              <a:t>= </a:t>
            </a:r>
            <a:r>
              <a:rPr lang="en-US" b="0" i="0" dirty="0" err="1" smtClean="0">
                <a:cs typeface="Arial" charset="0"/>
              </a:rPr>
              <a:t>q</a:t>
            </a:r>
            <a:r>
              <a:rPr lang="en-US" b="0" i="0" baseline="-25000" dirty="0" err="1" smtClean="0">
                <a:cs typeface="Arial" charset="0"/>
              </a:rPr>
              <a:t>surface</a:t>
            </a:r>
            <a:r>
              <a:rPr lang="en-US" b="0" i="0" dirty="0" smtClean="0">
                <a:cs typeface="Arial" charset="0"/>
              </a:rPr>
              <a:t>/(</a:t>
            </a:r>
            <a:r>
              <a:rPr lang="en-US" b="0" i="0" dirty="0" err="1" smtClean="0">
                <a:cs typeface="Arial" charset="0"/>
              </a:rPr>
              <a:t>j</a:t>
            </a:r>
            <a:r>
              <a:rPr lang="en-US" b="0" i="0" baseline="30000" dirty="0" err="1" smtClean="0">
                <a:cs typeface="Arial" charset="0"/>
              </a:rPr>
              <a:t>+</a:t>
            </a:r>
            <a:r>
              <a:rPr lang="en-US" b="0" i="0" baseline="-25000" dirty="0" err="1" smtClean="0">
                <a:cs typeface="Arial" charset="0"/>
              </a:rPr>
              <a:t>sat</a:t>
            </a:r>
            <a:r>
              <a:rPr lang="en-US" b="0" i="0" dirty="0" smtClean="0">
                <a:cs typeface="Arial" charset="0"/>
              </a:rPr>
              <a:t> *</a:t>
            </a:r>
            <a:r>
              <a:rPr lang="en-US" b="0" i="0" dirty="0" err="1" smtClean="0">
                <a:cs typeface="Arial" charset="0"/>
              </a:rPr>
              <a:t>T</a:t>
            </a:r>
            <a:r>
              <a:rPr lang="en-US" b="0" i="0" baseline="-25000" dirty="0" err="1" smtClean="0">
                <a:cs typeface="Arial" charset="0"/>
              </a:rPr>
              <a:t>e</a:t>
            </a:r>
            <a:r>
              <a:rPr lang="en-US" b="0" i="0" dirty="0" smtClean="0">
                <a:cs typeface="Arial" charset="0"/>
              </a:rPr>
              <a:t>)</a:t>
            </a:r>
          </a:p>
          <a:p>
            <a:pPr marL="0" indent="0" eaLnBrk="1" hangingPunct="1">
              <a:defRPr/>
            </a:pPr>
            <a:endParaRPr lang="en-US" b="0" i="0" dirty="0" smtClean="0">
              <a:cs typeface="Arial" charset="0"/>
            </a:endParaRPr>
          </a:p>
          <a:p>
            <a:pPr eaLnBrk="1" hangingPunct="1">
              <a:defRPr/>
            </a:pPr>
            <a:endParaRPr lang="en-US" b="0" i="0" dirty="0" smtClean="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Return RF currents in antenna visualized with </a:t>
            </a:r>
            <a:br>
              <a:rPr lang="en-US" altLang="en-US" smtClean="0"/>
            </a:br>
            <a:r>
              <a:rPr lang="en-US" altLang="en-US" smtClean="0"/>
              <a:t>infrared camera and show agreement with simulations</a:t>
            </a:r>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1388"/>
            <a:ext cx="4340225"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4" descr="IR_May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9775" y="2544763"/>
            <a:ext cx="4594225" cy="405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3"/>
          <p:cNvSpPr txBox="1">
            <a:spLocks noChangeArrowheads="1"/>
          </p:cNvSpPr>
          <p:nvPr/>
        </p:nvSpPr>
        <p:spPr bwMode="auto">
          <a:xfrm>
            <a:off x="349250" y="5473700"/>
            <a:ext cx="338137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lgn="ctr">
              <a:spcBef>
                <a:spcPts val="4200"/>
              </a:spcBef>
              <a:buClr>
                <a:srgbClr val="010000"/>
              </a:buClr>
            </a:pPr>
            <a:r>
              <a:rPr lang="en-US" altLang="en-US" sz="2400" b="0" i="0">
                <a:solidFill>
                  <a:schemeClr val="tx1"/>
                </a:solidFill>
                <a:latin typeface="Arial" pitchFamily="34" charset="0"/>
              </a:rPr>
              <a:t>IR camera image after RF pulse</a:t>
            </a:r>
          </a:p>
        </p:txBody>
      </p:sp>
      <p:sp>
        <p:nvSpPr>
          <p:cNvPr id="51205" name="Rectangle 3"/>
          <p:cNvSpPr txBox="1">
            <a:spLocks noChangeArrowheads="1"/>
          </p:cNvSpPr>
          <p:nvPr/>
        </p:nvSpPr>
        <p:spPr bwMode="auto">
          <a:xfrm>
            <a:off x="5176838" y="1168400"/>
            <a:ext cx="3303587"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lgn="ctr">
              <a:spcBef>
                <a:spcPts val="4200"/>
              </a:spcBef>
              <a:buClr>
                <a:srgbClr val="010000"/>
              </a:buClr>
            </a:pPr>
            <a:r>
              <a:rPr lang="en-US" altLang="en-US" sz="2400" b="0" i="0">
                <a:solidFill>
                  <a:schemeClr val="tx1"/>
                </a:solidFill>
                <a:latin typeface="Arial" pitchFamily="34" charset="0"/>
              </a:rPr>
              <a:t>Microwave Studio calculations of RF currents</a:t>
            </a:r>
          </a:p>
        </p:txBody>
      </p:sp>
      <p:cxnSp>
        <p:nvCxnSpPr>
          <p:cNvPr id="51206" name="Straight Arrow Connector 2"/>
          <p:cNvCxnSpPr>
            <a:cxnSpLocks noChangeShapeType="1"/>
            <a:stCxn id="51205" idx="1"/>
          </p:cNvCxnSpPr>
          <p:nvPr/>
        </p:nvCxnSpPr>
        <p:spPr bwMode="auto">
          <a:xfrm flipH="1">
            <a:off x="4325938" y="1806575"/>
            <a:ext cx="850900" cy="174625"/>
          </a:xfrm>
          <a:prstGeom prst="straightConnector1">
            <a:avLst/>
          </a:prstGeom>
          <a:noFill/>
          <a:ln w="158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1207" name="Straight Arrow Connector 6"/>
          <p:cNvCxnSpPr>
            <a:cxnSpLocks noChangeShapeType="1"/>
            <a:stCxn id="51204" idx="3"/>
          </p:cNvCxnSpPr>
          <p:nvPr/>
        </p:nvCxnSpPr>
        <p:spPr bwMode="auto">
          <a:xfrm flipV="1">
            <a:off x="3730625" y="5219700"/>
            <a:ext cx="749300" cy="708025"/>
          </a:xfrm>
          <a:prstGeom prst="straightConnector1">
            <a:avLst/>
          </a:prstGeom>
          <a:noFill/>
          <a:ln w="15875">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225" name="Straight Connector 10"/>
          <p:cNvCxnSpPr>
            <a:cxnSpLocks noChangeShapeType="1"/>
          </p:cNvCxnSpPr>
          <p:nvPr/>
        </p:nvCxn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cxnSp>
      <p:cxnSp>
        <p:nvCxnSpPr>
          <p:cNvPr id="52226" name="Straight Connector 5"/>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52227"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smtClean="0">
                <a:solidFill>
                  <a:srgbClr val="2D2DB9"/>
                </a:solidFill>
              </a:rPr>
              <a:t>RF research will also benefit from upgraded fast-ion, current profile and edge density diagnostics</a:t>
            </a:r>
          </a:p>
        </p:txBody>
      </p:sp>
      <p:cxnSp>
        <p:nvCxnSpPr>
          <p:cNvPr id="52228" name="Straight Connector 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52229" name="Rectangle 3"/>
          <p:cNvSpPr>
            <a:spLocks noGrp="1" noChangeArrowheads="1"/>
          </p:cNvSpPr>
          <p:nvPr>
            <p:ph type="body" idx="1"/>
          </p:nvPr>
        </p:nvSpPr>
        <p:spPr>
          <a:xfrm>
            <a:off x="152400" y="1112838"/>
            <a:ext cx="8839200" cy="5399087"/>
          </a:xfrm>
        </p:spPr>
        <p:txBody>
          <a:bodyPr/>
          <a:lstStyle/>
          <a:p>
            <a:pPr>
              <a:spcBef>
                <a:spcPts val="900"/>
              </a:spcBef>
              <a:buClr>
                <a:srgbClr val="010000"/>
              </a:buClr>
            </a:pPr>
            <a:r>
              <a:rPr lang="en-US" altLang="en-US" sz="2200" smtClean="0"/>
              <a:t>Several diagnostics will provide information on fast-ion interactions with FW power in NSTX-U:</a:t>
            </a:r>
          </a:p>
          <a:p>
            <a:pPr lvl="1">
              <a:spcBef>
                <a:spcPts val="900"/>
              </a:spcBef>
            </a:pPr>
            <a:r>
              <a:rPr lang="en-US" altLang="en-US" smtClean="0">
                <a:solidFill>
                  <a:srgbClr val="000090"/>
                </a:solidFill>
              </a:rPr>
              <a:t>Vertical and tangential FIDA systems will provide time (</a:t>
            </a:r>
            <a:r>
              <a:rPr lang="en-US" altLang="en-US" smtClean="0">
                <a:solidFill>
                  <a:srgbClr val="000090"/>
                </a:solidFill>
                <a:latin typeface="Symbol" pitchFamily="18" charset="2"/>
              </a:rPr>
              <a:t>D</a:t>
            </a:r>
            <a:r>
              <a:rPr lang="en-US" altLang="en-US" smtClean="0">
                <a:solidFill>
                  <a:srgbClr val="000090"/>
                </a:solidFill>
              </a:rPr>
              <a:t>t ~ 10 ms), space (</a:t>
            </a:r>
            <a:r>
              <a:rPr lang="en-US" altLang="en-US" smtClean="0">
                <a:solidFill>
                  <a:srgbClr val="000090"/>
                </a:solidFill>
                <a:latin typeface="Symbol" pitchFamily="18" charset="2"/>
              </a:rPr>
              <a:t>D</a:t>
            </a:r>
            <a:r>
              <a:rPr lang="en-US" altLang="en-US" smtClean="0">
                <a:solidFill>
                  <a:srgbClr val="000090"/>
                </a:solidFill>
              </a:rPr>
              <a:t>r ~ 5 cm) and energy (</a:t>
            </a:r>
            <a:r>
              <a:rPr lang="en-US" altLang="en-US" smtClean="0">
                <a:solidFill>
                  <a:srgbClr val="000090"/>
                </a:solidFill>
                <a:latin typeface="Symbol" pitchFamily="18" charset="2"/>
              </a:rPr>
              <a:t>D</a:t>
            </a:r>
            <a:r>
              <a:rPr lang="en-US" altLang="en-US" smtClean="0">
                <a:solidFill>
                  <a:srgbClr val="000090"/>
                </a:solidFill>
              </a:rPr>
              <a:t>E ~ 10 keV) measurements of the fast-ion distribution</a:t>
            </a:r>
          </a:p>
          <a:p>
            <a:pPr lvl="1">
              <a:spcBef>
                <a:spcPts val="900"/>
              </a:spcBef>
            </a:pPr>
            <a:r>
              <a:rPr lang="en-US" altLang="en-US" smtClean="0">
                <a:solidFill>
                  <a:srgbClr val="000090"/>
                </a:solidFill>
              </a:rPr>
              <a:t>FIDA data will be complemented by an upgraded solid-state Neutral Particle Analyzer with 5 radial channels and ~ 1 MHz data rate</a:t>
            </a:r>
          </a:p>
          <a:p>
            <a:pPr lvl="1">
              <a:spcBef>
                <a:spcPts val="900"/>
              </a:spcBef>
            </a:pPr>
            <a:r>
              <a:rPr lang="en-US" altLang="en-US" smtClean="0">
                <a:solidFill>
                  <a:srgbClr val="000090"/>
                </a:solidFill>
              </a:rPr>
              <a:t>Also there will be a new charged fusion product profile diagnostic and a scintillator-based lost fast-ion probe</a:t>
            </a:r>
          </a:p>
          <a:p>
            <a:pPr>
              <a:spcBef>
                <a:spcPts val="900"/>
              </a:spcBef>
              <a:buClr>
                <a:srgbClr val="010000"/>
              </a:buClr>
            </a:pPr>
            <a:r>
              <a:rPr lang="en-US" altLang="en-US" sz="2200" smtClean="0"/>
              <a:t>New MSE diagnostic using laser-induced fluorescence will measure CD profile without needing high-power NBI blip:</a:t>
            </a:r>
          </a:p>
          <a:p>
            <a:pPr lvl="1">
              <a:spcBef>
                <a:spcPts val="900"/>
              </a:spcBef>
            </a:pPr>
            <a:r>
              <a:rPr lang="en-US" altLang="en-US" smtClean="0">
                <a:solidFill>
                  <a:srgbClr val="000090"/>
                </a:solidFill>
                <a:sym typeface="Wingdings" pitchFamily="2" charset="2"/>
              </a:rPr>
              <a:t>Important for CD measurements in FW-only H-modes</a:t>
            </a:r>
            <a:endParaRPr lang="en-US" altLang="en-US" sz="2200" smtClean="0">
              <a:solidFill>
                <a:srgbClr val="000090"/>
              </a:solidFill>
            </a:endParaRPr>
          </a:p>
          <a:p>
            <a:pPr>
              <a:spcBef>
                <a:spcPts val="900"/>
              </a:spcBef>
              <a:buClr>
                <a:srgbClr val="010000"/>
              </a:buClr>
            </a:pPr>
            <a:r>
              <a:rPr lang="en-US" altLang="en-US" sz="2200" smtClean="0"/>
              <a:t>Upgraded 10-40 GHz refectometer and additional laser Thomson scattering channels will provide improved SOL density data</a:t>
            </a:r>
            <a:endParaRPr lang="en-US" altLang="en-US" smtClean="0"/>
          </a:p>
          <a:p>
            <a:pPr>
              <a:spcBef>
                <a:spcPts val="900"/>
              </a:spcBef>
              <a:buClr>
                <a:srgbClr val="010000"/>
              </a:buClr>
            </a:pPr>
            <a:endParaRPr lang="en-US" altLang="en-US" sz="2200" smtClean="0"/>
          </a:p>
        </p:txBody>
      </p:sp>
      <p:cxnSp>
        <p:nvCxnSpPr>
          <p:cNvPr id="52230" name="Straight Connector 7"/>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52231" name="Straight Connector 8"/>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52232" name="Straight Connector 9"/>
          <p:cNvCxnSpPr>
            <a:cxnSpLocks noChangeShapeType="1"/>
          </p:cNvCxnSpPr>
          <p:nvPr/>
        </p:nvCxn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cxnSp>
      <p:sp>
        <p:nvSpPr>
          <p:cNvPr id="52233" name="Rectangle 10"/>
          <p:cNvSpPr>
            <a:spLocks noChangeArrowheads="1"/>
          </p:cNvSpPr>
          <p:nvPr/>
        </p:nvSpPr>
        <p:spPr bwMode="auto">
          <a:xfrm>
            <a:off x="8739188" y="6581775"/>
            <a:ext cx="241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4C8FE6B3-1477-426B-8F6B-95B4433AE605}" type="slidenum">
              <a:rPr lang="en-US" altLang="en-US" sz="800" b="0" i="0">
                <a:solidFill>
                  <a:srgbClr val="000090"/>
                </a:solidFill>
                <a:latin typeface="Arial" pitchFamily="34" charset="0"/>
              </a:rPr>
              <a:pPr eaLnBrk="1" hangingPunct="1"/>
              <a:t>26</a:t>
            </a:fld>
            <a:endParaRPr lang="en-US" altLang="en-US" sz="800" b="0" i="0">
              <a:solidFill>
                <a:srgbClr val="000090"/>
              </a:solidFill>
              <a:latin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273" name="Straight Connector 10"/>
          <p:cNvCxnSpPr>
            <a:cxnSpLocks noChangeShapeType="1"/>
          </p:cNvCxnSpPr>
          <p:nvPr/>
        </p:nvCxn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cxnSp>
      <p:cxnSp>
        <p:nvCxnSpPr>
          <p:cNvPr id="54274" name="Straight Connector 5"/>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54275"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smtClean="0">
                <a:solidFill>
                  <a:srgbClr val="2D2DB9"/>
                </a:solidFill>
              </a:rPr>
              <a:t>28 GHz EBW heating will be used for plasma start-up using a technique used successfully in MAST</a:t>
            </a:r>
            <a:r>
              <a:rPr lang="en-US" altLang="en-US" sz="2800" smtClean="0">
                <a:solidFill>
                  <a:srgbClr val="FF3300"/>
                </a:solidFill>
              </a:rPr>
              <a:t>*</a:t>
            </a:r>
          </a:p>
        </p:txBody>
      </p:sp>
      <p:cxnSp>
        <p:nvCxnSpPr>
          <p:cNvPr id="54276" name="Straight Connector 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54277" name="Straight Connector 7"/>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54278" name="Straight Connector 8"/>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54279" name="Straight Connector 9"/>
          <p:cNvCxnSpPr>
            <a:cxnSpLocks noChangeShapeType="1"/>
          </p:cNvCxnSpPr>
          <p:nvPr/>
        </p:nvCxn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cxnSp>
      <p:pic>
        <p:nvPicPr>
          <p:cNvPr id="54280" name="Picture 1" descr="MAST_EBW_nf10_2_022004.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990600"/>
            <a:ext cx="3429000"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9" descr="100_2070"/>
          <p:cNvPicPr>
            <a:picLocks noChangeAspect="1" noChangeArrowheads="1"/>
          </p:cNvPicPr>
          <p:nvPr/>
        </p:nvPicPr>
        <p:blipFill>
          <a:blip r:embed="rId4">
            <a:extLst>
              <a:ext uri="{28A0092B-C50C-407E-A947-70E740481C1C}">
                <a14:useLocalDpi xmlns:a14="http://schemas.microsoft.com/office/drawing/2010/main" val="0"/>
              </a:ext>
            </a:extLst>
          </a:blip>
          <a:srcRect l="15152" t="14854" r="16489" b="13666"/>
          <a:stretch>
            <a:fillRect/>
          </a:stretch>
        </p:blipFill>
        <p:spPr bwMode="auto">
          <a:xfrm>
            <a:off x="152400" y="1066800"/>
            <a:ext cx="31099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5" name="Content Placeholder 2"/>
          <p:cNvSpPr txBox="1">
            <a:spLocks/>
          </p:cNvSpPr>
          <p:nvPr/>
        </p:nvSpPr>
        <p:spPr bwMode="auto">
          <a:xfrm>
            <a:off x="6350" y="4648200"/>
            <a:ext cx="9144000" cy="2065338"/>
          </a:xfrm>
          <a:prstGeom prst="rect">
            <a:avLst/>
          </a:prstGeom>
          <a:noFill/>
          <a:ln>
            <a:noFill/>
          </a:ln>
          <a:extLst/>
        </p:spPr>
        <p:txBody>
          <a:bodyPr/>
          <a:lstStyle>
            <a:lvl1pPr marL="342900" indent="-342900"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a:spcBef>
                <a:spcPct val="20000"/>
              </a:spcBef>
              <a:buFontTx/>
              <a:buChar char="•"/>
              <a:defRPr/>
            </a:pPr>
            <a:r>
              <a:rPr lang="en-US" sz="2200" b="0" i="0" dirty="0" smtClean="0">
                <a:solidFill>
                  <a:schemeClr val="tx1"/>
                </a:solidFill>
                <a:latin typeface="Arial" charset="0"/>
              </a:rPr>
              <a:t>O-mode EC waves launched from low field side are weakly absorbed (&lt; 2%) below the cut off electron density of ~ 1 x 10</a:t>
            </a:r>
            <a:r>
              <a:rPr lang="en-US" sz="2200" b="0" i="0" baseline="30000" dirty="0" smtClean="0">
                <a:solidFill>
                  <a:schemeClr val="tx1"/>
                </a:solidFill>
                <a:latin typeface="Arial" charset="0"/>
              </a:rPr>
              <a:t>19</a:t>
            </a:r>
            <a:r>
              <a:rPr lang="en-US" sz="2200" b="0" i="0" dirty="0" smtClean="0">
                <a:solidFill>
                  <a:schemeClr val="tx1"/>
                </a:solidFill>
                <a:latin typeface="Arial" charset="0"/>
              </a:rPr>
              <a:t> m</a:t>
            </a:r>
            <a:r>
              <a:rPr lang="en-US" sz="2200" b="0" i="0" baseline="30000" dirty="0" smtClean="0">
                <a:solidFill>
                  <a:schemeClr val="tx1"/>
                </a:solidFill>
                <a:latin typeface="Arial" charset="0"/>
              </a:rPr>
              <a:t>-3</a:t>
            </a:r>
            <a:endParaRPr lang="en-US" sz="2200" b="0" i="0" dirty="0" smtClean="0">
              <a:solidFill>
                <a:schemeClr val="tx1"/>
              </a:solidFill>
              <a:latin typeface="Arial" charset="0"/>
            </a:endParaRPr>
          </a:p>
          <a:p>
            <a:pPr>
              <a:spcBef>
                <a:spcPts val="900"/>
              </a:spcBef>
              <a:buFontTx/>
              <a:buChar char="•"/>
              <a:defRPr/>
            </a:pPr>
            <a:r>
              <a:rPr lang="en-US" sz="2200" b="0" i="0" dirty="0" smtClean="0">
                <a:solidFill>
                  <a:schemeClr val="tx1"/>
                </a:solidFill>
                <a:latin typeface="Arial" charset="0"/>
              </a:rPr>
              <a:t>Grooved reflecting polarizer on the center column converts O-mode to X-Mode that then ~ 100% converts to EBWs </a:t>
            </a:r>
          </a:p>
          <a:p>
            <a:pPr marL="0" indent="0">
              <a:spcBef>
                <a:spcPct val="20000"/>
              </a:spcBef>
              <a:defRPr/>
            </a:pPr>
            <a:r>
              <a:rPr lang="en-US" sz="2200" b="0" i="0" dirty="0" smtClean="0">
                <a:solidFill>
                  <a:schemeClr val="tx1"/>
                </a:solidFill>
                <a:latin typeface="Arial" charset="0"/>
              </a:rPr>
              <a:t> </a:t>
            </a:r>
            <a:r>
              <a:rPr lang="en-US" sz="1400" i="0" dirty="0" smtClean="0">
                <a:solidFill>
                  <a:srgbClr val="FF3300"/>
                </a:solidFill>
                <a:latin typeface="Arial" charset="0"/>
              </a:rPr>
              <a:t>* </a:t>
            </a:r>
            <a:r>
              <a:rPr lang="en-US" b="0" i="0" dirty="0" smtClean="0">
                <a:solidFill>
                  <a:srgbClr val="FF1C28"/>
                </a:solidFill>
                <a:latin typeface="Arial" charset="0"/>
              </a:rPr>
              <a:t>V. F. Shevchenko et al. </a:t>
            </a:r>
            <a:r>
              <a:rPr lang="en-US" b="0" i="0" dirty="0" err="1" smtClean="0">
                <a:solidFill>
                  <a:srgbClr val="FF1C28"/>
                </a:solidFill>
                <a:latin typeface="Arial" charset="0"/>
              </a:rPr>
              <a:t>Nucl</a:t>
            </a:r>
            <a:r>
              <a:rPr lang="en-US" b="0" i="0" dirty="0" smtClean="0">
                <a:solidFill>
                  <a:srgbClr val="FF1C28"/>
                </a:solidFill>
                <a:latin typeface="Arial" charset="0"/>
              </a:rPr>
              <a:t>. Fusion </a:t>
            </a:r>
            <a:r>
              <a:rPr lang="en-US" i="0" dirty="0" smtClean="0">
                <a:solidFill>
                  <a:srgbClr val="FF1C28"/>
                </a:solidFill>
                <a:latin typeface="Arial" charset="0"/>
              </a:rPr>
              <a:t>50</a:t>
            </a:r>
            <a:r>
              <a:rPr lang="en-US" b="0" i="0" dirty="0" smtClean="0">
                <a:solidFill>
                  <a:srgbClr val="FF1C28"/>
                </a:solidFill>
                <a:latin typeface="Arial" charset="0"/>
              </a:rPr>
              <a:t> (2010) 022004</a:t>
            </a:r>
          </a:p>
          <a:p>
            <a:pPr lvl="1">
              <a:spcBef>
                <a:spcPct val="20000"/>
              </a:spcBef>
              <a:buFontTx/>
              <a:buChar char="–"/>
              <a:defRPr/>
            </a:pPr>
            <a:endParaRPr lang="en-US" sz="2000" b="0" i="0" dirty="0" smtClean="0">
              <a:solidFill>
                <a:srgbClr val="3333CC"/>
              </a:solidFill>
              <a:latin typeface="Arial" charset="0"/>
              <a:cs typeface="ＭＳ Ｐゴシック" charset="0"/>
            </a:endParaRPr>
          </a:p>
          <a:p>
            <a:pPr>
              <a:spcBef>
                <a:spcPct val="20000"/>
              </a:spcBef>
              <a:buFontTx/>
              <a:buChar char="•"/>
              <a:defRPr/>
            </a:pPr>
            <a:endParaRPr lang="en-US" sz="2000" dirty="0" smtClean="0">
              <a:solidFill>
                <a:schemeClr val="tx1"/>
              </a:solidFill>
              <a:latin typeface="Arial" charset="0"/>
            </a:endParaRPr>
          </a:p>
        </p:txBody>
      </p:sp>
      <p:sp>
        <p:nvSpPr>
          <p:cNvPr id="54283" name="TextBox 16"/>
          <p:cNvSpPr txBox="1">
            <a:spLocks noChangeArrowheads="1"/>
          </p:cNvSpPr>
          <p:nvPr/>
        </p:nvSpPr>
        <p:spPr bwMode="auto">
          <a:xfrm>
            <a:off x="228600" y="3581400"/>
            <a:ext cx="2743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lgn="ctr" eaLnBrk="1" hangingPunct="1"/>
            <a:r>
              <a:rPr lang="en-US" altLang="en-US" sz="1600" b="0" i="0">
                <a:solidFill>
                  <a:srgbClr val="660066"/>
                </a:solidFill>
                <a:latin typeface="Arial" pitchFamily="34" charset="0"/>
              </a:rPr>
              <a:t>Grooved reflecting polarizer machined into center column in MAST </a:t>
            </a:r>
          </a:p>
        </p:txBody>
      </p:sp>
      <p:pic>
        <p:nvPicPr>
          <p:cNvPr id="54284" name="Picture 3" descr="MAST_center_column.png"/>
          <p:cNvPicPr>
            <a:picLocks noChangeAspect="1"/>
          </p:cNvPicPr>
          <p:nvPr/>
        </p:nvPicPr>
        <p:blipFill>
          <a:blip r:embed="rId5">
            <a:extLst>
              <a:ext uri="{28A0092B-C50C-407E-A947-70E740481C1C}">
                <a14:useLocalDpi xmlns:a14="http://schemas.microsoft.com/office/drawing/2010/main" val="0"/>
              </a:ext>
            </a:extLst>
          </a:blip>
          <a:srcRect l="11453" t="3915" r="16801" b="7443"/>
          <a:stretch>
            <a:fillRect/>
          </a:stretch>
        </p:blipFill>
        <p:spPr bwMode="auto">
          <a:xfrm>
            <a:off x="3048000" y="1981200"/>
            <a:ext cx="2312988"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4285" name="Straight Arrow Connector 5"/>
          <p:cNvCxnSpPr>
            <a:cxnSpLocks noChangeShapeType="1"/>
          </p:cNvCxnSpPr>
          <p:nvPr/>
        </p:nvCxnSpPr>
        <p:spPr bwMode="auto">
          <a:xfrm>
            <a:off x="2057400" y="1905000"/>
            <a:ext cx="2362200" cy="1143000"/>
          </a:xfrm>
          <a:prstGeom prst="straightConnector1">
            <a:avLst/>
          </a:prstGeom>
          <a:noFill/>
          <a:ln w="22225">
            <a:solidFill>
              <a:srgbClr val="FF1C28"/>
            </a:solidFill>
            <a:round/>
            <a:headEnd/>
            <a:tailEnd type="arrow" w="med" len="med"/>
          </a:ln>
          <a:extLst>
            <a:ext uri="{909E8E84-426E-40DD-AFC4-6F175D3DCCD1}">
              <a14:hiddenFill xmlns:a14="http://schemas.microsoft.com/office/drawing/2010/main">
                <a:noFill/>
              </a14:hiddenFill>
            </a:ext>
          </a:extLst>
        </p:spPr>
      </p:cxnSp>
      <p:sp>
        <p:nvSpPr>
          <p:cNvPr id="54286" name="Rectangle 10"/>
          <p:cNvSpPr>
            <a:spLocks noChangeArrowheads="1"/>
          </p:cNvSpPr>
          <p:nvPr/>
        </p:nvSpPr>
        <p:spPr bwMode="auto">
          <a:xfrm>
            <a:off x="8739188" y="6581775"/>
            <a:ext cx="241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E96408AF-185E-4527-AE39-BF12F2A8CA65}" type="slidenum">
              <a:rPr lang="en-US" altLang="en-US" sz="800" b="0" i="0">
                <a:solidFill>
                  <a:srgbClr val="000090"/>
                </a:solidFill>
                <a:latin typeface="Arial" pitchFamily="34" charset="0"/>
              </a:rPr>
              <a:pPr eaLnBrk="1" hangingPunct="1"/>
              <a:t>27</a:t>
            </a:fld>
            <a:endParaRPr lang="en-US" altLang="en-US" sz="800" b="0" i="0">
              <a:solidFill>
                <a:srgbClr val="000090"/>
              </a:solidFill>
              <a:latin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321" name="Straight Connector 10"/>
          <p:cNvCxnSpPr>
            <a:cxnSpLocks noChangeShapeType="1"/>
          </p:cNvCxnSpPr>
          <p:nvPr/>
        </p:nvCxn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cxnSp>
      <p:cxnSp>
        <p:nvCxnSpPr>
          <p:cNvPr id="56322" name="Straight Connector 5"/>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56323"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smtClean="0">
                <a:solidFill>
                  <a:srgbClr val="2D2DB9"/>
                </a:solidFill>
              </a:rPr>
              <a:t>Simulations of EC heated NSTX-U start-up plasma predict rapid core electron heating</a:t>
            </a:r>
          </a:p>
        </p:txBody>
      </p:sp>
      <p:cxnSp>
        <p:nvCxnSpPr>
          <p:cNvPr id="56324" name="Straight Connector 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56325" name="Rectangle 3"/>
          <p:cNvSpPr>
            <a:spLocks noGrp="1" noChangeArrowheads="1"/>
          </p:cNvSpPr>
          <p:nvPr>
            <p:ph type="body" idx="1"/>
          </p:nvPr>
        </p:nvSpPr>
        <p:spPr>
          <a:xfrm>
            <a:off x="142875" y="1016000"/>
            <a:ext cx="8940800" cy="2674938"/>
          </a:xfrm>
        </p:spPr>
        <p:txBody>
          <a:bodyPr/>
          <a:lstStyle/>
          <a:p>
            <a:pPr>
              <a:spcBef>
                <a:spcPts val="4200"/>
              </a:spcBef>
              <a:buClr>
                <a:srgbClr val="010000"/>
              </a:buClr>
            </a:pPr>
            <a:r>
              <a:rPr lang="en-US" altLang="en-US" smtClean="0"/>
              <a:t>TRANSP-TORAY simulations of 28 GHz O-mode were recently run for a B</a:t>
            </a:r>
            <a:r>
              <a:rPr lang="en-US" altLang="en-US" baseline="-25000" smtClean="0"/>
              <a:t>T</a:t>
            </a:r>
            <a:r>
              <a:rPr lang="en-US" altLang="en-US" smtClean="0"/>
              <a:t>(0) = 1 T start-up plasma :</a:t>
            </a:r>
          </a:p>
          <a:p>
            <a:pPr lvl="1" indent="-342900">
              <a:spcBef>
                <a:spcPts val="600"/>
              </a:spcBef>
              <a:buFont typeface="Lucida Grande" charset="0"/>
              <a:buChar char="-"/>
            </a:pPr>
            <a:r>
              <a:rPr lang="en-US" altLang="en-US" smtClean="0">
                <a:solidFill>
                  <a:srgbClr val="2D2DB9"/>
                </a:solidFill>
              </a:rPr>
              <a:t>Various transport models were used resulting in variations in time evolution of the EC absorption and T</a:t>
            </a:r>
            <a:r>
              <a:rPr lang="en-US" altLang="en-US" baseline="-25000" smtClean="0">
                <a:solidFill>
                  <a:srgbClr val="2D2DB9"/>
                </a:solidFill>
              </a:rPr>
              <a:t>e</a:t>
            </a:r>
            <a:r>
              <a:rPr lang="en-US" altLang="en-US" smtClean="0">
                <a:solidFill>
                  <a:srgbClr val="2D2DB9"/>
                </a:solidFill>
              </a:rPr>
              <a:t>(0)</a:t>
            </a:r>
          </a:p>
          <a:p>
            <a:pPr lvl="1" indent="-342900">
              <a:spcBef>
                <a:spcPts val="600"/>
              </a:spcBef>
              <a:buFont typeface="Lucida Grande" charset="0"/>
              <a:buChar char="-"/>
            </a:pPr>
            <a:r>
              <a:rPr lang="en-US" altLang="en-US" smtClean="0">
                <a:solidFill>
                  <a:srgbClr val="2D2DB9"/>
                </a:solidFill>
              </a:rPr>
              <a:t>All cases had first-pass EC absorption reaching ~ 50% and T</a:t>
            </a:r>
            <a:r>
              <a:rPr lang="en-US" altLang="en-US" baseline="-25000" smtClean="0">
                <a:solidFill>
                  <a:srgbClr val="2D2DB9"/>
                </a:solidFill>
              </a:rPr>
              <a:t>e</a:t>
            </a:r>
            <a:r>
              <a:rPr lang="en-US" altLang="en-US" smtClean="0">
                <a:solidFill>
                  <a:srgbClr val="2D2DB9"/>
                </a:solidFill>
              </a:rPr>
              <a:t>(0) increasing from 10 eV to &gt; 1 keV within 30 ms</a:t>
            </a:r>
          </a:p>
          <a:p>
            <a:pPr lvl="1" indent="-342900">
              <a:spcBef>
                <a:spcPts val="600"/>
              </a:spcBef>
              <a:buFont typeface="Lucida Grande" charset="0"/>
              <a:buChar char="-"/>
            </a:pPr>
            <a:endParaRPr lang="en-US" altLang="en-US" smtClean="0">
              <a:solidFill>
                <a:srgbClr val="000090"/>
              </a:solidFill>
            </a:endParaRPr>
          </a:p>
        </p:txBody>
      </p:sp>
      <p:cxnSp>
        <p:nvCxnSpPr>
          <p:cNvPr id="56326" name="Straight Connector 7"/>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56327" name="Straight Connector 8"/>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56328" name="Straight Connector 9"/>
          <p:cNvCxnSpPr>
            <a:cxnSpLocks noChangeShapeType="1"/>
          </p:cNvCxnSpPr>
          <p:nvPr/>
        </p:nvCxn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cxnSp>
      <p:sp>
        <p:nvSpPr>
          <p:cNvPr id="56329" name="Text Box 77"/>
          <p:cNvSpPr txBox="1">
            <a:spLocks noChangeArrowheads="1"/>
          </p:cNvSpPr>
          <p:nvPr/>
        </p:nvSpPr>
        <p:spPr bwMode="auto">
          <a:xfrm>
            <a:off x="827088" y="3452813"/>
            <a:ext cx="4246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lgn="ctr"/>
            <a:r>
              <a:rPr lang="en-US" altLang="en-US" sz="1800" b="0" i="0" u="sng">
                <a:solidFill>
                  <a:srgbClr val="660066"/>
                </a:solidFill>
                <a:latin typeface="Arial" pitchFamily="34" charset="0"/>
              </a:rPr>
              <a:t>TRANSP-TORAY Simulation Results </a:t>
            </a:r>
          </a:p>
        </p:txBody>
      </p:sp>
      <p:sp>
        <p:nvSpPr>
          <p:cNvPr id="13" name="Text Box 77"/>
          <p:cNvSpPr txBox="1">
            <a:spLocks noChangeArrowheads="1"/>
          </p:cNvSpPr>
          <p:nvPr/>
        </p:nvSpPr>
        <p:spPr bwMode="auto">
          <a:xfrm>
            <a:off x="5554663" y="3852863"/>
            <a:ext cx="3454400" cy="2147887"/>
          </a:xfrm>
          <a:prstGeom prst="rect">
            <a:avLst/>
          </a:prstGeom>
          <a:solidFill>
            <a:schemeClr val="bg1"/>
          </a:solidFill>
          <a:ln w="9525">
            <a:solidFill>
              <a:schemeClr val="tx1"/>
            </a:solidFill>
            <a:miter lim="800000"/>
            <a:headEnd/>
            <a:tailEnd/>
          </a:ln>
          <a:effectLst>
            <a:outerShdw blurRad="50800" dist="38100" dir="2700000" algn="tl" rotWithShape="0">
              <a:srgbClr val="808080">
                <a:alpha val="42999"/>
              </a:srgbClr>
            </a:outerShdw>
          </a:effectLst>
        </p:spPr>
        <p:txBody>
          <a:bodyPr>
            <a:spAutoFit/>
          </a:bodyPr>
          <a:lstStyle>
            <a:lvl1pPr eaLnBrk="0" hangingPunct="0">
              <a:defRPr sz="1200" b="1" i="1">
                <a:solidFill>
                  <a:srgbClr val="1822CD"/>
                </a:solidFill>
                <a:latin typeface="Helvetica" charset="0"/>
                <a:ea typeface="MS PGothic" charset="0"/>
                <a:cs typeface="MS PGothic" charset="0"/>
              </a:defRPr>
            </a:lvl1pPr>
            <a:lvl2pPr marL="742950" indent="-285750" eaLnBrk="0" hangingPunct="0">
              <a:defRPr sz="1200" b="1" i="1">
                <a:solidFill>
                  <a:srgbClr val="1822CD"/>
                </a:solidFill>
                <a:latin typeface="Helvetica" charset="0"/>
                <a:ea typeface="MS PGothic" charset="0"/>
                <a:cs typeface="MS PGothic" charset="0"/>
              </a:defRPr>
            </a:lvl2pPr>
            <a:lvl3pPr marL="1143000" indent="-228600" eaLnBrk="0" hangingPunct="0">
              <a:defRPr sz="1200" b="1" i="1">
                <a:solidFill>
                  <a:srgbClr val="1822CD"/>
                </a:solidFill>
                <a:latin typeface="Helvetica" charset="0"/>
                <a:ea typeface="MS PGothic" charset="0"/>
                <a:cs typeface="MS PGothic" charset="0"/>
              </a:defRPr>
            </a:lvl3pPr>
            <a:lvl4pPr marL="1600200" indent="-228600" eaLnBrk="0" hangingPunct="0">
              <a:defRPr sz="1200" b="1" i="1">
                <a:solidFill>
                  <a:srgbClr val="1822CD"/>
                </a:solidFill>
                <a:latin typeface="Helvetica" charset="0"/>
                <a:ea typeface="MS PGothic" charset="0"/>
                <a:cs typeface="MS PGothic" charset="0"/>
              </a:defRPr>
            </a:lvl4pPr>
            <a:lvl5pPr marL="2057400" indent="-228600" eaLnBrk="0" hangingPunct="0">
              <a:defRPr sz="1200" b="1" i="1">
                <a:solidFill>
                  <a:srgbClr val="1822CD"/>
                </a:solidFill>
                <a:latin typeface="Helvetica" charset="0"/>
                <a:ea typeface="MS PGothic" charset="0"/>
                <a:cs typeface="MS PGothic" charset="0"/>
              </a:defRPr>
            </a:lvl5pPr>
            <a:lvl6pPr marL="2514600" indent="-228600" eaLnBrk="0" fontAlgn="base" hangingPunct="0">
              <a:spcBef>
                <a:spcPct val="0"/>
              </a:spcBef>
              <a:spcAft>
                <a:spcPct val="0"/>
              </a:spcAft>
              <a:defRPr sz="1200" b="1" i="1">
                <a:solidFill>
                  <a:srgbClr val="1822CD"/>
                </a:solidFill>
                <a:latin typeface="Helvetica" charset="0"/>
                <a:ea typeface="MS PGothic" charset="0"/>
                <a:cs typeface="MS PGothic" charset="0"/>
              </a:defRPr>
            </a:lvl6pPr>
            <a:lvl7pPr marL="2971800" indent="-228600" eaLnBrk="0" fontAlgn="base" hangingPunct="0">
              <a:spcBef>
                <a:spcPct val="0"/>
              </a:spcBef>
              <a:spcAft>
                <a:spcPct val="0"/>
              </a:spcAft>
              <a:defRPr sz="1200" b="1" i="1">
                <a:solidFill>
                  <a:srgbClr val="1822CD"/>
                </a:solidFill>
                <a:latin typeface="Helvetica" charset="0"/>
                <a:ea typeface="MS PGothic" charset="0"/>
                <a:cs typeface="MS PGothic" charset="0"/>
              </a:defRPr>
            </a:lvl7pPr>
            <a:lvl8pPr marL="3429000" indent="-228600" eaLnBrk="0" fontAlgn="base" hangingPunct="0">
              <a:spcBef>
                <a:spcPct val="0"/>
              </a:spcBef>
              <a:spcAft>
                <a:spcPct val="0"/>
              </a:spcAft>
              <a:defRPr sz="1200" b="1" i="1">
                <a:solidFill>
                  <a:srgbClr val="1822CD"/>
                </a:solidFill>
                <a:latin typeface="Helvetica" charset="0"/>
                <a:ea typeface="MS PGothic" charset="0"/>
                <a:cs typeface="MS PGothic" charset="0"/>
              </a:defRPr>
            </a:lvl8pPr>
            <a:lvl9pPr marL="3886200" indent="-228600" eaLnBrk="0" fontAlgn="base" hangingPunct="0">
              <a:spcBef>
                <a:spcPct val="0"/>
              </a:spcBef>
              <a:spcAft>
                <a:spcPct val="0"/>
              </a:spcAft>
              <a:defRPr sz="1200" b="1" i="1">
                <a:solidFill>
                  <a:srgbClr val="1822CD"/>
                </a:solidFill>
                <a:latin typeface="Helvetica" charset="0"/>
                <a:ea typeface="MS PGothic" charset="0"/>
                <a:cs typeface="MS PGothic" charset="0"/>
              </a:defRPr>
            </a:lvl9pPr>
          </a:lstStyle>
          <a:p>
            <a:pPr marL="228600" lvl="2">
              <a:lnSpc>
                <a:spcPct val="110000"/>
              </a:lnSpc>
              <a:spcBef>
                <a:spcPts val="600"/>
              </a:spcBef>
              <a:buFont typeface="Lucida Grande" charset="0"/>
              <a:buChar char="-"/>
              <a:defRPr/>
            </a:pPr>
            <a:r>
              <a:rPr lang="en-US" b="0" i="0" dirty="0" smtClean="0">
                <a:solidFill>
                  <a:srgbClr val="008000"/>
                </a:solidFill>
                <a:latin typeface="Arial"/>
                <a:cs typeface="Arial"/>
              </a:rPr>
              <a:t>Model #1: Analytic n</a:t>
            </a:r>
            <a:r>
              <a:rPr lang="en-US" b="0" i="0" baseline="-25000" dirty="0" smtClean="0">
                <a:solidFill>
                  <a:srgbClr val="008000"/>
                </a:solidFill>
                <a:latin typeface="Arial"/>
                <a:cs typeface="Arial"/>
              </a:rPr>
              <a:t>e</a:t>
            </a:r>
            <a:r>
              <a:rPr lang="en-US" b="0" i="0" dirty="0" smtClean="0">
                <a:solidFill>
                  <a:srgbClr val="008000"/>
                </a:solidFill>
                <a:latin typeface="Arial"/>
                <a:cs typeface="Arial"/>
              </a:rPr>
              <a:t>(r) that reproduce NSTX L-mode profiles.</a:t>
            </a:r>
          </a:p>
          <a:p>
            <a:pPr marL="228600" lvl="2">
              <a:lnSpc>
                <a:spcPct val="110000"/>
              </a:lnSpc>
              <a:spcBef>
                <a:spcPts val="600"/>
              </a:spcBef>
              <a:buFont typeface="Lucida Grande" charset="0"/>
              <a:buChar char="-"/>
              <a:defRPr/>
            </a:pPr>
            <a:r>
              <a:rPr lang="en-US" b="0" i="0" dirty="0" smtClean="0">
                <a:solidFill>
                  <a:srgbClr val="0000FF"/>
                </a:solidFill>
                <a:latin typeface="Arial"/>
                <a:cs typeface="Arial"/>
              </a:rPr>
              <a:t>Model #2: n</a:t>
            </a:r>
            <a:r>
              <a:rPr lang="en-US" b="0" i="0" baseline="-25000" dirty="0" smtClean="0">
                <a:solidFill>
                  <a:srgbClr val="0000FF"/>
                </a:solidFill>
                <a:latin typeface="Arial"/>
                <a:cs typeface="Arial"/>
              </a:rPr>
              <a:t>e</a:t>
            </a:r>
            <a:r>
              <a:rPr lang="en-US" b="0" i="0" dirty="0" smtClean="0">
                <a:solidFill>
                  <a:srgbClr val="0000FF"/>
                </a:solidFill>
                <a:latin typeface="Arial"/>
                <a:cs typeface="Arial"/>
              </a:rPr>
              <a:t>(r) from NSTX CHI discharge (shot #142140)</a:t>
            </a:r>
          </a:p>
          <a:p>
            <a:pPr marL="228600" lvl="2">
              <a:lnSpc>
                <a:spcPct val="110000"/>
              </a:lnSpc>
              <a:spcBef>
                <a:spcPts val="600"/>
              </a:spcBef>
              <a:buFont typeface="Lucida Grande" charset="0"/>
              <a:buChar char="-"/>
              <a:defRPr/>
            </a:pPr>
            <a:r>
              <a:rPr lang="en-US" b="0" i="0" dirty="0" smtClean="0">
                <a:solidFill>
                  <a:srgbClr val="376092"/>
                </a:solidFill>
                <a:latin typeface="Arial"/>
                <a:cs typeface="Arial"/>
              </a:rPr>
              <a:t>Model #1 and #2: Analytic </a:t>
            </a:r>
            <a:r>
              <a:rPr lang="en-US" b="0" i="0" dirty="0" err="1" smtClean="0">
                <a:solidFill>
                  <a:srgbClr val="376092"/>
                </a:solidFill>
                <a:latin typeface="Arial"/>
                <a:cs typeface="Arial"/>
              </a:rPr>
              <a:t>I</a:t>
            </a:r>
            <a:r>
              <a:rPr lang="en-US" b="0" i="0" baseline="-25000" dirty="0" err="1" smtClean="0">
                <a:solidFill>
                  <a:srgbClr val="376092"/>
                </a:solidFill>
                <a:latin typeface="Arial"/>
                <a:cs typeface="Arial"/>
              </a:rPr>
              <a:t>p</a:t>
            </a:r>
            <a:r>
              <a:rPr lang="en-US" b="0" i="0" dirty="0" smtClean="0">
                <a:solidFill>
                  <a:srgbClr val="376092"/>
                </a:solidFill>
                <a:latin typeface="Arial"/>
                <a:cs typeface="Arial"/>
              </a:rPr>
              <a:t> waveform starting at 100 kA and ramping to 300 kA in 50 </a:t>
            </a:r>
            <a:r>
              <a:rPr lang="en-US" b="0" i="0" dirty="0" err="1" smtClean="0">
                <a:solidFill>
                  <a:srgbClr val="376092"/>
                </a:solidFill>
                <a:latin typeface="Arial"/>
                <a:cs typeface="Arial"/>
              </a:rPr>
              <a:t>ms.</a:t>
            </a:r>
            <a:endParaRPr lang="en-US" b="0" i="0" dirty="0" smtClean="0">
              <a:solidFill>
                <a:srgbClr val="376092"/>
              </a:solidFill>
              <a:latin typeface="Arial"/>
              <a:cs typeface="Arial"/>
            </a:endParaRPr>
          </a:p>
          <a:p>
            <a:pPr marL="228600" lvl="2">
              <a:lnSpc>
                <a:spcPct val="110000"/>
              </a:lnSpc>
              <a:spcBef>
                <a:spcPts val="600"/>
              </a:spcBef>
              <a:buFont typeface="Lucida Grande" charset="0"/>
              <a:buChar char="-"/>
              <a:defRPr/>
            </a:pPr>
            <a:r>
              <a:rPr lang="en-US" b="0" i="0" dirty="0" smtClean="0">
                <a:solidFill>
                  <a:srgbClr val="FF0000"/>
                </a:solidFill>
                <a:latin typeface="Arial"/>
                <a:cs typeface="Arial"/>
              </a:rPr>
              <a:t>Model #3: n</a:t>
            </a:r>
            <a:r>
              <a:rPr lang="en-US" b="0" i="0" baseline="-25000" dirty="0" smtClean="0">
                <a:solidFill>
                  <a:srgbClr val="FF0000"/>
                </a:solidFill>
                <a:latin typeface="Arial"/>
                <a:cs typeface="Arial"/>
              </a:rPr>
              <a:t>e</a:t>
            </a:r>
            <a:r>
              <a:rPr lang="en-US" b="0" i="0" dirty="0" smtClean="0">
                <a:solidFill>
                  <a:srgbClr val="FF0000"/>
                </a:solidFill>
                <a:latin typeface="Arial"/>
                <a:cs typeface="Arial"/>
              </a:rPr>
              <a:t>(r) and </a:t>
            </a:r>
            <a:r>
              <a:rPr lang="en-US" b="0" i="0" dirty="0" err="1" smtClean="0">
                <a:solidFill>
                  <a:srgbClr val="FF0000"/>
                </a:solidFill>
                <a:latin typeface="Arial"/>
                <a:cs typeface="Arial"/>
              </a:rPr>
              <a:t>I</a:t>
            </a:r>
            <a:r>
              <a:rPr lang="en-US" b="0" i="0" baseline="-25000" dirty="0" err="1" smtClean="0">
                <a:solidFill>
                  <a:srgbClr val="FF0000"/>
                </a:solidFill>
                <a:latin typeface="Arial"/>
                <a:cs typeface="Arial"/>
              </a:rPr>
              <a:t>p</a:t>
            </a:r>
            <a:r>
              <a:rPr lang="en-US" b="0" i="0" dirty="0" smtClean="0">
                <a:solidFill>
                  <a:srgbClr val="FF0000"/>
                </a:solidFill>
                <a:latin typeface="Arial"/>
                <a:cs typeface="Arial"/>
              </a:rPr>
              <a:t> evolution from </a:t>
            </a:r>
            <a:br>
              <a:rPr lang="en-US" b="0" i="0" dirty="0" smtClean="0">
                <a:solidFill>
                  <a:srgbClr val="FF0000"/>
                </a:solidFill>
                <a:latin typeface="Arial"/>
                <a:cs typeface="Arial"/>
              </a:rPr>
            </a:br>
            <a:r>
              <a:rPr lang="en-US" b="0" i="0" dirty="0" smtClean="0">
                <a:solidFill>
                  <a:srgbClr val="FF0000"/>
                </a:solidFill>
                <a:latin typeface="Arial"/>
                <a:cs typeface="Arial"/>
              </a:rPr>
              <a:t>shot #142140</a:t>
            </a:r>
            <a:endParaRPr lang="en-US" b="0" i="0" dirty="0">
              <a:solidFill>
                <a:srgbClr val="FF0000"/>
              </a:solidFill>
              <a:latin typeface="Arial"/>
              <a:cs typeface="Arial"/>
            </a:endParaRPr>
          </a:p>
        </p:txBody>
      </p:sp>
      <p:sp>
        <p:nvSpPr>
          <p:cNvPr id="56331" name="Rectangle 10"/>
          <p:cNvSpPr>
            <a:spLocks noChangeArrowheads="1"/>
          </p:cNvSpPr>
          <p:nvPr/>
        </p:nvSpPr>
        <p:spPr bwMode="auto">
          <a:xfrm>
            <a:off x="8739188" y="6581775"/>
            <a:ext cx="241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31EED358-0CA6-48FE-885B-0C93B5A88C7D}" type="slidenum">
              <a:rPr lang="en-US" altLang="en-US" sz="800" b="0" i="0">
                <a:solidFill>
                  <a:srgbClr val="000090"/>
                </a:solidFill>
                <a:latin typeface="Arial" pitchFamily="34" charset="0"/>
              </a:rPr>
              <a:pPr eaLnBrk="1" hangingPunct="1"/>
              <a:t>28</a:t>
            </a:fld>
            <a:endParaRPr lang="en-US" altLang="en-US" sz="800" b="0" i="0">
              <a:solidFill>
                <a:srgbClr val="000090"/>
              </a:solidFill>
              <a:latin typeface="Arial" pitchFamily="34" charset="0"/>
            </a:endParaRPr>
          </a:p>
        </p:txBody>
      </p:sp>
      <p:pic>
        <p:nvPicPr>
          <p:cNvPr id="56332" name="Picture 21" descr="Fig_3.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63" y="3817938"/>
            <a:ext cx="5451475"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76200" y="3206750"/>
            <a:ext cx="6154738" cy="276225"/>
          </a:xfrm>
          <a:prstGeom prst="rect">
            <a:avLst/>
          </a:prstGeom>
        </p:spPr>
        <p:txBody>
          <a:bodyPr>
            <a:spAutoFit/>
          </a:bodyPr>
          <a:lstStyle/>
          <a:p>
            <a:pPr>
              <a:spcBef>
                <a:spcPts val="600"/>
              </a:spcBef>
              <a:defRPr/>
            </a:pPr>
            <a:r>
              <a:rPr lang="en-US" b="0" i="0" dirty="0">
                <a:solidFill>
                  <a:srgbClr val="660066"/>
                </a:solidFill>
                <a:latin typeface="+mj-lt"/>
                <a:ea typeface="MS PGothic" charset="0"/>
                <a:cs typeface="MS PGothic" charset="0"/>
              </a:rPr>
              <a:t>[G. Taylor, et al., Proc. 18</a:t>
            </a:r>
            <a:r>
              <a:rPr lang="en-US" b="0" i="0" baseline="30000" dirty="0">
                <a:solidFill>
                  <a:srgbClr val="660066"/>
                </a:solidFill>
                <a:latin typeface="+mj-lt"/>
                <a:ea typeface="MS PGothic" charset="0"/>
                <a:cs typeface="MS PGothic" charset="0"/>
              </a:rPr>
              <a:t>th</a:t>
            </a:r>
            <a:r>
              <a:rPr lang="en-US" b="0" i="0" dirty="0">
                <a:solidFill>
                  <a:srgbClr val="660066"/>
                </a:solidFill>
                <a:latin typeface="+mj-lt"/>
                <a:ea typeface="MS PGothic" charset="0"/>
                <a:cs typeface="MS PGothic" charset="0"/>
              </a:rPr>
              <a:t> Joint Workshop on ECE and ECRH, Nara, Japan (2014)]</a:t>
            </a:r>
          </a:p>
        </p:txBody>
      </p:sp>
      <p:sp>
        <p:nvSpPr>
          <p:cNvPr id="24" name="Rectangle 23"/>
          <p:cNvSpPr>
            <a:spLocks noChangeArrowheads="1"/>
          </p:cNvSpPr>
          <p:nvPr/>
        </p:nvSpPr>
        <p:spPr bwMode="auto">
          <a:xfrm>
            <a:off x="8229600" y="6153150"/>
            <a:ext cx="787400" cy="338138"/>
          </a:xfrm>
          <a:prstGeom prst="rect">
            <a:avLst/>
          </a:prstGeom>
          <a:solidFill>
            <a:srgbClr val="9AF9FF"/>
          </a:solidFill>
          <a:ln w="9525">
            <a:solidFill>
              <a:schemeClr val="tx1"/>
            </a:solidFill>
            <a:miter lim="800000"/>
            <a:headEnd/>
            <a:tailEnd/>
          </a:ln>
          <a:effectLst>
            <a:outerShdw blurRad="50800" dist="38100" dir="2700000" algn="tl" rotWithShape="0">
              <a:srgbClr val="808080">
                <a:alpha val="42999"/>
              </a:srgbClr>
            </a:outerShdw>
          </a:effectLst>
        </p:spPr>
        <p:txBody>
          <a:bodyPr>
            <a:spAutoFit/>
          </a:bodyPr>
          <a:lstStyle/>
          <a:p>
            <a:pPr algn="ctr">
              <a:spcBef>
                <a:spcPts val="600"/>
              </a:spcBef>
              <a:defRPr/>
            </a:pPr>
            <a:r>
              <a:rPr lang="en-US" sz="1600" i="0" dirty="0">
                <a:solidFill>
                  <a:schemeClr val="tx1"/>
                </a:solidFill>
                <a:latin typeface="+mj-lt"/>
                <a:ea typeface="MS PGothic" charset="0"/>
                <a:cs typeface="MS PGothic" charset="0"/>
              </a:rPr>
              <a:t>F. </a:t>
            </a:r>
            <a:r>
              <a:rPr lang="en-US" sz="1600" i="0" dirty="0" err="1">
                <a:solidFill>
                  <a:schemeClr val="tx1"/>
                </a:solidFill>
                <a:latin typeface="+mj-lt"/>
                <a:ea typeface="MS PGothic" charset="0"/>
                <a:cs typeface="MS PGothic" charset="0"/>
              </a:rPr>
              <a:t>Poli</a:t>
            </a:r>
            <a:endParaRPr lang="en-US" sz="1600" i="0" dirty="0">
              <a:solidFill>
                <a:schemeClr val="tx1"/>
              </a:solidFill>
              <a:latin typeface="+mj-lt"/>
              <a:ea typeface="MS PGothic" charset="0"/>
              <a:cs typeface="MS PGothic" charset="0"/>
            </a:endParaRPr>
          </a:p>
        </p:txBody>
      </p:sp>
      <p:sp>
        <p:nvSpPr>
          <p:cNvPr id="25" name="Rectangle 24"/>
          <p:cNvSpPr/>
          <p:nvPr/>
        </p:nvSpPr>
        <p:spPr>
          <a:xfrm>
            <a:off x="1862138" y="4560888"/>
            <a:ext cx="838200" cy="400050"/>
          </a:xfrm>
          <a:prstGeom prst="rect">
            <a:avLst/>
          </a:prstGeom>
        </p:spPr>
        <p:txBody>
          <a:bodyPr>
            <a:spAutoFit/>
          </a:bodyPr>
          <a:lstStyle/>
          <a:p>
            <a:pPr algn="ctr">
              <a:spcBef>
                <a:spcPts val="600"/>
              </a:spcBef>
              <a:defRPr/>
            </a:pPr>
            <a:r>
              <a:rPr lang="en-US" sz="1000" b="0" i="0" dirty="0">
                <a:solidFill>
                  <a:srgbClr val="000000"/>
                </a:solidFill>
                <a:ea typeface="MS PGothic" charset="0"/>
                <a:cs typeface="MS PGothic" charset="0"/>
              </a:rPr>
              <a:t>Plasma</a:t>
            </a:r>
          </a:p>
          <a:p>
            <a:pPr algn="ctr">
              <a:spcBef>
                <a:spcPts val="0"/>
              </a:spcBef>
              <a:defRPr/>
            </a:pPr>
            <a:r>
              <a:rPr lang="en-US" sz="1000" b="0" i="0" dirty="0" err="1">
                <a:solidFill>
                  <a:srgbClr val="000000"/>
                </a:solidFill>
                <a:latin typeface="+mj-lt"/>
                <a:ea typeface="MS PGothic" charset="0"/>
                <a:cs typeface="MS PGothic" charset="0"/>
              </a:rPr>
              <a:t>Overdense</a:t>
            </a:r>
            <a:endParaRPr lang="en-US" sz="1000" b="0" i="0" dirty="0">
              <a:solidFill>
                <a:srgbClr val="000000"/>
              </a:solidFill>
              <a:latin typeface="+mj-lt"/>
              <a:ea typeface="MS PGothic" charset="0"/>
              <a:cs typeface="MS PGothic" charset="0"/>
            </a:endParaRPr>
          </a:p>
        </p:txBody>
      </p:sp>
      <p:cxnSp>
        <p:nvCxnSpPr>
          <p:cNvPr id="56336" name="Straight Connector 4"/>
          <p:cNvCxnSpPr>
            <a:cxnSpLocks noChangeShapeType="1"/>
          </p:cNvCxnSpPr>
          <p:nvPr/>
        </p:nvCxnSpPr>
        <p:spPr bwMode="auto">
          <a:xfrm flipH="1" flipV="1">
            <a:off x="1955800" y="4605338"/>
            <a:ext cx="7938" cy="13811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6337" name="Straight Arrow Connector 6"/>
          <p:cNvCxnSpPr>
            <a:cxnSpLocks noChangeShapeType="1"/>
          </p:cNvCxnSpPr>
          <p:nvPr/>
        </p:nvCxnSpPr>
        <p:spPr bwMode="auto">
          <a:xfrm>
            <a:off x="1963738" y="4986338"/>
            <a:ext cx="482600" cy="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31863"/>
          </a:xfrm>
        </p:spPr>
        <p:txBody>
          <a:bodyPr/>
          <a:lstStyle/>
          <a:p>
            <a:pPr defTabSz="4175125">
              <a:defRPr/>
            </a:pPr>
            <a:r>
              <a:rPr lang="en-US" sz="2800" dirty="0" smtClean="0">
                <a:effectLst>
                  <a:outerShdw blurRad="38100" dist="38100" dir="2700000" algn="tl">
                    <a:srgbClr val="C0C0C0"/>
                  </a:outerShdw>
                </a:effectLst>
                <a:ea typeface="ＭＳ Ｐゴシック" pitchFamily="34" charset="-128"/>
                <a:cs typeface="Arial" pitchFamily="34" charset="0"/>
              </a:rPr>
              <a:t>NSTX-U scenario used for computing FW power absorbed by ions and electrons</a:t>
            </a:r>
            <a:endParaRPr lang="en-GB" sz="2800" baseline="-25000" dirty="0">
              <a:solidFill>
                <a:schemeClr val="bg1"/>
              </a:solidFill>
              <a:ea typeface="ＭＳ Ｐゴシック" pitchFamily="34" charset="-128"/>
              <a:cs typeface="Arial" pitchFamily="34" charset="0"/>
            </a:endParaRPr>
          </a:p>
        </p:txBody>
      </p:sp>
      <p:pic>
        <p:nvPicPr>
          <p:cNvPr id="58370" name="Picture 131" descr="dens_prof_142301G90.eps"/>
          <p:cNvPicPr>
            <a:picLocks noChangeAspect="1"/>
          </p:cNvPicPr>
          <p:nvPr/>
        </p:nvPicPr>
        <p:blipFill>
          <a:blip r:embed="rId2" cstate="print">
            <a:extLst>
              <a:ext uri="{28A0092B-C50C-407E-A947-70E740481C1C}">
                <a14:useLocalDpi xmlns:a14="http://schemas.microsoft.com/office/drawing/2010/main" val="0"/>
              </a:ext>
            </a:extLst>
          </a:blip>
          <a:srcRect r="7709" b="10571"/>
          <a:stretch>
            <a:fillRect/>
          </a:stretch>
        </p:blipFill>
        <p:spPr bwMode="auto">
          <a:xfrm>
            <a:off x="268288" y="3562350"/>
            <a:ext cx="3770312"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132" descr="temp_prof_142301G90.eps"/>
          <p:cNvPicPr>
            <a:picLocks noChangeAspect="1"/>
          </p:cNvPicPr>
          <p:nvPr/>
        </p:nvPicPr>
        <p:blipFill>
          <a:blip r:embed="rId3" cstate="print">
            <a:extLst>
              <a:ext uri="{28A0092B-C50C-407E-A947-70E740481C1C}">
                <a14:useLocalDpi xmlns:a14="http://schemas.microsoft.com/office/drawing/2010/main" val="0"/>
              </a:ext>
            </a:extLst>
          </a:blip>
          <a:srcRect r="6871" b="8492"/>
          <a:stretch>
            <a:fillRect/>
          </a:stretch>
        </p:blipFill>
        <p:spPr bwMode="auto">
          <a:xfrm>
            <a:off x="4883150" y="3495675"/>
            <a:ext cx="380365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bwMode="auto">
          <a:xfrm>
            <a:off x="30163" y="1066800"/>
            <a:ext cx="6748462" cy="3170238"/>
          </a:xfrm>
          <a:prstGeom prst="rect">
            <a:avLst/>
          </a:prstGeom>
          <a:noFill/>
        </p:spPr>
        <p:txBody>
          <a:bodyPr wrap="none">
            <a:spAutoFit/>
          </a:bodyPr>
          <a:lstStyle/>
          <a:p>
            <a:pPr marL="285750" indent="-285750">
              <a:buFont typeface="Arial" pitchFamily="34" charset="0"/>
              <a:buChar char="•"/>
              <a:defRPr/>
            </a:pPr>
            <a:r>
              <a:rPr lang="en-US" sz="1800" b="0" i="0" dirty="0">
                <a:solidFill>
                  <a:schemeClr val="tx1"/>
                </a:solidFill>
                <a:latin typeface="Arial" pitchFamily="34" charset="0"/>
                <a:ea typeface="ＭＳ Ｐゴシック" pitchFamily="34" charset="-128"/>
                <a:cs typeface="Arial" pitchFamily="34" charset="0"/>
              </a:rPr>
              <a:t>H-mode scenario planned for NSTX-U, obtained by TRANSP </a:t>
            </a:r>
            <a:br>
              <a:rPr lang="en-US" sz="1800" b="0" i="0" dirty="0">
                <a:solidFill>
                  <a:schemeClr val="tx1"/>
                </a:solidFill>
                <a:latin typeface="Arial" pitchFamily="34" charset="0"/>
                <a:ea typeface="ＭＳ Ｐゴシック" pitchFamily="34" charset="-128"/>
                <a:cs typeface="Arial" pitchFamily="34" charset="0"/>
              </a:rPr>
            </a:br>
            <a:r>
              <a:rPr lang="en-US" sz="1800" b="0" i="0" dirty="0">
                <a:solidFill>
                  <a:schemeClr val="tx1"/>
                </a:solidFill>
                <a:latin typeface="Arial" pitchFamily="34" charset="0"/>
                <a:ea typeface="ＭＳ Ｐゴシック" pitchFamily="34" charset="-128"/>
                <a:cs typeface="Arial" pitchFamily="34" charset="0"/>
              </a:rPr>
              <a:t>simulations </a:t>
            </a:r>
            <a:r>
              <a:rPr lang="en-US" sz="1800" b="0" i="0" dirty="0">
                <a:solidFill>
                  <a:schemeClr val="accent2"/>
                </a:solidFill>
                <a:latin typeface="Arial" pitchFamily="34" charset="0"/>
                <a:ea typeface="ＭＳ Ｐゴシック" pitchFamily="34" charset="-128"/>
                <a:cs typeface="Arial" pitchFamily="34" charset="0"/>
              </a:rPr>
              <a:t>[S. P. Gerhardt, </a:t>
            </a:r>
            <a:r>
              <a:rPr lang="en-US" sz="1800" b="0" dirty="0" err="1">
                <a:solidFill>
                  <a:schemeClr val="accent2"/>
                </a:solidFill>
                <a:latin typeface="Arial" pitchFamily="34" charset="0"/>
                <a:ea typeface="ＭＳ Ｐゴシック" pitchFamily="34" charset="-128"/>
                <a:cs typeface="Arial" pitchFamily="34" charset="0"/>
              </a:rPr>
              <a:t>Nucl</a:t>
            </a:r>
            <a:r>
              <a:rPr lang="en-US" sz="1800" b="0" dirty="0">
                <a:solidFill>
                  <a:schemeClr val="accent2"/>
                </a:solidFill>
                <a:latin typeface="Arial" pitchFamily="34" charset="0"/>
                <a:ea typeface="ＭＳ Ｐゴシック" pitchFamily="34" charset="-128"/>
                <a:cs typeface="Arial" pitchFamily="34" charset="0"/>
              </a:rPr>
              <a:t>. Fusion </a:t>
            </a:r>
            <a:r>
              <a:rPr lang="en-US" sz="1800" i="0" dirty="0">
                <a:solidFill>
                  <a:schemeClr val="accent2"/>
                </a:solidFill>
                <a:latin typeface="Arial" pitchFamily="34" charset="0"/>
                <a:ea typeface="ＭＳ Ｐゴシック" pitchFamily="34" charset="-128"/>
                <a:cs typeface="Arial" pitchFamily="34" charset="0"/>
              </a:rPr>
              <a:t>52</a:t>
            </a:r>
            <a:r>
              <a:rPr lang="en-US" sz="1800" b="0" i="0" dirty="0">
                <a:solidFill>
                  <a:schemeClr val="accent2"/>
                </a:solidFill>
                <a:latin typeface="Arial" pitchFamily="34" charset="0"/>
                <a:ea typeface="ＭＳ Ｐゴシック" pitchFamily="34" charset="-128"/>
                <a:cs typeface="Arial" pitchFamily="34" charset="0"/>
              </a:rPr>
              <a:t>, 083020 (2012)]</a:t>
            </a:r>
          </a:p>
          <a:p>
            <a:pPr>
              <a:buFont typeface="Arial" pitchFamily="34" charset="0"/>
              <a:buChar char="•"/>
              <a:defRPr/>
            </a:pPr>
            <a:endParaRPr lang="en-US" sz="1800" b="0" i="0" dirty="0">
              <a:solidFill>
                <a:schemeClr val="tx1"/>
              </a:solidFill>
              <a:latin typeface="Arial" pitchFamily="34" charset="0"/>
              <a:ea typeface="ＭＳ Ｐゴシック" pitchFamily="34" charset="-128"/>
              <a:cs typeface="Arial" pitchFamily="34" charset="0"/>
            </a:endParaRPr>
          </a:p>
          <a:p>
            <a:pPr marL="285750" indent="-285750">
              <a:buFont typeface="Arial" pitchFamily="34" charset="0"/>
              <a:buChar char="•"/>
              <a:defRPr/>
            </a:pPr>
            <a:r>
              <a:rPr lang="en-US" sz="1800" b="0" i="0" dirty="0">
                <a:solidFill>
                  <a:schemeClr val="tx1"/>
                </a:solidFill>
                <a:latin typeface="Arial" pitchFamily="34" charset="0"/>
                <a:ea typeface="ＭＳ Ｐゴシック" pitchFamily="34" charset="-128"/>
                <a:cs typeface="Arial" pitchFamily="34" charset="0"/>
              </a:rPr>
              <a:t>B(R</a:t>
            </a:r>
            <a:r>
              <a:rPr lang="en-US" sz="1800" b="0" i="0" baseline="-25000" dirty="0">
                <a:solidFill>
                  <a:schemeClr val="tx1"/>
                </a:solidFill>
                <a:latin typeface="Arial" pitchFamily="34" charset="0"/>
                <a:ea typeface="ＭＳ Ｐゴシック" pitchFamily="34" charset="-128"/>
                <a:cs typeface="Arial" pitchFamily="34" charset="0"/>
              </a:rPr>
              <a:t>0</a:t>
            </a:r>
            <a:r>
              <a:rPr lang="en-US" sz="1800" b="0" i="0" dirty="0">
                <a:solidFill>
                  <a:schemeClr val="tx1"/>
                </a:solidFill>
                <a:latin typeface="Arial" pitchFamily="34" charset="0"/>
                <a:ea typeface="ＭＳ Ｐゴシック" pitchFamily="34" charset="-128"/>
                <a:cs typeface="Arial" pitchFamily="34" charset="0"/>
              </a:rPr>
              <a:t>) = 1 T,  </a:t>
            </a:r>
            <a:r>
              <a:rPr lang="en-US" sz="1800" b="0" i="0" dirty="0" err="1">
                <a:solidFill>
                  <a:schemeClr val="tx1"/>
                </a:solidFill>
                <a:latin typeface="Arial" pitchFamily="34" charset="0"/>
                <a:ea typeface="ＭＳ Ｐゴシック" pitchFamily="34" charset="-128"/>
                <a:cs typeface="Arial" pitchFamily="34" charset="0"/>
              </a:rPr>
              <a:t>I</a:t>
            </a:r>
            <a:r>
              <a:rPr lang="en-US" sz="1800" b="0" i="0" baseline="-25000" dirty="0" err="1">
                <a:solidFill>
                  <a:schemeClr val="tx1"/>
                </a:solidFill>
                <a:latin typeface="Arial" pitchFamily="34" charset="0"/>
                <a:ea typeface="ＭＳ Ｐゴシック" pitchFamily="34" charset="-128"/>
                <a:cs typeface="Arial" pitchFamily="34" charset="0"/>
              </a:rPr>
              <a:t>p</a:t>
            </a:r>
            <a:r>
              <a:rPr lang="en-US" sz="1800" b="0" i="0" dirty="0">
                <a:solidFill>
                  <a:schemeClr val="tx1"/>
                </a:solidFill>
                <a:latin typeface="Arial" pitchFamily="34" charset="0"/>
                <a:ea typeface="ＭＳ Ｐゴシック" pitchFamily="34" charset="-128"/>
                <a:cs typeface="Arial" pitchFamily="34" charset="0"/>
              </a:rPr>
              <a:t>= 1.1 MA, and P</a:t>
            </a:r>
            <a:r>
              <a:rPr lang="en-US" sz="1800" b="0" i="0" baseline="-25000" dirty="0">
                <a:solidFill>
                  <a:schemeClr val="tx1"/>
                </a:solidFill>
                <a:latin typeface="Arial" pitchFamily="34" charset="0"/>
                <a:ea typeface="ＭＳ Ｐゴシック" pitchFamily="34" charset="-128"/>
                <a:cs typeface="Arial" pitchFamily="34" charset="0"/>
              </a:rPr>
              <a:t>NBI</a:t>
            </a:r>
            <a:r>
              <a:rPr lang="en-US" sz="1800" b="0" i="0" dirty="0">
                <a:solidFill>
                  <a:schemeClr val="tx1"/>
                </a:solidFill>
                <a:latin typeface="Arial" pitchFamily="34" charset="0"/>
                <a:ea typeface="ＭＳ Ｐゴシック" pitchFamily="34" charset="-128"/>
                <a:cs typeface="Arial" pitchFamily="34" charset="0"/>
              </a:rPr>
              <a:t> = 6.3 MW</a:t>
            </a:r>
          </a:p>
          <a:p>
            <a:pPr marL="285750" indent="-285750">
              <a:buFont typeface="Arial" pitchFamily="34" charset="0"/>
              <a:buChar char="•"/>
              <a:defRPr/>
            </a:pPr>
            <a:endParaRPr lang="en-US" sz="1800" b="0" i="0" dirty="0">
              <a:solidFill>
                <a:schemeClr val="tx1"/>
              </a:solidFill>
              <a:latin typeface="Arial" pitchFamily="34" charset="0"/>
              <a:ea typeface="ＭＳ Ｐゴシック" pitchFamily="34" charset="-128"/>
              <a:cs typeface="Arial" pitchFamily="34" charset="0"/>
            </a:endParaRPr>
          </a:p>
          <a:p>
            <a:pPr marL="285750" indent="-285750">
              <a:buFont typeface="Arial" pitchFamily="34" charset="0"/>
              <a:buChar char="•"/>
              <a:defRPr/>
            </a:pPr>
            <a:r>
              <a:rPr lang="en-US" sz="1800" b="0" i="0" dirty="0">
                <a:solidFill>
                  <a:schemeClr val="tx1"/>
                </a:solidFill>
                <a:latin typeface="Arial" pitchFamily="34" charset="0"/>
                <a:ea typeface="ＭＳ Ｐゴシック" pitchFamily="34" charset="-128"/>
                <a:cs typeface="Arial" pitchFamily="34" charset="0"/>
              </a:rPr>
              <a:t>n</a:t>
            </a:r>
            <a:r>
              <a:rPr lang="en-US" sz="1800" b="0" i="0" baseline="-25000" dirty="0">
                <a:solidFill>
                  <a:schemeClr val="tx1"/>
                </a:solidFill>
                <a:latin typeface="Arial" pitchFamily="34" charset="0"/>
                <a:ea typeface="ＭＳ Ｐゴシック" pitchFamily="34" charset="-128"/>
                <a:cs typeface="Arial" pitchFamily="34" charset="0"/>
              </a:rPr>
              <a:t>e</a:t>
            </a:r>
            <a:r>
              <a:rPr lang="en-US" sz="1800" b="0" i="0" dirty="0">
                <a:solidFill>
                  <a:schemeClr val="tx1"/>
                </a:solidFill>
                <a:latin typeface="Arial" pitchFamily="34" charset="0"/>
                <a:ea typeface="ＭＳ Ｐゴシック" pitchFamily="34" charset="-128"/>
                <a:cs typeface="Arial" pitchFamily="34" charset="0"/>
              </a:rPr>
              <a:t>(0) = 1.1 x 10</a:t>
            </a:r>
            <a:r>
              <a:rPr lang="en-US" sz="1800" b="0" i="0" baseline="30000" dirty="0">
                <a:solidFill>
                  <a:schemeClr val="tx1"/>
                </a:solidFill>
                <a:latin typeface="Arial" pitchFamily="34" charset="0"/>
                <a:ea typeface="ＭＳ Ｐゴシック" pitchFamily="34" charset="-128"/>
                <a:cs typeface="Arial" pitchFamily="34" charset="0"/>
              </a:rPr>
              <a:t>20</a:t>
            </a:r>
            <a:r>
              <a:rPr lang="en-US" sz="1800" b="0" i="0" dirty="0">
                <a:solidFill>
                  <a:schemeClr val="tx1"/>
                </a:solidFill>
                <a:latin typeface="Arial" pitchFamily="34" charset="0"/>
                <a:ea typeface="ＭＳ Ｐゴシック" pitchFamily="34" charset="-128"/>
                <a:cs typeface="Arial" pitchFamily="34" charset="0"/>
              </a:rPr>
              <a:t> m</a:t>
            </a:r>
            <a:r>
              <a:rPr lang="en-US" sz="1800" b="0" i="0" baseline="30000" dirty="0">
                <a:solidFill>
                  <a:schemeClr val="tx1"/>
                </a:solidFill>
                <a:latin typeface="Arial" pitchFamily="34" charset="0"/>
                <a:ea typeface="ＭＳ Ｐゴシック" pitchFamily="34" charset="-128"/>
                <a:cs typeface="Arial" pitchFamily="34" charset="0"/>
              </a:rPr>
              <a:t>-3</a:t>
            </a:r>
            <a:r>
              <a:rPr lang="en-US" sz="1800" b="0" i="0" dirty="0">
                <a:solidFill>
                  <a:schemeClr val="tx1"/>
                </a:solidFill>
                <a:latin typeface="Arial" pitchFamily="34" charset="0"/>
                <a:ea typeface="ＭＳ Ｐゴシック" pitchFamily="34" charset="-128"/>
                <a:cs typeface="Arial" pitchFamily="34" charset="0"/>
              </a:rPr>
              <a:t>, T</a:t>
            </a:r>
            <a:r>
              <a:rPr lang="en-US" sz="1800" b="0" i="0" baseline="-25000" dirty="0">
                <a:solidFill>
                  <a:schemeClr val="tx1"/>
                </a:solidFill>
                <a:latin typeface="Arial" pitchFamily="34" charset="0"/>
                <a:ea typeface="ＭＳ Ｐゴシック" pitchFamily="34" charset="-128"/>
                <a:cs typeface="Arial" pitchFamily="34" charset="0"/>
              </a:rPr>
              <a:t>e</a:t>
            </a:r>
            <a:r>
              <a:rPr lang="en-US" sz="1800" b="0" i="0" dirty="0">
                <a:solidFill>
                  <a:schemeClr val="tx1"/>
                </a:solidFill>
                <a:latin typeface="Arial" pitchFamily="34" charset="0"/>
                <a:ea typeface="ＭＳ Ｐゴシック" pitchFamily="34" charset="-128"/>
                <a:cs typeface="Arial" pitchFamily="34" charset="0"/>
              </a:rPr>
              <a:t>(0) = 1.22 </a:t>
            </a:r>
            <a:r>
              <a:rPr lang="en-US" sz="1800" b="0" i="0" dirty="0" err="1">
                <a:solidFill>
                  <a:schemeClr val="tx1"/>
                </a:solidFill>
                <a:latin typeface="Arial" pitchFamily="34" charset="0"/>
                <a:ea typeface="ＭＳ Ｐゴシック" pitchFamily="34" charset="-128"/>
                <a:cs typeface="Arial" pitchFamily="34" charset="0"/>
              </a:rPr>
              <a:t>keV</a:t>
            </a:r>
            <a:r>
              <a:rPr lang="en-US" sz="1800" b="0" i="0" dirty="0">
                <a:solidFill>
                  <a:schemeClr val="tx1"/>
                </a:solidFill>
                <a:latin typeface="Arial" pitchFamily="34" charset="0"/>
                <a:ea typeface="ＭＳ Ｐゴシック" pitchFamily="34" charset="-128"/>
                <a:cs typeface="Arial" pitchFamily="34" charset="0"/>
              </a:rPr>
              <a:t>, and T</a:t>
            </a:r>
            <a:r>
              <a:rPr lang="en-US" sz="1800" b="0" i="0" baseline="-25000" dirty="0">
                <a:solidFill>
                  <a:schemeClr val="tx1"/>
                </a:solidFill>
                <a:latin typeface="Arial" pitchFamily="34" charset="0"/>
                <a:ea typeface="ＭＳ Ｐゴシック" pitchFamily="34" charset="-128"/>
                <a:cs typeface="Arial" pitchFamily="34" charset="0"/>
              </a:rPr>
              <a:t>D</a:t>
            </a:r>
            <a:r>
              <a:rPr lang="en-US" sz="1800" b="0" i="0" dirty="0">
                <a:solidFill>
                  <a:schemeClr val="tx1"/>
                </a:solidFill>
                <a:latin typeface="Arial" pitchFamily="34" charset="0"/>
                <a:ea typeface="ＭＳ Ｐゴシック" pitchFamily="34" charset="-128"/>
                <a:cs typeface="Arial" pitchFamily="34" charset="0"/>
              </a:rPr>
              <a:t>(0) = 2.86 </a:t>
            </a:r>
            <a:r>
              <a:rPr lang="en-US" sz="1800" b="0" i="0" dirty="0" err="1">
                <a:solidFill>
                  <a:schemeClr val="tx1"/>
                </a:solidFill>
                <a:latin typeface="Arial" pitchFamily="34" charset="0"/>
                <a:ea typeface="ＭＳ Ｐゴシック" pitchFamily="34" charset="-128"/>
                <a:cs typeface="Arial" pitchFamily="34" charset="0"/>
              </a:rPr>
              <a:t>keV</a:t>
            </a:r>
            <a:endParaRPr lang="en-US" sz="1800" b="0" i="0" dirty="0">
              <a:solidFill>
                <a:schemeClr val="tx1"/>
              </a:solidFill>
              <a:latin typeface="Arial" pitchFamily="34" charset="0"/>
              <a:ea typeface="ＭＳ Ｐゴシック" pitchFamily="34" charset="-128"/>
              <a:cs typeface="Arial" pitchFamily="34" charset="0"/>
            </a:endParaRPr>
          </a:p>
          <a:p>
            <a:pPr marL="285750" indent="-285750">
              <a:defRPr/>
            </a:pPr>
            <a:endParaRPr lang="en-US" sz="1800" b="0" i="0" dirty="0">
              <a:solidFill>
                <a:schemeClr val="tx1"/>
              </a:solidFill>
              <a:latin typeface="Arial" pitchFamily="34" charset="0"/>
              <a:ea typeface="ＭＳ Ｐゴシック" pitchFamily="34" charset="-128"/>
              <a:cs typeface="Arial" pitchFamily="34" charset="0"/>
            </a:endParaRPr>
          </a:p>
          <a:p>
            <a:pPr marL="285750" indent="-285750">
              <a:buFont typeface="Arial" pitchFamily="34" charset="0"/>
              <a:buChar char="•"/>
              <a:defRPr/>
            </a:pPr>
            <a:r>
              <a:rPr lang="en-US" sz="1800" b="0" i="0" dirty="0">
                <a:solidFill>
                  <a:schemeClr val="tx1"/>
                </a:solidFill>
                <a:latin typeface="Arial" pitchFamily="34" charset="0"/>
                <a:ea typeface="ＭＳ Ｐゴシック" pitchFamily="34" charset="-128"/>
                <a:cs typeface="Arial" pitchFamily="34" charset="0"/>
              </a:rPr>
              <a:t>Density, temperature profiles used in the simulations:</a:t>
            </a:r>
          </a:p>
          <a:p>
            <a:pPr marL="285750" indent="-285750">
              <a:defRPr/>
            </a:pPr>
            <a:endParaRPr lang="en-US" sz="2400" baseline="-25000" dirty="0">
              <a:latin typeface="Arial" pitchFamily="34" charset="0"/>
              <a:ea typeface="ＭＳ Ｐゴシック" pitchFamily="34" charset="-128"/>
              <a:cs typeface="Arial" pitchFamily="34" charset="0"/>
            </a:endParaRPr>
          </a:p>
          <a:p>
            <a:pPr marL="285750" indent="-285750">
              <a:buFont typeface="Arial" pitchFamily="34" charset="0"/>
              <a:buChar char="•"/>
              <a:defRPr/>
            </a:pPr>
            <a:endParaRPr lang="en-GB" sz="2400" baseline="-25000" dirty="0">
              <a:latin typeface="Arial" pitchFamily="34" charset="0"/>
              <a:ea typeface="ＭＳ Ｐゴシック" pitchFamily="34" charset="-128"/>
              <a:cs typeface="Arial" pitchFamily="34" charset="0"/>
            </a:endParaRPr>
          </a:p>
          <a:p>
            <a:pPr>
              <a:defRPr/>
            </a:pPr>
            <a:r>
              <a:rPr lang="en-US" sz="2400" dirty="0">
                <a:ea typeface="ＭＳ Ｐゴシック" pitchFamily="34" charset="-128"/>
                <a:cs typeface="MS PGothic"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41" name="Straight Connector 10"/>
          <p:cNvCxnSpPr>
            <a:cxnSpLocks noChangeShapeType="1"/>
          </p:cNvCxnSpPr>
          <p:nvPr/>
        </p:nvCxn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cxnSp>
      <p:cxnSp>
        <p:nvCxnSpPr>
          <p:cNvPr id="10242" name="Straight Connector 5"/>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10243"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2800" smtClean="0">
                <a:solidFill>
                  <a:srgbClr val="2D2DB9"/>
                </a:solidFill>
              </a:rPr>
              <a:t>Outline</a:t>
            </a:r>
          </a:p>
        </p:txBody>
      </p:sp>
      <p:cxnSp>
        <p:nvCxnSpPr>
          <p:cNvPr id="10244" name="Straight Connector 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7173" name="Rectangle 3"/>
          <p:cNvSpPr>
            <a:spLocks noGrp="1" noChangeArrowheads="1"/>
          </p:cNvSpPr>
          <p:nvPr>
            <p:ph type="body" idx="1"/>
          </p:nvPr>
        </p:nvSpPr>
        <p:spPr>
          <a:xfrm>
            <a:off x="112713" y="1279525"/>
            <a:ext cx="8929687" cy="4714875"/>
          </a:xfrm>
        </p:spPr>
        <p:txBody>
          <a:bodyPr/>
          <a:lstStyle/>
          <a:p>
            <a:pPr>
              <a:spcBef>
                <a:spcPts val="5000"/>
              </a:spcBef>
              <a:buClr>
                <a:srgbClr val="010000"/>
              </a:buClr>
              <a:defRPr/>
            </a:pPr>
            <a:r>
              <a:rPr lang="en-US" sz="2800" dirty="0">
                <a:ea typeface="MS PGothic" charset="0"/>
              </a:rPr>
              <a:t>Motivation for </a:t>
            </a:r>
            <a:r>
              <a:rPr lang="en-US" sz="2800" dirty="0" smtClean="0">
                <a:ea typeface="MS PGothic" charset="0"/>
              </a:rPr>
              <a:t>Fast Wave (FW) </a:t>
            </a:r>
            <a:r>
              <a:rPr lang="en-US" sz="2800" dirty="0">
                <a:ea typeface="MS PGothic" charset="0"/>
              </a:rPr>
              <a:t>&amp; </a:t>
            </a:r>
            <a:r>
              <a:rPr lang="en-US" sz="2800" dirty="0" smtClean="0">
                <a:ea typeface="MS PGothic" charset="0"/>
              </a:rPr>
              <a:t>(future) Electron Cyclotron (EC) and Electron Bernstein Wave (EBW) research</a:t>
            </a:r>
            <a:endParaRPr lang="en-US" sz="2800" dirty="0">
              <a:ea typeface="MS PGothic" charset="0"/>
            </a:endParaRPr>
          </a:p>
          <a:p>
            <a:pPr>
              <a:spcBef>
                <a:spcPts val="5000"/>
              </a:spcBef>
              <a:buClr>
                <a:srgbClr val="010000"/>
              </a:buClr>
              <a:defRPr/>
            </a:pPr>
            <a:r>
              <a:rPr lang="en-US" sz="2800" dirty="0">
                <a:solidFill>
                  <a:schemeClr val="bg1">
                    <a:lumMod val="50000"/>
                  </a:schemeClr>
                </a:solidFill>
                <a:ea typeface="MS PGothic" charset="0"/>
              </a:rPr>
              <a:t>Progress d</a:t>
            </a:r>
            <a:r>
              <a:rPr lang="en-US" sz="2800" dirty="0" smtClean="0">
                <a:solidFill>
                  <a:schemeClr val="bg1">
                    <a:lumMod val="50000"/>
                  </a:schemeClr>
                </a:solidFill>
                <a:ea typeface="MS PGothic" charset="0"/>
              </a:rPr>
              <a:t>uring </a:t>
            </a:r>
            <a:r>
              <a:rPr lang="en-US" sz="2800" dirty="0">
                <a:solidFill>
                  <a:schemeClr val="bg1">
                    <a:lumMod val="50000"/>
                  </a:schemeClr>
                </a:solidFill>
                <a:ea typeface="MS PGothic" charset="0"/>
              </a:rPr>
              <a:t>the </a:t>
            </a:r>
            <a:r>
              <a:rPr lang="en-US" sz="2800" dirty="0" smtClean="0">
                <a:solidFill>
                  <a:schemeClr val="bg1">
                    <a:lumMod val="50000"/>
                  </a:schemeClr>
                </a:solidFill>
                <a:ea typeface="MS PGothic" charset="0"/>
              </a:rPr>
              <a:t>past year</a:t>
            </a:r>
            <a:endParaRPr lang="en-US" sz="2800" dirty="0">
              <a:solidFill>
                <a:schemeClr val="bg1">
                  <a:lumMod val="50000"/>
                </a:schemeClr>
              </a:solidFill>
              <a:ea typeface="MS PGothic" charset="0"/>
            </a:endParaRPr>
          </a:p>
          <a:p>
            <a:pPr>
              <a:spcBef>
                <a:spcPts val="5000"/>
              </a:spcBef>
              <a:buClr>
                <a:srgbClr val="010000"/>
              </a:buClr>
              <a:defRPr/>
            </a:pPr>
            <a:r>
              <a:rPr lang="en-US" sz="2800" dirty="0">
                <a:solidFill>
                  <a:schemeClr val="bg1">
                    <a:lumMod val="50000"/>
                  </a:schemeClr>
                </a:solidFill>
                <a:ea typeface="MS PGothic" charset="0"/>
              </a:rPr>
              <a:t>Research </a:t>
            </a:r>
            <a:r>
              <a:rPr lang="en-US" sz="2800" dirty="0" smtClean="0">
                <a:solidFill>
                  <a:schemeClr val="bg1">
                    <a:lumMod val="50000"/>
                  </a:schemeClr>
                </a:solidFill>
                <a:ea typeface="MS PGothic" charset="0"/>
              </a:rPr>
              <a:t>goals </a:t>
            </a:r>
            <a:r>
              <a:rPr lang="en-US" sz="2800" dirty="0">
                <a:solidFill>
                  <a:schemeClr val="bg1">
                    <a:lumMod val="50000"/>
                  </a:schemeClr>
                </a:solidFill>
                <a:ea typeface="MS PGothic" charset="0"/>
              </a:rPr>
              <a:t>and </a:t>
            </a:r>
            <a:r>
              <a:rPr lang="en-US" sz="2800" dirty="0" smtClean="0">
                <a:solidFill>
                  <a:schemeClr val="bg1">
                    <a:lumMod val="50000"/>
                  </a:schemeClr>
                </a:solidFill>
                <a:ea typeface="MS PGothic" charset="0"/>
              </a:rPr>
              <a:t>plans </a:t>
            </a:r>
            <a:r>
              <a:rPr lang="en-US" sz="2800" dirty="0">
                <a:solidFill>
                  <a:schemeClr val="bg1">
                    <a:lumMod val="50000"/>
                  </a:schemeClr>
                </a:solidFill>
                <a:ea typeface="MS PGothic" charset="0"/>
              </a:rPr>
              <a:t>for </a:t>
            </a:r>
            <a:r>
              <a:rPr lang="en-US" sz="2800" dirty="0" smtClean="0">
                <a:solidFill>
                  <a:schemeClr val="bg1">
                    <a:lumMod val="50000"/>
                  </a:schemeClr>
                </a:solidFill>
                <a:ea typeface="MS PGothic" charset="0"/>
              </a:rPr>
              <a:t>FY 2015 &amp; 2016</a:t>
            </a:r>
            <a:endParaRPr lang="en-US" sz="2800" dirty="0">
              <a:solidFill>
                <a:schemeClr val="bg1">
                  <a:lumMod val="50000"/>
                </a:schemeClr>
              </a:solidFill>
              <a:ea typeface="MS PGothic" charset="0"/>
            </a:endParaRPr>
          </a:p>
          <a:p>
            <a:pPr>
              <a:spcBef>
                <a:spcPts val="5000"/>
              </a:spcBef>
              <a:buClr>
                <a:srgbClr val="010000"/>
              </a:buClr>
              <a:defRPr/>
            </a:pPr>
            <a:r>
              <a:rPr lang="en-US" sz="2800" dirty="0" smtClean="0">
                <a:solidFill>
                  <a:schemeClr val="bg1">
                    <a:lumMod val="50000"/>
                  </a:schemeClr>
                </a:solidFill>
                <a:ea typeface="MS PGothic" charset="0"/>
              </a:rPr>
              <a:t>Summary</a:t>
            </a:r>
            <a:endParaRPr lang="en-US" sz="2800" dirty="0">
              <a:solidFill>
                <a:schemeClr val="bg1">
                  <a:lumMod val="50000"/>
                </a:schemeClr>
              </a:solidFill>
              <a:ea typeface="MS PGothic" charset="0"/>
            </a:endParaRPr>
          </a:p>
        </p:txBody>
      </p:sp>
      <p:cxnSp>
        <p:nvCxnSpPr>
          <p:cNvPr id="10246" name="Straight Connector 7"/>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10247" name="Straight Connector 8"/>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10248" name="Straight Connector 9"/>
          <p:cNvCxnSpPr>
            <a:cxnSpLocks noChangeShapeType="1"/>
          </p:cNvCxnSpPr>
          <p:nvPr/>
        </p:nvCxn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cxnSp>
      <p:sp>
        <p:nvSpPr>
          <p:cNvPr id="10249" name="Rectangle 10"/>
          <p:cNvSpPr>
            <a:spLocks noChangeArrowheads="1"/>
          </p:cNvSpPr>
          <p:nvPr/>
        </p:nvSpPr>
        <p:spPr bwMode="auto">
          <a:xfrm>
            <a:off x="8739188" y="6581775"/>
            <a:ext cx="241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4320E6F3-8175-4FA9-8A3E-1C62F8D3469D}" type="slidenum">
              <a:rPr lang="en-US" altLang="en-US" sz="800" b="0" i="0">
                <a:solidFill>
                  <a:srgbClr val="000090"/>
                </a:solidFill>
                <a:latin typeface="Arial" pitchFamily="34" charset="0"/>
              </a:rPr>
              <a:pPr eaLnBrk="1" hangingPunct="1"/>
              <a:t>3</a:t>
            </a:fld>
            <a:endParaRPr lang="en-US" altLang="en-US" sz="800" b="0" i="0">
              <a:solidFill>
                <a:srgbClr val="000090"/>
              </a:solidFill>
              <a:latin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effectLst>
                  <a:outerShdw blurRad="38100" dist="38100" dir="2700000" algn="tl">
                    <a:srgbClr val="C0C0C0"/>
                  </a:outerShdw>
                </a:effectLst>
                <a:ea typeface="ＭＳ Ｐゴシック" charset="-128"/>
                <a:cs typeface="Arial" charset="0"/>
              </a:rPr>
              <a:t>Large ion absorption of FW power decreases as when </a:t>
            </a:r>
            <a:r>
              <a:rPr lang="en-US" sz="2800" dirty="0" err="1" smtClean="0">
                <a:effectLst>
                  <a:outerShdw blurRad="38100" dist="38100" dir="2700000" algn="tl">
                    <a:srgbClr val="C0C0C0"/>
                  </a:outerShdw>
                </a:effectLst>
                <a:ea typeface="ＭＳ Ｐゴシック" charset="-128"/>
                <a:cs typeface="Arial" charset="0"/>
              </a:rPr>
              <a:t>T</a:t>
            </a:r>
            <a:r>
              <a:rPr lang="en-US" sz="2800" baseline="-25000" dirty="0" err="1" smtClean="0">
                <a:effectLst>
                  <a:outerShdw blurRad="38100" dist="38100" dir="2700000" algn="tl">
                    <a:srgbClr val="C0C0C0"/>
                  </a:outerShdw>
                </a:effectLst>
                <a:ea typeface="ＭＳ Ｐゴシック" charset="-128"/>
                <a:cs typeface="Arial" charset="0"/>
              </a:rPr>
              <a:t>e</a:t>
            </a:r>
            <a:r>
              <a:rPr lang="en-US" sz="2800" baseline="-25000" dirty="0" smtClean="0">
                <a:effectLst>
                  <a:outerShdw blurRad="38100" dist="38100" dir="2700000" algn="tl">
                    <a:srgbClr val="C0C0C0"/>
                  </a:outerShdw>
                </a:effectLst>
                <a:ea typeface="ＭＳ Ｐゴシック" charset="-128"/>
                <a:cs typeface="Arial" charset="0"/>
              </a:rPr>
              <a:t> </a:t>
            </a:r>
            <a:r>
              <a:rPr lang="en-US" sz="2800" dirty="0" smtClean="0">
                <a:effectLst>
                  <a:outerShdw blurRad="38100" dist="38100" dir="2700000" algn="tl">
                    <a:srgbClr val="C0C0C0"/>
                  </a:outerShdw>
                </a:effectLst>
                <a:ea typeface="ＭＳ Ｐゴシック" charset="-128"/>
                <a:cs typeface="Arial" charset="0"/>
              </a:rPr>
              <a:t>&gt;= T</a:t>
            </a:r>
            <a:r>
              <a:rPr lang="en-US" sz="2800" baseline="-25000" dirty="0" smtClean="0">
                <a:effectLst>
                  <a:outerShdw blurRad="38100" dist="38100" dir="2700000" algn="tl">
                    <a:srgbClr val="C0C0C0"/>
                  </a:outerShdw>
                </a:effectLst>
                <a:ea typeface="ＭＳ Ｐゴシック" charset="-128"/>
                <a:cs typeface="Arial" charset="0"/>
              </a:rPr>
              <a:t>i</a:t>
            </a:r>
            <a:r>
              <a:rPr lang="en-US" sz="2800" dirty="0" smtClean="0">
                <a:effectLst>
                  <a:outerShdw blurRad="38100" dist="38100" dir="2700000" algn="tl">
                    <a:srgbClr val="C0C0C0"/>
                  </a:outerShdw>
                </a:effectLst>
                <a:ea typeface="ＭＳ Ｐゴシック" charset="-128"/>
                <a:cs typeface="Arial" charset="0"/>
              </a:rPr>
              <a:t> </a:t>
            </a:r>
            <a:endParaRPr lang="en-US" sz="2800" dirty="0" smtClean="0">
              <a:ea typeface="+mj-ea"/>
            </a:endParaRPr>
          </a:p>
        </p:txBody>
      </p:sp>
      <p:pic>
        <p:nvPicPr>
          <p:cNvPr id="59394" name="Picture 129" descr="RF_fig2.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288" y="1260475"/>
            <a:ext cx="3770312"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130" descr="RF_fig3.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2688" y="1295400"/>
            <a:ext cx="4084637"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132"/>
          <p:cNvSpPr>
            <a:spLocks noChangeArrowheads="1"/>
          </p:cNvSpPr>
          <p:nvPr/>
        </p:nvSpPr>
        <p:spPr bwMode="auto">
          <a:xfrm>
            <a:off x="153988" y="990600"/>
            <a:ext cx="47990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r>
              <a:rPr lang="en-US" altLang="en-US" sz="1600">
                <a:solidFill>
                  <a:srgbClr val="FF0000"/>
                </a:solidFill>
              </a:rPr>
              <a:t>T</a:t>
            </a:r>
            <a:r>
              <a:rPr lang="en-US" altLang="en-US" sz="1600" baseline="-25000">
                <a:solidFill>
                  <a:srgbClr val="FF0000"/>
                </a:solidFill>
              </a:rPr>
              <a:t>e</a:t>
            </a:r>
            <a:r>
              <a:rPr lang="en-US" altLang="en-US" sz="1600">
                <a:solidFill>
                  <a:srgbClr val="FF0000"/>
                </a:solidFill>
              </a:rPr>
              <a:t>(0) = 1.22 keV and T</a:t>
            </a:r>
            <a:r>
              <a:rPr lang="en-US" altLang="en-US" sz="1600" baseline="-25000">
                <a:solidFill>
                  <a:srgbClr val="FF0000"/>
                </a:solidFill>
              </a:rPr>
              <a:t>i</a:t>
            </a:r>
            <a:r>
              <a:rPr lang="en-US" altLang="en-US" sz="1600">
                <a:solidFill>
                  <a:srgbClr val="FF0000"/>
                </a:solidFill>
              </a:rPr>
              <a:t>(0)/2 = 1.43 keV</a:t>
            </a:r>
          </a:p>
        </p:txBody>
      </p:sp>
      <p:sp>
        <p:nvSpPr>
          <p:cNvPr id="59397" name="Rectangle 133"/>
          <p:cNvSpPr>
            <a:spLocks noChangeArrowheads="1"/>
          </p:cNvSpPr>
          <p:nvPr/>
        </p:nvSpPr>
        <p:spPr bwMode="auto">
          <a:xfrm>
            <a:off x="4878388" y="990600"/>
            <a:ext cx="47990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r>
              <a:rPr lang="en-US" altLang="en-US" sz="1600">
                <a:solidFill>
                  <a:srgbClr val="FF0000"/>
                </a:solidFill>
              </a:rPr>
              <a:t>2T</a:t>
            </a:r>
            <a:r>
              <a:rPr lang="en-US" altLang="en-US" sz="1600" baseline="-25000">
                <a:solidFill>
                  <a:srgbClr val="FF0000"/>
                </a:solidFill>
              </a:rPr>
              <a:t>e</a:t>
            </a:r>
            <a:r>
              <a:rPr lang="en-US" altLang="en-US" sz="1600">
                <a:solidFill>
                  <a:srgbClr val="FF0000"/>
                </a:solidFill>
              </a:rPr>
              <a:t>(0) = 2.44 keV and T</a:t>
            </a:r>
            <a:r>
              <a:rPr lang="en-US" altLang="en-US" sz="1600" baseline="-25000">
                <a:solidFill>
                  <a:srgbClr val="FF0000"/>
                </a:solidFill>
              </a:rPr>
              <a:t>i</a:t>
            </a:r>
            <a:r>
              <a:rPr lang="en-US" altLang="en-US" sz="1600">
                <a:solidFill>
                  <a:srgbClr val="FF0000"/>
                </a:solidFill>
              </a:rPr>
              <a:t>(0)/2 = 1.43 keV</a:t>
            </a:r>
          </a:p>
        </p:txBody>
      </p:sp>
      <p:sp>
        <p:nvSpPr>
          <p:cNvPr id="59398" name="TextBox 10"/>
          <p:cNvSpPr txBox="1">
            <a:spLocks noChangeArrowheads="1"/>
          </p:cNvSpPr>
          <p:nvPr/>
        </p:nvSpPr>
        <p:spPr bwMode="auto">
          <a:xfrm>
            <a:off x="228600" y="4165600"/>
            <a:ext cx="3627438"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buFont typeface="Arial" pitchFamily="34" charset="0"/>
              <a:buChar char="•"/>
            </a:pPr>
            <a:r>
              <a:rPr lang="en-US" altLang="en-US" sz="1800">
                <a:solidFill>
                  <a:schemeClr val="tx1"/>
                </a:solidFill>
              </a:rPr>
              <a:t> </a:t>
            </a:r>
            <a:r>
              <a:rPr lang="en-US" altLang="en-US" sz="1800" b="0" i="0">
                <a:solidFill>
                  <a:schemeClr val="tx1"/>
                </a:solidFill>
                <a:latin typeface="Arial" pitchFamily="34" charset="0"/>
              </a:rPr>
              <a:t>Electron and ion absorption is</a:t>
            </a:r>
            <a:br>
              <a:rPr lang="en-US" altLang="en-US" sz="1800" b="0" i="0">
                <a:solidFill>
                  <a:schemeClr val="tx1"/>
                </a:solidFill>
                <a:latin typeface="Arial" pitchFamily="34" charset="0"/>
              </a:rPr>
            </a:br>
            <a:r>
              <a:rPr lang="en-US" altLang="en-US" sz="1800" b="0" i="0">
                <a:solidFill>
                  <a:schemeClr val="tx1"/>
                </a:solidFill>
                <a:latin typeface="Arial" pitchFamily="34" charset="0"/>
              </a:rPr>
              <a:t> strongly sensitive to the ratio</a:t>
            </a:r>
            <a:br>
              <a:rPr lang="en-US" altLang="en-US" sz="1800" b="0" i="0">
                <a:solidFill>
                  <a:schemeClr val="tx1"/>
                </a:solidFill>
                <a:latin typeface="Arial" pitchFamily="34" charset="0"/>
              </a:rPr>
            </a:br>
            <a:r>
              <a:rPr lang="en-US" altLang="en-US" sz="1800" b="0" i="0">
                <a:solidFill>
                  <a:schemeClr val="tx1"/>
                </a:solidFill>
                <a:latin typeface="Arial" pitchFamily="34" charset="0"/>
              </a:rPr>
              <a:t>T</a:t>
            </a:r>
            <a:r>
              <a:rPr lang="en-US" altLang="en-US" sz="1800" b="0" i="0" baseline="-25000">
                <a:solidFill>
                  <a:schemeClr val="tx1"/>
                </a:solidFill>
                <a:latin typeface="Arial" pitchFamily="34" charset="0"/>
              </a:rPr>
              <a:t>e</a:t>
            </a:r>
            <a:r>
              <a:rPr lang="en-US" altLang="en-US" sz="1800" b="0" i="0">
                <a:solidFill>
                  <a:schemeClr val="tx1"/>
                </a:solidFill>
                <a:latin typeface="Arial" pitchFamily="34" charset="0"/>
              </a:rPr>
              <a:t>/T</a:t>
            </a:r>
            <a:r>
              <a:rPr lang="en-US" altLang="en-US" sz="1800" b="0" i="0" baseline="-25000">
                <a:solidFill>
                  <a:schemeClr val="tx1"/>
                </a:solidFill>
                <a:latin typeface="Arial" pitchFamily="34" charset="0"/>
              </a:rPr>
              <a:t>i</a:t>
            </a:r>
          </a:p>
          <a:p>
            <a:pPr eaLnBrk="1" hangingPunct="1"/>
            <a:endParaRPr lang="en-US" altLang="en-US" sz="800" b="0" i="0">
              <a:solidFill>
                <a:schemeClr val="tx1"/>
              </a:solidFill>
              <a:latin typeface="Arial" pitchFamily="34" charset="0"/>
            </a:endParaRPr>
          </a:p>
          <a:p>
            <a:pPr eaLnBrk="1" hangingPunct="1">
              <a:buFont typeface="Arial" pitchFamily="34" charset="0"/>
              <a:buChar char="•"/>
            </a:pPr>
            <a:r>
              <a:rPr lang="en-US" altLang="en-US" sz="1800" b="0" i="0">
                <a:solidFill>
                  <a:schemeClr val="tx1"/>
                </a:solidFill>
                <a:latin typeface="Arial" pitchFamily="34" charset="0"/>
              </a:rPr>
              <a:t>Electron absorption increases</a:t>
            </a:r>
            <a:br>
              <a:rPr lang="en-US" altLang="en-US" sz="1800" b="0" i="0">
                <a:solidFill>
                  <a:schemeClr val="tx1"/>
                </a:solidFill>
                <a:latin typeface="Arial" pitchFamily="34" charset="0"/>
              </a:rPr>
            </a:br>
            <a:r>
              <a:rPr lang="en-US" altLang="en-US" sz="1800" b="0" i="0">
                <a:solidFill>
                  <a:schemeClr val="tx1"/>
                </a:solidFill>
                <a:latin typeface="Arial" pitchFamily="34" charset="0"/>
              </a:rPr>
              <a:t>when T</a:t>
            </a:r>
            <a:r>
              <a:rPr lang="en-US" altLang="en-US" sz="1800" b="0" i="0" baseline="-25000">
                <a:solidFill>
                  <a:schemeClr val="tx1"/>
                </a:solidFill>
                <a:latin typeface="Arial" pitchFamily="34" charset="0"/>
              </a:rPr>
              <a:t>e</a:t>
            </a:r>
            <a:r>
              <a:rPr lang="en-US" altLang="en-US" sz="1800" b="0" i="0">
                <a:solidFill>
                  <a:schemeClr val="tx1"/>
                </a:solidFill>
                <a:latin typeface="Arial" pitchFamily="34" charset="0"/>
              </a:rPr>
              <a:t>/T</a:t>
            </a:r>
            <a:r>
              <a:rPr lang="en-US" altLang="en-US" sz="1800" b="0" i="0" baseline="-25000">
                <a:solidFill>
                  <a:schemeClr val="tx1"/>
                </a:solidFill>
                <a:latin typeface="Arial" pitchFamily="34" charset="0"/>
              </a:rPr>
              <a:t>i</a:t>
            </a:r>
            <a:r>
              <a:rPr lang="en-US" altLang="en-US" sz="1800" b="0" i="0">
                <a:solidFill>
                  <a:schemeClr val="tx1"/>
                </a:solidFill>
                <a:latin typeface="Arial" pitchFamily="34" charset="0"/>
              </a:rPr>
              <a:t> increases</a:t>
            </a:r>
          </a:p>
          <a:p>
            <a:pPr eaLnBrk="1" hangingPunct="1">
              <a:buFont typeface="Arial" pitchFamily="34" charset="0"/>
              <a:buChar char="•"/>
            </a:pPr>
            <a:endParaRPr lang="en-US" altLang="en-US" sz="1800" b="0" i="0">
              <a:solidFill>
                <a:schemeClr val="tx1"/>
              </a:solidFill>
              <a:latin typeface="Arial" pitchFamily="34" charset="0"/>
            </a:endParaRPr>
          </a:p>
          <a:p>
            <a:pPr eaLnBrk="1" hangingPunct="1">
              <a:buFont typeface="Arial" pitchFamily="34" charset="0"/>
              <a:buChar char="•"/>
            </a:pPr>
            <a:r>
              <a:rPr lang="en-US" altLang="en-US" sz="1800" b="0" i="0">
                <a:solidFill>
                  <a:schemeClr val="tx1"/>
                </a:solidFill>
                <a:latin typeface="Arial" pitchFamily="34" charset="0"/>
              </a:rPr>
              <a:t>Stronger effect for |k</a:t>
            </a:r>
            <a:r>
              <a:rPr lang="en-US" altLang="en-US" sz="1800" b="0" i="0" baseline="-25000">
                <a:solidFill>
                  <a:schemeClr val="tx1"/>
                </a:solidFill>
                <a:latin typeface="Arial" pitchFamily="34" charset="0"/>
              </a:rPr>
              <a:t>f</a:t>
            </a:r>
            <a:r>
              <a:rPr lang="en-US" altLang="en-US" sz="1800" b="0" i="0">
                <a:solidFill>
                  <a:schemeClr val="tx1"/>
                </a:solidFill>
                <a:latin typeface="Arial" pitchFamily="34" charset="0"/>
              </a:rPr>
              <a:t>| ≥ 8 m</a:t>
            </a:r>
            <a:r>
              <a:rPr lang="en-US" altLang="en-US" sz="1800" b="0" i="0" baseline="30000">
                <a:solidFill>
                  <a:schemeClr val="tx1"/>
                </a:solidFill>
                <a:latin typeface="Arial" pitchFamily="34" charset="0"/>
              </a:rPr>
              <a:t>-1</a:t>
            </a:r>
            <a:r>
              <a:rPr lang="en-US" altLang="en-US" sz="1800" b="0" i="0">
                <a:solidFill>
                  <a:schemeClr val="tx1"/>
                </a:solidFill>
                <a:latin typeface="Arial" pitchFamily="34" charset="0"/>
              </a:rPr>
              <a:t> </a:t>
            </a:r>
            <a:endParaRPr lang="en-US" altLang="en-US" sz="2400">
              <a:solidFill>
                <a:schemeClr val="tx1"/>
              </a:solidFill>
            </a:endParaRPr>
          </a:p>
          <a:p>
            <a:pPr eaLnBrk="1" hangingPunct="1"/>
            <a:endParaRPr lang="en-US" altLang="en-US" sz="2400"/>
          </a:p>
        </p:txBody>
      </p:sp>
      <p:sp>
        <p:nvSpPr>
          <p:cNvPr id="59399" name="Rectangle 136"/>
          <p:cNvSpPr>
            <a:spLocks noChangeArrowheads="1"/>
          </p:cNvSpPr>
          <p:nvPr/>
        </p:nvSpPr>
        <p:spPr bwMode="auto">
          <a:xfrm>
            <a:off x="4776788" y="4267200"/>
            <a:ext cx="48244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0050" indent="-400050"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buFont typeface="Arial" pitchFamily="34" charset="0"/>
              <a:buChar char="•"/>
            </a:pPr>
            <a:r>
              <a:rPr lang="en-US" altLang="en-US" sz="1800" b="0" i="0">
                <a:solidFill>
                  <a:schemeClr val="tx1"/>
                </a:solidFill>
              </a:rPr>
              <a:t>|k</a:t>
            </a:r>
            <a:r>
              <a:rPr lang="en-US" altLang="en-US" sz="1800" b="0" i="0" baseline="-25000">
                <a:solidFill>
                  <a:schemeClr val="tx1"/>
                </a:solidFill>
                <a:latin typeface="Symbol" pitchFamily="18" charset="2"/>
              </a:rPr>
              <a:t>f</a:t>
            </a:r>
            <a:r>
              <a:rPr lang="en-US" altLang="en-US" sz="1800" b="0" i="0">
                <a:solidFill>
                  <a:schemeClr val="tx1"/>
                </a:solidFill>
              </a:rPr>
              <a:t>| ≥ 8 m</a:t>
            </a:r>
            <a:r>
              <a:rPr lang="en-US" altLang="en-US" sz="1800" b="0" i="0" baseline="30000">
                <a:solidFill>
                  <a:schemeClr val="tx1"/>
                </a:solidFill>
              </a:rPr>
              <a:t>-1</a:t>
            </a:r>
            <a:r>
              <a:rPr lang="en-US" altLang="en-US" sz="1800" b="0" i="0">
                <a:solidFill>
                  <a:schemeClr val="tx1"/>
                </a:solidFill>
              </a:rPr>
              <a:t> favorable for</a:t>
            </a:r>
            <a:br>
              <a:rPr lang="en-US" altLang="en-US" sz="1800" b="0" i="0">
                <a:solidFill>
                  <a:schemeClr val="tx1"/>
                </a:solidFill>
              </a:rPr>
            </a:br>
            <a:r>
              <a:rPr lang="en-US" altLang="en-US" sz="1800" b="0" i="0">
                <a:solidFill>
                  <a:schemeClr val="tx1"/>
                </a:solidFill>
              </a:rPr>
              <a:t> heating electrons</a:t>
            </a:r>
          </a:p>
          <a:p>
            <a:pPr eaLnBrk="1" hangingPunct="1"/>
            <a:endParaRPr lang="en-US" altLang="en-US" sz="1800" b="0" i="0">
              <a:solidFill>
                <a:schemeClr val="tx1"/>
              </a:solidFill>
            </a:endParaRPr>
          </a:p>
          <a:p>
            <a:pPr eaLnBrk="1" hangingPunct="1">
              <a:buFont typeface="Arial" pitchFamily="34" charset="0"/>
              <a:buChar char="•"/>
            </a:pPr>
            <a:r>
              <a:rPr lang="en-US" altLang="en-US" sz="1800" b="0" i="0">
                <a:solidFill>
                  <a:schemeClr val="tx1"/>
                </a:solidFill>
              </a:rPr>
              <a:t>Thermal D and beam ions absorption decreases for T</a:t>
            </a:r>
            <a:r>
              <a:rPr lang="en-US" altLang="en-US" sz="1800" b="0" i="0" baseline="-25000">
                <a:solidFill>
                  <a:schemeClr val="tx1"/>
                </a:solidFill>
              </a:rPr>
              <a:t>e</a:t>
            </a:r>
            <a:r>
              <a:rPr lang="en-US" altLang="en-US" sz="1800" b="0" i="0">
                <a:solidFill>
                  <a:schemeClr val="tx1"/>
                </a:solidFill>
              </a:rPr>
              <a:t> much larger than T</a:t>
            </a:r>
            <a:r>
              <a:rPr lang="en-US" altLang="en-US" sz="1800" b="0" i="0" baseline="-25000">
                <a:solidFill>
                  <a:schemeClr val="tx1"/>
                </a:solidFill>
              </a:rPr>
              <a:t>i</a:t>
            </a:r>
          </a:p>
          <a:p>
            <a:pPr eaLnBrk="1" hangingPunct="1"/>
            <a:endParaRPr lang="en-US" altLang="en-US" sz="1800" b="0" i="0" baseline="-25000">
              <a:solidFill>
                <a:schemeClr val="tx1"/>
              </a:solidFill>
            </a:endParaRPr>
          </a:p>
          <a:p>
            <a:pPr eaLnBrk="1" hangingPunct="1">
              <a:buFont typeface="Arial" pitchFamily="34" charset="0"/>
              <a:buChar char="•"/>
            </a:pPr>
            <a:r>
              <a:rPr lang="en-US" altLang="en-US" sz="1800" b="0" i="0">
                <a:solidFill>
                  <a:schemeClr val="tx1"/>
                </a:solidFill>
              </a:rPr>
              <a:t>T</a:t>
            </a:r>
            <a:r>
              <a:rPr lang="en-US" altLang="en-US" sz="1800" b="0" i="0" baseline="-25000">
                <a:solidFill>
                  <a:schemeClr val="tx1"/>
                </a:solidFill>
              </a:rPr>
              <a:t>e</a:t>
            </a:r>
            <a:r>
              <a:rPr lang="en-US" altLang="en-US" sz="1800" b="0" i="0">
                <a:solidFill>
                  <a:schemeClr val="tx1"/>
                </a:solidFill>
              </a:rPr>
              <a:t> &gt; T</a:t>
            </a:r>
            <a:r>
              <a:rPr lang="en-US" altLang="en-US" sz="1800" b="0" i="0" baseline="-25000">
                <a:solidFill>
                  <a:schemeClr val="tx1"/>
                </a:solidFill>
              </a:rPr>
              <a:t>i</a:t>
            </a:r>
            <a:r>
              <a:rPr lang="en-US" altLang="en-US" sz="1800" b="0" i="0">
                <a:solidFill>
                  <a:schemeClr val="tx1"/>
                </a:solidFill>
              </a:rPr>
              <a:t> in ramp-up phase</a:t>
            </a:r>
            <a:endParaRPr lang="en-US" altLang="en-US" sz="1800" b="0" i="0" baseline="-25000">
              <a:solidFill>
                <a:schemeClr val="tx1"/>
              </a:solidFill>
            </a:endParaRPr>
          </a:p>
          <a:p>
            <a:pPr eaLnBrk="1" hangingPunct="1">
              <a:buFont typeface="Arial" pitchFamily="34" charset="0"/>
              <a:buChar char="•"/>
            </a:pPr>
            <a:endParaRPr lang="en-US" altLang="en-US" sz="2400">
              <a:solidFill>
                <a:schemeClr val="tx1"/>
              </a:solidFill>
            </a:endParaRPr>
          </a:p>
        </p:txBody>
      </p:sp>
      <p:cxnSp>
        <p:nvCxnSpPr>
          <p:cNvPr id="59400" name="Straight Connector 13"/>
          <p:cNvCxnSpPr>
            <a:cxnSpLocks noChangeShapeType="1"/>
          </p:cNvCxnSpPr>
          <p:nvPr/>
        </p:nvCxnSpPr>
        <p:spPr bwMode="auto">
          <a:xfrm>
            <a:off x="4419600" y="1066800"/>
            <a:ext cx="0" cy="5334000"/>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417" name="Straight Connector 10"/>
          <p:cNvCxnSpPr>
            <a:cxnSpLocks noChangeShapeType="1"/>
          </p:cNvCxnSpPr>
          <p:nvPr/>
        </p:nvCxn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cxnSp>
      <p:cxnSp>
        <p:nvCxnSpPr>
          <p:cNvPr id="60418" name="Straight Connector 5"/>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60419"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300" smtClean="0">
                <a:solidFill>
                  <a:srgbClr val="2D2DB9"/>
                </a:solidFill>
              </a:rPr>
              <a:t>FY16 Milestone R16-3: Assess fast-wave SOL losses and core thermal and fast ion interactions at increased field and current</a:t>
            </a:r>
            <a:br>
              <a:rPr lang="en-US" altLang="en-US" sz="2300" smtClean="0">
                <a:solidFill>
                  <a:srgbClr val="2D2DB9"/>
                </a:solidFill>
              </a:rPr>
            </a:br>
            <a:endParaRPr lang="en-US" altLang="en-US" sz="2300" smtClean="0">
              <a:solidFill>
                <a:srgbClr val="2D2DB9"/>
              </a:solidFill>
            </a:endParaRPr>
          </a:p>
        </p:txBody>
      </p:sp>
      <p:cxnSp>
        <p:nvCxnSpPr>
          <p:cNvPr id="60420" name="Straight Connector 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17413" name="Rectangle 3"/>
          <p:cNvSpPr>
            <a:spLocks noGrp="1" noChangeArrowheads="1"/>
          </p:cNvSpPr>
          <p:nvPr>
            <p:ph type="body" idx="1"/>
          </p:nvPr>
        </p:nvSpPr>
        <p:spPr>
          <a:xfrm>
            <a:off x="152400" y="974725"/>
            <a:ext cx="8818563" cy="5537200"/>
          </a:xfrm>
        </p:spPr>
        <p:txBody>
          <a:bodyPr/>
          <a:lstStyle/>
          <a:p>
            <a:pPr marL="0" indent="0" algn="just">
              <a:buFontTx/>
              <a:buNone/>
            </a:pPr>
            <a:r>
              <a:rPr lang="en-US" altLang="en-US" sz="1500" smtClean="0"/>
              <a:t>Use of high-harmonic fast wave (HHFW) injection for heating and current drive in NSTX-U is important to develop non-inductive start-up/ramp-up schemes, to achieve higher plasma performance, and to validate RF codes in support of the ITER FW program. The successful exploitation of HHFW depends on how much power can be coupled to the core plasma through the scrape-off layer (SOL) and how the coupled power is partitioned between different species in the core. For NSTX-U H-mode plasmas, the latter typically include thermal electrons/ions and fast ions from Neutral Beam (NB) injection. Mechanisms responsible for RF power losses in the SOL will first be addressed to optimize FW coupling to the core as a function of excited wave spectrum, toroidal field and plasma current (B</a:t>
            </a:r>
            <a:r>
              <a:rPr lang="en-US" altLang="en-US" sz="1500" baseline="-25000" smtClean="0"/>
              <a:t>T</a:t>
            </a:r>
            <a:r>
              <a:rPr lang="en-US" altLang="en-US" sz="1500" smtClean="0"/>
              <a:t> and I</a:t>
            </a:r>
            <a:r>
              <a:rPr lang="en-US" altLang="en-US" sz="1500" baseline="-25000" smtClean="0"/>
              <a:t>P</a:t>
            </a:r>
            <a:r>
              <a:rPr lang="en-US" altLang="en-US" sz="1500" smtClean="0"/>
              <a:t>). For instance, full-wave simulations with the AORSA code suggest a local enhancement of RF fields for propagating (rather than evanescent) fast waves in the SOL, which results in increased losses through damping. Losses are predicted to decrease at lower SOL density and/or at higher B</a:t>
            </a:r>
            <a:r>
              <a:rPr lang="en-US" altLang="en-US" sz="1500" baseline="-25000" smtClean="0"/>
              <a:t>T</a:t>
            </a:r>
            <a:r>
              <a:rPr lang="en-US" altLang="en-US" sz="1500" smtClean="0"/>
              <a:t>. AORSA predictions will be tested against improved measurements of RF fields through dedicated probe arrays. The amount of lost power will be quantified through infrared cameras. The improved understanding of SOL loss mechanisms will provide more accurate estimations of the fraction of injected HHFW power reaching the core. The synergy between NB and FW injection in H-mode plasmas will be evaluated for the higher B</a:t>
            </a:r>
            <a:r>
              <a:rPr lang="en-US" altLang="en-US" sz="1500" baseline="-25000" smtClean="0"/>
              <a:t>T</a:t>
            </a:r>
            <a:r>
              <a:rPr lang="en-US" altLang="en-US" sz="1500" smtClean="0"/>
              <a:t> and I</a:t>
            </a:r>
            <a:r>
              <a:rPr lang="en-US" altLang="en-US" sz="1500" baseline="-25000" smtClean="0"/>
              <a:t>P</a:t>
            </a:r>
            <a:r>
              <a:rPr lang="en-US" altLang="en-US" sz="1500" smtClean="0"/>
              <a:t> of NSTX-U. In particular, the efficiency of thermal ions heating at higher B</a:t>
            </a:r>
            <a:r>
              <a:rPr lang="en-US" altLang="en-US" sz="1500" baseline="-25000" smtClean="0"/>
              <a:t>T</a:t>
            </a:r>
            <a:r>
              <a:rPr lang="en-US" altLang="en-US" sz="1500" smtClean="0"/>
              <a:t>, predicted to increase by full-wave simulations, will be investigated. Similarly, modifications of the fast ion distribution, previously observed on NSTX, will be assessed with the enhanced fast ion diagnostics set of NSTX-U as a function of plasma parameters, FW spectrum and NB injection geometry, including the new (more tangential) NB lines. The characterization of scenarios with combined NB and FW injection will provide a valuable dataset to benchmark RF codes (e.g. AORSA, TORIC and CQL3D-FOW), which have been considerably improved in the past years. NSTX-U will provide the required data for extensive validation before their use for scenario predictions in future devices such as ITER and FNSF.</a:t>
            </a:r>
          </a:p>
          <a:p>
            <a:pPr lvl="1" indent="-342900" algn="just">
              <a:spcBef>
                <a:spcPts val="1200"/>
              </a:spcBef>
              <a:buFont typeface="Lucida Grande" charset="0"/>
              <a:buChar char="-"/>
            </a:pPr>
            <a:endParaRPr lang="en-US" altLang="en-US" sz="1400" smtClean="0">
              <a:solidFill>
                <a:srgbClr val="000090"/>
              </a:solidFill>
            </a:endParaRPr>
          </a:p>
        </p:txBody>
      </p:sp>
      <p:cxnSp>
        <p:nvCxnSpPr>
          <p:cNvPr id="60422" name="Straight Connector 7"/>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60423" name="Straight Connector 8"/>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60424" name="Straight Connector 9"/>
          <p:cNvCxnSpPr>
            <a:cxnSpLocks noChangeShapeType="1"/>
          </p:cNvCxnSpPr>
          <p:nvPr/>
        </p:nvCxn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cxnSp>
      <p:sp>
        <p:nvSpPr>
          <p:cNvPr id="60425" name="Rectangle 10"/>
          <p:cNvSpPr>
            <a:spLocks noChangeArrowheads="1"/>
          </p:cNvSpPr>
          <p:nvPr/>
        </p:nvSpPr>
        <p:spPr bwMode="auto">
          <a:xfrm>
            <a:off x="8739188" y="6581775"/>
            <a:ext cx="241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470728AE-749D-480E-AE29-C7DC7775255D}" type="slidenum">
              <a:rPr lang="en-US" altLang="en-US" sz="800" b="0" i="0">
                <a:solidFill>
                  <a:srgbClr val="000090"/>
                </a:solidFill>
                <a:latin typeface="Arial" pitchFamily="34" charset="0"/>
              </a:rPr>
              <a:pPr eaLnBrk="1" hangingPunct="1"/>
              <a:t>31</a:t>
            </a:fld>
            <a:endParaRPr lang="en-US" altLang="en-US" sz="800" b="0" i="0">
              <a:solidFill>
                <a:srgbClr val="000090"/>
              </a:solidFill>
              <a:latin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465" name="Straight Connector 10"/>
          <p:cNvCxnSpPr>
            <a:cxnSpLocks noChangeShapeType="1"/>
          </p:cNvCxnSpPr>
          <p:nvPr/>
        </p:nvCxn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cxnSp>
      <p:cxnSp>
        <p:nvCxnSpPr>
          <p:cNvPr id="62466" name="Straight Connector 5"/>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62467"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2D2DB9"/>
                </a:solidFill>
              </a:rPr>
              <a:t>FY14-18 Wave heating and current drive research timeline</a:t>
            </a:r>
            <a:br>
              <a:rPr lang="en-US" altLang="en-US" smtClean="0">
                <a:solidFill>
                  <a:srgbClr val="2D2DB9"/>
                </a:solidFill>
              </a:rPr>
            </a:br>
            <a:r>
              <a:rPr lang="en-US" altLang="en-US" i="1" smtClean="0">
                <a:solidFill>
                  <a:srgbClr val="2D2DB9"/>
                </a:solidFill>
              </a:rPr>
              <a:t>(assuming baseline funding)</a:t>
            </a:r>
          </a:p>
        </p:txBody>
      </p:sp>
      <p:cxnSp>
        <p:nvCxnSpPr>
          <p:cNvPr id="62468" name="Straight Connector 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62469" name="Straight Connector 7"/>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62470" name="Straight Connector 8"/>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62471" name="Straight Connector 9"/>
          <p:cNvCxnSpPr>
            <a:cxnSpLocks noChangeShapeType="1"/>
          </p:cNvCxnSpPr>
          <p:nvPr/>
        </p:nvCxn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cxnSp>
      <p:sp>
        <p:nvSpPr>
          <p:cNvPr id="91" name="Text Box 11"/>
          <p:cNvSpPr txBox="1">
            <a:spLocks noChangeArrowheads="1"/>
          </p:cNvSpPr>
          <p:nvPr/>
        </p:nvSpPr>
        <p:spPr bwMode="auto">
          <a:xfrm>
            <a:off x="303213" y="1014413"/>
            <a:ext cx="8953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defRPr/>
            </a:pPr>
            <a:r>
              <a:rPr lang="en-US" sz="1600" b="0" i="0" kern="0" smtClean="0">
                <a:solidFill>
                  <a:srgbClr val="000000"/>
                </a:solidFill>
              </a:rPr>
              <a:t>FY13</a:t>
            </a:r>
          </a:p>
        </p:txBody>
      </p:sp>
      <p:sp>
        <p:nvSpPr>
          <p:cNvPr id="92" name="Text Box 12"/>
          <p:cNvSpPr txBox="1">
            <a:spLocks noChangeArrowheads="1"/>
          </p:cNvSpPr>
          <p:nvPr/>
        </p:nvSpPr>
        <p:spPr bwMode="auto">
          <a:xfrm>
            <a:off x="1660525" y="1014413"/>
            <a:ext cx="5492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defRPr/>
            </a:pPr>
            <a:r>
              <a:rPr lang="en-US" sz="1600" b="0" i="0" kern="0" smtClean="0">
                <a:solidFill>
                  <a:srgbClr val="000000"/>
                </a:solidFill>
              </a:rPr>
              <a:t>14</a:t>
            </a:r>
          </a:p>
        </p:txBody>
      </p:sp>
      <p:sp>
        <p:nvSpPr>
          <p:cNvPr id="93" name="Text Box 13"/>
          <p:cNvSpPr txBox="1">
            <a:spLocks noChangeArrowheads="1"/>
          </p:cNvSpPr>
          <p:nvPr/>
        </p:nvSpPr>
        <p:spPr bwMode="auto">
          <a:xfrm>
            <a:off x="2887663" y="1014413"/>
            <a:ext cx="5476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defRPr/>
            </a:pPr>
            <a:r>
              <a:rPr lang="en-US" sz="1600" b="0" i="0" kern="0" smtClean="0">
                <a:solidFill>
                  <a:srgbClr val="000000"/>
                </a:solidFill>
              </a:rPr>
              <a:t>15</a:t>
            </a:r>
          </a:p>
        </p:txBody>
      </p:sp>
      <p:sp>
        <p:nvSpPr>
          <p:cNvPr id="94" name="Text Box 14"/>
          <p:cNvSpPr txBox="1">
            <a:spLocks noChangeArrowheads="1"/>
          </p:cNvSpPr>
          <p:nvPr/>
        </p:nvSpPr>
        <p:spPr bwMode="auto">
          <a:xfrm>
            <a:off x="4114800" y="1014413"/>
            <a:ext cx="5492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defRPr/>
            </a:pPr>
            <a:r>
              <a:rPr lang="en-US" sz="1600" b="0" i="0" kern="0" smtClean="0">
                <a:solidFill>
                  <a:srgbClr val="000000"/>
                </a:solidFill>
              </a:rPr>
              <a:t>16</a:t>
            </a:r>
          </a:p>
        </p:txBody>
      </p:sp>
      <p:sp>
        <p:nvSpPr>
          <p:cNvPr id="95" name="Text Box 15"/>
          <p:cNvSpPr txBox="1">
            <a:spLocks noChangeArrowheads="1"/>
          </p:cNvSpPr>
          <p:nvPr/>
        </p:nvSpPr>
        <p:spPr bwMode="auto">
          <a:xfrm>
            <a:off x="5341938" y="1014413"/>
            <a:ext cx="5476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defRPr/>
            </a:pPr>
            <a:r>
              <a:rPr lang="en-US" sz="1600" b="0" i="0" kern="0" smtClean="0">
                <a:solidFill>
                  <a:srgbClr val="000000"/>
                </a:solidFill>
              </a:rPr>
              <a:t>17</a:t>
            </a:r>
          </a:p>
        </p:txBody>
      </p:sp>
      <p:sp>
        <p:nvSpPr>
          <p:cNvPr id="96" name="Text Box 16"/>
          <p:cNvSpPr txBox="1">
            <a:spLocks noChangeArrowheads="1"/>
          </p:cNvSpPr>
          <p:nvPr/>
        </p:nvSpPr>
        <p:spPr bwMode="auto">
          <a:xfrm>
            <a:off x="6569075" y="1014413"/>
            <a:ext cx="5492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defRPr/>
            </a:pPr>
            <a:r>
              <a:rPr lang="en-US" sz="1600" b="0" i="0" kern="0" smtClean="0">
                <a:solidFill>
                  <a:srgbClr val="000000"/>
                </a:solidFill>
              </a:rPr>
              <a:t>18</a:t>
            </a:r>
          </a:p>
        </p:txBody>
      </p:sp>
      <p:sp>
        <p:nvSpPr>
          <p:cNvPr id="97" name="Line 20"/>
          <p:cNvSpPr>
            <a:spLocks noChangeShapeType="1"/>
          </p:cNvSpPr>
          <p:nvPr/>
        </p:nvSpPr>
        <p:spPr bwMode="auto">
          <a:xfrm>
            <a:off x="1360488" y="1198563"/>
            <a:ext cx="0" cy="12065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en-US" sz="1800" b="0" i="0" kern="0">
              <a:solidFill>
                <a:sysClr val="windowText" lastClr="000000"/>
              </a:solidFill>
              <a:ea typeface="MS PGothic" charset="0"/>
              <a:cs typeface="MS PGothic" charset="0"/>
            </a:endParaRPr>
          </a:p>
        </p:txBody>
      </p:sp>
      <p:sp>
        <p:nvSpPr>
          <p:cNvPr id="98" name="Line 21"/>
          <p:cNvSpPr>
            <a:spLocks noChangeShapeType="1"/>
          </p:cNvSpPr>
          <p:nvPr/>
        </p:nvSpPr>
        <p:spPr bwMode="auto">
          <a:xfrm>
            <a:off x="2578100" y="1198563"/>
            <a:ext cx="0" cy="12065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en-US" sz="1800" b="0" i="0" kern="0">
              <a:solidFill>
                <a:sysClr val="windowText" lastClr="000000"/>
              </a:solidFill>
              <a:ea typeface="MS PGothic" charset="0"/>
              <a:cs typeface="MS PGothic" charset="0"/>
            </a:endParaRPr>
          </a:p>
        </p:txBody>
      </p:sp>
      <p:sp>
        <p:nvSpPr>
          <p:cNvPr id="99" name="Line 22"/>
          <p:cNvSpPr>
            <a:spLocks noChangeShapeType="1"/>
          </p:cNvSpPr>
          <p:nvPr/>
        </p:nvSpPr>
        <p:spPr bwMode="auto">
          <a:xfrm>
            <a:off x="3800475" y="1198563"/>
            <a:ext cx="0" cy="12065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en-US" sz="1800" b="0" i="0" kern="0">
              <a:solidFill>
                <a:sysClr val="windowText" lastClr="000000"/>
              </a:solidFill>
              <a:ea typeface="MS PGothic" charset="0"/>
              <a:cs typeface="MS PGothic" charset="0"/>
            </a:endParaRPr>
          </a:p>
        </p:txBody>
      </p:sp>
      <p:sp>
        <p:nvSpPr>
          <p:cNvPr id="100" name="Line 23"/>
          <p:cNvSpPr>
            <a:spLocks noChangeShapeType="1"/>
          </p:cNvSpPr>
          <p:nvPr/>
        </p:nvSpPr>
        <p:spPr bwMode="auto">
          <a:xfrm>
            <a:off x="5019675" y="1198563"/>
            <a:ext cx="0" cy="12065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en-US" sz="1800" b="0" i="0" kern="0">
              <a:solidFill>
                <a:sysClr val="windowText" lastClr="000000"/>
              </a:solidFill>
              <a:ea typeface="MS PGothic" charset="0"/>
              <a:cs typeface="MS PGothic" charset="0"/>
            </a:endParaRPr>
          </a:p>
        </p:txBody>
      </p:sp>
      <p:sp>
        <p:nvSpPr>
          <p:cNvPr id="101" name="Line 24"/>
          <p:cNvSpPr>
            <a:spLocks noChangeShapeType="1"/>
          </p:cNvSpPr>
          <p:nvPr/>
        </p:nvSpPr>
        <p:spPr bwMode="auto">
          <a:xfrm>
            <a:off x="6237288" y="1198563"/>
            <a:ext cx="0" cy="12065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en-US" sz="1800" b="0" i="0" kern="0">
              <a:solidFill>
                <a:sysClr val="windowText" lastClr="000000"/>
              </a:solidFill>
              <a:ea typeface="MS PGothic" charset="0"/>
              <a:cs typeface="MS PGothic" charset="0"/>
            </a:endParaRPr>
          </a:p>
        </p:txBody>
      </p:sp>
      <p:sp>
        <p:nvSpPr>
          <p:cNvPr id="102" name="Rectangle 40"/>
          <p:cNvSpPr>
            <a:spLocks noChangeArrowheads="1"/>
          </p:cNvSpPr>
          <p:nvPr/>
        </p:nvSpPr>
        <p:spPr bwMode="auto">
          <a:xfrm>
            <a:off x="101600" y="1538288"/>
            <a:ext cx="1009650" cy="338137"/>
          </a:xfrm>
          <a:prstGeom prst="rect">
            <a:avLst/>
          </a:prstGeom>
          <a:solidFill>
            <a:sysClr val="window" lastClr="FFFFFF"/>
          </a:solidFill>
          <a:ln w="25400" cap="flat" cmpd="sng" algn="ctr">
            <a:noFill/>
            <a:prstDash val="solid"/>
            <a:headEnd/>
            <a:tailEnd/>
          </a:ln>
          <a:effectLst/>
        </p:spPr>
        <p:txBody>
          <a:bodyPr wrap="none" anchor="ctr">
            <a:spAutoFit/>
          </a:bodyPr>
          <a:lstStyle/>
          <a:p>
            <a:pPr fontAlgn="auto">
              <a:spcBef>
                <a:spcPts val="0"/>
              </a:spcBef>
              <a:spcAft>
                <a:spcPts val="0"/>
              </a:spcAft>
              <a:defRPr/>
            </a:pPr>
            <a:r>
              <a:rPr lang="en-US" sz="1600" kern="0" dirty="0">
                <a:solidFill>
                  <a:srgbClr val="000000"/>
                </a:solidFill>
                <a:latin typeface="Arial" charset="0"/>
                <a:ea typeface="ＭＳ Ｐゴシック" charset="0"/>
                <a:cs typeface="Arial" charset="0"/>
              </a:rPr>
              <a:t>Physics</a:t>
            </a:r>
            <a:endParaRPr lang="en-US" sz="2000" kern="0" dirty="0">
              <a:solidFill>
                <a:srgbClr val="000000"/>
              </a:solidFill>
              <a:latin typeface="Arial" charset="0"/>
              <a:ea typeface="ＭＳ Ｐゴシック" charset="0"/>
              <a:cs typeface="Arial" charset="0"/>
            </a:endParaRPr>
          </a:p>
        </p:txBody>
      </p:sp>
      <p:sp>
        <p:nvSpPr>
          <p:cNvPr id="103" name="Rectangle 124"/>
          <p:cNvSpPr>
            <a:spLocks noChangeArrowheads="1"/>
          </p:cNvSpPr>
          <p:nvPr/>
        </p:nvSpPr>
        <p:spPr bwMode="auto">
          <a:xfrm>
            <a:off x="2836863" y="1633538"/>
            <a:ext cx="2025650" cy="661987"/>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p>
            <a:pPr algn="ctr">
              <a:defRPr/>
            </a:pPr>
            <a:r>
              <a:rPr lang="en-US" sz="1000" dirty="0">
                <a:solidFill>
                  <a:srgbClr val="000000"/>
                </a:solidFill>
                <a:latin typeface="Arial Narrow" charset="0"/>
                <a:ea typeface="MS PGothic" charset="0"/>
                <a:cs typeface="MS PGothic" charset="0"/>
              </a:rPr>
              <a:t>Assess performance of </a:t>
            </a:r>
            <a:br>
              <a:rPr lang="en-US" sz="1000" dirty="0">
                <a:solidFill>
                  <a:srgbClr val="000000"/>
                </a:solidFill>
                <a:latin typeface="Arial Narrow" charset="0"/>
                <a:ea typeface="MS PGothic" charset="0"/>
                <a:cs typeface="MS PGothic" charset="0"/>
              </a:rPr>
            </a:br>
            <a:r>
              <a:rPr lang="en-US" sz="1000" dirty="0">
                <a:solidFill>
                  <a:srgbClr val="000000"/>
                </a:solidFill>
                <a:latin typeface="Arial Narrow" charset="0"/>
                <a:ea typeface="MS PGothic" charset="0"/>
                <a:cs typeface="MS PGothic" charset="0"/>
              </a:rPr>
              <a:t>12-strap double-feed FW antenna and compatibility with NBI H-modes at higher B</a:t>
            </a:r>
            <a:r>
              <a:rPr lang="en-US" sz="1000" baseline="-25000" dirty="0">
                <a:solidFill>
                  <a:srgbClr val="000000"/>
                </a:solidFill>
                <a:latin typeface="Arial Narrow" charset="0"/>
                <a:ea typeface="MS PGothic" charset="0"/>
                <a:cs typeface="MS PGothic" charset="0"/>
              </a:rPr>
              <a:t>T</a:t>
            </a:r>
          </a:p>
        </p:txBody>
      </p:sp>
      <p:sp>
        <p:nvSpPr>
          <p:cNvPr id="104" name="Text Box 8"/>
          <p:cNvSpPr txBox="1">
            <a:spLocks noChangeArrowheads="1"/>
          </p:cNvSpPr>
          <p:nvPr/>
        </p:nvSpPr>
        <p:spPr bwMode="auto">
          <a:xfrm>
            <a:off x="2936875" y="1331913"/>
            <a:ext cx="2735263"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ts val="0"/>
              </a:spcBef>
              <a:spcAft>
                <a:spcPts val="0"/>
              </a:spcAft>
              <a:defRPr/>
            </a:pPr>
            <a:r>
              <a:rPr lang="en-US" sz="1400" i="0" kern="0" smtClean="0">
                <a:solidFill>
                  <a:sysClr val="window" lastClr="FFFFFF"/>
                </a:solidFill>
                <a:latin typeface="Arial Narrow" charset="0"/>
              </a:rPr>
              <a:t>5 year plan period</a:t>
            </a:r>
          </a:p>
        </p:txBody>
      </p:sp>
      <p:sp>
        <p:nvSpPr>
          <p:cNvPr id="105" name="Rounded Rectangle 104"/>
          <p:cNvSpPr>
            <a:spLocks noChangeArrowheads="1"/>
          </p:cNvSpPr>
          <p:nvPr/>
        </p:nvSpPr>
        <p:spPr bwMode="auto">
          <a:xfrm rot="16200000">
            <a:off x="6431757" y="3791743"/>
            <a:ext cx="4356100" cy="811213"/>
          </a:xfrm>
          <a:prstGeom prst="roundRect">
            <a:avLst>
              <a:gd name="adj" fmla="val 16667"/>
            </a:avLst>
          </a:prstGeom>
          <a:gradFill rotWithShape="1">
            <a:gsLst>
              <a:gs pos="0">
                <a:srgbClr val="A3C4FF"/>
              </a:gs>
              <a:gs pos="35001">
                <a:srgbClr val="BFD5FF"/>
              </a:gs>
              <a:gs pos="100000">
                <a:srgbClr val="E5EEFF"/>
              </a:gs>
            </a:gsLst>
            <a:lin ang="16200000" scaled="1"/>
          </a:gradFill>
          <a:ln w="9525">
            <a:solidFill>
              <a:srgbClr val="4A7EBB"/>
            </a:solidFill>
            <a:round/>
            <a:headEnd/>
            <a:tailEnd/>
          </a:ln>
          <a:effectLst>
            <a:outerShdw blurRad="63500" dist="20000" dir="5400000" rotWithShape="0">
              <a:srgbClr val="000000">
                <a:alpha val="37999"/>
              </a:srgbClr>
            </a:outerShdw>
          </a:effectLst>
        </p:spPr>
        <p:txBody>
          <a:bodyPr anchor="ctr"/>
          <a:lstStyle/>
          <a:p>
            <a:pPr algn="ctr">
              <a:defRPr/>
            </a:pPr>
            <a:r>
              <a:rPr lang="en-US" sz="1000" dirty="0">
                <a:solidFill>
                  <a:schemeClr val="tx1"/>
                </a:solidFill>
                <a:latin typeface="Arial Narrow" charset="0"/>
                <a:ea typeface="MS PGothic" charset="0"/>
                <a:cs typeface="Arial Unicode MS" charset="0"/>
              </a:rPr>
              <a:t>Develop plasma scenarios with fully non-inductive ramp-up and  H-mode </a:t>
            </a:r>
            <a:r>
              <a:rPr lang="en-US" dirty="0">
                <a:solidFill>
                  <a:schemeClr val="tx1"/>
                </a:solidFill>
                <a:latin typeface="Arial Narrow" charset="0"/>
                <a:ea typeface="MS PGothic" charset="0"/>
                <a:cs typeface="Arial Unicode MS" charset="0"/>
              </a:rPr>
              <a:t>sustainment</a:t>
            </a:r>
            <a:r>
              <a:rPr lang="en-US" sz="1000" dirty="0">
                <a:solidFill>
                  <a:schemeClr val="tx1"/>
                </a:solidFill>
                <a:latin typeface="Arial Narrow" charset="0"/>
                <a:ea typeface="MS PGothic" charset="0"/>
                <a:cs typeface="Arial Unicode MS" charset="0"/>
              </a:rPr>
              <a:t> that utilize RF heating and current drive, and determine the validity of  advanced RF codes.</a:t>
            </a:r>
            <a:endParaRPr lang="en-US" sz="2000" dirty="0">
              <a:solidFill>
                <a:schemeClr val="tx1"/>
              </a:solidFill>
              <a:latin typeface="Calibri" charset="0"/>
              <a:ea typeface="MS PGothic" charset="0"/>
              <a:cs typeface="Arial" charset="0"/>
            </a:endParaRPr>
          </a:p>
        </p:txBody>
      </p:sp>
      <p:sp>
        <p:nvSpPr>
          <p:cNvPr id="106" name="Rounded Rectangle 105"/>
          <p:cNvSpPr/>
          <p:nvPr/>
        </p:nvSpPr>
        <p:spPr>
          <a:xfrm>
            <a:off x="7369415" y="1329263"/>
            <a:ext cx="1722009" cy="254000"/>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sz="1600" i="0" kern="0" dirty="0">
                <a:solidFill>
                  <a:sysClr val="window" lastClr="FFFFFF"/>
                </a:solidFill>
                <a:latin typeface="Arial Narrow" pitchFamily="34" charset="0"/>
                <a:ea typeface="+mn-ea"/>
              </a:rPr>
              <a:t>5 year goal</a:t>
            </a:r>
          </a:p>
        </p:txBody>
      </p:sp>
      <p:sp>
        <p:nvSpPr>
          <p:cNvPr id="107" name="Right Arrow 106"/>
          <p:cNvSpPr/>
          <p:nvPr/>
        </p:nvSpPr>
        <p:spPr>
          <a:xfrm>
            <a:off x="1340873" y="1272095"/>
            <a:ext cx="5851049" cy="361361"/>
          </a:xfrm>
          <a:prstGeom prst="rightArrow">
            <a:avLst>
              <a:gd name="adj1" fmla="val 62000"/>
              <a:gd name="adj2" fmla="val 78333"/>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sz="1400" i="0" kern="0" dirty="0">
                <a:solidFill>
                  <a:sysClr val="window" lastClr="FFFFFF"/>
                </a:solidFill>
                <a:latin typeface="Arial" pitchFamily="34" charset="0"/>
                <a:ea typeface="+mn-ea"/>
                <a:cs typeface="Arial" pitchFamily="34" charset="0"/>
              </a:rPr>
              <a:t>5 year plan period</a:t>
            </a:r>
          </a:p>
        </p:txBody>
      </p:sp>
      <p:sp>
        <p:nvSpPr>
          <p:cNvPr id="108" name="Rectangle 124"/>
          <p:cNvSpPr>
            <a:spLocks noChangeArrowheads="1"/>
          </p:cNvSpPr>
          <p:nvPr/>
        </p:nvSpPr>
        <p:spPr bwMode="auto">
          <a:xfrm>
            <a:off x="2836863" y="2355850"/>
            <a:ext cx="2025650" cy="542925"/>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p>
            <a:pPr algn="ctr">
              <a:defRPr/>
            </a:pPr>
            <a:r>
              <a:rPr lang="en-US" sz="1000" dirty="0">
                <a:solidFill>
                  <a:srgbClr val="000000"/>
                </a:solidFill>
                <a:latin typeface="Arial Narrow" charset="0"/>
                <a:ea typeface="Arial" charset="0"/>
                <a:cs typeface="Arial" charset="0"/>
              </a:rPr>
              <a:t>Measure and mitigate RF power flows in the SOL and to the </a:t>
            </a:r>
            <a:r>
              <a:rPr lang="en-US" sz="1000" dirty="0" err="1">
                <a:solidFill>
                  <a:srgbClr val="000000"/>
                </a:solidFill>
                <a:latin typeface="Arial Narrow" charset="0"/>
                <a:ea typeface="Arial" charset="0"/>
                <a:cs typeface="Arial" charset="0"/>
              </a:rPr>
              <a:t>divertors</a:t>
            </a:r>
            <a:r>
              <a:rPr lang="en-US" sz="1000" dirty="0">
                <a:solidFill>
                  <a:srgbClr val="000000"/>
                </a:solidFill>
                <a:latin typeface="Arial Narrow" charset="0"/>
                <a:ea typeface="Arial" charset="0"/>
                <a:cs typeface="Arial" charset="0"/>
              </a:rPr>
              <a:t> in the H-mode regime </a:t>
            </a:r>
          </a:p>
        </p:txBody>
      </p:sp>
      <p:sp>
        <p:nvSpPr>
          <p:cNvPr id="109" name="Rectangle 124"/>
          <p:cNvSpPr>
            <a:spLocks noChangeArrowheads="1"/>
          </p:cNvSpPr>
          <p:nvPr/>
        </p:nvSpPr>
        <p:spPr bwMode="auto">
          <a:xfrm>
            <a:off x="2836863" y="2959100"/>
            <a:ext cx="3341687" cy="239713"/>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p>
            <a:pPr algn="ctr">
              <a:defRPr/>
            </a:pPr>
            <a:r>
              <a:rPr lang="en-US" sz="1000" dirty="0">
                <a:solidFill>
                  <a:srgbClr val="000000"/>
                </a:solidFill>
                <a:latin typeface="Arial Narrow" charset="0"/>
                <a:ea typeface="Arial" charset="0"/>
                <a:cs typeface="Arial" charset="0"/>
              </a:rPr>
              <a:t>Study FW interaction with NBI fast-ions</a:t>
            </a:r>
          </a:p>
        </p:txBody>
      </p:sp>
      <p:sp>
        <p:nvSpPr>
          <p:cNvPr id="110" name="Rectangle 127"/>
          <p:cNvSpPr>
            <a:spLocks noChangeArrowheads="1"/>
          </p:cNvSpPr>
          <p:nvPr/>
        </p:nvSpPr>
        <p:spPr bwMode="auto">
          <a:xfrm>
            <a:off x="6280150" y="1814513"/>
            <a:ext cx="1114425" cy="1023937"/>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p>
            <a:pPr algn="ctr">
              <a:defRPr/>
            </a:pPr>
            <a:r>
              <a:rPr lang="en-US" sz="1000" dirty="0">
                <a:solidFill>
                  <a:srgbClr val="000000"/>
                </a:solidFill>
                <a:latin typeface="Arial Narrow" charset="0"/>
                <a:ea typeface="ＭＳ Ｐゴシック" charset="-128"/>
                <a:cs typeface="ＭＳ Ｐゴシック" charset="-128"/>
              </a:rPr>
              <a:t>Simulate/mockup reduced- strap FW antenna performance</a:t>
            </a:r>
          </a:p>
        </p:txBody>
      </p:sp>
      <p:sp>
        <p:nvSpPr>
          <p:cNvPr id="111" name="Rectangle 124"/>
          <p:cNvSpPr>
            <a:spLocks noChangeArrowheads="1"/>
          </p:cNvSpPr>
          <p:nvPr/>
        </p:nvSpPr>
        <p:spPr bwMode="auto">
          <a:xfrm>
            <a:off x="2836863" y="5427663"/>
            <a:ext cx="2733675" cy="842962"/>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p>
            <a:pPr algn="ctr">
              <a:defRPr/>
            </a:pPr>
            <a:r>
              <a:rPr lang="en-US" sz="1000" dirty="0">
                <a:solidFill>
                  <a:srgbClr val="000000"/>
                </a:solidFill>
                <a:latin typeface="Arial Narrow" charset="0"/>
                <a:ea typeface="Arial" charset="0"/>
                <a:cs typeface="Arial" charset="0"/>
              </a:rPr>
              <a:t>Validate advanced RF codes that include SOL, realistic antenna geometry, accurate modeling of fast-ion interaction and effect of edge fluctuations by comparing to NSTX-U data</a:t>
            </a:r>
          </a:p>
        </p:txBody>
      </p:sp>
      <p:sp>
        <p:nvSpPr>
          <p:cNvPr id="112" name="Right Arrow 111"/>
          <p:cNvSpPr>
            <a:spLocks noChangeArrowheads="1"/>
          </p:cNvSpPr>
          <p:nvPr/>
        </p:nvSpPr>
        <p:spPr bwMode="auto">
          <a:xfrm>
            <a:off x="5672138" y="5307013"/>
            <a:ext cx="2330450" cy="1084262"/>
          </a:xfrm>
          <a:prstGeom prst="rightArrow">
            <a:avLst>
              <a:gd name="adj1" fmla="val 78667"/>
              <a:gd name="adj2" fmla="val 50008"/>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p>
            <a:pPr algn="ctr">
              <a:defRPr/>
            </a:pPr>
            <a:r>
              <a:rPr lang="en-US" sz="1000" dirty="0">
                <a:solidFill>
                  <a:srgbClr val="000000"/>
                </a:solidFill>
                <a:latin typeface="Arial Narrow" charset="0"/>
                <a:ea typeface="Arial" charset="0"/>
                <a:cs typeface="Arial" charset="0"/>
              </a:rPr>
              <a:t>Use advanced RF codes to predict RF performance in FNSF and ITER</a:t>
            </a:r>
          </a:p>
        </p:txBody>
      </p:sp>
      <p:cxnSp>
        <p:nvCxnSpPr>
          <p:cNvPr id="114" name="Straight Connector 113"/>
          <p:cNvCxnSpPr>
            <a:cxnSpLocks noChangeShapeType="1"/>
          </p:cNvCxnSpPr>
          <p:nvPr/>
        </p:nvCxnSpPr>
        <p:spPr bwMode="auto">
          <a:xfrm>
            <a:off x="303213" y="5186363"/>
            <a:ext cx="6888162" cy="1587"/>
          </a:xfrm>
          <a:prstGeom prst="line">
            <a:avLst/>
          </a:prstGeom>
          <a:noFill/>
          <a:ln w="25400">
            <a:solidFill>
              <a:srgbClr val="4F81BD"/>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15" name="Rectangle 127"/>
          <p:cNvSpPr>
            <a:spLocks noChangeArrowheads="1"/>
          </p:cNvSpPr>
          <p:nvPr/>
        </p:nvSpPr>
        <p:spPr bwMode="auto">
          <a:xfrm>
            <a:off x="2836863" y="3379788"/>
            <a:ext cx="1417637" cy="782637"/>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p>
            <a:pPr algn="ctr">
              <a:defRPr/>
            </a:pPr>
            <a:r>
              <a:rPr lang="en-US" sz="1000" dirty="0">
                <a:solidFill>
                  <a:srgbClr val="000000"/>
                </a:solidFill>
                <a:latin typeface="Arial Narrow" charset="0"/>
                <a:ea typeface="MS PGothic" charset="0"/>
                <a:cs typeface="MS PGothic" charset="0"/>
              </a:rPr>
              <a:t>Generate 100% NI</a:t>
            </a:r>
            <a:br>
              <a:rPr lang="en-US" sz="1000" dirty="0">
                <a:solidFill>
                  <a:srgbClr val="000000"/>
                </a:solidFill>
                <a:latin typeface="Arial Narrow" charset="0"/>
                <a:ea typeface="MS PGothic" charset="0"/>
                <a:cs typeface="MS PGothic" charset="0"/>
              </a:rPr>
            </a:br>
            <a:r>
              <a:rPr lang="en-US" sz="1000" dirty="0" err="1">
                <a:solidFill>
                  <a:srgbClr val="000000"/>
                </a:solidFill>
                <a:latin typeface="Arial Narrow" charset="0"/>
                <a:ea typeface="MS PGothic" charset="0"/>
                <a:cs typeface="MS PGothic" charset="0"/>
              </a:rPr>
              <a:t>I</a:t>
            </a:r>
            <a:r>
              <a:rPr lang="en-US" sz="1000" baseline="-25000" dirty="0" err="1">
                <a:solidFill>
                  <a:srgbClr val="000000"/>
                </a:solidFill>
                <a:latin typeface="Arial Narrow" charset="0"/>
                <a:ea typeface="MS PGothic" charset="0"/>
                <a:cs typeface="MS PGothic" charset="0"/>
              </a:rPr>
              <a:t>p</a:t>
            </a:r>
            <a:r>
              <a:rPr lang="en-US" sz="1000" dirty="0">
                <a:solidFill>
                  <a:srgbClr val="000000"/>
                </a:solidFill>
                <a:latin typeface="Arial Narrow" charset="0"/>
                <a:ea typeface="MS PGothic" charset="0"/>
                <a:cs typeface="MS PGothic" charset="0"/>
              </a:rPr>
              <a:t> ~ 500 kA FW </a:t>
            </a:r>
            <a:br>
              <a:rPr lang="en-US" sz="1000" dirty="0">
                <a:solidFill>
                  <a:srgbClr val="000000"/>
                </a:solidFill>
                <a:latin typeface="Arial Narrow" charset="0"/>
                <a:ea typeface="MS PGothic" charset="0"/>
                <a:cs typeface="MS PGothic" charset="0"/>
              </a:rPr>
            </a:br>
            <a:r>
              <a:rPr lang="en-US" sz="1000" dirty="0">
                <a:solidFill>
                  <a:srgbClr val="000000"/>
                </a:solidFill>
                <a:latin typeface="Arial Narrow" charset="0"/>
                <a:ea typeface="MS PGothic" charset="0"/>
                <a:cs typeface="MS PGothic" charset="0"/>
              </a:rPr>
              <a:t>H-mode using inductively generated target</a:t>
            </a:r>
          </a:p>
        </p:txBody>
      </p:sp>
      <p:sp>
        <p:nvSpPr>
          <p:cNvPr id="116" name="Rectangle 127"/>
          <p:cNvSpPr>
            <a:spLocks noChangeArrowheads="1"/>
          </p:cNvSpPr>
          <p:nvPr/>
        </p:nvSpPr>
        <p:spPr bwMode="auto">
          <a:xfrm>
            <a:off x="6178550" y="3862388"/>
            <a:ext cx="1216025" cy="481012"/>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p>
            <a:pPr algn="ctr">
              <a:defRPr/>
            </a:pPr>
            <a:r>
              <a:rPr lang="en-US" sz="1000" dirty="0">
                <a:solidFill>
                  <a:srgbClr val="000000"/>
                </a:solidFill>
                <a:latin typeface="Arial Narrow" charset="0"/>
                <a:ea typeface="MS PGothic" charset="0"/>
                <a:cs typeface="MS PGothic" charset="0"/>
              </a:rPr>
              <a:t>28 GHz EC heated CHI start-up </a:t>
            </a:r>
          </a:p>
        </p:txBody>
      </p:sp>
      <p:sp>
        <p:nvSpPr>
          <p:cNvPr id="117" name="Rectangle 127"/>
          <p:cNvSpPr>
            <a:spLocks noChangeArrowheads="1"/>
          </p:cNvSpPr>
          <p:nvPr/>
        </p:nvSpPr>
        <p:spPr bwMode="auto">
          <a:xfrm>
            <a:off x="4356100" y="3379788"/>
            <a:ext cx="1720850" cy="482600"/>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sz="1000" i="0" kern="0" dirty="0">
                <a:solidFill>
                  <a:sysClr val="windowText" lastClr="000000"/>
                </a:solidFill>
                <a:latin typeface="Arial Narrow" pitchFamily="34" charset="0"/>
                <a:ea typeface="Arial" charset="0"/>
                <a:cs typeface="Arial" charset="0"/>
              </a:rPr>
              <a:t>Assess FW electron heating during NBI NI current ramp-up </a:t>
            </a:r>
          </a:p>
        </p:txBody>
      </p:sp>
      <p:sp>
        <p:nvSpPr>
          <p:cNvPr id="118" name="Rectangle 40"/>
          <p:cNvSpPr>
            <a:spLocks noChangeArrowheads="1"/>
          </p:cNvSpPr>
          <p:nvPr/>
        </p:nvSpPr>
        <p:spPr bwMode="auto">
          <a:xfrm>
            <a:off x="203200" y="3943350"/>
            <a:ext cx="719138" cy="246063"/>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none" anchor="ctr">
            <a:spAutoFit/>
          </a:bodyPr>
          <a:lstStyle/>
          <a:p>
            <a:pPr fontAlgn="auto">
              <a:spcBef>
                <a:spcPts val="0"/>
              </a:spcBef>
              <a:spcAft>
                <a:spcPts val="0"/>
              </a:spcAft>
              <a:defRPr/>
            </a:pPr>
            <a:r>
              <a:rPr lang="en-US" sz="1000" kern="0" dirty="0">
                <a:solidFill>
                  <a:srgbClr val="000000"/>
                </a:solidFill>
                <a:latin typeface="Arial" charset="0"/>
                <a:ea typeface="Arial" charset="0"/>
                <a:cs typeface="Arial" charset="0"/>
              </a:rPr>
              <a:t>Thrust 1</a:t>
            </a:r>
          </a:p>
        </p:txBody>
      </p:sp>
      <p:cxnSp>
        <p:nvCxnSpPr>
          <p:cNvPr id="119" name="Straight Connector 118"/>
          <p:cNvCxnSpPr>
            <a:cxnSpLocks noChangeShapeType="1"/>
          </p:cNvCxnSpPr>
          <p:nvPr/>
        </p:nvCxnSpPr>
        <p:spPr bwMode="auto">
          <a:xfrm>
            <a:off x="303213" y="3317875"/>
            <a:ext cx="6888162" cy="1588"/>
          </a:xfrm>
          <a:prstGeom prst="line">
            <a:avLst/>
          </a:prstGeom>
          <a:noFill/>
          <a:ln w="25400">
            <a:solidFill>
              <a:srgbClr val="4F81BD"/>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20" name="Rectangle 40"/>
          <p:cNvSpPr>
            <a:spLocks noChangeArrowheads="1"/>
          </p:cNvSpPr>
          <p:nvPr/>
        </p:nvSpPr>
        <p:spPr bwMode="auto">
          <a:xfrm>
            <a:off x="101600" y="2055813"/>
            <a:ext cx="1214438" cy="558800"/>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a:spAutoFit/>
          </a:bodyPr>
          <a:lstStyle/>
          <a:p>
            <a:pPr algn="ctr" fontAlgn="auto">
              <a:spcBef>
                <a:spcPts val="0"/>
              </a:spcBef>
              <a:spcAft>
                <a:spcPts val="0"/>
              </a:spcAft>
              <a:defRPr/>
            </a:pPr>
            <a:r>
              <a:rPr lang="en-US" sz="1000" kern="0" dirty="0">
                <a:solidFill>
                  <a:srgbClr val="000000"/>
                </a:solidFill>
                <a:latin typeface="Arial" charset="0"/>
                <a:ea typeface="Arial" charset="0"/>
                <a:cs typeface="Arial" charset="0"/>
              </a:rPr>
              <a:t>Supporting HHFW Research for Thrusts</a:t>
            </a:r>
          </a:p>
        </p:txBody>
      </p:sp>
      <p:sp>
        <p:nvSpPr>
          <p:cNvPr id="121" name="Rectangle 127"/>
          <p:cNvSpPr>
            <a:spLocks noChangeArrowheads="1"/>
          </p:cNvSpPr>
          <p:nvPr/>
        </p:nvSpPr>
        <p:spPr bwMode="auto">
          <a:xfrm>
            <a:off x="6483350" y="3379788"/>
            <a:ext cx="911225" cy="422275"/>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p>
            <a:pPr algn="ctr">
              <a:defRPr/>
            </a:pPr>
            <a:r>
              <a:rPr lang="en-US" sz="1000" dirty="0">
                <a:solidFill>
                  <a:srgbClr val="000000"/>
                </a:solidFill>
                <a:latin typeface="Arial Narrow" charset="0"/>
                <a:ea typeface="MS PGothic" charset="0"/>
                <a:cs typeface="MS PGothic" charset="0"/>
              </a:rPr>
              <a:t> 28 GHz EBW</a:t>
            </a:r>
          </a:p>
          <a:p>
            <a:pPr algn="ctr">
              <a:defRPr/>
            </a:pPr>
            <a:r>
              <a:rPr lang="en-US" sz="1000" dirty="0">
                <a:solidFill>
                  <a:srgbClr val="000000"/>
                </a:solidFill>
                <a:latin typeface="Arial Narrow" charset="0"/>
                <a:ea typeface="MS PGothic" charset="0"/>
                <a:cs typeface="MS PGothic" charset="0"/>
              </a:rPr>
              <a:t>start-up</a:t>
            </a:r>
          </a:p>
        </p:txBody>
      </p:sp>
      <p:sp>
        <p:nvSpPr>
          <p:cNvPr id="122" name="Right Arrow 121"/>
          <p:cNvSpPr>
            <a:spLocks noChangeArrowheads="1"/>
          </p:cNvSpPr>
          <p:nvPr/>
        </p:nvSpPr>
        <p:spPr bwMode="auto">
          <a:xfrm>
            <a:off x="6989763" y="4343400"/>
            <a:ext cx="1114425" cy="782638"/>
          </a:xfrm>
          <a:prstGeom prst="rightArrow">
            <a:avLst>
              <a:gd name="adj1" fmla="val 78667"/>
              <a:gd name="adj2" fmla="val 16338"/>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p>
            <a:pPr algn="ctr">
              <a:defRPr/>
            </a:pPr>
            <a:r>
              <a:rPr lang="en-US" sz="1000">
                <a:solidFill>
                  <a:srgbClr val="000000"/>
                </a:solidFill>
                <a:latin typeface="Arial Narrow" charset="0"/>
                <a:ea typeface="MS PGothic" charset="0"/>
                <a:cs typeface="MS PGothic" charset="0"/>
              </a:rPr>
              <a:t>Test O-X-B heating with "fixed" horn</a:t>
            </a:r>
          </a:p>
        </p:txBody>
      </p:sp>
      <p:sp>
        <p:nvSpPr>
          <p:cNvPr id="123" name="Rectangle 127"/>
          <p:cNvSpPr>
            <a:spLocks noChangeArrowheads="1"/>
          </p:cNvSpPr>
          <p:nvPr/>
        </p:nvSpPr>
        <p:spPr bwMode="auto">
          <a:xfrm>
            <a:off x="3949700" y="4222750"/>
            <a:ext cx="1114425" cy="482600"/>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p>
            <a:pPr algn="ctr">
              <a:defRPr/>
            </a:pPr>
            <a:r>
              <a:rPr lang="en-US" sz="1000" dirty="0">
                <a:solidFill>
                  <a:srgbClr val="000000"/>
                </a:solidFill>
                <a:latin typeface="Arial Narrow" charset="0"/>
                <a:ea typeface="MS PGothic" charset="0"/>
                <a:cs typeface="MS PGothic" charset="0"/>
              </a:rPr>
              <a:t>300 kA to 500 kA</a:t>
            </a:r>
          </a:p>
          <a:p>
            <a:pPr algn="ctr">
              <a:defRPr/>
            </a:pPr>
            <a:r>
              <a:rPr lang="en-US" sz="1000" dirty="0">
                <a:solidFill>
                  <a:srgbClr val="000000"/>
                </a:solidFill>
                <a:latin typeface="Arial Narrow" charset="0"/>
                <a:ea typeface="MS PGothic" charset="0"/>
                <a:cs typeface="MS PGothic" charset="0"/>
              </a:rPr>
              <a:t>NI ramp-up with FW</a:t>
            </a:r>
          </a:p>
        </p:txBody>
      </p:sp>
      <p:sp>
        <p:nvSpPr>
          <p:cNvPr id="124" name="Rectangle 127"/>
          <p:cNvSpPr>
            <a:spLocks noChangeArrowheads="1"/>
          </p:cNvSpPr>
          <p:nvPr/>
        </p:nvSpPr>
        <p:spPr bwMode="auto">
          <a:xfrm>
            <a:off x="1519238" y="1874838"/>
            <a:ext cx="1114425" cy="1023937"/>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p>
            <a:pPr algn="ctr">
              <a:defRPr/>
            </a:pPr>
            <a:r>
              <a:rPr lang="en-US" sz="1000" dirty="0">
                <a:solidFill>
                  <a:srgbClr val="000000"/>
                </a:solidFill>
                <a:latin typeface="Arial Narrow" charset="0"/>
                <a:ea typeface="ＭＳ Ｐゴシック" charset="-128"/>
                <a:cs typeface="ＭＳ Ｐゴシック" charset="-128"/>
              </a:rPr>
              <a:t>Complete simulation of FW heating during </a:t>
            </a:r>
            <a:r>
              <a:rPr lang="en-US" sz="1000" dirty="0" err="1">
                <a:solidFill>
                  <a:srgbClr val="000000"/>
                </a:solidFill>
                <a:latin typeface="Arial Narrow" charset="0"/>
                <a:ea typeface="ＭＳ Ｐゴシック" charset="-128"/>
                <a:cs typeface="ＭＳ Ｐゴシック" charset="-128"/>
              </a:rPr>
              <a:t>I</a:t>
            </a:r>
            <a:r>
              <a:rPr lang="en-US" sz="1000" baseline="-25000" dirty="0" err="1">
                <a:solidFill>
                  <a:srgbClr val="000000"/>
                </a:solidFill>
                <a:latin typeface="Arial Narrow" charset="0"/>
                <a:ea typeface="ＭＳ Ｐゴシック" charset="-128"/>
                <a:cs typeface="ＭＳ Ｐゴシック" charset="-128"/>
              </a:rPr>
              <a:t>p</a:t>
            </a:r>
            <a:r>
              <a:rPr lang="en-US" sz="1000" dirty="0">
                <a:solidFill>
                  <a:srgbClr val="000000"/>
                </a:solidFill>
                <a:latin typeface="Arial Narrow" charset="0"/>
                <a:ea typeface="ＭＳ Ｐゴシック" charset="-128"/>
                <a:cs typeface="ＭＳ Ｐゴシック" charset="-128"/>
              </a:rPr>
              <a:t> ramp-up and flat top</a:t>
            </a:r>
          </a:p>
        </p:txBody>
      </p:sp>
      <p:sp>
        <p:nvSpPr>
          <p:cNvPr id="125" name="Rectangle 127"/>
          <p:cNvSpPr>
            <a:spLocks noChangeArrowheads="1"/>
          </p:cNvSpPr>
          <p:nvPr/>
        </p:nvSpPr>
        <p:spPr bwMode="auto">
          <a:xfrm>
            <a:off x="4964113" y="1814513"/>
            <a:ext cx="1214437" cy="1023937"/>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p>
            <a:pPr algn="ctr">
              <a:defRPr/>
            </a:pPr>
            <a:r>
              <a:rPr lang="en-US" sz="1000" dirty="0">
                <a:solidFill>
                  <a:srgbClr val="000000"/>
                </a:solidFill>
                <a:latin typeface="Arial Narrow" charset="0"/>
                <a:ea typeface="ＭＳ Ｐゴシック" charset="-128"/>
                <a:cs typeface="ＭＳ Ｐゴシック" charset="-128"/>
              </a:rPr>
              <a:t>Assess effect of </a:t>
            </a:r>
            <a:r>
              <a:rPr lang="en-US" sz="1000" dirty="0" err="1">
                <a:solidFill>
                  <a:srgbClr val="000000"/>
                </a:solidFill>
                <a:latin typeface="Arial Narrow" charset="0"/>
                <a:ea typeface="ＭＳ Ｐゴシック" charset="-128"/>
                <a:cs typeface="ＭＳ Ｐゴシック" charset="-128"/>
              </a:rPr>
              <a:t>cryo</a:t>
            </a:r>
            <a:r>
              <a:rPr lang="en-US" sz="1000" dirty="0">
                <a:solidFill>
                  <a:srgbClr val="000000"/>
                </a:solidFill>
                <a:latin typeface="Arial Narrow" charset="0"/>
                <a:ea typeface="ＭＳ Ｐゴシック" charset="-128"/>
                <a:cs typeface="ＭＳ Ｐゴシック" charset="-128"/>
              </a:rPr>
              <a:t>-pumping and 3-D fields on FW antenna performance</a:t>
            </a:r>
          </a:p>
        </p:txBody>
      </p:sp>
      <p:sp>
        <p:nvSpPr>
          <p:cNvPr id="126" name="Rectangle 127"/>
          <p:cNvSpPr>
            <a:spLocks noChangeArrowheads="1"/>
          </p:cNvSpPr>
          <p:nvPr/>
        </p:nvSpPr>
        <p:spPr bwMode="auto">
          <a:xfrm>
            <a:off x="1519238" y="3681413"/>
            <a:ext cx="1114425" cy="1023937"/>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p>
            <a:pPr algn="ctr">
              <a:defRPr/>
            </a:pPr>
            <a:r>
              <a:rPr lang="en-US" sz="1000" dirty="0">
                <a:solidFill>
                  <a:srgbClr val="000000"/>
                </a:solidFill>
                <a:latin typeface="Arial Narrow" charset="0"/>
                <a:ea typeface="ＭＳ Ｐゴシック" charset="-128"/>
                <a:cs typeface="ＭＳ Ｐゴシック" charset="-128"/>
              </a:rPr>
              <a:t>Complete simulation of 28GHz EC/EBW heating during </a:t>
            </a:r>
            <a:r>
              <a:rPr lang="en-US" sz="1000" dirty="0" err="1">
                <a:solidFill>
                  <a:srgbClr val="000000"/>
                </a:solidFill>
                <a:latin typeface="Arial Narrow" charset="0"/>
                <a:ea typeface="ＭＳ Ｐゴシック" charset="-128"/>
                <a:cs typeface="ＭＳ Ｐゴシック" charset="-128"/>
              </a:rPr>
              <a:t>I</a:t>
            </a:r>
            <a:r>
              <a:rPr lang="en-US" sz="1000" baseline="-25000" dirty="0" err="1">
                <a:solidFill>
                  <a:srgbClr val="000000"/>
                </a:solidFill>
                <a:latin typeface="Arial Narrow" charset="0"/>
                <a:ea typeface="ＭＳ Ｐゴシック" charset="-128"/>
                <a:cs typeface="ＭＳ Ｐゴシック" charset="-128"/>
              </a:rPr>
              <a:t>p</a:t>
            </a:r>
            <a:r>
              <a:rPr lang="en-US" sz="1000" dirty="0">
                <a:solidFill>
                  <a:srgbClr val="000000"/>
                </a:solidFill>
                <a:latin typeface="Arial Narrow" charset="0"/>
                <a:ea typeface="ＭＳ Ｐゴシック" charset="-128"/>
                <a:cs typeface="ＭＳ Ｐゴシック" charset="-128"/>
              </a:rPr>
              <a:t> ramp-up and flat top</a:t>
            </a:r>
          </a:p>
        </p:txBody>
      </p:sp>
      <p:sp>
        <p:nvSpPr>
          <p:cNvPr id="127" name="Rectangle 127"/>
          <p:cNvSpPr>
            <a:spLocks noChangeArrowheads="1"/>
          </p:cNvSpPr>
          <p:nvPr/>
        </p:nvSpPr>
        <p:spPr bwMode="auto">
          <a:xfrm>
            <a:off x="3748088" y="4765675"/>
            <a:ext cx="1316037" cy="360363"/>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p>
            <a:pPr algn="ctr">
              <a:defRPr/>
            </a:pPr>
            <a:r>
              <a:rPr lang="en-US" sz="1000" dirty="0">
                <a:solidFill>
                  <a:srgbClr val="000000"/>
                </a:solidFill>
                <a:latin typeface="Arial Narrow" charset="0"/>
                <a:ea typeface="MS PGothic" charset="0"/>
                <a:cs typeface="MS PGothic" charset="0"/>
              </a:rPr>
              <a:t>Measure B-X-O coupling</a:t>
            </a:r>
          </a:p>
        </p:txBody>
      </p:sp>
      <p:sp>
        <p:nvSpPr>
          <p:cNvPr id="128" name="Rectangle 127"/>
          <p:cNvSpPr>
            <a:spLocks noChangeArrowheads="1"/>
          </p:cNvSpPr>
          <p:nvPr/>
        </p:nvSpPr>
        <p:spPr bwMode="auto">
          <a:xfrm>
            <a:off x="1549400" y="5295900"/>
            <a:ext cx="1066800" cy="1130300"/>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p>
            <a:pPr algn="ctr">
              <a:defRPr/>
            </a:pPr>
            <a:r>
              <a:rPr lang="en-US" sz="1000" dirty="0">
                <a:solidFill>
                  <a:srgbClr val="000000"/>
                </a:solidFill>
                <a:latin typeface="Arial Narrow" charset="0"/>
                <a:ea typeface="ＭＳ Ｐゴシック" charset="-128"/>
                <a:cs typeface="ＭＳ Ｐゴシック" charset="-128"/>
              </a:rPr>
              <a:t>Upgrade advanced RF codes to include SOL, realistic antenna, and accurate fast-ion modeling </a:t>
            </a:r>
          </a:p>
        </p:txBody>
      </p:sp>
      <p:sp>
        <p:nvSpPr>
          <p:cNvPr id="133" name="Rectangle 40"/>
          <p:cNvSpPr>
            <a:spLocks noChangeArrowheads="1"/>
          </p:cNvSpPr>
          <p:nvPr/>
        </p:nvSpPr>
        <p:spPr bwMode="auto">
          <a:xfrm>
            <a:off x="211138" y="5653088"/>
            <a:ext cx="720725" cy="246062"/>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none" anchor="ctr">
            <a:spAutoFit/>
          </a:bodyPr>
          <a:lstStyle/>
          <a:p>
            <a:pPr fontAlgn="auto">
              <a:spcBef>
                <a:spcPts val="0"/>
              </a:spcBef>
              <a:spcAft>
                <a:spcPts val="0"/>
              </a:spcAft>
              <a:defRPr/>
            </a:pPr>
            <a:r>
              <a:rPr lang="en-US" sz="1000" kern="0" dirty="0">
                <a:solidFill>
                  <a:srgbClr val="000000"/>
                </a:solidFill>
                <a:latin typeface="Arial" charset="0"/>
                <a:ea typeface="Arial" charset="0"/>
                <a:cs typeface="Arial" charset="0"/>
              </a:rPr>
              <a:t>Thrust 2</a:t>
            </a:r>
          </a:p>
        </p:txBody>
      </p:sp>
      <p:grpSp>
        <p:nvGrpSpPr>
          <p:cNvPr id="62514" name="Group 7"/>
          <p:cNvGrpSpPr>
            <a:grpSpLocks/>
          </p:cNvGrpSpPr>
          <p:nvPr/>
        </p:nvGrpSpPr>
        <p:grpSpPr bwMode="auto">
          <a:xfrm>
            <a:off x="228600" y="1306513"/>
            <a:ext cx="2209800" cy="276225"/>
            <a:chOff x="228600" y="1305889"/>
            <a:chExt cx="2209799" cy="276999"/>
          </a:xfrm>
        </p:grpSpPr>
        <p:sp>
          <p:nvSpPr>
            <p:cNvPr id="62515" name="Rectangle 6"/>
            <p:cNvSpPr>
              <a:spLocks noChangeArrowheads="1"/>
            </p:cNvSpPr>
            <p:nvPr/>
          </p:nvSpPr>
          <p:spPr bwMode="auto">
            <a:xfrm>
              <a:off x="228600" y="1346202"/>
              <a:ext cx="2209799" cy="228600"/>
            </a:xfrm>
            <a:prstGeom prst="rect">
              <a:avLst/>
            </a:prstGeom>
            <a:solidFill>
              <a:schemeClr val="bg1">
                <a:alpha val="50195"/>
              </a:schemeClr>
            </a:solidFill>
            <a:ln w="15875">
              <a:solidFill>
                <a:schemeClr val="tx1"/>
              </a:solidFill>
              <a:round/>
              <a:headEnd/>
              <a:tailEnd type="triangle" w="med" len="med"/>
            </a:ln>
          </p:spPr>
          <p:txBody>
            <a:bodyPr lIns="0" tIns="0" rIns="0" bIns="0"/>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spcBef>
                  <a:spcPct val="20000"/>
                </a:spcBef>
                <a:buFontTx/>
                <a:buChar char="•"/>
              </a:pPr>
              <a:endParaRPr lang="en-US" altLang="en-US"/>
            </a:p>
          </p:txBody>
        </p:sp>
        <p:sp>
          <p:nvSpPr>
            <p:cNvPr id="135" name="Rectangle 40"/>
            <p:cNvSpPr>
              <a:spLocks noChangeArrowheads="1"/>
            </p:cNvSpPr>
            <p:nvPr/>
          </p:nvSpPr>
          <p:spPr bwMode="auto">
            <a:xfrm>
              <a:off x="600075" y="1305889"/>
              <a:ext cx="1449387" cy="276999"/>
            </a:xfrm>
            <a:prstGeom prst="rect">
              <a:avLst/>
            </a:prstGeom>
            <a:noFill/>
            <a:ln w="25400" cap="flat" cmpd="sng" algn="ctr">
              <a:noFill/>
              <a:prstDash val="solid"/>
              <a:headEnd/>
              <a:tailEnd/>
            </a:ln>
            <a:effectLst/>
          </p:spPr>
          <p:txBody>
            <a:bodyPr anchor="ctr">
              <a:spAutoFit/>
            </a:bodyPr>
            <a:lstStyle/>
            <a:p>
              <a:pPr fontAlgn="auto">
                <a:spcBef>
                  <a:spcPts val="0"/>
                </a:spcBef>
                <a:spcAft>
                  <a:spcPts val="0"/>
                </a:spcAft>
                <a:defRPr/>
              </a:pPr>
              <a:r>
                <a:rPr lang="en-US" i="0" kern="0" dirty="0">
                  <a:solidFill>
                    <a:srgbClr val="000000"/>
                  </a:solidFill>
                  <a:latin typeface="Arial" charset="0"/>
                  <a:ea typeface="ＭＳ Ｐゴシック" charset="0"/>
                  <a:cs typeface="Arial" charset="0"/>
                </a:rPr>
                <a:t>Upgrade Outage</a:t>
              </a: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513" name="Straight Connector 10"/>
          <p:cNvCxnSpPr>
            <a:cxnSpLocks noChangeShapeType="1"/>
          </p:cNvCxnSpPr>
          <p:nvPr/>
        </p:nvCxn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cxnSp>
      <p:cxnSp>
        <p:nvCxnSpPr>
          <p:cNvPr id="64514" name="Straight Connector 5"/>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64515"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2D2DB9"/>
                </a:solidFill>
              </a:rPr>
              <a:t>FY14-18 upgrades that support wave heating and current drive research </a:t>
            </a:r>
            <a:r>
              <a:rPr lang="en-US" altLang="en-US" i="1" smtClean="0">
                <a:solidFill>
                  <a:srgbClr val="2D2DB9"/>
                </a:solidFill>
              </a:rPr>
              <a:t>(assuming baseline funding)</a:t>
            </a:r>
          </a:p>
        </p:txBody>
      </p:sp>
      <p:cxnSp>
        <p:nvCxnSpPr>
          <p:cNvPr id="64516" name="Straight Connector 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64517" name="Straight Connector 7"/>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64518" name="Straight Connector 8"/>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64519" name="Straight Connector 9"/>
          <p:cNvCxnSpPr>
            <a:cxnSpLocks noChangeShapeType="1"/>
          </p:cNvCxnSpPr>
          <p:nvPr/>
        </p:nvCxn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cxnSp>
      <p:sp>
        <p:nvSpPr>
          <p:cNvPr id="91" name="Text Box 11"/>
          <p:cNvSpPr txBox="1">
            <a:spLocks noChangeArrowheads="1"/>
          </p:cNvSpPr>
          <p:nvPr/>
        </p:nvSpPr>
        <p:spPr bwMode="auto">
          <a:xfrm>
            <a:off x="303213" y="1014413"/>
            <a:ext cx="8953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defRPr/>
            </a:pPr>
            <a:r>
              <a:rPr lang="en-US" sz="1600" b="0" i="0" kern="0" smtClean="0">
                <a:solidFill>
                  <a:srgbClr val="000000"/>
                </a:solidFill>
              </a:rPr>
              <a:t>FY13</a:t>
            </a:r>
          </a:p>
        </p:txBody>
      </p:sp>
      <p:sp>
        <p:nvSpPr>
          <p:cNvPr id="92" name="Text Box 12"/>
          <p:cNvSpPr txBox="1">
            <a:spLocks noChangeArrowheads="1"/>
          </p:cNvSpPr>
          <p:nvPr/>
        </p:nvSpPr>
        <p:spPr bwMode="auto">
          <a:xfrm>
            <a:off x="1660525" y="1014413"/>
            <a:ext cx="5492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defRPr/>
            </a:pPr>
            <a:r>
              <a:rPr lang="en-US" sz="1600" b="0" i="0" kern="0" smtClean="0">
                <a:solidFill>
                  <a:srgbClr val="000000"/>
                </a:solidFill>
              </a:rPr>
              <a:t>14</a:t>
            </a:r>
          </a:p>
        </p:txBody>
      </p:sp>
      <p:sp>
        <p:nvSpPr>
          <p:cNvPr id="93" name="Text Box 13"/>
          <p:cNvSpPr txBox="1">
            <a:spLocks noChangeArrowheads="1"/>
          </p:cNvSpPr>
          <p:nvPr/>
        </p:nvSpPr>
        <p:spPr bwMode="auto">
          <a:xfrm>
            <a:off x="2887663" y="1014413"/>
            <a:ext cx="5476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defRPr/>
            </a:pPr>
            <a:r>
              <a:rPr lang="en-US" sz="1600" b="0" i="0" kern="0" smtClean="0">
                <a:solidFill>
                  <a:srgbClr val="000000"/>
                </a:solidFill>
              </a:rPr>
              <a:t>15</a:t>
            </a:r>
          </a:p>
        </p:txBody>
      </p:sp>
      <p:sp>
        <p:nvSpPr>
          <p:cNvPr id="94" name="Text Box 14"/>
          <p:cNvSpPr txBox="1">
            <a:spLocks noChangeArrowheads="1"/>
          </p:cNvSpPr>
          <p:nvPr/>
        </p:nvSpPr>
        <p:spPr bwMode="auto">
          <a:xfrm>
            <a:off x="4114800" y="1014413"/>
            <a:ext cx="5492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defRPr/>
            </a:pPr>
            <a:r>
              <a:rPr lang="en-US" sz="1600" b="0" i="0" kern="0" smtClean="0">
                <a:solidFill>
                  <a:srgbClr val="000000"/>
                </a:solidFill>
              </a:rPr>
              <a:t>16</a:t>
            </a:r>
          </a:p>
        </p:txBody>
      </p:sp>
      <p:sp>
        <p:nvSpPr>
          <p:cNvPr id="95" name="Text Box 15"/>
          <p:cNvSpPr txBox="1">
            <a:spLocks noChangeArrowheads="1"/>
          </p:cNvSpPr>
          <p:nvPr/>
        </p:nvSpPr>
        <p:spPr bwMode="auto">
          <a:xfrm>
            <a:off x="5341938" y="1014413"/>
            <a:ext cx="5476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defRPr/>
            </a:pPr>
            <a:r>
              <a:rPr lang="en-US" sz="1600" b="0" i="0" kern="0" smtClean="0">
                <a:solidFill>
                  <a:srgbClr val="000000"/>
                </a:solidFill>
              </a:rPr>
              <a:t>17</a:t>
            </a:r>
          </a:p>
        </p:txBody>
      </p:sp>
      <p:sp>
        <p:nvSpPr>
          <p:cNvPr id="96" name="Text Box 16"/>
          <p:cNvSpPr txBox="1">
            <a:spLocks noChangeArrowheads="1"/>
          </p:cNvSpPr>
          <p:nvPr/>
        </p:nvSpPr>
        <p:spPr bwMode="auto">
          <a:xfrm>
            <a:off x="6569075" y="1014413"/>
            <a:ext cx="5492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defRPr/>
            </a:pPr>
            <a:r>
              <a:rPr lang="en-US" sz="1600" b="0" i="0" kern="0" smtClean="0">
                <a:solidFill>
                  <a:srgbClr val="000000"/>
                </a:solidFill>
              </a:rPr>
              <a:t>18</a:t>
            </a:r>
          </a:p>
        </p:txBody>
      </p:sp>
      <p:sp>
        <p:nvSpPr>
          <p:cNvPr id="97" name="Line 20"/>
          <p:cNvSpPr>
            <a:spLocks noChangeShapeType="1"/>
          </p:cNvSpPr>
          <p:nvPr/>
        </p:nvSpPr>
        <p:spPr bwMode="auto">
          <a:xfrm>
            <a:off x="1360488" y="1198563"/>
            <a:ext cx="0" cy="12065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en-US" sz="1800" b="0" i="0" kern="0">
              <a:solidFill>
                <a:sysClr val="windowText" lastClr="000000"/>
              </a:solidFill>
              <a:ea typeface="MS PGothic" charset="0"/>
              <a:cs typeface="MS PGothic" charset="0"/>
            </a:endParaRPr>
          </a:p>
        </p:txBody>
      </p:sp>
      <p:sp>
        <p:nvSpPr>
          <p:cNvPr id="98" name="Line 21"/>
          <p:cNvSpPr>
            <a:spLocks noChangeShapeType="1"/>
          </p:cNvSpPr>
          <p:nvPr/>
        </p:nvSpPr>
        <p:spPr bwMode="auto">
          <a:xfrm>
            <a:off x="2578100" y="1198563"/>
            <a:ext cx="0" cy="12065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en-US" sz="1800" b="0" i="0" kern="0">
              <a:solidFill>
                <a:sysClr val="windowText" lastClr="000000"/>
              </a:solidFill>
              <a:ea typeface="MS PGothic" charset="0"/>
              <a:cs typeface="MS PGothic" charset="0"/>
            </a:endParaRPr>
          </a:p>
        </p:txBody>
      </p:sp>
      <p:sp>
        <p:nvSpPr>
          <p:cNvPr id="99" name="Line 22"/>
          <p:cNvSpPr>
            <a:spLocks noChangeShapeType="1"/>
          </p:cNvSpPr>
          <p:nvPr/>
        </p:nvSpPr>
        <p:spPr bwMode="auto">
          <a:xfrm>
            <a:off x="3800475" y="1198563"/>
            <a:ext cx="0" cy="12065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en-US" sz="1800" b="0" i="0" kern="0">
              <a:solidFill>
                <a:sysClr val="windowText" lastClr="000000"/>
              </a:solidFill>
              <a:ea typeface="MS PGothic" charset="0"/>
              <a:cs typeface="MS PGothic" charset="0"/>
            </a:endParaRPr>
          </a:p>
        </p:txBody>
      </p:sp>
      <p:sp>
        <p:nvSpPr>
          <p:cNvPr id="100" name="Line 23"/>
          <p:cNvSpPr>
            <a:spLocks noChangeShapeType="1"/>
          </p:cNvSpPr>
          <p:nvPr/>
        </p:nvSpPr>
        <p:spPr bwMode="auto">
          <a:xfrm>
            <a:off x="5019675" y="1198563"/>
            <a:ext cx="0" cy="12065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en-US" sz="1800" b="0" i="0" kern="0">
              <a:solidFill>
                <a:sysClr val="windowText" lastClr="000000"/>
              </a:solidFill>
              <a:ea typeface="MS PGothic" charset="0"/>
              <a:cs typeface="MS PGothic" charset="0"/>
            </a:endParaRPr>
          </a:p>
        </p:txBody>
      </p:sp>
      <p:sp>
        <p:nvSpPr>
          <p:cNvPr id="101" name="Line 24"/>
          <p:cNvSpPr>
            <a:spLocks noChangeShapeType="1"/>
          </p:cNvSpPr>
          <p:nvPr/>
        </p:nvSpPr>
        <p:spPr bwMode="auto">
          <a:xfrm>
            <a:off x="6237288" y="1198563"/>
            <a:ext cx="0" cy="12065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en-US" sz="1800" b="0" i="0" kern="0">
              <a:solidFill>
                <a:sysClr val="windowText" lastClr="000000"/>
              </a:solidFill>
              <a:ea typeface="MS PGothic" charset="0"/>
              <a:cs typeface="MS PGothic" charset="0"/>
            </a:endParaRPr>
          </a:p>
        </p:txBody>
      </p:sp>
      <p:sp>
        <p:nvSpPr>
          <p:cNvPr id="104" name="Text Box 8"/>
          <p:cNvSpPr txBox="1">
            <a:spLocks noChangeArrowheads="1"/>
          </p:cNvSpPr>
          <p:nvPr/>
        </p:nvSpPr>
        <p:spPr bwMode="auto">
          <a:xfrm>
            <a:off x="2936875" y="1331913"/>
            <a:ext cx="2735263"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ts val="0"/>
              </a:spcBef>
              <a:spcAft>
                <a:spcPts val="0"/>
              </a:spcAft>
              <a:defRPr/>
            </a:pPr>
            <a:r>
              <a:rPr lang="en-US" sz="1400" i="0" kern="0" smtClean="0">
                <a:solidFill>
                  <a:sysClr val="window" lastClr="FFFFFF"/>
                </a:solidFill>
                <a:latin typeface="Arial Narrow" charset="0"/>
              </a:rPr>
              <a:t>5 year plan period</a:t>
            </a:r>
          </a:p>
        </p:txBody>
      </p:sp>
      <p:sp>
        <p:nvSpPr>
          <p:cNvPr id="107" name="Right Arrow 106"/>
          <p:cNvSpPr/>
          <p:nvPr/>
        </p:nvSpPr>
        <p:spPr>
          <a:xfrm>
            <a:off x="1340873" y="1272095"/>
            <a:ext cx="5851049" cy="361361"/>
          </a:xfrm>
          <a:prstGeom prst="rightArrow">
            <a:avLst>
              <a:gd name="adj1" fmla="val 62000"/>
              <a:gd name="adj2" fmla="val 78333"/>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sz="1400" i="0" kern="0" dirty="0">
                <a:solidFill>
                  <a:sysClr val="window" lastClr="FFFFFF"/>
                </a:solidFill>
                <a:latin typeface="Arial" pitchFamily="34" charset="0"/>
                <a:ea typeface="+mn-ea"/>
                <a:cs typeface="Arial" pitchFamily="34" charset="0"/>
              </a:rPr>
              <a:t>5 year plan period</a:t>
            </a:r>
          </a:p>
        </p:txBody>
      </p:sp>
      <p:sp>
        <p:nvSpPr>
          <p:cNvPr id="89" name="Rectangle 40"/>
          <p:cNvSpPr>
            <a:spLocks noChangeArrowheads="1"/>
          </p:cNvSpPr>
          <p:nvPr/>
        </p:nvSpPr>
        <p:spPr bwMode="auto">
          <a:xfrm>
            <a:off x="180975" y="1633538"/>
            <a:ext cx="10017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auto">
              <a:spcBef>
                <a:spcPts val="0"/>
              </a:spcBef>
              <a:spcAft>
                <a:spcPts val="0"/>
              </a:spcAft>
              <a:defRPr/>
            </a:pPr>
            <a:r>
              <a:rPr lang="en-US" sz="1600" kern="0">
                <a:solidFill>
                  <a:sysClr val="windowText" lastClr="000000"/>
                </a:solidFill>
                <a:ea typeface="MS PGothic" charset="0"/>
                <a:cs typeface="MS PGothic" charset="0"/>
              </a:rPr>
              <a:t>Tools</a:t>
            </a:r>
            <a:endParaRPr lang="en-US" sz="2000" kern="0">
              <a:solidFill>
                <a:sysClr val="windowText" lastClr="000000"/>
              </a:solidFill>
              <a:ea typeface="MS PGothic" charset="0"/>
              <a:cs typeface="MS PGothic" charset="0"/>
            </a:endParaRPr>
          </a:p>
        </p:txBody>
      </p:sp>
      <p:sp>
        <p:nvSpPr>
          <p:cNvPr id="90" name="Rectangle 40"/>
          <p:cNvSpPr>
            <a:spLocks noChangeArrowheads="1"/>
          </p:cNvSpPr>
          <p:nvPr/>
        </p:nvSpPr>
        <p:spPr bwMode="auto">
          <a:xfrm>
            <a:off x="373063" y="4691063"/>
            <a:ext cx="600075" cy="246062"/>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anchor="ctr">
            <a:spAutoFit/>
          </a:bodyPr>
          <a:lstStyle/>
          <a:p>
            <a:pPr algn="ctr" fontAlgn="auto">
              <a:spcBef>
                <a:spcPts val="0"/>
              </a:spcBef>
              <a:spcAft>
                <a:spcPts val="0"/>
              </a:spcAft>
              <a:defRPr/>
            </a:pPr>
            <a:r>
              <a:rPr lang="en-US" sz="1000" kern="0">
                <a:solidFill>
                  <a:srgbClr val="000000"/>
                </a:solidFill>
                <a:ea typeface="MS PGothic" charset="0"/>
                <a:cs typeface="Arial" charset="0"/>
              </a:rPr>
              <a:t>Theory</a:t>
            </a:r>
            <a:endParaRPr lang="en-US" sz="1100" kern="0">
              <a:solidFill>
                <a:srgbClr val="000000"/>
              </a:solidFill>
              <a:ea typeface="MS PGothic" charset="0"/>
              <a:cs typeface="Arial" charset="0"/>
            </a:endParaRPr>
          </a:p>
        </p:txBody>
      </p:sp>
      <p:sp>
        <p:nvSpPr>
          <p:cNvPr id="113" name="Rectangle 40"/>
          <p:cNvSpPr>
            <a:spLocks noChangeArrowheads="1"/>
          </p:cNvSpPr>
          <p:nvPr/>
        </p:nvSpPr>
        <p:spPr bwMode="auto">
          <a:xfrm>
            <a:off x="382588" y="6126163"/>
            <a:ext cx="652462" cy="246062"/>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wrap="none" anchor="ctr">
            <a:spAutoFit/>
          </a:bodyPr>
          <a:lstStyle/>
          <a:p>
            <a:pPr algn="ctr" fontAlgn="auto">
              <a:spcBef>
                <a:spcPts val="0"/>
              </a:spcBef>
              <a:spcAft>
                <a:spcPts val="0"/>
              </a:spcAft>
              <a:defRPr/>
            </a:pPr>
            <a:r>
              <a:rPr lang="en-US" sz="1000" kern="0">
                <a:solidFill>
                  <a:srgbClr val="000000"/>
                </a:solidFill>
                <a:ea typeface="MS PGothic" charset="0"/>
                <a:cs typeface="Arial" charset="0"/>
              </a:rPr>
              <a:t>Facility</a:t>
            </a:r>
            <a:endParaRPr lang="en-US" sz="1100" kern="0">
              <a:solidFill>
                <a:srgbClr val="000000"/>
              </a:solidFill>
              <a:ea typeface="MS PGothic" charset="0"/>
              <a:cs typeface="Arial" charset="0"/>
            </a:endParaRPr>
          </a:p>
        </p:txBody>
      </p:sp>
      <p:sp>
        <p:nvSpPr>
          <p:cNvPr id="129" name="Right Arrow 128"/>
          <p:cNvSpPr>
            <a:spLocks noChangeArrowheads="1"/>
          </p:cNvSpPr>
          <p:nvPr/>
        </p:nvSpPr>
        <p:spPr bwMode="auto">
          <a:xfrm>
            <a:off x="3976688" y="4030663"/>
            <a:ext cx="2741612" cy="388937"/>
          </a:xfrm>
          <a:prstGeom prst="rightArrow">
            <a:avLst>
              <a:gd name="adj1" fmla="val 78667"/>
              <a:gd name="adj2" fmla="val 50002"/>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sz="1000" i="0" kern="0" dirty="0">
                <a:solidFill>
                  <a:srgbClr val="000000"/>
                </a:solidFill>
                <a:latin typeface="Arial Narrow" charset="0"/>
                <a:ea typeface="MS PGothic" charset="0"/>
                <a:cs typeface="Arial" charset="0"/>
              </a:rPr>
              <a:t>Add high-fidelity realistic antenna geometry to AORSA-3D</a:t>
            </a:r>
          </a:p>
        </p:txBody>
      </p:sp>
      <p:sp>
        <p:nvSpPr>
          <p:cNvPr id="130" name="Rectangle 127"/>
          <p:cNvSpPr>
            <a:spLocks noChangeArrowheads="1"/>
          </p:cNvSpPr>
          <p:nvPr/>
        </p:nvSpPr>
        <p:spPr bwMode="auto">
          <a:xfrm>
            <a:off x="5348288" y="6088063"/>
            <a:ext cx="2108200" cy="414337"/>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sz="1000" i="0" kern="0" dirty="0">
                <a:solidFill>
                  <a:srgbClr val="000000"/>
                </a:solidFill>
                <a:latin typeface="Arial Narrow" charset="0"/>
                <a:ea typeface="MS PGothic" charset="0"/>
                <a:cs typeface="Arial" charset="0"/>
              </a:rPr>
              <a:t>1  MW 28 GHz EC/EBW heating system with fixed horn antenna</a:t>
            </a:r>
          </a:p>
        </p:txBody>
      </p:sp>
      <p:sp>
        <p:nvSpPr>
          <p:cNvPr id="131" name="Rectangle 127"/>
          <p:cNvSpPr>
            <a:spLocks noChangeArrowheads="1"/>
          </p:cNvSpPr>
          <p:nvPr/>
        </p:nvSpPr>
        <p:spPr bwMode="auto">
          <a:xfrm>
            <a:off x="1446213" y="6076950"/>
            <a:ext cx="1371600" cy="414338"/>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sz="1000" i="0" kern="0" dirty="0">
                <a:solidFill>
                  <a:srgbClr val="000000"/>
                </a:solidFill>
                <a:latin typeface="Arial Narrow" charset="0"/>
                <a:ea typeface="Arial" charset="0"/>
                <a:cs typeface="Arial" charset="0"/>
              </a:rPr>
              <a:t>Compliant HHFW </a:t>
            </a:r>
            <a:r>
              <a:rPr lang="en-US" sz="1000" i="0" kern="0" dirty="0" err="1">
                <a:solidFill>
                  <a:srgbClr val="000000"/>
                </a:solidFill>
                <a:latin typeface="Arial Narrow" charset="0"/>
                <a:ea typeface="Arial" charset="0"/>
                <a:cs typeface="Arial" charset="0"/>
              </a:rPr>
              <a:t>feedthroughs</a:t>
            </a:r>
            <a:endParaRPr lang="en-US" sz="1000" i="0" kern="0" dirty="0">
              <a:solidFill>
                <a:srgbClr val="000000"/>
              </a:solidFill>
              <a:latin typeface="Arial Narrow" charset="0"/>
              <a:ea typeface="Arial" charset="0"/>
              <a:cs typeface="Arial" charset="0"/>
            </a:endParaRPr>
          </a:p>
        </p:txBody>
      </p:sp>
      <p:sp>
        <p:nvSpPr>
          <p:cNvPr id="132" name="Right Arrow 131"/>
          <p:cNvSpPr>
            <a:spLocks noChangeArrowheads="1"/>
          </p:cNvSpPr>
          <p:nvPr/>
        </p:nvSpPr>
        <p:spPr bwMode="auto">
          <a:xfrm>
            <a:off x="1446213" y="4773613"/>
            <a:ext cx="3902075" cy="425450"/>
          </a:xfrm>
          <a:prstGeom prst="rightArrow">
            <a:avLst>
              <a:gd name="adj1" fmla="val 78667"/>
              <a:gd name="adj2" fmla="val 50002"/>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sz="1000" i="0" kern="0">
                <a:solidFill>
                  <a:srgbClr val="000000"/>
                </a:solidFill>
                <a:latin typeface="Arial Narrow" charset="0"/>
                <a:ea typeface="Arial" charset="0"/>
                <a:cs typeface="Arial" charset="0"/>
              </a:rPr>
              <a:t>Full finite-orbit-width CQL3D and AORSA/ORBIT-RF for simulation of RF acceleration of NBI ions</a:t>
            </a:r>
          </a:p>
        </p:txBody>
      </p:sp>
      <p:sp>
        <p:nvSpPr>
          <p:cNvPr id="134" name="Right Arrow 133"/>
          <p:cNvSpPr>
            <a:spLocks noChangeArrowheads="1"/>
          </p:cNvSpPr>
          <p:nvPr/>
        </p:nvSpPr>
        <p:spPr bwMode="auto">
          <a:xfrm>
            <a:off x="3556000" y="5581650"/>
            <a:ext cx="2424113" cy="414338"/>
          </a:xfrm>
          <a:prstGeom prst="rightArrow">
            <a:avLst>
              <a:gd name="adj1" fmla="val 78667"/>
              <a:gd name="adj2" fmla="val 50002"/>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sz="1000" i="0" kern="0">
                <a:solidFill>
                  <a:srgbClr val="000000"/>
                </a:solidFill>
                <a:latin typeface="Arial Narrow" charset="0"/>
                <a:ea typeface="MS PGothic" charset="0"/>
                <a:cs typeface="Arial" charset="0"/>
              </a:rPr>
              <a:t>Use  RF operator in NUBEAM to accurately model fast-ion absorption</a:t>
            </a:r>
          </a:p>
        </p:txBody>
      </p:sp>
      <p:sp>
        <p:nvSpPr>
          <p:cNvPr id="135" name="Right Arrow 134"/>
          <p:cNvSpPr>
            <a:spLocks noChangeArrowheads="1"/>
          </p:cNvSpPr>
          <p:nvPr/>
        </p:nvSpPr>
        <p:spPr bwMode="auto">
          <a:xfrm>
            <a:off x="7562850" y="6061075"/>
            <a:ext cx="1479550" cy="466725"/>
          </a:xfrm>
          <a:prstGeom prst="rightArrow">
            <a:avLst>
              <a:gd name="adj1" fmla="val 78667"/>
              <a:gd name="adj2" fmla="val 50002"/>
            </a:avLst>
          </a:prstGeom>
          <a:gradFill rotWithShape="1">
            <a:gsLst>
              <a:gs pos="0">
                <a:sysClr val="window" lastClr="FFFFFF">
                  <a:lumMod val="65000"/>
                </a:sysClr>
              </a:gs>
              <a:gs pos="35000">
                <a:sysClr val="window" lastClr="FFFFFF">
                  <a:lumMod val="75000"/>
                </a:sysClr>
              </a:gs>
              <a:gs pos="100000">
                <a:sysClr val="window" lastClr="FFFFFF">
                  <a:lumMod val="95000"/>
                </a:sysClr>
              </a:gs>
            </a:gsLst>
            <a:lin ang="16200000" scaled="1"/>
          </a:gradFill>
          <a:ln w="9525">
            <a:solidFill>
              <a:sysClr val="windowText" lastClr="000000"/>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sz="1000" i="0" kern="0" dirty="0">
                <a:solidFill>
                  <a:srgbClr val="000000"/>
                </a:solidFill>
                <a:latin typeface="Arial Narrow" charset="0"/>
                <a:ea typeface="Arial" charset="0"/>
                <a:cs typeface="Arial" charset="0"/>
              </a:rPr>
              <a:t>Test FW straps to excite EHO</a:t>
            </a:r>
          </a:p>
        </p:txBody>
      </p:sp>
      <p:sp>
        <p:nvSpPr>
          <p:cNvPr id="136" name="Right Arrow 135"/>
          <p:cNvSpPr>
            <a:spLocks noChangeArrowheads="1"/>
          </p:cNvSpPr>
          <p:nvPr/>
        </p:nvSpPr>
        <p:spPr bwMode="auto">
          <a:xfrm>
            <a:off x="1446213" y="5207000"/>
            <a:ext cx="3397250" cy="365125"/>
          </a:xfrm>
          <a:prstGeom prst="rightArrow">
            <a:avLst>
              <a:gd name="adj1" fmla="val 78667"/>
              <a:gd name="adj2" fmla="val 50002"/>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sz="1000" i="0" kern="0" dirty="0">
                <a:solidFill>
                  <a:srgbClr val="000000"/>
                </a:solidFill>
                <a:latin typeface="Arial Narrow" charset="0"/>
                <a:ea typeface="Arial" charset="0"/>
                <a:cs typeface="Arial" charset="0"/>
              </a:rPr>
              <a:t>TORIC with SOL and SPIRAL modeling of RF power loss to </a:t>
            </a:r>
            <a:r>
              <a:rPr lang="en-US" sz="1000" i="0" kern="0" dirty="0" err="1">
                <a:solidFill>
                  <a:srgbClr val="000000"/>
                </a:solidFill>
                <a:latin typeface="Arial Narrow" charset="0"/>
                <a:ea typeface="Arial" charset="0"/>
                <a:cs typeface="Arial" charset="0"/>
              </a:rPr>
              <a:t>divertor</a:t>
            </a:r>
            <a:endParaRPr lang="en-US" sz="1000" i="0" kern="0" dirty="0">
              <a:solidFill>
                <a:srgbClr val="000000"/>
              </a:solidFill>
              <a:latin typeface="Arial Narrow" charset="0"/>
              <a:ea typeface="Arial" charset="0"/>
              <a:cs typeface="Arial" charset="0"/>
            </a:endParaRPr>
          </a:p>
        </p:txBody>
      </p:sp>
      <p:sp>
        <p:nvSpPr>
          <p:cNvPr id="137" name="Rectangle 40"/>
          <p:cNvSpPr>
            <a:spLocks noChangeArrowheads="1"/>
          </p:cNvSpPr>
          <p:nvPr/>
        </p:nvSpPr>
        <p:spPr bwMode="auto">
          <a:xfrm>
            <a:off x="228600" y="2632075"/>
            <a:ext cx="896938" cy="246063"/>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63500" dist="20000" dir="5400000" rotWithShape="0">
              <a:srgbClr val="000000">
                <a:alpha val="37999"/>
              </a:srgbClr>
            </a:outerShdw>
          </a:effectLst>
        </p:spPr>
        <p:txBody>
          <a:bodyPr anchor="ctr">
            <a:spAutoFit/>
          </a:bodyPr>
          <a:lstStyle/>
          <a:p>
            <a:pPr algn="ctr" fontAlgn="auto">
              <a:spcBef>
                <a:spcPts val="0"/>
              </a:spcBef>
              <a:spcAft>
                <a:spcPts val="0"/>
              </a:spcAft>
              <a:defRPr/>
            </a:pPr>
            <a:r>
              <a:rPr lang="en-US" sz="1000" kern="0">
                <a:solidFill>
                  <a:srgbClr val="000000"/>
                </a:solidFill>
                <a:ea typeface="MS PGothic" charset="0"/>
                <a:cs typeface="Arial" charset="0"/>
              </a:rPr>
              <a:t>Diagnostics</a:t>
            </a:r>
            <a:endParaRPr lang="en-US" sz="1100" kern="0">
              <a:solidFill>
                <a:srgbClr val="000000"/>
              </a:solidFill>
              <a:ea typeface="MS PGothic" charset="0"/>
              <a:cs typeface="Arial" charset="0"/>
            </a:endParaRPr>
          </a:p>
        </p:txBody>
      </p:sp>
      <p:sp>
        <p:nvSpPr>
          <p:cNvPr id="138" name="Right Arrow 137"/>
          <p:cNvSpPr>
            <a:spLocks noChangeArrowheads="1"/>
          </p:cNvSpPr>
          <p:nvPr/>
        </p:nvSpPr>
        <p:spPr bwMode="auto">
          <a:xfrm>
            <a:off x="2922588" y="1662113"/>
            <a:ext cx="5060950" cy="414337"/>
          </a:xfrm>
          <a:prstGeom prst="rightArrow">
            <a:avLst>
              <a:gd name="adj1" fmla="val 74444"/>
              <a:gd name="adj2" fmla="val 46200"/>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808080">
                <a:alpha val="37999"/>
              </a:srgbClr>
            </a:outerShdw>
          </a:effectLst>
        </p:spPr>
        <p:txBody>
          <a:bodyPr anchor="ctr"/>
          <a:lstStyle/>
          <a:p>
            <a:pPr algn="ctr" fontAlgn="auto">
              <a:spcBef>
                <a:spcPts val="0"/>
              </a:spcBef>
              <a:spcAft>
                <a:spcPts val="0"/>
              </a:spcAft>
              <a:defRPr/>
            </a:pPr>
            <a:r>
              <a:rPr lang="en-US" sz="1000" i="0" kern="0" dirty="0">
                <a:solidFill>
                  <a:srgbClr val="000000"/>
                </a:solidFill>
                <a:latin typeface="Arial Narrow" charset="0"/>
                <a:ea typeface="ＭＳ Ｐゴシック" charset="-128"/>
                <a:cs typeface="ＭＳ Ｐゴシック" charset="-128"/>
              </a:rPr>
              <a:t>Diagnostics for measuring HHFW and EBW power deposition and current drive (</a:t>
            </a:r>
            <a:r>
              <a:rPr lang="en-US" sz="1000" i="0" kern="0" dirty="0" err="1">
                <a:solidFill>
                  <a:srgbClr val="000000"/>
                </a:solidFill>
                <a:latin typeface="Arial Narrow" charset="0"/>
                <a:ea typeface="ＭＳ Ｐゴシック" charset="-128"/>
                <a:cs typeface="ＭＳ Ｐゴシック" charset="-128"/>
              </a:rPr>
              <a:t>eg</a:t>
            </a:r>
            <a:r>
              <a:rPr lang="en-US" sz="1000" i="0" kern="0" dirty="0">
                <a:solidFill>
                  <a:srgbClr val="000000"/>
                </a:solidFill>
                <a:latin typeface="Arial Narrow" charset="0"/>
                <a:ea typeface="ＭＳ Ｐゴシック" charset="-128"/>
                <a:cs typeface="ＭＳ Ｐゴシック" charset="-128"/>
              </a:rPr>
              <a:t>. Upgraded MPTS, ME-SXR, MSE-LIF, MSE-CIF)</a:t>
            </a:r>
          </a:p>
        </p:txBody>
      </p:sp>
      <p:sp>
        <p:nvSpPr>
          <p:cNvPr id="139" name="Right Arrow 138"/>
          <p:cNvSpPr>
            <a:spLocks noChangeArrowheads="1"/>
          </p:cNvSpPr>
          <p:nvPr/>
        </p:nvSpPr>
        <p:spPr bwMode="auto">
          <a:xfrm>
            <a:off x="1446213" y="4378325"/>
            <a:ext cx="3268662" cy="404813"/>
          </a:xfrm>
          <a:prstGeom prst="rightArrow">
            <a:avLst>
              <a:gd name="adj1" fmla="val 78667"/>
              <a:gd name="adj2" fmla="val 50002"/>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sz="1000" i="0" kern="0">
                <a:solidFill>
                  <a:srgbClr val="000000"/>
                </a:solidFill>
                <a:latin typeface="Arial Narrow" charset="0"/>
                <a:ea typeface="MS PGothic" charset="0"/>
                <a:cs typeface="Arial" charset="0"/>
              </a:rPr>
              <a:t>GENRAY with SOL edge fluctuations and wave scattering for RF coupling</a:t>
            </a:r>
          </a:p>
        </p:txBody>
      </p:sp>
      <p:sp>
        <p:nvSpPr>
          <p:cNvPr id="140" name="Rectangle 40"/>
          <p:cNvSpPr>
            <a:spLocks noChangeArrowheads="1"/>
          </p:cNvSpPr>
          <p:nvPr/>
        </p:nvSpPr>
        <p:spPr bwMode="auto">
          <a:xfrm>
            <a:off x="1446213" y="4121150"/>
            <a:ext cx="2425700" cy="246063"/>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anchor="ctr">
            <a:spAutoFit/>
          </a:bodyPr>
          <a:lstStyle/>
          <a:p>
            <a:pPr algn="ctr" fontAlgn="auto">
              <a:spcBef>
                <a:spcPts val="0"/>
              </a:spcBef>
              <a:spcAft>
                <a:spcPts val="0"/>
              </a:spcAft>
              <a:defRPr/>
            </a:pPr>
            <a:r>
              <a:rPr lang="en-US" sz="1000" i="0" kern="0">
                <a:solidFill>
                  <a:srgbClr val="000000"/>
                </a:solidFill>
                <a:latin typeface="Arial Narrow" charset="0"/>
                <a:ea typeface="MS PGothic" charset="0"/>
                <a:cs typeface="Arial" charset="0"/>
              </a:rPr>
              <a:t>AORSA 3D high-resolution SOL </a:t>
            </a:r>
            <a:endParaRPr lang="en-US" sz="1100" kern="0">
              <a:solidFill>
                <a:srgbClr val="000000"/>
              </a:solidFill>
              <a:ea typeface="MS PGothic" charset="0"/>
              <a:cs typeface="Arial" charset="0"/>
            </a:endParaRPr>
          </a:p>
        </p:txBody>
      </p:sp>
      <p:sp>
        <p:nvSpPr>
          <p:cNvPr id="141" name="Rectangle 40"/>
          <p:cNvSpPr>
            <a:spLocks noChangeArrowheads="1"/>
          </p:cNvSpPr>
          <p:nvPr/>
        </p:nvSpPr>
        <p:spPr bwMode="auto">
          <a:xfrm>
            <a:off x="1446213" y="5649913"/>
            <a:ext cx="1898650" cy="271462"/>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a:spAutoFit/>
          </a:bodyPr>
          <a:lstStyle/>
          <a:p>
            <a:pPr algn="ctr" fontAlgn="auto">
              <a:spcBef>
                <a:spcPts val="0"/>
              </a:spcBef>
              <a:spcAft>
                <a:spcPts val="0"/>
              </a:spcAft>
              <a:defRPr/>
            </a:pPr>
            <a:r>
              <a:rPr lang="en-US" sz="1000" i="0" kern="0">
                <a:solidFill>
                  <a:srgbClr val="000000"/>
                </a:solidFill>
                <a:latin typeface="Arial Narrow" charset="0"/>
                <a:ea typeface="MS PGothic" charset="0"/>
                <a:cs typeface="Arial" charset="0"/>
              </a:rPr>
              <a:t>Include RF operator in NUBEAM </a:t>
            </a:r>
          </a:p>
        </p:txBody>
      </p:sp>
      <p:sp>
        <p:nvSpPr>
          <p:cNvPr id="142" name="Right Arrow 141"/>
          <p:cNvSpPr>
            <a:spLocks noChangeArrowheads="1"/>
          </p:cNvSpPr>
          <p:nvPr/>
        </p:nvSpPr>
        <p:spPr bwMode="auto">
          <a:xfrm>
            <a:off x="2922588" y="2379663"/>
            <a:ext cx="3163887" cy="403225"/>
          </a:xfrm>
          <a:prstGeom prst="rightArrow">
            <a:avLst>
              <a:gd name="adj1" fmla="val 74444"/>
              <a:gd name="adj2" fmla="val 46171"/>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808080">
                <a:alpha val="37999"/>
              </a:srgbClr>
            </a:outerShdw>
          </a:effectLst>
        </p:spPr>
        <p:txBody>
          <a:bodyPr anchor="ctr"/>
          <a:lstStyle/>
          <a:p>
            <a:pPr algn="ctr" fontAlgn="auto">
              <a:spcBef>
                <a:spcPts val="0"/>
              </a:spcBef>
              <a:spcAft>
                <a:spcPts val="0"/>
              </a:spcAft>
              <a:defRPr/>
            </a:pPr>
            <a:r>
              <a:rPr lang="en-US" sz="1000" i="0" kern="0" dirty="0">
                <a:solidFill>
                  <a:srgbClr val="000000"/>
                </a:solidFill>
                <a:latin typeface="Arial Narrow" charset="0"/>
                <a:ea typeface="ＭＳ Ｐゴシック" charset="-128"/>
                <a:cs typeface="ＭＳ Ｐゴシック" charset="-128"/>
              </a:rPr>
              <a:t>10-40 GHz edge </a:t>
            </a:r>
            <a:r>
              <a:rPr lang="en-US" sz="1000" i="0" kern="0" dirty="0" err="1">
                <a:solidFill>
                  <a:srgbClr val="000000"/>
                </a:solidFill>
                <a:latin typeface="Arial Narrow" charset="0"/>
                <a:ea typeface="ＭＳ Ｐゴシック" charset="-128"/>
                <a:cs typeface="ＭＳ Ｐゴシック" charset="-128"/>
              </a:rPr>
              <a:t>reflectometer</a:t>
            </a:r>
            <a:r>
              <a:rPr lang="en-US" sz="1000" i="0" kern="0" dirty="0">
                <a:solidFill>
                  <a:srgbClr val="000000"/>
                </a:solidFill>
                <a:latin typeface="Arial Narrow" charset="0"/>
                <a:ea typeface="ＭＳ Ｐゴシック" charset="-128"/>
                <a:cs typeface="ＭＳ Ｐゴシック" charset="-128"/>
              </a:rPr>
              <a:t> for SOL measurements in front of antenna </a:t>
            </a:r>
          </a:p>
        </p:txBody>
      </p:sp>
      <p:sp>
        <p:nvSpPr>
          <p:cNvPr id="143" name="Right Arrow 142"/>
          <p:cNvSpPr>
            <a:spLocks noChangeArrowheads="1"/>
          </p:cNvSpPr>
          <p:nvPr/>
        </p:nvSpPr>
        <p:spPr bwMode="auto">
          <a:xfrm>
            <a:off x="2922588" y="2082800"/>
            <a:ext cx="3479800" cy="277813"/>
          </a:xfrm>
          <a:prstGeom prst="rightArrow">
            <a:avLst>
              <a:gd name="adj1" fmla="val 74444"/>
              <a:gd name="adj2" fmla="val 46159"/>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808080">
                <a:alpha val="37999"/>
              </a:srgbClr>
            </a:outerShdw>
          </a:effectLst>
        </p:spPr>
        <p:txBody>
          <a:bodyPr anchor="ctr"/>
          <a:lstStyle/>
          <a:p>
            <a:pPr algn="ctr" fontAlgn="auto">
              <a:spcBef>
                <a:spcPts val="0"/>
              </a:spcBef>
              <a:spcAft>
                <a:spcPts val="0"/>
              </a:spcAft>
              <a:defRPr/>
            </a:pPr>
            <a:r>
              <a:rPr lang="en-US" sz="1000" i="0" kern="0" dirty="0">
                <a:solidFill>
                  <a:srgbClr val="000000"/>
                </a:solidFill>
                <a:latin typeface="Arial Narrow" charset="0"/>
                <a:ea typeface="ＭＳ Ｐゴシック" charset="-128"/>
                <a:cs typeface="ＭＳ Ｐゴシック" charset="-128"/>
              </a:rPr>
              <a:t>Fast IR for RF power SOL power losses </a:t>
            </a:r>
          </a:p>
        </p:txBody>
      </p:sp>
      <p:sp>
        <p:nvSpPr>
          <p:cNvPr id="144" name="Right Arrow 143"/>
          <p:cNvSpPr>
            <a:spLocks noChangeArrowheads="1"/>
          </p:cNvSpPr>
          <p:nvPr/>
        </p:nvSpPr>
        <p:spPr bwMode="auto">
          <a:xfrm>
            <a:off x="2922588" y="2768600"/>
            <a:ext cx="3241675" cy="392113"/>
          </a:xfrm>
          <a:prstGeom prst="rightArrow">
            <a:avLst>
              <a:gd name="adj1" fmla="val 74444"/>
              <a:gd name="adj2" fmla="val 46159"/>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808080">
                <a:alpha val="37999"/>
              </a:srgbClr>
            </a:outerShdw>
          </a:effectLst>
        </p:spPr>
        <p:txBody>
          <a:bodyPr anchor="ctr"/>
          <a:lstStyle/>
          <a:p>
            <a:pPr algn="ctr" fontAlgn="auto">
              <a:spcBef>
                <a:spcPts val="0"/>
              </a:spcBef>
              <a:spcAft>
                <a:spcPts val="0"/>
              </a:spcAft>
              <a:defRPr/>
            </a:pPr>
            <a:r>
              <a:rPr lang="en-US" sz="1000" i="0" kern="0" dirty="0">
                <a:solidFill>
                  <a:srgbClr val="000000"/>
                </a:solidFill>
                <a:latin typeface="Arial Narrow" charset="0"/>
                <a:ea typeface="ＭＳ Ｐゴシック" charset="-128"/>
                <a:cs typeface="ＭＳ Ｐゴシック" charset="-128"/>
              </a:rPr>
              <a:t>RF magnetic and Langmuir probes to measure RF power flow to </a:t>
            </a:r>
            <a:r>
              <a:rPr lang="en-US" sz="1000" i="0" kern="0" dirty="0" err="1">
                <a:solidFill>
                  <a:srgbClr val="000000"/>
                </a:solidFill>
                <a:latin typeface="Arial Narrow" charset="0"/>
                <a:ea typeface="ＭＳ Ｐゴシック" charset="-128"/>
                <a:cs typeface="ＭＳ Ｐゴシック" charset="-128"/>
              </a:rPr>
              <a:t>divertor</a:t>
            </a:r>
            <a:endParaRPr lang="en-US" sz="1000" i="0" kern="0" dirty="0">
              <a:solidFill>
                <a:srgbClr val="000000"/>
              </a:solidFill>
              <a:latin typeface="Arial Narrow" charset="0"/>
              <a:ea typeface="ＭＳ Ｐゴシック" charset="-128"/>
              <a:cs typeface="ＭＳ Ｐゴシック" charset="-128"/>
            </a:endParaRPr>
          </a:p>
        </p:txBody>
      </p:sp>
      <p:sp>
        <p:nvSpPr>
          <p:cNvPr id="145" name="Right Arrow 144"/>
          <p:cNvSpPr>
            <a:spLocks noChangeArrowheads="1"/>
          </p:cNvSpPr>
          <p:nvPr/>
        </p:nvSpPr>
        <p:spPr bwMode="auto">
          <a:xfrm>
            <a:off x="2922588" y="3167063"/>
            <a:ext cx="3479800" cy="388937"/>
          </a:xfrm>
          <a:prstGeom prst="rightArrow">
            <a:avLst>
              <a:gd name="adj1" fmla="val 74444"/>
              <a:gd name="adj2" fmla="val 46184"/>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808080">
                <a:alpha val="37999"/>
              </a:srgbClr>
            </a:outerShdw>
          </a:effectLst>
        </p:spPr>
        <p:txBody>
          <a:bodyPr anchor="ctr"/>
          <a:lstStyle/>
          <a:p>
            <a:pPr algn="ctr" fontAlgn="auto">
              <a:spcBef>
                <a:spcPts val="0"/>
              </a:spcBef>
              <a:spcAft>
                <a:spcPts val="0"/>
              </a:spcAft>
              <a:defRPr/>
            </a:pPr>
            <a:r>
              <a:rPr lang="en-US" sz="1000" i="0" kern="0" dirty="0">
                <a:solidFill>
                  <a:srgbClr val="000000"/>
                </a:solidFill>
                <a:latin typeface="Arial Narrow" charset="0"/>
                <a:ea typeface="ＭＳ Ｐゴシック" charset="-128"/>
                <a:cs typeface="ＭＳ Ｐゴシック" charset="-128"/>
              </a:rPr>
              <a:t>Tangential FIDA and upgraded </a:t>
            </a:r>
            <a:r>
              <a:rPr lang="en-US" sz="1000" i="0" kern="0" dirty="0" err="1">
                <a:solidFill>
                  <a:srgbClr val="000000"/>
                </a:solidFill>
                <a:latin typeface="Arial Narrow" charset="0"/>
                <a:ea typeface="ＭＳ Ｐゴシック" charset="-128"/>
                <a:cs typeface="ＭＳ Ｐゴシック" charset="-128"/>
              </a:rPr>
              <a:t>ssNPA</a:t>
            </a:r>
            <a:r>
              <a:rPr lang="en-US" sz="1000" i="0" kern="0" dirty="0">
                <a:solidFill>
                  <a:srgbClr val="000000"/>
                </a:solidFill>
                <a:latin typeface="Arial Narrow" charset="0"/>
                <a:ea typeface="ＭＳ Ｐゴシック" charset="-128"/>
                <a:cs typeface="ＭＳ Ｐゴシック" charset="-128"/>
              </a:rPr>
              <a:t> for measuring RF acceleration of NBI ions</a:t>
            </a:r>
          </a:p>
        </p:txBody>
      </p:sp>
      <p:sp>
        <p:nvSpPr>
          <p:cNvPr id="146" name="Rectangle 127"/>
          <p:cNvSpPr>
            <a:spLocks noChangeArrowheads="1"/>
          </p:cNvSpPr>
          <p:nvPr/>
        </p:nvSpPr>
        <p:spPr bwMode="auto">
          <a:xfrm>
            <a:off x="3644900" y="3589338"/>
            <a:ext cx="1189038" cy="401637"/>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sz="1000" i="0" kern="0" dirty="0">
                <a:solidFill>
                  <a:srgbClr val="000000"/>
                </a:solidFill>
                <a:latin typeface="Arial Narrow" charset="0"/>
                <a:ea typeface="ＭＳ Ｐゴシック" charset="-128"/>
                <a:cs typeface="ＭＳ Ｐゴシック" charset="-128"/>
              </a:rPr>
              <a:t>SAMI - microwave imaging diagnostic</a:t>
            </a:r>
          </a:p>
        </p:txBody>
      </p:sp>
      <p:grpSp>
        <p:nvGrpSpPr>
          <p:cNvPr id="64555" name="Group 146"/>
          <p:cNvGrpSpPr>
            <a:grpSpLocks/>
          </p:cNvGrpSpPr>
          <p:nvPr/>
        </p:nvGrpSpPr>
        <p:grpSpPr bwMode="auto">
          <a:xfrm>
            <a:off x="228600" y="1306513"/>
            <a:ext cx="2209800" cy="276225"/>
            <a:chOff x="228600" y="1305889"/>
            <a:chExt cx="2209799" cy="276999"/>
          </a:xfrm>
        </p:grpSpPr>
        <p:sp>
          <p:nvSpPr>
            <p:cNvPr id="64556" name="Rectangle 147"/>
            <p:cNvSpPr>
              <a:spLocks noChangeArrowheads="1"/>
            </p:cNvSpPr>
            <p:nvPr/>
          </p:nvSpPr>
          <p:spPr bwMode="auto">
            <a:xfrm>
              <a:off x="228600" y="1346202"/>
              <a:ext cx="2209799" cy="228600"/>
            </a:xfrm>
            <a:prstGeom prst="rect">
              <a:avLst/>
            </a:prstGeom>
            <a:solidFill>
              <a:schemeClr val="bg1">
                <a:alpha val="50195"/>
              </a:schemeClr>
            </a:solidFill>
            <a:ln w="15875">
              <a:solidFill>
                <a:schemeClr val="tx1"/>
              </a:solidFill>
              <a:round/>
              <a:headEnd/>
              <a:tailEnd type="triangle" w="med" len="med"/>
            </a:ln>
          </p:spPr>
          <p:txBody>
            <a:bodyPr lIns="0" tIns="0" rIns="0" bIns="0"/>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spcBef>
                  <a:spcPct val="20000"/>
                </a:spcBef>
                <a:buFontTx/>
                <a:buChar char="•"/>
              </a:pPr>
              <a:endParaRPr lang="en-US" altLang="en-US"/>
            </a:p>
          </p:txBody>
        </p:sp>
        <p:sp>
          <p:nvSpPr>
            <p:cNvPr id="149" name="Rectangle 40"/>
            <p:cNvSpPr>
              <a:spLocks noChangeArrowheads="1"/>
            </p:cNvSpPr>
            <p:nvPr/>
          </p:nvSpPr>
          <p:spPr bwMode="auto">
            <a:xfrm>
              <a:off x="600075" y="1305889"/>
              <a:ext cx="1449387" cy="276999"/>
            </a:xfrm>
            <a:prstGeom prst="rect">
              <a:avLst/>
            </a:prstGeom>
            <a:noFill/>
            <a:ln w="25400" cap="flat" cmpd="sng" algn="ctr">
              <a:noFill/>
              <a:prstDash val="solid"/>
              <a:headEnd/>
              <a:tailEnd/>
            </a:ln>
            <a:effectLst/>
          </p:spPr>
          <p:txBody>
            <a:bodyPr anchor="ctr">
              <a:spAutoFit/>
            </a:bodyPr>
            <a:lstStyle/>
            <a:p>
              <a:pPr fontAlgn="auto">
                <a:spcBef>
                  <a:spcPts val="0"/>
                </a:spcBef>
                <a:spcAft>
                  <a:spcPts val="0"/>
                </a:spcAft>
                <a:defRPr/>
              </a:pPr>
              <a:r>
                <a:rPr lang="en-US" i="0" kern="0" dirty="0">
                  <a:solidFill>
                    <a:srgbClr val="000000"/>
                  </a:solidFill>
                  <a:latin typeface="Arial" charset="0"/>
                  <a:ea typeface="ＭＳ Ｐゴシック" charset="0"/>
                  <a:cs typeface="Arial" charset="0"/>
                </a:rPr>
                <a:t>Upgrade Outage</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289" name="Straight Connector 10"/>
          <p:cNvCxnSpPr>
            <a:cxnSpLocks noChangeShapeType="1"/>
          </p:cNvCxnSpPr>
          <p:nvPr/>
        </p:nvCxn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cxnSp>
      <p:cxnSp>
        <p:nvCxnSpPr>
          <p:cNvPr id="12290" name="Straight Connector 5"/>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12291"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ts val="1600"/>
              </a:spcBef>
            </a:pPr>
            <a:r>
              <a:rPr lang="en-US" altLang="en-US" sz="2800" smtClean="0">
                <a:solidFill>
                  <a:srgbClr val="2D2DB9"/>
                </a:solidFill>
              </a:rPr>
              <a:t>RF research in Five-Year Plan supports </a:t>
            </a:r>
            <a:br>
              <a:rPr lang="en-US" altLang="en-US" sz="2800" smtClean="0">
                <a:solidFill>
                  <a:srgbClr val="2D2DB9"/>
                </a:solidFill>
              </a:rPr>
            </a:br>
            <a:r>
              <a:rPr lang="en-US" altLang="en-US" sz="2800" smtClean="0">
                <a:solidFill>
                  <a:srgbClr val="2D2DB9"/>
                </a:solidFill>
              </a:rPr>
              <a:t>non-inductive (NI) operation</a:t>
            </a:r>
          </a:p>
        </p:txBody>
      </p:sp>
      <p:cxnSp>
        <p:nvCxnSpPr>
          <p:cNvPr id="12292" name="Straight Connector 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7173" name="Rectangle 3"/>
          <p:cNvSpPr>
            <a:spLocks noGrp="1" noChangeArrowheads="1"/>
          </p:cNvSpPr>
          <p:nvPr>
            <p:ph type="body" idx="1"/>
          </p:nvPr>
        </p:nvSpPr>
        <p:spPr>
          <a:xfrm>
            <a:off x="263525" y="1020763"/>
            <a:ext cx="8697913" cy="5314950"/>
          </a:xfrm>
        </p:spPr>
        <p:txBody>
          <a:bodyPr/>
          <a:lstStyle/>
          <a:p>
            <a:pPr>
              <a:spcBef>
                <a:spcPts val="4800"/>
              </a:spcBef>
            </a:pPr>
            <a:r>
              <a:rPr lang="en-US" altLang="en-US" sz="2200" smtClean="0"/>
              <a:t>30 MHz FW and 28 GHz EC/EBW heating research support      two high-level NSTX-U goals:</a:t>
            </a:r>
          </a:p>
          <a:p>
            <a:pPr lvl="1">
              <a:spcBef>
                <a:spcPts val="1800"/>
              </a:spcBef>
            </a:pPr>
            <a:r>
              <a:rPr lang="en-US" altLang="en-US" smtClean="0">
                <a:solidFill>
                  <a:srgbClr val="2D2DB9"/>
                </a:solidFill>
              </a:rPr>
              <a:t>Developing and understanding NI plasma current start-up and </a:t>
            </a:r>
            <a:br>
              <a:rPr lang="en-US" altLang="en-US" smtClean="0">
                <a:solidFill>
                  <a:srgbClr val="2D2DB9"/>
                </a:solidFill>
              </a:rPr>
            </a:br>
            <a:r>
              <a:rPr lang="en-US" altLang="en-US" smtClean="0">
                <a:solidFill>
                  <a:srgbClr val="2D2DB9"/>
                </a:solidFill>
              </a:rPr>
              <a:t>ramp-up in order to project to a ST-FNSF</a:t>
            </a:r>
          </a:p>
          <a:p>
            <a:pPr lvl="1">
              <a:spcBef>
                <a:spcPts val="600"/>
              </a:spcBef>
            </a:pPr>
            <a:r>
              <a:rPr lang="en-US" altLang="en-US" smtClean="0">
                <a:solidFill>
                  <a:srgbClr val="2D2DB9"/>
                </a:solidFill>
              </a:rPr>
              <a:t>Demonstration of 100% NI operation at performance levels extrapolating to ≥ 1 MW/m</a:t>
            </a:r>
            <a:r>
              <a:rPr lang="en-US" altLang="en-US" baseline="30000" smtClean="0">
                <a:solidFill>
                  <a:srgbClr val="2D2DB9"/>
                </a:solidFill>
              </a:rPr>
              <a:t>2</a:t>
            </a:r>
            <a:r>
              <a:rPr lang="en-US" altLang="en-US" smtClean="0">
                <a:solidFill>
                  <a:srgbClr val="2D2DB9"/>
                </a:solidFill>
              </a:rPr>
              <a:t> neutron wall loading in a FNSF</a:t>
            </a:r>
          </a:p>
          <a:p>
            <a:pPr lvl="1">
              <a:spcBef>
                <a:spcPts val="600"/>
              </a:spcBef>
            </a:pPr>
            <a:endParaRPr lang="en-US" altLang="en-US" smtClean="0">
              <a:solidFill>
                <a:srgbClr val="2D2DB9"/>
              </a:solidFill>
            </a:endParaRPr>
          </a:p>
          <a:p>
            <a:pPr>
              <a:spcBef>
                <a:spcPts val="1200"/>
              </a:spcBef>
              <a:buClr>
                <a:srgbClr val="010000"/>
              </a:buClr>
            </a:pPr>
            <a:r>
              <a:rPr lang="en-US" altLang="en-US" sz="2200" smtClean="0"/>
              <a:t>FW, EC and electron Bernstein wave (EBW) heating can facilitate start-up, ramp-up, and sustainment:</a:t>
            </a:r>
          </a:p>
          <a:p>
            <a:pPr lvl="1">
              <a:spcBef>
                <a:spcPts val="1200"/>
              </a:spcBef>
              <a:buFont typeface="Lucida Grande" charset="0"/>
              <a:buChar char="-"/>
            </a:pPr>
            <a:r>
              <a:rPr lang="en-US" altLang="en-US" smtClean="0">
                <a:solidFill>
                  <a:srgbClr val="2D2DB9"/>
                </a:solidFill>
              </a:rPr>
              <a:t>EC heating can increase T</a:t>
            </a:r>
            <a:r>
              <a:rPr lang="en-US" altLang="en-US" baseline="-25000" smtClean="0">
                <a:solidFill>
                  <a:srgbClr val="2D2DB9"/>
                </a:solidFill>
              </a:rPr>
              <a:t>e</a:t>
            </a:r>
            <a:r>
              <a:rPr lang="en-US" altLang="en-US" smtClean="0">
                <a:solidFill>
                  <a:srgbClr val="2D2DB9"/>
                </a:solidFill>
              </a:rPr>
              <a:t>(0) in CHI and gun-initiated plasmas to allow NBI and FW heating</a:t>
            </a:r>
          </a:p>
          <a:p>
            <a:pPr lvl="1">
              <a:spcBef>
                <a:spcPts val="600"/>
              </a:spcBef>
              <a:buFont typeface="Lucida Grande" charset="0"/>
              <a:buChar char="-"/>
            </a:pPr>
            <a:r>
              <a:rPr lang="en-US" altLang="en-US" smtClean="0">
                <a:solidFill>
                  <a:srgbClr val="2D2DB9"/>
                </a:solidFill>
              </a:rPr>
              <a:t>FW-driven NI I</a:t>
            </a:r>
            <a:r>
              <a:rPr lang="en-US" altLang="en-US" baseline="-25000" smtClean="0">
                <a:solidFill>
                  <a:srgbClr val="2D2DB9"/>
                </a:solidFill>
              </a:rPr>
              <a:t>p</a:t>
            </a:r>
            <a:r>
              <a:rPr lang="en-US" altLang="en-US" smtClean="0">
                <a:solidFill>
                  <a:srgbClr val="2D2DB9"/>
                </a:solidFill>
              </a:rPr>
              <a:t> ramp-up to a level that can confine fast-ions from </a:t>
            </a:r>
            <a:br>
              <a:rPr lang="en-US" altLang="en-US" smtClean="0">
                <a:solidFill>
                  <a:srgbClr val="2D2DB9"/>
                </a:solidFill>
              </a:rPr>
            </a:br>
            <a:r>
              <a:rPr lang="en-US" altLang="en-US" smtClean="0">
                <a:solidFill>
                  <a:srgbClr val="2D2DB9"/>
                </a:solidFill>
              </a:rPr>
              <a:t>neutral beams</a:t>
            </a:r>
          </a:p>
          <a:p>
            <a:pPr lvl="1">
              <a:spcBef>
                <a:spcPts val="600"/>
              </a:spcBef>
              <a:buFont typeface="Lucida Grande" charset="0"/>
              <a:buChar char="-"/>
            </a:pPr>
            <a:r>
              <a:rPr lang="en-US" altLang="en-US" smtClean="0">
                <a:solidFill>
                  <a:srgbClr val="2D2DB9"/>
                </a:solidFill>
              </a:rPr>
              <a:t>EBW heating can potentially provide CD in NBI H-mode plasmas</a:t>
            </a:r>
          </a:p>
        </p:txBody>
      </p:sp>
      <p:cxnSp>
        <p:nvCxnSpPr>
          <p:cNvPr id="12294" name="Straight Connector 7"/>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12295" name="Straight Connector 8"/>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12296" name="Straight Connector 9"/>
          <p:cNvCxnSpPr>
            <a:cxnSpLocks noChangeShapeType="1"/>
          </p:cNvCxnSpPr>
          <p:nvPr/>
        </p:nvCxn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cxnSp>
      <p:sp>
        <p:nvSpPr>
          <p:cNvPr id="12297" name="Rectangle 10"/>
          <p:cNvSpPr>
            <a:spLocks noChangeArrowheads="1"/>
          </p:cNvSpPr>
          <p:nvPr/>
        </p:nvSpPr>
        <p:spPr bwMode="auto">
          <a:xfrm>
            <a:off x="8739188" y="6581775"/>
            <a:ext cx="241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058E60D7-C8D1-4037-BEC5-0CA8AC4A4F47}" type="slidenum">
              <a:rPr lang="en-US" altLang="en-US" sz="800" b="0" i="0">
                <a:solidFill>
                  <a:srgbClr val="000090"/>
                </a:solidFill>
                <a:latin typeface="Arial" pitchFamily="34" charset="0"/>
              </a:rPr>
              <a:pPr eaLnBrk="1" hangingPunct="1"/>
              <a:t>4</a:t>
            </a:fld>
            <a:endParaRPr lang="en-US" altLang="en-US" sz="800" b="0" i="0">
              <a:solidFill>
                <a:srgbClr val="000090"/>
              </a:solidFill>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txBox="1">
            <a:spLocks/>
          </p:cNvSpPr>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lgn="ctr"/>
            <a:r>
              <a:rPr lang="en-US" altLang="en-US" sz="2400" i="0">
                <a:solidFill>
                  <a:srgbClr val="3333CC"/>
                </a:solidFill>
                <a:latin typeface="Arial" pitchFamily="34" charset="0"/>
              </a:rPr>
              <a:t>FW heating led to record high electron temperatures and support a largely NI 300 kA H-mode plasma on NSTX</a:t>
            </a:r>
          </a:p>
        </p:txBody>
      </p:sp>
      <p:sp>
        <p:nvSpPr>
          <p:cNvPr id="14338" name="Rectangle 3"/>
          <p:cNvSpPr txBox="1">
            <a:spLocks noChangeArrowheads="1"/>
          </p:cNvSpPr>
          <p:nvPr/>
        </p:nvSpPr>
        <p:spPr bwMode="auto">
          <a:xfrm>
            <a:off x="9525" y="1255713"/>
            <a:ext cx="4478338"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742950" indent="-3429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spcBef>
                <a:spcPts val="1200"/>
              </a:spcBef>
              <a:buFontTx/>
              <a:buChar char="•"/>
            </a:pPr>
            <a:r>
              <a:rPr lang="en-US" altLang="en-US" sz="2400" b="0" i="0">
                <a:solidFill>
                  <a:schemeClr val="tx1"/>
                </a:solidFill>
                <a:latin typeface="Arial" pitchFamily="34" charset="0"/>
                <a:cs typeface="Arial" pitchFamily="34" charset="0"/>
              </a:rPr>
              <a:t>Record Te ~ 6.3 keV attained with 2.7 MW of FW power</a:t>
            </a:r>
          </a:p>
          <a:p>
            <a:pPr lvl="2">
              <a:spcBef>
                <a:spcPts val="600"/>
              </a:spcBef>
              <a:buFont typeface="Lucida Grande" charset="0"/>
              <a:buChar char="-"/>
            </a:pPr>
            <a:r>
              <a:rPr lang="en-US" altLang="en-US" sz="2000" b="0" i="0">
                <a:solidFill>
                  <a:srgbClr val="2D2DB9"/>
                </a:solidFill>
                <a:latin typeface="Arial" pitchFamily="34" charset="0"/>
              </a:rPr>
              <a:t>L-mode Ohmic target plasmas</a:t>
            </a:r>
          </a:p>
          <a:p>
            <a:pPr lvl="2">
              <a:spcBef>
                <a:spcPts val="600"/>
              </a:spcBef>
              <a:buFont typeface="Lucida Grande" charset="0"/>
              <a:buChar char="-"/>
            </a:pPr>
            <a:r>
              <a:rPr lang="en-US" altLang="en-US" sz="2000" b="0" i="0">
                <a:solidFill>
                  <a:srgbClr val="2D2DB9"/>
                </a:solidFill>
                <a:latin typeface="Arial" pitchFamily="34" charset="0"/>
              </a:rPr>
              <a:t>Can potentially be used for physics studies</a:t>
            </a:r>
          </a:p>
        </p:txBody>
      </p:sp>
      <p:pic>
        <p:nvPicPr>
          <p:cNvPr id="14339" name="Picture 3" descr="Record_ICRF_Te_6keV_He_r1.png"/>
          <p:cNvPicPr>
            <a:picLocks noChangeAspect="1"/>
          </p:cNvPicPr>
          <p:nvPr/>
        </p:nvPicPr>
        <p:blipFill>
          <a:blip r:embed="rId2" cstate="print">
            <a:extLst>
              <a:ext uri="{28A0092B-C50C-407E-A947-70E740481C1C}">
                <a14:useLocalDpi xmlns:a14="http://schemas.microsoft.com/office/drawing/2010/main" val="0"/>
              </a:ext>
            </a:extLst>
          </a:blip>
          <a:srcRect t="3" b="-1047"/>
          <a:stretch>
            <a:fillRect/>
          </a:stretch>
        </p:blipFill>
        <p:spPr bwMode="auto">
          <a:xfrm>
            <a:off x="5246688" y="960438"/>
            <a:ext cx="3735387" cy="29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340" name="Straight Connector 10"/>
          <p:cNvCxnSpPr>
            <a:cxnSpLocks noChangeShapeType="1"/>
          </p:cNvCxnSpPr>
          <p:nvPr/>
        </p:nvCxn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cxnSp>
      <p:cxnSp>
        <p:nvCxnSpPr>
          <p:cNvPr id="14341" name="Straight Connector 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14342" name="Rectangle 3"/>
          <p:cNvSpPr txBox="1">
            <a:spLocks noChangeArrowheads="1"/>
          </p:cNvSpPr>
          <p:nvPr/>
        </p:nvSpPr>
        <p:spPr bwMode="auto">
          <a:xfrm>
            <a:off x="14288" y="3416300"/>
            <a:ext cx="4605337" cy="305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40005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spcBef>
                <a:spcPts val="1200"/>
              </a:spcBef>
              <a:buFontTx/>
              <a:buChar char="•"/>
            </a:pPr>
            <a:endParaRPr lang="en-US" altLang="en-US" sz="2400" b="0" i="0">
              <a:solidFill>
                <a:schemeClr val="tx1"/>
              </a:solidFill>
              <a:latin typeface="Arial" pitchFamily="34" charset="0"/>
            </a:endParaRPr>
          </a:p>
          <a:p>
            <a:pPr>
              <a:spcBef>
                <a:spcPts val="1200"/>
              </a:spcBef>
              <a:buFontTx/>
              <a:buChar char="•"/>
            </a:pPr>
            <a:r>
              <a:rPr lang="en-US" altLang="en-US" sz="2400" b="0" i="0">
                <a:solidFill>
                  <a:schemeClr val="tx1"/>
                </a:solidFill>
                <a:latin typeface="Arial" pitchFamily="34" charset="0"/>
                <a:cs typeface="Arial" pitchFamily="34" charset="0"/>
              </a:rPr>
              <a:t>Sustained &gt;70% NI I</a:t>
            </a:r>
            <a:r>
              <a:rPr lang="en-US" altLang="en-US" sz="2400" b="0" i="0" baseline="-25000">
                <a:solidFill>
                  <a:schemeClr val="tx1"/>
                </a:solidFill>
                <a:latin typeface="Arial" pitchFamily="34" charset="0"/>
                <a:cs typeface="Arial" pitchFamily="34" charset="0"/>
              </a:rPr>
              <a:t>p</a:t>
            </a:r>
            <a:r>
              <a:rPr lang="en-US" altLang="en-US" sz="2400" b="0" i="0">
                <a:solidFill>
                  <a:schemeClr val="tx1"/>
                </a:solidFill>
                <a:latin typeface="Arial" pitchFamily="34" charset="0"/>
                <a:cs typeface="Arial" pitchFamily="34" charset="0"/>
              </a:rPr>
              <a:t> ~ 300 kA  H-mode plasma</a:t>
            </a:r>
          </a:p>
          <a:p>
            <a:pPr lvl="1">
              <a:buFontTx/>
              <a:buChar char="–"/>
            </a:pPr>
            <a:r>
              <a:rPr lang="en-US" altLang="en-US" sz="2000" b="0" i="0">
                <a:solidFill>
                  <a:srgbClr val="3333CC"/>
                </a:solidFill>
                <a:latin typeface="Arial" pitchFamily="34" charset="0"/>
              </a:rPr>
              <a:t>Mostly bootstrap current</a:t>
            </a:r>
          </a:p>
          <a:p>
            <a:pPr lvl="1">
              <a:buFontTx/>
              <a:buChar char="–"/>
            </a:pPr>
            <a:r>
              <a:rPr lang="pl-PL" altLang="en-US" sz="2000" b="0" i="0">
                <a:solidFill>
                  <a:srgbClr val="3333CC"/>
                </a:solidFill>
                <a:latin typeface="Arial" pitchFamily="34" charset="0"/>
              </a:rPr>
              <a:t>P</a:t>
            </a:r>
            <a:r>
              <a:rPr lang="pl-PL" altLang="en-US" sz="2000" b="0" i="0" baseline="-25000">
                <a:solidFill>
                  <a:srgbClr val="3333CC"/>
                </a:solidFill>
                <a:latin typeface="Arial" pitchFamily="34" charset="0"/>
              </a:rPr>
              <a:t>FW</a:t>
            </a:r>
            <a:r>
              <a:rPr lang="pl-PL" altLang="en-US" sz="2000" b="0" i="0">
                <a:solidFill>
                  <a:srgbClr val="3333CC"/>
                </a:solidFill>
                <a:latin typeface="Arial" pitchFamily="34" charset="0"/>
              </a:rPr>
              <a:t> ~ 1.4 MW; </a:t>
            </a:r>
            <a:r>
              <a:rPr lang="en-US" altLang="en-US" sz="2000" b="0" i="0">
                <a:solidFill>
                  <a:srgbClr val="3333CC"/>
                </a:solidFill>
                <a:latin typeface="Arial" pitchFamily="34" charset="0"/>
              </a:rPr>
              <a:t>limited by antenna arcing (Li flakes or density drops)</a:t>
            </a:r>
          </a:p>
          <a:p>
            <a:pPr lvl="2">
              <a:spcBef>
                <a:spcPts val="600"/>
              </a:spcBef>
            </a:pPr>
            <a:endParaRPr lang="en-US" altLang="en-US" sz="2000" b="0" i="0">
              <a:solidFill>
                <a:srgbClr val="2D2DB9"/>
              </a:solidFill>
              <a:latin typeface="Arial" pitchFamily="34" charset="0"/>
            </a:endParaRPr>
          </a:p>
        </p:txBody>
      </p:sp>
      <p:cxnSp>
        <p:nvCxnSpPr>
          <p:cNvPr id="14343" name="Straight Connector 7"/>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14344" name="Straight Connector 8"/>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14345" name="Straight Connector 9"/>
          <p:cNvCxnSpPr>
            <a:cxnSpLocks noChangeShapeType="1"/>
          </p:cNvCxnSpPr>
          <p:nvPr/>
        </p:nvCxn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cxnSp>
      <p:sp>
        <p:nvSpPr>
          <p:cNvPr id="14346" name="Rectangle 10"/>
          <p:cNvSpPr>
            <a:spLocks noChangeArrowheads="1"/>
          </p:cNvSpPr>
          <p:nvPr/>
        </p:nvSpPr>
        <p:spPr bwMode="auto">
          <a:xfrm>
            <a:off x="8739188" y="6581775"/>
            <a:ext cx="241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F3B7CAE3-09B4-47D2-B81B-15836AF9A236}" type="slidenum">
              <a:rPr lang="en-US" altLang="en-US" sz="800" b="0" i="0">
                <a:solidFill>
                  <a:srgbClr val="000090"/>
                </a:solidFill>
                <a:latin typeface="Arial" pitchFamily="34" charset="0"/>
              </a:rPr>
              <a:pPr eaLnBrk="1" hangingPunct="1"/>
              <a:t>5</a:t>
            </a:fld>
            <a:endParaRPr lang="en-US" altLang="en-US" sz="800" b="0" i="0">
              <a:solidFill>
                <a:srgbClr val="000090"/>
              </a:solidFill>
              <a:latin typeface="Arial" pitchFamily="34" charset="0"/>
            </a:endParaRPr>
          </a:p>
        </p:txBody>
      </p:sp>
      <p:pic>
        <p:nvPicPr>
          <p:cNvPr id="14347" name="Picture 2" descr="138506_Results_r4.png"/>
          <p:cNvPicPr>
            <a:picLocks noChangeAspect="1"/>
          </p:cNvPicPr>
          <p:nvPr/>
        </p:nvPicPr>
        <p:blipFill>
          <a:blip r:embed="rId3" cstate="print">
            <a:extLst>
              <a:ext uri="{28A0092B-C50C-407E-A947-70E740481C1C}">
                <a14:useLocalDpi xmlns:a14="http://schemas.microsoft.com/office/drawing/2010/main" val="0"/>
              </a:ext>
            </a:extLst>
          </a:blip>
          <a:srcRect b="6508"/>
          <a:stretch>
            <a:fillRect/>
          </a:stretch>
        </p:blipFill>
        <p:spPr bwMode="auto">
          <a:xfrm>
            <a:off x="5362575" y="3838575"/>
            <a:ext cx="3781425"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130175" y="6197600"/>
            <a:ext cx="5381625" cy="368300"/>
          </a:xfrm>
          <a:prstGeom prst="rect">
            <a:avLst/>
          </a:prstGeom>
        </p:spPr>
        <p:txBody>
          <a:bodyPr wrap="none">
            <a:spAutoFit/>
          </a:bodyPr>
          <a:lstStyle/>
          <a:p>
            <a:pPr>
              <a:defRPr/>
            </a:pPr>
            <a:r>
              <a:rPr lang="ro-RO" sz="1800" b="0" i="0" dirty="0">
                <a:solidFill>
                  <a:srgbClr val="660066"/>
                </a:solidFill>
                <a:latin typeface="+mj-lt"/>
                <a:ea typeface="ＭＳ Ｐゴシック" charset="0"/>
                <a:cs typeface="ＭＳ Ｐゴシック" charset="0"/>
              </a:rPr>
              <a:t>[G. Taylor et al., Phys. Plasmas </a:t>
            </a:r>
            <a:r>
              <a:rPr lang="ro-RO" sz="1800" i="0" dirty="0">
                <a:solidFill>
                  <a:srgbClr val="660066"/>
                </a:solidFill>
                <a:latin typeface="+mj-lt"/>
                <a:ea typeface="ＭＳ Ｐゴシック" charset="0"/>
                <a:cs typeface="ＭＳ Ｐゴシック" charset="0"/>
              </a:rPr>
              <a:t>19 </a:t>
            </a:r>
            <a:r>
              <a:rPr lang="ro-RO" sz="1800" b="0" i="0" dirty="0">
                <a:solidFill>
                  <a:srgbClr val="660066"/>
                </a:solidFill>
                <a:latin typeface="+mj-lt"/>
                <a:ea typeface="ＭＳ Ｐゴシック" charset="0"/>
                <a:cs typeface="ＭＳ Ｐゴシック" charset="0"/>
              </a:rPr>
              <a:t>(2012) 042501]</a:t>
            </a:r>
            <a:endParaRPr lang="en-US" sz="1800" dirty="0">
              <a:solidFill>
                <a:srgbClr val="660066"/>
              </a:solidFill>
              <a:latin typeface="+mj-lt"/>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361" name="Straight Connector 10"/>
          <p:cNvCxnSpPr>
            <a:cxnSpLocks noChangeShapeType="1"/>
          </p:cNvCxnSpPr>
          <p:nvPr/>
        </p:nvCxn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cxnSp>
      <p:cxnSp>
        <p:nvCxnSpPr>
          <p:cNvPr id="15362" name="Straight Connector 5"/>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15363"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2800" smtClean="0">
                <a:solidFill>
                  <a:srgbClr val="2D2DB9"/>
                </a:solidFill>
              </a:rPr>
              <a:t>Optimized FW heating requires understanding </a:t>
            </a:r>
            <a:br>
              <a:rPr lang="en-US" altLang="en-US" sz="2800" smtClean="0">
                <a:solidFill>
                  <a:srgbClr val="2D2DB9"/>
                </a:solidFill>
              </a:rPr>
            </a:br>
            <a:r>
              <a:rPr lang="en-US" altLang="en-US" sz="2800" smtClean="0">
                <a:solidFill>
                  <a:srgbClr val="2D2DB9"/>
                </a:solidFill>
              </a:rPr>
              <a:t>FW interactions with SOL and with ions</a:t>
            </a:r>
          </a:p>
        </p:txBody>
      </p:sp>
      <p:cxnSp>
        <p:nvCxnSpPr>
          <p:cNvPr id="15364" name="Straight Connector 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15365" name="Rectangle 3"/>
          <p:cNvSpPr>
            <a:spLocks noGrp="1" noChangeArrowheads="1"/>
          </p:cNvSpPr>
          <p:nvPr>
            <p:ph type="body" idx="1"/>
          </p:nvPr>
        </p:nvSpPr>
        <p:spPr>
          <a:xfrm>
            <a:off x="122238" y="1235075"/>
            <a:ext cx="6345237" cy="2967038"/>
          </a:xfrm>
        </p:spPr>
        <p:txBody>
          <a:bodyPr/>
          <a:lstStyle/>
          <a:p>
            <a:pPr>
              <a:spcBef>
                <a:spcPts val="1200"/>
              </a:spcBef>
            </a:pPr>
            <a:r>
              <a:rPr lang="en-US" altLang="en-US" smtClean="0">
                <a:cs typeface="Arial" pitchFamily="34" charset="0"/>
              </a:rPr>
              <a:t>FY16 milestone [R16-3]</a:t>
            </a:r>
          </a:p>
          <a:p>
            <a:pPr>
              <a:spcBef>
                <a:spcPts val="2400"/>
              </a:spcBef>
            </a:pPr>
            <a:r>
              <a:rPr lang="en-US" altLang="en-US" smtClean="0">
                <a:cs typeface="Arial" pitchFamily="34" charset="0"/>
              </a:rPr>
              <a:t>Field-aligned FW losses in SOL produced bright hot spiral on NSTX divertors</a:t>
            </a:r>
          </a:p>
          <a:p>
            <a:pPr marL="742950" lvl="2" indent="-342900">
              <a:spcBef>
                <a:spcPts val="600"/>
              </a:spcBef>
              <a:buFont typeface="Lucida Grande" charset="0"/>
              <a:buChar char="-"/>
            </a:pPr>
            <a:r>
              <a:rPr lang="en-US" altLang="en-US" sz="2000" smtClean="0">
                <a:solidFill>
                  <a:srgbClr val="2D2DB9"/>
                </a:solidFill>
              </a:rPr>
              <a:t>Up to 30% of applied FW power might be lost to the SOL in this fashion</a:t>
            </a:r>
          </a:p>
          <a:p>
            <a:pPr marL="742950" lvl="2" indent="-342900">
              <a:spcBef>
                <a:spcPts val="600"/>
              </a:spcBef>
              <a:buFont typeface="Lucida Grande" charset="0"/>
              <a:buChar char="-"/>
            </a:pPr>
            <a:r>
              <a:rPr lang="en-US" altLang="en-US" sz="2000" smtClean="0">
                <a:solidFill>
                  <a:srgbClr val="2D2DB9"/>
                </a:solidFill>
              </a:rPr>
              <a:t>Mechanisms responsible for this power loss have yet to be definitively identified</a:t>
            </a:r>
          </a:p>
        </p:txBody>
      </p:sp>
      <p:cxnSp>
        <p:nvCxnSpPr>
          <p:cNvPr id="15366" name="Straight Connector 7"/>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15367" name="Straight Connector 8"/>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15368" name="Straight Connector 9"/>
          <p:cNvCxnSpPr>
            <a:cxnSpLocks noChangeShapeType="1"/>
          </p:cNvCxnSpPr>
          <p:nvPr/>
        </p:nvCxn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cxnSp>
      <p:sp>
        <p:nvSpPr>
          <p:cNvPr id="15369" name="Rectangle 10"/>
          <p:cNvSpPr>
            <a:spLocks noChangeArrowheads="1"/>
          </p:cNvSpPr>
          <p:nvPr/>
        </p:nvSpPr>
        <p:spPr bwMode="auto">
          <a:xfrm>
            <a:off x="8739188" y="6581775"/>
            <a:ext cx="241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B6F76834-713B-4E68-99B1-E35C4C845DC6}" type="slidenum">
              <a:rPr lang="en-US" altLang="en-US" sz="800" b="0" i="0">
                <a:solidFill>
                  <a:srgbClr val="000090"/>
                </a:solidFill>
                <a:latin typeface="Arial" pitchFamily="34" charset="0"/>
              </a:rPr>
              <a:pPr eaLnBrk="1" hangingPunct="1"/>
              <a:t>6</a:t>
            </a:fld>
            <a:endParaRPr lang="en-US" altLang="en-US" sz="800" b="0" i="0">
              <a:solidFill>
                <a:srgbClr val="000090"/>
              </a:solidFill>
              <a:latin typeface="Arial" pitchFamily="34" charset="0"/>
            </a:endParaRPr>
          </a:p>
        </p:txBody>
      </p:sp>
      <p:pic>
        <p:nvPicPr>
          <p:cNvPr id="15370"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8900" y="1360488"/>
            <a:ext cx="2538413"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Rectangle 3"/>
          <p:cNvSpPr txBox="1">
            <a:spLocks noChangeArrowheads="1"/>
          </p:cNvSpPr>
          <p:nvPr/>
        </p:nvSpPr>
        <p:spPr bwMode="auto">
          <a:xfrm>
            <a:off x="128588" y="4233863"/>
            <a:ext cx="889000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742950" indent="-3429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spcBef>
                <a:spcPts val="1200"/>
              </a:spcBef>
              <a:buFontTx/>
              <a:buChar char="•"/>
            </a:pPr>
            <a:r>
              <a:rPr lang="en-US" altLang="en-US" sz="2400" b="0" i="0">
                <a:solidFill>
                  <a:schemeClr val="tx1"/>
                </a:solidFill>
                <a:latin typeface="Arial" pitchFamily="34" charset="0"/>
                <a:cs typeface="Arial" pitchFamily="34" charset="0"/>
              </a:rPr>
              <a:t>Assess FW absorption on NB and thermal ions in NSTX-U:</a:t>
            </a:r>
          </a:p>
          <a:p>
            <a:pPr lvl="2">
              <a:spcBef>
                <a:spcPts val="600"/>
              </a:spcBef>
              <a:buFont typeface="Lucida Grande" charset="0"/>
              <a:buChar char="-"/>
            </a:pPr>
            <a:r>
              <a:rPr lang="en-US" altLang="en-US" sz="2000" b="0" i="0">
                <a:solidFill>
                  <a:srgbClr val="2D2DB9"/>
                </a:solidFill>
                <a:latin typeface="Arial" pitchFamily="34" charset="0"/>
              </a:rPr>
              <a:t>Fast ions accelerated by FW power to loss orbits could significantly reduce heating efficiency</a:t>
            </a:r>
          </a:p>
          <a:p>
            <a:pPr lvl="2">
              <a:spcBef>
                <a:spcPts val="600"/>
              </a:spcBef>
              <a:buFont typeface="Lucida Grande" charset="0"/>
              <a:buChar char="-"/>
            </a:pPr>
            <a:r>
              <a:rPr lang="en-US" altLang="en-US" sz="2000" b="0" i="0">
                <a:solidFill>
                  <a:srgbClr val="2D2DB9"/>
                </a:solidFill>
                <a:latin typeface="Arial" pitchFamily="34" charset="0"/>
              </a:rPr>
              <a:t>Can influence/suppress Alfvén eigenmodes [M. Podestà’s talk]</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ts val="1600"/>
              </a:spcBef>
            </a:pPr>
            <a:r>
              <a:rPr lang="en-US" altLang="en-US" sz="2800" smtClean="0">
                <a:solidFill>
                  <a:srgbClr val="2D2DB9"/>
                </a:solidFill>
              </a:rPr>
              <a:t>Continue to develop and validate RF codes </a:t>
            </a:r>
            <a:br>
              <a:rPr lang="en-US" altLang="en-US" sz="2800" smtClean="0">
                <a:solidFill>
                  <a:srgbClr val="2D2DB9"/>
                </a:solidFill>
              </a:rPr>
            </a:br>
            <a:r>
              <a:rPr lang="en-US" altLang="en-US" sz="2800" smtClean="0">
                <a:solidFill>
                  <a:srgbClr val="2D2DB9"/>
                </a:solidFill>
              </a:rPr>
              <a:t>for ST parameters to predict future performance</a:t>
            </a:r>
            <a:br>
              <a:rPr lang="en-US" altLang="en-US" sz="2800" smtClean="0">
                <a:solidFill>
                  <a:srgbClr val="2D2DB9"/>
                </a:solidFill>
              </a:rPr>
            </a:br>
            <a:endParaRPr lang="en-US" altLang="en-US" sz="2800" smtClean="0">
              <a:solidFill>
                <a:srgbClr val="2D2DB9"/>
              </a:solidFill>
            </a:endParaRPr>
          </a:p>
        </p:txBody>
      </p:sp>
      <p:sp>
        <p:nvSpPr>
          <p:cNvPr id="17410" name="Rectangle 10"/>
          <p:cNvSpPr>
            <a:spLocks noChangeArrowheads="1"/>
          </p:cNvSpPr>
          <p:nvPr/>
        </p:nvSpPr>
        <p:spPr bwMode="auto">
          <a:xfrm>
            <a:off x="8739188" y="6581775"/>
            <a:ext cx="241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825C4283-C650-4876-848C-76672172B009}" type="slidenum">
              <a:rPr lang="en-US" altLang="en-US" sz="800" b="0" i="0">
                <a:solidFill>
                  <a:srgbClr val="000090"/>
                </a:solidFill>
                <a:latin typeface="Arial" pitchFamily="34" charset="0"/>
              </a:rPr>
              <a:pPr eaLnBrk="1" hangingPunct="1"/>
              <a:t>7</a:t>
            </a:fld>
            <a:endParaRPr lang="en-US" altLang="en-US" sz="800" b="0" i="0">
              <a:solidFill>
                <a:srgbClr val="000090"/>
              </a:solidFill>
              <a:latin typeface="Arial" pitchFamily="34" charset="0"/>
            </a:endParaRPr>
          </a:p>
        </p:txBody>
      </p:sp>
      <p:sp>
        <p:nvSpPr>
          <p:cNvPr id="17411" name="Rectangle 3"/>
          <p:cNvSpPr txBox="1">
            <a:spLocks noChangeArrowheads="1"/>
          </p:cNvSpPr>
          <p:nvPr/>
        </p:nvSpPr>
        <p:spPr bwMode="auto">
          <a:xfrm>
            <a:off x="15875" y="1109663"/>
            <a:ext cx="9128125" cy="562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b="1" i="1">
                <a:solidFill>
                  <a:srgbClr val="1822CD"/>
                </a:solidFill>
                <a:latin typeface="Helvetica" charset="0"/>
                <a:ea typeface="MS PGothic" pitchFamily="34" charset="-128"/>
              </a:defRPr>
            </a:lvl1pPr>
            <a:lvl2pPr marL="800100" indent="-34290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spcBef>
                <a:spcPts val="1200"/>
              </a:spcBef>
              <a:buFontTx/>
              <a:buChar char="•"/>
            </a:pPr>
            <a:r>
              <a:rPr lang="en-US" altLang="en-US" sz="2400" b="0" i="0">
                <a:solidFill>
                  <a:schemeClr val="tx1"/>
                </a:solidFill>
                <a:latin typeface="Arial" pitchFamily="34" charset="0"/>
                <a:cs typeface="Arial" pitchFamily="34" charset="0"/>
              </a:rPr>
              <a:t>AORSA: full-wave code, all-orders in k</a:t>
            </a:r>
            <a:r>
              <a:rPr lang="en-US" altLang="en-US" sz="2400" b="0" i="0" baseline="-25000">
                <a:solidFill>
                  <a:schemeClr val="tx1"/>
                </a:solidFill>
                <a:latin typeface="Arial" pitchFamily="34" charset="0"/>
                <a:cs typeface="Arial" pitchFamily="34" charset="0"/>
              </a:rPr>
              <a:t>perp</a:t>
            </a:r>
            <a:r>
              <a:rPr lang="en-US" altLang="en-US" sz="2400" b="0" i="0">
                <a:solidFill>
                  <a:schemeClr val="tx1"/>
                </a:solidFill>
                <a:latin typeface="Arial" pitchFamily="34" charset="0"/>
                <a:cs typeface="Arial" pitchFamily="34" charset="0"/>
              </a:rPr>
              <a:t>ρ</a:t>
            </a:r>
          </a:p>
          <a:p>
            <a:pPr lvl="1">
              <a:spcBef>
                <a:spcPts val="1200"/>
              </a:spcBef>
              <a:buFont typeface="Lucida Grande" charset="0"/>
              <a:buChar char="-"/>
            </a:pPr>
            <a:r>
              <a:rPr lang="en-US" altLang="en-US" sz="2000" b="0" i="0">
                <a:solidFill>
                  <a:srgbClr val="000090"/>
                </a:solidFill>
                <a:latin typeface="Arial" pitchFamily="34" charset="0"/>
                <a:cs typeface="Arial" pitchFamily="34" charset="0"/>
              </a:rPr>
              <a:t>Compare computations of RF fields in SOL against measurements of RF fields in divertor over a range of SOL and antenna parameters</a:t>
            </a:r>
          </a:p>
          <a:p>
            <a:pPr lvl="1">
              <a:spcBef>
                <a:spcPts val="1200"/>
              </a:spcBef>
              <a:buFont typeface="Lucida Grande" charset="0"/>
              <a:buChar char="-"/>
            </a:pPr>
            <a:r>
              <a:rPr lang="en-US" altLang="en-US" sz="2000" b="0" i="0">
                <a:solidFill>
                  <a:srgbClr val="000090"/>
                </a:solidFill>
                <a:latin typeface="Arial" pitchFamily="34" charset="0"/>
                <a:cs typeface="Arial" pitchFamily="34" charset="0"/>
              </a:rPr>
              <a:t>Validate partition of FW power absorption between fast ions, thermal ions, and electrons</a:t>
            </a:r>
          </a:p>
          <a:p>
            <a:pPr>
              <a:lnSpc>
                <a:spcPct val="150000"/>
              </a:lnSpc>
              <a:spcBef>
                <a:spcPts val="1200"/>
              </a:spcBef>
              <a:buFontTx/>
              <a:buChar char="•"/>
            </a:pPr>
            <a:r>
              <a:rPr lang="en-US" altLang="en-US" sz="2400" b="0" i="0">
                <a:solidFill>
                  <a:schemeClr val="tx1"/>
                </a:solidFill>
                <a:latin typeface="Arial" pitchFamily="34" charset="0"/>
                <a:cs typeface="Arial" pitchFamily="34" charset="0"/>
              </a:rPr>
              <a:t>TORIC: full-wave code (reduced model) with TRANSP interface</a:t>
            </a:r>
          </a:p>
          <a:p>
            <a:pPr lvl="1">
              <a:spcBef>
                <a:spcPts val="1200"/>
              </a:spcBef>
              <a:buFont typeface="Lucida Grande" charset="0"/>
              <a:buChar char="-"/>
            </a:pPr>
            <a:r>
              <a:rPr lang="en-US" altLang="en-US" sz="2000" b="0" i="0">
                <a:solidFill>
                  <a:srgbClr val="000090"/>
                </a:solidFill>
                <a:latin typeface="Arial" pitchFamily="34" charset="0"/>
                <a:cs typeface="Arial" pitchFamily="34" charset="0"/>
              </a:rPr>
              <a:t>Benchmark ion absorption of FW against AORSA and GENRAY</a:t>
            </a:r>
          </a:p>
          <a:p>
            <a:pPr lvl="1">
              <a:spcBef>
                <a:spcPts val="1200"/>
              </a:spcBef>
              <a:buFont typeface="Lucida Grande" charset="0"/>
              <a:buChar char="-"/>
            </a:pPr>
            <a:r>
              <a:rPr lang="en-US" altLang="en-US" sz="2000" b="0" i="0">
                <a:solidFill>
                  <a:srgbClr val="000090"/>
                </a:solidFill>
                <a:latin typeface="Arial" pitchFamily="34" charset="0"/>
                <a:cs typeface="Arial" pitchFamily="34" charset="0"/>
              </a:rPr>
              <a:t>Study non-Maxwellian (fast ion) effects on FW propagation</a:t>
            </a:r>
          </a:p>
          <a:p>
            <a:pPr>
              <a:lnSpc>
                <a:spcPct val="150000"/>
              </a:lnSpc>
              <a:spcBef>
                <a:spcPts val="1200"/>
              </a:spcBef>
              <a:buFontTx/>
              <a:buChar char="•"/>
            </a:pPr>
            <a:r>
              <a:rPr lang="en-US" altLang="en-US" sz="2400" b="0" i="0">
                <a:solidFill>
                  <a:schemeClr val="tx1"/>
                </a:solidFill>
                <a:latin typeface="Arial" pitchFamily="34" charset="0"/>
                <a:cs typeface="Arial" pitchFamily="34" charset="0"/>
              </a:rPr>
              <a:t>GENRAY (ray-tracing) &amp; CQL3D (Fokker-Planck code)</a:t>
            </a:r>
          </a:p>
          <a:p>
            <a:pPr lvl="1">
              <a:spcBef>
                <a:spcPts val="1200"/>
              </a:spcBef>
              <a:buFont typeface="Lucida Grande" charset="0"/>
              <a:buChar char="-"/>
            </a:pPr>
            <a:r>
              <a:rPr lang="en-US" altLang="en-US" sz="2000" b="0" i="0">
                <a:solidFill>
                  <a:srgbClr val="000090"/>
                </a:solidFill>
                <a:latin typeface="Arial" pitchFamily="34" charset="0"/>
                <a:cs typeface="Arial" pitchFamily="34" charset="0"/>
              </a:rPr>
              <a:t>Hybrid full-orbit, finite orbit width has potential to accurately describe beam-ion interaction with FW (collaboration with R. Harvey, CompX)</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7" name="Straight Connector 10"/>
          <p:cNvCxnSpPr>
            <a:cxnSpLocks noChangeShapeType="1"/>
          </p:cNvCxnSpPr>
          <p:nvPr/>
        </p:nvCxn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cxnSp>
      <p:cxnSp>
        <p:nvCxnSpPr>
          <p:cNvPr id="19458" name="Straight Connector 5"/>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19459"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2800" smtClean="0">
                <a:solidFill>
                  <a:srgbClr val="2D2DB9"/>
                </a:solidFill>
              </a:rPr>
              <a:t>Outline</a:t>
            </a:r>
          </a:p>
        </p:txBody>
      </p:sp>
      <p:cxnSp>
        <p:nvCxnSpPr>
          <p:cNvPr id="19460" name="Straight Connector 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7173" name="Rectangle 3"/>
          <p:cNvSpPr>
            <a:spLocks noGrp="1" noChangeArrowheads="1"/>
          </p:cNvSpPr>
          <p:nvPr>
            <p:ph type="body" idx="1"/>
          </p:nvPr>
        </p:nvSpPr>
        <p:spPr>
          <a:xfrm>
            <a:off x="112713" y="1279525"/>
            <a:ext cx="8929687" cy="4714875"/>
          </a:xfrm>
        </p:spPr>
        <p:txBody>
          <a:bodyPr/>
          <a:lstStyle/>
          <a:p>
            <a:pPr>
              <a:spcBef>
                <a:spcPts val="5000"/>
              </a:spcBef>
              <a:buClr>
                <a:srgbClr val="010000"/>
              </a:buClr>
              <a:defRPr/>
            </a:pPr>
            <a:r>
              <a:rPr lang="en-US" sz="2800" dirty="0">
                <a:solidFill>
                  <a:schemeClr val="bg1">
                    <a:lumMod val="50000"/>
                  </a:schemeClr>
                </a:solidFill>
                <a:ea typeface="MS PGothic" charset="0"/>
              </a:rPr>
              <a:t>Motivation for </a:t>
            </a:r>
            <a:r>
              <a:rPr lang="en-US" sz="2800" dirty="0" smtClean="0">
                <a:solidFill>
                  <a:schemeClr val="bg1">
                    <a:lumMod val="50000"/>
                  </a:schemeClr>
                </a:solidFill>
                <a:ea typeface="MS PGothic" charset="0"/>
              </a:rPr>
              <a:t>Fast Wave (FW) </a:t>
            </a:r>
            <a:r>
              <a:rPr lang="en-US" sz="2800" dirty="0">
                <a:solidFill>
                  <a:schemeClr val="bg1">
                    <a:lumMod val="50000"/>
                  </a:schemeClr>
                </a:solidFill>
                <a:ea typeface="MS PGothic" charset="0"/>
              </a:rPr>
              <a:t>&amp; </a:t>
            </a:r>
            <a:r>
              <a:rPr lang="en-US" sz="2800" dirty="0" smtClean="0">
                <a:solidFill>
                  <a:schemeClr val="bg1">
                    <a:lumMod val="50000"/>
                  </a:schemeClr>
                </a:solidFill>
                <a:ea typeface="MS PGothic" charset="0"/>
              </a:rPr>
              <a:t>(future) Electron Cyclotron (EC) and Electron Bernstein Wave (EBW) research</a:t>
            </a:r>
            <a:endParaRPr lang="en-US" sz="2800" dirty="0">
              <a:solidFill>
                <a:schemeClr val="bg1">
                  <a:lumMod val="50000"/>
                </a:schemeClr>
              </a:solidFill>
              <a:ea typeface="MS PGothic" charset="0"/>
            </a:endParaRPr>
          </a:p>
          <a:p>
            <a:pPr>
              <a:spcBef>
                <a:spcPts val="5000"/>
              </a:spcBef>
              <a:buClr>
                <a:srgbClr val="010000"/>
              </a:buClr>
              <a:defRPr/>
            </a:pPr>
            <a:r>
              <a:rPr lang="en-US" sz="2800" dirty="0">
                <a:ea typeface="MS PGothic" charset="0"/>
              </a:rPr>
              <a:t>Progress d</a:t>
            </a:r>
            <a:r>
              <a:rPr lang="en-US" sz="2800" dirty="0" smtClean="0">
                <a:ea typeface="MS PGothic" charset="0"/>
              </a:rPr>
              <a:t>uring </a:t>
            </a:r>
            <a:r>
              <a:rPr lang="en-US" sz="2800" dirty="0">
                <a:ea typeface="MS PGothic" charset="0"/>
              </a:rPr>
              <a:t>the </a:t>
            </a:r>
            <a:r>
              <a:rPr lang="en-US" sz="2800" dirty="0" smtClean="0">
                <a:ea typeface="MS PGothic" charset="0"/>
              </a:rPr>
              <a:t>past year</a:t>
            </a:r>
            <a:endParaRPr lang="en-US" sz="2800" dirty="0">
              <a:ea typeface="MS PGothic" charset="0"/>
            </a:endParaRPr>
          </a:p>
          <a:p>
            <a:pPr>
              <a:spcBef>
                <a:spcPts val="5000"/>
              </a:spcBef>
              <a:buClr>
                <a:srgbClr val="010000"/>
              </a:buClr>
              <a:defRPr/>
            </a:pPr>
            <a:r>
              <a:rPr lang="en-US" sz="2800" dirty="0">
                <a:solidFill>
                  <a:srgbClr val="7F7F7F"/>
                </a:solidFill>
                <a:ea typeface="MS PGothic" charset="0"/>
              </a:rPr>
              <a:t>Research </a:t>
            </a:r>
            <a:r>
              <a:rPr lang="en-US" sz="2800" dirty="0" smtClean="0">
                <a:solidFill>
                  <a:srgbClr val="7F7F7F"/>
                </a:solidFill>
                <a:ea typeface="MS PGothic" charset="0"/>
              </a:rPr>
              <a:t>goals </a:t>
            </a:r>
            <a:r>
              <a:rPr lang="en-US" sz="2800" dirty="0">
                <a:solidFill>
                  <a:srgbClr val="7F7F7F"/>
                </a:solidFill>
                <a:ea typeface="MS PGothic" charset="0"/>
              </a:rPr>
              <a:t>and </a:t>
            </a:r>
            <a:r>
              <a:rPr lang="en-US" sz="2800" dirty="0" smtClean="0">
                <a:solidFill>
                  <a:srgbClr val="7F7F7F"/>
                </a:solidFill>
                <a:ea typeface="MS PGothic" charset="0"/>
              </a:rPr>
              <a:t>plans </a:t>
            </a:r>
            <a:r>
              <a:rPr lang="en-US" sz="2800" dirty="0">
                <a:solidFill>
                  <a:srgbClr val="7F7F7F"/>
                </a:solidFill>
                <a:ea typeface="MS PGothic" charset="0"/>
              </a:rPr>
              <a:t>for </a:t>
            </a:r>
            <a:r>
              <a:rPr lang="en-US" sz="2800" dirty="0" smtClean="0">
                <a:solidFill>
                  <a:srgbClr val="7F7F7F"/>
                </a:solidFill>
                <a:ea typeface="MS PGothic" charset="0"/>
              </a:rPr>
              <a:t>FY 2015 &amp; 2016</a:t>
            </a:r>
            <a:endParaRPr lang="en-US" sz="2800" dirty="0">
              <a:solidFill>
                <a:srgbClr val="7F7F7F"/>
              </a:solidFill>
              <a:ea typeface="MS PGothic" charset="0"/>
            </a:endParaRPr>
          </a:p>
          <a:p>
            <a:pPr>
              <a:spcBef>
                <a:spcPts val="5000"/>
              </a:spcBef>
              <a:buClr>
                <a:srgbClr val="010000"/>
              </a:buClr>
              <a:defRPr/>
            </a:pPr>
            <a:r>
              <a:rPr lang="en-US" sz="2800" dirty="0" smtClean="0">
                <a:solidFill>
                  <a:srgbClr val="7F7F7F"/>
                </a:solidFill>
                <a:ea typeface="MS PGothic" charset="0"/>
              </a:rPr>
              <a:t>Summary</a:t>
            </a:r>
            <a:endParaRPr lang="en-US" sz="2800" dirty="0">
              <a:solidFill>
                <a:srgbClr val="7F7F7F"/>
              </a:solidFill>
              <a:ea typeface="MS PGothic" charset="0"/>
            </a:endParaRPr>
          </a:p>
        </p:txBody>
      </p:sp>
      <p:cxnSp>
        <p:nvCxnSpPr>
          <p:cNvPr id="19462" name="Straight Connector 7"/>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19463" name="Straight Connector 8"/>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19464" name="Straight Connector 9"/>
          <p:cNvCxnSpPr>
            <a:cxnSpLocks noChangeShapeType="1"/>
          </p:cNvCxnSpPr>
          <p:nvPr/>
        </p:nvCxn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cxnSp>
      <p:sp>
        <p:nvSpPr>
          <p:cNvPr id="19465" name="Rectangle 10"/>
          <p:cNvSpPr>
            <a:spLocks noChangeArrowheads="1"/>
          </p:cNvSpPr>
          <p:nvPr/>
        </p:nvSpPr>
        <p:spPr bwMode="auto">
          <a:xfrm>
            <a:off x="8739188" y="6581775"/>
            <a:ext cx="241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0370B79F-6A87-449A-983B-517A5D0567F7}" type="slidenum">
              <a:rPr lang="en-US" altLang="en-US" sz="800" b="0" i="0">
                <a:solidFill>
                  <a:srgbClr val="000090"/>
                </a:solidFill>
                <a:latin typeface="Arial" pitchFamily="34" charset="0"/>
              </a:rPr>
              <a:pPr eaLnBrk="1" hangingPunct="1"/>
              <a:t>8</a:t>
            </a:fld>
            <a:endParaRPr lang="en-US" altLang="en-US" sz="800" b="0" i="0">
              <a:solidFill>
                <a:srgbClr val="000090"/>
              </a:solidFill>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050" y="2387600"/>
            <a:ext cx="2824163"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6" name="Group 43"/>
          <p:cNvGrpSpPr>
            <a:grpSpLocks/>
          </p:cNvGrpSpPr>
          <p:nvPr/>
        </p:nvGrpSpPr>
        <p:grpSpPr bwMode="auto">
          <a:xfrm>
            <a:off x="3571875" y="2190750"/>
            <a:ext cx="5749925" cy="3892550"/>
            <a:chOff x="2293069" y="2827537"/>
            <a:chExt cx="5353932" cy="3492444"/>
          </a:xfrm>
        </p:grpSpPr>
        <p:grpSp>
          <p:nvGrpSpPr>
            <p:cNvPr id="21519" name="Group 44"/>
            <p:cNvGrpSpPr>
              <a:grpSpLocks noChangeAspect="1"/>
            </p:cNvGrpSpPr>
            <p:nvPr/>
          </p:nvGrpSpPr>
          <p:grpSpPr bwMode="auto">
            <a:xfrm>
              <a:off x="2293069" y="3475232"/>
              <a:ext cx="1948735" cy="2842440"/>
              <a:chOff x="127000" y="1235364"/>
              <a:chExt cx="3151909" cy="4597399"/>
            </a:xfrm>
          </p:grpSpPr>
          <p:pic>
            <p:nvPicPr>
              <p:cNvPr id="21532" name="Picture 23" descr="ne05_white.png"/>
              <p:cNvPicPr>
                <a:picLocks noChangeAspect="1"/>
              </p:cNvPicPr>
              <p:nvPr/>
            </p:nvPicPr>
            <p:blipFill>
              <a:blip r:embed="rId4">
                <a:extLst>
                  <a:ext uri="{28A0092B-C50C-407E-A947-70E740481C1C}">
                    <a14:useLocalDpi xmlns:a14="http://schemas.microsoft.com/office/drawing/2010/main" val="0"/>
                  </a:ext>
                </a:extLst>
              </a:blip>
              <a:srcRect l="27403" t="5017" r="15607" b="7181"/>
              <a:stretch>
                <a:fillRect/>
              </a:stretch>
            </p:blipFill>
            <p:spPr bwMode="auto">
              <a:xfrm>
                <a:off x="300173" y="1313873"/>
                <a:ext cx="2967182" cy="4327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3" name="Rectangle 58"/>
              <p:cNvSpPr>
                <a:spLocks noChangeArrowheads="1"/>
              </p:cNvSpPr>
              <p:nvPr/>
            </p:nvSpPr>
            <p:spPr bwMode="auto">
              <a:xfrm>
                <a:off x="127000" y="1235364"/>
                <a:ext cx="900545" cy="4052454"/>
              </a:xfrm>
              <a:prstGeom prst="rect">
                <a:avLst/>
              </a:prstGeom>
              <a:solidFill>
                <a:schemeClr val="bg1"/>
              </a:solidFill>
              <a:ln>
                <a:noFill/>
              </a:ln>
              <a:extLst>
                <a:ext uri="{91240B29-F687-4F45-9708-019B960494DF}">
                  <a14:hiddenLine xmlns:a14="http://schemas.microsoft.com/office/drawing/2010/main" w="15875">
                    <a:solidFill>
                      <a:srgbClr val="000000"/>
                    </a:solidFill>
                    <a:round/>
                    <a:headEnd/>
                    <a:tailEnd type="triangle" w="med" len="med"/>
                  </a14:hiddenLine>
                </a:ext>
              </a:extLst>
            </p:spPr>
            <p:txBody>
              <a:bodyPr lIns="0" tIns="0" rIns="0" bIns="0"/>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spcBef>
                    <a:spcPct val="20000"/>
                  </a:spcBef>
                  <a:buFontTx/>
                  <a:buChar char="•"/>
                </a:pPr>
                <a:endParaRPr lang="en-US" altLang="en-US"/>
              </a:p>
            </p:txBody>
          </p:sp>
          <p:sp>
            <p:nvSpPr>
              <p:cNvPr id="21534" name="Rectangle 59"/>
              <p:cNvSpPr>
                <a:spLocks noChangeArrowheads="1"/>
              </p:cNvSpPr>
              <p:nvPr/>
            </p:nvSpPr>
            <p:spPr bwMode="auto">
              <a:xfrm>
                <a:off x="1029854" y="5310909"/>
                <a:ext cx="2249055" cy="521854"/>
              </a:xfrm>
              <a:prstGeom prst="rect">
                <a:avLst/>
              </a:prstGeom>
              <a:solidFill>
                <a:schemeClr val="bg1"/>
              </a:solidFill>
              <a:ln>
                <a:noFill/>
              </a:ln>
              <a:extLst>
                <a:ext uri="{91240B29-F687-4F45-9708-019B960494DF}">
                  <a14:hiddenLine xmlns:a14="http://schemas.microsoft.com/office/drawing/2010/main" w="15875">
                    <a:solidFill>
                      <a:srgbClr val="000000"/>
                    </a:solidFill>
                    <a:round/>
                    <a:headEnd/>
                    <a:tailEnd type="triangle" w="med" len="med"/>
                  </a14:hiddenLine>
                </a:ext>
              </a:extLst>
            </p:spPr>
            <p:txBody>
              <a:bodyPr lIns="0" tIns="0" rIns="0" bIns="0"/>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spcBef>
                    <a:spcPct val="20000"/>
                  </a:spcBef>
                  <a:buFontTx/>
                  <a:buChar char="•"/>
                </a:pPr>
                <a:endParaRPr lang="en-US" altLang="en-US"/>
              </a:p>
            </p:txBody>
          </p:sp>
        </p:grpSp>
        <p:grpSp>
          <p:nvGrpSpPr>
            <p:cNvPr id="21520" name="Group 45"/>
            <p:cNvGrpSpPr>
              <a:grpSpLocks noChangeAspect="1"/>
            </p:cNvGrpSpPr>
            <p:nvPr/>
          </p:nvGrpSpPr>
          <p:grpSpPr bwMode="auto">
            <a:xfrm>
              <a:off x="5725291" y="3524653"/>
              <a:ext cx="1452331" cy="2795328"/>
              <a:chOff x="5749633" y="1313873"/>
              <a:chExt cx="2349019" cy="4521199"/>
            </a:xfrm>
          </p:grpSpPr>
          <p:pic>
            <p:nvPicPr>
              <p:cNvPr id="21530" name="Picture 29" descr="ne2_white.png"/>
              <p:cNvPicPr>
                <a:picLocks noChangeAspect="1"/>
              </p:cNvPicPr>
              <p:nvPr/>
            </p:nvPicPr>
            <p:blipFill>
              <a:blip r:embed="rId5">
                <a:extLst>
                  <a:ext uri="{28A0092B-C50C-407E-A947-70E740481C1C}">
                    <a14:useLocalDpi xmlns:a14="http://schemas.microsoft.com/office/drawing/2010/main" val="0"/>
                  </a:ext>
                </a:extLst>
              </a:blip>
              <a:srcRect l="17905" t="5017" r="36980" b="7181"/>
              <a:stretch>
                <a:fillRect/>
              </a:stretch>
            </p:blipFill>
            <p:spPr bwMode="auto">
              <a:xfrm>
                <a:off x="5749633" y="1313873"/>
                <a:ext cx="2349019" cy="4327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1" name="Rectangle 56"/>
              <p:cNvSpPr>
                <a:spLocks noChangeArrowheads="1"/>
              </p:cNvSpPr>
              <p:nvPr/>
            </p:nvSpPr>
            <p:spPr bwMode="auto">
              <a:xfrm>
                <a:off x="5835080" y="5313218"/>
                <a:ext cx="2249055" cy="521854"/>
              </a:xfrm>
              <a:prstGeom prst="rect">
                <a:avLst/>
              </a:prstGeom>
              <a:solidFill>
                <a:schemeClr val="bg1"/>
              </a:solidFill>
              <a:ln>
                <a:noFill/>
              </a:ln>
              <a:extLst>
                <a:ext uri="{91240B29-F687-4F45-9708-019B960494DF}">
                  <a14:hiddenLine xmlns:a14="http://schemas.microsoft.com/office/drawing/2010/main" w="15875">
                    <a:solidFill>
                      <a:srgbClr val="000000"/>
                    </a:solidFill>
                    <a:round/>
                    <a:headEnd/>
                    <a:tailEnd type="triangle" w="med" len="med"/>
                  </a14:hiddenLine>
                </a:ext>
              </a:extLst>
            </p:spPr>
            <p:txBody>
              <a:bodyPr lIns="0" tIns="0" rIns="0" bIns="0"/>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spcBef>
                    <a:spcPct val="20000"/>
                  </a:spcBef>
                  <a:buFontTx/>
                  <a:buChar char="•"/>
                </a:pPr>
                <a:endParaRPr lang="en-US" altLang="en-US"/>
              </a:p>
            </p:txBody>
          </p:sp>
        </p:grpSp>
        <p:sp>
          <p:nvSpPr>
            <p:cNvPr id="21521" name="TextBox 46"/>
            <p:cNvSpPr txBox="1">
              <a:spLocks noChangeAspect="1"/>
            </p:cNvSpPr>
            <p:nvPr/>
          </p:nvSpPr>
          <p:spPr bwMode="auto">
            <a:xfrm>
              <a:off x="4513242" y="3548504"/>
              <a:ext cx="10064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lgn="ctr" eaLnBrk="1" hangingPunct="1"/>
              <a:r>
                <a:rPr lang="en-US" altLang="en-US" sz="1800" b="0" i="0">
                  <a:solidFill>
                    <a:schemeClr val="tx1"/>
                  </a:solidFill>
                </a:rPr>
                <a:t>Cutoff layer</a:t>
              </a:r>
            </a:p>
          </p:txBody>
        </p:sp>
        <p:cxnSp>
          <p:nvCxnSpPr>
            <p:cNvPr id="21522" name="Straight Arrow Connector 47"/>
            <p:cNvCxnSpPr>
              <a:cxnSpLocks/>
              <a:stCxn id="21521" idx="1"/>
            </p:cNvCxnSpPr>
            <p:nvPr/>
          </p:nvCxnSpPr>
          <p:spPr bwMode="auto">
            <a:xfrm flipH="1">
              <a:off x="3781799" y="3871670"/>
              <a:ext cx="731443" cy="147872"/>
            </a:xfrm>
            <a:prstGeom prst="straightConnector1">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1523" name="Straight Arrow Connector 48"/>
            <p:cNvCxnSpPr>
              <a:cxnSpLocks/>
              <a:stCxn id="21521" idx="3"/>
            </p:cNvCxnSpPr>
            <p:nvPr/>
          </p:nvCxnSpPr>
          <p:spPr bwMode="auto">
            <a:xfrm>
              <a:off x="5519732" y="3871670"/>
              <a:ext cx="620458" cy="301396"/>
            </a:xfrm>
            <a:prstGeom prst="straightConnector1">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cxnSp>
        <p:sp>
          <p:nvSpPr>
            <p:cNvPr id="21524" name="TextBox 49"/>
            <p:cNvSpPr txBox="1">
              <a:spLocks noChangeAspect="1"/>
            </p:cNvSpPr>
            <p:nvPr/>
          </p:nvSpPr>
          <p:spPr bwMode="auto">
            <a:xfrm>
              <a:off x="2381285" y="2827537"/>
              <a:ext cx="2307588" cy="57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lgn="ctr" eaLnBrk="1" hangingPunct="1"/>
              <a:r>
                <a:rPr lang="en-US" altLang="en-US" sz="1800" b="0" i="0">
                  <a:solidFill>
                    <a:schemeClr val="tx1"/>
                  </a:solidFill>
                </a:rPr>
                <a:t>Lower SOL density (n</a:t>
              </a:r>
              <a:r>
                <a:rPr lang="en-US" altLang="en-US" sz="1800" b="0" i="0" baseline="-25000">
                  <a:solidFill>
                    <a:schemeClr val="tx1"/>
                  </a:solidFill>
                </a:rPr>
                <a:t>ant</a:t>
              </a:r>
              <a:r>
                <a:rPr lang="en-US" altLang="en-US" sz="1800" b="0" i="0">
                  <a:solidFill>
                    <a:schemeClr val="tx1"/>
                  </a:solidFill>
                </a:rPr>
                <a:t> = 1x10</a:t>
              </a:r>
              <a:r>
                <a:rPr lang="en-US" altLang="en-US" sz="1800" b="0" i="0" baseline="30000">
                  <a:solidFill>
                    <a:schemeClr val="tx1"/>
                  </a:solidFill>
                </a:rPr>
                <a:t>12</a:t>
              </a:r>
              <a:r>
                <a:rPr lang="en-US" altLang="en-US" sz="1800" b="0" i="0">
                  <a:solidFill>
                    <a:schemeClr val="tx1"/>
                  </a:solidFill>
                </a:rPr>
                <a:t> cm</a:t>
              </a:r>
              <a:r>
                <a:rPr lang="en-US" altLang="en-US" sz="1800" b="0" i="0" baseline="30000">
                  <a:solidFill>
                    <a:schemeClr val="tx1"/>
                  </a:solidFill>
                </a:rPr>
                <a:t>-3</a:t>
              </a:r>
              <a:r>
                <a:rPr lang="en-US" altLang="en-US" sz="1800" b="0" i="0">
                  <a:solidFill>
                    <a:schemeClr val="tx1"/>
                  </a:solidFill>
                </a:rPr>
                <a:t>)</a:t>
              </a:r>
            </a:p>
          </p:txBody>
        </p:sp>
        <p:sp>
          <p:nvSpPr>
            <p:cNvPr id="21525" name="TextBox 50"/>
            <p:cNvSpPr txBox="1">
              <a:spLocks noChangeAspect="1"/>
            </p:cNvSpPr>
            <p:nvPr/>
          </p:nvSpPr>
          <p:spPr bwMode="auto">
            <a:xfrm>
              <a:off x="4387553" y="5223236"/>
              <a:ext cx="11804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lgn="ctr" eaLnBrk="1" hangingPunct="1"/>
              <a:r>
                <a:rPr lang="en-US" altLang="en-US" sz="1800" b="0" i="0">
                  <a:solidFill>
                    <a:schemeClr val="tx1"/>
                  </a:solidFill>
                </a:rPr>
                <a:t>Antenna </a:t>
              </a:r>
            </a:p>
            <a:p>
              <a:pPr algn="ctr" eaLnBrk="1" hangingPunct="1"/>
              <a:r>
                <a:rPr lang="en-US" altLang="en-US" sz="1800" b="0" i="0">
                  <a:solidFill>
                    <a:schemeClr val="tx1"/>
                  </a:solidFill>
                </a:rPr>
                <a:t>Location</a:t>
              </a:r>
            </a:p>
          </p:txBody>
        </p:sp>
        <p:cxnSp>
          <p:nvCxnSpPr>
            <p:cNvPr id="21526" name="Straight Arrow Connector 51"/>
            <p:cNvCxnSpPr>
              <a:cxnSpLocks/>
              <a:stCxn id="21525" idx="1"/>
            </p:cNvCxnSpPr>
            <p:nvPr/>
          </p:nvCxnSpPr>
          <p:spPr bwMode="auto">
            <a:xfrm flipH="1" flipV="1">
              <a:off x="4116718" y="4759250"/>
              <a:ext cx="270835" cy="787152"/>
            </a:xfrm>
            <a:prstGeom prst="straightConnector1">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1527" name="Straight Arrow Connector 52"/>
            <p:cNvCxnSpPr>
              <a:cxnSpLocks/>
              <a:stCxn id="21525" idx="3"/>
            </p:cNvCxnSpPr>
            <p:nvPr/>
          </p:nvCxnSpPr>
          <p:spPr bwMode="auto">
            <a:xfrm flipV="1">
              <a:off x="5568037" y="4815077"/>
              <a:ext cx="1493182" cy="731325"/>
            </a:xfrm>
            <a:prstGeom prst="straightConnector1">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cxnSp>
        <p:sp>
          <p:nvSpPr>
            <p:cNvPr id="21528" name="TextBox 53"/>
            <p:cNvSpPr txBox="1">
              <a:spLocks noChangeAspect="1"/>
            </p:cNvSpPr>
            <p:nvPr/>
          </p:nvSpPr>
          <p:spPr bwMode="auto">
            <a:xfrm>
              <a:off x="5302891" y="2832259"/>
              <a:ext cx="2344110" cy="57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lgn="ctr" eaLnBrk="1" hangingPunct="1"/>
              <a:r>
                <a:rPr lang="en-US" altLang="en-US" sz="1800" b="0" i="0">
                  <a:solidFill>
                    <a:schemeClr val="tx1"/>
                  </a:solidFill>
                </a:rPr>
                <a:t>Higher SOL density (n</a:t>
              </a:r>
              <a:r>
                <a:rPr lang="en-US" altLang="en-US" sz="1800" b="0" i="0" baseline="-25000">
                  <a:solidFill>
                    <a:schemeClr val="tx1"/>
                  </a:solidFill>
                </a:rPr>
                <a:t>ant</a:t>
              </a:r>
              <a:r>
                <a:rPr lang="en-US" altLang="en-US" sz="1800" b="0" i="0">
                  <a:solidFill>
                    <a:schemeClr val="tx1"/>
                  </a:solidFill>
                </a:rPr>
                <a:t> = 2x10</a:t>
              </a:r>
              <a:r>
                <a:rPr lang="en-US" altLang="en-US" sz="1800" b="0" i="0" baseline="30000">
                  <a:solidFill>
                    <a:schemeClr val="tx1"/>
                  </a:solidFill>
                </a:rPr>
                <a:t>12</a:t>
              </a:r>
              <a:r>
                <a:rPr lang="en-US" altLang="en-US" sz="1800" b="0" i="0">
                  <a:solidFill>
                    <a:schemeClr val="tx1"/>
                  </a:solidFill>
                </a:rPr>
                <a:t> cm</a:t>
              </a:r>
              <a:r>
                <a:rPr lang="en-US" altLang="en-US" sz="1800" b="0" i="0" baseline="30000">
                  <a:solidFill>
                    <a:schemeClr val="tx1"/>
                  </a:solidFill>
                </a:rPr>
                <a:t>-3</a:t>
              </a:r>
              <a:r>
                <a:rPr lang="en-US" altLang="en-US" sz="1800" b="0" i="0">
                  <a:solidFill>
                    <a:schemeClr val="tx1"/>
                  </a:solidFill>
                </a:rPr>
                <a:t>)</a:t>
              </a:r>
            </a:p>
          </p:txBody>
        </p:sp>
        <p:sp>
          <p:nvSpPr>
            <p:cNvPr id="21529" name="TextBox 54"/>
            <p:cNvSpPr txBox="1">
              <a:spLocks noChangeAspect="1"/>
            </p:cNvSpPr>
            <p:nvPr/>
          </p:nvSpPr>
          <p:spPr bwMode="auto">
            <a:xfrm>
              <a:off x="4299204" y="4526315"/>
              <a:ext cx="1408382" cy="524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lgn="ctr" eaLnBrk="1" hangingPunct="1"/>
              <a:r>
                <a:rPr lang="en-US" altLang="en-US" sz="1800" b="0" i="0">
                  <a:solidFill>
                    <a:schemeClr val="tx1"/>
                  </a:solidFill>
                </a:rPr>
                <a:t>k</a:t>
              </a:r>
              <a:r>
                <a:rPr lang="en-US" altLang="en-US" sz="1800" b="0" i="0" baseline="-25000">
                  <a:solidFill>
                    <a:schemeClr val="tx1"/>
                  </a:solidFill>
                </a:rPr>
                <a:t>φ</a:t>
              </a:r>
              <a:r>
                <a:rPr lang="en-US" altLang="en-US" sz="1800" b="0" i="0">
                  <a:solidFill>
                    <a:schemeClr val="tx1"/>
                  </a:solidFill>
                </a:rPr>
                <a:t> = 13 m</a:t>
              </a:r>
              <a:r>
                <a:rPr lang="en-US" altLang="en-US" sz="1800" b="0" i="0" baseline="30000">
                  <a:solidFill>
                    <a:schemeClr val="tx1"/>
                  </a:solidFill>
                </a:rPr>
                <a:t>-1</a:t>
              </a:r>
            </a:p>
            <a:p>
              <a:pPr algn="ctr" eaLnBrk="1" hangingPunct="1"/>
              <a:r>
                <a:rPr lang="en-US" altLang="en-US" sz="1400" b="0" i="0">
                  <a:solidFill>
                    <a:schemeClr val="tx1"/>
                  </a:solidFill>
                </a:rPr>
                <a:t>Heating phasing</a:t>
              </a:r>
            </a:p>
          </p:txBody>
        </p:sp>
      </p:grpSp>
      <p:sp>
        <p:nvSpPr>
          <p:cNvPr id="21507" name="Rectangle 3"/>
          <p:cNvSpPr>
            <a:spLocks noGrp="1" noChangeArrowheads="1"/>
          </p:cNvSpPr>
          <p:nvPr>
            <p:ph type="body" idx="1"/>
          </p:nvPr>
        </p:nvSpPr>
        <p:spPr>
          <a:xfrm>
            <a:off x="17463" y="3395663"/>
            <a:ext cx="4211637" cy="2828925"/>
          </a:xfrm>
        </p:spPr>
        <p:txBody>
          <a:bodyPr/>
          <a:lstStyle/>
          <a:p>
            <a:pPr>
              <a:spcBef>
                <a:spcPts val="1800"/>
              </a:spcBef>
              <a:buClr>
                <a:srgbClr val="010000"/>
              </a:buClr>
            </a:pPr>
            <a:r>
              <a:rPr lang="en-US" altLang="en-US" sz="2200" smtClean="0"/>
              <a:t>NSTX-U at B</a:t>
            </a:r>
            <a:r>
              <a:rPr lang="en-US" altLang="en-US" sz="2200" baseline="-25000" smtClean="0"/>
              <a:t>T</a:t>
            </a:r>
            <a:r>
              <a:rPr lang="en-US" altLang="en-US" sz="2200" smtClean="0"/>
              <a:t>(0) = 1.0 T will have wider evanescent region:</a:t>
            </a:r>
          </a:p>
          <a:p>
            <a:pPr lvl="1" indent="-342900">
              <a:spcBef>
                <a:spcPts val="600"/>
              </a:spcBef>
              <a:buFont typeface="Lucida Grande" charset="0"/>
              <a:buChar char="-"/>
            </a:pPr>
            <a:r>
              <a:rPr lang="en-US" altLang="en-US" smtClean="0">
                <a:solidFill>
                  <a:srgbClr val="000090"/>
                </a:solidFill>
              </a:rPr>
              <a:t>AORSA predicts reduced SOL losses</a:t>
            </a:r>
          </a:p>
          <a:p>
            <a:pPr lvl="1" indent="-342900">
              <a:spcBef>
                <a:spcPts val="600"/>
              </a:spcBef>
              <a:buFont typeface="Lucida Grande" charset="0"/>
              <a:buChar char="-"/>
            </a:pPr>
            <a:r>
              <a:rPr lang="en-US" altLang="en-US" smtClean="0">
                <a:solidFill>
                  <a:srgbClr val="000090"/>
                </a:solidFill>
              </a:rPr>
              <a:t>Previous experiments  showed improved heating in going from 0.45 T to 0.55 T</a:t>
            </a:r>
          </a:p>
        </p:txBody>
      </p:sp>
      <p:cxnSp>
        <p:nvCxnSpPr>
          <p:cNvPr id="21508" name="Straight Connector 10"/>
          <p:cNvCxnSpPr>
            <a:cxnSpLocks noChangeShapeType="1"/>
          </p:cNvCxnSpPr>
          <p:nvPr/>
        </p:nvCxn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cxnSp>
      <p:cxnSp>
        <p:nvCxnSpPr>
          <p:cNvPr id="21509" name="Straight Connector 5"/>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sp>
        <p:nvSpPr>
          <p:cNvPr id="17411" name="Rectangle 2"/>
          <p:cNvSpPr>
            <a:spLocks noGrp="1" noChangeArrowheads="1"/>
          </p:cNvSpPr>
          <p:nvPr>
            <p:ph type="title"/>
          </p:nvPr>
        </p:nvSpPr>
        <p:spPr/>
        <p:txBody>
          <a:bodyPr/>
          <a:lstStyle/>
          <a:p>
            <a:pPr>
              <a:defRPr/>
            </a:pPr>
            <a:r>
              <a:rPr lang="en-US" sz="2800" dirty="0" smtClean="0">
                <a:solidFill>
                  <a:schemeClr val="accent6"/>
                </a:solidFill>
                <a:ea typeface="MS PGothic" charset="0"/>
              </a:rPr>
              <a:t>AORSA simulations show low FW losses in SOL </a:t>
            </a:r>
            <a:br>
              <a:rPr lang="en-US" sz="2800" dirty="0" smtClean="0">
                <a:solidFill>
                  <a:schemeClr val="accent6"/>
                </a:solidFill>
                <a:ea typeface="MS PGothic" charset="0"/>
              </a:rPr>
            </a:br>
            <a:r>
              <a:rPr lang="en-US" sz="2800" dirty="0" smtClean="0">
                <a:solidFill>
                  <a:schemeClr val="accent6"/>
                </a:solidFill>
                <a:ea typeface="MS PGothic" charset="0"/>
              </a:rPr>
              <a:t>depending on location of </a:t>
            </a:r>
            <a:r>
              <a:rPr lang="en-US" sz="2800" dirty="0" err="1" smtClean="0">
                <a:solidFill>
                  <a:schemeClr val="accent6"/>
                </a:solidFill>
                <a:ea typeface="MS PGothic" charset="0"/>
              </a:rPr>
              <a:t>righthand</a:t>
            </a:r>
            <a:r>
              <a:rPr lang="en-US" sz="2800" dirty="0" smtClean="0">
                <a:solidFill>
                  <a:schemeClr val="accent6"/>
                </a:solidFill>
                <a:ea typeface="MS PGothic" charset="0"/>
              </a:rPr>
              <a:t> cutoff</a:t>
            </a:r>
            <a:endParaRPr lang="en-US" sz="2800" dirty="0">
              <a:solidFill>
                <a:schemeClr val="accent6"/>
              </a:solidFill>
              <a:ea typeface="MS PGothic" charset="0"/>
            </a:endParaRPr>
          </a:p>
        </p:txBody>
      </p:sp>
      <p:cxnSp>
        <p:nvCxnSpPr>
          <p:cNvPr id="21511" name="Straight Connector 6"/>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21512" name="Straight Connector 7"/>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21513" name="Straight Connector 8"/>
          <p:cNvCxnSpPr>
            <a:cxnSpLocks noChangeShapeType="1"/>
          </p:cNvCxnSpPr>
          <p:nvPr/>
        </p:nvCxn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cxnSp>
      <p:cxnSp>
        <p:nvCxnSpPr>
          <p:cNvPr id="21514" name="Straight Connector 9"/>
          <p:cNvCxnSpPr>
            <a:cxnSpLocks noChangeShapeType="1"/>
          </p:cNvCxnSpPr>
          <p:nvPr/>
        </p:nvCxn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cxnSp>
      <p:sp>
        <p:nvSpPr>
          <p:cNvPr id="6" name="Rectangle 5"/>
          <p:cNvSpPr/>
          <p:nvPr/>
        </p:nvSpPr>
        <p:spPr>
          <a:xfrm>
            <a:off x="3935413" y="5832475"/>
            <a:ext cx="5208587" cy="339725"/>
          </a:xfrm>
          <a:prstGeom prst="rect">
            <a:avLst/>
          </a:prstGeom>
        </p:spPr>
        <p:txBody>
          <a:bodyPr>
            <a:spAutoFit/>
          </a:bodyPr>
          <a:lstStyle/>
          <a:p>
            <a:pPr algn="ctr">
              <a:spcBef>
                <a:spcPts val="600"/>
              </a:spcBef>
              <a:defRPr/>
            </a:pPr>
            <a:r>
              <a:rPr lang="en-US" sz="1600" b="0" i="0" dirty="0">
                <a:solidFill>
                  <a:srgbClr val="660066"/>
                </a:solidFill>
                <a:latin typeface="+mj-lt"/>
                <a:ea typeface="MS PGothic" charset="0"/>
                <a:cs typeface="MS PGothic" charset="0"/>
              </a:rPr>
              <a:t>[</a:t>
            </a:r>
            <a:r>
              <a:rPr lang="fr-FR" sz="1600" b="0" i="0" dirty="0">
                <a:solidFill>
                  <a:srgbClr val="660066"/>
                </a:solidFill>
                <a:latin typeface="+mj-lt"/>
                <a:ea typeface="MS PGothic" charset="0"/>
                <a:cs typeface="MS PGothic" charset="0"/>
              </a:rPr>
              <a:t>N. </a:t>
            </a:r>
            <a:r>
              <a:rPr lang="fr-FR" sz="1600" b="0" i="0" dirty="0" err="1">
                <a:solidFill>
                  <a:srgbClr val="660066"/>
                </a:solidFill>
                <a:latin typeface="+mj-lt"/>
                <a:ea typeface="MS PGothic" charset="0"/>
                <a:cs typeface="MS PGothic" charset="0"/>
              </a:rPr>
              <a:t>Bertelli</a:t>
            </a:r>
            <a:r>
              <a:rPr lang="fr-FR" sz="1600" b="0" i="0" dirty="0">
                <a:solidFill>
                  <a:srgbClr val="660066"/>
                </a:solidFill>
                <a:latin typeface="+mj-lt"/>
                <a:ea typeface="MS PGothic" charset="0"/>
                <a:cs typeface="MS PGothic" charset="0"/>
              </a:rPr>
              <a:t> et al., </a:t>
            </a:r>
            <a:r>
              <a:rPr lang="fr-FR" sz="1600" b="0" i="0" dirty="0" err="1">
                <a:solidFill>
                  <a:srgbClr val="660066"/>
                </a:solidFill>
                <a:latin typeface="+mj-lt"/>
                <a:ea typeface="MS PGothic" charset="0"/>
                <a:cs typeface="MS PGothic" charset="0"/>
              </a:rPr>
              <a:t>Nucl</a:t>
            </a:r>
            <a:r>
              <a:rPr lang="fr-FR" sz="1600" b="0" i="0" dirty="0">
                <a:solidFill>
                  <a:srgbClr val="660066"/>
                </a:solidFill>
                <a:latin typeface="+mj-lt"/>
                <a:ea typeface="MS PGothic" charset="0"/>
                <a:cs typeface="MS PGothic" charset="0"/>
              </a:rPr>
              <a:t>. Fusion 54 (2014) 083004]</a:t>
            </a:r>
            <a:endParaRPr lang="en-US" sz="1600" b="0" i="0" dirty="0">
              <a:solidFill>
                <a:srgbClr val="660066"/>
              </a:solidFill>
              <a:latin typeface="+mj-lt"/>
              <a:ea typeface="MS PGothic" charset="0"/>
              <a:cs typeface="MS PGothic" charset="0"/>
            </a:endParaRPr>
          </a:p>
        </p:txBody>
      </p:sp>
      <p:sp>
        <p:nvSpPr>
          <p:cNvPr id="21516" name="Rectangle 10"/>
          <p:cNvSpPr>
            <a:spLocks noChangeArrowheads="1"/>
          </p:cNvSpPr>
          <p:nvPr/>
        </p:nvSpPr>
        <p:spPr bwMode="auto">
          <a:xfrm>
            <a:off x="8739188" y="6581775"/>
            <a:ext cx="241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eaLnBrk="1" hangingPunct="1"/>
            <a:fld id="{33FA16DD-5573-4A50-8778-EE16575BD046}" type="slidenum">
              <a:rPr lang="en-US" altLang="en-US" sz="800" b="0" i="0">
                <a:solidFill>
                  <a:srgbClr val="000090"/>
                </a:solidFill>
                <a:latin typeface="Arial" pitchFamily="34" charset="0"/>
              </a:rPr>
              <a:pPr eaLnBrk="1" hangingPunct="1"/>
              <a:t>9</a:t>
            </a:fld>
            <a:endParaRPr lang="en-US" altLang="en-US" sz="800" b="0" i="0">
              <a:solidFill>
                <a:srgbClr val="000090"/>
              </a:solidFill>
              <a:latin typeface="Arial" pitchFamily="34" charset="0"/>
            </a:endParaRPr>
          </a:p>
        </p:txBody>
      </p:sp>
      <p:sp>
        <p:nvSpPr>
          <p:cNvPr id="21517" name="Rectangle 3"/>
          <p:cNvSpPr txBox="1">
            <a:spLocks noChangeArrowheads="1"/>
          </p:cNvSpPr>
          <p:nvPr/>
        </p:nvSpPr>
        <p:spPr bwMode="auto">
          <a:xfrm>
            <a:off x="11113" y="962025"/>
            <a:ext cx="8428037"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b="1" i="1">
                <a:solidFill>
                  <a:srgbClr val="1822CD"/>
                </a:solidFill>
                <a:latin typeface="Helvetica" charset="0"/>
                <a:ea typeface="MS PGothic" pitchFamily="34" charset="-128"/>
              </a:defRPr>
            </a:lvl1pPr>
            <a:lvl2pPr marL="742950" indent="-2857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a:spcBef>
                <a:spcPts val="1800"/>
              </a:spcBef>
              <a:buClr>
                <a:srgbClr val="010000"/>
              </a:buClr>
              <a:buFontTx/>
              <a:buChar char="•"/>
            </a:pPr>
            <a:r>
              <a:rPr lang="en-US" altLang="en-US" sz="2200" b="0" i="0">
                <a:solidFill>
                  <a:schemeClr val="tx1"/>
                </a:solidFill>
                <a:latin typeface="Arial" pitchFamily="34" charset="0"/>
              </a:rPr>
              <a:t>Field-amplitude depends on location of righthand cutoff</a:t>
            </a:r>
          </a:p>
          <a:p>
            <a:pPr lvl="1">
              <a:spcBef>
                <a:spcPts val="600"/>
              </a:spcBef>
              <a:buClr>
                <a:srgbClr val="010000"/>
              </a:buClr>
              <a:buFontTx/>
              <a:buChar char="–"/>
            </a:pPr>
            <a:r>
              <a:rPr lang="en-US" altLang="en-US" sz="2000" b="0" i="0">
                <a:solidFill>
                  <a:srgbClr val="3333CC"/>
                </a:solidFill>
                <a:latin typeface="Arial" pitchFamily="34" charset="0"/>
              </a:rPr>
              <a:t>Large amplitude when region in front of antenna is propagative</a:t>
            </a:r>
          </a:p>
          <a:p>
            <a:pPr lvl="1">
              <a:spcBef>
                <a:spcPts val="600"/>
              </a:spcBef>
              <a:buClr>
                <a:srgbClr val="010000"/>
              </a:buClr>
              <a:buFontTx/>
              <a:buChar char="–"/>
            </a:pPr>
            <a:r>
              <a:rPr lang="en-US" altLang="en-US" sz="2000" b="0" i="0">
                <a:solidFill>
                  <a:srgbClr val="3333CC"/>
                </a:solidFill>
                <a:latin typeface="Arial" pitchFamily="34" charset="0"/>
              </a:rPr>
              <a:t>Low amplitude when region in front of antenna is cutoff</a:t>
            </a:r>
          </a:p>
          <a:p>
            <a:pPr lvl="1">
              <a:spcBef>
                <a:spcPts val="600"/>
              </a:spcBef>
              <a:buClr>
                <a:srgbClr val="010000"/>
              </a:buClr>
              <a:buFontTx/>
              <a:buChar char="–"/>
            </a:pPr>
            <a:r>
              <a:rPr lang="en-US" altLang="en-US" sz="2000" b="0" i="0">
                <a:solidFill>
                  <a:srgbClr val="3333CC"/>
                </a:solidFill>
                <a:latin typeface="Arial" pitchFamily="34" charset="0"/>
              </a:rPr>
              <a:t>Transition is sharp </a:t>
            </a:r>
          </a:p>
        </p:txBody>
      </p:sp>
      <p:sp>
        <p:nvSpPr>
          <p:cNvPr id="21518" name="Rectangle 1"/>
          <p:cNvSpPr>
            <a:spLocks noChangeArrowheads="1"/>
          </p:cNvSpPr>
          <p:nvPr/>
        </p:nvSpPr>
        <p:spPr bwMode="auto">
          <a:xfrm>
            <a:off x="19050" y="6162675"/>
            <a:ext cx="465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200" b="1" i="1">
                <a:solidFill>
                  <a:srgbClr val="1822CD"/>
                </a:solidFill>
                <a:latin typeface="Helvetica" charset="0"/>
                <a:ea typeface="MS PGothic" pitchFamily="34" charset="-128"/>
              </a:defRPr>
            </a:lvl1pPr>
            <a:lvl2pPr marL="400050" eaLnBrk="0" hangingPunct="0">
              <a:defRPr sz="1200" b="1" i="1">
                <a:solidFill>
                  <a:srgbClr val="1822CD"/>
                </a:solidFill>
                <a:latin typeface="Helvetica" charset="0"/>
                <a:ea typeface="MS PGothic" pitchFamily="34" charset="-128"/>
              </a:defRPr>
            </a:lvl2pPr>
            <a:lvl3pPr marL="1143000" indent="-228600" eaLnBrk="0" hangingPunct="0">
              <a:defRPr sz="1200" b="1" i="1">
                <a:solidFill>
                  <a:srgbClr val="1822CD"/>
                </a:solidFill>
                <a:latin typeface="Helvetica" charset="0"/>
                <a:ea typeface="MS PGothic" pitchFamily="34" charset="-128"/>
              </a:defRPr>
            </a:lvl3pPr>
            <a:lvl4pPr marL="1600200" indent="-228600" eaLnBrk="0" hangingPunct="0">
              <a:defRPr sz="1200" b="1" i="1">
                <a:solidFill>
                  <a:srgbClr val="1822CD"/>
                </a:solidFill>
                <a:latin typeface="Helvetica" charset="0"/>
                <a:ea typeface="MS PGothic" pitchFamily="34" charset="-128"/>
              </a:defRPr>
            </a:lvl4pPr>
            <a:lvl5pPr marL="2057400" indent="-228600" eaLnBrk="0" hangingPunct="0">
              <a:defRPr sz="1200" b="1" i="1">
                <a:solidFill>
                  <a:srgbClr val="1822CD"/>
                </a:solidFill>
                <a:latin typeface="Helvetica" charset="0"/>
                <a:ea typeface="MS PGothic" pitchFamily="34" charset="-128"/>
              </a:defRPr>
            </a:lvl5pPr>
            <a:lvl6pPr marL="2514600" indent="-228600" eaLnBrk="0" fontAlgn="base" hangingPunct="0">
              <a:spcBef>
                <a:spcPct val="0"/>
              </a:spcBef>
              <a:spcAft>
                <a:spcPct val="0"/>
              </a:spcAft>
              <a:defRPr sz="1200" b="1" i="1">
                <a:solidFill>
                  <a:srgbClr val="1822CD"/>
                </a:solidFill>
                <a:latin typeface="Helvetica" charset="0"/>
                <a:ea typeface="MS PGothic" pitchFamily="34" charset="-128"/>
              </a:defRPr>
            </a:lvl6pPr>
            <a:lvl7pPr marL="2971800" indent="-228600" eaLnBrk="0" fontAlgn="base" hangingPunct="0">
              <a:spcBef>
                <a:spcPct val="0"/>
              </a:spcBef>
              <a:spcAft>
                <a:spcPct val="0"/>
              </a:spcAft>
              <a:defRPr sz="1200" b="1" i="1">
                <a:solidFill>
                  <a:srgbClr val="1822CD"/>
                </a:solidFill>
                <a:latin typeface="Helvetica" charset="0"/>
                <a:ea typeface="MS PGothic" pitchFamily="34" charset="-128"/>
              </a:defRPr>
            </a:lvl7pPr>
            <a:lvl8pPr marL="3429000" indent="-228600" eaLnBrk="0" fontAlgn="base" hangingPunct="0">
              <a:spcBef>
                <a:spcPct val="0"/>
              </a:spcBef>
              <a:spcAft>
                <a:spcPct val="0"/>
              </a:spcAft>
              <a:defRPr sz="1200" b="1" i="1">
                <a:solidFill>
                  <a:srgbClr val="1822CD"/>
                </a:solidFill>
                <a:latin typeface="Helvetica" charset="0"/>
                <a:ea typeface="MS PGothic" pitchFamily="34" charset="-128"/>
              </a:defRPr>
            </a:lvl8pPr>
            <a:lvl9pPr marL="3886200" indent="-228600" eaLnBrk="0" fontAlgn="base" hangingPunct="0">
              <a:spcBef>
                <a:spcPct val="0"/>
              </a:spcBef>
              <a:spcAft>
                <a:spcPct val="0"/>
              </a:spcAft>
              <a:defRPr sz="1200" b="1" i="1">
                <a:solidFill>
                  <a:srgbClr val="1822CD"/>
                </a:solidFill>
                <a:latin typeface="Helvetica" charset="0"/>
                <a:ea typeface="MS PGothic" pitchFamily="34" charset="-128"/>
              </a:defRPr>
            </a:lvl9pPr>
          </a:lstStyle>
          <a:p>
            <a:pPr lvl="1" algn="ctr" eaLnBrk="1" hangingPunct="1">
              <a:spcBef>
                <a:spcPts val="600"/>
              </a:spcBef>
            </a:pPr>
            <a:r>
              <a:rPr lang="en-US" altLang="en-US" sz="1600" b="0" i="0">
                <a:solidFill>
                  <a:srgbClr val="000090"/>
                </a:solidFill>
                <a:latin typeface="Arial" pitchFamily="34" charset="0"/>
              </a:rPr>
              <a:t>[J. Hosea et al., Phys. Plasma 15 (2008) </a:t>
            </a:r>
            <a:r>
              <a:rPr lang="en-US" altLang="en-US" sz="1600" b="0" i="0"/>
              <a:t>056104</a:t>
            </a:r>
            <a:r>
              <a:rPr lang="en-US" altLang="en-US" sz="1600" b="0" i="0">
                <a:solidFill>
                  <a:srgbClr val="000090"/>
                </a:solidFill>
                <a:latin typeface="Arial" pitchFamily="34" charset="0"/>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103601</TotalTime>
  <Words>3266</Words>
  <Application>Microsoft Office PowerPoint</Application>
  <PresentationFormat>On-screen Show (4:3)</PresentationFormat>
  <Paragraphs>463</Paragraphs>
  <Slides>33</Slides>
  <Notes>26</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Blank Presentation</vt:lpstr>
      <vt:lpstr>PowerPoint Presentation</vt:lpstr>
      <vt:lpstr>Outline</vt:lpstr>
      <vt:lpstr>Outline</vt:lpstr>
      <vt:lpstr>RF research in Five-Year Plan supports  non-inductive (NI) operation</vt:lpstr>
      <vt:lpstr>PowerPoint Presentation</vt:lpstr>
      <vt:lpstr>Optimized FW heating requires understanding  FW interactions with SOL and with ions</vt:lpstr>
      <vt:lpstr>Continue to develop and validate RF codes  for ST parameters to predict future performance </vt:lpstr>
      <vt:lpstr>Outline</vt:lpstr>
      <vt:lpstr>AORSA simulations show low FW losses in SOL  depending on location of righthand cutoff</vt:lpstr>
      <vt:lpstr>PowerPoint Presentation</vt:lpstr>
      <vt:lpstr>Using upgrade outage period to identify and implement improvements to FW antenna for NSTX-U</vt:lpstr>
      <vt:lpstr>Modeling for EC/EBW heating and current drive performed for long-term NSTX-U goals</vt:lpstr>
      <vt:lpstr>Outline</vt:lpstr>
      <vt:lpstr>FY2015 Goal: Assess antenna performance and  characterize field-aligned FW losses in SOL</vt:lpstr>
      <vt:lpstr>FY2015 Goal: Assess FW heating and current drive with NBI fast-ions in BT(0) ≤ 0.8 T discharges</vt:lpstr>
      <vt:lpstr>FY2015 Goal: Sustain fully NI Ip ~ 300 kA H-mode plasmas with only FW power</vt:lpstr>
      <vt:lpstr>FY2015 Goal: Synthetic aperture microwave imaging (SAMI) diagnostic to image EBW emission</vt:lpstr>
      <vt:lpstr>Research goals and plans for FY2016</vt:lpstr>
      <vt:lpstr>Summary: NSTX-U FW and EC/EBW research supports non-inductive start-up / ramp-up necessary for ST-based FNSF</vt:lpstr>
      <vt:lpstr> </vt:lpstr>
      <vt:lpstr>Develop FW and EC heating for fully  NI discharges</vt:lpstr>
      <vt:lpstr>AORSA predicts RF field amplitude in SOL increases when FW cut-off is “open” in front of antenna</vt:lpstr>
      <vt:lpstr>Total pressure rise in test stand as a function of  applied RF power</vt:lpstr>
      <vt:lpstr>PowerPoint Presentation</vt:lpstr>
      <vt:lpstr>Return RF currents in antenna visualized with  infrared camera and show agreement with simulations</vt:lpstr>
      <vt:lpstr>RF research will also benefit from upgraded fast-ion, current profile and edge density diagnostics</vt:lpstr>
      <vt:lpstr>28 GHz EBW heating will be used for plasma start-up using a technique used successfully in MAST*</vt:lpstr>
      <vt:lpstr>Simulations of EC heated NSTX-U start-up plasma predict rapid core electron heating</vt:lpstr>
      <vt:lpstr>NSTX-U scenario used for computing FW power absorbed by ions and electrons</vt:lpstr>
      <vt:lpstr>Large ion absorption of FW power decreases as when Te &gt;= Ti </vt:lpstr>
      <vt:lpstr>FY16 Milestone R16-3: Assess fast-wave SOL losses and core thermal and fast ion interactions at increased field and current </vt:lpstr>
      <vt:lpstr>FY14-18 Wave heating and current drive research timeline (assuming baseline funding)</vt:lpstr>
      <vt:lpstr>FY14-18 upgrades that support wave heating and current drive research (assuming baseline funding)</vt:lpstr>
    </vt:vector>
  </TitlesOfParts>
  <Company>Princeton Plasma Physics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NSTX presentation</dc:title>
  <dc:creator>NSTX team member</dc:creator>
  <cp:lastModifiedBy>Jonathan E. Menard</cp:lastModifiedBy>
  <cp:revision>13751</cp:revision>
  <cp:lastPrinted>2014-05-29T13:25:57Z</cp:lastPrinted>
  <dcterms:created xsi:type="dcterms:W3CDTF">2003-10-01T16:23:57Z</dcterms:created>
  <dcterms:modified xsi:type="dcterms:W3CDTF">2014-06-09T01:14:20Z</dcterms:modified>
</cp:coreProperties>
</file>