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21"/>
  </p:notesMasterIdLst>
  <p:handoutMasterIdLst>
    <p:handoutMasterId r:id="rId22"/>
  </p:handoutMasterIdLst>
  <p:sldIdLst>
    <p:sldId id="1217" r:id="rId2"/>
    <p:sldId id="1397" r:id="rId3"/>
    <p:sldId id="1409" r:id="rId4"/>
    <p:sldId id="1410" r:id="rId5"/>
    <p:sldId id="1424" r:id="rId6"/>
    <p:sldId id="1419" r:id="rId7"/>
    <p:sldId id="1451" r:id="rId8"/>
    <p:sldId id="1437" r:id="rId9"/>
    <p:sldId id="1450" r:id="rId10"/>
    <p:sldId id="1438" r:id="rId11"/>
    <p:sldId id="1429" r:id="rId12"/>
    <p:sldId id="1436" r:id="rId13"/>
    <p:sldId id="1433" r:id="rId14"/>
    <p:sldId id="1418" r:id="rId15"/>
    <p:sldId id="1434" r:id="rId16"/>
    <p:sldId id="1435" r:id="rId17"/>
    <p:sldId id="1453" r:id="rId18"/>
    <p:sldId id="1443" r:id="rId19"/>
    <p:sldId id="1452" r:id="rId20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5pPr>
    <a:lvl6pPr marL="2286000" algn="l" defTabSz="914400" rtl="0" eaLnBrk="1" latinLnBrk="0" hangingPunct="1"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6pPr>
    <a:lvl7pPr marL="2743200" algn="l" defTabSz="914400" rtl="0" eaLnBrk="1" latinLnBrk="0" hangingPunct="1"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7pPr>
    <a:lvl8pPr marL="3200400" algn="l" defTabSz="914400" rtl="0" eaLnBrk="1" latinLnBrk="0" hangingPunct="1"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8pPr>
    <a:lvl9pPr marL="3657600" algn="l" defTabSz="914400" rtl="0" eaLnBrk="1" latinLnBrk="0" hangingPunct="1"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E8DA"/>
    <a:srgbClr val="FFCCCC"/>
    <a:srgbClr val="FFFFCC"/>
    <a:srgbClr val="FF3300"/>
    <a:srgbClr val="3A344A"/>
    <a:srgbClr val="000022"/>
    <a:srgbClr val="008080"/>
    <a:srgbClr val="009999"/>
    <a:srgbClr val="9999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88" autoAdjust="0"/>
    <p:restoredTop sz="94558" autoAdjust="0"/>
  </p:normalViewPr>
  <p:slideViewPr>
    <p:cSldViewPr snapToGrid="0">
      <p:cViewPr>
        <p:scale>
          <a:sx n="150" d="100"/>
          <a:sy n="150" d="100"/>
        </p:scale>
        <p:origin x="-104" y="-432"/>
      </p:cViewPr>
      <p:guideLst>
        <p:guide orient="horz" pos="42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8" d="100"/>
          <a:sy n="98" d="100"/>
        </p:scale>
        <p:origin x="-3528" y="-90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58238"/>
            <a:ext cx="3005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84A8B76E-066F-4F1C-9F3C-7B0A59AF6B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10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3475" y="684213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413250"/>
            <a:ext cx="5102225" cy="41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092420B3-3334-4F22-B057-47A1985184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774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0008D5-44D2-47AC-B613-7D6CD12137F8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38799A-FB87-4C13-9D31-4F50004B8D3F}" type="slidenum">
              <a:rPr lang="en-US" smtClean="0"/>
              <a:pPr>
                <a:defRPr/>
              </a:pPr>
              <a:t>8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38799A-FB87-4C13-9D31-4F50004B8D3F}" type="slidenum">
              <a:rPr lang="en-US" smtClean="0"/>
              <a:pPr>
                <a:defRPr/>
              </a:pPr>
              <a:t>9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38799A-FB87-4C13-9D31-4F50004B8D3F}" type="slidenum">
              <a:rPr lang="en-US" smtClean="0"/>
              <a:pPr>
                <a:defRPr/>
              </a:pPr>
              <a:t>11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38799A-FB87-4C13-9D31-4F50004B8D3F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38799A-FB87-4C13-9D31-4F50004B8D3F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38799A-FB87-4C13-9D31-4F50004B8D3F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38799A-FB87-4C13-9D31-4F50004B8D3F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559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6975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wmf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27" name="Picture 13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1029" name="Picture 19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578600"/>
            <a:ext cx="9144000" cy="2794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 userDrawn="1"/>
        </p:nvSpPr>
        <p:spPr>
          <a:xfrm>
            <a:off x="1828800" y="6629400"/>
            <a:ext cx="5486400" cy="2154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i="0" dirty="0" smtClean="0">
                <a:latin typeface="Helvetica" pitchFamily="34" charset="0"/>
                <a:cs typeface="+mn-cs"/>
              </a:rPr>
              <a:t>NSTX-U PAC-35 – Progress and Plans </a:t>
            </a:r>
            <a:r>
              <a:rPr lang="en-US" sz="800" i="0" baseline="0" dirty="0" smtClean="0">
                <a:latin typeface="Helvetica" pitchFamily="34" charset="0"/>
                <a:cs typeface="+mn-cs"/>
              </a:rPr>
              <a:t>for Plasma Start-up &amp; Ramp-up</a:t>
            </a:r>
            <a:endParaRPr lang="en-US" sz="800" i="0" dirty="0">
              <a:latin typeface="Helvetica" pitchFamily="34" charset="0"/>
              <a:cs typeface="+mn-cs"/>
            </a:endParaRPr>
          </a:p>
        </p:txBody>
      </p:sp>
      <p:sp>
        <p:nvSpPr>
          <p:cNvPr id="9" name="Text Box 199"/>
          <p:cNvSpPr txBox="1">
            <a:spLocks noChangeArrowheads="1"/>
          </p:cNvSpPr>
          <p:nvPr userDrawn="1"/>
        </p:nvSpPr>
        <p:spPr bwMode="auto">
          <a:xfrm>
            <a:off x="273050" y="6635750"/>
            <a:ext cx="793750" cy="184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  <a:cs typeface="+mn-cs"/>
              </a:rPr>
              <a:t>NSTX-U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8610600" y="6629400"/>
            <a:ext cx="5334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fld id="{A1B85154-A5CD-43CE-886A-ABD39DC94E8F}" type="slidenum">
              <a:rPr lang="en-US" sz="800" i="0" smtClean="0">
                <a:latin typeface="Helvetica" pitchFamily="34" charset="0"/>
                <a:cs typeface="+mn-cs"/>
              </a:rPr>
              <a:t>‹#›</a:t>
            </a:fld>
            <a:endParaRPr lang="en-US" sz="800" i="0" dirty="0">
              <a:latin typeface="Helvetica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6" r:id="rId2"/>
    <p:sldLayoutId id="2147483657" r:id="rId3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7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file:///\\localhost\Users\rraman\Desktop\My%20PAC%20Talk\!OLE_LINK3" TargetMode="External"/><Relationship Id="rId5" Type="http://schemas.openxmlformats.org/officeDocument/2006/relationships/image" Target="../media/image19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0" name="Straight Connector 58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</p:spPr>
      </p:cxnSp>
      <p:cxnSp>
        <p:nvCxnSpPr>
          <p:cNvPr id="2051" name="Straight Connector 2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2" name="Line 150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3" name="Straight Connector 2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4" name="Line 131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5" name="Straight Connector 2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1525762" name="Rectangle 2"/>
          <p:cNvSpPr>
            <a:spLocks noChangeArrowheads="1"/>
          </p:cNvSpPr>
          <p:nvPr/>
        </p:nvSpPr>
        <p:spPr bwMode="auto">
          <a:xfrm>
            <a:off x="76200" y="990600"/>
            <a:ext cx="899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3200" i="0" dirty="0" smtClean="0"/>
              <a:t>Progress and Plans for 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3200" i="0" dirty="0" smtClean="0"/>
              <a:t>Solenoid-free</a:t>
            </a:r>
            <a:r>
              <a:rPr lang="en-US" sz="3200" i="0" dirty="0" smtClean="0"/>
              <a:t> Plasma Start</a:t>
            </a:r>
            <a:r>
              <a:rPr lang="en-US" sz="3200" i="0" dirty="0" smtClean="0"/>
              <a:t>-up and Ramp-up</a:t>
            </a:r>
          </a:p>
        </p:txBody>
      </p:sp>
      <p:cxnSp>
        <p:nvCxnSpPr>
          <p:cNvPr id="2057" name="Straight Connector 2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8" name="Line 13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9" name="Straight Connector 2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0" name="Text Box 9"/>
          <p:cNvSpPr txBox="1">
            <a:spLocks noChangeArrowheads="1"/>
          </p:cNvSpPr>
          <p:nvPr/>
        </p:nvSpPr>
        <p:spPr bwMode="auto">
          <a:xfrm>
            <a:off x="1524000" y="2057400"/>
            <a:ext cx="6019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i="0" dirty="0" smtClean="0">
                <a:solidFill>
                  <a:srgbClr val="000000"/>
                </a:solidFill>
                <a:latin typeface="Arial" charset="0"/>
              </a:rPr>
              <a:t>R. Raman</a:t>
            </a:r>
          </a:p>
          <a:p>
            <a:pPr algn="ctr"/>
            <a:r>
              <a:rPr lang="en-US" sz="2000" i="0" dirty="0" smtClean="0">
                <a:solidFill>
                  <a:srgbClr val="000000"/>
                </a:solidFill>
                <a:latin typeface="Arial" charset="0"/>
              </a:rPr>
              <a:t>D. Mueller, S.C. Jardin</a:t>
            </a:r>
          </a:p>
          <a:p>
            <a:pPr algn="ctr"/>
            <a:r>
              <a:rPr lang="en-US" sz="2000" i="0" dirty="0" smtClean="0">
                <a:solidFill>
                  <a:srgbClr val="000000"/>
                </a:solidFill>
                <a:latin typeface="Arial" charset="0"/>
              </a:rPr>
              <a:t>and the NSTX-U Research Team</a:t>
            </a:r>
          </a:p>
        </p:txBody>
      </p:sp>
      <p:cxnSp>
        <p:nvCxnSpPr>
          <p:cNvPr id="2061" name="Straight Connector 3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2" name="Line 13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3" name="Straight Connector 3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4" name="Text Box 10"/>
          <p:cNvSpPr txBox="1">
            <a:spLocks noChangeArrowheads="1"/>
          </p:cNvSpPr>
          <p:nvPr/>
        </p:nvSpPr>
        <p:spPr bwMode="auto">
          <a:xfrm>
            <a:off x="1676400" y="3352800"/>
            <a:ext cx="5715000" cy="627864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600" i="0" dirty="0" smtClean="0">
                <a:solidFill>
                  <a:srgbClr val="FF0000"/>
                </a:solidFill>
              </a:rPr>
              <a:t>NSTX-U PAC-35 Meeting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600" i="0" dirty="0" smtClean="0">
                <a:solidFill>
                  <a:srgbClr val="FF0000"/>
                </a:solidFill>
              </a:rPr>
              <a:t>PPPL – B318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600" i="0" dirty="0" smtClean="0">
                <a:solidFill>
                  <a:srgbClr val="FF0000"/>
                </a:solidFill>
              </a:rPr>
              <a:t>June 11-13, 2014</a:t>
            </a:r>
            <a:endParaRPr lang="en-US" sz="1600" i="0" dirty="0">
              <a:solidFill>
                <a:srgbClr val="FF0000"/>
              </a:solidFill>
            </a:endParaRPr>
          </a:p>
        </p:txBody>
      </p:sp>
      <p:cxnSp>
        <p:nvCxnSpPr>
          <p:cNvPr id="2065" name="Straight Connector 3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6" name="Line 13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7" name="Straight Connector 3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8" name="Line 13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9" name="Straight Connector 3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0" name="Line 139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1" name="Straight Connector 3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2" name="Line 14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3" name="Straight Connector 3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4" name="Line 14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5" name="Straight Connector 3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6" name="Line 14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7" name="Straight Connector 3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8" name="Line 14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9" name="Straight Connector 3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080" name="Picture 1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144000" cy="83978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cxnSp>
        <p:nvCxnSpPr>
          <p:cNvPr id="2081" name="Straight Connector 4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2" name="Line 14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83" name="Straight Connector 4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1525888" name="Text Box 128"/>
          <p:cNvSpPr txBox="1">
            <a:spLocks noChangeArrowheads="1"/>
          </p:cNvSpPr>
          <p:nvPr/>
        </p:nvSpPr>
        <p:spPr bwMode="auto">
          <a:xfrm>
            <a:off x="838200" y="109538"/>
            <a:ext cx="1905000" cy="55403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600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NSTX-U</a:t>
            </a:r>
          </a:p>
        </p:txBody>
      </p:sp>
      <p:cxnSp>
        <p:nvCxnSpPr>
          <p:cNvPr id="2085" name="Straight Connector 4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6" name="Line 14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87" name="Straight Connector 4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8" name="Rectangle 129"/>
          <p:cNvSpPr>
            <a:spLocks noChangeArrowheads="1"/>
          </p:cNvSpPr>
          <p:nvPr/>
        </p:nvSpPr>
        <p:spPr bwMode="auto">
          <a:xfrm>
            <a:off x="3651250" y="228600"/>
            <a:ext cx="1530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eaLnBrk="0" hangingPunct="0"/>
            <a:r>
              <a:rPr lang="en-US" sz="1800">
                <a:solidFill>
                  <a:schemeClr val="accent2"/>
                </a:solidFill>
                <a:latin typeface="Arial" charset="0"/>
              </a:rPr>
              <a:t>Supported by   </a:t>
            </a:r>
          </a:p>
        </p:txBody>
      </p:sp>
      <p:cxnSp>
        <p:nvCxnSpPr>
          <p:cNvPr id="2089" name="Straight Connector 4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90" name="Line 149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91" name="Straight Connector 4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92" name="Straight Connector 4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93" name="Straight Connector 5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094" name="Picture 53" descr="ppi224.tmp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2286000"/>
            <a:ext cx="1295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95" name="Straight Connector 5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96" name="Text Box 153"/>
          <p:cNvSpPr txBox="1">
            <a:spLocks noChangeArrowheads="1"/>
          </p:cNvSpPr>
          <p:nvPr/>
        </p:nvSpPr>
        <p:spPr bwMode="auto">
          <a:xfrm>
            <a:off x="7696200" y="2317750"/>
            <a:ext cx="1295400" cy="43116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29" tIns="45714" rIns="91429" bIns="45714" anchor="b">
            <a:spAutoFit/>
          </a:bodyPr>
          <a:lstStyle/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Culham Sci Ctr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York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Chubu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Fukui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Hiroshima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Hyogo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Kyoto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Kyushu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Kyushu Tokai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NIFS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Niigata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U Tokyo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JAEA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800">
                <a:solidFill>
                  <a:srgbClr val="FF0000"/>
                </a:solidFill>
                <a:latin typeface="Arial" charset="0"/>
              </a:rPr>
              <a:t>Inst for Nucl Res, Kiev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Ioffe Inst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TRINITI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Chonbuk Natl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NFRI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KAIST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POSTECH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Seoul Natl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ASIPP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CIEMAT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FOM Inst DIFFER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ENEA, Frascati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CEA, Cadarache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IPP, Jülich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IPP, Garching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ASCR, Czech Rep</a:t>
            </a:r>
          </a:p>
        </p:txBody>
      </p:sp>
      <p:cxnSp>
        <p:nvCxnSpPr>
          <p:cNvPr id="2097" name="Straight Connector 5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98" name="Straight Connector 5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99" name="Straight Connector 57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</p:spPr>
      </p:cxnSp>
      <p:pic>
        <p:nvPicPr>
          <p:cNvPr id="2100" name="Picture 3" descr="C:\Users\jmenard\Desktop\Pictur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37038" y="4495800"/>
            <a:ext cx="307816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1" name="Picture 48" descr="ppi221.tmp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2057400"/>
            <a:ext cx="1295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02" name="Text Box 152"/>
          <p:cNvSpPr txBox="1">
            <a:spLocks noChangeArrowheads="1"/>
          </p:cNvSpPr>
          <p:nvPr/>
        </p:nvSpPr>
        <p:spPr bwMode="auto">
          <a:xfrm>
            <a:off x="152400" y="2057400"/>
            <a:ext cx="1257300" cy="4648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Coll of Wm &amp; Mary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Columbia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CompX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General Atomics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FIU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INL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Johns Hopkins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LANL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LLNL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Lodestar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MIT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Lehigh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Nova Photonics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Old Dominion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ORNL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PPPL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Princeton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Purdue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SNL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Think Tank, Inc.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 Davis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 Irvine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UCLA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UCSD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Colorado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Illinois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Maryland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Rochester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Tennessee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Tulsa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Washington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Wisconsin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X Science LLC</a:t>
            </a:r>
          </a:p>
        </p:txBody>
      </p:sp>
      <p:pic>
        <p:nvPicPr>
          <p:cNvPr id="2103" name="Picture 5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713" y="4343400"/>
            <a:ext cx="227488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3"/>
          <p:cNvSpPr txBox="1">
            <a:spLocks noChangeArrowheads="1"/>
          </p:cNvSpPr>
          <p:nvPr/>
        </p:nvSpPr>
        <p:spPr bwMode="auto">
          <a:xfrm>
            <a:off x="0" y="986326"/>
            <a:ext cx="4699000" cy="485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010000"/>
              </a:buClr>
              <a:buFontTx/>
              <a:buChar char="•"/>
            </a:pPr>
            <a:r>
              <a:rPr lang="en-US" sz="2400" b="0" i="0" dirty="0" smtClean="0">
                <a:solidFill>
                  <a:schemeClr val="tx1"/>
                </a:solidFill>
              </a:rPr>
              <a:t>Provides early test of ECH heating of CHI plasma for NSTX-U/FNSF</a:t>
            </a:r>
          </a:p>
          <a:p>
            <a:pPr>
              <a:spcBef>
                <a:spcPct val="20000"/>
              </a:spcBef>
              <a:buClr>
                <a:srgbClr val="010000"/>
              </a:buClr>
              <a:buFontTx/>
              <a:buChar char="•"/>
            </a:pPr>
            <a:r>
              <a:rPr lang="en-US" sz="2400" b="0" i="0" dirty="0" smtClean="0">
                <a:solidFill>
                  <a:schemeClr val="tx1"/>
                </a:solidFill>
              </a:rPr>
              <a:t>CHI </a:t>
            </a:r>
            <a:r>
              <a:rPr lang="en-US" sz="2400" b="0" i="0" dirty="0">
                <a:solidFill>
                  <a:schemeClr val="tx1"/>
                </a:solidFill>
              </a:rPr>
              <a:t>design completed </a:t>
            </a:r>
            <a:r>
              <a:rPr lang="en-US" sz="2400" b="0" i="0" dirty="0" smtClean="0">
                <a:solidFill>
                  <a:schemeClr val="tx1"/>
                </a:solidFill>
              </a:rPr>
              <a:t>(March 2014) </a:t>
            </a:r>
            <a:endParaRPr lang="en-US" sz="2400" b="0" i="0" dirty="0">
              <a:solidFill>
                <a:schemeClr val="tx1"/>
              </a:solidFill>
            </a:endParaRPr>
          </a:p>
          <a:p>
            <a:pPr lvl="1">
              <a:spcBef>
                <a:spcPct val="20000"/>
              </a:spcBef>
              <a:buClr>
                <a:srgbClr val="010000"/>
              </a:buClr>
              <a:buFontTx/>
              <a:buChar char="–"/>
            </a:pPr>
            <a:r>
              <a:rPr lang="en-US" sz="20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CHI installation later during 2014</a:t>
            </a:r>
            <a:endParaRPr lang="en-US" sz="2000" b="0" i="0" dirty="0">
              <a:solidFill>
                <a:schemeClr val="accent2"/>
              </a:solidFill>
              <a:ea typeface="ＭＳ Ｐゴシック" charset="0"/>
              <a:cs typeface="ＭＳ Ｐゴシック" charset="0"/>
            </a:endParaRPr>
          </a:p>
          <a:p>
            <a:pPr>
              <a:spcBef>
                <a:spcPct val="20000"/>
              </a:spcBef>
              <a:buClr>
                <a:srgbClr val="010000"/>
              </a:buClr>
              <a:buFontTx/>
              <a:buChar char="•"/>
            </a:pPr>
            <a:r>
              <a:rPr lang="en-US" sz="2400" b="0" i="0" dirty="0" smtClean="0">
                <a:solidFill>
                  <a:schemeClr val="tx1"/>
                </a:solidFill>
              </a:rPr>
              <a:t>Electrode mounted on top of divertor plate</a:t>
            </a:r>
            <a:endParaRPr lang="en-US" sz="2000" b="0" i="0" dirty="0">
              <a:solidFill>
                <a:schemeClr val="accent2"/>
              </a:solidFill>
              <a:ea typeface="ＭＳ Ｐゴシック" charset="0"/>
              <a:cs typeface="ＭＳ Ｐゴシック" charset="0"/>
            </a:endParaRPr>
          </a:p>
          <a:p>
            <a:pPr>
              <a:spcBef>
                <a:spcPct val="20000"/>
              </a:spcBef>
              <a:buClr>
                <a:srgbClr val="010000"/>
              </a:buClr>
              <a:buFontTx/>
              <a:buChar char="•"/>
            </a:pPr>
            <a:r>
              <a:rPr lang="en-US" sz="2400" b="0" i="0" dirty="0" smtClean="0">
                <a:solidFill>
                  <a:schemeClr val="tx1"/>
                </a:solidFill>
              </a:rPr>
              <a:t>Electrode-based CHI may be applicable to FNSF</a:t>
            </a:r>
          </a:p>
          <a:p>
            <a:pPr>
              <a:spcBef>
                <a:spcPct val="20000"/>
              </a:spcBef>
              <a:buClr>
                <a:srgbClr val="010000"/>
              </a:buClr>
              <a:buFontTx/>
              <a:buChar char="•"/>
            </a:pPr>
            <a:r>
              <a:rPr lang="en-US" sz="2400" b="0" i="0" dirty="0" smtClean="0">
                <a:solidFill>
                  <a:schemeClr val="tx1"/>
                </a:solidFill>
              </a:rPr>
              <a:t>US Contribution to project</a:t>
            </a:r>
            <a:endParaRPr lang="en-US" sz="2400" b="0" i="0" dirty="0">
              <a:solidFill>
                <a:schemeClr val="tx1"/>
              </a:solidFill>
            </a:endParaRPr>
          </a:p>
          <a:p>
            <a:pPr lvl="1">
              <a:spcBef>
                <a:spcPct val="20000"/>
              </a:spcBef>
              <a:buClr>
                <a:srgbClr val="010000"/>
              </a:buClr>
              <a:buFontTx/>
              <a:buChar char="–"/>
            </a:pPr>
            <a:r>
              <a:rPr lang="en-US" sz="20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Primary insulators</a:t>
            </a:r>
          </a:p>
          <a:p>
            <a:pPr lvl="1">
              <a:spcBef>
                <a:spcPct val="20000"/>
              </a:spcBef>
              <a:buClr>
                <a:srgbClr val="010000"/>
              </a:buClr>
              <a:buFontTx/>
              <a:buChar char="–"/>
            </a:pPr>
            <a:r>
              <a:rPr lang="en-US" sz="20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Capacitor bank </a:t>
            </a:r>
            <a:r>
              <a:rPr lang="en-US" sz="2000" b="0" i="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p</a:t>
            </a:r>
            <a:r>
              <a:rPr lang="en-US" sz="20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ower </a:t>
            </a:r>
            <a:r>
              <a:rPr lang="en-US" sz="2000" b="0" i="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s</a:t>
            </a:r>
            <a:r>
              <a:rPr lang="en-US" sz="20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upplies</a:t>
            </a:r>
          </a:p>
          <a:p>
            <a:pPr lvl="1">
              <a:spcBef>
                <a:spcPct val="20000"/>
              </a:spcBef>
              <a:buClr>
                <a:srgbClr val="010000"/>
              </a:buClr>
              <a:buFontTx/>
              <a:buChar char="–"/>
            </a:pPr>
            <a:r>
              <a:rPr lang="en-US" sz="20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Gas injection systems</a:t>
            </a:r>
            <a:endParaRPr lang="en-US" sz="2000" b="0" i="0" dirty="0">
              <a:solidFill>
                <a:schemeClr val="accent2"/>
              </a:solidFill>
              <a:ea typeface="ＭＳ Ｐゴシック" charset="0"/>
              <a:cs typeface="ＭＳ Ｐゴシック" charset="0"/>
            </a:endParaRPr>
          </a:p>
          <a:p>
            <a:pPr lvl="2">
              <a:spcBef>
                <a:spcPct val="20000"/>
              </a:spcBef>
              <a:buClr>
                <a:srgbClr val="010000"/>
              </a:buClr>
            </a:pPr>
            <a:endParaRPr lang="en-US" sz="1800" b="0" i="0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  <a:p>
            <a:pPr lvl="2">
              <a:spcBef>
                <a:spcPct val="20000"/>
              </a:spcBef>
              <a:buClr>
                <a:srgbClr val="010000"/>
              </a:buClr>
            </a:pPr>
            <a:endParaRPr lang="en-US" sz="1800" b="0" i="0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  <a:p>
            <a:pPr lvl="2">
              <a:spcBef>
                <a:spcPct val="20000"/>
              </a:spcBef>
              <a:buClr>
                <a:srgbClr val="010000"/>
              </a:buClr>
            </a:pPr>
            <a:endParaRPr lang="en-US" sz="2000" b="0" i="0" dirty="0">
              <a:solidFill>
                <a:schemeClr val="accent2"/>
              </a:solidFill>
              <a:ea typeface="ＭＳ Ｐゴシック" charset="0"/>
              <a:cs typeface="ＭＳ Ｐゴシック" charset="0"/>
            </a:endParaRPr>
          </a:p>
          <a:p>
            <a:pPr lvl="2">
              <a:spcBef>
                <a:spcPct val="20000"/>
              </a:spcBef>
              <a:buClr>
                <a:srgbClr val="010000"/>
              </a:buClr>
            </a:pPr>
            <a:endParaRPr lang="en-US" sz="1800" b="0" i="0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  <a:p>
            <a:pPr lvl="2">
              <a:spcBef>
                <a:spcPct val="20000"/>
              </a:spcBef>
              <a:buClr>
                <a:srgbClr val="010000"/>
              </a:buClr>
            </a:pPr>
            <a:endParaRPr lang="en-US" sz="1800" b="0" i="0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  <a:p>
            <a:pPr>
              <a:spcBef>
                <a:spcPct val="20000"/>
              </a:spcBef>
              <a:buClr>
                <a:srgbClr val="010000"/>
              </a:buClr>
            </a:pPr>
            <a:endParaRPr lang="en-US" sz="2800" b="0" i="0" dirty="0">
              <a:solidFill>
                <a:schemeClr val="tx1"/>
              </a:solidFill>
            </a:endParaRPr>
          </a:p>
          <a:p>
            <a:pPr lvl="2">
              <a:spcBef>
                <a:spcPct val="20000"/>
              </a:spcBef>
              <a:buClr>
                <a:srgbClr val="010000"/>
              </a:buClr>
            </a:pPr>
            <a:endParaRPr lang="en-US" sz="1800" b="0" i="0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560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F8F8F8">
              <a:alpha val="5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2900" i="0" dirty="0" smtClean="0">
                <a:solidFill>
                  <a:schemeClr val="accent2"/>
                </a:solidFill>
                <a:latin typeface="Arial" charset="0"/>
                <a:cs typeface="ＭＳ Ｐゴシック" charset="0"/>
              </a:rPr>
              <a:t>New CHI Electrode Design to be Tested on QUEST</a:t>
            </a:r>
          </a:p>
          <a:p>
            <a:pPr algn="ctr"/>
            <a:r>
              <a:rPr lang="en-US" sz="2900" i="0" dirty="0" smtClean="0">
                <a:solidFill>
                  <a:schemeClr val="accent2"/>
                </a:solidFill>
                <a:latin typeface="Arial" charset="0"/>
                <a:cs typeface="ＭＳ Ｐゴシック" charset="0"/>
              </a:rPr>
              <a:t>(Collaboration with Japan)</a:t>
            </a:r>
            <a:endParaRPr lang="en-US" sz="2900" i="0" dirty="0">
              <a:solidFill>
                <a:schemeClr val="accent2"/>
              </a:solidFill>
              <a:latin typeface="Arial" charset="0"/>
              <a:cs typeface="ＭＳ Ｐゴシック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570" y="1474055"/>
            <a:ext cx="4456430" cy="444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347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4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5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altLang="en-US" sz="2800" dirty="0" smtClean="0"/>
              <a:t>SFSU Research Plans for FY2015 </a:t>
            </a:r>
            <a:endParaRPr lang="en-US" altLang="en-US" sz="2000" dirty="0" smtClean="0">
              <a:solidFill>
                <a:srgbClr val="FF0000"/>
              </a:solidFill>
            </a:endParaRPr>
          </a:p>
        </p:txBody>
      </p:sp>
      <p:cxnSp>
        <p:nvCxnSpPr>
          <p:cNvPr id="3077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450" y="1257300"/>
            <a:ext cx="8839200" cy="3200400"/>
          </a:xfrm>
        </p:spPr>
        <p:txBody>
          <a:bodyPr/>
          <a:lstStyle/>
          <a:p>
            <a:pPr>
              <a:buClr>
                <a:srgbClr val="010000"/>
              </a:buClr>
            </a:pPr>
            <a:r>
              <a:rPr lang="en-US" altLang="en-US" dirty="0" smtClean="0"/>
              <a:t>Transient CHI Start-up</a:t>
            </a:r>
          </a:p>
          <a:p>
            <a:pPr lvl="1">
              <a:buClr>
                <a:srgbClr val="010000"/>
              </a:buClr>
            </a:pPr>
            <a:r>
              <a:rPr lang="en-US" altLang="en-US" sz="2400" dirty="0" smtClean="0"/>
              <a:t>Using PF1C as the primary coil, establish current targets approaching 200kA and compare scaling with NSTX results</a:t>
            </a:r>
          </a:p>
          <a:p>
            <a:pPr lvl="1">
              <a:buClr>
                <a:srgbClr val="010000"/>
              </a:buClr>
            </a:pPr>
            <a:r>
              <a:rPr lang="en-US" altLang="en-US" sz="2400" dirty="0" smtClean="0"/>
              <a:t>Study improvements to CHI plasma </a:t>
            </a:r>
            <a:r>
              <a:rPr lang="en-US" altLang="en-US" sz="2400" dirty="0" err="1" smtClean="0"/>
              <a:t>T</a:t>
            </a:r>
            <a:r>
              <a:rPr lang="en-US" altLang="en-US" sz="2400" baseline="-25000" dirty="0" err="1" smtClean="0"/>
              <a:t>e</a:t>
            </a:r>
            <a:r>
              <a:rPr lang="en-US" altLang="en-US" sz="2400" dirty="0" smtClean="0"/>
              <a:t> </a:t>
            </a:r>
            <a:r>
              <a:rPr lang="en-US" altLang="en-US" sz="2400" dirty="0" smtClean="0"/>
              <a:t>in discharges with higher poloidal flux with more complete Li coatings</a:t>
            </a:r>
          </a:p>
          <a:p>
            <a:pPr lvl="1">
              <a:buClr>
                <a:srgbClr val="010000"/>
              </a:buClr>
            </a:pPr>
            <a:endParaRPr lang="en-US" altLang="en-US" sz="2400" dirty="0" smtClean="0"/>
          </a:p>
          <a:p>
            <a:pPr>
              <a:buClr>
                <a:srgbClr val="010000"/>
              </a:buClr>
            </a:pPr>
            <a:r>
              <a:rPr lang="en-US" altLang="en-US" dirty="0" smtClean="0"/>
              <a:t>Assess inductive flux savings and compare to NSTX results</a:t>
            </a:r>
          </a:p>
          <a:p>
            <a:pPr>
              <a:buClr>
                <a:srgbClr val="010000"/>
              </a:buClr>
            </a:pPr>
            <a:endParaRPr lang="en-US" altLang="en-US" dirty="0"/>
          </a:p>
          <a:p>
            <a:pPr>
              <a:buClr>
                <a:srgbClr val="010000"/>
              </a:buClr>
            </a:pPr>
            <a:r>
              <a:rPr lang="en-US" altLang="en-US" dirty="0" smtClean="0"/>
              <a:t>Assess NBI coupling + current drive efficiency in 300-400kA flat-top current inductive plasmas (supports TRANSP validation activities – Poli) </a:t>
            </a:r>
            <a:endParaRPr lang="en-US" altLang="en-US" dirty="0"/>
          </a:p>
          <a:p>
            <a:pPr marL="914400" lvl="2" indent="0">
              <a:buClr>
                <a:srgbClr val="010000"/>
              </a:buClr>
              <a:buNone/>
            </a:pPr>
            <a:endParaRPr lang="en-US" altLang="en-US" dirty="0" smtClean="0"/>
          </a:p>
        </p:txBody>
      </p:sp>
      <p:cxnSp>
        <p:nvCxnSpPr>
          <p:cNvPr id="3079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0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2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132262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4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5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altLang="en-US" sz="2800" dirty="0" smtClean="0"/>
              <a:t>SFSU Research Plans for FY2016 </a:t>
            </a:r>
            <a:endParaRPr lang="en-US" altLang="en-US" sz="2000" dirty="0" smtClean="0">
              <a:solidFill>
                <a:srgbClr val="FF0000"/>
              </a:solidFill>
            </a:endParaRPr>
          </a:p>
        </p:txBody>
      </p:sp>
      <p:cxnSp>
        <p:nvCxnSpPr>
          <p:cNvPr id="3077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82700"/>
            <a:ext cx="9144000" cy="5029200"/>
          </a:xfrm>
        </p:spPr>
        <p:txBody>
          <a:bodyPr/>
          <a:lstStyle/>
          <a:p>
            <a:pPr>
              <a:buClr>
                <a:srgbClr val="010000"/>
              </a:buClr>
            </a:pPr>
            <a:r>
              <a:rPr lang="en-US" altLang="en-US" dirty="0" smtClean="0"/>
              <a:t>Transient CHI Start-up</a:t>
            </a:r>
          </a:p>
          <a:p>
            <a:pPr lvl="1">
              <a:buClr>
                <a:srgbClr val="010000"/>
              </a:buClr>
            </a:pPr>
            <a:r>
              <a:rPr lang="en-US" altLang="en-US" dirty="0" smtClean="0"/>
              <a:t>Study improvements to CHI plasma </a:t>
            </a:r>
            <a:r>
              <a:rPr lang="en-US" altLang="en-US" dirty="0" err="1" smtClean="0"/>
              <a:t>T</a:t>
            </a:r>
            <a:r>
              <a:rPr lang="en-US" altLang="en-US" baseline="-25000" dirty="0" err="1" smtClean="0"/>
              <a:t>e</a:t>
            </a:r>
            <a:r>
              <a:rPr lang="en-US" altLang="en-US" dirty="0" smtClean="0"/>
              <a:t> in discharges with higher poloidal flux with Li coating of the upper divertor </a:t>
            </a:r>
          </a:p>
          <a:p>
            <a:pPr lvl="1">
              <a:buClr>
                <a:srgbClr val="010000"/>
              </a:buClr>
            </a:pPr>
            <a:r>
              <a:rPr lang="en-US" altLang="en-US" dirty="0" smtClean="0"/>
              <a:t>Develop targets approaching 400kA for FY17 and FY18 ramp-up experiments (will need ECH + higher CHI voltage during FY17)</a:t>
            </a:r>
          </a:p>
          <a:p>
            <a:pPr>
              <a:buClr>
                <a:srgbClr val="010000"/>
              </a:buClr>
            </a:pPr>
            <a:r>
              <a:rPr lang="en-US" altLang="en-US" dirty="0" smtClean="0"/>
              <a:t>Generate discharges with partial solenoid pre-charge</a:t>
            </a:r>
            <a:endParaRPr lang="en-US" altLang="en-US" dirty="0"/>
          </a:p>
          <a:p>
            <a:pPr lvl="1">
              <a:buClr>
                <a:srgbClr val="010000"/>
              </a:buClr>
            </a:pPr>
            <a:r>
              <a:rPr lang="en-US" altLang="en-US" dirty="0" smtClean="0"/>
              <a:t>Ramp-up CHI discharge while reducing solenoid current to zero</a:t>
            </a:r>
          </a:p>
          <a:p>
            <a:pPr>
              <a:buClr>
                <a:srgbClr val="010000"/>
              </a:buClr>
            </a:pPr>
            <a:r>
              <a:rPr lang="en-US" altLang="en-US" dirty="0" smtClean="0"/>
              <a:t>Test NB coupling to CHI targets with small inductive drive</a:t>
            </a:r>
            <a:endParaRPr lang="en-US" altLang="en-US" dirty="0"/>
          </a:p>
          <a:p>
            <a:pPr lvl="1">
              <a:buClr>
                <a:srgbClr val="010000"/>
              </a:buClr>
            </a:pPr>
            <a:r>
              <a:rPr lang="en-US" altLang="en-US" dirty="0" smtClean="0"/>
              <a:t>Understand importance of current profile on NB coupling</a:t>
            </a:r>
            <a:endParaRPr lang="en-US" altLang="en-US" dirty="0"/>
          </a:p>
          <a:p>
            <a:pPr>
              <a:buClr>
                <a:srgbClr val="010000"/>
              </a:buClr>
            </a:pPr>
            <a:r>
              <a:rPr lang="en-US" altLang="en-US" dirty="0" smtClean="0"/>
              <a:t>Obtain full non-inductive current drive in flat-top phase with </a:t>
            </a:r>
            <a:r>
              <a:rPr lang="en-US" altLang="en-US" dirty="0" err="1" smtClean="0"/>
              <a:t>o</a:t>
            </a:r>
            <a:r>
              <a:rPr lang="en-US" altLang="en-US" dirty="0" err="1" smtClean="0"/>
              <a:t>hmic</a:t>
            </a:r>
            <a:r>
              <a:rPr lang="en-US" altLang="en-US" dirty="0" smtClean="0"/>
              <a:t> </a:t>
            </a:r>
            <a:r>
              <a:rPr lang="en-US" altLang="en-US" dirty="0" smtClean="0"/>
              <a:t>seeding, then clamp OH coil current to constant value progressively earlier in time (in support of TRANSP validation)</a:t>
            </a:r>
            <a:endParaRPr lang="en-US" altLang="en-US" dirty="0"/>
          </a:p>
          <a:p>
            <a:pPr marL="914400" lvl="2" indent="0">
              <a:buClr>
                <a:srgbClr val="010000"/>
              </a:buClr>
              <a:buNone/>
            </a:pPr>
            <a:endParaRPr lang="en-US" altLang="en-US" dirty="0" smtClean="0"/>
          </a:p>
        </p:txBody>
      </p:sp>
      <p:cxnSp>
        <p:nvCxnSpPr>
          <p:cNvPr id="3079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0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2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029880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4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5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altLang="en-US" sz="2800" dirty="0" smtClean="0"/>
              <a:t>SFSU expected results by end of</a:t>
            </a:r>
            <a:r>
              <a:rPr lang="en-US" altLang="en-US" sz="2800" dirty="0"/>
              <a:t> </a:t>
            </a:r>
            <a:r>
              <a:rPr lang="en-US" altLang="en-US" sz="2800" dirty="0" smtClean="0"/>
              <a:t>FY2016 run </a:t>
            </a:r>
            <a:endParaRPr lang="en-US" altLang="en-US" sz="2000" dirty="0" smtClean="0">
              <a:solidFill>
                <a:srgbClr val="FF0000"/>
              </a:solidFill>
            </a:endParaRPr>
          </a:p>
        </p:txBody>
      </p:sp>
      <p:cxnSp>
        <p:nvCxnSpPr>
          <p:cNvPr id="3077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162050"/>
            <a:ext cx="8839200" cy="5029200"/>
          </a:xfrm>
        </p:spPr>
        <p:txBody>
          <a:bodyPr/>
          <a:lstStyle/>
          <a:p>
            <a:pPr>
              <a:buClr>
                <a:srgbClr val="010000"/>
              </a:buClr>
            </a:pPr>
            <a:r>
              <a:rPr lang="en-US" altLang="en-US" sz="2000" dirty="0" smtClean="0"/>
              <a:t>Understand Transient CHI current generation potential in NSTX-U </a:t>
            </a:r>
          </a:p>
          <a:p>
            <a:pPr lvl="1">
              <a:buClr>
                <a:srgbClr val="010000"/>
              </a:buClr>
            </a:pPr>
            <a:r>
              <a:rPr lang="en-US" altLang="en-US" dirty="0" err="1" smtClean="0"/>
              <a:t>T</a:t>
            </a:r>
            <a:r>
              <a:rPr lang="en-US" altLang="en-US" baseline="-25000" dirty="0" err="1" smtClean="0"/>
              <a:t>e</a:t>
            </a:r>
            <a:r>
              <a:rPr lang="en-US" altLang="en-US" dirty="0" smtClean="0"/>
              <a:t> dependence on injected poloidal flux</a:t>
            </a:r>
          </a:p>
          <a:p>
            <a:pPr lvl="1">
              <a:buClr>
                <a:srgbClr val="010000"/>
              </a:buClr>
            </a:pPr>
            <a:r>
              <a:rPr lang="en-US" altLang="en-US" dirty="0" smtClean="0"/>
              <a:t>Effect of more complete Li coatings on radiation and achievable </a:t>
            </a:r>
            <a:r>
              <a:rPr lang="en-US" altLang="en-US" dirty="0" err="1" smtClean="0"/>
              <a:t>T</a:t>
            </a:r>
            <a:r>
              <a:rPr lang="en-US" altLang="en-US" baseline="-25000" dirty="0" err="1" smtClean="0"/>
              <a:t>e</a:t>
            </a:r>
            <a:endParaRPr lang="en-US" altLang="en-US" baseline="-25000" dirty="0" smtClean="0"/>
          </a:p>
          <a:p>
            <a:pPr lvl="1">
              <a:buClr>
                <a:srgbClr val="010000"/>
              </a:buClr>
            </a:pPr>
            <a:r>
              <a:rPr lang="en-US" altLang="en-US" dirty="0" smtClean="0"/>
              <a:t>CHI Voltage limits and requirements in preparation for FY17 and FY18</a:t>
            </a:r>
          </a:p>
          <a:p>
            <a:pPr lvl="1">
              <a:buClr>
                <a:srgbClr val="010000"/>
              </a:buClr>
            </a:pPr>
            <a:r>
              <a:rPr lang="en-US" altLang="en-US" dirty="0" smtClean="0"/>
              <a:t>Improved modeling with 3D NIMROD and 2D TSC of NSTX-U CHI discharges</a:t>
            </a:r>
          </a:p>
          <a:p>
            <a:pPr lvl="1">
              <a:buClr>
                <a:srgbClr val="010000"/>
              </a:buClr>
            </a:pPr>
            <a:r>
              <a:rPr lang="en-US" altLang="en-US" dirty="0" smtClean="0"/>
              <a:t>Understand performance of CHI in new configuration on QUEST in support of ST-FNSF</a:t>
            </a:r>
          </a:p>
          <a:p>
            <a:pPr marL="457200" lvl="1" indent="0">
              <a:buClr>
                <a:srgbClr val="010000"/>
              </a:buClr>
              <a:buNone/>
            </a:pPr>
            <a:endParaRPr lang="en-US" altLang="en-US" dirty="0" smtClean="0"/>
          </a:p>
          <a:p>
            <a:pPr>
              <a:buClr>
                <a:srgbClr val="010000"/>
              </a:buClr>
            </a:pPr>
            <a:r>
              <a:rPr lang="en-US" altLang="en-US" sz="2000" dirty="0" smtClean="0"/>
              <a:t>Understand coupling of NBI to low current inductively generated targets</a:t>
            </a:r>
            <a:endParaRPr lang="en-US" altLang="en-US" sz="2000" dirty="0"/>
          </a:p>
          <a:p>
            <a:pPr lvl="1">
              <a:buClr>
                <a:srgbClr val="010000"/>
              </a:buClr>
            </a:pPr>
            <a:r>
              <a:rPr lang="en-US" altLang="en-US" dirty="0" smtClean="0"/>
              <a:t>In plasmas with varying parameters (</a:t>
            </a:r>
            <a:r>
              <a:rPr lang="en-US" altLang="en-US" dirty="0" err="1" smtClean="0"/>
              <a:t>T</a:t>
            </a:r>
            <a:r>
              <a:rPr lang="en-US" altLang="en-US" baseline="-25000" dirty="0" err="1" smtClean="0"/>
              <a:t>e</a:t>
            </a:r>
            <a:r>
              <a:rPr lang="en-US" altLang="en-US" dirty="0" smtClean="0"/>
              <a:t> and n</a:t>
            </a:r>
            <a:r>
              <a:rPr lang="en-US" altLang="en-US" baseline="-25000" dirty="0" smtClean="0"/>
              <a:t>e</a:t>
            </a:r>
            <a:r>
              <a:rPr lang="en-US" altLang="en-US" dirty="0" smtClean="0"/>
              <a:t> and profiles)</a:t>
            </a:r>
          </a:p>
          <a:p>
            <a:pPr lvl="1">
              <a:buClr>
                <a:srgbClr val="010000"/>
              </a:buClr>
            </a:pPr>
            <a:r>
              <a:rPr lang="en-US" altLang="en-US" dirty="0" smtClean="0"/>
              <a:t>Determine NI current ramp-up rates that do not lead to MHD</a:t>
            </a:r>
          </a:p>
          <a:p>
            <a:pPr lvl="1">
              <a:buClr>
                <a:srgbClr val="010000"/>
              </a:buClr>
            </a:pPr>
            <a:r>
              <a:rPr lang="en-US" altLang="en-US" dirty="0" smtClean="0"/>
              <a:t>Lowest plasma current below which NB CD &amp; Bootstrap current overdrive is not possible (may not cover all possibilities due to Run Time limitations)</a:t>
            </a:r>
          </a:p>
          <a:p>
            <a:pPr marL="914400" lvl="2" indent="0">
              <a:buClr>
                <a:srgbClr val="010000"/>
              </a:buClr>
              <a:buNone/>
            </a:pPr>
            <a:endParaRPr lang="en-US" altLang="en-US" dirty="0" smtClean="0"/>
          </a:p>
        </p:txBody>
      </p:sp>
      <p:cxnSp>
        <p:nvCxnSpPr>
          <p:cNvPr id="3079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0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2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673698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4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5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 smtClean="0"/>
              <a:t>Summary: FY15-16 Start-up </a:t>
            </a:r>
            <a:r>
              <a:rPr lang="en-US" dirty="0"/>
              <a:t>&amp;</a:t>
            </a:r>
            <a:r>
              <a:rPr lang="en-US" dirty="0" smtClean="0"/>
              <a:t> Ramp-up Research will Develop Capabilities for Eventual Full NI Ops. On NSTX-U </a:t>
            </a:r>
            <a:endParaRPr lang="en-US" altLang="en-US" dirty="0" smtClean="0"/>
          </a:p>
        </p:txBody>
      </p:sp>
      <p:cxnSp>
        <p:nvCxnSpPr>
          <p:cNvPr id="3077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63133"/>
            <a:ext cx="9144000" cy="4038600"/>
          </a:xfrm>
        </p:spPr>
        <p:txBody>
          <a:bodyPr/>
          <a:lstStyle/>
          <a:p>
            <a:pPr>
              <a:buClr>
                <a:srgbClr val="010000"/>
              </a:buClr>
            </a:pPr>
            <a:r>
              <a:rPr lang="en-US" altLang="en-US" dirty="0" smtClean="0"/>
              <a:t>Transient Coaxial Helicity Injection will </a:t>
            </a:r>
            <a:r>
              <a:rPr lang="en-US" altLang="en-US" dirty="0"/>
              <a:t>d</a:t>
            </a:r>
            <a:r>
              <a:rPr lang="en-US" altLang="en-US" dirty="0" smtClean="0"/>
              <a:t>evelop capabilities for solenoid-free </a:t>
            </a:r>
            <a:r>
              <a:rPr lang="en-US" altLang="en-US" dirty="0"/>
              <a:t>p</a:t>
            </a:r>
            <a:r>
              <a:rPr lang="en-US" altLang="en-US" dirty="0" smtClean="0"/>
              <a:t>lasma </a:t>
            </a:r>
            <a:r>
              <a:rPr lang="en-US" altLang="en-US" dirty="0"/>
              <a:t>s</a:t>
            </a:r>
            <a:r>
              <a:rPr lang="en-US" altLang="en-US" dirty="0" smtClean="0"/>
              <a:t>tart-up for the ST </a:t>
            </a:r>
          </a:p>
          <a:p>
            <a:pPr lvl="1">
              <a:buClr>
                <a:srgbClr val="010000"/>
              </a:buClr>
            </a:pPr>
            <a:r>
              <a:rPr lang="en-US" altLang="en-US" dirty="0" smtClean="0"/>
              <a:t>Initial goal is to develop targets approaching 400kA targets in support of FY17-18 goals</a:t>
            </a:r>
          </a:p>
          <a:p>
            <a:pPr lvl="1">
              <a:buClr>
                <a:srgbClr val="010000"/>
              </a:buClr>
            </a:pPr>
            <a:r>
              <a:rPr lang="en-US" altLang="en-US" dirty="0" smtClean="0"/>
              <a:t>Numerical simulations will/are supporting experiments </a:t>
            </a:r>
          </a:p>
          <a:p>
            <a:pPr lvl="1">
              <a:buClr>
                <a:srgbClr val="010000"/>
              </a:buClr>
            </a:pPr>
            <a:r>
              <a:rPr lang="en-US" altLang="en-US" dirty="0" smtClean="0"/>
              <a:t>New CHI electrode design in support of ST-FNSF to be tested on QUEST</a:t>
            </a:r>
          </a:p>
          <a:p>
            <a:pPr lvl="1">
              <a:buClr>
                <a:srgbClr val="010000"/>
              </a:buClr>
            </a:pPr>
            <a:r>
              <a:rPr lang="en-US" altLang="en-US" dirty="0" smtClean="0"/>
              <a:t>Localized Helicity Injection to be tested on NSTX-U, when technically ready (FY17 or later)</a:t>
            </a:r>
          </a:p>
          <a:p>
            <a:pPr marL="457200" lvl="1" indent="0">
              <a:buClr>
                <a:srgbClr val="010000"/>
              </a:buClr>
              <a:buNone/>
            </a:pPr>
            <a:endParaRPr lang="en-US" altLang="en-US" dirty="0" smtClean="0"/>
          </a:p>
          <a:p>
            <a:pPr>
              <a:buClr>
                <a:srgbClr val="010000"/>
              </a:buClr>
            </a:pPr>
            <a:r>
              <a:rPr lang="en-US" altLang="en-US" dirty="0" smtClean="0"/>
              <a:t>NB Coupling in low current inductively generated discharges will be studied to apply this capability to CHI targets during FY17-18</a:t>
            </a:r>
          </a:p>
        </p:txBody>
      </p:sp>
      <p:cxnSp>
        <p:nvCxnSpPr>
          <p:cNvPr id="3079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0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2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62350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Back-up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873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4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5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altLang="en-US" sz="2800" dirty="0" smtClean="0"/>
              <a:t>CHI Research plans in preparation for NSTX-U operations in FY2015</a:t>
            </a:r>
          </a:p>
        </p:txBody>
      </p:sp>
      <p:cxnSp>
        <p:nvCxnSpPr>
          <p:cNvPr id="3077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839200" cy="4343400"/>
          </a:xfrm>
        </p:spPr>
        <p:txBody>
          <a:bodyPr/>
          <a:lstStyle/>
          <a:p>
            <a:pPr>
              <a:buClr>
                <a:srgbClr val="010000"/>
              </a:buClr>
            </a:pPr>
            <a:r>
              <a:rPr lang="en-US" altLang="en-US" sz="2800" dirty="0" smtClean="0"/>
              <a:t>Initial NSTX-U Hardware Configuration for Transient CHI Start-up identified</a:t>
            </a:r>
          </a:p>
          <a:p>
            <a:pPr lvl="1">
              <a:buClr>
                <a:srgbClr val="010000"/>
              </a:buClr>
            </a:pPr>
            <a:r>
              <a:rPr lang="en-US" altLang="en-US" dirty="0" smtClean="0"/>
              <a:t>Developed initial start-up scenarios for NSTX-U for FY15 </a:t>
            </a:r>
            <a:r>
              <a:rPr lang="en-US" altLang="en-US" dirty="0" err="1" smtClean="0"/>
              <a:t>Expts</a:t>
            </a:r>
            <a:r>
              <a:rPr lang="en-US" altLang="en-US" dirty="0" smtClean="0"/>
              <a:t>.</a:t>
            </a:r>
          </a:p>
          <a:p>
            <a:pPr>
              <a:buClr>
                <a:srgbClr val="010000"/>
              </a:buClr>
            </a:pPr>
            <a:r>
              <a:rPr lang="en-US" altLang="en-US" sz="2800" dirty="0" smtClean="0"/>
              <a:t>MOV rating will be increased from 1.65kV to 2kV</a:t>
            </a:r>
            <a:endParaRPr lang="en-US" altLang="en-US" sz="2800" dirty="0"/>
          </a:p>
          <a:p>
            <a:pPr lvl="1">
              <a:buClr>
                <a:srgbClr val="010000"/>
              </a:buClr>
            </a:pPr>
            <a:r>
              <a:rPr lang="en-US" altLang="en-US" dirty="0" smtClean="0"/>
              <a:t>NSTX-U Engineering will implement this capability in the near future</a:t>
            </a:r>
            <a:endParaRPr lang="en-US" altLang="en-US" dirty="0"/>
          </a:p>
          <a:p>
            <a:pPr>
              <a:buClr>
                <a:srgbClr val="010000"/>
              </a:buClr>
            </a:pPr>
            <a:r>
              <a:rPr lang="en-US" altLang="en-US" sz="2800" dirty="0" smtClean="0"/>
              <a:t>Starting work on energizing CHI cap bank for tests into dummy load</a:t>
            </a:r>
            <a:endParaRPr lang="en-US" altLang="en-US" sz="2800" dirty="0"/>
          </a:p>
          <a:p>
            <a:pPr lvl="1">
              <a:buClr>
                <a:srgbClr val="010000"/>
              </a:buClr>
            </a:pPr>
            <a:r>
              <a:rPr lang="en-US" altLang="en-US" dirty="0" smtClean="0"/>
              <a:t>FY2015 and 2016 experiments will use existing capacitor bank</a:t>
            </a:r>
            <a:endParaRPr lang="en-US" altLang="en-US" dirty="0"/>
          </a:p>
        </p:txBody>
      </p:sp>
      <p:cxnSp>
        <p:nvCxnSpPr>
          <p:cNvPr id="3079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0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2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41491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7210" y="0"/>
            <a:ext cx="9725736" cy="914400"/>
          </a:xfrm>
        </p:spPr>
        <p:txBody>
          <a:bodyPr/>
          <a:lstStyle/>
          <a:p>
            <a:r>
              <a:rPr lang="en-US" dirty="0" smtClean="0"/>
              <a:t>Start-up and Ramp-up Research Involves Three Parallel Paths that Will be Linked as Technical Capabilities Permit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98" y="971549"/>
            <a:ext cx="4019552" cy="3432712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 smtClean="0"/>
              <a:t>(a) Generate and increase current produced by CHI</a:t>
            </a:r>
          </a:p>
          <a:p>
            <a:pPr lvl="1"/>
            <a:r>
              <a:rPr lang="en-US" sz="1800" dirty="0" smtClean="0"/>
              <a:t>Heat with ECH (to 200-400eV)</a:t>
            </a:r>
          </a:p>
          <a:p>
            <a:pPr lvl="1"/>
            <a:r>
              <a:rPr lang="en-US" sz="1800" dirty="0" smtClean="0"/>
              <a:t>Then heat with HHFW (to &gt; 1keV)</a:t>
            </a:r>
          </a:p>
          <a:p>
            <a:pPr lvl="1"/>
            <a:r>
              <a:rPr lang="en-US" sz="1800" dirty="0" smtClean="0"/>
              <a:t>Then ramp-up current using NBI and BS current overdrive</a:t>
            </a:r>
          </a:p>
          <a:p>
            <a:pPr lvl="1"/>
            <a:endParaRPr lang="en-US" sz="1800" dirty="0"/>
          </a:p>
          <a:p>
            <a:pPr marL="0" indent="0">
              <a:buNone/>
            </a:pPr>
            <a:r>
              <a:rPr lang="en-US" sz="2200" dirty="0" smtClean="0"/>
              <a:t>(b) Current ramp-up of intermediate </a:t>
            </a:r>
            <a:r>
              <a:rPr lang="en-US" sz="2200" dirty="0" err="1" smtClean="0"/>
              <a:t>I</a:t>
            </a:r>
            <a:r>
              <a:rPr lang="en-US" sz="2200" baseline="-25000" dirty="0" err="1" smtClean="0"/>
              <a:t>p</a:t>
            </a:r>
            <a:r>
              <a:rPr lang="en-US" sz="2200" dirty="0" smtClean="0"/>
              <a:t> plasmas (Wave particle TSG)</a:t>
            </a:r>
          </a:p>
          <a:p>
            <a:pPr lvl="1"/>
            <a:r>
              <a:rPr lang="en-US" sz="1800" dirty="0" smtClean="0"/>
              <a:t>Progressively increase initial current (from 0.3 </a:t>
            </a:r>
            <a:r>
              <a:rPr lang="en-US" sz="1800" dirty="0"/>
              <a:t>to </a:t>
            </a:r>
            <a:r>
              <a:rPr lang="en-US" sz="1800" dirty="0" smtClean="0"/>
              <a:t>0.5MA) and ramp-up using HHFW and BS current overdrive</a:t>
            </a:r>
          </a:p>
          <a:p>
            <a:pPr lvl="1"/>
            <a:r>
              <a:rPr lang="en-US" sz="1800" dirty="0" smtClean="0"/>
              <a:t>Assist extension of NBI CD to lower </a:t>
            </a:r>
            <a:r>
              <a:rPr lang="en-US" sz="1800" dirty="0" err="1" smtClean="0"/>
              <a:t>I</a:t>
            </a:r>
            <a:r>
              <a:rPr lang="en-US" sz="1800" baseline="-25000" dirty="0" err="1" smtClean="0"/>
              <a:t>p</a:t>
            </a:r>
            <a:r>
              <a:rPr lang="en-US" sz="1800" dirty="0" smtClean="0"/>
              <a:t> </a:t>
            </a:r>
          </a:p>
          <a:p>
            <a:pPr marL="457200" lvl="1" indent="0">
              <a:buNone/>
            </a:pPr>
            <a:endParaRPr lang="en-US" sz="1800" dirty="0" smtClean="0"/>
          </a:p>
          <a:p>
            <a:pPr marL="457200" lvl="1" indent="0">
              <a:buNone/>
            </a:pPr>
            <a:endParaRPr lang="en-US" sz="1800" dirty="0" smtClean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114800" y="4629671"/>
            <a:ext cx="5029200" cy="343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200" b="0" i="0" dirty="0" smtClean="0"/>
              <a:t>(c) Current ramp-up at near full </a:t>
            </a:r>
            <a:r>
              <a:rPr lang="en-US" sz="2200" b="0" i="0" dirty="0" err="1" smtClean="0"/>
              <a:t>I</a:t>
            </a:r>
            <a:r>
              <a:rPr lang="en-US" sz="2200" b="0" i="0" baseline="-25000" dirty="0" err="1" smtClean="0"/>
              <a:t>p</a:t>
            </a:r>
            <a:r>
              <a:rPr lang="en-US" sz="2200" b="0" i="0" dirty="0" smtClean="0"/>
              <a:t> with NBI and bootstrap current overdrive</a:t>
            </a:r>
            <a:endParaRPr lang="en-US" sz="1800" b="0" i="0" dirty="0" smtClean="0"/>
          </a:p>
          <a:p>
            <a:pPr lvl="1"/>
            <a:r>
              <a:rPr lang="en-US" sz="1800" b="0" i="0" dirty="0" smtClean="0"/>
              <a:t>Progressively reduce initial current from 0.9 to 0.4MA and non-inductively ramp-up current to 1MA using NBI and BS current overdrive</a:t>
            </a:r>
          </a:p>
          <a:p>
            <a:pPr marL="457200" lvl="1" indent="0">
              <a:buFontTx/>
              <a:buNone/>
            </a:pPr>
            <a:endParaRPr lang="en-US" sz="1800" dirty="0" smtClean="0"/>
          </a:p>
          <a:p>
            <a:pPr marL="457200" lvl="1" indent="0">
              <a:buFontTx/>
              <a:buNone/>
            </a:pPr>
            <a:endParaRPr lang="en-US" sz="1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267" y="1096434"/>
            <a:ext cx="4949952" cy="336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734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7188200" y="3928533"/>
            <a:ext cx="533400" cy="2048934"/>
          </a:xfrm>
          <a:prstGeom prst="rect">
            <a:avLst/>
          </a:prstGeom>
          <a:solidFill>
            <a:schemeClr val="accent5"/>
          </a:solidFill>
          <a:ln w="15875" cap="flat" cmpd="sng" algn="ctr">
            <a:solidFill>
              <a:srgbClr val="CCFFCC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7210" y="0"/>
            <a:ext cx="9725736" cy="914400"/>
          </a:xfrm>
        </p:spPr>
        <p:txBody>
          <a:bodyPr/>
          <a:lstStyle/>
          <a:p>
            <a:r>
              <a:rPr lang="en-US" dirty="0" smtClean="0"/>
              <a:t>Bridge Electron Temperature Gap </a:t>
            </a:r>
            <a:r>
              <a:rPr lang="en-US" dirty="0"/>
              <a:t>B</a:t>
            </a:r>
            <a:r>
              <a:rPr lang="en-US" dirty="0" smtClean="0"/>
              <a:t>etween CHI Start-up and Current Ramp-up Requirements with ECH </a:t>
            </a:r>
            <a:r>
              <a:rPr lang="en-US" dirty="0"/>
              <a:t>H</a:t>
            </a:r>
            <a:r>
              <a:rPr lang="en-US" dirty="0" smtClean="0"/>
              <a:t>eating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5134" y="1041400"/>
            <a:ext cx="4394200" cy="5461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67" y="1062567"/>
            <a:ext cx="2941320" cy="19888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068" y="4415366"/>
            <a:ext cx="2735580" cy="1958340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 bwMode="auto">
          <a:xfrm>
            <a:off x="1066800" y="3234267"/>
            <a:ext cx="254000" cy="812800"/>
          </a:xfrm>
          <a:prstGeom prst="downArrow">
            <a:avLst/>
          </a:prstGeom>
          <a:solidFill>
            <a:srgbClr val="FF3300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1733" y="3043766"/>
            <a:ext cx="670560" cy="13449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96067" y="3285066"/>
            <a:ext cx="928459" cy="90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i="0" dirty="0" smtClean="0">
                <a:solidFill>
                  <a:srgbClr val="FF0000"/>
                </a:solidFill>
              </a:rPr>
              <a:t>1MW</a:t>
            </a:r>
          </a:p>
          <a:p>
            <a:pPr>
              <a:buNone/>
            </a:pPr>
            <a:r>
              <a:rPr lang="en-US" sz="2400" i="0" dirty="0" smtClean="0">
                <a:solidFill>
                  <a:srgbClr val="FF0000"/>
                </a:solidFill>
              </a:rPr>
              <a:t>ECH</a:t>
            </a:r>
            <a:endParaRPr lang="en-US" sz="2400" i="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04734" y="3327400"/>
            <a:ext cx="1261884" cy="90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i="0" dirty="0" smtClean="0">
                <a:solidFill>
                  <a:srgbClr val="FF0000"/>
                </a:solidFill>
              </a:rPr>
              <a:t>1-2 MW</a:t>
            </a:r>
          </a:p>
          <a:p>
            <a:pPr>
              <a:buNone/>
            </a:pPr>
            <a:r>
              <a:rPr lang="en-US" sz="2400" i="0" dirty="0" smtClean="0">
                <a:solidFill>
                  <a:srgbClr val="FF0000"/>
                </a:solidFill>
              </a:rPr>
              <a:t>HHFW</a:t>
            </a:r>
            <a:endParaRPr lang="en-US" sz="2400" i="0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6849533" y="4301067"/>
            <a:ext cx="821267" cy="575733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7205133" y="6112933"/>
            <a:ext cx="575734" cy="8467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5952066" y="3911601"/>
            <a:ext cx="1786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0" dirty="0" err="1" smtClean="0"/>
              <a:t>T</a:t>
            </a:r>
            <a:r>
              <a:rPr lang="en-US" sz="2400" i="0" baseline="-25000" dirty="0" err="1" smtClean="0"/>
              <a:t>e</a:t>
            </a:r>
            <a:r>
              <a:rPr lang="en-US" sz="2400" i="0" dirty="0" smtClean="0"/>
              <a:t> = 1 </a:t>
            </a:r>
            <a:r>
              <a:rPr lang="en-US" sz="2400" i="0" dirty="0" err="1" smtClean="0"/>
              <a:t>keV</a:t>
            </a:r>
            <a:endParaRPr lang="en-US" sz="2400" i="0" dirty="0"/>
          </a:p>
        </p:txBody>
      </p:sp>
      <p:sp>
        <p:nvSpPr>
          <p:cNvPr id="21" name="TextBox 20"/>
          <p:cNvSpPr txBox="1"/>
          <p:nvPr/>
        </p:nvSpPr>
        <p:spPr>
          <a:xfrm>
            <a:off x="7086600" y="5698068"/>
            <a:ext cx="1066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0" dirty="0" smtClean="0"/>
              <a:t>20ms</a:t>
            </a:r>
            <a:endParaRPr lang="en-US" sz="1800" i="0" dirty="0"/>
          </a:p>
        </p:txBody>
      </p:sp>
      <p:sp>
        <p:nvSpPr>
          <p:cNvPr id="23" name="TextBox 22"/>
          <p:cNvSpPr txBox="1"/>
          <p:nvPr/>
        </p:nvSpPr>
        <p:spPr>
          <a:xfrm>
            <a:off x="6189133" y="5037667"/>
            <a:ext cx="1066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0" dirty="0" smtClean="0"/>
              <a:t>300eV</a:t>
            </a:r>
            <a:endParaRPr lang="en-US" sz="1800" i="0" dirty="0"/>
          </a:p>
        </p:txBody>
      </p:sp>
      <p:cxnSp>
        <p:nvCxnSpPr>
          <p:cNvPr id="25" name="Straight Arrow Connector 24"/>
          <p:cNvCxnSpPr>
            <a:stCxn id="23" idx="2"/>
          </p:cNvCxnSpPr>
          <p:nvPr/>
        </p:nvCxnSpPr>
        <p:spPr bwMode="auto">
          <a:xfrm>
            <a:off x="6722534" y="5406999"/>
            <a:ext cx="372533" cy="197934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Right Arrow 2"/>
          <p:cNvSpPr/>
          <p:nvPr/>
        </p:nvSpPr>
        <p:spPr bwMode="auto">
          <a:xfrm>
            <a:off x="3431218" y="4961820"/>
            <a:ext cx="1088525" cy="354979"/>
          </a:xfrm>
          <a:prstGeom prst="rightArrow">
            <a:avLst/>
          </a:prstGeom>
          <a:solidFill>
            <a:srgbClr val="FF0000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6" name="Up Arrow 5"/>
          <p:cNvSpPr/>
          <p:nvPr/>
        </p:nvSpPr>
        <p:spPr bwMode="auto">
          <a:xfrm>
            <a:off x="5797576" y="3344692"/>
            <a:ext cx="520599" cy="473306"/>
          </a:xfrm>
          <a:prstGeom prst="upArrow">
            <a:avLst/>
          </a:prstGeom>
          <a:solidFill>
            <a:srgbClr val="FF0000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5943600"/>
            <a:ext cx="2326278" cy="464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100" i="0" dirty="0" smtClean="0">
                <a:solidFill>
                  <a:schemeClr val="tx1"/>
                </a:solidFill>
              </a:rPr>
              <a:t>G. Taylor, et al., </a:t>
            </a:r>
          </a:p>
          <a:p>
            <a:pPr>
              <a:buNone/>
            </a:pPr>
            <a:r>
              <a:rPr lang="en-US" sz="1100" i="0" dirty="0" smtClean="0">
                <a:solidFill>
                  <a:schemeClr val="tx1"/>
                </a:solidFill>
              </a:rPr>
              <a:t>Phys. Plasmas 19 (2012) 022004</a:t>
            </a:r>
            <a:endParaRPr lang="en-US" sz="1100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210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NIMROD simulations show approximate consistency with scaling relations used for CHI design on NSTX and NSTX-U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06" y="956581"/>
            <a:ext cx="3417443" cy="5410200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521758" y="1017411"/>
            <a:ext cx="5622242" cy="247508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Clr>
                <a:srgbClr val="010000"/>
              </a:buClr>
              <a:buFont typeface="+mj-lt"/>
              <a:buAutoNum type="arabicPeriod"/>
            </a:pPr>
            <a:r>
              <a:rPr lang="en-US" altLang="en-US" sz="1600" b="0" i="0" dirty="0" smtClean="0">
                <a:solidFill>
                  <a:schemeClr val="accent2"/>
                </a:solidFill>
              </a:rPr>
              <a:t>CHI produced current increases with Injector Flux</a:t>
            </a:r>
          </a:p>
          <a:p>
            <a:pPr marL="457200" indent="-457200">
              <a:buClr>
                <a:srgbClr val="010000"/>
              </a:buClr>
              <a:buFont typeface="+mj-lt"/>
              <a:buAutoNum type="arabicPeriod"/>
            </a:pPr>
            <a:r>
              <a:rPr lang="en-US" altLang="en-US" sz="1600" b="0" i="0" dirty="0" smtClean="0">
                <a:solidFill>
                  <a:schemeClr val="accent2"/>
                </a:solidFill>
              </a:rPr>
              <a:t>Injector current increases with injector flux</a:t>
            </a:r>
          </a:p>
          <a:p>
            <a:pPr marL="457200" indent="-457200">
              <a:buClr>
                <a:srgbClr val="010000"/>
              </a:buClr>
              <a:buFont typeface="+mj-lt"/>
              <a:buAutoNum type="arabicPeriod"/>
            </a:pPr>
            <a:r>
              <a:rPr lang="en-US" altLang="en-US" sz="1600" b="0" i="0" dirty="0" smtClean="0">
                <a:solidFill>
                  <a:schemeClr val="accent2"/>
                </a:solidFill>
              </a:rPr>
              <a:t>Closed flux fraction increases with narrowness of flux foot print width</a:t>
            </a:r>
          </a:p>
          <a:p>
            <a:pPr marL="457200" indent="-457200">
              <a:buClr>
                <a:srgbClr val="010000"/>
              </a:buClr>
              <a:buFont typeface="+mj-lt"/>
              <a:buAutoNum type="arabicPeriod"/>
            </a:pPr>
            <a:r>
              <a:rPr lang="en-US" altLang="en-US" sz="1600" b="0" i="0" dirty="0" smtClean="0">
                <a:solidFill>
                  <a:schemeClr val="accent2"/>
                </a:solidFill>
              </a:rPr>
              <a:t>Closed flux fraction increase with faster reduction of injector current to zero</a:t>
            </a:r>
          </a:p>
          <a:p>
            <a:pPr marL="457200" indent="-457200">
              <a:buClr>
                <a:srgbClr val="010000"/>
              </a:buClr>
              <a:buFont typeface="+mj-lt"/>
              <a:buAutoNum type="arabicPeriod"/>
            </a:pPr>
            <a:r>
              <a:rPr lang="en-US" altLang="en-US" sz="1600" b="0" i="0" dirty="0" smtClean="0">
                <a:solidFill>
                  <a:schemeClr val="accent2"/>
                </a:solidFill>
              </a:rPr>
              <a:t>Lower limit on </a:t>
            </a:r>
            <a:r>
              <a:rPr lang="en-US" altLang="en-US" sz="1600" b="0" i="0" dirty="0" err="1" smtClean="0">
                <a:solidFill>
                  <a:schemeClr val="accent2"/>
                </a:solidFill>
              </a:rPr>
              <a:t>Te</a:t>
            </a:r>
            <a:r>
              <a:rPr lang="en-US" altLang="en-US" sz="1600" b="0" i="0" dirty="0" smtClean="0">
                <a:solidFill>
                  <a:schemeClr val="accent2"/>
                </a:solidFill>
              </a:rPr>
              <a:t> below which closed flux does not for</a:t>
            </a:r>
          </a:p>
          <a:p>
            <a:pPr marL="400050" lvl="1" indent="0">
              <a:buClr>
                <a:srgbClr val="010000"/>
              </a:buClr>
              <a:buNone/>
            </a:pPr>
            <a:r>
              <a:rPr lang="en-US" altLang="en-US" sz="1600" b="0" i="0" dirty="0" smtClean="0"/>
              <a:t>- Closed flux fraction increases with </a:t>
            </a:r>
            <a:r>
              <a:rPr lang="en-US" altLang="en-US" sz="1600" b="0" i="0" dirty="0" err="1" smtClean="0"/>
              <a:t>Te</a:t>
            </a:r>
            <a:endParaRPr lang="en-US" altLang="en-US" sz="1600" b="0" i="0" dirty="0" smtClean="0">
              <a:solidFill>
                <a:schemeClr val="accent2"/>
              </a:solidFill>
            </a:endParaRPr>
          </a:p>
          <a:p>
            <a:pPr marL="914400" lvl="2" indent="0">
              <a:buClr>
                <a:srgbClr val="010000"/>
              </a:buClr>
              <a:buFontTx/>
              <a:buNone/>
            </a:pPr>
            <a:endParaRPr lang="en-US" alt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346849" y="6581001"/>
            <a:ext cx="23478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F. Ebrahimi, et al., </a:t>
            </a:r>
            <a:r>
              <a:rPr lang="en-US" i="0" dirty="0" err="1" smtClean="0">
                <a:solidFill>
                  <a:schemeClr val="tx1"/>
                </a:solidFill>
              </a:rPr>
              <a:t>PoP</a:t>
            </a:r>
            <a:r>
              <a:rPr lang="en-US" i="0" dirty="0" smtClean="0">
                <a:solidFill>
                  <a:schemeClr val="tx1"/>
                </a:solidFill>
              </a:rPr>
              <a:t> (2014)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5000" y="6248400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0" dirty="0" smtClean="0">
                <a:solidFill>
                  <a:schemeClr val="tx1"/>
                </a:solidFill>
              </a:rPr>
              <a:t>NSTX vessel geometry</a:t>
            </a:r>
            <a:endParaRPr lang="en-US" sz="1800" i="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055" y="3543300"/>
            <a:ext cx="2931541" cy="28846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2392" y="3856559"/>
            <a:ext cx="2377694" cy="173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092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Outline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8552"/>
            <a:ext cx="9144000" cy="4567448"/>
          </a:xfrm>
          <a:ln>
            <a:noFill/>
          </a:ln>
        </p:spPr>
        <p:txBody>
          <a:bodyPr/>
          <a:lstStyle/>
          <a:p>
            <a:r>
              <a:rPr lang="en-US" dirty="0" smtClean="0"/>
              <a:t>Introduction</a:t>
            </a:r>
            <a:endParaRPr lang="en-US" sz="1800" dirty="0" smtClean="0"/>
          </a:p>
          <a:p>
            <a:pPr lvl="1"/>
            <a:endParaRPr lang="en-US" sz="1800" dirty="0"/>
          </a:p>
          <a:p>
            <a:r>
              <a:rPr lang="en-US" dirty="0" smtClean="0"/>
              <a:t>Progress in the </a:t>
            </a:r>
            <a:r>
              <a:rPr lang="en-US" dirty="0"/>
              <a:t>last </a:t>
            </a:r>
            <a:r>
              <a:rPr lang="en-US" dirty="0" smtClean="0"/>
              <a:t>year – in preparation for upcoming run</a:t>
            </a:r>
            <a:endParaRPr lang="en-US" dirty="0"/>
          </a:p>
          <a:p>
            <a:pPr lvl="1"/>
            <a:r>
              <a:rPr lang="en-US" sz="1800" dirty="0" smtClean="0"/>
              <a:t>NIMROD &amp; TSC Simulations</a:t>
            </a:r>
          </a:p>
          <a:p>
            <a:pPr lvl="1"/>
            <a:r>
              <a:rPr lang="en-US" sz="1800" dirty="0" smtClean="0"/>
              <a:t>Progress with CHI on QUEST</a:t>
            </a:r>
          </a:p>
          <a:p>
            <a:pPr lvl="1"/>
            <a:endParaRPr lang="en-US" sz="1800" dirty="0" smtClean="0"/>
          </a:p>
          <a:p>
            <a:r>
              <a:rPr lang="en-US" dirty="0" smtClean="0"/>
              <a:t>Solenoid-free Start-up &amp; Ramp-up (SFSU) research goals and plans for FY15 &amp; 16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Key results expected by the end of the FY16 run</a:t>
            </a:r>
            <a:endParaRPr lang="en-US" dirty="0"/>
          </a:p>
          <a:p>
            <a:pPr lvl="1"/>
            <a:r>
              <a:rPr lang="en-US" dirty="0"/>
              <a:t>I</a:t>
            </a:r>
            <a:r>
              <a:rPr lang="en-US" dirty="0" smtClean="0"/>
              <a:t>mpact on further NSTX-U operation and future devices</a:t>
            </a:r>
          </a:p>
        </p:txBody>
      </p:sp>
    </p:spTree>
    <p:extLst>
      <p:ext uri="{BB962C8B-B14F-4D97-AF65-F5344CB8AC3E}">
        <p14:creationId xmlns:p14="http://schemas.microsoft.com/office/powerpoint/2010/main" val="2517622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7210" y="0"/>
            <a:ext cx="9725736" cy="914400"/>
          </a:xfrm>
        </p:spPr>
        <p:txBody>
          <a:bodyPr/>
          <a:lstStyle/>
          <a:p>
            <a:r>
              <a:rPr lang="en-US" dirty="0" smtClean="0"/>
              <a:t>Goal: </a:t>
            </a:r>
            <a:r>
              <a:rPr lang="en-US" dirty="0"/>
              <a:t>Develop and understand non-inductive start-up/ramp-up </a:t>
            </a:r>
            <a:br>
              <a:rPr lang="en-US" dirty="0"/>
            </a:br>
            <a:r>
              <a:rPr lang="en-US" dirty="0"/>
              <a:t>to project to ST-FNSF operation with small or no solenoid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41" y="1194774"/>
            <a:ext cx="9144000" cy="3432712"/>
          </a:xfrm>
        </p:spPr>
        <p:txBody>
          <a:bodyPr/>
          <a:lstStyle/>
          <a:p>
            <a:r>
              <a:rPr lang="en-US" sz="2200" dirty="0"/>
              <a:t>A</a:t>
            </a:r>
            <a:r>
              <a:rPr lang="en-US" sz="2200" dirty="0" smtClean="0"/>
              <a:t>ligned </a:t>
            </a:r>
            <a:r>
              <a:rPr lang="en-US" sz="2200" dirty="0"/>
              <a:t>with </a:t>
            </a:r>
            <a:r>
              <a:rPr lang="en-US" sz="2200" dirty="0" smtClean="0"/>
              <a:t>FES program </a:t>
            </a:r>
            <a:r>
              <a:rPr lang="en-US" sz="2200" dirty="0"/>
              <a:t>vision </a:t>
            </a:r>
            <a:r>
              <a:rPr lang="en-US" sz="2200" dirty="0" smtClean="0"/>
              <a:t>for FNSF requirements</a:t>
            </a:r>
          </a:p>
          <a:p>
            <a:pPr lvl="1"/>
            <a:r>
              <a:rPr lang="en-US" sz="1800" dirty="0" smtClean="0"/>
              <a:t>Enabling access to low aspect ratio for nuclear applications</a:t>
            </a:r>
          </a:p>
          <a:p>
            <a:pPr lvl="1"/>
            <a:r>
              <a:rPr lang="en-US" sz="1800" dirty="0" smtClean="0"/>
              <a:t>Simplify the tokamak concept to reduce cost</a:t>
            </a:r>
          </a:p>
          <a:p>
            <a:pPr lvl="1"/>
            <a:endParaRPr lang="en-US" sz="1800" dirty="0"/>
          </a:p>
          <a:p>
            <a:r>
              <a:rPr lang="en-US" sz="2200" dirty="0" smtClean="0"/>
              <a:t>High level NSTX-U goals:</a:t>
            </a:r>
          </a:p>
          <a:p>
            <a:pPr lvl="1"/>
            <a:r>
              <a:rPr lang="en-US" sz="1800" dirty="0" smtClean="0"/>
              <a:t>Demonstrate and understand solenoid-free current start-up</a:t>
            </a:r>
          </a:p>
          <a:p>
            <a:pPr lvl="1"/>
            <a:r>
              <a:rPr lang="en-US" sz="1800" dirty="0" smtClean="0"/>
              <a:t>Ramp-up the solenoid-less seed current non-inductively using RF and NBI</a:t>
            </a:r>
          </a:p>
          <a:p>
            <a:pPr lvl="1"/>
            <a:endParaRPr lang="en-US" sz="1800" dirty="0" smtClean="0"/>
          </a:p>
          <a:p>
            <a:r>
              <a:rPr lang="en-US" sz="2200" dirty="0" smtClean="0"/>
              <a:t>Solenoid-free Start-up &amp; Ramp-up 5YR objectives: </a:t>
            </a:r>
            <a:endParaRPr lang="en-US" sz="2200" dirty="0"/>
          </a:p>
          <a:p>
            <a:pPr lvl="1"/>
            <a:r>
              <a:rPr lang="en-US" sz="1800" dirty="0" smtClean="0"/>
              <a:t>FY15-16: </a:t>
            </a:r>
            <a:r>
              <a:rPr lang="en-US" sz="1800" dirty="0"/>
              <a:t>Establish high current CHI target that is suitable for non-inductive current ramp-up</a:t>
            </a:r>
          </a:p>
          <a:p>
            <a:pPr lvl="1"/>
            <a:r>
              <a:rPr lang="en-US" sz="1800" dirty="0" smtClean="0"/>
              <a:t>FY15-16: </a:t>
            </a:r>
            <a:r>
              <a:rPr lang="en-US" sz="1800" dirty="0"/>
              <a:t>Test Ramp-up of a 300-600kA inductively generated plasma using RF and NBI</a:t>
            </a:r>
          </a:p>
          <a:p>
            <a:pPr lvl="1"/>
            <a:r>
              <a:rPr lang="en-US" sz="1800" dirty="0" smtClean="0"/>
              <a:t>FY17-18: Integrate non-inductive start-up to ramp-up. Test Ramp-up of ECH-heated CHI generated plasma with RF and NBI </a:t>
            </a:r>
          </a:p>
        </p:txBody>
      </p:sp>
    </p:spTree>
    <p:extLst>
      <p:ext uri="{BB962C8B-B14F-4D97-AF65-F5344CB8AC3E}">
        <p14:creationId xmlns:p14="http://schemas.microsoft.com/office/powerpoint/2010/main" val="4245798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CHI is planned to be used as initial current seed for subsequent non-inductive current ramp-up in NSTX-U</a:t>
            </a:r>
          </a:p>
        </p:txBody>
      </p:sp>
      <p:pic>
        <p:nvPicPr>
          <p:cNvPr id="10244" name="Picture 7" descr="NSTX_fit_Bol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0015"/>
            <a:ext cx="340042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TextBox 8"/>
          <p:cNvSpPr txBox="1">
            <a:spLocks noChangeArrowheads="1"/>
          </p:cNvSpPr>
          <p:nvPr/>
        </p:nvSpPr>
        <p:spPr bwMode="auto">
          <a:xfrm>
            <a:off x="5974354" y="989313"/>
            <a:ext cx="272091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i="0" dirty="0">
                <a:solidFill>
                  <a:schemeClr val="tx1"/>
                </a:solidFill>
              </a:rPr>
              <a:t>NSTX-U Start-up and </a:t>
            </a:r>
            <a:endParaRPr lang="en-US" sz="2000" i="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sz="2000" i="0" dirty="0" smtClean="0">
                <a:solidFill>
                  <a:schemeClr val="tx1"/>
                </a:solidFill>
              </a:rPr>
              <a:t>Ramp</a:t>
            </a:r>
            <a:r>
              <a:rPr lang="en-US" sz="2000" i="0" dirty="0">
                <a:solidFill>
                  <a:schemeClr val="tx1"/>
                </a:solidFill>
              </a:rPr>
              <a:t>-up strategy</a:t>
            </a:r>
          </a:p>
        </p:txBody>
      </p:sp>
      <p:sp>
        <p:nvSpPr>
          <p:cNvPr id="10249" name="TextBox 8"/>
          <p:cNvSpPr txBox="1">
            <a:spLocks noChangeArrowheads="1"/>
          </p:cNvSpPr>
          <p:nvPr/>
        </p:nvSpPr>
        <p:spPr bwMode="auto">
          <a:xfrm>
            <a:off x="229256" y="997045"/>
            <a:ext cx="2709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i="0" dirty="0">
                <a:solidFill>
                  <a:schemeClr val="tx1"/>
                </a:solidFill>
              </a:rPr>
              <a:t>CHI in NSTX/NSTX-U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787" y="1329499"/>
            <a:ext cx="1413764" cy="3780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89100" y="5952067"/>
            <a:ext cx="7848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0" dirty="0" smtClean="0">
                <a:solidFill>
                  <a:schemeClr val="tx1"/>
                </a:solidFill>
              </a:rPr>
              <a:t>Off-axis non-inductive current drive to be studied on DIII-D as part of DIII-D 2014 National Campaign (Mueller, Menard, Holcomb, et al.,)</a:t>
            </a:r>
            <a:endParaRPr lang="en-US" sz="1600" i="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7034" y="1976967"/>
            <a:ext cx="4418330" cy="368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214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7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/>
          <a:lstStyle/>
          <a:p>
            <a:r>
              <a:rPr lang="en-US" dirty="0">
                <a:solidFill>
                  <a:srgbClr val="062EF9"/>
                </a:solidFill>
                <a:latin typeface="Arial" charset="0"/>
                <a:ea typeface="ＭＳ Ｐゴシック" charset="0"/>
                <a:cs typeface="Calibri" charset="0"/>
              </a:rPr>
              <a:t>CHI start-up to ~0.4MA is projected for NSTX-U, </a:t>
            </a:r>
            <a:br>
              <a:rPr lang="en-US" dirty="0">
                <a:solidFill>
                  <a:srgbClr val="062EF9"/>
                </a:solidFill>
                <a:latin typeface="Arial" charset="0"/>
                <a:ea typeface="ＭＳ Ｐゴシック" charset="0"/>
                <a:cs typeface="Calibri" charset="0"/>
              </a:rPr>
            </a:br>
            <a:r>
              <a:rPr lang="en-US" dirty="0">
                <a:solidFill>
                  <a:srgbClr val="062EF9"/>
                </a:solidFill>
                <a:latin typeface="Arial" charset="0"/>
                <a:ea typeface="ＭＳ Ｐゴシック" charset="0"/>
                <a:cs typeface="Calibri" charset="0"/>
              </a:rPr>
              <a:t>and </a:t>
            </a:r>
            <a:r>
              <a:rPr lang="en-US" dirty="0" smtClean="0">
                <a:solidFill>
                  <a:srgbClr val="062EF9"/>
                </a:solidFill>
                <a:latin typeface="Arial" charset="0"/>
                <a:ea typeface="ＭＳ Ｐゴシック" charset="0"/>
                <a:cs typeface="Calibri" charset="0"/>
              </a:rPr>
              <a:t>projects </a:t>
            </a:r>
            <a:r>
              <a:rPr lang="en-US" dirty="0">
                <a:solidFill>
                  <a:srgbClr val="062EF9"/>
                </a:solidFill>
                <a:latin typeface="Arial" charset="0"/>
                <a:ea typeface="ＭＳ Ｐゴシック" charset="0"/>
                <a:cs typeface="Calibri" charset="0"/>
              </a:rPr>
              <a:t>to </a:t>
            </a:r>
            <a:r>
              <a:rPr lang="en-US" dirty="0" smtClean="0">
                <a:solidFill>
                  <a:srgbClr val="062EF9"/>
                </a:solidFill>
                <a:latin typeface="Arial" charset="0"/>
                <a:ea typeface="ＭＳ Ｐゴシック" charset="0"/>
                <a:cs typeface="Calibri" charset="0"/>
              </a:rPr>
              <a:t>~20% start-up current in </a:t>
            </a:r>
            <a:r>
              <a:rPr lang="en-US" dirty="0">
                <a:solidFill>
                  <a:srgbClr val="062EF9"/>
                </a:solidFill>
                <a:latin typeface="Arial" charset="0"/>
                <a:ea typeface="ＭＳ Ｐゴシック" charset="0"/>
                <a:cs typeface="Calibri" charset="0"/>
              </a:rPr>
              <a:t>next-step STs</a:t>
            </a:r>
          </a:p>
        </p:txBody>
      </p:sp>
      <p:pic>
        <p:nvPicPr>
          <p:cNvPr id="16387" name="Picture 5" descr="STW-Fig-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3175000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Box 6"/>
          <p:cNvSpPr txBox="1">
            <a:spLocks noChangeArrowheads="1"/>
          </p:cNvSpPr>
          <p:nvPr/>
        </p:nvSpPr>
        <p:spPr bwMode="auto">
          <a:xfrm>
            <a:off x="228600" y="5638800"/>
            <a:ext cx="3657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i="0" dirty="0">
                <a:latin typeface="Arial" charset="0"/>
              </a:rPr>
              <a:t>Injector flux in NSTX-U is ~ 2.5 times higher than in NSTX </a:t>
            </a:r>
            <a:r>
              <a:rPr lang="en-US" sz="1800" i="0" dirty="0">
                <a:latin typeface="Arial" charset="0"/>
                <a:sym typeface="Wingdings" charset="0"/>
              </a:rPr>
              <a:t> supports increased CHI current</a:t>
            </a:r>
            <a:endParaRPr lang="en-US" sz="1800" i="0" dirty="0">
              <a:latin typeface="Arial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335922"/>
              </p:ext>
            </p:extLst>
          </p:nvPr>
        </p:nvGraphicFramePr>
        <p:xfrm>
          <a:off x="3745953" y="1035145"/>
          <a:ext cx="5220246" cy="3072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8647"/>
                <a:gridCol w="762000"/>
                <a:gridCol w="889000"/>
                <a:gridCol w="990599"/>
              </a:tblGrid>
              <a:tr h="46221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Parameters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NSTX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NSTX-U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ST-FNSF</a:t>
                      </a:r>
                      <a:endParaRPr lang="en-US" sz="1400" dirty="0"/>
                    </a:p>
                  </a:txBody>
                  <a:tcPr/>
                </a:tc>
              </a:tr>
              <a:tr h="32627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Major</a:t>
                      </a:r>
                      <a:r>
                        <a:rPr lang="en-US" sz="1400" baseline="0" dirty="0" smtClean="0"/>
                        <a:t> radius [m]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0.86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0.93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1.2</a:t>
                      </a:r>
                      <a:endParaRPr lang="en-US" sz="1400" dirty="0"/>
                    </a:p>
                  </a:txBody>
                  <a:tcPr/>
                </a:tc>
              </a:tr>
              <a:tr h="32627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Minor radius [m]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0.66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0.62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0.80</a:t>
                      </a:r>
                      <a:endParaRPr lang="en-US" sz="1400" dirty="0"/>
                    </a:p>
                  </a:txBody>
                  <a:tcPr/>
                </a:tc>
              </a:tr>
              <a:tr h="32627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</a:t>
                      </a:r>
                      <a:r>
                        <a:rPr lang="en-US" sz="1400" baseline="-25000" dirty="0" smtClean="0"/>
                        <a:t>T</a:t>
                      </a:r>
                      <a:r>
                        <a:rPr lang="en-US" sz="1400" baseline="0" dirty="0" smtClean="0"/>
                        <a:t> [T]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0.55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2.2</a:t>
                      </a:r>
                      <a:endParaRPr lang="en-US" sz="1400" dirty="0"/>
                    </a:p>
                  </a:txBody>
                  <a:tcPr/>
                </a:tc>
              </a:tr>
              <a:tr h="32627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Toroidal</a:t>
                      </a:r>
                      <a:r>
                        <a:rPr lang="en-US" sz="1400" baseline="0" dirty="0" smtClean="0"/>
                        <a:t> flux [</a:t>
                      </a:r>
                      <a:r>
                        <a:rPr lang="en-US" sz="1400" baseline="0" dirty="0" err="1" smtClean="0"/>
                        <a:t>Wb</a:t>
                      </a:r>
                      <a:r>
                        <a:rPr lang="en-US" sz="1400" baseline="0" dirty="0" smtClean="0"/>
                        <a:t>]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15.8</a:t>
                      </a:r>
                      <a:endParaRPr lang="en-US" sz="1400" dirty="0"/>
                    </a:p>
                  </a:txBody>
                  <a:tcPr/>
                </a:tc>
              </a:tr>
              <a:tr h="32627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Sustained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I</a:t>
                      </a:r>
                      <a:r>
                        <a:rPr lang="en-US" sz="1400" baseline="-25000" dirty="0" err="1" smtClean="0"/>
                        <a:t>p</a:t>
                      </a:r>
                      <a:r>
                        <a:rPr lang="en-US" sz="1400" baseline="0" dirty="0" smtClean="0"/>
                        <a:t> [MA]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/>
                </a:tc>
              </a:tr>
              <a:tr h="326271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Injector flux (</a:t>
                      </a:r>
                      <a:r>
                        <a:rPr lang="en-US" sz="1400" dirty="0" err="1" smtClean="0">
                          <a:solidFill>
                            <a:srgbClr val="FF0000"/>
                          </a:solidFill>
                        </a:rPr>
                        <a:t>Wb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0.047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0.1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0.66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525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Projected Start-up </a:t>
                      </a:r>
                      <a:r>
                        <a:rPr lang="en-US" sz="1400" dirty="0" err="1" smtClean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sz="1400" baseline="-25000" dirty="0" err="1" smtClean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 (MA)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0.2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0.4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2.0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964239" y="4204975"/>
            <a:ext cx="4843211" cy="2213921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	       New Tools for CHI </a:t>
            </a:r>
          </a:p>
          <a:p>
            <a:pPr lvl="1"/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&gt; 2.5 x Injector Flux (proportional to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en-US" sz="1600" baseline="-25000" dirty="0" err="1" smtClean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)</a:t>
            </a:r>
          </a:p>
          <a:p>
            <a:pPr lvl="1"/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TF = 1 T (increases current multiplication)</a:t>
            </a:r>
          </a:p>
          <a:p>
            <a:pPr lvl="1"/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ECH (increases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T</a:t>
            </a:r>
            <a:r>
              <a:rPr lang="en-US" sz="1600" baseline="-25000" dirty="0" err="1" smtClean="0">
                <a:solidFill>
                  <a:schemeClr val="accent2">
                    <a:lumMod val="75000"/>
                  </a:schemeClr>
                </a:solidFill>
              </a:rPr>
              <a:t>e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pPr lvl="1"/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&gt; 2kV CHI voltage (increases flux injection)</a:t>
            </a:r>
          </a:p>
          <a:p>
            <a:pPr lvl="1"/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Full Li coverage (reduces low-Z imp.)</a:t>
            </a:r>
          </a:p>
          <a:p>
            <a:pPr lvl="1"/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Metal divertor,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Cryo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pump (increases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T</a:t>
            </a:r>
            <a:r>
              <a:rPr lang="en-US" sz="1600" baseline="-25000" dirty="0" err="1" smtClean="0">
                <a:solidFill>
                  <a:schemeClr val="accent2">
                    <a:lumMod val="75000"/>
                  </a:schemeClr>
                </a:solidFill>
              </a:rPr>
              <a:t>e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95997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Pursuing direct simulation of experiment and basic physics understanding of CHI trends using NIMROD (3 Publications)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05459" y="6581001"/>
            <a:ext cx="23478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E.B. Hooper et al., </a:t>
            </a:r>
            <a:r>
              <a:rPr lang="en-US" i="0" dirty="0" err="1" smtClean="0">
                <a:solidFill>
                  <a:schemeClr val="tx1"/>
                </a:solidFill>
              </a:rPr>
              <a:t>PoP</a:t>
            </a:r>
            <a:r>
              <a:rPr lang="en-US" i="0" dirty="0" smtClean="0">
                <a:solidFill>
                  <a:schemeClr val="tx1"/>
                </a:solidFill>
              </a:rPr>
              <a:t> (2013)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5994400" y="6100233"/>
            <a:ext cx="3035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i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200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200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200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dirty="0"/>
              <a:t>Simulations by B. </a:t>
            </a:r>
            <a:r>
              <a:rPr lang="en-US" dirty="0" smtClean="0"/>
              <a:t>Hooper (LLNL)  </a:t>
            </a:r>
            <a:r>
              <a:rPr lang="en-US" dirty="0"/>
              <a:t>with support </a:t>
            </a:r>
            <a:r>
              <a:rPr lang="en-US" dirty="0" smtClean="0"/>
              <a:t>from C</a:t>
            </a:r>
            <a:r>
              <a:rPr lang="en-US" dirty="0"/>
              <a:t>. </a:t>
            </a:r>
            <a:r>
              <a:rPr lang="en-US" dirty="0" smtClean="0"/>
              <a:t>Sovinec (U-Wisconsin)</a:t>
            </a:r>
            <a:endParaRPr lang="en-US" dirty="0"/>
          </a:p>
        </p:txBody>
      </p:sp>
      <p:pic>
        <p:nvPicPr>
          <p:cNvPr id="11" name="Picture 7" descr="NSTX28_n=0Uf_di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20" y="1007765"/>
            <a:ext cx="3284220" cy="3899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424767" y="1452033"/>
            <a:ext cx="56261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i="0" dirty="0"/>
              <a:t>Helicity and plasma injection at the bottom slot into a low-density background generates flux bubble </a:t>
            </a:r>
          </a:p>
          <a:p>
            <a:pPr marL="228600" indent="-228600">
              <a:defRPr/>
            </a:pPr>
            <a:endParaRPr lang="en-US" sz="1800" i="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1800" i="0" dirty="0">
                <a:solidFill>
                  <a:srgbClr val="000000"/>
                </a:solidFill>
              </a:rPr>
              <a:t>An X-point forms near the bottom of NSTX as the injection voltage drops  </a:t>
            </a:r>
            <a:r>
              <a:rPr lang="en-US" sz="1800" i="0" dirty="0">
                <a:solidFill>
                  <a:srgbClr val="000000"/>
                </a:solidFill>
                <a:sym typeface="Wingdings"/>
              </a:rPr>
              <a:t> </a:t>
            </a:r>
            <a:r>
              <a:rPr lang="en-US" sz="1800" i="0" dirty="0">
                <a:solidFill>
                  <a:srgbClr val="000000"/>
                </a:solidFill>
              </a:rPr>
              <a:t> forming closed magnetic surfaces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534" y="4914904"/>
            <a:ext cx="2516124" cy="16278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15732" y="1062568"/>
            <a:ext cx="5901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0" dirty="0" smtClean="0">
                <a:solidFill>
                  <a:schemeClr val="tx1"/>
                </a:solidFill>
              </a:rPr>
              <a:t>Recent Modeling – Plasma injection with Impurity radiation</a:t>
            </a:r>
            <a:endParaRPr lang="en-US" sz="1600" i="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59666" y="3534833"/>
            <a:ext cx="549486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i="0" dirty="0"/>
              <a:t>Impurity radiation –– required to match experimental temperatures  </a:t>
            </a:r>
            <a:r>
              <a:rPr lang="en-US" sz="1600" i="0" dirty="0">
                <a:sym typeface="Wingdings"/>
              </a:rPr>
              <a:t></a:t>
            </a:r>
            <a:r>
              <a:rPr lang="en-US" sz="1600" i="0" dirty="0"/>
              <a:t>  fast current decay after injection ends </a:t>
            </a:r>
          </a:p>
          <a:p>
            <a:pPr marL="228600" indent="-228600">
              <a:defRPr/>
            </a:pPr>
            <a:endParaRPr lang="en-US" sz="1600" i="0" dirty="0">
              <a:solidFill>
                <a:srgbClr val="FF0000"/>
              </a:solidFill>
            </a:endParaRPr>
          </a:p>
          <a:p>
            <a:pPr marL="285750" indent="-285750">
              <a:defRPr/>
            </a:pPr>
            <a:r>
              <a:rPr lang="en-US" sz="1600" i="0" dirty="0">
                <a:solidFill>
                  <a:srgbClr val="FF0000"/>
                </a:solidFill>
              </a:rPr>
              <a:t>––	Rapid removal of impurities following injection improves target-plasma quality and duration.</a:t>
            </a:r>
            <a:r>
              <a:rPr lang="en-US" sz="1600" i="0" dirty="0"/>
              <a:t> </a:t>
            </a:r>
          </a:p>
          <a:p>
            <a:pPr marL="400050" lvl="1" indent="-171450">
              <a:defRPr/>
            </a:pPr>
            <a:endParaRPr lang="en-US" sz="1600" i="0" dirty="0"/>
          </a:p>
          <a:p>
            <a:pPr marL="285750" indent="-285750">
              <a:defRPr/>
            </a:pPr>
            <a:r>
              <a:rPr lang="en-US" sz="1600" i="0" dirty="0">
                <a:solidFill>
                  <a:srgbClr val="FF060C"/>
                </a:solidFill>
              </a:rPr>
              <a:t>––	Note plasma heating in “No radiation” and “Reduced radiation” models</a:t>
            </a:r>
          </a:p>
        </p:txBody>
      </p:sp>
    </p:spTree>
    <p:extLst>
      <p:ext uri="{BB962C8B-B14F-4D97-AF65-F5344CB8AC3E}">
        <p14:creationId xmlns:p14="http://schemas.microsoft.com/office/powerpoint/2010/main" val="453323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NIMROD simulations suggest Transient CHI has resemblance to 2D Sweet Parker-type reconnection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032250" y="1319961"/>
            <a:ext cx="5111750" cy="222333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Clr>
                <a:srgbClr val="010000"/>
              </a:buClr>
              <a:buNone/>
            </a:pPr>
            <a:endParaRPr lang="en-US" altLang="en-US" sz="1800" b="0" i="0" baseline="-25000" dirty="0" smtClean="0"/>
          </a:p>
          <a:p>
            <a:pPr>
              <a:buClr>
                <a:srgbClr val="010000"/>
              </a:buClr>
            </a:pPr>
            <a:r>
              <a:rPr lang="en-US" altLang="en-US" sz="1800" b="0" i="0" dirty="0" smtClean="0"/>
              <a:t>With reduction of injector voltage &amp; current a toroidal E-field is generated in the injector region</a:t>
            </a:r>
          </a:p>
          <a:p>
            <a:pPr lvl="1">
              <a:buClr>
                <a:srgbClr val="010000"/>
              </a:buClr>
            </a:pPr>
            <a:r>
              <a:rPr lang="en-US" altLang="en-US" sz="1400" b="0" i="0" dirty="0" err="1" smtClean="0"/>
              <a:t>E</a:t>
            </a:r>
            <a:r>
              <a:rPr lang="en-US" altLang="en-US" sz="1400" b="0" i="0" baseline="-25000" dirty="0" err="1" smtClean="0"/>
              <a:t>toroidal</a:t>
            </a:r>
            <a:r>
              <a:rPr lang="en-US" altLang="en-US" sz="1400" b="0" i="0" dirty="0" smtClean="0"/>
              <a:t> X </a:t>
            </a:r>
            <a:r>
              <a:rPr lang="en-US" altLang="en-US" sz="1400" b="0" i="0" dirty="0" err="1" smtClean="0"/>
              <a:t>B</a:t>
            </a:r>
            <a:r>
              <a:rPr lang="en-US" altLang="en-US" sz="1400" b="0" i="0" baseline="-25000" dirty="0" err="1" smtClean="0"/>
              <a:t>poloidal</a:t>
            </a:r>
            <a:r>
              <a:rPr lang="en-US" altLang="en-US" sz="1400" b="0" i="0" dirty="0" smtClean="0"/>
              <a:t> drift brings oppositely directed field lines closer and cause reconnection generating closed flux</a:t>
            </a:r>
          </a:p>
          <a:p>
            <a:pPr marL="914400" lvl="2" indent="0">
              <a:buClr>
                <a:srgbClr val="010000"/>
              </a:buClr>
              <a:buFontTx/>
              <a:buNone/>
            </a:pPr>
            <a:endParaRPr lang="en-US" alt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582834" y="6056067"/>
            <a:ext cx="2347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F. Ebrahimi, et al., </a:t>
            </a:r>
            <a:r>
              <a:rPr lang="en-US" i="0" dirty="0" err="1" smtClean="0">
                <a:solidFill>
                  <a:schemeClr val="tx1"/>
                </a:solidFill>
              </a:rPr>
              <a:t>PoP</a:t>
            </a:r>
            <a:r>
              <a:rPr lang="en-US" i="0" dirty="0" smtClean="0">
                <a:solidFill>
                  <a:schemeClr val="tx1"/>
                </a:solidFill>
              </a:rPr>
              <a:t> (2013)</a:t>
            </a:r>
          </a:p>
          <a:p>
            <a:r>
              <a:rPr lang="en-US" i="0" dirty="0" smtClean="0">
                <a:solidFill>
                  <a:schemeClr val="tx1"/>
                </a:solidFill>
              </a:rPr>
              <a:t>F. Ebrahimi, et al., </a:t>
            </a:r>
            <a:r>
              <a:rPr lang="en-US" i="0" dirty="0" err="1" smtClean="0">
                <a:solidFill>
                  <a:schemeClr val="tx1"/>
                </a:solidFill>
              </a:rPr>
              <a:t>PoP</a:t>
            </a:r>
            <a:r>
              <a:rPr lang="en-US" i="0" dirty="0" smtClean="0">
                <a:solidFill>
                  <a:schemeClr val="tx1"/>
                </a:solidFill>
              </a:rPr>
              <a:t> (2014)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089400" y="3707561"/>
            <a:ext cx="4845050" cy="172803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10000"/>
              </a:buClr>
            </a:pPr>
            <a:r>
              <a:rPr lang="en-US" altLang="en-US" sz="1800" b="0" i="0" dirty="0"/>
              <a:t>Elongated Sweet-Parker-type current sheet forms in injector </a:t>
            </a:r>
            <a:r>
              <a:rPr lang="en-US" altLang="en-US" sz="1800" b="0" i="0" dirty="0" smtClean="0"/>
              <a:t>region</a:t>
            </a:r>
          </a:p>
          <a:p>
            <a:pPr>
              <a:buClr>
                <a:srgbClr val="010000"/>
              </a:buClr>
            </a:pPr>
            <a:endParaRPr lang="en-US" altLang="en-US" sz="1400" b="0" i="0" dirty="0"/>
          </a:p>
          <a:p>
            <a:pPr>
              <a:buClr>
                <a:srgbClr val="010000"/>
              </a:buClr>
            </a:pPr>
            <a:r>
              <a:rPr lang="en-US" altLang="en-US" sz="1800" b="0" i="0" dirty="0" smtClean="0"/>
              <a:t>Higher-n modes/MHD not impacting 2D reconnection</a:t>
            </a:r>
            <a:endParaRPr lang="en-US" altLang="en-US" sz="1400" b="0" i="0" baseline="-25000" dirty="0" smtClean="0"/>
          </a:p>
          <a:p>
            <a:pPr lvl="1">
              <a:buClr>
                <a:srgbClr val="010000"/>
              </a:buClr>
            </a:pPr>
            <a:endParaRPr lang="en-US" altLang="en-US" sz="1800" b="0" i="0" baseline="-25000" dirty="0" smtClean="0"/>
          </a:p>
          <a:p>
            <a:pPr marL="914400" lvl="2" indent="0">
              <a:buClr>
                <a:srgbClr val="010000"/>
              </a:buClr>
              <a:buFontTx/>
              <a:buNone/>
            </a:pPr>
            <a:endParaRPr lang="en-US" altLang="en-US" dirty="0" smtClean="0"/>
          </a:p>
        </p:txBody>
      </p:sp>
      <p:grpSp>
        <p:nvGrpSpPr>
          <p:cNvPr id="37" name="Group 36"/>
          <p:cNvGrpSpPr/>
          <p:nvPr/>
        </p:nvGrpSpPr>
        <p:grpSpPr>
          <a:xfrm>
            <a:off x="0" y="927121"/>
            <a:ext cx="4018153" cy="5628788"/>
            <a:chOff x="0" y="977921"/>
            <a:chExt cx="4018153" cy="5628788"/>
          </a:xfrm>
        </p:grpSpPr>
        <p:grpSp>
          <p:nvGrpSpPr>
            <p:cNvPr id="26" name="Group 25"/>
            <p:cNvGrpSpPr/>
            <p:nvPr/>
          </p:nvGrpSpPr>
          <p:grpSpPr>
            <a:xfrm>
              <a:off x="0" y="3210983"/>
              <a:ext cx="4018153" cy="3395726"/>
              <a:chOff x="0" y="3210983"/>
              <a:chExt cx="4018153" cy="3395726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0" y="3210983"/>
                <a:ext cx="4018153" cy="3395726"/>
                <a:chOff x="0" y="1670050"/>
                <a:chExt cx="4018153" cy="3395726"/>
              </a:xfrm>
            </p:grpSpPr>
            <p:pic>
              <p:nvPicPr>
                <p:cNvPr id="9" name="Picture 8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0" y="1670050"/>
                  <a:ext cx="4018153" cy="3395726"/>
                </a:xfrm>
                <a:prstGeom prst="rect">
                  <a:avLst/>
                </a:prstGeom>
              </p:spPr>
            </p:pic>
            <p:cxnSp>
              <p:nvCxnSpPr>
                <p:cNvPr id="5" name="Straight Arrow Connector 4"/>
                <p:cNvCxnSpPr/>
                <p:nvPr/>
              </p:nvCxnSpPr>
              <p:spPr bwMode="auto">
                <a:xfrm>
                  <a:off x="1346200" y="3124200"/>
                  <a:ext cx="753533" cy="414867"/>
                </a:xfrm>
                <a:prstGeom prst="straightConnector1">
                  <a:avLst/>
                </a:prstGeom>
                <a:noFill/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8" name="Straight Arrow Connector 7"/>
                <p:cNvCxnSpPr/>
                <p:nvPr/>
              </p:nvCxnSpPr>
              <p:spPr bwMode="auto">
                <a:xfrm flipH="1" flipV="1">
                  <a:off x="2582333" y="3767667"/>
                  <a:ext cx="778934" cy="397933"/>
                </a:xfrm>
                <a:prstGeom prst="straightConnector1">
                  <a:avLst/>
                </a:prstGeom>
                <a:noFill/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12" name="Straight Arrow Connector 11"/>
                <p:cNvCxnSpPr/>
                <p:nvPr/>
              </p:nvCxnSpPr>
              <p:spPr bwMode="auto">
                <a:xfrm flipV="1">
                  <a:off x="2548467" y="2429933"/>
                  <a:ext cx="347133" cy="711200"/>
                </a:xfrm>
                <a:prstGeom prst="straightConnector1">
                  <a:avLst/>
                </a:prstGeom>
                <a:noFill/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14" name="Straight Arrow Connector 13"/>
                <p:cNvCxnSpPr/>
                <p:nvPr/>
              </p:nvCxnSpPr>
              <p:spPr bwMode="auto">
                <a:xfrm flipH="1">
                  <a:off x="2006600" y="4064000"/>
                  <a:ext cx="152400" cy="381000"/>
                </a:xfrm>
                <a:prstGeom prst="straightConnector1">
                  <a:avLst/>
                </a:prstGeom>
                <a:noFill/>
                <a:ln w="158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15" name="TextBox 14"/>
                <p:cNvSpPr txBox="1"/>
                <p:nvPr/>
              </p:nvSpPr>
              <p:spPr>
                <a:xfrm>
                  <a:off x="1481666" y="1964267"/>
                  <a:ext cx="236475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i="0" dirty="0" smtClean="0">
                      <a:solidFill>
                        <a:schemeClr val="tx1"/>
                      </a:solidFill>
                    </a:rPr>
                    <a:t>Direction of plasma flows</a:t>
                  </a:r>
                </a:p>
                <a:p>
                  <a:r>
                    <a:rPr lang="en-US" sz="1400" i="0" dirty="0" smtClean="0">
                      <a:solidFill>
                        <a:schemeClr val="tx1"/>
                      </a:solidFill>
                    </a:rPr>
                    <a:t>In Injector </a:t>
                  </a:r>
                  <a:r>
                    <a:rPr lang="en-US" sz="1400" i="0" dirty="0" smtClean="0">
                      <a:solidFill>
                        <a:schemeClr val="tx1"/>
                      </a:solidFill>
                    </a:rPr>
                    <a:t>Region only</a:t>
                  </a:r>
                  <a:endParaRPr lang="en-US" sz="1400" i="0" dirty="0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24" name="Straight Arrow Connector 23"/>
              <p:cNvCxnSpPr/>
              <p:nvPr/>
            </p:nvCxnSpPr>
            <p:spPr bwMode="auto">
              <a:xfrm flipH="1">
                <a:off x="2404533" y="4851400"/>
                <a:ext cx="474134" cy="321733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25" name="TextBox 24"/>
              <p:cNvSpPr txBox="1"/>
              <p:nvPr/>
            </p:nvSpPr>
            <p:spPr>
              <a:xfrm>
                <a:off x="2904067" y="4512734"/>
                <a:ext cx="92565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0" dirty="0" smtClean="0"/>
                  <a:t>Current</a:t>
                </a:r>
              </a:p>
              <a:p>
                <a:r>
                  <a:rPr lang="en-US" sz="1600" i="0" dirty="0" smtClean="0"/>
                  <a:t>sheet</a:t>
                </a:r>
                <a:endParaRPr lang="en-US" sz="1600" i="0" dirty="0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1214966" y="977921"/>
              <a:ext cx="2472690" cy="2255393"/>
              <a:chOff x="1214966" y="977921"/>
              <a:chExt cx="2472690" cy="2255393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14966" y="977921"/>
                <a:ext cx="2472690" cy="2255393"/>
              </a:xfrm>
              <a:prstGeom prst="rect">
                <a:avLst/>
              </a:prstGeom>
            </p:spPr>
          </p:pic>
          <p:sp>
            <p:nvSpPr>
              <p:cNvPr id="18" name="Rectangle 17"/>
              <p:cNvSpPr/>
              <p:nvPr/>
            </p:nvSpPr>
            <p:spPr bwMode="auto">
              <a:xfrm>
                <a:off x="1532466" y="2514600"/>
                <a:ext cx="45719" cy="330199"/>
              </a:xfrm>
              <a:prstGeom prst="rect">
                <a:avLst/>
              </a:prstGeom>
              <a:solidFill>
                <a:srgbClr val="FF3300"/>
              </a:solidFill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200" b="1" i="1" u="none" strike="noStrike" cap="none" normalizeH="0" baseline="0" smtClean="0">
                  <a:ln>
                    <a:noFill/>
                  </a:ln>
                  <a:solidFill>
                    <a:srgbClr val="1822CD"/>
                  </a:solidFill>
                  <a:effectLst/>
                  <a:latin typeface="Helvetica" pitchFamily="-128" charset="0"/>
                </a:endParaRPr>
              </a:p>
            </p:txBody>
          </p:sp>
        </p:grpSp>
        <p:cxnSp>
          <p:nvCxnSpPr>
            <p:cNvPr id="34" name="Straight Connector 33"/>
            <p:cNvCxnSpPr/>
            <p:nvPr/>
          </p:nvCxnSpPr>
          <p:spPr bwMode="auto">
            <a:xfrm flipH="1">
              <a:off x="736600" y="3064933"/>
              <a:ext cx="914400" cy="414867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6" name="Straight Arrow Connector 35"/>
            <p:cNvCxnSpPr/>
            <p:nvPr/>
          </p:nvCxnSpPr>
          <p:spPr bwMode="auto">
            <a:xfrm>
              <a:off x="2226733" y="3090333"/>
              <a:ext cx="1727200" cy="381000"/>
            </a:xfrm>
            <a:prstGeom prst="straightConnector1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1" name="Bent Arrow 20"/>
          <p:cNvSpPr/>
          <p:nvPr/>
        </p:nvSpPr>
        <p:spPr bwMode="auto">
          <a:xfrm>
            <a:off x="474134" y="2489200"/>
            <a:ext cx="872066" cy="829733"/>
          </a:xfrm>
          <a:prstGeom prst="bentArrow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latin typeface="Helvetica" pitchFamily="-1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419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4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5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altLang="en-US" sz="2800" b="0" dirty="0" smtClean="0"/>
              <a:t>TSC </a:t>
            </a:r>
            <a:r>
              <a:rPr lang="en-US" altLang="en-US" sz="2800" b="0" dirty="0"/>
              <a:t>s</a:t>
            </a:r>
            <a:r>
              <a:rPr lang="en-US" altLang="en-US" sz="2800" b="0" dirty="0" smtClean="0"/>
              <a:t>imulations being used to guide choice of NSTX-U coil currents for initial CHI operation</a:t>
            </a:r>
            <a:endParaRPr lang="en-US" altLang="en-US" sz="2000" b="0" dirty="0" smtClean="0"/>
          </a:p>
        </p:txBody>
      </p:sp>
      <p:cxnSp>
        <p:nvCxnSpPr>
          <p:cNvPr id="3077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9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0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2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297" y="3676650"/>
            <a:ext cx="5774436" cy="2487168"/>
          </a:xfrm>
          <a:prstGeom prst="rect">
            <a:avLst/>
          </a:prstGeom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0" y="1013178"/>
            <a:ext cx="5988049" cy="24793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10000"/>
              </a:buClr>
            </a:pPr>
            <a:r>
              <a:rPr lang="en-US" altLang="en-US" sz="1800" b="0" i="0" dirty="0" smtClean="0">
                <a:solidFill>
                  <a:schemeClr val="accent2"/>
                </a:solidFill>
              </a:rPr>
              <a:t>Initial Transient CHI discharges will start with increasing levels of current in the PF1C injector coil</a:t>
            </a:r>
          </a:p>
          <a:p>
            <a:pPr>
              <a:buClr>
                <a:srgbClr val="010000"/>
              </a:buClr>
            </a:pPr>
            <a:r>
              <a:rPr lang="en-US" altLang="en-US" sz="1800" b="0" i="0" dirty="0" smtClean="0">
                <a:solidFill>
                  <a:schemeClr val="accent2"/>
                </a:solidFill>
              </a:rPr>
              <a:t>CHI discharge will be grown into magnetic well that is suitable for the final equilibrium</a:t>
            </a:r>
          </a:p>
          <a:p>
            <a:pPr>
              <a:buClr>
                <a:srgbClr val="010000"/>
              </a:buClr>
            </a:pPr>
            <a:r>
              <a:rPr lang="en-US" altLang="en-US" sz="1800" b="0" i="0" dirty="0" smtClean="0">
                <a:solidFill>
                  <a:schemeClr val="accent2"/>
                </a:solidFill>
              </a:rPr>
              <a:t>PF1CU (absorber coil) coil current will be pre-programmed to provide a buffer flux</a:t>
            </a:r>
          </a:p>
          <a:p>
            <a:pPr>
              <a:buClr>
                <a:srgbClr val="010000"/>
              </a:buClr>
            </a:pPr>
            <a:r>
              <a:rPr lang="en-US" altLang="en-US" sz="1800" b="0" i="0" dirty="0" smtClean="0">
                <a:solidFill>
                  <a:schemeClr val="accent2"/>
                </a:solidFill>
              </a:rPr>
              <a:t>PF1AL and PF2L, PF3L coil currents may be adjusted in time, as needed, to reduce injector current requirements</a:t>
            </a:r>
          </a:p>
          <a:p>
            <a:pPr marL="914400" lvl="2" indent="0">
              <a:buClr>
                <a:srgbClr val="010000"/>
              </a:buClr>
              <a:buFontTx/>
              <a:buNone/>
            </a:pPr>
            <a:endParaRPr lang="en-US" alt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282700" y="6146800"/>
            <a:ext cx="372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0" dirty="0" smtClean="0">
                <a:solidFill>
                  <a:schemeClr val="tx1"/>
                </a:solidFill>
              </a:rPr>
              <a:t>NSTX-U Vessel Geometry, 100 </a:t>
            </a:r>
            <a:r>
              <a:rPr lang="en-US" sz="1800" b="0" i="0" dirty="0" err="1" smtClean="0">
                <a:solidFill>
                  <a:schemeClr val="tx1"/>
                </a:solidFill>
              </a:rPr>
              <a:t>eV</a:t>
            </a:r>
            <a:endParaRPr lang="en-US" sz="1800" b="0" i="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570" y="958850"/>
            <a:ext cx="3059430" cy="42090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79067" y="5540169"/>
            <a:ext cx="3141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 smtClean="0"/>
              <a:t>CHI generated toroidal current increases </a:t>
            </a:r>
            <a:r>
              <a:rPr lang="en-US" sz="1600" b="0" i="0" dirty="0" smtClean="0"/>
              <a:t>approximately linearly </a:t>
            </a:r>
            <a:r>
              <a:rPr lang="en-US" sz="1600" b="0" i="0" dirty="0" smtClean="0"/>
              <a:t>with injector flux as expected</a:t>
            </a:r>
            <a:endParaRPr lang="en-US" sz="1600" b="0" i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2565" y="5168924"/>
            <a:ext cx="2591435" cy="31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188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4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5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altLang="en-US" sz="2800" b="0" dirty="0" smtClean="0"/>
              <a:t>Helicity injected </a:t>
            </a:r>
            <a:r>
              <a:rPr lang="en-US" altLang="en-US" sz="2800" b="0" dirty="0"/>
              <a:t>p</a:t>
            </a:r>
            <a:r>
              <a:rPr lang="en-US" altLang="en-US" sz="2800" b="0" dirty="0" smtClean="0"/>
              <a:t>lasmas </a:t>
            </a:r>
            <a:r>
              <a:rPr lang="en-US" altLang="en-US" sz="2800" b="0" dirty="0" smtClean="0"/>
              <a:t>(CHI &amp; Gun Start-up) can </a:t>
            </a:r>
            <a:r>
              <a:rPr lang="en-US" altLang="en-US" sz="2800" b="0" dirty="0" smtClean="0"/>
              <a:t>significantly benefit from ECH heating</a:t>
            </a:r>
            <a:endParaRPr lang="en-US" altLang="en-US" sz="2000" b="0" dirty="0" smtClean="0"/>
          </a:p>
        </p:txBody>
      </p:sp>
      <p:cxnSp>
        <p:nvCxnSpPr>
          <p:cNvPr id="3077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9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0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2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4787901" y="1680811"/>
            <a:ext cx="4229099" cy="3500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010000"/>
              </a:buClr>
              <a:buFont typeface="Arial" charset="0"/>
              <a:buChar char="•"/>
            </a:pPr>
            <a:r>
              <a:rPr lang="en-US" sz="2000" b="0" i="0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Increased </a:t>
            </a:r>
            <a:r>
              <a:rPr lang="en-US" sz="2000" b="0" i="0" dirty="0" err="1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T</a:t>
            </a:r>
            <a:r>
              <a:rPr lang="en-US" sz="2000" b="0" i="0" baseline="-25000" dirty="0" err="1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e</a:t>
            </a:r>
            <a:r>
              <a:rPr lang="en-US" sz="2000" b="0" i="0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predicted to significantly reduce current decay rate due to resistive dissipation</a:t>
            </a:r>
            <a:endParaRPr lang="en-US" sz="2000" b="0" i="0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  <a:p>
            <a:pPr lvl="1">
              <a:spcBef>
                <a:spcPct val="20000"/>
              </a:spcBef>
              <a:buClr>
                <a:srgbClr val="010000"/>
              </a:buClr>
              <a:buFontTx/>
              <a:buChar char="–"/>
            </a:pPr>
            <a:r>
              <a:rPr lang="en-US" sz="20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ECH heated plasma can be further heated with HHFW </a:t>
            </a:r>
          </a:p>
          <a:p>
            <a:pPr lvl="1">
              <a:spcBef>
                <a:spcPct val="20000"/>
              </a:spcBef>
              <a:buClr>
                <a:srgbClr val="010000"/>
              </a:buClr>
              <a:buFontTx/>
              <a:buChar char="–"/>
            </a:pPr>
            <a:r>
              <a:rPr lang="en-US" sz="20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Maximum HHFW power &lt; 4MW, higher B</a:t>
            </a:r>
            <a:r>
              <a:rPr lang="en-US" sz="2000" b="0" i="0" baseline="-2500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T</a:t>
            </a:r>
            <a:r>
              <a:rPr lang="en-US" sz="20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 in NSTX-U would improve coupling</a:t>
            </a:r>
          </a:p>
          <a:p>
            <a:pPr lvl="1">
              <a:spcBef>
                <a:spcPct val="20000"/>
              </a:spcBef>
              <a:buClr>
                <a:srgbClr val="010000"/>
              </a:buClr>
              <a:buFontTx/>
              <a:buChar char="–"/>
            </a:pPr>
            <a:r>
              <a:rPr lang="en-US" sz="20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HHFW </a:t>
            </a:r>
            <a:r>
              <a:rPr lang="en-US" sz="2000" b="0" i="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has demonstrated heating a 300 kA / 300 </a:t>
            </a:r>
            <a:r>
              <a:rPr lang="en-US" sz="2000" b="0" i="0" dirty="0" err="1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eV</a:t>
            </a:r>
            <a:r>
              <a:rPr lang="en-US" sz="2000" b="0" i="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 plasma to &gt; 1 </a:t>
            </a:r>
            <a:r>
              <a:rPr lang="en-US" sz="2000" b="0" i="0" dirty="0" err="1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keV</a:t>
            </a:r>
            <a:r>
              <a:rPr lang="en-US" sz="2000" b="0" i="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 in </a:t>
            </a:r>
            <a:r>
              <a:rPr lang="en-US" sz="2000" b="0" i="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20ms  </a:t>
            </a:r>
            <a:endParaRPr lang="en-US" sz="2000" b="0" i="0" dirty="0">
              <a:solidFill>
                <a:schemeClr val="tx1"/>
              </a:solidFill>
              <a:ea typeface="ＭＳ Ｐゴシック" charset="0"/>
            </a:endParaRPr>
          </a:p>
          <a:p>
            <a:pPr lvl="2">
              <a:spcBef>
                <a:spcPct val="20000"/>
              </a:spcBef>
              <a:buClr>
                <a:srgbClr val="010000"/>
              </a:buClr>
            </a:pPr>
            <a:endParaRPr lang="en-US" sz="1800" b="0" i="0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  <a:p>
            <a:pPr lvl="2">
              <a:spcBef>
                <a:spcPct val="20000"/>
              </a:spcBef>
              <a:buClr>
                <a:srgbClr val="010000"/>
              </a:buClr>
              <a:buFontTx/>
              <a:buChar char="•"/>
            </a:pPr>
            <a:endParaRPr lang="en-US" sz="1800" b="0" i="0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  <a:p>
            <a:pPr marL="914400" lvl="2" indent="0">
              <a:spcBef>
                <a:spcPct val="20000"/>
              </a:spcBef>
              <a:buClr>
                <a:srgbClr val="010000"/>
              </a:buClr>
            </a:pPr>
            <a:endParaRPr lang="en-US" sz="1800" b="0" i="0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3674410"/>
              </p:ext>
            </p:extLst>
          </p:nvPr>
        </p:nvGraphicFramePr>
        <p:xfrm>
          <a:off x="108364" y="1398572"/>
          <a:ext cx="4692354" cy="4710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8" name="Document" r:id="rId4" imgW="3060700" imgH="3822700" progId="Word.Document.12">
                  <p:link updateAutomatic="1"/>
                </p:oleObj>
              </mc:Choice>
              <mc:Fallback>
                <p:oleObj name="Document" r:id="rId4" imgW="3060700" imgH="38227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364" y="1398572"/>
                        <a:ext cx="4692354" cy="47101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87500" y="6172200"/>
            <a:ext cx="1993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0" dirty="0" smtClean="0"/>
              <a:t>TSC simulations</a:t>
            </a:r>
            <a:endParaRPr lang="en-US" sz="1800" i="0" dirty="0"/>
          </a:p>
        </p:txBody>
      </p:sp>
    </p:spTree>
    <p:extLst>
      <p:ext uri="{BB962C8B-B14F-4D97-AF65-F5344CB8AC3E}">
        <p14:creationId xmlns:p14="http://schemas.microsoft.com/office/powerpoint/2010/main" val="993282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73784</TotalTime>
  <Words>1872</Words>
  <Application>Microsoft Macintosh PowerPoint</Application>
  <PresentationFormat>On-screen Show (4:3)</PresentationFormat>
  <Paragraphs>280</Paragraphs>
  <Slides>19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Blank Presentation</vt:lpstr>
      <vt:lpstr>\\localhost\Users\rraman\Desktop\My PAC Talk\!OLE_LINK3</vt:lpstr>
      <vt:lpstr>PowerPoint Presentation</vt:lpstr>
      <vt:lpstr>Outline</vt:lpstr>
      <vt:lpstr>Goal: Develop and understand non-inductive start-up/ramp-up  to project to ST-FNSF operation with small or no solenoid</vt:lpstr>
      <vt:lpstr>CHI is planned to be used as initial current seed for subsequent non-inductive current ramp-up in NSTX-U</vt:lpstr>
      <vt:lpstr>CHI start-up to ~0.4MA is projected for NSTX-U,  and projects to ~20% start-up current in next-step STs</vt:lpstr>
      <vt:lpstr>Pursuing direct simulation of experiment and basic physics understanding of CHI trends using NIMROD (3 Publications)</vt:lpstr>
      <vt:lpstr>NIMROD simulations suggest Transient CHI has resemblance to 2D Sweet Parker-type reconnection</vt:lpstr>
      <vt:lpstr>TSC simulations being used to guide choice of NSTX-U coil currents for initial CHI operation</vt:lpstr>
      <vt:lpstr>Helicity injected plasmas (CHI &amp; Gun Start-up) can significantly benefit from ECH heating</vt:lpstr>
      <vt:lpstr>PowerPoint Presentation</vt:lpstr>
      <vt:lpstr>SFSU Research Plans for FY2015 </vt:lpstr>
      <vt:lpstr>SFSU Research Plans for FY2016 </vt:lpstr>
      <vt:lpstr>SFSU expected results by end of FY2016 run </vt:lpstr>
      <vt:lpstr>Summary: FY15-16 Start-up &amp; Ramp-up Research will Develop Capabilities for Eventual Full NI Ops. On NSTX-U </vt:lpstr>
      <vt:lpstr>Back-up Slides</vt:lpstr>
      <vt:lpstr>CHI Research plans in preparation for NSTX-U operations in FY2015</vt:lpstr>
      <vt:lpstr>Start-up and Ramp-up Research Involves Three Parallel Paths that Will be Linked as Technical Capabilities Permit</vt:lpstr>
      <vt:lpstr>Bridge Electron Temperature Gap Between CHI Start-up and Current Ramp-up Requirements with ECH Heating</vt:lpstr>
      <vt:lpstr>NIMROD simulations show approximate consistency with scaling relations used for CHI design on NSTX and NSTX-U</vt:lpstr>
    </vt:vector>
  </TitlesOfParts>
  <Company>Princeton Plasma Physics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NSTX presentation</dc:title>
  <dc:creator>NSTX team member</dc:creator>
  <cp:lastModifiedBy>Roger Raman</cp:lastModifiedBy>
  <cp:revision>12794</cp:revision>
  <dcterms:created xsi:type="dcterms:W3CDTF">2003-10-01T16:23:57Z</dcterms:created>
  <dcterms:modified xsi:type="dcterms:W3CDTF">2014-06-07T20:56:43Z</dcterms:modified>
</cp:coreProperties>
</file>