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19"/>
  </p:notesMasterIdLst>
  <p:handoutMasterIdLst>
    <p:handoutMasterId r:id="rId20"/>
  </p:handoutMasterIdLst>
  <p:sldIdLst>
    <p:sldId id="1238" r:id="rId2"/>
    <p:sldId id="1245" r:id="rId3"/>
    <p:sldId id="1240" r:id="rId4"/>
    <p:sldId id="1241" r:id="rId5"/>
    <p:sldId id="1242" r:id="rId6"/>
    <p:sldId id="1243" r:id="rId7"/>
    <p:sldId id="1244" r:id="rId8"/>
    <p:sldId id="1256" r:id="rId9"/>
    <p:sldId id="1254" r:id="rId10"/>
    <p:sldId id="1255" r:id="rId11"/>
    <p:sldId id="1252" r:id="rId12"/>
    <p:sldId id="1247" r:id="rId13"/>
    <p:sldId id="1248" r:id="rId14"/>
    <p:sldId id="1249" r:id="rId15"/>
    <p:sldId id="1250" r:id="rId16"/>
    <p:sldId id="1251" r:id="rId17"/>
    <p:sldId id="1253" r:id="rId18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i="1" kern="1200">
        <a:solidFill>
          <a:srgbClr val="1822CD"/>
        </a:solidFill>
        <a:latin typeface="Helvetica" pitchFamily="-8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i="1" kern="1200">
        <a:solidFill>
          <a:srgbClr val="1822CD"/>
        </a:solidFill>
        <a:latin typeface="Helvetica" pitchFamily="-8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i="1" kern="1200">
        <a:solidFill>
          <a:srgbClr val="1822CD"/>
        </a:solidFill>
        <a:latin typeface="Helvetica" pitchFamily="-8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i="1" kern="1200">
        <a:solidFill>
          <a:srgbClr val="1822CD"/>
        </a:solidFill>
        <a:latin typeface="Helvetica" pitchFamily="-8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i="1" kern="1200">
        <a:solidFill>
          <a:srgbClr val="1822CD"/>
        </a:solidFill>
        <a:latin typeface="Helvetica" pitchFamily="-8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b="1" i="1" kern="1200">
        <a:solidFill>
          <a:srgbClr val="1822CD"/>
        </a:solidFill>
        <a:latin typeface="Helvetica" pitchFamily="-8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b="1" i="1" kern="1200">
        <a:solidFill>
          <a:srgbClr val="1822CD"/>
        </a:solidFill>
        <a:latin typeface="Helvetica" pitchFamily="-8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b="1" i="1" kern="1200">
        <a:solidFill>
          <a:srgbClr val="1822CD"/>
        </a:solidFill>
        <a:latin typeface="Helvetica" pitchFamily="-8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b="1" i="1" kern="1200">
        <a:solidFill>
          <a:srgbClr val="1822CD"/>
        </a:solidFill>
        <a:latin typeface="Helvetica" pitchFamily="-8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9999FF"/>
    <a:srgbClr val="FF0000"/>
    <a:srgbClr val="00CC66"/>
    <a:srgbClr val="FF9933"/>
    <a:srgbClr val="FFCC00"/>
    <a:srgbClr val="FF33CC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64" y="-90"/>
      </p:cViewPr>
      <p:guideLst>
        <p:guide orient="horz" pos="422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-3420" y="-11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1" tIns="46181" rIns="92361" bIns="46181" numCol="1" anchor="t" anchorCtr="0" compatLnSpc="1">
            <a:prstTxWarp prst="textNoShape">
              <a:avLst/>
            </a:prstTxWarp>
          </a:bodyPr>
          <a:lstStyle>
            <a:lvl1pPr defTabSz="923925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1" tIns="46181" rIns="92361" bIns="46181" numCol="1" anchor="t" anchorCtr="0" compatLnSpc="1">
            <a:prstTxWarp prst="textNoShape">
              <a:avLst/>
            </a:prstTxWarp>
          </a:bodyPr>
          <a:lstStyle>
            <a:lvl1pPr algn="r" defTabSz="923925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8238"/>
            <a:ext cx="3005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1" tIns="46181" rIns="92361" bIns="46181" numCol="1" anchor="b" anchorCtr="0" compatLnSpc="1">
            <a:prstTxWarp prst="textNoShape">
              <a:avLst/>
            </a:prstTxWarp>
          </a:bodyPr>
          <a:lstStyle>
            <a:lvl1pPr defTabSz="923925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758238"/>
            <a:ext cx="3005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1" tIns="46181" rIns="92361" bIns="46181" numCol="1" anchor="b" anchorCtr="0" compatLnSpc="1">
            <a:prstTxWarp prst="textNoShape">
              <a:avLst/>
            </a:prstTxWarp>
          </a:bodyPr>
          <a:lstStyle>
            <a:lvl1pPr algn="r" defTabSz="923925">
              <a:defRPr b="0" i="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</a:lstStyle>
          <a:p>
            <a:fld id="{28C0792C-DBA9-4A3B-B80B-AB19D52505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06311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3475" y="684213"/>
            <a:ext cx="4667250" cy="35004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988" y="4413250"/>
            <a:ext cx="5102225" cy="411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03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7503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b" anchorCtr="0" compatLnSpc="1">
            <a:prstTxWarp prst="textNoShape">
              <a:avLst/>
            </a:prstTxWarp>
          </a:bodyPr>
          <a:lstStyle>
            <a:lvl1pPr algn="r">
              <a:defRPr b="0" i="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</a:lstStyle>
          <a:p>
            <a:fld id="{F365B63D-9E3F-4C8A-AFCC-69E38EA1AD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87214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20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834E79-2CF4-4AC6-ADFC-9C177588E8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5454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219200"/>
            <a:ext cx="87630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7" name="Picture 13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pic>
        <p:nvPicPr>
          <p:cNvPr id="1029" name="Picture 19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8600"/>
            <a:ext cx="9144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5415" name="Text Box 199"/>
          <p:cNvSpPr txBox="1">
            <a:spLocks noChangeArrowheads="1"/>
          </p:cNvSpPr>
          <p:nvPr/>
        </p:nvSpPr>
        <p:spPr bwMode="auto">
          <a:xfrm>
            <a:off x="273050" y="6635750"/>
            <a:ext cx="793750" cy="184150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b="0">
                <a:solidFill>
                  <a:srgbClr val="171FC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NSTX-U</a:t>
            </a:r>
          </a:p>
        </p:txBody>
      </p:sp>
      <p:sp>
        <p:nvSpPr>
          <p:cNvPr id="12" name="Rectangle 20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629400"/>
            <a:ext cx="762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900" i="0">
                <a:solidFill>
                  <a:schemeClr val="accent2"/>
                </a:solidFill>
                <a:latin typeface="Arial" pitchFamily="34" charset="0"/>
              </a:defRPr>
            </a:lvl1pPr>
          </a:lstStyle>
          <a:p>
            <a:fld id="{808FD3F2-2762-42A0-B12D-8359BC7AF00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1828800" y="6629400"/>
            <a:ext cx="5486400" cy="2159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altLang="en-US" sz="800" i="0" dirty="0">
                <a:cs typeface="Arial" pitchFamily="34" charset="0"/>
              </a:rPr>
              <a:t>NSTX-U PAC 35 </a:t>
            </a:r>
            <a:r>
              <a:rPr lang="en-US" altLang="en-US" sz="800" i="0" dirty="0" smtClean="0">
                <a:cs typeface="Arial" pitchFamily="34" charset="0"/>
              </a:rPr>
              <a:t>Day</a:t>
            </a:r>
            <a:r>
              <a:rPr lang="en-US" altLang="en-US" sz="800" i="0" baseline="0" dirty="0" smtClean="0">
                <a:cs typeface="Arial" pitchFamily="34" charset="0"/>
              </a:rPr>
              <a:t> 1 Q&amp;A Response</a:t>
            </a:r>
            <a:endParaRPr lang="en-US" altLang="en-US" sz="800" i="0" dirty="0"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rgbClr val="FF0000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009999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png"/><Relationship Id="rId5" Type="http://schemas.openxmlformats.org/officeDocument/2006/relationships/image" Target="../media/image7.emf"/><Relationship Id="rId4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Questions from PAC-35 – Day 1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257800"/>
          </a:xfrm>
        </p:spPr>
        <p:txBody>
          <a:bodyPr/>
          <a:lstStyle/>
          <a:p>
            <a:pPr marL="339725" indent="-339725">
              <a:buFont typeface="+mj-lt"/>
              <a:buAutoNum type="arabicPeriod"/>
            </a:pPr>
            <a:r>
              <a:rPr lang="en-US" sz="2300" dirty="0" smtClean="0"/>
              <a:t>What is "administrative limit" for total energy input into NSTX-U?</a:t>
            </a:r>
          </a:p>
          <a:p>
            <a:pPr marL="339725" indent="-339725">
              <a:buFont typeface="+mj-lt"/>
              <a:buAutoNum type="arabicPeriod"/>
            </a:pPr>
            <a:endParaRPr lang="en-US" sz="800" dirty="0" smtClean="0"/>
          </a:p>
          <a:p>
            <a:pPr marL="339725" indent="-339725">
              <a:buFont typeface="+mj-lt"/>
              <a:buAutoNum type="arabicPeriod"/>
            </a:pPr>
            <a:r>
              <a:rPr lang="en-US" sz="2300" dirty="0" smtClean="0"/>
              <a:t>Please provide a chart versus time showing the tasks and required device/diagnostic capabilities for the first year, including requirements for the conditioning strategy. (Alternative: please describe the process required to develop such a chart.)</a:t>
            </a:r>
          </a:p>
          <a:p>
            <a:pPr marL="339725" indent="-339725">
              <a:buFont typeface="+mj-lt"/>
              <a:buAutoNum type="arabicPeriod"/>
            </a:pPr>
            <a:endParaRPr lang="en-US" sz="800" dirty="0" smtClean="0"/>
          </a:p>
          <a:p>
            <a:pPr marL="339725" indent="-339725">
              <a:buFont typeface="+mj-lt"/>
              <a:buAutoNum type="arabicPeriod"/>
            </a:pPr>
            <a:r>
              <a:rPr lang="en-US" sz="2300" dirty="0" smtClean="0"/>
              <a:t>Please briefly summarize the university collaborations that are currently underway on the NSTX-U project, including a short descriptor of the nature of the research and the people involved, i.e., number of PhD-track students, postdocs, research staff.</a:t>
            </a:r>
          </a:p>
          <a:p>
            <a:pPr marL="339725" indent="-339725">
              <a:buFont typeface="+mj-lt"/>
              <a:buAutoNum type="arabicPeriod"/>
            </a:pPr>
            <a:endParaRPr lang="en-US" sz="800" dirty="0" smtClean="0"/>
          </a:p>
          <a:p>
            <a:pPr marL="339725" indent="-339725">
              <a:buFont typeface="+mj-lt"/>
              <a:buAutoNum type="arabicPeriod"/>
            </a:pPr>
            <a:r>
              <a:rPr lang="en-US" sz="2300" dirty="0" smtClean="0"/>
              <a:t>Please briefly summarize the areas of theoretical research that are *not* included in the NSTX-Theory Partnership, especially those areas that might have been terminated as a result of the Partnership</a:t>
            </a:r>
            <a:endParaRPr lang="en-US" sz="2300" dirty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8382000" y="6629400"/>
            <a:ext cx="762000" cy="152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fld id="{DBCCA0D6-87FE-4A1F-8551-9C2AE7B183BA}" type="slidenum">
              <a:rPr lang="en-US" altLang="en-US" sz="900" i="0">
                <a:solidFill>
                  <a:schemeClr val="accent2"/>
                </a:solidFill>
                <a:latin typeface="Arial" pitchFamily="34" charset="0"/>
              </a:rPr>
              <a:pPr/>
              <a:t>1</a:t>
            </a:fld>
            <a:endParaRPr lang="en-US" altLang="en-US" sz="900" i="0">
              <a:solidFill>
                <a:schemeClr val="accent2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39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93" y="69798"/>
            <a:ext cx="8695890" cy="790492"/>
          </a:xfrm>
        </p:spPr>
        <p:txBody>
          <a:bodyPr>
            <a:normAutofit fontScale="90000"/>
          </a:bodyPr>
          <a:lstStyle/>
          <a:p>
            <a:r>
              <a:rPr lang="en-US" sz="2400" b="1" dirty="0" smtClean="0">
                <a:solidFill>
                  <a:srgbClr val="800000"/>
                </a:solidFill>
              </a:rPr>
              <a:t>Question 4b</a:t>
            </a:r>
            <a:r>
              <a:rPr lang="en-US" sz="2400" dirty="0" smtClean="0">
                <a:solidFill>
                  <a:srgbClr val="800000"/>
                </a:solidFill>
              </a:rPr>
              <a:t>: </a:t>
            </a:r>
            <a:r>
              <a:rPr lang="en-US" sz="2400" dirty="0" smtClean="0">
                <a:solidFill>
                  <a:srgbClr val="000090"/>
                </a:solidFill>
              </a:rPr>
              <a:t>What NSTX-related Theory work is being done outside the NSTX-U/Theory Partnership?</a:t>
            </a:r>
            <a:endParaRPr lang="en-US" sz="2400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47157"/>
            <a:ext cx="8991600" cy="5429844"/>
          </a:xfrm>
        </p:spPr>
        <p:txBody>
          <a:bodyPr>
            <a:normAutofit fontScale="92500" lnSpcReduction="20000"/>
          </a:bodyPr>
          <a:lstStyle/>
          <a:p>
            <a:r>
              <a:rPr lang="en-US" sz="2400" b="1" dirty="0" smtClean="0">
                <a:solidFill>
                  <a:srgbClr val="800000"/>
                </a:solidFill>
              </a:rPr>
              <a:t>NTV Physics </a:t>
            </a:r>
            <a:r>
              <a:rPr lang="en-US" sz="2400" dirty="0" smtClean="0">
                <a:solidFill>
                  <a:srgbClr val="000090"/>
                </a:solidFill>
              </a:rPr>
              <a:t>(NTVTOK, IPECs/POCA): Columbia U., NSTX-U</a:t>
            </a:r>
          </a:p>
          <a:p>
            <a:r>
              <a:rPr lang="en-US" sz="2400" b="1" dirty="0" smtClean="0">
                <a:solidFill>
                  <a:srgbClr val="800000"/>
                </a:solidFill>
              </a:rPr>
              <a:t>Kinetic stabilization of IWM, RWM</a:t>
            </a:r>
            <a:r>
              <a:rPr lang="en-US" sz="2400" dirty="0" smtClean="0">
                <a:solidFill>
                  <a:srgbClr val="800000"/>
                </a:solidFill>
              </a:rPr>
              <a:t>: </a:t>
            </a:r>
            <a:r>
              <a:rPr lang="en-US" sz="2400" dirty="0" smtClean="0">
                <a:solidFill>
                  <a:srgbClr val="000090"/>
                </a:solidFill>
              </a:rPr>
              <a:t>NSTX-U, Columbia Univ.</a:t>
            </a:r>
          </a:p>
          <a:p>
            <a:r>
              <a:rPr lang="en-US" sz="2400" b="1" dirty="0" smtClean="0">
                <a:solidFill>
                  <a:srgbClr val="800000"/>
                </a:solidFill>
              </a:rPr>
              <a:t>Development of reduced model for fast ion transport</a:t>
            </a:r>
            <a:r>
              <a:rPr lang="en-US" sz="2400" dirty="0" smtClean="0">
                <a:solidFill>
                  <a:srgbClr val="800000"/>
                </a:solidFill>
              </a:rPr>
              <a:t>: </a:t>
            </a:r>
            <a:r>
              <a:rPr lang="en-US" sz="2400" dirty="0" smtClean="0">
                <a:solidFill>
                  <a:srgbClr val="000090"/>
                </a:solidFill>
              </a:rPr>
              <a:t>NSTX-U</a:t>
            </a:r>
          </a:p>
          <a:p>
            <a:r>
              <a:rPr lang="en-US" sz="2400" b="1" dirty="0" smtClean="0">
                <a:solidFill>
                  <a:srgbClr val="800000"/>
                </a:solidFill>
              </a:rPr>
              <a:t>Transport model validation</a:t>
            </a:r>
            <a:r>
              <a:rPr lang="en-US" sz="2400" b="1" dirty="0" smtClean="0"/>
              <a:t> </a:t>
            </a:r>
            <a:r>
              <a:rPr lang="en-US" sz="2400" dirty="0" smtClean="0">
                <a:solidFill>
                  <a:srgbClr val="000090"/>
                </a:solidFill>
              </a:rPr>
              <a:t>(RLW, TGLF, MMM): NSTX-U, GA, Lehigh U.</a:t>
            </a:r>
          </a:p>
          <a:p>
            <a:r>
              <a:rPr lang="en-US" sz="2400" b="1" dirty="0" smtClean="0">
                <a:solidFill>
                  <a:srgbClr val="800000"/>
                </a:solidFill>
              </a:rPr>
              <a:t>Core gyrokinetic studies, including momentum transport</a:t>
            </a:r>
            <a:r>
              <a:rPr lang="en-US" sz="2400" dirty="0" smtClean="0">
                <a:solidFill>
                  <a:srgbClr val="800000"/>
                </a:solidFill>
              </a:rPr>
              <a:t> </a:t>
            </a:r>
            <a:r>
              <a:rPr lang="en-US" sz="2400" dirty="0" smtClean="0">
                <a:solidFill>
                  <a:srgbClr val="000090"/>
                </a:solidFill>
              </a:rPr>
              <a:t>(GYRO, GTS, GS2, GEM, GKW): NSTX-U, U. Colorado, U. Bayreuth</a:t>
            </a:r>
          </a:p>
          <a:p>
            <a:r>
              <a:rPr lang="en-US" sz="2400" b="1" dirty="0" smtClean="0">
                <a:solidFill>
                  <a:srgbClr val="800000"/>
                </a:solidFill>
              </a:rPr>
              <a:t>Impurity transport </a:t>
            </a:r>
            <a:r>
              <a:rPr lang="en-US" sz="2400" dirty="0" smtClean="0">
                <a:solidFill>
                  <a:srgbClr val="000090"/>
                </a:solidFill>
              </a:rPr>
              <a:t>(MIST/STRAHL): Johns Hopkins U.</a:t>
            </a:r>
          </a:p>
          <a:p>
            <a:r>
              <a:rPr lang="en-US" sz="2400" b="1" dirty="0" smtClean="0">
                <a:solidFill>
                  <a:srgbClr val="800000"/>
                </a:solidFill>
              </a:rPr>
              <a:t>SOL transport physics, including blobs </a:t>
            </a:r>
            <a:r>
              <a:rPr lang="en-US" sz="2400" dirty="0" smtClean="0">
                <a:solidFill>
                  <a:srgbClr val="000090"/>
                </a:solidFill>
              </a:rPr>
              <a:t>(UEDGE, SOLPS, SOLT): LLNL, Lodestar</a:t>
            </a:r>
          </a:p>
          <a:p>
            <a:r>
              <a:rPr lang="en-US" sz="2400" b="1" dirty="0" smtClean="0">
                <a:solidFill>
                  <a:srgbClr val="800000"/>
                </a:solidFill>
              </a:rPr>
              <a:t>Pedestal physics</a:t>
            </a:r>
            <a:r>
              <a:rPr lang="en-US" sz="2400" dirty="0" smtClean="0">
                <a:solidFill>
                  <a:srgbClr val="800000"/>
                </a:solidFill>
              </a:rPr>
              <a:t> </a:t>
            </a:r>
            <a:r>
              <a:rPr lang="en-US" sz="2400" dirty="0" smtClean="0">
                <a:solidFill>
                  <a:srgbClr val="000090"/>
                </a:solidFill>
              </a:rPr>
              <a:t>(XGC0,1, ELITE, GS2/GYRO, gyrokinetic edge model development): NSTX-U, GA, ORNL, PPPL Theory</a:t>
            </a:r>
          </a:p>
          <a:p>
            <a:r>
              <a:rPr lang="en-US" sz="2400" b="1" dirty="0" smtClean="0">
                <a:solidFill>
                  <a:srgbClr val="800000"/>
                </a:solidFill>
              </a:rPr>
              <a:t>Materials modeling</a:t>
            </a:r>
            <a:r>
              <a:rPr lang="en-US" sz="2400" dirty="0" smtClean="0">
                <a:solidFill>
                  <a:srgbClr val="800000"/>
                </a:solidFill>
              </a:rPr>
              <a:t>: </a:t>
            </a:r>
            <a:r>
              <a:rPr lang="en-US" sz="2400" dirty="0" smtClean="0">
                <a:solidFill>
                  <a:srgbClr val="000090"/>
                </a:solidFill>
              </a:rPr>
              <a:t>U. </a:t>
            </a:r>
            <a:r>
              <a:rPr lang="en-US" sz="2400" dirty="0" err="1" smtClean="0">
                <a:solidFill>
                  <a:srgbClr val="000090"/>
                </a:solidFill>
              </a:rPr>
              <a:t>Tenn</a:t>
            </a:r>
            <a:r>
              <a:rPr lang="en-US" sz="2400" dirty="0" smtClean="0">
                <a:solidFill>
                  <a:srgbClr val="000090"/>
                </a:solidFill>
              </a:rPr>
              <a:t>, U. Illinois</a:t>
            </a:r>
          </a:p>
          <a:p>
            <a:r>
              <a:rPr lang="en-US" sz="2400" b="1" dirty="0" smtClean="0">
                <a:solidFill>
                  <a:srgbClr val="800000"/>
                </a:solidFill>
              </a:rPr>
              <a:t>FW &amp; EBW physics </a:t>
            </a:r>
            <a:r>
              <a:rPr lang="en-US" sz="2400" dirty="0" smtClean="0">
                <a:solidFill>
                  <a:srgbClr val="000090"/>
                </a:solidFill>
              </a:rPr>
              <a:t>(AORSA, TORIC, GENRAY, CQL3D): ORNL, NSTX-U, MIT, </a:t>
            </a:r>
            <a:r>
              <a:rPr lang="en-US" sz="2400" dirty="0" err="1" smtClean="0">
                <a:solidFill>
                  <a:srgbClr val="000090"/>
                </a:solidFill>
              </a:rPr>
              <a:t>CompX</a:t>
            </a:r>
            <a:endParaRPr lang="en-US" sz="2400" dirty="0" smtClean="0">
              <a:solidFill>
                <a:srgbClr val="000090"/>
              </a:solidFill>
            </a:endParaRPr>
          </a:p>
          <a:p>
            <a:r>
              <a:rPr lang="en-US" sz="2400" b="1" dirty="0" smtClean="0">
                <a:solidFill>
                  <a:srgbClr val="800000"/>
                </a:solidFill>
              </a:rPr>
              <a:t>CHI/reconnection modeling </a:t>
            </a:r>
            <a:r>
              <a:rPr lang="en-US" sz="2400" dirty="0" smtClean="0">
                <a:solidFill>
                  <a:srgbClr val="000090"/>
                </a:solidFill>
              </a:rPr>
              <a:t>(NIMROD): LLNL, U. </a:t>
            </a:r>
            <a:r>
              <a:rPr lang="en-US" sz="2400" dirty="0" err="1" smtClean="0">
                <a:solidFill>
                  <a:srgbClr val="000090"/>
                </a:solidFill>
              </a:rPr>
              <a:t>Wisc</a:t>
            </a:r>
            <a:r>
              <a:rPr lang="en-US" sz="2400" dirty="0" smtClean="0">
                <a:solidFill>
                  <a:srgbClr val="000090"/>
                </a:solidFill>
              </a:rPr>
              <a:t>.</a:t>
            </a:r>
          </a:p>
          <a:p>
            <a:pPr marL="0" indent="0">
              <a:buNone/>
            </a:pPr>
            <a:endParaRPr lang="en-US" sz="2000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56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Backup for Question 1</a:t>
            </a:r>
          </a:p>
        </p:txBody>
      </p:sp>
      <p:sp>
        <p:nvSpPr>
          <p:cNvPr id="122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8382000" y="6629400"/>
            <a:ext cx="762000" cy="152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fld id="{DBCCA0D6-87FE-4A1F-8551-9C2AE7B183BA}" type="slidenum">
              <a:rPr lang="en-US" altLang="en-US" sz="900" i="0">
                <a:solidFill>
                  <a:schemeClr val="accent2"/>
                </a:solidFill>
                <a:latin typeface="Arial" pitchFamily="34" charset="0"/>
              </a:rPr>
              <a:pPr/>
              <a:t>11</a:t>
            </a:fld>
            <a:endParaRPr lang="en-US" altLang="en-US" sz="900" i="0">
              <a:solidFill>
                <a:schemeClr val="accent2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5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Heating System Limitations from the GRD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1219200"/>
          </a:xfrm>
        </p:spPr>
        <p:txBody>
          <a:bodyPr/>
          <a:lstStyle/>
          <a:p>
            <a:pPr>
              <a:defRPr/>
            </a:pPr>
            <a:r>
              <a:rPr lang="en-US" sz="2000" dirty="0" smtClean="0">
                <a:ea typeface="ＭＳ Ｐゴシック" charset="0"/>
                <a:cs typeface="+mn-cs"/>
              </a:rPr>
              <a:t>Beam duration is limited by low cycle fatigue on the primary energy ion dump.</a:t>
            </a:r>
          </a:p>
          <a:p>
            <a:pPr lvl="1">
              <a:defRPr/>
            </a:pPr>
            <a:r>
              <a:rPr lang="en-US" sz="1800" dirty="0" smtClean="0">
                <a:ea typeface="ＭＳ Ｐゴシック" charset="0"/>
              </a:rPr>
              <a:t>5 seconds: 6*1.7 MW =10.2 MW total power from 6 sources</a:t>
            </a:r>
          </a:p>
          <a:p>
            <a:pPr lvl="1">
              <a:defRPr/>
            </a:pPr>
            <a:endParaRPr lang="en-US" sz="1800" dirty="0" smtClean="0">
              <a:ea typeface="ＭＳ Ｐゴシック" charset="0"/>
            </a:endParaRPr>
          </a:p>
          <a:p>
            <a:pPr>
              <a:defRPr/>
            </a:pPr>
            <a:endParaRPr lang="en-US" sz="2000" dirty="0">
              <a:ea typeface="ＭＳ Ｐゴシック" charset="0"/>
              <a:cs typeface="+mn-cs"/>
            </a:endParaRPr>
          </a:p>
          <a:p>
            <a:pPr>
              <a:defRPr/>
            </a:pPr>
            <a:endParaRPr lang="en-US" sz="2000" dirty="0" smtClean="0">
              <a:ea typeface="ＭＳ Ｐゴシック" charset="0"/>
              <a:cs typeface="+mn-cs"/>
            </a:endParaRPr>
          </a:p>
          <a:p>
            <a:pPr>
              <a:defRPr/>
            </a:pPr>
            <a:endParaRPr lang="en-US" sz="2000" dirty="0">
              <a:ea typeface="ＭＳ Ｐゴシック" charset="0"/>
              <a:cs typeface="+mn-cs"/>
            </a:endParaRPr>
          </a:p>
          <a:p>
            <a:pPr>
              <a:defRPr/>
            </a:pPr>
            <a:endParaRPr lang="en-US" sz="2000" dirty="0" smtClean="0">
              <a:ea typeface="ＭＳ Ｐゴシック" charset="0"/>
              <a:cs typeface="+mn-cs"/>
            </a:endParaRPr>
          </a:p>
          <a:p>
            <a:pPr>
              <a:defRPr/>
            </a:pPr>
            <a:endParaRPr lang="en-US" sz="2000" dirty="0">
              <a:ea typeface="ＭＳ Ｐゴシック" charset="0"/>
              <a:cs typeface="+mn-cs"/>
            </a:endParaRPr>
          </a:p>
          <a:p>
            <a:pPr marL="457200" lvl="1" indent="0">
              <a:buFontTx/>
              <a:buNone/>
              <a:defRPr/>
            </a:pPr>
            <a:endParaRPr lang="en-US" sz="1800" dirty="0" smtClean="0">
              <a:ea typeface="ＭＳ Ｐゴシック" charset="0"/>
            </a:endParaRPr>
          </a:p>
          <a:p>
            <a:pPr>
              <a:defRPr/>
            </a:pPr>
            <a:endParaRPr lang="en-US" sz="2000" dirty="0" smtClean="0">
              <a:ea typeface="ＭＳ Ｐゴシック" charset="0"/>
              <a:cs typeface="+mn-cs"/>
            </a:endParaRPr>
          </a:p>
          <a:p>
            <a:pPr lvl="1">
              <a:defRPr/>
            </a:pPr>
            <a:r>
              <a:rPr lang="en-US" sz="1800" dirty="0" smtClean="0">
                <a:ea typeface="ＭＳ Ｐゴシック" charset="0"/>
              </a:rPr>
              <a:t>Note: Upgrades to </a:t>
            </a:r>
            <a:r>
              <a:rPr lang="en-US" sz="1800" dirty="0" err="1" smtClean="0">
                <a:ea typeface="ＭＳ Ｐゴシック" charset="0"/>
              </a:rPr>
              <a:t>hypervapotrons</a:t>
            </a:r>
            <a:r>
              <a:rPr lang="en-US" sz="1800" dirty="0" smtClean="0">
                <a:ea typeface="ＭＳ Ｐゴシック" charset="0"/>
              </a:rPr>
              <a:t>, as envisioned for TPX, would eliminate this issue.</a:t>
            </a:r>
          </a:p>
          <a:p>
            <a:pPr lvl="1">
              <a:defRPr/>
            </a:pPr>
            <a:r>
              <a:rPr lang="en-US" sz="1800" dirty="0" smtClean="0">
                <a:ea typeface="ＭＳ Ｐゴシック" charset="0"/>
              </a:rPr>
              <a:t>Limits enforced by source operators (administratively) and numerous timing systems.</a:t>
            </a:r>
            <a:endParaRPr lang="en-US" sz="1800" dirty="0">
              <a:ea typeface="ＭＳ Ｐゴシック" charset="0"/>
            </a:endParaRPr>
          </a:p>
          <a:p>
            <a:pPr>
              <a:defRPr/>
            </a:pPr>
            <a:r>
              <a:rPr lang="en-US" sz="2000" dirty="0" smtClean="0">
                <a:ea typeface="ＭＳ Ｐゴシック" charset="0"/>
                <a:cs typeface="+mn-cs"/>
              </a:rPr>
              <a:t>The HHFW system is assumed to create 4 MW of power for 5 seconds</a:t>
            </a:r>
            <a:endParaRPr lang="en-US" sz="2000" dirty="0">
              <a:ea typeface="ＭＳ Ｐゴシック" charset="0"/>
              <a:cs typeface="+mn-cs"/>
            </a:endParaRPr>
          </a:p>
        </p:txBody>
      </p:sp>
      <p:pic>
        <p:nvPicPr>
          <p:cNvPr id="7171" name="Picture 3" descr="Fig2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40" t="6244" r="4668" b="49394"/>
          <a:stretch>
            <a:fillRect/>
          </a:stretch>
        </p:blipFill>
        <p:spPr bwMode="auto">
          <a:xfrm>
            <a:off x="2286000" y="1981200"/>
            <a:ext cx="4429125" cy="304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8382000" y="6629400"/>
            <a:ext cx="762000" cy="152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fld id="{DBCCA0D6-87FE-4A1F-8551-9C2AE7B183BA}" type="slidenum">
              <a:rPr lang="en-US" altLang="en-US" sz="900" i="0">
                <a:solidFill>
                  <a:schemeClr val="accent2"/>
                </a:solidFill>
                <a:latin typeface="Arial" pitchFamily="34" charset="0"/>
              </a:rPr>
              <a:pPr/>
              <a:t>12</a:t>
            </a:fld>
            <a:endParaRPr lang="en-US" altLang="en-US" sz="900" i="0">
              <a:solidFill>
                <a:schemeClr val="accent2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79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Vessel is Qualified for 70 MJ on a 20 Minute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763000" cy="533400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 smtClean="0">
                <a:ea typeface="ＭＳ Ｐゴシック" charset="0"/>
                <a:cs typeface="+mn-cs"/>
              </a:rPr>
              <a:t>Vessel power balance assumed 14 MW for 5 s.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i</a:t>
            </a:r>
            <a:r>
              <a:rPr lang="en-US" dirty="0" smtClean="0">
                <a:ea typeface="ＭＳ Ｐゴシック" charset="0"/>
              </a:rPr>
              <a:t>s 70 MJ</a:t>
            </a:r>
          </a:p>
          <a:p>
            <a:pPr lvl="1">
              <a:defRPr/>
            </a:pPr>
            <a:r>
              <a:rPr lang="en-US" dirty="0" smtClean="0">
                <a:ea typeface="ＭＳ Ｐゴシック" charset="0"/>
              </a:rPr>
              <a:t>NSTXU-CALC-11-01-00</a:t>
            </a:r>
          </a:p>
          <a:p>
            <a:pPr>
              <a:defRPr/>
            </a:pPr>
            <a:r>
              <a:rPr lang="en-US" dirty="0" smtClean="0">
                <a:ea typeface="ＭＳ Ｐゴシック" charset="0"/>
                <a:cs typeface="+mn-cs"/>
              </a:rPr>
              <a:t>Assumed that </a:t>
            </a:r>
          </a:p>
          <a:p>
            <a:pPr lvl="1">
              <a:defRPr/>
            </a:pPr>
            <a:r>
              <a:rPr lang="en-US" dirty="0" smtClean="0">
                <a:ea typeface="ＭＳ Ｐゴシック" charset="0"/>
              </a:rPr>
              <a:t>DN plasma</a:t>
            </a:r>
          </a:p>
          <a:p>
            <a:pPr lvl="1">
              <a:defRPr/>
            </a:pPr>
            <a:r>
              <a:rPr lang="en-US" dirty="0" smtClean="0">
                <a:ea typeface="ＭＳ Ｐゴシック" charset="0"/>
              </a:rPr>
              <a:t>~40% of the power ends up on the horizontal targets </a:t>
            </a:r>
          </a:p>
          <a:p>
            <a:pPr lvl="2">
              <a:defRPr/>
            </a:pPr>
            <a:r>
              <a:rPr lang="en-US" dirty="0" smtClean="0">
                <a:ea typeface="ＭＳ Ｐゴシック" charset="0"/>
              </a:rPr>
              <a:t>For an assumed power loading of </a:t>
            </a:r>
            <a:r>
              <a:rPr lang="en-US" b="1" i="1" u="sng" dirty="0" smtClean="0">
                <a:ea typeface="ＭＳ Ｐゴシック" charset="0"/>
              </a:rPr>
              <a:t>5 MW/m</a:t>
            </a:r>
            <a:r>
              <a:rPr lang="en-US" b="1" i="1" u="sng" baseline="30000" dirty="0" smtClean="0">
                <a:ea typeface="ＭＳ Ｐゴシック" charset="0"/>
              </a:rPr>
              <a:t>2</a:t>
            </a:r>
            <a:r>
              <a:rPr lang="en-US" b="1" i="1" u="sng" dirty="0" smtClean="0">
                <a:ea typeface="ＭＳ Ｐゴシック" charset="0"/>
              </a:rPr>
              <a:t> on average</a:t>
            </a:r>
            <a:r>
              <a:rPr lang="en-US" dirty="0" smtClean="0">
                <a:ea typeface="ＭＳ Ｐゴシック" charset="0"/>
              </a:rPr>
              <a:t>.</a:t>
            </a:r>
            <a:endParaRPr lang="en-US" dirty="0">
              <a:ea typeface="ＭＳ Ｐゴシック" charset="0"/>
            </a:endParaRPr>
          </a:p>
          <a:p>
            <a:pPr lvl="1">
              <a:defRPr/>
            </a:pPr>
            <a:r>
              <a:rPr lang="en-US" dirty="0" smtClean="0">
                <a:ea typeface="ＭＳ Ｐゴシック" charset="0"/>
              </a:rPr>
              <a:t>1200 s rep rate = 20 min</a:t>
            </a:r>
          </a:p>
          <a:p>
            <a:pPr lvl="1">
              <a:defRPr/>
            </a:pPr>
            <a:r>
              <a:rPr lang="en-US" dirty="0" smtClean="0">
                <a:ea typeface="ＭＳ Ｐゴシック" charset="0"/>
              </a:rPr>
              <a:t>The CS and outer vessel are actively cooled between shots</a:t>
            </a:r>
          </a:p>
          <a:p>
            <a:pPr lvl="2">
              <a:defRPr/>
            </a:pPr>
            <a:r>
              <a:rPr lang="en-US" dirty="0" smtClean="0">
                <a:ea typeface="ＭＳ Ｐゴシック" charset="0"/>
              </a:rPr>
              <a:t>Capability is new on the CS to buffer the coils from the plasma thermal loads</a:t>
            </a:r>
          </a:p>
          <a:p>
            <a:pPr lvl="2">
              <a:defRPr/>
            </a:pPr>
            <a:r>
              <a:rPr lang="en-US" dirty="0" smtClean="0">
                <a:ea typeface="ＭＳ Ｐゴシック" charset="0"/>
              </a:rPr>
              <a:t>We have had this capability on the outer vessel for bake-out.</a:t>
            </a:r>
          </a:p>
          <a:p>
            <a:pPr>
              <a:defRPr/>
            </a:pPr>
            <a:r>
              <a:rPr lang="en-US" dirty="0" smtClean="0">
                <a:ea typeface="ＭＳ Ｐゴシック" charset="0"/>
                <a:cs typeface="+mn-cs"/>
              </a:rPr>
              <a:t>Under these assumptions, the tile surfaces go toward ~1000 C at the end of the pulse, but </a:t>
            </a:r>
          </a:p>
          <a:p>
            <a:pPr lvl="1">
              <a:defRPr/>
            </a:pPr>
            <a:r>
              <a:rPr lang="en-US" dirty="0" smtClean="0">
                <a:ea typeface="ＭＳ Ｐゴシック" charset="0"/>
              </a:rPr>
              <a:t>the vessel/casing are maintained without boiling the water in any location.</a:t>
            </a:r>
          </a:p>
          <a:p>
            <a:pPr lvl="1">
              <a:defRPr/>
            </a:pPr>
            <a:r>
              <a:rPr lang="en-US" dirty="0" smtClean="0">
                <a:ea typeface="ＭＳ Ｐゴシック" charset="0"/>
              </a:rPr>
              <a:t>The vessel system is qualified for 70 MJ</a:t>
            </a:r>
          </a:p>
          <a:p>
            <a:pPr>
              <a:defRPr/>
            </a:pPr>
            <a:endParaRPr lang="en-US" dirty="0">
              <a:ea typeface="ＭＳ Ｐゴシック" charset="0"/>
              <a:cs typeface="+mn-cs"/>
            </a:endParaRP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8382000" y="6629400"/>
            <a:ext cx="762000" cy="152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fld id="{DBCCA0D6-87FE-4A1F-8551-9C2AE7B183BA}" type="slidenum">
              <a:rPr lang="en-US" altLang="en-US" sz="900" i="0">
                <a:solidFill>
                  <a:schemeClr val="accent2"/>
                </a:solidFill>
                <a:latin typeface="Arial" pitchFamily="34" charset="0"/>
              </a:rPr>
              <a:pPr/>
              <a:t>13</a:t>
            </a:fld>
            <a:endParaRPr lang="en-US" altLang="en-US" sz="900" i="0">
              <a:solidFill>
                <a:schemeClr val="accent2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27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ヒラギノ角ゴ Pro W3" pitchFamily="-84" charset="-128"/>
              </a:rPr>
              <a:t>However, the Peak Heat Flux May Prove Problematic…</a:t>
            </a:r>
            <a:br>
              <a:rPr lang="en-US" altLang="en-US" smtClean="0">
                <a:ea typeface="ヒラギノ角ゴ Pro W3" pitchFamily="-84" charset="-128"/>
              </a:rPr>
            </a:br>
            <a:endParaRPr lang="en-US" altLang="en-US" smtClean="0">
              <a:ea typeface="ヒラギノ角ゴ Pro W3" pitchFamily="-84" charset="-128"/>
            </a:endParaRPr>
          </a:p>
        </p:txBody>
      </p:sp>
      <p:sp>
        <p:nvSpPr>
          <p:cNvPr id="9218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1676400"/>
          </a:xfrm>
        </p:spPr>
        <p:txBody>
          <a:bodyPr/>
          <a:lstStyle/>
          <a:p>
            <a:r>
              <a:rPr lang="en-US" altLang="en-US" sz="1800" smtClean="0">
                <a:ea typeface="ヒラギノ角ゴ Pro W3" pitchFamily="-84" charset="-128"/>
              </a:rPr>
              <a:t>Limit #1: Thermal stresses in target tiles can exceed ATJ graphite limits.</a:t>
            </a:r>
          </a:p>
          <a:p>
            <a:pPr lvl="1"/>
            <a:r>
              <a:rPr lang="en-US" altLang="en-US" sz="1600" smtClean="0">
                <a:ea typeface="ヒラギノ角ゴ Pro W3" pitchFamily="-84" charset="-128"/>
              </a:rPr>
              <a:t>Inner horizontal target tiles qualified for 5 sec operation at Q</a:t>
            </a:r>
            <a:r>
              <a:rPr lang="en-US" altLang="en-US" sz="1600" baseline="-25000" smtClean="0">
                <a:ea typeface="ヒラギノ角ゴ Pro W3" pitchFamily="-84" charset="-128"/>
              </a:rPr>
              <a:t>ave</a:t>
            </a:r>
            <a:r>
              <a:rPr lang="en-US" altLang="en-US" sz="1600" smtClean="0">
                <a:ea typeface="ヒラギノ角ゴ Pro W3" pitchFamily="-84" charset="-128"/>
              </a:rPr>
              <a:t>=5 MW/m</a:t>
            </a:r>
            <a:r>
              <a:rPr lang="en-US" altLang="en-US" sz="1600" baseline="30000" smtClean="0">
                <a:ea typeface="ヒラギノ角ゴ Pro W3" pitchFamily="-84" charset="-128"/>
              </a:rPr>
              <a:t>2</a:t>
            </a:r>
            <a:r>
              <a:rPr lang="en-US" altLang="en-US" sz="1600" smtClean="0">
                <a:ea typeface="ヒラギノ角ゴ Pro W3" pitchFamily="-84" charset="-128"/>
              </a:rPr>
              <a:t>, Q</a:t>
            </a:r>
            <a:r>
              <a:rPr lang="en-US" altLang="en-US" sz="1600" baseline="-25000" smtClean="0">
                <a:ea typeface="ヒラギノ角ゴ Pro W3" pitchFamily="-84" charset="-128"/>
              </a:rPr>
              <a:t>Pk</a:t>
            </a:r>
            <a:r>
              <a:rPr lang="en-US" altLang="en-US" sz="1600" smtClean="0">
                <a:ea typeface="ヒラギノ角ゴ Pro W3" pitchFamily="-84" charset="-128"/>
              </a:rPr>
              <a:t>=8.0 MW/m</a:t>
            </a:r>
            <a:r>
              <a:rPr lang="en-US" altLang="en-US" sz="1600" baseline="30000" smtClean="0">
                <a:ea typeface="ヒラギノ角ゴ Pro W3" pitchFamily="-84" charset="-128"/>
              </a:rPr>
              <a:t>2</a:t>
            </a:r>
            <a:endParaRPr lang="en-US" altLang="en-US" sz="1600" smtClean="0">
              <a:ea typeface="ヒラギノ角ゴ Pro W3" pitchFamily="-84" charset="-128"/>
            </a:endParaRPr>
          </a:p>
          <a:p>
            <a:r>
              <a:rPr lang="en-US" altLang="en-US" sz="1800" smtClean="0">
                <a:ea typeface="ヒラギノ角ゴ Pro W3" pitchFamily="-84" charset="-128"/>
              </a:rPr>
              <a:t>Limit #2: Desire to avoid tile surface temperatures exceeding T</a:t>
            </a:r>
            <a:r>
              <a:rPr lang="en-US" altLang="en-US" sz="1800" baseline="-25000" smtClean="0">
                <a:ea typeface="ヒラギノ角ゴ Pro W3" pitchFamily="-84" charset="-128"/>
              </a:rPr>
              <a:t>max</a:t>
            </a:r>
            <a:r>
              <a:rPr lang="en-US" altLang="en-US" sz="1800" smtClean="0">
                <a:ea typeface="ヒラギノ角ゴ Pro W3" pitchFamily="-84" charset="-128"/>
              </a:rPr>
              <a:t>~1200 C.</a:t>
            </a:r>
          </a:p>
          <a:p>
            <a:pPr lvl="1"/>
            <a:r>
              <a:rPr lang="en-US" altLang="en-US" sz="1600" smtClean="0">
                <a:ea typeface="ヒラギノ角ゴ Pro W3" pitchFamily="-84" charset="-128"/>
              </a:rPr>
              <a:t>Due to enhanced sublimation.</a:t>
            </a:r>
          </a:p>
          <a:p>
            <a:r>
              <a:rPr lang="en-US" altLang="en-US" sz="1800" smtClean="0">
                <a:ea typeface="ヒラギノ角ゴ Pro W3" pitchFamily="-84" charset="-128"/>
              </a:rPr>
              <a:t>Conservative assumption:</a:t>
            </a:r>
            <a:endParaRPr lang="en-US" altLang="en-US" sz="1500" smtClean="0">
              <a:ea typeface="ヒラギノ角ゴ Pro W3" pitchFamily="-84" charset="-128"/>
            </a:endParaRPr>
          </a:p>
          <a:p>
            <a:endParaRPr lang="en-US" altLang="en-US" sz="1500" smtClean="0">
              <a:ea typeface="ヒラギノ角ゴ Pro W3" pitchFamily="-84" charset="-128"/>
            </a:endParaRPr>
          </a:p>
          <a:p>
            <a:r>
              <a:rPr lang="en-US" altLang="en-US" sz="1800" smtClean="0">
                <a:ea typeface="ヒラギノ角ゴ Pro W3" pitchFamily="-84" charset="-128"/>
              </a:rPr>
              <a:t>Primary solutions: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828800" y="3276600"/>
          <a:ext cx="7086600" cy="3230385"/>
        </p:xfrm>
        <a:graphic>
          <a:graphicData uri="http://schemas.openxmlformats.org/drawingml/2006/table">
            <a:tbl>
              <a:tblPr/>
              <a:tblGrid>
                <a:gridCol w="838200"/>
                <a:gridCol w="685800"/>
                <a:gridCol w="1219200"/>
                <a:gridCol w="1066800"/>
                <a:gridCol w="1219200"/>
                <a:gridCol w="1066800"/>
                <a:gridCol w="990600"/>
              </a:tblGrid>
              <a:tr h="764885">
                <a:tc gridSpan="3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Discharge Parameters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Worst-Case Standard DN Divertor</a:t>
                      </a:r>
                    </a:p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</a:t>
                      </a:r>
                      <a:r>
                        <a:rPr kumimoji="0" lang="en-US" sz="1500" b="1" i="0" u="none" strike="noStrike" cap="none" normalizeH="0" baseline="-2500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exp</a:t>
                      </a: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=15 &amp; f</a:t>
                      </a:r>
                      <a:r>
                        <a:rPr kumimoji="0" lang="en-US" sz="1500" b="1" i="0" u="none" strike="noStrike" cap="none" normalizeH="0" baseline="-2500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div</a:t>
                      </a: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=0.4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</a:t>
                      </a:r>
                      <a:r>
                        <a:rPr kumimoji="0" lang="en-US" sz="1500" b="1" i="0" u="none" strike="noStrike" cap="none" normalizeH="0" baseline="-2500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exp</a:t>
                      </a: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=60 &amp; f</a:t>
                      </a:r>
                      <a:r>
                        <a:rPr kumimoji="0" lang="en-US" sz="1500" b="1" i="0" u="none" strike="noStrike" cap="none" normalizeH="0" baseline="-2500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div</a:t>
                      </a: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=0.4</a:t>
                      </a:r>
                    </a:p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or</a:t>
                      </a:r>
                    </a:p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</a:t>
                      </a:r>
                      <a:r>
                        <a:rPr kumimoji="0" lang="en-US" sz="1500" b="1" i="0" u="none" strike="noStrike" cap="none" normalizeH="0" baseline="-2500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exp</a:t>
                      </a: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=15 &amp; f</a:t>
                      </a:r>
                      <a:r>
                        <a:rPr kumimoji="0" lang="en-US" sz="1500" b="1" i="0" u="none" strike="noStrike" cap="none" normalizeH="0" baseline="-2500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div</a:t>
                      </a: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=0.1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64885"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I</a:t>
                      </a:r>
                      <a:r>
                        <a:rPr kumimoji="0" lang="en-US" sz="1500" b="0" i="0" u="none" strike="noStrike" cap="none" normalizeH="0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</a:t>
                      </a: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[MA]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</a:t>
                      </a:r>
                      <a:r>
                        <a:rPr kumimoji="0" lang="en-US" sz="1500" b="0" i="0" u="none" strike="noStrike" cap="none" normalizeH="0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inj</a:t>
                      </a: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[MW]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Heating Duration [s]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Q</a:t>
                      </a:r>
                      <a:r>
                        <a:rPr kumimoji="0" lang="en-US" sz="1500" b="0" i="0" u="none" strike="noStrike" cap="none" normalizeH="0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Pk </a:t>
                      </a:r>
                    </a:p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[MW/m</a:t>
                      </a:r>
                      <a:r>
                        <a:rPr kumimoji="0" lang="en-US" sz="15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</a:t>
                      </a: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]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Time to T</a:t>
                      </a:r>
                      <a:r>
                        <a:rPr kumimoji="0" lang="en-US" sz="1500" b="0" i="0" u="none" strike="noStrike" cap="none" normalizeH="0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max</a:t>
                      </a: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[s]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Q</a:t>
                      </a:r>
                      <a:r>
                        <a:rPr kumimoji="0" lang="en-US" sz="1500" b="0" i="0" u="none" strike="noStrike" cap="none" normalizeH="0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Pk </a:t>
                      </a:r>
                    </a:p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[MW/m</a:t>
                      </a:r>
                      <a:r>
                        <a:rPr kumimoji="0" lang="en-US" sz="15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</a:t>
                      </a: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]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Time to T</a:t>
                      </a:r>
                      <a:r>
                        <a:rPr kumimoji="0" lang="en-US" sz="1500" b="0" i="0" u="none" strike="noStrike" cap="none" normalizeH="0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max</a:t>
                      </a: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[s]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311610"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0.75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10.2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5.0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6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12.6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311610"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1.5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10.2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5.0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18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1.4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311610"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2.0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10.2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5.0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28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0.5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126868"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11610"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1.5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15.6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1.5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27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0.6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311610"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2.0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15.6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1.5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43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0.25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</a:tbl>
          </a:graphicData>
        </a:graphic>
      </p:graphicFrame>
      <p:sp>
        <p:nvSpPr>
          <p:cNvPr id="9289" name="TextBox 5"/>
          <p:cNvSpPr txBox="1">
            <a:spLocks noChangeArrowheads="1"/>
          </p:cNvSpPr>
          <p:nvPr/>
        </p:nvSpPr>
        <p:spPr bwMode="auto">
          <a:xfrm>
            <a:off x="1295400" y="6611938"/>
            <a:ext cx="6604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1000" i="0">
                <a:solidFill>
                  <a:srgbClr val="008000"/>
                </a:solidFill>
              </a:rPr>
              <a:t>BP TSG</a:t>
            </a:r>
          </a:p>
        </p:txBody>
      </p:sp>
      <p:sp>
        <p:nvSpPr>
          <p:cNvPr id="9290" name="TextBox 7"/>
          <p:cNvSpPr txBox="1">
            <a:spLocks noChangeArrowheads="1"/>
          </p:cNvSpPr>
          <p:nvPr/>
        </p:nvSpPr>
        <p:spPr bwMode="auto">
          <a:xfrm>
            <a:off x="228600" y="4826000"/>
            <a:ext cx="1066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altLang="en-US" sz="1800" i="0"/>
              <a:t>Long Pulse</a:t>
            </a:r>
          </a:p>
        </p:txBody>
      </p:sp>
      <p:sp>
        <p:nvSpPr>
          <p:cNvPr id="9291" name="Left Brace 8"/>
          <p:cNvSpPr>
            <a:spLocks/>
          </p:cNvSpPr>
          <p:nvPr/>
        </p:nvSpPr>
        <p:spPr bwMode="auto">
          <a:xfrm>
            <a:off x="1219200" y="4648200"/>
            <a:ext cx="228600" cy="1066800"/>
          </a:xfrm>
          <a:prstGeom prst="leftBrace">
            <a:avLst>
              <a:gd name="adj1" fmla="val 8340"/>
              <a:gd name="adj2" fmla="val 50000"/>
            </a:avLst>
          </a:prstGeom>
          <a:noFill/>
          <a:ln w="254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endParaRPr lang="en-US" altLang="en-US"/>
          </a:p>
        </p:txBody>
      </p:sp>
      <p:sp>
        <p:nvSpPr>
          <p:cNvPr id="9292" name="TextBox 9"/>
          <p:cNvSpPr txBox="1">
            <a:spLocks noChangeArrowheads="1"/>
          </p:cNvSpPr>
          <p:nvPr/>
        </p:nvSpPr>
        <p:spPr bwMode="auto">
          <a:xfrm>
            <a:off x="152400" y="5862638"/>
            <a:ext cx="10668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altLang="en-US" sz="1800" i="0"/>
              <a:t>Highest Power</a:t>
            </a:r>
          </a:p>
        </p:txBody>
      </p:sp>
      <p:sp>
        <p:nvSpPr>
          <p:cNvPr id="9293" name="Left Brace 10"/>
          <p:cNvSpPr>
            <a:spLocks/>
          </p:cNvSpPr>
          <p:nvPr/>
        </p:nvSpPr>
        <p:spPr bwMode="auto">
          <a:xfrm>
            <a:off x="1274763" y="5791200"/>
            <a:ext cx="152400" cy="685800"/>
          </a:xfrm>
          <a:prstGeom prst="leftBrace">
            <a:avLst>
              <a:gd name="adj1" fmla="val 8333"/>
              <a:gd name="adj2" fmla="val 50000"/>
            </a:avLst>
          </a:prstGeom>
          <a:noFill/>
          <a:ln w="254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endParaRPr lang="en-US" altLang="en-US"/>
          </a:p>
        </p:txBody>
      </p:sp>
      <p:sp>
        <p:nvSpPr>
          <p:cNvPr id="9294" name="TextBox 11"/>
          <p:cNvSpPr txBox="1">
            <a:spLocks noChangeArrowheads="1"/>
          </p:cNvSpPr>
          <p:nvPr/>
        </p:nvSpPr>
        <p:spPr bwMode="auto">
          <a:xfrm>
            <a:off x="228600" y="3657600"/>
            <a:ext cx="1066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altLang="en-US" sz="1800" i="0">
                <a:solidFill>
                  <a:srgbClr val="008000"/>
                </a:solidFill>
              </a:rPr>
              <a:t>100% NI</a:t>
            </a:r>
          </a:p>
        </p:txBody>
      </p:sp>
      <p:cxnSp>
        <p:nvCxnSpPr>
          <p:cNvPr id="9295" name="Straight Connector 13"/>
          <p:cNvCxnSpPr>
            <a:cxnSpLocks noChangeShapeType="1"/>
          </p:cNvCxnSpPr>
          <p:nvPr/>
        </p:nvCxnSpPr>
        <p:spPr bwMode="auto">
          <a:xfrm rot="16200000" flipH="1">
            <a:off x="1104900" y="4076700"/>
            <a:ext cx="838200" cy="60960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Rectangle 16"/>
          <p:cNvSpPr/>
          <p:nvPr/>
        </p:nvSpPr>
        <p:spPr bwMode="auto">
          <a:xfrm>
            <a:off x="0" y="2667000"/>
            <a:ext cx="2971800" cy="533400"/>
          </a:xfrm>
          <a:prstGeom prst="rect">
            <a:avLst/>
          </a:prstGeom>
          <a:solidFill>
            <a:schemeClr val="bg1"/>
          </a:solidFill>
          <a:ln w="15875" cap="flat" cmpd="sng" algn="ctr">
            <a:solidFill>
              <a:schemeClr val="accent3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0" tIns="0" rIns="0" bIns="0"/>
          <a:lstStyle/>
          <a:p>
            <a:pPr>
              <a:spcBef>
                <a:spcPct val="20000"/>
              </a:spcBef>
              <a:buFontTx/>
              <a:buChar char="•"/>
              <a:defRPr/>
            </a:pPr>
            <a:endParaRPr lang="en-US">
              <a:latin typeface="Helvetica" pitchFamily="-128" charset="0"/>
              <a:ea typeface="Arial" charset="0"/>
              <a:cs typeface="Arial" charset="0"/>
            </a:endParaRPr>
          </a:p>
        </p:txBody>
      </p:sp>
      <p:graphicFrame>
        <p:nvGraphicFramePr>
          <p:cNvPr id="9297" name="Object 2"/>
          <p:cNvGraphicFramePr>
            <a:graphicFrameLocks noChangeAspect="1"/>
          </p:cNvGraphicFramePr>
          <p:nvPr/>
        </p:nvGraphicFramePr>
        <p:xfrm>
          <a:off x="3352800" y="2111375"/>
          <a:ext cx="4276725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3" name="Equation" r:id="rId3" imgW="3225800" imgH="419100" progId="Equation.3">
                  <p:embed/>
                </p:oleObj>
              </mc:Choice>
              <mc:Fallback>
                <p:oleObj name="Equation" r:id="rId3" imgW="32258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111375"/>
                        <a:ext cx="4276725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8382000" y="6629400"/>
            <a:ext cx="762000" cy="152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fld id="{DBCCA0D6-87FE-4A1F-8551-9C2AE7B183BA}" type="slidenum">
              <a:rPr lang="en-US" altLang="en-US" sz="900" i="0">
                <a:solidFill>
                  <a:schemeClr val="accent2"/>
                </a:solidFill>
                <a:latin typeface="Arial" pitchFamily="34" charset="0"/>
              </a:rPr>
              <a:pPr/>
              <a:t>14</a:t>
            </a:fld>
            <a:endParaRPr lang="en-US" altLang="en-US" sz="900" i="0">
              <a:solidFill>
                <a:schemeClr val="accent2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2320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1676400"/>
          </a:xfrm>
        </p:spPr>
        <p:txBody>
          <a:bodyPr/>
          <a:lstStyle/>
          <a:p>
            <a:r>
              <a:rPr lang="en-US" altLang="en-US" sz="1800" smtClean="0">
                <a:ea typeface="ヒラギノ角ゴ Pro W3" pitchFamily="-84" charset="-128"/>
              </a:rPr>
              <a:t>Limit #1: Thermal stresses in target tiles can exceed ATJ graphite limits.</a:t>
            </a:r>
          </a:p>
          <a:p>
            <a:pPr lvl="1"/>
            <a:r>
              <a:rPr lang="en-US" altLang="en-US" sz="1600" smtClean="0">
                <a:ea typeface="ヒラギノ角ゴ Pro W3" pitchFamily="-84" charset="-128"/>
              </a:rPr>
              <a:t>Inner horizontal target tiles qualified for 5 sec operation at Q</a:t>
            </a:r>
            <a:r>
              <a:rPr lang="en-US" altLang="en-US" sz="1600" baseline="-25000" smtClean="0">
                <a:ea typeface="ヒラギノ角ゴ Pro W3" pitchFamily="-84" charset="-128"/>
              </a:rPr>
              <a:t>ave</a:t>
            </a:r>
            <a:r>
              <a:rPr lang="en-US" altLang="en-US" sz="1600" smtClean="0">
                <a:ea typeface="ヒラギノ角ゴ Pro W3" pitchFamily="-84" charset="-128"/>
              </a:rPr>
              <a:t>=5 MW/m</a:t>
            </a:r>
            <a:r>
              <a:rPr lang="en-US" altLang="en-US" sz="1600" baseline="30000" smtClean="0">
                <a:ea typeface="ヒラギノ角ゴ Pro W3" pitchFamily="-84" charset="-128"/>
              </a:rPr>
              <a:t>2</a:t>
            </a:r>
            <a:r>
              <a:rPr lang="en-US" altLang="en-US" sz="1600" smtClean="0">
                <a:ea typeface="ヒラギノ角ゴ Pro W3" pitchFamily="-84" charset="-128"/>
              </a:rPr>
              <a:t>, Q</a:t>
            </a:r>
            <a:r>
              <a:rPr lang="en-US" altLang="en-US" sz="1600" baseline="-25000" smtClean="0">
                <a:ea typeface="ヒラギノ角ゴ Pro W3" pitchFamily="-84" charset="-128"/>
              </a:rPr>
              <a:t>Pk</a:t>
            </a:r>
            <a:r>
              <a:rPr lang="en-US" altLang="en-US" sz="1600" smtClean="0">
                <a:ea typeface="ヒラギノ角ゴ Pro W3" pitchFamily="-84" charset="-128"/>
              </a:rPr>
              <a:t>=8.0 MW/m</a:t>
            </a:r>
            <a:r>
              <a:rPr lang="en-US" altLang="en-US" sz="1600" baseline="30000" smtClean="0">
                <a:ea typeface="ヒラギノ角ゴ Pro W3" pitchFamily="-84" charset="-128"/>
              </a:rPr>
              <a:t>2</a:t>
            </a:r>
            <a:endParaRPr lang="en-US" altLang="en-US" sz="1600" smtClean="0">
              <a:ea typeface="ヒラギノ角ゴ Pro W3" pitchFamily="-84" charset="-128"/>
            </a:endParaRPr>
          </a:p>
          <a:p>
            <a:r>
              <a:rPr lang="en-US" altLang="en-US" sz="1800" smtClean="0">
                <a:ea typeface="ヒラギノ角ゴ Pro W3" pitchFamily="-84" charset="-128"/>
              </a:rPr>
              <a:t>Limit #2: Desire to avoid tile surface temperatures exceeding T</a:t>
            </a:r>
            <a:r>
              <a:rPr lang="en-US" altLang="en-US" sz="1800" baseline="-25000" smtClean="0">
                <a:ea typeface="ヒラギノ角ゴ Pro W3" pitchFamily="-84" charset="-128"/>
              </a:rPr>
              <a:t>max</a:t>
            </a:r>
            <a:r>
              <a:rPr lang="en-US" altLang="en-US" sz="1800" smtClean="0">
                <a:ea typeface="ヒラギノ角ゴ Pro W3" pitchFamily="-84" charset="-128"/>
              </a:rPr>
              <a:t>~1200 C.</a:t>
            </a:r>
          </a:p>
          <a:p>
            <a:pPr lvl="1"/>
            <a:r>
              <a:rPr lang="en-US" altLang="en-US" sz="1600" smtClean="0">
                <a:ea typeface="ヒラギノ角ゴ Pro W3" pitchFamily="-84" charset="-128"/>
              </a:rPr>
              <a:t>Due to enhanced sublimation.</a:t>
            </a:r>
          </a:p>
          <a:p>
            <a:r>
              <a:rPr lang="en-US" altLang="en-US" sz="1800" smtClean="0">
                <a:ea typeface="ヒラギノ角ゴ Pro W3" pitchFamily="-84" charset="-128"/>
              </a:rPr>
              <a:t>Conservative assumption:</a:t>
            </a:r>
            <a:endParaRPr lang="en-US" altLang="en-US" sz="1500" smtClean="0">
              <a:ea typeface="ヒラギノ角ゴ Pro W3" pitchFamily="-84" charset="-128"/>
            </a:endParaRPr>
          </a:p>
          <a:p>
            <a:endParaRPr lang="en-US" altLang="en-US" sz="1500" smtClean="0">
              <a:ea typeface="ヒラギノ角ゴ Pro W3" pitchFamily="-84" charset="-128"/>
            </a:endParaRPr>
          </a:p>
          <a:p>
            <a:r>
              <a:rPr lang="en-US" altLang="en-US" sz="1800" smtClean="0">
                <a:ea typeface="ヒラギノ角ゴ Pro W3" pitchFamily="-84" charset="-128"/>
              </a:rPr>
              <a:t>Primary solutions: </a:t>
            </a:r>
          </a:p>
        </p:txBody>
      </p:sp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ヒラギノ角ゴ Pro W3" pitchFamily="-84" charset="-128"/>
              </a:rPr>
              <a:t>However, the Peak Heat Flux May Prove Problematic…</a:t>
            </a:r>
            <a:br>
              <a:rPr lang="en-US" altLang="en-US" smtClean="0">
                <a:ea typeface="ヒラギノ角ゴ Pro W3" pitchFamily="-84" charset="-128"/>
              </a:rPr>
            </a:br>
            <a:r>
              <a:rPr lang="en-US" altLang="en-US" smtClean="0">
                <a:ea typeface="ヒラギノ角ゴ Pro W3" pitchFamily="-84" charset="-128"/>
              </a:rPr>
              <a:t>Unless it is Mitigated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828800" y="3276600"/>
          <a:ext cx="7086600" cy="3230385"/>
        </p:xfrm>
        <a:graphic>
          <a:graphicData uri="http://schemas.openxmlformats.org/drawingml/2006/table">
            <a:tbl>
              <a:tblPr/>
              <a:tblGrid>
                <a:gridCol w="838200"/>
                <a:gridCol w="685800"/>
                <a:gridCol w="1219200"/>
                <a:gridCol w="1066800"/>
                <a:gridCol w="1219200"/>
                <a:gridCol w="1066800"/>
                <a:gridCol w="990600"/>
              </a:tblGrid>
              <a:tr h="764885">
                <a:tc gridSpan="3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Discharge Parameters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Worst-Case Standard DN Divertor</a:t>
                      </a:r>
                    </a:p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</a:t>
                      </a:r>
                      <a:r>
                        <a:rPr kumimoji="0" lang="en-US" sz="1500" b="1" i="0" u="none" strike="noStrike" cap="none" normalizeH="0" baseline="-2500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exp</a:t>
                      </a: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=15 &amp; f</a:t>
                      </a:r>
                      <a:r>
                        <a:rPr kumimoji="0" lang="en-US" sz="1500" b="1" i="0" u="none" strike="noStrike" cap="none" normalizeH="0" baseline="-2500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div</a:t>
                      </a: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=0.4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</a:t>
                      </a:r>
                      <a:r>
                        <a:rPr kumimoji="0" lang="en-US" sz="1500" b="1" i="0" u="none" strike="noStrike" cap="none" normalizeH="0" baseline="-2500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exp</a:t>
                      </a: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=60 &amp; f</a:t>
                      </a:r>
                      <a:r>
                        <a:rPr kumimoji="0" lang="en-US" sz="1500" b="1" i="0" u="none" strike="noStrike" cap="none" normalizeH="0" baseline="-2500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div</a:t>
                      </a: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=0.4</a:t>
                      </a:r>
                    </a:p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or</a:t>
                      </a:r>
                    </a:p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</a:t>
                      </a:r>
                      <a:r>
                        <a:rPr kumimoji="0" lang="en-US" sz="1500" b="1" i="0" u="none" strike="noStrike" cap="none" normalizeH="0" baseline="-2500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exp</a:t>
                      </a: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=15 &amp; f</a:t>
                      </a:r>
                      <a:r>
                        <a:rPr kumimoji="0" lang="en-US" sz="1500" b="1" i="0" u="none" strike="noStrike" cap="none" normalizeH="0" baseline="-2500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div</a:t>
                      </a: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=0.1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64885"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I</a:t>
                      </a:r>
                      <a:r>
                        <a:rPr kumimoji="0" lang="en-US" sz="1500" b="0" i="0" u="none" strike="noStrike" cap="none" normalizeH="0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</a:t>
                      </a: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[MA]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</a:t>
                      </a:r>
                      <a:r>
                        <a:rPr kumimoji="0" lang="en-US" sz="1500" b="0" i="0" u="none" strike="noStrike" cap="none" normalizeH="0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inj</a:t>
                      </a: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[MW]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Heating Duration [s]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Q</a:t>
                      </a:r>
                      <a:r>
                        <a:rPr kumimoji="0" lang="en-US" sz="1500" b="0" i="0" u="none" strike="noStrike" cap="none" normalizeH="0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Pk </a:t>
                      </a:r>
                    </a:p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[MW/m</a:t>
                      </a:r>
                      <a:r>
                        <a:rPr kumimoji="0" lang="en-US" sz="15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</a:t>
                      </a: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]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Time to T</a:t>
                      </a:r>
                      <a:r>
                        <a:rPr kumimoji="0" lang="en-US" sz="1500" b="0" i="0" u="none" strike="noStrike" cap="none" normalizeH="0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max</a:t>
                      </a: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[s]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Q</a:t>
                      </a:r>
                      <a:r>
                        <a:rPr kumimoji="0" lang="en-US" sz="1500" b="0" i="0" u="none" strike="noStrike" cap="none" normalizeH="0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Pk </a:t>
                      </a:r>
                    </a:p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[MW/m</a:t>
                      </a:r>
                      <a:r>
                        <a:rPr kumimoji="0" lang="en-US" sz="15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</a:t>
                      </a: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]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Time to T</a:t>
                      </a:r>
                      <a:r>
                        <a:rPr kumimoji="0" lang="en-US" sz="1500" b="0" i="0" u="none" strike="noStrike" cap="none" normalizeH="0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max</a:t>
                      </a: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[s]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311610"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0.75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10.2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5.0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6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12.6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1.5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200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311610"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1.5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10.2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5.0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18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1.4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4.5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22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311610"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2.0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10.2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5.0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28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0.5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7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8.7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126868"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11610"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1.5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15.6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1.5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27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0.6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7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9.3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311610"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2.0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15.6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1.5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43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0.25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11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4.0</a:t>
                      </a:r>
                    </a:p>
                  </a:txBody>
                  <a:tcPr marT="42486" marB="424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</a:tbl>
          </a:graphicData>
        </a:graphic>
      </p:graphicFrame>
      <p:sp>
        <p:nvSpPr>
          <p:cNvPr id="10313" name="TextBox 5"/>
          <p:cNvSpPr txBox="1">
            <a:spLocks noChangeArrowheads="1"/>
          </p:cNvSpPr>
          <p:nvPr/>
        </p:nvSpPr>
        <p:spPr bwMode="auto">
          <a:xfrm>
            <a:off x="2233613" y="2590800"/>
            <a:ext cx="6705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1800" b="0" i="0">
                <a:solidFill>
                  <a:srgbClr val="008000"/>
                </a:solidFill>
              </a:rPr>
              <a:t>Broadening the heat channel (f</a:t>
            </a:r>
            <a:r>
              <a:rPr lang="en-US" altLang="en-US" sz="1800" b="0" i="0" baseline="-25000">
                <a:solidFill>
                  <a:srgbClr val="008000"/>
                </a:solidFill>
              </a:rPr>
              <a:t>exp</a:t>
            </a:r>
            <a:r>
              <a:rPr lang="en-US" altLang="en-US" sz="1800" b="0" i="0">
                <a:solidFill>
                  <a:srgbClr val="008000"/>
                </a:solidFill>
              </a:rPr>
              <a:t>) via the snowflake divertor</a:t>
            </a:r>
          </a:p>
          <a:p>
            <a:pPr eaLnBrk="1" hangingPunct="1"/>
            <a:r>
              <a:rPr lang="en-US" altLang="en-US" sz="1800" b="0" i="0">
                <a:solidFill>
                  <a:srgbClr val="008000"/>
                </a:solidFill>
              </a:rPr>
              <a:t>Increasing the fraction of radiated power (decreasing f</a:t>
            </a:r>
            <a:r>
              <a:rPr lang="en-US" altLang="en-US" sz="1800" b="0" i="0" baseline="-25000">
                <a:solidFill>
                  <a:srgbClr val="008000"/>
                </a:solidFill>
              </a:rPr>
              <a:t>div</a:t>
            </a:r>
            <a:r>
              <a:rPr lang="en-US" altLang="en-US" sz="1800" b="0" i="0">
                <a:solidFill>
                  <a:srgbClr val="008000"/>
                </a:solidFill>
              </a:rPr>
              <a:t>)</a:t>
            </a:r>
          </a:p>
          <a:p>
            <a:pPr eaLnBrk="1" hangingPunct="1"/>
            <a:endParaRPr lang="en-US" altLang="en-US">
              <a:solidFill>
                <a:srgbClr val="008000"/>
              </a:solidFill>
            </a:endParaRPr>
          </a:p>
        </p:txBody>
      </p:sp>
      <p:graphicFrame>
        <p:nvGraphicFramePr>
          <p:cNvPr id="10314" name="Object 2"/>
          <p:cNvGraphicFramePr>
            <a:graphicFrameLocks noChangeAspect="1"/>
          </p:cNvGraphicFramePr>
          <p:nvPr/>
        </p:nvGraphicFramePr>
        <p:xfrm>
          <a:off x="3352800" y="2111375"/>
          <a:ext cx="4276725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7" name="Equation" r:id="rId3" imgW="3225800" imgH="419100" progId="Equation.3">
                  <p:embed/>
                </p:oleObj>
              </mc:Choice>
              <mc:Fallback>
                <p:oleObj name="Equation" r:id="rId3" imgW="32258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111375"/>
                        <a:ext cx="4276725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15" name="TextBox 7"/>
          <p:cNvSpPr txBox="1">
            <a:spLocks noChangeArrowheads="1"/>
          </p:cNvSpPr>
          <p:nvPr/>
        </p:nvSpPr>
        <p:spPr bwMode="auto">
          <a:xfrm>
            <a:off x="228600" y="4826000"/>
            <a:ext cx="1066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altLang="en-US" sz="1800" i="0"/>
              <a:t>Long Pulse</a:t>
            </a:r>
          </a:p>
        </p:txBody>
      </p:sp>
      <p:sp>
        <p:nvSpPr>
          <p:cNvPr id="10316" name="Left Brace 8"/>
          <p:cNvSpPr>
            <a:spLocks/>
          </p:cNvSpPr>
          <p:nvPr/>
        </p:nvSpPr>
        <p:spPr bwMode="auto">
          <a:xfrm>
            <a:off x="1219200" y="4648200"/>
            <a:ext cx="228600" cy="1066800"/>
          </a:xfrm>
          <a:prstGeom prst="leftBrace">
            <a:avLst>
              <a:gd name="adj1" fmla="val 8340"/>
              <a:gd name="adj2" fmla="val 50000"/>
            </a:avLst>
          </a:prstGeom>
          <a:noFill/>
          <a:ln w="254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endParaRPr lang="en-US" altLang="en-US"/>
          </a:p>
        </p:txBody>
      </p:sp>
      <p:sp>
        <p:nvSpPr>
          <p:cNvPr id="10317" name="TextBox 9"/>
          <p:cNvSpPr txBox="1">
            <a:spLocks noChangeArrowheads="1"/>
          </p:cNvSpPr>
          <p:nvPr/>
        </p:nvSpPr>
        <p:spPr bwMode="auto">
          <a:xfrm>
            <a:off x="152400" y="5862638"/>
            <a:ext cx="10668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altLang="en-US" sz="1800" i="0"/>
              <a:t>Highest Power</a:t>
            </a:r>
          </a:p>
        </p:txBody>
      </p:sp>
      <p:sp>
        <p:nvSpPr>
          <p:cNvPr id="10318" name="Left Brace 10"/>
          <p:cNvSpPr>
            <a:spLocks/>
          </p:cNvSpPr>
          <p:nvPr/>
        </p:nvSpPr>
        <p:spPr bwMode="auto">
          <a:xfrm>
            <a:off x="1274763" y="5791200"/>
            <a:ext cx="152400" cy="685800"/>
          </a:xfrm>
          <a:prstGeom prst="leftBrace">
            <a:avLst>
              <a:gd name="adj1" fmla="val 8333"/>
              <a:gd name="adj2" fmla="val 50000"/>
            </a:avLst>
          </a:prstGeom>
          <a:noFill/>
          <a:ln w="254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endParaRPr lang="en-US" altLang="en-US"/>
          </a:p>
        </p:txBody>
      </p:sp>
      <p:sp>
        <p:nvSpPr>
          <p:cNvPr id="10319" name="TextBox 11"/>
          <p:cNvSpPr txBox="1">
            <a:spLocks noChangeArrowheads="1"/>
          </p:cNvSpPr>
          <p:nvPr/>
        </p:nvSpPr>
        <p:spPr bwMode="auto">
          <a:xfrm>
            <a:off x="228600" y="3657600"/>
            <a:ext cx="1066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altLang="en-US" sz="1800" i="0">
                <a:solidFill>
                  <a:srgbClr val="008000"/>
                </a:solidFill>
              </a:rPr>
              <a:t>100% NI</a:t>
            </a:r>
          </a:p>
        </p:txBody>
      </p:sp>
      <p:cxnSp>
        <p:nvCxnSpPr>
          <p:cNvPr id="10320" name="Straight Connector 13"/>
          <p:cNvCxnSpPr>
            <a:cxnSpLocks noChangeShapeType="1"/>
          </p:cNvCxnSpPr>
          <p:nvPr/>
        </p:nvCxnSpPr>
        <p:spPr bwMode="auto">
          <a:xfrm rot="16200000" flipH="1">
            <a:off x="1104900" y="4076700"/>
            <a:ext cx="838200" cy="60960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321" name="TextBox 5"/>
          <p:cNvSpPr txBox="1">
            <a:spLocks noChangeArrowheads="1"/>
          </p:cNvSpPr>
          <p:nvPr/>
        </p:nvSpPr>
        <p:spPr bwMode="auto">
          <a:xfrm>
            <a:off x="1295400" y="6611938"/>
            <a:ext cx="6604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1000" i="0">
                <a:solidFill>
                  <a:srgbClr val="008000"/>
                </a:solidFill>
              </a:rPr>
              <a:t>BP TSG</a:t>
            </a:r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8382000" y="6629400"/>
            <a:ext cx="762000" cy="152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fld id="{DBCCA0D6-87FE-4A1F-8551-9C2AE7B183BA}" type="slidenum">
              <a:rPr lang="en-US" altLang="en-US" sz="900" i="0">
                <a:solidFill>
                  <a:schemeClr val="accent2"/>
                </a:solidFill>
                <a:latin typeface="Arial" pitchFamily="34" charset="0"/>
              </a:rPr>
              <a:pPr/>
              <a:t>15</a:t>
            </a:fld>
            <a:endParaRPr lang="en-US" altLang="en-US" sz="900" i="0">
              <a:solidFill>
                <a:schemeClr val="accent2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5723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These Observations Motivate the Strong Desire to Mitigate the </a:t>
            </a:r>
            <a:r>
              <a:rPr lang="en-US" altLang="en-US" i="1" smtClean="0"/>
              <a:t>Peak</a:t>
            </a:r>
            <a:r>
              <a:rPr lang="en-US" altLang="en-US" smtClean="0"/>
              <a:t> Heat Flux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4864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en-US" sz="2200" smtClean="0"/>
              <a:t>Collaborations…</a:t>
            </a:r>
          </a:p>
          <a:p>
            <a:pPr lvl="1">
              <a:lnSpc>
                <a:spcPct val="80000"/>
              </a:lnSpc>
            </a:pPr>
            <a:r>
              <a:rPr lang="en-US" altLang="en-US" sz="1900" smtClean="0"/>
              <a:t>LLNL and PPPL members of the NSTX-U team collaborating on snowflake divertor research on DIII-D.</a:t>
            </a:r>
          </a:p>
          <a:p>
            <a:pPr lvl="2">
              <a:lnSpc>
                <a:spcPct val="80000"/>
              </a:lnSpc>
            </a:pPr>
            <a:r>
              <a:rPr lang="en-US" altLang="en-US" sz="1700" smtClean="0"/>
              <a:t>Physics, control,…</a:t>
            </a:r>
          </a:p>
          <a:p>
            <a:pPr lvl="1">
              <a:lnSpc>
                <a:spcPct val="80000"/>
              </a:lnSpc>
            </a:pPr>
            <a:r>
              <a:rPr lang="en-US" altLang="en-US" sz="1900" smtClean="0"/>
              <a:t>PPPL members of the NSTX-U team active in radiative divertor control at DIII-D.</a:t>
            </a:r>
          </a:p>
          <a:p>
            <a:pPr>
              <a:lnSpc>
                <a:spcPct val="80000"/>
              </a:lnSpc>
            </a:pPr>
            <a:r>
              <a:rPr lang="en-US" altLang="en-US" sz="2200" smtClean="0"/>
              <a:t>Engineering Analysis…</a:t>
            </a:r>
          </a:p>
          <a:p>
            <a:pPr lvl="1">
              <a:lnSpc>
                <a:spcPct val="80000"/>
              </a:lnSpc>
            </a:pPr>
            <a:r>
              <a:rPr lang="en-US" altLang="en-US" sz="1900" smtClean="0"/>
              <a:t>Mike Jaworski and I have been working with analysis division to assess the impact of more realistic heat flux profiles on tile thermal stresses.</a:t>
            </a:r>
          </a:p>
          <a:p>
            <a:pPr>
              <a:lnSpc>
                <a:spcPct val="80000"/>
              </a:lnSpc>
            </a:pPr>
            <a:r>
              <a:rPr lang="en-US" altLang="en-US" sz="2200" smtClean="0"/>
              <a:t>Infrastructure…</a:t>
            </a:r>
          </a:p>
          <a:p>
            <a:pPr lvl="1">
              <a:lnSpc>
                <a:spcPct val="80000"/>
              </a:lnSpc>
            </a:pPr>
            <a:r>
              <a:rPr lang="en-US" altLang="en-US" sz="1900" smtClean="0"/>
              <a:t>NSTX-U has more divertor coils in order to optimize the divertor geometry.</a:t>
            </a:r>
          </a:p>
          <a:p>
            <a:pPr lvl="1">
              <a:lnSpc>
                <a:spcPct val="80000"/>
              </a:lnSpc>
            </a:pPr>
            <a:r>
              <a:rPr lang="en-US" altLang="en-US" sz="1900" smtClean="0"/>
              <a:t>Installing high-throughput divertor gas systems to control the director radiation.</a:t>
            </a:r>
          </a:p>
          <a:p>
            <a:pPr lvl="1">
              <a:lnSpc>
                <a:spcPct val="80000"/>
              </a:lnSpc>
            </a:pPr>
            <a:r>
              <a:rPr lang="en-US" altLang="en-US" sz="1900" smtClean="0"/>
              <a:t>Comprehensive system if IR cameras to asses surface temperatures</a:t>
            </a:r>
          </a:p>
          <a:p>
            <a:pPr lvl="2">
              <a:lnSpc>
                <a:spcPct val="80000"/>
              </a:lnSpc>
            </a:pPr>
            <a:r>
              <a:rPr lang="en-US" altLang="en-US" sz="1700" smtClean="0"/>
              <a:t>ORNL collaboration.</a:t>
            </a:r>
          </a:p>
          <a:p>
            <a:pPr>
              <a:lnSpc>
                <a:spcPct val="80000"/>
              </a:lnSpc>
            </a:pPr>
            <a:r>
              <a:rPr lang="en-US" altLang="en-US" sz="2200" smtClean="0"/>
              <a:t>Plans…</a:t>
            </a:r>
          </a:p>
          <a:p>
            <a:pPr lvl="1">
              <a:lnSpc>
                <a:spcPct val="80000"/>
              </a:lnSpc>
            </a:pPr>
            <a:r>
              <a:rPr lang="en-US" altLang="en-US" sz="1900" smtClean="0"/>
              <a:t>Heat flux mitigation figures prominently in the plans/goals for ASC, Boundary Physics, and Materials/PFC TSGs.</a:t>
            </a: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8382000" y="6629400"/>
            <a:ext cx="762000" cy="152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fld id="{DBCCA0D6-87FE-4A1F-8551-9C2AE7B183BA}" type="slidenum">
              <a:rPr lang="en-US" altLang="en-US" sz="900" i="0">
                <a:solidFill>
                  <a:schemeClr val="accent2"/>
                </a:solidFill>
                <a:latin typeface="Arial" pitchFamily="34" charset="0"/>
              </a:rPr>
              <a:pPr/>
              <a:t>16</a:t>
            </a:fld>
            <a:endParaRPr lang="en-US" altLang="en-US" sz="900" i="0">
              <a:solidFill>
                <a:schemeClr val="accent2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2387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4" descr="Screen shot 2013-02-05 at 12.34.18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990600"/>
            <a:ext cx="4495800" cy="315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ヒラギノ角ゴ Pro W3" pitchFamily="-84" charset="-128"/>
              </a:rPr>
              <a:t>Criterion For Heat Flux Limits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5105400" cy="3276600"/>
          </a:xfrm>
        </p:spPr>
        <p:txBody>
          <a:bodyPr/>
          <a:lstStyle/>
          <a:p>
            <a:r>
              <a:rPr lang="en-US" altLang="en-US" sz="2000" smtClean="0">
                <a:ea typeface="ヒラギノ角ゴ Pro W3" pitchFamily="-84" charset="-128"/>
              </a:rPr>
              <a:t>Calibrate expression for tile surface temperature against engineering models:</a:t>
            </a:r>
          </a:p>
          <a:p>
            <a:pPr lvl="1"/>
            <a:r>
              <a:rPr lang="en-US" altLang="en-US" sz="1800" smtClean="0">
                <a:ea typeface="ヒラギノ角ゴ Pro W3" pitchFamily="-84" charset="-128"/>
              </a:rPr>
              <a:t>T</a:t>
            </a:r>
            <a:r>
              <a:rPr lang="en-US" altLang="en-US" sz="1800" baseline="-25000" smtClean="0">
                <a:ea typeface="ヒラギノ角ゴ Pro W3" pitchFamily="-84" charset="-128"/>
              </a:rPr>
              <a:t>surf</a:t>
            </a:r>
            <a:r>
              <a:rPr lang="en-US" altLang="en-US" sz="1800" smtClean="0">
                <a:ea typeface="ヒラギノ角ゴ Pro W3" pitchFamily="-84" charset="-128"/>
              </a:rPr>
              <a:t>=CQ</a:t>
            </a:r>
            <a:r>
              <a:rPr lang="en-US" altLang="en-US" sz="1800" baseline="-25000" smtClean="0">
                <a:ea typeface="ヒラギノ角ゴ Pro W3" pitchFamily="-84" charset="-128"/>
              </a:rPr>
              <a:t>ave</a:t>
            </a:r>
            <a:r>
              <a:rPr lang="en-US" altLang="en-US" sz="1800" smtClean="0">
                <a:ea typeface="ヒラギノ角ゴ Pro W3" pitchFamily="-84" charset="-128"/>
              </a:rPr>
              <a:t>t1</a:t>
            </a:r>
            <a:r>
              <a:rPr lang="en-US" altLang="en-US" sz="1800" baseline="30000" smtClean="0">
                <a:ea typeface="ヒラギノ角ゴ Pro W3" pitchFamily="-84" charset="-128"/>
              </a:rPr>
              <a:t>/2</a:t>
            </a:r>
            <a:endParaRPr lang="en-US" altLang="en-US" sz="1800" smtClean="0">
              <a:ea typeface="ヒラギノ角ゴ Pro W3" pitchFamily="-84" charset="-128"/>
            </a:endParaRPr>
          </a:p>
          <a:p>
            <a:pPr lvl="1"/>
            <a:r>
              <a:rPr lang="en-US" altLang="en-US" sz="1800" smtClean="0">
                <a:ea typeface="ヒラギノ角ゴ Pro W3" pitchFamily="-84" charset="-128"/>
              </a:rPr>
              <a:t>Use T</a:t>
            </a:r>
            <a:r>
              <a:rPr lang="en-US" altLang="en-US" sz="1800" baseline="-25000" smtClean="0">
                <a:ea typeface="ヒラギノ角ゴ Pro W3" pitchFamily="-84" charset="-128"/>
              </a:rPr>
              <a:t>surf</a:t>
            </a:r>
            <a:r>
              <a:rPr lang="en-US" altLang="en-US" sz="1800" smtClean="0">
                <a:ea typeface="ヒラギノ角ゴ Pro W3" pitchFamily="-84" charset="-128"/>
              </a:rPr>
              <a:t>=1000 C, t=5 s, Q</a:t>
            </a:r>
            <a:r>
              <a:rPr lang="en-US" altLang="en-US" sz="1800" baseline="-25000" smtClean="0">
                <a:ea typeface="ヒラギノ角ゴ Pro W3" pitchFamily="-84" charset="-128"/>
              </a:rPr>
              <a:t>avg</a:t>
            </a:r>
            <a:r>
              <a:rPr lang="en-US" altLang="en-US" sz="1800" smtClean="0">
                <a:ea typeface="ヒラギノ角ゴ Pro W3" pitchFamily="-84" charset="-128"/>
              </a:rPr>
              <a:t>=5 MW/m</a:t>
            </a:r>
            <a:r>
              <a:rPr lang="en-US" altLang="en-US" sz="1800" baseline="30000" smtClean="0">
                <a:ea typeface="ヒラギノ角ゴ Pro W3" pitchFamily="-84" charset="-128"/>
              </a:rPr>
              <a:t>2</a:t>
            </a:r>
            <a:r>
              <a:rPr lang="en-US" altLang="en-US" sz="1800" smtClean="0">
                <a:ea typeface="ヒラギノ角ゴ Pro W3" pitchFamily="-84" charset="-128"/>
              </a:rPr>
              <a:t>.</a:t>
            </a:r>
          </a:p>
          <a:p>
            <a:pPr lvl="2"/>
            <a:r>
              <a:rPr lang="en-US" altLang="en-US" smtClean="0">
                <a:ea typeface="ヒラギノ角ゴ Pro W3" pitchFamily="-84" charset="-128"/>
              </a:rPr>
              <a:t>Derive C~90 Cm</a:t>
            </a:r>
            <a:r>
              <a:rPr lang="en-US" altLang="en-US" baseline="30000" smtClean="0">
                <a:ea typeface="ヒラギノ角ゴ Pro W3" pitchFamily="-84" charset="-128"/>
              </a:rPr>
              <a:t>2</a:t>
            </a:r>
            <a:r>
              <a:rPr lang="en-US" altLang="en-US" smtClean="0">
                <a:ea typeface="ヒラギノ角ゴ Pro W3" pitchFamily="-84" charset="-128"/>
              </a:rPr>
              <a:t>/MWs</a:t>
            </a:r>
            <a:r>
              <a:rPr lang="en-US" altLang="en-US" baseline="30000" smtClean="0">
                <a:ea typeface="ヒラギノ角ゴ Pro W3" pitchFamily="-84" charset="-128"/>
              </a:rPr>
              <a:t>1/2</a:t>
            </a:r>
            <a:endParaRPr lang="en-US" altLang="en-US" smtClean="0">
              <a:ea typeface="ヒラギノ角ゴ Pro W3" pitchFamily="-84" charset="-128"/>
            </a:endParaRPr>
          </a:p>
          <a:p>
            <a:r>
              <a:rPr lang="en-US" altLang="en-US" sz="2000" smtClean="0">
                <a:ea typeface="ヒラギノ角ゴ Pro W3" pitchFamily="-84" charset="-128"/>
              </a:rPr>
              <a:t>Derive heat flux Q from simple scalings:</a:t>
            </a:r>
          </a:p>
          <a:p>
            <a:endParaRPr lang="en-US" altLang="en-US" sz="2000" smtClean="0">
              <a:ea typeface="ヒラギノ角ゴ Pro W3" pitchFamily="-84" charset="-128"/>
            </a:endParaRPr>
          </a:p>
        </p:txBody>
      </p:sp>
      <p:graphicFrame>
        <p:nvGraphicFramePr>
          <p:cNvPr id="13316" name="Object 2"/>
          <p:cNvGraphicFramePr>
            <a:graphicFrameLocks noChangeAspect="1"/>
          </p:cNvGraphicFramePr>
          <p:nvPr/>
        </p:nvGraphicFramePr>
        <p:xfrm>
          <a:off x="1252538" y="3276600"/>
          <a:ext cx="33432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1" name="Equation" r:id="rId4" imgW="2298700" imgH="419100" progId="Equation.3">
                  <p:embed/>
                </p:oleObj>
              </mc:Choice>
              <mc:Fallback>
                <p:oleObj name="Equation" r:id="rId4" imgW="22987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2538" y="3276600"/>
                        <a:ext cx="334327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317" name="Picture 6" descr="Screen shot 2013-02-05 at 12.45.26 PM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343400"/>
            <a:ext cx="38100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7" descr="Screen shot 2013-02-05 at 12.46.25 PM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79850"/>
            <a:ext cx="3505200" cy="252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8382000" y="6629400"/>
            <a:ext cx="762000" cy="152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fld id="{DBCCA0D6-87FE-4A1F-8551-9C2AE7B183BA}" type="slidenum">
              <a:rPr lang="en-US" altLang="en-US" sz="900" i="0">
                <a:solidFill>
                  <a:schemeClr val="accent2"/>
                </a:solidFill>
                <a:latin typeface="Arial" pitchFamily="34" charset="0"/>
              </a:rPr>
              <a:pPr/>
              <a:t>17</a:t>
            </a:fld>
            <a:endParaRPr lang="en-US" altLang="en-US" sz="900" i="0">
              <a:solidFill>
                <a:schemeClr val="accent2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415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>
          <a:xfrm>
            <a:off x="0" y="16933"/>
            <a:ext cx="9144000" cy="914400"/>
          </a:xfrm>
        </p:spPr>
        <p:txBody>
          <a:bodyPr/>
          <a:lstStyle/>
          <a:p>
            <a:r>
              <a:rPr lang="en-US" altLang="en-US" dirty="0" smtClean="0"/>
              <a:t>Response to Question 1 - Executive Summary</a:t>
            </a:r>
            <a:br>
              <a:rPr lang="en-US" altLang="en-US" dirty="0" smtClean="0"/>
            </a:br>
            <a:r>
              <a:rPr lang="en-US" altLang="en-US" sz="2000" dirty="0" smtClean="0"/>
              <a:t>(</a:t>
            </a:r>
            <a:r>
              <a:rPr lang="en-US" sz="2000" dirty="0" smtClean="0"/>
              <a:t>What is "administrative limit" for total energy input into NSTX-U?)</a:t>
            </a:r>
            <a:endParaRPr lang="en-US" altLang="en-US" sz="20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9067800" cy="5029200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sz="2600" dirty="0" smtClean="0">
                <a:ea typeface="ＭＳ Ｐゴシック" charset="0"/>
              </a:rPr>
              <a:t>Beams have energy limits. For six sources:</a:t>
            </a:r>
          </a:p>
          <a:p>
            <a:pPr lvl="1">
              <a:defRPr/>
            </a:pPr>
            <a:r>
              <a:rPr lang="en-US" sz="2300" dirty="0" smtClean="0">
                <a:ea typeface="ＭＳ Ｐゴシック" charset="0"/>
              </a:rPr>
              <a:t>80 kV -&gt; 5 sec, 1.7 MW/source, 6 sources -&gt; 51 MJ</a:t>
            </a:r>
          </a:p>
          <a:p>
            <a:pPr lvl="1">
              <a:defRPr/>
            </a:pPr>
            <a:r>
              <a:rPr lang="en-US" sz="2300" dirty="0" smtClean="0">
                <a:ea typeface="ＭＳ Ｐゴシック" charset="0"/>
              </a:rPr>
              <a:t>95 kV -&gt; 2 sec, 2.5 MW/source, 6 sources -&gt; 30 MJ</a:t>
            </a:r>
          </a:p>
          <a:p>
            <a:pPr lvl="1">
              <a:defRPr/>
            </a:pPr>
            <a:r>
              <a:rPr lang="en-US" sz="2300" dirty="0" smtClean="0">
                <a:ea typeface="ＭＳ Ｐゴシック" charset="0"/>
              </a:rPr>
              <a:t>Limits handled by numerous timing systems at the source control consoles</a:t>
            </a:r>
          </a:p>
          <a:p>
            <a:pPr>
              <a:defRPr/>
            </a:pPr>
            <a:r>
              <a:rPr lang="en-US" sz="2600" dirty="0" smtClean="0">
                <a:ea typeface="ＭＳ Ｐゴシック" charset="0"/>
              </a:rPr>
              <a:t>Vessel is ultimately qualified for 70 MJ total (14 MW x 5 seconds).</a:t>
            </a:r>
          </a:p>
          <a:p>
            <a:pPr lvl="1">
              <a:defRPr/>
            </a:pPr>
            <a:r>
              <a:rPr lang="en-US" sz="2300" dirty="0" smtClean="0">
                <a:ea typeface="ＭＳ Ｐゴシック" charset="0"/>
              </a:rPr>
              <a:t>Assumes cooling water flowing on both inner and outer vessel, and that the </a:t>
            </a:r>
            <a:r>
              <a:rPr lang="en-US" sz="2300" i="1" u="sng" dirty="0" smtClean="0">
                <a:ea typeface="ＭＳ Ｐゴシック" charset="0"/>
              </a:rPr>
              <a:t>inner horizontal target is limited to 5 MW/m</a:t>
            </a:r>
            <a:r>
              <a:rPr lang="en-US" sz="2300" i="1" u="sng" baseline="30000" dirty="0" smtClean="0">
                <a:ea typeface="ＭＳ Ｐゴシック" charset="0"/>
              </a:rPr>
              <a:t>2</a:t>
            </a:r>
            <a:r>
              <a:rPr lang="en-US" sz="2300" dirty="0" smtClean="0">
                <a:ea typeface="ＭＳ Ｐゴシック" charset="0"/>
              </a:rPr>
              <a:t>.</a:t>
            </a:r>
          </a:p>
          <a:p>
            <a:pPr>
              <a:defRPr/>
            </a:pPr>
            <a:r>
              <a:rPr lang="en-US" sz="2600" dirty="0" smtClean="0">
                <a:ea typeface="ＭＳ Ｐゴシック" charset="0"/>
              </a:rPr>
              <a:t>Cooling H</a:t>
            </a:r>
            <a:r>
              <a:rPr lang="en-US" sz="2600" baseline="-25000" dirty="0" smtClean="0">
                <a:ea typeface="ＭＳ Ｐゴシック" charset="0"/>
              </a:rPr>
              <a:t>2</a:t>
            </a:r>
            <a:r>
              <a:rPr lang="en-US" sz="2600" dirty="0" smtClean="0">
                <a:ea typeface="ＭＳ Ｐゴシック" charset="0"/>
              </a:rPr>
              <a:t>0 on casing behind inner horizontal target implemented from Day 0.</a:t>
            </a:r>
          </a:p>
          <a:p>
            <a:pPr>
              <a:defRPr/>
            </a:pPr>
            <a:r>
              <a:rPr lang="en-US" sz="2600" dirty="0" smtClean="0">
                <a:ea typeface="ＭＳ Ｐゴシック" charset="0"/>
              </a:rPr>
              <a:t>Beam armor has dual interlocks on the plasma current.</a:t>
            </a:r>
          </a:p>
          <a:p>
            <a:pPr lvl="1">
              <a:defRPr/>
            </a:pPr>
            <a:r>
              <a:rPr lang="en-US" sz="2300" dirty="0" smtClean="0">
                <a:ea typeface="ＭＳ Ｐゴシック" charset="0"/>
              </a:rPr>
              <a:t>Armor designed to take full power without failing</a:t>
            </a:r>
          </a:p>
          <a:p>
            <a:pPr lvl="2">
              <a:defRPr/>
            </a:pPr>
            <a:r>
              <a:rPr lang="en-US" sz="2000" dirty="0" smtClean="0">
                <a:ea typeface="ＭＳ Ｐゴシック" charset="0"/>
              </a:rPr>
              <a:t>Designed for [10.3 MW, 5 sec] or</a:t>
            </a:r>
            <a:r>
              <a:rPr lang="en-US" sz="2000" dirty="0">
                <a:ea typeface="ＭＳ Ｐゴシック" charset="0"/>
              </a:rPr>
              <a:t> </a:t>
            </a:r>
            <a:r>
              <a:rPr lang="en-US" sz="2000" dirty="0" smtClean="0">
                <a:ea typeface="ＭＳ Ｐゴシック" charset="0"/>
              </a:rPr>
              <a:t>[15 MW, 1 sec]</a:t>
            </a:r>
          </a:p>
          <a:p>
            <a:pPr lvl="2">
              <a:defRPr/>
            </a:pPr>
            <a:r>
              <a:rPr lang="en-US" sz="2000" dirty="0" smtClean="0">
                <a:ea typeface="ＭＳ Ｐゴシック" charset="0"/>
              </a:rPr>
              <a:t>CFCs, ATJ, </a:t>
            </a:r>
            <a:r>
              <a:rPr lang="en-US" sz="2000" dirty="0" err="1" smtClean="0">
                <a:ea typeface="ＭＳ Ｐゴシック" charset="0"/>
              </a:rPr>
              <a:t>Poco</a:t>
            </a:r>
            <a:endParaRPr lang="en-US" sz="2000" dirty="0" smtClean="0">
              <a:ea typeface="ＭＳ Ｐゴシック" charset="0"/>
            </a:endParaRPr>
          </a:p>
          <a:p>
            <a:pPr>
              <a:defRPr/>
            </a:pPr>
            <a:r>
              <a:rPr lang="en-US" sz="2600" dirty="0" smtClean="0">
                <a:ea typeface="ＭＳ Ｐゴシック" charset="0"/>
              </a:rPr>
              <a:t>NSTX achieved: 600 second cycle with 8 MJ, no active vessel cooling</a:t>
            </a:r>
          </a:p>
          <a:p>
            <a:pPr>
              <a:defRPr/>
            </a:pPr>
            <a:r>
              <a:rPr lang="en-US" sz="2600" dirty="0" smtClean="0">
                <a:ea typeface="ＭＳ Ｐゴシック" charset="0"/>
              </a:rPr>
              <a:t>NSTX-U will run on 15-20 minute cycle initially</a:t>
            </a:r>
          </a:p>
          <a:p>
            <a:pPr lvl="1">
              <a:defRPr/>
            </a:pPr>
            <a:r>
              <a:rPr lang="en-US" sz="2300" dirty="0" smtClean="0">
                <a:ea typeface="ＭＳ Ｐゴシック" charset="0"/>
              </a:rPr>
              <a:t>Administrative limit on the pulse length in the commissioning phase will easily keep us in the envelope demonstrated on NSTX.</a:t>
            </a:r>
          </a:p>
          <a:p>
            <a:pPr lvl="1">
              <a:defRPr/>
            </a:pPr>
            <a:r>
              <a:rPr lang="en-US" sz="2300" dirty="0" smtClean="0">
                <a:ea typeface="ＭＳ Ｐゴシック" charset="0"/>
              </a:rPr>
              <a:t>Monitor IR camera data and TCs post-shot. </a:t>
            </a:r>
          </a:p>
          <a:p>
            <a:pPr>
              <a:defRPr/>
            </a:pPr>
            <a:r>
              <a:rPr lang="en-US" sz="2600" dirty="0" smtClean="0">
                <a:ea typeface="ＭＳ Ｐゴシック" charset="0"/>
              </a:rPr>
              <a:t>We do not have plans to interlock the discharge against TC or IR TV measurements during the first campaign.</a:t>
            </a:r>
          </a:p>
          <a:p>
            <a:pPr>
              <a:defRPr/>
            </a:pPr>
            <a:r>
              <a:rPr lang="en-US" sz="2600" dirty="0" smtClean="0">
                <a:ea typeface="ＭＳ Ｐゴシック" charset="0"/>
              </a:rPr>
              <a:t>We have active plans, in many TSGs, to address peak heat flux mitigation. </a:t>
            </a:r>
          </a:p>
          <a:p>
            <a:pPr marL="0" indent="0">
              <a:buFontTx/>
              <a:buNone/>
              <a:defRPr/>
            </a:pPr>
            <a:endParaRPr lang="en-US" dirty="0">
              <a:ea typeface="ＭＳ Ｐゴシック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43200" y="6172200"/>
            <a:ext cx="36022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See backup for more details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8382000" y="6629400"/>
            <a:ext cx="762000" cy="152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fld id="{DBCCA0D6-87FE-4A1F-8551-9C2AE7B183BA}" type="slidenum">
              <a:rPr lang="en-US" altLang="en-US" sz="900" i="0">
                <a:solidFill>
                  <a:schemeClr val="accent2"/>
                </a:solidFill>
                <a:latin typeface="Arial" pitchFamily="34" charset="0"/>
              </a:rPr>
              <a:pPr/>
              <a:t>2</a:t>
            </a:fld>
            <a:endParaRPr lang="en-US" altLang="en-US" sz="900" i="0">
              <a:solidFill>
                <a:schemeClr val="accent2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49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Response to Question #2 - Highest Level Schedule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74610" y="1390938"/>
            <a:ext cx="611854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Sept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97778" y="1390938"/>
            <a:ext cx="522086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Oct</a:t>
            </a:r>
            <a:endParaRPr lang="en-US" dirty="0">
              <a:ln>
                <a:solidFill>
                  <a:srgbClr val="FFFF00"/>
                </a:solidFill>
              </a:ln>
              <a:solidFill>
                <a:srgbClr val="FFFF00"/>
              </a:solidFill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64730" y="1390938"/>
            <a:ext cx="564734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Nov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37029" y="1390938"/>
            <a:ext cx="602035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Dec.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66616" y="1390938"/>
            <a:ext cx="582048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Jan.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66398" y="1390938"/>
            <a:ext cx="591866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Feb.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85728" y="1390938"/>
            <a:ext cx="582136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Mar.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87196" y="1390938"/>
            <a:ext cx="574747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Apr</a:t>
            </a:r>
            <a:r>
              <a:rPr lang="en-US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714634" y="1390938"/>
            <a:ext cx="572054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May</a:t>
            </a:r>
            <a:endParaRPr lang="en-US" dirty="0">
              <a:ln>
                <a:solidFill>
                  <a:srgbClr val="FFFF00"/>
                </a:solidFill>
              </a:ln>
              <a:solidFill>
                <a:srgbClr val="FFFF00"/>
              </a:solidFill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50361" y="1390938"/>
            <a:ext cx="641835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June</a:t>
            </a:r>
            <a:endParaRPr lang="en-US" dirty="0">
              <a:ln>
                <a:solidFill>
                  <a:srgbClr val="FFFF00"/>
                </a:solidFill>
              </a:ln>
              <a:solidFill>
                <a:srgbClr val="FFFF00"/>
              </a:solidFill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019748" y="1390938"/>
            <a:ext cx="582048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July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639605" y="1390938"/>
            <a:ext cx="571791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Aug</a:t>
            </a:r>
            <a:endParaRPr lang="en-US" dirty="0">
              <a:ln>
                <a:solidFill>
                  <a:srgbClr val="FFFF00"/>
                </a:solidFill>
              </a:ln>
              <a:solidFill>
                <a:srgbClr val="FFFF00"/>
              </a:solidFill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235461" y="1390938"/>
            <a:ext cx="661735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Sept.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6758" y="1390938"/>
            <a:ext cx="621672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Aug.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00166" y="990600"/>
            <a:ext cx="3048000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2014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276600" y="990600"/>
            <a:ext cx="5638800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2015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114800" y="1752601"/>
            <a:ext cx="609600" cy="276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0" i="0" dirty="0">
                <a:ln>
                  <a:solidFill>
                    <a:srgbClr val="FF3300"/>
                  </a:solidFill>
                </a:ln>
                <a:solidFill>
                  <a:srgbClr val="FF0000"/>
                </a:solidFill>
                <a:latin typeface="Helvetica" charset="0"/>
                <a:ea typeface="ＭＳ Ｐゴシック" charset="0"/>
                <a:cs typeface="ＭＳ Ｐゴシック" charset="0"/>
              </a:rPr>
              <a:t>Bake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743732" y="1752600"/>
            <a:ext cx="685800" cy="276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b="0" i="0" dirty="0">
                <a:ln>
                  <a:solidFill>
                    <a:srgbClr val="FF3300"/>
                  </a:solidFill>
                </a:ln>
                <a:solidFill>
                  <a:srgbClr val="FF0000"/>
                </a:solidFill>
                <a:latin typeface="Helvetica" charset="0"/>
                <a:ea typeface="ＭＳ Ｐゴシック" charset="0"/>
                <a:cs typeface="ＭＳ Ｐゴシック" charset="0"/>
              </a:rPr>
              <a:t>Comm.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486400" y="1752600"/>
            <a:ext cx="3429000" cy="276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0" i="0" dirty="0">
                <a:ln>
                  <a:solidFill>
                    <a:srgbClr val="FF3300"/>
                  </a:solidFill>
                </a:ln>
                <a:solidFill>
                  <a:srgbClr val="FF0000"/>
                </a:solidFill>
                <a:latin typeface="Helvetica" charset="0"/>
                <a:ea typeface="ＭＳ Ｐゴシック" charset="0"/>
                <a:cs typeface="ＭＳ Ｐゴシック" charset="0"/>
              </a:rPr>
              <a:t>Research Operations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76600" y="1752600"/>
            <a:ext cx="609600" cy="276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0" i="0" dirty="0">
                <a:ln>
                  <a:solidFill>
                    <a:srgbClr val="FF3300"/>
                  </a:solidFill>
                </a:ln>
                <a:solidFill>
                  <a:srgbClr val="FF0000"/>
                </a:solidFill>
                <a:latin typeface="Helvetica" charset="0"/>
                <a:ea typeface="ＭＳ Ｐゴシック" charset="0"/>
                <a:cs typeface="ＭＳ Ｐゴシック" charset="0"/>
              </a:rPr>
              <a:t>CD-4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52400" y="1752600"/>
            <a:ext cx="3048000" cy="276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0" i="0" dirty="0">
                <a:ln>
                  <a:solidFill>
                    <a:srgbClr val="FF3300"/>
                  </a:solidFill>
                </a:ln>
                <a:solidFill>
                  <a:srgbClr val="FF0000"/>
                </a:solidFill>
                <a:latin typeface="Helvetica" charset="0"/>
                <a:ea typeface="ＭＳ Ｐゴシック" charset="0"/>
                <a:cs typeface="ＭＳ Ｐゴシック" charset="0"/>
              </a:rPr>
              <a:t>Upgrade Construction</a:t>
            </a:r>
          </a:p>
        </p:txBody>
      </p:sp>
      <p:sp>
        <p:nvSpPr>
          <p:cNvPr id="2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8382000" y="6629400"/>
            <a:ext cx="762000" cy="152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fld id="{DBCCA0D6-87FE-4A1F-8551-9C2AE7B183BA}" type="slidenum">
              <a:rPr lang="en-US" altLang="en-US" sz="900" i="0">
                <a:solidFill>
                  <a:schemeClr val="accent2"/>
                </a:solidFill>
                <a:latin typeface="Arial" pitchFamily="34" charset="0"/>
              </a:rPr>
              <a:pPr/>
              <a:t>3</a:t>
            </a:fld>
            <a:endParaRPr lang="en-US" altLang="en-US" sz="900" i="0">
              <a:solidFill>
                <a:schemeClr val="accent2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909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le 1"/>
          <p:cNvSpPr>
            <a:spLocks noGrp="1"/>
          </p:cNvSpPr>
          <p:nvPr>
            <p:ph type="title"/>
          </p:nvPr>
        </p:nvSpPr>
        <p:spPr>
          <a:xfrm>
            <a:off x="0" y="7938"/>
            <a:ext cx="9144000" cy="914400"/>
          </a:xfrm>
        </p:spPr>
        <p:txBody>
          <a:bodyPr/>
          <a:lstStyle/>
          <a:p>
            <a:r>
              <a:rPr lang="en-US" altLang="en-US" smtClean="0"/>
              <a:t>Implementation Schedule for Diagnostics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74610" y="1390938"/>
            <a:ext cx="611854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Sept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97778" y="1390938"/>
            <a:ext cx="522086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Oct</a:t>
            </a:r>
            <a:endParaRPr lang="en-US" dirty="0">
              <a:ln>
                <a:solidFill>
                  <a:srgbClr val="FFFF00"/>
                </a:solidFill>
              </a:ln>
              <a:solidFill>
                <a:srgbClr val="FFFF00"/>
              </a:solidFill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64730" y="1390938"/>
            <a:ext cx="564734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Nov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37029" y="1390938"/>
            <a:ext cx="602035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Dec.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66616" y="1390938"/>
            <a:ext cx="582048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Jan.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66398" y="1390938"/>
            <a:ext cx="591866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Feb.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85728" y="1390938"/>
            <a:ext cx="582136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Mar.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87196" y="1390938"/>
            <a:ext cx="574747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Apr</a:t>
            </a:r>
            <a:r>
              <a:rPr lang="en-US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350361" y="1390938"/>
            <a:ext cx="641835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June</a:t>
            </a:r>
            <a:endParaRPr lang="en-US" dirty="0">
              <a:ln>
                <a:solidFill>
                  <a:srgbClr val="FFFF00"/>
                </a:solidFill>
              </a:ln>
              <a:solidFill>
                <a:srgbClr val="FFFF00"/>
              </a:solidFill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019748" y="1390938"/>
            <a:ext cx="582048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July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639605" y="1390938"/>
            <a:ext cx="571791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Aug</a:t>
            </a:r>
            <a:endParaRPr lang="en-US" dirty="0">
              <a:ln>
                <a:solidFill>
                  <a:srgbClr val="FFFF00"/>
                </a:solidFill>
              </a:ln>
              <a:solidFill>
                <a:srgbClr val="FFFF00"/>
              </a:solidFill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235461" y="1390938"/>
            <a:ext cx="661735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Sept.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6758" y="1390938"/>
            <a:ext cx="621672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Aug.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00166" y="990600"/>
            <a:ext cx="3048000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2014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276600" y="990600"/>
            <a:ext cx="5638800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2015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114800" y="1752601"/>
            <a:ext cx="609600" cy="276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0" i="0" dirty="0">
                <a:ln>
                  <a:solidFill>
                    <a:srgbClr val="FF3300"/>
                  </a:solidFill>
                </a:ln>
                <a:solidFill>
                  <a:srgbClr val="FF0000"/>
                </a:solidFill>
                <a:latin typeface="Helvetica" charset="0"/>
                <a:ea typeface="ＭＳ Ｐゴシック" charset="0"/>
                <a:cs typeface="ＭＳ Ｐゴシック" charset="0"/>
              </a:rPr>
              <a:t>Bake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743732" y="1752600"/>
            <a:ext cx="685800" cy="276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b="0" i="0" dirty="0">
                <a:ln>
                  <a:solidFill>
                    <a:srgbClr val="FF3300"/>
                  </a:solidFill>
                </a:ln>
                <a:solidFill>
                  <a:srgbClr val="FF0000"/>
                </a:solidFill>
                <a:latin typeface="Helvetica" charset="0"/>
                <a:ea typeface="ＭＳ Ｐゴシック" charset="0"/>
                <a:cs typeface="ＭＳ Ｐゴシック" charset="0"/>
              </a:rPr>
              <a:t>Comm.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486400" y="1752600"/>
            <a:ext cx="3429000" cy="276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0" i="0" dirty="0">
                <a:ln>
                  <a:solidFill>
                    <a:srgbClr val="FF3300"/>
                  </a:solidFill>
                </a:ln>
                <a:solidFill>
                  <a:srgbClr val="FF0000"/>
                </a:solidFill>
                <a:latin typeface="Helvetica" charset="0"/>
                <a:ea typeface="ＭＳ Ｐゴシック" charset="0"/>
                <a:cs typeface="ＭＳ Ｐゴシック" charset="0"/>
              </a:rPr>
              <a:t>Research Operations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76600" y="1752600"/>
            <a:ext cx="609600" cy="276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0" i="0" dirty="0">
                <a:ln>
                  <a:solidFill>
                    <a:srgbClr val="FF3300"/>
                  </a:solidFill>
                </a:ln>
                <a:solidFill>
                  <a:srgbClr val="FF0000"/>
                </a:solidFill>
                <a:latin typeface="Helvetica" charset="0"/>
                <a:ea typeface="ＭＳ Ｐゴシック" charset="0"/>
                <a:cs typeface="ＭＳ Ｐゴシック" charset="0"/>
              </a:rPr>
              <a:t>CD-4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52400" y="1752600"/>
            <a:ext cx="3048000" cy="276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0" i="0" dirty="0">
                <a:ln>
                  <a:solidFill>
                    <a:srgbClr val="FF3300"/>
                  </a:solidFill>
                </a:ln>
                <a:solidFill>
                  <a:srgbClr val="FF0000"/>
                </a:solidFill>
                <a:latin typeface="Helvetica" charset="0"/>
                <a:ea typeface="ＭＳ Ｐゴシック" charset="0"/>
                <a:cs typeface="ＭＳ Ｐゴシック" charset="0"/>
              </a:rPr>
              <a:t>Upgrade Construction</a:t>
            </a:r>
          </a:p>
        </p:txBody>
      </p:sp>
      <p:sp>
        <p:nvSpPr>
          <p:cNvPr id="8214" name="TextBox 2"/>
          <p:cNvSpPr txBox="1">
            <a:spLocks noChangeArrowheads="1"/>
          </p:cNvSpPr>
          <p:nvPr/>
        </p:nvSpPr>
        <p:spPr bwMode="auto">
          <a:xfrm>
            <a:off x="79375" y="2438400"/>
            <a:ext cx="1444625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b="0" i="0"/>
              <a:t>General In-Vessel Diagnostic Work</a:t>
            </a:r>
          </a:p>
        </p:txBody>
      </p:sp>
      <p:cxnSp>
        <p:nvCxnSpPr>
          <p:cNvPr id="26" name="Straight Arrow Connector 25"/>
          <p:cNvCxnSpPr/>
          <p:nvPr/>
        </p:nvCxnSpPr>
        <p:spPr bwMode="auto">
          <a:xfrm flipV="1">
            <a:off x="914400" y="2133600"/>
            <a:ext cx="0" cy="304800"/>
          </a:xfrm>
          <a:prstGeom prst="straightConnector1">
            <a:avLst/>
          </a:prstGeom>
          <a:ln>
            <a:headEnd type="none" w="med" len="me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16" name="TextBox 26"/>
          <p:cNvSpPr txBox="1">
            <a:spLocks noChangeArrowheads="1"/>
          </p:cNvSpPr>
          <p:nvPr/>
        </p:nvSpPr>
        <p:spPr bwMode="auto">
          <a:xfrm>
            <a:off x="1752600" y="2286000"/>
            <a:ext cx="1981200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171450" indent="-1714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eaLnBrk="1" hangingPunct="1">
              <a:buFont typeface="Arial" pitchFamily="34" charset="0"/>
              <a:buChar char="•"/>
            </a:pPr>
            <a:r>
              <a:rPr lang="en-US" altLang="en-US" b="0" i="0">
                <a:solidFill>
                  <a:srgbClr val="FF0000"/>
                </a:solidFill>
              </a:rPr>
              <a:t>Most Basic Magnetics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en-US" b="0" i="0">
                <a:solidFill>
                  <a:srgbClr val="FF0000"/>
                </a:solidFill>
              </a:rPr>
              <a:t>Plasma TV</a:t>
            </a:r>
          </a:p>
        </p:txBody>
      </p:sp>
      <p:cxnSp>
        <p:nvCxnSpPr>
          <p:cNvPr id="28" name="Straight Arrow Connector 27"/>
          <p:cNvCxnSpPr/>
          <p:nvPr/>
        </p:nvCxnSpPr>
        <p:spPr bwMode="auto">
          <a:xfrm flipV="1">
            <a:off x="3352800" y="2095500"/>
            <a:ext cx="0" cy="1905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18" name="TextBox 28"/>
          <p:cNvSpPr txBox="1">
            <a:spLocks noChangeArrowheads="1"/>
          </p:cNvSpPr>
          <p:nvPr/>
        </p:nvSpPr>
        <p:spPr bwMode="auto">
          <a:xfrm>
            <a:off x="2590800" y="2895600"/>
            <a:ext cx="1444625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b="0" i="0" dirty="0">
                <a:solidFill>
                  <a:srgbClr val="FF0000"/>
                </a:solidFill>
              </a:rPr>
              <a:t>MPTS Rayleigh/Raman Scattering</a:t>
            </a:r>
          </a:p>
        </p:txBody>
      </p:sp>
      <p:cxnSp>
        <p:nvCxnSpPr>
          <p:cNvPr id="30" name="Straight Arrow Connector 29"/>
          <p:cNvCxnSpPr/>
          <p:nvPr/>
        </p:nvCxnSpPr>
        <p:spPr bwMode="auto">
          <a:xfrm flipV="1">
            <a:off x="4038600" y="2057400"/>
            <a:ext cx="0" cy="9906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20" name="TextBox 31"/>
          <p:cNvSpPr txBox="1">
            <a:spLocks noChangeArrowheads="1"/>
          </p:cNvSpPr>
          <p:nvPr/>
        </p:nvSpPr>
        <p:spPr bwMode="auto">
          <a:xfrm>
            <a:off x="1752600" y="3829050"/>
            <a:ext cx="3006725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171450" indent="-1714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eaLnBrk="1" hangingPunct="1">
              <a:buFont typeface="Arial" pitchFamily="34" charset="0"/>
              <a:buChar char="•"/>
            </a:pPr>
            <a:r>
              <a:rPr lang="en-US" altLang="en-US" b="0" i="0">
                <a:solidFill>
                  <a:srgbClr val="FF0000"/>
                </a:solidFill>
              </a:rPr>
              <a:t>Complete magnetics for equilibrium reconstruction (…and EFIT!)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en-US" b="0" i="0">
                <a:solidFill>
                  <a:srgbClr val="FF0000"/>
                </a:solidFill>
              </a:rPr>
              <a:t>Fast Mirnovs &amp; mode spectrograms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en-US" b="0" i="0">
                <a:solidFill>
                  <a:srgbClr val="FF0000"/>
                </a:solidFill>
              </a:rPr>
              <a:t>MPTS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en-US" b="0" i="0">
                <a:solidFill>
                  <a:srgbClr val="FF0000"/>
                </a:solidFill>
              </a:rPr>
              <a:t>Neturon Detectors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en-US" b="0" i="0">
                <a:solidFill>
                  <a:srgbClr val="FF0000"/>
                </a:solidFill>
              </a:rPr>
              <a:t>Filter scopes</a:t>
            </a:r>
          </a:p>
        </p:txBody>
      </p:sp>
      <p:cxnSp>
        <p:nvCxnSpPr>
          <p:cNvPr id="33" name="Straight Arrow Connector 32"/>
          <p:cNvCxnSpPr/>
          <p:nvPr/>
        </p:nvCxnSpPr>
        <p:spPr bwMode="auto">
          <a:xfrm flipH="1" flipV="1">
            <a:off x="4762500" y="2057400"/>
            <a:ext cx="0" cy="19812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22" name="TextBox 34"/>
          <p:cNvSpPr txBox="1">
            <a:spLocks noChangeArrowheads="1"/>
          </p:cNvSpPr>
          <p:nvPr/>
        </p:nvSpPr>
        <p:spPr bwMode="auto">
          <a:xfrm>
            <a:off x="-58738" y="6348413"/>
            <a:ext cx="249396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1000" b="0" i="0"/>
              <a:t>MPTS = Multi-Pulse Thomson Scattering</a:t>
            </a:r>
          </a:p>
        </p:txBody>
      </p:sp>
      <p:sp>
        <p:nvSpPr>
          <p:cNvPr id="8223" name="TextBox 35"/>
          <p:cNvSpPr txBox="1">
            <a:spLocks noChangeArrowheads="1"/>
          </p:cNvSpPr>
          <p:nvPr/>
        </p:nvSpPr>
        <p:spPr bwMode="auto">
          <a:xfrm>
            <a:off x="228600" y="3124200"/>
            <a:ext cx="1444625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b="0" i="0">
                <a:solidFill>
                  <a:srgbClr val="FF0000"/>
                </a:solidFill>
              </a:rPr>
              <a:t>Neutron Calibrations</a:t>
            </a:r>
          </a:p>
        </p:txBody>
      </p:sp>
      <p:cxnSp>
        <p:nvCxnSpPr>
          <p:cNvPr id="37" name="Straight Arrow Connector 36"/>
          <p:cNvCxnSpPr/>
          <p:nvPr/>
        </p:nvCxnSpPr>
        <p:spPr bwMode="auto">
          <a:xfrm flipV="1">
            <a:off x="1676400" y="2133600"/>
            <a:ext cx="0" cy="9906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25" name="TextBox 38"/>
          <p:cNvSpPr txBox="1">
            <a:spLocks noChangeArrowheads="1"/>
          </p:cNvSpPr>
          <p:nvPr/>
        </p:nvSpPr>
        <p:spPr bwMode="auto">
          <a:xfrm>
            <a:off x="2819400" y="5276850"/>
            <a:ext cx="2587625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171450" indent="-1714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eaLnBrk="1" hangingPunct="1">
              <a:buFont typeface="Arial" pitchFamily="34" charset="0"/>
              <a:buChar char="•"/>
            </a:pPr>
            <a:r>
              <a:rPr lang="en-US" altLang="en-US" b="0" i="0">
                <a:solidFill>
                  <a:srgbClr val="FF0000"/>
                </a:solidFill>
              </a:rPr>
              <a:t>IR TV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en-US" b="0" i="0">
                <a:solidFill>
                  <a:srgbClr val="FF0000"/>
                </a:solidFill>
              </a:rPr>
              <a:t>RWM sensors (locked modes…)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en-US" b="0" i="0">
                <a:solidFill>
                  <a:srgbClr val="FF0000"/>
                </a:solidFill>
              </a:rPr>
              <a:t>Visible, EUV, SXR spectroscopy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en-US" b="0" i="0">
                <a:solidFill>
                  <a:srgbClr val="FF0000"/>
                </a:solidFill>
              </a:rPr>
              <a:t>Toroidal CHERS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en-US" b="0" i="0">
                <a:solidFill>
                  <a:srgbClr val="FF0000"/>
                </a:solidFill>
              </a:rPr>
              <a:t>MSE-CIF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en-US" b="0" i="0">
                <a:solidFill>
                  <a:srgbClr val="FF0000"/>
                </a:solidFill>
              </a:rPr>
              <a:t>Bolometry</a:t>
            </a: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5410200" y="2057400"/>
            <a:ext cx="0" cy="33528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27" name="Right Brace 42"/>
          <p:cNvSpPr>
            <a:spLocks/>
          </p:cNvSpPr>
          <p:nvPr/>
        </p:nvSpPr>
        <p:spPr bwMode="auto">
          <a:xfrm rot="5400000">
            <a:off x="7048500" y="495300"/>
            <a:ext cx="304800" cy="3429000"/>
          </a:xfrm>
          <a:prstGeom prst="rightBrace">
            <a:avLst>
              <a:gd name="adj1" fmla="val 8333"/>
              <a:gd name="adj2" fmla="val 50000"/>
            </a:avLst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endParaRPr lang="en-US" altLang="en-US"/>
          </a:p>
        </p:txBody>
      </p:sp>
      <p:sp>
        <p:nvSpPr>
          <p:cNvPr id="8228" name="TextBox 43"/>
          <p:cNvSpPr txBox="1">
            <a:spLocks noChangeArrowheads="1"/>
          </p:cNvSpPr>
          <p:nvPr/>
        </p:nvSpPr>
        <p:spPr bwMode="auto">
          <a:xfrm>
            <a:off x="5562600" y="5029200"/>
            <a:ext cx="2813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This will allow a good TRANSP run!</a:t>
            </a:r>
          </a:p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We can do important experiments!</a:t>
            </a:r>
          </a:p>
        </p:txBody>
      </p:sp>
      <p:cxnSp>
        <p:nvCxnSpPr>
          <p:cNvPr id="8229" name="Straight Arrow Connector 45"/>
          <p:cNvCxnSpPr>
            <a:cxnSpLocks noChangeShapeType="1"/>
          </p:cNvCxnSpPr>
          <p:nvPr/>
        </p:nvCxnSpPr>
        <p:spPr bwMode="auto">
          <a:xfrm flipH="1">
            <a:off x="5486400" y="5486400"/>
            <a:ext cx="2743200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30" name="TextBox 49"/>
          <p:cNvSpPr txBox="1">
            <a:spLocks noChangeArrowheads="1"/>
          </p:cNvSpPr>
          <p:nvPr/>
        </p:nvSpPr>
        <p:spPr bwMode="auto">
          <a:xfrm>
            <a:off x="5715000" y="3124200"/>
            <a:ext cx="2971800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altLang="en-US" b="0" i="0" u="sng"/>
              <a:t>Envelope </a:t>
            </a:r>
            <a:r>
              <a:rPr lang="en-US" altLang="en-US" b="0" i="0" u="sng">
                <a:solidFill>
                  <a:srgbClr val="FF0000"/>
                </a:solidFill>
              </a:rPr>
              <a:t>of </a:t>
            </a:r>
            <a:r>
              <a:rPr lang="en-US" altLang="en-US" b="0" i="0" u="sng">
                <a:solidFill>
                  <a:srgbClr val="008000"/>
                </a:solidFill>
              </a:rPr>
              <a:t>Experiments</a:t>
            </a:r>
            <a:r>
              <a:rPr lang="en-US" altLang="en-US" b="0" i="0" u="sng"/>
              <a:t> Grows </a:t>
            </a:r>
            <a:r>
              <a:rPr lang="en-US" altLang="en-US" b="0" i="0" u="sng">
                <a:solidFill>
                  <a:srgbClr val="FF0000"/>
                </a:solidFill>
              </a:rPr>
              <a:t>as </a:t>
            </a:r>
            <a:r>
              <a:rPr lang="en-US" altLang="en-US" b="0" i="0" u="sng">
                <a:solidFill>
                  <a:srgbClr val="008000"/>
                </a:solidFill>
              </a:rPr>
              <a:t>Diagnostic</a:t>
            </a:r>
            <a:r>
              <a:rPr lang="en-US" altLang="en-US" b="0" i="0" u="sng"/>
              <a:t> Systems </a:t>
            </a:r>
            <a:r>
              <a:rPr lang="en-US" altLang="en-US" b="0" i="0" u="sng">
                <a:solidFill>
                  <a:srgbClr val="FF0000"/>
                </a:solidFill>
              </a:rPr>
              <a:t>Become</a:t>
            </a:r>
            <a:r>
              <a:rPr lang="en-US" altLang="en-US" b="0" i="0" u="sng"/>
              <a:t> </a:t>
            </a:r>
            <a:r>
              <a:rPr lang="en-US" altLang="en-US" b="0" i="0" u="sng">
                <a:solidFill>
                  <a:srgbClr val="008000"/>
                </a:solidFill>
              </a:rPr>
              <a:t>Available</a:t>
            </a:r>
          </a:p>
        </p:txBody>
      </p:sp>
      <p:cxnSp>
        <p:nvCxnSpPr>
          <p:cNvPr id="54" name="Straight Arrow Connector 53"/>
          <p:cNvCxnSpPr>
            <a:stCxn id="8230" idx="0"/>
          </p:cNvCxnSpPr>
          <p:nvPr/>
        </p:nvCxnSpPr>
        <p:spPr bwMode="auto">
          <a:xfrm flipV="1">
            <a:off x="7200900" y="2419350"/>
            <a:ext cx="0" cy="70485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714634" y="1390938"/>
            <a:ext cx="572054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May</a:t>
            </a:r>
            <a:endParaRPr lang="en-US" dirty="0">
              <a:ln>
                <a:solidFill>
                  <a:srgbClr val="FFFF00"/>
                </a:solidFill>
              </a:ln>
              <a:solidFill>
                <a:srgbClr val="FFFF00"/>
              </a:solidFill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58" name="Straight Arrow Connector 57"/>
          <p:cNvCxnSpPr/>
          <p:nvPr/>
        </p:nvCxnSpPr>
        <p:spPr bwMode="auto">
          <a:xfrm flipH="1">
            <a:off x="76200" y="2133600"/>
            <a:ext cx="838200" cy="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34" name="TextBox 43"/>
          <p:cNvSpPr txBox="1">
            <a:spLocks noChangeArrowheads="1"/>
          </p:cNvSpPr>
          <p:nvPr/>
        </p:nvSpPr>
        <p:spPr bwMode="auto">
          <a:xfrm>
            <a:off x="6248400" y="5867400"/>
            <a:ext cx="2514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00"/>
                </a:solidFill>
              </a:rPr>
              <a:t>Many other diagnostics will be commissioned during this phase as well…</a:t>
            </a:r>
          </a:p>
        </p:txBody>
      </p:sp>
      <p:cxnSp>
        <p:nvCxnSpPr>
          <p:cNvPr id="8235" name="Straight Arrow Connector 45"/>
          <p:cNvCxnSpPr>
            <a:cxnSpLocks noChangeShapeType="1"/>
            <a:stCxn id="8234" idx="1"/>
          </p:cNvCxnSpPr>
          <p:nvPr/>
        </p:nvCxnSpPr>
        <p:spPr bwMode="auto">
          <a:xfrm flipH="1" flipV="1">
            <a:off x="5410200" y="5867400"/>
            <a:ext cx="838200" cy="3238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36" name="TextBox 52"/>
          <p:cNvSpPr txBox="1">
            <a:spLocks noChangeArrowheads="1"/>
          </p:cNvSpPr>
          <p:nvPr/>
        </p:nvSpPr>
        <p:spPr bwMode="auto">
          <a:xfrm>
            <a:off x="14288" y="5410200"/>
            <a:ext cx="1441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1800" i="0"/>
              <a:t>New</a:t>
            </a:r>
          </a:p>
          <a:p>
            <a:pPr eaLnBrk="1" hangingPunct="1"/>
            <a:r>
              <a:rPr lang="en-US" altLang="en-US" sz="1800" i="0">
                <a:solidFill>
                  <a:srgbClr val="FF3300"/>
                </a:solidFill>
              </a:rPr>
              <a:t>Modified</a:t>
            </a:r>
          </a:p>
          <a:p>
            <a:pPr eaLnBrk="1" hangingPunct="1"/>
            <a:r>
              <a:rPr lang="en-US" altLang="en-US" sz="1800" i="0">
                <a:solidFill>
                  <a:srgbClr val="008000"/>
                </a:solidFill>
              </a:rPr>
              <a:t>Unchanged</a:t>
            </a:r>
          </a:p>
        </p:txBody>
      </p:sp>
      <p:sp>
        <p:nvSpPr>
          <p:cNvPr id="4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8382000" y="6629400"/>
            <a:ext cx="762000" cy="152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fld id="{DBCCA0D6-87FE-4A1F-8551-9C2AE7B183BA}" type="slidenum">
              <a:rPr lang="en-US" altLang="en-US" sz="900" i="0">
                <a:solidFill>
                  <a:schemeClr val="accent2"/>
                </a:solidFill>
                <a:latin typeface="Arial" pitchFamily="34" charset="0"/>
              </a:rPr>
              <a:pPr/>
              <a:t>4</a:t>
            </a:fld>
            <a:endParaRPr lang="en-US" altLang="en-US" sz="900" i="0">
              <a:solidFill>
                <a:schemeClr val="accent2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59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Implementation Schedule for Conditioning/Fuelling Techniques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74610" y="1390938"/>
            <a:ext cx="611854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Sept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97778" y="1390938"/>
            <a:ext cx="522086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Oct</a:t>
            </a:r>
            <a:endParaRPr lang="en-US" dirty="0">
              <a:ln>
                <a:solidFill>
                  <a:srgbClr val="FFFF00"/>
                </a:solidFill>
              </a:ln>
              <a:solidFill>
                <a:srgbClr val="FFFF00"/>
              </a:solidFill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64730" y="1390938"/>
            <a:ext cx="564734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Nov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37029" y="1390938"/>
            <a:ext cx="602035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Dec.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66616" y="1390938"/>
            <a:ext cx="582048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Jan.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66398" y="1390938"/>
            <a:ext cx="591866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Feb.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85728" y="1390938"/>
            <a:ext cx="582136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Mar.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87196" y="1390938"/>
            <a:ext cx="574747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Apr</a:t>
            </a:r>
            <a:r>
              <a:rPr lang="en-US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350361" y="1390938"/>
            <a:ext cx="641835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June</a:t>
            </a:r>
            <a:endParaRPr lang="en-US" dirty="0">
              <a:ln>
                <a:solidFill>
                  <a:srgbClr val="FFFF00"/>
                </a:solidFill>
              </a:ln>
              <a:solidFill>
                <a:srgbClr val="FFFF00"/>
              </a:solidFill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019748" y="1390938"/>
            <a:ext cx="582048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July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639605" y="1390938"/>
            <a:ext cx="571791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Aug</a:t>
            </a:r>
            <a:endParaRPr lang="en-US" dirty="0">
              <a:ln>
                <a:solidFill>
                  <a:srgbClr val="FFFF00"/>
                </a:solidFill>
              </a:ln>
              <a:solidFill>
                <a:srgbClr val="FFFF00"/>
              </a:solidFill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235461" y="1390938"/>
            <a:ext cx="661735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Sept.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6758" y="1390938"/>
            <a:ext cx="621672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Aug.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00166" y="990600"/>
            <a:ext cx="3048000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2014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276600" y="990600"/>
            <a:ext cx="5638800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2015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114800" y="1752601"/>
            <a:ext cx="609600" cy="276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0" i="0" dirty="0">
                <a:ln>
                  <a:solidFill>
                    <a:srgbClr val="FF3300"/>
                  </a:solidFill>
                </a:ln>
                <a:solidFill>
                  <a:srgbClr val="FF0000"/>
                </a:solidFill>
                <a:latin typeface="Helvetica" charset="0"/>
                <a:ea typeface="ＭＳ Ｐゴシック" charset="0"/>
                <a:cs typeface="ＭＳ Ｐゴシック" charset="0"/>
              </a:rPr>
              <a:t>Bake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743732" y="1752600"/>
            <a:ext cx="685800" cy="276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b="0" i="0" dirty="0">
                <a:ln>
                  <a:solidFill>
                    <a:srgbClr val="FF3300"/>
                  </a:solidFill>
                </a:ln>
                <a:solidFill>
                  <a:srgbClr val="FF0000"/>
                </a:solidFill>
                <a:latin typeface="Helvetica" charset="0"/>
                <a:ea typeface="ＭＳ Ｐゴシック" charset="0"/>
                <a:cs typeface="ＭＳ Ｐゴシック" charset="0"/>
              </a:rPr>
              <a:t>Comm.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486400" y="1752600"/>
            <a:ext cx="3429000" cy="276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0" i="0" dirty="0">
                <a:ln>
                  <a:solidFill>
                    <a:srgbClr val="FF3300"/>
                  </a:solidFill>
                </a:ln>
                <a:solidFill>
                  <a:srgbClr val="FF0000"/>
                </a:solidFill>
                <a:latin typeface="Helvetica" charset="0"/>
                <a:ea typeface="ＭＳ Ｐゴシック" charset="0"/>
                <a:cs typeface="ＭＳ Ｐゴシック" charset="0"/>
              </a:rPr>
              <a:t>Research Operations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76600" y="1752600"/>
            <a:ext cx="609600" cy="276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0" i="0" dirty="0">
                <a:ln>
                  <a:solidFill>
                    <a:srgbClr val="FF3300"/>
                  </a:solidFill>
                </a:ln>
                <a:solidFill>
                  <a:srgbClr val="FF0000"/>
                </a:solidFill>
                <a:latin typeface="Helvetica" charset="0"/>
                <a:ea typeface="ＭＳ Ｐゴシック" charset="0"/>
                <a:cs typeface="ＭＳ Ｐゴシック" charset="0"/>
              </a:rPr>
              <a:t>CD-4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52400" y="1752600"/>
            <a:ext cx="3048000" cy="276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0" i="0" dirty="0">
                <a:ln>
                  <a:solidFill>
                    <a:srgbClr val="FF3300"/>
                  </a:solidFill>
                </a:ln>
                <a:solidFill>
                  <a:srgbClr val="FF0000"/>
                </a:solidFill>
                <a:latin typeface="Helvetica" charset="0"/>
                <a:ea typeface="ＭＳ Ｐゴシック" charset="0"/>
                <a:cs typeface="ＭＳ Ｐゴシック" charset="0"/>
              </a:rPr>
              <a:t>Upgrade Construction</a:t>
            </a:r>
          </a:p>
        </p:txBody>
      </p:sp>
      <p:sp>
        <p:nvSpPr>
          <p:cNvPr id="9238" name="TextBox 25"/>
          <p:cNvSpPr txBox="1">
            <a:spLocks noChangeArrowheads="1"/>
          </p:cNvSpPr>
          <p:nvPr/>
        </p:nvSpPr>
        <p:spPr bwMode="auto">
          <a:xfrm>
            <a:off x="990600" y="2286000"/>
            <a:ext cx="2282825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171450" indent="-1714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eaLnBrk="1" hangingPunct="1">
              <a:buFont typeface="Arial" pitchFamily="34" charset="0"/>
              <a:buChar char="•"/>
            </a:pPr>
            <a:r>
              <a:rPr lang="en-US" altLang="en-US" b="0" i="0">
                <a:solidFill>
                  <a:srgbClr val="FF0000"/>
                </a:solidFill>
              </a:rPr>
              <a:t>Glow Discharge System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en-US" b="0" i="0">
                <a:solidFill>
                  <a:srgbClr val="FF0000"/>
                </a:solidFill>
              </a:rPr>
              <a:t>Resistive Bake of the CS</a:t>
            </a:r>
          </a:p>
        </p:txBody>
      </p:sp>
      <p:cxnSp>
        <p:nvCxnSpPr>
          <p:cNvPr id="27" name="Straight Arrow Connector 26"/>
          <p:cNvCxnSpPr/>
          <p:nvPr/>
        </p:nvCxnSpPr>
        <p:spPr bwMode="auto">
          <a:xfrm flipV="1">
            <a:off x="3276600" y="2057400"/>
            <a:ext cx="0" cy="3810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240" name="TextBox 27"/>
          <p:cNvSpPr txBox="1">
            <a:spLocks noChangeArrowheads="1"/>
          </p:cNvSpPr>
          <p:nvPr/>
        </p:nvSpPr>
        <p:spPr bwMode="auto">
          <a:xfrm>
            <a:off x="533400" y="2895600"/>
            <a:ext cx="3654425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b="0" i="0">
                <a:solidFill>
                  <a:srgbClr val="008000"/>
                </a:solidFill>
              </a:rPr>
              <a:t>Hot Helium Bake of the Outer Vessel and C PFCs </a:t>
            </a:r>
            <a:r>
              <a:rPr lang="en-US" altLang="en-US" b="0" i="0">
                <a:solidFill>
                  <a:srgbClr val="FF0000"/>
                </a:solidFill>
              </a:rPr>
              <a:t>(+ resistive bake of the CS)</a:t>
            </a:r>
          </a:p>
        </p:txBody>
      </p:sp>
      <p:cxnSp>
        <p:nvCxnSpPr>
          <p:cNvPr id="29" name="Straight Arrow Connector 28"/>
          <p:cNvCxnSpPr/>
          <p:nvPr/>
        </p:nvCxnSpPr>
        <p:spPr bwMode="auto">
          <a:xfrm flipV="1">
            <a:off x="4191000" y="2133600"/>
            <a:ext cx="0" cy="10668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242" name="TextBox 29"/>
          <p:cNvSpPr txBox="1">
            <a:spLocks noChangeArrowheads="1"/>
          </p:cNvSpPr>
          <p:nvPr/>
        </p:nvSpPr>
        <p:spPr bwMode="auto">
          <a:xfrm>
            <a:off x="1143000" y="3429000"/>
            <a:ext cx="3578225" cy="276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b="0" i="0">
                <a:solidFill>
                  <a:schemeClr val="accent2"/>
                </a:solidFill>
              </a:rPr>
              <a:t>Boronization (and are starting to work on it now.)</a:t>
            </a:r>
          </a:p>
        </p:txBody>
      </p:sp>
      <p:cxnSp>
        <p:nvCxnSpPr>
          <p:cNvPr id="31" name="Straight Arrow Connector 30"/>
          <p:cNvCxnSpPr>
            <a:stCxn id="9242" idx="3"/>
          </p:cNvCxnSpPr>
          <p:nvPr/>
        </p:nvCxnSpPr>
        <p:spPr bwMode="auto">
          <a:xfrm flipV="1">
            <a:off x="4721225" y="2133600"/>
            <a:ext cx="3175" cy="1433513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57200" y="3863975"/>
            <a:ext cx="5559425" cy="24923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b="0" i="0" u="sng" dirty="0">
                <a:solidFill>
                  <a:srgbClr val="008000"/>
                </a:solidFill>
                <a:latin typeface="Helvetica" charset="0"/>
                <a:ea typeface="ＭＳ Ｐゴシック" charset="0"/>
                <a:cs typeface="ＭＳ Ｐゴシック" charset="0"/>
              </a:rPr>
              <a:t>Lithium Evaporators for Research + General Conditioning</a:t>
            </a:r>
          </a:p>
          <a:p>
            <a:pPr>
              <a:defRPr/>
            </a:pPr>
            <a:r>
              <a:rPr lang="en-US" b="0" i="0" dirty="0">
                <a:solidFill>
                  <a:srgbClr val="008000"/>
                </a:solidFill>
                <a:latin typeface="Helvetica" charset="0"/>
                <a:ea typeface="ＭＳ Ｐゴシック" charset="0"/>
                <a:cs typeface="ＭＳ Ｐゴシック" charset="0"/>
              </a:rPr>
              <a:t>Timing determined by:</a:t>
            </a:r>
          </a:p>
          <a:p>
            <a:pPr marL="171450" indent="-171450">
              <a:buFont typeface="Arial"/>
              <a:buChar char="•"/>
              <a:defRPr/>
            </a:pPr>
            <a:r>
              <a:rPr lang="en-US" b="0" i="0" dirty="0">
                <a:solidFill>
                  <a:srgbClr val="008000"/>
                </a:solidFill>
                <a:latin typeface="Helvetica" charset="0"/>
                <a:ea typeface="ＭＳ Ｐゴシック" charset="0"/>
                <a:cs typeface="ＭＳ Ｐゴシック" charset="0"/>
              </a:rPr>
              <a:t>Physics goals</a:t>
            </a:r>
          </a:p>
          <a:p>
            <a:pPr marL="628650" lvl="1" indent="-171450">
              <a:buFont typeface="Arial"/>
              <a:buChar char="•"/>
              <a:defRPr/>
            </a:pPr>
            <a:r>
              <a:rPr lang="en-US" b="0" i="0" dirty="0">
                <a:solidFill>
                  <a:srgbClr val="008000"/>
                </a:solidFill>
                <a:latin typeface="Helvetica" charset="0"/>
                <a:ea typeface="ＭＳ Ｐゴシック" charset="0"/>
                <a:cs typeface="ＭＳ Ｐゴシック" charset="0"/>
              </a:rPr>
              <a:t>Have we got a good baseline on </a:t>
            </a:r>
            <a:r>
              <a:rPr lang="en-US" b="0" i="0" dirty="0" err="1">
                <a:solidFill>
                  <a:srgbClr val="008000"/>
                </a:solidFill>
                <a:latin typeface="Helvetica" charset="0"/>
                <a:ea typeface="ＭＳ Ｐゴシック" charset="0"/>
                <a:cs typeface="ＭＳ Ｐゴシック" charset="0"/>
              </a:rPr>
              <a:t>boronized</a:t>
            </a:r>
            <a:r>
              <a:rPr lang="en-US" b="0" i="0" dirty="0">
                <a:solidFill>
                  <a:srgbClr val="008000"/>
                </a:solidFill>
                <a:latin typeface="Helvetica" charset="0"/>
                <a:ea typeface="ＭＳ Ｐゴシック" charset="0"/>
                <a:cs typeface="ＭＳ Ｐゴシック" charset="0"/>
              </a:rPr>
              <a:t> conditions?</a:t>
            </a:r>
          </a:p>
          <a:p>
            <a:pPr marL="628650" lvl="1" indent="-171450">
              <a:buFont typeface="Arial"/>
              <a:buChar char="•"/>
              <a:defRPr/>
            </a:pPr>
            <a:r>
              <a:rPr lang="en-US" b="0" i="0" dirty="0">
                <a:solidFill>
                  <a:srgbClr val="008000"/>
                </a:solidFill>
                <a:latin typeface="Helvetica" charset="0"/>
                <a:ea typeface="ＭＳ Ｐゴシック" charset="0"/>
                <a:cs typeface="ＭＳ Ｐゴシック" charset="0"/>
              </a:rPr>
              <a:t>can we diagnose/optimize the B-&gt;Li transition?</a:t>
            </a:r>
          </a:p>
          <a:p>
            <a:pPr marL="171450" indent="-171450">
              <a:buFont typeface="Arial"/>
              <a:buChar char="•"/>
              <a:defRPr/>
            </a:pPr>
            <a:r>
              <a:rPr lang="en-US" b="0" i="0" dirty="0">
                <a:solidFill>
                  <a:srgbClr val="008000"/>
                </a:solidFill>
                <a:latin typeface="Helvetica" charset="0"/>
                <a:ea typeface="ＭＳ Ｐゴシック" charset="0"/>
                <a:cs typeface="ＭＳ Ｐゴシック" charset="0"/>
              </a:rPr>
              <a:t>Confidence that no vents will be necessary.</a:t>
            </a:r>
          </a:p>
          <a:p>
            <a:pPr marL="171450" indent="-171450">
              <a:buFont typeface="Arial"/>
              <a:buChar char="•"/>
              <a:defRPr/>
            </a:pPr>
            <a:r>
              <a:rPr lang="en-US" b="0" i="0" dirty="0">
                <a:solidFill>
                  <a:srgbClr val="008000"/>
                </a:solidFill>
                <a:latin typeface="Helvetica" charset="0"/>
                <a:ea typeface="ＭＳ Ｐゴシック" charset="0"/>
                <a:cs typeface="ＭＳ Ｐゴシック" charset="0"/>
              </a:rPr>
              <a:t>Technician and engineer resources.</a:t>
            </a:r>
          </a:p>
          <a:p>
            <a:pPr marL="171450" indent="-171450">
              <a:buFont typeface="Arial"/>
              <a:buChar char="•"/>
              <a:defRPr/>
            </a:pPr>
            <a:r>
              <a:rPr lang="en-US" b="0" i="0" dirty="0">
                <a:solidFill>
                  <a:srgbClr val="008000"/>
                </a:solidFill>
                <a:latin typeface="Helvetica" charset="0"/>
                <a:ea typeface="ＭＳ Ｐゴシック" charset="0"/>
                <a:cs typeface="ＭＳ Ｐゴシック" charset="0"/>
              </a:rPr>
              <a:t>Desire to limit the total Li inventory.</a:t>
            </a:r>
          </a:p>
          <a:p>
            <a:pPr marL="171450" indent="-171450">
              <a:buFont typeface="Arial"/>
              <a:buChar char="•"/>
              <a:defRPr/>
            </a:pPr>
            <a:endParaRPr lang="en-US" b="0" i="0" dirty="0">
              <a:solidFill>
                <a:srgbClr val="FF0000"/>
              </a:solidFill>
              <a:latin typeface="Helvetica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r>
              <a:rPr lang="en-US" b="0" dirty="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rPr>
              <a:t>Timing of Li introduction ultimately determined by discussions between run coordinator, TSG leaders, engineering, NSTX-U program management. </a:t>
            </a:r>
          </a:p>
          <a:p>
            <a:pPr>
              <a:defRPr/>
            </a:pPr>
            <a:endParaRPr lang="en-US" b="0" dirty="0">
              <a:solidFill>
                <a:srgbClr val="FF0000"/>
              </a:solidFill>
              <a:latin typeface="Helvetica" charset="0"/>
              <a:ea typeface="ＭＳ Ｐゴシック" charset="0"/>
              <a:cs typeface="ＭＳ Ｐゴシック" charset="0"/>
            </a:endParaRPr>
          </a:p>
          <a:p>
            <a:pPr marL="171450" indent="-171450">
              <a:buFont typeface="Arial"/>
              <a:buChar char="•"/>
              <a:defRPr/>
            </a:pPr>
            <a:r>
              <a:rPr lang="en-US" b="0" dirty="0">
                <a:solidFill>
                  <a:srgbClr val="FF0000"/>
                </a:solidFill>
                <a:latin typeface="Helvetica" charset="0"/>
                <a:ea typeface="ＭＳ Ｐゴシック" charset="0"/>
                <a:cs typeface="ＭＳ Ｐゴシック" charset="0"/>
              </a:rPr>
              <a:t>Supersonic gas injection (SGI) commissioning</a:t>
            </a:r>
          </a:p>
        </p:txBody>
      </p:sp>
      <p:cxnSp>
        <p:nvCxnSpPr>
          <p:cNvPr id="33" name="Straight Arrow Connector 32"/>
          <p:cNvCxnSpPr/>
          <p:nvPr/>
        </p:nvCxnSpPr>
        <p:spPr bwMode="auto">
          <a:xfrm flipV="1">
            <a:off x="6019800" y="2362200"/>
            <a:ext cx="0" cy="18288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246" name="Right Brace 33"/>
          <p:cNvSpPr>
            <a:spLocks/>
          </p:cNvSpPr>
          <p:nvPr/>
        </p:nvSpPr>
        <p:spPr bwMode="auto">
          <a:xfrm rot="5400000">
            <a:off x="5867400" y="1676400"/>
            <a:ext cx="304800" cy="1066800"/>
          </a:xfrm>
          <a:prstGeom prst="rightBrace">
            <a:avLst>
              <a:gd name="adj1" fmla="val 8329"/>
              <a:gd name="adj2" fmla="val 50000"/>
            </a:avLst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endParaRPr lang="en-US" altLang="en-US"/>
          </a:p>
        </p:txBody>
      </p:sp>
      <p:sp>
        <p:nvSpPr>
          <p:cNvPr id="9247" name="TextBox 35"/>
          <p:cNvSpPr txBox="1">
            <a:spLocks noChangeArrowheads="1"/>
          </p:cNvSpPr>
          <p:nvPr/>
        </p:nvSpPr>
        <p:spPr bwMode="auto">
          <a:xfrm>
            <a:off x="6172200" y="2933700"/>
            <a:ext cx="2133600" cy="101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171450" indent="-1714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eaLnBrk="1" hangingPunct="1">
              <a:buFont typeface="Arial" pitchFamily="34" charset="0"/>
              <a:buChar char="•"/>
            </a:pPr>
            <a:r>
              <a:rPr lang="en-US" altLang="en-US" b="0" i="0">
                <a:solidFill>
                  <a:schemeClr val="accent2"/>
                </a:solidFill>
              </a:rPr>
              <a:t>Granule Injector for Dedicated XPs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en-US" b="0" i="0">
                <a:solidFill>
                  <a:schemeClr val="accent2"/>
                </a:solidFill>
              </a:rPr>
              <a:t>FIReTIP realtime interferometry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en-US" b="0" i="0">
                <a:solidFill>
                  <a:srgbClr val="008000"/>
                </a:solidFill>
              </a:rPr>
              <a:t>ELM Pacing with 3D fields</a:t>
            </a:r>
          </a:p>
        </p:txBody>
      </p:sp>
      <p:sp>
        <p:nvSpPr>
          <p:cNvPr id="9248" name="Right Brace 36"/>
          <p:cNvSpPr>
            <a:spLocks/>
          </p:cNvSpPr>
          <p:nvPr/>
        </p:nvSpPr>
        <p:spPr bwMode="auto">
          <a:xfrm rot="5400000">
            <a:off x="7581900" y="1028700"/>
            <a:ext cx="304800" cy="2362200"/>
          </a:xfrm>
          <a:prstGeom prst="rightBrace">
            <a:avLst>
              <a:gd name="adj1" fmla="val 8324"/>
              <a:gd name="adj2" fmla="val 50000"/>
            </a:avLst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endParaRPr lang="en-US" altLang="en-US"/>
          </a:p>
        </p:txBody>
      </p:sp>
      <p:cxnSp>
        <p:nvCxnSpPr>
          <p:cNvPr id="38" name="Straight Arrow Connector 37"/>
          <p:cNvCxnSpPr/>
          <p:nvPr/>
        </p:nvCxnSpPr>
        <p:spPr bwMode="auto">
          <a:xfrm flipV="1">
            <a:off x="7734300" y="2400300"/>
            <a:ext cx="0" cy="5334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714634" y="1390938"/>
            <a:ext cx="572054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May</a:t>
            </a:r>
            <a:endParaRPr lang="en-US" dirty="0">
              <a:ln>
                <a:solidFill>
                  <a:srgbClr val="FFFF00"/>
                </a:solidFill>
              </a:ln>
              <a:solidFill>
                <a:srgbClr val="FFFF00"/>
              </a:solidFill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251" name="TextBox 35"/>
          <p:cNvSpPr txBox="1">
            <a:spLocks noChangeArrowheads="1"/>
          </p:cNvSpPr>
          <p:nvPr/>
        </p:nvSpPr>
        <p:spPr bwMode="auto">
          <a:xfrm>
            <a:off x="6459538" y="5334000"/>
            <a:ext cx="2098675" cy="830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altLang="en-US" b="0" i="0" u="sng">
                <a:solidFill>
                  <a:schemeClr val="tx1"/>
                </a:solidFill>
              </a:rPr>
              <a:t>Stretch Goals</a:t>
            </a:r>
          </a:p>
          <a:p>
            <a:pPr algn="ctr" eaLnBrk="1" hangingPunct="1"/>
            <a:r>
              <a:rPr lang="en-US" altLang="en-US" b="0" i="0">
                <a:solidFill>
                  <a:schemeClr val="accent2"/>
                </a:solidFill>
              </a:rPr>
              <a:t>Density Feedback</a:t>
            </a:r>
          </a:p>
          <a:p>
            <a:pPr algn="ctr" eaLnBrk="1" hangingPunct="1"/>
            <a:r>
              <a:rPr lang="en-US" altLang="en-US" b="0" i="0">
                <a:solidFill>
                  <a:schemeClr val="accent2"/>
                </a:solidFill>
              </a:rPr>
              <a:t>Upward Evaporators (more likely FY16 run)</a:t>
            </a:r>
          </a:p>
        </p:txBody>
      </p:sp>
      <p:sp>
        <p:nvSpPr>
          <p:cNvPr id="9252" name="Right Brace 36"/>
          <p:cNvSpPr>
            <a:spLocks/>
          </p:cNvSpPr>
          <p:nvPr/>
        </p:nvSpPr>
        <p:spPr bwMode="auto">
          <a:xfrm rot="5400000">
            <a:off x="8420100" y="2095500"/>
            <a:ext cx="304800" cy="685800"/>
          </a:xfrm>
          <a:prstGeom prst="rightBrace">
            <a:avLst>
              <a:gd name="adj1" fmla="val 8323"/>
              <a:gd name="adj2" fmla="val 50000"/>
            </a:avLst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endParaRPr lang="en-US" altLang="en-US"/>
          </a:p>
        </p:txBody>
      </p:sp>
      <p:cxnSp>
        <p:nvCxnSpPr>
          <p:cNvPr id="40" name="Straight Arrow Connector 39"/>
          <p:cNvCxnSpPr/>
          <p:nvPr/>
        </p:nvCxnSpPr>
        <p:spPr bwMode="auto">
          <a:xfrm flipH="1" flipV="1">
            <a:off x="8569325" y="2590800"/>
            <a:ext cx="0" cy="27432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254" name="TextBox 41"/>
          <p:cNvSpPr txBox="1">
            <a:spLocks noChangeArrowheads="1"/>
          </p:cNvSpPr>
          <p:nvPr/>
        </p:nvSpPr>
        <p:spPr bwMode="auto">
          <a:xfrm>
            <a:off x="6629400" y="4267200"/>
            <a:ext cx="1441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1800" i="0"/>
              <a:t>New</a:t>
            </a:r>
          </a:p>
          <a:p>
            <a:pPr eaLnBrk="1" hangingPunct="1"/>
            <a:r>
              <a:rPr lang="en-US" altLang="en-US" sz="1800" i="0">
                <a:solidFill>
                  <a:srgbClr val="FF3300"/>
                </a:solidFill>
              </a:rPr>
              <a:t>Modified</a:t>
            </a:r>
          </a:p>
          <a:p>
            <a:pPr eaLnBrk="1" hangingPunct="1"/>
            <a:r>
              <a:rPr lang="en-US" altLang="en-US" sz="1800" i="0">
                <a:solidFill>
                  <a:srgbClr val="008000"/>
                </a:solidFill>
              </a:rPr>
              <a:t>Unchanged</a:t>
            </a:r>
          </a:p>
        </p:txBody>
      </p:sp>
      <p:sp>
        <p:nvSpPr>
          <p:cNvPr id="42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8382000" y="6629400"/>
            <a:ext cx="762000" cy="152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fld id="{DBCCA0D6-87FE-4A1F-8551-9C2AE7B183BA}" type="slidenum">
              <a:rPr lang="en-US" altLang="en-US" sz="900" i="0">
                <a:solidFill>
                  <a:schemeClr val="accent2"/>
                </a:solidFill>
                <a:latin typeface="Arial" pitchFamily="34" charset="0"/>
              </a:rPr>
              <a:pPr/>
              <a:t>5</a:t>
            </a:fld>
            <a:endParaRPr lang="en-US" altLang="en-US" sz="900" i="0">
              <a:solidFill>
                <a:schemeClr val="accent2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06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Implementation Schedule for Control Code/Hardware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74610" y="1390938"/>
            <a:ext cx="611854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Sept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97778" y="1390938"/>
            <a:ext cx="522086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Oct</a:t>
            </a:r>
            <a:endParaRPr lang="en-US" dirty="0">
              <a:ln>
                <a:solidFill>
                  <a:srgbClr val="FFFF00"/>
                </a:solidFill>
              </a:ln>
              <a:solidFill>
                <a:srgbClr val="FFFF00"/>
              </a:solidFill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64730" y="1390938"/>
            <a:ext cx="564734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Nov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37029" y="1390938"/>
            <a:ext cx="602035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Dec.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66616" y="1390938"/>
            <a:ext cx="582048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Jan.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66398" y="1390938"/>
            <a:ext cx="591866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Feb.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85728" y="1390938"/>
            <a:ext cx="582136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Mar.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87196" y="1390938"/>
            <a:ext cx="574747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Apr</a:t>
            </a:r>
            <a:r>
              <a:rPr lang="en-US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350361" y="1390938"/>
            <a:ext cx="641835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June</a:t>
            </a:r>
            <a:endParaRPr lang="en-US" dirty="0">
              <a:ln>
                <a:solidFill>
                  <a:srgbClr val="FFFF00"/>
                </a:solidFill>
              </a:ln>
              <a:solidFill>
                <a:srgbClr val="FFFF00"/>
              </a:solidFill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019748" y="1390938"/>
            <a:ext cx="582048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July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639605" y="1390938"/>
            <a:ext cx="571791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Aug</a:t>
            </a:r>
            <a:endParaRPr lang="en-US" dirty="0">
              <a:ln>
                <a:solidFill>
                  <a:srgbClr val="FFFF00"/>
                </a:solidFill>
              </a:ln>
              <a:solidFill>
                <a:srgbClr val="FFFF00"/>
              </a:solidFill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235461" y="1390938"/>
            <a:ext cx="661735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Sept.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6758" y="1390938"/>
            <a:ext cx="621672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Aug.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00166" y="990600"/>
            <a:ext cx="3048000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2014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276600" y="990600"/>
            <a:ext cx="5638800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2015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114800" y="1752601"/>
            <a:ext cx="609600" cy="276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0" i="0" dirty="0">
                <a:ln>
                  <a:solidFill>
                    <a:srgbClr val="FF3300"/>
                  </a:solidFill>
                </a:ln>
                <a:solidFill>
                  <a:srgbClr val="FF0000"/>
                </a:solidFill>
                <a:latin typeface="Helvetica" charset="0"/>
                <a:ea typeface="ＭＳ Ｐゴシック" charset="0"/>
                <a:cs typeface="ＭＳ Ｐゴシック" charset="0"/>
              </a:rPr>
              <a:t>Bake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743732" y="1752600"/>
            <a:ext cx="685800" cy="276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b="0" i="0" dirty="0">
                <a:ln>
                  <a:solidFill>
                    <a:srgbClr val="FF3300"/>
                  </a:solidFill>
                </a:ln>
                <a:solidFill>
                  <a:srgbClr val="FF0000"/>
                </a:solidFill>
                <a:latin typeface="Helvetica" charset="0"/>
                <a:ea typeface="ＭＳ Ｐゴシック" charset="0"/>
                <a:cs typeface="ＭＳ Ｐゴシック" charset="0"/>
              </a:rPr>
              <a:t>Comm.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486400" y="1752600"/>
            <a:ext cx="3429000" cy="276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0" i="0" dirty="0">
                <a:ln>
                  <a:solidFill>
                    <a:srgbClr val="FF3300"/>
                  </a:solidFill>
                </a:ln>
                <a:solidFill>
                  <a:srgbClr val="FF0000"/>
                </a:solidFill>
                <a:latin typeface="Helvetica" charset="0"/>
                <a:ea typeface="ＭＳ Ｐゴシック" charset="0"/>
                <a:cs typeface="ＭＳ Ｐゴシック" charset="0"/>
              </a:rPr>
              <a:t>Research Operations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76600" y="1752600"/>
            <a:ext cx="609600" cy="276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0" i="0" dirty="0">
                <a:ln>
                  <a:solidFill>
                    <a:srgbClr val="FF3300"/>
                  </a:solidFill>
                </a:ln>
                <a:solidFill>
                  <a:srgbClr val="FF0000"/>
                </a:solidFill>
                <a:latin typeface="Helvetica" charset="0"/>
                <a:ea typeface="ＭＳ Ｐゴシック" charset="0"/>
                <a:cs typeface="ＭＳ Ｐゴシック" charset="0"/>
              </a:rPr>
              <a:t>CD-4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52400" y="1752600"/>
            <a:ext cx="3048000" cy="276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0" i="0" dirty="0">
                <a:ln>
                  <a:solidFill>
                    <a:srgbClr val="FF3300"/>
                  </a:solidFill>
                </a:ln>
                <a:solidFill>
                  <a:srgbClr val="FF0000"/>
                </a:solidFill>
                <a:latin typeface="Helvetica" charset="0"/>
                <a:ea typeface="ＭＳ Ｐゴシック" charset="0"/>
                <a:cs typeface="ＭＳ Ｐゴシック" charset="0"/>
              </a:rPr>
              <a:t>Upgrade Construction</a:t>
            </a:r>
          </a:p>
        </p:txBody>
      </p:sp>
      <p:sp>
        <p:nvSpPr>
          <p:cNvPr id="10262" name="TextBox 25"/>
          <p:cNvSpPr txBox="1">
            <a:spLocks noChangeArrowheads="1"/>
          </p:cNvSpPr>
          <p:nvPr/>
        </p:nvSpPr>
        <p:spPr bwMode="auto">
          <a:xfrm>
            <a:off x="609600" y="2590800"/>
            <a:ext cx="1828800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171450" indent="-1714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eaLnBrk="1" hangingPunct="1">
              <a:buFont typeface="Arial" pitchFamily="34" charset="0"/>
              <a:buChar char="•"/>
            </a:pPr>
            <a:r>
              <a:rPr lang="en-US" altLang="en-US" b="0" i="0">
                <a:solidFill>
                  <a:schemeClr val="accent2"/>
                </a:solidFill>
              </a:rPr>
              <a:t>DCPS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en-US" b="0" i="0">
                <a:solidFill>
                  <a:srgbClr val="FF0000"/>
                </a:solidFill>
              </a:rPr>
              <a:t>Basic Power Supply Control</a:t>
            </a:r>
          </a:p>
        </p:txBody>
      </p:sp>
      <p:cxnSp>
        <p:nvCxnSpPr>
          <p:cNvPr id="27" name="Straight Arrow Connector 26"/>
          <p:cNvCxnSpPr/>
          <p:nvPr/>
        </p:nvCxnSpPr>
        <p:spPr bwMode="auto">
          <a:xfrm flipV="1">
            <a:off x="609600" y="2362200"/>
            <a:ext cx="0" cy="3810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09600" y="2057400"/>
            <a:ext cx="2581322" cy="276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0" i="0" dirty="0">
                <a:ln>
                  <a:solidFill>
                    <a:srgbClr val="FF3300"/>
                  </a:solidFill>
                </a:ln>
                <a:solidFill>
                  <a:srgbClr val="FF0000"/>
                </a:solidFill>
                <a:latin typeface="Helvetica" charset="0"/>
                <a:ea typeface="ＭＳ Ｐゴシック" charset="0"/>
                <a:cs typeface="ＭＳ Ｐゴシック" charset="0"/>
              </a:rPr>
              <a:t>Rectifier Testing</a:t>
            </a:r>
          </a:p>
        </p:txBody>
      </p:sp>
      <p:sp>
        <p:nvSpPr>
          <p:cNvPr id="10265" name="TextBox 39"/>
          <p:cNvSpPr txBox="1">
            <a:spLocks noChangeArrowheads="1"/>
          </p:cNvSpPr>
          <p:nvPr/>
        </p:nvSpPr>
        <p:spPr bwMode="auto">
          <a:xfrm>
            <a:off x="1600200" y="3305175"/>
            <a:ext cx="1676400" cy="276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altLang="en-US" b="0" i="0">
                <a:solidFill>
                  <a:srgbClr val="FF0000"/>
                </a:solidFill>
              </a:rPr>
              <a:t>Basic gas delivery</a:t>
            </a:r>
          </a:p>
        </p:txBody>
      </p:sp>
      <p:cxnSp>
        <p:nvCxnSpPr>
          <p:cNvPr id="41" name="Straight Arrow Connector 40"/>
          <p:cNvCxnSpPr/>
          <p:nvPr/>
        </p:nvCxnSpPr>
        <p:spPr bwMode="auto">
          <a:xfrm flipV="1">
            <a:off x="3276600" y="2057400"/>
            <a:ext cx="0" cy="13716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67" name="TextBox 41"/>
          <p:cNvSpPr txBox="1">
            <a:spLocks noChangeArrowheads="1"/>
          </p:cNvSpPr>
          <p:nvPr/>
        </p:nvSpPr>
        <p:spPr bwMode="auto">
          <a:xfrm>
            <a:off x="2895600" y="3733800"/>
            <a:ext cx="2362200" cy="830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171450" indent="-1714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eaLnBrk="1" hangingPunct="1">
              <a:buFont typeface="Arial" pitchFamily="34" charset="0"/>
              <a:buChar char="•"/>
            </a:pPr>
            <a:r>
              <a:rPr lang="en-US" altLang="en-US" b="0" i="0">
                <a:solidFill>
                  <a:srgbClr val="008000"/>
                </a:solidFill>
              </a:rPr>
              <a:t>I</a:t>
            </a:r>
            <a:r>
              <a:rPr lang="en-US" altLang="en-US" b="0" i="0" baseline="-25000">
                <a:solidFill>
                  <a:srgbClr val="008000"/>
                </a:solidFill>
              </a:rPr>
              <a:t>P</a:t>
            </a:r>
            <a:r>
              <a:rPr lang="en-US" altLang="en-US" b="0" i="0">
                <a:solidFill>
                  <a:srgbClr val="008000"/>
                </a:solidFill>
              </a:rPr>
              <a:t> control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en-US" b="0" i="0">
                <a:solidFill>
                  <a:srgbClr val="FF0000"/>
                </a:solidFill>
              </a:rPr>
              <a:t>Flux-projection shape control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en-US" b="0" i="0">
                <a:solidFill>
                  <a:srgbClr val="008000"/>
                </a:solidFill>
              </a:rPr>
              <a:t>Vertical position control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en-US" b="0" i="0">
                <a:solidFill>
                  <a:srgbClr val="FF0000"/>
                </a:solidFill>
              </a:rPr>
              <a:t>HFS and LFS gas delivery</a:t>
            </a:r>
          </a:p>
        </p:txBody>
      </p:sp>
      <p:cxnSp>
        <p:nvCxnSpPr>
          <p:cNvPr id="43" name="Straight Arrow Connector 42"/>
          <p:cNvCxnSpPr/>
          <p:nvPr/>
        </p:nvCxnSpPr>
        <p:spPr bwMode="auto">
          <a:xfrm flipV="1">
            <a:off x="4800600" y="2057400"/>
            <a:ext cx="0" cy="16764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69" name="Right Brace 43"/>
          <p:cNvSpPr>
            <a:spLocks/>
          </p:cNvSpPr>
          <p:nvPr/>
        </p:nvSpPr>
        <p:spPr bwMode="auto">
          <a:xfrm rot="5400000">
            <a:off x="5867400" y="1676400"/>
            <a:ext cx="304800" cy="1066800"/>
          </a:xfrm>
          <a:prstGeom prst="rightBrace">
            <a:avLst>
              <a:gd name="adj1" fmla="val 8329"/>
              <a:gd name="adj2" fmla="val 50000"/>
            </a:avLst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endParaRPr lang="en-US" altLang="en-US"/>
          </a:p>
        </p:txBody>
      </p:sp>
      <p:sp>
        <p:nvSpPr>
          <p:cNvPr id="10270" name="TextBox 44"/>
          <p:cNvSpPr txBox="1">
            <a:spLocks noChangeArrowheads="1"/>
          </p:cNvSpPr>
          <p:nvPr/>
        </p:nvSpPr>
        <p:spPr bwMode="auto">
          <a:xfrm>
            <a:off x="3657600" y="5486400"/>
            <a:ext cx="2362200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b="0" i="0" dirty="0">
                <a:solidFill>
                  <a:srgbClr val="008000"/>
                </a:solidFill>
              </a:rPr>
              <a:t>RWM control &amp; DEFC</a:t>
            </a:r>
          </a:p>
          <a:p>
            <a:pPr eaLnBrk="1" hangingPunct="1"/>
            <a:r>
              <a:rPr lang="en-US" altLang="en-US" b="0" i="0" dirty="0">
                <a:solidFill>
                  <a:srgbClr val="FF0000"/>
                </a:solidFill>
              </a:rPr>
              <a:t>ISOFLUX shape control</a:t>
            </a:r>
          </a:p>
          <a:p>
            <a:pPr eaLnBrk="1" hangingPunct="1"/>
            <a:r>
              <a:rPr lang="en-US" altLang="en-US" b="0" i="0" dirty="0">
                <a:solidFill>
                  <a:srgbClr val="FF0000"/>
                </a:solidFill>
              </a:rPr>
              <a:t>Supersonic Gas </a:t>
            </a:r>
            <a:r>
              <a:rPr lang="en-US" altLang="en-US" b="0" i="0" dirty="0" smtClean="0">
                <a:solidFill>
                  <a:srgbClr val="FF0000"/>
                </a:solidFill>
              </a:rPr>
              <a:t>Injection</a:t>
            </a:r>
          </a:p>
          <a:p>
            <a:pPr eaLnBrk="1" hangingPunct="1"/>
            <a:r>
              <a:rPr lang="en-US" altLang="en-US" b="0" i="0" dirty="0" smtClean="0">
                <a:solidFill>
                  <a:srgbClr val="FF0000"/>
                </a:solidFill>
              </a:rPr>
              <a:t>CHI and HHFW commissioning</a:t>
            </a:r>
            <a:endParaRPr lang="en-US" altLang="en-US" b="0" i="0" dirty="0">
              <a:solidFill>
                <a:srgbClr val="FF0000"/>
              </a:solidFill>
            </a:endParaRPr>
          </a:p>
        </p:txBody>
      </p:sp>
      <p:sp>
        <p:nvSpPr>
          <p:cNvPr id="10271" name="TextBox 45"/>
          <p:cNvSpPr txBox="1">
            <a:spLocks noChangeArrowheads="1"/>
          </p:cNvSpPr>
          <p:nvPr/>
        </p:nvSpPr>
        <p:spPr bwMode="auto">
          <a:xfrm>
            <a:off x="2819400" y="4800600"/>
            <a:ext cx="2590800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b="0" i="0">
                <a:solidFill>
                  <a:srgbClr val="FF0000"/>
                </a:solidFill>
              </a:rPr>
              <a:t>rtEFIT</a:t>
            </a:r>
          </a:p>
          <a:p>
            <a:pPr eaLnBrk="1" hangingPunct="1"/>
            <a:r>
              <a:rPr lang="en-US" altLang="en-US" b="0" i="0">
                <a:solidFill>
                  <a:schemeClr val="accent2"/>
                </a:solidFill>
              </a:rPr>
              <a:t>Vertical Position control upgrades</a:t>
            </a:r>
          </a:p>
        </p:txBody>
      </p:sp>
      <p:cxnSp>
        <p:nvCxnSpPr>
          <p:cNvPr id="47" name="Straight Arrow Connector 46"/>
          <p:cNvCxnSpPr/>
          <p:nvPr/>
        </p:nvCxnSpPr>
        <p:spPr bwMode="auto">
          <a:xfrm flipV="1">
            <a:off x="5410200" y="2057400"/>
            <a:ext cx="0" cy="27432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 bwMode="auto">
          <a:xfrm flipV="1">
            <a:off x="6019800" y="2362200"/>
            <a:ext cx="0" cy="35052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74" name="Right Brace 49"/>
          <p:cNvSpPr>
            <a:spLocks/>
          </p:cNvSpPr>
          <p:nvPr/>
        </p:nvSpPr>
        <p:spPr bwMode="auto">
          <a:xfrm rot="5400000">
            <a:off x="7581900" y="1028700"/>
            <a:ext cx="304800" cy="2362200"/>
          </a:xfrm>
          <a:prstGeom prst="rightBrace">
            <a:avLst>
              <a:gd name="adj1" fmla="val 8324"/>
              <a:gd name="adj2" fmla="val 50000"/>
            </a:avLst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endParaRPr lang="en-US" altLang="en-US"/>
          </a:p>
        </p:txBody>
      </p:sp>
      <p:sp>
        <p:nvSpPr>
          <p:cNvPr id="51" name="TextBox 50"/>
          <p:cNvSpPr txBox="1"/>
          <p:nvPr/>
        </p:nvSpPr>
        <p:spPr>
          <a:xfrm>
            <a:off x="6629400" y="3352800"/>
            <a:ext cx="2209800" cy="19383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0" u="sng" dirty="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rPr>
              <a:t>Physics Algorithms (not priority order)</a:t>
            </a:r>
          </a:p>
          <a:p>
            <a:pPr marL="171450" indent="-171450">
              <a:buFont typeface="Arial"/>
              <a:buChar char="•"/>
              <a:defRPr/>
            </a:pPr>
            <a:r>
              <a:rPr lang="en-US" b="0" i="0" dirty="0" err="1">
                <a:solidFill>
                  <a:schemeClr val="accent2"/>
                </a:solidFill>
                <a:latin typeface="Symbol" charset="2"/>
                <a:ea typeface="ＭＳ Ｐゴシック" charset="0"/>
                <a:cs typeface="Symbol" charset="2"/>
              </a:rPr>
              <a:t>b</a:t>
            </a:r>
            <a:r>
              <a:rPr lang="en-US" b="0" i="0" baseline="-25000" dirty="0" err="1">
                <a:solidFill>
                  <a:schemeClr val="accent2"/>
                </a:solidFill>
                <a:latin typeface="Helvetica" charset="0"/>
                <a:ea typeface="ＭＳ Ｐゴシック" charset="0"/>
                <a:cs typeface="ＭＳ Ｐゴシック" charset="0"/>
              </a:rPr>
              <a:t>N</a:t>
            </a:r>
            <a:r>
              <a:rPr lang="en-US" b="0" i="0" dirty="0" err="1">
                <a:solidFill>
                  <a:schemeClr val="accent2"/>
                </a:solidFill>
                <a:latin typeface="Helvetica" charset="0"/>
                <a:ea typeface="ＭＳ Ｐゴシック" charset="0"/>
                <a:cs typeface="ＭＳ Ｐゴシック" charset="0"/>
              </a:rPr>
              <a:t>+l</a:t>
            </a:r>
            <a:r>
              <a:rPr lang="en-US" b="0" i="0" baseline="-25000" dirty="0" err="1">
                <a:solidFill>
                  <a:schemeClr val="accent2"/>
                </a:solidFill>
                <a:latin typeface="Helvetica" charset="0"/>
                <a:ea typeface="ＭＳ Ｐゴシック" charset="0"/>
                <a:cs typeface="ＭＳ Ｐゴシック" charset="0"/>
              </a:rPr>
              <a:t>i</a:t>
            </a:r>
            <a:r>
              <a:rPr lang="en-US" b="0" i="0" dirty="0">
                <a:solidFill>
                  <a:schemeClr val="accent2"/>
                </a:solidFill>
                <a:latin typeface="Helvetica" charset="0"/>
                <a:ea typeface="ＭＳ Ｐゴシック" charset="0"/>
                <a:cs typeface="ＭＳ Ｐゴシック" charset="0"/>
              </a:rPr>
              <a:t> control</a:t>
            </a:r>
          </a:p>
          <a:p>
            <a:pPr marL="171450" indent="-171450">
              <a:buFont typeface="Arial"/>
              <a:buChar char="•"/>
              <a:defRPr/>
            </a:pPr>
            <a:r>
              <a:rPr lang="en-US" b="0" i="0" dirty="0">
                <a:solidFill>
                  <a:srgbClr val="3333CC"/>
                </a:solidFill>
                <a:latin typeface="Helvetica" charset="0"/>
                <a:ea typeface="ＭＳ Ｐゴシック" charset="0"/>
                <a:cs typeface="ＭＳ Ｐゴシック" charset="0"/>
              </a:rPr>
              <a:t>Multiple X-point tracking &amp; SFD control</a:t>
            </a:r>
          </a:p>
          <a:p>
            <a:pPr marL="171450" indent="-171450">
              <a:buFont typeface="Arial"/>
              <a:buChar char="•"/>
              <a:defRPr/>
            </a:pPr>
            <a:r>
              <a:rPr lang="en-US" b="0" i="0" dirty="0">
                <a:solidFill>
                  <a:srgbClr val="3333CC"/>
                </a:solidFill>
                <a:latin typeface="Helvetica" charset="0"/>
                <a:ea typeface="ＭＳ Ｐゴシック" charset="0"/>
                <a:cs typeface="ＭＳ Ｐゴシック" charset="0"/>
              </a:rPr>
              <a:t>Automated </a:t>
            </a:r>
            <a:r>
              <a:rPr lang="en-US" b="0" i="0" dirty="0" err="1">
                <a:solidFill>
                  <a:srgbClr val="3333CC"/>
                </a:solidFill>
                <a:latin typeface="Helvetica" charset="0"/>
                <a:ea typeface="ＭＳ Ｐゴシック" charset="0"/>
                <a:cs typeface="ＭＳ Ｐゴシック" charset="0"/>
              </a:rPr>
              <a:t>rampdowns</a:t>
            </a:r>
            <a:endParaRPr lang="en-US" b="0" i="0" dirty="0">
              <a:solidFill>
                <a:srgbClr val="3333CC"/>
              </a:solidFill>
              <a:latin typeface="Helvetica" charset="0"/>
              <a:ea typeface="ＭＳ Ｐゴシック" charset="0"/>
              <a:cs typeface="ＭＳ Ｐゴシック" charset="0"/>
            </a:endParaRPr>
          </a:p>
          <a:p>
            <a:pPr marL="171450" indent="-171450">
              <a:buFont typeface="Arial"/>
              <a:buChar char="•"/>
              <a:defRPr/>
            </a:pPr>
            <a:r>
              <a:rPr lang="en-US" b="0" i="0" dirty="0" err="1">
                <a:solidFill>
                  <a:srgbClr val="3333CC"/>
                </a:solidFill>
                <a:latin typeface="Helvetica" charset="0"/>
                <a:ea typeface="ＭＳ Ｐゴシック" charset="0"/>
                <a:cs typeface="ＭＳ Ｐゴシック" charset="0"/>
              </a:rPr>
              <a:t>Realtime</a:t>
            </a:r>
            <a:r>
              <a:rPr lang="en-US" b="0" i="0" dirty="0">
                <a:solidFill>
                  <a:srgbClr val="3333CC"/>
                </a:solidFill>
                <a:latin typeface="Helvetica" charset="0"/>
                <a:ea typeface="ＭＳ Ｐゴシック" charset="0"/>
                <a:cs typeface="ＭＳ Ｐゴシック" charset="0"/>
              </a:rPr>
              <a:t> </a:t>
            </a:r>
            <a:r>
              <a:rPr lang="en-US" b="0" i="0" dirty="0" err="1">
                <a:solidFill>
                  <a:srgbClr val="3333CC"/>
                </a:solidFill>
                <a:latin typeface="Helvetica" charset="0"/>
                <a:ea typeface="ＭＳ Ｐゴシック" charset="0"/>
                <a:cs typeface="ＭＳ Ｐゴシック" charset="0"/>
              </a:rPr>
              <a:t>toroidal</a:t>
            </a:r>
            <a:r>
              <a:rPr lang="en-US" b="0" i="0" dirty="0">
                <a:solidFill>
                  <a:srgbClr val="3333CC"/>
                </a:solidFill>
                <a:latin typeface="Helvetica" charset="0"/>
                <a:ea typeface="ＭＳ Ｐゴシック" charset="0"/>
                <a:cs typeface="ＭＳ Ｐゴシック" charset="0"/>
              </a:rPr>
              <a:t> rotation and MSE</a:t>
            </a:r>
          </a:p>
          <a:p>
            <a:pPr marL="171450" indent="-171450">
              <a:buFont typeface="Arial"/>
              <a:buChar char="•"/>
              <a:defRPr/>
            </a:pPr>
            <a:r>
              <a:rPr lang="en-US" b="0" i="0" dirty="0" err="1">
                <a:solidFill>
                  <a:srgbClr val="3333CC"/>
                </a:solidFill>
                <a:latin typeface="Helvetica" charset="0"/>
                <a:ea typeface="ＭＳ Ｐゴシック" charset="0"/>
                <a:cs typeface="ＭＳ Ｐゴシック" charset="0"/>
              </a:rPr>
              <a:t>Divertor</a:t>
            </a:r>
            <a:r>
              <a:rPr lang="en-US" b="0" i="0" dirty="0">
                <a:solidFill>
                  <a:srgbClr val="3333CC"/>
                </a:solidFill>
                <a:latin typeface="Helvetica" charset="0"/>
                <a:ea typeface="ＭＳ Ｐゴシック" charset="0"/>
                <a:cs typeface="ＭＳ Ｐゴシック" charset="0"/>
              </a:rPr>
              <a:t> gas injection and MGI</a:t>
            </a:r>
          </a:p>
        </p:txBody>
      </p:sp>
      <p:cxnSp>
        <p:nvCxnSpPr>
          <p:cNvPr id="52" name="Straight Arrow Connector 51"/>
          <p:cNvCxnSpPr/>
          <p:nvPr/>
        </p:nvCxnSpPr>
        <p:spPr bwMode="auto">
          <a:xfrm flipH="1" flipV="1">
            <a:off x="7734300" y="2390775"/>
            <a:ext cx="0" cy="962025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714634" y="1390938"/>
            <a:ext cx="572054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May</a:t>
            </a:r>
            <a:endParaRPr lang="en-US" dirty="0">
              <a:ln>
                <a:solidFill>
                  <a:srgbClr val="FFFF00"/>
                </a:solidFill>
              </a:ln>
              <a:solidFill>
                <a:srgbClr val="FFFF00"/>
              </a:solidFill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278" name="TextBox 1"/>
          <p:cNvSpPr txBox="1">
            <a:spLocks noChangeArrowheads="1"/>
          </p:cNvSpPr>
          <p:nvPr/>
        </p:nvSpPr>
        <p:spPr bwMode="auto">
          <a:xfrm>
            <a:off x="7620000" y="5562600"/>
            <a:ext cx="1441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1800" i="0"/>
              <a:t>New</a:t>
            </a:r>
          </a:p>
          <a:p>
            <a:pPr eaLnBrk="1" hangingPunct="1"/>
            <a:r>
              <a:rPr lang="en-US" altLang="en-US" sz="1800" i="0">
                <a:solidFill>
                  <a:srgbClr val="FF3300"/>
                </a:solidFill>
              </a:rPr>
              <a:t>Modified</a:t>
            </a:r>
          </a:p>
          <a:p>
            <a:pPr eaLnBrk="1" hangingPunct="1"/>
            <a:r>
              <a:rPr lang="en-US" altLang="en-US" sz="1800" i="0">
                <a:solidFill>
                  <a:srgbClr val="008000"/>
                </a:solidFill>
              </a:rPr>
              <a:t>Unchanged</a:t>
            </a:r>
          </a:p>
        </p:txBody>
      </p:sp>
      <p:sp>
        <p:nvSpPr>
          <p:cNvPr id="40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8382000" y="6629400"/>
            <a:ext cx="762000" cy="152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fld id="{DBCCA0D6-87FE-4A1F-8551-9C2AE7B183BA}" type="slidenum">
              <a:rPr lang="en-US" altLang="en-US" sz="900" i="0">
                <a:solidFill>
                  <a:schemeClr val="accent2"/>
                </a:solidFill>
                <a:latin typeface="Arial" pitchFamily="34" charset="0"/>
              </a:rPr>
              <a:pPr/>
              <a:t>6</a:t>
            </a:fld>
            <a:endParaRPr lang="en-US" altLang="en-US" sz="900" i="0">
              <a:solidFill>
                <a:schemeClr val="accent2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70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Implementation Schedule for Control Code/Hardware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74610" y="1390938"/>
            <a:ext cx="611854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Sept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97778" y="1390938"/>
            <a:ext cx="522086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Oct</a:t>
            </a:r>
            <a:endParaRPr lang="en-US" dirty="0">
              <a:ln>
                <a:solidFill>
                  <a:srgbClr val="FFFF00"/>
                </a:solidFill>
              </a:ln>
              <a:solidFill>
                <a:srgbClr val="FFFF00"/>
              </a:solidFill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64730" y="1390938"/>
            <a:ext cx="564734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Nov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37029" y="1390938"/>
            <a:ext cx="602035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Dec.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66616" y="1390938"/>
            <a:ext cx="582048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Jan.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66398" y="1390938"/>
            <a:ext cx="591866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Feb.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85728" y="1390938"/>
            <a:ext cx="582136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Mar.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87196" y="1390938"/>
            <a:ext cx="574747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Apr</a:t>
            </a:r>
            <a:r>
              <a:rPr lang="en-US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350361" y="1390938"/>
            <a:ext cx="641835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June</a:t>
            </a:r>
            <a:endParaRPr lang="en-US" dirty="0">
              <a:ln>
                <a:solidFill>
                  <a:srgbClr val="FFFF00"/>
                </a:solidFill>
              </a:ln>
              <a:solidFill>
                <a:srgbClr val="FFFF00"/>
              </a:solidFill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019748" y="1390938"/>
            <a:ext cx="582048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July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639605" y="1390938"/>
            <a:ext cx="571791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Aug</a:t>
            </a:r>
            <a:endParaRPr lang="en-US" dirty="0">
              <a:ln>
                <a:solidFill>
                  <a:srgbClr val="FFFF00"/>
                </a:solidFill>
              </a:ln>
              <a:solidFill>
                <a:srgbClr val="FFFF00"/>
              </a:solidFill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235461" y="1390938"/>
            <a:ext cx="661735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Sept.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6758" y="1390938"/>
            <a:ext cx="621672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Aug.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00166" y="990600"/>
            <a:ext cx="3048000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2014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276600" y="990600"/>
            <a:ext cx="5638800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2015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114800" y="1752601"/>
            <a:ext cx="609600" cy="276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0" i="0" dirty="0">
                <a:ln>
                  <a:solidFill>
                    <a:srgbClr val="FF3300"/>
                  </a:solidFill>
                </a:ln>
                <a:solidFill>
                  <a:srgbClr val="FF0000"/>
                </a:solidFill>
                <a:latin typeface="Helvetica" charset="0"/>
                <a:ea typeface="ＭＳ Ｐゴシック" charset="0"/>
                <a:cs typeface="ＭＳ Ｐゴシック" charset="0"/>
              </a:rPr>
              <a:t>Bake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743732" y="1752600"/>
            <a:ext cx="685800" cy="276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b="0" i="0" dirty="0">
                <a:ln>
                  <a:solidFill>
                    <a:srgbClr val="FF3300"/>
                  </a:solidFill>
                </a:ln>
                <a:solidFill>
                  <a:srgbClr val="FF0000"/>
                </a:solidFill>
                <a:latin typeface="Helvetica" charset="0"/>
                <a:ea typeface="ＭＳ Ｐゴシック" charset="0"/>
                <a:cs typeface="ＭＳ Ｐゴシック" charset="0"/>
              </a:rPr>
              <a:t>Comm.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486400" y="1752600"/>
            <a:ext cx="3429000" cy="276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0" i="0" dirty="0">
                <a:ln>
                  <a:solidFill>
                    <a:srgbClr val="FF3300"/>
                  </a:solidFill>
                </a:ln>
                <a:solidFill>
                  <a:srgbClr val="FF0000"/>
                </a:solidFill>
                <a:latin typeface="Helvetica" charset="0"/>
                <a:ea typeface="ＭＳ Ｐゴシック" charset="0"/>
                <a:cs typeface="ＭＳ Ｐゴシック" charset="0"/>
              </a:rPr>
              <a:t>Research Operations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76600" y="1752600"/>
            <a:ext cx="609600" cy="276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0" i="0" dirty="0">
                <a:ln>
                  <a:solidFill>
                    <a:srgbClr val="FF3300"/>
                  </a:solidFill>
                </a:ln>
                <a:solidFill>
                  <a:srgbClr val="FF0000"/>
                </a:solidFill>
                <a:latin typeface="Helvetica" charset="0"/>
                <a:ea typeface="ＭＳ Ｐゴシック" charset="0"/>
                <a:cs typeface="ＭＳ Ｐゴシック" charset="0"/>
              </a:rPr>
              <a:t>CD-4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52400" y="1752600"/>
            <a:ext cx="3048000" cy="276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0" i="0" dirty="0">
                <a:ln>
                  <a:solidFill>
                    <a:srgbClr val="FF3300"/>
                  </a:solidFill>
                </a:ln>
                <a:solidFill>
                  <a:srgbClr val="FF0000"/>
                </a:solidFill>
                <a:latin typeface="Helvetica" charset="0"/>
                <a:ea typeface="ＭＳ Ｐゴシック" charset="0"/>
                <a:cs typeface="ＭＳ Ｐゴシック" charset="0"/>
              </a:rPr>
              <a:t>Upgrade Construction</a:t>
            </a:r>
          </a:p>
        </p:txBody>
      </p:sp>
      <p:sp>
        <p:nvSpPr>
          <p:cNvPr id="11286" name="TextBox 25"/>
          <p:cNvSpPr txBox="1">
            <a:spLocks noChangeArrowheads="1"/>
          </p:cNvSpPr>
          <p:nvPr/>
        </p:nvSpPr>
        <p:spPr bwMode="auto">
          <a:xfrm>
            <a:off x="609600" y="2590800"/>
            <a:ext cx="1828800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171450" indent="-1714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eaLnBrk="1" hangingPunct="1">
              <a:buFont typeface="Arial" pitchFamily="34" charset="0"/>
              <a:buChar char="•"/>
            </a:pPr>
            <a:r>
              <a:rPr lang="en-US" altLang="en-US" b="0" i="0">
                <a:solidFill>
                  <a:schemeClr val="accent2"/>
                </a:solidFill>
              </a:rPr>
              <a:t>DCPS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en-US" b="0" i="0">
                <a:solidFill>
                  <a:srgbClr val="FF0000"/>
                </a:solidFill>
              </a:rPr>
              <a:t>Basic Power Supply Control</a:t>
            </a:r>
          </a:p>
        </p:txBody>
      </p:sp>
      <p:cxnSp>
        <p:nvCxnSpPr>
          <p:cNvPr id="27" name="Straight Arrow Connector 26"/>
          <p:cNvCxnSpPr/>
          <p:nvPr/>
        </p:nvCxnSpPr>
        <p:spPr bwMode="auto">
          <a:xfrm flipV="1">
            <a:off x="609600" y="2362200"/>
            <a:ext cx="0" cy="3810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09600" y="2057400"/>
            <a:ext cx="2581322" cy="276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0" i="0" dirty="0">
                <a:ln>
                  <a:solidFill>
                    <a:srgbClr val="FF3300"/>
                  </a:solidFill>
                </a:ln>
                <a:solidFill>
                  <a:srgbClr val="FF0000"/>
                </a:solidFill>
                <a:latin typeface="Helvetica" charset="0"/>
                <a:ea typeface="ＭＳ Ｐゴシック" charset="0"/>
                <a:cs typeface="ＭＳ Ｐゴシック" charset="0"/>
              </a:rPr>
              <a:t>Rectifier Testing</a:t>
            </a:r>
          </a:p>
        </p:txBody>
      </p:sp>
      <p:sp>
        <p:nvSpPr>
          <p:cNvPr id="11289" name="TextBox 39"/>
          <p:cNvSpPr txBox="1">
            <a:spLocks noChangeArrowheads="1"/>
          </p:cNvSpPr>
          <p:nvPr/>
        </p:nvSpPr>
        <p:spPr bwMode="auto">
          <a:xfrm>
            <a:off x="1600200" y="3305175"/>
            <a:ext cx="1676400" cy="276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altLang="en-US" b="0" i="0">
                <a:solidFill>
                  <a:srgbClr val="FF0000"/>
                </a:solidFill>
              </a:rPr>
              <a:t>Basic gas delivery</a:t>
            </a:r>
          </a:p>
        </p:txBody>
      </p:sp>
      <p:cxnSp>
        <p:nvCxnSpPr>
          <p:cNvPr id="41" name="Straight Arrow Connector 40"/>
          <p:cNvCxnSpPr/>
          <p:nvPr/>
        </p:nvCxnSpPr>
        <p:spPr bwMode="auto">
          <a:xfrm flipV="1">
            <a:off x="3276600" y="2057400"/>
            <a:ext cx="0" cy="13716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291" name="TextBox 41"/>
          <p:cNvSpPr txBox="1">
            <a:spLocks noChangeArrowheads="1"/>
          </p:cNvSpPr>
          <p:nvPr/>
        </p:nvSpPr>
        <p:spPr bwMode="auto">
          <a:xfrm>
            <a:off x="2895600" y="3733800"/>
            <a:ext cx="2362200" cy="830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171450" indent="-1714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eaLnBrk="1" hangingPunct="1">
              <a:buFont typeface="Arial" pitchFamily="34" charset="0"/>
              <a:buChar char="•"/>
            </a:pPr>
            <a:r>
              <a:rPr lang="en-US" altLang="en-US" b="0" i="0">
                <a:solidFill>
                  <a:srgbClr val="008000"/>
                </a:solidFill>
              </a:rPr>
              <a:t>I</a:t>
            </a:r>
            <a:r>
              <a:rPr lang="en-US" altLang="en-US" b="0" i="0" baseline="-25000">
                <a:solidFill>
                  <a:srgbClr val="008000"/>
                </a:solidFill>
              </a:rPr>
              <a:t>P</a:t>
            </a:r>
            <a:r>
              <a:rPr lang="en-US" altLang="en-US" b="0" i="0">
                <a:solidFill>
                  <a:srgbClr val="008000"/>
                </a:solidFill>
              </a:rPr>
              <a:t> control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en-US" b="0" i="0">
                <a:solidFill>
                  <a:srgbClr val="FF0000"/>
                </a:solidFill>
              </a:rPr>
              <a:t>Flux-projection shape control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en-US" b="0" i="0">
                <a:solidFill>
                  <a:srgbClr val="008000"/>
                </a:solidFill>
              </a:rPr>
              <a:t>Vertical position control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en-US" b="0" i="0">
                <a:solidFill>
                  <a:srgbClr val="FF0000"/>
                </a:solidFill>
              </a:rPr>
              <a:t>HFS and LFS gas delivery</a:t>
            </a:r>
          </a:p>
        </p:txBody>
      </p:sp>
      <p:cxnSp>
        <p:nvCxnSpPr>
          <p:cNvPr id="43" name="Straight Arrow Connector 42"/>
          <p:cNvCxnSpPr/>
          <p:nvPr/>
        </p:nvCxnSpPr>
        <p:spPr bwMode="auto">
          <a:xfrm flipV="1">
            <a:off x="4800600" y="2057400"/>
            <a:ext cx="0" cy="16764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293" name="Right Brace 43"/>
          <p:cNvSpPr>
            <a:spLocks/>
          </p:cNvSpPr>
          <p:nvPr/>
        </p:nvSpPr>
        <p:spPr bwMode="auto">
          <a:xfrm rot="5400000">
            <a:off x="5867400" y="1676400"/>
            <a:ext cx="304800" cy="1066800"/>
          </a:xfrm>
          <a:prstGeom prst="rightBrace">
            <a:avLst>
              <a:gd name="adj1" fmla="val 8329"/>
              <a:gd name="adj2" fmla="val 50000"/>
            </a:avLst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endParaRPr lang="en-US" altLang="en-US"/>
          </a:p>
        </p:txBody>
      </p:sp>
      <p:sp>
        <p:nvSpPr>
          <p:cNvPr id="11295" name="TextBox 45"/>
          <p:cNvSpPr txBox="1">
            <a:spLocks noChangeArrowheads="1"/>
          </p:cNvSpPr>
          <p:nvPr/>
        </p:nvSpPr>
        <p:spPr bwMode="auto">
          <a:xfrm>
            <a:off x="2819400" y="4800600"/>
            <a:ext cx="2590800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b="0" i="0">
                <a:solidFill>
                  <a:srgbClr val="FF0000"/>
                </a:solidFill>
              </a:rPr>
              <a:t>rtEFIT</a:t>
            </a:r>
          </a:p>
          <a:p>
            <a:pPr eaLnBrk="1" hangingPunct="1"/>
            <a:r>
              <a:rPr lang="en-US" altLang="en-US" b="0" i="0">
                <a:solidFill>
                  <a:schemeClr val="accent2"/>
                </a:solidFill>
              </a:rPr>
              <a:t>Vertical Position control upgrades</a:t>
            </a:r>
          </a:p>
        </p:txBody>
      </p:sp>
      <p:cxnSp>
        <p:nvCxnSpPr>
          <p:cNvPr id="47" name="Straight Arrow Connector 46"/>
          <p:cNvCxnSpPr/>
          <p:nvPr/>
        </p:nvCxnSpPr>
        <p:spPr bwMode="auto">
          <a:xfrm flipV="1">
            <a:off x="5410200" y="2057400"/>
            <a:ext cx="0" cy="27432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 bwMode="auto">
          <a:xfrm flipV="1">
            <a:off x="6019800" y="2362200"/>
            <a:ext cx="0" cy="35052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298" name="Right Brace 49"/>
          <p:cNvSpPr>
            <a:spLocks/>
          </p:cNvSpPr>
          <p:nvPr/>
        </p:nvSpPr>
        <p:spPr bwMode="auto">
          <a:xfrm rot="5400000">
            <a:off x="7581900" y="1028700"/>
            <a:ext cx="304800" cy="2362200"/>
          </a:xfrm>
          <a:prstGeom prst="rightBrace">
            <a:avLst>
              <a:gd name="adj1" fmla="val 8324"/>
              <a:gd name="adj2" fmla="val 50000"/>
            </a:avLst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endParaRPr lang="en-US" altLang="en-US"/>
          </a:p>
        </p:txBody>
      </p:sp>
      <p:sp>
        <p:nvSpPr>
          <p:cNvPr id="51" name="TextBox 50"/>
          <p:cNvSpPr txBox="1"/>
          <p:nvPr/>
        </p:nvSpPr>
        <p:spPr>
          <a:xfrm>
            <a:off x="6629400" y="3352800"/>
            <a:ext cx="2209800" cy="19383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0" u="sng" dirty="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rPr>
              <a:t>Physics Algorithms (not priority order)</a:t>
            </a:r>
          </a:p>
          <a:p>
            <a:pPr marL="171450" indent="-171450">
              <a:buFont typeface="Arial"/>
              <a:buChar char="•"/>
              <a:defRPr/>
            </a:pPr>
            <a:r>
              <a:rPr lang="en-US" b="0" i="0" dirty="0" err="1">
                <a:solidFill>
                  <a:schemeClr val="accent2"/>
                </a:solidFill>
                <a:latin typeface="Symbol" charset="2"/>
                <a:ea typeface="ＭＳ Ｐゴシック" charset="0"/>
                <a:cs typeface="Symbol" charset="2"/>
              </a:rPr>
              <a:t>b</a:t>
            </a:r>
            <a:r>
              <a:rPr lang="en-US" b="0" i="0" baseline="-25000" dirty="0" err="1">
                <a:solidFill>
                  <a:schemeClr val="accent2"/>
                </a:solidFill>
                <a:latin typeface="Helvetica" charset="0"/>
                <a:ea typeface="ＭＳ Ｐゴシック" charset="0"/>
                <a:cs typeface="ＭＳ Ｐゴシック" charset="0"/>
              </a:rPr>
              <a:t>N</a:t>
            </a:r>
            <a:r>
              <a:rPr lang="en-US" b="0" i="0" dirty="0" err="1">
                <a:solidFill>
                  <a:schemeClr val="accent2"/>
                </a:solidFill>
                <a:latin typeface="Helvetica" charset="0"/>
                <a:ea typeface="ＭＳ Ｐゴシック" charset="0"/>
                <a:cs typeface="ＭＳ Ｐゴシック" charset="0"/>
              </a:rPr>
              <a:t>+l</a:t>
            </a:r>
            <a:r>
              <a:rPr lang="en-US" b="0" i="0" baseline="-25000" dirty="0" err="1">
                <a:solidFill>
                  <a:schemeClr val="accent2"/>
                </a:solidFill>
                <a:latin typeface="Helvetica" charset="0"/>
                <a:ea typeface="ＭＳ Ｐゴシック" charset="0"/>
                <a:cs typeface="ＭＳ Ｐゴシック" charset="0"/>
              </a:rPr>
              <a:t>i</a:t>
            </a:r>
            <a:r>
              <a:rPr lang="en-US" b="0" i="0" dirty="0">
                <a:solidFill>
                  <a:schemeClr val="accent2"/>
                </a:solidFill>
                <a:latin typeface="Helvetica" charset="0"/>
                <a:ea typeface="ＭＳ Ｐゴシック" charset="0"/>
                <a:cs typeface="ＭＳ Ｐゴシック" charset="0"/>
              </a:rPr>
              <a:t> control</a:t>
            </a:r>
          </a:p>
          <a:p>
            <a:pPr marL="171450" indent="-171450">
              <a:buFont typeface="Arial"/>
              <a:buChar char="•"/>
              <a:defRPr/>
            </a:pPr>
            <a:r>
              <a:rPr lang="en-US" b="0" i="0" dirty="0">
                <a:solidFill>
                  <a:srgbClr val="3333CC"/>
                </a:solidFill>
                <a:latin typeface="Helvetica" charset="0"/>
                <a:ea typeface="ＭＳ Ｐゴシック" charset="0"/>
                <a:cs typeface="ＭＳ Ｐゴシック" charset="0"/>
              </a:rPr>
              <a:t>Multiple X-point tracking &amp; SFD control</a:t>
            </a:r>
          </a:p>
          <a:p>
            <a:pPr marL="171450" indent="-171450">
              <a:buFont typeface="Arial"/>
              <a:buChar char="•"/>
              <a:defRPr/>
            </a:pPr>
            <a:r>
              <a:rPr lang="en-US" b="0" i="0" dirty="0">
                <a:solidFill>
                  <a:srgbClr val="3333CC"/>
                </a:solidFill>
                <a:latin typeface="Helvetica" charset="0"/>
                <a:ea typeface="ＭＳ Ｐゴシック" charset="0"/>
                <a:cs typeface="ＭＳ Ｐゴシック" charset="0"/>
              </a:rPr>
              <a:t>Automated </a:t>
            </a:r>
            <a:r>
              <a:rPr lang="en-US" b="0" i="0" dirty="0" err="1">
                <a:solidFill>
                  <a:srgbClr val="3333CC"/>
                </a:solidFill>
                <a:latin typeface="Helvetica" charset="0"/>
                <a:ea typeface="ＭＳ Ｐゴシック" charset="0"/>
                <a:cs typeface="ＭＳ Ｐゴシック" charset="0"/>
              </a:rPr>
              <a:t>rampdowns</a:t>
            </a:r>
            <a:endParaRPr lang="en-US" b="0" i="0" dirty="0">
              <a:solidFill>
                <a:srgbClr val="3333CC"/>
              </a:solidFill>
              <a:latin typeface="Helvetica" charset="0"/>
              <a:ea typeface="ＭＳ Ｐゴシック" charset="0"/>
              <a:cs typeface="ＭＳ Ｐゴシック" charset="0"/>
            </a:endParaRPr>
          </a:p>
          <a:p>
            <a:pPr marL="171450" indent="-171450">
              <a:buFont typeface="Arial"/>
              <a:buChar char="•"/>
              <a:defRPr/>
            </a:pPr>
            <a:r>
              <a:rPr lang="en-US" b="0" i="0" dirty="0" err="1">
                <a:solidFill>
                  <a:srgbClr val="3333CC"/>
                </a:solidFill>
                <a:latin typeface="Helvetica" charset="0"/>
                <a:ea typeface="ＭＳ Ｐゴシック" charset="0"/>
                <a:cs typeface="ＭＳ Ｐゴシック" charset="0"/>
              </a:rPr>
              <a:t>Realtime</a:t>
            </a:r>
            <a:r>
              <a:rPr lang="en-US" b="0" i="0" dirty="0">
                <a:solidFill>
                  <a:srgbClr val="3333CC"/>
                </a:solidFill>
                <a:latin typeface="Helvetica" charset="0"/>
                <a:ea typeface="ＭＳ Ｐゴシック" charset="0"/>
                <a:cs typeface="ＭＳ Ｐゴシック" charset="0"/>
              </a:rPr>
              <a:t> </a:t>
            </a:r>
            <a:r>
              <a:rPr lang="en-US" b="0" i="0" dirty="0" err="1">
                <a:solidFill>
                  <a:srgbClr val="3333CC"/>
                </a:solidFill>
                <a:latin typeface="Helvetica" charset="0"/>
                <a:ea typeface="ＭＳ Ｐゴシック" charset="0"/>
                <a:cs typeface="ＭＳ Ｐゴシック" charset="0"/>
              </a:rPr>
              <a:t>toroidal</a:t>
            </a:r>
            <a:r>
              <a:rPr lang="en-US" b="0" i="0" dirty="0">
                <a:solidFill>
                  <a:srgbClr val="3333CC"/>
                </a:solidFill>
                <a:latin typeface="Helvetica" charset="0"/>
                <a:ea typeface="ＭＳ Ｐゴシック" charset="0"/>
                <a:cs typeface="ＭＳ Ｐゴシック" charset="0"/>
              </a:rPr>
              <a:t> rotation and MSE</a:t>
            </a:r>
          </a:p>
          <a:p>
            <a:pPr marL="171450" indent="-171450">
              <a:buFont typeface="Arial"/>
              <a:buChar char="•"/>
              <a:defRPr/>
            </a:pPr>
            <a:r>
              <a:rPr lang="en-US" b="0" i="0" dirty="0" err="1">
                <a:solidFill>
                  <a:srgbClr val="3333CC"/>
                </a:solidFill>
                <a:latin typeface="Helvetica" charset="0"/>
                <a:ea typeface="ＭＳ Ｐゴシック" charset="0"/>
                <a:cs typeface="ＭＳ Ｐゴシック" charset="0"/>
              </a:rPr>
              <a:t>Divertor</a:t>
            </a:r>
            <a:r>
              <a:rPr lang="en-US" b="0" i="0" dirty="0">
                <a:solidFill>
                  <a:srgbClr val="3333CC"/>
                </a:solidFill>
                <a:latin typeface="Helvetica" charset="0"/>
                <a:ea typeface="ＭＳ Ｐゴシック" charset="0"/>
                <a:cs typeface="ＭＳ Ｐゴシック" charset="0"/>
              </a:rPr>
              <a:t> gas injection and MGI</a:t>
            </a:r>
          </a:p>
        </p:txBody>
      </p:sp>
      <p:cxnSp>
        <p:nvCxnSpPr>
          <p:cNvPr id="52" name="Straight Arrow Connector 51"/>
          <p:cNvCxnSpPr/>
          <p:nvPr/>
        </p:nvCxnSpPr>
        <p:spPr bwMode="auto">
          <a:xfrm flipH="1" flipV="1">
            <a:off x="7734300" y="2390775"/>
            <a:ext cx="0" cy="962025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714634" y="1390938"/>
            <a:ext cx="572054" cy="307777"/>
          </a:xfrm>
          <a:prstGeom prst="rect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Helvetica" charset="0"/>
                <a:ea typeface="ＭＳ Ｐゴシック" charset="0"/>
                <a:cs typeface="ＭＳ Ｐゴシック" charset="0"/>
              </a:rPr>
              <a:t>May</a:t>
            </a:r>
            <a:endParaRPr lang="en-US" dirty="0">
              <a:ln>
                <a:solidFill>
                  <a:srgbClr val="FFFF00"/>
                </a:solidFill>
              </a:ln>
              <a:solidFill>
                <a:srgbClr val="FFFF00"/>
              </a:solidFill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302" name="TextBox 1"/>
          <p:cNvSpPr txBox="1">
            <a:spLocks noChangeArrowheads="1"/>
          </p:cNvSpPr>
          <p:nvPr/>
        </p:nvSpPr>
        <p:spPr bwMode="auto">
          <a:xfrm>
            <a:off x="7620000" y="5562600"/>
            <a:ext cx="1441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1800" i="0"/>
              <a:t>New</a:t>
            </a:r>
          </a:p>
          <a:p>
            <a:pPr eaLnBrk="1" hangingPunct="1"/>
            <a:r>
              <a:rPr lang="en-US" altLang="en-US" sz="1800" i="0">
                <a:solidFill>
                  <a:srgbClr val="FF3300"/>
                </a:solidFill>
              </a:rPr>
              <a:t>Modified</a:t>
            </a:r>
          </a:p>
          <a:p>
            <a:pPr eaLnBrk="1" hangingPunct="1"/>
            <a:r>
              <a:rPr lang="en-US" altLang="en-US" sz="1800" i="0">
                <a:solidFill>
                  <a:srgbClr val="008000"/>
                </a:solidFill>
              </a:rPr>
              <a:t>Unchanged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9538" y="3738563"/>
            <a:ext cx="2633662" cy="2586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FF33CC"/>
            </a:solidFill>
          </a:ln>
        </p:spPr>
        <p:txBody>
          <a:bodyPr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000000"/>
                </a:solidFill>
              </a:rPr>
              <a:t>Note on baseline fueling plan:</a:t>
            </a:r>
          </a:p>
          <a:p>
            <a:pPr eaLnBrk="1" hangingPunct="1"/>
            <a:r>
              <a:rPr lang="en-US" altLang="en-US">
                <a:solidFill>
                  <a:srgbClr val="FF3300"/>
                </a:solidFill>
              </a:rPr>
              <a:t>NSTX system had 1/8” OD long fueling tube on the HFS</a:t>
            </a:r>
          </a:p>
          <a:p>
            <a:pPr eaLnBrk="1" hangingPunct="1"/>
            <a:r>
              <a:rPr lang="en-US" altLang="en-US" sz="1000">
                <a:solidFill>
                  <a:schemeClr val="accent2"/>
                </a:solidFill>
              </a:rPr>
              <a:t>(~600 ms decay time, ½ of discharge)</a:t>
            </a:r>
          </a:p>
          <a:p>
            <a:pPr eaLnBrk="1" hangingPunct="1"/>
            <a:r>
              <a:rPr lang="en-US" altLang="en-US">
                <a:solidFill>
                  <a:srgbClr val="FF3300"/>
                </a:solidFill>
              </a:rPr>
              <a:t>NSTX-U system uses ¼” OD tubes</a:t>
            </a:r>
          </a:p>
          <a:p>
            <a:pPr eaLnBrk="1" hangingPunct="1"/>
            <a:r>
              <a:rPr lang="en-US" altLang="en-US" sz="1000">
                <a:solidFill>
                  <a:srgbClr val="3333CC"/>
                </a:solidFill>
              </a:rPr>
              <a:t>(faster pump-out, fuelling over shorter fraction of discharge).</a:t>
            </a:r>
          </a:p>
          <a:p>
            <a:pPr eaLnBrk="1" hangingPunct="1"/>
            <a:r>
              <a:rPr lang="en-US" altLang="en-US">
                <a:solidFill>
                  <a:srgbClr val="FF3300"/>
                </a:solidFill>
              </a:rPr>
              <a:t>Also have large diameter tubes near the “shoulders”.</a:t>
            </a:r>
          </a:p>
          <a:p>
            <a:pPr eaLnBrk="1" hangingPunct="1"/>
            <a:endParaRPr lang="en-US" altLang="en-US">
              <a:solidFill>
                <a:srgbClr val="FF3300"/>
              </a:solidFill>
            </a:endParaRPr>
          </a:p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HFS improvement + SGI + new Boronization will be explored in early FY-15 research</a:t>
            </a:r>
          </a:p>
        </p:txBody>
      </p:sp>
      <p:sp>
        <p:nvSpPr>
          <p:cNvPr id="42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8382000" y="6629400"/>
            <a:ext cx="762000" cy="152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fld id="{DBCCA0D6-87FE-4A1F-8551-9C2AE7B183BA}" type="slidenum">
              <a:rPr lang="en-US" altLang="en-US" sz="900" i="0">
                <a:solidFill>
                  <a:schemeClr val="accent2"/>
                </a:solidFill>
                <a:latin typeface="Arial" pitchFamily="34" charset="0"/>
              </a:rPr>
              <a:pPr/>
              <a:t>7</a:t>
            </a:fld>
            <a:endParaRPr lang="en-US" altLang="en-US" sz="900" i="0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44" name="TextBox 44"/>
          <p:cNvSpPr txBox="1">
            <a:spLocks noChangeArrowheads="1"/>
          </p:cNvSpPr>
          <p:nvPr/>
        </p:nvSpPr>
        <p:spPr bwMode="auto">
          <a:xfrm>
            <a:off x="3657600" y="5486400"/>
            <a:ext cx="2362200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b="0" i="0" dirty="0">
                <a:solidFill>
                  <a:srgbClr val="008000"/>
                </a:solidFill>
              </a:rPr>
              <a:t>RWM control &amp; DEFC</a:t>
            </a:r>
          </a:p>
          <a:p>
            <a:pPr eaLnBrk="1" hangingPunct="1"/>
            <a:r>
              <a:rPr lang="en-US" altLang="en-US" b="0" i="0" dirty="0">
                <a:solidFill>
                  <a:srgbClr val="FF0000"/>
                </a:solidFill>
              </a:rPr>
              <a:t>ISOFLUX shape control</a:t>
            </a:r>
          </a:p>
          <a:p>
            <a:pPr eaLnBrk="1" hangingPunct="1"/>
            <a:r>
              <a:rPr lang="en-US" altLang="en-US" b="0" i="0" dirty="0">
                <a:solidFill>
                  <a:srgbClr val="FF0000"/>
                </a:solidFill>
              </a:rPr>
              <a:t>Supersonic Gas </a:t>
            </a:r>
            <a:r>
              <a:rPr lang="en-US" altLang="en-US" b="0" i="0" dirty="0" smtClean="0">
                <a:solidFill>
                  <a:srgbClr val="FF0000"/>
                </a:solidFill>
              </a:rPr>
              <a:t>Injection</a:t>
            </a:r>
          </a:p>
          <a:p>
            <a:pPr eaLnBrk="1" hangingPunct="1"/>
            <a:r>
              <a:rPr lang="en-US" altLang="en-US" b="0" i="0" dirty="0" smtClean="0">
                <a:solidFill>
                  <a:srgbClr val="FF0000"/>
                </a:solidFill>
              </a:rPr>
              <a:t>CHI and HHFW commissioning</a:t>
            </a:r>
            <a:endParaRPr lang="en-US" altLang="en-US" b="0" i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39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 to Question 3</a:t>
            </a:r>
            <a:endParaRPr lang="en-US" dirty="0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990600"/>
            <a:ext cx="8691429" cy="5537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787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44024"/>
            <a:ext cx="9144000" cy="1387024"/>
          </a:xfrm>
        </p:spPr>
        <p:txBody>
          <a:bodyPr>
            <a:noAutofit/>
          </a:bodyPr>
          <a:lstStyle/>
          <a:p>
            <a:r>
              <a:rPr lang="en-US" sz="1800" b="0" dirty="0" smtClean="0">
                <a:solidFill>
                  <a:srgbClr val="800000"/>
                </a:solidFill>
              </a:rPr>
              <a:t>Question 4a</a:t>
            </a:r>
            <a:r>
              <a:rPr lang="en-US" sz="1800" b="0" dirty="0" smtClean="0"/>
              <a:t>: </a:t>
            </a:r>
            <a:r>
              <a:rPr lang="en-US" sz="1800" b="0" dirty="0" smtClean="0">
                <a:solidFill>
                  <a:srgbClr val="000090"/>
                </a:solidFill>
              </a:rPr>
              <a:t>Briefly </a:t>
            </a:r>
            <a:r>
              <a:rPr lang="en-US" sz="1800" b="0" dirty="0">
                <a:solidFill>
                  <a:srgbClr val="000090"/>
                </a:solidFill>
              </a:rPr>
              <a:t>summarize the areas of theoretical research that </a:t>
            </a:r>
            <a:r>
              <a:rPr lang="en-US" sz="1800" b="0" dirty="0" smtClean="0">
                <a:solidFill>
                  <a:srgbClr val="000090"/>
                </a:solidFill>
              </a:rPr>
              <a:t>might </a:t>
            </a:r>
            <a:r>
              <a:rPr lang="en-US" sz="1800" b="0" dirty="0">
                <a:solidFill>
                  <a:srgbClr val="000090"/>
                </a:solidFill>
              </a:rPr>
              <a:t>have been terminated as a result of the </a:t>
            </a:r>
            <a:r>
              <a:rPr lang="en-US" sz="1800" b="0" dirty="0" smtClean="0">
                <a:solidFill>
                  <a:srgbClr val="000090"/>
                </a:solidFill>
              </a:rPr>
              <a:t>Partnership</a:t>
            </a:r>
            <a:br>
              <a:rPr lang="en-US" sz="1800" b="0" dirty="0" smtClean="0">
                <a:solidFill>
                  <a:srgbClr val="000090"/>
                </a:solidFill>
              </a:rPr>
            </a:br>
            <a:r>
              <a:rPr lang="en-US" sz="1800" b="0" dirty="0" smtClean="0">
                <a:solidFill>
                  <a:srgbClr val="800000"/>
                </a:solidFill>
              </a:rPr>
              <a:t>Assumption: </a:t>
            </a:r>
            <a:r>
              <a:rPr lang="en-US" sz="1800" b="0" dirty="0" smtClean="0">
                <a:solidFill>
                  <a:srgbClr val="000090"/>
                </a:solidFill>
              </a:rPr>
              <a:t>Enough funds to support the additional 2.5 Theory + 1.0 CPPG</a:t>
            </a:r>
            <a:endParaRPr lang="en-US" sz="1800" b="0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8996188" cy="5475490"/>
          </a:xfrm>
        </p:spPr>
        <p:txBody>
          <a:bodyPr>
            <a:normAutofit fontScale="92500" lnSpcReduction="10000"/>
          </a:bodyPr>
          <a:lstStyle/>
          <a:p>
            <a:r>
              <a:rPr lang="en-US" sz="2000" b="1" dirty="0" smtClean="0">
                <a:solidFill>
                  <a:srgbClr val="800000"/>
                </a:solidFill>
              </a:rPr>
              <a:t>Steve </a:t>
            </a:r>
            <a:r>
              <a:rPr lang="en-US" sz="2000" b="1" dirty="0" err="1" smtClean="0">
                <a:solidFill>
                  <a:srgbClr val="800000"/>
                </a:solidFill>
              </a:rPr>
              <a:t>Jardin</a:t>
            </a:r>
            <a:r>
              <a:rPr lang="en-US" sz="2000" dirty="0" smtClean="0">
                <a:solidFill>
                  <a:srgbClr val="800000"/>
                </a:solidFill>
              </a:rPr>
              <a:t> </a:t>
            </a:r>
            <a:r>
              <a:rPr lang="en-US" sz="2000" dirty="0" smtClean="0">
                <a:solidFill>
                  <a:srgbClr val="000090"/>
                </a:solidFill>
              </a:rPr>
              <a:t>(M3D-C</a:t>
            </a:r>
            <a:r>
              <a:rPr lang="en-US" sz="2000" baseline="30000" dirty="0" smtClean="0">
                <a:solidFill>
                  <a:srgbClr val="000090"/>
                </a:solidFill>
              </a:rPr>
              <a:t>1</a:t>
            </a:r>
            <a:r>
              <a:rPr lang="en-US" sz="2000" dirty="0" smtClean="0">
                <a:solidFill>
                  <a:srgbClr val="000090"/>
                </a:solidFill>
              </a:rPr>
              <a:t>): less work on</a:t>
            </a:r>
          </a:p>
          <a:p>
            <a:pPr lvl="1"/>
            <a:r>
              <a:rPr lang="en-US" sz="1800" dirty="0" err="1" smtClean="0">
                <a:solidFill>
                  <a:srgbClr val="000090"/>
                </a:solidFill>
              </a:rPr>
              <a:t>Sawtooth</a:t>
            </a:r>
            <a:r>
              <a:rPr lang="en-US" sz="1800" dirty="0" smtClean="0">
                <a:solidFill>
                  <a:srgbClr val="000090"/>
                </a:solidFill>
              </a:rPr>
              <a:t> </a:t>
            </a:r>
            <a:r>
              <a:rPr lang="en-US" sz="1800" dirty="0">
                <a:solidFill>
                  <a:srgbClr val="000090"/>
                </a:solidFill>
              </a:rPr>
              <a:t>studies on DIIID, CMOD, and ASDEX-U</a:t>
            </a:r>
          </a:p>
          <a:p>
            <a:pPr lvl="1"/>
            <a:r>
              <a:rPr lang="en-US" sz="1800" dirty="0" smtClean="0">
                <a:solidFill>
                  <a:srgbClr val="000090"/>
                </a:solidFill>
              </a:rPr>
              <a:t>M3D</a:t>
            </a:r>
            <a:r>
              <a:rPr lang="en-US" sz="1800" dirty="0">
                <a:solidFill>
                  <a:srgbClr val="000090"/>
                </a:solidFill>
              </a:rPr>
              <a:t>-C1 code modifications to include kinetic </a:t>
            </a:r>
            <a:r>
              <a:rPr lang="en-US" sz="1800" dirty="0" smtClean="0">
                <a:solidFill>
                  <a:srgbClr val="000090"/>
                </a:solidFill>
              </a:rPr>
              <a:t>effects</a:t>
            </a:r>
          </a:p>
          <a:p>
            <a:r>
              <a:rPr lang="en-US" sz="2000" b="1" dirty="0" smtClean="0">
                <a:solidFill>
                  <a:srgbClr val="800000"/>
                </a:solidFill>
              </a:rPr>
              <a:t>C.S. Chang et al. </a:t>
            </a:r>
            <a:r>
              <a:rPr lang="en-US" sz="2000" dirty="0" smtClean="0">
                <a:solidFill>
                  <a:srgbClr val="000090"/>
                </a:solidFill>
              </a:rPr>
              <a:t>(XGC0, XGC1): less work on</a:t>
            </a:r>
          </a:p>
          <a:p>
            <a:pPr lvl="1"/>
            <a:r>
              <a:rPr lang="en-US" sz="1800" dirty="0" smtClean="0">
                <a:solidFill>
                  <a:srgbClr val="000090"/>
                </a:solidFill>
              </a:rPr>
              <a:t>Gyrokinetic </a:t>
            </a:r>
            <a:r>
              <a:rPr lang="en-US" sz="1800" dirty="0">
                <a:solidFill>
                  <a:srgbClr val="000090"/>
                </a:solidFill>
              </a:rPr>
              <a:t>impurity transport in SOL and </a:t>
            </a:r>
            <a:r>
              <a:rPr lang="en-US" sz="1800" dirty="0" smtClean="0">
                <a:solidFill>
                  <a:srgbClr val="000090"/>
                </a:solidFill>
              </a:rPr>
              <a:t>pedestal (development)</a:t>
            </a:r>
          </a:p>
          <a:p>
            <a:pPr lvl="1"/>
            <a:r>
              <a:rPr lang="en-US" sz="1800" dirty="0">
                <a:solidFill>
                  <a:srgbClr val="000090"/>
                </a:solidFill>
              </a:rPr>
              <a:t>Gyrokinetic study of L-H </a:t>
            </a:r>
            <a:r>
              <a:rPr lang="en-US" sz="1800" dirty="0" smtClean="0">
                <a:solidFill>
                  <a:srgbClr val="000090"/>
                </a:solidFill>
              </a:rPr>
              <a:t>transition</a:t>
            </a:r>
          </a:p>
          <a:p>
            <a:r>
              <a:rPr lang="en-US" sz="2000" b="1" dirty="0">
                <a:solidFill>
                  <a:srgbClr val="800000"/>
                </a:solidFill>
              </a:rPr>
              <a:t>Elena </a:t>
            </a:r>
            <a:r>
              <a:rPr lang="en-US" sz="2000" b="1" dirty="0" err="1" smtClean="0">
                <a:solidFill>
                  <a:srgbClr val="800000"/>
                </a:solidFill>
              </a:rPr>
              <a:t>Belova</a:t>
            </a:r>
            <a:r>
              <a:rPr lang="en-US" sz="2000" b="1" dirty="0" smtClean="0">
                <a:solidFill>
                  <a:srgbClr val="800000"/>
                </a:solidFill>
              </a:rPr>
              <a:t> </a:t>
            </a:r>
            <a:r>
              <a:rPr lang="en-US" sz="2000" dirty="0" smtClean="0">
                <a:solidFill>
                  <a:srgbClr val="000090"/>
                </a:solidFill>
              </a:rPr>
              <a:t>(CAE/KAW): less </a:t>
            </a:r>
            <a:r>
              <a:rPr lang="en-US" sz="2000" dirty="0">
                <a:solidFill>
                  <a:srgbClr val="000090"/>
                </a:solidFill>
              </a:rPr>
              <a:t>work for Tri </a:t>
            </a:r>
            <a:r>
              <a:rPr lang="en-US" sz="2000" dirty="0" smtClean="0">
                <a:solidFill>
                  <a:srgbClr val="000090"/>
                </a:solidFill>
              </a:rPr>
              <a:t>Alpha (FRC)</a:t>
            </a:r>
            <a:endParaRPr lang="en-US" sz="2000" dirty="0">
              <a:solidFill>
                <a:srgbClr val="000090"/>
              </a:solidFill>
            </a:endParaRPr>
          </a:p>
          <a:p>
            <a:r>
              <a:rPr lang="en-US" sz="2000" b="1" dirty="0">
                <a:solidFill>
                  <a:srgbClr val="800000"/>
                </a:solidFill>
              </a:rPr>
              <a:t>Edward </a:t>
            </a:r>
            <a:r>
              <a:rPr lang="en-US" sz="2000" b="1" dirty="0" err="1" smtClean="0">
                <a:solidFill>
                  <a:srgbClr val="800000"/>
                </a:solidFill>
              </a:rPr>
              <a:t>Startsev</a:t>
            </a:r>
            <a:r>
              <a:rPr lang="en-US" sz="2000" b="1" dirty="0" smtClean="0">
                <a:solidFill>
                  <a:srgbClr val="800000"/>
                </a:solidFill>
              </a:rPr>
              <a:t> </a:t>
            </a:r>
            <a:r>
              <a:rPr lang="en-US" sz="2000" dirty="0" smtClean="0">
                <a:solidFill>
                  <a:srgbClr val="000090"/>
                </a:solidFill>
              </a:rPr>
              <a:t>(implementing e-m effects in GTS): less work on HEDP</a:t>
            </a:r>
            <a:endParaRPr lang="en-US" sz="2000" dirty="0">
              <a:solidFill>
                <a:srgbClr val="000090"/>
              </a:solidFill>
            </a:endParaRPr>
          </a:p>
          <a:p>
            <a:r>
              <a:rPr lang="en-US" sz="2000" b="1" dirty="0" err="1">
                <a:solidFill>
                  <a:srgbClr val="800000"/>
                </a:solidFill>
              </a:rPr>
              <a:t>Weixing</a:t>
            </a:r>
            <a:r>
              <a:rPr lang="en-US" sz="2000" b="1" dirty="0">
                <a:solidFill>
                  <a:srgbClr val="800000"/>
                </a:solidFill>
              </a:rPr>
              <a:t> </a:t>
            </a:r>
            <a:r>
              <a:rPr lang="en-US" sz="2000" b="1" dirty="0" smtClean="0">
                <a:solidFill>
                  <a:srgbClr val="800000"/>
                </a:solidFill>
              </a:rPr>
              <a:t>Wang </a:t>
            </a:r>
            <a:r>
              <a:rPr lang="en-US" sz="2000" dirty="0" smtClean="0">
                <a:solidFill>
                  <a:srgbClr val="000090"/>
                </a:solidFill>
              </a:rPr>
              <a:t>(GTS core transport studies): less work DIII</a:t>
            </a:r>
            <a:r>
              <a:rPr lang="en-US" sz="2000" dirty="0">
                <a:solidFill>
                  <a:srgbClr val="000090"/>
                </a:solidFill>
              </a:rPr>
              <a:t>-D core </a:t>
            </a:r>
            <a:r>
              <a:rPr lang="en-US" sz="2000" dirty="0" smtClean="0">
                <a:solidFill>
                  <a:srgbClr val="000090"/>
                </a:solidFill>
              </a:rPr>
              <a:t>transport</a:t>
            </a:r>
          </a:p>
          <a:p>
            <a:r>
              <a:rPr lang="en-US" sz="2000" b="1" dirty="0" smtClean="0">
                <a:solidFill>
                  <a:srgbClr val="800000"/>
                </a:solidFill>
              </a:rPr>
              <a:t>Josh </a:t>
            </a:r>
            <a:r>
              <a:rPr lang="en-US" sz="2000" b="1" dirty="0">
                <a:solidFill>
                  <a:srgbClr val="800000"/>
                </a:solidFill>
              </a:rPr>
              <a:t>Breslau </a:t>
            </a:r>
            <a:r>
              <a:rPr lang="en-US" sz="2000" dirty="0" smtClean="0">
                <a:solidFill>
                  <a:srgbClr val="000090"/>
                </a:solidFill>
              </a:rPr>
              <a:t>(VDE simulations): stopped </a:t>
            </a:r>
            <a:r>
              <a:rPr lang="en-US" sz="2000" dirty="0">
                <a:solidFill>
                  <a:srgbClr val="000090"/>
                </a:solidFill>
              </a:rPr>
              <a:t>working on innovative </a:t>
            </a:r>
            <a:r>
              <a:rPr lang="en-US" sz="2000" dirty="0" err="1">
                <a:solidFill>
                  <a:srgbClr val="000090"/>
                </a:solidFill>
              </a:rPr>
              <a:t>stellarator</a:t>
            </a:r>
            <a:r>
              <a:rPr lang="en-US" sz="2000" dirty="0">
                <a:solidFill>
                  <a:srgbClr val="000090"/>
                </a:solidFill>
              </a:rPr>
              <a:t> coil </a:t>
            </a:r>
            <a:r>
              <a:rPr lang="en-US" sz="2000" dirty="0" smtClean="0">
                <a:solidFill>
                  <a:srgbClr val="000090"/>
                </a:solidFill>
              </a:rPr>
              <a:t>design</a:t>
            </a:r>
            <a:r>
              <a:rPr lang="en-US" sz="2000" dirty="0">
                <a:solidFill>
                  <a:srgbClr val="000090"/>
                </a:solidFill>
              </a:rPr>
              <a:t> </a:t>
            </a:r>
          </a:p>
          <a:p>
            <a:r>
              <a:rPr lang="en-US" sz="2000" b="1" dirty="0" smtClean="0">
                <a:solidFill>
                  <a:srgbClr val="800000"/>
                </a:solidFill>
              </a:rPr>
              <a:t>Roscoe </a:t>
            </a:r>
            <a:r>
              <a:rPr lang="en-US" sz="2000" b="1" dirty="0">
                <a:solidFill>
                  <a:srgbClr val="800000"/>
                </a:solidFill>
              </a:rPr>
              <a:t>White</a:t>
            </a:r>
            <a:r>
              <a:rPr lang="en-US" sz="2000" dirty="0">
                <a:solidFill>
                  <a:srgbClr val="800000"/>
                </a:solidFill>
              </a:rPr>
              <a:t> </a:t>
            </a:r>
            <a:r>
              <a:rPr lang="en-US" sz="2000" dirty="0" smtClean="0">
                <a:solidFill>
                  <a:srgbClr val="000090"/>
                </a:solidFill>
              </a:rPr>
              <a:t>(energetic </a:t>
            </a:r>
            <a:r>
              <a:rPr lang="en-US" sz="2000" dirty="0">
                <a:solidFill>
                  <a:srgbClr val="000090"/>
                </a:solidFill>
              </a:rPr>
              <a:t>ion transport by *AE </a:t>
            </a:r>
            <a:r>
              <a:rPr lang="en-US" sz="2000" dirty="0" smtClean="0">
                <a:solidFill>
                  <a:srgbClr val="000090"/>
                </a:solidFill>
              </a:rPr>
              <a:t>modes): less work </a:t>
            </a:r>
            <a:r>
              <a:rPr lang="en-US" sz="2000" dirty="0">
                <a:solidFill>
                  <a:srgbClr val="000090"/>
                </a:solidFill>
              </a:rPr>
              <a:t>on </a:t>
            </a:r>
            <a:r>
              <a:rPr lang="en-US" sz="2000" dirty="0" smtClean="0">
                <a:solidFill>
                  <a:srgbClr val="000090"/>
                </a:solidFill>
              </a:rPr>
              <a:t>density </a:t>
            </a:r>
            <a:r>
              <a:rPr lang="en-US" sz="2000" dirty="0">
                <a:solidFill>
                  <a:srgbClr val="000090"/>
                </a:solidFill>
              </a:rPr>
              <a:t>limit </a:t>
            </a:r>
            <a:r>
              <a:rPr lang="en-US" sz="2000" dirty="0" smtClean="0">
                <a:solidFill>
                  <a:srgbClr val="000090"/>
                </a:solidFill>
              </a:rPr>
              <a:t>disruptions</a:t>
            </a:r>
          </a:p>
          <a:p>
            <a:r>
              <a:rPr lang="en-US" sz="2000" b="1" dirty="0" err="1" smtClean="0">
                <a:solidFill>
                  <a:srgbClr val="800000"/>
                </a:solidFill>
              </a:rPr>
              <a:t>Amitava</a:t>
            </a:r>
            <a:r>
              <a:rPr lang="en-US" sz="2000" b="1" dirty="0" smtClean="0">
                <a:solidFill>
                  <a:srgbClr val="800000"/>
                </a:solidFill>
              </a:rPr>
              <a:t> </a:t>
            </a:r>
            <a:r>
              <a:rPr lang="en-US" sz="2000" b="1" dirty="0" err="1" smtClean="0">
                <a:solidFill>
                  <a:srgbClr val="800000"/>
                </a:solidFill>
              </a:rPr>
              <a:t>Bhattacharjee</a:t>
            </a:r>
            <a:r>
              <a:rPr lang="en-US" sz="2000" b="1" dirty="0" smtClean="0">
                <a:solidFill>
                  <a:srgbClr val="800000"/>
                </a:solidFill>
              </a:rPr>
              <a:t> </a:t>
            </a:r>
            <a:r>
              <a:rPr lang="en-US" sz="2000" dirty="0" smtClean="0">
                <a:solidFill>
                  <a:srgbClr val="000090"/>
                </a:solidFill>
              </a:rPr>
              <a:t>(helped establish Partnership): delayed </a:t>
            </a:r>
            <a:r>
              <a:rPr lang="en-US" sz="2000" dirty="0">
                <a:solidFill>
                  <a:srgbClr val="000090"/>
                </a:solidFill>
              </a:rPr>
              <a:t>greatly </a:t>
            </a:r>
            <a:r>
              <a:rPr lang="en-US" sz="2000" dirty="0" smtClean="0">
                <a:solidFill>
                  <a:srgbClr val="000090"/>
                </a:solidFill>
              </a:rPr>
              <a:t>finishing review </a:t>
            </a:r>
            <a:r>
              <a:rPr lang="en-US" sz="2000" dirty="0">
                <a:solidFill>
                  <a:srgbClr val="000090"/>
                </a:solidFill>
              </a:rPr>
              <a:t>paper on </a:t>
            </a:r>
            <a:r>
              <a:rPr lang="en-US" sz="2000" dirty="0" err="1">
                <a:solidFill>
                  <a:srgbClr val="000090"/>
                </a:solidFill>
              </a:rPr>
              <a:t>sawtooth</a:t>
            </a:r>
            <a:r>
              <a:rPr lang="en-US" sz="2000" dirty="0">
                <a:solidFill>
                  <a:srgbClr val="000090"/>
                </a:solidFill>
              </a:rPr>
              <a:t> physics with Ian Chapman and </a:t>
            </a:r>
            <a:r>
              <a:rPr lang="en-US" sz="2000" dirty="0" err="1">
                <a:solidFill>
                  <a:srgbClr val="000090"/>
                </a:solidFill>
              </a:rPr>
              <a:t>Hyeon</a:t>
            </a:r>
            <a:r>
              <a:rPr lang="en-US" sz="2000" dirty="0">
                <a:solidFill>
                  <a:srgbClr val="000090"/>
                </a:solidFill>
              </a:rPr>
              <a:t> </a:t>
            </a:r>
            <a:r>
              <a:rPr lang="en-US" sz="2000" dirty="0" smtClean="0">
                <a:solidFill>
                  <a:srgbClr val="000090"/>
                </a:solidFill>
              </a:rPr>
              <a:t>Park</a:t>
            </a:r>
          </a:p>
          <a:p>
            <a:pPr marL="0" indent="0">
              <a:buNone/>
            </a:pPr>
            <a:endParaRPr lang="en-US" sz="2000" dirty="0" smtClean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800000"/>
                </a:solidFill>
              </a:rPr>
              <a:t>AB</a:t>
            </a:r>
            <a:r>
              <a:rPr lang="en-US" sz="2000" dirty="0" smtClean="0"/>
              <a:t>: </a:t>
            </a:r>
            <a:r>
              <a:rPr lang="en-US" sz="2000" dirty="0" smtClean="0">
                <a:solidFill>
                  <a:srgbClr val="000090"/>
                </a:solidFill>
              </a:rPr>
              <a:t>“</a:t>
            </a:r>
            <a:r>
              <a:rPr lang="en-US" sz="2000" dirty="0">
                <a:solidFill>
                  <a:srgbClr val="000090"/>
                </a:solidFill>
              </a:rPr>
              <a:t>working with the NSTX team often produces synergisms in which the whole becomes larger than the sum of the parts</a:t>
            </a:r>
            <a:r>
              <a:rPr lang="en-US" sz="2000" dirty="0" smtClean="0">
                <a:solidFill>
                  <a:srgbClr val="000090"/>
                </a:solidFill>
              </a:rPr>
              <a:t>.”</a:t>
            </a:r>
            <a:endParaRPr lang="en-US" sz="2000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40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200" b="1" i="1" u="none" strike="noStrike" cap="none" normalizeH="0" baseline="0" smtClean="0">
            <a:ln>
              <a:noFill/>
            </a:ln>
            <a:solidFill>
              <a:srgbClr val="1822CD"/>
            </a:solidFill>
            <a:effectLst/>
            <a:latin typeface="Helvetica" pitchFamily="-12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200" b="1" i="1" u="none" strike="noStrike" cap="none" normalizeH="0" baseline="0" smtClean="0">
            <a:ln>
              <a:noFill/>
            </a:ln>
            <a:solidFill>
              <a:srgbClr val="1822CD"/>
            </a:solidFill>
            <a:effectLst/>
            <a:latin typeface="Helvetica" pitchFamily="-12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69959</TotalTime>
  <Words>2045</Words>
  <Application>Microsoft Office PowerPoint</Application>
  <PresentationFormat>On-screen Show (4:3)</PresentationFormat>
  <Paragraphs>448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Blank Presentation</vt:lpstr>
      <vt:lpstr>Equation</vt:lpstr>
      <vt:lpstr>Questions from PAC-35 – Day 1</vt:lpstr>
      <vt:lpstr>Response to Question 1 - Executive Summary (What is "administrative limit" for total energy input into NSTX-U?)</vt:lpstr>
      <vt:lpstr>Response to Question #2 - Highest Level Schedule</vt:lpstr>
      <vt:lpstr>Implementation Schedule for Diagnostics</vt:lpstr>
      <vt:lpstr>Implementation Schedule for Conditioning/Fuelling Techniques</vt:lpstr>
      <vt:lpstr>Implementation Schedule for Control Code/Hardware</vt:lpstr>
      <vt:lpstr>Implementation Schedule for Control Code/Hardware</vt:lpstr>
      <vt:lpstr>Response to Question 3</vt:lpstr>
      <vt:lpstr>Question 4a: Briefly summarize the areas of theoretical research that might have been terminated as a result of the Partnership Assumption: Enough funds to support the additional 2.5 Theory + 1.0 CPPG</vt:lpstr>
      <vt:lpstr>Question 4b: What NSTX-related Theory work is being done outside the NSTX-U/Theory Partnership?</vt:lpstr>
      <vt:lpstr>Backup for Question 1</vt:lpstr>
      <vt:lpstr>Heating System Limitations from the GRD</vt:lpstr>
      <vt:lpstr>Vessel is Qualified for 70 MJ on a 20 Minute Cycle</vt:lpstr>
      <vt:lpstr>However, the Peak Heat Flux May Prove Problematic… </vt:lpstr>
      <vt:lpstr>However, the Peak Heat Flux May Prove Problematic… Unless it is Mitigated</vt:lpstr>
      <vt:lpstr>These Observations Motivate the Strong Desire to Mitigate the Peak Heat Flux</vt:lpstr>
      <vt:lpstr>Criterion For Heat Flux Limits</vt:lpstr>
    </vt:vector>
  </TitlesOfParts>
  <Company>Princeton Plasma Physics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NSTX presentation</dc:title>
  <dc:creator>NSTX team member</dc:creator>
  <cp:lastModifiedBy>Jonathan E. Menard</cp:lastModifiedBy>
  <cp:revision>12416</cp:revision>
  <dcterms:created xsi:type="dcterms:W3CDTF">2003-10-01T16:23:57Z</dcterms:created>
  <dcterms:modified xsi:type="dcterms:W3CDTF">2014-06-12T18:40:34Z</dcterms:modified>
</cp:coreProperties>
</file>