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5905" r:id="rId2"/>
  </p:sldMasterIdLst>
  <p:notesMasterIdLst>
    <p:notesMasterId r:id="rId6"/>
  </p:notesMasterIdLst>
  <p:handoutMasterIdLst>
    <p:handoutMasterId r:id="rId7"/>
  </p:handoutMasterIdLst>
  <p:sldIdLst>
    <p:sldId id="1611" r:id="rId3"/>
    <p:sldId id="1612" r:id="rId4"/>
    <p:sldId id="1613" r:id="rId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20000"/>
      </a:spcBef>
      <a:spcAft>
        <a:spcPct val="0"/>
      </a:spcAft>
      <a:buChar char="•"/>
      <a:defRPr sz="1200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2pPr>
    <a:lvl3pPr marL="911225" indent="3175" algn="l" rtl="0" fontAlgn="base">
      <a:spcBef>
        <a:spcPct val="20000"/>
      </a:spcBef>
      <a:spcAft>
        <a:spcPct val="0"/>
      </a:spcAft>
      <a:buChar char="•"/>
      <a:defRPr sz="1200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3pPr>
    <a:lvl4pPr marL="1366838" indent="4763" algn="l" rtl="0" fontAlgn="base">
      <a:spcBef>
        <a:spcPct val="20000"/>
      </a:spcBef>
      <a:spcAft>
        <a:spcPct val="0"/>
      </a:spcAft>
      <a:buChar char="•"/>
      <a:defRPr sz="1200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4pPr>
    <a:lvl5pPr marL="1822450" indent="6350" algn="l" rtl="0" fontAlgn="base">
      <a:spcBef>
        <a:spcPct val="20000"/>
      </a:spcBef>
      <a:spcAft>
        <a:spcPct val="0"/>
      </a:spcAft>
      <a:buChar char="•"/>
      <a:defRPr sz="1200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D7E"/>
    <a:srgbClr val="FEFF7D"/>
    <a:srgbClr val="FFED97"/>
    <a:srgbClr val="DDDD00"/>
    <a:srgbClr val="02CC3A"/>
    <a:srgbClr val="05FF4A"/>
    <a:srgbClr val="FF8A87"/>
    <a:srgbClr val="CC0000"/>
    <a:srgbClr val="00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8" autoAdjust="0"/>
    <p:restoredTop sz="99661" autoAdjust="0"/>
  </p:normalViewPr>
  <p:slideViewPr>
    <p:cSldViewPr snapToGrid="0">
      <p:cViewPr varScale="1">
        <p:scale>
          <a:sx n="92" d="100"/>
          <a:sy n="92" d="100"/>
        </p:scale>
        <p:origin x="-960" y="-104"/>
      </p:cViewPr>
      <p:guideLst>
        <p:guide orient="horz" pos="2038"/>
        <p:guide pos="22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3872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5" tIns="46158" rIns="92315" bIns="46158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5" tIns="46158" rIns="92315" bIns="46158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5" tIns="46158" rIns="92315" bIns="46158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15" tIns="46158" rIns="92315" bIns="46158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65D08E0-326E-AF4F-8D4B-50373B683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3" tIns="45687" rIns="91373" bIns="4568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3" tIns="45687" rIns="91373" bIns="4568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529447E-FEC1-0F4B-A310-F660ED38B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79547" algn="l" defTabSz="9118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460" algn="l" defTabSz="9118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365" algn="l" defTabSz="9118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277" algn="l" defTabSz="9118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908" indent="0" algn="ctr">
              <a:buNone/>
              <a:defRPr/>
            </a:lvl2pPr>
            <a:lvl3pPr marL="911821" indent="0" algn="ctr">
              <a:buNone/>
              <a:defRPr/>
            </a:lvl3pPr>
            <a:lvl4pPr marL="1367730" indent="0" algn="ctr">
              <a:buNone/>
              <a:defRPr/>
            </a:lvl4pPr>
            <a:lvl5pPr marL="1823642" indent="0" algn="ctr">
              <a:buNone/>
              <a:defRPr/>
            </a:lvl5pPr>
            <a:lvl6pPr marL="2279547" indent="0" algn="ctr">
              <a:buNone/>
              <a:defRPr/>
            </a:lvl6pPr>
            <a:lvl7pPr marL="2735460" indent="0" algn="ctr">
              <a:buNone/>
              <a:defRPr/>
            </a:lvl7pPr>
            <a:lvl8pPr marL="3191365" indent="0" algn="ctr">
              <a:buNone/>
              <a:defRPr/>
            </a:lvl8pPr>
            <a:lvl9pPr marL="36472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67CF-7D96-EE40-A439-4EF334887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6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BA937-0128-E449-8C0C-753662053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1C381-41D9-7449-9797-6FA5D0E88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56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b="0"/>
            </a:lvl1pPr>
          </a:lstStyle>
          <a:p>
            <a:pPr>
              <a:defRPr/>
            </a:pPr>
            <a:fld id="{0746D81B-CB02-CD4D-A56A-B8E8C1C09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endParaRPr lang="en-US" sz="1800" i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9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8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endParaRPr lang="en-US" sz="1800" i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36570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74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7E7DC-9D17-0A4E-A77B-EADCD0123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6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908" indent="0">
              <a:buNone/>
              <a:defRPr sz="1800"/>
            </a:lvl2pPr>
            <a:lvl3pPr marL="911821" indent="0">
              <a:buNone/>
              <a:defRPr sz="1600"/>
            </a:lvl3pPr>
            <a:lvl4pPr marL="1367730" indent="0">
              <a:buNone/>
              <a:defRPr sz="1400"/>
            </a:lvl4pPr>
            <a:lvl5pPr marL="1823642" indent="0">
              <a:buNone/>
              <a:defRPr sz="1400"/>
            </a:lvl5pPr>
            <a:lvl6pPr marL="2279547" indent="0">
              <a:buNone/>
              <a:defRPr sz="1400"/>
            </a:lvl6pPr>
            <a:lvl7pPr marL="2735460" indent="0">
              <a:buNone/>
              <a:defRPr sz="1400"/>
            </a:lvl7pPr>
            <a:lvl8pPr marL="3191365" indent="0">
              <a:buNone/>
              <a:defRPr sz="1400"/>
            </a:lvl8pPr>
            <a:lvl9pPr marL="364727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1DDA6-804F-D348-9EEA-FE69EAC3F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4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4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8390-BCFA-0D42-B790-0D0E9CBF7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8" indent="0">
              <a:buNone/>
              <a:defRPr sz="2000" b="1"/>
            </a:lvl2pPr>
            <a:lvl3pPr marL="911821" indent="0">
              <a:buNone/>
              <a:defRPr sz="1800" b="1"/>
            </a:lvl3pPr>
            <a:lvl4pPr marL="1367730" indent="0">
              <a:buNone/>
              <a:defRPr sz="1600" b="1"/>
            </a:lvl4pPr>
            <a:lvl5pPr marL="1823642" indent="0">
              <a:buNone/>
              <a:defRPr sz="1600" b="1"/>
            </a:lvl5pPr>
            <a:lvl6pPr marL="2279547" indent="0">
              <a:buNone/>
              <a:defRPr sz="1600" b="1"/>
            </a:lvl6pPr>
            <a:lvl7pPr marL="2735460" indent="0">
              <a:buNone/>
              <a:defRPr sz="1600" b="1"/>
            </a:lvl7pPr>
            <a:lvl8pPr marL="3191365" indent="0">
              <a:buNone/>
              <a:defRPr sz="1600" b="1"/>
            </a:lvl8pPr>
            <a:lvl9pPr marL="36472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8" indent="0">
              <a:buNone/>
              <a:defRPr sz="2000" b="1"/>
            </a:lvl2pPr>
            <a:lvl3pPr marL="911821" indent="0">
              <a:buNone/>
              <a:defRPr sz="1800" b="1"/>
            </a:lvl3pPr>
            <a:lvl4pPr marL="1367730" indent="0">
              <a:buNone/>
              <a:defRPr sz="1600" b="1"/>
            </a:lvl4pPr>
            <a:lvl5pPr marL="1823642" indent="0">
              <a:buNone/>
              <a:defRPr sz="1600" b="1"/>
            </a:lvl5pPr>
            <a:lvl6pPr marL="2279547" indent="0">
              <a:buNone/>
              <a:defRPr sz="1600" b="1"/>
            </a:lvl6pPr>
            <a:lvl7pPr marL="2735460" indent="0">
              <a:buNone/>
              <a:defRPr sz="1600" b="1"/>
            </a:lvl7pPr>
            <a:lvl8pPr marL="3191365" indent="0">
              <a:buNone/>
              <a:defRPr sz="1600" b="1"/>
            </a:lvl8pPr>
            <a:lvl9pPr marL="36472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588F-455A-1D4C-8308-1716B8241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57AD1-E3E8-814C-90BD-7A7A25E8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B665-80DC-9943-895C-13F425124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4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08" indent="0">
              <a:buNone/>
              <a:defRPr sz="1200"/>
            </a:lvl2pPr>
            <a:lvl3pPr marL="911821" indent="0">
              <a:buNone/>
              <a:defRPr sz="1000"/>
            </a:lvl3pPr>
            <a:lvl4pPr marL="1367730" indent="0">
              <a:buNone/>
              <a:defRPr sz="900"/>
            </a:lvl4pPr>
            <a:lvl5pPr marL="1823642" indent="0">
              <a:buNone/>
              <a:defRPr sz="900"/>
            </a:lvl5pPr>
            <a:lvl6pPr marL="2279547" indent="0">
              <a:buNone/>
              <a:defRPr sz="900"/>
            </a:lvl6pPr>
            <a:lvl7pPr marL="2735460" indent="0">
              <a:buNone/>
              <a:defRPr sz="900"/>
            </a:lvl7pPr>
            <a:lvl8pPr marL="3191365" indent="0">
              <a:buNone/>
              <a:defRPr sz="900"/>
            </a:lvl8pPr>
            <a:lvl9pPr marL="36472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DC32-58B7-9849-839F-87EEF6ECD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1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08" indent="0">
              <a:buNone/>
              <a:defRPr sz="2800"/>
            </a:lvl2pPr>
            <a:lvl3pPr marL="911821" indent="0">
              <a:buNone/>
              <a:defRPr sz="2400"/>
            </a:lvl3pPr>
            <a:lvl4pPr marL="1367730" indent="0">
              <a:buNone/>
              <a:defRPr sz="2000"/>
            </a:lvl4pPr>
            <a:lvl5pPr marL="1823642" indent="0">
              <a:buNone/>
              <a:defRPr sz="2000"/>
            </a:lvl5pPr>
            <a:lvl6pPr marL="2279547" indent="0">
              <a:buNone/>
              <a:defRPr sz="2000"/>
            </a:lvl6pPr>
            <a:lvl7pPr marL="2735460" indent="0">
              <a:buNone/>
              <a:defRPr sz="2000"/>
            </a:lvl7pPr>
            <a:lvl8pPr marL="3191365" indent="0">
              <a:buNone/>
              <a:defRPr sz="2000"/>
            </a:lvl8pPr>
            <a:lvl9pPr marL="364727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08" indent="0">
              <a:buNone/>
              <a:defRPr sz="1200"/>
            </a:lvl2pPr>
            <a:lvl3pPr marL="911821" indent="0">
              <a:buNone/>
              <a:defRPr sz="1000"/>
            </a:lvl3pPr>
            <a:lvl4pPr marL="1367730" indent="0">
              <a:buNone/>
              <a:defRPr sz="900"/>
            </a:lvl4pPr>
            <a:lvl5pPr marL="1823642" indent="0">
              <a:buNone/>
              <a:defRPr sz="900"/>
            </a:lvl5pPr>
            <a:lvl6pPr marL="2279547" indent="0">
              <a:buNone/>
              <a:defRPr sz="900"/>
            </a:lvl6pPr>
            <a:lvl7pPr marL="2735460" indent="0">
              <a:buNone/>
              <a:defRPr sz="900"/>
            </a:lvl7pPr>
            <a:lvl8pPr marL="3191365" indent="0">
              <a:buNone/>
              <a:defRPr sz="900"/>
            </a:lvl8pPr>
            <a:lvl9pPr marL="36472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22E2-6289-D246-957B-E55D66AD3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6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83" tIns="45591" rIns="91183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183" tIns="45591" rIns="91183" bIns="45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3" tIns="45591" rIns="91183" bIns="4559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 i="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73CFE008-9948-164B-8106-8D66D5C5C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08"/>
          <p:cNvSpPr>
            <a:spLocks noChangeArrowheads="1"/>
          </p:cNvSpPr>
          <p:nvPr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i="0" dirty="0" smtClean="0">
                <a:solidFill>
                  <a:schemeClr val="accent2"/>
                </a:solidFill>
                <a:latin typeface="Arial" charset="0"/>
              </a:rPr>
              <a:t>8Mar2016</a:t>
            </a:r>
            <a:endParaRPr lang="en-US" sz="900" b="1" i="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9" r:id="rId1"/>
    <p:sldLayoutId id="2147485830" r:id="rId2"/>
    <p:sldLayoutId id="2147485831" r:id="rId3"/>
    <p:sldLayoutId id="2147485832" r:id="rId4"/>
    <p:sldLayoutId id="2147485833" r:id="rId5"/>
    <p:sldLayoutId id="2147485834" r:id="rId6"/>
    <p:sldLayoutId id="2147485835" r:id="rId7"/>
    <p:sldLayoutId id="2147485836" r:id="rId8"/>
    <p:sldLayoutId id="2147485837" r:id="rId9"/>
    <p:sldLayoutId id="2147485838" r:id="rId10"/>
    <p:sldLayoutId id="2147485839" r:id="rId11"/>
    <p:sldLayoutId id="214748588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590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1821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6773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3642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ea typeface="ＭＳ Ｐゴシック" charset="-128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charset="-128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07502" indent="-2279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3401" indent="-2279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19322" indent="-2279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75232" indent="-2279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8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21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30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42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47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60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65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277" algn="l" defTabSz="911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8833745" y="6565966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30188" algn="l"/>
              </a:tabLst>
              <a:defRPr/>
            </a:pPr>
            <a:fld id="{040BB257-551A-4736-B50F-DCF1BA034C06}" type="slidenum">
              <a:rPr lang="en-US" sz="1000" i="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algn="r" defTabSz="173038">
                <a:lnSpc>
                  <a:spcPct val="90000"/>
                </a:lnSpc>
                <a:spcBef>
                  <a:spcPct val="0"/>
                </a:spcBef>
                <a:buFontTx/>
                <a:buNone/>
                <a:tabLst>
                  <a:tab pos="230188" algn="l"/>
                </a:tabLst>
                <a:defRPr/>
              </a:pPr>
              <a:t>‹#›</a:t>
            </a:fld>
            <a:endParaRPr lang="en-US" sz="1000" i="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000" i="0" dirty="0" smtClean="0">
                <a:solidFill>
                  <a:srgbClr val="BFBF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M.L. Reinke – 1/12/2016</a:t>
            </a:r>
          </a:p>
        </p:txBody>
      </p:sp>
    </p:spTree>
    <p:extLst>
      <p:ext uri="{BB962C8B-B14F-4D97-AF65-F5344CB8AC3E}">
        <p14:creationId xmlns:p14="http://schemas.microsoft.com/office/powerpoint/2010/main" val="198582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6" r:id="rId1"/>
    <p:sldLayoutId id="2147485907" r:id="rId2"/>
    <p:sldLayoutId id="2147485908" r:id="rId3"/>
    <p:sldLayoutId id="2147485909" r:id="rId4"/>
    <p:sldLayoutId id="2147485910" r:id="rId5"/>
    <p:sldLayoutId id="2147485911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392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Excerpts from PAC report (p.1/3)</a:t>
            </a:r>
            <a:endParaRPr lang="en-US" dirty="0">
              <a:solidFill>
                <a:srgbClr val="3333CC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20" y="829515"/>
            <a:ext cx="8595360" cy="5644573"/>
          </a:xfrm>
        </p:spPr>
        <p:txBody>
          <a:bodyPr/>
          <a:lstStyle/>
          <a:p>
            <a:r>
              <a:rPr lang="en-US" sz="1600" dirty="0"/>
              <a:t>The PAC’s main concerns lie more in the potentially over-aggressive timeline for </a:t>
            </a:r>
            <a:r>
              <a:rPr lang="en-US" sz="1600" dirty="0" smtClean="0"/>
              <a:t>some milestone </a:t>
            </a:r>
            <a:r>
              <a:rPr lang="en-US" sz="1600" dirty="0"/>
              <a:t>completions and experimental </a:t>
            </a:r>
            <a:r>
              <a:rPr lang="en-US" sz="1600" dirty="0" smtClean="0"/>
              <a:t>plans </a:t>
            </a:r>
            <a:r>
              <a:rPr lang="en-US" sz="1600" dirty="0"/>
              <a:t>The incremental changes to larger high-</a:t>
            </a:r>
            <a:r>
              <a:rPr lang="en-US" sz="1600" dirty="0" smtClean="0"/>
              <a:t>Z coverage </a:t>
            </a:r>
            <a:r>
              <a:rPr lang="en-US" sz="1600" dirty="0"/>
              <a:t>of the wall and introduction of liquid Li will affect the boundary science in </a:t>
            </a:r>
            <a:r>
              <a:rPr lang="en-US" sz="1600" dirty="0" smtClean="0"/>
              <a:t>an irreversible </a:t>
            </a:r>
            <a:r>
              <a:rPr lang="en-US" sz="1600" dirty="0"/>
              <a:t>way. Therefore, the experimental timeline may be the most critical for the </a:t>
            </a:r>
            <a:r>
              <a:rPr lang="en-US" sz="1600" dirty="0" smtClean="0"/>
              <a:t>Boundary SG</a:t>
            </a:r>
            <a:r>
              <a:rPr lang="en-US" sz="1600" dirty="0"/>
              <a:t>. The PAC is concerned that the necessary machine capabilities </a:t>
            </a:r>
            <a:r>
              <a:rPr lang="en-US" sz="1600" dirty="0" smtClean="0"/>
              <a:t>and equipment</a:t>
            </a:r>
            <a:r>
              <a:rPr lang="en-US" sz="1600" dirty="0"/>
              <a:t>/upgrade/diagnostic availabilities may not line up with the timelines proposed to </a:t>
            </a:r>
            <a:r>
              <a:rPr lang="en-US" sz="1600" dirty="0" smtClean="0"/>
              <a:t>meet some </a:t>
            </a:r>
            <a:r>
              <a:rPr lang="en-US" sz="1600" dirty="0"/>
              <a:t>of the Boundary SG research goals. NSTX-U is encouraged to identify all critical paths </a:t>
            </a:r>
            <a:r>
              <a:rPr lang="en-US" sz="1600" dirty="0" smtClean="0"/>
              <a:t>in their </a:t>
            </a:r>
            <a:r>
              <a:rPr lang="en-US" sz="1600" dirty="0"/>
              <a:t>project plans and revise the scheduling and resource allocations accordingly so all </a:t>
            </a:r>
            <a:r>
              <a:rPr lang="en-US" sz="1600" dirty="0" smtClean="0"/>
              <a:t>elements are consistent.</a:t>
            </a:r>
          </a:p>
          <a:p>
            <a:r>
              <a:rPr lang="en-US" sz="1600" dirty="0" smtClean="0"/>
              <a:t>R17-1: </a:t>
            </a:r>
            <a:r>
              <a:rPr lang="en-US" sz="1600" dirty="0"/>
              <a:t>The PAC is concerned about the disconnect between the development of control of </a:t>
            </a:r>
            <a:r>
              <a:rPr lang="en-US" sz="1600" dirty="0" err="1" smtClean="0"/>
              <a:t>divertor</a:t>
            </a:r>
            <a:r>
              <a:rPr lang="en-US" sz="1600" dirty="0"/>
              <a:t> </a:t>
            </a:r>
            <a:r>
              <a:rPr lang="en-US" sz="1600" dirty="0" smtClean="0"/>
              <a:t>radiation </a:t>
            </a:r>
            <a:r>
              <a:rPr lang="en-US" sz="1600" dirty="0"/>
              <a:t>feedback, implementation of </a:t>
            </a:r>
            <a:r>
              <a:rPr lang="en-US" sz="1600" dirty="0" err="1"/>
              <a:t>divertor</a:t>
            </a:r>
            <a:r>
              <a:rPr lang="en-US" sz="1600" dirty="0"/>
              <a:t> radiation diagnostics, snowflake </a:t>
            </a:r>
            <a:r>
              <a:rPr lang="en-US" sz="1600" dirty="0" smtClean="0"/>
              <a:t>control development</a:t>
            </a:r>
            <a:r>
              <a:rPr lang="en-US" sz="1600" dirty="0"/>
              <a:t>, time to test appropriate control algorithms and the R17-1 </a:t>
            </a:r>
            <a:r>
              <a:rPr lang="en-US" sz="1600" dirty="0" smtClean="0"/>
              <a:t>milestone. </a:t>
            </a:r>
            <a:r>
              <a:rPr lang="en-US" sz="1600" dirty="0" smtClean="0">
                <a:solidFill>
                  <a:srgbClr val="008000"/>
                </a:solidFill>
              </a:rPr>
              <a:t>Not promised in milestone. Snowflake control is lagging behind? We don’t think this is an issue – </a:t>
            </a:r>
            <a:r>
              <a:rPr lang="en-US" sz="1600" dirty="0" err="1" smtClean="0">
                <a:solidFill>
                  <a:srgbClr val="FF0000"/>
                </a:solidFill>
              </a:rPr>
              <a:t>Ahn</a:t>
            </a:r>
            <a:r>
              <a:rPr lang="en-US" sz="1600" dirty="0" smtClean="0">
                <a:solidFill>
                  <a:srgbClr val="FF0000"/>
                </a:solidFill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</a:rPr>
              <a:t>Vlad</a:t>
            </a:r>
            <a:r>
              <a:rPr lang="en-US" sz="1600" dirty="0" smtClean="0">
                <a:solidFill>
                  <a:srgbClr val="FF0000"/>
                </a:solidFill>
              </a:rPr>
              <a:t> to follow up</a:t>
            </a:r>
          </a:p>
          <a:p>
            <a:r>
              <a:rPr lang="en-US" sz="1600" dirty="0" smtClean="0"/>
              <a:t>R17-2: </a:t>
            </a:r>
            <a:r>
              <a:rPr lang="is-IS" sz="1600" dirty="0" smtClean="0"/>
              <a:t>… </a:t>
            </a:r>
            <a:r>
              <a:rPr lang="en-US" sz="1600" dirty="0" smtClean="0"/>
              <a:t>it </a:t>
            </a:r>
            <a:r>
              <a:rPr lang="en-US" sz="1600" dirty="0"/>
              <a:t>seems doubtful that the impact of a high-Z wall on operating scenarios in NSTX-</a:t>
            </a:r>
            <a:r>
              <a:rPr lang="en-US" sz="1600" dirty="0" smtClean="0"/>
              <a:t>U can </a:t>
            </a:r>
            <a:r>
              <a:rPr lang="en-US" sz="1600" dirty="0"/>
              <a:t>be appropriately assessed with only a single row of high-Z </a:t>
            </a:r>
            <a:r>
              <a:rPr lang="en-US" sz="1600" dirty="0" smtClean="0"/>
              <a:t>tiles: </a:t>
            </a:r>
            <a:r>
              <a:rPr lang="en-US" sz="1600" dirty="0" smtClean="0">
                <a:solidFill>
                  <a:srgbClr val="FF0000"/>
                </a:solidFill>
              </a:rPr>
              <a:t>Mike J</a:t>
            </a:r>
          </a:p>
          <a:p>
            <a:r>
              <a:rPr lang="en-US" sz="1600" dirty="0" err="1" smtClean="0"/>
              <a:t>Cryopump</a:t>
            </a:r>
            <a:r>
              <a:rPr lang="en-US" sz="1600" dirty="0" smtClean="0"/>
              <a:t> refrigeration system: The </a:t>
            </a:r>
            <a:r>
              <a:rPr lang="en-US" sz="1600" dirty="0"/>
              <a:t>PAC would like confirmation that the </a:t>
            </a:r>
            <a:r>
              <a:rPr lang="en-US" sz="1600" dirty="0" smtClean="0"/>
              <a:t>new refrigeration </a:t>
            </a:r>
            <a:r>
              <a:rPr lang="en-US" sz="1600" dirty="0"/>
              <a:t>unit will be installed, integrated and implemented by the end of the </a:t>
            </a:r>
            <a:r>
              <a:rPr lang="en-US" sz="1600" dirty="0" smtClean="0"/>
              <a:t>FY2018 planned </a:t>
            </a:r>
            <a:r>
              <a:rPr lang="en-US" sz="1600" dirty="0"/>
              <a:t>shutdown </a:t>
            </a:r>
            <a:r>
              <a:rPr lang="en-US" sz="1600" dirty="0" smtClean="0"/>
              <a:t>period. No CDR yet – not ready for PAC consumption. </a:t>
            </a:r>
            <a:r>
              <a:rPr lang="en-US" sz="1600" dirty="0" smtClean="0">
                <a:solidFill>
                  <a:srgbClr val="FF0000"/>
                </a:solidFill>
              </a:rPr>
              <a:t>Maing</a:t>
            </a:r>
            <a:r>
              <a:rPr lang="en-US" sz="1600" dirty="0" smtClean="0"/>
              <a:t>i</a:t>
            </a:r>
          </a:p>
          <a:p>
            <a:r>
              <a:rPr lang="en-US" sz="1600" dirty="0" smtClean="0"/>
              <a:t>Upward </a:t>
            </a:r>
            <a:r>
              <a:rPr lang="en-US" sz="1600" dirty="0" err="1" smtClean="0"/>
              <a:t>LiTER</a:t>
            </a:r>
            <a:r>
              <a:rPr lang="en-US" sz="1600" dirty="0" smtClean="0"/>
              <a:t>: </a:t>
            </a:r>
            <a:r>
              <a:rPr lang="en-US" sz="1600" dirty="0"/>
              <a:t>It is important that the upward </a:t>
            </a:r>
            <a:r>
              <a:rPr lang="en-US" sz="1600" dirty="0" err="1"/>
              <a:t>LiTER</a:t>
            </a:r>
            <a:r>
              <a:rPr lang="en-US" sz="1600" dirty="0"/>
              <a:t> be available with </a:t>
            </a:r>
            <a:r>
              <a:rPr lang="en-US" sz="1600" dirty="0" smtClean="0"/>
              <a:t>sufficient time </a:t>
            </a:r>
            <a:r>
              <a:rPr lang="en-US" sz="1600" dirty="0"/>
              <a:t>for proper assessment of particle control with lithium surfaces before changing </a:t>
            </a:r>
            <a:r>
              <a:rPr lang="en-US" sz="1600" dirty="0" smtClean="0"/>
              <a:t>the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</a:t>
            </a:r>
            <a:r>
              <a:rPr lang="en-US" sz="1600" dirty="0"/>
              <a:t>tiles or installing the new </a:t>
            </a:r>
            <a:r>
              <a:rPr lang="en-US" sz="1600" dirty="0" err="1" smtClean="0"/>
              <a:t>cryopump</a:t>
            </a:r>
            <a:r>
              <a:rPr lang="en-US" sz="1600" dirty="0" smtClean="0"/>
              <a:t> – </a:t>
            </a:r>
            <a:r>
              <a:rPr lang="en-US" sz="1600" dirty="0" err="1" smtClean="0">
                <a:solidFill>
                  <a:srgbClr val="FF0000"/>
                </a:solidFill>
              </a:rPr>
              <a:t>Kaita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3" tIns="45591" rIns="91183" bIns="45591" anchor="ctr"/>
          <a:lstStyle>
            <a:lvl1pPr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2EADA39-E61F-7D4A-8AF5-F9E35419A969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09739"/>
      </p:ext>
    </p:extLst>
  </p:cSld>
  <p:clrMapOvr>
    <a:masterClrMapping/>
  </p:clrMapOvr>
  <p:transition xmlns:p14="http://schemas.microsoft.com/office/powerpoint/2010/main" spd="slow" advTm="26939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392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Excerpts from PAC report (p.2/3)</a:t>
            </a:r>
            <a:endParaRPr lang="en-US" dirty="0">
              <a:solidFill>
                <a:srgbClr val="3333CC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20" y="829515"/>
            <a:ext cx="8595360" cy="5644573"/>
          </a:xfrm>
        </p:spPr>
        <p:txBody>
          <a:bodyPr/>
          <a:lstStyle/>
          <a:p>
            <a:r>
              <a:rPr lang="en-US" sz="1400" dirty="0" smtClean="0"/>
              <a:t>Pedestal diagnostics: </a:t>
            </a:r>
            <a:r>
              <a:rPr lang="en-US" sz="1400" dirty="0"/>
              <a:t>The PAC </a:t>
            </a:r>
            <a:r>
              <a:rPr lang="en-US" sz="1400" dirty="0" smtClean="0"/>
              <a:t>is concerned </a:t>
            </a:r>
            <a:r>
              <a:rPr lang="en-US" sz="1400" dirty="0"/>
              <a:t>there are not sufficient pedestal specific diagnostics to complete </a:t>
            </a:r>
            <a:r>
              <a:rPr lang="en-US" sz="1400" dirty="0" smtClean="0"/>
              <a:t>scientific missions </a:t>
            </a:r>
            <a:r>
              <a:rPr lang="en-US" sz="1400" dirty="0"/>
              <a:t>in FY2016 and perhaps FY2017 campaigns</a:t>
            </a:r>
            <a:r>
              <a:rPr lang="en-US" sz="1400" dirty="0" smtClean="0"/>
              <a:t>. 42 channel - </a:t>
            </a:r>
            <a:r>
              <a:rPr lang="en-US" sz="1400" dirty="0" err="1" smtClean="0">
                <a:solidFill>
                  <a:srgbClr val="FF0000"/>
                </a:solidFill>
              </a:rPr>
              <a:t>Diallo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Granule injector before lithium: </a:t>
            </a:r>
            <a:r>
              <a:rPr lang="en-US" sz="1400" dirty="0"/>
              <a:t>It was not clear to the PAC how the injector schedule is impacted by </a:t>
            </a:r>
            <a:r>
              <a:rPr lang="en-US" sz="1400" dirty="0" err="1"/>
              <a:t>LiTER</a:t>
            </a:r>
            <a:r>
              <a:rPr lang="en-US" sz="1400" dirty="0"/>
              <a:t> lithium</a:t>
            </a:r>
            <a:r>
              <a:rPr lang="en-US" sz="1400" dirty="0" smtClean="0"/>
              <a:t>, </a:t>
            </a:r>
            <a:r>
              <a:rPr lang="en-US" sz="1400" dirty="0" err="1" smtClean="0"/>
              <a:t>cryopump</a:t>
            </a:r>
            <a:r>
              <a:rPr lang="en-US" sz="1400" dirty="0" smtClean="0"/>
              <a:t>, </a:t>
            </a:r>
            <a:r>
              <a:rPr lang="en-US" sz="1400" dirty="0"/>
              <a:t>or high-Z OBD </a:t>
            </a:r>
            <a:r>
              <a:rPr lang="en-US" sz="1400" dirty="0" smtClean="0"/>
              <a:t>operations. </a:t>
            </a:r>
            <a:r>
              <a:rPr lang="en-US" sz="1400" dirty="0" smtClean="0">
                <a:solidFill>
                  <a:srgbClr val="008000"/>
                </a:solidFill>
              </a:rPr>
              <a:t>LGI available now – no issue.</a:t>
            </a:r>
          </a:p>
          <a:p>
            <a:r>
              <a:rPr lang="en-US" sz="1400" dirty="0" smtClean="0"/>
              <a:t>RF coupling diagnostics: </a:t>
            </a:r>
            <a:r>
              <a:rPr lang="en-US" sz="1400" dirty="0"/>
              <a:t>The PAC is concerned that the diagnostic coverage at the antennas and through the scrape-</a:t>
            </a:r>
            <a:r>
              <a:rPr lang="en-US" sz="1400" dirty="0" smtClean="0"/>
              <a:t>off layer </a:t>
            </a:r>
            <a:r>
              <a:rPr lang="en-US" sz="1400" dirty="0"/>
              <a:t>may be insufficient in resolving the questions of RF through the scrape-off </a:t>
            </a:r>
            <a:r>
              <a:rPr lang="en-US" sz="1400" dirty="0" smtClean="0"/>
              <a:t>layer. </a:t>
            </a:r>
            <a:r>
              <a:rPr lang="en-US" sz="1400" dirty="0" smtClean="0">
                <a:solidFill>
                  <a:srgbClr val="FF0000"/>
                </a:solidFill>
              </a:rPr>
              <a:t>Matt R. to follow up with Rory; talk w/</a:t>
            </a:r>
            <a:r>
              <a:rPr lang="en-US" sz="1400" dirty="0" err="1" smtClean="0">
                <a:solidFill>
                  <a:srgbClr val="FF0000"/>
                </a:solidFill>
              </a:rPr>
              <a:t>Kaita</a:t>
            </a:r>
            <a:r>
              <a:rPr lang="en-US" sz="1400" dirty="0" smtClean="0">
                <a:solidFill>
                  <a:srgbClr val="FF0000"/>
                </a:solidFill>
              </a:rPr>
              <a:t> about MIT idea</a:t>
            </a:r>
          </a:p>
          <a:p>
            <a:r>
              <a:rPr lang="en-US" sz="1400" dirty="0" smtClean="0"/>
              <a:t>Pre-filled Li targets: </a:t>
            </a:r>
            <a:r>
              <a:rPr lang="is-IS" sz="1400" dirty="0" smtClean="0"/>
              <a:t>… </a:t>
            </a:r>
            <a:r>
              <a:rPr lang="en-US" sz="1400" dirty="0" smtClean="0"/>
              <a:t>but </a:t>
            </a:r>
            <a:r>
              <a:rPr lang="en-US" sz="1400" dirty="0"/>
              <a:t>we emphasize the need for </a:t>
            </a:r>
            <a:r>
              <a:rPr lang="en-US" sz="1400" dirty="0" smtClean="0"/>
              <a:t>appropriate time </a:t>
            </a:r>
            <a:r>
              <a:rPr lang="en-US" sz="1400" dirty="0"/>
              <a:t>and resources to be put into this project to finish it on a timeline that is acceptable </a:t>
            </a:r>
            <a:r>
              <a:rPr lang="en-US" sz="1400" dirty="0" smtClean="0"/>
              <a:t>for fabrication </a:t>
            </a:r>
            <a:r>
              <a:rPr lang="en-US" sz="1400" dirty="0"/>
              <a:t>and </a:t>
            </a:r>
            <a:r>
              <a:rPr lang="en-US" sz="1400" dirty="0" smtClean="0"/>
              <a:t>installation. </a:t>
            </a:r>
            <a:r>
              <a:rPr lang="en-US" sz="1400" dirty="0" smtClean="0">
                <a:solidFill>
                  <a:srgbClr val="FF0000"/>
                </a:solidFill>
              </a:rPr>
              <a:t>Mike J; Skinner recommends Mike J to discuss this at a liquid metal seminar</a:t>
            </a:r>
          </a:p>
          <a:p>
            <a:r>
              <a:rPr lang="en-US" sz="1400" dirty="0"/>
              <a:t>We recommend close collaboration with MAST Upgrade for the snowflake </a:t>
            </a:r>
            <a:r>
              <a:rPr lang="en-US" sz="1400" dirty="0" smtClean="0"/>
              <a:t>work – </a:t>
            </a:r>
            <a:r>
              <a:rPr lang="en-US" sz="1400" dirty="0" smtClean="0">
                <a:solidFill>
                  <a:srgbClr val="FF0000"/>
                </a:solidFill>
              </a:rPr>
              <a:t>Menard/Maingi</a:t>
            </a:r>
          </a:p>
          <a:p>
            <a:r>
              <a:rPr lang="is-IS" sz="1400" dirty="0" smtClean="0">
                <a:latin typeface=""/>
              </a:rPr>
              <a:t>…</a:t>
            </a:r>
            <a:r>
              <a:rPr lang="en-US" sz="1400" dirty="0" smtClean="0">
                <a:latin typeface=""/>
              </a:rPr>
              <a:t>not to discount </a:t>
            </a:r>
            <a:r>
              <a:rPr lang="en-US" sz="1400" dirty="0">
                <a:latin typeface=""/>
              </a:rPr>
              <a:t>the energetic particles as an integrated problem for the </a:t>
            </a:r>
            <a:r>
              <a:rPr lang="en-US" sz="1400" dirty="0" smtClean="0">
                <a:latin typeface=""/>
              </a:rPr>
              <a:t>boundary – </a:t>
            </a:r>
            <a:r>
              <a:rPr lang="en-US" sz="1400" dirty="0" smtClean="0">
                <a:solidFill>
                  <a:srgbClr val="FF0000"/>
                </a:solidFill>
                <a:latin typeface=""/>
              </a:rPr>
              <a:t>Travis Gray to follow up</a:t>
            </a:r>
          </a:p>
          <a:p>
            <a:r>
              <a:rPr lang="en-US" sz="1400" dirty="0"/>
              <a:t>In the longer term, the BN limiter for the HHFW antenna will need to be replaced with a high-</a:t>
            </a:r>
            <a:r>
              <a:rPr lang="en-US" sz="1400" dirty="0" smtClean="0"/>
              <a:t>Z limiter </a:t>
            </a:r>
            <a:r>
              <a:rPr lang="en-US" sz="1400" dirty="0"/>
              <a:t>as NSTX-U moves to full high-Z coverage, but this is not reflected in the </a:t>
            </a:r>
            <a:r>
              <a:rPr lang="en-US" sz="1400" dirty="0" smtClean="0"/>
              <a:t>graphic displaying </a:t>
            </a:r>
            <a:r>
              <a:rPr lang="en-US" sz="1400" dirty="0"/>
              <a:t>the timeline for the </a:t>
            </a:r>
            <a:r>
              <a:rPr lang="en-US" sz="1400" dirty="0" smtClean="0"/>
              <a:t>transition</a:t>
            </a:r>
            <a:r>
              <a:rPr lang="en-US" sz="1400" dirty="0" smtClean="0">
                <a:solidFill>
                  <a:srgbClr val="008000"/>
                </a:solidFill>
              </a:rPr>
              <a:t>. Not sure if we need to do this – other repercussions. </a:t>
            </a:r>
            <a:r>
              <a:rPr lang="en-US" sz="1400" dirty="0" err="1" smtClean="0">
                <a:solidFill>
                  <a:srgbClr val="FF0000"/>
                </a:solidFill>
              </a:rPr>
              <a:t>Majeski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400" dirty="0" smtClean="0"/>
              <a:t>Charge Question 2</a:t>
            </a:r>
          </a:p>
          <a:p>
            <a:r>
              <a:rPr lang="en-US" sz="1400" dirty="0"/>
              <a:t>However, given the scope of open </a:t>
            </a:r>
            <a:r>
              <a:rPr lang="en-US" sz="1400" dirty="0" smtClean="0"/>
              <a:t>questions and </a:t>
            </a:r>
            <a:r>
              <a:rPr lang="en-US" sz="1400" dirty="0"/>
              <a:t>needs for ITER, the PAC feels there is room to contribute across a wider range of topics </a:t>
            </a:r>
            <a:r>
              <a:rPr lang="en-US" sz="1400" dirty="0" smtClean="0"/>
              <a:t>for the </a:t>
            </a:r>
            <a:r>
              <a:rPr lang="en-US" sz="1400" dirty="0"/>
              <a:t>boundary and </a:t>
            </a:r>
            <a:r>
              <a:rPr lang="en-US" sz="1400" dirty="0" err="1"/>
              <a:t>PFCs.</a:t>
            </a:r>
            <a:r>
              <a:rPr lang="en-US" sz="1400" dirty="0"/>
              <a:t> The improved scaling of the SOL width, detachment physics </a:t>
            </a:r>
            <a:r>
              <a:rPr lang="en-US" sz="1400" dirty="0" smtClean="0"/>
              <a:t>and </a:t>
            </a:r>
            <a:r>
              <a:rPr lang="en-US" sz="1400" dirty="0" err="1" smtClean="0"/>
              <a:t>radiative</a:t>
            </a:r>
            <a:r>
              <a:rPr lang="en-US" sz="1400" dirty="0" smtClean="0"/>
              <a:t> </a:t>
            </a:r>
            <a:r>
              <a:rPr lang="en-US" sz="1400" dirty="0" err="1"/>
              <a:t>divertor</a:t>
            </a:r>
            <a:r>
              <a:rPr lang="en-US" sz="1400" dirty="0"/>
              <a:t> physics all seem like topics that could be of high interest to ITER. The </a:t>
            </a:r>
            <a:r>
              <a:rPr lang="en-US" sz="1400" dirty="0" smtClean="0"/>
              <a:t>PAC recommends </a:t>
            </a:r>
            <a:r>
              <a:rPr lang="en-US" sz="1400" dirty="0"/>
              <a:t>communicating with the ITER team the NSTX-U research plans along these </a:t>
            </a:r>
            <a:r>
              <a:rPr lang="en-US" sz="1400" dirty="0" err="1" smtClean="0"/>
              <a:t>linesas</a:t>
            </a:r>
            <a:r>
              <a:rPr lang="en-US" sz="1400" dirty="0" smtClean="0"/>
              <a:t> </a:t>
            </a:r>
            <a:r>
              <a:rPr lang="en-US" sz="1400" dirty="0"/>
              <a:t>an outreach to develop stronger collaborative ties between NSTX-U and </a:t>
            </a:r>
            <a:r>
              <a:rPr lang="en-US" sz="1400" dirty="0" smtClean="0"/>
              <a:t>ITER: </a:t>
            </a:r>
            <a:r>
              <a:rPr lang="en-US" sz="1400" dirty="0" smtClean="0">
                <a:solidFill>
                  <a:srgbClr val="FF0000"/>
                </a:solidFill>
              </a:rPr>
              <a:t>Ahmed, </a:t>
            </a:r>
            <a:r>
              <a:rPr lang="en-US" sz="1400" dirty="0" err="1" smtClean="0">
                <a:solidFill>
                  <a:srgbClr val="FF0000"/>
                </a:solidFill>
              </a:rPr>
              <a:t>Ahn</a:t>
            </a:r>
            <a:r>
              <a:rPr lang="en-US" sz="1400" dirty="0" smtClean="0">
                <a:solidFill>
                  <a:srgbClr val="FF0000"/>
                </a:solidFill>
              </a:rPr>
              <a:t>/</a:t>
            </a:r>
            <a:r>
              <a:rPr lang="en-US" sz="1400" dirty="0" err="1" smtClean="0">
                <a:solidFill>
                  <a:srgbClr val="FF0000"/>
                </a:solidFill>
              </a:rPr>
              <a:t>Vlad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US" sz="1400" dirty="0" err="1" smtClean="0">
                <a:solidFill>
                  <a:srgbClr val="FF0000"/>
                </a:solidFill>
              </a:rPr>
              <a:t>Skinner&amp;Jaworski</a:t>
            </a:r>
            <a:r>
              <a:rPr lang="en-US" sz="1400" dirty="0" smtClean="0">
                <a:solidFill>
                  <a:srgbClr val="FF0000"/>
                </a:solidFill>
              </a:rPr>
              <a:t>, Chang to follow up</a:t>
            </a:r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3" tIns="45591" rIns="91183" bIns="45591" anchor="ctr"/>
          <a:lstStyle>
            <a:lvl1pPr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2EADA39-E61F-7D4A-8AF5-F9E35419A969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43360"/>
      </p:ext>
    </p:extLst>
  </p:cSld>
  <p:clrMapOvr>
    <a:masterClrMapping/>
  </p:clrMapOvr>
  <p:transition xmlns:p14="http://schemas.microsoft.com/office/powerpoint/2010/main" spd="slow" advTm="26939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392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  <a:latin typeface="Arial" charset="0"/>
                <a:ea typeface="ＭＳ Ｐゴシック" charset="0"/>
                <a:cs typeface="Arial" charset="0"/>
              </a:rPr>
              <a:t>Excerpts from PAC report (p.3/3)</a:t>
            </a:r>
            <a:endParaRPr lang="en-US" dirty="0">
              <a:solidFill>
                <a:srgbClr val="3333CC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20" y="829515"/>
            <a:ext cx="8595360" cy="564457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Charge Question 3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PAC cautions that when working towards integrated modeling and predictive </a:t>
            </a:r>
            <a:r>
              <a:rPr lang="en-US" sz="1600" dirty="0" smtClean="0"/>
              <a:t>capabilities that </a:t>
            </a:r>
            <a:r>
              <a:rPr lang="en-US" sz="1600" dirty="0"/>
              <a:t>the theory collaborators need to be in close contact with both their experimental </a:t>
            </a:r>
            <a:r>
              <a:rPr lang="en-US" sz="1600" dirty="0" smtClean="0"/>
              <a:t>counterparts from </a:t>
            </a:r>
            <a:r>
              <a:rPr lang="en-US" sz="1600" dirty="0"/>
              <a:t>the Boundary SG and the theorists and modelers from the other NSTX-U </a:t>
            </a:r>
            <a:r>
              <a:rPr lang="en-US" sz="1600" dirty="0" smtClean="0"/>
              <a:t>SGs. </a:t>
            </a:r>
            <a:r>
              <a:rPr lang="en-US" sz="1600" dirty="0" smtClean="0">
                <a:solidFill>
                  <a:srgbClr val="FF0000"/>
                </a:solidFill>
              </a:rPr>
              <a:t>Maingi, Chang talk to </a:t>
            </a:r>
            <a:r>
              <a:rPr lang="en-US" sz="1600" dirty="0" err="1" smtClean="0">
                <a:solidFill>
                  <a:srgbClr val="FF0000"/>
                </a:solidFill>
              </a:rPr>
              <a:t>Poli</a:t>
            </a:r>
            <a:r>
              <a:rPr lang="en-US" sz="1600" dirty="0" smtClean="0">
                <a:solidFill>
                  <a:srgbClr val="FF0000"/>
                </a:solidFill>
              </a:rPr>
              <a:t>, Stan, Chuck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"/>
              </a:rPr>
              <a:t>The PAC did not see a comprehensive plan for integrated modeling of the boundary and wall </a:t>
            </a:r>
            <a:r>
              <a:rPr lang="en-US" sz="1600" dirty="0" smtClean="0">
                <a:latin typeface=""/>
              </a:rPr>
              <a:t>at NSTX</a:t>
            </a:r>
            <a:r>
              <a:rPr lang="en-US" sz="1600" dirty="0">
                <a:latin typeface=""/>
              </a:rPr>
              <a:t>-</a:t>
            </a:r>
            <a:r>
              <a:rPr lang="en-US" sz="1600" dirty="0" smtClean="0">
                <a:latin typeface=""/>
              </a:rPr>
              <a:t>U </a:t>
            </a:r>
            <a:r>
              <a:rPr lang="is-IS" sz="1600" dirty="0" smtClean="0">
                <a:latin typeface=""/>
              </a:rPr>
              <a:t>… XGC ... WallDYN... </a:t>
            </a:r>
            <a:r>
              <a:rPr lang="en-US" sz="1600" dirty="0"/>
              <a:t>The PAC would like to see a report on the vision and future plans </a:t>
            </a:r>
            <a:r>
              <a:rPr lang="en-US" sz="1600" dirty="0" smtClean="0"/>
              <a:t>for integrated </a:t>
            </a:r>
            <a:r>
              <a:rPr lang="en-US" sz="1600" dirty="0"/>
              <a:t>modeling of the boundary and wall at the next PAC </a:t>
            </a:r>
            <a:r>
              <a:rPr lang="en-US" sz="1600" dirty="0" smtClean="0"/>
              <a:t>meeting. </a:t>
            </a:r>
            <a:r>
              <a:rPr lang="en-US" sz="1600" dirty="0" smtClean="0">
                <a:solidFill>
                  <a:srgbClr val="FF0000"/>
                </a:solidFill>
              </a:rPr>
              <a:t>Maingi, Chang, </a:t>
            </a:r>
            <a:r>
              <a:rPr lang="en-US" sz="1600" dirty="0" err="1" smtClean="0">
                <a:solidFill>
                  <a:srgbClr val="FF0000"/>
                </a:solidFill>
              </a:rPr>
              <a:t>Jaworski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Stotler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i="1" dirty="0" smtClean="0">
                <a:solidFill>
                  <a:srgbClr val="008000"/>
                </a:solidFill>
              </a:rPr>
              <a:t>(Synthetic diagnostics? Where are they covered? – Need discussion in BP SFG- Skinner)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Charge Question </a:t>
            </a:r>
            <a:r>
              <a:rPr lang="en-US" sz="1600" dirty="0" smtClean="0"/>
              <a:t>4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The secondary priority is the non-axisymmetric control coils (NCC). The NCC have </a:t>
            </a:r>
            <a:r>
              <a:rPr lang="en-US" sz="1600" dirty="0" smtClean="0"/>
              <a:t>direct impact </a:t>
            </a:r>
            <a:r>
              <a:rPr lang="en-US" sz="1600" dirty="0"/>
              <a:t>on the boundary, primarily through ELM control. 3-D fields can also play an </a:t>
            </a:r>
            <a:r>
              <a:rPr lang="en-US" sz="1600" dirty="0" smtClean="0"/>
              <a:t>important role </a:t>
            </a:r>
            <a:r>
              <a:rPr lang="en-US" sz="1600" dirty="0"/>
              <a:t>in heat flux profiles in standard and advanced </a:t>
            </a:r>
            <a:r>
              <a:rPr lang="en-US" sz="1600" dirty="0" err="1"/>
              <a:t>divertors</a:t>
            </a:r>
            <a:r>
              <a:rPr lang="en-US" sz="1600" dirty="0"/>
              <a:t>. Given that these topics are areas </a:t>
            </a:r>
            <a:r>
              <a:rPr lang="en-US" sz="1600" dirty="0" smtClean="0"/>
              <a:t>of emphasis </a:t>
            </a:r>
            <a:r>
              <a:rPr lang="en-US" sz="1600" dirty="0"/>
              <a:t>for the NSTX-U research plan, it is clear that the NCC could be a very useful tool </a:t>
            </a:r>
            <a:r>
              <a:rPr lang="en-US" sz="1600" dirty="0" smtClean="0"/>
              <a:t>for the </a:t>
            </a:r>
            <a:r>
              <a:rPr lang="en-US" sz="1600" dirty="0"/>
              <a:t>Boundary SG. This should be balanced against the resource demands that installation </a:t>
            </a:r>
            <a:r>
              <a:rPr lang="en-US" sz="1600" dirty="0" smtClean="0"/>
              <a:t>of these </a:t>
            </a:r>
            <a:r>
              <a:rPr lang="en-US" sz="1600" dirty="0"/>
              <a:t>coil sets will make on the NSTX-U program, and the fact that the 3-D field effects </a:t>
            </a:r>
            <a:r>
              <a:rPr lang="en-US" sz="1600" dirty="0" smtClean="0"/>
              <a:t>and ELM </a:t>
            </a:r>
            <a:r>
              <a:rPr lang="en-US" sz="1600" dirty="0"/>
              <a:t>suppression physics can and are being studied on other machines. Thought should </a:t>
            </a:r>
            <a:r>
              <a:rPr lang="en-US" sz="1600" dirty="0" smtClean="0"/>
              <a:t>be given </a:t>
            </a:r>
            <a:r>
              <a:rPr lang="en-US" sz="1600" dirty="0"/>
              <a:t>to the unique ST aspects of this work in striking this balance</a:t>
            </a:r>
            <a:r>
              <a:rPr lang="en-US" sz="1600" dirty="0" smtClean="0"/>
              <a:t>. </a:t>
            </a:r>
            <a:r>
              <a:rPr lang="en-US" sz="1600" dirty="0" smtClean="0">
                <a:solidFill>
                  <a:srgbClr val="FF0000"/>
                </a:solidFill>
              </a:rPr>
              <a:t>Jong-</a:t>
            </a:r>
            <a:r>
              <a:rPr lang="en-US" sz="1600" dirty="0" err="1" smtClean="0">
                <a:solidFill>
                  <a:srgbClr val="FF0000"/>
                </a:solidFill>
              </a:rPr>
              <a:t>Kyu</a:t>
            </a:r>
            <a:r>
              <a:rPr lang="en-US" sz="1600" dirty="0" smtClean="0">
                <a:solidFill>
                  <a:srgbClr val="FF0000"/>
                </a:solidFill>
              </a:rPr>
              <a:t> Park, Todd Evans to follow</a:t>
            </a:r>
          </a:p>
          <a:p>
            <a:pPr>
              <a:spcBef>
                <a:spcPts val="0"/>
              </a:spcBef>
            </a:pPr>
            <a:r>
              <a:rPr lang="en-US" sz="1600" i="1" dirty="0" smtClean="0">
                <a:solidFill>
                  <a:srgbClr val="008000"/>
                </a:solidFill>
              </a:rPr>
              <a:t>(High-Z upgrade will affect all SG – how to begin discussion across SG?)</a:t>
            </a:r>
          </a:p>
          <a:p>
            <a:pPr>
              <a:spcBef>
                <a:spcPts val="0"/>
              </a:spcBef>
            </a:pPr>
            <a:r>
              <a:rPr lang="en-US" sz="1600" i="1" dirty="0" smtClean="0">
                <a:solidFill>
                  <a:srgbClr val="008000"/>
                </a:solidFill>
              </a:rPr>
              <a:t>(Langmuir probes – MJ needs postdoc) </a:t>
            </a:r>
          </a:p>
          <a:p>
            <a:pPr>
              <a:spcBef>
                <a:spcPts val="0"/>
              </a:spcBef>
            </a:pPr>
            <a:r>
              <a:rPr lang="en-US" sz="1600" i="1" dirty="0" smtClean="0">
                <a:solidFill>
                  <a:srgbClr val="008000"/>
                </a:solidFill>
              </a:rPr>
              <a:t>(Common area for diagnostic status? </a:t>
            </a:r>
            <a:r>
              <a:rPr lang="en-US" sz="1600" i="1" dirty="0" err="1" smtClean="0">
                <a:solidFill>
                  <a:srgbClr val="008000"/>
                </a:solidFill>
              </a:rPr>
              <a:t>Reinke</a:t>
            </a:r>
            <a:r>
              <a:rPr lang="en-US" sz="1600" i="1" dirty="0" smtClean="0">
                <a:solidFill>
                  <a:srgbClr val="008000"/>
                </a:solidFill>
              </a:rPr>
              <a:t>)</a:t>
            </a:r>
            <a:endParaRPr lang="en-US" sz="1600" i="1" dirty="0" smtClean="0">
              <a:solidFill>
                <a:srgbClr val="008000"/>
              </a:solidFill>
            </a:endParaRPr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3" tIns="45591" rIns="91183" bIns="45591" anchor="ctr"/>
          <a:lstStyle>
            <a:lvl1pPr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2EADA39-E61F-7D4A-8AF5-F9E35419A969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71474"/>
      </p:ext>
    </p:extLst>
  </p:cSld>
  <p:clrMapOvr>
    <a:masterClrMapping/>
  </p:clrMapOvr>
  <p:transition xmlns:p14="http://schemas.microsoft.com/office/powerpoint/2010/main" spd="slow" advTm="26939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nl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224995</TotalTime>
  <Words>1058</Words>
  <Application>Microsoft Macintosh PowerPoint</Application>
  <PresentationFormat>On-screen Show (4:3)</PresentationFormat>
  <Paragraphs>29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Blank Presentation</vt:lpstr>
      <vt:lpstr>ornl</vt:lpstr>
      <vt:lpstr>Excerpts from PAC report (p.1/3)</vt:lpstr>
      <vt:lpstr>Excerpts from PAC report (p.2/3)</vt:lpstr>
      <vt:lpstr>Excerpts from PAC report (p.3/3)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Rajesh Maingi</cp:lastModifiedBy>
  <cp:revision>13482</cp:revision>
  <cp:lastPrinted>2015-04-01T22:04:15Z</cp:lastPrinted>
  <dcterms:created xsi:type="dcterms:W3CDTF">2011-10-25T17:23:41Z</dcterms:created>
  <dcterms:modified xsi:type="dcterms:W3CDTF">2016-03-22T14:44:19Z</dcterms:modified>
</cp:coreProperties>
</file>