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8" r:id="rId2"/>
    <p:sldId id="419" r:id="rId3"/>
    <p:sldId id="398" r:id="rId4"/>
    <p:sldId id="433" r:id="rId5"/>
    <p:sldId id="410" r:id="rId6"/>
    <p:sldId id="407" r:id="rId7"/>
    <p:sldId id="429" r:id="rId8"/>
    <p:sldId id="271" r:id="rId9"/>
    <p:sldId id="272" r:id="rId10"/>
    <p:sldId id="273" r:id="rId11"/>
    <p:sldId id="430" r:id="rId12"/>
    <p:sldId id="424" r:id="rId13"/>
    <p:sldId id="385" r:id="rId14"/>
    <p:sldId id="386" r:id="rId15"/>
    <p:sldId id="428" r:id="rId16"/>
    <p:sldId id="284" r:id="rId17"/>
    <p:sldId id="353" r:id="rId18"/>
    <p:sldId id="356" r:id="rId19"/>
    <p:sldId id="299" r:id="rId20"/>
    <p:sldId id="368" r:id="rId21"/>
    <p:sldId id="370" r:id="rId22"/>
    <p:sldId id="434" r:id="rId23"/>
    <p:sldId id="291" r:id="rId24"/>
    <p:sldId id="358" r:id="rId25"/>
    <p:sldId id="365" r:id="rId26"/>
    <p:sldId id="383" r:id="rId27"/>
    <p:sldId id="431" r:id="rId28"/>
    <p:sldId id="395" r:id="rId29"/>
    <p:sldId id="402" r:id="rId30"/>
    <p:sldId id="400" r:id="rId31"/>
    <p:sldId id="405" r:id="rId32"/>
    <p:sldId id="396" r:id="rId33"/>
    <p:sldId id="421" r:id="rId34"/>
    <p:sldId id="412" r:id="rId35"/>
    <p:sldId id="432" r:id="rId36"/>
    <p:sldId id="413" r:id="rId37"/>
    <p:sldId id="384" r:id="rId38"/>
    <p:sldId id="377" r:id="rId39"/>
    <p:sldId id="362" r:id="rId40"/>
    <p:sldId id="401" r:id="rId41"/>
    <p:sldId id="422" r:id="rId42"/>
    <p:sldId id="435" r:id="rId43"/>
    <p:sldId id="425" r:id="rId44"/>
    <p:sldId id="426" r:id="rId45"/>
    <p:sldId id="34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66FF"/>
    <a:srgbClr val="CC00CC"/>
    <a:srgbClr val="920000"/>
    <a:srgbClr val="000099"/>
    <a:srgbClr val="0066FF"/>
    <a:srgbClr val="336699"/>
    <a:srgbClr val="FFFF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1" autoAdjust="0"/>
  </p:normalViewPr>
  <p:slideViewPr>
    <p:cSldViewPr>
      <p:cViewPr>
        <p:scale>
          <a:sx n="125" d="100"/>
          <a:sy n="125" d="100"/>
        </p:scale>
        <p:origin x="-1140" y="-72"/>
      </p:cViewPr>
      <p:guideLst>
        <p:guide orient="horz" pos="5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677863"/>
            <a:ext cx="4629150" cy="3471862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DFA36-39CA-429C-9908-CE6906E5D9E1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8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Program Overview – PAC-37 – January 26-28, 2016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stw-2015.pppl.gov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a/pppl.gov/spreadsheets/d/1zZXJljUkwrsJLmJVbCWFsHJy9AWbZ1qM_SKdh2XD3rw/edit?usp=sharing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/>
              </a:rPr>
              <a:t>J. Menard, PPPL</a:t>
            </a:r>
          </a:p>
          <a:p>
            <a:r>
              <a:rPr lang="en-US" sz="2000" i="1" dirty="0">
                <a:solidFill>
                  <a:srgbClr val="000000"/>
                </a:solidFill>
                <a:latin typeface="Arial"/>
              </a:rPr>
              <a:t>For the NSTX-U Research Team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-5" dirty="0">
                <a:latin typeface="Arial"/>
                <a:cs typeface="Arial"/>
              </a:rPr>
              <a:t>Overview of NSTX-U Research Program Progress and Plans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657600"/>
            <a:ext cx="7315200" cy="1066800"/>
          </a:xfrm>
        </p:spPr>
        <p:txBody>
          <a:bodyPr>
            <a:normAutofit lnSpcReduction="10000"/>
          </a:bodyPr>
          <a:lstStyle/>
          <a:p>
            <a:pPr marR="80"/>
            <a:r>
              <a:rPr lang="en-US" b="1" dirty="0" smtClean="0">
                <a:latin typeface="Arial"/>
              </a:rPr>
              <a:t>NSTX-U PAC 37</a:t>
            </a:r>
          </a:p>
          <a:p>
            <a:pPr marR="80"/>
            <a:r>
              <a:rPr lang="en-US" dirty="0" smtClean="0">
                <a:latin typeface="Arial"/>
              </a:rPr>
              <a:t>PPPL B318</a:t>
            </a:r>
          </a:p>
          <a:p>
            <a:pPr marR="80"/>
            <a:r>
              <a:rPr lang="en-US" dirty="0" smtClean="0">
                <a:latin typeface="Arial"/>
              </a:rPr>
              <a:t>January 26-28, </a:t>
            </a:r>
            <a:r>
              <a:rPr lang="en-US" dirty="0">
                <a:latin typeface="Arial"/>
              </a:rPr>
              <a:t>2016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33838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r>
              <a:rPr sz="3200" b="1" spc="-5" dirty="0">
                <a:latin typeface="Arial"/>
                <a:cs typeface="Arial"/>
              </a:rPr>
              <a:t>NSTX-U will have major boost in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5" dirty="0" smtClean="0">
                <a:latin typeface="Arial"/>
                <a:cs typeface="Arial"/>
              </a:rPr>
              <a:t>performanc</a:t>
            </a:r>
            <a:r>
              <a:rPr lang="en-US" sz="3200" b="1" spc="-5" dirty="0" smtClean="0">
                <a:latin typeface="Arial"/>
                <a:cs typeface="Arial"/>
              </a:rPr>
              <a:t>e</a:t>
            </a:r>
            <a:endParaRPr sz="3200" b="1" spc="-5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295400"/>
            <a:ext cx="3584731" cy="3748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6110" y="1293812"/>
            <a:ext cx="3604489" cy="3735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5701" y="1373153"/>
            <a:ext cx="909319" cy="1343660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0" y="102552"/>
                </a:lnTo>
                <a:lnTo>
                  <a:pt x="641591" y="1216812"/>
                </a:lnTo>
                <a:lnTo>
                  <a:pt x="552538" y="1268082"/>
                </a:lnTo>
                <a:lnTo>
                  <a:pt x="833196" y="1343634"/>
                </a:lnTo>
                <a:lnTo>
                  <a:pt x="894943" y="1114259"/>
                </a:lnTo>
                <a:lnTo>
                  <a:pt x="819696" y="1114259"/>
                </a:lnTo>
                <a:lnTo>
                  <a:pt x="178104" y="0"/>
                </a:lnTo>
                <a:close/>
              </a:path>
              <a:path w="909319" h="1343660">
                <a:moveTo>
                  <a:pt x="908748" y="1062977"/>
                </a:moveTo>
                <a:lnTo>
                  <a:pt x="819696" y="1114259"/>
                </a:lnTo>
                <a:lnTo>
                  <a:pt x="894943" y="1114259"/>
                </a:lnTo>
                <a:lnTo>
                  <a:pt x="908748" y="10629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5701" y="1373153"/>
            <a:ext cx="909319" cy="1343660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819696" y="1114259"/>
                </a:lnTo>
                <a:lnTo>
                  <a:pt x="908748" y="1062977"/>
                </a:lnTo>
                <a:lnTo>
                  <a:pt x="833196" y="1343634"/>
                </a:lnTo>
                <a:lnTo>
                  <a:pt x="552538" y="1268082"/>
                </a:lnTo>
                <a:lnTo>
                  <a:pt x="641591" y="1216812"/>
                </a:lnTo>
                <a:lnTo>
                  <a:pt x="0" y="102552"/>
                </a:lnTo>
                <a:lnTo>
                  <a:pt x="178104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2660" y="1380901"/>
            <a:ext cx="608330" cy="734060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0" y="447763"/>
                </a:moveTo>
                <a:lnTo>
                  <a:pt x="50164" y="734047"/>
                </a:lnTo>
                <a:lnTo>
                  <a:pt x="336461" y="683882"/>
                </a:lnTo>
                <a:lnTo>
                  <a:pt x="252336" y="624852"/>
                </a:lnTo>
                <a:lnTo>
                  <a:pt x="335186" y="506793"/>
                </a:lnTo>
                <a:lnTo>
                  <a:pt x="84112" y="506793"/>
                </a:lnTo>
                <a:lnTo>
                  <a:pt x="0" y="447763"/>
                </a:lnTo>
                <a:close/>
              </a:path>
              <a:path w="608329" h="734060">
                <a:moveTo>
                  <a:pt x="439762" y="0"/>
                </a:moveTo>
                <a:lnTo>
                  <a:pt x="84112" y="506793"/>
                </a:lnTo>
                <a:lnTo>
                  <a:pt x="335186" y="506793"/>
                </a:lnTo>
                <a:lnTo>
                  <a:pt x="607987" y="118059"/>
                </a:lnTo>
                <a:lnTo>
                  <a:pt x="4397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2660" y="1380902"/>
            <a:ext cx="608330" cy="734060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607987" y="118059"/>
                </a:moveTo>
                <a:lnTo>
                  <a:pt x="252336" y="624852"/>
                </a:lnTo>
                <a:lnTo>
                  <a:pt x="336461" y="683882"/>
                </a:lnTo>
                <a:lnTo>
                  <a:pt x="50164" y="734047"/>
                </a:lnTo>
                <a:lnTo>
                  <a:pt x="0" y="447763"/>
                </a:lnTo>
                <a:lnTo>
                  <a:pt x="84112" y="506793"/>
                </a:lnTo>
                <a:lnTo>
                  <a:pt x="439762" y="0"/>
                </a:lnTo>
                <a:lnTo>
                  <a:pt x="607987" y="11805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939" y="5320413"/>
            <a:ext cx="3640454" cy="1034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2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toroidal field (0.5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1T)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2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plasma current (1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2MA)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735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5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longer pulse (1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5s)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7378" y="5120382"/>
            <a:ext cx="4513580" cy="137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0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2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heating power (5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10MW)</a:t>
            </a:r>
            <a:endParaRPr sz="2400">
              <a:latin typeface="Arial Narrow"/>
              <a:cs typeface="Arial Narrow"/>
            </a:endParaRPr>
          </a:p>
          <a:p>
            <a:pPr marL="355600" indent="-228600">
              <a:lnSpc>
                <a:spcPts val="217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FF0000"/>
                </a:solidFill>
                <a:latin typeface="Arial Narrow"/>
                <a:cs typeface="Arial Narrow"/>
              </a:rPr>
              <a:t>Tangential </a:t>
            </a:r>
            <a:r>
              <a:rPr sz="2000" spc="-5" dirty="0">
                <a:solidFill>
                  <a:srgbClr val="FF0000"/>
                </a:solidFill>
                <a:latin typeface="Arial Narrow"/>
                <a:cs typeface="Arial Narrow"/>
              </a:rPr>
              <a:t>NBI </a:t>
            </a:r>
            <a:r>
              <a:rPr sz="2000" spc="-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 Narrow"/>
                <a:cs typeface="Arial Narrow"/>
              </a:rPr>
              <a:t>2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× </a:t>
            </a:r>
            <a:r>
              <a:rPr sz="2000" spc="-5" dirty="0">
                <a:solidFill>
                  <a:srgbClr val="FF0000"/>
                </a:solidFill>
                <a:latin typeface="Arial Narrow"/>
                <a:cs typeface="Arial Narrow"/>
              </a:rPr>
              <a:t>current drive</a:t>
            </a:r>
            <a:r>
              <a:rPr sz="2000" spc="-1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 Narrow"/>
                <a:cs typeface="Arial Narrow"/>
              </a:rPr>
              <a:t>efficiency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4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divertor heat flux (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ITER</a:t>
            </a:r>
            <a:r>
              <a:rPr sz="2400" spc="-1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levels)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740"/>
              </a:lnSpc>
            </a:pPr>
            <a:r>
              <a:rPr sz="2400" dirty="0">
                <a:latin typeface="Wingdings"/>
                <a:cs typeface="Wingdings"/>
              </a:rPr>
              <a:t></a:t>
            </a:r>
            <a:r>
              <a:rPr sz="2400" dirty="0">
                <a:latin typeface="Arial Narrow"/>
                <a:cs typeface="Arial Narrow"/>
              </a:rPr>
              <a:t>Up </a:t>
            </a:r>
            <a:r>
              <a:rPr sz="2400" spc="-5" dirty="0">
                <a:latin typeface="Arial Narrow"/>
                <a:cs typeface="Arial Narrow"/>
              </a:rPr>
              <a:t>to 10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higher nT</a:t>
            </a:r>
            <a:r>
              <a:rPr sz="2400" spc="-5" dirty="0">
                <a:latin typeface="Symbol"/>
                <a:cs typeface="Symbol"/>
              </a:rPr>
              <a:t></a:t>
            </a:r>
            <a:r>
              <a:rPr sz="2400" spc="-7" baseline="-20833" dirty="0">
                <a:latin typeface="Arial"/>
                <a:cs typeface="Arial"/>
              </a:rPr>
              <a:t>E </a:t>
            </a:r>
            <a:r>
              <a:rPr sz="2400" spc="-5" dirty="0">
                <a:latin typeface="Arial Narrow"/>
                <a:cs typeface="Arial Narrow"/>
              </a:rPr>
              <a:t>(~MJ</a:t>
            </a:r>
            <a:r>
              <a:rPr sz="2400" spc="6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plasmas)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4191000" y="1066800"/>
            <a:ext cx="4953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. </a:t>
            </a:r>
            <a:r>
              <a:rPr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Tangential</a:t>
            </a:r>
            <a:r>
              <a:rPr lang="en-US" sz="2800" b="1" spc="-37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lang="en-US"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lang="en-US" sz="2800" b="1" spc="-37" baseline="30000" dirty="0" smtClean="0">
                <a:solidFill>
                  <a:srgbClr val="336699"/>
                </a:solidFill>
                <a:latin typeface="Arial Narrow"/>
                <a:cs typeface="Arial Narrow"/>
              </a:rPr>
              <a:t>nd </a:t>
            </a: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Neutral</a:t>
            </a:r>
            <a:r>
              <a:rPr sz="2800" b="1" spc="247" dirty="0" smtClean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Beam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0" y="1066800"/>
            <a:ext cx="4191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1. New</a:t>
            </a:r>
            <a:r>
              <a:rPr sz="2800" b="1" spc="25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Central</a:t>
            </a:r>
            <a:r>
              <a:rPr sz="2800" b="1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336699"/>
                </a:solidFill>
                <a:latin typeface="Arial Narrow"/>
                <a:cs typeface="Arial Narrow"/>
              </a:rPr>
              <a:t>Magnet</a:t>
            </a:r>
            <a:endParaRPr sz="4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118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80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Events 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ince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PAC-35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Charge Questions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Mission and Capabilities of NSTX-U</a:t>
            </a:r>
          </a:p>
          <a:p>
            <a:r>
              <a:rPr lang="en-US" sz="3200" dirty="0" smtClean="0"/>
              <a:t>Research Goals and Milestones</a:t>
            </a:r>
          </a:p>
          <a:p>
            <a:r>
              <a:rPr lang="en-US" sz="3200" dirty="0" smtClean="0"/>
              <a:t>Key Scientific Issues NSTX-U Will Address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Organizational Structure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Run Coordination 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Support for FESAC / FES Strategic Goals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Outline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431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kern="0" dirty="0"/>
              <a:t> </a:t>
            </a:r>
            <a:r>
              <a:rPr lang="en-US" kern="0" dirty="0">
                <a:latin typeface="Arial Narrow" panose="020B0606020202030204" pitchFamily="34" charset="0"/>
              </a:rPr>
              <a:t>5 year goal: Establish core physics/scenarios for </a:t>
            </a:r>
            <a:r>
              <a:rPr lang="en-US" kern="0" dirty="0" smtClean="0">
                <a:latin typeface="Arial Narrow" panose="020B0606020202030204" pitchFamily="34" charset="0"/>
              </a:rPr>
              <a:t>ST</a:t>
            </a:r>
            <a:r>
              <a:rPr lang="en-US" sz="7200" kern="0" dirty="0" smtClean="0"/>
              <a:t/>
            </a:r>
            <a:br>
              <a:rPr lang="en-US" sz="7200" kern="0" dirty="0" smtClean="0"/>
            </a:br>
            <a:r>
              <a:rPr lang="en-US" sz="3600" dirty="0">
                <a:solidFill>
                  <a:srgbClr val="FF0000"/>
                </a:solidFill>
                <a:latin typeface="Arial Narrow" panose="020B0606020202030204" pitchFamily="34" charset="0"/>
              </a:rPr>
              <a:t>10 year goal: Integrate high-performance core + metal </a:t>
            </a:r>
            <a:r>
              <a:rPr lang="en-US" sz="3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walls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Pentagon 3"/>
          <p:cNvSpPr/>
          <p:nvPr/>
        </p:nvSpPr>
        <p:spPr bwMode="auto">
          <a:xfrm>
            <a:off x="76200" y="1295400"/>
            <a:ext cx="4343400" cy="381000"/>
          </a:xfrm>
          <a:prstGeom prst="homePlate">
            <a:avLst>
              <a:gd name="adj" fmla="val 0"/>
            </a:avLst>
          </a:prstGeom>
          <a:solidFill>
            <a:srgbClr val="D0DEF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i="0" dirty="0" smtClean="0">
                <a:ea typeface="ＭＳ Ｐゴシック" pitchFamily="-108" charset="-128"/>
              </a:rPr>
              <a:t>First 5 years</a:t>
            </a:r>
            <a:endParaRPr lang="en-US" sz="2400" b="1" i="0" dirty="0">
              <a:ea typeface="ＭＳ Ｐゴシック" pitchFamily="-108" charset="-128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76198" y="5562600"/>
            <a:ext cx="4343402" cy="8382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i="0" dirty="0" smtClean="0">
                <a:latin typeface="Arial Narrow" panose="020B0606020202030204" pitchFamily="34" charset="0"/>
              </a:rPr>
              <a:t>Lower A or higher A?</a:t>
            </a:r>
          </a:p>
          <a:p>
            <a:pPr marL="115888" marR="0" indent="-115888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i="0" dirty="0" smtClean="0">
                <a:latin typeface="Arial Narrow" panose="020B0606020202030204" pitchFamily="34" charset="0"/>
              </a:rPr>
              <a:t>Standard, snowflake, </a:t>
            </a:r>
            <a:r>
              <a:rPr lang="en-US" sz="2000" b="1" i="0" dirty="0">
                <a:latin typeface="Arial Narrow" panose="020B0606020202030204" pitchFamily="34" charset="0"/>
              </a:rPr>
              <a:t>S</a:t>
            </a:r>
            <a:r>
              <a:rPr lang="en-US" sz="2000" b="1" i="0" dirty="0" smtClean="0">
                <a:latin typeface="Arial Narrow" panose="020B0606020202030204" pitchFamily="34" charset="0"/>
              </a:rPr>
              <a:t>uper-X (MAST-U)?</a:t>
            </a:r>
            <a:endParaRPr lang="en-US" sz="2000" b="1" i="0" dirty="0">
              <a:latin typeface="Arial Narrow" panose="020B0606020202030204" pitchFamily="34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75558" y="4788902"/>
            <a:ext cx="4344044" cy="773698"/>
          </a:xfrm>
          <a:prstGeom prst="homePlate">
            <a:avLst>
              <a:gd name="adj" fmla="val 0"/>
            </a:avLst>
          </a:prstGeom>
          <a:solidFill>
            <a:srgbClr val="D0DEF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i="0" dirty="0" smtClean="0">
                <a:latin typeface="Arial Narrow" panose="020B0606020202030204" pitchFamily="34" charset="0"/>
                <a:ea typeface="ＭＳ Ｐゴシック" pitchFamily="-108" charset="-128"/>
              </a:rPr>
              <a:t>Inform choice of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i="0" dirty="0" smtClean="0">
                <a:latin typeface="Arial Narrow" panose="020B0606020202030204" pitchFamily="34" charset="0"/>
                <a:ea typeface="ＭＳ Ｐゴシック" pitchFamily="-108" charset="-128"/>
              </a:rPr>
              <a:t>FNSF configuration: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199" y="1809115"/>
            <a:ext cx="4343402" cy="2915285"/>
            <a:chOff x="76199" y="2266315"/>
            <a:chExt cx="4343402" cy="2915285"/>
          </a:xfrm>
        </p:grpSpPr>
        <p:sp>
          <p:nvSpPr>
            <p:cNvPr id="8" name="Down Arrow 7"/>
            <p:cNvSpPr/>
            <p:nvPr/>
          </p:nvSpPr>
          <p:spPr bwMode="auto">
            <a:xfrm>
              <a:off x="838200" y="4495800"/>
              <a:ext cx="2743200" cy="685800"/>
            </a:xfrm>
            <a:prstGeom prst="downArrow">
              <a:avLst>
                <a:gd name="adj1" fmla="val 85897"/>
                <a:gd name="adj2" fmla="val 64814"/>
              </a:avLst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9" name="Pentagon 8"/>
            <p:cNvSpPr/>
            <p:nvPr/>
          </p:nvSpPr>
          <p:spPr bwMode="auto">
            <a:xfrm>
              <a:off x="76840" y="2743200"/>
              <a:ext cx="4342760" cy="1905000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15888" indent="-1158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b="1" i="0" dirty="0" smtClean="0">
                  <a:latin typeface="Arial Narrow" panose="020B0606020202030204" pitchFamily="34" charset="0"/>
                </a:rPr>
                <a:t>Confinement vs. </a:t>
              </a:r>
              <a:r>
                <a:rPr lang="en-US" sz="2000" b="1" i="0" dirty="0" smtClean="0">
                  <a:latin typeface="Symbol" panose="05050102010706020507" pitchFamily="18" charset="2"/>
                </a:rPr>
                <a:t>b</a:t>
              </a:r>
              <a:r>
                <a:rPr lang="en-US" sz="2000" b="1" i="0" baseline="-25000" dirty="0" smtClean="0">
                  <a:latin typeface="Arial Narrow" panose="020B0606020202030204" pitchFamily="34" charset="0"/>
                </a:rPr>
                <a:t> </a:t>
              </a:r>
              <a:r>
                <a:rPr lang="en-US" sz="2000" b="1" i="0" dirty="0" smtClean="0">
                  <a:latin typeface="Arial Narrow" panose="020B0606020202030204" pitchFamily="34" charset="0"/>
                </a:rPr>
                <a:t>, </a:t>
              </a:r>
              <a:r>
                <a:rPr lang="en-US" sz="2000" b="1" i="0" dirty="0" err="1" smtClean="0">
                  <a:latin typeface="Arial Narrow" panose="020B0606020202030204" pitchFamily="34" charset="0"/>
                </a:rPr>
                <a:t>collisionality</a:t>
              </a:r>
              <a:endParaRPr lang="en-US" sz="2000" b="1" i="0" dirty="0" smtClean="0">
                <a:latin typeface="Arial Narrow" panose="020B0606020202030204" pitchFamily="34" charset="0"/>
              </a:endParaRPr>
            </a:p>
            <a:p>
              <a:pPr marL="115888" indent="-1158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Arial Narrow" panose="020B0606020202030204" pitchFamily="34" charset="0"/>
                </a:rPr>
                <a:t>Sustain high </a:t>
              </a:r>
              <a:r>
                <a:rPr lang="en-US" sz="2000" b="1" dirty="0">
                  <a:latin typeface="Symbol" panose="05050102010706020507" pitchFamily="18" charset="2"/>
                </a:rPr>
                <a:t>b</a:t>
              </a:r>
              <a:r>
                <a:rPr lang="en-US" sz="2000" b="1" dirty="0">
                  <a:latin typeface="Arial Narrow" panose="020B0606020202030204" pitchFamily="34" charset="0"/>
                </a:rPr>
                <a:t> with advanced control</a:t>
              </a:r>
            </a:p>
            <a:p>
              <a:pPr marL="115888" indent="-1158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latin typeface="Arial Narrow" panose="020B0606020202030204" pitchFamily="34" charset="0"/>
                </a:rPr>
                <a:t>Non-inductive </a:t>
              </a:r>
              <a:r>
                <a:rPr lang="en-US" sz="2000" b="1" dirty="0">
                  <a:latin typeface="Arial Narrow" panose="020B0606020202030204" pitchFamily="34" charset="0"/>
                </a:rPr>
                <a:t>start-up, ramp-up</a:t>
              </a:r>
            </a:p>
            <a:p>
              <a:pPr marL="115888" indent="-1158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b="1" i="0" dirty="0" smtClean="0">
                  <a:latin typeface="Arial Narrow" panose="020B0606020202030204" pitchFamily="34" charset="0"/>
                </a:rPr>
                <a:t>Mitigate </a:t>
              </a:r>
              <a:r>
                <a:rPr lang="en-US" sz="2000" b="1" i="0" dirty="0">
                  <a:latin typeface="Arial Narrow" panose="020B0606020202030204" pitchFamily="34" charset="0"/>
                </a:rPr>
                <a:t>high </a:t>
              </a:r>
              <a:r>
                <a:rPr lang="en-US" sz="2000" b="1" i="0" dirty="0" smtClean="0">
                  <a:latin typeface="Arial Narrow" panose="020B0606020202030204" pitchFamily="34" charset="0"/>
                </a:rPr>
                <a:t>heat fluxes</a:t>
              </a:r>
            </a:p>
            <a:p>
              <a:pPr marL="115888" indent="-115888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000" b="1" i="0" dirty="0" smtClean="0">
                  <a:latin typeface="Arial Narrow" panose="020B0606020202030204" pitchFamily="34" charset="0"/>
                </a:rPr>
                <a:t>Test high-Z </a:t>
              </a:r>
              <a:r>
                <a:rPr lang="en-US" sz="2000" b="1" i="0" dirty="0" err="1" smtClean="0">
                  <a:latin typeface="Arial Narrow" panose="020B0606020202030204" pitchFamily="34" charset="0"/>
                </a:rPr>
                <a:t>divertor</a:t>
              </a:r>
              <a:r>
                <a:rPr lang="en-US" sz="2000" b="1" i="0" dirty="0" smtClean="0">
                  <a:latin typeface="Arial Narrow" panose="020B0606020202030204" pitchFamily="34" charset="0"/>
                </a:rPr>
                <a:t>, Li vapor shielding</a:t>
              </a:r>
              <a:endParaRPr lang="en-US" sz="2000" b="1" i="0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 bwMode="auto">
            <a:xfrm>
              <a:off x="76199" y="2266315"/>
              <a:ext cx="4343402" cy="470047"/>
            </a:xfrm>
            <a:prstGeom prst="homePlate">
              <a:avLst>
                <a:gd name="adj" fmla="val 0"/>
              </a:avLst>
            </a:prstGeom>
            <a:solidFill>
              <a:srgbClr val="D0DEF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b="1" i="0" dirty="0" smtClean="0">
                  <a:latin typeface="Arial Narrow" panose="020B0606020202030204" pitchFamily="34" charset="0"/>
                  <a:ea typeface="ＭＳ Ｐゴシック" pitchFamily="-108" charset="-128"/>
                </a:rPr>
                <a:t>Establish ST physics / scenarios: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9600" y="1295400"/>
            <a:ext cx="4648201" cy="5105400"/>
            <a:chOff x="4419600" y="1295400"/>
            <a:chExt cx="4648201" cy="5105400"/>
          </a:xfrm>
        </p:grpSpPr>
        <p:sp>
          <p:nvSpPr>
            <p:cNvPr id="12" name="Pentagon 11"/>
            <p:cNvSpPr/>
            <p:nvPr/>
          </p:nvSpPr>
          <p:spPr bwMode="auto">
            <a:xfrm>
              <a:off x="4724400" y="5562600"/>
              <a:ext cx="4343401" cy="838200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15888" marR="0" indent="-115888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000" b="1" i="0" dirty="0" smtClean="0">
                  <a:latin typeface="Arial Narrow" panose="020B0606020202030204" pitchFamily="34" charset="0"/>
                </a:rPr>
                <a:t>High-Z consequences?  need high-Z + Li?</a:t>
              </a:r>
            </a:p>
            <a:p>
              <a:pPr marL="115888" marR="0" indent="-115888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000" b="1" i="0" dirty="0" smtClean="0">
                  <a:latin typeface="Arial Narrow" panose="020B0606020202030204" pitchFamily="34" charset="0"/>
                </a:rPr>
                <a:t>Assess for both </a:t>
              </a:r>
              <a:r>
                <a:rPr lang="en-US" sz="2000" b="1" i="0" dirty="0" err="1" smtClean="0">
                  <a:latin typeface="Arial Narrow" panose="020B0606020202030204" pitchFamily="34" charset="0"/>
                </a:rPr>
                <a:t>divertor</a:t>
              </a:r>
              <a:r>
                <a:rPr lang="en-US" sz="2000" b="1" i="0" dirty="0" smtClean="0">
                  <a:latin typeface="Arial Narrow" panose="020B0606020202030204" pitchFamily="34" charset="0"/>
                </a:rPr>
                <a:t> and first-wall</a:t>
              </a:r>
              <a:endParaRPr lang="en-US" sz="2000" b="1" i="0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 bwMode="auto">
            <a:xfrm>
              <a:off x="4724400" y="4788902"/>
              <a:ext cx="4343401" cy="773698"/>
            </a:xfrm>
            <a:prstGeom prst="homePlate">
              <a:avLst>
                <a:gd name="adj" fmla="val 0"/>
              </a:avLst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400" b="1" i="0" dirty="0" smtClean="0">
                  <a:latin typeface="Arial Narrow" panose="020B0606020202030204" pitchFamily="34" charset="0"/>
                  <a:ea typeface="ＭＳ Ｐゴシック" pitchFamily="-108" charset="-128"/>
                </a:rPr>
                <a:t>Inform choice of FNSF / DEMO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400" b="1" i="0" dirty="0" smtClean="0">
                  <a:latin typeface="Arial Narrow" panose="020B0606020202030204" pitchFamily="34" charset="0"/>
                  <a:ea typeface="ＭＳ Ｐゴシック" pitchFamily="-108" charset="-128"/>
                </a:rPr>
                <a:t>plasma facing materials:</a:t>
              </a:r>
            </a:p>
          </p:txBody>
        </p:sp>
        <p:sp>
          <p:nvSpPr>
            <p:cNvPr id="14" name="Down Arrow 13"/>
            <p:cNvSpPr/>
            <p:nvPr/>
          </p:nvSpPr>
          <p:spPr bwMode="auto">
            <a:xfrm rot="16200000">
              <a:off x="3381058" y="2847656"/>
              <a:ext cx="2381885" cy="304802"/>
            </a:xfrm>
            <a:prstGeom prst="downArrow">
              <a:avLst>
                <a:gd name="adj1" fmla="val 100000"/>
                <a:gd name="adj2" fmla="val 54730"/>
              </a:avLst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5" name="Pentagon 14"/>
            <p:cNvSpPr/>
            <p:nvPr/>
          </p:nvSpPr>
          <p:spPr bwMode="auto">
            <a:xfrm>
              <a:off x="4724400" y="1295400"/>
              <a:ext cx="4343400" cy="381000"/>
            </a:xfrm>
            <a:prstGeom prst="homePlate">
              <a:avLst>
                <a:gd name="adj" fmla="val 0"/>
              </a:avLst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b="1" dirty="0" smtClean="0">
                  <a:ea typeface="ＭＳ Ｐゴシック" pitchFamily="-108" charset="-128"/>
                </a:rPr>
                <a:t>Second 5 years</a:t>
              </a:r>
              <a:endParaRPr lang="en-US" sz="2400" b="1" i="0" dirty="0">
                <a:ea typeface="ＭＳ Ｐゴシック" pitchFamily="-108" charset="-128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724400" y="1809115"/>
              <a:ext cx="4343400" cy="2915285"/>
              <a:chOff x="228601" y="2266315"/>
              <a:chExt cx="4343400" cy="2915285"/>
            </a:xfrm>
          </p:grpSpPr>
          <p:sp>
            <p:nvSpPr>
              <p:cNvPr id="17" name="Down Arrow 16"/>
              <p:cNvSpPr/>
              <p:nvPr/>
            </p:nvSpPr>
            <p:spPr bwMode="auto">
              <a:xfrm>
                <a:off x="990601" y="4495800"/>
                <a:ext cx="2743200" cy="685800"/>
              </a:xfrm>
              <a:prstGeom prst="downArrow">
                <a:avLst>
                  <a:gd name="adj1" fmla="val 85897"/>
                  <a:gd name="adj2" fmla="val 64814"/>
                </a:avLst>
              </a:prstGeom>
              <a:solidFill>
                <a:schemeClr val="bg1">
                  <a:lumMod val="8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18" name="Pentagon 17"/>
              <p:cNvSpPr/>
              <p:nvPr/>
            </p:nvSpPr>
            <p:spPr bwMode="auto">
              <a:xfrm>
                <a:off x="228601" y="2743200"/>
                <a:ext cx="4343400" cy="1905000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15888" indent="-115888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i="0" dirty="0" smtClean="0">
                    <a:latin typeface="Arial Narrow" panose="020B0606020202030204" pitchFamily="34" charset="0"/>
                  </a:rPr>
                  <a:t>Convert all PFCs from C to high-Z</a:t>
                </a:r>
              </a:p>
              <a:p>
                <a:pPr marL="115888" indent="-115888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i="0" dirty="0">
                    <a:latin typeface="Arial Narrow" panose="020B0606020202030204" pitchFamily="34" charset="0"/>
                  </a:rPr>
                  <a:t>S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tatic </a:t>
                </a:r>
                <a:r>
                  <a:rPr lang="en-US" sz="2000" b="1" i="0" dirty="0" smtClean="0">
                    <a:latin typeface="Arial Narrow" panose="020B0606020202030204" pitchFamily="34" charset="0"/>
                    <a:sym typeface="Wingdings" panose="05000000000000000000" pitchFamily="2" charset="2"/>
                  </a:rPr>
                  <a:t> f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lowing Li </a:t>
                </a:r>
                <a:r>
                  <a:rPr lang="en-US" sz="2000" b="1" i="0" dirty="0" err="1" smtClean="0">
                    <a:latin typeface="Arial Narrow" panose="020B0606020202030204" pitchFamily="34" charset="0"/>
                  </a:rPr>
                  <a:t>divertor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 module(s), full </a:t>
                </a:r>
                <a:r>
                  <a:rPr lang="en-US" sz="2000" b="1" i="0" dirty="0" err="1" smtClean="0">
                    <a:latin typeface="Arial Narrow" panose="020B0606020202030204" pitchFamily="34" charset="0"/>
                  </a:rPr>
                  <a:t>toroidal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 flowing Li </a:t>
                </a:r>
                <a:r>
                  <a:rPr lang="en-US" sz="2000" b="1" i="0" dirty="0" err="1" smtClean="0">
                    <a:latin typeface="Arial Narrow" panose="020B0606020202030204" pitchFamily="34" charset="0"/>
                  </a:rPr>
                  <a:t>divertor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, high </a:t>
                </a:r>
                <a:r>
                  <a:rPr lang="en-US" sz="2000" b="1" i="0" dirty="0" err="1" smtClean="0">
                    <a:latin typeface="Arial Narrow" panose="020B0606020202030204" pitchFamily="34" charset="0"/>
                  </a:rPr>
                  <a:t>T</a:t>
                </a:r>
                <a:r>
                  <a:rPr lang="en-US" sz="2000" b="1" i="0" baseline="-25000" dirty="0" err="1" smtClean="0">
                    <a:latin typeface="Arial Narrow" panose="020B0606020202030204" pitchFamily="34" charset="0"/>
                  </a:rPr>
                  <a:t>wall</a:t>
                </a:r>
                <a:endParaRPr lang="en-US" sz="2000" b="1" i="0" baseline="-25000" dirty="0" smtClean="0">
                  <a:latin typeface="Arial Narrow" panose="020B0606020202030204" pitchFamily="34" charset="0"/>
                </a:endParaRPr>
              </a:p>
              <a:p>
                <a:pPr marL="115888" indent="-115888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i="0" dirty="0" smtClean="0">
                    <a:latin typeface="Arial Narrow" panose="020B0606020202030204" pitchFamily="34" charset="0"/>
                  </a:rPr>
                  <a:t>5s </a:t>
                </a:r>
                <a:r>
                  <a:rPr lang="en-US" sz="2000" b="1" i="0" dirty="0" smtClean="0">
                    <a:latin typeface="Arial Narrow" panose="020B060602020203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10-20s for </a:t>
                </a:r>
                <a:r>
                  <a:rPr lang="en-US" sz="2000" b="1" i="0" dirty="0">
                    <a:latin typeface="Arial Narrow" panose="020B0606020202030204" pitchFamily="34" charset="0"/>
                  </a:rPr>
                  <a:t>PFC/LM 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equilibration</a:t>
                </a:r>
              </a:p>
              <a:p>
                <a:pPr marL="115888" indent="-115888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i="0" dirty="0">
                    <a:latin typeface="Arial Narrow" panose="020B0606020202030204" pitchFamily="34" charset="0"/>
                  </a:rPr>
                  <a:t>Assess 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ST with high-Z</a:t>
                </a:r>
                <a:r>
                  <a:rPr lang="en-US" sz="2000" b="1" i="0" dirty="0">
                    <a:latin typeface="Arial Narrow" panose="020B0606020202030204" pitchFamily="34" charset="0"/>
                  </a:rPr>
                  <a:t>, high-Z + </a:t>
                </a:r>
                <a:r>
                  <a:rPr lang="en-US" sz="2000" b="1" i="0" dirty="0" smtClean="0">
                    <a:latin typeface="Arial Narrow" panose="020B0606020202030204" pitchFamily="34" charset="0"/>
                  </a:rPr>
                  <a:t>Li</a:t>
                </a:r>
                <a:endParaRPr lang="en-US" sz="2000" b="1" i="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Pentagon 18"/>
              <p:cNvSpPr/>
              <p:nvPr/>
            </p:nvSpPr>
            <p:spPr bwMode="auto">
              <a:xfrm>
                <a:off x="228601" y="2266315"/>
                <a:ext cx="4343400" cy="470047"/>
              </a:xfrm>
              <a:prstGeom prst="homePlate">
                <a:avLst>
                  <a:gd name="adj" fmla="val 0"/>
                </a:avLst>
              </a:prstGeom>
              <a:solidFill>
                <a:srgbClr val="FFCC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sz="2400" b="1" i="0" dirty="0">
                    <a:latin typeface="Arial Narrow" panose="020B0606020202030204" pitchFamily="34" charset="0"/>
                    <a:ea typeface="ＭＳ Ｐゴシック" pitchFamily="-108" charset="-128"/>
                  </a:rPr>
                  <a:t>High-performance + metal walls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41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Summary of FY2016-18 NSTX-U Research </a:t>
            </a:r>
            <a:r>
              <a:rPr lang="en-US" sz="3200" b="1" dirty="0">
                <a:latin typeface="Arial Narrow" panose="020B0606020202030204" pitchFamily="34" charset="0"/>
              </a:rPr>
              <a:t>M</a:t>
            </a:r>
            <a:r>
              <a:rPr lang="en-US" sz="3200" b="1" dirty="0" smtClean="0">
                <a:latin typeface="Arial Narrow" panose="020B0606020202030204" pitchFamily="34" charset="0"/>
              </a:rPr>
              <a:t>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305800" cy="5486400"/>
          </a:xfrm>
        </p:spPr>
        <p:txBody>
          <a:bodyPr rIns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FY2016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Obtain 1</a:t>
            </a:r>
            <a:r>
              <a:rPr lang="en-US" baseline="30000" dirty="0" smtClean="0"/>
              <a:t>st</a:t>
            </a:r>
            <a:r>
              <a:rPr lang="en-US" dirty="0" smtClean="0"/>
              <a:t> data at 60% higher field/current, 2-3</a:t>
            </a:r>
            <a:r>
              <a:rPr lang="en-US" dirty="0" smtClean="0">
                <a:latin typeface="Calibri"/>
              </a:rPr>
              <a:t>× </a:t>
            </a:r>
            <a:r>
              <a:rPr lang="en-US" dirty="0" smtClean="0"/>
              <a:t>longer pulse:</a:t>
            </a:r>
          </a:p>
          <a:p>
            <a:pPr marL="517525" lvl="2" indent="168275">
              <a:lnSpc>
                <a:spcPct val="90000"/>
              </a:lnSpc>
            </a:pPr>
            <a:r>
              <a:rPr lang="en-US" dirty="0" smtClean="0"/>
              <a:t>Re-establish sustained low l</a:t>
            </a:r>
            <a:r>
              <a:rPr lang="en-US" baseline="-25000" dirty="0" smtClean="0"/>
              <a:t>i</a:t>
            </a:r>
            <a:r>
              <a:rPr lang="en-US" dirty="0" smtClean="0"/>
              <a:t> / high-</a:t>
            </a:r>
            <a:r>
              <a:rPr lang="en-US" dirty="0" smtClean="0">
                <a:latin typeface="Symbol" pitchFamily="18" charset="2"/>
              </a:rPr>
              <a:t>k</a:t>
            </a:r>
            <a:r>
              <a:rPr lang="en-US" dirty="0" smtClean="0"/>
              <a:t> operation above no-wall limit</a:t>
            </a:r>
          </a:p>
          <a:p>
            <a:pPr marL="517525" lvl="2" indent="168275">
              <a:lnSpc>
                <a:spcPct val="90000"/>
              </a:lnSpc>
            </a:pPr>
            <a:r>
              <a:rPr lang="en-US" dirty="0" smtClean="0"/>
              <a:t>Study thermal confinement, pedestal structure, SOL widths</a:t>
            </a:r>
          </a:p>
          <a:p>
            <a:pPr marL="517525" lvl="2" indent="168275">
              <a:lnSpc>
                <a:spcPct val="90000"/>
              </a:lnSpc>
            </a:pPr>
            <a:r>
              <a:rPr lang="en-US" dirty="0" smtClean="0"/>
              <a:t>Assess current-drive, fast-ion instabilities from new 2</a:t>
            </a:r>
            <a:r>
              <a:rPr lang="en-US" baseline="30000" dirty="0" smtClean="0"/>
              <a:t>nd</a:t>
            </a:r>
            <a:r>
              <a:rPr lang="en-US" dirty="0" smtClean="0"/>
              <a:t> NBI</a:t>
            </a:r>
          </a:p>
          <a:p>
            <a:pPr>
              <a:lnSpc>
                <a:spcPct val="90000"/>
              </a:lnSpc>
            </a:pPr>
            <a:endParaRPr lang="en-US" sz="400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FY2017</a:t>
            </a:r>
            <a:endParaRPr lang="en-US" b="1" dirty="0"/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Extend NSTX-U performance to full field, current (1T, 2MA)</a:t>
            </a:r>
          </a:p>
          <a:p>
            <a:pPr marL="800100" lvl="2">
              <a:lnSpc>
                <a:spcPct val="90000"/>
              </a:lnSpc>
            </a:pPr>
            <a:r>
              <a:rPr lang="en-US" dirty="0"/>
              <a:t>Assess </a:t>
            </a:r>
            <a:r>
              <a:rPr lang="en-US" dirty="0" err="1"/>
              <a:t>divertor</a:t>
            </a:r>
            <a:r>
              <a:rPr lang="en-US" dirty="0"/>
              <a:t> heat flux mitigation, confinement at full </a:t>
            </a:r>
            <a:r>
              <a:rPr lang="en-US" dirty="0" smtClean="0"/>
              <a:t>parameters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Access full non-inductive, small current over-drive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First 2D high-k scattering, test prototype high-Z tiles, HHFW</a:t>
            </a:r>
          </a:p>
          <a:p>
            <a:pPr marL="119110" indent="-341313">
              <a:lnSpc>
                <a:spcPct val="90000"/>
              </a:lnSpc>
            </a:pPr>
            <a:r>
              <a:rPr lang="en-US" b="1" dirty="0" smtClean="0"/>
              <a:t>FY2018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Study low-Z and high-Z impurity transport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Assess causes of core electron thermal transport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Test advanced q profile and rotation profile control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smtClean="0"/>
              <a:t>Assess CHI plasma current start-up performance</a:t>
            </a:r>
          </a:p>
          <a:p>
            <a:pPr marL="571500" lvl="1" indent="-228600">
              <a:lnSpc>
                <a:spcPct val="90000"/>
              </a:lnSpc>
            </a:pPr>
            <a:r>
              <a:rPr lang="en-US" dirty="0" err="1" smtClean="0"/>
              <a:t>Divertor</a:t>
            </a:r>
            <a:r>
              <a:rPr lang="en-US" dirty="0" smtClean="0"/>
              <a:t> power and momentum balance (vapor shielding)</a:t>
            </a:r>
          </a:p>
          <a:p>
            <a:pPr marL="119110" indent="-341313">
              <a:lnSpc>
                <a:spcPct val="90000"/>
              </a:lnSpc>
            </a:pPr>
            <a:endParaRPr lang="en-US" dirty="0"/>
          </a:p>
          <a:p>
            <a:pPr marL="519113" lvl="1" indent="-341313">
              <a:lnSpc>
                <a:spcPct val="90000"/>
              </a:lnSpc>
            </a:pPr>
            <a:endParaRPr lang="en-US" dirty="0" smtClean="0"/>
          </a:p>
          <a:p>
            <a:pPr marL="519113" lvl="1" indent="-341313">
              <a:lnSpc>
                <a:spcPct val="90000"/>
              </a:lnSpc>
            </a:pPr>
            <a:endParaRPr lang="en-US" dirty="0"/>
          </a:p>
          <a:p>
            <a:pPr marL="288971" lvl="1" indent="-173038">
              <a:lnSpc>
                <a:spcPct val="9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34400" y="1828800"/>
            <a:ext cx="4167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R16-3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0" y="2133600"/>
            <a:ext cx="4167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R16-1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2438400"/>
            <a:ext cx="4167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R16-2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4400" y="3472934"/>
            <a:ext cx="5450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R17-1,3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4400" y="4050268"/>
            <a:ext cx="46006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R17-2</a:t>
            </a:r>
          </a:p>
          <a:p>
            <a:r>
              <a:rPr lang="en-US" sz="1200" b="1" i="1" dirty="0" smtClean="0">
                <a:solidFill>
                  <a:srgbClr val="FF0000"/>
                </a:solidFill>
              </a:rPr>
              <a:t>IR17-1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3810000"/>
            <a:ext cx="4167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R17-4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0" y="4876800"/>
            <a:ext cx="4167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R18-1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1538" y="5225534"/>
            <a:ext cx="4600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IR18-2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00" y="5530334"/>
            <a:ext cx="4167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R18-2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5867400"/>
            <a:ext cx="4167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R18-3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4400" y="6216134"/>
            <a:ext cx="4600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IR18-1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0" y="1600200"/>
            <a:ext cx="7825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Milestone #</a:t>
            </a:r>
            <a:endParaRPr lang="en-US" sz="10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tabLst>
                <a:tab pos="2743200" algn="l"/>
              </a:tabLst>
            </a:pPr>
            <a:r>
              <a:rPr lang="en-US" sz="3200" b="0" i="0" kern="0" dirty="0" smtClean="0">
                <a:solidFill>
                  <a:srgbClr val="336699"/>
                </a:solidFill>
                <a:ea typeface="ＭＳ Ｐゴシック" pitchFamily="1" charset="-128"/>
              </a:rPr>
              <a:t>NSTX-U Milestone Schedule for FY2016-18</a:t>
            </a:r>
            <a:endParaRPr lang="en-US" sz="2800" b="0" i="0" kern="0" dirty="0" smtClean="0">
              <a:solidFill>
                <a:srgbClr val="336699"/>
              </a:solidFill>
            </a:endParaRPr>
          </a:p>
        </p:txBody>
      </p:sp>
      <p:sp>
        <p:nvSpPr>
          <p:cNvPr id="96" name="Line 21"/>
          <p:cNvSpPr>
            <a:spLocks noChangeShapeType="1"/>
          </p:cNvSpPr>
          <p:nvPr/>
        </p:nvSpPr>
        <p:spPr bwMode="auto">
          <a:xfrm>
            <a:off x="0" y="5925312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84473" y="1062494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FY2017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341698" y="1062494"/>
            <a:ext cx="2465731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FY2016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5105183" y="13847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18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647793" y="13847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1341698" y="4968330"/>
            <a:ext cx="2465731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Develop physics + operational tools for high-performance: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EF/RWM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1341698" y="1820133"/>
            <a:ext cx="2466575" cy="53511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 anchor="ctr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H-mode confinement, pedestal, SOL characteristics at higher B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P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NBI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1352936" y="6087001"/>
            <a:ext cx="2457064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disruption mitigation, initial </a:t>
            </a:r>
          </a:p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tests of real-time warning, prediction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Text Box 27"/>
          <p:cNvSpPr txBox="1">
            <a:spLocks noChangeArrowheads="1"/>
          </p:cNvSpPr>
          <p:nvPr/>
        </p:nvSpPr>
        <p:spPr bwMode="auto">
          <a:xfrm>
            <a:off x="3884473" y="5453402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Develop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high-non-inductive fraction NBI H-modes for sustainment and ramp-up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 Box 27"/>
          <p:cNvSpPr txBox="1">
            <a:spLocks noChangeArrowheads="1"/>
          </p:cNvSpPr>
          <p:nvPr/>
        </p:nvSpPr>
        <p:spPr bwMode="auto">
          <a:xfrm>
            <a:off x="3884473" y="4710499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Assess fast-wave SOL losses, core  thermal and fast ion interactions at increased field and current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7627" y="1415848"/>
            <a:ext cx="866773" cy="18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ctr"/>
          <a:lstStyle/>
          <a:p>
            <a:pPr marL="342860" indent="-342860" algn="ctr" eaLnBrk="0" hangingPunct="0">
              <a:lnSpc>
                <a:spcPct val="80000"/>
              </a:lnSpc>
            </a:pPr>
            <a:r>
              <a:rPr lang="en-US" sz="1400" b="1" i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Run </a:t>
            </a:r>
            <a:r>
              <a:rPr lang="en-US" sz="1400" b="1" i="0" dirty="0">
                <a:solidFill>
                  <a:srgbClr val="0000CC"/>
                </a:solidFill>
                <a:latin typeface="Arial Narrow" panose="020B0606020202030204" pitchFamily="34" charset="0"/>
              </a:rPr>
              <a:t>Weeks:</a:t>
            </a:r>
          </a:p>
        </p:txBody>
      </p:sp>
      <p:sp>
        <p:nvSpPr>
          <p:cNvPr id="125" name="Right Arrow 124"/>
          <p:cNvSpPr/>
          <p:nvPr/>
        </p:nvSpPr>
        <p:spPr bwMode="auto">
          <a:xfrm>
            <a:off x="117476" y="5983224"/>
            <a:ext cx="1177924" cy="493776"/>
          </a:xfrm>
          <a:prstGeom prst="rightArrow">
            <a:avLst>
              <a:gd name="adj1" fmla="val 100000"/>
              <a:gd name="adj2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algn="ctr">
              <a:lnSpc>
                <a:spcPct val="7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FES 3 Facility Joint Research Target (JRT)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" y="1676400"/>
            <a:ext cx="1219200" cy="4176485"/>
            <a:chOff x="1676400" y="1676400"/>
            <a:chExt cx="1219200" cy="4176485"/>
          </a:xfrm>
        </p:grpSpPr>
        <p:sp>
          <p:nvSpPr>
            <p:cNvPr id="113" name="Right Arrow 112"/>
            <p:cNvSpPr/>
            <p:nvPr/>
          </p:nvSpPr>
          <p:spPr bwMode="auto">
            <a:xfrm>
              <a:off x="1717675" y="4495800"/>
              <a:ext cx="117792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9" name="Text Box 12"/>
            <p:cNvSpPr txBox="1">
              <a:spLocks noChangeArrowheads="1"/>
            </p:cNvSpPr>
            <p:nvPr/>
          </p:nvSpPr>
          <p:spPr bwMode="auto">
            <a:xfrm>
              <a:off x="1676400" y="4876800"/>
              <a:ext cx="117792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Integrated Scenarios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1717675" y="3124201"/>
              <a:ext cx="1177925" cy="12954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>
              <a:off x="1717675" y="1676400"/>
              <a:ext cx="1177925" cy="13716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1676400" y="3468481"/>
              <a:ext cx="113347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Core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1676400" y="1840683"/>
              <a:ext cx="1142999" cy="103411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Boundary Science 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i="0" dirty="0" smtClean="0">
                  <a:solidFill>
                    <a:schemeClr val="tx1"/>
                  </a:solidFill>
                  <a:latin typeface="Arial Narrow" pitchFamily="34" charset="0"/>
                </a:rPr>
                <a:t>+ Particle Control</a:t>
              </a:r>
              <a:endParaRPr lang="en-US" sz="1600" b="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371600" y="5979279"/>
            <a:ext cx="7277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C-Mod leads JRT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1347594" y="3263137"/>
            <a:ext cx="2460679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effects of NBI injection on fast-ion f(v) and NBI-CD profile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3884475" y="1814899"/>
            <a:ext cx="2516325" cy="55535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scaling, mitigation of steady-state, transient heat-fluxes w/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advanced </a:t>
            </a:r>
            <a:r>
              <a:rPr lang="en-US" sz="1300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operation at high power density 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01167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1" name="Text Box 27"/>
          <p:cNvSpPr txBox="1">
            <a:spLocks noChangeArrowheads="1"/>
          </p:cNvSpPr>
          <p:nvPr/>
        </p:nvSpPr>
        <p:spPr bwMode="auto">
          <a:xfrm>
            <a:off x="3884474" y="2537269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high-Z </a:t>
            </a:r>
            <a:r>
              <a:rPr lang="en-US" sz="1300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PFC performance and impact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on operating scenarios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01167" y="2392559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6477000" y="1811302"/>
            <a:ext cx="2516325" cy="398498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impurity sources and edge and core impurity transport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77000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6477000" y="3259101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Assess role of fast-ion driven instabilities versus micro-turbulence in plasma thermal energy transport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77000" y="31242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6477000" y="4710499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Control of current and rotation profiles to improve global stability limits and extend high performance operation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76997" y="4572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6477000" y="5455000"/>
            <a:ext cx="2516325" cy="3984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4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transient CHI current start-up potential in NSTX-U</a:t>
            </a:r>
            <a:endParaRPr lang="en-US" sz="14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76998" y="5316867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4" name="Text Box 27"/>
          <p:cNvSpPr txBox="1">
            <a:spLocks noChangeArrowheads="1"/>
          </p:cNvSpPr>
          <p:nvPr/>
        </p:nvSpPr>
        <p:spPr bwMode="auto">
          <a:xfrm>
            <a:off x="6477000" y="2419054"/>
            <a:ext cx="2516325" cy="52133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Investigation of power and momentum balance for high density and impurity fraction </a:t>
            </a:r>
            <a:r>
              <a:rPr lang="en-US" sz="1300" i="0" dirty="0" err="1">
                <a:solidFill>
                  <a:srgbClr val="00808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 operation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76999" y="2286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6477000" y="1062494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FY2018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7697710" y="13847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/>
        </p:nvSpPr>
        <p:spPr bwMode="auto">
          <a:xfrm>
            <a:off x="7240320" y="13847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12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92173" y="4572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886200" y="5320099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R17-4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41698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352936" y="3124638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44684" y="4825673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990600" y="1415848"/>
            <a:ext cx="854006" cy="170816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9144">
            <a:spAutoFit/>
          </a:bodyPr>
          <a:lstStyle/>
          <a:p>
            <a:pPr algn="ctr"/>
            <a:r>
              <a:rPr lang="en-US" sz="1050" i="0" dirty="0" smtClean="0">
                <a:solidFill>
                  <a:srgbClr val="FFFFFF"/>
                </a:solidFill>
                <a:latin typeface="+mn-lt"/>
              </a:rPr>
              <a:t>Incremental</a:t>
            </a:r>
            <a:endParaRPr lang="en-US" sz="1050" i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3887063" y="6087001"/>
            <a:ext cx="2514600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Examine effect </a:t>
            </a:r>
            <a:r>
              <a:rPr lang="en-US" sz="1300" dirty="0">
                <a:solidFill>
                  <a:srgbClr val="FF0000"/>
                </a:solidFill>
                <a:latin typeface="Arial Narrow" panose="020B0606020202030204" pitchFamily="34" charset="0"/>
              </a:rPr>
              <a:t>of configuration on operating space for dissipative </a:t>
            </a:r>
            <a:r>
              <a:rPr lang="en-US" sz="13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divertors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86198" y="5981186"/>
            <a:ext cx="68448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DIII-D leads JRT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2285784" y="1380450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18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3884473" y="3252987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>
                <a:solidFill>
                  <a:srgbClr val="FF0000"/>
                </a:solidFill>
                <a:latin typeface="Symbol" panose="05050102010706020507" pitchFamily="18" charset="2"/>
              </a:rPr>
              <a:t></a:t>
            </a:r>
            <a:r>
              <a:rPr lang="en-US" sz="1300" i="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and local transport and turbulence at low </a:t>
            </a:r>
            <a:r>
              <a:rPr lang="en-US" sz="1300" i="0" dirty="0">
                <a:solidFill>
                  <a:srgbClr val="FF0000"/>
                </a:solidFill>
                <a:latin typeface="Symbol" panose="05050102010706020507" pitchFamily="18" charset="2"/>
              </a:rPr>
              <a:t>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* with full confinement and diagnostic capabilities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86200" y="3121173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6478725" y="6084104"/>
            <a:ext cx="2514600" cy="17953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TBD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77860" y="5978289"/>
            <a:ext cx="7806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NSTX-U leads JRT</a:t>
            </a:r>
          </a:p>
        </p:txBody>
      </p:sp>
      <p:cxnSp>
        <p:nvCxnSpPr>
          <p:cNvPr id="79" name="Straight Connector 78"/>
          <p:cNvCxnSpPr/>
          <p:nvPr/>
        </p:nvCxnSpPr>
        <p:spPr bwMode="auto">
          <a:xfrm flipH="1">
            <a:off x="6476997" y="3810000"/>
            <a:ext cx="1728" cy="7018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8993325" y="3810000"/>
            <a:ext cx="1728" cy="7018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Left Arrow 81"/>
          <p:cNvSpPr/>
          <p:nvPr/>
        </p:nvSpPr>
        <p:spPr bwMode="auto">
          <a:xfrm rot="10800000">
            <a:off x="8762999" y="4052888"/>
            <a:ext cx="211538" cy="290512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003399"/>
          </a:solidFill>
          <a:ln w="6350" cap="flat" cmpd="sng" algn="ctr">
            <a:solidFill>
              <a:srgbClr val="3366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4" name="Left Arrow 83"/>
          <p:cNvSpPr/>
          <p:nvPr/>
        </p:nvSpPr>
        <p:spPr bwMode="auto">
          <a:xfrm>
            <a:off x="6489836" y="4038600"/>
            <a:ext cx="285988" cy="290512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00339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05600" y="3886200"/>
            <a:ext cx="2057399" cy="60939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Begin ~1 year outage for </a:t>
            </a:r>
          </a:p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major facility enhancement(s) sometime during FY2018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400800" y="3763941"/>
            <a:ext cx="2667000" cy="80806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1058916"/>
            <a:ext cx="5557836" cy="1303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dirty="0" err="1" smtClean="0"/>
              <a:t>Divertor</a:t>
            </a:r>
            <a:r>
              <a:rPr lang="en-US" sz="2200" dirty="0" smtClean="0"/>
              <a:t> </a:t>
            </a:r>
            <a:r>
              <a:rPr lang="en-US" sz="2200" dirty="0" err="1" smtClean="0"/>
              <a:t>cryo</a:t>
            </a:r>
            <a:r>
              <a:rPr lang="en-US" sz="2200" dirty="0" smtClean="0"/>
              <a:t>-pump with high-Z baffle</a:t>
            </a:r>
          </a:p>
          <a:p>
            <a:pPr marL="511175" lvl="1" indent="-223838">
              <a:lnSpc>
                <a:spcPct val="90000"/>
              </a:lnSpc>
            </a:pPr>
            <a:r>
              <a:rPr lang="en-US" sz="1800" dirty="0" smtClean="0"/>
              <a:t>Control density and </a:t>
            </a:r>
            <a:r>
              <a:rPr lang="en-US" sz="1800" dirty="0" smtClean="0">
                <a:latin typeface="Symbol" panose="05050102010706020507" pitchFamily="18" charset="2"/>
              </a:rPr>
              <a:t>n</a:t>
            </a:r>
            <a:r>
              <a:rPr lang="en-US" sz="1800" dirty="0" smtClean="0"/>
              <a:t>* without Li, compare to Li</a:t>
            </a:r>
          </a:p>
          <a:p>
            <a:pPr marL="511175" lvl="1" indent="-223838">
              <a:lnSpc>
                <a:spcPct val="90000"/>
              </a:lnSpc>
            </a:pPr>
            <a:r>
              <a:rPr lang="en-US" sz="1800" dirty="0" smtClean="0"/>
              <a:t>Accelerate transition to high-Z PFCs, support liquid metal tests with </a:t>
            </a:r>
            <a:r>
              <a:rPr lang="en-US" sz="1800" dirty="0" err="1" smtClean="0"/>
              <a:t>bakeable</a:t>
            </a:r>
            <a:r>
              <a:rPr lang="en-US" sz="1800" dirty="0" smtClean="0"/>
              <a:t> baffle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Motivations for next major facility enhancements</a:t>
            </a:r>
            <a:br>
              <a:rPr lang="en-US" sz="3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One (maybe 2) enhancement(s) feasible / affordable for FY18-19 outage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33" name="Picture 5" descr="Screen Shot 2014-11-29 at 9.0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970353"/>
            <a:ext cx="911750" cy="251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t="55941" r="10583" b="4486"/>
          <a:stretch/>
        </p:blipFill>
        <p:spPr bwMode="auto">
          <a:xfrm>
            <a:off x="61147" y="1066800"/>
            <a:ext cx="2910653" cy="268267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Content Placeholder 1"/>
          <p:cNvSpPr txBox="1">
            <a:spLocks/>
          </p:cNvSpPr>
          <p:nvPr/>
        </p:nvSpPr>
        <p:spPr>
          <a:xfrm>
            <a:off x="3458866" y="2819400"/>
            <a:ext cx="5606284" cy="1283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>
              <a:buNone/>
            </a:pPr>
            <a:r>
              <a:rPr lang="en-US" dirty="0" smtClean="0"/>
              <a:t>2. Non-axisymmetric control coils (NCC)</a:t>
            </a:r>
          </a:p>
          <a:p>
            <a:pPr marL="511175" lvl="1" indent="-223838"/>
            <a:r>
              <a:rPr lang="en-US" sz="2300" dirty="0" smtClean="0"/>
              <a:t>Resonant, non-resonant NTV rotation control</a:t>
            </a:r>
          </a:p>
          <a:p>
            <a:pPr marL="511175" lvl="1" indent="-223838"/>
            <a:r>
              <a:rPr lang="en-US" sz="2300" dirty="0" smtClean="0"/>
              <a:t>RMP ELM suppression (not yet achieved in ST)</a:t>
            </a:r>
          </a:p>
          <a:p>
            <a:pPr marL="511175" lvl="1" indent="-223838"/>
            <a:r>
              <a:rPr lang="en-US" sz="2300" dirty="0" smtClean="0"/>
              <a:t>Enhanced RWM/EF control</a:t>
            </a:r>
          </a:p>
        </p:txBody>
      </p:sp>
      <p:sp>
        <p:nvSpPr>
          <p:cNvPr id="39" name="Pentagon 38"/>
          <p:cNvSpPr/>
          <p:nvPr/>
        </p:nvSpPr>
        <p:spPr>
          <a:xfrm>
            <a:off x="7620000" y="5196642"/>
            <a:ext cx="410866" cy="289758"/>
          </a:xfrm>
          <a:prstGeom prst="homePlate">
            <a:avLst/>
          </a:prstGeom>
          <a:solidFill>
            <a:srgbClr val="9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entagon 39"/>
          <p:cNvSpPr/>
          <p:nvPr/>
        </p:nvSpPr>
        <p:spPr>
          <a:xfrm rot="10800000">
            <a:off x="3099214" y="1143000"/>
            <a:ext cx="329786" cy="289758"/>
          </a:xfrm>
          <a:prstGeom prst="homePlate">
            <a:avLst/>
          </a:prstGeom>
          <a:solidFill>
            <a:srgbClr val="9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236061" y="4038600"/>
            <a:ext cx="3269139" cy="2400199"/>
            <a:chOff x="3048000" y="4218801"/>
            <a:chExt cx="2971944" cy="2181999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129433" y="4689730"/>
              <a:ext cx="810107" cy="26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r">
                <a:lnSpc>
                  <a:spcPct val="80000"/>
                </a:lnSpc>
                <a:buFontTx/>
                <a:buNone/>
              </a:pPr>
              <a:r>
                <a:rPr lang="en-US" sz="1400" i="0" dirty="0" smtClean="0">
                  <a:solidFill>
                    <a:srgbClr val="FF0000"/>
                  </a:solidFill>
                  <a:latin typeface="Arial Narrow" charset="0"/>
                  <a:ea typeface="MS PGothic" charset="0"/>
                  <a:cs typeface="MS PGothic" charset="0"/>
                </a:rPr>
                <a:t>NCC</a:t>
              </a:r>
              <a:endParaRPr lang="en-US" sz="1400" i="0" dirty="0">
                <a:solidFill>
                  <a:srgbClr val="FF0000"/>
                </a:solidFill>
                <a:latin typeface="Arial Narrow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048000" y="5240652"/>
              <a:ext cx="822960" cy="61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sz="1400" i="0" dirty="0">
                  <a:solidFill>
                    <a:srgbClr val="0000FF"/>
                  </a:solidFill>
                  <a:latin typeface="Arial Narrow" charset="0"/>
                  <a:ea typeface="MS PGothic" charset="0"/>
                  <a:cs typeface="MS PGothic" charset="0"/>
                </a:rPr>
                <a:t>Existing</a:t>
              </a:r>
            </a:p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sz="1400" i="0" dirty="0">
                  <a:solidFill>
                    <a:srgbClr val="0000FF"/>
                  </a:solidFill>
                  <a:latin typeface="Arial Narrow" charset="0"/>
                  <a:ea typeface="MS PGothic" charset="0"/>
                  <a:cs typeface="MS PGothic" charset="0"/>
                </a:rPr>
                <a:t>RWM</a:t>
              </a:r>
            </a:p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sz="1400" i="0" dirty="0">
                  <a:solidFill>
                    <a:srgbClr val="0000FF"/>
                  </a:solidFill>
                  <a:latin typeface="Arial Narrow" charset="0"/>
                  <a:ea typeface="MS PGothic" charset="0"/>
                  <a:cs typeface="MS PGothic" charset="0"/>
                </a:rPr>
                <a:t>coils</a:t>
              </a:r>
            </a:p>
          </p:txBody>
        </p:sp>
        <p:pic>
          <p:nvPicPr>
            <p:cNvPr id="7" name="Picture 8" descr="plot2NSTX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809" y="4264962"/>
              <a:ext cx="1877378" cy="213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4011681" y="4771596"/>
              <a:ext cx="1255015" cy="702088"/>
              <a:chOff x="492" y="1582"/>
              <a:chExt cx="1940" cy="1020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0"/>
                  <a:gd name="T25" fmla="*/ 0 h 396"/>
                  <a:gd name="T26" fmla="*/ 350 w 350"/>
                  <a:gd name="T27" fmla="*/ 396 h 3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>
                  <a:gd name="T0" fmla="*/ 24 w 556"/>
                  <a:gd name="T1" fmla="*/ 0 h 336"/>
                  <a:gd name="T2" fmla="*/ 166 w 556"/>
                  <a:gd name="T3" fmla="*/ 14 h 336"/>
                  <a:gd name="T4" fmla="*/ 278 w 556"/>
                  <a:gd name="T5" fmla="*/ 16 h 336"/>
                  <a:gd name="T6" fmla="*/ 392 w 556"/>
                  <a:gd name="T7" fmla="*/ 14 h 336"/>
                  <a:gd name="T8" fmla="*/ 472 w 556"/>
                  <a:gd name="T9" fmla="*/ 8 h 336"/>
                  <a:gd name="T10" fmla="*/ 528 w 556"/>
                  <a:gd name="T11" fmla="*/ 0 h 336"/>
                  <a:gd name="T12" fmla="*/ 556 w 556"/>
                  <a:gd name="T13" fmla="*/ 312 h 336"/>
                  <a:gd name="T14" fmla="*/ 550 w 556"/>
                  <a:gd name="T15" fmla="*/ 322 h 336"/>
                  <a:gd name="T16" fmla="*/ 428 w 556"/>
                  <a:gd name="T17" fmla="*/ 332 h 336"/>
                  <a:gd name="T18" fmla="*/ 274 w 556"/>
                  <a:gd name="T19" fmla="*/ 336 h 336"/>
                  <a:gd name="T20" fmla="*/ 92 w 556"/>
                  <a:gd name="T21" fmla="*/ 326 h 336"/>
                  <a:gd name="T22" fmla="*/ 0 w 556"/>
                  <a:gd name="T23" fmla="*/ 318 h 336"/>
                  <a:gd name="T24" fmla="*/ 24 w 556"/>
                  <a:gd name="T25" fmla="*/ 0 h 3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6"/>
                  <a:gd name="T40" fmla="*/ 0 h 336"/>
                  <a:gd name="T41" fmla="*/ 556 w 556"/>
                  <a:gd name="T42" fmla="*/ 336 h 3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2"/>
                  <a:gd name="T37" fmla="*/ 0 h 448"/>
                  <a:gd name="T38" fmla="*/ 522 w 522"/>
                  <a:gd name="T39" fmla="*/ 448 h 4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>
                  <a:gd name="T0" fmla="*/ 320 w 320"/>
                  <a:gd name="T1" fmla="*/ 196 h 496"/>
                  <a:gd name="T2" fmla="*/ 238 w 320"/>
                  <a:gd name="T3" fmla="*/ 144 h 496"/>
                  <a:gd name="T4" fmla="*/ 156 w 320"/>
                  <a:gd name="T5" fmla="*/ 76 h 496"/>
                  <a:gd name="T6" fmla="*/ 96 w 320"/>
                  <a:gd name="T7" fmla="*/ 0 h 496"/>
                  <a:gd name="T8" fmla="*/ 0 w 320"/>
                  <a:gd name="T9" fmla="*/ 286 h 496"/>
                  <a:gd name="T10" fmla="*/ 48 w 320"/>
                  <a:gd name="T11" fmla="*/ 346 h 496"/>
                  <a:gd name="T12" fmla="*/ 122 w 320"/>
                  <a:gd name="T13" fmla="*/ 416 h 496"/>
                  <a:gd name="T14" fmla="*/ 210 w 320"/>
                  <a:gd name="T15" fmla="*/ 482 h 496"/>
                  <a:gd name="T16" fmla="*/ 240 w 320"/>
                  <a:gd name="T17" fmla="*/ 496 h 4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0"/>
                  <a:gd name="T28" fmla="*/ 0 h 496"/>
                  <a:gd name="T29" fmla="*/ 320 w 320"/>
                  <a:gd name="T30" fmla="*/ 496 h 4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"/>
                  <a:gd name="T25" fmla="*/ 0 h 390"/>
                  <a:gd name="T26" fmla="*/ 132 w 132"/>
                  <a:gd name="T27" fmla="*/ 390 h 3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4063116" y="5788724"/>
              <a:ext cx="1213867" cy="457771"/>
              <a:chOff x="548" y="3006"/>
              <a:chExt cx="1884" cy="658"/>
            </a:xfrm>
          </p:grpSpPr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>
                  <a:gd name="T0" fmla="*/ 326 w 326"/>
                  <a:gd name="T1" fmla="*/ 0 h 92"/>
                  <a:gd name="T2" fmla="*/ 204 w 326"/>
                  <a:gd name="T3" fmla="*/ 36 h 92"/>
                  <a:gd name="T4" fmla="*/ 98 w 326"/>
                  <a:gd name="T5" fmla="*/ 62 h 92"/>
                  <a:gd name="T6" fmla="*/ 4 w 326"/>
                  <a:gd name="T7" fmla="*/ 76 h 92"/>
                  <a:gd name="T8" fmla="*/ 0 w 326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6"/>
                  <a:gd name="T16" fmla="*/ 0 h 92"/>
                  <a:gd name="T17" fmla="*/ 326 w 326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>
                  <a:gd name="T0" fmla="*/ 0 w 342"/>
                  <a:gd name="T1" fmla="*/ 86 h 86"/>
                  <a:gd name="T2" fmla="*/ 144 w 342"/>
                  <a:gd name="T3" fmla="*/ 60 h 86"/>
                  <a:gd name="T4" fmla="*/ 224 w 342"/>
                  <a:gd name="T5" fmla="*/ 40 h 86"/>
                  <a:gd name="T6" fmla="*/ 310 w 342"/>
                  <a:gd name="T7" fmla="*/ 12 h 86"/>
                  <a:gd name="T8" fmla="*/ 342 w 342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"/>
                  <a:gd name="T16" fmla="*/ 0 h 86"/>
                  <a:gd name="T17" fmla="*/ 342 w 342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0"/>
                  <a:gd name="T34" fmla="*/ 0 h 232"/>
                  <a:gd name="T35" fmla="*/ 560 w 560"/>
                  <a:gd name="T36" fmla="*/ 232 h 2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>
                  <a:gd name="T0" fmla="*/ 498 w 498"/>
                  <a:gd name="T1" fmla="*/ 362 h 362"/>
                  <a:gd name="T2" fmla="*/ 352 w 498"/>
                  <a:gd name="T3" fmla="*/ 334 h 362"/>
                  <a:gd name="T4" fmla="*/ 228 w 498"/>
                  <a:gd name="T5" fmla="*/ 298 h 362"/>
                  <a:gd name="T6" fmla="*/ 118 w 498"/>
                  <a:gd name="T7" fmla="*/ 260 h 362"/>
                  <a:gd name="T8" fmla="*/ 68 w 498"/>
                  <a:gd name="T9" fmla="*/ 236 h 362"/>
                  <a:gd name="T10" fmla="*/ 0 w 498"/>
                  <a:gd name="T11" fmla="*/ 0 h 362"/>
                  <a:gd name="T12" fmla="*/ 90 w 498"/>
                  <a:gd name="T13" fmla="*/ 34 h 362"/>
                  <a:gd name="T14" fmla="*/ 150 w 498"/>
                  <a:gd name="T15" fmla="*/ 56 h 362"/>
                  <a:gd name="T16" fmla="*/ 228 w 498"/>
                  <a:gd name="T17" fmla="*/ 84 h 362"/>
                  <a:gd name="T18" fmla="*/ 306 w 498"/>
                  <a:gd name="T19" fmla="*/ 104 h 362"/>
                  <a:gd name="T20" fmla="*/ 374 w 498"/>
                  <a:gd name="T21" fmla="*/ 120 h 362"/>
                  <a:gd name="T22" fmla="*/ 478 w 498"/>
                  <a:gd name="T23" fmla="*/ 138 h 362"/>
                  <a:gd name="T24" fmla="*/ 482 w 498"/>
                  <a:gd name="T25" fmla="*/ 154 h 3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8"/>
                  <a:gd name="T40" fmla="*/ 0 h 362"/>
                  <a:gd name="T41" fmla="*/ 498 w 498"/>
                  <a:gd name="T42" fmla="*/ 362 h 3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9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6"/>
                  <a:gd name="T37" fmla="*/ 0 h 440"/>
                  <a:gd name="T38" fmla="*/ 276 w 276"/>
                  <a:gd name="T39" fmla="*/ 440 h 4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</p:grpSp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3886951" y="4870609"/>
              <a:ext cx="1870949" cy="1211294"/>
              <a:chOff x="296" y="1708"/>
              <a:chExt cx="2888" cy="1756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22"/>
                  <a:gd name="T94" fmla="*/ 0 h 760"/>
                  <a:gd name="T95" fmla="*/ 1422 w 1422"/>
                  <a:gd name="T96" fmla="*/ 760 h 7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96"/>
                  <a:gd name="T70" fmla="*/ 0 h 1228"/>
                  <a:gd name="T71" fmla="*/ 696 w 696"/>
                  <a:gd name="T72" fmla="*/ 1228 h 122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grpSp>
            <p:nvGrpSpPr>
              <p:cNvPr id="23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406"/>
                    <a:gd name="T17" fmla="*/ 176 w 176"/>
                    <a:gd name="T18" fmla="*/ 406 h 4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29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2"/>
                    <a:gd name="T19" fmla="*/ 0 h 384"/>
                    <a:gd name="T20" fmla="*/ 322 w 32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</p:grpSp>
          <p:sp>
            <p:nvSpPr>
              <p:cNvPr id="24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30"/>
                  <a:gd name="T82" fmla="*/ 0 h 1162"/>
                  <a:gd name="T83" fmla="*/ 730 w 730"/>
                  <a:gd name="T84" fmla="*/ 1162 h 116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grpSp>
            <p:nvGrpSpPr>
              <p:cNvPr id="25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26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"/>
                    <a:gd name="T19" fmla="*/ 0 h 208"/>
                    <a:gd name="T20" fmla="*/ 58 w 58"/>
                    <a:gd name="T21" fmla="*/ 208 h 20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27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350"/>
                    <a:gd name="T20" fmla="*/ 56 w 56"/>
                    <a:gd name="T21" fmla="*/ 350 h 3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30" name="Line 46"/>
            <p:cNvSpPr>
              <a:spLocks noChangeShapeType="1"/>
            </p:cNvSpPr>
            <p:nvPr/>
          </p:nvSpPr>
          <p:spPr bwMode="auto">
            <a:xfrm>
              <a:off x="3870958" y="4819919"/>
              <a:ext cx="179537" cy="8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sz="1600"/>
            </a:p>
          </p:txBody>
        </p:sp>
        <p:sp>
          <p:nvSpPr>
            <p:cNvPr id="31" name="Line 47"/>
            <p:cNvSpPr>
              <a:spLocks noChangeShapeType="1"/>
            </p:cNvSpPr>
            <p:nvPr/>
          </p:nvSpPr>
          <p:spPr bwMode="auto">
            <a:xfrm>
              <a:off x="3698652" y="5512689"/>
              <a:ext cx="193481" cy="1875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sz="1600"/>
            </a:p>
          </p:txBody>
        </p:sp>
        <p:sp>
          <p:nvSpPr>
            <p:cNvPr id="41" name="Rectangle 1"/>
            <p:cNvSpPr>
              <a:spLocks noChangeArrowheads="1"/>
            </p:cNvSpPr>
            <p:nvPr/>
          </p:nvSpPr>
          <p:spPr bwMode="auto">
            <a:xfrm>
              <a:off x="3070127" y="4218801"/>
              <a:ext cx="2949817" cy="307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600" b="1" i="0" dirty="0">
                  <a:solidFill>
                    <a:srgbClr val="FF0000"/>
                  </a:solidFill>
                </a:rPr>
                <a:t>Full toroidal NCC array (2 x 12) </a:t>
              </a:r>
            </a:p>
          </p:txBody>
        </p:sp>
      </p:grpSp>
      <p:sp>
        <p:nvSpPr>
          <p:cNvPr id="44" name="Content Placeholder 1"/>
          <p:cNvSpPr txBox="1">
            <a:spLocks/>
          </p:cNvSpPr>
          <p:nvPr/>
        </p:nvSpPr>
        <p:spPr>
          <a:xfrm>
            <a:off x="3505200" y="4742915"/>
            <a:ext cx="4724400" cy="1353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3. 28GHz / 1MW </a:t>
            </a:r>
            <a:r>
              <a:rPr lang="en-US" sz="2400" dirty="0" err="1" smtClean="0"/>
              <a:t>gyrotron</a:t>
            </a:r>
            <a:r>
              <a:rPr lang="en-US" sz="2400" dirty="0" smtClean="0"/>
              <a:t> (Tsukuba)</a:t>
            </a:r>
          </a:p>
          <a:p>
            <a:pPr lvl="1" indent="-225425">
              <a:lnSpc>
                <a:spcPct val="90000"/>
              </a:lnSpc>
            </a:pPr>
            <a:r>
              <a:rPr lang="en-US" sz="1800" dirty="0" smtClean="0"/>
              <a:t>Heat CHI target w/ ECH for HHFW</a:t>
            </a:r>
          </a:p>
          <a:p>
            <a:pPr lvl="1" indent="-225425">
              <a:lnSpc>
                <a:spcPct val="90000"/>
              </a:lnSpc>
            </a:pPr>
            <a:r>
              <a:rPr lang="en-US" sz="1800" dirty="0" smtClean="0"/>
              <a:t>EC/EBW-only CD for start-up</a:t>
            </a:r>
          </a:p>
          <a:p>
            <a:pPr lvl="1" indent="-225425">
              <a:lnSpc>
                <a:spcPct val="90000"/>
              </a:lnSpc>
            </a:pPr>
            <a:r>
              <a:rPr lang="en-US" sz="1800" dirty="0" smtClean="0"/>
              <a:t>Longer-term: EBW CD for sustainment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905000" y="2133600"/>
            <a:ext cx="1969066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entagon 49"/>
          <p:cNvSpPr/>
          <p:nvPr/>
        </p:nvSpPr>
        <p:spPr>
          <a:xfrm rot="8860412">
            <a:off x="3404718" y="3875722"/>
            <a:ext cx="329786" cy="289758"/>
          </a:xfrm>
          <a:prstGeom prst="homePlate">
            <a:avLst/>
          </a:prstGeom>
          <a:solidFill>
            <a:srgbClr val="9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9691"/>
            <a:ext cx="914400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 algn="ctr">
              <a:lnSpc>
                <a:spcPts val="3180"/>
              </a:lnSpc>
            </a:pPr>
            <a:r>
              <a:rPr sz="3200" dirty="0"/>
              <a:t>Favorable confinement trend </a:t>
            </a:r>
            <a:r>
              <a:rPr sz="3200" spc="-5" dirty="0"/>
              <a:t>with </a:t>
            </a:r>
            <a:r>
              <a:rPr lang="en-US" sz="3200" spc="-5" dirty="0" smtClean="0"/>
              <a:t/>
            </a:r>
            <a:br>
              <a:rPr lang="en-US" sz="3200" spc="-5" dirty="0" smtClean="0"/>
            </a:br>
            <a:r>
              <a:rPr sz="3200" spc="-15" dirty="0" err="1" smtClean="0"/>
              <a:t>collisionality</a:t>
            </a:r>
            <a:r>
              <a:rPr lang="en-US" sz="3200" spc="-15" dirty="0"/>
              <a:t> </a:t>
            </a:r>
            <a:r>
              <a:rPr lang="en-US" sz="3200" spc="-15" dirty="0" smtClean="0"/>
              <a:t>and</a:t>
            </a:r>
            <a:r>
              <a:rPr sz="3200" spc="-15" dirty="0" smtClean="0"/>
              <a:t> </a:t>
            </a:r>
            <a:r>
              <a:rPr sz="3200" dirty="0">
                <a:latin typeface="Symbol"/>
                <a:cs typeface="Symbol"/>
              </a:rPr>
              <a:t>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dirty="0" smtClean="0"/>
              <a:t>found</a:t>
            </a:r>
            <a:r>
              <a:rPr lang="en-US" sz="3200" dirty="0" smtClean="0"/>
              <a:t> in ST experiments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" y="6046114"/>
            <a:ext cx="8991600" cy="41075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</a:ln>
        </p:spPr>
        <p:txBody>
          <a:bodyPr vert="horz" wrap="square" lIns="0" tIns="34925" rIns="0" bIns="36576" rtlCol="0">
            <a:spAutoFit/>
          </a:bodyPr>
          <a:lstStyle/>
          <a:p>
            <a:pPr marL="151765" algn="ctr">
              <a:lnSpc>
                <a:spcPct val="100000"/>
              </a:lnSpc>
              <a:spcBef>
                <a:spcPts val="275"/>
              </a:spcBef>
            </a:pPr>
            <a:r>
              <a:rPr lang="en-US" sz="2200" b="1" spc="-5" dirty="0" smtClean="0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sz="2200" b="1" spc="-5" dirty="0" smtClean="0">
                <a:solidFill>
                  <a:srgbClr val="FF0000"/>
                </a:solidFill>
                <a:latin typeface="Arial Narrow"/>
                <a:cs typeface="Arial Narrow"/>
              </a:rPr>
              <a:t>romising scaling </a:t>
            </a:r>
            <a:r>
              <a:rPr sz="2200" b="1" spc="-5" dirty="0">
                <a:solidFill>
                  <a:srgbClr val="FF0000"/>
                </a:solidFill>
                <a:latin typeface="Arial Narrow"/>
                <a:cs typeface="Arial Narrow"/>
              </a:rPr>
              <a:t>to </a:t>
            </a:r>
            <a:r>
              <a:rPr lang="en-US" sz="2200" b="1" spc="-5" dirty="0" smtClean="0">
                <a:solidFill>
                  <a:srgbClr val="FF0000"/>
                </a:solidFill>
                <a:latin typeface="Arial Narrow"/>
                <a:cs typeface="Arial Narrow"/>
              </a:rPr>
              <a:t>ST-FNSF / Pilot</a:t>
            </a:r>
            <a:r>
              <a:rPr sz="2200" b="1" spc="-5" dirty="0" smtClean="0">
                <a:solidFill>
                  <a:srgbClr val="FF0000"/>
                </a:solidFill>
                <a:latin typeface="Arial Narrow"/>
                <a:cs typeface="Arial Narrow"/>
              </a:rPr>
              <a:t>, </a:t>
            </a:r>
            <a:r>
              <a:rPr lang="en-US" sz="2200" b="1" spc="-5" dirty="0" smtClean="0">
                <a:solidFill>
                  <a:srgbClr val="FF0000"/>
                </a:solidFill>
                <a:latin typeface="Arial Narrow"/>
                <a:cs typeface="Arial Narrow"/>
              </a:rPr>
              <a:t>will trend continue </a:t>
            </a:r>
            <a:r>
              <a:rPr sz="22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on</a:t>
            </a:r>
            <a:r>
              <a:rPr sz="2200" b="1" spc="-5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Arial Narrow"/>
                <a:cs typeface="Arial Narrow"/>
              </a:rPr>
              <a:t>NSTX-U</a:t>
            </a:r>
            <a:r>
              <a:rPr lang="en-US" sz="2200" b="1" spc="-1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Arial Narrow"/>
                <a:cs typeface="Arial Narrow"/>
              </a:rPr>
              <a:t>/</a:t>
            </a:r>
            <a:r>
              <a:rPr lang="en-US" sz="2200" b="1" spc="-1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Arial Narrow"/>
                <a:cs typeface="Arial Narrow"/>
              </a:rPr>
              <a:t>MAST-U</a:t>
            </a:r>
            <a:r>
              <a:rPr lang="en-US" sz="2200" b="1" spc="-10" dirty="0" smtClean="0">
                <a:solidFill>
                  <a:srgbClr val="FF0000"/>
                </a:solidFill>
                <a:latin typeface="Arial Narrow"/>
                <a:cs typeface="Arial Narrow"/>
              </a:rPr>
              <a:t>?</a:t>
            </a:r>
            <a:endParaRPr sz="2200" dirty="0">
              <a:latin typeface="Arial Narrow"/>
              <a:cs typeface="Arial Narrow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" y="1066800"/>
            <a:ext cx="7772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097280" indent="-1188720">
              <a:buNone/>
              <a:tabLst>
                <a:tab pos="2513013" algn="l"/>
              </a:tabLst>
            </a:pPr>
            <a:r>
              <a:rPr lang="en-US" sz="2000" b="1" i="0" dirty="0" smtClean="0">
                <a:solidFill>
                  <a:srgbClr val="000000"/>
                </a:solidFill>
              </a:rPr>
              <a:t>ST scaling observed in NSTX and MAST: </a:t>
            </a:r>
            <a:r>
              <a:rPr lang="en-US" sz="2400" b="1" dirty="0" err="1">
                <a:solidFill>
                  <a:srgbClr val="FF0000"/>
                </a:solidFill>
                <a:latin typeface="Symbol" charset="2"/>
                <a:ea typeface="ÇlÇr ñæí©" charset="0"/>
                <a:cs typeface="Symbol" charset="2"/>
              </a:rPr>
              <a:t>t</a:t>
            </a:r>
            <a:r>
              <a:rPr lang="en-US" sz="2400" b="1" baseline="-25000" dirty="0" err="1">
                <a:solidFill>
                  <a:srgbClr val="FF0000"/>
                </a:solidFill>
                <a:ea typeface="ÇlÇr ñæí©" charset="0"/>
                <a:cs typeface="Times New Roman"/>
              </a:rPr>
              <a:t>E</a:t>
            </a:r>
            <a:r>
              <a:rPr lang="en-US" sz="2400" b="1" baseline="-25000" dirty="0">
                <a:solidFill>
                  <a:srgbClr val="FF0000"/>
                </a:solidFill>
                <a:ea typeface="ÇlÇr ñæí©" charset="0"/>
                <a:cs typeface="Times New Roman"/>
              </a:rPr>
              <a:t>, </a:t>
            </a:r>
            <a:r>
              <a:rPr lang="en-US" sz="2400" b="1" baseline="-25000" dirty="0" err="1">
                <a:solidFill>
                  <a:srgbClr val="FF0000"/>
                </a:solidFill>
                <a:ea typeface="ÇlÇr ñæí©" charset="0"/>
                <a:cs typeface="Times New Roman"/>
              </a:rPr>
              <a:t>th</a:t>
            </a:r>
            <a:r>
              <a:rPr lang="en-US" sz="2400" b="1" baseline="-25000" dirty="0">
                <a:solidFill>
                  <a:srgbClr val="FF0000"/>
                </a:solidFill>
                <a:ea typeface="ÇlÇr ñæí©" charset="0"/>
                <a:cs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  <a:cs typeface="Symbol" charset="2"/>
              </a:rPr>
              <a:t>µ n</a:t>
            </a:r>
            <a:r>
              <a:rPr lang="en-US" sz="2400" b="1" baseline="-25000" dirty="0">
                <a:solidFill>
                  <a:srgbClr val="FF0000"/>
                </a:solidFill>
              </a:rPr>
              <a:t>*e</a:t>
            </a:r>
            <a:r>
              <a:rPr lang="en-US" sz="2400" b="1" baseline="30000" dirty="0">
                <a:solidFill>
                  <a:srgbClr val="FF0000"/>
                </a:solidFill>
              </a:rPr>
              <a:t>-0.8  </a:t>
            </a:r>
            <a:r>
              <a:rPr lang="en-US" sz="2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-0.0</a:t>
            </a:r>
            <a:r>
              <a:rPr lang="en-US" sz="2400" b="1" baseline="30000" dirty="0" smtClean="0">
                <a:solidFill>
                  <a:srgbClr val="000000"/>
                </a:solidFill>
              </a:rPr>
              <a:t> </a:t>
            </a:r>
            <a:r>
              <a:rPr lang="en-US" sz="2000" b="1" baseline="30000" dirty="0">
                <a:solidFill>
                  <a:srgbClr val="000000"/>
                </a:solidFill>
              </a:rPr>
              <a:t>	</a:t>
            </a:r>
            <a:endParaRPr lang="en-US" sz="2000" b="1" i="0" dirty="0" smtClean="0">
              <a:solidFill>
                <a:srgbClr val="000000"/>
              </a:solidFill>
            </a:endParaRPr>
          </a:p>
          <a:p>
            <a:pPr marL="1097280" indent="-1188720"/>
            <a:r>
              <a:rPr lang="en-US" sz="2000" b="1" dirty="0" smtClean="0">
                <a:solidFill>
                  <a:srgbClr val="000000"/>
                </a:solidFill>
              </a:rPr>
              <a:t>Tokamak </a:t>
            </a:r>
            <a:r>
              <a:rPr lang="en-US" sz="2000" b="1" dirty="0">
                <a:solidFill>
                  <a:srgbClr val="000000"/>
                </a:solidFill>
              </a:rPr>
              <a:t>empirical scaling (</a:t>
            </a:r>
            <a:r>
              <a:rPr lang="en-US" sz="2000" b="1" dirty="0"/>
              <a:t>ITER </a:t>
            </a:r>
            <a:r>
              <a:rPr lang="en-US" sz="2000" b="1" dirty="0" smtClean="0"/>
              <a:t>98y,2):  </a:t>
            </a:r>
            <a:r>
              <a:rPr lang="en-US" sz="2400" b="1" dirty="0" err="1" smtClean="0">
                <a:solidFill>
                  <a:srgbClr val="FF0000"/>
                </a:solidFill>
                <a:latin typeface="Symbol" charset="2"/>
                <a:ea typeface="ÇlÇr ñæí©" charset="0"/>
                <a:cs typeface="Symbol" charset="2"/>
              </a:rPr>
              <a:t>t</a:t>
            </a:r>
            <a:r>
              <a:rPr lang="en-US" sz="2400" b="1" baseline="-25000" dirty="0" err="1" smtClean="0">
                <a:solidFill>
                  <a:srgbClr val="FF0000"/>
                </a:solidFill>
                <a:ea typeface="ÇlÇr ñæí©" charset="0"/>
                <a:cs typeface="Times New Roman"/>
              </a:rPr>
              <a:t>E</a:t>
            </a:r>
            <a:r>
              <a:rPr lang="en-US" sz="2400" b="1" baseline="-25000" dirty="0">
                <a:solidFill>
                  <a:srgbClr val="FF0000"/>
                </a:solidFill>
                <a:ea typeface="ÇlÇr ñæí©" charset="0"/>
                <a:cs typeface="Times New Roman"/>
              </a:rPr>
              <a:t>, </a:t>
            </a:r>
            <a:r>
              <a:rPr lang="en-US" sz="2400" b="1" baseline="-25000" dirty="0" err="1">
                <a:solidFill>
                  <a:srgbClr val="FF0000"/>
                </a:solidFill>
                <a:ea typeface="ÇlÇr ñæí©" charset="0"/>
                <a:cs typeface="Times New Roman"/>
              </a:rPr>
              <a:t>th</a:t>
            </a:r>
            <a:r>
              <a:rPr lang="en-US" sz="2400" b="1" baseline="-25000" dirty="0">
                <a:solidFill>
                  <a:srgbClr val="FF0000"/>
                </a:solidFill>
                <a:ea typeface="ÇlÇr ñæí©" charset="0"/>
                <a:cs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  <a:cs typeface="Symbol" charset="2"/>
              </a:rPr>
              <a:t>µ n</a:t>
            </a:r>
            <a:r>
              <a:rPr lang="en-US" sz="2400" b="1" baseline="-25000" dirty="0">
                <a:solidFill>
                  <a:srgbClr val="FF0000"/>
                </a:solidFill>
              </a:rPr>
              <a:t>*e</a:t>
            </a:r>
            <a:r>
              <a:rPr lang="en-US" sz="2400" b="1" baseline="30000" dirty="0">
                <a:solidFill>
                  <a:srgbClr val="FF0000"/>
                </a:solidFill>
              </a:rPr>
              <a:t>-0.1  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baseline="30000" dirty="0">
                <a:solidFill>
                  <a:srgbClr val="FF0000"/>
                </a:solidFill>
              </a:rPr>
              <a:t>-0.9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5410200"/>
            <a:ext cx="220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Role of enhancements: </a:t>
            </a:r>
          </a:p>
          <a:p>
            <a:pPr algn="ctr"/>
            <a:r>
              <a:rPr lang="en-US" sz="1200" b="1" dirty="0" smtClean="0">
                <a:solidFill>
                  <a:srgbClr val="9900CC"/>
                </a:solidFill>
              </a:rPr>
              <a:t>Vary</a:t>
            </a:r>
            <a:r>
              <a:rPr lang="en-US" sz="1200" b="1" dirty="0" smtClean="0">
                <a:solidFill>
                  <a:srgbClr val="9900CC"/>
                </a:solidFill>
                <a:latin typeface="Symbol" panose="05050102010706020507" pitchFamily="18" charset="2"/>
              </a:rPr>
              <a:t> n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* 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cryo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, </a:t>
            </a:r>
            <a:r>
              <a:rPr lang="en-US" sz="1200" b="1" dirty="0" smtClean="0">
                <a:solidFill>
                  <a:srgbClr val="9900CC"/>
                </a:solidFill>
                <a:latin typeface="Symbol" panose="05050102010706020507" pitchFamily="18" charset="2"/>
              </a:rPr>
              <a:t>b</a:t>
            </a:r>
            <a:r>
              <a:rPr lang="en-US" sz="1200" b="1" dirty="0">
                <a:solidFill>
                  <a:srgbClr val="9900CC"/>
                </a:solidFill>
                <a:latin typeface="Symbol" panose="05050102010706020507" pitchFamily="18" charset="2"/>
              </a:rPr>
              <a:t>, </a:t>
            </a:r>
            <a:r>
              <a:rPr lang="en-US" sz="1200" b="1" dirty="0" err="1">
                <a:solidFill>
                  <a:srgbClr val="9900CC"/>
                </a:solidFill>
                <a:latin typeface="Symbol" panose="05050102010706020507" pitchFamily="18" charset="2"/>
              </a:rPr>
              <a:t>W</a:t>
            </a:r>
            <a:r>
              <a:rPr lang="en-US" sz="1200" b="1" baseline="-25000" dirty="0" err="1">
                <a:solidFill>
                  <a:srgbClr val="9900CC"/>
                </a:solidFill>
                <a:latin typeface="Symbol" panose="05050102010706020507" pitchFamily="18" charset="2"/>
              </a:rPr>
              <a:t>f</a:t>
            </a:r>
            <a:r>
              <a:rPr lang="en-US" sz="1200" b="1" baseline="-25000" dirty="0">
                <a:solidFill>
                  <a:srgbClr val="9900CC"/>
                </a:solidFill>
                <a:latin typeface="Symbol" panose="05050102010706020507" pitchFamily="18" charset="2"/>
              </a:rPr>
              <a:t> </a:t>
            </a:r>
            <a:r>
              <a:rPr lang="en-US" sz="1200" b="1" dirty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NCC</a:t>
            </a:r>
            <a:endParaRPr lang="en-US" sz="1200" b="1" dirty="0">
              <a:solidFill>
                <a:srgbClr val="9900CC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57400"/>
            <a:ext cx="4191000" cy="396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91" y="5410200"/>
            <a:ext cx="2582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See </a:t>
            </a:r>
            <a:r>
              <a:rPr lang="en-US" sz="1600" i="1" dirty="0" err="1" smtClean="0">
                <a:solidFill>
                  <a:schemeClr val="bg1">
                    <a:lumMod val="65000"/>
                  </a:schemeClr>
                </a:solidFill>
              </a:rPr>
              <a:t>Bhattacharjee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and Kaye talks for more details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/>
          </a:bodyPr>
          <a:lstStyle/>
          <a:p>
            <a:r>
              <a:rPr lang="en-US" sz="2400" spc="-5" dirty="0" smtClean="0">
                <a:latin typeface="Symbol"/>
                <a:cs typeface="Symbol"/>
              </a:rPr>
              <a:t></a:t>
            </a:r>
            <a:r>
              <a:rPr lang="en-US" sz="2400" spc="-5" dirty="0" smtClean="0">
                <a:latin typeface="Arial"/>
                <a:cs typeface="Arial"/>
              </a:rPr>
              <a:t>-particles couple to </a:t>
            </a:r>
            <a:r>
              <a:rPr lang="en-US" sz="2400" spc="-5" dirty="0" err="1" smtClean="0">
                <a:latin typeface="Arial"/>
                <a:cs typeface="Arial"/>
              </a:rPr>
              <a:t>Alfvénic</a:t>
            </a: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lang="en-US" sz="2400" spc="-10" dirty="0" smtClean="0">
                <a:latin typeface="Arial"/>
                <a:cs typeface="Arial"/>
              </a:rPr>
              <a:t>modes </a:t>
            </a:r>
            <a:r>
              <a:rPr lang="en-US" sz="2400" spc="-5" dirty="0" smtClean="0">
                <a:latin typeface="Arial"/>
                <a:cs typeface="Arial"/>
              </a:rPr>
              <a:t>when </a:t>
            </a:r>
            <a:r>
              <a:rPr lang="en-US" sz="2400" spc="5" dirty="0" smtClean="0">
                <a:latin typeface="Arial"/>
                <a:cs typeface="Arial"/>
              </a:rPr>
              <a:t>V</a:t>
            </a:r>
            <a:r>
              <a:rPr lang="en-US" sz="2400" spc="7" baseline="-21367" dirty="0" smtClean="0">
                <a:latin typeface="Symbol"/>
                <a:cs typeface="Symbol"/>
              </a:rPr>
              <a:t></a:t>
            </a:r>
            <a:r>
              <a:rPr lang="en-US" sz="2400" spc="7" baseline="-21367" dirty="0" smtClean="0">
                <a:latin typeface="Times New Roman"/>
                <a:cs typeface="Times New Roman"/>
              </a:rPr>
              <a:t>  </a:t>
            </a:r>
            <a:r>
              <a:rPr lang="en-US" sz="2400" spc="-5" dirty="0" smtClean="0">
                <a:latin typeface="Arial"/>
                <a:cs typeface="Arial"/>
              </a:rPr>
              <a:t>&gt;</a:t>
            </a:r>
            <a:r>
              <a:rPr lang="en-US" sz="2400" spc="-145" dirty="0" smtClean="0">
                <a:latin typeface="Arial"/>
                <a:cs typeface="Arial"/>
              </a:rPr>
              <a:t> </a:t>
            </a:r>
            <a:r>
              <a:rPr lang="en-US" sz="2400" spc="-15" dirty="0" err="1" smtClean="0">
                <a:latin typeface="Arial"/>
                <a:cs typeface="Arial"/>
              </a:rPr>
              <a:t>V</a:t>
            </a:r>
            <a:r>
              <a:rPr lang="en-US" sz="2400" spc="-22" baseline="-21367" dirty="0" err="1" smtClean="0">
                <a:latin typeface="Arial"/>
                <a:cs typeface="Arial"/>
              </a:rPr>
              <a:t>Alfvén</a:t>
            </a:r>
            <a:r>
              <a:rPr lang="en-US" sz="2400" spc="-7" dirty="0" smtClean="0">
                <a:latin typeface="Arial"/>
                <a:cs typeface="Arial"/>
              </a:rPr>
              <a:t>~ </a:t>
            </a:r>
            <a:r>
              <a:rPr lang="en-US" sz="2400" spc="15" dirty="0" smtClean="0">
                <a:latin typeface="Symbol"/>
                <a:cs typeface="Symbol"/>
              </a:rPr>
              <a:t></a:t>
            </a:r>
            <a:r>
              <a:rPr lang="en-US" sz="2400" spc="15" baseline="30000" dirty="0" smtClean="0">
                <a:latin typeface="+mn-lt"/>
                <a:cs typeface="Symbol"/>
              </a:rPr>
              <a:t>-0.5 </a:t>
            </a:r>
            <a:r>
              <a:rPr lang="en-US" sz="2400" spc="15" dirty="0" err="1" smtClean="0">
                <a:latin typeface="Arial Narrow" panose="020B0606020202030204" pitchFamily="34" charset="0"/>
                <a:cs typeface="Arial"/>
              </a:rPr>
              <a:t>C</a:t>
            </a:r>
            <a:r>
              <a:rPr lang="en-US" sz="2400" spc="15" baseline="-25000" dirty="0" err="1" smtClean="0">
                <a:latin typeface="Arial Narrow" panose="020B0606020202030204" pitchFamily="34" charset="0"/>
                <a:cs typeface="Arial"/>
              </a:rPr>
              <a:t>sound</a:t>
            </a:r>
            <a:endParaRPr lang="en-US" sz="1100" baseline="-25000" dirty="0">
              <a:latin typeface="Arial Narrow" panose="020B0606020202030204" pitchFamily="34" charset="0"/>
              <a:cs typeface="Arial"/>
            </a:endParaRPr>
          </a:p>
          <a:p>
            <a:r>
              <a:rPr lang="en-US" sz="2400" spc="5" dirty="0" err="1" smtClean="0">
                <a:latin typeface="Arial"/>
                <a:cs typeface="Arial"/>
              </a:rPr>
              <a:t>V</a:t>
            </a:r>
            <a:r>
              <a:rPr lang="en-US" sz="2400" spc="7" baseline="-21367" dirty="0" err="1" smtClean="0">
                <a:latin typeface="Times New Roman"/>
                <a:cs typeface="Times New Roman"/>
              </a:rPr>
              <a:t>fast</a:t>
            </a:r>
            <a:r>
              <a:rPr lang="en-US" sz="2400" spc="7" baseline="-21367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&gt; </a:t>
            </a:r>
            <a:r>
              <a:rPr lang="en-US" sz="2400" spc="-70" dirty="0">
                <a:latin typeface="Arial"/>
                <a:cs typeface="Arial"/>
              </a:rPr>
              <a:t>V</a:t>
            </a:r>
            <a:r>
              <a:rPr lang="en-US" sz="2400" spc="-104" baseline="-21367" dirty="0">
                <a:latin typeface="Arial"/>
                <a:cs typeface="Arial"/>
              </a:rPr>
              <a:t>A </a:t>
            </a:r>
            <a:r>
              <a:rPr lang="en-US" sz="2400" spc="330" baseline="-21367" dirty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condition </a:t>
            </a:r>
            <a:r>
              <a:rPr lang="en-US" sz="2400" spc="-5" dirty="0">
                <a:latin typeface="Arial"/>
                <a:cs typeface="Arial"/>
              </a:rPr>
              <a:t>easily satisfied in </a:t>
            </a:r>
            <a:r>
              <a:rPr lang="en-US" sz="2400" spc="-5" dirty="0" smtClean="0">
                <a:latin typeface="Arial"/>
                <a:cs typeface="Arial"/>
              </a:rPr>
              <a:t>high-</a:t>
            </a:r>
            <a:r>
              <a:rPr lang="en-US" sz="2400" spc="-5" dirty="0" smtClean="0">
                <a:latin typeface="Symbol" panose="05050102010706020507" pitchFamily="18" charset="2"/>
                <a:cs typeface="Arial"/>
              </a:rPr>
              <a:t>b</a:t>
            </a:r>
            <a:r>
              <a:rPr lang="en-US" sz="2400" spc="-5" dirty="0" smtClean="0">
                <a:latin typeface="Arial"/>
                <a:cs typeface="Arial"/>
              </a:rPr>
              <a:t> ST with NBI heating</a:t>
            </a:r>
            <a:endParaRPr lang="en-US" sz="2400" dirty="0">
              <a:latin typeface="Symbol"/>
              <a:cs typeface="Symbol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NBI-heated </a:t>
            </a:r>
            <a:r>
              <a:rPr lang="en-US" sz="2800" spc="-110" dirty="0"/>
              <a:t>STs </a:t>
            </a:r>
            <a:r>
              <a:rPr lang="en-US" sz="2800" dirty="0"/>
              <a:t>excellent testbed for </a:t>
            </a:r>
            <a:r>
              <a:rPr lang="en-US" sz="2800" dirty="0">
                <a:latin typeface="Symbol"/>
                <a:cs typeface="Symbol"/>
              </a:rPr>
              <a:t></a:t>
            </a:r>
            <a:r>
              <a:rPr lang="en-US" sz="2800" dirty="0"/>
              <a:t>-particle</a:t>
            </a:r>
            <a:r>
              <a:rPr lang="en-US" sz="2800" spc="15" dirty="0"/>
              <a:t> </a:t>
            </a:r>
            <a:r>
              <a:rPr lang="en-US" sz="2800" dirty="0"/>
              <a:t>physics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1187" y="2057400"/>
            <a:ext cx="4876800" cy="3810000"/>
            <a:chOff x="381000" y="2209800"/>
            <a:chExt cx="5106988" cy="414418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09800"/>
              <a:ext cx="5106988" cy="4144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76800" y="2438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2514600"/>
            <a:ext cx="3810000" cy="2968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NSTX-U: large fast-ion dynamic range spanning ST and conventional A</a:t>
            </a:r>
          </a:p>
          <a:p>
            <a:pPr marL="396875" lvl="1" indent="-222250"/>
            <a:r>
              <a:rPr lang="en-US" sz="2000" b="1" spc="-5" dirty="0" smtClean="0">
                <a:solidFill>
                  <a:srgbClr val="C00000"/>
                </a:solidFill>
                <a:latin typeface="+mn-lt"/>
                <a:cs typeface="Arial"/>
              </a:rPr>
              <a:t>Toroidal field </a:t>
            </a:r>
            <a:r>
              <a:rPr lang="en-US" sz="2000" b="1" spc="-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lang="en-US" sz="2000" b="1" spc="-5" dirty="0">
                <a:solidFill>
                  <a:srgbClr val="C00000"/>
                </a:solidFill>
                <a:latin typeface="Calibri"/>
                <a:cs typeface="Calibri"/>
              </a:rPr>
              <a:t>× </a:t>
            </a:r>
            <a:r>
              <a:rPr lang="en-US" sz="2000" b="1" spc="-5" dirty="0">
                <a:solidFill>
                  <a:srgbClr val="C00000"/>
                </a:solidFill>
                <a:cs typeface="Calibri"/>
              </a:rPr>
              <a:t>NSTX </a:t>
            </a:r>
            <a:r>
              <a:rPr lang="en-US" sz="2000" spc="-5" dirty="0" smtClean="0">
                <a:solidFill>
                  <a:srgbClr val="C00000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spc="-5" dirty="0" err="1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lang="en-US" sz="2000" spc="-7" baseline="-20833" dirty="0" err="1">
                <a:solidFill>
                  <a:srgbClr val="C00000"/>
                </a:solidFill>
                <a:latin typeface="Arial"/>
                <a:cs typeface="Arial"/>
              </a:rPr>
              <a:t>fast</a:t>
            </a:r>
            <a:r>
              <a:rPr lang="en-US" sz="2000" spc="-7" baseline="-2083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/>
                <a:cs typeface="Arial"/>
              </a:rPr>
              <a:t>&lt; </a:t>
            </a:r>
            <a:r>
              <a:rPr lang="en-US" sz="2000" spc="-9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lang="en-US" sz="2000" spc="-135" baseline="-20833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sz="2000" spc="135" baseline="-2083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solidFill>
                  <a:srgbClr val="C00000"/>
                </a:solidFill>
                <a:latin typeface="Arial"/>
                <a:cs typeface="Arial"/>
                <a:sym typeface="Wingdings" panose="05000000000000000000" pitchFamily="2" charset="2"/>
              </a:rPr>
              <a:t> stabilize modes</a:t>
            </a:r>
            <a:endParaRPr lang="en-US" sz="2000" dirty="0" smtClean="0"/>
          </a:p>
          <a:p>
            <a:pPr marL="396875" lvl="1" indent="-222250"/>
            <a:r>
              <a:rPr lang="en-US" sz="2000" b="1" spc="-5" dirty="0" smtClean="0">
                <a:solidFill>
                  <a:srgbClr val="C00000"/>
                </a:solidFill>
                <a:latin typeface="Arial"/>
                <a:cs typeface="Arial"/>
              </a:rPr>
              <a:t>Tangential 2</a:t>
            </a:r>
            <a:r>
              <a:rPr lang="en-US" sz="2000" b="1" spc="-7" baseline="24305" dirty="0" smtClean="0">
                <a:solidFill>
                  <a:srgbClr val="C00000"/>
                </a:solidFill>
                <a:latin typeface="Arial"/>
                <a:cs typeface="Arial"/>
              </a:rPr>
              <a:t>nd </a:t>
            </a:r>
            <a:r>
              <a:rPr lang="en-US" sz="2000" b="1" spc="-5" dirty="0">
                <a:solidFill>
                  <a:srgbClr val="C00000"/>
                </a:solidFill>
                <a:latin typeface="Arial"/>
                <a:cs typeface="Arial"/>
              </a:rPr>
              <a:t>NBI </a:t>
            </a:r>
            <a:r>
              <a:rPr lang="en-US" sz="2000" spc="-5" dirty="0" smtClean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lang="en-US" sz="2000" spc="-5" dirty="0" smtClean="0">
                <a:solidFill>
                  <a:srgbClr val="C00000"/>
                </a:solidFill>
                <a:latin typeface="Arial"/>
                <a:cs typeface="Arial"/>
              </a:rPr>
              <a:t> very flexible fast-ion distribution</a:t>
            </a:r>
          </a:p>
          <a:p>
            <a:pPr marL="625475" lvl="2" indent="-222250"/>
            <a:r>
              <a:rPr lang="en-US" sz="1600" spc="-5" dirty="0" smtClean="0">
                <a:solidFill>
                  <a:srgbClr val="336699"/>
                </a:solidFill>
                <a:latin typeface="Arial"/>
                <a:cs typeface="Arial"/>
              </a:rPr>
              <a:t>Vary pitch angle, pressure profile</a:t>
            </a:r>
            <a:endParaRPr lang="en-US" sz="1600" dirty="0">
              <a:solidFill>
                <a:srgbClr val="336699"/>
              </a:solidFill>
              <a:latin typeface="Arial"/>
              <a:cs typeface="Arial"/>
            </a:endParaRPr>
          </a:p>
          <a:p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953001" y="4191000"/>
            <a:ext cx="609600" cy="60960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6"/>
          <p:cNvSpPr txBox="1"/>
          <p:nvPr/>
        </p:nvSpPr>
        <p:spPr>
          <a:xfrm>
            <a:off x="228600" y="6089817"/>
            <a:ext cx="8687409" cy="31098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203835" algn="ctr">
              <a:lnSpc>
                <a:spcPct val="100000"/>
              </a:lnSpc>
              <a:spcBef>
                <a:spcPts val="25"/>
              </a:spcBef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Can we find 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TAE-quiescent,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high</a:t>
            </a:r>
            <a:r>
              <a:rPr lang="en-US" sz="2000" b="1" spc="-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performance regimes in NSTX-U?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399" y="5483309"/>
            <a:ext cx="24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Role of enhancements: </a:t>
            </a:r>
          </a:p>
          <a:p>
            <a:pPr algn="ctr"/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Vary</a:t>
            </a:r>
            <a:r>
              <a:rPr lang="en-US" sz="1200" b="1" dirty="0" smtClean="0">
                <a:solidFill>
                  <a:srgbClr val="9900CC"/>
                </a:solidFill>
                <a:latin typeface="Symbol" panose="05050102010706020507" pitchFamily="18" charset="2"/>
              </a:rPr>
              <a:t> </a:t>
            </a:r>
            <a:r>
              <a:rPr lang="en-US" sz="1200" b="1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b</a:t>
            </a:r>
            <a:r>
              <a:rPr lang="en-US" sz="1200" b="1" baseline="-25000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fast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 / </a:t>
            </a:r>
            <a:r>
              <a:rPr lang="en-US" sz="1200" b="1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b</a:t>
            </a:r>
            <a:r>
              <a:rPr lang="en-US" sz="1200" b="1" baseline="-25000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tot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cryo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, </a:t>
            </a:r>
            <a:r>
              <a:rPr lang="en-US" sz="1200" b="1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W</a:t>
            </a:r>
            <a:r>
              <a:rPr lang="en-US" sz="1200" b="1" baseline="-25000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f</a:t>
            </a:r>
            <a:r>
              <a:rPr lang="en-US" sz="1200" b="1" baseline="-25000" dirty="0" smtClean="0">
                <a:solidFill>
                  <a:srgbClr val="9900CC"/>
                </a:solidFill>
                <a:latin typeface="Symbol" panose="05050102010706020507" pitchFamily="18" charset="2"/>
              </a:rPr>
              <a:t> </a:t>
            </a:r>
            <a:r>
              <a:rPr lang="en-US" sz="1200" b="1" dirty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NCC</a:t>
            </a:r>
            <a:endParaRPr lang="en-US" sz="1200" b="1" dirty="0">
              <a:solidFill>
                <a:srgbClr val="9900CC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38200" y="4800600"/>
            <a:ext cx="419978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spc="-5" dirty="0"/>
              <a:t>NSTX-U </a:t>
            </a:r>
            <a:r>
              <a:rPr lang="en-US" sz="2800" spc="-5" dirty="0" smtClean="0"/>
              <a:t>aims to play leading role in disruption prediction, avoidance, and mitigation (DPAM) for ITER and FNSF</a:t>
            </a:r>
            <a:endParaRPr lang="en-US" sz="2800" dirty="0"/>
          </a:p>
        </p:txBody>
      </p:sp>
      <p:sp>
        <p:nvSpPr>
          <p:cNvPr id="11" name="object 14"/>
          <p:cNvSpPr txBox="1"/>
          <p:nvPr/>
        </p:nvSpPr>
        <p:spPr>
          <a:xfrm>
            <a:off x="271717" y="1085978"/>
            <a:ext cx="2471484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marR="93345" indent="-112395">
              <a:lnSpc>
                <a:spcPts val="1939"/>
              </a:lnSpc>
              <a:buFont typeface="Arial"/>
              <a:buChar char="•"/>
              <a:tabLst>
                <a:tab pos="125730" algn="l"/>
              </a:tabLst>
            </a:pPr>
            <a:r>
              <a:rPr sz="1800" spc="-5" dirty="0">
                <a:latin typeface="Arial"/>
                <a:cs typeface="Arial"/>
              </a:rPr>
              <a:t>Advanced non-linear  </a:t>
            </a:r>
            <a:r>
              <a:rPr sz="1800" dirty="0">
                <a:latin typeface="Arial"/>
                <a:cs typeface="Arial"/>
              </a:rPr>
              <a:t>MHD </a:t>
            </a:r>
            <a:r>
              <a:rPr sz="1800" spc="-5" dirty="0">
                <a:latin typeface="Arial"/>
                <a:cs typeface="Arial"/>
              </a:rPr>
              <a:t>modelling of  vertical displacement  events (VDE) 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halo  currents with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M3D-C</a:t>
            </a:r>
            <a:r>
              <a:rPr sz="1800" baseline="25462" dirty="0" smtClean="0">
                <a:latin typeface="Arial"/>
                <a:cs typeface="Arial"/>
              </a:rPr>
              <a:t>1</a:t>
            </a:r>
            <a:endParaRPr sz="1800" baseline="25462" dirty="0">
              <a:latin typeface="Arial"/>
              <a:cs typeface="Arial"/>
            </a:endParaRPr>
          </a:p>
        </p:txBody>
      </p:sp>
      <p:sp>
        <p:nvSpPr>
          <p:cNvPr id="12" name="object 15"/>
          <p:cNvSpPr txBox="1"/>
          <p:nvPr/>
        </p:nvSpPr>
        <p:spPr>
          <a:xfrm>
            <a:off x="2976817" y="1085978"/>
            <a:ext cx="2814383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355">
              <a:lnSpc>
                <a:spcPts val="1939"/>
              </a:lnSpc>
              <a:buFont typeface="Arial"/>
              <a:buChar char="•"/>
              <a:tabLst>
                <a:tab pos="186690" algn="l"/>
              </a:tabLst>
            </a:pPr>
            <a:r>
              <a:rPr sz="1800" spc="-5" dirty="0" smtClean="0">
                <a:latin typeface="Arial"/>
                <a:cs typeface="Arial"/>
              </a:rPr>
              <a:t>Enhanc</a:t>
            </a:r>
            <a:r>
              <a:rPr lang="en-US" sz="1800" spc="-5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measurement</a:t>
            </a:r>
            <a:r>
              <a:rPr lang="en-US" sz="1800" spc="-5" dirty="0" smtClean="0">
                <a:latin typeface="Arial"/>
                <a:cs typeface="Arial"/>
              </a:rPr>
              <a:t>s</a:t>
            </a:r>
            <a:r>
              <a:rPr sz="1800" spc="-5" dirty="0" smtClean="0">
                <a:latin typeface="Arial"/>
                <a:cs typeface="Arial"/>
              </a:rPr>
              <a:t>  </a:t>
            </a:r>
            <a:r>
              <a:rPr sz="1800" spc="-5" dirty="0">
                <a:latin typeface="Arial"/>
                <a:cs typeface="Arial"/>
              </a:rPr>
              <a:t>of halo-current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dynamics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6"/>
          <p:cNvSpPr/>
          <p:nvPr/>
        </p:nvSpPr>
        <p:spPr>
          <a:xfrm>
            <a:off x="3055734" y="3811798"/>
            <a:ext cx="2661741" cy="2360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7"/>
          <p:cNvSpPr/>
          <p:nvPr/>
        </p:nvSpPr>
        <p:spPr>
          <a:xfrm>
            <a:off x="3055734" y="1771923"/>
            <a:ext cx="2585541" cy="2038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2"/>
          <p:cNvSpPr txBox="1"/>
          <p:nvPr/>
        </p:nvSpPr>
        <p:spPr>
          <a:xfrm>
            <a:off x="5010785" y="3448178"/>
            <a:ext cx="551815" cy="312265"/>
          </a:xfrm>
          <a:prstGeom prst="rect">
            <a:avLst/>
          </a:prstGeom>
          <a:ln w="9524">
            <a:noFill/>
          </a:ln>
        </p:spPr>
        <p:txBody>
          <a:bodyPr vert="horz" wrap="square" lIns="0" tIns="349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5"/>
              </a:spcBef>
            </a:pP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FY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16</a:t>
            </a:r>
            <a:endParaRPr sz="1800" b="1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019800" y="2701114"/>
            <a:ext cx="2965755" cy="2804464"/>
            <a:chOff x="6019800" y="2910536"/>
            <a:chExt cx="2965755" cy="2804464"/>
          </a:xfrm>
        </p:grpSpPr>
        <p:sp>
          <p:nvSpPr>
            <p:cNvPr id="24" name="object 12"/>
            <p:cNvSpPr/>
            <p:nvPr/>
          </p:nvSpPr>
          <p:spPr>
            <a:xfrm>
              <a:off x="7391400" y="3048000"/>
              <a:ext cx="1594155" cy="2376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3"/>
            <p:cNvSpPr/>
            <p:nvPr/>
          </p:nvSpPr>
          <p:spPr>
            <a:xfrm>
              <a:off x="6019800" y="2910536"/>
              <a:ext cx="1335885" cy="28044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2"/>
          <p:cNvSpPr txBox="1"/>
          <p:nvPr/>
        </p:nvSpPr>
        <p:spPr>
          <a:xfrm>
            <a:off x="4741318" y="5777358"/>
            <a:ext cx="897482" cy="312265"/>
          </a:xfrm>
          <a:prstGeom prst="rect">
            <a:avLst/>
          </a:prstGeom>
          <a:ln w="9524">
            <a:noFill/>
          </a:ln>
        </p:spPr>
        <p:txBody>
          <a:bodyPr vert="horz" wrap="square" lIns="0" tIns="349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5"/>
              </a:spcBef>
            </a:pPr>
            <a:r>
              <a:rPr sz="1800" b="1" spc="-5" dirty="0" smtClean="0">
                <a:solidFill>
                  <a:srgbClr val="FFFF00"/>
                </a:solidFill>
                <a:latin typeface="Arial"/>
                <a:cs typeface="Arial"/>
              </a:rPr>
              <a:t>FY</a:t>
            </a:r>
            <a:r>
              <a:rPr sz="1800" b="1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lang="en-US" sz="1800" b="1" dirty="0" smtClean="0">
                <a:solidFill>
                  <a:srgbClr val="FFFF00"/>
                </a:solidFill>
                <a:latin typeface="Arial"/>
                <a:cs typeface="Arial"/>
              </a:rPr>
              <a:t>7-18</a:t>
            </a:r>
            <a:endParaRPr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5791200" y="1066800"/>
            <a:ext cx="3276599" cy="150591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Test ITER-like Massive Gas Injection (MGI) valves</a:t>
            </a:r>
          </a:p>
          <a:p>
            <a:pPr lvl="1"/>
            <a:r>
              <a:rPr lang="en-US" sz="1600" dirty="0"/>
              <a:t>Test poloidal </a:t>
            </a:r>
            <a:r>
              <a:rPr lang="en-US" sz="1600" dirty="0" smtClean="0"/>
              <a:t>dependence of </a:t>
            </a:r>
            <a:r>
              <a:rPr lang="en-US" sz="1600" dirty="0"/>
              <a:t>density assimilation</a:t>
            </a:r>
          </a:p>
          <a:p>
            <a:pPr lvl="1"/>
            <a:r>
              <a:rPr lang="en-US" sz="1600" dirty="0" smtClean="0"/>
              <a:t>First data expected FY16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4008" y="2533778"/>
            <a:ext cx="2822156" cy="3487662"/>
            <a:chOff x="114008" y="2743200"/>
            <a:chExt cx="2822156" cy="3487662"/>
          </a:xfrm>
        </p:grpSpPr>
        <p:sp>
          <p:nvSpPr>
            <p:cNvPr id="4" name="object 3"/>
            <p:cNvSpPr/>
            <p:nvPr/>
          </p:nvSpPr>
          <p:spPr>
            <a:xfrm>
              <a:off x="122562" y="2743200"/>
              <a:ext cx="1378690" cy="15544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/>
            <p:cNvSpPr/>
            <p:nvPr/>
          </p:nvSpPr>
          <p:spPr>
            <a:xfrm>
              <a:off x="1571366" y="2743200"/>
              <a:ext cx="1364798" cy="15544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/>
            <p:cNvSpPr/>
            <p:nvPr/>
          </p:nvSpPr>
          <p:spPr>
            <a:xfrm>
              <a:off x="114008" y="4387557"/>
              <a:ext cx="1387245" cy="15800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1535892" y="4387551"/>
              <a:ext cx="1400271" cy="15800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 txBox="1"/>
            <p:nvPr/>
          </p:nvSpPr>
          <p:spPr>
            <a:xfrm>
              <a:off x="593094" y="4429740"/>
              <a:ext cx="786130" cy="187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RB</a:t>
              </a:r>
              <a:r>
                <a:rPr sz="975" baseline="-21367" dirty="0">
                  <a:solidFill>
                    <a:srgbClr val="FFFFFF"/>
                  </a:solidFill>
                  <a:latin typeface="Arial"/>
                  <a:cs typeface="Arial"/>
                </a:rPr>
                <a:t>T   </a:t>
              </a: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t =</a:t>
              </a:r>
              <a:r>
                <a:rPr sz="1000" spc="-8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solidFill>
                    <a:srgbClr val="FFFFFF"/>
                  </a:solidFill>
                  <a:latin typeface="Arial"/>
                  <a:cs typeface="Arial"/>
                </a:rPr>
                <a:t>2900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9" name="object 8"/>
            <p:cNvSpPr txBox="1"/>
            <p:nvPr/>
          </p:nvSpPr>
          <p:spPr>
            <a:xfrm>
              <a:off x="2057400" y="4429715"/>
              <a:ext cx="786130" cy="187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RB</a:t>
              </a:r>
              <a:r>
                <a:rPr sz="975" baseline="-21367" dirty="0">
                  <a:solidFill>
                    <a:srgbClr val="FFFFFF"/>
                  </a:solidFill>
                  <a:latin typeface="Arial"/>
                  <a:cs typeface="Arial"/>
                </a:rPr>
                <a:t>T   </a:t>
              </a: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t =</a:t>
              </a:r>
              <a:r>
                <a:rPr sz="1000" spc="-8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solidFill>
                    <a:srgbClr val="FFFFFF"/>
                  </a:solidFill>
                  <a:latin typeface="Arial"/>
                  <a:cs typeface="Arial"/>
                </a:rPr>
                <a:t>2918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656674" y="6036552"/>
              <a:ext cx="1708150" cy="1943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-5" dirty="0">
                  <a:latin typeface="Arial"/>
                  <a:cs typeface="Arial"/>
                </a:rPr>
                <a:t>NSTX Discharge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10" dirty="0">
                  <a:latin typeface="Arial"/>
                  <a:cs typeface="Arial"/>
                </a:rPr>
                <a:t>132859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30" name="object 8"/>
            <p:cNvSpPr txBox="1"/>
            <p:nvPr/>
          </p:nvSpPr>
          <p:spPr>
            <a:xfrm>
              <a:off x="2109470" y="2786379"/>
              <a:ext cx="78613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RB</a:t>
              </a:r>
              <a:r>
                <a:rPr sz="975" baseline="-21367" dirty="0">
                  <a:solidFill>
                    <a:srgbClr val="FFFFFF"/>
                  </a:solidFill>
                  <a:latin typeface="Arial"/>
                  <a:cs typeface="Arial"/>
                </a:rPr>
                <a:t>T   </a:t>
              </a: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t =</a:t>
              </a:r>
              <a:r>
                <a:rPr sz="1000" spc="-8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  <a:r>
                <a:rPr lang="en-US" sz="1000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875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31" name="object 8"/>
            <p:cNvSpPr txBox="1"/>
            <p:nvPr/>
          </p:nvSpPr>
          <p:spPr>
            <a:xfrm>
              <a:off x="661670" y="2786379"/>
              <a:ext cx="78613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RB</a:t>
              </a:r>
              <a:r>
                <a:rPr sz="975" baseline="-21367" dirty="0">
                  <a:solidFill>
                    <a:srgbClr val="FFFFFF"/>
                  </a:solidFill>
                  <a:latin typeface="Arial"/>
                  <a:cs typeface="Arial"/>
                </a:rPr>
                <a:t>T   </a:t>
              </a: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t =</a:t>
              </a:r>
              <a:r>
                <a:rPr sz="1000" spc="-8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1000" spc="-85" dirty="0" smtClean="0">
                  <a:solidFill>
                    <a:srgbClr val="FFFFFF"/>
                  </a:solidFill>
                  <a:latin typeface="Arial"/>
                  <a:cs typeface="Arial"/>
                </a:rPr>
                <a:t>2850</a:t>
              </a:r>
              <a:endParaRPr sz="1000" dirty="0">
                <a:latin typeface="Arial"/>
                <a:cs typeface="Arial"/>
              </a:endParaRPr>
            </a:p>
          </p:txBody>
        </p:sp>
      </p:grpSp>
      <p:sp>
        <p:nvSpPr>
          <p:cNvPr id="23" name="object 18"/>
          <p:cNvSpPr txBox="1"/>
          <p:nvPr/>
        </p:nvSpPr>
        <p:spPr>
          <a:xfrm>
            <a:off x="6248400" y="5640357"/>
            <a:ext cx="2590800" cy="246221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pc="-5" dirty="0" smtClean="0">
                <a:latin typeface="Arial Narrow"/>
                <a:cs typeface="Arial Narrow"/>
              </a:rPr>
              <a:t>University of Washington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28" name="object 18"/>
          <p:cNvSpPr txBox="1"/>
          <p:nvPr/>
        </p:nvSpPr>
        <p:spPr>
          <a:xfrm>
            <a:off x="2464435" y="5505578"/>
            <a:ext cx="1345565" cy="46228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latin typeface="Arial Narrow"/>
                <a:cs typeface="Arial Narrow"/>
              </a:rPr>
              <a:t>NSTX-U </a:t>
            </a:r>
            <a:r>
              <a:rPr sz="1200" b="1" dirty="0">
                <a:latin typeface="Arial Narrow"/>
                <a:cs typeface="Arial Narrow"/>
              </a:rPr>
              <a:t>/</a:t>
            </a:r>
            <a:r>
              <a:rPr sz="1200" b="1" spc="-70" dirty="0">
                <a:latin typeface="Arial Narrow"/>
                <a:cs typeface="Arial Narrow"/>
              </a:rPr>
              <a:t> </a:t>
            </a:r>
            <a:r>
              <a:rPr sz="1200" b="1" spc="-5" dirty="0">
                <a:latin typeface="Arial Narrow"/>
                <a:cs typeface="Arial Narrow"/>
              </a:rPr>
              <a:t>PPPL</a:t>
            </a:r>
            <a:endParaRPr sz="12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latin typeface="Arial Narrow"/>
                <a:cs typeface="Arial Narrow"/>
              </a:rPr>
              <a:t>Theory</a:t>
            </a:r>
            <a:r>
              <a:rPr sz="1200" b="1" spc="-55" dirty="0">
                <a:latin typeface="Arial Narrow"/>
                <a:cs typeface="Arial Narrow"/>
              </a:rPr>
              <a:t> </a:t>
            </a:r>
            <a:r>
              <a:rPr sz="1200" b="1" spc="-5" dirty="0">
                <a:latin typeface="Arial Narrow"/>
                <a:cs typeface="Arial Narrow"/>
              </a:rPr>
              <a:t>Partnership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6172200"/>
            <a:ext cx="509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See </a:t>
            </a:r>
            <a:r>
              <a:rPr lang="en-US" sz="1600" i="1" dirty="0" err="1" smtClean="0">
                <a:solidFill>
                  <a:schemeClr val="bg1">
                    <a:lumMod val="65000"/>
                  </a:schemeClr>
                </a:solidFill>
              </a:rPr>
              <a:t>Bhattacharjee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1600" i="1" dirty="0" err="1" smtClean="0">
                <a:solidFill>
                  <a:schemeClr val="bg1">
                    <a:lumMod val="65000"/>
                  </a:schemeClr>
                </a:solidFill>
              </a:rPr>
              <a:t>Sabbagh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 talks for more details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6999" y="5943600"/>
            <a:ext cx="220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9900CC"/>
                </a:solidFill>
                <a:latin typeface="Arial Narrow" panose="020B0606020202030204" pitchFamily="34" charset="0"/>
              </a:rPr>
              <a:t>Role of enhancements: </a:t>
            </a:r>
          </a:p>
          <a:p>
            <a:pPr algn="ctr"/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Control</a:t>
            </a:r>
            <a:r>
              <a:rPr lang="en-US" sz="1200" b="1" dirty="0" smtClean="0">
                <a:solidFill>
                  <a:srgbClr val="9900CC"/>
                </a:solidFill>
                <a:latin typeface="Symbol" panose="05050102010706020507" pitchFamily="18" charset="2"/>
              </a:rPr>
              <a:t> n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* 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cryo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, </a:t>
            </a:r>
            <a:r>
              <a:rPr lang="en-US" sz="1200" b="1" dirty="0">
                <a:solidFill>
                  <a:srgbClr val="9900CC"/>
                </a:solidFill>
                <a:latin typeface="Symbol" panose="05050102010706020507" pitchFamily="18" charset="2"/>
              </a:rPr>
              <a:t>b, </a:t>
            </a:r>
            <a:r>
              <a:rPr lang="en-US" sz="1200" b="1" dirty="0" err="1">
                <a:solidFill>
                  <a:srgbClr val="9900CC"/>
                </a:solidFill>
                <a:latin typeface="Symbol" panose="05050102010706020507" pitchFamily="18" charset="2"/>
              </a:rPr>
              <a:t>W</a:t>
            </a:r>
            <a:r>
              <a:rPr lang="en-US" sz="1200" b="1" baseline="-25000" dirty="0" err="1">
                <a:solidFill>
                  <a:srgbClr val="9900CC"/>
                </a:solidFill>
                <a:latin typeface="Symbol" panose="05050102010706020507" pitchFamily="18" charset="2"/>
              </a:rPr>
              <a:t>f</a:t>
            </a:r>
            <a:r>
              <a:rPr lang="en-US" sz="1200" b="1" baseline="-25000" dirty="0">
                <a:solidFill>
                  <a:srgbClr val="9900CC"/>
                </a:solidFill>
                <a:latin typeface="Symbol" panose="05050102010706020507" pitchFamily="18" charset="2"/>
              </a:rPr>
              <a:t> </a:t>
            </a:r>
            <a:r>
              <a:rPr lang="en-US" sz="1200" b="1" dirty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NCC</a:t>
            </a:r>
            <a:endParaRPr lang="en-US" sz="1200" b="1" dirty="0">
              <a:solidFill>
                <a:srgbClr val="9900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036"/>
            <a:ext cx="9144000" cy="922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7200"/>
              </a:lnSpc>
            </a:pPr>
            <a:r>
              <a:rPr sz="2800" dirty="0"/>
              <a:t>Design studies show </a:t>
            </a:r>
            <a:r>
              <a:rPr sz="2800" spc="-5" dirty="0"/>
              <a:t>ST </a:t>
            </a:r>
            <a:r>
              <a:rPr sz="2800" dirty="0"/>
              <a:t>potentially attractive </a:t>
            </a:r>
            <a:r>
              <a:rPr sz="2800" dirty="0" smtClean="0"/>
              <a:t>as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sz="2800" dirty="0" smtClean="0"/>
              <a:t>Fusion </a:t>
            </a:r>
            <a:r>
              <a:rPr sz="2800" dirty="0"/>
              <a:t>Nuclear Science Facility </a:t>
            </a:r>
            <a:r>
              <a:rPr sz="2800" spc="-5" dirty="0"/>
              <a:t>(FNSF</a:t>
            </a:r>
            <a:r>
              <a:rPr sz="2800" spc="-5" dirty="0" smtClean="0"/>
              <a:t>)</a:t>
            </a:r>
            <a:r>
              <a:rPr lang="en-US" sz="2800" spc="-5" dirty="0" smtClean="0"/>
              <a:t> or</a:t>
            </a:r>
            <a:r>
              <a:rPr sz="2800" dirty="0" smtClean="0"/>
              <a:t> </a:t>
            </a:r>
            <a:r>
              <a:rPr sz="2800" spc="-5" dirty="0"/>
              <a:t>Pilot</a:t>
            </a:r>
            <a:r>
              <a:rPr sz="2800" spc="-60" dirty="0"/>
              <a:t> </a:t>
            </a:r>
            <a:r>
              <a:rPr sz="2800" dirty="0"/>
              <a:t>Plant</a:t>
            </a: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205432" y="2971016"/>
            <a:ext cx="3252768" cy="3521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600" y="2032000"/>
            <a:ext cx="3579724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85"/>
              </a:lnSpc>
            </a:pPr>
            <a:r>
              <a:rPr sz="2000" b="1" spc="-5" dirty="0">
                <a:latin typeface="Arial"/>
                <a:cs typeface="Arial"/>
              </a:rPr>
              <a:t>FNSF with </a:t>
            </a:r>
            <a:r>
              <a:rPr sz="2000" b="1" spc="-10" dirty="0">
                <a:latin typeface="Arial"/>
                <a:cs typeface="Arial"/>
              </a:rPr>
              <a:t>copper </a:t>
            </a:r>
            <a:r>
              <a:rPr sz="2000" b="1" spc="-5" dirty="0">
                <a:latin typeface="Arial"/>
                <a:cs typeface="Arial"/>
              </a:rPr>
              <a:t>TF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coils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A=1.7, </a:t>
            </a:r>
            <a:r>
              <a:rPr sz="2000" spc="5" dirty="0">
                <a:solidFill>
                  <a:srgbClr val="336699"/>
                </a:solidFill>
                <a:latin typeface="Arial"/>
                <a:cs typeface="Arial"/>
              </a:rPr>
              <a:t>R</a:t>
            </a:r>
            <a:r>
              <a:rPr sz="1950" spc="7" baseline="-21367" dirty="0">
                <a:solidFill>
                  <a:srgbClr val="336699"/>
                </a:solidFill>
                <a:latin typeface="Arial"/>
                <a:cs typeface="Arial"/>
              </a:rPr>
              <a:t>0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= 1.7m, </a:t>
            </a:r>
            <a:r>
              <a:rPr sz="2000" spc="5" dirty="0">
                <a:solidFill>
                  <a:srgbClr val="336699"/>
                </a:solidFill>
                <a:latin typeface="Symbol"/>
                <a:cs typeface="Symbol"/>
              </a:rPr>
              <a:t></a:t>
            </a:r>
            <a:r>
              <a:rPr sz="1950" spc="7" baseline="-21367" dirty="0">
                <a:solidFill>
                  <a:srgbClr val="336699"/>
                </a:solidFill>
                <a:latin typeface="Arial"/>
                <a:cs typeface="Arial"/>
              </a:rPr>
              <a:t>x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=</a:t>
            </a:r>
            <a:r>
              <a:rPr sz="2000" spc="254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2.7</a:t>
            </a:r>
            <a:endParaRPr sz="2000" dirty="0">
              <a:solidFill>
                <a:srgbClr val="336699"/>
              </a:solidFill>
              <a:latin typeface="Arial"/>
              <a:cs typeface="Arial"/>
            </a:endParaRPr>
          </a:p>
          <a:p>
            <a:pPr algn="ctr">
              <a:lnSpc>
                <a:spcPts val="2275"/>
              </a:lnSpc>
            </a:pPr>
            <a:r>
              <a:rPr lang="en-US" sz="2000" spc="-5" dirty="0" err="1">
                <a:solidFill>
                  <a:srgbClr val="C00000"/>
                </a:solidFill>
                <a:cs typeface="Arial"/>
              </a:rPr>
              <a:t>F</a:t>
            </a:r>
            <a:r>
              <a:rPr lang="en-US" sz="2000" spc="-5" dirty="0" err="1" smtClean="0">
                <a:solidFill>
                  <a:srgbClr val="C00000"/>
                </a:solidFill>
                <a:cs typeface="Arial"/>
              </a:rPr>
              <a:t>luence</a:t>
            </a:r>
            <a:r>
              <a:rPr lang="en-US" sz="2000" spc="-5" dirty="0" smtClean="0">
                <a:solidFill>
                  <a:srgbClr val="C00000"/>
                </a:solidFill>
                <a:cs typeface="Arial"/>
              </a:rPr>
              <a:t> = </a:t>
            </a:r>
            <a:r>
              <a:rPr sz="2000" spc="-5" dirty="0" smtClean="0">
                <a:solidFill>
                  <a:srgbClr val="C00000"/>
                </a:solidFill>
                <a:latin typeface="Arial"/>
                <a:cs typeface="Arial"/>
              </a:rPr>
              <a:t>6MWy/m</a:t>
            </a:r>
            <a:r>
              <a:rPr sz="1950" spc="-7" baseline="25641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, TBR ~</a:t>
            </a:r>
            <a:r>
              <a:rPr sz="2000" spc="-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8200" y="2023566"/>
            <a:ext cx="4495800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85"/>
              </a:lnSpc>
            </a:pPr>
            <a:r>
              <a:rPr lang="en-US" sz="2000" b="1" spc="-5" dirty="0" smtClean="0">
                <a:latin typeface="Arial"/>
                <a:cs typeface="Arial"/>
              </a:rPr>
              <a:t>FNSF / </a:t>
            </a:r>
            <a:r>
              <a:rPr sz="2000" b="1" spc="-5" dirty="0" smtClean="0">
                <a:latin typeface="Arial"/>
                <a:cs typeface="Arial"/>
              </a:rPr>
              <a:t>Pilot </a:t>
            </a:r>
            <a:r>
              <a:rPr sz="2000" b="1" spc="-5" dirty="0">
                <a:latin typeface="Arial"/>
                <a:cs typeface="Arial"/>
              </a:rPr>
              <a:t>Plant with HTS TF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coils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A=2, </a:t>
            </a:r>
            <a:r>
              <a:rPr sz="2000" spc="5" dirty="0">
                <a:solidFill>
                  <a:srgbClr val="336699"/>
                </a:solidFill>
                <a:latin typeface="Arial"/>
                <a:cs typeface="Arial"/>
              </a:rPr>
              <a:t>R</a:t>
            </a:r>
            <a:r>
              <a:rPr sz="1950" spc="7" baseline="-21367" dirty="0">
                <a:solidFill>
                  <a:srgbClr val="336699"/>
                </a:solidFill>
                <a:latin typeface="Arial"/>
                <a:cs typeface="Arial"/>
              </a:rPr>
              <a:t>0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= 3m, </a:t>
            </a:r>
            <a:r>
              <a:rPr sz="2000" spc="5" dirty="0">
                <a:solidFill>
                  <a:srgbClr val="336699"/>
                </a:solidFill>
                <a:latin typeface="Symbol"/>
                <a:cs typeface="Symbol"/>
              </a:rPr>
              <a:t></a:t>
            </a:r>
            <a:r>
              <a:rPr sz="1950" spc="7" baseline="-21367" dirty="0">
                <a:solidFill>
                  <a:srgbClr val="336699"/>
                </a:solidFill>
                <a:latin typeface="Arial"/>
                <a:cs typeface="Arial"/>
              </a:rPr>
              <a:t>x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=</a:t>
            </a:r>
            <a:r>
              <a:rPr sz="2000" spc="26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2.5</a:t>
            </a:r>
            <a:endParaRPr sz="2000" dirty="0">
              <a:solidFill>
                <a:srgbClr val="336699"/>
              </a:solidFill>
              <a:latin typeface="Arial"/>
              <a:cs typeface="Arial"/>
            </a:endParaRPr>
          </a:p>
          <a:p>
            <a:pPr algn="ctr">
              <a:lnSpc>
                <a:spcPts val="2275"/>
              </a:lnSpc>
            </a:pPr>
            <a:r>
              <a:rPr sz="2000" spc="-5" dirty="0" smtClean="0">
                <a:solidFill>
                  <a:srgbClr val="C00000"/>
                </a:solidFill>
                <a:latin typeface="Arial"/>
                <a:cs typeface="Arial"/>
              </a:rPr>
              <a:t>6MWy/m</a:t>
            </a:r>
            <a:r>
              <a:rPr sz="1950" spc="-7" baseline="25641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, TBR ~ 1,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sz="1950" spc="7" baseline="-21367" dirty="0">
                <a:solidFill>
                  <a:srgbClr val="C00000"/>
                </a:solidFill>
                <a:latin typeface="Arial"/>
                <a:cs typeface="Arial"/>
              </a:rPr>
              <a:t>eng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~</a:t>
            </a:r>
            <a:r>
              <a:rPr sz="2000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0668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anose="020B0606020202030204" pitchFamily="34" charset="0"/>
              </a:rPr>
              <a:t>FNSF:  </a:t>
            </a:r>
            <a:r>
              <a:rPr lang="en-US" sz="2200" dirty="0" smtClean="0">
                <a:latin typeface="Arial Narrow" panose="020B0606020202030204" pitchFamily="34" charset="0"/>
              </a:rPr>
              <a:t>Provide neutron </a:t>
            </a:r>
            <a:r>
              <a:rPr lang="en-US" sz="2200" dirty="0" err="1" smtClean="0">
                <a:latin typeface="Arial Narrow" panose="020B0606020202030204" pitchFamily="34" charset="0"/>
              </a:rPr>
              <a:t>fluence</a:t>
            </a:r>
            <a:r>
              <a:rPr lang="en-US" sz="2200" dirty="0" smtClean="0">
                <a:latin typeface="Arial Narrow" panose="020B0606020202030204" pitchFamily="34" charset="0"/>
              </a:rPr>
              <a:t> for material/component R&amp;D (+ T self-sufficiency?)</a:t>
            </a:r>
          </a:p>
          <a:p>
            <a:r>
              <a:rPr lang="en-US" sz="2200" b="1" dirty="0" smtClean="0">
                <a:latin typeface="Arial Narrow" panose="020B0606020202030204" pitchFamily="34" charset="0"/>
              </a:rPr>
              <a:t>Pilot Plant:  </a:t>
            </a:r>
            <a:r>
              <a:rPr lang="en-US" sz="2200" dirty="0" smtClean="0">
                <a:latin typeface="Arial Narrow" panose="020B0606020202030204" pitchFamily="34" charset="0"/>
              </a:rPr>
              <a:t>Electrical self-sufficiency: </a:t>
            </a:r>
            <a:r>
              <a:rPr lang="en-US" sz="2200" dirty="0" err="1" smtClean="0">
                <a:latin typeface="Arial Narrow" panose="020B0606020202030204" pitchFamily="34" charset="0"/>
              </a:rPr>
              <a:t>Q</a:t>
            </a:r>
            <a:r>
              <a:rPr lang="en-US" sz="2200" baseline="-25000" dirty="0" err="1" smtClean="0">
                <a:latin typeface="Arial Narrow" panose="020B0606020202030204" pitchFamily="34" charset="0"/>
              </a:rPr>
              <a:t>eng</a:t>
            </a:r>
            <a:r>
              <a:rPr lang="en-US" sz="2200" dirty="0" smtClean="0">
                <a:latin typeface="Arial Narrow" panose="020B0606020202030204" pitchFamily="34" charset="0"/>
              </a:rPr>
              <a:t> = </a:t>
            </a:r>
            <a:r>
              <a:rPr lang="en-US" sz="2200" dirty="0" err="1" smtClean="0">
                <a:latin typeface="Arial Narrow" panose="020B0606020202030204" pitchFamily="34" charset="0"/>
              </a:rPr>
              <a:t>P</a:t>
            </a:r>
            <a:r>
              <a:rPr lang="en-US" sz="2200" baseline="-25000" dirty="0" err="1" smtClean="0">
                <a:latin typeface="Arial Narrow" panose="020B0606020202030204" pitchFamily="34" charset="0"/>
              </a:rPr>
              <a:t>elec</a:t>
            </a:r>
            <a:r>
              <a:rPr lang="en-US" sz="2200" baseline="-25000" dirty="0" smtClean="0">
                <a:latin typeface="Arial Narrow" panose="020B0606020202030204" pitchFamily="34" charset="0"/>
              </a:rPr>
              <a:t> </a:t>
            </a:r>
            <a:r>
              <a:rPr lang="en-US" sz="2200" dirty="0" smtClean="0">
                <a:latin typeface="Arial Narrow" panose="020B0606020202030204" pitchFamily="34" charset="0"/>
              </a:rPr>
              <a:t>/ </a:t>
            </a:r>
            <a:r>
              <a:rPr lang="en-US" sz="2200" dirty="0" err="1" smtClean="0">
                <a:latin typeface="Arial Narrow" panose="020B0606020202030204" pitchFamily="34" charset="0"/>
              </a:rPr>
              <a:t>P</a:t>
            </a:r>
            <a:r>
              <a:rPr lang="en-US" sz="2200" baseline="-25000" dirty="0" err="1" smtClean="0">
                <a:latin typeface="Arial Narrow" panose="020B0606020202030204" pitchFamily="34" charset="0"/>
              </a:rPr>
              <a:t>consumed</a:t>
            </a:r>
            <a:r>
              <a:rPr lang="en-US" sz="2200" dirty="0" smtClean="0">
                <a:latin typeface="Arial Narrow" panose="020B0606020202030204" pitchFamily="34" charset="0"/>
              </a:rPr>
              <a:t> ≥ 1 (+ FNSF mission?)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3093" t="23322" r="19881" b="13478"/>
          <a:stretch>
            <a:fillRect/>
          </a:stretch>
        </p:blipFill>
        <p:spPr bwMode="auto">
          <a:xfrm>
            <a:off x="304800" y="3200400"/>
            <a:ext cx="4022954" cy="33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6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800600"/>
          </a:xfrm>
        </p:spPr>
        <p:txBody>
          <a:bodyPr>
            <a:noAutofit/>
          </a:bodyPr>
          <a:lstStyle/>
          <a:p>
            <a:r>
              <a:rPr lang="en-US" sz="3200" dirty="0"/>
              <a:t>Events s</a:t>
            </a:r>
            <a:r>
              <a:rPr lang="en-US" sz="3200" dirty="0" smtClean="0"/>
              <a:t>ince </a:t>
            </a:r>
            <a:r>
              <a:rPr lang="en-US" sz="3200" dirty="0"/>
              <a:t>PAC-35</a:t>
            </a:r>
          </a:p>
          <a:p>
            <a:r>
              <a:rPr lang="en-US" sz="3200" dirty="0" smtClean="0"/>
              <a:t>Charge Questions</a:t>
            </a:r>
          </a:p>
          <a:p>
            <a:r>
              <a:rPr lang="en-US" sz="3200" dirty="0" smtClean="0"/>
              <a:t>Mission and Capabilities of NSTX-U</a:t>
            </a:r>
          </a:p>
          <a:p>
            <a:r>
              <a:rPr lang="en-US" sz="3200" dirty="0" smtClean="0"/>
              <a:t>Research Goals and Milestones</a:t>
            </a:r>
          </a:p>
          <a:p>
            <a:r>
              <a:rPr lang="en-US" sz="3200" dirty="0" smtClean="0"/>
              <a:t>Key Scientific Issues NSTX-U Will Address</a:t>
            </a:r>
          </a:p>
          <a:p>
            <a:r>
              <a:rPr lang="en-US" sz="3200" dirty="0" smtClean="0"/>
              <a:t>Organizational Structure</a:t>
            </a:r>
          </a:p>
          <a:p>
            <a:r>
              <a:rPr lang="en-US" sz="3200" dirty="0" smtClean="0"/>
              <a:t>Run Coordination </a:t>
            </a:r>
          </a:p>
          <a:p>
            <a:r>
              <a:rPr lang="en-US" sz="3200" dirty="0" smtClean="0"/>
              <a:t>Support for FESAC / FES Strategic Goals</a:t>
            </a:r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Outline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604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spc="-5" dirty="0"/>
              <a:t>Steady-state operation</a:t>
            </a:r>
            <a:r>
              <a:rPr lang="en-US" sz="3200" spc="-65" dirty="0"/>
              <a:t> </a:t>
            </a:r>
            <a:r>
              <a:rPr lang="en-US" sz="3200" spc="-10" dirty="0" smtClean="0"/>
              <a:t>required </a:t>
            </a:r>
            <a:br>
              <a:rPr lang="en-US" sz="3200" spc="-10" dirty="0" smtClean="0"/>
            </a:br>
            <a:r>
              <a:rPr lang="en-US" sz="3200" spc="-5" dirty="0" smtClean="0"/>
              <a:t>for </a:t>
            </a:r>
            <a:r>
              <a:rPr lang="en-US" sz="3200" spc="-55" dirty="0"/>
              <a:t>ST/AT </a:t>
            </a:r>
            <a:r>
              <a:rPr lang="en-US" sz="3200" spc="-5" dirty="0"/>
              <a:t>FNSF or Pilot</a:t>
            </a:r>
            <a:r>
              <a:rPr lang="en-US" sz="3200" spc="-60" dirty="0"/>
              <a:t> </a:t>
            </a:r>
            <a:r>
              <a:rPr lang="en-US" sz="3200" spc="-5" dirty="0"/>
              <a:t>Plant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4008" y="1066800"/>
            <a:ext cx="7295592" cy="4724400"/>
            <a:chOff x="934008" y="964461"/>
            <a:chExt cx="7295592" cy="4724400"/>
          </a:xfrm>
        </p:grpSpPr>
        <p:pic>
          <p:nvPicPr>
            <p:cNvPr id="16" name="Picture 15" descr="HighNI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8411" y="1143000"/>
              <a:ext cx="5524500" cy="437608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  <a:effectLst/>
          </p:spPr>
        </p:pic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934008" y="964461"/>
              <a:ext cx="7294144" cy="8951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81994" tIns="45720" rIns="81994" bIns="4572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spc="-5" dirty="0">
                  <a:cs typeface="Arial"/>
                </a:rPr>
                <a:t>NSTX achieved 70% “transformer-less” current</a:t>
              </a:r>
              <a:r>
                <a:rPr lang="en-US" sz="2400" spc="45" dirty="0">
                  <a:cs typeface="Arial"/>
                </a:rPr>
                <a:t> </a:t>
              </a:r>
              <a:r>
                <a:rPr lang="en-US" sz="2400" spc="-5" dirty="0">
                  <a:cs typeface="Arial"/>
                </a:rPr>
                <a:t>drive</a:t>
              </a:r>
              <a:endParaRPr lang="en-US" sz="2400" dirty="0"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475"/>
                </a:spcBef>
              </a:pPr>
              <a:r>
                <a:rPr lang="en-US" sz="2400" b="1" spc="-5" dirty="0">
                  <a:cs typeface="Arial"/>
                </a:rPr>
                <a:t>NSTX-U </a:t>
              </a:r>
              <a:r>
                <a:rPr lang="en-US" sz="2400" b="1" spc="-5" dirty="0" smtClean="0">
                  <a:cs typeface="Arial"/>
                </a:rPr>
                <a:t>designed to achieve 100% (TRANSP):</a:t>
              </a:r>
              <a:endParaRPr lang="en-US" sz="2400" b="1" dirty="0"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13661" y="1885890"/>
              <a:ext cx="381000" cy="352425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  <p:sp>
          <p:nvSpPr>
            <p:cNvPr id="47" name="TextBox 19"/>
            <p:cNvSpPr txBox="1">
              <a:spLocks noChangeArrowheads="1"/>
            </p:cNvSpPr>
            <p:nvPr/>
          </p:nvSpPr>
          <p:spPr bwMode="auto">
            <a:xfrm>
              <a:off x="1447801" y="5288836"/>
              <a:ext cx="6781799" cy="400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354" tIns="45678" rIns="91354" bIns="45678">
              <a:spAutoFit/>
            </a:bodyPr>
            <a:lstStyle/>
            <a:p>
              <a:pPr algn="ctr"/>
              <a:r>
                <a:rPr lang="en-US" sz="2000" b="1" i="0" dirty="0" smtClean="0">
                  <a:solidFill>
                    <a:srgbClr val="FF0000"/>
                  </a:solidFill>
                  <a:latin typeface="Arial Narrow" pitchFamily="34" charset="0"/>
                </a:rPr>
                <a:t>I</a:t>
              </a:r>
              <a:r>
                <a:rPr lang="en-US" sz="2000" b="1" i="0" baseline="-25000" dirty="0" smtClean="0">
                  <a:solidFill>
                    <a:srgbClr val="FF0000"/>
                  </a:solidFill>
                  <a:latin typeface="Arial Narrow" pitchFamily="34" charset="0"/>
                </a:rPr>
                <a:t>P</a:t>
              </a:r>
              <a:r>
                <a:rPr lang="en-US" sz="2000" b="1" i="0" dirty="0" smtClean="0">
                  <a:solidFill>
                    <a:srgbClr val="FF0000"/>
                  </a:solidFill>
                  <a:latin typeface="Arial Narrow" pitchFamily="34" charset="0"/>
                </a:rPr>
                <a:t>=1 </a:t>
              </a:r>
              <a:r>
                <a:rPr lang="en-US" sz="2000" b="1" i="0" dirty="0">
                  <a:solidFill>
                    <a:srgbClr val="FF0000"/>
                  </a:solidFill>
                  <a:latin typeface="Arial Narrow" pitchFamily="34" charset="0"/>
                </a:rPr>
                <a:t>MA, </a:t>
              </a:r>
              <a:r>
                <a:rPr lang="en-US" sz="2000" b="1" i="0" dirty="0" smtClean="0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  <a:r>
                <a:rPr lang="en-US" sz="2000" b="1" i="0" baseline="-25000" dirty="0" smtClean="0">
                  <a:solidFill>
                    <a:srgbClr val="FF0000"/>
                  </a:solidFill>
                  <a:latin typeface="Arial Narrow" pitchFamily="34" charset="0"/>
                </a:rPr>
                <a:t>T</a:t>
              </a:r>
              <a:r>
                <a:rPr lang="en-US" sz="2000" b="1" i="0" dirty="0" smtClean="0">
                  <a:solidFill>
                    <a:srgbClr val="FF0000"/>
                  </a:solidFill>
                  <a:latin typeface="Arial Narrow" pitchFamily="34" charset="0"/>
                </a:rPr>
                <a:t>=1.0 T, P</a:t>
              </a:r>
              <a:r>
                <a:rPr lang="en-US" sz="2000" b="1" i="0" baseline="-25000" dirty="0" smtClean="0">
                  <a:solidFill>
                    <a:srgbClr val="FF0000"/>
                  </a:solidFill>
                  <a:latin typeface="Arial Narrow" pitchFamily="34" charset="0"/>
                </a:rPr>
                <a:t>NBI</a:t>
              </a:r>
              <a:r>
                <a:rPr lang="en-US" sz="2000" b="1" i="0" dirty="0" smtClean="0">
                  <a:solidFill>
                    <a:srgbClr val="FF0000"/>
                  </a:solidFill>
                  <a:latin typeface="Arial Narrow" pitchFamily="34" charset="0"/>
                </a:rPr>
                <a:t>=12.6 </a:t>
              </a:r>
              <a:r>
                <a:rPr lang="en-US" sz="2000" b="1" i="0" dirty="0">
                  <a:solidFill>
                    <a:srgbClr val="FF0000"/>
                  </a:solidFill>
                  <a:latin typeface="Arial Narrow" pitchFamily="34" charset="0"/>
                </a:rPr>
                <a:t>MW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04900" y="1849941"/>
              <a:ext cx="1333500" cy="33055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3200" i="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3200" i="0" dirty="0" smtClean="0">
                  <a:solidFill>
                    <a:srgbClr val="000000"/>
                  </a:solidFill>
                  <a:latin typeface="Arial Narrow" pitchFamily="34" charset="0"/>
                </a:rPr>
                <a:t>H</a:t>
              </a:r>
              <a:r>
                <a:rPr lang="en-US" sz="3200" i="0" baseline="-25000" dirty="0" smtClean="0">
                  <a:solidFill>
                    <a:srgbClr val="000000"/>
                  </a:solidFill>
                  <a:latin typeface="Arial Narrow" pitchFamily="34" charset="0"/>
                </a:rPr>
                <a:t>98y2</a:t>
              </a:r>
            </a:p>
            <a:p>
              <a:pPr algn="ctr">
                <a:lnSpc>
                  <a:spcPct val="90000"/>
                </a:lnSpc>
              </a:pPr>
              <a:endParaRPr lang="en-US" sz="2000" i="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i="0" dirty="0" smtClean="0">
                  <a:solidFill>
                    <a:srgbClr val="000000"/>
                  </a:solidFill>
                  <a:latin typeface="Arial Narrow" pitchFamily="34" charset="0"/>
                </a:rPr>
                <a:t>ITER H-mode confinement scaling multiplier</a:t>
              </a:r>
            </a:p>
            <a:p>
              <a:pPr algn="ctr">
                <a:lnSpc>
                  <a:spcPct val="90000"/>
                </a:lnSpc>
              </a:pPr>
              <a:endParaRPr lang="en-US" sz="2000" i="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endParaRPr lang="en-US" sz="2800" i="0" baseline="-250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endParaRPr lang="en-US" sz="2800" i="0" baseline="-250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endParaRPr lang="en-US" sz="2800" i="0" baseline="-25000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5917721"/>
            <a:ext cx="8991600" cy="49244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254"/>
              </a:spcBef>
            </a:pPr>
            <a:r>
              <a:rPr lang="en-US" sz="2600" spc="-5" dirty="0">
                <a:solidFill>
                  <a:srgbClr val="FF0000"/>
                </a:solidFill>
                <a:cs typeface="Arial"/>
              </a:rPr>
              <a:t>Will NSTX-U achieve 100% as predicted by</a:t>
            </a:r>
            <a:r>
              <a:rPr lang="en-US" sz="2600" spc="114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2600" spc="-5" dirty="0">
                <a:solidFill>
                  <a:srgbClr val="FF0000"/>
                </a:solidFill>
                <a:cs typeface="Arial"/>
              </a:rPr>
              <a:t>simulations?</a:t>
            </a:r>
            <a:endParaRPr lang="en-US" sz="2600" dirty="0"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5344180"/>
            <a:ext cx="252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9900CC"/>
                </a:solidFill>
                <a:latin typeface="Arial Narrow" panose="020B0606020202030204" pitchFamily="34" charset="0"/>
              </a:rPr>
              <a:t>Role of enhancements: </a:t>
            </a:r>
          </a:p>
          <a:p>
            <a:pPr algn="ctr"/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Control n</a:t>
            </a:r>
            <a:r>
              <a:rPr lang="en-US" sz="1200" b="1" baseline="-25000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e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 / </a:t>
            </a:r>
            <a:r>
              <a:rPr lang="en-US" sz="1200" b="1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n</a:t>
            </a:r>
            <a:r>
              <a:rPr lang="en-US" sz="1200" b="1" baseline="-25000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gw</a:t>
            </a:r>
            <a:r>
              <a:rPr lang="en-US" sz="1200" b="1" baseline="-25000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cryo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, </a:t>
            </a:r>
            <a:r>
              <a:rPr lang="en-US" sz="1200" b="1" dirty="0" smtClean="0">
                <a:solidFill>
                  <a:srgbClr val="9900CC"/>
                </a:solidFill>
                <a:latin typeface="Symbol" panose="05050102010706020507" pitchFamily="18" charset="2"/>
              </a:rPr>
              <a:t>b, </a:t>
            </a:r>
            <a:r>
              <a:rPr lang="en-US" sz="1200" b="1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W</a:t>
            </a:r>
            <a:r>
              <a:rPr lang="en-US" sz="1200" b="1" baseline="-25000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f</a:t>
            </a:r>
            <a:r>
              <a:rPr lang="en-US" sz="1200" b="1" baseline="-25000" dirty="0" smtClean="0">
                <a:solidFill>
                  <a:srgbClr val="9900CC"/>
                </a:solidFill>
                <a:latin typeface="Symbol" panose="05050102010706020507" pitchFamily="18" charset="2"/>
              </a:rPr>
              <a:t> </a:t>
            </a:r>
            <a:r>
              <a:rPr lang="en-US" sz="1200" b="1" dirty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NCC</a:t>
            </a:r>
            <a:endParaRPr lang="en-US" sz="1200" b="1" dirty="0">
              <a:solidFill>
                <a:srgbClr val="9900CC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191" y="5334000"/>
            <a:ext cx="241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See Boyer and Gerhardt talks for more details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ST-FNSF may need </a:t>
            </a:r>
            <a:r>
              <a:rPr lang="en-US" sz="2800" dirty="0" err="1" smtClean="0"/>
              <a:t>solenoidless</a:t>
            </a:r>
            <a:r>
              <a:rPr lang="en-US" sz="2800" dirty="0" smtClean="0"/>
              <a:t> current start-up method</a:t>
            </a:r>
            <a:br>
              <a:rPr lang="en-US" sz="2800" dirty="0" smtClean="0"/>
            </a:br>
            <a:r>
              <a:rPr lang="en-US" sz="2800" spc="-5" dirty="0">
                <a:solidFill>
                  <a:srgbClr val="C00000"/>
                </a:solidFill>
                <a:latin typeface="Arial"/>
                <a:cs typeface="Arial"/>
              </a:rPr>
              <a:t>Coaxial Helicity Injection (CHI) </a:t>
            </a:r>
            <a:r>
              <a:rPr lang="en-US" sz="2800" spc="-5" dirty="0" smtClean="0">
                <a:solidFill>
                  <a:srgbClr val="C00000"/>
                </a:solidFill>
                <a:latin typeface="Arial"/>
                <a:cs typeface="Arial"/>
              </a:rPr>
              <a:t>effective for current initiation</a:t>
            </a:r>
            <a:endParaRPr lang="en-US"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234252" y="1108134"/>
            <a:ext cx="35115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2000" spc="-5" dirty="0">
                <a:cs typeface="Arial"/>
              </a:rPr>
              <a:t>CHI developed on </a:t>
            </a:r>
            <a:r>
              <a:rPr lang="en-US" sz="2000" spc="-60" dirty="0">
                <a:cs typeface="Arial"/>
              </a:rPr>
              <a:t>HIT,</a:t>
            </a:r>
            <a:r>
              <a:rPr lang="en-US" sz="2000" spc="-40" dirty="0">
                <a:cs typeface="Arial"/>
              </a:rPr>
              <a:t> </a:t>
            </a:r>
            <a:r>
              <a:rPr lang="en-US" sz="2000" spc="-25" dirty="0" smtClean="0">
                <a:cs typeface="Arial"/>
              </a:rPr>
              <a:t>HIT-II</a:t>
            </a:r>
            <a:endParaRPr lang="en-US" sz="2000" spc="-10" dirty="0" smtClean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2000" spc="-10" dirty="0" smtClean="0">
                <a:latin typeface="Arial"/>
                <a:cs typeface="Arial"/>
              </a:rPr>
              <a:t>Transferred </a:t>
            </a:r>
            <a:r>
              <a:rPr sz="2000" spc="-5" dirty="0">
                <a:latin typeface="Arial"/>
                <a:cs typeface="Arial"/>
              </a:rPr>
              <a:t>to NSTX /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NSTX-U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3000" y="2282177"/>
            <a:ext cx="228600" cy="203200"/>
          </a:xfrm>
          <a:custGeom>
            <a:avLst/>
            <a:gdLst/>
            <a:ahLst/>
            <a:cxnLst/>
            <a:rect l="l" t="t" r="r" b="b"/>
            <a:pathLst>
              <a:path w="228600" h="203200">
                <a:moveTo>
                  <a:pt x="0" y="0"/>
                </a:moveTo>
                <a:lnTo>
                  <a:pt x="228600" y="0"/>
                </a:lnTo>
                <a:lnTo>
                  <a:pt x="2286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EDF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1400" y="4479277"/>
            <a:ext cx="228600" cy="203200"/>
          </a:xfrm>
          <a:custGeom>
            <a:avLst/>
            <a:gdLst/>
            <a:ahLst/>
            <a:cxnLst/>
            <a:rect l="l" t="t" r="r" b="b"/>
            <a:pathLst>
              <a:path w="228600" h="203200">
                <a:moveTo>
                  <a:pt x="0" y="0"/>
                </a:moveTo>
                <a:lnTo>
                  <a:pt x="228600" y="0"/>
                </a:lnTo>
                <a:lnTo>
                  <a:pt x="228600" y="203200"/>
                </a:lnTo>
                <a:lnTo>
                  <a:pt x="0" y="203200"/>
                </a:lnTo>
                <a:lnTo>
                  <a:pt x="0" y="0"/>
                </a:lnTo>
                <a:close/>
              </a:path>
            </a:pathLst>
          </a:custGeom>
          <a:solidFill>
            <a:srgbClr val="EDF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40930" y="1258431"/>
            <a:ext cx="418846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NSTX: </a:t>
            </a:r>
            <a:r>
              <a:rPr sz="2000" spc="-5" dirty="0">
                <a:latin typeface="Arial"/>
                <a:cs typeface="Arial"/>
              </a:rPr>
              <a:t>150-200kA closed flux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current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0" y="6150279"/>
            <a:ext cx="2084705" cy="248920"/>
          </a:xfrm>
          <a:prstGeom prst="rect">
            <a:avLst/>
          </a:prstGeom>
          <a:solidFill>
            <a:srgbClr val="C5D9F0"/>
          </a:solidFill>
          <a:ln w="9524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185"/>
              </a:spcBef>
            </a:pPr>
            <a:r>
              <a:rPr sz="1200" i="1" spc="-5" dirty="0">
                <a:latin typeface="Arial"/>
                <a:cs typeface="Arial"/>
              </a:rPr>
              <a:t>R. Raman et al., PRL</a:t>
            </a:r>
            <a:r>
              <a:rPr sz="1200" i="1" spc="-6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2006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4252" y="1761744"/>
            <a:ext cx="3575748" cy="4258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1"/>
          <p:cNvSpPr txBox="1"/>
          <p:nvPr/>
        </p:nvSpPr>
        <p:spPr>
          <a:xfrm>
            <a:off x="4593412" y="1676400"/>
            <a:ext cx="439818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NSTX-U: </a:t>
            </a:r>
            <a:r>
              <a:rPr lang="en-US" sz="2000" spc="-5" dirty="0" smtClean="0">
                <a:solidFill>
                  <a:srgbClr val="C00000"/>
                </a:solidFill>
                <a:latin typeface="Arial"/>
                <a:cs typeface="Arial"/>
              </a:rPr>
              <a:t>CHI p</a:t>
            </a:r>
            <a:r>
              <a:rPr sz="2000" spc="-5" dirty="0" smtClean="0">
                <a:solidFill>
                  <a:srgbClr val="C00000"/>
                </a:solidFill>
                <a:latin typeface="Arial"/>
                <a:cs typeface="Arial"/>
              </a:rPr>
              <a:t>roject</a:t>
            </a:r>
            <a:r>
              <a:rPr lang="en-US" sz="2000" spc="-5" dirty="0" smtClean="0">
                <a:solidFill>
                  <a:srgbClr val="C00000"/>
                </a:solidFill>
                <a:latin typeface="Arial"/>
                <a:cs typeface="Arial"/>
              </a:rPr>
              <a:t>s to</a:t>
            </a:r>
            <a:r>
              <a:rPr sz="2000" spc="-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C00000"/>
                </a:solidFill>
                <a:latin typeface="Arial"/>
                <a:cs typeface="Arial"/>
              </a:rPr>
              <a:t>300-400kA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343400" y="2918842"/>
            <a:ext cx="4343400" cy="3009382"/>
            <a:chOff x="4343400" y="3124200"/>
            <a:chExt cx="4343400" cy="3009382"/>
          </a:xfrm>
        </p:grpSpPr>
        <p:sp>
          <p:nvSpPr>
            <p:cNvPr id="10" name="object 10"/>
            <p:cNvSpPr/>
            <p:nvPr/>
          </p:nvSpPr>
          <p:spPr>
            <a:xfrm>
              <a:off x="4759233" y="3309187"/>
              <a:ext cx="1274413" cy="2544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0288" y="5819524"/>
              <a:ext cx="0" cy="32130"/>
            </a:xfrm>
            <a:custGeom>
              <a:avLst/>
              <a:gdLst/>
              <a:ahLst/>
              <a:cxnLst/>
              <a:rect l="l" t="t" r="r" b="b"/>
              <a:pathLst>
                <a:path h="29210">
                  <a:moveTo>
                    <a:pt x="0" y="28809"/>
                  </a:moveTo>
                  <a:lnTo>
                    <a:pt x="0" y="0"/>
                  </a:lnTo>
                </a:path>
              </a:pathLst>
            </a:custGeom>
            <a:ln w="411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9686" y="5683708"/>
              <a:ext cx="32130" cy="0"/>
            </a:xfrm>
            <a:custGeom>
              <a:avLst/>
              <a:gdLst/>
              <a:ahLst/>
              <a:cxnLst/>
              <a:rect l="l" t="t" r="r" b="b"/>
              <a:pathLst>
                <a:path w="29210">
                  <a:moveTo>
                    <a:pt x="28809" y="0"/>
                  </a:moveTo>
                  <a:lnTo>
                    <a:pt x="0" y="0"/>
                  </a:lnTo>
                </a:path>
              </a:pathLst>
            </a:custGeom>
            <a:ln w="411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99686" y="3752855"/>
              <a:ext cx="32130" cy="0"/>
            </a:xfrm>
            <a:custGeom>
              <a:avLst/>
              <a:gdLst/>
              <a:ahLst/>
              <a:cxnLst/>
              <a:rect l="l" t="t" r="r" b="b"/>
              <a:pathLst>
                <a:path w="29210">
                  <a:moveTo>
                    <a:pt x="28809" y="0"/>
                  </a:moveTo>
                  <a:lnTo>
                    <a:pt x="0" y="0"/>
                  </a:lnTo>
                </a:path>
              </a:pathLst>
            </a:custGeom>
            <a:ln w="411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99686" y="3476695"/>
              <a:ext cx="32130" cy="0"/>
            </a:xfrm>
            <a:custGeom>
              <a:avLst/>
              <a:gdLst/>
              <a:ahLst/>
              <a:cxnLst/>
              <a:rect l="l" t="t" r="r" b="b"/>
              <a:pathLst>
                <a:path w="29210">
                  <a:moveTo>
                    <a:pt x="28809" y="0"/>
                  </a:moveTo>
                  <a:lnTo>
                    <a:pt x="0" y="0"/>
                  </a:lnTo>
                </a:path>
              </a:pathLst>
            </a:custGeom>
            <a:ln w="411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58549" y="3311451"/>
              <a:ext cx="1274414" cy="25442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49604" y="5821787"/>
              <a:ext cx="0" cy="32130"/>
            </a:xfrm>
            <a:custGeom>
              <a:avLst/>
              <a:gdLst/>
              <a:ahLst/>
              <a:cxnLst/>
              <a:rect l="l" t="t" r="r" b="b"/>
              <a:pathLst>
                <a:path h="29210">
                  <a:moveTo>
                    <a:pt x="0" y="28809"/>
                  </a:moveTo>
                  <a:lnTo>
                    <a:pt x="0" y="0"/>
                  </a:lnTo>
                </a:path>
              </a:pathLst>
            </a:custGeom>
            <a:ln w="411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99001" y="5685971"/>
              <a:ext cx="32130" cy="0"/>
            </a:xfrm>
            <a:custGeom>
              <a:avLst/>
              <a:gdLst/>
              <a:ahLst/>
              <a:cxnLst/>
              <a:rect l="l" t="t" r="r" b="b"/>
              <a:pathLst>
                <a:path w="29209">
                  <a:moveTo>
                    <a:pt x="28809" y="0"/>
                  </a:moveTo>
                  <a:lnTo>
                    <a:pt x="0" y="0"/>
                  </a:lnTo>
                </a:path>
              </a:pathLst>
            </a:custGeom>
            <a:ln w="411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99001" y="3755117"/>
              <a:ext cx="32130" cy="0"/>
            </a:xfrm>
            <a:custGeom>
              <a:avLst/>
              <a:gdLst/>
              <a:ahLst/>
              <a:cxnLst/>
              <a:rect l="l" t="t" r="r" b="b"/>
              <a:pathLst>
                <a:path w="29209">
                  <a:moveTo>
                    <a:pt x="28809" y="0"/>
                  </a:moveTo>
                  <a:lnTo>
                    <a:pt x="0" y="0"/>
                  </a:lnTo>
                </a:path>
              </a:pathLst>
            </a:custGeom>
            <a:ln w="411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99001" y="3478958"/>
              <a:ext cx="32130" cy="0"/>
            </a:xfrm>
            <a:custGeom>
              <a:avLst/>
              <a:gdLst/>
              <a:ahLst/>
              <a:cxnLst/>
              <a:rect l="l" t="t" r="r" b="b"/>
              <a:pathLst>
                <a:path w="29209">
                  <a:moveTo>
                    <a:pt x="28809" y="0"/>
                  </a:moveTo>
                  <a:lnTo>
                    <a:pt x="0" y="0"/>
                  </a:lnTo>
                </a:path>
              </a:pathLst>
            </a:custGeom>
            <a:ln w="411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57867" y="3317111"/>
              <a:ext cx="1274416" cy="25431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96057" y="5416604"/>
              <a:ext cx="34227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867" y="0"/>
                  </a:moveTo>
                  <a:lnTo>
                    <a:pt x="0" y="0"/>
                  </a:lnTo>
                </a:path>
              </a:pathLst>
            </a:custGeom>
            <a:ln w="411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96057" y="3761910"/>
              <a:ext cx="34227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867" y="0"/>
                  </a:moveTo>
                  <a:lnTo>
                    <a:pt x="0" y="0"/>
                  </a:lnTo>
                </a:path>
              </a:pathLst>
            </a:custGeom>
            <a:ln w="411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96057" y="3485750"/>
              <a:ext cx="34227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30867" y="0"/>
                  </a:moveTo>
                  <a:lnTo>
                    <a:pt x="0" y="0"/>
                  </a:lnTo>
                </a:path>
              </a:pathLst>
            </a:custGeom>
            <a:ln w="411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5794103" y="5862597"/>
              <a:ext cx="162993" cy="2031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224154" algn="l"/>
                </a:tabLst>
              </a:pPr>
              <a:r>
                <a:rPr sz="1200" dirty="0" smtClean="0">
                  <a:latin typeface="Arial"/>
                  <a:cs typeface="Arial"/>
                </a:rPr>
                <a:t>2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7107564" y="5864273"/>
              <a:ext cx="163099" cy="2031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dirty="0" smtClean="0">
                  <a:latin typeface="Arial"/>
                  <a:cs typeface="Arial"/>
                </a:rPr>
                <a:t>2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8383303" y="5866379"/>
              <a:ext cx="121538" cy="2137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dirty="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6407666" y="5950199"/>
              <a:ext cx="448437" cy="1833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265"/>
                </a:lnSpc>
              </a:pPr>
              <a:r>
                <a:rPr sz="1200" dirty="0" smtClean="0">
                  <a:latin typeface="Arial"/>
                  <a:cs typeface="Arial"/>
                </a:rPr>
                <a:t>R</a:t>
              </a:r>
              <a:r>
                <a:rPr sz="1200" spc="-100" dirty="0" smtClean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(m)</a:t>
              </a: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5103594" y="5934456"/>
              <a:ext cx="448437" cy="1833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345"/>
                </a:lnSpc>
              </a:pPr>
              <a:r>
                <a:rPr sz="1200" dirty="0" smtClean="0">
                  <a:latin typeface="Arial"/>
                  <a:cs typeface="Arial"/>
                </a:rPr>
                <a:t>R</a:t>
              </a:r>
              <a:r>
                <a:rPr sz="1200" spc="-100" dirty="0" smtClean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(m)</a:t>
              </a: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4572000" y="5867400"/>
              <a:ext cx="261239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9700">
                <a:lnSpc>
                  <a:spcPct val="100000"/>
                </a:lnSpc>
                <a:spcBef>
                  <a:spcPts val="595"/>
                </a:spcBef>
              </a:pPr>
              <a:r>
                <a:rPr sz="1200" dirty="0" smtClean="0">
                  <a:latin typeface="Arial"/>
                  <a:cs typeface="Arial"/>
                </a:rPr>
                <a:t>0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4343400" y="4343400"/>
              <a:ext cx="195580" cy="43027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310"/>
                </a:lnSpc>
              </a:pPr>
              <a:r>
                <a:rPr sz="1200" dirty="0">
                  <a:latin typeface="Arial"/>
                  <a:cs typeface="Arial"/>
                </a:rPr>
                <a:t>Z</a:t>
              </a:r>
              <a:r>
                <a:rPr sz="1200" spc="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(m)</a:t>
              </a: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4467161" y="3124200"/>
              <a:ext cx="4219639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08000">
                <a:lnSpc>
                  <a:spcPct val="100000"/>
                </a:lnSpc>
                <a:spcBef>
                  <a:spcPts val="360"/>
                </a:spcBef>
                <a:tabLst>
                  <a:tab pos="1659255" algn="l"/>
                  <a:tab pos="2832100" algn="l"/>
                </a:tabLst>
              </a:pPr>
              <a:r>
                <a:rPr lang="en-US" sz="1200" spc="-5" dirty="0" smtClean="0">
                  <a:solidFill>
                    <a:srgbClr val="0000FF"/>
                  </a:solidFill>
                  <a:latin typeface="Arial"/>
                  <a:cs typeface="Arial"/>
                </a:rPr>
                <a:t>  </a:t>
              </a:r>
              <a:r>
                <a:rPr sz="1200" spc="-5" dirty="0" smtClean="0">
                  <a:solidFill>
                    <a:srgbClr val="0000FF"/>
                  </a:solidFill>
                  <a:latin typeface="Arial"/>
                  <a:cs typeface="Arial"/>
                </a:rPr>
                <a:t>1.0</a:t>
              </a:r>
              <a:r>
                <a:rPr sz="1200" spc="5" dirty="0" smtClean="0">
                  <a:solidFill>
                    <a:srgbClr val="0000FF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0000FF"/>
                  </a:solidFill>
                  <a:latin typeface="Arial"/>
                  <a:cs typeface="Arial"/>
                </a:rPr>
                <a:t>ms	</a:t>
              </a:r>
              <a:r>
                <a:rPr lang="en-US" sz="1200" dirty="0" smtClean="0">
                  <a:solidFill>
                    <a:srgbClr val="0000FF"/>
                  </a:solidFill>
                  <a:latin typeface="Arial"/>
                  <a:cs typeface="Arial"/>
                </a:rPr>
                <a:t>     </a:t>
              </a:r>
              <a:r>
                <a:rPr sz="1200" spc="-5" dirty="0" smtClean="0">
                  <a:solidFill>
                    <a:srgbClr val="0000FF"/>
                  </a:solidFill>
                  <a:latin typeface="Arial"/>
                  <a:cs typeface="Arial"/>
                </a:rPr>
                <a:t>1.6</a:t>
              </a:r>
              <a:r>
                <a:rPr sz="1200" spc="5" dirty="0" smtClean="0">
                  <a:solidFill>
                    <a:srgbClr val="0000FF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0000FF"/>
                  </a:solidFill>
                  <a:latin typeface="Arial"/>
                  <a:cs typeface="Arial"/>
                </a:rPr>
                <a:t>ms	</a:t>
              </a:r>
              <a:r>
                <a:rPr lang="en-US" sz="1200" dirty="0" smtClean="0">
                  <a:solidFill>
                    <a:srgbClr val="0000FF"/>
                  </a:solidFill>
                  <a:latin typeface="Arial"/>
                  <a:cs typeface="Arial"/>
                </a:rPr>
                <a:t>            </a:t>
              </a:r>
              <a:r>
                <a:rPr sz="1200" spc="-5" dirty="0" smtClean="0">
                  <a:solidFill>
                    <a:srgbClr val="0000FF"/>
                  </a:solidFill>
                  <a:latin typeface="Arial"/>
                  <a:cs typeface="Arial"/>
                </a:rPr>
                <a:t>2.7</a:t>
              </a:r>
              <a:r>
                <a:rPr sz="1200" spc="-95" dirty="0" smtClean="0">
                  <a:solidFill>
                    <a:srgbClr val="0000FF"/>
                  </a:solidFill>
                  <a:latin typeface="Arial"/>
                  <a:cs typeface="Arial"/>
                </a:rPr>
                <a:t> </a:t>
              </a:r>
              <a:r>
                <a:rPr sz="1200" dirty="0" err="1" smtClean="0">
                  <a:solidFill>
                    <a:srgbClr val="0000FF"/>
                  </a:solidFill>
                  <a:latin typeface="Arial"/>
                  <a:cs typeface="Arial"/>
                </a:rPr>
                <a:t>ms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7703425" y="5950199"/>
              <a:ext cx="505098" cy="1833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5880" algn="ctr">
                <a:lnSpc>
                  <a:spcPts val="1315"/>
                </a:lnSpc>
              </a:pPr>
              <a:r>
                <a:rPr sz="1200" dirty="0" smtClean="0">
                  <a:latin typeface="Arial"/>
                  <a:cs typeface="Arial"/>
                </a:rPr>
                <a:t>R</a:t>
              </a:r>
              <a:r>
                <a:rPr sz="1200" spc="-100" dirty="0" smtClean="0">
                  <a:latin typeface="Arial"/>
                  <a:cs typeface="Arial"/>
                </a:rPr>
                <a:t> </a:t>
              </a:r>
              <a:r>
                <a:rPr lang="en-US" sz="1200" spc="-100" dirty="0" smtClean="0">
                  <a:latin typeface="Arial"/>
                  <a:cs typeface="Arial"/>
                </a:rPr>
                <a:t>(</a:t>
              </a:r>
              <a:r>
                <a:rPr sz="1200" dirty="0" smtClean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33" name="object 24"/>
            <p:cNvSpPr txBox="1"/>
            <p:nvPr/>
          </p:nvSpPr>
          <p:spPr>
            <a:xfrm>
              <a:off x="6009658" y="5861392"/>
              <a:ext cx="162993" cy="2031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224154" algn="l"/>
                </a:tabLst>
              </a:pPr>
              <a:r>
                <a:rPr lang="en-US" sz="1200" dirty="0" smtClean="0">
                  <a:latin typeface="Arial"/>
                  <a:cs typeface="Arial"/>
                </a:rPr>
                <a:t>0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34" name="object 24"/>
            <p:cNvSpPr txBox="1"/>
            <p:nvPr/>
          </p:nvSpPr>
          <p:spPr>
            <a:xfrm>
              <a:off x="7302864" y="5868022"/>
              <a:ext cx="162993" cy="2031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224154" algn="l"/>
                </a:tabLst>
              </a:pPr>
              <a:r>
                <a:rPr lang="en-US" sz="1200" dirty="0" smtClean="0">
                  <a:latin typeface="Arial"/>
                  <a:cs typeface="Arial"/>
                </a:rPr>
                <a:t>0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38" name="object 29"/>
            <p:cNvSpPr txBox="1"/>
            <p:nvPr/>
          </p:nvSpPr>
          <p:spPr>
            <a:xfrm>
              <a:off x="4572000" y="3200400"/>
              <a:ext cx="15240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200" dirty="0" smtClean="0">
                  <a:latin typeface="Arial"/>
                  <a:cs typeface="Arial"/>
                </a:rPr>
                <a:t>2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39" name="object 29"/>
            <p:cNvSpPr txBox="1"/>
            <p:nvPr/>
          </p:nvSpPr>
          <p:spPr>
            <a:xfrm>
              <a:off x="4572000" y="4463534"/>
              <a:ext cx="15240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200" dirty="0" smtClean="0">
                  <a:latin typeface="Arial"/>
                  <a:cs typeface="Arial"/>
                </a:rPr>
                <a:t>0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40" name="object 29"/>
            <p:cNvSpPr txBox="1"/>
            <p:nvPr/>
          </p:nvSpPr>
          <p:spPr>
            <a:xfrm>
              <a:off x="4538980" y="5727191"/>
              <a:ext cx="15240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200" dirty="0" smtClean="0">
                  <a:latin typeface="Arial"/>
                  <a:cs typeface="Arial"/>
                </a:rPr>
                <a:t>-2</a:t>
              </a:r>
              <a:endParaRPr sz="1200" dirty="0">
                <a:latin typeface="Arial"/>
                <a:cs typeface="Arial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334000" y="5953780"/>
            <a:ext cx="264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9900CC"/>
                </a:solidFill>
                <a:latin typeface="Arial Narrow" panose="020B0606020202030204" pitchFamily="34" charset="0"/>
              </a:rPr>
              <a:t>Role of enhancements: </a:t>
            </a:r>
          </a:p>
          <a:p>
            <a:pPr algn="ctr"/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High-Z </a:t>
            </a:r>
            <a:r>
              <a:rPr lang="en-US" sz="1200" b="1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divertor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 tiles </a:t>
            </a:r>
            <a:r>
              <a:rPr lang="en-US" sz="1200" b="1" dirty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reduce low-Z </a:t>
            </a:r>
            <a:r>
              <a:rPr lang="en-US" sz="1200" b="1" dirty="0" err="1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</a:t>
            </a:r>
            <a:r>
              <a:rPr lang="en-US" sz="1200" b="1" baseline="-25000" dirty="0" err="1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rad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 </a:t>
            </a:r>
            <a:endParaRPr lang="en-US" sz="1200" b="1" dirty="0">
              <a:solidFill>
                <a:srgbClr val="99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2249268"/>
            <a:ext cx="28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5" dirty="0" smtClean="0">
                <a:cs typeface="Arial"/>
              </a:rPr>
              <a:t>TSC axisymmetric</a:t>
            </a:r>
            <a:r>
              <a:rPr lang="en-US" dirty="0" smtClean="0">
                <a:cs typeface="Arial"/>
              </a:rPr>
              <a:t> </a:t>
            </a:r>
            <a:r>
              <a:rPr lang="en-US" spc="-5" dirty="0">
                <a:cs typeface="Arial"/>
              </a:rPr>
              <a:t>simulation </a:t>
            </a:r>
            <a:r>
              <a:rPr lang="en-US" dirty="0">
                <a:cs typeface="Arial"/>
              </a:rPr>
              <a:t>of CHI</a:t>
            </a:r>
            <a:r>
              <a:rPr lang="en-US" spc="-45" dirty="0">
                <a:cs typeface="Arial"/>
              </a:rPr>
              <a:t> </a:t>
            </a:r>
            <a:r>
              <a:rPr lang="en-US" spc="-5" dirty="0" smtClean="0">
                <a:cs typeface="Arial"/>
              </a:rPr>
              <a:t>startup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4114800" cy="4648200"/>
          </a:xfrm>
        </p:spPr>
        <p:txBody>
          <a:bodyPr>
            <a:noAutofit/>
          </a:bodyPr>
          <a:lstStyle/>
          <a:p>
            <a:pPr marL="114300" indent="-114300"/>
            <a:r>
              <a:rPr lang="en-US" sz="2000" dirty="0" smtClean="0"/>
              <a:t>CHI can form I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=300-400kA, but:</a:t>
            </a:r>
          </a:p>
          <a:p>
            <a:pPr marL="403225" lvl="1" indent="-174625"/>
            <a:r>
              <a:rPr lang="en-US" sz="1600" dirty="0" err="1" smtClean="0"/>
              <a:t>T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 too low for HHFW absorption</a:t>
            </a:r>
          </a:p>
          <a:p>
            <a:pPr marL="403225" lvl="1" indent="-174625"/>
            <a:r>
              <a:rPr lang="en-US" sz="1600" dirty="0" smtClean="0"/>
              <a:t>Density too low and I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 decay too fast for NBI absorption in CHI plasma</a:t>
            </a:r>
          </a:p>
          <a:p>
            <a:pPr marL="114300" indent="-114300"/>
            <a:endParaRPr lang="en-US" sz="800" dirty="0" smtClean="0"/>
          </a:p>
          <a:p>
            <a:pPr marL="114300" indent="-114300"/>
            <a:r>
              <a:rPr lang="en-US" sz="2000" dirty="0" smtClean="0"/>
              <a:t>Good ECH first pass absorption predicted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“bridge the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gap”</a:t>
            </a:r>
          </a:p>
          <a:p>
            <a:pPr marL="114300" indent="-114300"/>
            <a:endParaRPr lang="en-US" sz="800" dirty="0" smtClean="0">
              <a:latin typeface="Arial" charset="0"/>
            </a:endParaRPr>
          </a:p>
          <a:p>
            <a:pPr marL="114300" indent="-114300"/>
            <a:r>
              <a:rPr lang="en-US" sz="2000" dirty="0" smtClean="0">
                <a:latin typeface="Arial" charset="0"/>
              </a:rPr>
              <a:t>Strong ECH + High-Harmonic Fast-Wave (HHFW) synergy found in TRANSP simulations of non-inductive start-up</a:t>
            </a:r>
          </a:p>
          <a:p>
            <a:pPr marL="342900" lvl="1" indent="-114300"/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Sustain I</a:t>
            </a:r>
            <a:r>
              <a:rPr lang="en-US" sz="1600" baseline="-25000" dirty="0" smtClean="0">
                <a:latin typeface="Arial" charset="0"/>
              </a:rPr>
              <a:t>P</a:t>
            </a:r>
            <a:r>
              <a:rPr lang="en-US" sz="1600" dirty="0" smtClean="0">
                <a:latin typeface="Arial" charset="0"/>
              </a:rPr>
              <a:t> enough for NBI to couple (not shown)</a:t>
            </a:r>
          </a:p>
          <a:p>
            <a:pPr marL="114300" indent="-114300"/>
            <a:r>
              <a:rPr lang="en-US" sz="2000" dirty="0" smtClean="0">
                <a:latin typeface="Arial" charset="0"/>
              </a:rPr>
              <a:t>EBW-only start-up also promising</a:t>
            </a:r>
          </a:p>
          <a:p>
            <a:pPr marL="403225" lvl="1" indent="-174625"/>
            <a:r>
              <a:rPr lang="en-US" sz="1600" dirty="0" smtClean="0">
                <a:latin typeface="Arial" charset="0"/>
              </a:rPr>
              <a:t>High </a:t>
            </a:r>
            <a:r>
              <a:rPr lang="en-US" sz="1600" dirty="0" err="1" smtClean="0">
                <a:latin typeface="Symbol" panose="05050102010706020507" pitchFamily="18" charset="2"/>
              </a:rPr>
              <a:t>h</a:t>
            </a:r>
            <a:r>
              <a:rPr lang="en-US" sz="1600" baseline="-25000" dirty="0" err="1" smtClean="0">
                <a:latin typeface="Arial" charset="0"/>
              </a:rPr>
              <a:t>CD</a:t>
            </a:r>
            <a:r>
              <a:rPr lang="en-US" sz="1600" dirty="0" smtClean="0">
                <a:latin typeface="Arial" charset="0"/>
              </a:rPr>
              <a:t> ~</a:t>
            </a:r>
            <a:r>
              <a:rPr lang="en-US" sz="1600" dirty="0">
                <a:latin typeface="Arial" charset="0"/>
              </a:rPr>
              <a:t>1 A/W </a:t>
            </a:r>
            <a:r>
              <a:rPr lang="en-US" sz="1600" dirty="0" smtClean="0">
                <a:latin typeface="Arial" charset="0"/>
              </a:rPr>
              <a:t>in MAST, QUEST</a:t>
            </a:r>
            <a:endParaRPr lang="en-US" sz="1600" dirty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1MW 28GHz ECH / EBW </a:t>
            </a:r>
            <a:r>
              <a:rPr lang="en-US" sz="3200" dirty="0" err="1" smtClean="0"/>
              <a:t>gyrotron</a:t>
            </a:r>
            <a:r>
              <a:rPr lang="en-US" sz="3200" dirty="0" smtClean="0"/>
              <a:t> is </a:t>
            </a:r>
            <a:br>
              <a:rPr lang="en-US" sz="3200" dirty="0" smtClean="0"/>
            </a:br>
            <a:r>
              <a:rPr lang="en-US" sz="3200" dirty="0" smtClean="0"/>
              <a:t>game-changer for solenoid-free start-up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257800" y="1447800"/>
            <a:ext cx="948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No ECH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7543800" y="1447800"/>
            <a:ext cx="1117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With ECH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5334000" y="1066800"/>
            <a:ext cx="344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HHFW phasing: k</a:t>
            </a:r>
            <a:r>
              <a:rPr lang="en-US" baseline="-25000" dirty="0" smtClean="0"/>
              <a:t>||</a:t>
            </a:r>
            <a:r>
              <a:rPr lang="en-US" dirty="0" smtClean="0"/>
              <a:t> = 3m</a:t>
            </a:r>
            <a:r>
              <a:rPr lang="en-US" baseline="30000" dirty="0" smtClean="0"/>
              <a:t>-1 </a:t>
            </a:r>
            <a:r>
              <a:rPr lang="en-US" dirty="0" smtClean="0"/>
              <a:t>(CD)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2971800" y="4564381"/>
            <a:ext cx="838200" cy="227169"/>
          </a:xfrm>
          <a:prstGeom prst="homePlate">
            <a:avLst/>
          </a:prstGeom>
          <a:solidFill>
            <a:srgbClr val="9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95428" y="6138446"/>
            <a:ext cx="4553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See </a:t>
            </a:r>
            <a:r>
              <a:rPr lang="en-US" sz="1600" i="1" dirty="0" err="1" smtClean="0">
                <a:solidFill>
                  <a:schemeClr val="bg1">
                    <a:lumMod val="65000"/>
                  </a:schemeClr>
                </a:solidFill>
              </a:rPr>
              <a:t>Poli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 and Gerhardt talks for more details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1301" y="5953780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9900CC"/>
                </a:solidFill>
                <a:latin typeface="Arial Narrow" panose="020B0606020202030204" pitchFamily="34" charset="0"/>
              </a:rPr>
              <a:t>Role of enhancements: </a:t>
            </a:r>
          </a:p>
          <a:p>
            <a:pPr algn="ctr"/>
            <a:r>
              <a:rPr lang="en-US" sz="1200" b="1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Gyrotron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, also n</a:t>
            </a:r>
            <a:r>
              <a:rPr lang="en-US" sz="1200" b="1" baseline="-25000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e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 control 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 </a:t>
            </a:r>
            <a:r>
              <a:rPr lang="en-US" sz="1200" b="1" dirty="0" err="1" smtClean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cryo</a:t>
            </a:r>
            <a:endParaRPr lang="en-US" sz="1200" b="1" dirty="0">
              <a:solidFill>
                <a:srgbClr val="9900CC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952"/>
            <a:ext cx="4955639" cy="426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6105"/>
            <a:ext cx="9144000" cy="787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spc="-45" dirty="0" smtClean="0"/>
              <a:t>Dedicated </a:t>
            </a:r>
            <a:r>
              <a:rPr lang="en-US" sz="3200" spc="-45" dirty="0"/>
              <a:t>t</a:t>
            </a:r>
            <a:r>
              <a:rPr sz="3200" spc="-45" dirty="0" smtClean="0"/>
              <a:t>okamak </a:t>
            </a:r>
            <a:r>
              <a:rPr sz="3200" dirty="0"/>
              <a:t>+ ST </a:t>
            </a:r>
            <a:r>
              <a:rPr lang="en-US" sz="3200" spc="-5" dirty="0" smtClean="0"/>
              <a:t>experiments found </a:t>
            </a:r>
            <a:br>
              <a:rPr lang="en-US" sz="3200" spc="-5" dirty="0" smtClean="0"/>
            </a:br>
            <a:r>
              <a:rPr lang="en-US" sz="3200" spc="-5" dirty="0" smtClean="0"/>
              <a:t>power </a:t>
            </a:r>
            <a:r>
              <a:rPr sz="3200" spc="-5" dirty="0" smtClean="0"/>
              <a:t>exhaust </a:t>
            </a:r>
            <a:r>
              <a:rPr sz="3200" spc="-5" dirty="0"/>
              <a:t>width varies as </a:t>
            </a:r>
            <a:r>
              <a:rPr sz="3200" dirty="0"/>
              <a:t>1 /</a:t>
            </a:r>
            <a:r>
              <a:rPr sz="3200" spc="60" dirty="0"/>
              <a:t> </a:t>
            </a:r>
            <a:r>
              <a:rPr sz="3200" spc="-5" dirty="0" err="1" smtClean="0"/>
              <a:t>B</a:t>
            </a:r>
            <a:r>
              <a:rPr sz="3200" spc="-7" baseline="-20833" dirty="0" err="1" smtClean="0"/>
              <a:t>poloidal</a:t>
            </a:r>
            <a:endParaRPr sz="3200" baseline="-20833" dirty="0"/>
          </a:p>
        </p:txBody>
      </p:sp>
      <p:sp>
        <p:nvSpPr>
          <p:cNvPr id="3" name="object 3"/>
          <p:cNvSpPr/>
          <p:nvPr/>
        </p:nvSpPr>
        <p:spPr>
          <a:xfrm>
            <a:off x="1943537" y="1248333"/>
            <a:ext cx="4123098" cy="4570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90" y="1765162"/>
            <a:ext cx="1097280" cy="2566035"/>
          </a:xfrm>
          <a:custGeom>
            <a:avLst/>
            <a:gdLst/>
            <a:ahLst/>
            <a:cxnLst/>
            <a:rect l="l" t="t" r="r" b="b"/>
            <a:pathLst>
              <a:path w="1097279" h="2566035">
                <a:moveTo>
                  <a:pt x="36362" y="1361296"/>
                </a:moveTo>
                <a:lnTo>
                  <a:pt x="26935" y="1295301"/>
                </a:lnTo>
                <a:lnTo>
                  <a:pt x="18951" y="1229970"/>
                </a:lnTo>
                <a:lnTo>
                  <a:pt x="12392" y="1165389"/>
                </a:lnTo>
                <a:lnTo>
                  <a:pt x="7237" y="1101642"/>
                </a:lnTo>
                <a:lnTo>
                  <a:pt x="3467" y="1038816"/>
                </a:lnTo>
                <a:lnTo>
                  <a:pt x="1061" y="976996"/>
                </a:lnTo>
                <a:lnTo>
                  <a:pt x="0" y="916266"/>
                </a:lnTo>
                <a:lnTo>
                  <a:pt x="263" y="856713"/>
                </a:lnTo>
                <a:lnTo>
                  <a:pt x="1832" y="798422"/>
                </a:lnTo>
                <a:lnTo>
                  <a:pt x="4685" y="741478"/>
                </a:lnTo>
                <a:lnTo>
                  <a:pt x="8804" y="685967"/>
                </a:lnTo>
                <a:lnTo>
                  <a:pt x="14169" y="631974"/>
                </a:lnTo>
                <a:lnTo>
                  <a:pt x="20758" y="579584"/>
                </a:lnTo>
                <a:lnTo>
                  <a:pt x="28554" y="528883"/>
                </a:lnTo>
                <a:lnTo>
                  <a:pt x="37535" y="479956"/>
                </a:lnTo>
                <a:lnTo>
                  <a:pt x="47683" y="432888"/>
                </a:lnTo>
                <a:lnTo>
                  <a:pt x="58976" y="387766"/>
                </a:lnTo>
                <a:lnTo>
                  <a:pt x="71396" y="344673"/>
                </a:lnTo>
                <a:lnTo>
                  <a:pt x="84922" y="303696"/>
                </a:lnTo>
                <a:lnTo>
                  <a:pt x="99534" y="264921"/>
                </a:lnTo>
                <a:lnTo>
                  <a:pt x="115213" y="228431"/>
                </a:lnTo>
                <a:lnTo>
                  <a:pt x="149692" y="162654"/>
                </a:lnTo>
                <a:lnTo>
                  <a:pt x="188199" y="107046"/>
                </a:lnTo>
                <a:lnTo>
                  <a:pt x="230575" y="62291"/>
                </a:lnTo>
                <a:lnTo>
                  <a:pt x="276662" y="29073"/>
                </a:lnTo>
                <a:lnTo>
                  <a:pt x="326300" y="8075"/>
                </a:lnTo>
                <a:lnTo>
                  <a:pt x="379013" y="0"/>
                </a:lnTo>
                <a:lnTo>
                  <a:pt x="405782" y="960"/>
                </a:lnTo>
                <a:lnTo>
                  <a:pt x="459608" y="12573"/>
                </a:lnTo>
                <a:lnTo>
                  <a:pt x="513526" y="36607"/>
                </a:lnTo>
                <a:lnTo>
                  <a:pt x="567179" y="72457"/>
                </a:lnTo>
                <a:lnTo>
                  <a:pt x="620210" y="119519"/>
                </a:lnTo>
                <a:lnTo>
                  <a:pt x="672265" y="177188"/>
                </a:lnTo>
                <a:lnTo>
                  <a:pt x="697814" y="209812"/>
                </a:lnTo>
                <a:lnTo>
                  <a:pt x="722986" y="244861"/>
                </a:lnTo>
                <a:lnTo>
                  <a:pt x="747735" y="282260"/>
                </a:lnTo>
                <a:lnTo>
                  <a:pt x="772018" y="321933"/>
                </a:lnTo>
                <a:lnTo>
                  <a:pt x="795789" y="363805"/>
                </a:lnTo>
                <a:lnTo>
                  <a:pt x="819004" y="407800"/>
                </a:lnTo>
                <a:lnTo>
                  <a:pt x="841619" y="453843"/>
                </a:lnTo>
                <a:lnTo>
                  <a:pt x="863589" y="501858"/>
                </a:lnTo>
                <a:lnTo>
                  <a:pt x="884870" y="551770"/>
                </a:lnTo>
                <a:lnTo>
                  <a:pt x="905417" y="603502"/>
                </a:lnTo>
                <a:lnTo>
                  <a:pt x="925185" y="656981"/>
                </a:lnTo>
                <a:lnTo>
                  <a:pt x="944131" y="712129"/>
                </a:lnTo>
                <a:lnTo>
                  <a:pt x="962209" y="768872"/>
                </a:lnTo>
                <a:lnTo>
                  <a:pt x="979376" y="827134"/>
                </a:lnTo>
                <a:lnTo>
                  <a:pt x="995586" y="886840"/>
                </a:lnTo>
                <a:lnTo>
                  <a:pt x="1010795" y="947913"/>
                </a:lnTo>
                <a:lnTo>
                  <a:pt x="1024958" y="1010279"/>
                </a:lnTo>
                <a:lnTo>
                  <a:pt x="1038032" y="1073861"/>
                </a:lnTo>
                <a:lnTo>
                  <a:pt x="1049971" y="1138585"/>
                </a:lnTo>
                <a:lnTo>
                  <a:pt x="1060732" y="1204375"/>
                </a:lnTo>
                <a:lnTo>
                  <a:pt x="1070159" y="1270370"/>
                </a:lnTo>
                <a:lnTo>
                  <a:pt x="1078142" y="1335701"/>
                </a:lnTo>
                <a:lnTo>
                  <a:pt x="1084702" y="1400283"/>
                </a:lnTo>
                <a:lnTo>
                  <a:pt x="1089857" y="1464029"/>
                </a:lnTo>
                <a:lnTo>
                  <a:pt x="1093628" y="1526855"/>
                </a:lnTo>
                <a:lnTo>
                  <a:pt x="1096034" y="1588676"/>
                </a:lnTo>
                <a:lnTo>
                  <a:pt x="1097096" y="1649405"/>
                </a:lnTo>
                <a:lnTo>
                  <a:pt x="1096832" y="1708958"/>
                </a:lnTo>
                <a:lnTo>
                  <a:pt x="1095264" y="1767249"/>
                </a:lnTo>
                <a:lnTo>
                  <a:pt x="1092411" y="1824193"/>
                </a:lnTo>
                <a:lnTo>
                  <a:pt x="1088292" y="1879704"/>
                </a:lnTo>
                <a:lnTo>
                  <a:pt x="1082929" y="1933698"/>
                </a:lnTo>
                <a:lnTo>
                  <a:pt x="1076339" y="1986087"/>
                </a:lnTo>
                <a:lnTo>
                  <a:pt x="1068544" y="2036789"/>
                </a:lnTo>
                <a:lnTo>
                  <a:pt x="1059563" y="2085716"/>
                </a:lnTo>
                <a:lnTo>
                  <a:pt x="1049416" y="2132783"/>
                </a:lnTo>
                <a:lnTo>
                  <a:pt x="1038123" y="2177906"/>
                </a:lnTo>
                <a:lnTo>
                  <a:pt x="1025703" y="2220998"/>
                </a:lnTo>
                <a:lnTo>
                  <a:pt x="1012178" y="2261975"/>
                </a:lnTo>
                <a:lnTo>
                  <a:pt x="997565" y="2300751"/>
                </a:lnTo>
                <a:lnTo>
                  <a:pt x="981886" y="2337240"/>
                </a:lnTo>
                <a:lnTo>
                  <a:pt x="947407" y="2403018"/>
                </a:lnTo>
                <a:lnTo>
                  <a:pt x="908900" y="2458626"/>
                </a:lnTo>
                <a:lnTo>
                  <a:pt x="866523" y="2503380"/>
                </a:lnTo>
                <a:lnTo>
                  <a:pt x="820435" y="2536598"/>
                </a:lnTo>
                <a:lnTo>
                  <a:pt x="770794" y="2557597"/>
                </a:lnTo>
                <a:lnTo>
                  <a:pt x="718080" y="2565672"/>
                </a:lnTo>
                <a:lnTo>
                  <a:pt x="691312" y="2564712"/>
                </a:lnTo>
                <a:lnTo>
                  <a:pt x="637485" y="2553099"/>
                </a:lnTo>
                <a:lnTo>
                  <a:pt x="583568" y="2529066"/>
                </a:lnTo>
                <a:lnTo>
                  <a:pt x="529915" y="2493216"/>
                </a:lnTo>
                <a:lnTo>
                  <a:pt x="476883" y="2446155"/>
                </a:lnTo>
                <a:lnTo>
                  <a:pt x="424829" y="2388487"/>
                </a:lnTo>
                <a:lnTo>
                  <a:pt x="399280" y="2355863"/>
                </a:lnTo>
                <a:lnTo>
                  <a:pt x="374108" y="2320815"/>
                </a:lnTo>
                <a:lnTo>
                  <a:pt x="349359" y="2283416"/>
                </a:lnTo>
                <a:lnTo>
                  <a:pt x="325076" y="2243743"/>
                </a:lnTo>
                <a:lnTo>
                  <a:pt x="301305" y="2201871"/>
                </a:lnTo>
                <a:lnTo>
                  <a:pt x="278090" y="2157877"/>
                </a:lnTo>
                <a:lnTo>
                  <a:pt x="255475" y="2111834"/>
                </a:lnTo>
                <a:lnTo>
                  <a:pt x="233505" y="2063819"/>
                </a:lnTo>
                <a:lnTo>
                  <a:pt x="212224" y="2013907"/>
                </a:lnTo>
                <a:lnTo>
                  <a:pt x="191677" y="1962175"/>
                </a:lnTo>
                <a:lnTo>
                  <a:pt x="171908" y="1908696"/>
                </a:lnTo>
                <a:lnTo>
                  <a:pt x="152963" y="1853548"/>
                </a:lnTo>
                <a:lnTo>
                  <a:pt x="134884" y="1796804"/>
                </a:lnTo>
                <a:lnTo>
                  <a:pt x="117718" y="1738542"/>
                </a:lnTo>
                <a:lnTo>
                  <a:pt x="101508" y="1678836"/>
                </a:lnTo>
                <a:lnTo>
                  <a:pt x="86299" y="1617762"/>
                </a:lnTo>
                <a:lnTo>
                  <a:pt x="72136" y="1555396"/>
                </a:lnTo>
                <a:lnTo>
                  <a:pt x="59062" y="1491812"/>
                </a:lnTo>
                <a:lnTo>
                  <a:pt x="47123" y="1427087"/>
                </a:lnTo>
                <a:lnTo>
                  <a:pt x="36362" y="136129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8753" y="1536449"/>
            <a:ext cx="1450975" cy="722630"/>
          </a:xfrm>
          <a:custGeom>
            <a:avLst/>
            <a:gdLst/>
            <a:ahLst/>
            <a:cxnLst/>
            <a:rect l="l" t="t" r="r" b="b"/>
            <a:pathLst>
              <a:path w="1450975" h="722630">
                <a:moveTo>
                  <a:pt x="66268" y="493725"/>
                </a:moveTo>
                <a:lnTo>
                  <a:pt x="0" y="655866"/>
                </a:lnTo>
                <a:lnTo>
                  <a:pt x="162140" y="722122"/>
                </a:lnTo>
                <a:lnTo>
                  <a:pt x="138163" y="665022"/>
                </a:lnTo>
                <a:lnTo>
                  <a:pt x="410217" y="550824"/>
                </a:lnTo>
                <a:lnTo>
                  <a:pt x="90233" y="550824"/>
                </a:lnTo>
                <a:lnTo>
                  <a:pt x="66268" y="493725"/>
                </a:lnTo>
                <a:close/>
              </a:path>
              <a:path w="1450975" h="722630">
                <a:moveTo>
                  <a:pt x="1402448" y="0"/>
                </a:moveTo>
                <a:lnTo>
                  <a:pt x="90233" y="550824"/>
                </a:lnTo>
                <a:lnTo>
                  <a:pt x="410217" y="550824"/>
                </a:lnTo>
                <a:lnTo>
                  <a:pt x="1450390" y="114198"/>
                </a:lnTo>
                <a:lnTo>
                  <a:pt x="14024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8753" y="1536449"/>
            <a:ext cx="1450975" cy="722630"/>
          </a:xfrm>
          <a:custGeom>
            <a:avLst/>
            <a:gdLst/>
            <a:ahLst/>
            <a:cxnLst/>
            <a:rect l="l" t="t" r="r" b="b"/>
            <a:pathLst>
              <a:path w="1450975" h="722630">
                <a:moveTo>
                  <a:pt x="0" y="655866"/>
                </a:moveTo>
                <a:lnTo>
                  <a:pt x="66268" y="493725"/>
                </a:lnTo>
                <a:lnTo>
                  <a:pt x="90233" y="550824"/>
                </a:lnTo>
                <a:lnTo>
                  <a:pt x="1402448" y="0"/>
                </a:lnTo>
                <a:lnTo>
                  <a:pt x="1450390" y="114198"/>
                </a:lnTo>
                <a:lnTo>
                  <a:pt x="138163" y="665022"/>
                </a:lnTo>
                <a:lnTo>
                  <a:pt x="162140" y="722122"/>
                </a:lnTo>
                <a:lnTo>
                  <a:pt x="0" y="655866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53124" y="1029208"/>
            <a:ext cx="396227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510" marR="5080" indent="-258445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ST data breaks aspect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ratio  degeneracy of data</a:t>
            </a:r>
            <a:r>
              <a:rPr sz="24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set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4999" y="3352800"/>
            <a:ext cx="228600" cy="1484630"/>
          </a:xfrm>
          <a:custGeom>
            <a:avLst/>
            <a:gdLst/>
            <a:ahLst/>
            <a:cxnLst/>
            <a:rect l="l" t="t" r="r" b="b"/>
            <a:pathLst>
              <a:path w="228600" h="1484629">
                <a:moveTo>
                  <a:pt x="0" y="0"/>
                </a:moveTo>
                <a:lnTo>
                  <a:pt x="228600" y="0"/>
                </a:lnTo>
                <a:lnTo>
                  <a:pt x="228600" y="1484566"/>
                </a:lnTo>
                <a:lnTo>
                  <a:pt x="0" y="14845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200" y="5939129"/>
            <a:ext cx="8991600" cy="46228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265"/>
              </a:spcBef>
              <a:tabLst>
                <a:tab pos="5144135" algn="l"/>
              </a:tabLst>
            </a:pP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Will 1/B</a:t>
            </a:r>
            <a:r>
              <a:rPr sz="2400" spc="-7" baseline="-20833" dirty="0">
                <a:solidFill>
                  <a:srgbClr val="FF0000"/>
                </a:solidFill>
                <a:latin typeface="Arial Narrow"/>
                <a:cs typeface="Arial Narrow"/>
              </a:rPr>
              <a:t>poloidal  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variation continue at</a:t>
            </a:r>
            <a:r>
              <a:rPr sz="2400"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higher</a:t>
            </a:r>
            <a:r>
              <a:rPr sz="2400" spc="4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I</a:t>
            </a:r>
            <a:r>
              <a:rPr sz="2400" baseline="-20833" dirty="0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?	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What about detached</a:t>
            </a:r>
            <a:r>
              <a:rPr sz="2400" spc="8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conditions?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1" y="5111112"/>
            <a:ext cx="234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9900CC"/>
                </a:solidFill>
                <a:latin typeface="Arial Narrow" panose="020B0606020202030204" pitchFamily="34" charset="0"/>
              </a:rPr>
              <a:t>Role of enhancements: </a:t>
            </a:r>
          </a:p>
          <a:p>
            <a:pPr algn="ctr"/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Control n</a:t>
            </a:r>
            <a:r>
              <a:rPr lang="en-US" sz="1200" b="1" baseline="-25000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e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 and detachment </a:t>
            </a:r>
            <a:r>
              <a:rPr lang="en-US" sz="1200" b="1" dirty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cryo</a:t>
            </a:r>
            <a:endParaRPr lang="en-US" sz="1200" b="1" dirty="0">
              <a:solidFill>
                <a:srgbClr val="9900CC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3D/RMP effects in </a:t>
            </a:r>
            <a:r>
              <a:rPr lang="en-US" sz="1200" b="1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divertor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NCC</a:t>
            </a:r>
            <a:endParaRPr lang="en-US" sz="1200" b="1" dirty="0">
              <a:solidFill>
                <a:srgbClr val="9900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5" dirty="0"/>
              <a:t>NSTX-U will test ability of </a:t>
            </a:r>
            <a:r>
              <a:rPr lang="en-US" sz="3200" spc="-10" dirty="0"/>
              <a:t>radiation </a:t>
            </a:r>
            <a:r>
              <a:rPr lang="en-US" sz="3200" spc="-5" dirty="0"/>
              <a:t>and advanced  </a:t>
            </a:r>
            <a:r>
              <a:rPr lang="en-US" sz="3200" spc="-5" dirty="0" err="1"/>
              <a:t>divertors</a:t>
            </a:r>
            <a:r>
              <a:rPr lang="en-US" sz="3200" spc="-5" dirty="0"/>
              <a:t> to mitigate very high</a:t>
            </a:r>
            <a:r>
              <a:rPr lang="en-US" sz="3200" spc="-65" dirty="0"/>
              <a:t> </a:t>
            </a:r>
            <a:r>
              <a:rPr lang="en-US" sz="3200" spc="-5" dirty="0"/>
              <a:t>heat-fluxes</a:t>
            </a:r>
            <a:endParaRPr lang="en-US" sz="3200" dirty="0"/>
          </a:p>
        </p:txBody>
      </p:sp>
      <p:sp>
        <p:nvSpPr>
          <p:cNvPr id="4" name="object 3"/>
          <p:cNvSpPr txBox="1"/>
          <p:nvPr/>
        </p:nvSpPr>
        <p:spPr>
          <a:xfrm>
            <a:off x="78739" y="1145773"/>
            <a:ext cx="884428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NSTX: reduced heat flux 2-4</a:t>
            </a:r>
            <a:r>
              <a:rPr sz="2400" spc="-5" dirty="0">
                <a:latin typeface="MS PGothic"/>
                <a:cs typeface="MS PGothic"/>
              </a:rPr>
              <a:t>×</a:t>
            </a:r>
            <a:r>
              <a:rPr sz="2400" spc="-5" dirty="0">
                <a:latin typeface="Arial"/>
                <a:cs typeface="Arial"/>
              </a:rPr>
              <a:t>via radiation (partial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detachment)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Additional null-point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divertor expands field, reduces heat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flux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2378511" y="2309291"/>
            <a:ext cx="2001756" cy="216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2391981" y="2309291"/>
            <a:ext cx="141605" cy="1616710"/>
          </a:xfrm>
          <a:custGeom>
            <a:avLst/>
            <a:gdLst/>
            <a:ahLst/>
            <a:cxnLst/>
            <a:rect l="l" t="t" r="r" b="b"/>
            <a:pathLst>
              <a:path w="141605" h="1616710">
                <a:moveTo>
                  <a:pt x="0" y="1616214"/>
                </a:moveTo>
                <a:lnTo>
                  <a:pt x="141414" y="1616214"/>
                </a:lnTo>
                <a:lnTo>
                  <a:pt x="141414" y="0"/>
                </a:lnTo>
                <a:lnTo>
                  <a:pt x="0" y="0"/>
                </a:lnTo>
                <a:lnTo>
                  <a:pt x="0" y="1616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2391981" y="2309291"/>
            <a:ext cx="141605" cy="2182495"/>
          </a:xfrm>
          <a:custGeom>
            <a:avLst/>
            <a:gdLst/>
            <a:ahLst/>
            <a:cxnLst/>
            <a:rect l="l" t="t" r="r" b="b"/>
            <a:pathLst>
              <a:path w="141605" h="2182495">
                <a:moveTo>
                  <a:pt x="0" y="0"/>
                </a:moveTo>
                <a:lnTo>
                  <a:pt x="141414" y="0"/>
                </a:lnTo>
                <a:lnTo>
                  <a:pt x="141414" y="2181898"/>
                </a:lnTo>
                <a:lnTo>
                  <a:pt x="0" y="21818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2445257" y="2231910"/>
            <a:ext cx="2271521" cy="464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2640329" y="2630627"/>
            <a:ext cx="1927859" cy="118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2491311" y="2258021"/>
            <a:ext cx="2179747" cy="3724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 txBox="1"/>
          <p:nvPr/>
        </p:nvSpPr>
        <p:spPr>
          <a:xfrm>
            <a:off x="2491308" y="2258021"/>
            <a:ext cx="2179955" cy="3727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307340">
              <a:lnSpc>
                <a:spcPct val="100000"/>
              </a:lnSpc>
              <a:spcBef>
                <a:spcPts val="434"/>
              </a:spcBef>
            </a:pPr>
            <a:r>
              <a:rPr sz="1600" spc="-5" dirty="0">
                <a:latin typeface="Arial Narrow"/>
                <a:cs typeface="Arial Narrow"/>
              </a:rPr>
              <a:t>Snowflake/X</a:t>
            </a:r>
            <a:r>
              <a:rPr sz="1600" spc="-8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Divertor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228600" y="2309723"/>
            <a:ext cx="2181898" cy="21814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249504" y="2309723"/>
            <a:ext cx="149860" cy="2181860"/>
          </a:xfrm>
          <a:custGeom>
            <a:avLst/>
            <a:gdLst/>
            <a:ahLst/>
            <a:cxnLst/>
            <a:rect l="l" t="t" r="r" b="b"/>
            <a:pathLst>
              <a:path w="149860" h="2181860">
                <a:moveTo>
                  <a:pt x="0" y="0"/>
                </a:moveTo>
                <a:lnTo>
                  <a:pt x="149351" y="0"/>
                </a:lnTo>
                <a:lnTo>
                  <a:pt x="149351" y="2181466"/>
                </a:lnTo>
                <a:lnTo>
                  <a:pt x="0" y="21814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344424" y="2228850"/>
            <a:ext cx="2108453" cy="470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583691" y="2633319"/>
            <a:ext cx="1676387" cy="115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390222" y="2255011"/>
            <a:ext cx="2016757" cy="3784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/>
          <p:cNvSpPr txBox="1"/>
          <p:nvPr/>
        </p:nvSpPr>
        <p:spPr>
          <a:xfrm>
            <a:off x="390220" y="2255011"/>
            <a:ext cx="2016760" cy="3784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455"/>
              </a:spcBef>
            </a:pPr>
            <a:r>
              <a:rPr sz="1600" spc="-5" dirty="0">
                <a:latin typeface="Arial Narrow"/>
                <a:cs typeface="Arial Narrow"/>
              </a:rPr>
              <a:t>Standard</a:t>
            </a:r>
            <a:r>
              <a:rPr sz="1600" spc="-6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Divertor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390220" y="3925506"/>
            <a:ext cx="4121785" cy="647065"/>
          </a:xfrm>
          <a:custGeom>
            <a:avLst/>
            <a:gdLst/>
            <a:ahLst/>
            <a:cxnLst/>
            <a:rect l="l" t="t" r="r" b="b"/>
            <a:pathLst>
              <a:path w="4121785" h="647064">
                <a:moveTo>
                  <a:pt x="0" y="0"/>
                </a:moveTo>
                <a:lnTo>
                  <a:pt x="4121365" y="0"/>
                </a:lnTo>
                <a:lnTo>
                  <a:pt x="4121365" y="646493"/>
                </a:lnTo>
                <a:lnTo>
                  <a:pt x="0" y="6464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/>
          <p:cNvSpPr/>
          <p:nvPr/>
        </p:nvSpPr>
        <p:spPr>
          <a:xfrm>
            <a:off x="381000" y="4038600"/>
            <a:ext cx="3931814" cy="24383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/>
          <p:nvPr/>
        </p:nvSpPr>
        <p:spPr>
          <a:xfrm>
            <a:off x="5486400" y="3316071"/>
            <a:ext cx="2633395" cy="22097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/>
          <p:cNvSpPr/>
          <p:nvPr/>
        </p:nvSpPr>
        <p:spPr>
          <a:xfrm>
            <a:off x="7496099" y="5014874"/>
            <a:ext cx="762635" cy="476250"/>
          </a:xfrm>
          <a:custGeom>
            <a:avLst/>
            <a:gdLst/>
            <a:ahLst/>
            <a:cxnLst/>
            <a:rect l="l" t="t" r="r" b="b"/>
            <a:pathLst>
              <a:path w="762634" h="476250">
                <a:moveTo>
                  <a:pt x="0" y="0"/>
                </a:moveTo>
                <a:lnTo>
                  <a:pt x="762304" y="0"/>
                </a:lnTo>
                <a:lnTo>
                  <a:pt x="762304" y="475665"/>
                </a:lnTo>
                <a:lnTo>
                  <a:pt x="0" y="4756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 txBox="1"/>
          <p:nvPr/>
        </p:nvSpPr>
        <p:spPr>
          <a:xfrm>
            <a:off x="4508271" y="5794092"/>
            <a:ext cx="454787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NSTX-U has </a:t>
            </a:r>
            <a:r>
              <a:rPr sz="1800" b="1" spc="-5" dirty="0">
                <a:solidFill>
                  <a:srgbClr val="339966"/>
                </a:solidFill>
                <a:latin typeface="Arial"/>
                <a:cs typeface="Arial"/>
              </a:rPr>
              <a:t>additional coils </a:t>
            </a:r>
            <a:r>
              <a:rPr sz="1800" b="1" spc="-5" dirty="0">
                <a:latin typeface="Arial"/>
                <a:cs typeface="Arial"/>
              </a:rPr>
              <a:t>for up-down  symmetric snowflake/X, improved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control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2"/>
          <p:cNvSpPr/>
          <p:nvPr/>
        </p:nvSpPr>
        <p:spPr>
          <a:xfrm>
            <a:off x="6324600" y="5621118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209550"/>
                </a:moveTo>
                <a:lnTo>
                  <a:pt x="0" y="0"/>
                </a:lnTo>
              </a:path>
            </a:pathLst>
          </a:custGeom>
          <a:ln w="38100"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/>
          <p:nvPr/>
        </p:nvSpPr>
        <p:spPr>
          <a:xfrm>
            <a:off x="6267456" y="552586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/>
          <p:cNvSpPr txBox="1"/>
          <p:nvPr/>
        </p:nvSpPr>
        <p:spPr>
          <a:xfrm>
            <a:off x="5080380" y="2626360"/>
            <a:ext cx="3860165" cy="62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marR="5080" indent="-13970">
              <a:lnSpc>
                <a:spcPct val="101000"/>
              </a:lnSpc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NSTX-U peak heat fluxes will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be 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up to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4-8</a:t>
            </a:r>
            <a:r>
              <a:rPr sz="2000" b="1" spc="-10" dirty="0">
                <a:solidFill>
                  <a:srgbClr val="FF0000"/>
                </a:solidFill>
                <a:latin typeface="MS PGothic"/>
                <a:cs typeface="MS PGothic"/>
              </a:rPr>
              <a:t>×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higher than in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NSTX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7" name="object 8"/>
          <p:cNvSpPr txBox="1"/>
          <p:nvPr/>
        </p:nvSpPr>
        <p:spPr>
          <a:xfrm>
            <a:off x="76200" y="6172200"/>
            <a:ext cx="1524000" cy="302647"/>
          </a:xfrm>
          <a:prstGeom prst="rect">
            <a:avLst/>
          </a:prstGeom>
          <a:solidFill>
            <a:srgbClr val="C5D9F0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lang="en-US" sz="900" b="1" i="1" spc="-5" dirty="0" smtClean="0">
                <a:latin typeface="Arial Narrow" panose="020B0606020202030204" pitchFamily="34" charset="0"/>
                <a:cs typeface="Arial"/>
              </a:rPr>
              <a:t>SFD: V. </a:t>
            </a:r>
            <a:r>
              <a:rPr lang="en-US" sz="900" b="1" i="1" spc="-5" dirty="0" err="1" smtClean="0">
                <a:latin typeface="Arial Narrow" panose="020B0606020202030204" pitchFamily="34" charset="0"/>
                <a:cs typeface="Arial"/>
              </a:rPr>
              <a:t>Soukhanovskii</a:t>
            </a:r>
            <a:r>
              <a:rPr lang="en-US" sz="900" b="1" i="1" spc="-5" dirty="0" smtClean="0">
                <a:latin typeface="Arial Narrow" panose="020B0606020202030204" pitchFamily="34" charset="0"/>
                <a:cs typeface="Arial"/>
              </a:rPr>
              <a:t> (LLNL)</a:t>
            </a: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lang="en-US" sz="900" b="1" i="1" spc="-5" dirty="0" smtClean="0">
                <a:latin typeface="Arial Narrow" panose="020B0606020202030204" pitchFamily="34" charset="0"/>
                <a:cs typeface="Arial"/>
              </a:rPr>
              <a:t>XD:  M. </a:t>
            </a:r>
            <a:r>
              <a:rPr lang="en-US" sz="900" b="1" i="1" spc="-5" dirty="0" err="1" smtClean="0">
                <a:latin typeface="Arial Narrow" panose="020B0606020202030204" pitchFamily="34" charset="0"/>
                <a:cs typeface="Arial"/>
              </a:rPr>
              <a:t>Kotschenreuther</a:t>
            </a:r>
            <a:r>
              <a:rPr lang="en-US" sz="900" b="1" i="1" spc="-5" dirty="0" smtClean="0">
                <a:latin typeface="Arial Narrow" panose="020B0606020202030204" pitchFamily="34" charset="0"/>
                <a:cs typeface="Arial"/>
              </a:rPr>
              <a:t> (UT)</a:t>
            </a:r>
            <a:endParaRPr sz="900" b="1" dirty="0"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2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Plasma confinement increased continuously with </a:t>
            </a:r>
            <a:br>
              <a:rPr lang="en-US" sz="3200" dirty="0" smtClean="0"/>
            </a:br>
            <a:r>
              <a:rPr lang="en-US" sz="3200" dirty="0" smtClean="0"/>
              <a:t>increasing Li coatings in NSTX – what is limit?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38082"/>
            <a:ext cx="4724400" cy="2870170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 smtClean="0"/>
              <a:t>Global parameters improve</a:t>
            </a:r>
          </a:p>
          <a:p>
            <a:pPr marL="457200" lvl="1" indent="-228600"/>
            <a:r>
              <a:rPr lang="en-US" dirty="0" smtClean="0"/>
              <a:t>H</a:t>
            </a:r>
            <a:r>
              <a:rPr lang="en-US" baseline="-25000" dirty="0" smtClean="0"/>
              <a:t>98y2</a:t>
            </a:r>
            <a:r>
              <a:rPr lang="en-US" dirty="0" smtClean="0"/>
              <a:t> increases ~0.9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1.4</a:t>
            </a:r>
            <a:endParaRPr lang="en-US" dirty="0" smtClean="0"/>
          </a:p>
          <a:p>
            <a:pPr marL="457200" lvl="1" indent="-228600"/>
            <a:r>
              <a:rPr lang="en-US" dirty="0" smtClean="0"/>
              <a:t>No core Li accumulation</a:t>
            </a:r>
          </a:p>
          <a:p>
            <a:pPr marL="228600" indent="-228600"/>
            <a:endParaRPr lang="en-US" sz="1000" dirty="0" smtClean="0">
              <a:ea typeface="ＭＳ Ｐゴシック" pitchFamily="34" charset="-128"/>
            </a:endParaRPr>
          </a:p>
          <a:p>
            <a:pPr marL="228600" indent="-228600"/>
            <a:r>
              <a:rPr lang="en-US" dirty="0" smtClean="0">
                <a:ea typeface="ＭＳ Ｐゴシック" pitchFamily="34" charset="-128"/>
              </a:rPr>
              <a:t>High H critical for compact FNSF / Pilot Plants</a:t>
            </a:r>
          </a:p>
          <a:p>
            <a:pPr marL="228600" indent="-228600"/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4572000"/>
            <a:ext cx="8839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182880" bIns="182880"/>
          <a:lstStyle/>
          <a:p>
            <a:pPr marL="230188" indent="-230188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i="0" kern="0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NSTX-U will double Li-wall coverage with</a:t>
            </a:r>
            <a:r>
              <a:rPr lang="en-US" sz="2400" kern="0" dirty="0" smtClean="0">
                <a:solidFill>
                  <a:srgbClr val="C00000"/>
                </a:solidFill>
                <a:ea typeface="ＭＳ Ｐゴシック" pitchFamily="34" charset="-128"/>
                <a:sym typeface="Wingdings" panose="05000000000000000000" pitchFamily="2" charset="2"/>
              </a:rPr>
              <a:t> </a:t>
            </a:r>
            <a:r>
              <a:rPr lang="en-US" sz="2400" b="0" i="0" kern="0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upward evaporators</a:t>
            </a:r>
          </a:p>
          <a:p>
            <a:pPr marL="230188" indent="-230188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i="0" kern="0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Will further assess contributors to confinement improvement:</a:t>
            </a:r>
          </a:p>
          <a:p>
            <a:pPr lvl="1" indent="-17145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sz="2000" b="0" i="0" kern="0" dirty="0" smtClean="0">
                <a:solidFill>
                  <a:srgbClr val="336699"/>
                </a:solidFill>
                <a:latin typeface="+mn-lt"/>
                <a:ea typeface="ＭＳ Ｐゴシック" pitchFamily="34" charset="-128"/>
                <a:cs typeface="+mn-cs"/>
              </a:rPr>
              <a:t>Lower-recycling / reduced neutral source / higher </a:t>
            </a:r>
            <a:r>
              <a:rPr lang="en-US" sz="2000" b="0" i="0" kern="0" dirty="0" err="1" smtClean="0">
                <a:solidFill>
                  <a:srgbClr val="336699"/>
                </a:solidFill>
                <a:latin typeface="+mn-lt"/>
                <a:ea typeface="ＭＳ Ｐゴシック" pitchFamily="34" charset="-128"/>
                <a:cs typeface="+mn-cs"/>
              </a:rPr>
              <a:t>T</a:t>
            </a:r>
            <a:r>
              <a:rPr lang="en-US" sz="2000" b="0" i="0" kern="0" baseline="-25000" dirty="0" err="1" smtClean="0">
                <a:solidFill>
                  <a:srgbClr val="336699"/>
                </a:solidFill>
                <a:latin typeface="+mn-lt"/>
                <a:ea typeface="ＭＳ Ｐゴシック" pitchFamily="34" charset="-128"/>
                <a:cs typeface="+mn-cs"/>
              </a:rPr>
              <a:t>e</a:t>
            </a:r>
            <a:endParaRPr lang="en-US" sz="2000" b="0" i="0" kern="0" dirty="0" smtClean="0">
              <a:solidFill>
                <a:srgbClr val="336699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lvl="1" indent="-17145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sz="2000" b="0" i="0" kern="0" dirty="0" smtClean="0">
                <a:solidFill>
                  <a:srgbClr val="336699"/>
                </a:solidFill>
                <a:latin typeface="+mn-lt"/>
                <a:ea typeface="ＭＳ Ｐゴシック" pitchFamily="34" charset="-128"/>
                <a:cs typeface="+mn-cs"/>
              </a:rPr>
              <a:t>Edge profile / turbulence changes</a:t>
            </a:r>
          </a:p>
          <a:p>
            <a:pPr lvl="1" indent="-17145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sz="2000" b="0" i="0" kern="0" dirty="0" smtClean="0">
                <a:solidFill>
                  <a:srgbClr val="336699"/>
                </a:solidFill>
                <a:latin typeface="+mn-lt"/>
                <a:ea typeface="ＭＳ Ｐゴシック" pitchFamily="34" charset="-128"/>
                <a:cs typeface="+mn-cs"/>
              </a:rPr>
              <a:t>Influence of (low-Z) impurities in pedestal region</a:t>
            </a:r>
            <a:endParaRPr lang="en-US" b="0" i="0" kern="0" dirty="0">
              <a:solidFill>
                <a:srgbClr val="336699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152400" y="1143000"/>
            <a:ext cx="4280174" cy="3265252"/>
            <a:chOff x="139373" y="709248"/>
            <a:chExt cx="4356427" cy="3471443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749" b="10542"/>
            <a:stretch/>
          </p:blipFill>
          <p:spPr bwMode="auto">
            <a:xfrm>
              <a:off x="457200" y="984226"/>
              <a:ext cx="4038600" cy="2673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-1260579" y="2109200"/>
              <a:ext cx="3144489" cy="34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Arial Narrow" pitchFamily="34" charset="0"/>
                </a:rPr>
                <a:t>Energy Confinement Time (</a:t>
              </a:r>
              <a:r>
                <a:rPr lang="en-US" sz="1600" i="0" dirty="0" err="1" smtClean="0">
                  <a:solidFill>
                    <a:srgbClr val="000000"/>
                  </a:solidFill>
                  <a:latin typeface="Arial Narrow" pitchFamily="34" charset="0"/>
                </a:rPr>
                <a:t>ms</a:t>
              </a:r>
              <a:r>
                <a:rPr lang="en-US" sz="1600" i="0" dirty="0" smtClean="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1600" i="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5481" y="3581400"/>
              <a:ext cx="3777390" cy="3926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800" i="0" dirty="0" smtClean="0">
                  <a:solidFill>
                    <a:srgbClr val="000000"/>
                  </a:solidFill>
                  <a:latin typeface="Arial Narrow" pitchFamily="34" charset="0"/>
                </a:rPr>
                <a:t>Pre-discharge lithium evaporation (mg)</a:t>
              </a:r>
              <a:endParaRPr lang="en-US" sz="1800" i="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1083269" y="3886200"/>
              <a:ext cx="3009900" cy="29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 eaLnBrk="1" hangingPunct="1">
                <a:buNone/>
              </a:pPr>
              <a:r>
                <a:rPr lang="en-US" b="0" i="0" dirty="0" smtClean="0">
                  <a:solidFill>
                    <a:srgbClr val="9900CC"/>
                  </a:solidFill>
                </a:rPr>
                <a:t>R. Maingi, et al., </a:t>
              </a:r>
              <a:r>
                <a:rPr lang="it-IT" b="0" i="0" dirty="0">
                  <a:solidFill>
                    <a:srgbClr val="9900CC"/>
                  </a:solidFill>
                </a:rPr>
                <a:t>PRL </a:t>
              </a:r>
              <a:r>
                <a:rPr lang="it-IT" b="0" i="0" dirty="0" smtClean="0">
                  <a:solidFill>
                    <a:srgbClr val="9900CC"/>
                  </a:solidFill>
                </a:rPr>
                <a:t>107</a:t>
              </a:r>
              <a:r>
                <a:rPr lang="it-IT" b="0" i="0" dirty="0">
                  <a:solidFill>
                    <a:srgbClr val="9900CC"/>
                  </a:solidFill>
                </a:rPr>
                <a:t> </a:t>
              </a:r>
              <a:r>
                <a:rPr lang="it-IT" b="0" i="0" dirty="0" smtClean="0">
                  <a:solidFill>
                    <a:srgbClr val="9900CC"/>
                  </a:solidFill>
                </a:rPr>
                <a:t>(2011) 145004</a:t>
              </a:r>
              <a:endParaRPr lang="en-US" b="0" i="0" dirty="0">
                <a:solidFill>
                  <a:srgbClr val="9900CC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8000" y="5638800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9900CC"/>
                </a:solidFill>
                <a:latin typeface="Arial Narrow" panose="020B0606020202030204" pitchFamily="34" charset="0"/>
              </a:rPr>
              <a:t>Role of enhancements: </a:t>
            </a:r>
          </a:p>
          <a:p>
            <a:pPr algn="ctr"/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</a:rPr>
              <a:t>Compare Li-wall pumping to conventional pumping </a:t>
            </a:r>
            <a:r>
              <a:rPr lang="en-US" sz="1200" b="1" dirty="0">
                <a:solidFill>
                  <a:srgbClr val="9900CC"/>
                </a:solidFill>
                <a:latin typeface="Arial Narrow" panose="020B0606020202030204" pitchFamily="34" charset="0"/>
                <a:sym typeface="Symbol"/>
              </a:rPr>
              <a:t></a:t>
            </a:r>
            <a:r>
              <a:rPr lang="en-US" sz="1200" b="1" dirty="0" smtClean="0">
                <a:solidFill>
                  <a:srgbClr val="99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err="1" smtClean="0">
                <a:solidFill>
                  <a:srgbClr val="9900CC"/>
                </a:solidFill>
                <a:latin typeface="Arial Narrow" panose="020B0606020202030204" pitchFamily="34" charset="0"/>
              </a:rPr>
              <a:t>cryo</a:t>
            </a:r>
            <a:endParaRPr lang="en-US" sz="1200" b="1" dirty="0">
              <a:solidFill>
                <a:srgbClr val="9900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7690215" cy="685800"/>
          </a:xfrm>
        </p:spPr>
        <p:txBody>
          <a:bodyPr>
            <a:noAutofit/>
          </a:bodyPr>
          <a:lstStyle/>
          <a:p>
            <a:r>
              <a:rPr lang="en-US" sz="1800" b="1" spc="-5" dirty="0" smtClean="0">
                <a:solidFill>
                  <a:srgbClr val="FF0000"/>
                </a:solidFill>
                <a:latin typeface="Arial"/>
                <a:cs typeface="Arial"/>
              </a:rPr>
              <a:t>5yr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goal: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  Integrate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high </a:t>
            </a:r>
            <a:r>
              <a:rPr lang="en-US" sz="1800" b="1" spc="5" dirty="0">
                <a:solidFill>
                  <a:srgbClr val="FF0000"/>
                </a:solidFill>
                <a:latin typeface="Symbol"/>
                <a:cs typeface="Symbol"/>
              </a:rPr>
              <a:t></a:t>
            </a:r>
            <a:r>
              <a:rPr lang="en-US" sz="1800" b="1" spc="7" baseline="-20202" dirty="0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lang="en-US" sz="1800" b="1" spc="-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latin typeface="Symbol"/>
                <a:cs typeface="Symbol"/>
              </a:rPr>
              <a:t></a:t>
            </a:r>
            <a:r>
              <a:rPr lang="en-US" sz="1800" b="1" baseline="-25000" dirty="0" smtClean="0">
                <a:solidFill>
                  <a:srgbClr val="FF0000"/>
                </a:solidFill>
                <a:latin typeface="+mn-lt"/>
                <a:cs typeface="Symbol"/>
              </a:rPr>
              <a:t>T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lang="en-US" sz="1800" b="1" spc="-5" dirty="0" smtClean="0">
                <a:solidFill>
                  <a:srgbClr val="FF0000"/>
                </a:solidFill>
                <a:latin typeface="Arial"/>
                <a:cs typeface="Arial"/>
              </a:rPr>
              <a:t>100</a:t>
            </a:r>
            <a:r>
              <a:rPr lang="en-US" sz="1800" b="1" spc="-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lang="en-US" sz="1800" b="1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non-inductive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10yr goal: A</a:t>
            </a:r>
            <a:r>
              <a:rPr lang="en-US" sz="1800" b="1" spc="-5" dirty="0" smtClean="0">
                <a:solidFill>
                  <a:srgbClr val="FF0000"/>
                </a:solidFill>
                <a:latin typeface="Arial"/>
                <a:cs typeface="Arial"/>
              </a:rPr>
              <a:t>ssess compatibility with high-Z &amp; liquid lithium PFCs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spc="-5" dirty="0" smtClean="0">
                <a:latin typeface="+mn-lt"/>
                <a:cs typeface="Arial"/>
              </a:rPr>
              <a:t>NSTX-U boundary / PFC plan: </a:t>
            </a:r>
            <a:r>
              <a:rPr lang="en-US" sz="2800" spc="-5" dirty="0" smtClean="0">
                <a:latin typeface="+mn-lt"/>
                <a:cs typeface="Arial"/>
              </a:rPr>
              <a:t>add </a:t>
            </a:r>
            <a:r>
              <a:rPr lang="en-US" sz="2800" spc="-5" dirty="0" err="1" smtClean="0">
                <a:latin typeface="+mn-lt"/>
                <a:cs typeface="Arial"/>
              </a:rPr>
              <a:t>divertor</a:t>
            </a:r>
            <a:r>
              <a:rPr lang="en-US" sz="2800" spc="-5" dirty="0" smtClean="0">
                <a:latin typeface="+mn-lt"/>
                <a:cs typeface="Arial"/>
              </a:rPr>
              <a:t> </a:t>
            </a:r>
            <a:r>
              <a:rPr lang="en-US" sz="2800" spc="-5" dirty="0" err="1" smtClean="0">
                <a:latin typeface="+mn-lt"/>
                <a:cs typeface="Arial"/>
              </a:rPr>
              <a:t>cryo</a:t>
            </a:r>
            <a:r>
              <a:rPr lang="en-US" sz="2800" spc="-5" dirty="0" smtClean="0">
                <a:latin typeface="+mn-lt"/>
                <a:cs typeface="Arial"/>
              </a:rPr>
              <a:t>-pump, transition to high-Z wall, study flowing liquid metal PFCs</a:t>
            </a:r>
            <a:endParaRPr lang="en-US" sz="2800" dirty="0">
              <a:latin typeface="+mn-lt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317500" y="2671318"/>
            <a:ext cx="0" cy="2125980"/>
          </a:xfrm>
          <a:custGeom>
            <a:avLst/>
            <a:gdLst/>
            <a:ahLst/>
            <a:cxnLst/>
            <a:rect l="l" t="t" r="r" b="b"/>
            <a:pathLst>
              <a:path h="2125979">
                <a:moveTo>
                  <a:pt x="0" y="0"/>
                </a:moveTo>
                <a:lnTo>
                  <a:pt x="0" y="2125662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/>
          <p:cNvSpPr/>
          <p:nvPr/>
        </p:nvSpPr>
        <p:spPr>
          <a:xfrm>
            <a:off x="317500" y="2396680"/>
            <a:ext cx="123825" cy="274955"/>
          </a:xfrm>
          <a:custGeom>
            <a:avLst/>
            <a:gdLst/>
            <a:ahLst/>
            <a:cxnLst/>
            <a:rect l="l" t="t" r="r" b="b"/>
            <a:pathLst>
              <a:path w="123825" h="274955">
                <a:moveTo>
                  <a:pt x="0" y="274637"/>
                </a:moveTo>
                <a:lnTo>
                  <a:pt x="123825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317500" y="4796980"/>
            <a:ext cx="123825" cy="274955"/>
          </a:xfrm>
          <a:custGeom>
            <a:avLst/>
            <a:gdLst/>
            <a:ahLst/>
            <a:cxnLst/>
            <a:rect l="l" t="t" r="r" b="b"/>
            <a:pathLst>
              <a:path w="123825" h="274954">
                <a:moveTo>
                  <a:pt x="0" y="0"/>
                </a:moveTo>
                <a:lnTo>
                  <a:pt x="123825" y="274637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/>
          <p:cNvSpPr/>
          <p:nvPr/>
        </p:nvSpPr>
        <p:spPr>
          <a:xfrm>
            <a:off x="436562" y="205378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455612" y="2015680"/>
            <a:ext cx="136525" cy="76200"/>
          </a:xfrm>
          <a:custGeom>
            <a:avLst/>
            <a:gdLst/>
            <a:ahLst/>
            <a:cxnLst/>
            <a:rect l="l" t="t" r="r" b="b"/>
            <a:pathLst>
              <a:path w="136525" h="76200">
                <a:moveTo>
                  <a:pt x="0" y="76200"/>
                </a:moveTo>
                <a:lnTo>
                  <a:pt x="136525" y="76200"/>
                </a:lnTo>
                <a:lnTo>
                  <a:pt x="1365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455612" y="5398643"/>
            <a:ext cx="136525" cy="76200"/>
          </a:xfrm>
          <a:custGeom>
            <a:avLst/>
            <a:gdLst/>
            <a:ahLst/>
            <a:cxnLst/>
            <a:rect l="l" t="t" r="r" b="b"/>
            <a:pathLst>
              <a:path w="136525" h="76200">
                <a:moveTo>
                  <a:pt x="0" y="76200"/>
                </a:moveTo>
                <a:lnTo>
                  <a:pt x="136525" y="76200"/>
                </a:lnTo>
                <a:lnTo>
                  <a:pt x="1365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436562" y="5071618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4">
                <a:moveTo>
                  <a:pt x="0" y="369887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/>
          <p:cNvSpPr/>
          <p:nvPr/>
        </p:nvSpPr>
        <p:spPr>
          <a:xfrm>
            <a:off x="641350" y="2053780"/>
            <a:ext cx="395605" cy="165100"/>
          </a:xfrm>
          <a:custGeom>
            <a:avLst/>
            <a:gdLst/>
            <a:ahLst/>
            <a:cxnLst/>
            <a:rect l="l" t="t" r="r" b="b"/>
            <a:pathLst>
              <a:path w="395605" h="165100">
                <a:moveTo>
                  <a:pt x="395287" y="1651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/>
          <p:nvPr/>
        </p:nvSpPr>
        <p:spPr>
          <a:xfrm>
            <a:off x="1071562" y="2260155"/>
            <a:ext cx="274955" cy="411480"/>
          </a:xfrm>
          <a:custGeom>
            <a:avLst/>
            <a:gdLst/>
            <a:ahLst/>
            <a:cxnLst/>
            <a:rect l="l" t="t" r="r" b="b"/>
            <a:pathLst>
              <a:path w="274955" h="411480">
                <a:moveTo>
                  <a:pt x="274637" y="411162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/>
          <p:cNvSpPr/>
          <p:nvPr/>
        </p:nvSpPr>
        <p:spPr>
          <a:xfrm>
            <a:off x="1346200" y="2695130"/>
            <a:ext cx="157480" cy="481330"/>
          </a:xfrm>
          <a:custGeom>
            <a:avLst/>
            <a:gdLst/>
            <a:ahLst/>
            <a:cxnLst/>
            <a:rect l="l" t="t" r="r" b="b"/>
            <a:pathLst>
              <a:path w="157480" h="481330">
                <a:moveTo>
                  <a:pt x="157162" y="481012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/>
          <p:cNvSpPr/>
          <p:nvPr/>
        </p:nvSpPr>
        <p:spPr>
          <a:xfrm>
            <a:off x="1504950" y="3220593"/>
            <a:ext cx="82550" cy="479425"/>
          </a:xfrm>
          <a:custGeom>
            <a:avLst/>
            <a:gdLst/>
            <a:ahLst/>
            <a:cxnLst/>
            <a:rect l="l" t="t" r="r" b="b"/>
            <a:pathLst>
              <a:path w="82550" h="479425">
                <a:moveTo>
                  <a:pt x="82550" y="479425"/>
                </a:moveTo>
                <a:lnTo>
                  <a:pt x="0" y="0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/>
          <p:cNvSpPr/>
          <p:nvPr/>
        </p:nvSpPr>
        <p:spPr>
          <a:xfrm>
            <a:off x="641350" y="5249418"/>
            <a:ext cx="395605" cy="165100"/>
          </a:xfrm>
          <a:custGeom>
            <a:avLst/>
            <a:gdLst/>
            <a:ahLst/>
            <a:cxnLst/>
            <a:rect l="l" t="t" r="r" b="b"/>
            <a:pathLst>
              <a:path w="395605" h="165100">
                <a:moveTo>
                  <a:pt x="395287" y="0"/>
                </a:moveTo>
                <a:lnTo>
                  <a:pt x="0" y="1651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8"/>
          <p:cNvSpPr/>
          <p:nvPr/>
        </p:nvSpPr>
        <p:spPr>
          <a:xfrm>
            <a:off x="1071562" y="4796980"/>
            <a:ext cx="274955" cy="411480"/>
          </a:xfrm>
          <a:custGeom>
            <a:avLst/>
            <a:gdLst/>
            <a:ahLst/>
            <a:cxnLst/>
            <a:rect l="l" t="t" r="r" b="b"/>
            <a:pathLst>
              <a:path w="274955" h="411479">
                <a:moveTo>
                  <a:pt x="274637" y="0"/>
                </a:moveTo>
                <a:lnTo>
                  <a:pt x="0" y="411162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9"/>
          <p:cNvSpPr/>
          <p:nvPr/>
        </p:nvSpPr>
        <p:spPr>
          <a:xfrm>
            <a:off x="1346200" y="4292155"/>
            <a:ext cx="157480" cy="481330"/>
          </a:xfrm>
          <a:custGeom>
            <a:avLst/>
            <a:gdLst/>
            <a:ahLst/>
            <a:cxnLst/>
            <a:rect l="l" t="t" r="r" b="b"/>
            <a:pathLst>
              <a:path w="157480" h="481329">
                <a:moveTo>
                  <a:pt x="157162" y="0"/>
                </a:moveTo>
                <a:lnTo>
                  <a:pt x="0" y="481012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0"/>
          <p:cNvSpPr/>
          <p:nvPr/>
        </p:nvSpPr>
        <p:spPr>
          <a:xfrm>
            <a:off x="1504950" y="3768280"/>
            <a:ext cx="82550" cy="481330"/>
          </a:xfrm>
          <a:custGeom>
            <a:avLst/>
            <a:gdLst/>
            <a:ahLst/>
            <a:cxnLst/>
            <a:rect l="l" t="t" r="r" b="b"/>
            <a:pathLst>
              <a:path w="82550" h="481329">
                <a:moveTo>
                  <a:pt x="82550" y="0"/>
                </a:moveTo>
                <a:lnTo>
                  <a:pt x="0" y="481012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1"/>
          <p:cNvSpPr/>
          <p:nvPr/>
        </p:nvSpPr>
        <p:spPr>
          <a:xfrm>
            <a:off x="2057400" y="2699893"/>
            <a:ext cx="0" cy="2127250"/>
          </a:xfrm>
          <a:custGeom>
            <a:avLst/>
            <a:gdLst/>
            <a:ahLst/>
            <a:cxnLst/>
            <a:rect l="l" t="t" r="r" b="b"/>
            <a:pathLst>
              <a:path h="2127250">
                <a:moveTo>
                  <a:pt x="0" y="212725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2"/>
          <p:cNvSpPr/>
          <p:nvPr/>
        </p:nvSpPr>
        <p:spPr>
          <a:xfrm>
            <a:off x="2057400" y="4827141"/>
            <a:ext cx="123825" cy="276225"/>
          </a:xfrm>
          <a:custGeom>
            <a:avLst/>
            <a:gdLst/>
            <a:ahLst/>
            <a:cxnLst/>
            <a:rect l="l" t="t" r="r" b="b"/>
            <a:pathLst>
              <a:path w="123825" h="276225">
                <a:moveTo>
                  <a:pt x="0" y="0"/>
                </a:moveTo>
                <a:lnTo>
                  <a:pt x="123825" y="276224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3"/>
          <p:cNvSpPr/>
          <p:nvPr/>
        </p:nvSpPr>
        <p:spPr>
          <a:xfrm>
            <a:off x="2057400" y="2423666"/>
            <a:ext cx="123825" cy="276225"/>
          </a:xfrm>
          <a:custGeom>
            <a:avLst/>
            <a:gdLst/>
            <a:ahLst/>
            <a:cxnLst/>
            <a:rect l="l" t="t" r="r" b="b"/>
            <a:pathLst>
              <a:path w="123825" h="276225">
                <a:moveTo>
                  <a:pt x="0" y="276225"/>
                </a:moveTo>
                <a:lnTo>
                  <a:pt x="123825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4"/>
          <p:cNvSpPr/>
          <p:nvPr/>
        </p:nvSpPr>
        <p:spPr>
          <a:xfrm>
            <a:off x="2174875" y="5103368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/>
          <p:cNvSpPr/>
          <p:nvPr/>
        </p:nvSpPr>
        <p:spPr>
          <a:xfrm>
            <a:off x="2193925" y="5408168"/>
            <a:ext cx="138430" cy="76200"/>
          </a:xfrm>
          <a:custGeom>
            <a:avLst/>
            <a:gdLst/>
            <a:ahLst/>
            <a:cxnLst/>
            <a:rect l="l" t="t" r="r" b="b"/>
            <a:pathLst>
              <a:path w="138430" h="76200">
                <a:moveTo>
                  <a:pt x="0" y="76200"/>
                </a:moveTo>
                <a:lnTo>
                  <a:pt x="138112" y="76200"/>
                </a:lnTo>
                <a:lnTo>
                  <a:pt x="13811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6"/>
          <p:cNvSpPr/>
          <p:nvPr/>
        </p:nvSpPr>
        <p:spPr>
          <a:xfrm>
            <a:off x="2193925" y="2020443"/>
            <a:ext cx="138430" cy="76200"/>
          </a:xfrm>
          <a:custGeom>
            <a:avLst/>
            <a:gdLst/>
            <a:ahLst/>
            <a:cxnLst/>
            <a:rect l="l" t="t" r="r" b="b"/>
            <a:pathLst>
              <a:path w="138430" h="76200">
                <a:moveTo>
                  <a:pt x="0" y="76200"/>
                </a:moveTo>
                <a:lnTo>
                  <a:pt x="138112" y="76200"/>
                </a:lnTo>
                <a:lnTo>
                  <a:pt x="13811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7"/>
          <p:cNvSpPr/>
          <p:nvPr/>
        </p:nvSpPr>
        <p:spPr>
          <a:xfrm>
            <a:off x="2174875" y="2053780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5">
                <a:moveTo>
                  <a:pt x="0" y="0"/>
                </a:moveTo>
                <a:lnTo>
                  <a:pt x="0" y="369887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8"/>
          <p:cNvSpPr/>
          <p:nvPr/>
        </p:nvSpPr>
        <p:spPr>
          <a:xfrm>
            <a:off x="2387601" y="5281168"/>
            <a:ext cx="395605" cy="165100"/>
          </a:xfrm>
          <a:custGeom>
            <a:avLst/>
            <a:gdLst/>
            <a:ahLst/>
            <a:cxnLst/>
            <a:rect l="l" t="t" r="r" b="b"/>
            <a:pathLst>
              <a:path w="395605" h="165100">
                <a:moveTo>
                  <a:pt x="395287" y="0"/>
                </a:moveTo>
                <a:lnTo>
                  <a:pt x="0" y="1651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9"/>
          <p:cNvSpPr/>
          <p:nvPr/>
        </p:nvSpPr>
        <p:spPr>
          <a:xfrm>
            <a:off x="2811463" y="4868418"/>
            <a:ext cx="247650" cy="371475"/>
          </a:xfrm>
          <a:custGeom>
            <a:avLst/>
            <a:gdLst/>
            <a:ahLst/>
            <a:cxnLst/>
            <a:rect l="l" t="t" r="r" b="b"/>
            <a:pathLst>
              <a:path w="247650" h="371475">
                <a:moveTo>
                  <a:pt x="247650" y="0"/>
                </a:moveTo>
                <a:lnTo>
                  <a:pt x="0" y="371475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0"/>
          <p:cNvSpPr/>
          <p:nvPr/>
        </p:nvSpPr>
        <p:spPr>
          <a:xfrm>
            <a:off x="3086100" y="4322316"/>
            <a:ext cx="155575" cy="481330"/>
          </a:xfrm>
          <a:custGeom>
            <a:avLst/>
            <a:gdLst/>
            <a:ahLst/>
            <a:cxnLst/>
            <a:rect l="l" t="t" r="r" b="b"/>
            <a:pathLst>
              <a:path w="155575" h="481329">
                <a:moveTo>
                  <a:pt x="155575" y="0"/>
                </a:moveTo>
                <a:lnTo>
                  <a:pt x="0" y="481012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1"/>
          <p:cNvSpPr/>
          <p:nvPr/>
        </p:nvSpPr>
        <p:spPr>
          <a:xfrm>
            <a:off x="3244850" y="3798441"/>
            <a:ext cx="82550" cy="481330"/>
          </a:xfrm>
          <a:custGeom>
            <a:avLst/>
            <a:gdLst/>
            <a:ahLst/>
            <a:cxnLst/>
            <a:rect l="l" t="t" r="r" b="b"/>
            <a:pathLst>
              <a:path w="82550" h="481329">
                <a:moveTo>
                  <a:pt x="82550" y="0"/>
                </a:moveTo>
                <a:lnTo>
                  <a:pt x="0" y="481012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2"/>
          <p:cNvSpPr/>
          <p:nvPr/>
        </p:nvSpPr>
        <p:spPr>
          <a:xfrm>
            <a:off x="2381251" y="2080768"/>
            <a:ext cx="395605" cy="165100"/>
          </a:xfrm>
          <a:custGeom>
            <a:avLst/>
            <a:gdLst/>
            <a:ahLst/>
            <a:cxnLst/>
            <a:rect l="l" t="t" r="r" b="b"/>
            <a:pathLst>
              <a:path w="395605" h="165100">
                <a:moveTo>
                  <a:pt x="395287" y="1651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3"/>
          <p:cNvSpPr/>
          <p:nvPr/>
        </p:nvSpPr>
        <p:spPr>
          <a:xfrm>
            <a:off x="2811462" y="2287141"/>
            <a:ext cx="274955" cy="412750"/>
          </a:xfrm>
          <a:custGeom>
            <a:avLst/>
            <a:gdLst/>
            <a:ahLst/>
            <a:cxnLst/>
            <a:rect l="l" t="t" r="r" b="b"/>
            <a:pathLst>
              <a:path w="274955" h="412750">
                <a:moveTo>
                  <a:pt x="274637" y="41275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4"/>
          <p:cNvSpPr/>
          <p:nvPr/>
        </p:nvSpPr>
        <p:spPr>
          <a:xfrm>
            <a:off x="3086100" y="2725291"/>
            <a:ext cx="155575" cy="479425"/>
          </a:xfrm>
          <a:custGeom>
            <a:avLst/>
            <a:gdLst/>
            <a:ahLst/>
            <a:cxnLst/>
            <a:rect l="l" t="t" r="r" b="b"/>
            <a:pathLst>
              <a:path w="155575" h="479425">
                <a:moveTo>
                  <a:pt x="155575" y="479425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5"/>
          <p:cNvSpPr/>
          <p:nvPr/>
        </p:nvSpPr>
        <p:spPr>
          <a:xfrm>
            <a:off x="3244850" y="3249166"/>
            <a:ext cx="82550" cy="479425"/>
          </a:xfrm>
          <a:custGeom>
            <a:avLst/>
            <a:gdLst/>
            <a:ahLst/>
            <a:cxnLst/>
            <a:rect l="l" t="t" r="r" b="b"/>
            <a:pathLst>
              <a:path w="82550" h="479425">
                <a:moveTo>
                  <a:pt x="82550" y="479425"/>
                </a:moveTo>
                <a:lnTo>
                  <a:pt x="0" y="0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6"/>
          <p:cNvSpPr/>
          <p:nvPr/>
        </p:nvSpPr>
        <p:spPr>
          <a:xfrm>
            <a:off x="2556358" y="5323130"/>
            <a:ext cx="127635" cy="52705"/>
          </a:xfrm>
          <a:custGeom>
            <a:avLst/>
            <a:gdLst/>
            <a:ahLst/>
            <a:cxnLst/>
            <a:rect l="l" t="t" r="r" b="b"/>
            <a:pathLst>
              <a:path w="127635" h="52704">
                <a:moveTo>
                  <a:pt x="127622" y="0"/>
                </a:moveTo>
                <a:lnTo>
                  <a:pt x="0" y="52603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7"/>
          <p:cNvSpPr/>
          <p:nvPr/>
        </p:nvSpPr>
        <p:spPr>
          <a:xfrm>
            <a:off x="3862387" y="2682429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2128837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8"/>
          <p:cNvSpPr/>
          <p:nvPr/>
        </p:nvSpPr>
        <p:spPr>
          <a:xfrm>
            <a:off x="3862387" y="2406205"/>
            <a:ext cx="123825" cy="276225"/>
          </a:xfrm>
          <a:custGeom>
            <a:avLst/>
            <a:gdLst/>
            <a:ahLst/>
            <a:cxnLst/>
            <a:rect l="l" t="t" r="r" b="b"/>
            <a:pathLst>
              <a:path w="123825" h="276225">
                <a:moveTo>
                  <a:pt x="0" y="276225"/>
                </a:moveTo>
                <a:lnTo>
                  <a:pt x="123825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9"/>
          <p:cNvSpPr/>
          <p:nvPr/>
        </p:nvSpPr>
        <p:spPr>
          <a:xfrm>
            <a:off x="3998913" y="2002980"/>
            <a:ext cx="138430" cy="76200"/>
          </a:xfrm>
          <a:custGeom>
            <a:avLst/>
            <a:gdLst/>
            <a:ahLst/>
            <a:cxnLst/>
            <a:rect l="l" t="t" r="r" b="b"/>
            <a:pathLst>
              <a:path w="138429" h="76200">
                <a:moveTo>
                  <a:pt x="0" y="76200"/>
                </a:moveTo>
                <a:lnTo>
                  <a:pt x="138112" y="76200"/>
                </a:lnTo>
                <a:lnTo>
                  <a:pt x="13811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0"/>
          <p:cNvSpPr/>
          <p:nvPr/>
        </p:nvSpPr>
        <p:spPr>
          <a:xfrm>
            <a:off x="3979862" y="2036316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5">
                <a:moveTo>
                  <a:pt x="0" y="0"/>
                </a:moveTo>
                <a:lnTo>
                  <a:pt x="0" y="369887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1"/>
          <p:cNvSpPr/>
          <p:nvPr/>
        </p:nvSpPr>
        <p:spPr>
          <a:xfrm>
            <a:off x="4891087" y="4304855"/>
            <a:ext cx="155575" cy="482600"/>
          </a:xfrm>
          <a:custGeom>
            <a:avLst/>
            <a:gdLst/>
            <a:ahLst/>
            <a:cxnLst/>
            <a:rect l="l" t="t" r="r" b="b"/>
            <a:pathLst>
              <a:path w="155575" h="482600">
                <a:moveTo>
                  <a:pt x="155575" y="0"/>
                </a:moveTo>
                <a:lnTo>
                  <a:pt x="0" y="4826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2"/>
          <p:cNvSpPr/>
          <p:nvPr/>
        </p:nvSpPr>
        <p:spPr>
          <a:xfrm>
            <a:off x="5049837" y="3780979"/>
            <a:ext cx="82550" cy="481330"/>
          </a:xfrm>
          <a:custGeom>
            <a:avLst/>
            <a:gdLst/>
            <a:ahLst/>
            <a:cxnLst/>
            <a:rect l="l" t="t" r="r" b="b"/>
            <a:pathLst>
              <a:path w="82550" h="481329">
                <a:moveTo>
                  <a:pt x="82550" y="0"/>
                </a:moveTo>
                <a:lnTo>
                  <a:pt x="0" y="481012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3"/>
          <p:cNvSpPr/>
          <p:nvPr/>
        </p:nvSpPr>
        <p:spPr>
          <a:xfrm>
            <a:off x="4186238" y="2063304"/>
            <a:ext cx="395605" cy="165100"/>
          </a:xfrm>
          <a:custGeom>
            <a:avLst/>
            <a:gdLst/>
            <a:ahLst/>
            <a:cxnLst/>
            <a:rect l="l" t="t" r="r" b="b"/>
            <a:pathLst>
              <a:path w="395604" h="165100">
                <a:moveTo>
                  <a:pt x="395287" y="1651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4"/>
          <p:cNvSpPr/>
          <p:nvPr/>
        </p:nvSpPr>
        <p:spPr>
          <a:xfrm>
            <a:off x="4616450" y="2269679"/>
            <a:ext cx="274955" cy="412750"/>
          </a:xfrm>
          <a:custGeom>
            <a:avLst/>
            <a:gdLst/>
            <a:ahLst/>
            <a:cxnLst/>
            <a:rect l="l" t="t" r="r" b="b"/>
            <a:pathLst>
              <a:path w="274954" h="412750">
                <a:moveTo>
                  <a:pt x="274637" y="41275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5"/>
          <p:cNvSpPr/>
          <p:nvPr/>
        </p:nvSpPr>
        <p:spPr>
          <a:xfrm>
            <a:off x="4891087" y="2707829"/>
            <a:ext cx="155575" cy="479425"/>
          </a:xfrm>
          <a:custGeom>
            <a:avLst/>
            <a:gdLst/>
            <a:ahLst/>
            <a:cxnLst/>
            <a:rect l="l" t="t" r="r" b="b"/>
            <a:pathLst>
              <a:path w="155575" h="479425">
                <a:moveTo>
                  <a:pt x="155575" y="479425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6"/>
          <p:cNvSpPr/>
          <p:nvPr/>
        </p:nvSpPr>
        <p:spPr>
          <a:xfrm>
            <a:off x="5049837" y="3231704"/>
            <a:ext cx="82550" cy="481330"/>
          </a:xfrm>
          <a:custGeom>
            <a:avLst/>
            <a:gdLst/>
            <a:ahLst/>
            <a:cxnLst/>
            <a:rect l="l" t="t" r="r" b="b"/>
            <a:pathLst>
              <a:path w="82550" h="481329">
                <a:moveTo>
                  <a:pt x="82550" y="481012"/>
                </a:moveTo>
                <a:lnTo>
                  <a:pt x="0" y="0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7"/>
          <p:cNvSpPr/>
          <p:nvPr/>
        </p:nvSpPr>
        <p:spPr>
          <a:xfrm>
            <a:off x="3862387" y="4828729"/>
            <a:ext cx="123825" cy="274955"/>
          </a:xfrm>
          <a:custGeom>
            <a:avLst/>
            <a:gdLst/>
            <a:ahLst/>
            <a:cxnLst/>
            <a:rect l="l" t="t" r="r" b="b"/>
            <a:pathLst>
              <a:path w="123825" h="274954">
                <a:moveTo>
                  <a:pt x="0" y="0"/>
                </a:moveTo>
                <a:lnTo>
                  <a:pt x="123825" y="274637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8"/>
          <p:cNvSpPr/>
          <p:nvPr/>
        </p:nvSpPr>
        <p:spPr>
          <a:xfrm>
            <a:off x="3979862" y="5103366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99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9"/>
          <p:cNvSpPr/>
          <p:nvPr/>
        </p:nvSpPr>
        <p:spPr>
          <a:xfrm>
            <a:off x="4000501" y="5398641"/>
            <a:ext cx="136525" cy="76200"/>
          </a:xfrm>
          <a:custGeom>
            <a:avLst/>
            <a:gdLst/>
            <a:ahLst/>
            <a:cxnLst/>
            <a:rect l="l" t="t" r="r" b="b"/>
            <a:pathLst>
              <a:path w="136525" h="76200">
                <a:moveTo>
                  <a:pt x="0" y="76199"/>
                </a:moveTo>
                <a:lnTo>
                  <a:pt x="136525" y="76199"/>
                </a:lnTo>
                <a:lnTo>
                  <a:pt x="136525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0"/>
          <p:cNvSpPr/>
          <p:nvPr/>
        </p:nvSpPr>
        <p:spPr>
          <a:xfrm>
            <a:off x="4185911" y="5400140"/>
            <a:ext cx="172720" cy="36830"/>
          </a:xfrm>
          <a:custGeom>
            <a:avLst/>
            <a:gdLst/>
            <a:ahLst/>
            <a:cxnLst/>
            <a:rect l="l" t="t" r="r" b="b"/>
            <a:pathLst>
              <a:path w="172720" h="36829">
                <a:moveTo>
                  <a:pt x="172110" y="0"/>
                </a:moveTo>
                <a:lnTo>
                  <a:pt x="0" y="3669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51"/>
          <p:cNvSpPr/>
          <p:nvPr/>
        </p:nvSpPr>
        <p:spPr>
          <a:xfrm>
            <a:off x="4618037" y="4819204"/>
            <a:ext cx="274955" cy="412750"/>
          </a:xfrm>
          <a:custGeom>
            <a:avLst/>
            <a:gdLst/>
            <a:ahLst/>
            <a:cxnLst/>
            <a:rect l="l" t="t" r="r" b="b"/>
            <a:pathLst>
              <a:path w="274954" h="412750">
                <a:moveTo>
                  <a:pt x="274637" y="0"/>
                </a:moveTo>
                <a:lnTo>
                  <a:pt x="0" y="412749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2"/>
          <p:cNvSpPr/>
          <p:nvPr/>
        </p:nvSpPr>
        <p:spPr>
          <a:xfrm>
            <a:off x="4275143" y="5223927"/>
            <a:ext cx="360680" cy="84455"/>
          </a:xfrm>
          <a:custGeom>
            <a:avLst/>
            <a:gdLst/>
            <a:ahLst/>
            <a:cxnLst/>
            <a:rect l="l" t="t" r="r" b="b"/>
            <a:pathLst>
              <a:path w="360679" h="84454">
                <a:moveTo>
                  <a:pt x="360349" y="0"/>
                </a:moveTo>
                <a:lnTo>
                  <a:pt x="0" y="84315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3"/>
          <p:cNvSpPr/>
          <p:nvPr/>
        </p:nvSpPr>
        <p:spPr>
          <a:xfrm>
            <a:off x="4250356" y="5269932"/>
            <a:ext cx="99060" cy="65405"/>
          </a:xfrm>
          <a:custGeom>
            <a:avLst/>
            <a:gdLst/>
            <a:ahLst/>
            <a:cxnLst/>
            <a:rect l="l" t="t" r="r" b="b"/>
            <a:pathLst>
              <a:path w="99060" h="65404">
                <a:moveTo>
                  <a:pt x="63911" y="0"/>
                </a:moveTo>
                <a:lnTo>
                  <a:pt x="25460" y="6102"/>
                </a:lnTo>
                <a:lnTo>
                  <a:pt x="0" y="40505"/>
                </a:lnTo>
                <a:lnTo>
                  <a:pt x="5868" y="52400"/>
                </a:lnTo>
                <a:lnTo>
                  <a:pt x="18075" y="60934"/>
                </a:lnTo>
                <a:lnTo>
                  <a:pt x="34868" y="65328"/>
                </a:lnTo>
                <a:lnTo>
                  <a:pt x="54495" y="64800"/>
                </a:lnTo>
                <a:lnTo>
                  <a:pt x="73314" y="59223"/>
                </a:lnTo>
                <a:lnTo>
                  <a:pt x="87920" y="49844"/>
                </a:lnTo>
                <a:lnTo>
                  <a:pt x="96884" y="37948"/>
                </a:lnTo>
                <a:lnTo>
                  <a:pt x="98780" y="24820"/>
                </a:lnTo>
                <a:lnTo>
                  <a:pt x="92912" y="12930"/>
                </a:lnTo>
                <a:lnTo>
                  <a:pt x="80705" y="4396"/>
                </a:lnTo>
                <a:lnTo>
                  <a:pt x="6391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4"/>
          <p:cNvSpPr/>
          <p:nvPr/>
        </p:nvSpPr>
        <p:spPr>
          <a:xfrm>
            <a:off x="4250356" y="5269932"/>
            <a:ext cx="99060" cy="65405"/>
          </a:xfrm>
          <a:custGeom>
            <a:avLst/>
            <a:gdLst/>
            <a:ahLst/>
            <a:cxnLst/>
            <a:rect l="l" t="t" r="r" b="b"/>
            <a:pathLst>
              <a:path w="99060" h="65404">
                <a:moveTo>
                  <a:pt x="0" y="40505"/>
                </a:moveTo>
                <a:lnTo>
                  <a:pt x="5868" y="52400"/>
                </a:lnTo>
                <a:lnTo>
                  <a:pt x="18075" y="60934"/>
                </a:lnTo>
                <a:lnTo>
                  <a:pt x="34868" y="65328"/>
                </a:lnTo>
                <a:lnTo>
                  <a:pt x="54495" y="64800"/>
                </a:lnTo>
                <a:lnTo>
                  <a:pt x="73314" y="59223"/>
                </a:lnTo>
                <a:lnTo>
                  <a:pt x="87920" y="49844"/>
                </a:lnTo>
                <a:lnTo>
                  <a:pt x="96884" y="37948"/>
                </a:lnTo>
                <a:lnTo>
                  <a:pt x="98780" y="24820"/>
                </a:lnTo>
                <a:lnTo>
                  <a:pt x="92912" y="12930"/>
                </a:lnTo>
                <a:lnTo>
                  <a:pt x="80705" y="4396"/>
                </a:lnTo>
                <a:lnTo>
                  <a:pt x="63911" y="0"/>
                </a:lnTo>
                <a:lnTo>
                  <a:pt x="44284" y="525"/>
                </a:lnTo>
                <a:lnTo>
                  <a:pt x="25460" y="6102"/>
                </a:lnTo>
                <a:lnTo>
                  <a:pt x="10855" y="15481"/>
                </a:lnTo>
                <a:lnTo>
                  <a:pt x="1893" y="27377"/>
                </a:lnTo>
                <a:lnTo>
                  <a:pt x="0" y="40505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5"/>
          <p:cNvSpPr/>
          <p:nvPr/>
        </p:nvSpPr>
        <p:spPr>
          <a:xfrm>
            <a:off x="4634094" y="52874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770" y="0"/>
                </a:moveTo>
                <a:lnTo>
                  <a:pt x="27951" y="3597"/>
                </a:lnTo>
                <a:lnTo>
                  <a:pt x="13403" y="13408"/>
                </a:lnTo>
                <a:lnTo>
                  <a:pt x="3595" y="27957"/>
                </a:lnTo>
                <a:lnTo>
                  <a:pt x="0" y="45770"/>
                </a:lnTo>
                <a:lnTo>
                  <a:pt x="3595" y="63584"/>
                </a:lnTo>
                <a:lnTo>
                  <a:pt x="13403" y="78133"/>
                </a:lnTo>
                <a:lnTo>
                  <a:pt x="27951" y="87943"/>
                </a:lnTo>
                <a:lnTo>
                  <a:pt x="45770" y="91541"/>
                </a:lnTo>
                <a:lnTo>
                  <a:pt x="63582" y="87943"/>
                </a:lnTo>
                <a:lnTo>
                  <a:pt x="78127" y="78133"/>
                </a:lnTo>
                <a:lnTo>
                  <a:pt x="87933" y="63584"/>
                </a:lnTo>
                <a:lnTo>
                  <a:pt x="91528" y="45770"/>
                </a:lnTo>
                <a:lnTo>
                  <a:pt x="87933" y="27957"/>
                </a:lnTo>
                <a:lnTo>
                  <a:pt x="78127" y="13408"/>
                </a:lnTo>
                <a:lnTo>
                  <a:pt x="63582" y="3597"/>
                </a:lnTo>
                <a:lnTo>
                  <a:pt x="4577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6"/>
          <p:cNvSpPr/>
          <p:nvPr/>
        </p:nvSpPr>
        <p:spPr>
          <a:xfrm>
            <a:off x="4634094" y="5287472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0" y="45770"/>
                </a:moveTo>
                <a:lnTo>
                  <a:pt x="3595" y="63584"/>
                </a:lnTo>
                <a:lnTo>
                  <a:pt x="13403" y="78133"/>
                </a:lnTo>
                <a:lnTo>
                  <a:pt x="27951" y="87943"/>
                </a:lnTo>
                <a:lnTo>
                  <a:pt x="45770" y="91541"/>
                </a:lnTo>
                <a:lnTo>
                  <a:pt x="63582" y="87943"/>
                </a:lnTo>
                <a:lnTo>
                  <a:pt x="78127" y="78133"/>
                </a:lnTo>
                <a:lnTo>
                  <a:pt x="87933" y="63584"/>
                </a:lnTo>
                <a:lnTo>
                  <a:pt x="91528" y="45770"/>
                </a:lnTo>
                <a:lnTo>
                  <a:pt x="87933" y="27957"/>
                </a:lnTo>
                <a:lnTo>
                  <a:pt x="78127" y="13408"/>
                </a:lnTo>
                <a:lnTo>
                  <a:pt x="63582" y="3597"/>
                </a:lnTo>
                <a:lnTo>
                  <a:pt x="45770" y="0"/>
                </a:lnTo>
                <a:lnTo>
                  <a:pt x="27951" y="3597"/>
                </a:lnTo>
                <a:lnTo>
                  <a:pt x="13403" y="13408"/>
                </a:lnTo>
                <a:lnTo>
                  <a:pt x="3595" y="27957"/>
                </a:lnTo>
                <a:lnTo>
                  <a:pt x="0" y="45770"/>
                </a:lnTo>
                <a:close/>
              </a:path>
            </a:pathLst>
          </a:custGeom>
          <a:solidFill>
            <a:srgbClr val="000099"/>
          </a:solidFill>
          <a:ln w="158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7"/>
          <p:cNvSpPr/>
          <p:nvPr/>
        </p:nvSpPr>
        <p:spPr>
          <a:xfrm>
            <a:off x="4413435" y="5243948"/>
            <a:ext cx="118745" cy="31750"/>
          </a:xfrm>
          <a:custGeom>
            <a:avLst/>
            <a:gdLst/>
            <a:ahLst/>
            <a:cxnLst/>
            <a:rect l="l" t="t" r="r" b="b"/>
            <a:pathLst>
              <a:path w="118745" h="31750">
                <a:moveTo>
                  <a:pt x="118694" y="0"/>
                </a:moveTo>
                <a:lnTo>
                  <a:pt x="0" y="31572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8"/>
          <p:cNvSpPr/>
          <p:nvPr/>
        </p:nvSpPr>
        <p:spPr>
          <a:xfrm>
            <a:off x="4389185" y="2146462"/>
            <a:ext cx="129539" cy="53340"/>
          </a:xfrm>
          <a:custGeom>
            <a:avLst/>
            <a:gdLst/>
            <a:ahLst/>
            <a:cxnLst/>
            <a:rect l="l" t="t" r="r" b="b"/>
            <a:pathLst>
              <a:path w="129539" h="53339">
                <a:moveTo>
                  <a:pt x="0" y="0"/>
                </a:moveTo>
                <a:lnTo>
                  <a:pt x="129095" y="52755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9"/>
          <p:cNvSpPr txBox="1"/>
          <p:nvPr/>
        </p:nvSpPr>
        <p:spPr>
          <a:xfrm>
            <a:off x="4002852" y="3130105"/>
            <a:ext cx="937260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920"/>
              </a:lnSpc>
            </a:pPr>
            <a:r>
              <a:rPr sz="2000" b="1" spc="-5" dirty="0">
                <a:latin typeface="Arial Narrow"/>
                <a:cs typeface="Arial Narrow"/>
              </a:rPr>
              <a:t>Cryo +  full</a:t>
            </a:r>
            <a:r>
              <a:rPr sz="2000" b="1" spc="-90" dirty="0">
                <a:latin typeface="Arial Narrow"/>
                <a:cs typeface="Arial Narrow"/>
              </a:rPr>
              <a:t> </a:t>
            </a:r>
            <a:r>
              <a:rPr sz="2000" b="1" spc="-5" dirty="0">
                <a:latin typeface="Arial Narrow"/>
                <a:cs typeface="Arial Narrow"/>
              </a:rPr>
              <a:t>lower  outboa</a:t>
            </a:r>
            <a:r>
              <a:rPr sz="2000" b="1" spc="-10" dirty="0">
                <a:latin typeface="Arial Narrow"/>
                <a:cs typeface="Arial Narrow"/>
              </a:rPr>
              <a:t>r</a:t>
            </a:r>
            <a:r>
              <a:rPr sz="2000" b="1" spc="-5" dirty="0">
                <a:latin typeface="Arial Narrow"/>
                <a:cs typeface="Arial Narrow"/>
              </a:rPr>
              <a:t>d  high-Z  divertor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8" name="object 60"/>
          <p:cNvSpPr txBox="1"/>
          <p:nvPr/>
        </p:nvSpPr>
        <p:spPr>
          <a:xfrm>
            <a:off x="2285499" y="3177809"/>
            <a:ext cx="661670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15875" indent="-75565">
              <a:lnSpc>
                <a:spcPts val="1920"/>
              </a:lnSpc>
            </a:pPr>
            <a:r>
              <a:rPr sz="2000" b="1" spc="-5" dirty="0">
                <a:latin typeface="Arial Narrow"/>
                <a:cs typeface="Arial Narrow"/>
              </a:rPr>
              <a:t>Lower  OBD</a:t>
            </a:r>
            <a:endParaRPr sz="2000">
              <a:latin typeface="Arial Narrow"/>
              <a:cs typeface="Arial Narrow"/>
            </a:endParaRPr>
          </a:p>
          <a:p>
            <a:pPr marL="19050" marR="5080" indent="-6985" algn="just">
              <a:lnSpc>
                <a:spcPts val="1920"/>
              </a:lnSpc>
            </a:pPr>
            <a:r>
              <a:rPr sz="2000" b="1" spc="-5" dirty="0">
                <a:latin typeface="Arial Narrow"/>
                <a:cs typeface="Arial Narrow"/>
              </a:rPr>
              <a:t>high-Z  row</a:t>
            </a:r>
            <a:r>
              <a:rPr sz="2000" b="1" spc="-85" dirty="0">
                <a:latin typeface="Arial Narrow"/>
                <a:cs typeface="Arial Narrow"/>
              </a:rPr>
              <a:t> </a:t>
            </a:r>
            <a:r>
              <a:rPr sz="2000" b="1" spc="-5" dirty="0">
                <a:latin typeface="Arial Narrow"/>
                <a:cs typeface="Arial Narrow"/>
              </a:rPr>
              <a:t>of  tiles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9" name="object 61"/>
          <p:cNvSpPr txBox="1"/>
          <p:nvPr/>
        </p:nvSpPr>
        <p:spPr>
          <a:xfrm>
            <a:off x="463720" y="3205797"/>
            <a:ext cx="815975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305" marR="145415" algn="ctr">
              <a:lnSpc>
                <a:spcPts val="2300"/>
              </a:lnSpc>
            </a:pPr>
            <a:r>
              <a:rPr sz="2400" b="1" dirty="0">
                <a:latin typeface="Arial Narrow"/>
                <a:cs typeface="Arial Narrow"/>
              </a:rPr>
              <a:t>B+C  </a:t>
            </a:r>
            <a:r>
              <a:rPr sz="2400" b="1" dirty="0">
                <a:solidFill>
                  <a:srgbClr val="00AFEF"/>
                </a:solidFill>
                <a:latin typeface="Arial Narrow"/>
                <a:cs typeface="Arial Narrow"/>
              </a:rPr>
              <a:t>BN</a:t>
            </a:r>
            <a:endParaRPr sz="2400">
              <a:latin typeface="Arial Narrow"/>
              <a:cs typeface="Arial Narrow"/>
            </a:endParaRPr>
          </a:p>
          <a:p>
            <a:pPr marL="12700" marR="5080" algn="ctr">
              <a:lnSpc>
                <a:spcPct val="80000"/>
              </a:lnSpc>
              <a:spcBef>
                <a:spcPts val="20"/>
              </a:spcBef>
            </a:pPr>
            <a:r>
              <a:rPr sz="2400" b="1" spc="-5" dirty="0">
                <a:solidFill>
                  <a:srgbClr val="FF0000"/>
                </a:solidFill>
                <a:latin typeface="Arial Narrow"/>
                <a:cs typeface="Arial Narrow"/>
              </a:rPr>
              <a:t>Li  </a:t>
            </a:r>
            <a:r>
              <a:rPr sz="2400" b="1" dirty="0">
                <a:solidFill>
                  <a:srgbClr val="BEBEBE"/>
                </a:solidFill>
                <a:latin typeface="Arial Narrow"/>
                <a:cs typeface="Arial Narrow"/>
              </a:rPr>
              <a:t>H</a:t>
            </a:r>
            <a:r>
              <a:rPr sz="2400" b="1" spc="-5" dirty="0">
                <a:solidFill>
                  <a:srgbClr val="BEBEBE"/>
                </a:solidFill>
                <a:latin typeface="Arial Narrow"/>
                <a:cs typeface="Arial Narrow"/>
              </a:rPr>
              <a:t>igh-</a:t>
            </a:r>
            <a:r>
              <a:rPr sz="2400" b="1" dirty="0">
                <a:solidFill>
                  <a:srgbClr val="BEBEBE"/>
                </a:solidFill>
                <a:latin typeface="Arial Narrow"/>
                <a:cs typeface="Arial Narrow"/>
              </a:rPr>
              <a:t>Z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60" name="object 62"/>
          <p:cNvSpPr txBox="1"/>
          <p:nvPr/>
        </p:nvSpPr>
        <p:spPr>
          <a:xfrm>
            <a:off x="823277" y="1752600"/>
            <a:ext cx="488315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Arial Narrow"/>
                <a:cs typeface="Arial Narrow"/>
              </a:rPr>
              <a:t>2016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1" name="object 63"/>
          <p:cNvSpPr txBox="1"/>
          <p:nvPr/>
        </p:nvSpPr>
        <p:spPr>
          <a:xfrm>
            <a:off x="2517032" y="1752600"/>
            <a:ext cx="91196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 smtClean="0">
                <a:solidFill>
                  <a:srgbClr val="FF0000"/>
                </a:solidFill>
                <a:latin typeface="Arial Narrow"/>
                <a:cs typeface="Arial Narrow"/>
              </a:rPr>
              <a:t>2017</a:t>
            </a:r>
            <a:r>
              <a:rPr lang="en-US" sz="2000" b="1" spc="-10" dirty="0" smtClean="0">
                <a:solidFill>
                  <a:srgbClr val="FF0000"/>
                </a:solidFill>
                <a:latin typeface="Arial Narrow"/>
                <a:cs typeface="Arial Narrow"/>
              </a:rPr>
              <a:t>-18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62" name="object 64"/>
          <p:cNvSpPr txBox="1"/>
          <p:nvPr/>
        </p:nvSpPr>
        <p:spPr>
          <a:xfrm>
            <a:off x="4345779" y="1776452"/>
            <a:ext cx="789305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Arial Narrow"/>
                <a:cs typeface="Arial Narrow"/>
              </a:rPr>
              <a:t>2018-19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5" name="object 67"/>
          <p:cNvSpPr/>
          <p:nvPr/>
        </p:nvSpPr>
        <p:spPr>
          <a:xfrm>
            <a:off x="2670218" y="5478971"/>
            <a:ext cx="60325" cy="119380"/>
          </a:xfrm>
          <a:custGeom>
            <a:avLst/>
            <a:gdLst/>
            <a:ahLst/>
            <a:cxnLst/>
            <a:rect l="l" t="t" r="r" b="b"/>
            <a:pathLst>
              <a:path w="60325" h="119379">
                <a:moveTo>
                  <a:pt x="59905" y="118783"/>
                </a:moveTo>
                <a:lnTo>
                  <a:pt x="0" y="0"/>
                </a:lnTo>
              </a:path>
            </a:pathLst>
          </a:custGeom>
          <a:ln w="285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8"/>
          <p:cNvSpPr/>
          <p:nvPr/>
        </p:nvSpPr>
        <p:spPr>
          <a:xfrm>
            <a:off x="2638046" y="5415188"/>
            <a:ext cx="77470" cy="95885"/>
          </a:xfrm>
          <a:custGeom>
            <a:avLst/>
            <a:gdLst/>
            <a:ahLst/>
            <a:cxnLst/>
            <a:rect l="l" t="t" r="r" b="b"/>
            <a:pathLst>
              <a:path w="77469" h="95885">
                <a:moveTo>
                  <a:pt x="0" y="0"/>
                </a:moveTo>
                <a:lnTo>
                  <a:pt x="330" y="95846"/>
                </a:lnTo>
                <a:lnTo>
                  <a:pt x="76873" y="57251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9"/>
          <p:cNvSpPr txBox="1"/>
          <p:nvPr/>
        </p:nvSpPr>
        <p:spPr>
          <a:xfrm>
            <a:off x="3505200" y="5663526"/>
            <a:ext cx="1466122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ctr">
              <a:lnSpc>
                <a:spcPts val="1540"/>
              </a:lnSpc>
            </a:pPr>
            <a:r>
              <a:rPr lang="en-US" sz="1600" b="1" spc="-5" dirty="0" err="1" smtClean="0">
                <a:solidFill>
                  <a:srgbClr val="A6A6A6"/>
                </a:solidFill>
                <a:latin typeface="Arial Narrow"/>
                <a:cs typeface="Arial Narrow"/>
              </a:rPr>
              <a:t>Heatable</a:t>
            </a:r>
            <a:r>
              <a:rPr lang="en-US" sz="1600" b="1" spc="-5" dirty="0" smtClean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1600" b="1" spc="-5" dirty="0" smtClean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1600" b="1" dirty="0" smtClean="0">
                <a:solidFill>
                  <a:srgbClr val="A6A6A6"/>
                </a:solidFill>
                <a:latin typeface="Arial Narrow"/>
                <a:cs typeface="Arial Narrow"/>
              </a:rPr>
              <a:t>high-Z</a:t>
            </a:r>
            <a:r>
              <a:rPr lang="en-US" sz="1600" b="1" dirty="0" smtClean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1600" b="1" spc="-5" dirty="0" smtClean="0">
                <a:solidFill>
                  <a:srgbClr val="A6A6A6"/>
                </a:solidFill>
                <a:latin typeface="Arial Narrow"/>
                <a:cs typeface="Arial Narrow"/>
              </a:rPr>
              <a:t>PFCs </a:t>
            </a:r>
            <a:r>
              <a:rPr sz="1600" b="1" dirty="0">
                <a:solidFill>
                  <a:srgbClr val="A6A6A6"/>
                </a:solidFill>
                <a:latin typeface="Arial Narrow"/>
                <a:cs typeface="Arial Narrow"/>
              </a:rPr>
              <a:t>for </a:t>
            </a:r>
            <a:r>
              <a:rPr sz="16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liquid</a:t>
            </a:r>
            <a:r>
              <a:rPr sz="1600" b="1" spc="-12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6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Li</a:t>
            </a:r>
            <a:r>
              <a:rPr lang="en-US" sz="16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/>
                <a:cs typeface="Arial Narrow"/>
              </a:rPr>
              <a:t>(including pre-filled)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8" name="object 70"/>
          <p:cNvSpPr/>
          <p:nvPr/>
        </p:nvSpPr>
        <p:spPr>
          <a:xfrm>
            <a:off x="4413432" y="5360084"/>
            <a:ext cx="52705" cy="257175"/>
          </a:xfrm>
          <a:custGeom>
            <a:avLst/>
            <a:gdLst/>
            <a:ahLst/>
            <a:cxnLst/>
            <a:rect l="l" t="t" r="r" b="b"/>
            <a:pathLst>
              <a:path w="52704" h="257175">
                <a:moveTo>
                  <a:pt x="0" y="256755"/>
                </a:moveTo>
                <a:lnTo>
                  <a:pt x="52362" y="0"/>
                </a:lnTo>
              </a:path>
            </a:pathLst>
          </a:custGeom>
          <a:ln w="285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71"/>
          <p:cNvSpPr/>
          <p:nvPr/>
        </p:nvSpPr>
        <p:spPr>
          <a:xfrm>
            <a:off x="4420943" y="5290091"/>
            <a:ext cx="84455" cy="92710"/>
          </a:xfrm>
          <a:custGeom>
            <a:avLst/>
            <a:gdLst/>
            <a:ahLst/>
            <a:cxnLst/>
            <a:rect l="l" t="t" r="r" b="b"/>
            <a:pathLst>
              <a:path w="84454" h="92710">
                <a:moveTo>
                  <a:pt x="59131" y="0"/>
                </a:moveTo>
                <a:lnTo>
                  <a:pt x="0" y="75438"/>
                </a:lnTo>
                <a:lnTo>
                  <a:pt x="83997" y="92557"/>
                </a:lnTo>
                <a:lnTo>
                  <a:pt x="5913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2"/>
          <p:cNvSpPr/>
          <p:nvPr/>
        </p:nvSpPr>
        <p:spPr>
          <a:xfrm>
            <a:off x="5715000" y="2699893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2128837"/>
                </a:moveTo>
                <a:lnTo>
                  <a:pt x="0" y="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3"/>
          <p:cNvSpPr/>
          <p:nvPr/>
        </p:nvSpPr>
        <p:spPr>
          <a:xfrm>
            <a:off x="5715000" y="2423668"/>
            <a:ext cx="123825" cy="276225"/>
          </a:xfrm>
          <a:custGeom>
            <a:avLst/>
            <a:gdLst/>
            <a:ahLst/>
            <a:cxnLst/>
            <a:rect l="l" t="t" r="r" b="b"/>
            <a:pathLst>
              <a:path w="123825" h="276225">
                <a:moveTo>
                  <a:pt x="0" y="276225"/>
                </a:moveTo>
                <a:lnTo>
                  <a:pt x="123825" y="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4"/>
          <p:cNvSpPr/>
          <p:nvPr/>
        </p:nvSpPr>
        <p:spPr>
          <a:xfrm>
            <a:off x="5851525" y="2020443"/>
            <a:ext cx="138430" cy="76200"/>
          </a:xfrm>
          <a:custGeom>
            <a:avLst/>
            <a:gdLst/>
            <a:ahLst/>
            <a:cxnLst/>
            <a:rect l="l" t="t" r="r" b="b"/>
            <a:pathLst>
              <a:path w="138429" h="76200">
                <a:moveTo>
                  <a:pt x="0" y="76200"/>
                </a:moveTo>
                <a:lnTo>
                  <a:pt x="138112" y="76200"/>
                </a:lnTo>
                <a:lnTo>
                  <a:pt x="13811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5"/>
          <p:cNvSpPr/>
          <p:nvPr/>
        </p:nvSpPr>
        <p:spPr>
          <a:xfrm>
            <a:off x="5832473" y="2053780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5">
                <a:moveTo>
                  <a:pt x="0" y="0"/>
                </a:moveTo>
                <a:lnTo>
                  <a:pt x="0" y="369887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6"/>
          <p:cNvSpPr/>
          <p:nvPr/>
        </p:nvSpPr>
        <p:spPr>
          <a:xfrm>
            <a:off x="6743700" y="4322318"/>
            <a:ext cx="155575" cy="482600"/>
          </a:xfrm>
          <a:custGeom>
            <a:avLst/>
            <a:gdLst/>
            <a:ahLst/>
            <a:cxnLst/>
            <a:rect l="l" t="t" r="r" b="b"/>
            <a:pathLst>
              <a:path w="155575" h="482600">
                <a:moveTo>
                  <a:pt x="155575" y="0"/>
                </a:moveTo>
                <a:lnTo>
                  <a:pt x="0" y="48260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7"/>
          <p:cNvSpPr/>
          <p:nvPr/>
        </p:nvSpPr>
        <p:spPr>
          <a:xfrm>
            <a:off x="6902450" y="3798443"/>
            <a:ext cx="82550" cy="481330"/>
          </a:xfrm>
          <a:custGeom>
            <a:avLst/>
            <a:gdLst/>
            <a:ahLst/>
            <a:cxnLst/>
            <a:rect l="l" t="t" r="r" b="b"/>
            <a:pathLst>
              <a:path w="82550" h="481329">
                <a:moveTo>
                  <a:pt x="82550" y="0"/>
                </a:moveTo>
                <a:lnTo>
                  <a:pt x="0" y="481012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8"/>
          <p:cNvSpPr/>
          <p:nvPr/>
        </p:nvSpPr>
        <p:spPr>
          <a:xfrm>
            <a:off x="6038851" y="2080768"/>
            <a:ext cx="395605" cy="165100"/>
          </a:xfrm>
          <a:custGeom>
            <a:avLst/>
            <a:gdLst/>
            <a:ahLst/>
            <a:cxnLst/>
            <a:rect l="l" t="t" r="r" b="b"/>
            <a:pathLst>
              <a:path w="395604" h="165100">
                <a:moveTo>
                  <a:pt x="395287" y="1651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9"/>
          <p:cNvSpPr/>
          <p:nvPr/>
        </p:nvSpPr>
        <p:spPr>
          <a:xfrm>
            <a:off x="6469062" y="2287143"/>
            <a:ext cx="274955" cy="412750"/>
          </a:xfrm>
          <a:custGeom>
            <a:avLst/>
            <a:gdLst/>
            <a:ahLst/>
            <a:cxnLst/>
            <a:rect l="l" t="t" r="r" b="b"/>
            <a:pathLst>
              <a:path w="274954" h="412750">
                <a:moveTo>
                  <a:pt x="274637" y="412750"/>
                </a:moveTo>
                <a:lnTo>
                  <a:pt x="0" y="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80"/>
          <p:cNvSpPr/>
          <p:nvPr/>
        </p:nvSpPr>
        <p:spPr>
          <a:xfrm>
            <a:off x="6743700" y="2725293"/>
            <a:ext cx="155575" cy="479425"/>
          </a:xfrm>
          <a:custGeom>
            <a:avLst/>
            <a:gdLst/>
            <a:ahLst/>
            <a:cxnLst/>
            <a:rect l="l" t="t" r="r" b="b"/>
            <a:pathLst>
              <a:path w="155575" h="479425">
                <a:moveTo>
                  <a:pt x="155575" y="479425"/>
                </a:moveTo>
                <a:lnTo>
                  <a:pt x="0" y="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81"/>
          <p:cNvSpPr/>
          <p:nvPr/>
        </p:nvSpPr>
        <p:spPr>
          <a:xfrm>
            <a:off x="6902450" y="3249168"/>
            <a:ext cx="82550" cy="481330"/>
          </a:xfrm>
          <a:custGeom>
            <a:avLst/>
            <a:gdLst/>
            <a:ahLst/>
            <a:cxnLst/>
            <a:rect l="l" t="t" r="r" b="b"/>
            <a:pathLst>
              <a:path w="82550" h="481329">
                <a:moveTo>
                  <a:pt x="82550" y="481012"/>
                </a:moveTo>
                <a:lnTo>
                  <a:pt x="0" y="0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2"/>
          <p:cNvSpPr/>
          <p:nvPr/>
        </p:nvSpPr>
        <p:spPr>
          <a:xfrm>
            <a:off x="5715001" y="4846193"/>
            <a:ext cx="123825" cy="274955"/>
          </a:xfrm>
          <a:custGeom>
            <a:avLst/>
            <a:gdLst/>
            <a:ahLst/>
            <a:cxnLst/>
            <a:rect l="l" t="t" r="r" b="b"/>
            <a:pathLst>
              <a:path w="123825" h="274954">
                <a:moveTo>
                  <a:pt x="0" y="0"/>
                </a:moveTo>
                <a:lnTo>
                  <a:pt x="123825" y="274637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3"/>
          <p:cNvSpPr/>
          <p:nvPr/>
        </p:nvSpPr>
        <p:spPr>
          <a:xfrm>
            <a:off x="5832476" y="512083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4"/>
          <p:cNvSpPr/>
          <p:nvPr/>
        </p:nvSpPr>
        <p:spPr>
          <a:xfrm>
            <a:off x="5853112" y="5416105"/>
            <a:ext cx="136525" cy="76200"/>
          </a:xfrm>
          <a:custGeom>
            <a:avLst/>
            <a:gdLst/>
            <a:ahLst/>
            <a:cxnLst/>
            <a:rect l="l" t="t" r="r" b="b"/>
            <a:pathLst>
              <a:path w="136525" h="76200">
                <a:moveTo>
                  <a:pt x="0" y="76200"/>
                </a:moveTo>
                <a:lnTo>
                  <a:pt x="136525" y="76200"/>
                </a:lnTo>
                <a:lnTo>
                  <a:pt x="1365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5"/>
          <p:cNvSpPr/>
          <p:nvPr/>
        </p:nvSpPr>
        <p:spPr>
          <a:xfrm>
            <a:off x="6038523" y="5417605"/>
            <a:ext cx="172720" cy="36830"/>
          </a:xfrm>
          <a:custGeom>
            <a:avLst/>
            <a:gdLst/>
            <a:ahLst/>
            <a:cxnLst/>
            <a:rect l="l" t="t" r="r" b="b"/>
            <a:pathLst>
              <a:path w="172720" h="36829">
                <a:moveTo>
                  <a:pt x="172110" y="0"/>
                </a:moveTo>
                <a:lnTo>
                  <a:pt x="0" y="3669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6"/>
          <p:cNvSpPr/>
          <p:nvPr/>
        </p:nvSpPr>
        <p:spPr>
          <a:xfrm>
            <a:off x="6470650" y="4836668"/>
            <a:ext cx="274955" cy="412750"/>
          </a:xfrm>
          <a:custGeom>
            <a:avLst/>
            <a:gdLst/>
            <a:ahLst/>
            <a:cxnLst/>
            <a:rect l="l" t="t" r="r" b="b"/>
            <a:pathLst>
              <a:path w="274954" h="412750">
                <a:moveTo>
                  <a:pt x="274637" y="0"/>
                </a:moveTo>
                <a:lnTo>
                  <a:pt x="0" y="41275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7"/>
          <p:cNvSpPr/>
          <p:nvPr/>
        </p:nvSpPr>
        <p:spPr>
          <a:xfrm>
            <a:off x="6127756" y="5241392"/>
            <a:ext cx="360680" cy="84455"/>
          </a:xfrm>
          <a:custGeom>
            <a:avLst/>
            <a:gdLst/>
            <a:ahLst/>
            <a:cxnLst/>
            <a:rect l="l" t="t" r="r" b="b"/>
            <a:pathLst>
              <a:path w="360679" h="84454">
                <a:moveTo>
                  <a:pt x="360349" y="0"/>
                </a:moveTo>
                <a:lnTo>
                  <a:pt x="0" y="84315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8"/>
          <p:cNvSpPr/>
          <p:nvPr/>
        </p:nvSpPr>
        <p:spPr>
          <a:xfrm>
            <a:off x="6103739" y="5287244"/>
            <a:ext cx="99060" cy="66675"/>
          </a:xfrm>
          <a:custGeom>
            <a:avLst/>
            <a:gdLst/>
            <a:ahLst/>
            <a:cxnLst/>
            <a:rect l="l" t="t" r="r" b="b"/>
            <a:pathLst>
              <a:path w="99060" h="66675">
                <a:moveTo>
                  <a:pt x="63703" y="0"/>
                </a:moveTo>
                <a:lnTo>
                  <a:pt x="25331" y="6089"/>
                </a:lnTo>
                <a:lnTo>
                  <a:pt x="0" y="40942"/>
                </a:lnTo>
                <a:lnTo>
                  <a:pt x="5889" y="53029"/>
                </a:lnTo>
                <a:lnTo>
                  <a:pt x="18100" y="61727"/>
                </a:lnTo>
                <a:lnTo>
                  <a:pt x="34879" y="66236"/>
                </a:lnTo>
                <a:lnTo>
                  <a:pt x="54470" y="65758"/>
                </a:lnTo>
                <a:lnTo>
                  <a:pt x="73245" y="60143"/>
                </a:lnTo>
                <a:lnTo>
                  <a:pt x="87801" y="50661"/>
                </a:lnTo>
                <a:lnTo>
                  <a:pt x="96718" y="38611"/>
                </a:lnTo>
                <a:lnTo>
                  <a:pt x="98577" y="25296"/>
                </a:lnTo>
                <a:lnTo>
                  <a:pt x="92689" y="13203"/>
                </a:lnTo>
                <a:lnTo>
                  <a:pt x="80481" y="4506"/>
                </a:lnTo>
                <a:lnTo>
                  <a:pt x="637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9"/>
          <p:cNvSpPr/>
          <p:nvPr/>
        </p:nvSpPr>
        <p:spPr>
          <a:xfrm>
            <a:off x="6103739" y="5287245"/>
            <a:ext cx="99060" cy="66675"/>
          </a:xfrm>
          <a:custGeom>
            <a:avLst/>
            <a:gdLst/>
            <a:ahLst/>
            <a:cxnLst/>
            <a:rect l="l" t="t" r="r" b="b"/>
            <a:pathLst>
              <a:path w="99060" h="66675">
                <a:moveTo>
                  <a:pt x="0" y="40942"/>
                </a:moveTo>
                <a:lnTo>
                  <a:pt x="5889" y="53029"/>
                </a:lnTo>
                <a:lnTo>
                  <a:pt x="18100" y="61727"/>
                </a:lnTo>
                <a:lnTo>
                  <a:pt x="34879" y="66236"/>
                </a:lnTo>
                <a:lnTo>
                  <a:pt x="54470" y="65758"/>
                </a:lnTo>
                <a:lnTo>
                  <a:pt x="73245" y="60143"/>
                </a:lnTo>
                <a:lnTo>
                  <a:pt x="87801" y="50661"/>
                </a:lnTo>
                <a:lnTo>
                  <a:pt x="96718" y="38611"/>
                </a:lnTo>
                <a:lnTo>
                  <a:pt x="98577" y="25296"/>
                </a:lnTo>
                <a:lnTo>
                  <a:pt x="92689" y="13203"/>
                </a:lnTo>
                <a:lnTo>
                  <a:pt x="80481" y="4506"/>
                </a:lnTo>
                <a:lnTo>
                  <a:pt x="63703" y="0"/>
                </a:lnTo>
                <a:lnTo>
                  <a:pt x="44107" y="480"/>
                </a:lnTo>
                <a:lnTo>
                  <a:pt x="25331" y="6089"/>
                </a:lnTo>
                <a:lnTo>
                  <a:pt x="10775" y="15572"/>
                </a:lnTo>
                <a:lnTo>
                  <a:pt x="1858" y="27624"/>
                </a:lnTo>
                <a:lnTo>
                  <a:pt x="0" y="40942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90"/>
          <p:cNvSpPr/>
          <p:nvPr/>
        </p:nvSpPr>
        <p:spPr>
          <a:xfrm>
            <a:off x="6486706" y="530493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770" y="0"/>
                </a:moveTo>
                <a:lnTo>
                  <a:pt x="27951" y="3597"/>
                </a:lnTo>
                <a:lnTo>
                  <a:pt x="13403" y="13408"/>
                </a:lnTo>
                <a:lnTo>
                  <a:pt x="3595" y="27957"/>
                </a:lnTo>
                <a:lnTo>
                  <a:pt x="0" y="45770"/>
                </a:lnTo>
                <a:lnTo>
                  <a:pt x="3595" y="63584"/>
                </a:lnTo>
                <a:lnTo>
                  <a:pt x="13403" y="78133"/>
                </a:lnTo>
                <a:lnTo>
                  <a:pt x="27951" y="87943"/>
                </a:lnTo>
                <a:lnTo>
                  <a:pt x="45770" y="91541"/>
                </a:lnTo>
                <a:lnTo>
                  <a:pt x="63582" y="87943"/>
                </a:lnTo>
                <a:lnTo>
                  <a:pt x="78127" y="78133"/>
                </a:lnTo>
                <a:lnTo>
                  <a:pt x="87933" y="63584"/>
                </a:lnTo>
                <a:lnTo>
                  <a:pt x="91528" y="45770"/>
                </a:lnTo>
                <a:lnTo>
                  <a:pt x="87933" y="27957"/>
                </a:lnTo>
                <a:lnTo>
                  <a:pt x="78127" y="13408"/>
                </a:lnTo>
                <a:lnTo>
                  <a:pt x="63582" y="3597"/>
                </a:lnTo>
                <a:lnTo>
                  <a:pt x="4577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91"/>
          <p:cNvSpPr/>
          <p:nvPr/>
        </p:nvSpPr>
        <p:spPr>
          <a:xfrm>
            <a:off x="6486706" y="530493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0" y="45770"/>
                </a:moveTo>
                <a:lnTo>
                  <a:pt x="3595" y="63584"/>
                </a:lnTo>
                <a:lnTo>
                  <a:pt x="13403" y="78133"/>
                </a:lnTo>
                <a:lnTo>
                  <a:pt x="27951" y="87943"/>
                </a:lnTo>
                <a:lnTo>
                  <a:pt x="45770" y="91541"/>
                </a:lnTo>
                <a:lnTo>
                  <a:pt x="63582" y="87943"/>
                </a:lnTo>
                <a:lnTo>
                  <a:pt x="78127" y="78133"/>
                </a:lnTo>
                <a:lnTo>
                  <a:pt x="87933" y="63584"/>
                </a:lnTo>
                <a:lnTo>
                  <a:pt x="91528" y="45770"/>
                </a:lnTo>
                <a:lnTo>
                  <a:pt x="87933" y="27957"/>
                </a:lnTo>
                <a:lnTo>
                  <a:pt x="78127" y="13408"/>
                </a:lnTo>
                <a:lnTo>
                  <a:pt x="63582" y="3597"/>
                </a:lnTo>
                <a:lnTo>
                  <a:pt x="45770" y="0"/>
                </a:lnTo>
                <a:lnTo>
                  <a:pt x="27951" y="3597"/>
                </a:lnTo>
                <a:lnTo>
                  <a:pt x="13403" y="13408"/>
                </a:lnTo>
                <a:lnTo>
                  <a:pt x="3595" y="27957"/>
                </a:lnTo>
                <a:lnTo>
                  <a:pt x="0" y="45770"/>
                </a:lnTo>
                <a:close/>
              </a:path>
            </a:pathLst>
          </a:custGeom>
          <a:solidFill>
            <a:srgbClr val="000099"/>
          </a:solidFill>
          <a:ln w="158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2"/>
          <p:cNvSpPr/>
          <p:nvPr/>
        </p:nvSpPr>
        <p:spPr>
          <a:xfrm>
            <a:off x="6241797" y="2163926"/>
            <a:ext cx="129539" cy="53340"/>
          </a:xfrm>
          <a:custGeom>
            <a:avLst/>
            <a:gdLst/>
            <a:ahLst/>
            <a:cxnLst/>
            <a:rect l="l" t="t" r="r" b="b"/>
            <a:pathLst>
              <a:path w="129539" h="53339">
                <a:moveTo>
                  <a:pt x="0" y="0"/>
                </a:moveTo>
                <a:lnTo>
                  <a:pt x="129095" y="52755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3"/>
          <p:cNvSpPr txBox="1"/>
          <p:nvPr/>
        </p:nvSpPr>
        <p:spPr>
          <a:xfrm>
            <a:off x="5803446" y="3008246"/>
            <a:ext cx="104140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0975">
              <a:lnSpc>
                <a:spcPts val="1920"/>
              </a:lnSpc>
            </a:pPr>
            <a:r>
              <a:rPr sz="2000" b="1" spc="-5" dirty="0">
                <a:latin typeface="Arial Narrow"/>
                <a:cs typeface="Arial Narrow"/>
              </a:rPr>
              <a:t>Cryo +  high-Z</a:t>
            </a:r>
            <a:r>
              <a:rPr sz="2000" b="1" spc="-90" dirty="0">
                <a:latin typeface="Arial Narrow"/>
                <a:cs typeface="Arial Narrow"/>
              </a:rPr>
              <a:t> </a:t>
            </a:r>
            <a:r>
              <a:rPr sz="2000" b="1" spc="-5" dirty="0">
                <a:latin typeface="Arial Narrow"/>
                <a:cs typeface="Arial Narrow"/>
              </a:rPr>
              <a:t>FW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92" name="object 94"/>
          <p:cNvSpPr txBox="1"/>
          <p:nvPr/>
        </p:nvSpPr>
        <p:spPr>
          <a:xfrm>
            <a:off x="5866882" y="3437018"/>
            <a:ext cx="915035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 Narrow"/>
                <a:cs typeface="Arial Narrow"/>
              </a:rPr>
              <a:t>and</a:t>
            </a:r>
            <a:r>
              <a:rPr sz="2000" b="1" spc="-105" dirty="0">
                <a:latin typeface="Arial Narrow"/>
                <a:cs typeface="Arial Narrow"/>
              </a:rPr>
              <a:t> </a:t>
            </a:r>
            <a:r>
              <a:rPr sz="2000" b="1" spc="-5" dirty="0">
                <a:latin typeface="Arial Narrow"/>
                <a:cs typeface="Arial Narrow"/>
              </a:rPr>
              <a:t>OBD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93" name="object 95"/>
          <p:cNvSpPr txBox="1"/>
          <p:nvPr/>
        </p:nvSpPr>
        <p:spPr>
          <a:xfrm>
            <a:off x="5825014" y="3739796"/>
            <a:ext cx="99885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20"/>
              </a:lnSpc>
            </a:pPr>
            <a:r>
              <a:rPr sz="2000" b="1" spc="-5" dirty="0">
                <a:latin typeface="Arial Narrow"/>
                <a:cs typeface="Arial Narrow"/>
              </a:rPr>
              <a:t>+</a:t>
            </a:r>
            <a:r>
              <a:rPr sz="2000" b="1" spc="-40" dirty="0">
                <a:latin typeface="Arial Narrow"/>
                <a:cs typeface="Arial Narrow"/>
              </a:rPr>
              <a:t> </a:t>
            </a:r>
            <a:r>
              <a:rPr sz="2000" b="1" spc="-5" dirty="0">
                <a:latin typeface="Arial Narrow"/>
                <a:cs typeface="Arial Narrow"/>
              </a:rPr>
              <a:t>liquid</a:t>
            </a:r>
            <a:r>
              <a:rPr sz="2000" b="1" spc="-60" dirty="0">
                <a:latin typeface="Arial Narrow"/>
                <a:cs typeface="Arial Narrow"/>
              </a:rPr>
              <a:t> </a:t>
            </a:r>
            <a:r>
              <a:rPr sz="2000" b="1" spc="-5" dirty="0">
                <a:latin typeface="Arial Narrow"/>
                <a:cs typeface="Arial Narrow"/>
              </a:rPr>
              <a:t>Li  divertor  (LLD)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94" name="object 96"/>
          <p:cNvSpPr txBox="1"/>
          <p:nvPr/>
        </p:nvSpPr>
        <p:spPr>
          <a:xfrm>
            <a:off x="6220605" y="1752652"/>
            <a:ext cx="9421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 smtClean="0">
                <a:solidFill>
                  <a:srgbClr val="FF0000"/>
                </a:solidFill>
                <a:latin typeface="Arial Narrow"/>
                <a:cs typeface="Arial Narrow"/>
              </a:rPr>
              <a:t>202</a:t>
            </a:r>
            <a:r>
              <a:rPr lang="en-US" sz="2000" b="1" spc="-10" dirty="0" smtClean="0">
                <a:solidFill>
                  <a:srgbClr val="FF0000"/>
                </a:solidFill>
                <a:latin typeface="Arial Narrow"/>
                <a:cs typeface="Arial Narrow"/>
              </a:rPr>
              <a:t>0-21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95" name="object 97"/>
          <p:cNvSpPr txBox="1"/>
          <p:nvPr/>
        </p:nvSpPr>
        <p:spPr>
          <a:xfrm>
            <a:off x="1600200" y="5592886"/>
            <a:ext cx="1695197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indent="-9525" algn="ctr">
              <a:lnSpc>
                <a:spcPts val="1365"/>
              </a:lnSpc>
            </a:pPr>
            <a:r>
              <a:rPr sz="1600" b="1" dirty="0">
                <a:solidFill>
                  <a:srgbClr val="A6A6A6"/>
                </a:solidFill>
                <a:latin typeface="Arial Narrow"/>
                <a:cs typeface="Arial Narrow"/>
              </a:rPr>
              <a:t>High-Z tile</a:t>
            </a:r>
            <a:r>
              <a:rPr sz="1600" b="1" spc="-12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1600" b="1" spc="-5" dirty="0">
                <a:solidFill>
                  <a:srgbClr val="A6A6A6"/>
                </a:solidFill>
                <a:latin typeface="Arial Narrow"/>
                <a:cs typeface="Arial Narrow"/>
              </a:rPr>
              <a:t>row</a:t>
            </a:r>
            <a:endParaRPr sz="1600" dirty="0">
              <a:latin typeface="Arial Narrow"/>
              <a:cs typeface="Arial Narrow"/>
            </a:endParaRPr>
          </a:p>
          <a:p>
            <a:pPr marR="5080" algn="ctr">
              <a:lnSpc>
                <a:spcPts val="1540"/>
              </a:lnSpc>
              <a:spcBef>
                <a:spcPts val="185"/>
              </a:spcBef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Up </a:t>
            </a:r>
            <a:r>
              <a:rPr sz="1600" dirty="0">
                <a:solidFill>
                  <a:srgbClr val="FF0000"/>
                </a:solidFill>
                <a:latin typeface="Arial Narrow"/>
                <a:cs typeface="Arial Narrow"/>
              </a:rPr>
              <a:t>+</a:t>
            </a:r>
            <a:r>
              <a:rPr sz="1600" spc="-7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downward  </a:t>
            </a:r>
            <a:r>
              <a:rPr sz="1600" dirty="0">
                <a:solidFill>
                  <a:srgbClr val="FF0000"/>
                </a:solidFill>
                <a:latin typeface="Arial Narrow"/>
                <a:cs typeface="Arial Narrow"/>
              </a:rPr>
              <a:t>Li</a:t>
            </a:r>
            <a:r>
              <a:rPr sz="1600" spc="-9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FF0000"/>
                </a:solidFill>
                <a:latin typeface="Arial Narrow"/>
                <a:cs typeface="Arial Narrow"/>
              </a:rPr>
              <a:t>evaporator</a:t>
            </a:r>
            <a:r>
              <a:rPr lang="en-US" sz="1600" spc="-5" dirty="0" smtClean="0">
                <a:solidFill>
                  <a:srgbClr val="FF0000"/>
                </a:solidFill>
                <a:latin typeface="Arial Narrow"/>
                <a:cs typeface="Arial Narrow"/>
              </a:rPr>
              <a:t>, possible pre-filled Li tiles (FY18)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96" name="object 98"/>
          <p:cNvSpPr/>
          <p:nvPr/>
        </p:nvSpPr>
        <p:spPr>
          <a:xfrm>
            <a:off x="4369450" y="2288125"/>
            <a:ext cx="25400" cy="66675"/>
          </a:xfrm>
          <a:custGeom>
            <a:avLst/>
            <a:gdLst/>
            <a:ahLst/>
            <a:cxnLst/>
            <a:rect l="l" t="t" r="r" b="b"/>
            <a:pathLst>
              <a:path w="25400" h="66675">
                <a:moveTo>
                  <a:pt x="0" y="66357"/>
                </a:moveTo>
                <a:lnTo>
                  <a:pt x="24980" y="0"/>
                </a:lnTo>
              </a:path>
            </a:pathLst>
          </a:custGeom>
          <a:ln w="285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9"/>
          <p:cNvSpPr/>
          <p:nvPr/>
        </p:nvSpPr>
        <p:spPr>
          <a:xfrm>
            <a:off x="4349291" y="2221268"/>
            <a:ext cx="80645" cy="95885"/>
          </a:xfrm>
          <a:custGeom>
            <a:avLst/>
            <a:gdLst/>
            <a:ahLst/>
            <a:cxnLst/>
            <a:rect l="l" t="t" r="r" b="b"/>
            <a:pathLst>
              <a:path w="80645" h="95885">
                <a:moveTo>
                  <a:pt x="70307" y="0"/>
                </a:moveTo>
                <a:lnTo>
                  <a:pt x="0" y="65125"/>
                </a:lnTo>
                <a:lnTo>
                  <a:pt x="80225" y="95326"/>
                </a:lnTo>
                <a:lnTo>
                  <a:pt x="7030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100"/>
          <p:cNvSpPr/>
          <p:nvPr/>
        </p:nvSpPr>
        <p:spPr>
          <a:xfrm>
            <a:off x="2097403" y="2720835"/>
            <a:ext cx="0" cy="2079625"/>
          </a:xfrm>
          <a:custGeom>
            <a:avLst/>
            <a:gdLst/>
            <a:ahLst/>
            <a:cxnLst/>
            <a:rect l="l" t="t" r="r" b="b"/>
            <a:pathLst>
              <a:path h="2079625">
                <a:moveTo>
                  <a:pt x="0" y="2079523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01"/>
          <p:cNvSpPr/>
          <p:nvPr/>
        </p:nvSpPr>
        <p:spPr>
          <a:xfrm>
            <a:off x="2097403" y="4800357"/>
            <a:ext cx="116205" cy="270510"/>
          </a:xfrm>
          <a:custGeom>
            <a:avLst/>
            <a:gdLst/>
            <a:ahLst/>
            <a:cxnLst/>
            <a:rect l="l" t="t" r="r" b="b"/>
            <a:pathLst>
              <a:path w="116205" h="270510">
                <a:moveTo>
                  <a:pt x="0" y="0"/>
                </a:moveTo>
                <a:lnTo>
                  <a:pt x="115900" y="270027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2"/>
          <p:cNvSpPr/>
          <p:nvPr/>
        </p:nvSpPr>
        <p:spPr>
          <a:xfrm>
            <a:off x="2097403" y="2450804"/>
            <a:ext cx="116205" cy="270510"/>
          </a:xfrm>
          <a:custGeom>
            <a:avLst/>
            <a:gdLst/>
            <a:ahLst/>
            <a:cxnLst/>
            <a:rect l="l" t="t" r="r" b="b"/>
            <a:pathLst>
              <a:path w="116205" h="270510">
                <a:moveTo>
                  <a:pt x="0" y="270027"/>
                </a:moveTo>
                <a:lnTo>
                  <a:pt x="11590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3"/>
          <p:cNvSpPr/>
          <p:nvPr/>
        </p:nvSpPr>
        <p:spPr>
          <a:xfrm>
            <a:off x="2207360" y="5070387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03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4"/>
          <p:cNvSpPr/>
          <p:nvPr/>
        </p:nvSpPr>
        <p:spPr>
          <a:xfrm>
            <a:off x="2207360" y="5405594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1292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5"/>
          <p:cNvSpPr/>
          <p:nvPr/>
        </p:nvSpPr>
        <p:spPr>
          <a:xfrm>
            <a:off x="2209800" y="2093869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1292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6"/>
          <p:cNvSpPr/>
          <p:nvPr/>
        </p:nvSpPr>
        <p:spPr>
          <a:xfrm>
            <a:off x="2207360" y="2089214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59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7"/>
          <p:cNvSpPr/>
          <p:nvPr/>
        </p:nvSpPr>
        <p:spPr>
          <a:xfrm>
            <a:off x="2381252" y="5249419"/>
            <a:ext cx="383540" cy="156210"/>
          </a:xfrm>
          <a:custGeom>
            <a:avLst/>
            <a:gdLst/>
            <a:ahLst/>
            <a:cxnLst/>
            <a:rect l="l" t="t" r="r" b="b"/>
            <a:pathLst>
              <a:path w="383539" h="156210">
                <a:moveTo>
                  <a:pt x="383400" y="0"/>
                </a:moveTo>
                <a:lnTo>
                  <a:pt x="0" y="156171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8"/>
          <p:cNvSpPr/>
          <p:nvPr/>
        </p:nvSpPr>
        <p:spPr>
          <a:xfrm>
            <a:off x="3059112" y="4306860"/>
            <a:ext cx="147320" cy="480695"/>
          </a:xfrm>
          <a:custGeom>
            <a:avLst/>
            <a:gdLst/>
            <a:ahLst/>
            <a:cxnLst/>
            <a:rect l="l" t="t" r="r" b="b"/>
            <a:pathLst>
              <a:path w="147319" h="480695">
                <a:moveTo>
                  <a:pt x="146773" y="0"/>
                </a:moveTo>
                <a:lnTo>
                  <a:pt x="0" y="480593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9"/>
          <p:cNvSpPr/>
          <p:nvPr/>
        </p:nvSpPr>
        <p:spPr>
          <a:xfrm>
            <a:off x="3208856" y="3794737"/>
            <a:ext cx="77470" cy="470534"/>
          </a:xfrm>
          <a:custGeom>
            <a:avLst/>
            <a:gdLst/>
            <a:ahLst/>
            <a:cxnLst/>
            <a:rect l="l" t="t" r="r" b="b"/>
            <a:pathLst>
              <a:path w="77470" h="470535">
                <a:moveTo>
                  <a:pt x="77266" y="0"/>
                </a:moveTo>
                <a:lnTo>
                  <a:pt x="0" y="470217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10"/>
          <p:cNvSpPr/>
          <p:nvPr/>
        </p:nvSpPr>
        <p:spPr>
          <a:xfrm>
            <a:off x="2362202" y="2112579"/>
            <a:ext cx="389890" cy="164465"/>
          </a:xfrm>
          <a:custGeom>
            <a:avLst/>
            <a:gdLst/>
            <a:ahLst/>
            <a:cxnLst/>
            <a:rect l="l" t="t" r="r" b="b"/>
            <a:pathLst>
              <a:path w="389889" h="164464">
                <a:moveTo>
                  <a:pt x="389267" y="16441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11"/>
          <p:cNvSpPr/>
          <p:nvPr/>
        </p:nvSpPr>
        <p:spPr>
          <a:xfrm>
            <a:off x="2792145" y="2320175"/>
            <a:ext cx="255904" cy="391160"/>
          </a:xfrm>
          <a:custGeom>
            <a:avLst/>
            <a:gdLst/>
            <a:ahLst/>
            <a:cxnLst/>
            <a:rect l="l" t="t" r="r" b="b"/>
            <a:pathLst>
              <a:path w="255905" h="391160">
                <a:moveTo>
                  <a:pt x="255854" y="39082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2"/>
          <p:cNvSpPr/>
          <p:nvPr/>
        </p:nvSpPr>
        <p:spPr>
          <a:xfrm>
            <a:off x="3048000" y="2725293"/>
            <a:ext cx="158115" cy="489584"/>
          </a:xfrm>
          <a:custGeom>
            <a:avLst/>
            <a:gdLst/>
            <a:ahLst/>
            <a:cxnLst/>
            <a:rect l="l" t="t" r="r" b="b"/>
            <a:pathLst>
              <a:path w="158114" h="489585">
                <a:moveTo>
                  <a:pt x="157886" y="489038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3"/>
          <p:cNvSpPr/>
          <p:nvPr/>
        </p:nvSpPr>
        <p:spPr>
          <a:xfrm>
            <a:off x="3208856" y="3257786"/>
            <a:ext cx="77470" cy="469265"/>
          </a:xfrm>
          <a:custGeom>
            <a:avLst/>
            <a:gdLst/>
            <a:ahLst/>
            <a:cxnLst/>
            <a:rect l="l" t="t" r="r" b="b"/>
            <a:pathLst>
              <a:path w="77470" h="469264">
                <a:moveTo>
                  <a:pt x="77266" y="468668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4"/>
          <p:cNvSpPr/>
          <p:nvPr/>
        </p:nvSpPr>
        <p:spPr>
          <a:xfrm>
            <a:off x="2776537" y="4846193"/>
            <a:ext cx="247650" cy="371475"/>
          </a:xfrm>
          <a:custGeom>
            <a:avLst/>
            <a:gdLst/>
            <a:ahLst/>
            <a:cxnLst/>
            <a:rect l="l" t="t" r="r" b="b"/>
            <a:pathLst>
              <a:path w="247650" h="371475">
                <a:moveTo>
                  <a:pt x="247650" y="0"/>
                </a:moveTo>
                <a:lnTo>
                  <a:pt x="0" y="37147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5"/>
          <p:cNvSpPr/>
          <p:nvPr/>
        </p:nvSpPr>
        <p:spPr>
          <a:xfrm>
            <a:off x="3902392" y="2705569"/>
            <a:ext cx="0" cy="2113915"/>
          </a:xfrm>
          <a:custGeom>
            <a:avLst/>
            <a:gdLst/>
            <a:ahLst/>
            <a:cxnLst/>
            <a:rect l="l" t="t" r="r" b="b"/>
            <a:pathLst>
              <a:path h="2113915">
                <a:moveTo>
                  <a:pt x="0" y="211363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6"/>
          <p:cNvSpPr/>
          <p:nvPr/>
        </p:nvSpPr>
        <p:spPr>
          <a:xfrm>
            <a:off x="3902392" y="4819205"/>
            <a:ext cx="116205" cy="257175"/>
          </a:xfrm>
          <a:custGeom>
            <a:avLst/>
            <a:gdLst/>
            <a:ahLst/>
            <a:cxnLst/>
            <a:rect l="l" t="t" r="r" b="b"/>
            <a:pathLst>
              <a:path w="116204" h="257175">
                <a:moveTo>
                  <a:pt x="0" y="0"/>
                </a:moveTo>
                <a:lnTo>
                  <a:pt x="115900" y="257086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7"/>
          <p:cNvSpPr/>
          <p:nvPr/>
        </p:nvSpPr>
        <p:spPr>
          <a:xfrm>
            <a:off x="3898888" y="2432130"/>
            <a:ext cx="116205" cy="262890"/>
          </a:xfrm>
          <a:custGeom>
            <a:avLst/>
            <a:gdLst/>
            <a:ahLst/>
            <a:cxnLst/>
            <a:rect l="l" t="t" r="r" b="b"/>
            <a:pathLst>
              <a:path w="116204" h="262889">
                <a:moveTo>
                  <a:pt x="0" y="262547"/>
                </a:moveTo>
                <a:lnTo>
                  <a:pt x="115900" y="0"/>
                </a:lnTo>
              </a:path>
            </a:pathLst>
          </a:custGeom>
          <a:ln w="12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8"/>
          <p:cNvSpPr/>
          <p:nvPr/>
        </p:nvSpPr>
        <p:spPr>
          <a:xfrm>
            <a:off x="4012349" y="5076291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0852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9"/>
          <p:cNvSpPr/>
          <p:nvPr/>
        </p:nvSpPr>
        <p:spPr>
          <a:xfrm>
            <a:off x="4012350" y="5397148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12467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20"/>
          <p:cNvSpPr/>
          <p:nvPr/>
        </p:nvSpPr>
        <p:spPr>
          <a:xfrm>
            <a:off x="4014790" y="2072961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1292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21"/>
          <p:cNvSpPr/>
          <p:nvPr/>
        </p:nvSpPr>
        <p:spPr>
          <a:xfrm>
            <a:off x="4012349" y="2068263"/>
            <a:ext cx="0" cy="365125"/>
          </a:xfrm>
          <a:custGeom>
            <a:avLst/>
            <a:gdLst/>
            <a:ahLst/>
            <a:cxnLst/>
            <a:rect l="l" t="t" r="r" b="b"/>
            <a:pathLst>
              <a:path h="365125">
                <a:moveTo>
                  <a:pt x="0" y="0"/>
                </a:moveTo>
                <a:lnTo>
                  <a:pt x="0" y="36484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2"/>
          <p:cNvSpPr/>
          <p:nvPr/>
        </p:nvSpPr>
        <p:spPr>
          <a:xfrm>
            <a:off x="4183202" y="5363718"/>
            <a:ext cx="168275" cy="35560"/>
          </a:xfrm>
          <a:custGeom>
            <a:avLst/>
            <a:gdLst/>
            <a:ahLst/>
            <a:cxnLst/>
            <a:rect l="l" t="t" r="r" b="b"/>
            <a:pathLst>
              <a:path w="168275" h="35560">
                <a:moveTo>
                  <a:pt x="167995" y="0"/>
                </a:moveTo>
                <a:lnTo>
                  <a:pt x="0" y="35509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3"/>
          <p:cNvSpPr/>
          <p:nvPr/>
        </p:nvSpPr>
        <p:spPr>
          <a:xfrm>
            <a:off x="4859731" y="4304855"/>
            <a:ext cx="154305" cy="473075"/>
          </a:xfrm>
          <a:custGeom>
            <a:avLst/>
            <a:gdLst/>
            <a:ahLst/>
            <a:cxnLst/>
            <a:rect l="l" t="t" r="r" b="b"/>
            <a:pathLst>
              <a:path w="154304" h="473075">
                <a:moveTo>
                  <a:pt x="154114" y="0"/>
                </a:moveTo>
                <a:lnTo>
                  <a:pt x="0" y="47307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4"/>
          <p:cNvSpPr/>
          <p:nvPr/>
        </p:nvSpPr>
        <p:spPr>
          <a:xfrm>
            <a:off x="5017299" y="3780980"/>
            <a:ext cx="74295" cy="468630"/>
          </a:xfrm>
          <a:custGeom>
            <a:avLst/>
            <a:gdLst/>
            <a:ahLst/>
            <a:cxnLst/>
            <a:rect l="l" t="t" r="r" b="b"/>
            <a:pathLst>
              <a:path w="74295" h="468629">
                <a:moveTo>
                  <a:pt x="73812" y="0"/>
                </a:moveTo>
                <a:lnTo>
                  <a:pt x="0" y="468312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5"/>
          <p:cNvSpPr/>
          <p:nvPr/>
        </p:nvSpPr>
        <p:spPr>
          <a:xfrm>
            <a:off x="4167191" y="2091833"/>
            <a:ext cx="389890" cy="166370"/>
          </a:xfrm>
          <a:custGeom>
            <a:avLst/>
            <a:gdLst/>
            <a:ahLst/>
            <a:cxnLst/>
            <a:rect l="l" t="t" r="r" b="b"/>
            <a:pathLst>
              <a:path w="389889" h="166369">
                <a:moveTo>
                  <a:pt x="389267" y="16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6"/>
          <p:cNvSpPr/>
          <p:nvPr/>
        </p:nvSpPr>
        <p:spPr>
          <a:xfrm>
            <a:off x="4597134" y="2301307"/>
            <a:ext cx="255904" cy="394335"/>
          </a:xfrm>
          <a:custGeom>
            <a:avLst/>
            <a:gdLst/>
            <a:ahLst/>
            <a:cxnLst/>
            <a:rect l="l" t="t" r="r" b="b"/>
            <a:pathLst>
              <a:path w="255904" h="394335">
                <a:moveTo>
                  <a:pt x="255854" y="39434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7"/>
          <p:cNvSpPr/>
          <p:nvPr/>
        </p:nvSpPr>
        <p:spPr>
          <a:xfrm>
            <a:off x="4852990" y="2710072"/>
            <a:ext cx="158115" cy="494030"/>
          </a:xfrm>
          <a:custGeom>
            <a:avLst/>
            <a:gdLst/>
            <a:ahLst/>
            <a:cxnLst/>
            <a:rect l="l" t="t" r="r" b="b"/>
            <a:pathLst>
              <a:path w="158114" h="494030">
                <a:moveTo>
                  <a:pt x="157886" y="49344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8"/>
          <p:cNvSpPr/>
          <p:nvPr/>
        </p:nvSpPr>
        <p:spPr>
          <a:xfrm>
            <a:off x="5013845" y="3247354"/>
            <a:ext cx="77470" cy="473075"/>
          </a:xfrm>
          <a:custGeom>
            <a:avLst/>
            <a:gdLst/>
            <a:ahLst/>
            <a:cxnLst/>
            <a:rect l="l" t="t" r="r" b="b"/>
            <a:pathLst>
              <a:path w="77470" h="473075">
                <a:moveTo>
                  <a:pt x="77266" y="4728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9"/>
          <p:cNvSpPr/>
          <p:nvPr/>
        </p:nvSpPr>
        <p:spPr>
          <a:xfrm>
            <a:off x="4602826" y="4803829"/>
            <a:ext cx="257175" cy="389255"/>
          </a:xfrm>
          <a:custGeom>
            <a:avLst/>
            <a:gdLst/>
            <a:ahLst/>
            <a:cxnLst/>
            <a:rect l="l" t="t" r="r" b="b"/>
            <a:pathLst>
              <a:path w="257175" h="389254">
                <a:moveTo>
                  <a:pt x="256908" y="0"/>
                </a:moveTo>
                <a:lnTo>
                  <a:pt x="0" y="38883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30"/>
          <p:cNvSpPr/>
          <p:nvPr/>
        </p:nvSpPr>
        <p:spPr>
          <a:xfrm>
            <a:off x="4257536" y="5192665"/>
            <a:ext cx="345440" cy="78740"/>
          </a:xfrm>
          <a:custGeom>
            <a:avLst/>
            <a:gdLst/>
            <a:ahLst/>
            <a:cxnLst/>
            <a:rect l="l" t="t" r="r" b="b"/>
            <a:pathLst>
              <a:path w="345439" h="78739">
                <a:moveTo>
                  <a:pt x="345287" y="0"/>
                </a:moveTo>
                <a:lnTo>
                  <a:pt x="0" y="7857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31"/>
          <p:cNvSpPr/>
          <p:nvPr/>
        </p:nvSpPr>
        <p:spPr>
          <a:xfrm>
            <a:off x="4107650" y="2354478"/>
            <a:ext cx="1295400" cy="243204"/>
          </a:xfrm>
          <a:custGeom>
            <a:avLst/>
            <a:gdLst/>
            <a:ahLst/>
            <a:cxnLst/>
            <a:rect l="l" t="t" r="r" b="b"/>
            <a:pathLst>
              <a:path w="1295400" h="243205">
                <a:moveTo>
                  <a:pt x="1295400" y="0"/>
                </a:moveTo>
                <a:lnTo>
                  <a:pt x="0" y="0"/>
                </a:lnTo>
                <a:lnTo>
                  <a:pt x="0" y="243141"/>
                </a:lnTo>
                <a:lnTo>
                  <a:pt x="1295400" y="243141"/>
                </a:lnTo>
                <a:lnTo>
                  <a:pt x="1295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2"/>
          <p:cNvSpPr txBox="1"/>
          <p:nvPr/>
        </p:nvSpPr>
        <p:spPr>
          <a:xfrm>
            <a:off x="4165060" y="2347117"/>
            <a:ext cx="1181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A6A6A6"/>
                </a:solidFill>
                <a:latin typeface="Arial Narrow"/>
                <a:cs typeface="Arial Narrow"/>
              </a:rPr>
              <a:t>High-Z tile</a:t>
            </a:r>
            <a:r>
              <a:rPr sz="1600" b="1" spc="-12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1600" b="1" spc="-5" dirty="0">
                <a:solidFill>
                  <a:srgbClr val="A6A6A6"/>
                </a:solidFill>
                <a:latin typeface="Arial Narrow"/>
                <a:cs typeface="Arial Narrow"/>
              </a:rPr>
              <a:t>row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1" name="object 133"/>
          <p:cNvSpPr/>
          <p:nvPr/>
        </p:nvSpPr>
        <p:spPr>
          <a:xfrm>
            <a:off x="4324266" y="5487377"/>
            <a:ext cx="89535" cy="111760"/>
          </a:xfrm>
          <a:custGeom>
            <a:avLst/>
            <a:gdLst/>
            <a:ahLst/>
            <a:cxnLst/>
            <a:rect l="l" t="t" r="r" b="b"/>
            <a:pathLst>
              <a:path w="89535" h="111760">
                <a:moveTo>
                  <a:pt x="89166" y="111290"/>
                </a:moveTo>
                <a:lnTo>
                  <a:pt x="0" y="0"/>
                </a:lnTo>
              </a:path>
            </a:pathLst>
          </a:custGeom>
          <a:ln w="285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4"/>
          <p:cNvSpPr/>
          <p:nvPr/>
        </p:nvSpPr>
        <p:spPr>
          <a:xfrm>
            <a:off x="4279586" y="5431628"/>
            <a:ext cx="87630" cy="93980"/>
          </a:xfrm>
          <a:custGeom>
            <a:avLst/>
            <a:gdLst/>
            <a:ahLst/>
            <a:cxnLst/>
            <a:rect l="l" t="t" r="r" b="b"/>
            <a:pathLst>
              <a:path w="87629" h="93979">
                <a:moveTo>
                  <a:pt x="0" y="0"/>
                </a:moveTo>
                <a:lnTo>
                  <a:pt x="20154" y="93700"/>
                </a:lnTo>
                <a:lnTo>
                  <a:pt x="87058" y="40106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5"/>
          <p:cNvSpPr/>
          <p:nvPr/>
        </p:nvSpPr>
        <p:spPr>
          <a:xfrm>
            <a:off x="5751576" y="2726519"/>
            <a:ext cx="0" cy="2113915"/>
          </a:xfrm>
          <a:custGeom>
            <a:avLst/>
            <a:gdLst/>
            <a:ahLst/>
            <a:cxnLst/>
            <a:rect l="l" t="t" r="r" b="b"/>
            <a:pathLst>
              <a:path h="2113915">
                <a:moveTo>
                  <a:pt x="0" y="211363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6"/>
          <p:cNvSpPr/>
          <p:nvPr/>
        </p:nvSpPr>
        <p:spPr>
          <a:xfrm>
            <a:off x="5755080" y="4840155"/>
            <a:ext cx="116205" cy="257175"/>
          </a:xfrm>
          <a:custGeom>
            <a:avLst/>
            <a:gdLst/>
            <a:ahLst/>
            <a:cxnLst/>
            <a:rect l="l" t="t" r="r" b="b"/>
            <a:pathLst>
              <a:path w="116204" h="257175">
                <a:moveTo>
                  <a:pt x="0" y="0"/>
                </a:moveTo>
                <a:lnTo>
                  <a:pt x="115900" y="257086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7"/>
          <p:cNvSpPr/>
          <p:nvPr/>
        </p:nvSpPr>
        <p:spPr>
          <a:xfrm>
            <a:off x="5751576" y="2453079"/>
            <a:ext cx="116205" cy="262890"/>
          </a:xfrm>
          <a:custGeom>
            <a:avLst/>
            <a:gdLst/>
            <a:ahLst/>
            <a:cxnLst/>
            <a:rect l="l" t="t" r="r" b="b"/>
            <a:pathLst>
              <a:path w="116204" h="262889">
                <a:moveTo>
                  <a:pt x="0" y="262547"/>
                </a:moveTo>
                <a:lnTo>
                  <a:pt x="115900" y="0"/>
                </a:lnTo>
              </a:path>
            </a:pathLst>
          </a:custGeom>
          <a:ln w="12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8"/>
          <p:cNvSpPr/>
          <p:nvPr/>
        </p:nvSpPr>
        <p:spPr>
          <a:xfrm>
            <a:off x="5865035" y="5097240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0852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9"/>
          <p:cNvSpPr/>
          <p:nvPr/>
        </p:nvSpPr>
        <p:spPr>
          <a:xfrm>
            <a:off x="5865037" y="5418098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12467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40"/>
          <p:cNvSpPr/>
          <p:nvPr/>
        </p:nvSpPr>
        <p:spPr>
          <a:xfrm>
            <a:off x="5867477" y="2093911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1292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41"/>
          <p:cNvSpPr/>
          <p:nvPr/>
        </p:nvSpPr>
        <p:spPr>
          <a:xfrm>
            <a:off x="5865035" y="2089213"/>
            <a:ext cx="0" cy="365125"/>
          </a:xfrm>
          <a:custGeom>
            <a:avLst/>
            <a:gdLst/>
            <a:ahLst/>
            <a:cxnLst/>
            <a:rect l="l" t="t" r="r" b="b"/>
            <a:pathLst>
              <a:path h="365125">
                <a:moveTo>
                  <a:pt x="0" y="0"/>
                </a:moveTo>
                <a:lnTo>
                  <a:pt x="0" y="36484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2"/>
          <p:cNvSpPr/>
          <p:nvPr/>
        </p:nvSpPr>
        <p:spPr>
          <a:xfrm>
            <a:off x="6035889" y="5384667"/>
            <a:ext cx="168275" cy="35560"/>
          </a:xfrm>
          <a:custGeom>
            <a:avLst/>
            <a:gdLst/>
            <a:ahLst/>
            <a:cxnLst/>
            <a:rect l="l" t="t" r="r" b="b"/>
            <a:pathLst>
              <a:path w="168275" h="35560">
                <a:moveTo>
                  <a:pt x="167995" y="0"/>
                </a:moveTo>
                <a:lnTo>
                  <a:pt x="0" y="35509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3"/>
          <p:cNvSpPr/>
          <p:nvPr/>
        </p:nvSpPr>
        <p:spPr>
          <a:xfrm>
            <a:off x="6712418" y="4325805"/>
            <a:ext cx="154305" cy="473075"/>
          </a:xfrm>
          <a:custGeom>
            <a:avLst/>
            <a:gdLst/>
            <a:ahLst/>
            <a:cxnLst/>
            <a:rect l="l" t="t" r="r" b="b"/>
            <a:pathLst>
              <a:path w="154304" h="473075">
                <a:moveTo>
                  <a:pt x="154114" y="0"/>
                </a:moveTo>
                <a:lnTo>
                  <a:pt x="0" y="47307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4"/>
          <p:cNvSpPr/>
          <p:nvPr/>
        </p:nvSpPr>
        <p:spPr>
          <a:xfrm>
            <a:off x="6869987" y="3801930"/>
            <a:ext cx="74295" cy="468630"/>
          </a:xfrm>
          <a:custGeom>
            <a:avLst/>
            <a:gdLst/>
            <a:ahLst/>
            <a:cxnLst/>
            <a:rect l="l" t="t" r="r" b="b"/>
            <a:pathLst>
              <a:path w="74295" h="468629">
                <a:moveTo>
                  <a:pt x="73812" y="0"/>
                </a:moveTo>
                <a:lnTo>
                  <a:pt x="0" y="468312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5"/>
          <p:cNvSpPr/>
          <p:nvPr/>
        </p:nvSpPr>
        <p:spPr>
          <a:xfrm>
            <a:off x="6019878" y="2112783"/>
            <a:ext cx="389890" cy="166370"/>
          </a:xfrm>
          <a:custGeom>
            <a:avLst/>
            <a:gdLst/>
            <a:ahLst/>
            <a:cxnLst/>
            <a:rect l="l" t="t" r="r" b="b"/>
            <a:pathLst>
              <a:path w="389889" h="166369">
                <a:moveTo>
                  <a:pt x="389267" y="16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6"/>
          <p:cNvSpPr/>
          <p:nvPr/>
        </p:nvSpPr>
        <p:spPr>
          <a:xfrm>
            <a:off x="6449821" y="2322257"/>
            <a:ext cx="255904" cy="394335"/>
          </a:xfrm>
          <a:custGeom>
            <a:avLst/>
            <a:gdLst/>
            <a:ahLst/>
            <a:cxnLst/>
            <a:rect l="l" t="t" r="r" b="b"/>
            <a:pathLst>
              <a:path w="255904" h="394335">
                <a:moveTo>
                  <a:pt x="255854" y="39434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7"/>
          <p:cNvSpPr/>
          <p:nvPr/>
        </p:nvSpPr>
        <p:spPr>
          <a:xfrm>
            <a:off x="6705675" y="2731021"/>
            <a:ext cx="158115" cy="494030"/>
          </a:xfrm>
          <a:custGeom>
            <a:avLst/>
            <a:gdLst/>
            <a:ahLst/>
            <a:cxnLst/>
            <a:rect l="l" t="t" r="r" b="b"/>
            <a:pathLst>
              <a:path w="158115" h="494030">
                <a:moveTo>
                  <a:pt x="157886" y="49344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8"/>
          <p:cNvSpPr/>
          <p:nvPr/>
        </p:nvSpPr>
        <p:spPr>
          <a:xfrm>
            <a:off x="6866532" y="3268304"/>
            <a:ext cx="77470" cy="473075"/>
          </a:xfrm>
          <a:custGeom>
            <a:avLst/>
            <a:gdLst/>
            <a:ahLst/>
            <a:cxnLst/>
            <a:rect l="l" t="t" r="r" b="b"/>
            <a:pathLst>
              <a:path w="77470" h="473075">
                <a:moveTo>
                  <a:pt x="77266" y="47289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9"/>
          <p:cNvSpPr/>
          <p:nvPr/>
        </p:nvSpPr>
        <p:spPr>
          <a:xfrm>
            <a:off x="6455514" y="4824779"/>
            <a:ext cx="257175" cy="389255"/>
          </a:xfrm>
          <a:custGeom>
            <a:avLst/>
            <a:gdLst/>
            <a:ahLst/>
            <a:cxnLst/>
            <a:rect l="l" t="t" r="r" b="b"/>
            <a:pathLst>
              <a:path w="257175" h="389254">
                <a:moveTo>
                  <a:pt x="256908" y="0"/>
                </a:moveTo>
                <a:lnTo>
                  <a:pt x="0" y="38883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50"/>
          <p:cNvSpPr/>
          <p:nvPr/>
        </p:nvSpPr>
        <p:spPr>
          <a:xfrm>
            <a:off x="6110222" y="5213615"/>
            <a:ext cx="345440" cy="78740"/>
          </a:xfrm>
          <a:custGeom>
            <a:avLst/>
            <a:gdLst/>
            <a:ahLst/>
            <a:cxnLst/>
            <a:rect l="l" t="t" r="r" b="b"/>
            <a:pathLst>
              <a:path w="345439" h="78739">
                <a:moveTo>
                  <a:pt x="345287" y="0"/>
                </a:moveTo>
                <a:lnTo>
                  <a:pt x="0" y="7857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51"/>
          <p:cNvSpPr/>
          <p:nvPr/>
        </p:nvSpPr>
        <p:spPr>
          <a:xfrm>
            <a:off x="8180125" y="5356339"/>
            <a:ext cx="180975" cy="447675"/>
          </a:xfrm>
          <a:custGeom>
            <a:avLst/>
            <a:gdLst/>
            <a:ahLst/>
            <a:cxnLst/>
            <a:rect l="l" t="t" r="r" b="b"/>
            <a:pathLst>
              <a:path w="180975" h="447675">
                <a:moveTo>
                  <a:pt x="180416" y="447116"/>
                </a:moveTo>
                <a:lnTo>
                  <a:pt x="0" y="0"/>
                </a:lnTo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2"/>
          <p:cNvSpPr/>
          <p:nvPr/>
        </p:nvSpPr>
        <p:spPr>
          <a:xfrm>
            <a:off x="8145724" y="5290094"/>
            <a:ext cx="80010" cy="95885"/>
          </a:xfrm>
          <a:custGeom>
            <a:avLst/>
            <a:gdLst/>
            <a:ahLst/>
            <a:cxnLst/>
            <a:rect l="l" t="t" r="r" b="b"/>
            <a:pathLst>
              <a:path w="80009" h="95885">
                <a:moveTo>
                  <a:pt x="7670" y="0"/>
                </a:moveTo>
                <a:lnTo>
                  <a:pt x="0" y="95529"/>
                </a:lnTo>
                <a:lnTo>
                  <a:pt x="79502" y="63461"/>
                </a:lnTo>
                <a:lnTo>
                  <a:pt x="767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3"/>
          <p:cNvSpPr/>
          <p:nvPr/>
        </p:nvSpPr>
        <p:spPr>
          <a:xfrm>
            <a:off x="7543800" y="2682430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2128837"/>
                </a:moveTo>
                <a:lnTo>
                  <a:pt x="0" y="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4"/>
          <p:cNvSpPr/>
          <p:nvPr/>
        </p:nvSpPr>
        <p:spPr>
          <a:xfrm>
            <a:off x="7543800" y="2406205"/>
            <a:ext cx="123825" cy="276225"/>
          </a:xfrm>
          <a:custGeom>
            <a:avLst/>
            <a:gdLst/>
            <a:ahLst/>
            <a:cxnLst/>
            <a:rect l="l" t="t" r="r" b="b"/>
            <a:pathLst>
              <a:path w="123825" h="276225">
                <a:moveTo>
                  <a:pt x="0" y="276225"/>
                </a:moveTo>
                <a:lnTo>
                  <a:pt x="123825" y="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5"/>
          <p:cNvSpPr/>
          <p:nvPr/>
        </p:nvSpPr>
        <p:spPr>
          <a:xfrm>
            <a:off x="7693025" y="2002980"/>
            <a:ext cx="138430" cy="76200"/>
          </a:xfrm>
          <a:custGeom>
            <a:avLst/>
            <a:gdLst/>
            <a:ahLst/>
            <a:cxnLst/>
            <a:rect l="l" t="t" r="r" b="b"/>
            <a:pathLst>
              <a:path w="138429" h="76200">
                <a:moveTo>
                  <a:pt x="0" y="76200"/>
                </a:moveTo>
                <a:lnTo>
                  <a:pt x="138112" y="76200"/>
                </a:lnTo>
                <a:lnTo>
                  <a:pt x="13811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6"/>
          <p:cNvSpPr/>
          <p:nvPr/>
        </p:nvSpPr>
        <p:spPr>
          <a:xfrm>
            <a:off x="7660542" y="2043463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5">
                <a:moveTo>
                  <a:pt x="0" y="0"/>
                </a:moveTo>
                <a:lnTo>
                  <a:pt x="0" y="369887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7"/>
          <p:cNvSpPr/>
          <p:nvPr/>
        </p:nvSpPr>
        <p:spPr>
          <a:xfrm>
            <a:off x="8585198" y="4304855"/>
            <a:ext cx="155575" cy="482600"/>
          </a:xfrm>
          <a:custGeom>
            <a:avLst/>
            <a:gdLst/>
            <a:ahLst/>
            <a:cxnLst/>
            <a:rect l="l" t="t" r="r" b="b"/>
            <a:pathLst>
              <a:path w="155575" h="482600">
                <a:moveTo>
                  <a:pt x="155575" y="0"/>
                </a:moveTo>
                <a:lnTo>
                  <a:pt x="0" y="48260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8"/>
          <p:cNvSpPr/>
          <p:nvPr/>
        </p:nvSpPr>
        <p:spPr>
          <a:xfrm>
            <a:off x="8743948" y="3780980"/>
            <a:ext cx="82550" cy="481330"/>
          </a:xfrm>
          <a:custGeom>
            <a:avLst/>
            <a:gdLst/>
            <a:ahLst/>
            <a:cxnLst/>
            <a:rect l="l" t="t" r="r" b="b"/>
            <a:pathLst>
              <a:path w="82550" h="481329">
                <a:moveTo>
                  <a:pt x="82550" y="0"/>
                </a:moveTo>
                <a:lnTo>
                  <a:pt x="0" y="481012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9"/>
          <p:cNvSpPr/>
          <p:nvPr/>
        </p:nvSpPr>
        <p:spPr>
          <a:xfrm>
            <a:off x="7880350" y="2063305"/>
            <a:ext cx="395605" cy="165100"/>
          </a:xfrm>
          <a:custGeom>
            <a:avLst/>
            <a:gdLst/>
            <a:ahLst/>
            <a:cxnLst/>
            <a:rect l="l" t="t" r="r" b="b"/>
            <a:pathLst>
              <a:path w="395604" h="165100">
                <a:moveTo>
                  <a:pt x="395287" y="165100"/>
                </a:moveTo>
                <a:lnTo>
                  <a:pt x="0" y="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60"/>
          <p:cNvSpPr/>
          <p:nvPr/>
        </p:nvSpPr>
        <p:spPr>
          <a:xfrm>
            <a:off x="8310562" y="2269680"/>
            <a:ext cx="274955" cy="412750"/>
          </a:xfrm>
          <a:custGeom>
            <a:avLst/>
            <a:gdLst/>
            <a:ahLst/>
            <a:cxnLst/>
            <a:rect l="l" t="t" r="r" b="b"/>
            <a:pathLst>
              <a:path w="274954" h="412750">
                <a:moveTo>
                  <a:pt x="274637" y="412750"/>
                </a:moveTo>
                <a:lnTo>
                  <a:pt x="0" y="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61"/>
          <p:cNvSpPr/>
          <p:nvPr/>
        </p:nvSpPr>
        <p:spPr>
          <a:xfrm>
            <a:off x="8585198" y="2707830"/>
            <a:ext cx="155575" cy="479425"/>
          </a:xfrm>
          <a:custGeom>
            <a:avLst/>
            <a:gdLst/>
            <a:ahLst/>
            <a:cxnLst/>
            <a:rect l="l" t="t" r="r" b="b"/>
            <a:pathLst>
              <a:path w="155575" h="479425">
                <a:moveTo>
                  <a:pt x="155575" y="479425"/>
                </a:moveTo>
                <a:lnTo>
                  <a:pt x="0" y="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2"/>
          <p:cNvSpPr/>
          <p:nvPr/>
        </p:nvSpPr>
        <p:spPr>
          <a:xfrm>
            <a:off x="8743948" y="3231705"/>
            <a:ext cx="82550" cy="481330"/>
          </a:xfrm>
          <a:custGeom>
            <a:avLst/>
            <a:gdLst/>
            <a:ahLst/>
            <a:cxnLst/>
            <a:rect l="l" t="t" r="r" b="b"/>
            <a:pathLst>
              <a:path w="82550" h="481329">
                <a:moveTo>
                  <a:pt x="82550" y="481012"/>
                </a:moveTo>
                <a:lnTo>
                  <a:pt x="0" y="0"/>
                </a:lnTo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3"/>
          <p:cNvSpPr/>
          <p:nvPr/>
        </p:nvSpPr>
        <p:spPr>
          <a:xfrm>
            <a:off x="7543068" y="4828730"/>
            <a:ext cx="123825" cy="274955"/>
          </a:xfrm>
          <a:custGeom>
            <a:avLst/>
            <a:gdLst/>
            <a:ahLst/>
            <a:cxnLst/>
            <a:rect l="l" t="t" r="r" b="b"/>
            <a:pathLst>
              <a:path w="123825" h="274954">
                <a:moveTo>
                  <a:pt x="0" y="0"/>
                </a:moveTo>
                <a:lnTo>
                  <a:pt x="123825" y="274637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4"/>
          <p:cNvSpPr/>
          <p:nvPr/>
        </p:nvSpPr>
        <p:spPr>
          <a:xfrm>
            <a:off x="7660543" y="5103368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5"/>
          <p:cNvSpPr/>
          <p:nvPr/>
        </p:nvSpPr>
        <p:spPr>
          <a:xfrm>
            <a:off x="7681180" y="5398643"/>
            <a:ext cx="136525" cy="76200"/>
          </a:xfrm>
          <a:custGeom>
            <a:avLst/>
            <a:gdLst/>
            <a:ahLst/>
            <a:cxnLst/>
            <a:rect l="l" t="t" r="r" b="b"/>
            <a:pathLst>
              <a:path w="136525" h="76200">
                <a:moveTo>
                  <a:pt x="0" y="76200"/>
                </a:moveTo>
                <a:lnTo>
                  <a:pt x="136525" y="76200"/>
                </a:lnTo>
                <a:lnTo>
                  <a:pt x="13652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6"/>
          <p:cNvSpPr/>
          <p:nvPr/>
        </p:nvSpPr>
        <p:spPr>
          <a:xfrm>
            <a:off x="7866591" y="5400141"/>
            <a:ext cx="172720" cy="36830"/>
          </a:xfrm>
          <a:custGeom>
            <a:avLst/>
            <a:gdLst/>
            <a:ahLst/>
            <a:cxnLst/>
            <a:rect l="l" t="t" r="r" b="b"/>
            <a:pathLst>
              <a:path w="172720" h="36829">
                <a:moveTo>
                  <a:pt x="172110" y="0"/>
                </a:moveTo>
                <a:lnTo>
                  <a:pt x="0" y="3669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7"/>
          <p:cNvSpPr/>
          <p:nvPr/>
        </p:nvSpPr>
        <p:spPr>
          <a:xfrm>
            <a:off x="8298719" y="4819205"/>
            <a:ext cx="274955" cy="412750"/>
          </a:xfrm>
          <a:custGeom>
            <a:avLst/>
            <a:gdLst/>
            <a:ahLst/>
            <a:cxnLst/>
            <a:rect l="l" t="t" r="r" b="b"/>
            <a:pathLst>
              <a:path w="274954" h="412750">
                <a:moveTo>
                  <a:pt x="274637" y="0"/>
                </a:moveTo>
                <a:lnTo>
                  <a:pt x="0" y="412750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8"/>
          <p:cNvSpPr/>
          <p:nvPr/>
        </p:nvSpPr>
        <p:spPr>
          <a:xfrm>
            <a:off x="7955824" y="5223930"/>
            <a:ext cx="360680" cy="84455"/>
          </a:xfrm>
          <a:custGeom>
            <a:avLst/>
            <a:gdLst/>
            <a:ahLst/>
            <a:cxnLst/>
            <a:rect l="l" t="t" r="r" b="b"/>
            <a:pathLst>
              <a:path w="360679" h="84454">
                <a:moveTo>
                  <a:pt x="360349" y="0"/>
                </a:moveTo>
                <a:lnTo>
                  <a:pt x="0" y="84315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9"/>
          <p:cNvSpPr/>
          <p:nvPr/>
        </p:nvSpPr>
        <p:spPr>
          <a:xfrm>
            <a:off x="7931036" y="5269933"/>
            <a:ext cx="99060" cy="65405"/>
          </a:xfrm>
          <a:custGeom>
            <a:avLst/>
            <a:gdLst/>
            <a:ahLst/>
            <a:cxnLst/>
            <a:rect l="l" t="t" r="r" b="b"/>
            <a:pathLst>
              <a:path w="99059" h="65404">
                <a:moveTo>
                  <a:pt x="63911" y="0"/>
                </a:moveTo>
                <a:lnTo>
                  <a:pt x="25460" y="6102"/>
                </a:lnTo>
                <a:lnTo>
                  <a:pt x="0" y="40505"/>
                </a:lnTo>
                <a:lnTo>
                  <a:pt x="5868" y="52400"/>
                </a:lnTo>
                <a:lnTo>
                  <a:pt x="18075" y="60934"/>
                </a:lnTo>
                <a:lnTo>
                  <a:pt x="34868" y="65328"/>
                </a:lnTo>
                <a:lnTo>
                  <a:pt x="54495" y="64800"/>
                </a:lnTo>
                <a:lnTo>
                  <a:pt x="73314" y="59223"/>
                </a:lnTo>
                <a:lnTo>
                  <a:pt x="87920" y="49844"/>
                </a:lnTo>
                <a:lnTo>
                  <a:pt x="96884" y="37948"/>
                </a:lnTo>
                <a:lnTo>
                  <a:pt x="98780" y="24820"/>
                </a:lnTo>
                <a:lnTo>
                  <a:pt x="92912" y="12930"/>
                </a:lnTo>
                <a:lnTo>
                  <a:pt x="80705" y="4396"/>
                </a:lnTo>
                <a:lnTo>
                  <a:pt x="6391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70"/>
          <p:cNvSpPr/>
          <p:nvPr/>
        </p:nvSpPr>
        <p:spPr>
          <a:xfrm>
            <a:off x="7931036" y="5269933"/>
            <a:ext cx="99060" cy="65405"/>
          </a:xfrm>
          <a:custGeom>
            <a:avLst/>
            <a:gdLst/>
            <a:ahLst/>
            <a:cxnLst/>
            <a:rect l="l" t="t" r="r" b="b"/>
            <a:pathLst>
              <a:path w="99059" h="65404">
                <a:moveTo>
                  <a:pt x="0" y="40505"/>
                </a:moveTo>
                <a:lnTo>
                  <a:pt x="5868" y="52400"/>
                </a:lnTo>
                <a:lnTo>
                  <a:pt x="18075" y="60934"/>
                </a:lnTo>
                <a:lnTo>
                  <a:pt x="34868" y="65328"/>
                </a:lnTo>
                <a:lnTo>
                  <a:pt x="54495" y="64800"/>
                </a:lnTo>
                <a:lnTo>
                  <a:pt x="73314" y="59223"/>
                </a:lnTo>
                <a:lnTo>
                  <a:pt x="87920" y="49844"/>
                </a:lnTo>
                <a:lnTo>
                  <a:pt x="96884" y="37948"/>
                </a:lnTo>
                <a:lnTo>
                  <a:pt x="98780" y="24820"/>
                </a:lnTo>
                <a:lnTo>
                  <a:pt x="92912" y="12930"/>
                </a:lnTo>
                <a:lnTo>
                  <a:pt x="80705" y="4396"/>
                </a:lnTo>
                <a:lnTo>
                  <a:pt x="63911" y="0"/>
                </a:lnTo>
                <a:lnTo>
                  <a:pt x="44284" y="525"/>
                </a:lnTo>
                <a:lnTo>
                  <a:pt x="25460" y="6102"/>
                </a:lnTo>
                <a:lnTo>
                  <a:pt x="10855" y="15481"/>
                </a:lnTo>
                <a:lnTo>
                  <a:pt x="1893" y="27377"/>
                </a:lnTo>
                <a:lnTo>
                  <a:pt x="0" y="40505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71"/>
          <p:cNvSpPr/>
          <p:nvPr/>
        </p:nvSpPr>
        <p:spPr>
          <a:xfrm>
            <a:off x="8314775" y="5287473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770" y="0"/>
                </a:moveTo>
                <a:lnTo>
                  <a:pt x="27951" y="3597"/>
                </a:lnTo>
                <a:lnTo>
                  <a:pt x="13403" y="13408"/>
                </a:lnTo>
                <a:lnTo>
                  <a:pt x="3595" y="27957"/>
                </a:lnTo>
                <a:lnTo>
                  <a:pt x="0" y="45770"/>
                </a:lnTo>
                <a:lnTo>
                  <a:pt x="3595" y="63584"/>
                </a:lnTo>
                <a:lnTo>
                  <a:pt x="13403" y="78133"/>
                </a:lnTo>
                <a:lnTo>
                  <a:pt x="27951" y="87943"/>
                </a:lnTo>
                <a:lnTo>
                  <a:pt x="45770" y="91541"/>
                </a:lnTo>
                <a:lnTo>
                  <a:pt x="63582" y="87943"/>
                </a:lnTo>
                <a:lnTo>
                  <a:pt x="78127" y="78133"/>
                </a:lnTo>
                <a:lnTo>
                  <a:pt x="87933" y="63584"/>
                </a:lnTo>
                <a:lnTo>
                  <a:pt x="91528" y="45770"/>
                </a:lnTo>
                <a:lnTo>
                  <a:pt x="87933" y="27957"/>
                </a:lnTo>
                <a:lnTo>
                  <a:pt x="78127" y="13408"/>
                </a:lnTo>
                <a:lnTo>
                  <a:pt x="63582" y="3597"/>
                </a:lnTo>
                <a:lnTo>
                  <a:pt x="4577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2"/>
          <p:cNvSpPr/>
          <p:nvPr/>
        </p:nvSpPr>
        <p:spPr>
          <a:xfrm>
            <a:off x="8314775" y="5287473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0" y="45770"/>
                </a:moveTo>
                <a:lnTo>
                  <a:pt x="3595" y="63584"/>
                </a:lnTo>
                <a:lnTo>
                  <a:pt x="13403" y="78133"/>
                </a:lnTo>
                <a:lnTo>
                  <a:pt x="27951" y="87943"/>
                </a:lnTo>
                <a:lnTo>
                  <a:pt x="45770" y="91541"/>
                </a:lnTo>
                <a:lnTo>
                  <a:pt x="63582" y="87943"/>
                </a:lnTo>
                <a:lnTo>
                  <a:pt x="78127" y="78133"/>
                </a:lnTo>
                <a:lnTo>
                  <a:pt x="87933" y="63584"/>
                </a:lnTo>
                <a:lnTo>
                  <a:pt x="91528" y="45770"/>
                </a:lnTo>
                <a:lnTo>
                  <a:pt x="87933" y="27957"/>
                </a:lnTo>
                <a:lnTo>
                  <a:pt x="78127" y="13408"/>
                </a:lnTo>
                <a:lnTo>
                  <a:pt x="63582" y="3597"/>
                </a:lnTo>
                <a:lnTo>
                  <a:pt x="45770" y="0"/>
                </a:lnTo>
                <a:lnTo>
                  <a:pt x="27951" y="3597"/>
                </a:lnTo>
                <a:lnTo>
                  <a:pt x="13403" y="13408"/>
                </a:lnTo>
                <a:lnTo>
                  <a:pt x="3595" y="27957"/>
                </a:lnTo>
                <a:lnTo>
                  <a:pt x="0" y="45770"/>
                </a:lnTo>
                <a:close/>
              </a:path>
            </a:pathLst>
          </a:custGeom>
          <a:solidFill>
            <a:srgbClr val="000099"/>
          </a:solidFill>
          <a:ln w="158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3"/>
          <p:cNvSpPr/>
          <p:nvPr/>
        </p:nvSpPr>
        <p:spPr>
          <a:xfrm>
            <a:off x="8094116" y="5243949"/>
            <a:ext cx="118745" cy="31750"/>
          </a:xfrm>
          <a:custGeom>
            <a:avLst/>
            <a:gdLst/>
            <a:ahLst/>
            <a:cxnLst/>
            <a:rect l="l" t="t" r="r" b="b"/>
            <a:pathLst>
              <a:path w="118745" h="31750">
                <a:moveTo>
                  <a:pt x="118694" y="0"/>
                </a:moveTo>
                <a:lnTo>
                  <a:pt x="0" y="31572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4"/>
          <p:cNvSpPr/>
          <p:nvPr/>
        </p:nvSpPr>
        <p:spPr>
          <a:xfrm>
            <a:off x="8083297" y="2146463"/>
            <a:ext cx="129539" cy="53340"/>
          </a:xfrm>
          <a:custGeom>
            <a:avLst/>
            <a:gdLst/>
            <a:ahLst/>
            <a:cxnLst/>
            <a:rect l="l" t="t" r="r" b="b"/>
            <a:pathLst>
              <a:path w="129540" h="53339">
                <a:moveTo>
                  <a:pt x="0" y="0"/>
                </a:moveTo>
                <a:lnTo>
                  <a:pt x="129095" y="52755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5"/>
          <p:cNvSpPr txBox="1"/>
          <p:nvPr/>
        </p:nvSpPr>
        <p:spPr>
          <a:xfrm>
            <a:off x="7648419" y="2842986"/>
            <a:ext cx="933450" cy="171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955" marR="140970" algn="ctr">
              <a:lnSpc>
                <a:spcPts val="1920"/>
              </a:lnSpc>
            </a:pPr>
            <a:r>
              <a:rPr sz="2000" b="1" spc="-5" dirty="0">
                <a:latin typeface="Arial Narrow"/>
                <a:cs typeface="Arial Narrow"/>
              </a:rPr>
              <a:t>All  high-Z  FW</a:t>
            </a:r>
            <a:r>
              <a:rPr sz="2000" b="1" spc="-95" dirty="0">
                <a:latin typeface="Arial Narrow"/>
                <a:cs typeface="Arial Narrow"/>
              </a:rPr>
              <a:t> </a:t>
            </a:r>
            <a:r>
              <a:rPr sz="2000" b="1" spc="-5" dirty="0">
                <a:latin typeface="Arial Narrow"/>
                <a:cs typeface="Arial Narrow"/>
              </a:rPr>
              <a:t>+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ts val="1695"/>
              </a:lnSpc>
            </a:pPr>
            <a:r>
              <a:rPr sz="2000" b="1" spc="-5" dirty="0">
                <a:latin typeface="Arial Narrow"/>
                <a:cs typeface="Arial Narrow"/>
              </a:rPr>
              <a:t>divertors</a:t>
            </a:r>
            <a:endParaRPr sz="2000">
              <a:latin typeface="Arial Narrow"/>
              <a:cs typeface="Arial Narrow"/>
            </a:endParaRPr>
          </a:p>
          <a:p>
            <a:pPr marL="12700" marR="5080" algn="ctr">
              <a:lnSpc>
                <a:spcPts val="1920"/>
              </a:lnSpc>
              <a:spcBef>
                <a:spcPts val="225"/>
              </a:spcBef>
            </a:pPr>
            <a:r>
              <a:rPr sz="2000" b="1" spc="-5" dirty="0">
                <a:latin typeface="Arial Narrow"/>
                <a:cs typeface="Arial Narrow"/>
              </a:rPr>
              <a:t>+</a:t>
            </a:r>
            <a:r>
              <a:rPr sz="2000" b="1" spc="-85" dirty="0">
                <a:latin typeface="Arial Narrow"/>
                <a:cs typeface="Arial Narrow"/>
              </a:rPr>
              <a:t> </a:t>
            </a:r>
            <a:r>
              <a:rPr sz="2000" b="1" spc="-5" dirty="0">
                <a:latin typeface="Arial Narrow"/>
                <a:cs typeface="Arial Narrow"/>
              </a:rPr>
              <a:t>flowing  LLD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ts val="1935"/>
              </a:lnSpc>
            </a:pPr>
            <a:r>
              <a:rPr sz="2000" b="1" spc="-5" dirty="0">
                <a:latin typeface="Arial Narrow"/>
                <a:cs typeface="Arial Narrow"/>
              </a:rPr>
              <a:t>module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74" name="object 176"/>
          <p:cNvSpPr txBox="1"/>
          <p:nvPr/>
        </p:nvSpPr>
        <p:spPr>
          <a:xfrm>
            <a:off x="8003664" y="1763836"/>
            <a:ext cx="789305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Arial Narrow"/>
                <a:cs typeface="Arial Narrow"/>
              </a:rPr>
              <a:t>2022-23</a:t>
            </a:r>
            <a:endParaRPr sz="2000" b="1" dirty="0">
              <a:latin typeface="Arial Narrow"/>
              <a:cs typeface="Arial Narrow"/>
            </a:endParaRPr>
          </a:p>
        </p:txBody>
      </p:sp>
      <p:sp>
        <p:nvSpPr>
          <p:cNvPr id="175" name="object 177"/>
          <p:cNvSpPr/>
          <p:nvPr/>
        </p:nvSpPr>
        <p:spPr>
          <a:xfrm>
            <a:off x="7575048" y="2708766"/>
            <a:ext cx="0" cy="2113915"/>
          </a:xfrm>
          <a:custGeom>
            <a:avLst/>
            <a:gdLst/>
            <a:ahLst/>
            <a:cxnLst/>
            <a:rect l="l" t="t" r="r" b="b"/>
            <a:pathLst>
              <a:path h="2113915">
                <a:moveTo>
                  <a:pt x="0" y="211363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8"/>
          <p:cNvSpPr/>
          <p:nvPr/>
        </p:nvSpPr>
        <p:spPr>
          <a:xfrm>
            <a:off x="7578605" y="4822402"/>
            <a:ext cx="118110" cy="257175"/>
          </a:xfrm>
          <a:custGeom>
            <a:avLst/>
            <a:gdLst/>
            <a:ahLst/>
            <a:cxnLst/>
            <a:rect l="l" t="t" r="r" b="b"/>
            <a:pathLst>
              <a:path w="118109" h="257175">
                <a:moveTo>
                  <a:pt x="0" y="0"/>
                </a:moveTo>
                <a:lnTo>
                  <a:pt x="117640" y="257086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9"/>
          <p:cNvSpPr/>
          <p:nvPr/>
        </p:nvSpPr>
        <p:spPr>
          <a:xfrm>
            <a:off x="7575048" y="2435326"/>
            <a:ext cx="118110" cy="262890"/>
          </a:xfrm>
          <a:custGeom>
            <a:avLst/>
            <a:gdLst/>
            <a:ahLst/>
            <a:cxnLst/>
            <a:rect l="l" t="t" r="r" b="b"/>
            <a:pathLst>
              <a:path w="118109" h="262889">
                <a:moveTo>
                  <a:pt x="0" y="262547"/>
                </a:moveTo>
                <a:lnTo>
                  <a:pt x="11764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80"/>
          <p:cNvSpPr/>
          <p:nvPr/>
        </p:nvSpPr>
        <p:spPr>
          <a:xfrm>
            <a:off x="7690216" y="5079488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0852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81"/>
          <p:cNvSpPr/>
          <p:nvPr/>
        </p:nvSpPr>
        <p:spPr>
          <a:xfrm>
            <a:off x="7690215" y="5393994"/>
            <a:ext cx="127000" cy="12700"/>
          </a:xfrm>
          <a:custGeom>
            <a:avLst/>
            <a:gdLst/>
            <a:ahLst/>
            <a:cxnLst/>
            <a:rect l="l" t="t" r="r" b="b"/>
            <a:pathLst>
              <a:path w="127000" h="12700">
                <a:moveTo>
                  <a:pt x="0" y="12699"/>
                </a:moveTo>
                <a:lnTo>
                  <a:pt x="126555" y="12699"/>
                </a:lnTo>
                <a:lnTo>
                  <a:pt x="126555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2"/>
          <p:cNvSpPr/>
          <p:nvPr/>
        </p:nvSpPr>
        <p:spPr>
          <a:xfrm>
            <a:off x="7692697" y="2076159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13121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3"/>
          <p:cNvSpPr/>
          <p:nvPr/>
        </p:nvSpPr>
        <p:spPr>
          <a:xfrm>
            <a:off x="7696251" y="2078507"/>
            <a:ext cx="0" cy="365125"/>
          </a:xfrm>
          <a:custGeom>
            <a:avLst/>
            <a:gdLst/>
            <a:ahLst/>
            <a:cxnLst/>
            <a:rect l="l" t="t" r="r" b="b"/>
            <a:pathLst>
              <a:path h="365125">
                <a:moveTo>
                  <a:pt x="0" y="0"/>
                </a:moveTo>
                <a:lnTo>
                  <a:pt x="0" y="36484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4"/>
          <p:cNvSpPr/>
          <p:nvPr/>
        </p:nvSpPr>
        <p:spPr>
          <a:xfrm>
            <a:off x="7863644" y="5366915"/>
            <a:ext cx="170815" cy="35560"/>
          </a:xfrm>
          <a:custGeom>
            <a:avLst/>
            <a:gdLst/>
            <a:ahLst/>
            <a:cxnLst/>
            <a:rect l="l" t="t" r="r" b="b"/>
            <a:pathLst>
              <a:path w="170815" h="35560">
                <a:moveTo>
                  <a:pt x="170522" y="0"/>
                </a:moveTo>
                <a:lnTo>
                  <a:pt x="0" y="35509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5"/>
          <p:cNvSpPr/>
          <p:nvPr/>
        </p:nvSpPr>
        <p:spPr>
          <a:xfrm>
            <a:off x="8550366" y="4308053"/>
            <a:ext cx="156845" cy="473075"/>
          </a:xfrm>
          <a:custGeom>
            <a:avLst/>
            <a:gdLst/>
            <a:ahLst/>
            <a:cxnLst/>
            <a:rect l="l" t="t" r="r" b="b"/>
            <a:pathLst>
              <a:path w="156845" h="473075">
                <a:moveTo>
                  <a:pt x="156425" y="0"/>
                </a:moveTo>
                <a:lnTo>
                  <a:pt x="0" y="47307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6"/>
          <p:cNvSpPr/>
          <p:nvPr/>
        </p:nvSpPr>
        <p:spPr>
          <a:xfrm>
            <a:off x="8710293" y="3784178"/>
            <a:ext cx="74930" cy="468630"/>
          </a:xfrm>
          <a:custGeom>
            <a:avLst/>
            <a:gdLst/>
            <a:ahLst/>
            <a:cxnLst/>
            <a:rect l="l" t="t" r="r" b="b"/>
            <a:pathLst>
              <a:path w="74929" h="468629">
                <a:moveTo>
                  <a:pt x="74929" y="0"/>
                </a:moveTo>
                <a:lnTo>
                  <a:pt x="0" y="468312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7"/>
          <p:cNvSpPr/>
          <p:nvPr/>
        </p:nvSpPr>
        <p:spPr>
          <a:xfrm>
            <a:off x="7866580" y="2095031"/>
            <a:ext cx="377190" cy="166370"/>
          </a:xfrm>
          <a:custGeom>
            <a:avLst/>
            <a:gdLst/>
            <a:ahLst/>
            <a:cxnLst/>
            <a:rect l="l" t="t" r="r" b="b"/>
            <a:pathLst>
              <a:path w="377190" h="166369">
                <a:moveTo>
                  <a:pt x="377151" y="165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8"/>
          <p:cNvSpPr/>
          <p:nvPr/>
        </p:nvSpPr>
        <p:spPr>
          <a:xfrm>
            <a:off x="8283812" y="2304505"/>
            <a:ext cx="259715" cy="394335"/>
          </a:xfrm>
          <a:custGeom>
            <a:avLst/>
            <a:gdLst/>
            <a:ahLst/>
            <a:cxnLst/>
            <a:rect l="l" t="t" r="r" b="b"/>
            <a:pathLst>
              <a:path w="259715" h="394335">
                <a:moveTo>
                  <a:pt x="259702" y="394347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9"/>
          <p:cNvSpPr/>
          <p:nvPr/>
        </p:nvSpPr>
        <p:spPr>
          <a:xfrm>
            <a:off x="8543518" y="2713268"/>
            <a:ext cx="160655" cy="494030"/>
          </a:xfrm>
          <a:custGeom>
            <a:avLst/>
            <a:gdLst/>
            <a:ahLst/>
            <a:cxnLst/>
            <a:rect l="l" t="t" r="r" b="b"/>
            <a:pathLst>
              <a:path w="160654" h="494030">
                <a:moveTo>
                  <a:pt x="160261" y="49344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90"/>
          <p:cNvSpPr/>
          <p:nvPr/>
        </p:nvSpPr>
        <p:spPr>
          <a:xfrm>
            <a:off x="8706788" y="3250552"/>
            <a:ext cx="78740" cy="473075"/>
          </a:xfrm>
          <a:custGeom>
            <a:avLst/>
            <a:gdLst/>
            <a:ahLst/>
            <a:cxnLst/>
            <a:rect l="l" t="t" r="r" b="b"/>
            <a:pathLst>
              <a:path w="78740" h="473075">
                <a:moveTo>
                  <a:pt x="78435" y="472897"/>
                </a:moveTo>
                <a:lnTo>
                  <a:pt x="0" y="0"/>
                </a:lnTo>
              </a:path>
            </a:pathLst>
          </a:custGeom>
          <a:ln w="12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91"/>
          <p:cNvSpPr/>
          <p:nvPr/>
        </p:nvSpPr>
        <p:spPr>
          <a:xfrm>
            <a:off x="8289582" y="4807026"/>
            <a:ext cx="260985" cy="389255"/>
          </a:xfrm>
          <a:custGeom>
            <a:avLst/>
            <a:gdLst/>
            <a:ahLst/>
            <a:cxnLst/>
            <a:rect l="l" t="t" r="r" b="b"/>
            <a:pathLst>
              <a:path w="260984" h="389254">
                <a:moveTo>
                  <a:pt x="260781" y="0"/>
                </a:moveTo>
                <a:lnTo>
                  <a:pt x="0" y="38883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2"/>
          <p:cNvSpPr/>
          <p:nvPr/>
        </p:nvSpPr>
        <p:spPr>
          <a:xfrm>
            <a:off x="7939101" y="5195863"/>
            <a:ext cx="350520" cy="78740"/>
          </a:xfrm>
          <a:custGeom>
            <a:avLst/>
            <a:gdLst/>
            <a:ahLst/>
            <a:cxnLst/>
            <a:rect l="l" t="t" r="r" b="b"/>
            <a:pathLst>
              <a:path w="350520" h="78739">
                <a:moveTo>
                  <a:pt x="350481" y="0"/>
                </a:moveTo>
                <a:lnTo>
                  <a:pt x="0" y="7857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3"/>
          <p:cNvSpPr/>
          <p:nvPr/>
        </p:nvSpPr>
        <p:spPr>
          <a:xfrm>
            <a:off x="7880351" y="5528501"/>
            <a:ext cx="60960" cy="274955"/>
          </a:xfrm>
          <a:custGeom>
            <a:avLst/>
            <a:gdLst/>
            <a:ahLst/>
            <a:cxnLst/>
            <a:rect l="l" t="t" r="r" b="b"/>
            <a:pathLst>
              <a:path w="60959" h="274954">
                <a:moveTo>
                  <a:pt x="0" y="274955"/>
                </a:moveTo>
                <a:lnTo>
                  <a:pt x="60820" y="0"/>
                </a:lnTo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4"/>
          <p:cNvSpPr/>
          <p:nvPr/>
        </p:nvSpPr>
        <p:spPr>
          <a:xfrm>
            <a:off x="7896230" y="5458742"/>
            <a:ext cx="83820" cy="93345"/>
          </a:xfrm>
          <a:custGeom>
            <a:avLst/>
            <a:gdLst/>
            <a:ahLst/>
            <a:cxnLst/>
            <a:rect l="l" t="t" r="r" b="b"/>
            <a:pathLst>
              <a:path w="83820" h="93345">
                <a:moveTo>
                  <a:pt x="60363" y="0"/>
                </a:moveTo>
                <a:lnTo>
                  <a:pt x="0" y="74460"/>
                </a:lnTo>
                <a:lnTo>
                  <a:pt x="83705" y="92963"/>
                </a:lnTo>
                <a:lnTo>
                  <a:pt x="60363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5"/>
          <p:cNvSpPr txBox="1"/>
          <p:nvPr/>
        </p:nvSpPr>
        <p:spPr>
          <a:xfrm>
            <a:off x="7346637" y="5573600"/>
            <a:ext cx="172116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8910" algn="ctr">
              <a:lnSpc>
                <a:spcPts val="2155"/>
              </a:lnSpc>
            </a:pP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endParaRPr sz="1400" b="1" i="1" dirty="0">
              <a:latin typeface="Arial"/>
              <a:cs typeface="Arial"/>
            </a:endParaRPr>
          </a:p>
          <a:p>
            <a:pPr marL="12700" algn="ctr">
              <a:lnSpc>
                <a:spcPts val="1914"/>
              </a:lnSpc>
            </a:pP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Flowing Li</a:t>
            </a:r>
            <a:r>
              <a:rPr sz="1600" b="1" spc="-1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6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module</a:t>
            </a:r>
            <a:r>
              <a:rPr lang="en-US" sz="16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sz="12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(Concept, location, size TBD)</a:t>
            </a:r>
            <a:endParaRPr sz="1200" i="1" dirty="0">
              <a:latin typeface="Arial Narrow"/>
              <a:cs typeface="Arial Narrow"/>
            </a:endParaRPr>
          </a:p>
        </p:txBody>
      </p:sp>
      <p:sp>
        <p:nvSpPr>
          <p:cNvPr id="194" name="object 196"/>
          <p:cNvSpPr txBox="1"/>
          <p:nvPr/>
        </p:nvSpPr>
        <p:spPr>
          <a:xfrm>
            <a:off x="5187115" y="5582726"/>
            <a:ext cx="91566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99"/>
                </a:solidFill>
                <a:latin typeface="Arial Narrow"/>
                <a:cs typeface="Arial Narrow"/>
              </a:rPr>
              <a:t>Cryo-pump</a:t>
            </a:r>
            <a:endParaRPr sz="1600" dirty="0">
              <a:solidFill>
                <a:srgbClr val="000099"/>
              </a:solidFill>
              <a:latin typeface="Arial Narrow"/>
              <a:cs typeface="Arial Narrow"/>
            </a:endParaRPr>
          </a:p>
        </p:txBody>
      </p:sp>
      <p:sp>
        <p:nvSpPr>
          <p:cNvPr id="195" name="object 197"/>
          <p:cNvSpPr/>
          <p:nvPr/>
        </p:nvSpPr>
        <p:spPr>
          <a:xfrm>
            <a:off x="351241" y="3636408"/>
            <a:ext cx="0" cy="1144905"/>
          </a:xfrm>
          <a:custGeom>
            <a:avLst/>
            <a:gdLst/>
            <a:ahLst/>
            <a:cxnLst/>
            <a:rect l="l" t="t" r="r" b="b"/>
            <a:pathLst>
              <a:path h="1144904">
                <a:moveTo>
                  <a:pt x="0" y="0"/>
                </a:moveTo>
                <a:lnTo>
                  <a:pt x="0" y="114471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8"/>
          <p:cNvSpPr/>
          <p:nvPr/>
        </p:nvSpPr>
        <p:spPr>
          <a:xfrm>
            <a:off x="351241" y="4777930"/>
            <a:ext cx="115570" cy="267335"/>
          </a:xfrm>
          <a:custGeom>
            <a:avLst/>
            <a:gdLst/>
            <a:ahLst/>
            <a:cxnLst/>
            <a:rect l="l" t="t" r="r" b="b"/>
            <a:pathLst>
              <a:path w="115570" h="267335">
                <a:moveTo>
                  <a:pt x="0" y="0"/>
                </a:moveTo>
                <a:lnTo>
                  <a:pt x="115011" y="267182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9"/>
          <p:cNvSpPr/>
          <p:nvPr/>
        </p:nvSpPr>
        <p:spPr>
          <a:xfrm>
            <a:off x="465329" y="5402421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12680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200"/>
          <p:cNvSpPr/>
          <p:nvPr/>
        </p:nvSpPr>
        <p:spPr>
          <a:xfrm>
            <a:off x="469620" y="5049466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35984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201"/>
          <p:cNvSpPr/>
          <p:nvPr/>
        </p:nvSpPr>
        <p:spPr>
          <a:xfrm>
            <a:off x="1500466" y="3396810"/>
            <a:ext cx="46355" cy="306705"/>
          </a:xfrm>
          <a:custGeom>
            <a:avLst/>
            <a:gdLst/>
            <a:ahLst/>
            <a:cxnLst/>
            <a:rect l="l" t="t" r="r" b="b"/>
            <a:pathLst>
              <a:path w="46355" h="306704">
                <a:moveTo>
                  <a:pt x="45758" y="306133"/>
                </a:moveTo>
                <a:lnTo>
                  <a:pt x="0" y="0"/>
                </a:lnTo>
              </a:path>
            </a:pathLst>
          </a:custGeom>
          <a:ln w="12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2"/>
          <p:cNvSpPr/>
          <p:nvPr/>
        </p:nvSpPr>
        <p:spPr>
          <a:xfrm>
            <a:off x="660016" y="5210276"/>
            <a:ext cx="367665" cy="160655"/>
          </a:xfrm>
          <a:custGeom>
            <a:avLst/>
            <a:gdLst/>
            <a:ahLst/>
            <a:cxnLst/>
            <a:rect l="l" t="t" r="r" b="b"/>
            <a:pathLst>
              <a:path w="367665" h="160654">
                <a:moveTo>
                  <a:pt x="367144" y="0"/>
                </a:moveTo>
                <a:lnTo>
                  <a:pt x="0" y="160616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3"/>
          <p:cNvSpPr/>
          <p:nvPr/>
        </p:nvSpPr>
        <p:spPr>
          <a:xfrm>
            <a:off x="1036642" y="4773168"/>
            <a:ext cx="278130" cy="419734"/>
          </a:xfrm>
          <a:custGeom>
            <a:avLst/>
            <a:gdLst/>
            <a:ahLst/>
            <a:cxnLst/>
            <a:rect l="l" t="t" r="r" b="b"/>
            <a:pathLst>
              <a:path w="278130" h="419735">
                <a:moveTo>
                  <a:pt x="278041" y="0"/>
                </a:moveTo>
                <a:lnTo>
                  <a:pt x="0" y="419493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4"/>
          <p:cNvSpPr/>
          <p:nvPr/>
        </p:nvSpPr>
        <p:spPr>
          <a:xfrm>
            <a:off x="1314683" y="4279455"/>
            <a:ext cx="147955" cy="467995"/>
          </a:xfrm>
          <a:custGeom>
            <a:avLst/>
            <a:gdLst/>
            <a:ahLst/>
            <a:cxnLst/>
            <a:rect l="l" t="t" r="r" b="b"/>
            <a:pathLst>
              <a:path w="147955" h="467995">
                <a:moveTo>
                  <a:pt x="147447" y="0"/>
                </a:moveTo>
                <a:lnTo>
                  <a:pt x="0" y="467499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5"/>
          <p:cNvSpPr/>
          <p:nvPr/>
        </p:nvSpPr>
        <p:spPr>
          <a:xfrm>
            <a:off x="1462125" y="3765584"/>
            <a:ext cx="84455" cy="471805"/>
          </a:xfrm>
          <a:custGeom>
            <a:avLst/>
            <a:gdLst/>
            <a:ahLst/>
            <a:cxnLst/>
            <a:rect l="l" t="t" r="r" b="b"/>
            <a:pathLst>
              <a:path w="84455" h="471804">
                <a:moveTo>
                  <a:pt x="84099" y="0"/>
                </a:moveTo>
                <a:lnTo>
                  <a:pt x="0" y="471728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6"/>
          <p:cNvSpPr txBox="1"/>
          <p:nvPr/>
        </p:nvSpPr>
        <p:spPr>
          <a:xfrm>
            <a:off x="101073" y="5572311"/>
            <a:ext cx="1336040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8435" algn="ctr">
              <a:lnSpc>
                <a:spcPts val="1540"/>
              </a:lnSpc>
            </a:pP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Downward</a:t>
            </a:r>
            <a:r>
              <a:rPr sz="1600" spc="-8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FF0000"/>
                </a:solidFill>
                <a:latin typeface="Arial Narrow"/>
                <a:cs typeface="Arial Narrow"/>
              </a:rPr>
              <a:t>Li  </a:t>
            </a: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evaporator</a:t>
            </a:r>
            <a:r>
              <a:rPr sz="1600" spc="-9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FF0000"/>
                </a:solidFill>
                <a:latin typeface="Arial Narrow"/>
                <a:cs typeface="Arial Narrow"/>
              </a:rPr>
              <a:t>+</a:t>
            </a:r>
            <a:endParaRPr sz="1600" dirty="0">
              <a:latin typeface="Arial Narrow"/>
              <a:cs typeface="Arial Narrow"/>
            </a:endParaRPr>
          </a:p>
          <a:p>
            <a:pPr algn="ctr">
              <a:lnSpc>
                <a:spcPts val="1550"/>
              </a:lnSpc>
            </a:pPr>
            <a:r>
              <a:rPr sz="1600" dirty="0">
                <a:solidFill>
                  <a:srgbClr val="FF0000"/>
                </a:solidFill>
                <a:latin typeface="Arial Narrow"/>
                <a:cs typeface="Arial Narrow"/>
              </a:rPr>
              <a:t>Li </a:t>
            </a: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granule</a:t>
            </a:r>
            <a:r>
              <a:rPr sz="1600" spc="-9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Narrow"/>
                <a:cs typeface="Arial Narrow"/>
              </a:rPr>
              <a:t>injector</a:t>
            </a:r>
            <a:endParaRPr sz="1600" dirty="0">
              <a:latin typeface="Arial Narrow"/>
              <a:cs typeface="Arial Narrow"/>
            </a:endParaRPr>
          </a:p>
        </p:txBody>
      </p:sp>
      <p:cxnSp>
        <p:nvCxnSpPr>
          <p:cNvPr id="208" name="Straight Arrow Connector 207"/>
          <p:cNvCxnSpPr/>
          <p:nvPr/>
        </p:nvCxnSpPr>
        <p:spPr>
          <a:xfrm flipH="1" flipV="1">
            <a:off x="4725087" y="5381499"/>
            <a:ext cx="409997" cy="328227"/>
          </a:xfrm>
          <a:prstGeom prst="straightConnector1">
            <a:avLst/>
          </a:prstGeom>
          <a:ln w="28575">
            <a:solidFill>
              <a:srgbClr val="0000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V="1">
            <a:off x="6153269" y="5403512"/>
            <a:ext cx="348876" cy="306214"/>
          </a:xfrm>
          <a:prstGeom prst="straightConnector1">
            <a:avLst/>
          </a:prstGeom>
          <a:ln w="28575">
            <a:solidFill>
              <a:srgbClr val="0000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3066856" y="6276201"/>
            <a:ext cx="4553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See </a:t>
            </a:r>
            <a:r>
              <a:rPr lang="en-US" sz="1200" i="1" dirty="0" err="1" smtClean="0">
                <a:solidFill>
                  <a:schemeClr val="bg1">
                    <a:lumMod val="65000"/>
                  </a:schemeClr>
                </a:solidFill>
              </a:rPr>
              <a:t>Maingi</a:t>
            </a: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bg1">
                    <a:lumMod val="65000"/>
                  </a:schemeClr>
                </a:solidFill>
              </a:rPr>
              <a:t>Jaworski</a:t>
            </a: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 talks for more details</a:t>
            </a:r>
            <a:endParaRPr 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80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Events 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ince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PAC-35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Charge Questions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Mission and Capabilities of NSTX-U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Research Goals and Milestones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Key Scientific Issues NSTX-U Will Address</a:t>
            </a:r>
          </a:p>
          <a:p>
            <a:r>
              <a:rPr lang="en-US" sz="3200" dirty="0" smtClean="0"/>
              <a:t>Organizational Structure</a:t>
            </a:r>
          </a:p>
          <a:p>
            <a:r>
              <a:rPr lang="en-US" sz="3200" dirty="0" smtClean="0"/>
              <a:t>Run Coordination 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Support for FESAC / FES Strategic Goals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Outline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176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New NSTX-U Science organizational structure for </a:t>
            </a:r>
            <a:r>
              <a:rPr lang="en-US" sz="2700" b="1" dirty="0" smtClean="0"/>
              <a:t>2015-16: </a:t>
            </a:r>
            <a:br>
              <a:rPr lang="en-US" sz="2700" b="1" dirty="0" smtClean="0"/>
            </a:br>
            <a:r>
              <a:rPr lang="en-US" sz="2700" dirty="0" smtClean="0">
                <a:solidFill>
                  <a:srgbClr val="C00000"/>
                </a:solidFill>
              </a:rPr>
              <a:t>3 </a:t>
            </a:r>
            <a:r>
              <a:rPr lang="en-US" sz="2700" dirty="0">
                <a:solidFill>
                  <a:srgbClr val="C00000"/>
                </a:solidFill>
              </a:rPr>
              <a:t>Science Groups, 9 Topical Science Groups, 1 Task Force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8" y="2133600"/>
            <a:ext cx="6901072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015740" y="4807803"/>
            <a:ext cx="3756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Each TSG has a leader, deputy, theory rep, </a:t>
            </a:r>
            <a:r>
              <a:rPr lang="en-US" sz="20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and at least 1 university rep to enhance university participation</a:t>
            </a:r>
            <a:endParaRPr lang="en-US" sz="20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4320540" y="4419601"/>
            <a:ext cx="116905" cy="38099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876800" y="5791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12 collaborating institutions engaged in NSTX-U science program leadership </a:t>
            </a:r>
            <a:endParaRPr lang="en-US" sz="20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8153400" y="4191000"/>
            <a:ext cx="228600" cy="16478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14600"/>
            <a:ext cx="1608137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19200" y="1241466"/>
            <a:ext cx="1990611" cy="470813"/>
            <a:chOff x="4724400" y="1321885"/>
            <a:chExt cx="1990611" cy="470813"/>
          </a:xfrm>
        </p:grpSpPr>
        <p:sp>
          <p:nvSpPr>
            <p:cNvPr id="49" name="Line 29"/>
            <p:cNvSpPr>
              <a:spLocks noChangeAspect="1" noChangeShapeType="1"/>
            </p:cNvSpPr>
            <p:nvPr/>
          </p:nvSpPr>
          <p:spPr bwMode="auto">
            <a:xfrm>
              <a:off x="4876800" y="1497514"/>
              <a:ext cx="0" cy="2147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0" name="Line 32"/>
            <p:cNvSpPr>
              <a:spLocks noChangeAspect="1" noChangeShapeType="1"/>
            </p:cNvSpPr>
            <p:nvPr/>
          </p:nvSpPr>
          <p:spPr bwMode="auto">
            <a:xfrm>
              <a:off x="4876801" y="1712279"/>
              <a:ext cx="1828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1" name="Rectangle 112"/>
            <p:cNvSpPr>
              <a:spLocks noChangeAspect="1" noChangeArrowheads="1"/>
            </p:cNvSpPr>
            <p:nvPr/>
          </p:nvSpPr>
          <p:spPr bwMode="auto">
            <a:xfrm>
              <a:off x="5003800" y="1590583"/>
              <a:ext cx="1711211" cy="2021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 smtClean="0"/>
                <a:t>Topical Science Group (TSG)</a:t>
              </a:r>
            </a:p>
          </p:txBody>
        </p:sp>
        <p:sp>
          <p:nvSpPr>
            <p:cNvPr id="52" name="Rectangle 112"/>
            <p:cNvSpPr>
              <a:spLocks noChangeAspect="1" noChangeArrowheads="1"/>
            </p:cNvSpPr>
            <p:nvPr/>
          </p:nvSpPr>
          <p:spPr bwMode="auto">
            <a:xfrm>
              <a:off x="4724400" y="1321885"/>
              <a:ext cx="1990611" cy="20211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 smtClean="0"/>
                <a:t>Science Group (SG)</a:t>
              </a:r>
            </a:p>
          </p:txBody>
        </p:sp>
      </p:grpSp>
      <p:sp>
        <p:nvSpPr>
          <p:cNvPr id="54" name="Rectangle 112"/>
          <p:cNvSpPr>
            <a:spLocks noChangeAspect="1" noChangeArrowheads="1"/>
          </p:cNvSpPr>
          <p:nvPr/>
        </p:nvSpPr>
        <p:spPr bwMode="auto">
          <a:xfrm>
            <a:off x="3442139" y="1342523"/>
            <a:ext cx="1990611" cy="20211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/>
              <a:t>Task Force (TF)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762000" y="5265738"/>
            <a:ext cx="340296" cy="3809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0" y="5660011"/>
            <a:ext cx="4437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Task Force focuses resources on particle control – important for NSTX-U research goals, addresses PAC recommendations</a:t>
            </a:r>
            <a:endParaRPr lang="en-US" sz="20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Motivations for restructuring science program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7178"/>
            <a:ext cx="8991600" cy="543602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TSGs provide expertise in broad range of topics, but program would benefit from better coordination between TSGs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SG leader responsibility:  Coordinate TSG physics research plans, experimental/shot plans, diagnostic coverage &amp; usage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Efficient shot usage especially important during first run year (many systems need to be re-commissioned</a:t>
            </a:r>
            <a:r>
              <a:rPr lang="en-US" sz="24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Experiments that engage multiple TSGs receive more run-time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Incorporate much wider set University researchers/PIs in planning + coordination of research program (FES/PPPL goal)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New - Task Force for long-pulse particle control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ym typeface="Wingdings" panose="05000000000000000000" pitchFamily="2" charset="2"/>
              </a:rPr>
              <a:t>New - Working Groups: Disruption PAM </a:t>
            </a:r>
            <a:r>
              <a:rPr lang="en-US" sz="1800" dirty="0" smtClean="0">
                <a:sym typeface="Wingdings" panose="05000000000000000000" pitchFamily="2" charset="2"/>
              </a:rPr>
              <a:t>(</a:t>
            </a:r>
            <a:r>
              <a:rPr lang="en-US" sz="1800" dirty="0" err="1" smtClean="0">
                <a:sym typeface="Wingdings" panose="05000000000000000000" pitchFamily="2" charset="2"/>
              </a:rPr>
              <a:t>Sabbagh</a:t>
            </a:r>
            <a:r>
              <a:rPr lang="en-US" sz="1800" dirty="0" smtClean="0">
                <a:sym typeface="Wingdings" panose="05000000000000000000" pitchFamily="2" charset="2"/>
              </a:rPr>
              <a:t>, Raman)</a:t>
            </a:r>
            <a:r>
              <a:rPr lang="en-US" sz="1600" dirty="0" smtClean="0">
                <a:sym typeface="Wingdings" panose="05000000000000000000" pitchFamily="2" charset="2"/>
              </a:rPr>
              <a:t>, </a:t>
            </a:r>
            <a:r>
              <a:rPr lang="en-US" sz="2400" dirty="0" smtClean="0">
                <a:sym typeface="Wingdings" panose="05000000000000000000" pitchFamily="2" charset="2"/>
              </a:rPr>
              <a:t>NCC performance spec </a:t>
            </a:r>
            <a:r>
              <a:rPr lang="en-US" sz="1800" dirty="0" smtClean="0">
                <a:sym typeface="Wingdings" panose="05000000000000000000" pitchFamily="2" charset="2"/>
              </a:rPr>
              <a:t>(Park, </a:t>
            </a:r>
            <a:r>
              <a:rPr lang="en-US" sz="1800" dirty="0" err="1" smtClean="0">
                <a:sym typeface="Wingdings" panose="05000000000000000000" pitchFamily="2" charset="2"/>
              </a:rPr>
              <a:t>Canik</a:t>
            </a:r>
            <a:r>
              <a:rPr lang="en-US" sz="1800" dirty="0" smtClean="0">
                <a:sym typeface="Wingdings" panose="05000000000000000000" pitchFamily="2" charset="2"/>
              </a:rPr>
              <a:t>)</a:t>
            </a:r>
            <a:r>
              <a:rPr lang="en-US" sz="2400" dirty="0" smtClean="0">
                <a:sym typeface="Wingdings" panose="05000000000000000000" pitchFamily="2" charset="2"/>
              </a:rPr>
              <a:t>, data frameworks </a:t>
            </a:r>
            <a:r>
              <a:rPr lang="en-US" sz="1800" dirty="0" smtClean="0">
                <a:sym typeface="Wingdings" panose="05000000000000000000" pitchFamily="2" charset="2"/>
              </a:rPr>
              <a:t>(</a:t>
            </a:r>
            <a:r>
              <a:rPr lang="en-US" sz="1800" dirty="0" err="1" smtClean="0">
                <a:sym typeface="Wingdings" panose="05000000000000000000" pitchFamily="2" charset="2"/>
              </a:rPr>
              <a:t>Tritz</a:t>
            </a:r>
            <a:r>
              <a:rPr lang="en-US" sz="1800" dirty="0" smtClean="0">
                <a:sym typeface="Wingdings" panose="05000000000000000000" pitchFamily="2" charset="2"/>
              </a:rPr>
              <a:t>, </a:t>
            </a:r>
            <a:r>
              <a:rPr lang="en-US" sz="1800" dirty="0" err="1" smtClean="0">
                <a:sym typeface="Wingdings" panose="05000000000000000000" pitchFamily="2" charset="2"/>
              </a:rPr>
              <a:t>Yuh</a:t>
            </a:r>
            <a:r>
              <a:rPr lang="en-US" sz="1800" dirty="0" smtClean="0">
                <a:sym typeface="Wingdings" panose="05000000000000000000" pitchFamily="2" charset="2"/>
              </a:rPr>
              <a:t>, Smith)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sym typeface="Wingdings" panose="05000000000000000000" pitchFamily="2" charset="2"/>
              </a:rPr>
              <a:t>Task Forces have dedicated run-time, Working Groups do not, but recommend Program/SG/TSG 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05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4953000"/>
          </a:xfrm>
        </p:spPr>
        <p:txBody>
          <a:bodyPr>
            <a:noAutofit/>
          </a:bodyPr>
          <a:lstStyle/>
          <a:p>
            <a:r>
              <a:rPr lang="en-US" sz="2400" dirty="0"/>
              <a:t>Strong APS meeting </a:t>
            </a:r>
            <a:r>
              <a:rPr lang="en-US" sz="2400" dirty="0" smtClean="0"/>
              <a:t>participation</a:t>
            </a:r>
          </a:p>
          <a:p>
            <a:pPr lvl="1"/>
            <a:r>
              <a:rPr lang="en-US" sz="2000" dirty="0" smtClean="0"/>
              <a:t>2014</a:t>
            </a:r>
            <a:r>
              <a:rPr lang="en-US" sz="2000" dirty="0"/>
              <a:t>: 1 ST review talk, 5 </a:t>
            </a:r>
            <a:r>
              <a:rPr lang="en-US" sz="2000" dirty="0" smtClean="0"/>
              <a:t>NSTX invited </a:t>
            </a:r>
            <a:r>
              <a:rPr lang="en-US" sz="2000" dirty="0"/>
              <a:t>talks, 44 </a:t>
            </a:r>
            <a:r>
              <a:rPr lang="en-US" sz="2000" dirty="0" smtClean="0"/>
              <a:t>posters</a:t>
            </a:r>
          </a:p>
          <a:p>
            <a:pPr lvl="1"/>
            <a:r>
              <a:rPr lang="en-US" sz="2000" dirty="0" smtClean="0"/>
              <a:t>2015</a:t>
            </a:r>
            <a:r>
              <a:rPr lang="en-US" sz="2000" dirty="0"/>
              <a:t>: </a:t>
            </a:r>
            <a:r>
              <a:rPr lang="en-US" sz="2000" dirty="0" smtClean="0"/>
              <a:t>3 NSTX invited talks (+4 by team-members), 54 posters</a:t>
            </a:r>
            <a:endParaRPr lang="en-US" sz="2000" dirty="0"/>
          </a:p>
          <a:p>
            <a:endParaRPr lang="en-US" sz="800" dirty="0" smtClean="0"/>
          </a:p>
          <a:p>
            <a:r>
              <a:rPr lang="en-US" sz="2400" dirty="0" smtClean="0"/>
              <a:t>L. Delgado-</a:t>
            </a:r>
            <a:r>
              <a:rPr lang="en-US" sz="2400" dirty="0" err="1" smtClean="0"/>
              <a:t>Aparicio</a:t>
            </a:r>
            <a:r>
              <a:rPr lang="en-US" sz="2400" dirty="0" smtClean="0"/>
              <a:t>: DOE Early Career Award for          research on impurity transport and control</a:t>
            </a:r>
          </a:p>
          <a:p>
            <a:endParaRPr lang="en-US" sz="800" dirty="0" smtClean="0"/>
          </a:p>
          <a:p>
            <a:r>
              <a:rPr lang="en-US" sz="2400" dirty="0" smtClean="0"/>
              <a:t>Multitude of technical NSTX-U / next-step presentations </a:t>
            </a:r>
            <a:r>
              <a:rPr lang="en-US" sz="2400" dirty="0"/>
              <a:t>at </a:t>
            </a:r>
            <a:r>
              <a:rPr lang="en-US" sz="2400" dirty="0" smtClean="0"/>
              <a:t>2015 </a:t>
            </a:r>
            <a:r>
              <a:rPr lang="en-US" sz="2400" dirty="0"/>
              <a:t>SOFE, </a:t>
            </a:r>
            <a:r>
              <a:rPr lang="en-US" sz="2400" dirty="0" smtClean="0"/>
              <a:t>Li </a:t>
            </a:r>
            <a:r>
              <a:rPr lang="en-US" sz="2400" dirty="0"/>
              <a:t>Symposium, IAEA-TM on </a:t>
            </a:r>
            <a:r>
              <a:rPr lang="en-US" sz="2400" dirty="0" err="1" smtClean="0"/>
              <a:t>divertors</a:t>
            </a:r>
            <a:endParaRPr lang="en-US" sz="2400" dirty="0"/>
          </a:p>
          <a:p>
            <a:endParaRPr lang="en-US" sz="800" dirty="0" smtClean="0"/>
          </a:p>
          <a:p>
            <a:r>
              <a:rPr lang="en-US" sz="2400" dirty="0" smtClean="0">
                <a:hlinkClick r:id="rId2"/>
              </a:rPr>
              <a:t>International ST </a:t>
            </a:r>
            <a:r>
              <a:rPr lang="en-US" sz="2400" dirty="0">
                <a:hlinkClick r:id="rId2"/>
              </a:rPr>
              <a:t>Workshop</a:t>
            </a:r>
            <a:r>
              <a:rPr lang="en-US" sz="2400" dirty="0"/>
              <a:t>: </a:t>
            </a:r>
            <a:r>
              <a:rPr lang="en-US" sz="2400" dirty="0" smtClean="0"/>
              <a:t>78 </a:t>
            </a:r>
            <a:r>
              <a:rPr lang="en-US" sz="2400" dirty="0" err="1" smtClean="0"/>
              <a:t>talks+posters</a:t>
            </a:r>
            <a:r>
              <a:rPr lang="en-US" sz="2400" dirty="0" smtClean="0"/>
              <a:t>, </a:t>
            </a:r>
            <a:r>
              <a:rPr lang="en-US" sz="2400" dirty="0"/>
              <a:t>50% international</a:t>
            </a:r>
          </a:p>
          <a:p>
            <a:endParaRPr lang="en-US" sz="800" dirty="0" smtClean="0"/>
          </a:p>
          <a:p>
            <a:r>
              <a:rPr lang="en-US" sz="2400" dirty="0" smtClean="0"/>
              <a:t>45 refereed publications for FY2015</a:t>
            </a:r>
          </a:p>
          <a:p>
            <a:endParaRPr lang="en-US" sz="800" dirty="0" smtClean="0"/>
          </a:p>
          <a:p>
            <a:r>
              <a:rPr lang="en-US" sz="2400" dirty="0" smtClean="0"/>
              <a:t>34 IAEA FEC 2016 synopses on NSTX-U </a:t>
            </a:r>
            <a:r>
              <a:rPr lang="en-US" sz="2400" dirty="0"/>
              <a:t>+</a:t>
            </a:r>
            <a:r>
              <a:rPr lang="en-US" sz="2400" dirty="0" smtClean="0"/>
              <a:t> ST-FNSF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ts val="2600"/>
              </a:lnSpc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NSTX-U Research Team Has Been Scientifically Productive</a:t>
            </a:r>
            <a:r>
              <a:rPr lang="en-US" sz="2400" b="1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</a:br>
            <a:r>
              <a:rPr lang="en-US" sz="22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Very Active in Scientific Conferences, Publications, and </a:t>
            </a:r>
            <a:r>
              <a:rPr lang="en-US" sz="2200" dirty="0" smtClean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Collaborations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1199526" cy="947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0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NSTX-U university collaborators spearheaded new outreach seminar effort –11 talks given so far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193884"/>
            <a:ext cx="2940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920000"/>
                </a:solidFill>
              </a:rPr>
              <a:t>J. </a:t>
            </a:r>
            <a:r>
              <a:rPr lang="en-US" sz="1050" b="1" i="1" dirty="0" err="1" smtClean="0">
                <a:solidFill>
                  <a:srgbClr val="920000"/>
                </a:solidFill>
              </a:rPr>
              <a:t>Berkery</a:t>
            </a:r>
            <a:r>
              <a:rPr lang="en-US" sz="1050" b="1" i="1" dirty="0" smtClean="0">
                <a:solidFill>
                  <a:srgbClr val="920000"/>
                </a:solidFill>
              </a:rPr>
              <a:t> (CU),  D. Smith (UW)</a:t>
            </a:r>
            <a:endParaRPr lang="en-US" sz="1050" b="1" i="1" dirty="0">
              <a:solidFill>
                <a:srgbClr val="92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" y="1066801"/>
            <a:ext cx="5303519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06" y="3581400"/>
            <a:ext cx="487749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5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Research Forum held February 2015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Experimental proposals prioritized using several criteria: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10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Viability of proposal given available </a:t>
            </a:r>
            <a:r>
              <a:rPr lang="en-US" sz="2400" dirty="0" smtClean="0"/>
              <a:t>NSTX-U </a:t>
            </a:r>
            <a:r>
              <a:rPr lang="en-US" sz="2400" dirty="0"/>
              <a:t>capabilities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OFES Joint Research </a:t>
            </a:r>
            <a:r>
              <a:rPr lang="en-US" sz="2400" dirty="0" smtClean="0"/>
              <a:t>Targets / Milestones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NSTX-U Research Milestones, Facility Enhancement 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ITER: </a:t>
            </a:r>
            <a:r>
              <a:rPr lang="en-US" sz="2400" dirty="0"/>
              <a:t>D</a:t>
            </a:r>
            <a:r>
              <a:rPr lang="en-US" sz="2400" dirty="0" smtClean="0"/>
              <a:t>irect IO requests, ITPA:</a:t>
            </a:r>
            <a:r>
              <a:rPr lang="en-US" sz="2400" dirty="0"/>
              <a:t> </a:t>
            </a:r>
            <a:r>
              <a:rPr lang="en-US" sz="2400" dirty="0" smtClean="0"/>
              <a:t>NSTX-U </a:t>
            </a:r>
            <a:r>
              <a:rPr lang="en-US" sz="2400" dirty="0"/>
              <a:t>is </a:t>
            </a:r>
            <a:r>
              <a:rPr lang="en-US" sz="2400" dirty="0" smtClean="0"/>
              <a:t>leader / prominent</a:t>
            </a:r>
          </a:p>
          <a:p>
            <a:r>
              <a:rPr lang="en-US" sz="2400" dirty="0" smtClean="0"/>
              <a:t>Experiments </a:t>
            </a:r>
            <a:r>
              <a:rPr lang="en-US" sz="2400" dirty="0"/>
              <a:t>leading to high-profile </a:t>
            </a:r>
            <a:r>
              <a:rPr lang="en-US" sz="2400" dirty="0" smtClean="0"/>
              <a:t>publications/presentations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PRL, Science, </a:t>
            </a:r>
            <a:r>
              <a:rPr lang="en-US" sz="2000" dirty="0" smtClean="0"/>
              <a:t>Nature       Invited </a:t>
            </a:r>
            <a:r>
              <a:rPr lang="en-US" sz="2000" dirty="0"/>
              <a:t>talks: </a:t>
            </a:r>
            <a:r>
              <a:rPr lang="en-US" sz="2000" b="1" dirty="0">
                <a:solidFill>
                  <a:srgbClr val="FF0000"/>
                </a:solidFill>
              </a:rPr>
              <a:t>IAEA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APS</a:t>
            </a:r>
            <a:r>
              <a:rPr lang="en-US" sz="2000" dirty="0"/>
              <a:t>, EPS, Sherwood, …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Career </a:t>
            </a:r>
            <a:r>
              <a:rPr lang="en-US" sz="2400" dirty="0" smtClean="0"/>
              <a:t>development:  PhD </a:t>
            </a:r>
            <a:r>
              <a:rPr lang="en-US" sz="2400" dirty="0"/>
              <a:t>thesis, post-doctoral research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Any good idea generated during run – potential </a:t>
            </a:r>
            <a:r>
              <a:rPr lang="en-US" sz="2400" dirty="0" smtClean="0"/>
              <a:t>“break-thru” 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Maximize institutional / researcher breadth of XP leadership</a:t>
            </a:r>
          </a:p>
        </p:txBody>
      </p:sp>
    </p:spTree>
    <p:extLst>
      <p:ext uri="{BB962C8B-B14F-4D97-AF65-F5344CB8AC3E}">
        <p14:creationId xmlns:p14="http://schemas.microsoft.com/office/powerpoint/2010/main" val="12636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Very strong interest in NSTX-U research 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Requested research time exceeds available time by factor of 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6915"/>
            <a:ext cx="3984296" cy="9848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FF0000"/>
                </a:solidFill>
                <a:latin typeface="+mn-lt"/>
              </a:rPr>
              <a:t>Requested / Available Run Time:</a:t>
            </a:r>
          </a:p>
          <a:p>
            <a:pPr lvl="1"/>
            <a:r>
              <a:rPr lang="en-US" sz="2000" i="0" dirty="0" smtClean="0"/>
              <a:t>Total:  273 / 90 = ~3</a:t>
            </a:r>
            <a:r>
              <a:rPr lang="en-US" sz="2000" i="0" dirty="0" smtClean="0">
                <a:latin typeface="Calibri"/>
              </a:rPr>
              <a:t>×</a:t>
            </a:r>
            <a:endParaRPr lang="en-US" sz="2000" i="0" dirty="0" smtClean="0"/>
          </a:p>
          <a:p>
            <a:pPr lvl="1"/>
            <a:r>
              <a:rPr lang="en-US" sz="2000" i="0" dirty="0" smtClean="0"/>
              <a:t>Research:  243 / </a:t>
            </a:r>
            <a:r>
              <a:rPr lang="en-US" sz="2000" dirty="0" smtClean="0"/>
              <a:t>60</a:t>
            </a:r>
            <a:r>
              <a:rPr lang="en-US" sz="2000" i="0" dirty="0" smtClean="0"/>
              <a:t> = ~4</a:t>
            </a:r>
            <a:r>
              <a:rPr lang="en-US" sz="2000" i="0" dirty="0" smtClean="0">
                <a:latin typeface="Calibri"/>
              </a:rPr>
              <a:t>×</a:t>
            </a:r>
            <a:endParaRPr lang="en-US" sz="2000" i="0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486400" y="2286000"/>
            <a:ext cx="3485070" cy="4179332"/>
            <a:chOff x="4766712" y="1445994"/>
            <a:chExt cx="4282288" cy="5135363"/>
          </a:xfrm>
        </p:grpSpPr>
        <p:sp>
          <p:nvSpPr>
            <p:cNvPr id="10" name="TextBox 9"/>
            <p:cNvSpPr txBox="1"/>
            <p:nvPr/>
          </p:nvSpPr>
          <p:spPr>
            <a:xfrm>
              <a:off x="4883420" y="1445994"/>
              <a:ext cx="4060743" cy="44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0" dirty="0">
                  <a:solidFill>
                    <a:srgbClr val="FF0000"/>
                  </a:solidFill>
                  <a:latin typeface="+mn-lt"/>
                </a:rPr>
                <a:t>84 unique lead author </a:t>
              </a:r>
              <a:r>
                <a:rPr lang="en-US" b="1" i="0" dirty="0" smtClean="0">
                  <a:solidFill>
                    <a:srgbClr val="FF0000"/>
                  </a:solidFill>
                  <a:latin typeface="+mn-lt"/>
                </a:rPr>
                <a:t>names</a:t>
              </a:r>
              <a:endParaRPr lang="en-US" b="1" i="0" dirty="0">
                <a:solidFill>
                  <a:srgbClr val="FF0000"/>
                </a:solidFill>
                <a:latin typeface="+mn-lt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587" y="1898059"/>
              <a:ext cx="4270413" cy="4683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766712" y="2315797"/>
              <a:ext cx="4270413" cy="1614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453867" y="3637630"/>
            <a:ext cx="104237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67827" y="3323070"/>
            <a:ext cx="104237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~85% of requested time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62335"/>
            <a:ext cx="8571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Forum guidance / plan (Feb 2015): 16 run weeks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Recently incremented to 18 run weeks = 90 total run days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5" y="3505200"/>
            <a:ext cx="3720365" cy="2971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197" y="3166646"/>
            <a:ext cx="3627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TSG / TF run-time guidance for FY16: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88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410200"/>
          </a:xfrm>
        </p:spPr>
        <p:txBody>
          <a:bodyPr bIns="0">
            <a:noAutofit/>
          </a:bodyPr>
          <a:lstStyle/>
          <a:p>
            <a:r>
              <a:rPr lang="en-US" dirty="0" smtClean="0"/>
              <a:t>29 </a:t>
            </a:r>
            <a:r>
              <a:rPr lang="en-US" dirty="0" err="1" smtClean="0"/>
              <a:t>eXperimental</a:t>
            </a:r>
            <a:r>
              <a:rPr lang="en-US" dirty="0" smtClean="0"/>
              <a:t> Machine Proposals (XMP) for commissioning / calibration identified and/or written</a:t>
            </a:r>
          </a:p>
          <a:p>
            <a:pPr lvl="1"/>
            <a:r>
              <a:rPr lang="en-US" sz="2000" dirty="0" smtClean="0"/>
              <a:t>11 of the 29 already being executed (see </a:t>
            </a:r>
            <a:r>
              <a:rPr lang="en-US" sz="2000" dirty="0" err="1" smtClean="0"/>
              <a:t>Battaglia</a:t>
            </a:r>
            <a:r>
              <a:rPr lang="en-US" sz="2000" dirty="0" smtClean="0"/>
              <a:t> listing)</a:t>
            </a:r>
          </a:p>
          <a:p>
            <a:pPr lvl="1"/>
            <a:r>
              <a:rPr lang="en-US" sz="2000" dirty="0" smtClean="0"/>
              <a:t>Expect ~5-6 run weeks of XMP</a:t>
            </a:r>
          </a:p>
          <a:p>
            <a:r>
              <a:rPr lang="en-US" dirty="0" smtClean="0"/>
              <a:t>27 </a:t>
            </a:r>
            <a:r>
              <a:rPr lang="en-US" dirty="0" err="1" smtClean="0"/>
              <a:t>eXperimental</a:t>
            </a:r>
            <a:r>
              <a:rPr lang="en-US" dirty="0" smtClean="0"/>
              <a:t> Proposals (XPs) written, reviewed for highest priority (P1a) experiments ~6 run weeks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►~1/2-2/3 of FY16 run-time has XMP/XP ready</a:t>
            </a:r>
          </a:p>
          <a:p>
            <a:r>
              <a:rPr lang="en-US" dirty="0" smtClean="0"/>
              <a:t>Additional allocations:</a:t>
            </a:r>
          </a:p>
          <a:p>
            <a:pPr lvl="1"/>
            <a:r>
              <a:rPr lang="en-US" sz="2000" dirty="0" smtClean="0"/>
              <a:t>High priority experiments - P1b,c ~3.5-4 run weeks</a:t>
            </a:r>
          </a:p>
          <a:p>
            <a:pPr lvl="1"/>
            <a:r>
              <a:rPr lang="en-US" sz="2000" dirty="0" smtClean="0"/>
              <a:t>Priority P2a,b ~ 1.5-2 run weeks</a:t>
            </a:r>
          </a:p>
          <a:p>
            <a:pPr lvl="1"/>
            <a:r>
              <a:rPr lang="en-US" sz="2000" dirty="0" smtClean="0"/>
              <a:t>Reserve ~1 run week</a:t>
            </a:r>
          </a:p>
          <a:p>
            <a:r>
              <a:rPr lang="en-US" dirty="0" smtClean="0"/>
              <a:t>For more info see: </a:t>
            </a:r>
            <a:r>
              <a:rPr lang="en-US" sz="2400" dirty="0" smtClean="0">
                <a:hlinkClick r:id="rId2"/>
              </a:rPr>
              <a:t>Master </a:t>
            </a:r>
            <a:r>
              <a:rPr lang="en-US" sz="2400" dirty="0">
                <a:hlinkClick r:id="rId2"/>
              </a:rPr>
              <a:t>Spreadsheet of XMPs and </a:t>
            </a:r>
            <a:r>
              <a:rPr lang="en-US" sz="2400" dirty="0" smtClean="0">
                <a:hlinkClick r:id="rId2"/>
              </a:rPr>
              <a:t>XPs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Experimental proposal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preparation and execution well </a:t>
            </a:r>
            <a:r>
              <a:rPr lang="en-US" sz="3200" dirty="0"/>
              <a:t>underway</a:t>
            </a:r>
          </a:p>
        </p:txBody>
      </p:sp>
    </p:spTree>
    <p:extLst>
      <p:ext uri="{BB962C8B-B14F-4D97-AF65-F5344CB8AC3E}">
        <p14:creationId xmlns:p14="http://schemas.microsoft.com/office/powerpoint/2010/main" val="16838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2800" b="1" dirty="0" smtClean="0"/>
              <a:t>Research Operations Goals for first 2 run-months</a:t>
            </a:r>
            <a:br>
              <a:rPr lang="en-US" altLang="en-US" sz="2800" b="1" dirty="0" smtClean="0"/>
            </a:br>
            <a:r>
              <a:rPr lang="en-US" altLang="en-US" sz="2400" b="1" dirty="0" smtClean="0">
                <a:solidFill>
                  <a:srgbClr val="FF0000"/>
                </a:solidFill>
              </a:rPr>
              <a:t>(still consistent with Forum guidance / assumptions)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" y="1119253"/>
            <a:ext cx="8990013" cy="5357747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Machine Commissioning – ~1 month (run weeks 1-4) </a:t>
            </a:r>
          </a:p>
          <a:p>
            <a:pPr lvl="1"/>
            <a:r>
              <a:rPr lang="en-US" altLang="en-US" sz="2000" dirty="0" smtClean="0"/>
              <a:t>Develop basic breakdown, current ramp, shape/position control, diverted plasmas, H-mode access, basic fuelling optimizations.</a:t>
            </a:r>
          </a:p>
          <a:p>
            <a:pPr lvl="1"/>
            <a:r>
              <a:rPr lang="en-US" altLang="en-US" sz="2000" dirty="0" smtClean="0"/>
              <a:t>Diagnostic commissioning</a:t>
            </a:r>
          </a:p>
          <a:p>
            <a:pPr lvl="1"/>
            <a:r>
              <a:rPr lang="en-US" altLang="en-US" sz="2000" dirty="0" err="1" smtClean="0"/>
              <a:t>Boronized</a:t>
            </a:r>
            <a:r>
              <a:rPr lang="en-US" altLang="en-US" sz="2000" dirty="0" smtClean="0"/>
              <a:t> PFCs</a:t>
            </a:r>
          </a:p>
          <a:p>
            <a:pPr lvl="1"/>
            <a:r>
              <a:rPr lang="en-US" altLang="en-US" sz="2000" dirty="0" smtClean="0"/>
              <a:t>Mostly XMPs</a:t>
            </a:r>
          </a:p>
          <a:p>
            <a:pPr lvl="1"/>
            <a:r>
              <a:rPr lang="en-US" altLang="en-US" sz="2000" dirty="0"/>
              <a:t>Goal: 1 MA, 0.5 T, NBI-heated H-mode (i.e. ~NSTX fiducial levels</a:t>
            </a:r>
            <a:r>
              <a:rPr lang="en-US" altLang="en-US" sz="2000" dirty="0" smtClean="0"/>
              <a:t>)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Month of Science Campaign (run weeks 5-8)</a:t>
            </a:r>
          </a:p>
          <a:p>
            <a:pPr lvl="1"/>
            <a:r>
              <a:rPr lang="en-US" altLang="en-US" sz="2000" dirty="0" err="1" smtClean="0"/>
              <a:t>Boronized</a:t>
            </a:r>
            <a:r>
              <a:rPr lang="en-US" altLang="en-US" sz="2000" dirty="0" smtClean="0"/>
              <a:t> PFCs, possibly begin Li coatings (end of period)</a:t>
            </a:r>
          </a:p>
          <a:p>
            <a:pPr lvl="1"/>
            <a:r>
              <a:rPr lang="en-US" altLang="en-US" sz="2000" dirty="0" smtClean="0"/>
              <a:t>Operations and basic profile diagnostics, neutron rate,…</a:t>
            </a:r>
          </a:p>
          <a:p>
            <a:pPr lvl="1"/>
            <a:r>
              <a:rPr lang="en-US" altLang="en-US" sz="2000" dirty="0" smtClean="0"/>
              <a:t>HHFW available for commissioning</a:t>
            </a:r>
          </a:p>
          <a:p>
            <a:pPr lvl="1"/>
            <a:r>
              <a:rPr lang="en-US" altLang="en-US" sz="2000" dirty="0"/>
              <a:t>6 beam sources up to 90 </a:t>
            </a:r>
            <a:r>
              <a:rPr lang="en-US" altLang="en-US" sz="2000" dirty="0" smtClean="0"/>
              <a:t>kV</a:t>
            </a:r>
          </a:p>
          <a:p>
            <a:pPr lvl="1"/>
            <a:r>
              <a:rPr lang="en-US" altLang="en-US" sz="2000" dirty="0" smtClean="0"/>
              <a:t>Operation </a:t>
            </a:r>
            <a:r>
              <a:rPr lang="en-US" altLang="en-US" sz="2000" dirty="0"/>
              <a:t>up to 1.4 MA and 0.65 T, 2 seconds</a:t>
            </a:r>
          </a:p>
          <a:p>
            <a:pPr lvl="1"/>
            <a:endParaRPr lang="en-US" altLang="en-US" sz="2000" dirty="0" smtClean="0"/>
          </a:p>
        </p:txBody>
      </p:sp>
      <p:sp>
        <p:nvSpPr>
          <p:cNvPr id="2" name="Right Arrow 1"/>
          <p:cNvSpPr/>
          <p:nvPr/>
        </p:nvSpPr>
        <p:spPr>
          <a:xfrm rot="10800000">
            <a:off x="6858000" y="2743200"/>
            <a:ext cx="381000" cy="3048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92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5991" y="2554069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0000"/>
                </a:solidFill>
              </a:rPr>
              <a:t>We are here at</a:t>
            </a:r>
          </a:p>
          <a:p>
            <a:pPr algn="ctr"/>
            <a:r>
              <a:rPr lang="en-US" dirty="0" smtClean="0">
                <a:solidFill>
                  <a:srgbClr val="920000"/>
                </a:solidFill>
              </a:rPr>
              <a:t>~2.5 run weeks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324725" y="4648200"/>
            <a:ext cx="219075" cy="1676400"/>
          </a:xfrm>
          <a:prstGeom prst="rightBrace">
            <a:avLst>
              <a:gd name="adj1" fmla="val 20833"/>
              <a:gd name="adj2" fmla="val 50000"/>
            </a:avLst>
          </a:prstGeom>
          <a:ln w="381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3800" y="4895671"/>
            <a:ext cx="1525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20000"/>
                </a:solidFill>
              </a:rPr>
              <a:t>M. Ono talk will cover operational readiness</a:t>
            </a:r>
            <a:endParaRPr lang="en-US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80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Events 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ince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PAC-35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Charge Questions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Mission and Capabilities of NSTX-U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Research Goals and Milestones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Key Scientific Issues NSTX-U Will Address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Organizational Structure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Run Coordination </a:t>
            </a:r>
          </a:p>
          <a:p>
            <a:r>
              <a:rPr lang="en-US" sz="3200" dirty="0" smtClean="0"/>
              <a:t>Support for FESAC / FES Strategic Goals</a:t>
            </a:r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Outline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029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Substantial leadership and participation in FES workshops by NSTX-U, collaborators, PPPL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Arial Narrow" panose="020B0606020202030204" pitchFamily="34" charset="0"/>
              </a:rPr>
              <a:t>Transients: 36</a:t>
            </a:r>
            <a:r>
              <a:rPr lang="en-US" b="1" dirty="0">
                <a:latin typeface="Arial Narrow" panose="020B0606020202030204" pitchFamily="34" charset="0"/>
              </a:rPr>
              <a:t>% of 67 </a:t>
            </a:r>
            <a:r>
              <a:rPr lang="en-US" b="1" dirty="0" smtClean="0">
                <a:latin typeface="Arial Narrow" panose="020B0606020202030204" pitchFamily="34" charset="0"/>
              </a:rPr>
              <a:t>whitepapers:  </a:t>
            </a:r>
            <a:r>
              <a:rPr lang="en-US" b="1" dirty="0">
                <a:latin typeface="Arial Narrow" panose="020B0606020202030204" pitchFamily="34" charset="0"/>
              </a:rPr>
              <a:t>13 for disruptions, 11 for </a:t>
            </a:r>
            <a:r>
              <a:rPr lang="en-US" b="1" dirty="0" smtClean="0">
                <a:latin typeface="Arial Narrow" panose="020B0606020202030204" pitchFamily="34" charset="0"/>
              </a:rPr>
              <a:t>ELMs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Co-chair:  R. </a:t>
            </a:r>
            <a:r>
              <a:rPr lang="en-US" dirty="0" err="1" smtClean="0">
                <a:latin typeface="Arial Narrow" panose="020B0606020202030204" pitchFamily="34" charset="0"/>
              </a:rPr>
              <a:t>Nazikian</a:t>
            </a:r>
            <a:endParaRPr lang="en-US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Disruptions: D. Brennan (co-lead), </a:t>
            </a:r>
            <a:r>
              <a:rPr lang="en-US" dirty="0">
                <a:latin typeface="Arial Narrow" panose="020B0606020202030204" pitchFamily="34" charset="0"/>
              </a:rPr>
              <a:t>S. </a:t>
            </a:r>
            <a:r>
              <a:rPr lang="en-US" dirty="0" err="1">
                <a:latin typeface="Arial Narrow" panose="020B0606020202030204" pitchFamily="34" charset="0"/>
              </a:rPr>
              <a:t>Sabbagh</a:t>
            </a:r>
            <a:r>
              <a:rPr lang="en-US" dirty="0">
                <a:latin typeface="Arial Narrow" panose="020B0606020202030204" pitchFamily="34" charset="0"/>
              </a:rPr>
              <a:t>, D. Gates</a:t>
            </a:r>
            <a:endParaRPr lang="en-US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ELMs:  R. </a:t>
            </a:r>
            <a:r>
              <a:rPr lang="en-US" dirty="0" err="1" smtClean="0">
                <a:latin typeface="Arial Narrow" panose="020B0606020202030204" pitchFamily="34" charset="0"/>
              </a:rPr>
              <a:t>Nazikian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(lead), J. </a:t>
            </a:r>
            <a:r>
              <a:rPr lang="en-US" dirty="0" err="1" smtClean="0">
                <a:latin typeface="Arial Narrow" panose="020B0606020202030204" pitchFamily="34" charset="0"/>
              </a:rPr>
              <a:t>Canik</a:t>
            </a:r>
            <a:r>
              <a:rPr lang="en-US" dirty="0" smtClean="0">
                <a:latin typeface="Arial Narrow" panose="020B0606020202030204" pitchFamily="34" charset="0"/>
              </a:rPr>
              <a:t> (co-lead), </a:t>
            </a:r>
            <a:r>
              <a:rPr lang="en-US" dirty="0">
                <a:latin typeface="Arial Narrow" panose="020B0606020202030204" pitchFamily="34" charset="0"/>
              </a:rPr>
              <a:t>O. Schmitz, W. </a:t>
            </a:r>
            <a:r>
              <a:rPr lang="en-US" dirty="0" smtClean="0">
                <a:latin typeface="Arial Narrow" panose="020B0606020202030204" pitchFamily="34" charset="0"/>
              </a:rPr>
              <a:t>Solomon</a:t>
            </a:r>
          </a:p>
          <a:p>
            <a:pPr lvl="2">
              <a:lnSpc>
                <a:spcPct val="80000"/>
              </a:lnSpc>
            </a:pPr>
            <a:endParaRPr lang="en-US" sz="600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Arial Narrow" panose="020B0606020202030204" pitchFamily="34" charset="0"/>
              </a:rPr>
              <a:t>PMI: 29</a:t>
            </a:r>
            <a:r>
              <a:rPr lang="en-US" b="1" dirty="0">
                <a:latin typeface="Arial Narrow" panose="020B0606020202030204" pitchFamily="34" charset="0"/>
              </a:rPr>
              <a:t>% of 56 </a:t>
            </a:r>
            <a:r>
              <a:rPr lang="en-US" b="1" dirty="0" smtClean="0">
                <a:latin typeface="Arial Narrow" panose="020B0606020202030204" pitchFamily="34" charset="0"/>
              </a:rPr>
              <a:t>whitepapers - evenly </a:t>
            </a:r>
            <a:r>
              <a:rPr lang="en-US" b="1" dirty="0">
                <a:latin typeface="Arial Narrow" panose="020B0606020202030204" pitchFamily="34" charset="0"/>
              </a:rPr>
              <a:t>split among topical areas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Chair:  R.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Maingi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 hosted by PPPL</a:t>
            </a:r>
            <a:endParaRPr lang="en-US" sz="24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SOL / </a:t>
            </a:r>
            <a:r>
              <a:rPr lang="en-US" dirty="0" err="1" smtClean="0">
                <a:latin typeface="Arial Narrow" panose="020B0606020202030204" pitchFamily="34" charset="0"/>
              </a:rPr>
              <a:t>Div</a:t>
            </a:r>
            <a:r>
              <a:rPr lang="en-US" dirty="0" smtClean="0">
                <a:latin typeface="Arial Narrow" panose="020B0606020202030204" pitchFamily="34" charset="0"/>
              </a:rPr>
              <a:t>:  R. </a:t>
            </a:r>
            <a:r>
              <a:rPr lang="en-US" dirty="0" err="1" smtClean="0">
                <a:latin typeface="Arial Narrow" panose="020B0606020202030204" pitchFamily="34" charset="0"/>
              </a:rPr>
              <a:t>Goldston</a:t>
            </a:r>
            <a:r>
              <a:rPr lang="en-US" dirty="0" smtClean="0">
                <a:latin typeface="Arial Narrow" panose="020B0606020202030204" pitchFamily="34" charset="0"/>
              </a:rPr>
              <a:t>, J. Myra, V. </a:t>
            </a:r>
            <a:r>
              <a:rPr lang="en-US" dirty="0" err="1" smtClean="0">
                <a:latin typeface="Arial Narrow" panose="020B0606020202030204" pitchFamily="34" charset="0"/>
              </a:rPr>
              <a:t>Soukhanovskii</a:t>
            </a:r>
            <a:endParaRPr lang="en-US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PMI / Div. Simulators:  J.P. </a:t>
            </a:r>
            <a:r>
              <a:rPr lang="en-US" dirty="0" err="1" smtClean="0">
                <a:latin typeface="Arial Narrow" panose="020B0606020202030204" pitchFamily="34" charset="0"/>
              </a:rPr>
              <a:t>Allain</a:t>
            </a:r>
            <a:r>
              <a:rPr lang="en-US" dirty="0" smtClean="0">
                <a:latin typeface="Arial Narrow" panose="020B0606020202030204" pitchFamily="34" charset="0"/>
              </a:rPr>
              <a:t> (leader), M. </a:t>
            </a:r>
            <a:r>
              <a:rPr lang="en-US" dirty="0" err="1" smtClean="0">
                <a:latin typeface="Arial Narrow" panose="020B0606020202030204" pitchFamily="34" charset="0"/>
              </a:rPr>
              <a:t>Jaworski</a:t>
            </a:r>
            <a:r>
              <a:rPr lang="en-US" dirty="0" smtClean="0">
                <a:latin typeface="Arial Narrow" panose="020B0606020202030204" pitchFamily="34" charset="0"/>
              </a:rPr>
              <a:t>, B. Wirth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Engineering Innovation:  C. Kessel (leader), R. Ellis, R. </a:t>
            </a:r>
            <a:r>
              <a:rPr lang="en-US" dirty="0" err="1" smtClean="0">
                <a:latin typeface="Arial Narrow" panose="020B0606020202030204" pitchFamily="34" charset="0"/>
              </a:rPr>
              <a:t>Majeski</a:t>
            </a:r>
            <a:endParaRPr lang="en-US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Core-edge </a:t>
            </a:r>
            <a:r>
              <a:rPr lang="en-US" dirty="0">
                <a:latin typeface="Arial Narrow" panose="020B0606020202030204" pitchFamily="34" charset="0"/>
              </a:rPr>
              <a:t>I</a:t>
            </a:r>
            <a:r>
              <a:rPr lang="en-US" dirty="0" smtClean="0">
                <a:latin typeface="Arial Narrow" panose="020B0606020202030204" pitchFamily="34" charset="0"/>
              </a:rPr>
              <a:t>ntegration:  J. </a:t>
            </a:r>
            <a:r>
              <a:rPr lang="en-US" dirty="0" err="1" smtClean="0">
                <a:latin typeface="Arial Narrow" panose="020B0606020202030204" pitchFamily="34" charset="0"/>
              </a:rPr>
              <a:t>Canik</a:t>
            </a:r>
            <a:r>
              <a:rPr lang="en-US" dirty="0" smtClean="0">
                <a:latin typeface="Arial Narrow" panose="020B0606020202030204" pitchFamily="34" charset="0"/>
              </a:rPr>
              <a:t>, M. </a:t>
            </a:r>
            <a:r>
              <a:rPr lang="en-US" dirty="0" err="1" smtClean="0">
                <a:latin typeface="Arial Narrow" panose="020B0606020202030204" pitchFamily="34" charset="0"/>
              </a:rPr>
              <a:t>Kotschenreuther</a:t>
            </a:r>
            <a:r>
              <a:rPr lang="en-US" dirty="0" smtClean="0">
                <a:latin typeface="Arial Narrow" panose="020B0606020202030204" pitchFamily="34" charset="0"/>
              </a:rPr>
              <a:t>, R. </a:t>
            </a:r>
            <a:r>
              <a:rPr lang="en-US" dirty="0" err="1" smtClean="0">
                <a:latin typeface="Arial Narrow" panose="020B0606020202030204" pitchFamily="34" charset="0"/>
              </a:rPr>
              <a:t>Majeski</a:t>
            </a:r>
            <a:r>
              <a:rPr lang="en-US" dirty="0" smtClean="0">
                <a:latin typeface="Arial Narrow" panose="020B0606020202030204" pitchFamily="34" charset="0"/>
              </a:rPr>
              <a:t>, R. Wilson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Cross-cutting:  R. </a:t>
            </a:r>
            <a:r>
              <a:rPr lang="en-US" dirty="0" err="1" smtClean="0">
                <a:latin typeface="Arial Narrow" panose="020B0606020202030204" pitchFamily="34" charset="0"/>
              </a:rPr>
              <a:t>Maingi</a:t>
            </a:r>
            <a:r>
              <a:rPr lang="en-US" dirty="0" smtClean="0">
                <a:latin typeface="Arial Narrow" panose="020B0606020202030204" pitchFamily="34" charset="0"/>
              </a:rPr>
              <a:t>, J. Menard, H. Neilson</a:t>
            </a:r>
          </a:p>
          <a:p>
            <a:pPr lvl="2">
              <a:lnSpc>
                <a:spcPct val="80000"/>
              </a:lnSpc>
            </a:pPr>
            <a:endParaRPr lang="en-US" sz="600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Arial Narrow" panose="020B0606020202030204" pitchFamily="34" charset="0"/>
              </a:rPr>
              <a:t>Integrated Modeling: 24</a:t>
            </a:r>
            <a:r>
              <a:rPr lang="en-US" b="1" dirty="0">
                <a:latin typeface="Arial Narrow" panose="020B0606020202030204" pitchFamily="34" charset="0"/>
              </a:rPr>
              <a:t>% of 119 </a:t>
            </a:r>
            <a:r>
              <a:rPr lang="en-US" b="1" dirty="0" smtClean="0">
                <a:latin typeface="Arial Narrow" panose="020B0606020202030204" pitchFamily="34" charset="0"/>
              </a:rPr>
              <a:t>whitepapers </a:t>
            </a:r>
            <a:r>
              <a:rPr lang="en-US" b="1" dirty="0">
                <a:latin typeface="Arial Narrow" panose="020B0606020202030204" pitchFamily="34" charset="0"/>
              </a:rPr>
              <a:t>– </a:t>
            </a:r>
            <a:r>
              <a:rPr lang="en-US" b="1" dirty="0" smtClean="0">
                <a:latin typeface="Arial Narrow" panose="020B0606020202030204" pitchFamily="34" charset="0"/>
              </a:rPr>
              <a:t>Disruptions, WDM</a:t>
            </a:r>
            <a:endParaRPr lang="en-US" b="1" dirty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Disruptions:  D. Brennan (co-lead), S. Gerhardt, S. </a:t>
            </a:r>
            <a:r>
              <a:rPr lang="en-US" dirty="0" err="1" smtClean="0">
                <a:latin typeface="Arial Narrow" panose="020B0606020202030204" pitchFamily="34" charset="0"/>
              </a:rPr>
              <a:t>Jardin</a:t>
            </a:r>
            <a:endParaRPr lang="en-US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Boundary:  J. </a:t>
            </a:r>
            <a:r>
              <a:rPr lang="en-US" dirty="0" err="1" smtClean="0">
                <a:latin typeface="Arial Narrow" panose="020B0606020202030204" pitchFamily="34" charset="0"/>
              </a:rPr>
              <a:t>Canik</a:t>
            </a:r>
            <a:r>
              <a:rPr lang="en-US" dirty="0" smtClean="0">
                <a:latin typeface="Arial Narrow" panose="020B0606020202030204" pitchFamily="34" charset="0"/>
              </a:rPr>
              <a:t>, C-S Chang, G. Hammett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Whole Device Modelling:  C. Kessel (co-lead), B. Grierson, S. Kaye, F. </a:t>
            </a:r>
            <a:r>
              <a:rPr lang="en-US" dirty="0" err="1" smtClean="0">
                <a:latin typeface="Arial Narrow" panose="020B0606020202030204" pitchFamily="34" charset="0"/>
              </a:rPr>
              <a:t>Poli</a:t>
            </a:r>
            <a:endParaRPr lang="en-US" dirty="0" smtClean="0">
              <a:latin typeface="Arial Narrow" panose="020B0606020202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Multi-Physics, multi-scale: G. Fu, G. Hammett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Data Management / Software Integration:  S. Kaye / F. </a:t>
            </a:r>
            <a:r>
              <a:rPr lang="en-US" dirty="0" err="1" smtClean="0">
                <a:latin typeface="Arial Narrow" panose="020B0606020202030204" pitchFamily="34" charset="0"/>
              </a:rPr>
              <a:t>Poli</a:t>
            </a:r>
            <a:r>
              <a:rPr lang="en-US" dirty="0" smtClean="0">
                <a:latin typeface="Arial Narrow" panose="020B0606020202030204" pitchFamily="34" charset="0"/>
              </a:rPr>
              <a:t>  </a:t>
            </a:r>
          </a:p>
          <a:p>
            <a:pPr lvl="2">
              <a:lnSpc>
                <a:spcPct val="85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41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Advancing predictive capability, model validation</a:t>
            </a:r>
          </a:p>
          <a:p>
            <a:pPr lvl="1"/>
            <a:r>
              <a:rPr lang="en-US" dirty="0" smtClean="0"/>
              <a:t>See NSTX-U / Theory Partnership and Science Group talks </a:t>
            </a:r>
          </a:p>
          <a:p>
            <a:r>
              <a:rPr lang="en-US" dirty="0" smtClean="0"/>
              <a:t>Supporting integrated modeling</a:t>
            </a:r>
            <a:r>
              <a:rPr lang="en-US" dirty="0"/>
              <a:t>, </a:t>
            </a:r>
            <a:r>
              <a:rPr lang="en-US" dirty="0" err="1"/>
              <a:t>exascale</a:t>
            </a:r>
            <a:r>
              <a:rPr lang="en-US" dirty="0"/>
              <a:t> computing</a:t>
            </a:r>
          </a:p>
          <a:p>
            <a:pPr lvl="1"/>
            <a:r>
              <a:rPr lang="en-US" dirty="0" smtClean="0"/>
              <a:t>See TRANSP + Integrated Scenarios talks, XGC applications</a:t>
            </a:r>
          </a:p>
          <a:p>
            <a:r>
              <a:rPr lang="en-US" dirty="0" smtClean="0"/>
              <a:t>Mitigating / avoiding transients (disruptions, ELMs)</a:t>
            </a:r>
          </a:p>
          <a:p>
            <a:pPr lvl="1"/>
            <a:r>
              <a:rPr lang="en-US" dirty="0" smtClean="0"/>
              <a:t>See Boundary and Core Science Group talks, DPAM talk </a:t>
            </a:r>
          </a:p>
          <a:p>
            <a:r>
              <a:rPr lang="en-US" dirty="0" smtClean="0"/>
              <a:t>Taming the PMI (</a:t>
            </a:r>
            <a:r>
              <a:rPr lang="en-US" dirty="0" err="1" smtClean="0"/>
              <a:t>Divertor</a:t>
            </a:r>
            <a:r>
              <a:rPr lang="en-US" dirty="0" smtClean="0"/>
              <a:t>, SOL, first wall, PFCs)</a:t>
            </a:r>
          </a:p>
          <a:p>
            <a:pPr lvl="1"/>
            <a:r>
              <a:rPr lang="en-US" dirty="0" smtClean="0"/>
              <a:t>See Boundary Science and high-Z / liquid metal plan talk</a:t>
            </a:r>
          </a:p>
          <a:p>
            <a:r>
              <a:rPr lang="en-US" dirty="0" smtClean="0"/>
              <a:t>Establishing physics basis for FNSF / next-steps</a:t>
            </a:r>
          </a:p>
          <a:p>
            <a:pPr lvl="1"/>
            <a:r>
              <a:rPr lang="en-US" dirty="0" smtClean="0"/>
              <a:t>Contributions from all talks</a:t>
            </a:r>
          </a:p>
          <a:p>
            <a:r>
              <a:rPr lang="en-US" dirty="0" smtClean="0"/>
              <a:t>Supporting discovery science, basic plasma physics</a:t>
            </a:r>
          </a:p>
          <a:p>
            <a:pPr lvl="1"/>
            <a:r>
              <a:rPr lang="en-US" dirty="0" smtClean="0"/>
              <a:t>Reconnection / </a:t>
            </a:r>
            <a:r>
              <a:rPr lang="en-US" dirty="0" err="1" smtClean="0"/>
              <a:t>plasmoids</a:t>
            </a:r>
            <a:r>
              <a:rPr lang="en-US" dirty="0" smtClean="0"/>
              <a:t> in Partnership, Integrated Scenarios talks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NSTX-U research program well aligned </a:t>
            </a:r>
            <a:br>
              <a:rPr lang="en-US" sz="3200" dirty="0" smtClean="0"/>
            </a:br>
            <a:r>
              <a:rPr lang="en-US" sz="3200" dirty="0" smtClean="0"/>
              <a:t>with FESAC / FES strategic priorities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70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2514600"/>
          </a:xfrm>
        </p:spPr>
        <p:txBody>
          <a:bodyPr>
            <a:normAutofit/>
          </a:bodyPr>
          <a:lstStyle/>
          <a:p>
            <a:pPr marL="341313" indent="-341313"/>
            <a:r>
              <a:rPr lang="en-US" dirty="0" smtClean="0"/>
              <a:t>Investigate unique high-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, low </a:t>
            </a:r>
            <a:r>
              <a:rPr lang="en-US" dirty="0" err="1" smtClean="0"/>
              <a:t>collisionality</a:t>
            </a:r>
            <a:r>
              <a:rPr lang="en-US" dirty="0" smtClean="0"/>
              <a:t> regime for understanding transport and stability</a:t>
            </a:r>
          </a:p>
          <a:p>
            <a:pPr marL="341313" indent="-341313"/>
            <a:r>
              <a:rPr lang="en-US" spc="-70" dirty="0" smtClean="0">
                <a:latin typeface="Arial"/>
                <a:cs typeface="Arial"/>
              </a:rPr>
              <a:t>Explore </a:t>
            </a:r>
            <a:r>
              <a:rPr lang="en-US" spc="-5" dirty="0">
                <a:latin typeface="Arial"/>
                <a:cs typeface="Arial"/>
              </a:rPr>
              <a:t>advanced </a:t>
            </a:r>
            <a:r>
              <a:rPr lang="en-US" spc="-5" dirty="0" err="1">
                <a:latin typeface="Arial"/>
                <a:cs typeface="Arial"/>
              </a:rPr>
              <a:t>divertors</a:t>
            </a:r>
            <a:r>
              <a:rPr lang="en-US" spc="-5" dirty="0">
                <a:latin typeface="Arial"/>
                <a:cs typeface="Arial"/>
              </a:rPr>
              <a:t>, high-Z </a:t>
            </a:r>
            <a:r>
              <a:rPr lang="en-US" spc="-5" dirty="0" smtClean="0">
                <a:latin typeface="Arial"/>
                <a:cs typeface="Arial"/>
              </a:rPr>
              <a:t>and Li walls</a:t>
            </a:r>
          </a:p>
          <a:p>
            <a:pPr marL="341313" indent="-341313"/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spc="-5" dirty="0" smtClean="0">
                <a:latin typeface="Arial"/>
                <a:cs typeface="Arial"/>
              </a:rPr>
              <a:t>nform optimal configuration for next-steps</a:t>
            </a:r>
          </a:p>
          <a:p>
            <a:pPr marL="341313" indent="-341313"/>
            <a:r>
              <a:rPr lang="en-US" b="1" spc="-5" dirty="0" smtClean="0">
                <a:solidFill>
                  <a:srgbClr val="336699"/>
                </a:solidFill>
                <a:latin typeface="Arial"/>
                <a:cs typeface="Arial"/>
              </a:rPr>
              <a:t>FY2016 </a:t>
            </a:r>
            <a:r>
              <a:rPr lang="en-US" b="1" dirty="0" smtClean="0">
                <a:solidFill>
                  <a:srgbClr val="336699"/>
                </a:solidFill>
                <a:latin typeface="Arial"/>
                <a:cs typeface="Arial"/>
              </a:rPr>
              <a:t>run campaign is now underway</a:t>
            </a:r>
            <a:r>
              <a:rPr lang="en-US" b="1" dirty="0">
                <a:solidFill>
                  <a:srgbClr val="336699"/>
                </a:solidFill>
                <a:latin typeface="Arial"/>
                <a:cs typeface="Arial"/>
              </a:rPr>
              <a:t>!</a:t>
            </a:r>
          </a:p>
          <a:p>
            <a:pPr marL="569913" lvl="1" indent="-341313"/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Summary:  </a:t>
            </a:r>
            <a:r>
              <a:rPr lang="en-US" sz="3100" dirty="0" smtClean="0"/>
              <a:t>NSTX-U will </a:t>
            </a:r>
            <a:r>
              <a:rPr lang="en-US" sz="3100" dirty="0"/>
              <a:t>make fundamental and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world-leading </a:t>
            </a:r>
            <a:r>
              <a:rPr lang="en-US" sz="3100" dirty="0"/>
              <a:t>contributions to toroidal fusion </a:t>
            </a:r>
            <a:r>
              <a:rPr lang="en-US" sz="3100" dirty="0" smtClean="0"/>
              <a:t>science</a:t>
            </a:r>
            <a:endParaRPr lang="en-US" sz="31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72050"/>
            <a:ext cx="6629400" cy="26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66294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en-US" sz="3600" b="1" dirty="0">
                <a:solidFill>
                  <a:srgbClr val="FF0000"/>
                </a:solidFill>
                <a:cs typeface="Arial"/>
              </a:rPr>
              <a:t>Thank you for your attention!</a:t>
            </a:r>
            <a:endParaRPr lang="en-US" sz="3200" b="1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6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64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Collaborative research </a:t>
            </a:r>
            <a:r>
              <a:rPr lang="en-US" sz="2400" dirty="0"/>
              <a:t>contributions made in </a:t>
            </a:r>
            <a:r>
              <a:rPr lang="en-US" sz="2400" dirty="0" smtClean="0"/>
              <a:t>range of topics directly relevant to NSTX-U program</a:t>
            </a:r>
          </a:p>
          <a:p>
            <a:endParaRPr lang="en-US" sz="600" dirty="0" smtClean="0"/>
          </a:p>
          <a:p>
            <a:pPr lvl="1"/>
            <a:r>
              <a:rPr lang="en-US" sz="2000" b="1" dirty="0" smtClean="0"/>
              <a:t>DIII-D:  </a:t>
            </a:r>
            <a:r>
              <a:rPr lang="en-US" sz="2000" dirty="0" smtClean="0"/>
              <a:t>Pedestal transport, fast-ions instabilities, RWM / RFA</a:t>
            </a:r>
            <a:r>
              <a:rPr lang="en-US" sz="2000" dirty="0"/>
              <a:t>, </a:t>
            </a:r>
            <a:r>
              <a:rPr lang="en-US" sz="2000" dirty="0" smtClean="0"/>
              <a:t>QH-mode TEM particle transport, Li dropper, granule injector, snowflake/X </a:t>
            </a:r>
            <a:r>
              <a:rPr lang="en-US" sz="2000" dirty="0" err="1" smtClean="0"/>
              <a:t>divertors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EAST:  </a:t>
            </a:r>
            <a:r>
              <a:rPr lang="en-US" sz="2000" dirty="0" smtClean="0"/>
              <a:t>Lithium coating / wall physics, flowing liquid Li limiter 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KSTAR</a:t>
            </a:r>
            <a:r>
              <a:rPr lang="en-US" sz="2000" b="1" dirty="0"/>
              <a:t>:  </a:t>
            </a:r>
            <a:r>
              <a:rPr lang="en-US" sz="2000" dirty="0"/>
              <a:t>NTV rotation damping, error fields, RMP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C-Mod:  </a:t>
            </a:r>
            <a:r>
              <a:rPr lang="en-US" sz="2000" dirty="0"/>
              <a:t>ELM </a:t>
            </a:r>
            <a:r>
              <a:rPr lang="en-US" sz="2000" dirty="0" smtClean="0"/>
              <a:t>cycle / pedestal structure, </a:t>
            </a:r>
            <a:r>
              <a:rPr lang="en-US" sz="2000" dirty="0"/>
              <a:t>high-Z spectroscopy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MAST / York:  </a:t>
            </a:r>
            <a:r>
              <a:rPr lang="en-US" sz="2000" dirty="0" smtClean="0"/>
              <a:t>Momentum transport studies / SAMI diagnostic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QUEST:  </a:t>
            </a:r>
            <a:r>
              <a:rPr lang="en-US" sz="2000" dirty="0" smtClean="0"/>
              <a:t>CHI + ECH start-up research, EBW-CD start-up modelling (new)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ITPA</a:t>
            </a:r>
            <a:r>
              <a:rPr lang="en-US" sz="2000" dirty="0"/>
              <a:t> halo current </a:t>
            </a:r>
            <a:r>
              <a:rPr lang="en-US" sz="2000" dirty="0" smtClean="0"/>
              <a:t>data / studies</a:t>
            </a:r>
            <a:r>
              <a:rPr lang="en-US" sz="2000" dirty="0"/>
              <a:t>:  DIII-D, AUG, C-Mod (+ </a:t>
            </a:r>
            <a:r>
              <a:rPr lang="en-US" sz="2000" dirty="0" smtClean="0"/>
              <a:t>NSTX / NSTX-U)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ts val="2600"/>
              </a:lnSpc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NSTX-U Research Team Has Been Scientifically Productive</a:t>
            </a:r>
            <a:r>
              <a:rPr lang="en-US" sz="2400" b="1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</a:br>
            <a:r>
              <a:rPr lang="en-US" sz="22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Very Active in Scientific Conferences, Publications, and </a:t>
            </a:r>
            <a:r>
              <a:rPr lang="en-US" sz="2200" dirty="0" smtClean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Collaborations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Run Time Guidance for XP Prioritization (January 2016)</a:t>
            </a:r>
            <a:br>
              <a:rPr lang="en-US" sz="28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Similar to Research Forum, but +1 week for XMP, +1 week for XP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5" y="1447800"/>
            <a:ext cx="89267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NSTX-U 5 year plan: Develop physics/scenario understanding needed to assess ST viability as FNSF/DEMO, support ITER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4244714"/>
            <a:ext cx="7338726" cy="1593444"/>
            <a:chOff x="152400" y="4244714"/>
            <a:chExt cx="7338726" cy="1593444"/>
          </a:xfrm>
        </p:grpSpPr>
        <p:sp>
          <p:nvSpPr>
            <p:cNvPr id="240" name="TextBox 239"/>
            <p:cNvSpPr txBox="1"/>
            <p:nvPr/>
          </p:nvSpPr>
          <p:spPr>
            <a:xfrm>
              <a:off x="152400" y="5394960"/>
              <a:ext cx="1695450" cy="44319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>
                <a:lnSpc>
                  <a:spcPct val="60000"/>
                </a:lnSpc>
              </a:pP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Snowflake and </a:t>
              </a:r>
              <a:r>
                <a:rPr lang="en-US" sz="1600" i="0" dirty="0" err="1" smtClean="0">
                  <a:solidFill>
                    <a:schemeClr val="tx1"/>
                  </a:solidFill>
                  <a:latin typeface="Arial Narrow" pitchFamily="34" charset="0"/>
                </a:rPr>
                <a:t>radiative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1600" i="0" dirty="0" err="1" smtClean="0">
                  <a:solidFill>
                    <a:schemeClr val="tx1"/>
                  </a:solidFill>
                  <a:latin typeface="Arial Narrow" pitchFamily="34" charset="0"/>
                </a:rPr>
                <a:t>divertor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 exhaust location</a:t>
              </a:r>
              <a:endParaRPr lang="en-US" sz="1600" i="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19100" y="4908061"/>
              <a:ext cx="1428750" cy="525272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i="0" dirty="0" err="1" smtClean="0">
                  <a:solidFill>
                    <a:schemeClr val="tx1"/>
                  </a:solidFill>
                  <a:latin typeface="Arial Narrow" pitchFamily="34" charset="0"/>
                </a:rPr>
                <a:t>P</a:t>
              </a:r>
              <a:r>
                <a:rPr lang="en-US" sz="1600" i="0" baseline="-25000" dirty="0" err="1" smtClean="0">
                  <a:solidFill>
                    <a:schemeClr val="tx1"/>
                  </a:solidFill>
                  <a:latin typeface="Arial Narrow" pitchFamily="34" charset="0"/>
                </a:rPr>
                <a:t>heat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 [MW] with</a:t>
              </a:r>
            </a:p>
            <a:p>
              <a:pPr algn="r">
                <a:lnSpc>
                  <a:spcPct val="80000"/>
                </a:lnSpc>
              </a:pPr>
              <a:r>
                <a:rPr lang="en-US" sz="1600" i="0" dirty="0" err="1" smtClean="0">
                  <a:solidFill>
                    <a:schemeClr val="tx1"/>
                  </a:solidFill>
                  <a:latin typeface="Arial Narrow" pitchFamily="34" charset="0"/>
                </a:rPr>
                <a:t>q</a:t>
              </a:r>
              <a:r>
                <a:rPr lang="en-US" sz="1600" i="0" baseline="-25000" dirty="0" err="1" smtClean="0">
                  <a:solidFill>
                    <a:schemeClr val="tx1"/>
                  </a:solidFill>
                  <a:latin typeface="Arial Narrow" pitchFamily="34" charset="0"/>
                </a:rPr>
                <a:t>peak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 &lt; 10MW/m</a:t>
              </a:r>
              <a:r>
                <a:rPr lang="en-US" sz="1600" i="0" baseline="30000" dirty="0" smtClean="0">
                  <a:solidFill>
                    <a:schemeClr val="tx1"/>
                  </a:solidFill>
                  <a:latin typeface="Arial Narrow" pitchFamily="34" charset="0"/>
                </a:rPr>
                <a:t>2</a:t>
              </a:r>
            </a:p>
            <a:p>
              <a:pPr algn="r">
                <a:lnSpc>
                  <a:spcPct val="80000"/>
                </a:lnSpc>
              </a:pPr>
              <a:endParaRPr lang="en-US" sz="1600" i="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38" name="Chevron 237"/>
            <p:cNvSpPr/>
            <p:nvPr/>
          </p:nvSpPr>
          <p:spPr bwMode="auto">
            <a:xfrm>
              <a:off x="4572000" y="4244714"/>
              <a:ext cx="2919126" cy="1372061"/>
            </a:xfrm>
            <a:prstGeom prst="chevron">
              <a:avLst>
                <a:gd name="adj" fmla="val 5599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9" name="Chevron 238"/>
            <p:cNvSpPr/>
            <p:nvPr/>
          </p:nvSpPr>
          <p:spPr bwMode="auto">
            <a:xfrm>
              <a:off x="4338638" y="5187960"/>
              <a:ext cx="2195513" cy="404813"/>
            </a:xfrm>
            <a:prstGeom prst="chevron">
              <a:avLst>
                <a:gd name="adj" fmla="val 5599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41" name="Pentagon 240"/>
            <p:cNvSpPr/>
            <p:nvPr/>
          </p:nvSpPr>
          <p:spPr bwMode="auto">
            <a:xfrm>
              <a:off x="1847850" y="5446104"/>
              <a:ext cx="4880610" cy="323850"/>
            </a:xfrm>
            <a:prstGeom prst="homePlate">
              <a:avLst>
                <a:gd name="adj" fmla="val 58522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2139406" y="5446104"/>
              <a:ext cx="679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Lower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895600" y="5446104"/>
              <a:ext cx="1426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Lower or Upper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4495800" y="5446104"/>
              <a:ext cx="1356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Lower + Upper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25" name="Pentagon 424"/>
            <p:cNvSpPr/>
            <p:nvPr/>
          </p:nvSpPr>
          <p:spPr bwMode="auto">
            <a:xfrm>
              <a:off x="1847850" y="5008289"/>
              <a:ext cx="5343525" cy="323850"/>
            </a:xfrm>
            <a:prstGeom prst="homePlate">
              <a:avLst>
                <a:gd name="adj" fmla="val 5944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2313160" y="500828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8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286986" y="5008289"/>
              <a:ext cx="3706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10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4963386" y="5008289"/>
              <a:ext cx="3706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15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5877786" y="5008289"/>
              <a:ext cx="3706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20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4876800" y="5255968"/>
              <a:ext cx="2012089" cy="246221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1600" i="0" dirty="0" err="1" smtClean="0">
                  <a:solidFill>
                    <a:schemeClr val="tx1"/>
                  </a:solidFill>
                  <a:latin typeface="Arial Narrow" pitchFamily="34" charset="0"/>
                </a:rPr>
                <a:t>Divertor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 heat-flux control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51399"/>
              </p:ext>
            </p:extLst>
          </p:nvPr>
        </p:nvGraphicFramePr>
        <p:xfrm>
          <a:off x="1600200" y="990600"/>
          <a:ext cx="5753100" cy="241447"/>
        </p:xfrm>
        <a:graphic>
          <a:graphicData uri="http://schemas.openxmlformats.org/drawingml/2006/table">
            <a:tbl>
              <a:tblPr/>
              <a:tblGrid>
                <a:gridCol w="958850"/>
                <a:gridCol w="958850"/>
                <a:gridCol w="958850"/>
                <a:gridCol w="958850"/>
                <a:gridCol w="958850"/>
                <a:gridCol w="958850"/>
              </a:tblGrid>
              <a:tr h="236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2016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2017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2018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2019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2020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2021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0" y="3104176"/>
            <a:ext cx="7811453" cy="1634512"/>
            <a:chOff x="76200" y="3205998"/>
            <a:chExt cx="7811453" cy="1634512"/>
          </a:xfrm>
        </p:grpSpPr>
        <p:sp>
          <p:nvSpPr>
            <p:cNvPr id="138" name="TextBox 137"/>
            <p:cNvSpPr txBox="1"/>
            <p:nvPr/>
          </p:nvSpPr>
          <p:spPr>
            <a:xfrm>
              <a:off x="76200" y="4061733"/>
              <a:ext cx="1771650" cy="393954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NBI+BS I</a:t>
              </a:r>
              <a:r>
                <a:rPr lang="en-US" sz="1600" i="0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P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 ramp-up: initial 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  <a:sym typeface="Wingdings" pitchFamily="2" charset="2"/>
                </a:rPr>
                <a:t> final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 [MA]</a:t>
              </a:r>
              <a:endParaRPr lang="en-US" sz="1600" i="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04800" y="4495800"/>
              <a:ext cx="1543050" cy="34471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CHI closed-flux</a:t>
              </a:r>
            </a:p>
            <a:p>
              <a:pPr algn="r">
                <a:lnSpc>
                  <a:spcPct val="70000"/>
                </a:lnSpc>
              </a:pP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 current [MA]</a:t>
              </a:r>
              <a:endParaRPr lang="en-US" sz="1600" i="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0" name="Chevron 139"/>
            <p:cNvSpPr/>
            <p:nvPr/>
          </p:nvSpPr>
          <p:spPr bwMode="auto">
            <a:xfrm>
              <a:off x="4600575" y="3205998"/>
              <a:ext cx="3287078" cy="1538288"/>
            </a:xfrm>
            <a:prstGeom prst="chevron">
              <a:avLst>
                <a:gd name="adj" fmla="val 5599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1" name="Pentagon 140"/>
            <p:cNvSpPr/>
            <p:nvPr/>
          </p:nvSpPr>
          <p:spPr bwMode="auto">
            <a:xfrm>
              <a:off x="1847850" y="4096585"/>
              <a:ext cx="5424488" cy="323850"/>
            </a:xfrm>
            <a:prstGeom prst="homePlate">
              <a:avLst>
                <a:gd name="adj" fmla="val 5944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2" name="Chevron 141"/>
            <p:cNvSpPr/>
            <p:nvPr/>
          </p:nvSpPr>
          <p:spPr bwMode="auto">
            <a:xfrm>
              <a:off x="4519613" y="4258510"/>
              <a:ext cx="2590800" cy="404813"/>
            </a:xfrm>
            <a:prstGeom prst="chevron">
              <a:avLst>
                <a:gd name="adj" fmla="val 5599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3" name="Pentagon 142"/>
            <p:cNvSpPr/>
            <p:nvPr/>
          </p:nvSpPr>
          <p:spPr bwMode="auto">
            <a:xfrm>
              <a:off x="1847850" y="4501398"/>
              <a:ext cx="5262563" cy="323850"/>
            </a:xfrm>
            <a:prstGeom prst="homePlate">
              <a:avLst>
                <a:gd name="adj" fmla="val 5944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943100" y="4501398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0.15 – 0.2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050715" y="4501398"/>
              <a:ext cx="835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0.2 – 0.3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879515" y="4501398"/>
              <a:ext cx="835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0.3 – 0.5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870115" y="4501398"/>
              <a:ext cx="835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0.4 – 0.6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019513" y="4096585"/>
              <a:ext cx="942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0.6 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  <a:sym typeface="Wingdings" pitchFamily="2" charset="2"/>
                </a:rPr>
                <a:t> 0.8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848313" y="4096585"/>
              <a:ext cx="942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0.5 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  <a:sym typeface="Wingdings" pitchFamily="2" charset="2"/>
                </a:rPr>
                <a:t> 0.9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762713" y="4096585"/>
              <a:ext cx="942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0.4 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  <a:sym typeface="Wingdings" pitchFamily="2" charset="2"/>
                </a:rPr>
                <a:t> 1.0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51" name="Chevron 150"/>
            <p:cNvSpPr/>
            <p:nvPr/>
          </p:nvSpPr>
          <p:spPr bwMode="auto">
            <a:xfrm>
              <a:off x="4495800" y="4343400"/>
              <a:ext cx="809625" cy="242888"/>
            </a:xfrm>
            <a:prstGeom prst="chevron">
              <a:avLst>
                <a:gd name="adj" fmla="val 5599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2633246"/>
            <a:ext cx="7353300" cy="1244474"/>
            <a:chOff x="0" y="2633246"/>
            <a:chExt cx="7353300" cy="1244474"/>
          </a:xfrm>
        </p:grpSpPr>
        <p:sp>
          <p:nvSpPr>
            <p:cNvPr id="197" name="TextBox 196"/>
            <p:cNvSpPr txBox="1"/>
            <p:nvPr/>
          </p:nvSpPr>
          <p:spPr>
            <a:xfrm>
              <a:off x="419100" y="2709284"/>
              <a:ext cx="1428750" cy="174407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Sustained </a:t>
              </a:r>
              <a:r>
                <a:rPr lang="en-US" sz="1600" i="0" dirty="0" err="1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600" i="0" baseline="-25000" dirty="0" err="1" smtClean="0">
                  <a:solidFill>
                    <a:schemeClr val="tx1"/>
                  </a:solidFill>
                  <a:latin typeface="Arial Narrow" pitchFamily="34" charset="0"/>
                </a:rPr>
                <a:t>N</a:t>
              </a:r>
              <a:endParaRPr lang="en-US" sz="1600" i="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19100" y="3103833"/>
              <a:ext cx="1428750" cy="21800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sz="2000" i="0" dirty="0" smtClean="0">
                  <a:solidFill>
                    <a:schemeClr val="tx1"/>
                  </a:solidFill>
                  <a:latin typeface="Symbol" pitchFamily="18" charset="2"/>
                </a:rPr>
                <a:t>n</a:t>
              </a:r>
              <a:r>
                <a:rPr lang="en-US" sz="2000" i="0" dirty="0" smtClean="0">
                  <a:solidFill>
                    <a:schemeClr val="tx1"/>
                  </a:solidFill>
                  <a:latin typeface="Arial Narrow" pitchFamily="34" charset="0"/>
                </a:rPr>
                <a:t>* / </a:t>
              </a:r>
              <a:r>
                <a:rPr lang="en-US" sz="2000" i="0" dirty="0" smtClean="0">
                  <a:solidFill>
                    <a:schemeClr val="tx1"/>
                  </a:solidFill>
                  <a:latin typeface="Symbol" pitchFamily="18" charset="2"/>
                </a:rPr>
                <a:t>n</a:t>
              </a:r>
              <a:r>
                <a:rPr lang="en-US" sz="2000" i="0" dirty="0" smtClean="0">
                  <a:solidFill>
                    <a:schemeClr val="tx1"/>
                  </a:solidFill>
                  <a:latin typeface="Arial Narrow" pitchFamily="34" charset="0"/>
                </a:rPr>
                <a:t>* 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(NSTX)</a:t>
              </a:r>
              <a:endParaRPr lang="en-US" sz="1600" i="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0" y="3533010"/>
              <a:ext cx="1847850" cy="34471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Non-inductive</a:t>
              </a:r>
            </a:p>
            <a:p>
              <a:pPr algn="r">
                <a:lnSpc>
                  <a:spcPct val="70000"/>
                </a:lnSpc>
              </a:pP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fraction (</a:t>
              </a:r>
              <a:r>
                <a:rPr lang="en-US" sz="1600" i="0" dirty="0" err="1" smtClean="0">
                  <a:solidFill>
                    <a:schemeClr val="tx1"/>
                  </a:solidFill>
                  <a:latin typeface="Symbol" pitchFamily="18" charset="2"/>
                </a:rPr>
                <a:t>D</a:t>
              </a:r>
              <a:r>
                <a:rPr lang="en-US" sz="1600" i="0" dirty="0" err="1" smtClean="0">
                  <a:solidFill>
                    <a:schemeClr val="tx1"/>
                  </a:solidFill>
                  <a:latin typeface="Arial Narrow" pitchFamily="34" charset="0"/>
                </a:rPr>
                <a:t>t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 ≥ </a:t>
              </a:r>
              <a:r>
                <a:rPr lang="en-US" sz="1600" i="0" dirty="0" err="1" smtClean="0">
                  <a:solidFill>
                    <a:schemeClr val="tx1"/>
                  </a:solidFill>
                  <a:latin typeface="Symbol" pitchFamily="18" charset="2"/>
                </a:rPr>
                <a:t>t</a:t>
              </a:r>
              <a:r>
                <a:rPr lang="en-US" sz="1600" i="0" baseline="-25000" dirty="0" err="1" smtClean="0">
                  <a:solidFill>
                    <a:schemeClr val="tx1"/>
                  </a:solidFill>
                  <a:latin typeface="Arial Narrow" pitchFamily="34" charset="0"/>
                </a:rPr>
                <a:t>CR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)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00" name="Chevron 199"/>
            <p:cNvSpPr/>
            <p:nvPr/>
          </p:nvSpPr>
          <p:spPr bwMode="auto">
            <a:xfrm>
              <a:off x="4291013" y="2636098"/>
              <a:ext cx="2024063" cy="728663"/>
            </a:xfrm>
            <a:prstGeom prst="chevron">
              <a:avLst>
                <a:gd name="adj" fmla="val 5599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1" name="Pentagon 200"/>
            <p:cNvSpPr/>
            <p:nvPr/>
          </p:nvSpPr>
          <p:spPr bwMode="auto">
            <a:xfrm>
              <a:off x="1847851" y="2636098"/>
              <a:ext cx="4210050" cy="323850"/>
            </a:xfrm>
            <a:prstGeom prst="homePlate">
              <a:avLst>
                <a:gd name="adj" fmla="val 5944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177237" y="2636098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4 – 6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929837" y="2633246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5 – 6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105025" y="2636098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3 – 5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06" name="Chevron 205"/>
            <p:cNvSpPr/>
            <p:nvPr/>
          </p:nvSpPr>
          <p:spPr bwMode="auto">
            <a:xfrm>
              <a:off x="5554028" y="2878985"/>
              <a:ext cx="1380173" cy="323850"/>
            </a:xfrm>
            <a:prstGeom prst="chevron">
              <a:avLst>
                <a:gd name="adj" fmla="val 5599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7" name="Chevron 206"/>
            <p:cNvSpPr/>
            <p:nvPr/>
          </p:nvSpPr>
          <p:spPr bwMode="auto">
            <a:xfrm>
              <a:off x="4290410" y="3286960"/>
              <a:ext cx="2707290" cy="323850"/>
            </a:xfrm>
            <a:prstGeom prst="chevron">
              <a:avLst>
                <a:gd name="adj" fmla="val 5599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8" name="Pentagon 207"/>
            <p:cNvSpPr/>
            <p:nvPr/>
          </p:nvSpPr>
          <p:spPr bwMode="auto">
            <a:xfrm>
              <a:off x="1847850" y="3048000"/>
              <a:ext cx="5238750" cy="323850"/>
            </a:xfrm>
            <a:prstGeom prst="homePlate">
              <a:avLst>
                <a:gd name="adj" fmla="val 5944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168068" y="3044073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0.6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240498" y="3044073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0.4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800600" y="3044073"/>
              <a:ext cx="835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0.3 – 0.2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717715" y="3044073"/>
              <a:ext cx="835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0.2 – 0.1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14" name="Pentagon 213"/>
            <p:cNvSpPr/>
            <p:nvPr/>
          </p:nvSpPr>
          <p:spPr bwMode="auto">
            <a:xfrm>
              <a:off x="1847850" y="3533010"/>
              <a:ext cx="5505450" cy="323850"/>
            </a:xfrm>
            <a:prstGeom prst="homePlate">
              <a:avLst>
                <a:gd name="adj" fmla="val 5944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024063" y="3533010"/>
              <a:ext cx="8915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70 – 90%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048000" y="3533010"/>
              <a:ext cx="9753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80 – 110%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730435" y="3533010"/>
              <a:ext cx="9845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90 – 120%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715000" y="3533010"/>
              <a:ext cx="1077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100 – 140%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316" name="TextBox 315"/>
          <p:cNvSpPr txBox="1"/>
          <p:nvPr/>
        </p:nvSpPr>
        <p:spPr>
          <a:xfrm>
            <a:off x="4114800" y="2620709"/>
            <a:ext cx="63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NCC</a:t>
            </a:r>
            <a:endParaRPr lang="en-US" sz="180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4191000" y="4137495"/>
            <a:ext cx="53282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ECH / EBW</a:t>
            </a:r>
            <a:endParaRPr lang="en-US" sz="180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4114800" y="3021403"/>
            <a:ext cx="63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Cryo</a:t>
            </a:r>
            <a:endParaRPr lang="en-US" sz="180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318533"/>
            <a:ext cx="7558600" cy="1204986"/>
            <a:chOff x="152400" y="1318533"/>
            <a:chExt cx="7558600" cy="1204986"/>
          </a:xfrm>
        </p:grpSpPr>
        <p:sp>
          <p:nvSpPr>
            <p:cNvPr id="179" name="TextBox 178"/>
            <p:cNvSpPr txBox="1"/>
            <p:nvPr/>
          </p:nvSpPr>
          <p:spPr>
            <a:xfrm>
              <a:off x="419100" y="1637424"/>
              <a:ext cx="1428750" cy="519309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Structural force</a:t>
              </a:r>
            </a:p>
            <a:p>
              <a:pPr algn="r">
                <a:lnSpc>
                  <a:spcPct val="70000"/>
                </a:lnSpc>
              </a:pP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and coil heating </a:t>
              </a:r>
            </a:p>
            <a:p>
              <a:pPr algn="r">
                <a:lnSpc>
                  <a:spcPct val="70000"/>
                </a:lnSpc>
              </a:pP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limit fractions</a:t>
              </a:r>
              <a:endParaRPr lang="en-US" sz="1600" i="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52400" y="1374778"/>
              <a:ext cx="1695450" cy="17235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Max B</a:t>
              </a:r>
              <a:r>
                <a:rPr lang="en-US" sz="1600" i="0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T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 [T], I</a:t>
              </a:r>
              <a:r>
                <a:rPr lang="en-US" sz="1600" i="0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P 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[MA]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19100" y="2309133"/>
              <a:ext cx="1428750" cy="174407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Nominal </a:t>
              </a:r>
              <a:r>
                <a:rPr lang="en-US" sz="1600" i="0" dirty="0" err="1" smtClean="0">
                  <a:solidFill>
                    <a:schemeClr val="tx1"/>
                  </a:solidFill>
                  <a:latin typeface="Symbol" pitchFamily="18" charset="2"/>
                </a:rPr>
                <a:t>t</a:t>
              </a:r>
              <a:r>
                <a:rPr lang="en-US" sz="1600" i="0" baseline="-25000" dirty="0" err="1" smtClean="0">
                  <a:solidFill>
                    <a:schemeClr val="tx1"/>
                  </a:solidFill>
                  <a:latin typeface="Arial Narrow" pitchFamily="34" charset="0"/>
                </a:rPr>
                <a:t>pulse</a:t>
              </a:r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 [s]</a:t>
              </a:r>
              <a:endParaRPr lang="en-US" sz="1600" i="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3" name="Chevron 182"/>
            <p:cNvSpPr/>
            <p:nvPr/>
          </p:nvSpPr>
          <p:spPr bwMode="auto">
            <a:xfrm>
              <a:off x="3327630" y="1340932"/>
              <a:ext cx="2487383" cy="746760"/>
            </a:xfrm>
            <a:prstGeom prst="chevron">
              <a:avLst>
                <a:gd name="adj" fmla="val 70734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4" name="Chevron 183"/>
            <p:cNvSpPr/>
            <p:nvPr/>
          </p:nvSpPr>
          <p:spPr bwMode="auto">
            <a:xfrm>
              <a:off x="3767138" y="1855282"/>
              <a:ext cx="2122170" cy="571500"/>
            </a:xfrm>
            <a:prstGeom prst="chevron">
              <a:avLst>
                <a:gd name="adj" fmla="val 5599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5" name="Pentagon 184"/>
            <p:cNvSpPr/>
            <p:nvPr/>
          </p:nvSpPr>
          <p:spPr bwMode="auto">
            <a:xfrm>
              <a:off x="1847851" y="2175783"/>
              <a:ext cx="3549244" cy="323850"/>
            </a:xfrm>
            <a:prstGeom prst="homePlate">
              <a:avLst>
                <a:gd name="adj" fmla="val 5944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6" name="Pentagon 185"/>
            <p:cNvSpPr/>
            <p:nvPr/>
          </p:nvSpPr>
          <p:spPr bwMode="auto">
            <a:xfrm>
              <a:off x="1847851" y="1763842"/>
              <a:ext cx="4576674" cy="323850"/>
            </a:xfrm>
            <a:prstGeom prst="homePlate">
              <a:avLst>
                <a:gd name="adj" fmla="val 5944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7" name="Pentagon 186"/>
            <p:cNvSpPr/>
            <p:nvPr/>
          </p:nvSpPr>
          <p:spPr bwMode="auto">
            <a:xfrm>
              <a:off x="1847851" y="1340932"/>
              <a:ext cx="3544434" cy="323850"/>
            </a:xfrm>
            <a:prstGeom prst="homePlate">
              <a:avLst>
                <a:gd name="adj" fmla="val 5944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188" name="Group 414"/>
            <p:cNvGrpSpPr/>
            <p:nvPr/>
          </p:nvGrpSpPr>
          <p:grpSpPr>
            <a:xfrm>
              <a:off x="1959564" y="1318533"/>
              <a:ext cx="1785809" cy="1195804"/>
              <a:chOff x="1220941" y="1932801"/>
              <a:chExt cx="1428647" cy="956643"/>
            </a:xfrm>
          </p:grpSpPr>
          <p:sp>
            <p:nvSpPr>
              <p:cNvPr id="189" name="TextBox 188"/>
              <p:cNvSpPr txBox="1"/>
              <p:nvPr/>
            </p:nvSpPr>
            <p:spPr>
              <a:xfrm>
                <a:off x="1295400" y="2618601"/>
                <a:ext cx="445250" cy="270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0" dirty="0" smtClean="0">
                    <a:solidFill>
                      <a:schemeClr val="tx1"/>
                    </a:solidFill>
                    <a:latin typeface="Arial Narrow" pitchFamily="34" charset="0"/>
                  </a:rPr>
                  <a:t>1 – 2</a:t>
                </a:r>
                <a:endParaRPr lang="en-US" sz="1600" i="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2124006" y="2618601"/>
                <a:ext cx="445250" cy="270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0" dirty="0" smtClean="0">
                    <a:solidFill>
                      <a:schemeClr val="tx1"/>
                    </a:solidFill>
                    <a:latin typeface="Arial Narrow" pitchFamily="34" charset="0"/>
                  </a:rPr>
                  <a:t>2 – 4</a:t>
                </a:r>
                <a:endParaRPr lang="en-US" sz="1600" i="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1220941" y="2286000"/>
                <a:ext cx="594009" cy="270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0" dirty="0" smtClean="0">
                    <a:solidFill>
                      <a:schemeClr val="tx1"/>
                    </a:solidFill>
                    <a:latin typeface="Arial Narrow" pitchFamily="34" charset="0"/>
                  </a:rPr>
                  <a:t>0.5, 0.5</a:t>
                </a:r>
                <a:endParaRPr lang="en-US" sz="1600" i="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1981200" y="2286000"/>
                <a:ext cx="668388" cy="270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0" dirty="0" smtClean="0">
                    <a:solidFill>
                      <a:schemeClr val="tx1"/>
                    </a:solidFill>
                    <a:latin typeface="Arial Narrow" pitchFamily="34" charset="0"/>
                  </a:rPr>
                  <a:t>1.0, 0.75</a:t>
                </a:r>
                <a:endParaRPr lang="en-US" sz="1600" i="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1220941" y="1932801"/>
                <a:ext cx="594009" cy="270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0" dirty="0" smtClean="0">
                    <a:solidFill>
                      <a:schemeClr val="tx1"/>
                    </a:solidFill>
                    <a:latin typeface="Arial Narrow" pitchFamily="34" charset="0"/>
                  </a:rPr>
                  <a:t>0.8, 1.6</a:t>
                </a:r>
                <a:endParaRPr lang="en-US" sz="1600" i="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2118338" y="1932801"/>
                <a:ext cx="370870" cy="270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0" dirty="0" smtClean="0">
                    <a:solidFill>
                      <a:schemeClr val="tx1"/>
                    </a:solidFill>
                    <a:latin typeface="Arial Narrow" pitchFamily="34" charset="0"/>
                  </a:rPr>
                  <a:t>1, 2</a:t>
                </a:r>
                <a:endParaRPr lang="en-US" sz="1600" i="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97" name="TextBox 296"/>
            <p:cNvSpPr txBox="1"/>
            <p:nvPr/>
          </p:nvSpPr>
          <p:spPr>
            <a:xfrm>
              <a:off x="4015437" y="2175783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4 – 5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07" name="Chevron 306"/>
            <p:cNvSpPr/>
            <p:nvPr/>
          </p:nvSpPr>
          <p:spPr bwMode="auto">
            <a:xfrm>
              <a:off x="5181600" y="1760032"/>
              <a:ext cx="860093" cy="739602"/>
            </a:xfrm>
            <a:prstGeom prst="chevron">
              <a:avLst>
                <a:gd name="adj" fmla="val 61142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08" name="Pentagon 307"/>
            <p:cNvSpPr/>
            <p:nvPr/>
          </p:nvSpPr>
          <p:spPr bwMode="auto">
            <a:xfrm>
              <a:off x="5148072" y="1657086"/>
              <a:ext cx="2437451" cy="483945"/>
            </a:xfrm>
            <a:prstGeom prst="homePlate">
              <a:avLst>
                <a:gd name="adj" fmla="val 30968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10" name="Pentagon 309"/>
            <p:cNvSpPr/>
            <p:nvPr/>
          </p:nvSpPr>
          <p:spPr bwMode="auto">
            <a:xfrm rot="3366527">
              <a:off x="7092566" y="1905084"/>
              <a:ext cx="752924" cy="483945"/>
            </a:xfrm>
            <a:prstGeom prst="homePlate">
              <a:avLst>
                <a:gd name="adj" fmla="val 59441"/>
              </a:avLst>
            </a:prstGeom>
            <a:solidFill>
              <a:srgbClr val="CCECFF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3810000" y="175260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>
                  <a:solidFill>
                    <a:schemeClr val="tx1"/>
                  </a:solidFill>
                  <a:latin typeface="Arial Narrow" pitchFamily="34" charset="0"/>
                </a:rPr>
                <a:t>1.0, 1.0</a:t>
              </a:r>
              <a:endParaRPr lang="en-US" sz="16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6172200"/>
            <a:ext cx="9144000" cy="369332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Off-</a:t>
            </a:r>
            <a:r>
              <a:rPr lang="en-US" sz="2000" b="0" i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midplane</a:t>
            </a:r>
            <a:r>
              <a:rPr lang="en-US" sz="2000" b="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non-axisymmetric </a:t>
            </a:r>
            <a:r>
              <a:rPr lang="en-US" sz="20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control coils </a:t>
            </a:r>
            <a:r>
              <a:rPr lang="en-US" sz="2000" i="0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0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NCC</a:t>
            </a:r>
            <a:r>
              <a:rPr lang="en-US" sz="2000" i="0" dirty="0">
                <a:solidFill>
                  <a:srgbClr val="FF0000"/>
                </a:solidFill>
                <a:latin typeface="Arial Narrow" panose="020B0606020202030204" pitchFamily="34" charset="0"/>
              </a:rPr>
              <a:t>):  </a:t>
            </a:r>
            <a:r>
              <a:rPr lang="en-US" sz="20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rotation profile </a:t>
            </a:r>
            <a:r>
              <a:rPr lang="en-US" sz="2000" b="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control (NTV), </a:t>
            </a:r>
            <a:r>
              <a:rPr lang="en-US" sz="20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sustain high </a:t>
            </a:r>
            <a:r>
              <a:rPr lang="en-US" sz="1800" b="0" i="0" dirty="0" err="1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="0" i="0" baseline="-25000" dirty="0" err="1">
                <a:solidFill>
                  <a:schemeClr val="tx1"/>
                </a:solidFill>
              </a:rPr>
              <a:t>N</a:t>
            </a:r>
            <a:endParaRPr lang="en-US" sz="1800" b="0" i="0" baseline="-25000" dirty="0">
              <a:solidFill>
                <a:schemeClr val="tx1"/>
              </a:solidFill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104425" y="5895201"/>
            <a:ext cx="4086575" cy="276999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</a:t>
            </a:r>
            <a:r>
              <a:rPr lang="en-US" sz="1800" i="0" dirty="0" smtClean="0">
                <a:solidFill>
                  <a:srgbClr val="FF0000"/>
                </a:solidFill>
              </a:rPr>
              <a:t>:  </a:t>
            </a:r>
            <a:r>
              <a:rPr lang="en-US" sz="2000" b="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access lowest </a:t>
            </a:r>
            <a:r>
              <a:rPr lang="en-US" sz="1800" b="0" i="0" dirty="0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sz="1800" b="0" i="0" dirty="0" smtClean="0">
                <a:solidFill>
                  <a:schemeClr val="tx1"/>
                </a:solidFill>
              </a:rPr>
              <a:t>*, </a:t>
            </a:r>
            <a:r>
              <a:rPr lang="en-US" sz="2000" b="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compare to Li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4039172" y="5895201"/>
            <a:ext cx="5104828" cy="276999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 / EBW</a:t>
            </a:r>
            <a:r>
              <a:rPr lang="en-US" sz="1800" i="0" dirty="0" smtClean="0">
                <a:solidFill>
                  <a:srgbClr val="FF0000"/>
                </a:solidFill>
              </a:rPr>
              <a:t>: </a:t>
            </a:r>
            <a:r>
              <a:rPr lang="en-US" sz="2000" b="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bridge </a:t>
            </a:r>
            <a:r>
              <a:rPr lang="en-US" sz="2000" b="0" i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</a:t>
            </a:r>
            <a:r>
              <a:rPr lang="en-US" sz="2000" b="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gap from start-up to ramp-up</a:t>
            </a:r>
          </a:p>
        </p:txBody>
      </p:sp>
      <p:sp>
        <p:nvSpPr>
          <p:cNvPr id="323" name="Right Arrow 322"/>
          <p:cNvSpPr/>
          <p:nvPr/>
        </p:nvSpPr>
        <p:spPr bwMode="auto">
          <a:xfrm rot="10800000" flipH="1">
            <a:off x="6882103" y="2541525"/>
            <a:ext cx="1804697" cy="3075249"/>
          </a:xfrm>
          <a:prstGeom prst="rightArrow">
            <a:avLst>
              <a:gd name="adj1" fmla="val 100000"/>
              <a:gd name="adj2" fmla="val 1917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45720" bIns="0"/>
          <a:lstStyle/>
          <a:p>
            <a:pPr algn="ctr">
              <a:spcBef>
                <a:spcPct val="20000"/>
              </a:spcBef>
              <a:defRPr/>
            </a:pPr>
            <a:endParaRPr lang="en-US" sz="11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1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1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100" b="1" i="0" dirty="0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324" name="TextBox 323"/>
          <p:cNvSpPr txBox="1">
            <a:spLocks noChangeArrowheads="1"/>
          </p:cNvSpPr>
          <p:nvPr/>
        </p:nvSpPr>
        <p:spPr bwMode="auto">
          <a:xfrm>
            <a:off x="6891840" y="3277850"/>
            <a:ext cx="1718760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Inform choice </a:t>
            </a:r>
          </a:p>
          <a:p>
            <a:pPr algn="ctr">
              <a:defRPr/>
            </a:pPr>
            <a:r>
              <a:rPr lang="en-US" sz="2000" i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of FNSF/DEMO </a:t>
            </a:r>
          </a:p>
          <a:p>
            <a:pPr algn="ctr">
              <a:defRPr/>
            </a:pPr>
            <a:r>
              <a:rPr lang="en-US" sz="2400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aspect ratio </a:t>
            </a:r>
          </a:p>
          <a:p>
            <a:pPr algn="ctr">
              <a:defRPr/>
            </a:pPr>
            <a:r>
              <a:rPr lang="en-US" sz="2400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and </a:t>
            </a:r>
            <a:r>
              <a:rPr lang="en-US" sz="2400" i="0" dirty="0" err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divertor</a:t>
            </a:r>
            <a:endParaRPr lang="en-US" sz="2400" i="0" dirty="0" smtClean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/>
      <p:bldP spid="315" grpId="0"/>
      <p:bldP spid="317" grpId="0"/>
      <p:bldP spid="21" grpId="0"/>
      <p:bldP spid="321" grpId="0"/>
      <p:bldP spid="3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987078"/>
              </p:ext>
            </p:extLst>
          </p:nvPr>
        </p:nvGraphicFramePr>
        <p:xfrm>
          <a:off x="1752600" y="1142988"/>
          <a:ext cx="5562600" cy="5257800"/>
        </p:xfrm>
        <a:graphic>
          <a:graphicData uri="http://schemas.openxmlformats.org/drawingml/2006/table">
            <a:tbl>
              <a:tblPr firstRow="1" firstCol="1" bandRow="1"/>
              <a:tblGrid>
                <a:gridCol w="799283"/>
                <a:gridCol w="4763317"/>
              </a:tblGrid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Advanced Scenarios and Control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IOS-1.2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Divertor heat flux reduction in ITER baseline scenario (considering)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IOS-1.3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Operation near P</a:t>
                      </a:r>
                      <a:r>
                        <a:rPr lang="en-GB" sz="8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LH</a:t>
                      </a: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(considering)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IOS-2.1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Compare helium H-modes in different devices (considering)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IOS-3.3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Core confinement for q(0)=2 (considering)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IOS-5.2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Maintaining ICRH coupling in expected ITER regime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Boundary Physics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PEP-26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Critical edge parameters for achieving L-H transition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PEP-28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Physics of H-mode access with different X-point height (considering)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PEP-29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Vertical jolts/kicks for ELM triggering and control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PEP-30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ELM control by pellet pacing in ITER-like conditions and consequences for plasma confinement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PEP-31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Pedestal structure and edge relaxation mechanisms in I-mode (considering)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PEP-37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Effect of low-Z impurity on pedestal and global confinement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DSOL-31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Leading edge power loading and monoblock shaping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DSOL-34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Far-SOL fluxes and link to detachment (considering)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DSOL-35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In-out divertor ELM energy density asymmetries (consdiering)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Macroscopic Stability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MDC-1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Disruption mitigation by massive gas jets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MDC-8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Current drive prevention/stabilization of NTMs (considering)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MDC-15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Disruption database development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MDC-17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 disruption avoidance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MDC-18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Evaluation of axisymmetric control aspects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MDC-19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Error field control at low plasma rotation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MDC-21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Global mode stabilization physics and control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MDC-22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Disruption prediction for ITER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Transport and Turbulence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TC-9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Scaling of intrinsic plasma rotation with no external momentum input (considering)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TC-10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Experimental identification of ITG, TEM and ETG turbulence and comparison with codes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TC-11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 and impurity profiles and transport coefficients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TC-14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RF rotation drive (considering)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TC-15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Dependence of momentum and particle pinch on collisionality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TC-17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GB" sz="8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scaling of intrinsic torque (considering)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TC-19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Characteristics of I-mode plasmas (considering)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TC-24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Impact of resonant magnetic perturbations on transport and confinement (considering)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Energetic Particles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EP-6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Fast ion losses and associated heat loads from edge perturbations (ELMs and RMPs)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5222" marR="45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NSTX-U engaged in 31 ITPA </a:t>
            </a:r>
            <a:br>
              <a:rPr lang="en-US" sz="3200" dirty="0" smtClean="0"/>
            </a:br>
            <a:r>
              <a:rPr lang="en-US" sz="3200" dirty="0" smtClean="0"/>
              <a:t>joint experiments / activities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34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Roles / Responsibilities for Task Forces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4876800"/>
          </a:xfrm>
        </p:spPr>
        <p:txBody>
          <a:bodyPr>
            <a:noAutofit/>
          </a:bodyPr>
          <a:lstStyle/>
          <a:p>
            <a:pPr marL="344488" indent="-344488"/>
            <a:r>
              <a:rPr lang="en-US" sz="2400" dirty="0" smtClean="0"/>
              <a:t>Address </a:t>
            </a:r>
            <a:r>
              <a:rPr lang="en-US" sz="2400" b="1" dirty="0" smtClean="0">
                <a:solidFill>
                  <a:srgbClr val="FF0000"/>
                </a:solidFill>
              </a:rPr>
              <a:t>specific operational and/or scientific goal</a:t>
            </a:r>
            <a:r>
              <a:rPr lang="en-US" sz="2400" dirty="0" smtClean="0"/>
              <a:t> that cuts across or impacts multiple SGs / TSGs</a:t>
            </a:r>
          </a:p>
          <a:p>
            <a:pPr marL="344488" indent="-344488"/>
            <a:r>
              <a:rPr lang="en-US" sz="2400" dirty="0" smtClean="0"/>
              <a:t>Goal must </a:t>
            </a:r>
            <a:r>
              <a:rPr lang="en-US" sz="2400" dirty="0"/>
              <a:t>be very high priority </a:t>
            </a:r>
            <a:r>
              <a:rPr lang="en-US" sz="2400" dirty="0" smtClean="0"/>
              <a:t>within </a:t>
            </a:r>
            <a:r>
              <a:rPr lang="en-US" sz="2400" dirty="0"/>
              <a:t>research program</a:t>
            </a:r>
          </a:p>
          <a:p>
            <a:pPr marL="344488" indent="-344488"/>
            <a:r>
              <a:rPr lang="en-US" sz="2400" b="1" dirty="0" smtClean="0">
                <a:solidFill>
                  <a:srgbClr val="FF0000"/>
                </a:solidFill>
              </a:rPr>
              <a:t>Receives </a:t>
            </a:r>
            <a:r>
              <a:rPr lang="en-US" sz="2400" b="1" dirty="0">
                <a:solidFill>
                  <a:srgbClr val="FF0000"/>
                </a:solidFill>
              </a:rPr>
              <a:t>dedicated run-time, and has dedicated </a:t>
            </a:r>
            <a:r>
              <a:rPr lang="en-US" sz="2400" b="1" dirty="0" smtClean="0">
                <a:solidFill>
                  <a:srgbClr val="FF0000"/>
                </a:solidFill>
              </a:rPr>
              <a:t>session at </a:t>
            </a:r>
            <a:r>
              <a:rPr lang="en-US" sz="2400" b="1" dirty="0">
                <a:solidFill>
                  <a:srgbClr val="FF0000"/>
                </a:solidFill>
              </a:rPr>
              <a:t>Research Forum</a:t>
            </a:r>
          </a:p>
          <a:p>
            <a:pPr marL="744491" lvl="1" indent="-344488"/>
            <a:r>
              <a:rPr lang="en-US" sz="2000" dirty="0"/>
              <a:t>Similar to a TSG, but may not </a:t>
            </a:r>
            <a:r>
              <a:rPr lang="en-US" sz="2000" dirty="0" smtClean="0"/>
              <a:t>necessarily have theory/modelling </a:t>
            </a:r>
            <a:r>
              <a:rPr lang="en-US" sz="2000" dirty="0"/>
              <a:t>or university </a:t>
            </a:r>
            <a:r>
              <a:rPr lang="en-US" sz="2000" dirty="0" smtClean="0"/>
              <a:t>representatives – depends on duration or scope</a:t>
            </a:r>
            <a:endParaRPr lang="en-US" sz="2000" dirty="0"/>
          </a:p>
          <a:p>
            <a:pPr marL="344488" indent="-344488"/>
            <a:r>
              <a:rPr lang="en-US" sz="2400" b="1" dirty="0" smtClean="0">
                <a:solidFill>
                  <a:srgbClr val="FF0000"/>
                </a:solidFill>
              </a:rPr>
              <a:t>Organizes experimental proposals to achieve goal</a:t>
            </a:r>
            <a:endParaRPr lang="en-US" sz="2400" b="1" dirty="0">
              <a:solidFill>
                <a:srgbClr val="FF0000"/>
              </a:solidFill>
            </a:endParaRPr>
          </a:p>
          <a:p>
            <a:pPr marL="344488" indent="-344488"/>
            <a:r>
              <a:rPr lang="en-US" sz="2400" dirty="0" smtClean="0"/>
              <a:t>Finite duration - nominally 1-2 years, renewable if necessary</a:t>
            </a:r>
          </a:p>
          <a:p>
            <a:pPr marL="344488" indent="-344488"/>
            <a:r>
              <a:rPr lang="en-US" sz="2400" dirty="0" smtClean="0"/>
              <a:t>TF </a:t>
            </a:r>
            <a:r>
              <a:rPr lang="en-US" sz="2400" dirty="0"/>
              <a:t>leadership should nominally have a leader and a deputy, and should include at least 1 collaborator if possible </a:t>
            </a:r>
            <a:endParaRPr lang="en-US" sz="2400" dirty="0" smtClean="0"/>
          </a:p>
          <a:p>
            <a:pPr marL="344488" indent="-344488"/>
            <a:r>
              <a:rPr lang="en-US" sz="2400" dirty="0" smtClean="0"/>
              <a:t>Reports </a:t>
            </a:r>
            <a:r>
              <a:rPr lang="en-US" sz="2400" dirty="0"/>
              <a:t>directly to Program / Project</a:t>
            </a:r>
          </a:p>
          <a:p>
            <a:pPr marL="569913" lvl="1" indent="-225425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Bent-Up Arrow 3"/>
          <p:cNvSpPr/>
          <p:nvPr/>
        </p:nvSpPr>
        <p:spPr>
          <a:xfrm rot="10800000">
            <a:off x="3276600" y="1143000"/>
            <a:ext cx="914400" cy="381000"/>
          </a:xfrm>
          <a:prstGeom prst="bentUpArrow">
            <a:avLst>
              <a:gd name="adj1" fmla="val 45833"/>
              <a:gd name="adj2" fmla="val 25000"/>
              <a:gd name="adj3" fmla="val 25000"/>
            </a:avLst>
          </a:prstGeom>
          <a:solidFill>
            <a:srgbClr val="0000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1047690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</a:rPr>
              <a:t>Long-pulse particle control</a:t>
            </a:r>
            <a:endParaRPr lang="en-US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Roles / Responsibilities </a:t>
            </a:r>
            <a:r>
              <a:rPr lang="en-US" sz="3200" dirty="0"/>
              <a:t>for </a:t>
            </a:r>
            <a:r>
              <a:rPr lang="en-US" sz="3200" dirty="0" smtClean="0"/>
              <a:t>Working Groups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90678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Respond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FF0000"/>
                </a:solidFill>
              </a:rPr>
              <a:t>specific </a:t>
            </a:r>
            <a:r>
              <a:rPr lang="en-US" sz="2400" dirty="0" smtClean="0">
                <a:solidFill>
                  <a:srgbClr val="FF0000"/>
                </a:solidFill>
              </a:rPr>
              <a:t>programmatic or technical charge </a:t>
            </a:r>
            <a:r>
              <a:rPr lang="en-US" sz="2400" dirty="0" smtClean="0"/>
              <a:t>from NSTX-U Program or Project  </a:t>
            </a:r>
            <a:endParaRPr lang="en-US" sz="2400" dirty="0"/>
          </a:p>
          <a:p>
            <a:r>
              <a:rPr lang="en-US" sz="2400" dirty="0" smtClean="0"/>
              <a:t>Addresses </a:t>
            </a:r>
            <a:r>
              <a:rPr lang="en-US" sz="2400" dirty="0"/>
              <a:t>issues that </a:t>
            </a:r>
            <a:r>
              <a:rPr lang="en-US" sz="2400" dirty="0" smtClean="0"/>
              <a:t>cross-cut more than one SG or TSG</a:t>
            </a:r>
          </a:p>
          <a:p>
            <a:r>
              <a:rPr lang="en-US" sz="2400" dirty="0" smtClean="0"/>
              <a:t>Nominal lifetime = 1-2 years, can be extended/renewed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Provides </a:t>
            </a:r>
            <a:r>
              <a:rPr lang="en-US" sz="2400" dirty="0">
                <a:solidFill>
                  <a:srgbClr val="FF0000"/>
                </a:solidFill>
              </a:rPr>
              <a:t>points of contact </a:t>
            </a:r>
            <a:r>
              <a:rPr lang="en-US" sz="2400" dirty="0" smtClean="0">
                <a:solidFill>
                  <a:srgbClr val="FF0000"/>
                </a:solidFill>
              </a:rPr>
              <a:t>between NSTX-U and other groups as necessary (e.g. PPPL theory, FESAC, ITPA, ITER)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Does </a:t>
            </a:r>
            <a:r>
              <a:rPr lang="en-US" sz="2400" dirty="0"/>
              <a:t>not have </a:t>
            </a:r>
            <a:r>
              <a:rPr lang="en-US" sz="2400" dirty="0" smtClean="0"/>
              <a:t>dedicated NSTX-U run time, but provides recommendations on XP prioritization, other resource needs</a:t>
            </a:r>
          </a:p>
          <a:p>
            <a:r>
              <a:rPr lang="en-US" sz="2400" dirty="0" smtClean="0"/>
              <a:t>WG leadership should nominally have a leader </a:t>
            </a:r>
            <a:r>
              <a:rPr lang="en-US" sz="2400" dirty="0"/>
              <a:t>and </a:t>
            </a:r>
            <a:r>
              <a:rPr lang="en-US" sz="2400" dirty="0" smtClean="0"/>
              <a:t>a deputy, and should include at least 1 collaborator if possible </a:t>
            </a:r>
            <a:endParaRPr lang="en-US" sz="2400" dirty="0"/>
          </a:p>
        </p:txBody>
      </p:sp>
      <p:sp>
        <p:nvSpPr>
          <p:cNvPr id="4" name="Bent-Up Arrow 3"/>
          <p:cNvSpPr/>
          <p:nvPr/>
        </p:nvSpPr>
        <p:spPr>
          <a:xfrm rot="10800000">
            <a:off x="2514600" y="1298376"/>
            <a:ext cx="914400" cy="457200"/>
          </a:xfrm>
          <a:prstGeom prst="bentUpArrow">
            <a:avLst>
              <a:gd name="adj1" fmla="val 45833"/>
              <a:gd name="adj2" fmla="val 25000"/>
              <a:gd name="adj3" fmla="val 25000"/>
            </a:avLst>
          </a:prstGeom>
          <a:solidFill>
            <a:srgbClr val="0000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104769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</a:rPr>
              <a:t>DPAM: Prep for JRT-16, understand then avoid causes of disruptions in NSTX-U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6" name="Bent-Up Arrow 5"/>
          <p:cNvSpPr/>
          <p:nvPr/>
        </p:nvSpPr>
        <p:spPr>
          <a:xfrm>
            <a:off x="5410200" y="4076700"/>
            <a:ext cx="914400" cy="381000"/>
          </a:xfrm>
          <a:prstGeom prst="bentUpArrow">
            <a:avLst>
              <a:gd name="adj1" fmla="val 45833"/>
              <a:gd name="adj2" fmla="val 25000"/>
              <a:gd name="adj3" fmla="val 25000"/>
            </a:avLst>
          </a:prstGeom>
          <a:solidFill>
            <a:srgbClr val="0000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417189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</a:rPr>
              <a:t>Multi-facility and multi-institutional effort</a:t>
            </a:r>
            <a:endParaRPr lang="en-US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3657600"/>
            <a:ext cx="4267200" cy="2773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402 team members</a:t>
            </a:r>
          </a:p>
          <a:p>
            <a:pPr marL="0" indent="0" algn="ctr">
              <a:buNone/>
            </a:pPr>
            <a:r>
              <a:rPr lang="en-US" sz="3200" dirty="0" smtClean="0"/>
              <a:t>290 scientists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336699"/>
                </a:solidFill>
              </a:rPr>
              <a:t>(~70% non-PPPL)</a:t>
            </a:r>
          </a:p>
          <a:p>
            <a:pPr marL="0" indent="0" algn="ctr">
              <a:buNone/>
            </a:pPr>
            <a:r>
              <a:rPr lang="en-US" sz="3200" dirty="0" smtClean="0"/>
              <a:t>55 institutions</a:t>
            </a:r>
          </a:p>
          <a:p>
            <a:pPr marL="0" indent="0" algn="ctr">
              <a:buNone/>
            </a:pPr>
            <a:r>
              <a:rPr lang="en-US" sz="3200" dirty="0" smtClean="0"/>
              <a:t>22 US Universities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spc="-5" dirty="0">
                <a:latin typeface="Arial"/>
                <a:cs typeface="Arial"/>
              </a:rPr>
              <a:t>NSTX-U </a:t>
            </a:r>
            <a:r>
              <a:rPr lang="en-US" sz="2400" i="1" dirty="0">
                <a:latin typeface="Arial"/>
                <a:cs typeface="Arial"/>
              </a:rPr>
              <a:t>= </a:t>
            </a:r>
            <a:r>
              <a:rPr lang="en-US" sz="2400" i="1" spc="-5" dirty="0">
                <a:latin typeface="Arial"/>
                <a:cs typeface="Arial"/>
              </a:rPr>
              <a:t>National </a:t>
            </a:r>
            <a:r>
              <a:rPr lang="en-US" sz="2400" i="1" dirty="0">
                <a:latin typeface="Arial"/>
                <a:cs typeface="Arial"/>
              </a:rPr>
              <a:t>Spherical </a:t>
            </a:r>
            <a:r>
              <a:rPr lang="en-US" sz="2400" i="1" spc="-20" dirty="0">
                <a:latin typeface="Arial"/>
                <a:cs typeface="Arial"/>
              </a:rPr>
              <a:t>Torus </a:t>
            </a:r>
            <a:r>
              <a:rPr lang="en-US" sz="2400" i="1" spc="-5" dirty="0" err="1">
                <a:latin typeface="Arial"/>
                <a:cs typeface="Arial"/>
              </a:rPr>
              <a:t>eXperiment</a:t>
            </a:r>
            <a:r>
              <a:rPr lang="en-US" sz="2400" i="1" spc="-5" dirty="0">
                <a:latin typeface="Arial"/>
                <a:cs typeface="Arial"/>
              </a:rPr>
              <a:t> </a:t>
            </a:r>
            <a:r>
              <a:rPr lang="en-US" sz="2400" i="1" dirty="0">
                <a:latin typeface="Arial"/>
                <a:cs typeface="Arial"/>
              </a:rPr>
              <a:t>-</a:t>
            </a:r>
            <a:r>
              <a:rPr lang="en-US" sz="2400" i="1" spc="-15" dirty="0">
                <a:latin typeface="Arial"/>
                <a:cs typeface="Arial"/>
              </a:rPr>
              <a:t> </a:t>
            </a:r>
            <a:r>
              <a:rPr lang="en-US" sz="2400" i="1" spc="-5" dirty="0">
                <a:latin typeface="Arial"/>
                <a:cs typeface="Arial"/>
              </a:rPr>
              <a:t>Upgrade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Highly collaborative research program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0784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Domestic (33)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77956" y="10668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International (22)</a:t>
            </a:r>
            <a:endParaRPr lang="en-US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1447800"/>
            <a:ext cx="17811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1699260" cy="50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094488" cy="199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2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2400" dirty="0" smtClean="0"/>
              <a:t>Successful vessel pump-down (December 2014)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Team-wide Research Forum </a:t>
            </a:r>
            <a:r>
              <a:rPr lang="en-US" sz="2400" dirty="0"/>
              <a:t>(</a:t>
            </a:r>
            <a:r>
              <a:rPr lang="en-US" sz="2400" dirty="0" smtClean="0"/>
              <a:t>February 2015)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Commissioning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plasma, OH arc fault (April)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PAC-36 </a:t>
            </a:r>
            <a:r>
              <a:rPr lang="en-US" sz="2400" dirty="0"/>
              <a:t>- program letter, arc fault </a:t>
            </a:r>
            <a:r>
              <a:rPr lang="en-US" sz="2400" dirty="0" smtClean="0"/>
              <a:t>discussion (June)</a:t>
            </a:r>
            <a:endParaRPr lang="en-US" sz="2400" dirty="0"/>
          </a:p>
          <a:p>
            <a:pPr>
              <a:lnSpc>
                <a:spcPct val="125000"/>
              </a:lnSpc>
            </a:pPr>
            <a:r>
              <a:rPr lang="en-US" sz="2400" dirty="0" smtClean="0"/>
              <a:t>Arc </a:t>
            </a:r>
            <a:r>
              <a:rPr lang="en-US" sz="2400" dirty="0"/>
              <a:t>recovery, corrective actions </a:t>
            </a:r>
            <a:r>
              <a:rPr lang="en-US" sz="2400" dirty="0" smtClean="0"/>
              <a:t>(May)</a:t>
            </a:r>
            <a:endParaRPr lang="en-US" sz="2400" dirty="0"/>
          </a:p>
          <a:p>
            <a:pPr>
              <a:lnSpc>
                <a:spcPct val="125000"/>
              </a:lnSpc>
            </a:pPr>
            <a:r>
              <a:rPr lang="en-US" sz="2400" dirty="0" smtClean="0"/>
              <a:t>First test plasma: 110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140kA, 0.5T (August)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Bake, facility / diagnostic commissioning </a:t>
            </a:r>
            <a:r>
              <a:rPr lang="en-US" sz="2400" dirty="0"/>
              <a:t>(</a:t>
            </a:r>
            <a:r>
              <a:rPr lang="en-US" sz="2400" dirty="0" smtClean="0"/>
              <a:t>Fall)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Plasma commissioning: 800kA, 0.6T </a:t>
            </a:r>
            <a:r>
              <a:rPr lang="en-US" sz="2400" dirty="0"/>
              <a:t>(</a:t>
            </a:r>
            <a:r>
              <a:rPr lang="en-US" sz="2400" dirty="0" smtClean="0"/>
              <a:t>late December)</a:t>
            </a:r>
          </a:p>
          <a:p>
            <a:pPr>
              <a:lnSpc>
                <a:spcPct val="125000"/>
              </a:lnSpc>
            </a:pPr>
            <a:r>
              <a:rPr lang="en-US" sz="2400" dirty="0" smtClean="0"/>
              <a:t>Diverted NBI H-mode achieved </a:t>
            </a:r>
            <a:r>
              <a:rPr lang="en-US" sz="2400" dirty="0"/>
              <a:t>(</a:t>
            </a:r>
            <a:r>
              <a:rPr lang="en-US" sz="2400" dirty="0" smtClean="0"/>
              <a:t>January 2016)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Reminder: Project / Program events since PAC-35</a:t>
            </a:r>
            <a:endParaRPr lang="en-US" sz="3600" dirty="0"/>
          </a:p>
        </p:txBody>
      </p:sp>
      <p:sp>
        <p:nvSpPr>
          <p:cNvPr id="4" name="Pentagon 3"/>
          <p:cNvSpPr/>
          <p:nvPr/>
        </p:nvSpPr>
        <p:spPr>
          <a:xfrm>
            <a:off x="381000" y="6019800"/>
            <a:ext cx="609600" cy="303657"/>
          </a:xfrm>
          <a:prstGeom prst="homePlate">
            <a:avLst/>
          </a:prstGeom>
          <a:solidFill>
            <a:srgbClr val="9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1" y="5943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0000"/>
                </a:solidFill>
              </a:rPr>
              <a:t>Just begun operating!  PAC input very timely, valuable</a:t>
            </a:r>
            <a:endParaRPr lang="en-US" sz="2400" b="1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1143000"/>
            <a:ext cx="6400801" cy="52578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Please </a:t>
            </a:r>
            <a:r>
              <a:rPr lang="en-US" sz="2000" b="1" dirty="0">
                <a:latin typeface="Arial Narrow" panose="020B0606020202030204" pitchFamily="34" charset="0"/>
              </a:rPr>
              <a:t>assess the research planned to be carried out for the NSTX-U FY2016 experimental campaign</a:t>
            </a:r>
          </a:p>
          <a:p>
            <a:pPr lvl="1"/>
            <a:r>
              <a:rPr lang="en-US" sz="1800" dirty="0" smtClean="0">
                <a:latin typeface="Arial Narrow" panose="020B0606020202030204" pitchFamily="34" charset="0"/>
              </a:rPr>
              <a:t>Are </a:t>
            </a:r>
            <a:r>
              <a:rPr lang="en-US" sz="1800" dirty="0">
                <a:latin typeface="Arial Narrow" panose="020B0606020202030204" pitchFamily="34" charset="0"/>
              </a:rPr>
              <a:t>there any major missing elements, or new opportunities?</a:t>
            </a:r>
          </a:p>
          <a:p>
            <a:endParaRPr lang="en-US" sz="1000" dirty="0" smtClean="0">
              <a:latin typeface="Arial Narrow" panose="020B0606020202030204" pitchFamily="34" charset="0"/>
            </a:endParaRPr>
          </a:p>
          <a:p>
            <a:r>
              <a:rPr lang="en-US" sz="2000" b="1" dirty="0" smtClean="0">
                <a:latin typeface="Arial Narrow" panose="020B0606020202030204" pitchFamily="34" charset="0"/>
              </a:rPr>
              <a:t>Please </a:t>
            </a:r>
            <a:r>
              <a:rPr lang="en-US" sz="2000" b="1" dirty="0">
                <a:latin typeface="Arial Narrow" panose="020B0606020202030204" pitchFamily="34" charset="0"/>
              </a:rPr>
              <a:t>assess the alignment between the NSTX-U research plans and goals and the FESAC / </a:t>
            </a:r>
            <a:r>
              <a:rPr lang="en-US" sz="2000" b="1" dirty="0" smtClean="0">
                <a:latin typeface="Arial Narrow" panose="020B0606020202030204" pitchFamily="34" charset="0"/>
              </a:rPr>
              <a:t>FES initiatives</a:t>
            </a:r>
            <a:r>
              <a:rPr lang="en-US" sz="2000" b="1" dirty="0">
                <a:latin typeface="Arial Narrow" panose="020B0606020202030204" pitchFamily="34" charset="0"/>
              </a:rPr>
              <a:t>, research opportunities, and ITER urgent research needs.</a:t>
            </a:r>
          </a:p>
          <a:p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en-US" sz="2000" b="1" dirty="0" smtClean="0">
                <a:latin typeface="Arial Narrow" panose="020B0606020202030204" pitchFamily="34" charset="0"/>
              </a:rPr>
              <a:t>Please </a:t>
            </a:r>
            <a:r>
              <a:rPr lang="en-US" sz="2000" b="1" dirty="0">
                <a:latin typeface="Arial Narrow" panose="020B0606020202030204" pitchFamily="34" charset="0"/>
              </a:rPr>
              <a:t>comment on the progress and plans for the NSTX-U / PPPL theory partnership, and how </a:t>
            </a:r>
            <a:r>
              <a:rPr lang="en-US" sz="2000" b="1" dirty="0" smtClean="0">
                <a:latin typeface="Arial Narrow" panose="020B0606020202030204" pitchFamily="34" charset="0"/>
              </a:rPr>
              <a:t>well this </a:t>
            </a:r>
            <a:r>
              <a:rPr lang="en-US" sz="2000" b="1" dirty="0">
                <a:latin typeface="Arial Narrow" panose="020B0606020202030204" pitchFamily="34" charset="0"/>
              </a:rPr>
              <a:t>partnership and the broader NSTX-U research activities support “integrated </a:t>
            </a:r>
            <a:r>
              <a:rPr lang="en-US" sz="2000" b="1" dirty="0" smtClean="0">
                <a:latin typeface="Arial Narrow" panose="020B0606020202030204" pitchFamily="34" charset="0"/>
              </a:rPr>
              <a:t>predictive capability”.</a:t>
            </a:r>
            <a:endParaRPr lang="en-US" sz="2000" b="1" dirty="0">
              <a:latin typeface="Arial Narrow" panose="020B0606020202030204" pitchFamily="34" charset="0"/>
            </a:endParaRPr>
          </a:p>
          <a:p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en-US" sz="2000" b="1" dirty="0" smtClean="0">
                <a:latin typeface="Arial Narrow" panose="020B0606020202030204" pitchFamily="34" charset="0"/>
              </a:rPr>
              <a:t>Please </a:t>
            </a:r>
            <a:r>
              <a:rPr lang="en-US" sz="2000" b="1" dirty="0">
                <a:latin typeface="Arial Narrow" panose="020B0606020202030204" pitchFamily="34" charset="0"/>
              </a:rPr>
              <a:t>comment on the present team prioritization of planned facility enhancements including:</a:t>
            </a:r>
          </a:p>
          <a:p>
            <a:pPr lvl="1"/>
            <a:r>
              <a:rPr lang="en-US" sz="1800" dirty="0" err="1" smtClean="0">
                <a:latin typeface="Arial Narrow" panose="020B0606020202030204" pitchFamily="34" charset="0"/>
              </a:rPr>
              <a:t>Divertor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cryo</a:t>
            </a:r>
            <a:r>
              <a:rPr lang="en-US" sz="1800" dirty="0">
                <a:latin typeface="Arial Narrow" panose="020B0606020202030204" pitchFamily="34" charset="0"/>
              </a:rPr>
              <a:t>-pump, non-axisymmetric control coils (NCC), 28GHz </a:t>
            </a:r>
            <a:r>
              <a:rPr lang="en-US" sz="1800" dirty="0" err="1" smtClean="0">
                <a:latin typeface="Arial Narrow" panose="020B0606020202030204" pitchFamily="34" charset="0"/>
              </a:rPr>
              <a:t>gyrotron</a:t>
            </a:r>
            <a:r>
              <a:rPr lang="en-US" sz="1800" dirty="0">
                <a:latin typeface="Arial Narrow" panose="020B0606020202030204" pitchFamily="34" charset="0"/>
              </a:rPr>
              <a:t>, </a:t>
            </a:r>
            <a:r>
              <a:rPr lang="en-US" sz="1800" dirty="0" smtClean="0">
                <a:latin typeface="Arial Narrow" panose="020B0606020202030204" pitchFamily="34" charset="0"/>
              </a:rPr>
              <a:t>conversion </a:t>
            </a:r>
            <a:r>
              <a:rPr lang="en-US" sz="1800" dirty="0">
                <a:latin typeface="Arial Narrow" panose="020B0606020202030204" pitchFamily="34" charset="0"/>
              </a:rPr>
              <a:t>to </a:t>
            </a:r>
            <a:r>
              <a:rPr lang="en-US" sz="1800" dirty="0" smtClean="0">
                <a:latin typeface="Arial Narrow" panose="020B0606020202030204" pitchFamily="34" charset="0"/>
              </a:rPr>
              <a:t>high-Z PFCs + liquid </a:t>
            </a:r>
            <a:r>
              <a:rPr lang="en-US" sz="1800" dirty="0">
                <a:latin typeface="Arial Narrow" panose="020B0606020202030204" pitchFamily="34" charset="0"/>
              </a:rPr>
              <a:t>metals </a:t>
            </a:r>
            <a:r>
              <a:rPr lang="en-US" sz="1800" dirty="0" smtClean="0">
                <a:latin typeface="Arial Narrow" panose="020B0606020202030204" pitchFamily="34" charset="0"/>
              </a:rPr>
              <a:t>research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Presentations / agenda organized to aid</a:t>
            </a:r>
            <a:br>
              <a:rPr lang="en-US" sz="3200" dirty="0" smtClean="0"/>
            </a:br>
            <a:r>
              <a:rPr lang="en-US" sz="3200" dirty="0" smtClean="0"/>
              <a:t>you / PAC-37 in addressing charge questions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15634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 Narrow" panose="020B0606020202030204" pitchFamily="34" charset="0"/>
              <a:buChar char="◄"/>
            </a:pPr>
            <a:r>
              <a:rPr lang="en-US" b="1" dirty="0" smtClean="0">
                <a:solidFill>
                  <a:srgbClr val="920000"/>
                </a:solidFill>
                <a:latin typeface="Arial Narrow" panose="020B0606020202030204" pitchFamily="34" charset="0"/>
              </a:rPr>
              <a:t>Menard, Ono, </a:t>
            </a:r>
            <a:r>
              <a:rPr lang="en-US" b="1" dirty="0" err="1" smtClean="0">
                <a:solidFill>
                  <a:srgbClr val="920000"/>
                </a:solidFill>
                <a:latin typeface="Arial Narrow" panose="020B0606020202030204" pitchFamily="34" charset="0"/>
              </a:rPr>
              <a:t>Maingi</a:t>
            </a:r>
            <a:r>
              <a:rPr lang="en-US" b="1" dirty="0" smtClean="0">
                <a:solidFill>
                  <a:srgbClr val="920000"/>
                </a:solidFill>
                <a:latin typeface="Arial Narrow" panose="020B0606020202030204" pitchFamily="34" charset="0"/>
              </a:rPr>
              <a:t>, Kaye, Gerhardt</a:t>
            </a:r>
            <a:endParaRPr lang="en-US" b="1" dirty="0">
              <a:solidFill>
                <a:srgbClr val="92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7032" y="1143000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920000"/>
                </a:solidFill>
                <a:latin typeface="Arial Narrow" panose="020B0606020202030204" pitchFamily="34" charset="0"/>
              </a:rPr>
              <a:t>Key Presentations:</a:t>
            </a:r>
            <a:endParaRPr lang="en-US" b="1" u="sng" dirty="0">
              <a:solidFill>
                <a:srgbClr val="92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399" y="2362200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 Narrow" panose="020B0606020202030204" pitchFamily="34" charset="0"/>
              <a:buChar char="◄"/>
            </a:pPr>
            <a:r>
              <a:rPr lang="en-US" b="1" dirty="0" smtClean="0">
                <a:solidFill>
                  <a:srgbClr val="920000"/>
                </a:solidFill>
                <a:latin typeface="Arial Narrow" panose="020B0606020202030204" pitchFamily="34" charset="0"/>
              </a:rPr>
              <a:t>All (except Ono)</a:t>
            </a:r>
            <a:endParaRPr lang="en-US" b="1" dirty="0">
              <a:solidFill>
                <a:srgbClr val="92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399" y="3544669"/>
            <a:ext cx="207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 Narrow" panose="020B0606020202030204" pitchFamily="34" charset="0"/>
              <a:buChar char="◄"/>
            </a:pPr>
            <a:r>
              <a:rPr lang="en-US" b="1" dirty="0" err="1" smtClean="0">
                <a:solidFill>
                  <a:srgbClr val="920000"/>
                </a:solidFill>
                <a:latin typeface="Arial Narrow" panose="020B0606020202030204" pitchFamily="34" charset="0"/>
              </a:rPr>
              <a:t>Bhattacharjee</a:t>
            </a:r>
            <a:r>
              <a:rPr lang="en-US" b="1" dirty="0" smtClean="0">
                <a:solidFill>
                  <a:srgbClr val="920000"/>
                </a:solidFill>
                <a:latin typeface="Arial Narrow" panose="020B0606020202030204" pitchFamily="34" charset="0"/>
              </a:rPr>
              <a:t>, Boyer, </a:t>
            </a:r>
            <a:r>
              <a:rPr lang="en-US" b="1" dirty="0" err="1" smtClean="0">
                <a:solidFill>
                  <a:srgbClr val="920000"/>
                </a:solidFill>
                <a:latin typeface="Arial Narrow" panose="020B0606020202030204" pitchFamily="34" charset="0"/>
              </a:rPr>
              <a:t>Poli</a:t>
            </a:r>
            <a:r>
              <a:rPr lang="en-US" b="1" dirty="0" smtClean="0">
                <a:solidFill>
                  <a:srgbClr val="920000"/>
                </a:solidFill>
                <a:latin typeface="Arial Narrow" panose="020B0606020202030204" pitchFamily="34" charset="0"/>
              </a:rPr>
              <a:t> </a:t>
            </a:r>
            <a:endParaRPr lang="en-US" b="1" dirty="0">
              <a:solidFill>
                <a:srgbClr val="92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399" y="509647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 Narrow" panose="020B0606020202030204" pitchFamily="34" charset="0"/>
              <a:buChar char="◄"/>
            </a:pPr>
            <a:r>
              <a:rPr lang="en-US" b="1" dirty="0" smtClean="0">
                <a:solidFill>
                  <a:srgbClr val="920000"/>
                </a:solidFill>
                <a:latin typeface="Arial Narrow" panose="020B0606020202030204" pitchFamily="34" charset="0"/>
              </a:rPr>
              <a:t>Menard, Ono, </a:t>
            </a:r>
            <a:r>
              <a:rPr lang="en-US" b="1" dirty="0" err="1" smtClean="0">
                <a:solidFill>
                  <a:srgbClr val="920000"/>
                </a:solidFill>
                <a:latin typeface="Arial Narrow" panose="020B0606020202030204" pitchFamily="34" charset="0"/>
              </a:rPr>
              <a:t>Maingi</a:t>
            </a:r>
            <a:r>
              <a:rPr lang="en-US" b="1" dirty="0">
                <a:solidFill>
                  <a:srgbClr val="920000"/>
                </a:solidFill>
                <a:latin typeface="Arial Narrow" panose="020B0606020202030204" pitchFamily="34" charset="0"/>
              </a:rPr>
              <a:t>, Kaye, </a:t>
            </a:r>
            <a:r>
              <a:rPr lang="en-US" b="1" dirty="0" smtClean="0">
                <a:solidFill>
                  <a:srgbClr val="920000"/>
                </a:solidFill>
                <a:latin typeface="Arial Narrow" panose="020B0606020202030204" pitchFamily="34" charset="0"/>
              </a:rPr>
              <a:t>Gerhardt, </a:t>
            </a:r>
            <a:r>
              <a:rPr lang="en-US" b="1" dirty="0" err="1" smtClean="0">
                <a:solidFill>
                  <a:srgbClr val="920000"/>
                </a:solidFill>
                <a:latin typeface="Arial Narrow" panose="020B0606020202030204" pitchFamily="34" charset="0"/>
              </a:rPr>
              <a:t>Jaworski</a:t>
            </a:r>
            <a:r>
              <a:rPr lang="en-US" b="1" dirty="0" smtClean="0">
                <a:solidFill>
                  <a:srgbClr val="920000"/>
                </a:solidFill>
                <a:latin typeface="Arial Narrow" panose="020B0606020202030204" pitchFamily="34" charset="0"/>
              </a:rPr>
              <a:t>, </a:t>
            </a:r>
            <a:r>
              <a:rPr lang="en-US" b="1" dirty="0" err="1" smtClean="0">
                <a:solidFill>
                  <a:srgbClr val="920000"/>
                </a:solidFill>
                <a:latin typeface="Arial Narrow" panose="020B0606020202030204" pitchFamily="34" charset="0"/>
              </a:rPr>
              <a:t>Sabbagh</a:t>
            </a:r>
            <a:endParaRPr lang="en-US" b="1" dirty="0">
              <a:solidFill>
                <a:srgbClr val="92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80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Events 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ince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PAC-35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Charge Questions</a:t>
            </a:r>
          </a:p>
          <a:p>
            <a:r>
              <a:rPr lang="en-US" sz="3200" dirty="0" smtClean="0"/>
              <a:t>Mission and Capabilities of NSTX-U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Research Goals and Milestones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Key Scientific Issues NSTX-U Will Address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Organizational Structure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Run Coordination 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Support for FESAC / FES Strategic Goals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Outline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156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72284"/>
            <a:ext cx="9144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Arial"/>
                <a:cs typeface="Arial"/>
              </a:rPr>
              <a:t>NSTX-U </a:t>
            </a:r>
            <a:r>
              <a:rPr b="1" dirty="0" smtClean="0">
                <a:latin typeface="Arial"/>
                <a:cs typeface="Arial"/>
              </a:rPr>
              <a:t>Mission</a:t>
            </a:r>
            <a:r>
              <a:rPr b="1" spc="-80" dirty="0" smtClean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Elements: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46078" y="1066800"/>
            <a:ext cx="1676398" cy="1730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928" y="1245766"/>
            <a:ext cx="5560072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indent="-169545">
              <a:lnSpc>
                <a:spcPts val="3145"/>
              </a:lnSpc>
              <a:buChar char="•"/>
              <a:tabLst>
                <a:tab pos="182880" algn="l"/>
              </a:tabLst>
            </a:pPr>
            <a:r>
              <a:rPr sz="2800" dirty="0" smtClean="0">
                <a:latin typeface="Arial"/>
                <a:cs typeface="Arial"/>
              </a:rPr>
              <a:t>Explore </a:t>
            </a:r>
            <a:r>
              <a:rPr sz="2800" dirty="0">
                <a:latin typeface="Arial"/>
                <a:cs typeface="Arial"/>
              </a:rPr>
              <a:t>unique </a:t>
            </a:r>
            <a:r>
              <a:rPr sz="2800" spc="-5" dirty="0">
                <a:latin typeface="Arial"/>
                <a:cs typeface="Arial"/>
              </a:rPr>
              <a:t>ST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parameter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regimes to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advance </a:t>
            </a:r>
            <a:r>
              <a:rPr sz="2800" dirty="0">
                <a:latin typeface="Arial"/>
                <a:cs typeface="Arial"/>
              </a:rPr>
              <a:t>predictive  capability - for </a:t>
            </a:r>
            <a:r>
              <a:rPr sz="2800" spc="-5" dirty="0">
                <a:latin typeface="Arial"/>
                <a:cs typeface="Arial"/>
              </a:rPr>
              <a:t>ITER </a:t>
            </a:r>
            <a:r>
              <a:rPr sz="2800" dirty="0" smtClean="0">
                <a:latin typeface="Arial"/>
                <a:cs typeface="Arial"/>
              </a:rPr>
              <a:t>and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beyond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928" y="3099435"/>
            <a:ext cx="488950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marR="5080" indent="-169545">
              <a:lnSpc>
                <a:spcPct val="100000"/>
              </a:lnSpc>
              <a:buChar char="•"/>
              <a:tabLst>
                <a:tab pos="182880" algn="l"/>
              </a:tabLst>
            </a:pPr>
            <a:r>
              <a:rPr sz="2800" dirty="0">
                <a:latin typeface="Arial"/>
                <a:cs typeface="Arial"/>
              </a:rPr>
              <a:t>Develop solutions for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plasma-  material interface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(PMI)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4928" y="4873237"/>
            <a:ext cx="510286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marR="5080" indent="-169545">
              <a:lnSpc>
                <a:spcPct val="100000"/>
              </a:lnSpc>
              <a:buChar char="•"/>
              <a:tabLst>
                <a:tab pos="182880" algn="l"/>
              </a:tabLst>
            </a:pPr>
            <a:r>
              <a:rPr sz="2800" dirty="0">
                <a:latin typeface="Arial"/>
                <a:cs typeface="Arial"/>
              </a:rPr>
              <a:t>Advance </a:t>
            </a:r>
            <a:r>
              <a:rPr sz="2800" spc="-5" dirty="0">
                <a:latin typeface="Arial"/>
                <a:cs typeface="Arial"/>
              </a:rPr>
              <a:t>ST </a:t>
            </a:r>
            <a:r>
              <a:rPr sz="2800" dirty="0">
                <a:latin typeface="Arial"/>
                <a:cs typeface="Arial"/>
              </a:rPr>
              <a:t>as Fusion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Nuclear  Science Facility and </a:t>
            </a:r>
            <a:r>
              <a:rPr sz="2800" spc="-5" dirty="0">
                <a:latin typeface="Arial"/>
                <a:cs typeface="Arial"/>
              </a:rPr>
              <a:t>Pilot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Plant</a:t>
            </a:r>
          </a:p>
        </p:txBody>
      </p:sp>
      <p:sp>
        <p:nvSpPr>
          <p:cNvPr id="9" name="object 9"/>
          <p:cNvSpPr/>
          <p:nvPr/>
        </p:nvSpPr>
        <p:spPr>
          <a:xfrm>
            <a:off x="5910263" y="2877239"/>
            <a:ext cx="1530349" cy="990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51149" y="3908220"/>
            <a:ext cx="1894839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Liquid </a:t>
            </a:r>
            <a:r>
              <a:rPr sz="1800" spc="-5" dirty="0">
                <a:latin typeface="Arial Narrow"/>
                <a:cs typeface="Arial Narrow"/>
              </a:rPr>
              <a:t>metals </a:t>
            </a:r>
            <a:r>
              <a:rPr sz="1800" dirty="0">
                <a:latin typeface="Arial Narrow"/>
                <a:cs typeface="Arial Narrow"/>
              </a:rPr>
              <a:t>/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Lithium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89118" y="3907534"/>
            <a:ext cx="12966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Snowflake/X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69213" y="2877239"/>
            <a:ext cx="1274761" cy="1047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77436" y="4489704"/>
            <a:ext cx="110490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ST-FNSF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Pilot-Plant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7400" y="4343400"/>
            <a:ext cx="1502676" cy="1676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68430" y="5169158"/>
            <a:ext cx="1378021" cy="1308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568430" y="1124823"/>
            <a:ext cx="713657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r">
              <a:lnSpc>
                <a:spcPts val="1945"/>
              </a:lnSpc>
            </a:pPr>
            <a:r>
              <a:rPr lang="en-US" spc="-5" dirty="0">
                <a:cs typeface="Arial"/>
              </a:rPr>
              <a:t>ITE</a:t>
            </a:r>
            <a:r>
              <a:rPr lang="en-US" dirty="0">
                <a:cs typeface="Arial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012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8082"/>
            <a:ext cx="9144000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>
              <a:lnSpc>
                <a:spcPts val="3670"/>
              </a:lnSpc>
            </a:pPr>
            <a:r>
              <a:rPr sz="3200" b="1" spc="-5" dirty="0">
                <a:latin typeface="Arial"/>
                <a:cs typeface="Arial"/>
              </a:rPr>
              <a:t>NSTX-U will </a:t>
            </a:r>
            <a:r>
              <a:rPr sz="3200" b="1" spc="-10" dirty="0">
                <a:latin typeface="Arial"/>
                <a:cs typeface="Arial"/>
              </a:rPr>
              <a:t>access </a:t>
            </a:r>
            <a:r>
              <a:rPr sz="3200" b="1" spc="-5" dirty="0">
                <a:latin typeface="Arial"/>
                <a:cs typeface="Arial"/>
              </a:rPr>
              <a:t>new </a:t>
            </a:r>
            <a:r>
              <a:rPr sz="3200" b="1" spc="-5" dirty="0" smtClean="0">
                <a:latin typeface="Arial"/>
                <a:cs typeface="Arial"/>
              </a:rPr>
              <a:t>physics</a:t>
            </a:r>
            <a:r>
              <a:rPr lang="en-US" sz="3200" b="1" spc="-5" dirty="0" smtClean="0">
                <a:latin typeface="Arial"/>
                <a:cs typeface="Arial"/>
              </a:rPr>
              <a:t/>
            </a:r>
            <a:br>
              <a:rPr lang="en-US" sz="3200" b="1" spc="-5" dirty="0" smtClean="0">
                <a:latin typeface="Arial"/>
                <a:cs typeface="Arial"/>
              </a:rPr>
            </a:br>
            <a:r>
              <a:rPr sz="3200" b="1" spc="-5" dirty="0" smtClean="0">
                <a:latin typeface="Arial"/>
                <a:cs typeface="Arial"/>
              </a:rPr>
              <a:t>with </a:t>
            </a:r>
            <a:r>
              <a:rPr sz="3200" b="1" spc="-5" dirty="0">
                <a:latin typeface="Arial"/>
                <a:cs typeface="Arial"/>
              </a:rPr>
              <a:t>2 major new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tools: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7714" y="5312664"/>
            <a:ext cx="428371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70"/>
              </a:lnSpc>
            </a:pPr>
            <a:r>
              <a:rPr sz="2400" b="1" u="heavy" spc="-5" dirty="0">
                <a:latin typeface="Arial Narrow"/>
                <a:cs typeface="Arial Narrow"/>
              </a:rPr>
              <a:t>Higher </a:t>
            </a:r>
            <a:r>
              <a:rPr sz="2400" b="1" u="heavy" spc="-110" dirty="0">
                <a:latin typeface="Arial Narrow"/>
                <a:cs typeface="Arial Narrow"/>
              </a:rPr>
              <a:t>T, </a:t>
            </a:r>
            <a:r>
              <a:rPr sz="2400" b="1" u="heavy" spc="-5" dirty="0">
                <a:latin typeface="Arial Narrow"/>
                <a:cs typeface="Arial Narrow"/>
              </a:rPr>
              <a:t>low </a:t>
            </a:r>
            <a:r>
              <a:rPr lang="en-US" sz="2400" b="1" u="heavy" spc="-5" dirty="0" smtClean="0">
                <a:latin typeface="Symbol" panose="05050102010706020507" pitchFamily="18" charset="2"/>
                <a:cs typeface="Arial Narrow"/>
              </a:rPr>
              <a:t>n</a:t>
            </a:r>
            <a:r>
              <a:rPr lang="en-US" sz="2400" b="1" u="heavy" spc="-5" dirty="0" smtClean="0">
                <a:latin typeface="Arial Narrow"/>
                <a:cs typeface="Arial Narrow"/>
              </a:rPr>
              <a:t>*</a:t>
            </a:r>
            <a:r>
              <a:rPr sz="2400" b="1" u="heavy" spc="-5" dirty="0" smtClean="0">
                <a:latin typeface="Arial Narrow"/>
                <a:cs typeface="Arial Narrow"/>
              </a:rPr>
              <a:t> </a:t>
            </a:r>
            <a:r>
              <a:rPr lang="en-US" sz="2400" b="1" u="heavy" spc="-5" dirty="0" smtClean="0">
                <a:latin typeface="Arial Narrow"/>
                <a:cs typeface="Arial Narrow"/>
              </a:rPr>
              <a:t>from low to h</a:t>
            </a:r>
            <a:r>
              <a:rPr sz="2400" b="1" u="heavy" spc="-5" dirty="0" smtClean="0">
                <a:latin typeface="Arial Narrow"/>
                <a:cs typeface="Arial Narrow"/>
              </a:rPr>
              <a:t>igh</a:t>
            </a:r>
            <a:r>
              <a:rPr sz="2400" b="1" u="heavy" spc="140" dirty="0" smtClean="0">
                <a:latin typeface="Arial Narrow"/>
                <a:cs typeface="Arial Narrow"/>
              </a:rPr>
              <a:t> </a:t>
            </a:r>
            <a:r>
              <a:rPr sz="2400" b="1" u="heavy" spc="-5" dirty="0">
                <a:latin typeface="Symbol"/>
                <a:cs typeface="Symbol"/>
              </a:rPr>
              <a:t></a:t>
            </a:r>
            <a:endParaRPr sz="2400" dirty="0">
              <a:latin typeface="Symbol"/>
              <a:cs typeface="Symbol"/>
            </a:endParaRPr>
          </a:p>
          <a:p>
            <a:pPr marL="329565" marR="320675" algn="ctr">
              <a:lnSpc>
                <a:spcPts val="2900"/>
              </a:lnSpc>
              <a:spcBef>
                <a:spcPts val="70"/>
              </a:spcBef>
            </a:pPr>
            <a:r>
              <a:rPr sz="2400" spc="-5" dirty="0" smtClean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C00000"/>
                </a:solidFill>
                <a:latin typeface="Arial Narrow"/>
                <a:cs typeface="Arial Narrow"/>
              </a:rPr>
              <a:t>Unique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regime, study new  transport and stability</a:t>
            </a:r>
            <a:r>
              <a:rPr sz="2400" b="1" spc="-2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physics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1302" y="5320283"/>
            <a:ext cx="4477385" cy="97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30"/>
              </a:lnSpc>
            </a:pPr>
            <a:r>
              <a:rPr sz="2400" b="1" u="heavy" spc="-5" dirty="0">
                <a:latin typeface="Arial Narrow"/>
                <a:cs typeface="Arial Narrow"/>
              </a:rPr>
              <a:t>Full non-inductive current</a:t>
            </a:r>
            <a:r>
              <a:rPr sz="2400" b="1" u="heavy" spc="-25" dirty="0">
                <a:latin typeface="Arial Narrow"/>
                <a:cs typeface="Arial Narrow"/>
              </a:rPr>
              <a:t> </a:t>
            </a:r>
            <a:r>
              <a:rPr sz="2400" b="1" u="heavy" spc="-5" dirty="0">
                <a:latin typeface="Arial Narrow"/>
                <a:cs typeface="Arial Narrow"/>
              </a:rPr>
              <a:t>drive</a:t>
            </a:r>
            <a:endParaRPr sz="2400" dirty="0">
              <a:latin typeface="Arial Narrow"/>
              <a:cs typeface="Arial Narrow"/>
            </a:endParaRPr>
          </a:p>
          <a:p>
            <a:pPr algn="ctr">
              <a:lnSpc>
                <a:spcPts val="2620"/>
              </a:lnSpc>
            </a:pPr>
            <a:r>
              <a:rPr sz="2400" spc="-5"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Not demonstrated in </a:t>
            </a:r>
            <a:r>
              <a:rPr sz="2400" b="1" dirty="0">
                <a:solidFill>
                  <a:srgbClr val="C00000"/>
                </a:solidFill>
                <a:latin typeface="Arial Narrow"/>
                <a:cs typeface="Arial Narrow"/>
              </a:rPr>
              <a:t>ST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at</a:t>
            </a:r>
            <a:r>
              <a:rPr sz="2400" b="1" spc="-6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high-</a:t>
            </a:r>
            <a:r>
              <a:rPr sz="2400" b="1" spc="-5" dirty="0">
                <a:solidFill>
                  <a:srgbClr val="C00000"/>
                </a:solidFill>
                <a:latin typeface="Symbol"/>
                <a:cs typeface="Symbol"/>
              </a:rPr>
              <a:t></a:t>
            </a:r>
            <a:r>
              <a:rPr sz="2400" b="1" spc="-7" baseline="-20833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endParaRPr sz="2400" baseline="-20833" dirty="0">
              <a:latin typeface="Arial"/>
              <a:cs typeface="Arial"/>
            </a:endParaRPr>
          </a:p>
          <a:p>
            <a:pPr algn="ctr">
              <a:lnSpc>
                <a:spcPts val="2290"/>
              </a:lnSpc>
            </a:pPr>
            <a:r>
              <a:rPr sz="2000" b="1" spc="-10" dirty="0">
                <a:solidFill>
                  <a:srgbClr val="C00000"/>
                </a:solidFill>
                <a:latin typeface="Arial Narrow"/>
                <a:cs typeface="Arial Narrow"/>
              </a:rPr>
              <a:t>Essential 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for any future steady-state</a:t>
            </a:r>
            <a:r>
              <a:rPr sz="2000" b="1" spc="1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ST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85800" y="1295400"/>
            <a:ext cx="3584731" cy="3748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5006110" y="1293812"/>
            <a:ext cx="3604489" cy="3735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/>
        </p:nvSpPr>
        <p:spPr>
          <a:xfrm>
            <a:off x="1655701" y="1373153"/>
            <a:ext cx="909319" cy="1343660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0" y="102552"/>
                </a:lnTo>
                <a:lnTo>
                  <a:pt x="641591" y="1216812"/>
                </a:lnTo>
                <a:lnTo>
                  <a:pt x="552538" y="1268082"/>
                </a:lnTo>
                <a:lnTo>
                  <a:pt x="833196" y="1343634"/>
                </a:lnTo>
                <a:lnTo>
                  <a:pt x="894943" y="1114259"/>
                </a:lnTo>
                <a:lnTo>
                  <a:pt x="819696" y="1114259"/>
                </a:lnTo>
                <a:lnTo>
                  <a:pt x="178104" y="0"/>
                </a:lnTo>
                <a:close/>
              </a:path>
              <a:path w="909319" h="1343660">
                <a:moveTo>
                  <a:pt x="908748" y="1062977"/>
                </a:moveTo>
                <a:lnTo>
                  <a:pt x="819696" y="1114259"/>
                </a:lnTo>
                <a:lnTo>
                  <a:pt x="894943" y="1114259"/>
                </a:lnTo>
                <a:lnTo>
                  <a:pt x="908748" y="10629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/>
        </p:nvSpPr>
        <p:spPr>
          <a:xfrm>
            <a:off x="1655701" y="1373153"/>
            <a:ext cx="909319" cy="1343660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819696" y="1114259"/>
                </a:lnTo>
                <a:lnTo>
                  <a:pt x="908748" y="1062977"/>
                </a:lnTo>
                <a:lnTo>
                  <a:pt x="833196" y="1343634"/>
                </a:lnTo>
                <a:lnTo>
                  <a:pt x="552538" y="1268082"/>
                </a:lnTo>
                <a:lnTo>
                  <a:pt x="641591" y="1216812"/>
                </a:lnTo>
                <a:lnTo>
                  <a:pt x="0" y="102552"/>
                </a:lnTo>
                <a:lnTo>
                  <a:pt x="178104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/>
          <p:cNvSpPr/>
          <p:nvPr/>
        </p:nvSpPr>
        <p:spPr>
          <a:xfrm>
            <a:off x="6442660" y="1380901"/>
            <a:ext cx="608330" cy="734060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0" y="447763"/>
                </a:moveTo>
                <a:lnTo>
                  <a:pt x="50164" y="734047"/>
                </a:lnTo>
                <a:lnTo>
                  <a:pt x="336461" y="683882"/>
                </a:lnTo>
                <a:lnTo>
                  <a:pt x="252336" y="624852"/>
                </a:lnTo>
                <a:lnTo>
                  <a:pt x="335186" y="506793"/>
                </a:lnTo>
                <a:lnTo>
                  <a:pt x="84112" y="506793"/>
                </a:lnTo>
                <a:lnTo>
                  <a:pt x="0" y="447763"/>
                </a:lnTo>
                <a:close/>
              </a:path>
              <a:path w="608329" h="734060">
                <a:moveTo>
                  <a:pt x="439762" y="0"/>
                </a:moveTo>
                <a:lnTo>
                  <a:pt x="84112" y="506793"/>
                </a:lnTo>
                <a:lnTo>
                  <a:pt x="335186" y="506793"/>
                </a:lnTo>
                <a:lnTo>
                  <a:pt x="607987" y="118059"/>
                </a:lnTo>
                <a:lnTo>
                  <a:pt x="4397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/>
          <p:cNvSpPr/>
          <p:nvPr/>
        </p:nvSpPr>
        <p:spPr>
          <a:xfrm>
            <a:off x="6442660" y="1380902"/>
            <a:ext cx="608330" cy="734060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607987" y="118059"/>
                </a:moveTo>
                <a:lnTo>
                  <a:pt x="252336" y="624852"/>
                </a:lnTo>
                <a:lnTo>
                  <a:pt x="336461" y="683882"/>
                </a:lnTo>
                <a:lnTo>
                  <a:pt x="50164" y="734047"/>
                </a:lnTo>
                <a:lnTo>
                  <a:pt x="0" y="447763"/>
                </a:lnTo>
                <a:lnTo>
                  <a:pt x="84112" y="506793"/>
                </a:lnTo>
                <a:lnTo>
                  <a:pt x="439762" y="0"/>
                </a:lnTo>
                <a:lnTo>
                  <a:pt x="607987" y="11805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 txBox="1"/>
          <p:nvPr/>
        </p:nvSpPr>
        <p:spPr>
          <a:xfrm>
            <a:off x="4191000" y="1066800"/>
            <a:ext cx="4953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. </a:t>
            </a:r>
            <a:r>
              <a:rPr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Tangential</a:t>
            </a:r>
            <a:r>
              <a:rPr lang="en-US" sz="2800" b="1" spc="-37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lang="en-US"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lang="en-US" sz="2800" b="1" spc="-37" baseline="30000" dirty="0" smtClean="0">
                <a:solidFill>
                  <a:srgbClr val="336699"/>
                </a:solidFill>
                <a:latin typeface="Arial Narrow"/>
                <a:cs typeface="Arial Narrow"/>
              </a:rPr>
              <a:t>nd </a:t>
            </a: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Neutral</a:t>
            </a:r>
            <a:r>
              <a:rPr sz="2800" b="1" spc="247" dirty="0" smtClean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Beam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23" name="object 11"/>
          <p:cNvSpPr txBox="1"/>
          <p:nvPr/>
        </p:nvSpPr>
        <p:spPr>
          <a:xfrm>
            <a:off x="0" y="1066800"/>
            <a:ext cx="4191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1. New</a:t>
            </a:r>
            <a:r>
              <a:rPr sz="2800" b="1" spc="25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Central</a:t>
            </a:r>
            <a:r>
              <a:rPr sz="2800" b="1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336699"/>
                </a:solidFill>
                <a:latin typeface="Arial Narrow"/>
                <a:cs typeface="Arial Narrow"/>
              </a:rPr>
              <a:t>Magnet</a:t>
            </a:r>
            <a:endParaRPr sz="4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910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5526</TotalTime>
  <Words>4337</Words>
  <Application>Microsoft Office PowerPoint</Application>
  <PresentationFormat>On-screen Show (4:3)</PresentationFormat>
  <Paragraphs>694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NSTX Upgrade</vt:lpstr>
      <vt:lpstr>Overview of NSTX-U Research Program Progress and Plans</vt:lpstr>
      <vt:lpstr>Outline</vt:lpstr>
      <vt:lpstr>NSTX-U Research Team Has Been Scientifically Productive Very Active in Scientific Conferences, Publications, and Collaborations</vt:lpstr>
      <vt:lpstr>NSTX-U Research Team Has Been Scientifically Productive Very Active in Scientific Conferences, Publications, and Collaborations</vt:lpstr>
      <vt:lpstr>Reminder: Project / Program events since PAC-35</vt:lpstr>
      <vt:lpstr>Presentations / agenda organized to aid you / PAC-37 in addressing charge questions</vt:lpstr>
      <vt:lpstr>Outline</vt:lpstr>
      <vt:lpstr>NSTX-U Mission Elements:</vt:lpstr>
      <vt:lpstr>NSTX-U will access new physics with 2 major new tools:</vt:lpstr>
      <vt:lpstr>NSTX-U will have major boost in performance</vt:lpstr>
      <vt:lpstr>Outline</vt:lpstr>
      <vt:lpstr> 5 year goal: Establish core physics/scenarios for ST 10 year goal: Integrate high-performance core + metal walls</vt:lpstr>
      <vt:lpstr>Summary of FY2016-18 NSTX-U Research Milestones</vt:lpstr>
      <vt:lpstr>PowerPoint Presentation</vt:lpstr>
      <vt:lpstr>Motivations for next major facility enhancements One (maybe 2) enhancement(s) feasible / affordable for FY18-19 outage</vt:lpstr>
      <vt:lpstr>Favorable confinement trend with  collisionality and  found in ST experiments</vt:lpstr>
      <vt:lpstr>NBI-heated STs excellent testbed for -particle physics</vt:lpstr>
      <vt:lpstr>NSTX-U aims to play leading role in disruption prediction, avoidance, and mitigation (DPAM) for ITER and FNSF</vt:lpstr>
      <vt:lpstr>Design studies show ST potentially attractive as Fusion Nuclear Science Facility (FNSF) or Pilot Plant</vt:lpstr>
      <vt:lpstr>Steady-state operation required  for ST/AT FNSF or Pilot Plant</vt:lpstr>
      <vt:lpstr>ST-FNSF may need solenoidless current start-up method Coaxial Helicity Injection (CHI) effective for current initiation</vt:lpstr>
      <vt:lpstr>1MW 28GHz ECH / EBW gyrotron is  game-changer for solenoid-free start-up</vt:lpstr>
      <vt:lpstr>Dedicated tokamak + ST experiments found  power exhaust width varies as 1 / Bpoloidal</vt:lpstr>
      <vt:lpstr>NSTX-U will test ability of radiation and advanced  divertors to mitigate very high heat-fluxes</vt:lpstr>
      <vt:lpstr>Plasma confinement increased continuously with  increasing Li coatings in NSTX – what is limit?</vt:lpstr>
      <vt:lpstr>NSTX-U boundary / PFC plan: add divertor cryo-pump, transition to high-Z wall, study flowing liquid metal PFCs</vt:lpstr>
      <vt:lpstr>Outline</vt:lpstr>
      <vt:lpstr>New NSTX-U Science organizational structure for 2015-16:  3 Science Groups, 9 Topical Science Groups, 1 Task Force</vt:lpstr>
      <vt:lpstr>Motivations for restructuring science program</vt:lpstr>
      <vt:lpstr>NSTX-U university collaborators spearheaded new outreach seminar effort –11 talks given so far</vt:lpstr>
      <vt:lpstr>Research Forum held February 2015  Experimental proposals prioritized using several criteria:</vt:lpstr>
      <vt:lpstr>Very strong interest in NSTX-U research  Requested research time exceeds available time by factor of 4</vt:lpstr>
      <vt:lpstr>Experimental proposal  preparation and execution well underway</vt:lpstr>
      <vt:lpstr>Research Operations Goals for first 2 run-months (still consistent with Forum guidance / assumptions)</vt:lpstr>
      <vt:lpstr>Outline</vt:lpstr>
      <vt:lpstr>Substantial leadership and participation in FES workshops by NSTX-U, collaborators, PPPL</vt:lpstr>
      <vt:lpstr>NSTX-U research program well aligned  with FESAC / FES strategic priorities</vt:lpstr>
      <vt:lpstr>Summary:  NSTX-U will make fundamental and  world-leading contributions to toroidal fusion science</vt:lpstr>
      <vt:lpstr>Backup</vt:lpstr>
      <vt:lpstr>Run Time Guidance for XP Prioritization (January 2016) Similar to Research Forum, but +1 week for XMP, +1 week for XP</vt:lpstr>
      <vt:lpstr>NSTX-U 5 year plan: Develop physics/scenario understanding needed to assess ST viability as FNSF/DEMO, support ITER</vt:lpstr>
      <vt:lpstr>NSTX-U engaged in 31 ITPA  joint experiments / activities</vt:lpstr>
      <vt:lpstr>Roles / Responsibilities for Task Forces</vt:lpstr>
      <vt:lpstr>Roles / Responsibilities for Working Groups</vt:lpstr>
      <vt:lpstr>NSTX-U = National Spherical Torus eXperiment - Upgrade Highly collaborative research program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835</cp:revision>
  <dcterms:created xsi:type="dcterms:W3CDTF">2015-07-16T16:59:24Z</dcterms:created>
  <dcterms:modified xsi:type="dcterms:W3CDTF">2016-01-25T14:54:16Z</dcterms:modified>
</cp:coreProperties>
</file>