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68" r:id="rId2"/>
    <p:sldId id="398" r:id="rId3"/>
    <p:sldId id="369" r:id="rId4"/>
    <p:sldId id="382" r:id="rId5"/>
    <p:sldId id="383" r:id="rId6"/>
    <p:sldId id="384" r:id="rId7"/>
    <p:sldId id="385" r:id="rId8"/>
    <p:sldId id="368" r:id="rId9"/>
    <p:sldId id="400" r:id="rId10"/>
    <p:sldId id="376" r:id="rId11"/>
    <p:sldId id="377" r:id="rId12"/>
    <p:sldId id="378" r:id="rId13"/>
    <p:sldId id="407" r:id="rId14"/>
    <p:sldId id="401" r:id="rId15"/>
    <p:sldId id="375" r:id="rId16"/>
    <p:sldId id="298" r:id="rId17"/>
    <p:sldId id="305" r:id="rId18"/>
    <p:sldId id="396" r:id="rId19"/>
    <p:sldId id="397" r:id="rId20"/>
    <p:sldId id="402" r:id="rId21"/>
    <p:sldId id="336" r:id="rId22"/>
    <p:sldId id="403" r:id="rId23"/>
    <p:sldId id="342" r:id="rId24"/>
    <p:sldId id="399" r:id="rId25"/>
    <p:sldId id="386" r:id="rId26"/>
    <p:sldId id="390" r:id="rId27"/>
    <p:sldId id="404" r:id="rId28"/>
    <p:sldId id="408" r:id="rId29"/>
    <p:sldId id="389" r:id="rId30"/>
    <p:sldId id="388" r:id="rId31"/>
    <p:sldId id="344" r:id="rId32"/>
    <p:sldId id="348" r:id="rId33"/>
    <p:sldId id="405" r:id="rId34"/>
    <p:sldId id="345" r:id="rId35"/>
    <p:sldId id="343" r:id="rId36"/>
    <p:sldId id="349" r:id="rId37"/>
    <p:sldId id="351" r:id="rId38"/>
    <p:sldId id="337" r:id="rId39"/>
    <p:sldId id="379" r:id="rId40"/>
    <p:sldId id="395" r:id="rId41"/>
    <p:sldId id="394" r:id="rId42"/>
    <p:sldId id="393" r:id="rId43"/>
    <p:sldId id="366" r:id="rId44"/>
    <p:sldId id="350"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28BF99"/>
    <a:srgbClr val="035EFF"/>
    <a:srgbClr val="7489F5"/>
    <a:srgbClr val="C4BD97"/>
    <a:srgbClr val="336699"/>
    <a:srgbClr val="9200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651" autoAdjust="0"/>
  </p:normalViewPr>
  <p:slideViewPr>
    <p:cSldViewPr>
      <p:cViewPr>
        <p:scale>
          <a:sx n="100" d="100"/>
          <a:sy n="100" d="100"/>
        </p:scale>
        <p:origin x="-2696" y="-8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46C3C-6671-4B05-8C04-A564177E6221}" type="datetimeFigureOut">
              <a:rPr lang="en-US" smtClean="0"/>
              <a:t>1/25/16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A37322-5B01-4894-A3A3-56232F48BE61}" type="slidenum">
              <a:rPr lang="en-US" smtClean="0"/>
              <a:t>‹#›</a:t>
            </a:fld>
            <a:endParaRPr lang="en-US"/>
          </a:p>
        </p:txBody>
      </p:sp>
    </p:spTree>
    <p:extLst>
      <p:ext uri="{BB962C8B-B14F-4D97-AF65-F5344CB8AC3E}">
        <p14:creationId xmlns:p14="http://schemas.microsoft.com/office/powerpoint/2010/main" val="1395831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2</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119188" y="679450"/>
            <a:ext cx="4625975" cy="3470275"/>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35223" indent="-282778" eaLnBrk="0" hangingPunct="0">
              <a:defRPr sz="1200" b="1" i="1">
                <a:solidFill>
                  <a:srgbClr val="1822CD"/>
                </a:solidFill>
                <a:latin typeface="Helvetica" charset="0"/>
                <a:ea typeface="ＭＳ Ｐゴシック" charset="0"/>
              </a:defRPr>
            </a:lvl2pPr>
            <a:lvl3pPr marL="1131113" indent="-226223" eaLnBrk="0" hangingPunct="0">
              <a:defRPr sz="1200" b="1" i="1">
                <a:solidFill>
                  <a:srgbClr val="1822CD"/>
                </a:solidFill>
                <a:latin typeface="Helvetica" charset="0"/>
                <a:ea typeface="ＭＳ Ｐゴシック" charset="0"/>
              </a:defRPr>
            </a:lvl3pPr>
            <a:lvl4pPr marL="1583558" indent="-226223" eaLnBrk="0" hangingPunct="0">
              <a:defRPr sz="1200" b="1" i="1">
                <a:solidFill>
                  <a:srgbClr val="1822CD"/>
                </a:solidFill>
                <a:latin typeface="Helvetica" charset="0"/>
                <a:ea typeface="ＭＳ Ｐゴシック" charset="0"/>
              </a:defRPr>
            </a:lvl4pPr>
            <a:lvl5pPr marL="2036003" indent="-226223" eaLnBrk="0" hangingPunct="0">
              <a:defRPr sz="1200" b="1" i="1">
                <a:solidFill>
                  <a:srgbClr val="1822CD"/>
                </a:solidFill>
                <a:latin typeface="Helvetica" charset="0"/>
                <a:ea typeface="ＭＳ Ｐゴシック" charset="0"/>
              </a:defRPr>
            </a:lvl5pPr>
            <a:lvl6pPr marL="2488448" indent="-226223" eaLnBrk="0" fontAlgn="base" hangingPunct="0">
              <a:spcBef>
                <a:spcPct val="0"/>
              </a:spcBef>
              <a:spcAft>
                <a:spcPct val="0"/>
              </a:spcAft>
              <a:defRPr sz="1200" b="1" i="1">
                <a:solidFill>
                  <a:srgbClr val="1822CD"/>
                </a:solidFill>
                <a:latin typeface="Helvetica" charset="0"/>
                <a:ea typeface="ＭＳ Ｐゴシック" charset="0"/>
              </a:defRPr>
            </a:lvl6pPr>
            <a:lvl7pPr marL="2940893" indent="-226223" eaLnBrk="0" fontAlgn="base" hangingPunct="0">
              <a:spcBef>
                <a:spcPct val="0"/>
              </a:spcBef>
              <a:spcAft>
                <a:spcPct val="0"/>
              </a:spcAft>
              <a:defRPr sz="1200" b="1" i="1">
                <a:solidFill>
                  <a:srgbClr val="1822CD"/>
                </a:solidFill>
                <a:latin typeface="Helvetica" charset="0"/>
                <a:ea typeface="ＭＳ Ｐゴシック" charset="0"/>
              </a:defRPr>
            </a:lvl7pPr>
            <a:lvl8pPr marL="3393338" indent="-226223" eaLnBrk="0" fontAlgn="base" hangingPunct="0">
              <a:spcBef>
                <a:spcPct val="0"/>
              </a:spcBef>
              <a:spcAft>
                <a:spcPct val="0"/>
              </a:spcAft>
              <a:defRPr sz="1200" b="1" i="1">
                <a:solidFill>
                  <a:srgbClr val="1822CD"/>
                </a:solidFill>
                <a:latin typeface="Helvetica" charset="0"/>
                <a:ea typeface="ＭＳ Ｐゴシック" charset="0"/>
              </a:defRPr>
            </a:lvl8pPr>
            <a:lvl9pPr marL="3845784" indent="-226223"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fld id="{8B82C423-7128-A049-9253-674AFEFBE625}" type="slidenum">
              <a:rPr lang="en-US" sz="1100" b="0" i="0">
                <a:solidFill>
                  <a:schemeClr val="tx1"/>
                </a:solidFill>
                <a:latin typeface="Arial" charset="0"/>
              </a:rPr>
              <a:pPr eaLnBrk="1" hangingPunct="1"/>
              <a:t>22</a:t>
            </a:fld>
            <a:endParaRPr lang="en-US" sz="1100" b="0" i="0">
              <a:solidFill>
                <a:schemeClr val="tx1"/>
              </a:solidFill>
              <a:latin typeface="Arial" charset="0"/>
            </a:endParaRPr>
          </a:p>
        </p:txBody>
      </p:sp>
      <p:sp>
        <p:nvSpPr>
          <p:cNvPr id="26626" name="Rectangle 2"/>
          <p:cNvSpPr>
            <a:spLocks noGrp="1" noRot="1" noChangeAspect="1" noChangeArrowheads="1" noTextEdit="1"/>
          </p:cNvSpPr>
          <p:nvPr>
            <p:ph type="sldImg"/>
          </p:nvPr>
        </p:nvSpPr>
        <p:spPr>
          <a:xfrm>
            <a:off x="1119188" y="679450"/>
            <a:ext cx="4625975" cy="3470275"/>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MS PGothic" charset="0"/>
              <a:cs typeface="MS PGothic"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822C4AB7-2511-7A49-B5BA-4F013434F262}" type="slidenum">
              <a:rPr lang="en-US" b="0" i="0">
                <a:solidFill>
                  <a:schemeClr val="tx1"/>
                </a:solidFill>
                <a:latin typeface="Times New Roman" charset="0"/>
              </a:rPr>
              <a:pPr eaLnBrk="1" hangingPunct="1"/>
              <a:t>23</a:t>
            </a:fld>
            <a:endParaRPr lang="en-US" b="0" i="0">
              <a:solidFill>
                <a:schemeClr val="tx1"/>
              </a:solidFill>
              <a:latin typeface="Times New Roman" charset="0"/>
            </a:endParaRPr>
          </a:p>
        </p:txBody>
      </p:sp>
      <p:sp>
        <p:nvSpPr>
          <p:cNvPr id="32771" name="Rectangle 1"/>
          <p:cNvSpPr>
            <a:spLocks noGrp="1" noRot="1" noChangeAspect="1" noChangeArrowheads="1" noTextEdit="1"/>
          </p:cNvSpPr>
          <p:nvPr>
            <p:ph type="sldImg"/>
          </p:nvPr>
        </p:nvSpPr>
        <p:spPr>
          <a:xfrm>
            <a:off x="1146175" y="695325"/>
            <a:ext cx="4565650" cy="3425825"/>
          </a:xfrm>
          <a:solidFill>
            <a:srgbClr val="FFFFFF"/>
          </a:solidFill>
          <a:ln/>
        </p:spPr>
      </p:sp>
      <p:sp>
        <p:nvSpPr>
          <p:cNvPr id="32772" name="Rectangle 2"/>
          <p:cNvSpPr>
            <a:spLocks noGrp="1" noChangeArrowheads="1"/>
          </p:cNvSpPr>
          <p:nvPr>
            <p:ph type="body" idx="1"/>
          </p:nvPr>
        </p:nvSpPr>
        <p:spPr>
          <a:xfrm>
            <a:off x="686098" y="4343703"/>
            <a:ext cx="5485805" cy="41154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none" anchor="ct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35223" indent="-282778" eaLnBrk="0" hangingPunct="0">
              <a:defRPr sz="1200" b="1" i="1">
                <a:solidFill>
                  <a:srgbClr val="1822CD"/>
                </a:solidFill>
                <a:latin typeface="Helvetica" charset="0"/>
                <a:ea typeface="ＭＳ Ｐゴシック" charset="0"/>
              </a:defRPr>
            </a:lvl2pPr>
            <a:lvl3pPr marL="1131113" indent="-226223" eaLnBrk="0" hangingPunct="0">
              <a:defRPr sz="1200" b="1" i="1">
                <a:solidFill>
                  <a:srgbClr val="1822CD"/>
                </a:solidFill>
                <a:latin typeface="Helvetica" charset="0"/>
                <a:ea typeface="ＭＳ Ｐゴシック" charset="0"/>
              </a:defRPr>
            </a:lvl3pPr>
            <a:lvl4pPr marL="1583558" indent="-226223" eaLnBrk="0" hangingPunct="0">
              <a:defRPr sz="1200" b="1" i="1">
                <a:solidFill>
                  <a:srgbClr val="1822CD"/>
                </a:solidFill>
                <a:latin typeface="Helvetica" charset="0"/>
                <a:ea typeface="ＭＳ Ｐゴシック" charset="0"/>
              </a:defRPr>
            </a:lvl4pPr>
            <a:lvl5pPr marL="2036003" indent="-226223" eaLnBrk="0" hangingPunct="0">
              <a:defRPr sz="1200" b="1" i="1">
                <a:solidFill>
                  <a:srgbClr val="1822CD"/>
                </a:solidFill>
                <a:latin typeface="Helvetica" charset="0"/>
                <a:ea typeface="ＭＳ Ｐゴシック" charset="0"/>
              </a:defRPr>
            </a:lvl5pPr>
            <a:lvl6pPr marL="2488448" indent="-226223" eaLnBrk="0" fontAlgn="base" hangingPunct="0">
              <a:spcBef>
                <a:spcPct val="0"/>
              </a:spcBef>
              <a:spcAft>
                <a:spcPct val="0"/>
              </a:spcAft>
              <a:defRPr sz="1200" b="1" i="1">
                <a:solidFill>
                  <a:srgbClr val="1822CD"/>
                </a:solidFill>
                <a:latin typeface="Helvetica" charset="0"/>
                <a:ea typeface="ＭＳ Ｐゴシック" charset="0"/>
              </a:defRPr>
            </a:lvl6pPr>
            <a:lvl7pPr marL="2940893" indent="-226223" eaLnBrk="0" fontAlgn="base" hangingPunct="0">
              <a:spcBef>
                <a:spcPct val="0"/>
              </a:spcBef>
              <a:spcAft>
                <a:spcPct val="0"/>
              </a:spcAft>
              <a:defRPr sz="1200" b="1" i="1">
                <a:solidFill>
                  <a:srgbClr val="1822CD"/>
                </a:solidFill>
                <a:latin typeface="Helvetica" charset="0"/>
                <a:ea typeface="ＭＳ Ｐゴシック" charset="0"/>
              </a:defRPr>
            </a:lvl7pPr>
            <a:lvl8pPr marL="3393338" indent="-226223" eaLnBrk="0" fontAlgn="base" hangingPunct="0">
              <a:spcBef>
                <a:spcPct val="0"/>
              </a:spcBef>
              <a:spcAft>
                <a:spcPct val="0"/>
              </a:spcAft>
              <a:defRPr sz="1200" b="1" i="1">
                <a:solidFill>
                  <a:srgbClr val="1822CD"/>
                </a:solidFill>
                <a:latin typeface="Helvetica" charset="0"/>
                <a:ea typeface="ＭＳ Ｐゴシック" charset="0"/>
              </a:defRPr>
            </a:lvl8pPr>
            <a:lvl9pPr marL="3845784" indent="-226223"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fld id="{8B82C423-7128-A049-9253-674AFEFBE625}" type="slidenum">
              <a:rPr lang="en-US" sz="1100" b="0" i="0">
                <a:solidFill>
                  <a:schemeClr val="tx1"/>
                </a:solidFill>
                <a:latin typeface="Arial" charset="0"/>
              </a:rPr>
              <a:pPr eaLnBrk="1" hangingPunct="1"/>
              <a:t>27</a:t>
            </a:fld>
            <a:endParaRPr lang="en-US" sz="1100" b="0" i="0">
              <a:solidFill>
                <a:schemeClr val="tx1"/>
              </a:solidFill>
              <a:latin typeface="Arial" charset="0"/>
            </a:endParaRPr>
          </a:p>
        </p:txBody>
      </p:sp>
      <p:sp>
        <p:nvSpPr>
          <p:cNvPr id="26626" name="Rectangle 2"/>
          <p:cNvSpPr>
            <a:spLocks noGrp="1" noRot="1" noChangeAspect="1" noChangeArrowheads="1" noTextEdit="1"/>
          </p:cNvSpPr>
          <p:nvPr>
            <p:ph type="sldImg"/>
          </p:nvPr>
        </p:nvSpPr>
        <p:spPr>
          <a:xfrm>
            <a:off x="1119188" y="679450"/>
            <a:ext cx="4625975" cy="3470275"/>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MS PGothic" charset="0"/>
              <a:cs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F725D0CC-097A-EC4D-B874-64710F018D71}" type="slidenum">
              <a:rPr lang="en-US" b="0" i="0">
                <a:solidFill>
                  <a:schemeClr val="tx1"/>
                </a:solidFill>
                <a:latin typeface="Times New Roman" charset="0"/>
              </a:rPr>
              <a:pPr eaLnBrk="1" hangingPunct="1"/>
              <a:t>29</a:t>
            </a:fld>
            <a:endParaRPr lang="en-US" b="0" i="0">
              <a:solidFill>
                <a:schemeClr val="tx1"/>
              </a:solidFill>
              <a:latin typeface="Times New Roman" charset="0"/>
            </a:endParaRPr>
          </a:p>
        </p:txBody>
      </p:sp>
      <p:sp>
        <p:nvSpPr>
          <p:cNvPr id="50178" name="Rectangle 2"/>
          <p:cNvSpPr>
            <a:spLocks noGrp="1" noRot="1" noChangeAspect="1" noChangeArrowheads="1" noTextEdit="1"/>
          </p:cNvSpPr>
          <p:nvPr>
            <p:ph type="sldImg"/>
          </p:nvPr>
        </p:nvSpPr>
        <p:spPr>
          <a:xfrm>
            <a:off x="1144588" y="684213"/>
            <a:ext cx="4578350" cy="3435350"/>
          </a:xfrm>
          <a:solidFill>
            <a:srgbClr val="FFFFFF"/>
          </a:solidFill>
          <a:ln/>
        </p:spPr>
      </p:sp>
      <p:sp>
        <p:nvSpPr>
          <p:cNvPr id="50179" name="Rectangle 3"/>
          <p:cNvSpPr>
            <a:spLocks noGrp="1" noChangeArrowheads="1"/>
          </p:cNvSpPr>
          <p:nvPr>
            <p:ph type="body" idx="1"/>
          </p:nvPr>
        </p:nvSpPr>
        <p:spPr>
          <a:xfrm>
            <a:off x="915294" y="4349751"/>
            <a:ext cx="5039320" cy="4119940"/>
          </a:xfrm>
          <a:solidFill>
            <a:srgbClr val="FFFFFF"/>
          </a:solidFill>
          <a:ln>
            <a:solidFill>
              <a:srgbClr val="000000"/>
            </a:solidFill>
          </a:ln>
          <a:extLst>
            <a:ext uri="{FAA26D3D-D897-4be2-8F04-BA451C77F1D7}">
              <ma14:placeholderFlag xmlns:ma14="http://schemas.microsoft.com/office/mac/drawingml/2011/main" val="1"/>
            </a:ext>
          </a:extLst>
        </p:spPr>
        <p:txBody>
          <a:bodyPr lIns="91539" tIns="45772" rIns="91539" bIns="45772"/>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02653C83-2376-BF42-85EA-CAC241F4A965}" type="slidenum">
              <a:rPr lang="en-US" b="0" i="0">
                <a:solidFill>
                  <a:schemeClr val="tx1"/>
                </a:solidFill>
                <a:latin typeface="Times New Roman" charset="0"/>
              </a:rPr>
              <a:pPr eaLnBrk="1" hangingPunct="1"/>
              <a:t>31</a:t>
            </a:fld>
            <a:endParaRPr lang="en-US" b="0" i="0">
              <a:solidFill>
                <a:schemeClr val="tx1"/>
              </a:solidFill>
              <a:latin typeface="Times New Roman" charset="0"/>
            </a:endParaRPr>
          </a:p>
        </p:txBody>
      </p:sp>
      <p:sp>
        <p:nvSpPr>
          <p:cNvPr id="40962" name="Rectangle 2"/>
          <p:cNvSpPr>
            <a:spLocks noGrp="1" noRot="1" noChangeAspect="1" noChangeArrowheads="1" noTextEdit="1"/>
          </p:cNvSpPr>
          <p:nvPr>
            <p:ph type="sldImg"/>
          </p:nvPr>
        </p:nvSpPr>
        <p:spPr>
          <a:xfrm>
            <a:off x="1144588" y="684213"/>
            <a:ext cx="4578350" cy="3435350"/>
          </a:xfrm>
          <a:solidFill>
            <a:srgbClr val="FFFFFF"/>
          </a:solidFill>
          <a:ln/>
        </p:spPr>
      </p:sp>
      <p:sp>
        <p:nvSpPr>
          <p:cNvPr id="40963" name="Rectangle 3"/>
          <p:cNvSpPr>
            <a:spLocks noGrp="1" noChangeArrowheads="1"/>
          </p:cNvSpPr>
          <p:nvPr>
            <p:ph type="body" idx="1"/>
          </p:nvPr>
        </p:nvSpPr>
        <p:spPr>
          <a:xfrm>
            <a:off x="915294" y="4349751"/>
            <a:ext cx="5039320" cy="4119940"/>
          </a:xfrm>
          <a:solidFill>
            <a:srgbClr val="FFFFFF"/>
          </a:solidFill>
          <a:ln>
            <a:solidFill>
              <a:srgbClr val="000000"/>
            </a:solidFill>
          </a:ln>
          <a:extLst>
            <a:ext uri="{FAA26D3D-D897-4be2-8F04-BA451C77F1D7}">
              <ma14:placeholderFlag xmlns:ma14="http://schemas.microsoft.com/office/mac/drawingml/2011/main" val="1"/>
            </a:ext>
          </a:extLst>
        </p:spPr>
        <p:txBody>
          <a:bodyPr lIns="91539" tIns="45772" rIns="91539" bIns="45772"/>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35223" indent="-282778" eaLnBrk="0" hangingPunct="0">
              <a:defRPr sz="1200" b="1" i="1">
                <a:solidFill>
                  <a:srgbClr val="1822CD"/>
                </a:solidFill>
                <a:latin typeface="Helvetica" charset="0"/>
                <a:ea typeface="ＭＳ Ｐゴシック" charset="0"/>
              </a:defRPr>
            </a:lvl2pPr>
            <a:lvl3pPr marL="1131113" indent="-226223" eaLnBrk="0" hangingPunct="0">
              <a:defRPr sz="1200" b="1" i="1">
                <a:solidFill>
                  <a:srgbClr val="1822CD"/>
                </a:solidFill>
                <a:latin typeface="Helvetica" charset="0"/>
                <a:ea typeface="ＭＳ Ｐゴシック" charset="0"/>
              </a:defRPr>
            </a:lvl3pPr>
            <a:lvl4pPr marL="1583558" indent="-226223" eaLnBrk="0" hangingPunct="0">
              <a:defRPr sz="1200" b="1" i="1">
                <a:solidFill>
                  <a:srgbClr val="1822CD"/>
                </a:solidFill>
                <a:latin typeface="Helvetica" charset="0"/>
                <a:ea typeface="ＭＳ Ｐゴシック" charset="0"/>
              </a:defRPr>
            </a:lvl4pPr>
            <a:lvl5pPr marL="2036003" indent="-226223" eaLnBrk="0" hangingPunct="0">
              <a:defRPr sz="1200" b="1" i="1">
                <a:solidFill>
                  <a:srgbClr val="1822CD"/>
                </a:solidFill>
                <a:latin typeface="Helvetica" charset="0"/>
                <a:ea typeface="ＭＳ Ｐゴシック" charset="0"/>
              </a:defRPr>
            </a:lvl5pPr>
            <a:lvl6pPr marL="2488448" indent="-226223" eaLnBrk="0" fontAlgn="base" hangingPunct="0">
              <a:spcBef>
                <a:spcPct val="0"/>
              </a:spcBef>
              <a:spcAft>
                <a:spcPct val="0"/>
              </a:spcAft>
              <a:defRPr sz="1200" b="1" i="1">
                <a:solidFill>
                  <a:srgbClr val="1822CD"/>
                </a:solidFill>
                <a:latin typeface="Helvetica" charset="0"/>
                <a:ea typeface="ＭＳ Ｐゴシック" charset="0"/>
              </a:defRPr>
            </a:lvl6pPr>
            <a:lvl7pPr marL="2940893" indent="-226223" eaLnBrk="0" fontAlgn="base" hangingPunct="0">
              <a:spcBef>
                <a:spcPct val="0"/>
              </a:spcBef>
              <a:spcAft>
                <a:spcPct val="0"/>
              </a:spcAft>
              <a:defRPr sz="1200" b="1" i="1">
                <a:solidFill>
                  <a:srgbClr val="1822CD"/>
                </a:solidFill>
                <a:latin typeface="Helvetica" charset="0"/>
                <a:ea typeface="ＭＳ Ｐゴシック" charset="0"/>
              </a:defRPr>
            </a:lvl7pPr>
            <a:lvl8pPr marL="3393338" indent="-226223" eaLnBrk="0" fontAlgn="base" hangingPunct="0">
              <a:spcBef>
                <a:spcPct val="0"/>
              </a:spcBef>
              <a:spcAft>
                <a:spcPct val="0"/>
              </a:spcAft>
              <a:defRPr sz="1200" b="1" i="1">
                <a:solidFill>
                  <a:srgbClr val="1822CD"/>
                </a:solidFill>
                <a:latin typeface="Helvetica" charset="0"/>
                <a:ea typeface="ＭＳ Ｐゴシック" charset="0"/>
              </a:defRPr>
            </a:lvl8pPr>
            <a:lvl9pPr marL="3845784" indent="-226223"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fld id="{8B82C423-7128-A049-9253-674AFEFBE625}" type="slidenum">
              <a:rPr lang="en-US" sz="1100" b="0" i="0">
                <a:solidFill>
                  <a:schemeClr val="tx1"/>
                </a:solidFill>
                <a:latin typeface="Arial" charset="0"/>
              </a:rPr>
              <a:pPr eaLnBrk="1" hangingPunct="1"/>
              <a:t>33</a:t>
            </a:fld>
            <a:endParaRPr lang="en-US" sz="1100" b="0" i="0">
              <a:solidFill>
                <a:schemeClr val="tx1"/>
              </a:solidFill>
              <a:latin typeface="Arial" charset="0"/>
            </a:endParaRPr>
          </a:p>
        </p:txBody>
      </p:sp>
      <p:sp>
        <p:nvSpPr>
          <p:cNvPr id="26626" name="Rectangle 2"/>
          <p:cNvSpPr>
            <a:spLocks noGrp="1" noRot="1" noChangeAspect="1" noChangeArrowheads="1" noTextEdit="1"/>
          </p:cNvSpPr>
          <p:nvPr>
            <p:ph type="sldImg"/>
          </p:nvPr>
        </p:nvSpPr>
        <p:spPr>
          <a:xfrm>
            <a:off x="1119188" y="679450"/>
            <a:ext cx="4625975" cy="3470275"/>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MS PGothic" charset="0"/>
              <a:cs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03126582-817B-004F-B384-675E4DB23C2D}" type="slidenum">
              <a:rPr lang="en-US" b="0" i="0">
                <a:solidFill>
                  <a:schemeClr val="tx1"/>
                </a:solidFill>
                <a:latin typeface="Times New Roman" charset="0"/>
              </a:rPr>
              <a:pPr eaLnBrk="1" hangingPunct="1"/>
              <a:t>34</a:t>
            </a:fld>
            <a:endParaRPr lang="en-US" b="0" i="0">
              <a:solidFill>
                <a:schemeClr val="tx1"/>
              </a:solidFill>
              <a:latin typeface="Times New Roman" charset="0"/>
            </a:endParaRPr>
          </a:p>
        </p:txBody>
      </p:sp>
      <p:sp>
        <p:nvSpPr>
          <p:cNvPr id="43010" name="Rectangle 2"/>
          <p:cNvSpPr>
            <a:spLocks noGrp="1" noRot="1" noChangeAspect="1" noChangeArrowheads="1" noTextEdit="1"/>
          </p:cNvSpPr>
          <p:nvPr>
            <p:ph type="sldImg"/>
          </p:nvPr>
        </p:nvSpPr>
        <p:spPr>
          <a:xfrm>
            <a:off x="1144588" y="684213"/>
            <a:ext cx="4578350" cy="3435350"/>
          </a:xfrm>
          <a:solidFill>
            <a:srgbClr val="FFFFFF"/>
          </a:solidFill>
          <a:ln/>
        </p:spPr>
      </p:sp>
      <p:sp>
        <p:nvSpPr>
          <p:cNvPr id="43011" name="Rectangle 3"/>
          <p:cNvSpPr>
            <a:spLocks noGrp="1" noChangeArrowheads="1"/>
          </p:cNvSpPr>
          <p:nvPr>
            <p:ph type="body" idx="1"/>
          </p:nvPr>
        </p:nvSpPr>
        <p:spPr>
          <a:xfrm>
            <a:off x="915294" y="4349751"/>
            <a:ext cx="5039320" cy="4119940"/>
          </a:xfrm>
          <a:solidFill>
            <a:srgbClr val="FFFFFF"/>
          </a:solidFill>
          <a:ln>
            <a:solidFill>
              <a:srgbClr val="000000"/>
            </a:solidFill>
          </a:ln>
          <a:extLst>
            <a:ext uri="{FAA26D3D-D897-4be2-8F04-BA451C77F1D7}">
              <ma14:placeholderFlag xmlns:ma14="http://schemas.microsoft.com/office/mac/drawingml/2011/main" val="1"/>
            </a:ext>
          </a:extLst>
        </p:spPr>
        <p:txBody>
          <a:bodyPr lIns="91539" tIns="45772" rIns="91539" bIns="45772"/>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4072C0D1-CAC5-8841-A841-FB1581728545}" type="slidenum">
              <a:rPr lang="en-US" b="0" i="0">
                <a:solidFill>
                  <a:schemeClr val="tx1"/>
                </a:solidFill>
                <a:latin typeface="Times New Roman" charset="0"/>
                <a:ea typeface="MS PGothic" charset="0"/>
                <a:cs typeface="MS PGothic" charset="0"/>
              </a:rPr>
              <a:pPr eaLnBrk="1" hangingPunct="1"/>
              <a:t>35</a:t>
            </a:fld>
            <a:endParaRPr lang="en-US" b="0" i="0">
              <a:solidFill>
                <a:schemeClr val="tx1"/>
              </a:solidFill>
              <a:latin typeface="Times New Roman" charset="0"/>
              <a:ea typeface="MS PGothic" charset="0"/>
              <a:cs typeface="MS PGothic" charset="0"/>
            </a:endParaRPr>
          </a:p>
        </p:txBody>
      </p:sp>
      <p:sp>
        <p:nvSpPr>
          <p:cNvPr id="46082" name="Rectangle 2"/>
          <p:cNvSpPr>
            <a:spLocks noGrp="1" noRot="1" noChangeAspect="1" noChangeArrowheads="1" noTextEdit="1"/>
          </p:cNvSpPr>
          <p:nvPr>
            <p:ph type="sldImg"/>
          </p:nvPr>
        </p:nvSpPr>
        <p:spPr>
          <a:xfrm>
            <a:off x="1144588" y="684213"/>
            <a:ext cx="4578350" cy="3435350"/>
          </a:xfrm>
          <a:solidFill>
            <a:srgbClr val="FFFFFF"/>
          </a:solidFill>
          <a:ln/>
        </p:spPr>
      </p:sp>
      <p:sp>
        <p:nvSpPr>
          <p:cNvPr id="46083" name="Rectangle 3"/>
          <p:cNvSpPr>
            <a:spLocks noGrp="1" noChangeArrowheads="1"/>
          </p:cNvSpPr>
          <p:nvPr>
            <p:ph type="body" idx="1"/>
          </p:nvPr>
        </p:nvSpPr>
        <p:spPr>
          <a:xfrm>
            <a:off x="915294" y="4349751"/>
            <a:ext cx="5039320" cy="4119940"/>
          </a:xfrm>
          <a:solidFill>
            <a:srgbClr val="FFFFFF"/>
          </a:solidFill>
          <a:ln>
            <a:solidFill>
              <a:srgbClr val="000000"/>
            </a:solidFill>
          </a:ln>
          <a:extLst>
            <a:ext uri="{FAA26D3D-D897-4be2-8F04-BA451C77F1D7}">
              <ma14:placeholderFlag xmlns:ma14="http://schemas.microsoft.com/office/mac/drawingml/2011/main" val="1"/>
            </a:ext>
          </a:extLst>
        </p:spPr>
        <p:txBody>
          <a:bodyPr lIns="91539" tIns="45772" rIns="91539" bIns="45772"/>
          <a:lstStyle/>
          <a:p>
            <a:pPr eaLnBrk="1" hangingPunct="1">
              <a:spcBef>
                <a:spcPct val="0"/>
              </a:spcBef>
            </a:pPr>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74E3E1F6-9A27-2048-89CB-43918E44F6E4}" type="slidenum">
              <a:rPr lang="en-US" b="0" i="0">
                <a:solidFill>
                  <a:schemeClr val="tx1"/>
                </a:solidFill>
                <a:latin typeface="Times New Roman" charset="0"/>
              </a:rPr>
              <a:pPr eaLnBrk="1" hangingPunct="1"/>
              <a:t>37</a:t>
            </a:fld>
            <a:endParaRPr lang="en-US" b="0" i="0">
              <a:solidFill>
                <a:schemeClr val="tx1"/>
              </a:solidFill>
              <a:latin typeface="Times New Roman" charset="0"/>
            </a:endParaRPr>
          </a:p>
        </p:txBody>
      </p:sp>
      <p:sp>
        <p:nvSpPr>
          <p:cNvPr id="67586"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7587" name="Rectangle 3"/>
          <p:cNvSpPr>
            <a:spLocks noGrp="1" noChangeArrowheads="1"/>
          </p:cNvSpPr>
          <p:nvPr>
            <p:ph type="body" idx="1"/>
          </p:nvPr>
        </p:nvSpPr>
        <p:spPr>
          <a:xfrm>
            <a:off x="913805" y="4343703"/>
            <a:ext cx="5030391" cy="4115405"/>
          </a:xfrm>
          <a:solidFill>
            <a:srgbClr val="FFFFFF"/>
          </a:solidFill>
          <a:ln>
            <a:solidFill>
              <a:srgbClr val="000000"/>
            </a:solidFill>
          </a:ln>
          <a:extLst>
            <a:ext uri="{FAA26D3D-D897-4be2-8F04-BA451C77F1D7}">
              <ma14:placeholderFlag xmlns:ma14="http://schemas.microsoft.com/office/mac/drawingml/2011/main" val="1"/>
            </a:ext>
          </a:extLst>
        </p:spPr>
        <p:txBody>
          <a:bodyPr lIns="91429" tIns="45714" rIns="91429" bIns="45714"/>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74E3E1F6-9A27-2048-89CB-43918E44F6E4}" type="slidenum">
              <a:rPr lang="en-US" b="0" i="0">
                <a:solidFill>
                  <a:schemeClr val="tx1"/>
                </a:solidFill>
                <a:latin typeface="Times New Roman" charset="0"/>
              </a:rPr>
              <a:pPr eaLnBrk="1" hangingPunct="1"/>
              <a:t>38</a:t>
            </a:fld>
            <a:endParaRPr lang="en-US" b="0" i="0">
              <a:solidFill>
                <a:schemeClr val="tx1"/>
              </a:solidFill>
              <a:latin typeface="Times New Roman" charset="0"/>
            </a:endParaRPr>
          </a:p>
        </p:txBody>
      </p:sp>
      <p:sp>
        <p:nvSpPr>
          <p:cNvPr id="67586"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7587" name="Rectangle 3"/>
          <p:cNvSpPr>
            <a:spLocks noGrp="1" noChangeArrowheads="1"/>
          </p:cNvSpPr>
          <p:nvPr>
            <p:ph type="body" idx="1"/>
          </p:nvPr>
        </p:nvSpPr>
        <p:spPr>
          <a:xfrm>
            <a:off x="913805" y="4343703"/>
            <a:ext cx="5030391" cy="4115405"/>
          </a:xfrm>
          <a:solidFill>
            <a:srgbClr val="FFFFFF"/>
          </a:solidFill>
          <a:ln>
            <a:solidFill>
              <a:srgbClr val="000000"/>
            </a:solidFill>
          </a:ln>
          <a:extLst>
            <a:ext uri="{FAA26D3D-D897-4be2-8F04-BA451C77F1D7}">
              <ma14:placeholderFlag xmlns:ma14="http://schemas.microsoft.com/office/mac/drawingml/2011/main" val="1"/>
            </a:ext>
          </a:extLst>
        </p:spPr>
        <p:txBody>
          <a:bodyPr lIns="91429" tIns="45714" rIns="91429" bIns="45714"/>
          <a:lstStyle/>
          <a:p>
            <a:pPr eaLnBrk="1" hangingPunct="1"/>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3</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119188" y="679450"/>
            <a:ext cx="4625975" cy="3470275"/>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74E3E1F6-9A27-2048-89CB-43918E44F6E4}" type="slidenum">
              <a:rPr lang="en-US" b="0" i="0">
                <a:solidFill>
                  <a:schemeClr val="tx1"/>
                </a:solidFill>
                <a:latin typeface="Times New Roman" charset="0"/>
              </a:rPr>
              <a:pPr eaLnBrk="1" hangingPunct="1"/>
              <a:t>39</a:t>
            </a:fld>
            <a:endParaRPr lang="en-US" b="0" i="0">
              <a:solidFill>
                <a:schemeClr val="tx1"/>
              </a:solidFill>
              <a:latin typeface="Times New Roman" charset="0"/>
            </a:endParaRPr>
          </a:p>
        </p:txBody>
      </p:sp>
      <p:sp>
        <p:nvSpPr>
          <p:cNvPr id="67586"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7587" name="Rectangle 3"/>
          <p:cNvSpPr>
            <a:spLocks noGrp="1" noChangeArrowheads="1"/>
          </p:cNvSpPr>
          <p:nvPr>
            <p:ph type="body" idx="1"/>
          </p:nvPr>
        </p:nvSpPr>
        <p:spPr>
          <a:xfrm>
            <a:off x="913805" y="4343703"/>
            <a:ext cx="5030391" cy="4115405"/>
          </a:xfrm>
          <a:solidFill>
            <a:srgbClr val="FFFFFF"/>
          </a:solidFill>
          <a:ln>
            <a:solidFill>
              <a:srgbClr val="000000"/>
            </a:solidFill>
          </a:ln>
          <a:extLst>
            <a:ext uri="{FAA26D3D-D897-4be2-8F04-BA451C77F1D7}">
              <ma14:placeholderFlag xmlns:ma14="http://schemas.microsoft.com/office/mac/drawingml/2011/main" val="1"/>
            </a:ext>
          </a:extLst>
        </p:spPr>
        <p:txBody>
          <a:bodyPr lIns="91429" tIns="45714" rIns="91429" bIns="45714"/>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a:ln/>
        </p:spPr>
      </p:sp>
      <p:sp>
        <p:nvSpPr>
          <p:cNvPr id="327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327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35223" indent="-282779" eaLnBrk="0" hangingPunct="0">
              <a:defRPr sz="1200" b="1" i="1">
                <a:solidFill>
                  <a:srgbClr val="1822CD"/>
                </a:solidFill>
                <a:latin typeface="Helvetica" charset="0"/>
                <a:ea typeface="ＭＳ Ｐゴシック" charset="0"/>
              </a:defRPr>
            </a:lvl2pPr>
            <a:lvl3pPr marL="1131114" indent="-226222" eaLnBrk="0" hangingPunct="0">
              <a:defRPr sz="1200" b="1" i="1">
                <a:solidFill>
                  <a:srgbClr val="1822CD"/>
                </a:solidFill>
                <a:latin typeface="Helvetica" charset="0"/>
                <a:ea typeface="ＭＳ Ｐゴシック" charset="0"/>
              </a:defRPr>
            </a:lvl3pPr>
            <a:lvl4pPr marL="1583559" indent="-226222" eaLnBrk="0" hangingPunct="0">
              <a:defRPr sz="1200" b="1" i="1">
                <a:solidFill>
                  <a:srgbClr val="1822CD"/>
                </a:solidFill>
                <a:latin typeface="Helvetica" charset="0"/>
                <a:ea typeface="ＭＳ Ｐゴシック" charset="0"/>
              </a:defRPr>
            </a:lvl4pPr>
            <a:lvl5pPr marL="2036004" indent="-226222" eaLnBrk="0" hangingPunct="0">
              <a:defRPr sz="1200" b="1" i="1">
                <a:solidFill>
                  <a:srgbClr val="1822CD"/>
                </a:solidFill>
                <a:latin typeface="Helvetica" charset="0"/>
                <a:ea typeface="ＭＳ Ｐゴシック" charset="0"/>
              </a:defRPr>
            </a:lvl5pPr>
            <a:lvl6pPr marL="2488450" indent="-226222" eaLnBrk="0" fontAlgn="base" hangingPunct="0">
              <a:spcBef>
                <a:spcPct val="0"/>
              </a:spcBef>
              <a:spcAft>
                <a:spcPct val="0"/>
              </a:spcAft>
              <a:defRPr sz="1200" b="1" i="1">
                <a:solidFill>
                  <a:srgbClr val="1822CD"/>
                </a:solidFill>
                <a:latin typeface="Helvetica" charset="0"/>
                <a:ea typeface="ＭＳ Ｐゴシック" charset="0"/>
              </a:defRPr>
            </a:lvl6pPr>
            <a:lvl7pPr marL="2940895" indent="-226222" eaLnBrk="0" fontAlgn="base" hangingPunct="0">
              <a:spcBef>
                <a:spcPct val="0"/>
              </a:spcBef>
              <a:spcAft>
                <a:spcPct val="0"/>
              </a:spcAft>
              <a:defRPr sz="1200" b="1" i="1">
                <a:solidFill>
                  <a:srgbClr val="1822CD"/>
                </a:solidFill>
                <a:latin typeface="Helvetica" charset="0"/>
                <a:ea typeface="ＭＳ Ｐゴシック" charset="0"/>
              </a:defRPr>
            </a:lvl7pPr>
            <a:lvl8pPr marL="3393341" indent="-226222" eaLnBrk="0" fontAlgn="base" hangingPunct="0">
              <a:spcBef>
                <a:spcPct val="0"/>
              </a:spcBef>
              <a:spcAft>
                <a:spcPct val="0"/>
              </a:spcAft>
              <a:defRPr sz="1200" b="1" i="1">
                <a:solidFill>
                  <a:srgbClr val="1822CD"/>
                </a:solidFill>
                <a:latin typeface="Helvetica" charset="0"/>
                <a:ea typeface="ＭＳ Ｐゴシック" charset="0"/>
              </a:defRPr>
            </a:lvl8pPr>
            <a:lvl9pPr marL="3845785" indent="-226222"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fld id="{966EE327-4258-3943-B87D-A36127AE791A}" type="slidenum">
              <a:rPr lang="en-US" b="0" i="0">
                <a:solidFill>
                  <a:schemeClr val="tx1"/>
                </a:solidFill>
                <a:latin typeface="Lucida Grande" charset="0"/>
              </a:rPr>
              <a:pPr eaLnBrk="1" hangingPunct="1"/>
              <a:t>40</a:t>
            </a:fld>
            <a:endParaRPr lang="en-US" b="0" i="0">
              <a:solidFill>
                <a:schemeClr val="tx1"/>
              </a:solidFill>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FF4B2F15-C2B6-EA41-8299-431C4F18CF7F}" type="slidenum">
              <a:rPr lang="en-US" b="0" i="0">
                <a:solidFill>
                  <a:schemeClr val="tx1"/>
                </a:solidFill>
                <a:latin typeface="Times New Roman" charset="0"/>
              </a:rPr>
              <a:pPr eaLnBrk="1" hangingPunct="1"/>
              <a:t>43</a:t>
            </a:fld>
            <a:endParaRPr lang="en-US" b="0" i="0">
              <a:solidFill>
                <a:schemeClr val="tx1"/>
              </a:solidFill>
              <a:latin typeface="Times New Roman" charset="0"/>
            </a:endParaRPr>
          </a:p>
        </p:txBody>
      </p:sp>
      <p:sp>
        <p:nvSpPr>
          <p:cNvPr id="34818" name="Rectangle 2"/>
          <p:cNvSpPr>
            <a:spLocks noGrp="1" noRot="1" noChangeAspect="1" noChangeArrowheads="1" noTextEdit="1"/>
          </p:cNvSpPr>
          <p:nvPr>
            <p:ph type="sldImg"/>
          </p:nvPr>
        </p:nvSpPr>
        <p:spPr>
          <a:xfrm>
            <a:off x="1146175" y="685800"/>
            <a:ext cx="4576763" cy="3433763"/>
          </a:xfrm>
          <a:solidFill>
            <a:srgbClr val="FFFFFF"/>
          </a:solidFill>
          <a:ln/>
        </p:spPr>
      </p:sp>
      <p:sp>
        <p:nvSpPr>
          <p:cNvPr id="34819" name="Rectangle 3"/>
          <p:cNvSpPr>
            <a:spLocks noGrp="1" noChangeArrowheads="1"/>
          </p:cNvSpPr>
          <p:nvPr>
            <p:ph type="body" idx="1"/>
          </p:nvPr>
        </p:nvSpPr>
        <p:spPr>
          <a:xfrm>
            <a:off x="915294" y="4349751"/>
            <a:ext cx="5039320" cy="4119940"/>
          </a:xfrm>
          <a:solidFill>
            <a:srgbClr val="FFFFFF"/>
          </a:solidFill>
          <a:ln>
            <a:solidFill>
              <a:srgbClr val="000000"/>
            </a:solidFill>
          </a:ln>
          <a:extLst>
            <a:ext uri="{FAA26D3D-D897-4be2-8F04-BA451C77F1D7}">
              <ma14:placeholderFlag xmlns:ma14="http://schemas.microsoft.com/office/mac/drawingml/2011/main" val="1"/>
            </a:ext>
          </a:extLst>
        </p:spPr>
        <p:txBody>
          <a:bodyPr lIns="91561" tIns="45782" rIns="91561" bIns="45782"/>
          <a:lstStyle/>
          <a:p>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lang="ja-JP" altLang="en-US" dirty="0"/>
          </a:p>
        </p:txBody>
      </p:sp>
      <p:sp>
        <p:nvSpPr>
          <p:cNvPr id="4" name="スライド番号プレースホルダ 3"/>
          <p:cNvSpPr>
            <a:spLocks noGrp="1"/>
          </p:cNvSpPr>
          <p:nvPr>
            <p:ph type="sldNum" sz="quarter" idx="10"/>
          </p:nvPr>
        </p:nvSpPr>
        <p:spPr/>
        <p:txBody>
          <a:bodyPr/>
          <a:lstStyle/>
          <a:p>
            <a:fld id="{964CE2E3-D627-4B4B-AACF-BBF74C6C753E}" type="slidenum">
              <a:rPr lang="en-US" altLang="ja-JP" smtClean="0"/>
              <a:pPr/>
              <a:t>44</a:t>
            </a:fld>
            <a:endParaRPr lang="en-US" altLang="ja-JP"/>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9</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119188" y="679450"/>
            <a:ext cx="4625975" cy="3470275"/>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A bunch of sensors give conditioned current inputs</a:t>
            </a:r>
          </a:p>
          <a:p>
            <a:r>
              <a:rPr lang="en-US">
                <a:latin typeface="Times New Roman" charset="0"/>
              </a:rPr>
              <a:t>Output is Go/NoGo… Fault/No Fault</a:t>
            </a: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35856" indent="-283022" eaLnBrk="0" hangingPunct="0">
              <a:defRPr sz="1200" b="1" i="1">
                <a:solidFill>
                  <a:srgbClr val="1822CD"/>
                </a:solidFill>
                <a:latin typeface="Helvetica" charset="0"/>
                <a:ea typeface="ＭＳ Ｐゴシック" charset="0"/>
              </a:defRPr>
            </a:lvl2pPr>
            <a:lvl3pPr marL="1132086" indent="-226417" eaLnBrk="0" hangingPunct="0">
              <a:defRPr sz="1200" b="1" i="1">
                <a:solidFill>
                  <a:srgbClr val="1822CD"/>
                </a:solidFill>
                <a:latin typeface="Helvetica" charset="0"/>
                <a:ea typeface="ＭＳ Ｐゴシック" charset="0"/>
              </a:defRPr>
            </a:lvl3pPr>
            <a:lvl4pPr marL="1584921" indent="-226417" eaLnBrk="0" hangingPunct="0">
              <a:defRPr sz="1200" b="1" i="1">
                <a:solidFill>
                  <a:srgbClr val="1822CD"/>
                </a:solidFill>
                <a:latin typeface="Helvetica" charset="0"/>
                <a:ea typeface="ＭＳ Ｐゴシック" charset="0"/>
              </a:defRPr>
            </a:lvl4pPr>
            <a:lvl5pPr marL="2037756" indent="-226417" eaLnBrk="0" hangingPunct="0">
              <a:defRPr sz="1200" b="1" i="1">
                <a:solidFill>
                  <a:srgbClr val="1822CD"/>
                </a:solidFill>
                <a:latin typeface="Helvetica" charset="0"/>
                <a:ea typeface="ＭＳ Ｐゴシック" charset="0"/>
              </a:defRPr>
            </a:lvl5pPr>
            <a:lvl6pPr marL="2490591" indent="-226417" eaLnBrk="0" fontAlgn="base" hangingPunct="0">
              <a:spcBef>
                <a:spcPct val="0"/>
              </a:spcBef>
              <a:spcAft>
                <a:spcPct val="0"/>
              </a:spcAft>
              <a:defRPr sz="1200" b="1" i="1">
                <a:solidFill>
                  <a:srgbClr val="1822CD"/>
                </a:solidFill>
                <a:latin typeface="Helvetica" charset="0"/>
                <a:ea typeface="ＭＳ Ｐゴシック" charset="0"/>
              </a:defRPr>
            </a:lvl6pPr>
            <a:lvl7pPr marL="2943425" indent="-226417" eaLnBrk="0" fontAlgn="base" hangingPunct="0">
              <a:spcBef>
                <a:spcPct val="0"/>
              </a:spcBef>
              <a:spcAft>
                <a:spcPct val="0"/>
              </a:spcAft>
              <a:defRPr sz="1200" b="1" i="1">
                <a:solidFill>
                  <a:srgbClr val="1822CD"/>
                </a:solidFill>
                <a:latin typeface="Helvetica" charset="0"/>
                <a:ea typeface="ＭＳ Ｐゴシック" charset="0"/>
              </a:defRPr>
            </a:lvl7pPr>
            <a:lvl8pPr marL="3396260" indent="-226417" eaLnBrk="0" fontAlgn="base" hangingPunct="0">
              <a:spcBef>
                <a:spcPct val="0"/>
              </a:spcBef>
              <a:spcAft>
                <a:spcPct val="0"/>
              </a:spcAft>
              <a:defRPr sz="1200" b="1" i="1">
                <a:solidFill>
                  <a:srgbClr val="1822CD"/>
                </a:solidFill>
                <a:latin typeface="Helvetica" charset="0"/>
                <a:ea typeface="ＭＳ Ｐゴシック" charset="0"/>
              </a:defRPr>
            </a:lvl8pPr>
            <a:lvl9pPr marL="3849094" indent="-226417"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fld id="{7449B1D5-CFBD-3E42-A4B3-EA4CB39F5E48}" type="slidenum">
              <a:rPr lang="en-US" sz="1100" b="0" i="0">
                <a:solidFill>
                  <a:schemeClr val="tx1"/>
                </a:solidFill>
                <a:latin typeface="Times New Roman" charset="0"/>
              </a:rPr>
              <a:pPr eaLnBrk="1" hangingPunct="1"/>
              <a:t>10</a:t>
            </a:fld>
            <a:endParaRPr lang="en-US" sz="1100" b="0" i="0">
              <a:solidFill>
                <a:schemeClr val="tx1"/>
              </a:solidFill>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100BFB73-1B13-3D40-B7BB-5B86DE6713D9}" type="slidenum">
              <a:rPr lang="en-US" b="0" i="0">
                <a:solidFill>
                  <a:schemeClr val="tx1"/>
                </a:solidFill>
                <a:latin typeface="Times New Roman" charset="0"/>
                <a:ea typeface="MS PGothic" charset="0"/>
                <a:cs typeface="MS PGothic" charset="0"/>
              </a:rPr>
              <a:pPr eaLnBrk="1" hangingPunct="1"/>
              <a:t>13</a:t>
            </a:fld>
            <a:endParaRPr lang="en-US" b="0" i="0">
              <a:solidFill>
                <a:schemeClr val="tx1"/>
              </a:solidFill>
              <a:latin typeface="Times New Roman" charset="0"/>
              <a:ea typeface="MS PGothic" charset="0"/>
              <a:cs typeface="MS PGothic" charset="0"/>
            </a:endParaRPr>
          </a:p>
        </p:txBody>
      </p:sp>
      <p:sp>
        <p:nvSpPr>
          <p:cNvPr id="28674" name="Rectangle 2"/>
          <p:cNvSpPr>
            <a:spLocks noGrp="1" noRot="1" noChangeAspect="1" noChangeArrowheads="1" noTextEdit="1"/>
          </p:cNvSpPr>
          <p:nvPr>
            <p:ph type="sldImg"/>
          </p:nvPr>
        </p:nvSpPr>
        <p:spPr>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14</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119188" y="679450"/>
            <a:ext cx="4625975" cy="3470275"/>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a:ln/>
        </p:spPr>
      </p:sp>
      <p:sp>
        <p:nvSpPr>
          <p:cNvPr id="24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4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35223" indent="-282778" eaLnBrk="0" hangingPunct="0">
              <a:defRPr sz="1200" b="1" i="1">
                <a:solidFill>
                  <a:srgbClr val="1822CD"/>
                </a:solidFill>
                <a:latin typeface="Helvetica" charset="0"/>
                <a:ea typeface="ＭＳ Ｐゴシック" charset="0"/>
              </a:defRPr>
            </a:lvl2pPr>
            <a:lvl3pPr marL="1131113" indent="-226223" eaLnBrk="0" hangingPunct="0">
              <a:defRPr sz="1200" b="1" i="1">
                <a:solidFill>
                  <a:srgbClr val="1822CD"/>
                </a:solidFill>
                <a:latin typeface="Helvetica" charset="0"/>
                <a:ea typeface="ＭＳ Ｐゴシック" charset="0"/>
              </a:defRPr>
            </a:lvl3pPr>
            <a:lvl4pPr marL="1583558" indent="-226223" eaLnBrk="0" hangingPunct="0">
              <a:defRPr sz="1200" b="1" i="1">
                <a:solidFill>
                  <a:srgbClr val="1822CD"/>
                </a:solidFill>
                <a:latin typeface="Helvetica" charset="0"/>
                <a:ea typeface="ＭＳ Ｐゴシック" charset="0"/>
              </a:defRPr>
            </a:lvl4pPr>
            <a:lvl5pPr marL="2036003" indent="-226223" eaLnBrk="0" hangingPunct="0">
              <a:defRPr sz="1200" b="1" i="1">
                <a:solidFill>
                  <a:srgbClr val="1822CD"/>
                </a:solidFill>
                <a:latin typeface="Helvetica" charset="0"/>
                <a:ea typeface="ＭＳ Ｐゴシック" charset="0"/>
              </a:defRPr>
            </a:lvl5pPr>
            <a:lvl6pPr marL="2488448" indent="-226223" eaLnBrk="0" fontAlgn="base" hangingPunct="0">
              <a:spcBef>
                <a:spcPct val="0"/>
              </a:spcBef>
              <a:spcAft>
                <a:spcPct val="0"/>
              </a:spcAft>
              <a:defRPr sz="1200" b="1" i="1">
                <a:solidFill>
                  <a:srgbClr val="1822CD"/>
                </a:solidFill>
                <a:latin typeface="Helvetica" charset="0"/>
                <a:ea typeface="ＭＳ Ｐゴシック" charset="0"/>
              </a:defRPr>
            </a:lvl6pPr>
            <a:lvl7pPr marL="2940893" indent="-226223" eaLnBrk="0" fontAlgn="base" hangingPunct="0">
              <a:spcBef>
                <a:spcPct val="0"/>
              </a:spcBef>
              <a:spcAft>
                <a:spcPct val="0"/>
              </a:spcAft>
              <a:defRPr sz="1200" b="1" i="1">
                <a:solidFill>
                  <a:srgbClr val="1822CD"/>
                </a:solidFill>
                <a:latin typeface="Helvetica" charset="0"/>
                <a:ea typeface="ＭＳ Ｐゴシック" charset="0"/>
              </a:defRPr>
            </a:lvl7pPr>
            <a:lvl8pPr marL="3393338" indent="-226223" eaLnBrk="0" fontAlgn="base" hangingPunct="0">
              <a:spcBef>
                <a:spcPct val="0"/>
              </a:spcBef>
              <a:spcAft>
                <a:spcPct val="0"/>
              </a:spcAft>
              <a:defRPr sz="1200" b="1" i="1">
                <a:solidFill>
                  <a:srgbClr val="1822CD"/>
                </a:solidFill>
                <a:latin typeface="Helvetica" charset="0"/>
                <a:ea typeface="ＭＳ Ｐゴシック" charset="0"/>
              </a:defRPr>
            </a:lvl8pPr>
            <a:lvl9pPr marL="3845784" indent="-226223"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fld id="{E3E89468-0CD5-AC47-A9E0-21C358401734}" type="slidenum">
              <a:rPr lang="en-US" b="0" i="0">
                <a:solidFill>
                  <a:schemeClr val="tx1"/>
                </a:solidFill>
                <a:latin typeface="Lucida Grande" charset="0"/>
              </a:rPr>
              <a:pPr eaLnBrk="1" hangingPunct="1"/>
              <a:t>16</a:t>
            </a:fld>
            <a:endParaRPr lang="en-US" b="0" i="0">
              <a:solidFill>
                <a:schemeClr val="tx1"/>
              </a:solidFill>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100" b="1" i="1">
                <a:solidFill>
                  <a:srgbClr val="1822CD"/>
                </a:solidFill>
                <a:latin typeface="Helvetica" charset="0"/>
                <a:ea typeface="ＭＳ Ｐゴシック" charset="0"/>
                <a:cs typeface="ＭＳ Ｐゴシック" charset="0"/>
              </a:defRPr>
            </a:lvl1pPr>
            <a:lvl2pPr marL="702756" indent="-270291" eaLnBrk="0" hangingPunct="0">
              <a:defRPr sz="1100" b="1" i="1">
                <a:solidFill>
                  <a:srgbClr val="1822CD"/>
                </a:solidFill>
                <a:latin typeface="Helvetica" charset="0"/>
                <a:ea typeface="ＭＳ Ｐゴシック" charset="0"/>
              </a:defRPr>
            </a:lvl2pPr>
            <a:lvl3pPr marL="1081164" indent="-216233" eaLnBrk="0" hangingPunct="0">
              <a:defRPr sz="1100" b="1" i="1">
                <a:solidFill>
                  <a:srgbClr val="1822CD"/>
                </a:solidFill>
                <a:latin typeface="Helvetica" charset="0"/>
                <a:ea typeface="ＭＳ Ｐゴシック" charset="0"/>
              </a:defRPr>
            </a:lvl3pPr>
            <a:lvl4pPr marL="1513629" indent="-216233" eaLnBrk="0" hangingPunct="0">
              <a:defRPr sz="1100" b="1" i="1">
                <a:solidFill>
                  <a:srgbClr val="1822CD"/>
                </a:solidFill>
                <a:latin typeface="Helvetica" charset="0"/>
                <a:ea typeface="ＭＳ Ｐゴシック" charset="0"/>
              </a:defRPr>
            </a:lvl4pPr>
            <a:lvl5pPr marL="1946095" indent="-216233" eaLnBrk="0" hangingPunct="0">
              <a:defRPr sz="1100" b="1" i="1">
                <a:solidFill>
                  <a:srgbClr val="1822CD"/>
                </a:solidFill>
                <a:latin typeface="Helvetica" charset="0"/>
                <a:ea typeface="ＭＳ Ｐゴシック" charset="0"/>
              </a:defRPr>
            </a:lvl5pPr>
            <a:lvl6pPr marL="2378560" indent="-216233" eaLnBrk="0" fontAlgn="base" hangingPunct="0">
              <a:spcBef>
                <a:spcPct val="20000"/>
              </a:spcBef>
              <a:spcAft>
                <a:spcPct val="0"/>
              </a:spcAft>
              <a:buChar char="•"/>
              <a:defRPr sz="1100" b="1" i="1">
                <a:solidFill>
                  <a:srgbClr val="1822CD"/>
                </a:solidFill>
                <a:latin typeface="Helvetica" charset="0"/>
                <a:ea typeface="ＭＳ Ｐゴシック" charset="0"/>
              </a:defRPr>
            </a:lvl6pPr>
            <a:lvl7pPr marL="2811026" indent="-216233" eaLnBrk="0" fontAlgn="base" hangingPunct="0">
              <a:spcBef>
                <a:spcPct val="20000"/>
              </a:spcBef>
              <a:spcAft>
                <a:spcPct val="0"/>
              </a:spcAft>
              <a:buChar char="•"/>
              <a:defRPr sz="1100" b="1" i="1">
                <a:solidFill>
                  <a:srgbClr val="1822CD"/>
                </a:solidFill>
                <a:latin typeface="Helvetica" charset="0"/>
                <a:ea typeface="ＭＳ Ｐゴシック" charset="0"/>
              </a:defRPr>
            </a:lvl7pPr>
            <a:lvl8pPr marL="3243491" indent="-216233" eaLnBrk="0" fontAlgn="base" hangingPunct="0">
              <a:spcBef>
                <a:spcPct val="20000"/>
              </a:spcBef>
              <a:spcAft>
                <a:spcPct val="0"/>
              </a:spcAft>
              <a:buChar char="•"/>
              <a:defRPr sz="1100" b="1" i="1">
                <a:solidFill>
                  <a:srgbClr val="1822CD"/>
                </a:solidFill>
                <a:latin typeface="Helvetica" charset="0"/>
                <a:ea typeface="ＭＳ Ｐゴシック" charset="0"/>
              </a:defRPr>
            </a:lvl8pPr>
            <a:lvl9pPr marL="3675957" indent="-216233" eaLnBrk="0" fontAlgn="base" hangingPunct="0">
              <a:spcBef>
                <a:spcPct val="20000"/>
              </a:spcBef>
              <a:spcAft>
                <a:spcPct val="0"/>
              </a:spcAft>
              <a:buChar char="•"/>
              <a:defRPr sz="1100" b="1" i="1">
                <a:solidFill>
                  <a:srgbClr val="1822CD"/>
                </a:solidFill>
                <a:latin typeface="Helvetica" charset="0"/>
                <a:ea typeface="ＭＳ Ｐゴシック" charset="0"/>
              </a:defRPr>
            </a:lvl9pPr>
          </a:lstStyle>
          <a:p>
            <a:pPr eaLnBrk="1" hangingPunct="1"/>
            <a:fld id="{D468FC11-57F2-9442-B199-8E6ED14239F6}" type="slidenum">
              <a:rPr lang="en-US" b="0" i="0">
                <a:solidFill>
                  <a:schemeClr val="tx1"/>
                </a:solidFill>
                <a:latin typeface="Times New Roman" charset="0"/>
              </a:rPr>
              <a:pPr eaLnBrk="1" hangingPunct="1"/>
              <a:t>20</a:t>
            </a:fld>
            <a:endParaRPr lang="en-US" b="0" i="0">
              <a:solidFill>
                <a:schemeClr val="tx1"/>
              </a:solidFill>
              <a:latin typeface="Times New Roman" charset="0"/>
            </a:endParaRPr>
          </a:p>
        </p:txBody>
      </p:sp>
      <p:sp>
        <p:nvSpPr>
          <p:cNvPr id="26626" name="Rectangle 2"/>
          <p:cNvSpPr>
            <a:spLocks noGrp="1" noRot="1" noChangeAspect="1" noChangeArrowheads="1" noTextEdit="1"/>
          </p:cNvSpPr>
          <p:nvPr>
            <p:ph type="sldImg"/>
          </p:nvPr>
        </p:nvSpPr>
        <p:spPr>
          <a:xfrm>
            <a:off x="1119188" y="679450"/>
            <a:ext cx="4625975" cy="3470275"/>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35223" indent="-282778" eaLnBrk="0" hangingPunct="0">
              <a:defRPr sz="1200" b="1" i="1">
                <a:solidFill>
                  <a:srgbClr val="1822CD"/>
                </a:solidFill>
                <a:latin typeface="Helvetica" charset="0"/>
                <a:ea typeface="ＭＳ Ｐゴシック" charset="0"/>
              </a:defRPr>
            </a:lvl2pPr>
            <a:lvl3pPr marL="1131113" indent="-226223" eaLnBrk="0" hangingPunct="0">
              <a:defRPr sz="1200" b="1" i="1">
                <a:solidFill>
                  <a:srgbClr val="1822CD"/>
                </a:solidFill>
                <a:latin typeface="Helvetica" charset="0"/>
                <a:ea typeface="ＭＳ Ｐゴシック" charset="0"/>
              </a:defRPr>
            </a:lvl3pPr>
            <a:lvl4pPr marL="1583558" indent="-226223" eaLnBrk="0" hangingPunct="0">
              <a:defRPr sz="1200" b="1" i="1">
                <a:solidFill>
                  <a:srgbClr val="1822CD"/>
                </a:solidFill>
                <a:latin typeface="Helvetica" charset="0"/>
                <a:ea typeface="ＭＳ Ｐゴシック" charset="0"/>
              </a:defRPr>
            </a:lvl4pPr>
            <a:lvl5pPr marL="2036003" indent="-226223" eaLnBrk="0" hangingPunct="0">
              <a:defRPr sz="1200" b="1" i="1">
                <a:solidFill>
                  <a:srgbClr val="1822CD"/>
                </a:solidFill>
                <a:latin typeface="Helvetica" charset="0"/>
                <a:ea typeface="ＭＳ Ｐゴシック" charset="0"/>
              </a:defRPr>
            </a:lvl5pPr>
            <a:lvl6pPr marL="2488448" indent="-226223" eaLnBrk="0" fontAlgn="base" hangingPunct="0">
              <a:spcBef>
                <a:spcPct val="0"/>
              </a:spcBef>
              <a:spcAft>
                <a:spcPct val="0"/>
              </a:spcAft>
              <a:defRPr sz="1200" b="1" i="1">
                <a:solidFill>
                  <a:srgbClr val="1822CD"/>
                </a:solidFill>
                <a:latin typeface="Helvetica" charset="0"/>
                <a:ea typeface="ＭＳ Ｐゴシック" charset="0"/>
              </a:defRPr>
            </a:lvl6pPr>
            <a:lvl7pPr marL="2940893" indent="-226223" eaLnBrk="0" fontAlgn="base" hangingPunct="0">
              <a:spcBef>
                <a:spcPct val="0"/>
              </a:spcBef>
              <a:spcAft>
                <a:spcPct val="0"/>
              </a:spcAft>
              <a:defRPr sz="1200" b="1" i="1">
                <a:solidFill>
                  <a:srgbClr val="1822CD"/>
                </a:solidFill>
                <a:latin typeface="Helvetica" charset="0"/>
                <a:ea typeface="ＭＳ Ｐゴシック" charset="0"/>
              </a:defRPr>
            </a:lvl7pPr>
            <a:lvl8pPr marL="3393338" indent="-226223" eaLnBrk="0" fontAlgn="base" hangingPunct="0">
              <a:spcBef>
                <a:spcPct val="0"/>
              </a:spcBef>
              <a:spcAft>
                <a:spcPct val="0"/>
              </a:spcAft>
              <a:defRPr sz="1200" b="1" i="1">
                <a:solidFill>
                  <a:srgbClr val="1822CD"/>
                </a:solidFill>
                <a:latin typeface="Helvetica" charset="0"/>
                <a:ea typeface="ＭＳ Ｐゴシック" charset="0"/>
              </a:defRPr>
            </a:lvl8pPr>
            <a:lvl9pPr marL="3845784" indent="-226223"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fld id="{8B82C423-7128-A049-9253-674AFEFBE625}" type="slidenum">
              <a:rPr lang="en-US" sz="1100" b="0" i="0">
                <a:solidFill>
                  <a:schemeClr val="tx1"/>
                </a:solidFill>
                <a:latin typeface="Arial" charset="0"/>
              </a:rPr>
              <a:pPr eaLnBrk="1" hangingPunct="1"/>
              <a:t>21</a:t>
            </a:fld>
            <a:endParaRPr lang="en-US" sz="1100" b="0" i="0">
              <a:solidFill>
                <a:schemeClr val="tx1"/>
              </a:solidFill>
              <a:latin typeface="Arial" charset="0"/>
            </a:endParaRPr>
          </a:p>
        </p:txBody>
      </p:sp>
      <p:sp>
        <p:nvSpPr>
          <p:cNvPr id="26626" name="Rectangle 2"/>
          <p:cNvSpPr>
            <a:spLocks noGrp="1" noRot="1" noChangeAspect="1" noChangeArrowheads="1" noTextEdit="1"/>
          </p:cNvSpPr>
          <p:nvPr>
            <p:ph type="sldImg"/>
          </p:nvPr>
        </p:nvSpPr>
        <p:spPr>
          <a:xfrm>
            <a:off x="1119188" y="679450"/>
            <a:ext cx="4625975" cy="3470275"/>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a:ea typeface="MS PGothic" charset="0"/>
              <a:cs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3400" y="2362200"/>
            <a:ext cx="8077200" cy="10668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author list</a:t>
            </a:r>
            <a:endParaRPr lang="en-US" dirty="0"/>
          </a:p>
        </p:txBody>
      </p:sp>
      <p:sp>
        <p:nvSpPr>
          <p:cNvPr id="10" name="Title 9"/>
          <p:cNvSpPr>
            <a:spLocks noGrp="1"/>
          </p:cNvSpPr>
          <p:nvPr>
            <p:ph type="title" hasCustomPrompt="1"/>
          </p:nvPr>
        </p:nvSpPr>
        <p:spPr>
          <a:xfrm>
            <a:off x="152400" y="1143000"/>
            <a:ext cx="8839200" cy="1143000"/>
          </a:xfrm>
          <a:prstGeom prst="rect">
            <a:avLst/>
          </a:prstGeom>
        </p:spPr>
        <p:txBody>
          <a:bodyPr lIns="0" rIns="0" anchor="ctr" anchorCtr="1"/>
          <a:lstStyle>
            <a:lvl1pPr>
              <a:defRPr/>
            </a:lvl1pPr>
          </a:lstStyle>
          <a:p>
            <a:r>
              <a:rPr lang="en-US" dirty="0" smtClean="0"/>
              <a:t>Click to edit presentation title</a:t>
            </a:r>
            <a:endParaRPr lang="en-US" dirty="0"/>
          </a:p>
        </p:txBody>
      </p:sp>
      <p:pic>
        <p:nvPicPr>
          <p:cNvPr id="1026" name="Picture 2" descr="C:\Users\jmenard\My Files\PPPL\Projects\NSTX-U\Presentation template\2015 - New template\logo and banner source\Gray_banner_red_line_with_SC_NSTXU_logos.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119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0" y="6553200"/>
            <a:ext cx="9144000" cy="304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156400" y="4844896"/>
            <a:ext cx="4831200" cy="189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6"/>
          <p:cNvSpPr>
            <a:spLocks noGrp="1"/>
          </p:cNvSpPr>
          <p:nvPr>
            <p:ph type="body" sz="quarter" idx="10" hasCustomPrompt="1"/>
          </p:nvPr>
        </p:nvSpPr>
        <p:spPr>
          <a:xfrm>
            <a:off x="914400" y="3505200"/>
            <a:ext cx="7315200" cy="12192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dirty="0" smtClean="0">
                <a:solidFill>
                  <a:srgbClr val="C00000"/>
                </a:solidFill>
              </a:rPr>
              <a:t>Click to edit meeting name, location, and date</a:t>
            </a:r>
          </a:p>
        </p:txBody>
      </p:sp>
      <p:pic>
        <p:nvPicPr>
          <p:cNvPr id="29" name="Picture 6" descr="http://nstx.pppl.gov/DragNDrop/Presentation_Template/NSTX-U_cutaway_low_res.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39000" y="4953000"/>
            <a:ext cx="1668672" cy="17526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20"/>
          <p:cNvSpPr>
            <a:spLocks noGrp="1"/>
          </p:cNvSpPr>
          <p:nvPr>
            <p:ph type="body" sz="quarter" idx="12" hasCustomPrompt="1"/>
          </p:nvPr>
        </p:nvSpPr>
        <p:spPr>
          <a:xfrm>
            <a:off x="53400" y="4876800"/>
            <a:ext cx="2080200" cy="609600"/>
          </a:xfrm>
        </p:spPr>
        <p:txBody>
          <a:bodyPr>
            <a:noAutofit/>
          </a:bodyPr>
          <a:lstStyle>
            <a:lvl1pPr marL="0" indent="0" algn="ctr">
              <a:buNone/>
              <a:defRPr sz="1400"/>
            </a:lvl1pPr>
          </a:lstStyle>
          <a:p>
            <a:pPr lvl="0"/>
            <a:r>
              <a:rPr lang="en-US" dirty="0" smtClean="0"/>
              <a:t>Place your institutional logo(s) here:</a:t>
            </a:r>
            <a:endParaRPr lang="en-US" dirty="0"/>
          </a:p>
        </p:txBody>
      </p:sp>
    </p:spTree>
    <p:extLst>
      <p:ext uri="{BB962C8B-B14F-4D97-AF65-F5344CB8AC3E}">
        <p14:creationId xmlns:p14="http://schemas.microsoft.com/office/powerpoint/2010/main" val="3483961035"/>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76200" y="1066800"/>
            <a:ext cx="8991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04671385"/>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2"/>
          <p:cNvSpPr>
            <a:spLocks noGrp="1"/>
          </p:cNvSpPr>
          <p:nvPr>
            <p:ph idx="1" hasCustomPrompt="1"/>
          </p:nvPr>
        </p:nvSpPr>
        <p:spPr>
          <a:xfrm>
            <a:off x="76200" y="1066800"/>
            <a:ext cx="4419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2"/>
          <p:cNvSpPr>
            <a:spLocks noGrp="1"/>
          </p:cNvSpPr>
          <p:nvPr>
            <p:ph idx="10" hasCustomPrompt="1"/>
          </p:nvPr>
        </p:nvSpPr>
        <p:spPr>
          <a:xfrm>
            <a:off x="4648200" y="1066800"/>
            <a:ext cx="4419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20927203"/>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16159119"/>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76200" y="1066800"/>
            <a:ext cx="8991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15409662"/>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5"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6"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pPr>
              <a:defRPr/>
            </a:pPr>
            <a:fld id="{72698427-58B0-CD43-8950-2DF2603B4769}" type="slidenum">
              <a:rPr lang="en-US"/>
              <a:pPr>
                <a:defRPr/>
              </a:pPr>
              <a:t>‹#›</a:t>
            </a:fld>
            <a:endParaRPr lang="en-US"/>
          </a:p>
        </p:txBody>
      </p:sp>
    </p:spTree>
    <p:extLst>
      <p:ext uri="{BB962C8B-B14F-4D97-AF65-F5344CB8AC3E}">
        <p14:creationId xmlns:p14="http://schemas.microsoft.com/office/powerpoint/2010/main" val="3150029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3"/>
          <p:cNvSpPr>
            <a:spLocks noGrp="1" noChangeArrowheads="1"/>
          </p:cNvSpPr>
          <p:nvPr>
            <p:ph type="dt" sz="half" idx="10"/>
          </p:nvPr>
        </p:nvSpPr>
        <p:spPr>
          <a:xfrm>
            <a:off x="6553200" y="6248400"/>
            <a:ext cx="2590800" cy="457200"/>
          </a:xfrm>
          <a:prstGeom prst="rect">
            <a:avLst/>
          </a:prstGeom>
          <a:ln/>
        </p:spPr>
        <p:txBody>
          <a:bodyPr/>
          <a:lstStyle>
            <a:lvl1pPr>
              <a:defRPr/>
            </a:lvl1pPr>
          </a:lstStyle>
          <a:p>
            <a:pPr>
              <a:defRPr/>
            </a:pPr>
            <a:endParaRPr lang="en-US"/>
          </a:p>
        </p:txBody>
      </p:sp>
      <p:sp>
        <p:nvSpPr>
          <p:cNvPr id="3" name="Rectangle 74"/>
          <p:cNvSpPr>
            <a:spLocks noGrp="1" noChangeArrowheads="1"/>
          </p:cNvSpPr>
          <p:nvPr>
            <p:ph type="ftr" sz="quarter" idx="11"/>
          </p:nvPr>
        </p:nvSpPr>
        <p:spPr>
          <a:xfrm>
            <a:off x="3136900" y="6248400"/>
            <a:ext cx="2895600" cy="457200"/>
          </a:xfrm>
          <a:prstGeom prst="rect">
            <a:avLst/>
          </a:prstGeom>
          <a:ln/>
        </p:spPr>
        <p:txBody>
          <a:bodyPr/>
          <a:lstStyle>
            <a:lvl1pPr>
              <a:defRPr/>
            </a:lvl1pPr>
          </a:lstStyle>
          <a:p>
            <a:pPr>
              <a:defRPr/>
            </a:pPr>
            <a:endParaRPr lang="en-US"/>
          </a:p>
        </p:txBody>
      </p:sp>
      <p:sp>
        <p:nvSpPr>
          <p:cNvPr id="4" name="Rectangle 76"/>
          <p:cNvSpPr>
            <a:spLocks noGrp="1" noChangeArrowheads="1"/>
          </p:cNvSpPr>
          <p:nvPr>
            <p:ph type="sldNum" sz="quarter" idx="12"/>
          </p:nvPr>
        </p:nvSpPr>
        <p:spPr>
          <a:xfrm>
            <a:off x="8382000" y="6629400"/>
            <a:ext cx="762000" cy="152400"/>
          </a:xfrm>
          <a:prstGeom prst="rect">
            <a:avLst/>
          </a:prstGeom>
          <a:ln/>
        </p:spPr>
        <p:txBody>
          <a:bodyPr/>
          <a:lstStyle>
            <a:lvl1pPr>
              <a:defRPr/>
            </a:lvl1pPr>
          </a:lstStyle>
          <a:p>
            <a:pPr>
              <a:defRPr/>
            </a:pPr>
            <a:fld id="{4DAB4750-CAB8-CC48-97B3-E208C97FF6A2}" type="slidenum">
              <a:rPr lang="en-US"/>
              <a:pPr>
                <a:defRPr/>
              </a:pPr>
              <a:t>‹#›</a:t>
            </a:fld>
            <a:endParaRPr lang="en-US"/>
          </a:p>
        </p:txBody>
      </p:sp>
    </p:spTree>
    <p:extLst>
      <p:ext uri="{BB962C8B-B14F-4D97-AF65-F5344CB8AC3E}">
        <p14:creationId xmlns:p14="http://schemas.microsoft.com/office/powerpoint/2010/main" val="2541260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a:xfrm>
            <a:off x="685800" y="6248400"/>
            <a:ext cx="1905000" cy="457200"/>
          </a:xfrm>
          <a:prstGeom prst="rect">
            <a:avLst/>
          </a:prstGeom>
        </p:spPr>
        <p:txBody>
          <a:bodyPr/>
          <a:lstStyle>
            <a:lvl1pPr>
              <a:defRPr/>
            </a:lvl1pPr>
          </a:lstStyle>
          <a:p>
            <a:endParaRPr lang="en-US" altLang="ja-JP"/>
          </a:p>
        </p:txBody>
      </p:sp>
      <p:sp>
        <p:nvSpPr>
          <p:cNvPr id="5" name="フッター プレースホルダ 4"/>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ja-JP"/>
          </a:p>
        </p:txBody>
      </p:sp>
      <p:sp>
        <p:nvSpPr>
          <p:cNvPr id="6" name="スライド番号プレースホルダ 5"/>
          <p:cNvSpPr>
            <a:spLocks noGrp="1"/>
          </p:cNvSpPr>
          <p:nvPr>
            <p:ph type="sldNum" sz="quarter" idx="12"/>
          </p:nvPr>
        </p:nvSpPr>
        <p:spPr>
          <a:xfrm>
            <a:off x="6553200" y="6248400"/>
            <a:ext cx="1905000" cy="457200"/>
          </a:xfrm>
          <a:prstGeom prst="rect">
            <a:avLst/>
          </a:prstGeom>
        </p:spPr>
        <p:txBody>
          <a:bodyPr/>
          <a:lstStyle>
            <a:lvl1pPr>
              <a:defRPr smtClean="0"/>
            </a:lvl1pPr>
          </a:lstStyle>
          <a:p>
            <a:fld id="{857DAFA4-BCEE-42DF-A2B0-B987E297254A}" type="slidenum">
              <a:rPr lang="en-US" altLang="ja-JP"/>
              <a:pPr/>
              <a:t>‹#›</a:t>
            </a:fld>
            <a:endParaRPr lang="en-US" altLang="ja-JP"/>
          </a:p>
        </p:txBody>
      </p:sp>
    </p:spTree>
    <p:extLst>
      <p:ext uri="{BB962C8B-B14F-4D97-AF65-F5344CB8AC3E}">
        <p14:creationId xmlns:p14="http://schemas.microsoft.com/office/powerpoint/2010/main" val="2698645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0" y="15875"/>
            <a:ext cx="9144000" cy="8159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219200"/>
            <a:ext cx="8763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2400" y="3771900"/>
            <a:ext cx="8763000" cy="2400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91285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066800"/>
            <a:ext cx="8991600" cy="5410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2" descr="C:\Users\jmenard\My Files\PPPL\Projects\NSTX-U\Presentation template\2015 - New template\logo and banner source\Gray_banner_red_line.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0" y="0"/>
            <a:ext cx="9144000" cy="99797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0" y="0"/>
            <a:ext cx="9144000" cy="960120"/>
          </a:xfrm>
          <a:prstGeom prst="rect">
            <a:avLst/>
          </a:prstGeom>
        </p:spPr>
        <p:txBody>
          <a:bodyPr vert="horz" lIns="45720" tIns="45720" rIns="45720" bIns="45720" rtlCol="0" anchor="ctr" anchorCtr="1">
            <a:normAutofit/>
          </a:bodyPr>
          <a:lstStyle/>
          <a:p>
            <a:r>
              <a:rPr lang="en-US" dirty="0" smtClean="0"/>
              <a:t>Click to edit Master title style</a:t>
            </a:r>
            <a:endParaRPr lang="en-US" dirty="0"/>
          </a:p>
        </p:txBody>
      </p:sp>
      <p:pic>
        <p:nvPicPr>
          <p:cNvPr id="2052" name="Picture 4" descr="C:\Users\jmenard\My Files\PPPL\Projects\NSTX-U\Presentation template\2015 - New template\logo and banner source\Gray_banner_red_line_bottom_NSTXU_logo.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0" y="6555100"/>
            <a:ext cx="9144000" cy="3029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7391400" y="6611779"/>
            <a:ext cx="1066776" cy="246221"/>
          </a:xfrm>
          <a:prstGeom prst="rect">
            <a:avLst/>
          </a:prstGeom>
          <a:noFill/>
        </p:spPr>
        <p:txBody>
          <a:bodyPr wrap="square" lIns="0" tIns="45720" rIns="0" bIns="45720" rtlCol="0">
            <a:spAutoFit/>
          </a:bodyPr>
          <a:lstStyle/>
          <a:p>
            <a:pPr algn="r"/>
            <a:r>
              <a:rPr lang="en-US" sz="1000" b="1" dirty="0" smtClean="0">
                <a:solidFill>
                  <a:srgbClr val="336699"/>
                </a:solidFill>
                <a:latin typeface="Arial" panose="020B0604020202020204" pitchFamily="34" charset="0"/>
                <a:cs typeface="Arial" panose="020B0604020202020204" pitchFamily="34" charset="0"/>
              </a:rPr>
              <a:t>Jan.</a:t>
            </a:r>
            <a:r>
              <a:rPr lang="en-US" sz="1000" b="1" baseline="0" dirty="0" smtClean="0">
                <a:solidFill>
                  <a:srgbClr val="336699"/>
                </a:solidFill>
                <a:latin typeface="Arial" panose="020B0604020202020204" pitchFamily="34" charset="0"/>
                <a:cs typeface="Arial" panose="020B0604020202020204" pitchFamily="34" charset="0"/>
              </a:rPr>
              <a:t> 26 – 28, 2016</a:t>
            </a:r>
            <a:endParaRPr lang="en-US" sz="1000" b="1" dirty="0">
              <a:solidFill>
                <a:srgbClr val="336699"/>
              </a:solidFill>
              <a:latin typeface="Arial" panose="020B0604020202020204" pitchFamily="34" charset="0"/>
              <a:cs typeface="Arial" panose="020B0604020202020204" pitchFamily="34" charset="0"/>
            </a:endParaRPr>
          </a:p>
        </p:txBody>
      </p:sp>
      <p:sp>
        <p:nvSpPr>
          <p:cNvPr id="10" name="TextBox 9"/>
          <p:cNvSpPr txBox="1"/>
          <p:nvPr userDrawn="1"/>
        </p:nvSpPr>
        <p:spPr>
          <a:xfrm>
            <a:off x="2590800" y="6610290"/>
            <a:ext cx="4419600" cy="400110"/>
          </a:xfrm>
          <a:prstGeom prst="rect">
            <a:avLst/>
          </a:prstGeom>
          <a:noFill/>
        </p:spPr>
        <p:txBody>
          <a:bodyPr wrap="square" lIns="0" tIns="45720" rIns="0" bIns="45720"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336699"/>
                </a:solidFill>
                <a:latin typeface="Arial" panose="020B0604020202020204" pitchFamily="34" charset="0"/>
                <a:cs typeface="Arial" panose="020B0604020202020204" pitchFamily="34" charset="0"/>
              </a:rPr>
              <a:t>Ono NSTX-U PAC 37</a:t>
            </a:r>
          </a:p>
          <a:p>
            <a:pPr marL="0" marR="0" indent="0" algn="ctr" defTabSz="914400" rtl="0" eaLnBrk="1" fontAlgn="auto" latinLnBrk="0" hangingPunct="1">
              <a:lnSpc>
                <a:spcPct val="100000"/>
              </a:lnSpc>
              <a:spcBef>
                <a:spcPts val="0"/>
              </a:spcBef>
              <a:spcAft>
                <a:spcPts val="0"/>
              </a:spcAft>
              <a:buClrTx/>
              <a:buSzTx/>
              <a:buFontTx/>
              <a:buNone/>
              <a:tabLst/>
              <a:defRPr/>
            </a:pPr>
            <a:endParaRPr lang="en-US" sz="1000" b="1" dirty="0" smtClean="0">
              <a:solidFill>
                <a:srgbClr val="3366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20560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4" r:id="rId3"/>
    <p:sldLayoutId id="2147483665" r:id="rId4"/>
    <p:sldLayoutId id="2147483666" r:id="rId5"/>
    <p:sldLayoutId id="2147483667" r:id="rId6"/>
    <p:sldLayoutId id="2147483668" r:id="rId7"/>
    <p:sldLayoutId id="2147483669" r:id="rId8"/>
    <p:sldLayoutId id="2147483670" r:id="rId9"/>
  </p:sldLayoutIdLst>
  <p:timing>
    <p:tnLst>
      <p:par>
        <p:cTn xmlns:p14="http://schemas.microsoft.com/office/powerpoint/2010/main" id="1" dur="indefinite" restart="never" nodeType="tmRoot"/>
      </p:par>
    </p:tnLst>
  </p:timing>
  <p:hf hdr="0" dt="0"/>
  <p:txStyles>
    <p:titleStyle>
      <a:lvl1pPr algn="ctr" defTabSz="914400" rtl="0" eaLnBrk="1" latinLnBrk="0" hangingPunct="1">
        <a:lnSpc>
          <a:spcPct val="85000"/>
        </a:lnSpc>
        <a:spcBef>
          <a:spcPct val="0"/>
        </a:spcBef>
        <a:buNone/>
        <a:defRPr sz="4000" kern="1200">
          <a:solidFill>
            <a:srgbClr val="33669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8" Type="http://schemas.openxmlformats.org/officeDocument/2006/relationships/image" Target="../media/image43.jpe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wmf"/><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emf"/><Relationship Id="rId1" Type="http://schemas.openxmlformats.org/officeDocument/2006/relationships/slideLayout" Target="../slideLayouts/slideLayout3.xml"/><Relationship Id="rId2"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2.wmf"/><Relationship Id="rId5"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4.emf"/></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jpeg"/><Relationship Id="rId5" Type="http://schemas.openxmlformats.org/officeDocument/2006/relationships/image" Target="../media/image71.jpeg"/><Relationship Id="rId1" Type="http://schemas.openxmlformats.org/officeDocument/2006/relationships/slideLayout" Target="../slideLayouts/slideLayout3.xml"/><Relationship Id="rId2" Type="http://schemas.openxmlformats.org/officeDocument/2006/relationships/image" Target="../media/image68.jp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3.xml"/><Relationship Id="rId2" Type="http://schemas.openxmlformats.org/officeDocument/2006/relationships/image" Target="../media/image7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92.jpeg"/><Relationship Id="rId9" Type="http://schemas.openxmlformats.org/officeDocument/2006/relationships/image" Target="../media/image93.png"/><Relationship Id="rId10" Type="http://schemas.openxmlformats.org/officeDocument/2006/relationships/image" Target="../media/image94.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1" Type="http://schemas.openxmlformats.org/officeDocument/2006/relationships/slideLayout" Target="../slideLayouts/slideLayout8.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5" Type="http://schemas.openxmlformats.org/officeDocument/2006/relationships/image" Target="../media/image16.jpeg"/><Relationship Id="rId6" Type="http://schemas.openxmlformats.org/officeDocument/2006/relationships/image" Target="../media/image17.png"/><Relationship Id="rId7"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png"/><Relationship Id="rId6"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err="1">
                <a:latin typeface="Arial" charset="0"/>
              </a:rPr>
              <a:t>Masa</a:t>
            </a:r>
            <a:r>
              <a:rPr lang="en-US" dirty="0">
                <a:latin typeface="Arial" charset="0"/>
              </a:rPr>
              <a:t> </a:t>
            </a:r>
            <a:r>
              <a:rPr lang="en-US" dirty="0" smtClean="0">
                <a:latin typeface="Arial" charset="0"/>
              </a:rPr>
              <a:t>Ono</a:t>
            </a:r>
            <a:endParaRPr lang="en-US" dirty="0">
              <a:latin typeface="Arial" charset="0"/>
            </a:endParaRPr>
          </a:p>
        </p:txBody>
      </p:sp>
      <p:sp>
        <p:nvSpPr>
          <p:cNvPr id="3" name="Title 2"/>
          <p:cNvSpPr>
            <a:spLocks noGrp="1"/>
          </p:cNvSpPr>
          <p:nvPr>
            <p:ph type="title"/>
          </p:nvPr>
        </p:nvSpPr>
        <p:spPr>
          <a:xfrm>
            <a:off x="152400" y="1066800"/>
            <a:ext cx="8839200" cy="1143000"/>
          </a:xfrm>
        </p:spPr>
        <p:txBody>
          <a:bodyPr>
            <a:normAutofit fontScale="90000"/>
          </a:bodyPr>
          <a:lstStyle/>
          <a:p>
            <a:pPr eaLnBrk="0" hangingPunct="0">
              <a:lnSpc>
                <a:spcPct val="90000"/>
              </a:lnSpc>
              <a:defRPr/>
            </a:pPr>
            <a:r>
              <a:rPr lang="en-US" dirty="0" smtClean="0">
                <a:solidFill>
                  <a:srgbClr val="1532FF"/>
                </a:solidFill>
                <a:effectLst>
                  <a:outerShdw blurRad="38100" dist="38100" dir="2700000" algn="tl">
                    <a:srgbClr val="DDDDDD"/>
                  </a:outerShdw>
                </a:effectLst>
                <a:latin typeface="Arial" charset="0"/>
              </a:rPr>
              <a:t>Overview of NSTX-U Facility and Diagnostic Status and Plans</a:t>
            </a:r>
            <a:endParaRPr lang="en-US" dirty="0">
              <a:solidFill>
                <a:srgbClr val="1532FF"/>
              </a:solidFill>
              <a:effectLst>
                <a:outerShdw blurRad="38100" dist="38100" dir="2700000" algn="tl">
                  <a:srgbClr val="DDDDDD"/>
                </a:outerShdw>
              </a:effectLst>
              <a:latin typeface="Arial" charset="0"/>
            </a:endParaRPr>
          </a:p>
        </p:txBody>
      </p:sp>
      <p:sp>
        <p:nvSpPr>
          <p:cNvPr id="4" name="Text Placeholder 3"/>
          <p:cNvSpPr>
            <a:spLocks noGrp="1"/>
          </p:cNvSpPr>
          <p:nvPr>
            <p:ph type="body" sz="quarter" idx="10"/>
          </p:nvPr>
        </p:nvSpPr>
        <p:spPr/>
        <p:txBody>
          <a:bodyPr/>
          <a:lstStyle/>
          <a:p>
            <a:r>
              <a:rPr lang="en-US" dirty="0" smtClean="0">
                <a:solidFill>
                  <a:srgbClr val="FF0000"/>
                </a:solidFill>
              </a:rPr>
              <a:t>NSTX-U PAC 37</a:t>
            </a:r>
            <a:endParaRPr lang="en-US" dirty="0">
              <a:solidFill>
                <a:srgbClr val="FF0000"/>
              </a:solidFill>
            </a:endParaRPr>
          </a:p>
          <a:p>
            <a:r>
              <a:rPr lang="en-US" dirty="0" smtClean="0">
                <a:solidFill>
                  <a:srgbClr val="FF0000"/>
                </a:solidFill>
              </a:rPr>
              <a:t>January 26 - 28, 2016</a:t>
            </a:r>
            <a:endParaRPr lang="en-US" dirty="0">
              <a:solidFill>
                <a:srgbClr val="FF0000"/>
              </a:solidFill>
            </a:endParaRPr>
          </a:p>
        </p:txBody>
      </p:sp>
      <p:pic>
        <p:nvPicPr>
          <p:cNvPr id="6" name="Picture 4" descr="PPPL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615025"/>
            <a:ext cx="1606138" cy="56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7038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buNone/>
              <a:defRPr/>
            </a:pPr>
            <a:r>
              <a:rPr lang="en-US" sz="2800" i="0" dirty="0" smtClean="0">
                <a:solidFill>
                  <a:srgbClr val="0000FF"/>
                </a:solidFill>
              </a:rPr>
              <a:t>Digital </a:t>
            </a:r>
            <a:r>
              <a:rPr lang="en-US" sz="2800" i="0" dirty="0">
                <a:solidFill>
                  <a:srgbClr val="0000FF"/>
                </a:solidFill>
              </a:rPr>
              <a:t>System Provides </a:t>
            </a:r>
            <a:r>
              <a:rPr lang="en-US" sz="2800" i="0" dirty="0" smtClean="0">
                <a:solidFill>
                  <a:srgbClr val="0000FF"/>
                </a:solidFill>
              </a:rPr>
              <a:t>Electromechanical </a:t>
            </a:r>
            <a:r>
              <a:rPr lang="en-US" sz="2800" i="0" dirty="0">
                <a:solidFill>
                  <a:srgbClr val="0000FF"/>
                </a:solidFill>
              </a:rPr>
              <a:t>Coil </a:t>
            </a:r>
            <a:r>
              <a:rPr lang="en-US" sz="2800" i="0" dirty="0" smtClean="0">
                <a:solidFill>
                  <a:srgbClr val="0000FF"/>
                </a:solidFill>
              </a:rPr>
              <a:t>Protection</a:t>
            </a:r>
          </a:p>
          <a:p>
            <a:pPr algn="ctr" eaLnBrk="0" hangingPunct="0">
              <a:buNone/>
              <a:defRPr/>
            </a:pPr>
            <a:r>
              <a:rPr lang="en-US" sz="2800" dirty="0" smtClean="0">
                <a:solidFill>
                  <a:srgbClr val="FF0000"/>
                </a:solidFill>
              </a:rPr>
              <a:t>DCPS supporting the research operation very nicely</a:t>
            </a:r>
            <a:endParaRPr lang="en-US" sz="2800" i="0" dirty="0">
              <a:solidFill>
                <a:srgbClr val="FF0000"/>
              </a:solidFill>
            </a:endParaRPr>
          </a:p>
        </p:txBody>
      </p:sp>
      <p:sp>
        <p:nvSpPr>
          <p:cNvPr id="24578" name="Content Placeholder 5"/>
          <p:cNvSpPr>
            <a:spLocks noGrp="1"/>
          </p:cNvSpPr>
          <p:nvPr>
            <p:ph idx="1"/>
          </p:nvPr>
        </p:nvSpPr>
        <p:spPr>
          <a:xfrm>
            <a:off x="5334000" y="1219200"/>
            <a:ext cx="3683000" cy="5219700"/>
          </a:xfrm>
        </p:spPr>
        <p:txBody>
          <a:bodyPr/>
          <a:lstStyle/>
          <a:p>
            <a:pPr marL="0" indent="0">
              <a:spcAft>
                <a:spcPts val="1200"/>
              </a:spcAft>
              <a:buNone/>
              <a:defRPr/>
            </a:pPr>
            <a:r>
              <a:rPr lang="en-US" sz="2000" b="1" dirty="0">
                <a:latin typeface="Arial" charset="0"/>
              </a:rPr>
              <a:t>Protects the NSTX-U coils and mechanical structure against electromagnetic loads</a:t>
            </a:r>
          </a:p>
          <a:p>
            <a:pPr marL="0" indent="0">
              <a:spcAft>
                <a:spcPts val="1200"/>
              </a:spcAft>
              <a:buNone/>
              <a:defRPr/>
            </a:pPr>
            <a:r>
              <a:rPr lang="en-US" sz="2000" b="1" dirty="0">
                <a:latin typeface="Arial" charset="0"/>
              </a:rPr>
              <a:t>Computes forces and stresses in </a:t>
            </a:r>
            <a:r>
              <a:rPr lang="en-US" sz="2000" b="1" dirty="0" err="1">
                <a:latin typeface="Arial" charset="0"/>
              </a:rPr>
              <a:t>realtime</a:t>
            </a:r>
            <a:r>
              <a:rPr lang="en-US" sz="2000" b="1" dirty="0">
                <a:latin typeface="Arial" charset="0"/>
              </a:rPr>
              <a:t> based on reduced models of the full mechanical structure</a:t>
            </a:r>
          </a:p>
          <a:p>
            <a:pPr marL="0" indent="0">
              <a:spcAft>
                <a:spcPts val="1200"/>
              </a:spcAft>
              <a:buNone/>
              <a:defRPr/>
            </a:pPr>
            <a:r>
              <a:rPr lang="en-US" sz="2000" b="1" dirty="0">
                <a:latin typeface="Arial" charset="0"/>
              </a:rPr>
              <a:t>Redundant systems</a:t>
            </a:r>
          </a:p>
          <a:p>
            <a:pPr marL="0" indent="0">
              <a:spcAft>
                <a:spcPts val="1200"/>
              </a:spcAft>
              <a:buNone/>
              <a:defRPr/>
            </a:pPr>
            <a:r>
              <a:rPr lang="en-US" sz="2000" b="1" dirty="0">
                <a:latin typeface="Arial" charset="0"/>
              </a:rPr>
              <a:t>Full commissioning </a:t>
            </a:r>
            <a:r>
              <a:rPr lang="en-US" sz="2000" b="1" dirty="0" smtClean="0">
                <a:latin typeface="Arial" charset="0"/>
              </a:rPr>
              <a:t>of the system went very well; DCPS is now routinely supporting operations.</a:t>
            </a:r>
          </a:p>
          <a:p>
            <a:pPr marL="0" indent="0">
              <a:spcAft>
                <a:spcPts val="1200"/>
              </a:spcAft>
              <a:buNone/>
              <a:defRPr/>
            </a:pPr>
            <a:endParaRPr lang="en-US" sz="1800" b="1" dirty="0">
              <a:latin typeface="Arial" charset="0"/>
            </a:endParaRPr>
          </a:p>
        </p:txBody>
      </p:sp>
      <p:pic>
        <p:nvPicPr>
          <p:cNvPr id="22532" name="Picture 2" descr="NSTX-U_cutaway_low_re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87425"/>
            <a:ext cx="13716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3505200" y="1397000"/>
            <a:ext cx="1295400" cy="609600"/>
          </a:xfrm>
          <a:prstGeom prst="rect">
            <a:avLst/>
          </a:prstGeom>
          <a:solidFill>
            <a:srgbClr val="0000FF"/>
          </a:solidFill>
          <a:ln w="15875" cap="flat" cmpd="sng" algn="ctr">
            <a:solidFill>
              <a:schemeClr val="tx1"/>
            </a:solidFill>
            <a:prstDash val="solid"/>
            <a:round/>
            <a:headEnd type="none" w="med" len="med"/>
            <a:tailEnd type="triangle" w="med" len="med"/>
          </a:ln>
          <a:effectLst>
            <a:outerShdw blurRad="50800" dist="38100" algn="l" rotWithShape="0">
              <a:prstClr val="black">
                <a:alpha val="40000"/>
              </a:prstClr>
            </a:outerShdw>
          </a:effectLst>
        </p:spPr>
        <p:txBody>
          <a:bodyPr lIns="0" tIns="0" rIns="0" bIns="0"/>
          <a:lstStyle/>
          <a:p>
            <a:pPr algn="ctr">
              <a:spcBef>
                <a:spcPct val="20000"/>
              </a:spcBef>
              <a:buNone/>
              <a:defRPr/>
            </a:pPr>
            <a:r>
              <a:rPr lang="en-US" sz="1200" i="0" dirty="0">
                <a:solidFill>
                  <a:schemeClr val="bg1"/>
                </a:solidFill>
                <a:latin typeface="Helvetica" pitchFamily="-128" charset="0"/>
                <a:cs typeface="Arial" charset="0"/>
              </a:rPr>
              <a:t>Coil and Plasma Current Measurements</a:t>
            </a:r>
          </a:p>
        </p:txBody>
      </p:sp>
      <p:sp>
        <p:nvSpPr>
          <p:cNvPr id="10" name="Rectangle 9"/>
          <p:cNvSpPr/>
          <p:nvPr/>
        </p:nvSpPr>
        <p:spPr bwMode="auto">
          <a:xfrm>
            <a:off x="2286000" y="3124200"/>
            <a:ext cx="1295400" cy="381000"/>
          </a:xfrm>
          <a:prstGeom prst="rect">
            <a:avLst/>
          </a:prstGeom>
          <a:solidFill>
            <a:srgbClr val="0000FF"/>
          </a:solidFill>
          <a:ln w="15875" cap="flat" cmpd="sng" algn="ctr">
            <a:solidFill>
              <a:schemeClr val="tx1"/>
            </a:solidFill>
            <a:prstDash val="solid"/>
            <a:round/>
            <a:headEnd type="none" w="med" len="med"/>
            <a:tailEnd type="triangle" w="med" len="med"/>
          </a:ln>
          <a:effectLst>
            <a:outerShdw blurRad="50800" dist="38100" algn="l" rotWithShape="0">
              <a:prstClr val="black">
                <a:alpha val="40000"/>
              </a:prstClr>
            </a:outerShdw>
          </a:effectLst>
        </p:spPr>
        <p:txBody>
          <a:bodyPr lIns="0" tIns="0" rIns="0" bIns="0"/>
          <a:lstStyle/>
          <a:p>
            <a:pPr algn="ctr">
              <a:spcBef>
                <a:spcPct val="20000"/>
              </a:spcBef>
              <a:buNone/>
              <a:defRPr/>
            </a:pPr>
            <a:r>
              <a:rPr lang="en-US" sz="1200" i="0" dirty="0">
                <a:solidFill>
                  <a:schemeClr val="bg1"/>
                </a:solidFill>
                <a:latin typeface="Helvetica" pitchFamily="-128" charset="0"/>
                <a:cs typeface="Arial" charset="0"/>
              </a:rPr>
              <a:t>Realtime Acquisition #1</a:t>
            </a:r>
          </a:p>
        </p:txBody>
      </p:sp>
      <p:sp>
        <p:nvSpPr>
          <p:cNvPr id="11" name="Rectangle 10"/>
          <p:cNvSpPr/>
          <p:nvPr/>
        </p:nvSpPr>
        <p:spPr bwMode="auto">
          <a:xfrm>
            <a:off x="3886200" y="3124200"/>
            <a:ext cx="1295400" cy="381000"/>
          </a:xfrm>
          <a:prstGeom prst="rect">
            <a:avLst/>
          </a:prstGeom>
          <a:solidFill>
            <a:srgbClr val="0000FF"/>
          </a:solidFill>
          <a:ln w="15875" cap="flat" cmpd="sng" algn="ctr">
            <a:solidFill>
              <a:schemeClr val="tx1"/>
            </a:solidFill>
            <a:prstDash val="solid"/>
            <a:round/>
            <a:headEnd type="none" w="med" len="med"/>
            <a:tailEnd type="triangle" w="med" len="med"/>
          </a:ln>
          <a:effectLst>
            <a:outerShdw blurRad="50800" dist="38100" algn="l" rotWithShape="0">
              <a:prstClr val="black">
                <a:alpha val="40000"/>
              </a:prstClr>
            </a:outerShdw>
          </a:effectLst>
        </p:spPr>
        <p:txBody>
          <a:bodyPr lIns="0" tIns="0" rIns="0" bIns="0"/>
          <a:lstStyle/>
          <a:p>
            <a:pPr algn="ctr">
              <a:spcBef>
                <a:spcPct val="20000"/>
              </a:spcBef>
              <a:buNone/>
              <a:defRPr/>
            </a:pPr>
            <a:r>
              <a:rPr lang="en-US" sz="1200" i="0" dirty="0">
                <a:solidFill>
                  <a:schemeClr val="bg1"/>
                </a:solidFill>
                <a:latin typeface="Helvetica" pitchFamily="-128" charset="0"/>
                <a:cs typeface="Arial" charset="0"/>
              </a:rPr>
              <a:t>Realtime Acquisition #2</a:t>
            </a:r>
          </a:p>
        </p:txBody>
      </p:sp>
      <p:sp>
        <p:nvSpPr>
          <p:cNvPr id="12" name="Rectangle 11"/>
          <p:cNvSpPr/>
          <p:nvPr/>
        </p:nvSpPr>
        <p:spPr bwMode="auto">
          <a:xfrm>
            <a:off x="2286000" y="3886200"/>
            <a:ext cx="1295400" cy="838200"/>
          </a:xfrm>
          <a:prstGeom prst="rect">
            <a:avLst/>
          </a:prstGeom>
          <a:solidFill>
            <a:srgbClr val="0000FF"/>
          </a:solidFill>
          <a:ln w="15875" cap="flat" cmpd="sng" algn="ctr">
            <a:solidFill>
              <a:schemeClr val="tx1"/>
            </a:solidFill>
            <a:prstDash val="solid"/>
            <a:round/>
            <a:headEnd type="none" w="med" len="med"/>
            <a:tailEnd type="triangle" w="med" len="med"/>
          </a:ln>
          <a:effectLst>
            <a:outerShdw blurRad="50800" dist="38100" algn="l" rotWithShape="0">
              <a:prstClr val="black">
                <a:alpha val="40000"/>
              </a:prstClr>
            </a:outerShdw>
          </a:effectLst>
        </p:spPr>
        <p:txBody>
          <a:bodyPr lIns="0" tIns="0" rIns="0" bIns="0"/>
          <a:lstStyle/>
          <a:p>
            <a:pPr algn="ctr">
              <a:spcBef>
                <a:spcPct val="20000"/>
              </a:spcBef>
              <a:buNone/>
              <a:defRPr/>
            </a:pPr>
            <a:r>
              <a:rPr lang="en-US" sz="1200" i="0" dirty="0">
                <a:solidFill>
                  <a:schemeClr val="bg1"/>
                </a:solidFill>
                <a:latin typeface="Helvetica" pitchFamily="-128" charset="0"/>
                <a:cs typeface="Arial" charset="0"/>
              </a:rPr>
              <a:t>Stand Alone Digital Coil Protection Computer</a:t>
            </a:r>
          </a:p>
        </p:txBody>
      </p:sp>
      <p:sp>
        <p:nvSpPr>
          <p:cNvPr id="13" name="Rectangle 12"/>
          <p:cNvSpPr/>
          <p:nvPr/>
        </p:nvSpPr>
        <p:spPr bwMode="auto">
          <a:xfrm>
            <a:off x="3886200" y="3886200"/>
            <a:ext cx="1295400" cy="838200"/>
          </a:xfrm>
          <a:prstGeom prst="rect">
            <a:avLst/>
          </a:prstGeom>
          <a:solidFill>
            <a:srgbClr val="0000FF"/>
          </a:solidFill>
          <a:ln w="15875" cap="flat" cmpd="sng" algn="ctr">
            <a:solidFill>
              <a:schemeClr val="tx1"/>
            </a:solidFill>
            <a:prstDash val="solid"/>
            <a:round/>
            <a:headEnd type="none" w="med" len="med"/>
            <a:tailEnd type="triangle" w="med" len="med"/>
          </a:ln>
          <a:effectLst>
            <a:outerShdw blurRad="50800" dist="38100" algn="l" rotWithShape="0">
              <a:prstClr val="black">
                <a:alpha val="40000"/>
              </a:prstClr>
            </a:outerShdw>
          </a:effectLst>
        </p:spPr>
        <p:txBody>
          <a:bodyPr lIns="0" tIns="0" rIns="0" bIns="0"/>
          <a:lstStyle/>
          <a:p>
            <a:pPr algn="ctr">
              <a:spcBef>
                <a:spcPct val="20000"/>
              </a:spcBef>
              <a:buNone/>
              <a:defRPr/>
            </a:pPr>
            <a:r>
              <a:rPr lang="en-US" sz="1200" i="0" dirty="0">
                <a:solidFill>
                  <a:schemeClr val="bg1"/>
                </a:solidFill>
                <a:latin typeface="Helvetica" pitchFamily="-128" charset="0"/>
                <a:cs typeface="Arial" charset="0"/>
              </a:rPr>
              <a:t>Digital Coil Protection &amp; Plasma Control Computer</a:t>
            </a:r>
          </a:p>
        </p:txBody>
      </p:sp>
      <p:sp>
        <p:nvSpPr>
          <p:cNvPr id="14" name="Rectangle 13"/>
          <p:cNvSpPr/>
          <p:nvPr/>
        </p:nvSpPr>
        <p:spPr bwMode="auto">
          <a:xfrm>
            <a:off x="609600" y="4191000"/>
            <a:ext cx="1295400" cy="381000"/>
          </a:xfrm>
          <a:prstGeom prst="rect">
            <a:avLst/>
          </a:prstGeom>
          <a:solidFill>
            <a:srgbClr val="0000FF"/>
          </a:solidFill>
          <a:ln w="15875" cap="flat" cmpd="sng" algn="ctr">
            <a:solidFill>
              <a:schemeClr val="tx1"/>
            </a:solidFill>
            <a:prstDash val="solid"/>
            <a:round/>
            <a:headEnd type="none" w="med" len="med"/>
            <a:tailEnd type="triangle" w="med" len="med"/>
          </a:ln>
          <a:effectLst>
            <a:outerShdw blurRad="50800" dist="38100" algn="l" rotWithShape="0">
              <a:prstClr val="black">
                <a:alpha val="40000"/>
              </a:prstClr>
            </a:outerShdw>
          </a:effectLst>
        </p:spPr>
        <p:txBody>
          <a:bodyPr lIns="0" tIns="0" rIns="0" bIns="0"/>
          <a:lstStyle/>
          <a:p>
            <a:pPr algn="ctr">
              <a:spcBef>
                <a:spcPct val="20000"/>
              </a:spcBef>
              <a:buNone/>
              <a:defRPr/>
            </a:pPr>
            <a:r>
              <a:rPr lang="en-US" sz="1200" i="0" dirty="0">
                <a:solidFill>
                  <a:schemeClr val="bg1"/>
                </a:solidFill>
                <a:latin typeface="Helvetica" pitchFamily="-128" charset="0"/>
                <a:cs typeface="Arial" charset="0"/>
              </a:rPr>
              <a:t>Level-1 Fault Interface</a:t>
            </a:r>
          </a:p>
        </p:txBody>
      </p:sp>
      <p:sp>
        <p:nvSpPr>
          <p:cNvPr id="15" name="Rectangle 14"/>
          <p:cNvSpPr/>
          <p:nvPr/>
        </p:nvSpPr>
        <p:spPr bwMode="auto">
          <a:xfrm>
            <a:off x="152400" y="1447800"/>
            <a:ext cx="1295400" cy="609600"/>
          </a:xfrm>
          <a:prstGeom prst="rect">
            <a:avLst/>
          </a:prstGeom>
          <a:solidFill>
            <a:srgbClr val="0000FF"/>
          </a:solidFill>
          <a:ln w="15875" cap="flat" cmpd="sng" algn="ctr">
            <a:solidFill>
              <a:schemeClr val="tx1"/>
            </a:solidFill>
            <a:prstDash val="solid"/>
            <a:round/>
            <a:headEnd type="none" w="med" len="med"/>
            <a:tailEnd type="triangle" w="med" len="med"/>
          </a:ln>
          <a:effectLst>
            <a:outerShdw blurRad="50800" dist="38100" algn="l" rotWithShape="0">
              <a:prstClr val="black">
                <a:alpha val="40000"/>
              </a:prstClr>
            </a:outerShdw>
          </a:effectLst>
        </p:spPr>
        <p:txBody>
          <a:bodyPr lIns="0" tIns="0" rIns="0" bIns="0"/>
          <a:lstStyle/>
          <a:p>
            <a:pPr algn="ctr">
              <a:spcBef>
                <a:spcPct val="20000"/>
              </a:spcBef>
              <a:buNone/>
              <a:defRPr/>
            </a:pPr>
            <a:r>
              <a:rPr lang="en-US" sz="1200" i="0" dirty="0">
                <a:solidFill>
                  <a:schemeClr val="bg1"/>
                </a:solidFill>
                <a:latin typeface="Helvetica" pitchFamily="-128" charset="0"/>
                <a:cs typeface="Arial" charset="0"/>
              </a:rPr>
              <a:t>Power Supply Suppress and Bypass</a:t>
            </a:r>
          </a:p>
        </p:txBody>
      </p:sp>
      <p:sp>
        <p:nvSpPr>
          <p:cNvPr id="16" name="Rectangle 15"/>
          <p:cNvSpPr/>
          <p:nvPr/>
        </p:nvSpPr>
        <p:spPr bwMode="auto">
          <a:xfrm>
            <a:off x="152400" y="5181600"/>
            <a:ext cx="1295400" cy="609600"/>
          </a:xfrm>
          <a:prstGeom prst="rect">
            <a:avLst/>
          </a:prstGeom>
          <a:solidFill>
            <a:srgbClr val="0000FF"/>
          </a:solidFill>
          <a:ln w="15875" cap="flat" cmpd="sng" algn="ctr">
            <a:solidFill>
              <a:schemeClr val="tx1"/>
            </a:solidFill>
            <a:prstDash val="solid"/>
            <a:round/>
            <a:headEnd type="none" w="med" len="med"/>
            <a:tailEnd type="triangle" w="med" len="med"/>
          </a:ln>
          <a:effectLst>
            <a:outerShdw blurRad="50800" dist="38100" algn="l" rotWithShape="0">
              <a:prstClr val="black">
                <a:alpha val="40000"/>
              </a:prstClr>
            </a:outerShdw>
          </a:effectLst>
        </p:spPr>
        <p:txBody>
          <a:bodyPr lIns="0" tIns="0" rIns="0" bIns="0"/>
          <a:lstStyle/>
          <a:p>
            <a:pPr algn="ctr">
              <a:spcBef>
                <a:spcPct val="20000"/>
              </a:spcBef>
              <a:buNone/>
              <a:defRPr/>
            </a:pPr>
            <a:r>
              <a:rPr lang="en-US" sz="1200" i="0" dirty="0">
                <a:solidFill>
                  <a:schemeClr val="bg1"/>
                </a:solidFill>
                <a:latin typeface="Helvetica" pitchFamily="-128" charset="0"/>
                <a:cs typeface="Arial" charset="0"/>
              </a:rPr>
              <a:t>Rectifier Hardware Controls</a:t>
            </a:r>
          </a:p>
        </p:txBody>
      </p:sp>
      <p:cxnSp>
        <p:nvCxnSpPr>
          <p:cNvPr id="22541" name="Straight Arrow Connector 6"/>
          <p:cNvCxnSpPr>
            <a:cxnSpLocks noChangeShapeType="1"/>
          </p:cNvCxnSpPr>
          <p:nvPr/>
        </p:nvCxnSpPr>
        <p:spPr bwMode="auto">
          <a:xfrm flipV="1">
            <a:off x="3124200" y="1701800"/>
            <a:ext cx="304800" cy="4763"/>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42" name="Straight Arrow Connector 18"/>
          <p:cNvCxnSpPr>
            <a:cxnSpLocks noChangeShapeType="1"/>
          </p:cNvCxnSpPr>
          <p:nvPr/>
        </p:nvCxnSpPr>
        <p:spPr bwMode="auto">
          <a:xfrm>
            <a:off x="4191000" y="2057400"/>
            <a:ext cx="0" cy="533400"/>
          </a:xfrm>
          <a:prstGeom prst="straightConnector1">
            <a:avLst/>
          </a:prstGeom>
          <a:noFill/>
          <a:ln w="15875">
            <a:solidFill>
              <a:schemeClr val="accent2"/>
            </a:solidFill>
            <a:round/>
            <a:headEnd/>
            <a:tailEnd type="none" w="lg" len="lg"/>
          </a:ln>
          <a:extLst>
            <a:ext uri="{909E8E84-426E-40dd-AFC4-6F175D3DCCD1}">
              <a14:hiddenFill xmlns:a14="http://schemas.microsoft.com/office/drawing/2010/main">
                <a:noFill/>
              </a14:hiddenFill>
            </a:ext>
          </a:extLst>
        </p:spPr>
      </p:cxnSp>
      <p:cxnSp>
        <p:nvCxnSpPr>
          <p:cNvPr id="22543" name="Straight Arrow Connector 20"/>
          <p:cNvCxnSpPr>
            <a:cxnSpLocks noChangeShapeType="1"/>
          </p:cNvCxnSpPr>
          <p:nvPr/>
        </p:nvCxnSpPr>
        <p:spPr bwMode="auto">
          <a:xfrm>
            <a:off x="4191000" y="2590800"/>
            <a:ext cx="304800" cy="0"/>
          </a:xfrm>
          <a:prstGeom prst="straightConnector1">
            <a:avLst/>
          </a:prstGeom>
          <a:noFill/>
          <a:ln w="15875">
            <a:solidFill>
              <a:schemeClr val="accent2"/>
            </a:solidFill>
            <a:round/>
            <a:headEnd/>
            <a:tailEnd type="none" w="lg" len="lg"/>
          </a:ln>
          <a:extLst>
            <a:ext uri="{909E8E84-426E-40dd-AFC4-6F175D3DCCD1}">
              <a14:hiddenFill xmlns:a14="http://schemas.microsoft.com/office/drawing/2010/main">
                <a:noFill/>
              </a14:hiddenFill>
            </a:ext>
          </a:extLst>
        </p:spPr>
      </p:cxnSp>
      <p:cxnSp>
        <p:nvCxnSpPr>
          <p:cNvPr id="22544" name="Straight Arrow Connector 23"/>
          <p:cNvCxnSpPr>
            <a:cxnSpLocks noChangeShapeType="1"/>
          </p:cNvCxnSpPr>
          <p:nvPr/>
        </p:nvCxnSpPr>
        <p:spPr bwMode="auto">
          <a:xfrm flipH="1">
            <a:off x="2819400" y="2590800"/>
            <a:ext cx="1371600" cy="0"/>
          </a:xfrm>
          <a:prstGeom prst="straightConnector1">
            <a:avLst/>
          </a:prstGeom>
          <a:noFill/>
          <a:ln w="15875">
            <a:solidFill>
              <a:schemeClr val="accent2"/>
            </a:solidFill>
            <a:round/>
            <a:headEnd/>
            <a:tailEnd type="none" w="lg" len="lg"/>
          </a:ln>
          <a:extLst>
            <a:ext uri="{909E8E84-426E-40dd-AFC4-6F175D3DCCD1}">
              <a14:hiddenFill xmlns:a14="http://schemas.microsoft.com/office/drawing/2010/main">
                <a:noFill/>
              </a14:hiddenFill>
            </a:ext>
          </a:extLst>
        </p:spPr>
      </p:cxnSp>
      <p:cxnSp>
        <p:nvCxnSpPr>
          <p:cNvPr id="22545" name="Straight Arrow Connector 26"/>
          <p:cNvCxnSpPr>
            <a:cxnSpLocks noChangeShapeType="1"/>
          </p:cNvCxnSpPr>
          <p:nvPr/>
        </p:nvCxnSpPr>
        <p:spPr bwMode="auto">
          <a:xfrm>
            <a:off x="2819400" y="2590800"/>
            <a:ext cx="0" cy="45720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46" name="Straight Arrow Connector 29"/>
          <p:cNvCxnSpPr>
            <a:cxnSpLocks noChangeShapeType="1"/>
          </p:cNvCxnSpPr>
          <p:nvPr/>
        </p:nvCxnSpPr>
        <p:spPr bwMode="auto">
          <a:xfrm>
            <a:off x="4495800" y="2590800"/>
            <a:ext cx="0" cy="45720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47" name="Straight Arrow Connector 30"/>
          <p:cNvCxnSpPr>
            <a:cxnSpLocks noChangeShapeType="1"/>
          </p:cNvCxnSpPr>
          <p:nvPr/>
        </p:nvCxnSpPr>
        <p:spPr bwMode="auto">
          <a:xfrm>
            <a:off x="4495800" y="3581400"/>
            <a:ext cx="0" cy="22860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48" name="Straight Arrow Connector 32"/>
          <p:cNvCxnSpPr>
            <a:cxnSpLocks noChangeShapeType="1"/>
          </p:cNvCxnSpPr>
          <p:nvPr/>
        </p:nvCxnSpPr>
        <p:spPr bwMode="auto">
          <a:xfrm>
            <a:off x="2819400" y="3581400"/>
            <a:ext cx="0" cy="22860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49" name="Straight Arrow Connector 33"/>
          <p:cNvCxnSpPr>
            <a:cxnSpLocks noChangeShapeType="1"/>
          </p:cNvCxnSpPr>
          <p:nvPr/>
        </p:nvCxnSpPr>
        <p:spPr bwMode="auto">
          <a:xfrm flipH="1">
            <a:off x="1981200" y="4419600"/>
            <a:ext cx="228600" cy="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50" name="Straight Arrow Connector 35"/>
          <p:cNvCxnSpPr>
            <a:cxnSpLocks noChangeShapeType="1"/>
          </p:cNvCxnSpPr>
          <p:nvPr/>
        </p:nvCxnSpPr>
        <p:spPr bwMode="auto">
          <a:xfrm flipH="1">
            <a:off x="1524000" y="5486400"/>
            <a:ext cx="2971800" cy="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51" name="Straight Arrow Connector 37"/>
          <p:cNvCxnSpPr>
            <a:cxnSpLocks noChangeShapeType="1"/>
          </p:cNvCxnSpPr>
          <p:nvPr/>
        </p:nvCxnSpPr>
        <p:spPr bwMode="auto">
          <a:xfrm>
            <a:off x="4495800" y="4876800"/>
            <a:ext cx="0" cy="609600"/>
          </a:xfrm>
          <a:prstGeom prst="straightConnector1">
            <a:avLst/>
          </a:prstGeom>
          <a:noFill/>
          <a:ln w="15875">
            <a:solidFill>
              <a:schemeClr val="accent2"/>
            </a:solidFill>
            <a:round/>
            <a:headEnd/>
            <a:tailEnd type="none" w="lg" len="lg"/>
          </a:ln>
          <a:extLst>
            <a:ext uri="{909E8E84-426E-40dd-AFC4-6F175D3DCCD1}">
              <a14:hiddenFill xmlns:a14="http://schemas.microsoft.com/office/drawing/2010/main">
                <a:noFill/>
              </a14:hiddenFill>
            </a:ext>
          </a:extLst>
        </p:spPr>
      </p:cxnSp>
      <p:cxnSp>
        <p:nvCxnSpPr>
          <p:cNvPr id="22552" name="Straight Arrow Connector 39"/>
          <p:cNvCxnSpPr>
            <a:cxnSpLocks noChangeShapeType="1"/>
          </p:cNvCxnSpPr>
          <p:nvPr/>
        </p:nvCxnSpPr>
        <p:spPr bwMode="auto">
          <a:xfrm flipV="1">
            <a:off x="990600" y="2133600"/>
            <a:ext cx="0" cy="198120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53" name="Straight Arrow Connector 43"/>
          <p:cNvCxnSpPr>
            <a:cxnSpLocks noChangeShapeType="1"/>
          </p:cNvCxnSpPr>
          <p:nvPr/>
        </p:nvCxnSpPr>
        <p:spPr bwMode="auto">
          <a:xfrm flipV="1">
            <a:off x="381000" y="2133600"/>
            <a:ext cx="0" cy="297180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cxnSp>
        <p:nvCxnSpPr>
          <p:cNvPr id="22554" name="Straight Arrow Connector 45"/>
          <p:cNvCxnSpPr>
            <a:cxnSpLocks noChangeShapeType="1"/>
          </p:cNvCxnSpPr>
          <p:nvPr/>
        </p:nvCxnSpPr>
        <p:spPr bwMode="auto">
          <a:xfrm>
            <a:off x="1524000" y="1752600"/>
            <a:ext cx="457200" cy="0"/>
          </a:xfrm>
          <a:prstGeom prst="straightConnector1">
            <a:avLst/>
          </a:prstGeom>
          <a:noFill/>
          <a:ln w="15875">
            <a:solidFill>
              <a:schemeClr val="accent2"/>
            </a:solidFill>
            <a:round/>
            <a:headEnd/>
            <a:tailEnd type="triangle" w="lg" len="lg"/>
          </a:ln>
          <a:extLst>
            <a:ext uri="{909E8E84-426E-40dd-AFC4-6F175D3DCCD1}">
              <a14:hiddenFill xmlns:a14="http://schemas.microsoft.com/office/drawing/2010/main">
                <a:noFill/>
              </a14:hiddenFill>
            </a:ext>
          </a:extLst>
        </p:spPr>
      </p:cxnSp>
      <p:sp>
        <p:nvSpPr>
          <p:cNvPr id="28" name="Slide Number Placeholder 3"/>
          <p:cNvSpPr>
            <a:spLocks noGrp="1"/>
          </p:cNvSpPr>
          <p:nvPr>
            <p:ph type="sldNum" sz="quarter" idx="4294967295"/>
          </p:nvPr>
        </p:nvSpPr>
        <p:spPr>
          <a:xfrm>
            <a:off x="7239000" y="6515100"/>
            <a:ext cx="1905000" cy="457200"/>
          </a:xfrm>
          <a:prstGeom prst="rect">
            <a:avLst/>
          </a:prstGeom>
          <a:noFill/>
        </p:spPr>
        <p:txBody>
          <a:bodyPr anchor="t"/>
          <a:lstStyle/>
          <a:p>
            <a:pPr algn="r">
              <a:buNone/>
            </a:pPr>
            <a:fld id="{338AFD17-9088-4C77-B107-6A6359279C2A}" type="slidenum">
              <a:rPr lang="en-US" sz="1400" b="0">
                <a:latin typeface="Times" charset="0"/>
              </a:rPr>
              <a:pPr algn="r">
                <a:buNone/>
              </a:pPr>
              <a:t>10</a:t>
            </a:fld>
            <a:endParaRPr lang="en-US" sz="1400" b="0" dirty="0">
              <a:latin typeface="Times" charset="0"/>
            </a:endParaRPr>
          </a:p>
        </p:txBody>
      </p:sp>
      <p:sp>
        <p:nvSpPr>
          <p:cNvPr id="2" name="TextBox 1"/>
          <p:cNvSpPr txBox="1"/>
          <p:nvPr/>
        </p:nvSpPr>
        <p:spPr>
          <a:xfrm>
            <a:off x="1524000" y="6019800"/>
            <a:ext cx="6298720" cy="461665"/>
          </a:xfrm>
          <a:prstGeom prst="rect">
            <a:avLst/>
          </a:prstGeom>
          <a:solidFill>
            <a:schemeClr val="accent3">
              <a:lumMod val="20000"/>
              <a:lumOff val="80000"/>
            </a:schemeClr>
          </a:solidFill>
        </p:spPr>
        <p:txBody>
          <a:bodyPr wrap="none" rtlCol="0">
            <a:spAutoFit/>
          </a:bodyPr>
          <a:lstStyle/>
          <a:p>
            <a:r>
              <a:rPr lang="en-US" sz="2400" b="1" dirty="0" smtClean="0"/>
              <a:t>Discussions on going with ITER for collaboration</a:t>
            </a:r>
            <a:endParaRPr lang="en-US" sz="2400" b="1" dirty="0"/>
          </a:p>
        </p:txBody>
      </p:sp>
    </p:spTree>
    <p:extLst>
      <p:ext uri="{BB962C8B-B14F-4D97-AF65-F5344CB8AC3E}">
        <p14:creationId xmlns:p14="http://schemas.microsoft.com/office/powerpoint/2010/main" val="369084596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p:txBody>
          <a:bodyPr>
            <a:noAutofit/>
          </a:bodyPr>
          <a:lstStyle/>
          <a:p>
            <a:r>
              <a:rPr lang="en-US" sz="3600" dirty="0" smtClean="0">
                <a:solidFill>
                  <a:srgbClr val="0000FF"/>
                </a:solidFill>
                <a:latin typeface="Arial" charset="0"/>
              </a:rPr>
              <a:t>Excellent Progress </a:t>
            </a:r>
            <a:r>
              <a:rPr lang="en-US" sz="3600" dirty="0">
                <a:solidFill>
                  <a:srgbClr val="0000FF"/>
                </a:solidFill>
                <a:latin typeface="Arial" charset="0"/>
              </a:rPr>
              <a:t>on Magnetic Diagnostics</a:t>
            </a:r>
          </a:p>
        </p:txBody>
      </p:sp>
      <p:sp>
        <p:nvSpPr>
          <p:cNvPr id="12290" name="Content Placeholder 2"/>
          <p:cNvSpPr>
            <a:spLocks noGrp="1"/>
          </p:cNvSpPr>
          <p:nvPr>
            <p:ph idx="1"/>
          </p:nvPr>
        </p:nvSpPr>
        <p:spPr>
          <a:xfrm>
            <a:off x="152400" y="1066800"/>
            <a:ext cx="8991600" cy="5410200"/>
          </a:xfrm>
        </p:spPr>
        <p:txBody>
          <a:bodyPr>
            <a:noAutofit/>
          </a:bodyPr>
          <a:lstStyle/>
          <a:p>
            <a:pPr>
              <a:lnSpc>
                <a:spcPts val="2400"/>
              </a:lnSpc>
              <a:spcBef>
                <a:spcPts val="0"/>
              </a:spcBef>
              <a:spcAft>
                <a:spcPts val="600"/>
              </a:spcAft>
            </a:pPr>
            <a:r>
              <a:rPr lang="en-US" sz="2400" b="1" dirty="0" smtClean="0">
                <a:latin typeface="Arial" charset="0"/>
              </a:rPr>
              <a:t>Plasma </a:t>
            </a:r>
            <a:r>
              <a:rPr lang="en-US" sz="2400" b="1" dirty="0">
                <a:latin typeface="Arial" charset="0"/>
              </a:rPr>
              <a:t>current, loop voltage, </a:t>
            </a:r>
            <a:r>
              <a:rPr lang="en-US" sz="2400" b="1" dirty="0" err="1">
                <a:latin typeface="Arial" charset="0"/>
              </a:rPr>
              <a:t>poloidal</a:t>
            </a:r>
            <a:r>
              <a:rPr lang="en-US" sz="2400" b="1" dirty="0">
                <a:latin typeface="Arial" charset="0"/>
              </a:rPr>
              <a:t> flux and field measurements in good </a:t>
            </a:r>
            <a:r>
              <a:rPr lang="en-US" sz="2400" b="1" dirty="0" smtClean="0">
                <a:latin typeface="Arial" charset="0"/>
              </a:rPr>
              <a:t>shape supporting EFIT.</a:t>
            </a:r>
            <a:endParaRPr lang="en-US" sz="2400" b="1" dirty="0">
              <a:latin typeface="Arial" charset="0"/>
            </a:endParaRPr>
          </a:p>
          <a:p>
            <a:pPr lvl="1">
              <a:lnSpc>
                <a:spcPts val="2400"/>
              </a:lnSpc>
              <a:spcBef>
                <a:spcPts val="0"/>
              </a:spcBef>
              <a:spcAft>
                <a:spcPts val="600"/>
              </a:spcAft>
            </a:pPr>
            <a:r>
              <a:rPr lang="en-US" sz="1800" b="1" dirty="0">
                <a:solidFill>
                  <a:srgbClr val="0000FF"/>
                </a:solidFill>
                <a:latin typeface="Arial" charset="0"/>
              </a:rPr>
              <a:t>All integrators recalibrated </a:t>
            </a:r>
            <a:endParaRPr lang="en-US" sz="1800" b="1" dirty="0" smtClean="0">
              <a:solidFill>
                <a:srgbClr val="0000FF"/>
              </a:solidFill>
              <a:latin typeface="Arial" charset="0"/>
            </a:endParaRPr>
          </a:p>
          <a:p>
            <a:pPr lvl="1">
              <a:lnSpc>
                <a:spcPts val="2400"/>
              </a:lnSpc>
              <a:spcBef>
                <a:spcPts val="0"/>
              </a:spcBef>
              <a:spcAft>
                <a:spcPts val="600"/>
              </a:spcAft>
            </a:pPr>
            <a:r>
              <a:rPr lang="en-US" sz="1800" b="1" dirty="0" err="1" smtClean="0">
                <a:solidFill>
                  <a:srgbClr val="0000FF"/>
                </a:solidFill>
                <a:latin typeface="Arial" charset="0"/>
              </a:rPr>
              <a:t>Rogowski</a:t>
            </a:r>
            <a:r>
              <a:rPr lang="en-US" sz="1800" b="1" dirty="0" smtClean="0">
                <a:solidFill>
                  <a:srgbClr val="0000FF"/>
                </a:solidFill>
                <a:latin typeface="Arial" charset="0"/>
              </a:rPr>
              <a:t> </a:t>
            </a:r>
            <a:r>
              <a:rPr lang="en-US" sz="1800" b="1" dirty="0">
                <a:solidFill>
                  <a:srgbClr val="0000FF"/>
                </a:solidFill>
                <a:latin typeface="Arial" charset="0"/>
              </a:rPr>
              <a:t>coils fully calibrated, and pickup compensations </a:t>
            </a:r>
            <a:r>
              <a:rPr lang="en-US" sz="1800" b="1" dirty="0" smtClean="0">
                <a:solidFill>
                  <a:srgbClr val="0000FF"/>
                </a:solidFill>
                <a:latin typeface="Arial" charset="0"/>
              </a:rPr>
              <a:t>established</a:t>
            </a:r>
            <a:endParaRPr lang="en-US" sz="1800" b="1" dirty="0">
              <a:solidFill>
                <a:srgbClr val="0000FF"/>
              </a:solidFill>
              <a:latin typeface="Arial" charset="0"/>
            </a:endParaRPr>
          </a:p>
          <a:p>
            <a:pPr lvl="1">
              <a:lnSpc>
                <a:spcPts val="2400"/>
              </a:lnSpc>
              <a:spcBef>
                <a:spcPts val="0"/>
              </a:spcBef>
              <a:spcAft>
                <a:spcPts val="600"/>
              </a:spcAft>
            </a:pPr>
            <a:r>
              <a:rPr lang="en-US" sz="1800" b="1" dirty="0">
                <a:solidFill>
                  <a:srgbClr val="0000FF"/>
                </a:solidFill>
                <a:latin typeface="Arial" charset="0"/>
              </a:rPr>
              <a:t>All </a:t>
            </a:r>
            <a:r>
              <a:rPr lang="en-US" sz="1800" b="1" dirty="0" err="1">
                <a:solidFill>
                  <a:srgbClr val="0000FF"/>
                </a:solidFill>
                <a:latin typeface="Arial" charset="0"/>
              </a:rPr>
              <a:t>Mirnov</a:t>
            </a:r>
            <a:r>
              <a:rPr lang="en-US" sz="1800" b="1" dirty="0">
                <a:solidFill>
                  <a:srgbClr val="0000FF"/>
                </a:solidFill>
                <a:latin typeface="Arial" charset="0"/>
              </a:rPr>
              <a:t> sensors and flux loops have had their position determinations refined based on calibration shots.</a:t>
            </a:r>
          </a:p>
          <a:p>
            <a:pPr>
              <a:lnSpc>
                <a:spcPts val="2400"/>
              </a:lnSpc>
              <a:spcBef>
                <a:spcPts val="0"/>
              </a:spcBef>
              <a:spcAft>
                <a:spcPts val="600"/>
              </a:spcAft>
            </a:pPr>
            <a:r>
              <a:rPr lang="en-US" sz="2400" b="1" dirty="0">
                <a:latin typeface="Arial" charset="0"/>
              </a:rPr>
              <a:t>New diamagnetic loop system is </a:t>
            </a:r>
            <a:r>
              <a:rPr lang="en-US" sz="2400" b="1" dirty="0" smtClean="0">
                <a:latin typeface="Arial" charset="0"/>
              </a:rPr>
              <a:t>now operational also supporting EFIT.</a:t>
            </a:r>
            <a:endParaRPr lang="en-US" sz="2400" b="1" dirty="0">
              <a:latin typeface="Arial" charset="0"/>
            </a:endParaRPr>
          </a:p>
          <a:p>
            <a:pPr lvl="1">
              <a:lnSpc>
                <a:spcPts val="2400"/>
              </a:lnSpc>
              <a:spcBef>
                <a:spcPts val="0"/>
              </a:spcBef>
              <a:spcAft>
                <a:spcPts val="600"/>
              </a:spcAft>
            </a:pPr>
            <a:r>
              <a:rPr lang="en-US" sz="1800" b="1" dirty="0" smtClean="0">
                <a:solidFill>
                  <a:srgbClr val="0000FF"/>
                </a:solidFill>
                <a:latin typeface="Arial" charset="0"/>
              </a:rPr>
              <a:t>Based on using the </a:t>
            </a:r>
            <a:r>
              <a:rPr lang="en-US" sz="1800" b="1" dirty="0" err="1" smtClean="0">
                <a:solidFill>
                  <a:srgbClr val="0000FF"/>
                </a:solidFill>
                <a:latin typeface="Arial" charset="0"/>
              </a:rPr>
              <a:t>Rogowski</a:t>
            </a:r>
            <a:r>
              <a:rPr lang="en-US" sz="1800" b="1" dirty="0" smtClean="0">
                <a:solidFill>
                  <a:srgbClr val="0000FF"/>
                </a:solidFill>
                <a:latin typeface="Arial" charset="0"/>
              </a:rPr>
              <a:t> return loop as a diamagnetic loop.</a:t>
            </a:r>
          </a:p>
          <a:p>
            <a:pPr lvl="1">
              <a:lnSpc>
                <a:spcPts val="2400"/>
              </a:lnSpc>
              <a:spcBef>
                <a:spcPts val="0"/>
              </a:spcBef>
              <a:spcAft>
                <a:spcPts val="600"/>
              </a:spcAft>
            </a:pPr>
            <a:r>
              <a:rPr lang="en-US" sz="1800" b="1" dirty="0" smtClean="0">
                <a:solidFill>
                  <a:srgbClr val="0000FF"/>
                </a:solidFill>
                <a:latin typeface="Arial" charset="0"/>
              </a:rPr>
              <a:t>Successfully implemented and eliminated </a:t>
            </a:r>
            <a:r>
              <a:rPr lang="en-US" sz="1800" b="1" dirty="0">
                <a:solidFill>
                  <a:srgbClr val="0000FF"/>
                </a:solidFill>
                <a:latin typeface="Arial" charset="0"/>
              </a:rPr>
              <a:t>the old TF-coil diamagnetic system.</a:t>
            </a:r>
          </a:p>
          <a:p>
            <a:pPr>
              <a:lnSpc>
                <a:spcPts val="2400"/>
              </a:lnSpc>
              <a:spcBef>
                <a:spcPts val="0"/>
              </a:spcBef>
              <a:spcAft>
                <a:spcPts val="600"/>
              </a:spcAft>
            </a:pPr>
            <a:r>
              <a:rPr lang="en-US" sz="2400" b="1" dirty="0">
                <a:latin typeface="Arial" charset="0"/>
              </a:rPr>
              <a:t>High-n </a:t>
            </a:r>
            <a:r>
              <a:rPr lang="en-US" sz="2400" b="1" dirty="0" smtClean="0">
                <a:latin typeface="Arial" charset="0"/>
              </a:rPr>
              <a:t>and high-f array is taking data.</a:t>
            </a:r>
          </a:p>
          <a:p>
            <a:pPr lvl="1">
              <a:lnSpc>
                <a:spcPts val="2400"/>
              </a:lnSpc>
              <a:spcBef>
                <a:spcPts val="0"/>
              </a:spcBef>
              <a:spcAft>
                <a:spcPts val="600"/>
              </a:spcAft>
            </a:pPr>
            <a:r>
              <a:rPr lang="en-US" sz="1800" b="1" dirty="0" smtClean="0">
                <a:solidFill>
                  <a:srgbClr val="0000FF"/>
                </a:solidFill>
                <a:latin typeface="Arial" charset="0"/>
              </a:rPr>
              <a:t>Used for detecting rotating Kink/Tearing modes, *AE modes.</a:t>
            </a:r>
            <a:endParaRPr lang="en-US" sz="1800" b="1" dirty="0">
              <a:solidFill>
                <a:srgbClr val="0000FF"/>
              </a:solidFill>
              <a:latin typeface="Arial" charset="0"/>
            </a:endParaRPr>
          </a:p>
          <a:p>
            <a:pPr>
              <a:lnSpc>
                <a:spcPts val="2400"/>
              </a:lnSpc>
              <a:spcBef>
                <a:spcPts val="0"/>
              </a:spcBef>
              <a:spcAft>
                <a:spcPts val="600"/>
              </a:spcAft>
            </a:pPr>
            <a:r>
              <a:rPr lang="en-US" sz="2400" b="1" dirty="0">
                <a:latin typeface="Arial" charset="0"/>
              </a:rPr>
              <a:t>RWM </a:t>
            </a:r>
            <a:r>
              <a:rPr lang="en-US" sz="2400" b="1" dirty="0" smtClean="0">
                <a:latin typeface="Arial" charset="0"/>
              </a:rPr>
              <a:t>sensors are writing mode fit data to the tree.</a:t>
            </a:r>
          </a:p>
          <a:p>
            <a:pPr lvl="1">
              <a:lnSpc>
                <a:spcPts val="2400"/>
              </a:lnSpc>
              <a:spcBef>
                <a:spcPts val="0"/>
              </a:spcBef>
              <a:spcAft>
                <a:spcPts val="600"/>
              </a:spcAft>
            </a:pPr>
            <a:r>
              <a:rPr lang="en-US" sz="1800" b="1" dirty="0" err="1" smtClean="0">
                <a:solidFill>
                  <a:srgbClr val="0000FF"/>
                </a:solidFill>
                <a:latin typeface="Arial" charset="0"/>
              </a:rPr>
              <a:t>Realtime</a:t>
            </a:r>
            <a:r>
              <a:rPr lang="en-US" sz="1800" b="1" dirty="0" smtClean="0">
                <a:solidFill>
                  <a:srgbClr val="0000FF"/>
                </a:solidFill>
                <a:latin typeface="Arial" charset="0"/>
              </a:rPr>
              <a:t> RWM sensor codes have also been upgraded, now in testing.</a:t>
            </a:r>
            <a:endParaRPr lang="en-US" sz="1800" b="1" dirty="0">
              <a:solidFill>
                <a:srgbClr val="0000FF"/>
              </a:solidFill>
              <a:latin typeface="Arial" charset="0"/>
            </a:endParaRPr>
          </a:p>
        </p:txBody>
      </p:sp>
      <p:sp>
        <p:nvSpPr>
          <p:cNvPr id="4"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11</a:t>
            </a:fld>
            <a:endParaRPr lang="en-US" sz="1400" dirty="0">
              <a:latin typeface="Times" charset="0"/>
            </a:endParaRPr>
          </a:p>
        </p:txBody>
      </p:sp>
    </p:spTree>
    <p:extLst>
      <p:ext uri="{BB962C8B-B14F-4D97-AF65-F5344CB8AC3E}">
        <p14:creationId xmlns:p14="http://schemas.microsoft.com/office/powerpoint/2010/main" val="519882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0" y="0"/>
            <a:ext cx="9144000" cy="914400"/>
          </a:xfrm>
        </p:spPr>
        <p:txBody>
          <a:bodyPr>
            <a:noAutofit/>
          </a:bodyPr>
          <a:lstStyle/>
          <a:p>
            <a:pPr>
              <a:lnSpc>
                <a:spcPts val="3060"/>
              </a:lnSpc>
            </a:pPr>
            <a:r>
              <a:rPr lang="en-US" sz="3200" dirty="0" smtClean="0">
                <a:solidFill>
                  <a:srgbClr val="0000FF"/>
                </a:solidFill>
                <a:latin typeface="Arial" charset="0"/>
              </a:rPr>
              <a:t>Significant Progress in Plasma </a:t>
            </a:r>
            <a:r>
              <a:rPr lang="en-US" sz="3200" dirty="0">
                <a:solidFill>
                  <a:srgbClr val="0000FF"/>
                </a:solidFill>
                <a:latin typeface="Arial" charset="0"/>
              </a:rPr>
              <a:t>Control </a:t>
            </a:r>
            <a:r>
              <a:rPr lang="en-US" sz="3200" dirty="0" smtClean="0">
                <a:solidFill>
                  <a:srgbClr val="0000FF"/>
                </a:solidFill>
                <a:latin typeface="Arial" charset="0"/>
              </a:rPr>
              <a:t>System</a:t>
            </a:r>
            <a:br>
              <a:rPr lang="en-US" sz="3200" dirty="0" smtClean="0">
                <a:solidFill>
                  <a:srgbClr val="0000FF"/>
                </a:solidFill>
                <a:latin typeface="Arial" charset="0"/>
              </a:rPr>
            </a:br>
            <a:r>
              <a:rPr lang="en-US" sz="3200" dirty="0" smtClean="0">
                <a:solidFill>
                  <a:srgbClr val="FF0000"/>
                </a:solidFill>
                <a:latin typeface="Arial" charset="0"/>
              </a:rPr>
              <a:t>Now supporting the research operations</a:t>
            </a:r>
            <a:endParaRPr lang="en-US" sz="3200" dirty="0">
              <a:solidFill>
                <a:srgbClr val="FF0000"/>
              </a:solidFill>
              <a:latin typeface="Arial" charset="0"/>
            </a:endParaRPr>
          </a:p>
        </p:txBody>
      </p:sp>
      <p:sp>
        <p:nvSpPr>
          <p:cNvPr id="24578" name="Content Placeholder 2"/>
          <p:cNvSpPr>
            <a:spLocks noGrp="1"/>
          </p:cNvSpPr>
          <p:nvPr>
            <p:ph idx="1"/>
          </p:nvPr>
        </p:nvSpPr>
        <p:spPr>
          <a:xfrm>
            <a:off x="152400" y="1066800"/>
            <a:ext cx="8915400" cy="5562600"/>
          </a:xfrm>
        </p:spPr>
        <p:txBody>
          <a:bodyPr>
            <a:noAutofit/>
          </a:bodyPr>
          <a:lstStyle/>
          <a:p>
            <a:pPr>
              <a:lnSpc>
                <a:spcPts val="2160"/>
              </a:lnSpc>
              <a:spcBef>
                <a:spcPts val="0"/>
              </a:spcBef>
              <a:spcAft>
                <a:spcPts val="800"/>
              </a:spcAft>
              <a:defRPr/>
            </a:pPr>
            <a:r>
              <a:rPr lang="en-US" sz="2000" b="1" dirty="0" smtClean="0">
                <a:latin typeface="Arial" charset="0"/>
              </a:rPr>
              <a:t>PCS has been supporting plasma operations.</a:t>
            </a:r>
            <a:endParaRPr lang="en-US" sz="2000" b="1" dirty="0">
              <a:latin typeface="Arial" charset="0"/>
            </a:endParaRPr>
          </a:p>
          <a:p>
            <a:pPr lvl="1">
              <a:lnSpc>
                <a:spcPts val="2160"/>
              </a:lnSpc>
              <a:spcBef>
                <a:spcPts val="0"/>
              </a:spcBef>
              <a:spcAft>
                <a:spcPts val="800"/>
              </a:spcAft>
              <a:defRPr/>
            </a:pPr>
            <a:r>
              <a:rPr lang="en-US" sz="1800" b="1" dirty="0">
                <a:solidFill>
                  <a:srgbClr val="0000FF"/>
                </a:solidFill>
                <a:latin typeface="Arial" charset="0"/>
              </a:rPr>
              <a:t>Pre-programmed PF </a:t>
            </a:r>
            <a:r>
              <a:rPr lang="en-US" sz="1800" b="1" dirty="0" smtClean="0">
                <a:solidFill>
                  <a:srgbClr val="0000FF"/>
                </a:solidFill>
                <a:latin typeface="Arial" charset="0"/>
              </a:rPr>
              <a:t>control &amp; simple radial and vertical position control, I</a:t>
            </a:r>
            <a:r>
              <a:rPr lang="en-US" sz="1800" b="1" baseline="-25000" dirty="0" smtClean="0">
                <a:solidFill>
                  <a:srgbClr val="0000FF"/>
                </a:solidFill>
                <a:latin typeface="Arial" charset="0"/>
              </a:rPr>
              <a:t>P</a:t>
            </a:r>
            <a:r>
              <a:rPr lang="en-US" sz="1800" b="1" dirty="0" smtClean="0">
                <a:solidFill>
                  <a:srgbClr val="0000FF"/>
                </a:solidFill>
                <a:latin typeface="Arial" charset="0"/>
              </a:rPr>
              <a:t> control.</a:t>
            </a:r>
            <a:endParaRPr lang="en-US" sz="1800" b="1" dirty="0">
              <a:solidFill>
                <a:srgbClr val="0000FF"/>
              </a:solidFill>
              <a:latin typeface="Arial" charset="0"/>
            </a:endParaRPr>
          </a:p>
          <a:p>
            <a:pPr lvl="1">
              <a:lnSpc>
                <a:spcPts val="2160"/>
              </a:lnSpc>
              <a:spcBef>
                <a:spcPts val="0"/>
              </a:spcBef>
              <a:spcAft>
                <a:spcPts val="800"/>
              </a:spcAft>
              <a:defRPr/>
            </a:pPr>
            <a:r>
              <a:rPr lang="en-US" sz="1800" b="1" dirty="0">
                <a:solidFill>
                  <a:srgbClr val="0000FF"/>
                </a:solidFill>
                <a:latin typeface="Arial" charset="0"/>
              </a:rPr>
              <a:t>Gas injection and pre-fill control</a:t>
            </a:r>
          </a:p>
          <a:p>
            <a:pPr lvl="1">
              <a:lnSpc>
                <a:spcPts val="2160"/>
              </a:lnSpc>
              <a:spcBef>
                <a:spcPts val="0"/>
              </a:spcBef>
              <a:spcAft>
                <a:spcPts val="800"/>
              </a:spcAft>
              <a:defRPr/>
            </a:pPr>
            <a:r>
              <a:rPr lang="en-US" sz="1800" b="1" dirty="0" smtClean="0">
                <a:solidFill>
                  <a:srgbClr val="0000FF"/>
                </a:solidFill>
                <a:latin typeface="Arial" charset="0"/>
              </a:rPr>
              <a:t>Real-time </a:t>
            </a:r>
            <a:r>
              <a:rPr lang="en-US" sz="1800" b="1" dirty="0">
                <a:solidFill>
                  <a:srgbClr val="0000FF"/>
                </a:solidFill>
                <a:latin typeface="Arial" charset="0"/>
              </a:rPr>
              <a:t>magnetic sensor calibrations</a:t>
            </a:r>
          </a:p>
          <a:p>
            <a:pPr lvl="1">
              <a:lnSpc>
                <a:spcPts val="2160"/>
              </a:lnSpc>
              <a:spcBef>
                <a:spcPts val="0"/>
              </a:spcBef>
              <a:spcAft>
                <a:spcPts val="800"/>
              </a:spcAft>
              <a:defRPr/>
            </a:pPr>
            <a:r>
              <a:rPr lang="en-US" sz="1800" b="1" dirty="0" smtClean="0">
                <a:solidFill>
                  <a:srgbClr val="0000FF"/>
                </a:solidFill>
                <a:latin typeface="Arial" charset="0"/>
              </a:rPr>
              <a:t>Beam control from PCS</a:t>
            </a:r>
          </a:p>
          <a:p>
            <a:pPr lvl="1">
              <a:lnSpc>
                <a:spcPts val="2160"/>
              </a:lnSpc>
              <a:spcBef>
                <a:spcPts val="0"/>
              </a:spcBef>
              <a:spcAft>
                <a:spcPts val="800"/>
              </a:spcAft>
              <a:defRPr/>
            </a:pPr>
            <a:r>
              <a:rPr lang="en-US" sz="1800" b="1" dirty="0" smtClean="0">
                <a:solidFill>
                  <a:srgbClr val="0000FF"/>
                </a:solidFill>
                <a:latin typeface="Arial" charset="0"/>
              </a:rPr>
              <a:t>Automatic discharge shutdown following disruption detection.</a:t>
            </a:r>
          </a:p>
          <a:p>
            <a:pPr lvl="1">
              <a:lnSpc>
                <a:spcPts val="2160"/>
              </a:lnSpc>
              <a:spcBef>
                <a:spcPts val="0"/>
              </a:spcBef>
              <a:spcAft>
                <a:spcPts val="800"/>
              </a:spcAft>
              <a:defRPr/>
            </a:pPr>
            <a:r>
              <a:rPr lang="en-US" sz="1800" b="1" dirty="0" err="1" smtClean="0">
                <a:solidFill>
                  <a:srgbClr val="0000FF"/>
                </a:solidFill>
                <a:latin typeface="Arial" charset="0"/>
              </a:rPr>
              <a:t>rtEFIT</a:t>
            </a:r>
            <a:r>
              <a:rPr lang="en-US" sz="1800" b="1" dirty="0" smtClean="0">
                <a:solidFill>
                  <a:srgbClr val="0000FF"/>
                </a:solidFill>
                <a:latin typeface="Arial" charset="0"/>
              </a:rPr>
              <a:t> running in the background on the control machines</a:t>
            </a:r>
            <a:endParaRPr lang="en-US" sz="1800" b="1" dirty="0">
              <a:solidFill>
                <a:srgbClr val="0000FF"/>
              </a:solidFill>
              <a:latin typeface="Arial" charset="0"/>
            </a:endParaRPr>
          </a:p>
          <a:p>
            <a:pPr lvl="1">
              <a:lnSpc>
                <a:spcPts val="2160"/>
              </a:lnSpc>
              <a:spcBef>
                <a:spcPts val="0"/>
              </a:spcBef>
              <a:spcAft>
                <a:spcPts val="800"/>
              </a:spcAft>
              <a:defRPr/>
            </a:pPr>
            <a:r>
              <a:rPr lang="en-US" sz="1800" b="1" dirty="0" smtClean="0">
                <a:solidFill>
                  <a:srgbClr val="0000FF"/>
                </a:solidFill>
                <a:latin typeface="Arial" charset="0"/>
              </a:rPr>
              <a:t>RWM/EF coil current control from PCS has been restored.</a:t>
            </a:r>
          </a:p>
          <a:p>
            <a:pPr>
              <a:lnSpc>
                <a:spcPts val="2160"/>
              </a:lnSpc>
              <a:spcBef>
                <a:spcPts val="0"/>
              </a:spcBef>
              <a:spcAft>
                <a:spcPts val="800"/>
              </a:spcAft>
              <a:defRPr/>
            </a:pPr>
            <a:r>
              <a:rPr lang="en-US" sz="2000" b="1" dirty="0" smtClean="0">
                <a:latin typeface="Arial" charset="0"/>
              </a:rPr>
              <a:t>Some older less-reliable real-time digitizers have been replaced, and a new every-shot latency measurement system has been implemented.</a:t>
            </a:r>
          </a:p>
          <a:p>
            <a:pPr>
              <a:lnSpc>
                <a:spcPts val="2160"/>
              </a:lnSpc>
              <a:spcBef>
                <a:spcPts val="0"/>
              </a:spcBef>
              <a:spcAft>
                <a:spcPts val="800"/>
              </a:spcAft>
              <a:defRPr/>
            </a:pPr>
            <a:r>
              <a:rPr lang="en-US" sz="2000" b="1" dirty="0" smtClean="0">
                <a:latin typeface="Arial" charset="0"/>
              </a:rPr>
              <a:t>Near </a:t>
            </a:r>
            <a:r>
              <a:rPr lang="en-US" sz="2000" b="1" dirty="0">
                <a:latin typeface="Arial" charset="0"/>
              </a:rPr>
              <a:t>term PCS steps</a:t>
            </a:r>
          </a:p>
          <a:p>
            <a:pPr lvl="1">
              <a:lnSpc>
                <a:spcPts val="2160"/>
              </a:lnSpc>
              <a:spcBef>
                <a:spcPts val="0"/>
              </a:spcBef>
              <a:spcAft>
                <a:spcPts val="800"/>
              </a:spcAft>
              <a:defRPr/>
            </a:pPr>
            <a:r>
              <a:rPr lang="en-US" sz="1800" b="1" dirty="0" smtClean="0">
                <a:solidFill>
                  <a:srgbClr val="0000FF"/>
                </a:solidFill>
                <a:latin typeface="Arial" charset="0"/>
              </a:rPr>
              <a:t>Finish </a:t>
            </a:r>
            <a:r>
              <a:rPr lang="en-US" sz="1800" b="1" dirty="0">
                <a:solidFill>
                  <a:srgbClr val="0000FF"/>
                </a:solidFill>
                <a:latin typeface="Arial" charset="0"/>
              </a:rPr>
              <a:t>testing </a:t>
            </a:r>
            <a:r>
              <a:rPr lang="en-US" sz="1800" b="1" dirty="0" err="1">
                <a:solidFill>
                  <a:srgbClr val="0000FF"/>
                </a:solidFill>
                <a:latin typeface="Arial" charset="0"/>
              </a:rPr>
              <a:t>rtEFIT</a:t>
            </a:r>
            <a:r>
              <a:rPr lang="en-US" sz="1800" b="1" dirty="0">
                <a:solidFill>
                  <a:srgbClr val="0000FF"/>
                </a:solidFill>
                <a:latin typeface="Arial" charset="0"/>
              </a:rPr>
              <a:t> </a:t>
            </a:r>
            <a:r>
              <a:rPr lang="en-US" sz="1800" b="1" dirty="0" smtClean="0">
                <a:solidFill>
                  <a:srgbClr val="0000FF"/>
                </a:solidFill>
                <a:latin typeface="Arial" charset="0"/>
              </a:rPr>
              <a:t>and begin to use ISOFLUX shape control</a:t>
            </a:r>
            <a:endParaRPr lang="en-US" sz="1800" b="1" dirty="0">
              <a:solidFill>
                <a:srgbClr val="0000FF"/>
              </a:solidFill>
              <a:latin typeface="Arial" charset="0"/>
            </a:endParaRPr>
          </a:p>
          <a:p>
            <a:pPr lvl="1">
              <a:lnSpc>
                <a:spcPts val="2160"/>
              </a:lnSpc>
              <a:spcBef>
                <a:spcPts val="0"/>
              </a:spcBef>
              <a:spcAft>
                <a:spcPts val="800"/>
              </a:spcAft>
              <a:defRPr/>
            </a:pPr>
            <a:r>
              <a:rPr lang="en-US" sz="1800" b="1" dirty="0" smtClean="0">
                <a:solidFill>
                  <a:srgbClr val="0000FF"/>
                </a:solidFill>
                <a:latin typeface="Arial" charset="0"/>
              </a:rPr>
              <a:t>Finish the </a:t>
            </a:r>
            <a:r>
              <a:rPr lang="en-US" sz="1800" b="1" dirty="0" err="1" smtClean="0">
                <a:solidFill>
                  <a:srgbClr val="0000FF"/>
                </a:solidFill>
                <a:latin typeface="Arial" charset="0"/>
              </a:rPr>
              <a:t>recommissioning</a:t>
            </a:r>
            <a:r>
              <a:rPr lang="en-US" sz="1800" b="1" dirty="0" smtClean="0">
                <a:solidFill>
                  <a:srgbClr val="0000FF"/>
                </a:solidFill>
                <a:latin typeface="Arial" charset="0"/>
              </a:rPr>
              <a:t> of the RWM/EF control algorithms</a:t>
            </a:r>
          </a:p>
          <a:p>
            <a:pPr lvl="1">
              <a:lnSpc>
                <a:spcPts val="2160"/>
              </a:lnSpc>
              <a:spcBef>
                <a:spcPts val="0"/>
              </a:spcBef>
              <a:spcAft>
                <a:spcPts val="800"/>
              </a:spcAft>
              <a:defRPr/>
            </a:pPr>
            <a:r>
              <a:rPr lang="en-US" sz="1800" b="1" dirty="0" smtClean="0">
                <a:solidFill>
                  <a:srgbClr val="0000FF"/>
                </a:solidFill>
                <a:latin typeface="Arial" charset="0"/>
              </a:rPr>
              <a:t>Then </a:t>
            </a:r>
            <a:r>
              <a:rPr lang="en-US" sz="1800" b="1" dirty="0">
                <a:solidFill>
                  <a:srgbClr val="0000FF"/>
                </a:solidFill>
                <a:latin typeface="Arial" charset="0"/>
              </a:rPr>
              <a:t>move on to profile control and snowflake </a:t>
            </a:r>
            <a:r>
              <a:rPr lang="en-US" sz="1800" b="1" dirty="0" err="1">
                <a:solidFill>
                  <a:srgbClr val="0000FF"/>
                </a:solidFill>
                <a:latin typeface="Arial" charset="0"/>
              </a:rPr>
              <a:t>divertor</a:t>
            </a:r>
            <a:r>
              <a:rPr lang="en-US" sz="1800" b="1" dirty="0">
                <a:solidFill>
                  <a:srgbClr val="0000FF"/>
                </a:solidFill>
                <a:latin typeface="Arial" charset="0"/>
              </a:rPr>
              <a:t> </a:t>
            </a:r>
            <a:r>
              <a:rPr lang="en-US" sz="1800" b="1" dirty="0" smtClean="0">
                <a:solidFill>
                  <a:srgbClr val="0000FF"/>
                </a:solidFill>
                <a:latin typeface="Arial" charset="0"/>
              </a:rPr>
              <a:t>control</a:t>
            </a:r>
            <a:r>
              <a:rPr lang="en-US" sz="1800" b="1" dirty="0">
                <a:solidFill>
                  <a:srgbClr val="0000FF"/>
                </a:solidFill>
                <a:latin typeface="Arial" charset="0"/>
              </a:rPr>
              <a:t>.</a:t>
            </a:r>
            <a:endParaRPr lang="en-US" sz="1800" b="1" dirty="0" smtClean="0">
              <a:solidFill>
                <a:srgbClr val="0000FF"/>
              </a:solidFill>
              <a:latin typeface="Arial" charset="0"/>
            </a:endParaRPr>
          </a:p>
        </p:txBody>
      </p:sp>
      <p:sp>
        <p:nvSpPr>
          <p:cNvPr id="4"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12</a:t>
            </a:fld>
            <a:endParaRPr lang="en-US" sz="1400" dirty="0">
              <a:latin typeface="Times" charset="0"/>
            </a:endParaRPr>
          </a:p>
        </p:txBody>
      </p:sp>
    </p:spTree>
    <p:extLst>
      <p:ext uri="{BB962C8B-B14F-4D97-AF65-F5344CB8AC3E}">
        <p14:creationId xmlns:p14="http://schemas.microsoft.com/office/powerpoint/2010/main" val="31014444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244475" y="1077913"/>
            <a:ext cx="4327525" cy="629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squar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520700" indent="-2286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nSpc>
                <a:spcPct val="78000"/>
              </a:lnSpc>
              <a:spcBef>
                <a:spcPts val="300"/>
              </a:spcBef>
              <a:buFontTx/>
              <a:buNone/>
            </a:pPr>
            <a:r>
              <a:rPr lang="en-US" sz="1800" i="0" noProof="1" smtClean="0">
                <a:solidFill>
                  <a:srgbClr val="000000"/>
                </a:solidFill>
                <a:latin typeface="Helvetica Neue" charset="0"/>
                <a:ea typeface="MS PGothic" charset="0"/>
                <a:cs typeface="MS PGothic" charset="0"/>
              </a:rPr>
              <a:t>Ready now/commissioning</a:t>
            </a:r>
            <a:endParaRPr sz="1800" i="0" noProof="1">
              <a:solidFill>
                <a:srgbClr val="000000"/>
              </a:solidFill>
              <a:latin typeface="Helvetica Neue" charset="0"/>
              <a:ea typeface="MS PGothic" charset="0"/>
              <a:cs typeface="MS PGothic" charset="0"/>
            </a:endParaRPr>
          </a:p>
          <a:p>
            <a:pPr lvl="1">
              <a:lnSpc>
                <a:spcPct val="78000"/>
              </a:lnSpc>
              <a:spcBef>
                <a:spcPts val="200"/>
              </a:spcBef>
              <a:buFontTx/>
              <a:buNone/>
            </a:pPr>
            <a:r>
              <a:rPr sz="1400" b="0" i="0" noProof="1">
                <a:solidFill>
                  <a:srgbClr val="000000"/>
                </a:solidFill>
                <a:latin typeface="Helvetica Neue" charset="0"/>
                <a:ea typeface="MS PGothic" charset="0"/>
                <a:cs typeface="MS PGothic" charset="0"/>
              </a:rPr>
              <a:t>Magnetics for equilibrium reconstruction</a:t>
            </a:r>
          </a:p>
          <a:p>
            <a:pPr lvl="1">
              <a:lnSpc>
                <a:spcPct val="78000"/>
              </a:lnSpc>
              <a:spcBef>
                <a:spcPts val="300"/>
              </a:spcBef>
              <a:buFontTx/>
              <a:buNone/>
            </a:pPr>
            <a:r>
              <a:rPr sz="1400" b="0" noProof="1">
                <a:solidFill>
                  <a:srgbClr val="1532FF"/>
                </a:solidFill>
                <a:latin typeface="Helvetica Neue" charset="0"/>
                <a:ea typeface="MS PGothic" charset="0"/>
                <a:cs typeface="MS PGothic" charset="0"/>
              </a:rPr>
              <a:t>Halo current detectors</a:t>
            </a:r>
          </a:p>
          <a:p>
            <a:pPr lvl="1">
              <a:lnSpc>
                <a:spcPct val="78000"/>
              </a:lnSpc>
              <a:spcBef>
                <a:spcPts val="300"/>
              </a:spcBef>
              <a:buFontTx/>
              <a:buNone/>
            </a:pPr>
            <a:r>
              <a:rPr sz="1400" b="0" noProof="1">
                <a:solidFill>
                  <a:srgbClr val="1532FF"/>
                </a:solidFill>
                <a:latin typeface="Helvetica Neue" charset="0"/>
                <a:ea typeface="MS PGothic" charset="0"/>
                <a:cs typeface="MS PGothic" charset="0"/>
              </a:rPr>
              <a:t>High-n and high-frequency Mirnov arrays</a:t>
            </a:r>
          </a:p>
          <a:p>
            <a:pPr lvl="1">
              <a:lnSpc>
                <a:spcPct val="78000"/>
              </a:lnSpc>
              <a:spcBef>
                <a:spcPts val="300"/>
              </a:spcBef>
              <a:buFontTx/>
              <a:buNone/>
            </a:pPr>
            <a:r>
              <a:rPr sz="1400" b="0" i="0" noProof="1" smtClean="0">
                <a:solidFill>
                  <a:srgbClr val="000000"/>
                </a:solidFill>
                <a:latin typeface="Helvetica Neue" charset="0"/>
                <a:ea typeface="MS PGothic" charset="0"/>
                <a:cs typeface="MS PGothic" charset="0"/>
              </a:rPr>
              <a:t>RWM </a:t>
            </a:r>
            <a:r>
              <a:rPr lang="en-US" sz="1400" b="0" i="0" noProof="1" smtClean="0">
                <a:solidFill>
                  <a:srgbClr val="000000"/>
                </a:solidFill>
                <a:latin typeface="Helvetica Neue" charset="0"/>
                <a:ea typeface="MS PGothic" charset="0"/>
                <a:cs typeface="MS PGothic" charset="0"/>
              </a:rPr>
              <a:t>/ Locked-mode </a:t>
            </a:r>
            <a:r>
              <a:rPr sz="1400" b="0" i="0" noProof="1" smtClean="0">
                <a:solidFill>
                  <a:srgbClr val="000000"/>
                </a:solidFill>
                <a:latin typeface="Helvetica Neue" charset="0"/>
                <a:ea typeface="MS PGothic" charset="0"/>
                <a:cs typeface="MS PGothic" charset="0"/>
              </a:rPr>
              <a:t>sensors</a:t>
            </a:r>
            <a:endParaRPr sz="800" b="0" i="0" noProof="1">
              <a:solidFill>
                <a:srgbClr val="000000"/>
              </a:solidFill>
              <a:latin typeface="Helvetica Neue" charset="0"/>
              <a:ea typeface="MS PGothic" charset="0"/>
              <a:cs typeface="MS PGothic" charset="0"/>
            </a:endParaRPr>
          </a:p>
          <a:p>
            <a:pPr lvl="1">
              <a:lnSpc>
                <a:spcPct val="78000"/>
              </a:lnSpc>
              <a:spcBef>
                <a:spcPts val="200"/>
              </a:spcBef>
              <a:buFontTx/>
              <a:buNone/>
            </a:pPr>
            <a:r>
              <a:rPr sz="1400" b="0" i="0" noProof="1" smtClean="0">
                <a:solidFill>
                  <a:srgbClr val="000000"/>
                </a:solidFill>
                <a:latin typeface="Helvetica Neue" charset="0"/>
                <a:ea typeface="MS PGothic" charset="0"/>
                <a:cs typeface="MS PGothic" charset="0"/>
              </a:rPr>
              <a:t>MPTS </a:t>
            </a:r>
            <a:r>
              <a:rPr sz="1400" b="0" i="0" noProof="1">
                <a:solidFill>
                  <a:srgbClr val="000000"/>
                </a:solidFill>
                <a:latin typeface="Helvetica Neue" charset="0"/>
                <a:ea typeface="MS PGothic" charset="0"/>
                <a:cs typeface="MS PGothic" charset="0"/>
              </a:rPr>
              <a:t>(42 ch, 60 Hz) </a:t>
            </a:r>
          </a:p>
          <a:p>
            <a:pPr lvl="1">
              <a:lnSpc>
                <a:spcPct val="78000"/>
              </a:lnSpc>
              <a:spcBef>
                <a:spcPts val="200"/>
              </a:spcBef>
              <a:buFontTx/>
              <a:buNone/>
            </a:pPr>
            <a:r>
              <a:rPr sz="1400" b="0" i="0" noProof="1">
                <a:solidFill>
                  <a:srgbClr val="000000"/>
                </a:solidFill>
                <a:latin typeface="Helvetica Neue" charset="0"/>
                <a:ea typeface="MS PGothic" charset="0"/>
                <a:cs typeface="MS PGothic" charset="0"/>
              </a:rPr>
              <a:t>T-CHERS: T</a:t>
            </a:r>
            <a:r>
              <a:rPr sz="1400" b="0" i="0" baseline="-25000" noProof="1">
                <a:solidFill>
                  <a:srgbClr val="000000"/>
                </a:solidFill>
                <a:latin typeface="Helvetica Neue" charset="0"/>
                <a:ea typeface="MS PGothic" charset="0"/>
                <a:cs typeface="MS PGothic" charset="0"/>
              </a:rPr>
              <a:t>i</a:t>
            </a:r>
            <a:r>
              <a:rPr sz="1400" b="0" i="0" noProof="1">
                <a:solidFill>
                  <a:srgbClr val="000000"/>
                </a:solidFill>
                <a:latin typeface="Helvetica Neue" charset="0"/>
                <a:ea typeface="MS PGothic" charset="0"/>
                <a:cs typeface="MS PGothic" charset="0"/>
              </a:rPr>
              <a:t>(R), V</a:t>
            </a:r>
            <a:r>
              <a:rPr sz="1400" b="0" i="0" baseline="-25000" noProof="1">
                <a:solidFill>
                  <a:srgbClr val="000000"/>
                </a:solidFill>
                <a:latin typeface="Symbol" charset="0"/>
                <a:ea typeface="MS PGothic" charset="0"/>
                <a:cs typeface="MS PGothic" charset="0"/>
                <a:sym typeface="Symbol" charset="0"/>
              </a:rPr>
              <a:t></a:t>
            </a:r>
            <a:r>
              <a:rPr sz="1400" b="0" i="0" noProof="1">
                <a:solidFill>
                  <a:srgbClr val="000000"/>
                </a:solidFill>
                <a:latin typeface="Helvetica Neue" charset="0"/>
                <a:ea typeface="MS PGothic" charset="0"/>
                <a:cs typeface="MS PGothic" charset="0"/>
              </a:rPr>
              <a:t>(r), n</a:t>
            </a:r>
            <a:r>
              <a:rPr sz="1400" b="0" i="0" baseline="-25000" noProof="1">
                <a:solidFill>
                  <a:srgbClr val="000000"/>
                </a:solidFill>
                <a:latin typeface="Helvetica Neue" charset="0"/>
                <a:ea typeface="MS PGothic" charset="0"/>
                <a:cs typeface="MS PGothic" charset="0"/>
              </a:rPr>
              <a:t>C</a:t>
            </a:r>
            <a:r>
              <a:rPr sz="1400" b="0" i="0" noProof="1">
                <a:solidFill>
                  <a:srgbClr val="000000"/>
                </a:solidFill>
                <a:latin typeface="Helvetica Neue" charset="0"/>
                <a:ea typeface="MS PGothic" charset="0"/>
                <a:cs typeface="MS PGothic" charset="0"/>
              </a:rPr>
              <a:t>(R), n</a:t>
            </a:r>
            <a:r>
              <a:rPr sz="1400" b="0" i="0" baseline="-25000" noProof="1">
                <a:solidFill>
                  <a:srgbClr val="000000"/>
                </a:solidFill>
                <a:latin typeface="Helvetica Neue" charset="0"/>
                <a:ea typeface="MS PGothic" charset="0"/>
                <a:cs typeface="MS PGothic" charset="0"/>
              </a:rPr>
              <a:t>Li</a:t>
            </a:r>
            <a:r>
              <a:rPr sz="1400" b="0" i="0" noProof="1">
                <a:solidFill>
                  <a:srgbClr val="000000"/>
                </a:solidFill>
                <a:latin typeface="Helvetica Neue" charset="0"/>
                <a:ea typeface="MS PGothic" charset="0"/>
                <a:cs typeface="MS PGothic" charset="0"/>
              </a:rPr>
              <a:t>(R), (51 ch)</a:t>
            </a:r>
          </a:p>
          <a:p>
            <a:pPr lvl="1">
              <a:lnSpc>
                <a:spcPct val="78000"/>
              </a:lnSpc>
              <a:spcBef>
                <a:spcPts val="200"/>
              </a:spcBef>
              <a:buFontTx/>
              <a:buNone/>
            </a:pPr>
            <a:r>
              <a:rPr sz="1400" b="0" i="0" noProof="1">
                <a:solidFill>
                  <a:srgbClr val="000000"/>
                </a:solidFill>
                <a:latin typeface="Helvetica Neue" charset="0"/>
                <a:ea typeface="MS PGothic" charset="0"/>
                <a:cs typeface="MS PGothic" charset="0"/>
              </a:rPr>
              <a:t>P-CHERS: V</a:t>
            </a:r>
            <a:r>
              <a:rPr sz="1400" b="0" i="0" baseline="-25000" noProof="1">
                <a:solidFill>
                  <a:srgbClr val="000000"/>
                </a:solidFill>
                <a:latin typeface="Symbol" charset="0"/>
                <a:ea typeface="MS PGothic" charset="0"/>
                <a:cs typeface="MS PGothic" charset="0"/>
                <a:sym typeface="Symbol" charset="0"/>
              </a:rPr>
              <a:t></a:t>
            </a:r>
            <a:r>
              <a:rPr sz="1400" b="0" i="0" noProof="1">
                <a:solidFill>
                  <a:srgbClr val="000000"/>
                </a:solidFill>
                <a:latin typeface="Helvetica Neue" charset="0"/>
                <a:ea typeface="MS PGothic" charset="0"/>
                <a:cs typeface="MS PGothic" charset="0"/>
              </a:rPr>
              <a:t>(r) (71 ch</a:t>
            </a:r>
            <a:r>
              <a:rPr sz="1400" b="0" i="0" noProof="1" smtClean="0">
                <a:solidFill>
                  <a:srgbClr val="000000"/>
                </a:solidFill>
                <a:latin typeface="Helvetica Neue" charset="0"/>
                <a:ea typeface="MS PGothic" charset="0"/>
                <a:cs typeface="MS PGothic" charset="0"/>
              </a:rPr>
              <a:t>)</a:t>
            </a:r>
            <a:endParaRPr lang="en-US" sz="1400" b="0" i="0" noProof="1" smtClean="0">
              <a:solidFill>
                <a:srgbClr val="000000"/>
              </a:solidFill>
              <a:latin typeface="Helvetica Neue" charset="0"/>
              <a:ea typeface="MS PGothic" charset="0"/>
              <a:cs typeface="MS PGothic" charset="0"/>
            </a:endParaRPr>
          </a:p>
          <a:p>
            <a:pPr lvl="1">
              <a:lnSpc>
                <a:spcPct val="78000"/>
              </a:lnSpc>
              <a:spcBef>
                <a:spcPts val="200"/>
              </a:spcBef>
            </a:pPr>
            <a:r>
              <a:rPr lang="en-US" sz="1400" b="0" i="0" noProof="1">
                <a:solidFill>
                  <a:srgbClr val="000000"/>
                </a:solidFill>
                <a:latin typeface="Helvetica Neue" charset="0"/>
                <a:ea typeface="MS PGothic" charset="0"/>
                <a:cs typeface="MS PGothic" charset="0"/>
              </a:rPr>
              <a:t>Edge Rotation Diagnostics (T</a:t>
            </a:r>
            <a:r>
              <a:rPr lang="en-US" sz="1400" b="0" i="0" baseline="-25000" noProof="1">
                <a:solidFill>
                  <a:srgbClr val="000000"/>
                </a:solidFill>
                <a:latin typeface="Helvetica Neue" charset="0"/>
                <a:ea typeface="MS PGothic" charset="0"/>
                <a:cs typeface="MS PGothic" charset="0"/>
              </a:rPr>
              <a:t>i</a:t>
            </a:r>
            <a:r>
              <a:rPr lang="en-US" sz="1400" b="0" i="0" noProof="1">
                <a:solidFill>
                  <a:srgbClr val="000000"/>
                </a:solidFill>
                <a:latin typeface="Helvetica Neue" charset="0"/>
                <a:ea typeface="MS PGothic" charset="0"/>
                <a:cs typeface="MS PGothic" charset="0"/>
              </a:rPr>
              <a:t>, V</a:t>
            </a:r>
            <a:r>
              <a:rPr lang="en-US" sz="1400" b="0" i="0" baseline="-25000" noProof="1">
                <a:solidFill>
                  <a:srgbClr val="000000"/>
                </a:solidFill>
                <a:latin typeface="Symbol" charset="0"/>
                <a:ea typeface="MS PGothic" charset="0"/>
                <a:cs typeface="MS PGothic" charset="0"/>
                <a:sym typeface="Symbol" charset="0"/>
              </a:rPr>
              <a:t></a:t>
            </a:r>
            <a:r>
              <a:rPr lang="en-US" sz="1400" b="0" i="0" noProof="1">
                <a:solidFill>
                  <a:srgbClr val="000000"/>
                </a:solidFill>
                <a:latin typeface="Helvetica Neue" charset="0"/>
                <a:ea typeface="MS PGothic" charset="0"/>
                <a:cs typeface="MS PGothic" charset="0"/>
              </a:rPr>
              <a:t>, V</a:t>
            </a:r>
            <a:r>
              <a:rPr lang="en-US" sz="1400" b="0" i="0" baseline="-25000" noProof="1">
                <a:solidFill>
                  <a:srgbClr val="000000"/>
                </a:solidFill>
                <a:latin typeface="Helvetica Neue" charset="0"/>
                <a:ea typeface="MS PGothic" charset="0"/>
                <a:cs typeface="MS PGothic" charset="0"/>
              </a:rPr>
              <a:t>pol</a:t>
            </a:r>
            <a:r>
              <a:rPr lang="en-US" sz="1400" b="0" i="0" noProof="1" smtClean="0">
                <a:solidFill>
                  <a:srgbClr val="000000"/>
                </a:solidFill>
                <a:latin typeface="Helvetica Neue" charset="0"/>
                <a:ea typeface="MS PGothic" charset="0"/>
                <a:cs typeface="MS PGothic" charset="0"/>
              </a:rPr>
              <a:t>)</a:t>
            </a:r>
            <a:endParaRPr sz="1400" b="0" i="0" noProof="1">
              <a:solidFill>
                <a:srgbClr val="000000"/>
              </a:solidFill>
              <a:latin typeface="Helvetica Neue" charset="0"/>
              <a:ea typeface="MS PGothic" charset="0"/>
              <a:cs typeface="MS PGothic" charset="0"/>
            </a:endParaRPr>
          </a:p>
          <a:p>
            <a:pPr lvl="1">
              <a:lnSpc>
                <a:spcPct val="78000"/>
              </a:lnSpc>
              <a:spcBef>
                <a:spcPts val="200"/>
              </a:spcBef>
              <a:buFontTx/>
              <a:buNone/>
            </a:pPr>
            <a:r>
              <a:rPr lang="en-US" sz="1400" b="0" noProof="1" smtClean="0">
                <a:solidFill>
                  <a:srgbClr val="FF0000"/>
                </a:solidFill>
                <a:latin typeface="Helvetica Neue" charset="0"/>
                <a:ea typeface="MS PGothic" charset="0"/>
                <a:cs typeface="MS PGothic" charset="0"/>
              </a:rPr>
              <a:t>Midplane </a:t>
            </a:r>
            <a:r>
              <a:rPr sz="1400" b="0" noProof="1" smtClean="0">
                <a:solidFill>
                  <a:srgbClr val="FF0000"/>
                </a:solidFill>
                <a:latin typeface="Helvetica Neue" charset="0"/>
                <a:ea typeface="MS PGothic" charset="0"/>
                <a:cs typeface="MS PGothic" charset="0"/>
              </a:rPr>
              <a:t>ME</a:t>
            </a:r>
            <a:r>
              <a:rPr sz="1400" b="0" noProof="1">
                <a:solidFill>
                  <a:srgbClr val="FF0000"/>
                </a:solidFill>
                <a:latin typeface="Helvetica Neue" charset="0"/>
                <a:ea typeface="MS PGothic" charset="0"/>
                <a:cs typeface="MS PGothic" charset="0"/>
              </a:rPr>
              <a:t>-SXR </a:t>
            </a:r>
            <a:r>
              <a:rPr sz="1400" b="0" noProof="1" smtClean="0">
                <a:solidFill>
                  <a:srgbClr val="FF0000"/>
                </a:solidFill>
                <a:latin typeface="Helvetica Neue" charset="0"/>
                <a:ea typeface="MS PGothic" charset="0"/>
                <a:cs typeface="MS PGothic" charset="0"/>
              </a:rPr>
              <a:t>(</a:t>
            </a:r>
            <a:r>
              <a:rPr lang="en-US" sz="1400" b="0" noProof="1" smtClean="0">
                <a:solidFill>
                  <a:srgbClr val="FF0000"/>
                </a:solidFill>
                <a:latin typeface="Helvetica Neue" charset="0"/>
                <a:ea typeface="MS PGothic" charset="0"/>
                <a:cs typeface="MS PGothic" charset="0"/>
              </a:rPr>
              <a:t>200 </a:t>
            </a:r>
            <a:r>
              <a:rPr sz="1400" b="0" noProof="1" smtClean="0">
                <a:solidFill>
                  <a:srgbClr val="FF0000"/>
                </a:solidFill>
                <a:latin typeface="Helvetica Neue" charset="0"/>
                <a:ea typeface="MS PGothic" charset="0"/>
                <a:cs typeface="MS PGothic" charset="0"/>
              </a:rPr>
              <a:t>ch</a:t>
            </a:r>
            <a:r>
              <a:rPr sz="1400" b="0" noProof="1">
                <a:solidFill>
                  <a:srgbClr val="FF0000"/>
                </a:solidFill>
                <a:latin typeface="Helvetica Neue" charset="0"/>
                <a:ea typeface="MS PGothic" charset="0"/>
                <a:cs typeface="MS PGothic" charset="0"/>
              </a:rPr>
              <a:t>)</a:t>
            </a:r>
          </a:p>
          <a:p>
            <a:pPr lvl="1">
              <a:lnSpc>
                <a:spcPct val="78000"/>
              </a:lnSpc>
              <a:spcBef>
                <a:spcPts val="200"/>
              </a:spcBef>
              <a:buFontTx/>
              <a:buNone/>
            </a:pPr>
            <a:r>
              <a:rPr sz="1400" b="0" i="0" noProof="1">
                <a:solidFill>
                  <a:srgbClr val="0000FF"/>
                </a:solidFill>
                <a:latin typeface="Helvetica Neue" charset="0"/>
                <a:ea typeface="MS PGothic" charset="0"/>
                <a:cs typeface="MS PGothic" charset="0"/>
              </a:rPr>
              <a:t>Midplane tangential </a:t>
            </a:r>
            <a:r>
              <a:rPr lang="en-US" sz="1400" b="0" i="0" noProof="1" smtClean="0">
                <a:solidFill>
                  <a:srgbClr val="0000FF"/>
                </a:solidFill>
                <a:latin typeface="Helvetica Neue" charset="0"/>
                <a:ea typeface="MS PGothic" charset="0"/>
                <a:cs typeface="MS PGothic" charset="0"/>
              </a:rPr>
              <a:t>AXUV </a:t>
            </a:r>
            <a:r>
              <a:rPr sz="1400" b="0" i="0" noProof="1" smtClean="0">
                <a:solidFill>
                  <a:srgbClr val="0000FF"/>
                </a:solidFill>
                <a:latin typeface="Helvetica Neue" charset="0"/>
                <a:ea typeface="MS PGothic" charset="0"/>
                <a:cs typeface="MS PGothic" charset="0"/>
              </a:rPr>
              <a:t>bolometer </a:t>
            </a:r>
            <a:r>
              <a:rPr sz="1400" b="0" i="0" noProof="1">
                <a:solidFill>
                  <a:srgbClr val="0000FF"/>
                </a:solidFill>
                <a:latin typeface="Helvetica Neue" charset="0"/>
                <a:ea typeface="MS PGothic" charset="0"/>
                <a:cs typeface="MS PGothic" charset="0"/>
              </a:rPr>
              <a:t>array </a:t>
            </a:r>
            <a:r>
              <a:rPr sz="1400" b="0" i="0" noProof="1" smtClean="0">
                <a:solidFill>
                  <a:srgbClr val="0000FF"/>
                </a:solidFill>
                <a:latin typeface="Helvetica Neue" charset="0"/>
                <a:ea typeface="MS PGothic" charset="0"/>
                <a:cs typeface="MS PGothic" charset="0"/>
              </a:rPr>
              <a:t>(</a:t>
            </a:r>
            <a:r>
              <a:rPr lang="en-US" sz="1400" b="0" i="0" noProof="1" smtClean="0">
                <a:solidFill>
                  <a:srgbClr val="0000FF"/>
                </a:solidFill>
                <a:latin typeface="Helvetica Neue" charset="0"/>
                <a:ea typeface="MS PGothic" charset="0"/>
                <a:cs typeface="MS PGothic" charset="0"/>
              </a:rPr>
              <a:t>40</a:t>
            </a:r>
            <a:r>
              <a:rPr sz="1400" b="0" i="0" noProof="1" smtClean="0">
                <a:solidFill>
                  <a:srgbClr val="0000FF"/>
                </a:solidFill>
                <a:latin typeface="Helvetica Neue" charset="0"/>
                <a:ea typeface="MS PGothic" charset="0"/>
                <a:cs typeface="MS PGothic" charset="0"/>
              </a:rPr>
              <a:t> </a:t>
            </a:r>
            <a:r>
              <a:rPr sz="1400" b="0" i="0" noProof="1">
                <a:solidFill>
                  <a:srgbClr val="0000FF"/>
                </a:solidFill>
                <a:latin typeface="Helvetica Neue" charset="0"/>
                <a:ea typeface="MS PGothic" charset="0"/>
                <a:cs typeface="MS PGothic" charset="0"/>
              </a:rPr>
              <a:t>ch)</a:t>
            </a:r>
          </a:p>
          <a:p>
            <a:pPr lvl="1">
              <a:lnSpc>
                <a:spcPct val="78000"/>
              </a:lnSpc>
              <a:spcBef>
                <a:spcPts val="300"/>
              </a:spcBef>
              <a:buFontTx/>
              <a:buNone/>
            </a:pPr>
            <a:r>
              <a:rPr sz="1400" b="0" i="0" noProof="1" smtClean="0">
                <a:solidFill>
                  <a:srgbClr val="0000FF"/>
                </a:solidFill>
                <a:latin typeface="Helvetica Neue" charset="0"/>
                <a:ea typeface="MS PGothic" charset="0"/>
                <a:cs typeface="MS PGothic" charset="0"/>
              </a:rPr>
              <a:t>Ultra</a:t>
            </a:r>
            <a:r>
              <a:rPr sz="1400" b="0" i="0" noProof="1">
                <a:solidFill>
                  <a:srgbClr val="0000FF"/>
                </a:solidFill>
                <a:latin typeface="Helvetica Neue" charset="0"/>
                <a:ea typeface="MS PGothic" charset="0"/>
                <a:cs typeface="MS PGothic" charset="0"/>
              </a:rPr>
              <a:t>-soft x-ray arrays – multi-color</a:t>
            </a:r>
          </a:p>
          <a:p>
            <a:pPr lvl="1">
              <a:lnSpc>
                <a:spcPct val="78000"/>
              </a:lnSpc>
              <a:spcBef>
                <a:spcPts val="200"/>
              </a:spcBef>
              <a:buFontTx/>
              <a:buNone/>
            </a:pPr>
            <a:r>
              <a:rPr sz="1400" b="0" noProof="1" smtClean="0">
                <a:solidFill>
                  <a:srgbClr val="FF0000"/>
                </a:solidFill>
                <a:latin typeface="Helvetica Neue" charset="0"/>
                <a:ea typeface="MS PGothic" charset="0"/>
                <a:cs typeface="MS PGothic" charset="0"/>
              </a:rPr>
              <a:t>Fast </a:t>
            </a:r>
            <a:r>
              <a:rPr sz="1400" b="0" noProof="1">
                <a:solidFill>
                  <a:srgbClr val="FF0000"/>
                </a:solidFill>
                <a:latin typeface="Helvetica Neue" charset="0"/>
                <a:ea typeface="MS PGothic" charset="0"/>
                <a:cs typeface="MS PGothic" charset="0"/>
              </a:rPr>
              <a:t>Ion D</a:t>
            </a:r>
            <a:r>
              <a:rPr sz="1400" b="0" baseline="-25000" noProof="1">
                <a:solidFill>
                  <a:srgbClr val="FF0000"/>
                </a:solidFill>
                <a:latin typeface="Symbol" charset="0"/>
                <a:ea typeface="MS PGothic" charset="0"/>
                <a:cs typeface="MS PGothic" charset="0"/>
                <a:sym typeface="Symbol" charset="0"/>
              </a:rPr>
              <a:t></a:t>
            </a:r>
            <a:r>
              <a:rPr sz="1400" b="0" noProof="1">
                <a:solidFill>
                  <a:srgbClr val="FF0000"/>
                </a:solidFill>
                <a:latin typeface="Helvetica Neue" charset="0"/>
                <a:ea typeface="MS PGothic" charset="0"/>
                <a:cs typeface="MS PGothic" charset="0"/>
              </a:rPr>
              <a:t> profile measurement (perp + tang)</a:t>
            </a:r>
          </a:p>
          <a:p>
            <a:pPr lvl="1">
              <a:lnSpc>
                <a:spcPct val="78000"/>
              </a:lnSpc>
              <a:spcBef>
                <a:spcPts val="200"/>
              </a:spcBef>
              <a:buFontTx/>
              <a:buNone/>
            </a:pPr>
            <a:r>
              <a:rPr sz="1400" b="0" i="0" noProof="1">
                <a:solidFill>
                  <a:srgbClr val="0000FF"/>
                </a:solidFill>
                <a:latin typeface="Helvetica Neue" charset="0"/>
                <a:ea typeface="MS PGothic" charset="0"/>
                <a:cs typeface="MS PGothic" charset="0"/>
              </a:rPr>
              <a:t>Solid-State neutral particle analyzer</a:t>
            </a:r>
          </a:p>
          <a:p>
            <a:pPr lvl="1">
              <a:lnSpc>
                <a:spcPct val="78000"/>
              </a:lnSpc>
              <a:spcBef>
                <a:spcPts val="300"/>
              </a:spcBef>
              <a:buFontTx/>
              <a:buNone/>
            </a:pPr>
            <a:r>
              <a:rPr sz="1400" b="0" i="0" noProof="1" smtClean="0">
                <a:solidFill>
                  <a:srgbClr val="000000"/>
                </a:solidFill>
                <a:latin typeface="Helvetica Neue" charset="0"/>
                <a:ea typeface="MS PGothic" charset="0"/>
                <a:cs typeface="MS PGothic" charset="0"/>
              </a:rPr>
              <a:t>Neutron </a:t>
            </a:r>
            <a:r>
              <a:rPr sz="1400" b="0" i="0" noProof="1">
                <a:solidFill>
                  <a:srgbClr val="000000"/>
                </a:solidFill>
                <a:latin typeface="Helvetica Neue" charset="0"/>
                <a:ea typeface="MS PGothic" charset="0"/>
                <a:cs typeface="MS PGothic" charset="0"/>
              </a:rPr>
              <a:t>measurements</a:t>
            </a:r>
          </a:p>
          <a:p>
            <a:pPr lvl="1">
              <a:lnSpc>
                <a:spcPct val="78000"/>
              </a:lnSpc>
              <a:spcBef>
                <a:spcPts val="300"/>
              </a:spcBef>
              <a:buFontTx/>
              <a:buNone/>
            </a:pPr>
            <a:r>
              <a:rPr sz="1400" b="0" noProof="1">
                <a:solidFill>
                  <a:srgbClr val="FF0000"/>
                </a:solidFill>
                <a:latin typeface="Helvetica Neue" charset="0"/>
                <a:ea typeface="MS PGothic" charset="0"/>
                <a:cs typeface="MS PGothic" charset="0"/>
              </a:rPr>
              <a:t>Charged Fusion </a:t>
            </a:r>
            <a:r>
              <a:rPr sz="1400" b="0" noProof="1" smtClean="0">
                <a:solidFill>
                  <a:srgbClr val="FF0000"/>
                </a:solidFill>
                <a:latin typeface="Helvetica Neue" charset="0"/>
                <a:ea typeface="MS PGothic" charset="0"/>
                <a:cs typeface="MS PGothic" charset="0"/>
              </a:rPr>
              <a:t>Product</a:t>
            </a:r>
            <a:endParaRPr lang="en-US" sz="1400" b="0" noProof="1" smtClean="0">
              <a:solidFill>
                <a:srgbClr val="FF0000"/>
              </a:solidFill>
              <a:latin typeface="Helvetica Neue" charset="0"/>
              <a:ea typeface="MS PGothic" charset="0"/>
              <a:cs typeface="MS PGothic" charset="0"/>
            </a:endParaRPr>
          </a:p>
          <a:p>
            <a:pPr lvl="1">
              <a:lnSpc>
                <a:spcPct val="78000"/>
              </a:lnSpc>
              <a:spcBef>
                <a:spcPts val="300"/>
              </a:spcBef>
            </a:pPr>
            <a:r>
              <a:rPr lang="en-US" sz="1400" b="0" noProof="1">
                <a:solidFill>
                  <a:srgbClr val="0000FF"/>
                </a:solidFill>
                <a:latin typeface="Helvetica Neue" charset="0"/>
                <a:ea typeface="MS PGothic" charset="0"/>
                <a:cs typeface="MS PGothic" charset="0"/>
              </a:rPr>
              <a:t>Fast IR camera (two color)</a:t>
            </a:r>
          </a:p>
          <a:p>
            <a:pPr lvl="1">
              <a:lnSpc>
                <a:spcPct val="78000"/>
              </a:lnSpc>
              <a:spcBef>
                <a:spcPts val="300"/>
              </a:spcBef>
            </a:pPr>
            <a:r>
              <a:rPr lang="en-US" sz="1400" b="0" noProof="1">
                <a:solidFill>
                  <a:srgbClr val="FF0000"/>
                </a:solidFill>
                <a:latin typeface="Helvetica Neue" charset="0"/>
                <a:ea typeface="MS PGothic" charset="0"/>
                <a:cs typeface="MS PGothic" charset="0"/>
              </a:rPr>
              <a:t>Material Analysis and Particle </a:t>
            </a:r>
            <a:r>
              <a:rPr lang="en-US" sz="1400" b="0" noProof="1" smtClean="0">
                <a:solidFill>
                  <a:srgbClr val="FF0000"/>
                </a:solidFill>
                <a:latin typeface="Helvetica Neue" charset="0"/>
                <a:ea typeface="MS PGothic" charset="0"/>
                <a:cs typeface="MS PGothic" charset="0"/>
              </a:rPr>
              <a:t>Probe</a:t>
            </a:r>
          </a:p>
          <a:p>
            <a:pPr lvl="1">
              <a:lnSpc>
                <a:spcPct val="78000"/>
              </a:lnSpc>
              <a:spcBef>
                <a:spcPts val="300"/>
              </a:spcBef>
            </a:pPr>
            <a:r>
              <a:rPr lang="en-US" sz="1400" b="0" i="0" dirty="0">
                <a:solidFill>
                  <a:schemeClr val="tx1"/>
                </a:solidFill>
                <a:ea typeface="MS PGothic" charset="0"/>
                <a:cs typeface="MS PGothic" charset="0"/>
              </a:rPr>
              <a:t>AXUV-based </a:t>
            </a:r>
            <a:r>
              <a:rPr lang="en-US" sz="1400" b="0" i="0" dirty="0" err="1">
                <a:solidFill>
                  <a:schemeClr val="tx1"/>
                </a:solidFill>
                <a:ea typeface="MS PGothic" charset="0"/>
                <a:cs typeface="MS PGothic" charset="0"/>
              </a:rPr>
              <a:t>Divertor</a:t>
            </a:r>
            <a:r>
              <a:rPr lang="en-US" sz="1400" b="0" i="0" dirty="0">
                <a:solidFill>
                  <a:schemeClr val="tx1"/>
                </a:solidFill>
                <a:ea typeface="MS PGothic" charset="0"/>
                <a:cs typeface="MS PGothic" charset="0"/>
              </a:rPr>
              <a:t> </a:t>
            </a:r>
            <a:r>
              <a:rPr lang="en-US" sz="1400" b="0" i="0" dirty="0" smtClean="0">
                <a:solidFill>
                  <a:schemeClr val="tx1"/>
                </a:solidFill>
                <a:ea typeface="MS PGothic" charset="0"/>
                <a:cs typeface="MS PGothic" charset="0"/>
              </a:rPr>
              <a:t>Bolometer</a:t>
            </a:r>
          </a:p>
          <a:p>
            <a:pPr lvl="1">
              <a:lnSpc>
                <a:spcPct val="78000"/>
              </a:lnSpc>
              <a:spcBef>
                <a:spcPts val="300"/>
              </a:spcBef>
            </a:pPr>
            <a:r>
              <a:rPr lang="en-US" sz="1400" b="0" i="0" noProof="1">
                <a:solidFill>
                  <a:srgbClr val="000000"/>
                </a:solidFill>
                <a:latin typeface="Helvetica Neue" charset="0"/>
                <a:ea typeface="MS PGothic" charset="0"/>
                <a:cs typeface="MS PGothic" charset="0"/>
              </a:rPr>
              <a:t>Tile temperature thermocouple </a:t>
            </a:r>
            <a:r>
              <a:rPr lang="en-US" sz="1400" b="0" i="0" noProof="1" smtClean="0">
                <a:solidFill>
                  <a:srgbClr val="000000"/>
                </a:solidFill>
                <a:latin typeface="Helvetica Neue" charset="0"/>
                <a:ea typeface="MS PGothic" charset="0"/>
                <a:cs typeface="MS PGothic" charset="0"/>
              </a:rPr>
              <a:t>array</a:t>
            </a:r>
          </a:p>
          <a:p>
            <a:pPr lvl="1">
              <a:lnSpc>
                <a:spcPct val="78000"/>
              </a:lnSpc>
              <a:spcBef>
                <a:spcPts val="300"/>
              </a:spcBef>
              <a:buFontTx/>
              <a:buNone/>
            </a:pPr>
            <a:r>
              <a:rPr lang="en-US" sz="1400" b="0" i="0" noProof="1">
                <a:solidFill>
                  <a:srgbClr val="000000"/>
                </a:solidFill>
                <a:latin typeface="Helvetica Neue" charset="0"/>
                <a:ea typeface="MS PGothic" charset="0"/>
                <a:cs typeface="MS PGothic" charset="0"/>
              </a:rPr>
              <a:t>Fast visible cameras</a:t>
            </a:r>
          </a:p>
          <a:p>
            <a:pPr lvl="1">
              <a:lnSpc>
                <a:spcPct val="78000"/>
              </a:lnSpc>
              <a:spcBef>
                <a:spcPts val="200"/>
              </a:spcBef>
              <a:buFontTx/>
              <a:buNone/>
            </a:pPr>
            <a:r>
              <a:rPr lang="en-US" sz="1400" b="0" i="0" noProof="1">
                <a:solidFill>
                  <a:srgbClr val="000000"/>
                </a:solidFill>
                <a:latin typeface="Helvetica Neue" charset="0"/>
                <a:ea typeface="MS PGothic" charset="0"/>
                <a:cs typeface="MS PGothic" charset="0"/>
              </a:rPr>
              <a:t>Visible bremsstrahlung radiometer</a:t>
            </a:r>
          </a:p>
          <a:p>
            <a:pPr lvl="1">
              <a:lnSpc>
                <a:spcPct val="78000"/>
              </a:lnSpc>
              <a:spcBef>
                <a:spcPts val="300"/>
              </a:spcBef>
              <a:buFontTx/>
              <a:buNone/>
            </a:pPr>
            <a:r>
              <a:rPr lang="en-US" sz="1400" b="0" noProof="1">
                <a:solidFill>
                  <a:srgbClr val="0000FF"/>
                </a:solidFill>
                <a:latin typeface="Helvetica Neue" charset="0"/>
                <a:ea typeface="MS PGothic" charset="0"/>
                <a:cs typeface="MS PGothic" charset="0"/>
              </a:rPr>
              <a:t>Visible and UV survey spectrometers</a:t>
            </a:r>
          </a:p>
          <a:p>
            <a:pPr lvl="1">
              <a:lnSpc>
                <a:spcPct val="78000"/>
              </a:lnSpc>
              <a:spcBef>
                <a:spcPts val="300"/>
              </a:spcBef>
              <a:buFontTx/>
              <a:buNone/>
            </a:pPr>
            <a:r>
              <a:rPr lang="en-US" sz="1400" b="0" noProof="1">
                <a:solidFill>
                  <a:srgbClr val="0000FF"/>
                </a:solidFill>
                <a:latin typeface="Helvetica Neue" charset="0"/>
                <a:ea typeface="MS PGothic" charset="0"/>
                <a:cs typeface="MS PGothic" charset="0"/>
              </a:rPr>
              <a:t>VUV transmission grating spectrometer</a:t>
            </a:r>
          </a:p>
          <a:p>
            <a:pPr lvl="1">
              <a:lnSpc>
                <a:spcPct val="78000"/>
              </a:lnSpc>
              <a:spcBef>
                <a:spcPts val="300"/>
              </a:spcBef>
              <a:buFontTx/>
              <a:buNone/>
            </a:pPr>
            <a:r>
              <a:rPr lang="en-US" sz="1400" b="0" noProof="1">
                <a:solidFill>
                  <a:srgbClr val="0000FF"/>
                </a:solidFill>
                <a:latin typeface="Helvetica Neue" charset="0"/>
                <a:ea typeface="MS PGothic" charset="0"/>
                <a:cs typeface="MS PGothic" charset="0"/>
              </a:rPr>
              <a:t>Visible filterscopes (hydrogen &amp; impurity lines)</a:t>
            </a:r>
          </a:p>
          <a:p>
            <a:pPr lvl="1">
              <a:lnSpc>
                <a:spcPct val="78000"/>
              </a:lnSpc>
              <a:spcBef>
                <a:spcPts val="300"/>
              </a:spcBef>
              <a:buFontTx/>
              <a:buNone/>
            </a:pPr>
            <a:r>
              <a:rPr lang="en-US" sz="1400" b="0" i="0" noProof="1">
                <a:solidFill>
                  <a:srgbClr val="000000"/>
                </a:solidFill>
                <a:latin typeface="Helvetica Neue" charset="0"/>
                <a:ea typeface="MS PGothic" charset="0"/>
                <a:cs typeface="MS PGothic" charset="0"/>
              </a:rPr>
              <a:t>Wall coupon </a:t>
            </a:r>
            <a:r>
              <a:rPr lang="en-US" sz="1400" b="0" i="0" noProof="1" smtClean="0">
                <a:solidFill>
                  <a:srgbClr val="000000"/>
                </a:solidFill>
                <a:latin typeface="Helvetica Neue" charset="0"/>
                <a:ea typeface="MS PGothic" charset="0"/>
                <a:cs typeface="MS PGothic" charset="0"/>
              </a:rPr>
              <a:t>analysis</a:t>
            </a:r>
          </a:p>
          <a:p>
            <a:pPr lvl="1">
              <a:lnSpc>
                <a:spcPct val="78000"/>
              </a:lnSpc>
              <a:spcBef>
                <a:spcPts val="300"/>
              </a:spcBef>
              <a:buFontTx/>
              <a:buNone/>
            </a:pPr>
            <a:r>
              <a:rPr lang="en-US" sz="1400" b="0" noProof="1">
                <a:solidFill>
                  <a:srgbClr val="0000FF"/>
                </a:solidFill>
                <a:latin typeface="Helvetica Neue" charset="0"/>
                <a:ea typeface="MS PGothic" charset="0"/>
                <a:cs typeface="MS PGothic" charset="0"/>
              </a:rPr>
              <a:t>1-D CCD H</a:t>
            </a:r>
            <a:r>
              <a:rPr lang="en-US" sz="1400" b="0" baseline="-25000" noProof="1">
                <a:solidFill>
                  <a:srgbClr val="0000FF"/>
                </a:solidFill>
                <a:latin typeface="Symbol" charset="0"/>
                <a:ea typeface="MS PGothic" charset="0"/>
                <a:cs typeface="MS PGothic" charset="0"/>
                <a:sym typeface="Symbol" charset="0"/>
              </a:rPr>
              <a:t></a:t>
            </a:r>
            <a:r>
              <a:rPr lang="en-US" sz="1400" b="0" noProof="1">
                <a:solidFill>
                  <a:srgbClr val="0000FF"/>
                </a:solidFill>
                <a:latin typeface="Helvetica Neue" charset="0"/>
                <a:ea typeface="MS PGothic" charset="0"/>
                <a:cs typeface="MS PGothic" charset="0"/>
              </a:rPr>
              <a:t> cameras (divertor, midplane)</a:t>
            </a:r>
            <a:endParaRPr lang="en-US" sz="1400" b="0" i="0" noProof="1">
              <a:solidFill>
                <a:srgbClr val="000000"/>
              </a:solidFill>
              <a:latin typeface="Helvetica Neue" charset="0"/>
              <a:ea typeface="MS PGothic" charset="0"/>
              <a:cs typeface="MS PGothic" charset="0"/>
            </a:endParaRPr>
          </a:p>
          <a:p>
            <a:pPr lvl="1">
              <a:lnSpc>
                <a:spcPct val="78000"/>
              </a:lnSpc>
              <a:spcBef>
                <a:spcPts val="300"/>
              </a:spcBef>
            </a:pPr>
            <a:endParaRPr lang="en-US" sz="1400" b="0" i="0" noProof="1">
              <a:solidFill>
                <a:srgbClr val="000000"/>
              </a:solidFill>
              <a:latin typeface="Helvetica Neue" charset="0"/>
              <a:ea typeface="MS PGothic" charset="0"/>
              <a:cs typeface="MS PGothic" charset="0"/>
            </a:endParaRPr>
          </a:p>
          <a:p>
            <a:pPr lvl="1">
              <a:lnSpc>
                <a:spcPct val="78000"/>
              </a:lnSpc>
              <a:spcBef>
                <a:spcPts val="300"/>
              </a:spcBef>
            </a:pPr>
            <a:endParaRPr lang="en-US" sz="1400" b="0" i="0" dirty="0">
              <a:solidFill>
                <a:schemeClr val="tx1"/>
              </a:solidFill>
              <a:ea typeface="MS PGothic" charset="0"/>
              <a:cs typeface="MS PGothic" charset="0"/>
            </a:endParaRPr>
          </a:p>
          <a:p>
            <a:pPr lvl="1">
              <a:lnSpc>
                <a:spcPct val="78000"/>
              </a:lnSpc>
              <a:spcBef>
                <a:spcPts val="300"/>
              </a:spcBef>
            </a:pPr>
            <a:endParaRPr lang="en-US" sz="1400" b="0" noProof="1">
              <a:solidFill>
                <a:srgbClr val="FF0000"/>
              </a:solidFill>
              <a:latin typeface="Helvetica Neue" charset="0"/>
              <a:ea typeface="MS PGothic" charset="0"/>
              <a:cs typeface="MS PGothic" charset="0"/>
            </a:endParaRPr>
          </a:p>
          <a:p>
            <a:pPr lvl="1">
              <a:lnSpc>
                <a:spcPct val="78000"/>
              </a:lnSpc>
              <a:spcBef>
                <a:spcPts val="300"/>
              </a:spcBef>
              <a:buFontTx/>
              <a:buNone/>
            </a:pPr>
            <a:endParaRPr sz="1400" b="0" noProof="1">
              <a:solidFill>
                <a:srgbClr val="FF0000"/>
              </a:solidFill>
              <a:latin typeface="Helvetica Neue" charset="0"/>
              <a:ea typeface="MS PGothic" charset="0"/>
              <a:cs typeface="MS PGothic" charset="0"/>
            </a:endParaRPr>
          </a:p>
        </p:txBody>
      </p:sp>
      <p:sp>
        <p:nvSpPr>
          <p:cNvPr id="27651" name="Text Box 5"/>
          <p:cNvSpPr txBox="1">
            <a:spLocks noChangeArrowheads="1"/>
          </p:cNvSpPr>
          <p:nvPr/>
        </p:nvSpPr>
        <p:spPr bwMode="auto">
          <a:xfrm>
            <a:off x="4787900" y="1066800"/>
            <a:ext cx="4318000" cy="5483346"/>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520700" indent="-2286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lvl="1">
              <a:lnSpc>
                <a:spcPct val="78000"/>
              </a:lnSpc>
              <a:spcBef>
                <a:spcPts val="300"/>
              </a:spcBef>
              <a:buFontTx/>
              <a:buNone/>
            </a:pPr>
            <a:r>
              <a:rPr lang="en-US" sz="1400" b="0" noProof="1" smtClean="0">
                <a:solidFill>
                  <a:srgbClr val="FF0000"/>
                </a:solidFill>
                <a:latin typeface="Helvetica Neue" charset="0"/>
                <a:ea typeface="MS PGothic" charset="0"/>
                <a:cs typeface="MS PGothic" charset="0"/>
              </a:rPr>
              <a:t>2</a:t>
            </a:r>
            <a:r>
              <a:rPr lang="en-US" sz="1400" b="0" noProof="1">
                <a:solidFill>
                  <a:srgbClr val="FF0000"/>
                </a:solidFill>
                <a:latin typeface="Helvetica Neue" charset="0"/>
                <a:ea typeface="MS PGothic" charset="0"/>
                <a:cs typeface="MS PGothic" charset="0"/>
              </a:rPr>
              <a:t>-D divertor fast visible </a:t>
            </a:r>
            <a:r>
              <a:rPr lang="en-US" sz="1400" b="0" noProof="1" smtClean="0">
                <a:solidFill>
                  <a:srgbClr val="FF0000"/>
                </a:solidFill>
                <a:latin typeface="Helvetica Neue" charset="0"/>
                <a:ea typeface="MS PGothic" charset="0"/>
                <a:cs typeface="MS PGothic" charset="0"/>
              </a:rPr>
              <a:t>cameras (4)</a:t>
            </a:r>
            <a:endParaRPr lang="en-US" sz="1400" b="0" noProof="1">
              <a:solidFill>
                <a:srgbClr val="FF0000"/>
              </a:solidFill>
              <a:latin typeface="Helvetica Neue" charset="0"/>
              <a:ea typeface="MS PGothic" charset="0"/>
              <a:cs typeface="MS PGothic" charset="0"/>
            </a:endParaRPr>
          </a:p>
          <a:p>
            <a:pPr lvl="1">
              <a:lnSpc>
                <a:spcPct val="78000"/>
              </a:lnSpc>
              <a:spcBef>
                <a:spcPts val="300"/>
              </a:spcBef>
            </a:pPr>
            <a:r>
              <a:rPr lang="en-US" sz="1400" b="0" dirty="0" smtClean="0">
                <a:solidFill>
                  <a:srgbClr val="FF0000"/>
                </a:solidFill>
              </a:rPr>
              <a:t>Two</a:t>
            </a:r>
            <a:r>
              <a:rPr lang="en-US" sz="1400" b="0" dirty="0">
                <a:solidFill>
                  <a:srgbClr val="FF0000"/>
                </a:solidFill>
              </a:rPr>
              <a:t>-color intensified 2D cameras TWICE (2</a:t>
            </a:r>
            <a:r>
              <a:rPr lang="en-US" sz="1400" b="0" dirty="0" smtClean="0">
                <a:solidFill>
                  <a:srgbClr val="FF0000"/>
                </a:solidFill>
              </a:rPr>
              <a:t>)</a:t>
            </a:r>
          </a:p>
          <a:p>
            <a:pPr lvl="1">
              <a:lnSpc>
                <a:spcPct val="78000"/>
              </a:lnSpc>
              <a:spcBef>
                <a:spcPts val="300"/>
              </a:spcBef>
            </a:pPr>
            <a:r>
              <a:rPr lang="en-US" sz="1400" b="0" dirty="0" smtClean="0">
                <a:solidFill>
                  <a:srgbClr val="FF0000"/>
                </a:solidFill>
              </a:rPr>
              <a:t>Edge </a:t>
            </a:r>
            <a:r>
              <a:rPr lang="en-US" sz="1400" b="0" dirty="0">
                <a:solidFill>
                  <a:srgbClr val="FF0000"/>
                </a:solidFill>
              </a:rPr>
              <a:t>neutral density diagnostic </a:t>
            </a:r>
            <a:r>
              <a:rPr lang="en-US" sz="1400" b="0" dirty="0" smtClean="0">
                <a:solidFill>
                  <a:srgbClr val="FF0000"/>
                </a:solidFill>
              </a:rPr>
              <a:t>ENDD</a:t>
            </a:r>
          </a:p>
          <a:p>
            <a:pPr lvl="1">
              <a:lnSpc>
                <a:spcPct val="78000"/>
              </a:lnSpc>
              <a:spcBef>
                <a:spcPts val="300"/>
              </a:spcBef>
            </a:pPr>
            <a:r>
              <a:rPr lang="en-US" sz="1400" b="0" i="0" noProof="1" smtClean="0">
                <a:solidFill>
                  <a:srgbClr val="000000"/>
                </a:solidFill>
                <a:latin typeface="Helvetica Neue" charset="0"/>
                <a:ea typeface="MS PGothic" charset="0"/>
                <a:cs typeface="MS PGothic" charset="0"/>
              </a:rPr>
              <a:t>IR </a:t>
            </a:r>
            <a:r>
              <a:rPr lang="en-US" sz="1400" b="0" i="0" noProof="1">
                <a:solidFill>
                  <a:srgbClr val="000000"/>
                </a:solidFill>
                <a:latin typeface="Helvetica Neue" charset="0"/>
                <a:ea typeface="MS PGothic" charset="0"/>
                <a:cs typeface="MS PGothic" charset="0"/>
              </a:rPr>
              <a:t>cameras (30Hz) (3)</a:t>
            </a:r>
          </a:p>
          <a:p>
            <a:pPr lvl="1">
              <a:lnSpc>
                <a:spcPct val="78000"/>
              </a:lnSpc>
              <a:spcBef>
                <a:spcPts val="300"/>
              </a:spcBef>
              <a:buFontTx/>
              <a:buNone/>
            </a:pPr>
            <a:r>
              <a:rPr lang="en-US" sz="1400" b="0" i="0" noProof="1" smtClean="0">
                <a:solidFill>
                  <a:srgbClr val="000000"/>
                </a:solidFill>
                <a:latin typeface="Helvetica Neue" charset="0"/>
                <a:ea typeface="MS PGothic" charset="0"/>
                <a:cs typeface="MS PGothic" charset="0"/>
              </a:rPr>
              <a:t>Dust </a:t>
            </a:r>
            <a:r>
              <a:rPr lang="en-US" sz="1400" b="0" i="0" noProof="1">
                <a:solidFill>
                  <a:srgbClr val="000000"/>
                </a:solidFill>
                <a:latin typeface="Helvetica Neue" charset="0"/>
                <a:ea typeface="MS PGothic" charset="0"/>
                <a:cs typeface="MS PGothic" charset="0"/>
              </a:rPr>
              <a:t>detector</a:t>
            </a:r>
          </a:p>
          <a:p>
            <a:pPr lvl="1">
              <a:lnSpc>
                <a:spcPct val="78000"/>
              </a:lnSpc>
              <a:spcBef>
                <a:spcPts val="300"/>
              </a:spcBef>
              <a:buFontTx/>
              <a:buNone/>
            </a:pPr>
            <a:r>
              <a:rPr lang="en-US" sz="1400" b="0" i="0" noProof="1">
                <a:solidFill>
                  <a:srgbClr val="000000"/>
                </a:solidFill>
                <a:latin typeface="Helvetica Neue" charset="0"/>
                <a:ea typeface="MS PGothic" charset="0"/>
                <a:cs typeface="MS PGothic" charset="0"/>
              </a:rPr>
              <a:t>Edge Deposition Monitors</a:t>
            </a:r>
          </a:p>
          <a:p>
            <a:pPr lvl="1">
              <a:lnSpc>
                <a:spcPct val="78000"/>
              </a:lnSpc>
              <a:spcBef>
                <a:spcPts val="300"/>
              </a:spcBef>
              <a:buFontTx/>
              <a:buNone/>
            </a:pPr>
            <a:r>
              <a:rPr lang="en-US" sz="1400" b="0" i="0" noProof="1">
                <a:solidFill>
                  <a:srgbClr val="000000"/>
                </a:solidFill>
                <a:latin typeface="Helvetica Neue" charset="0"/>
                <a:ea typeface="MS PGothic" charset="0"/>
                <a:cs typeface="MS PGothic" charset="0"/>
              </a:rPr>
              <a:t>Scrape-off layer reflectometer</a:t>
            </a:r>
          </a:p>
          <a:p>
            <a:pPr lvl="1">
              <a:lnSpc>
                <a:spcPct val="78000"/>
              </a:lnSpc>
              <a:spcBef>
                <a:spcPts val="300"/>
              </a:spcBef>
              <a:buFontTx/>
              <a:buNone/>
            </a:pPr>
            <a:r>
              <a:rPr lang="en-US" sz="1400" b="0" i="0" noProof="1">
                <a:solidFill>
                  <a:srgbClr val="000000"/>
                </a:solidFill>
                <a:latin typeface="Helvetica Neue" charset="0"/>
                <a:ea typeface="MS PGothic" charset="0"/>
                <a:cs typeface="MS PGothic" charset="0"/>
              </a:rPr>
              <a:t>Edge neutral pressure </a:t>
            </a:r>
            <a:r>
              <a:rPr lang="en-US" sz="1400" b="0" i="0" noProof="1" smtClean="0">
                <a:solidFill>
                  <a:srgbClr val="000000"/>
                </a:solidFill>
                <a:latin typeface="Helvetica Neue" charset="0"/>
                <a:ea typeface="MS PGothic" charset="0"/>
                <a:cs typeface="MS PGothic" charset="0"/>
              </a:rPr>
              <a:t>gauges</a:t>
            </a:r>
            <a:endParaRPr lang="en-US" sz="1800" i="0" noProof="1" smtClean="0">
              <a:solidFill>
                <a:srgbClr val="000000"/>
              </a:solidFill>
              <a:latin typeface="Helvetica Neue" charset="0"/>
              <a:ea typeface="MS PGothic" charset="0"/>
              <a:cs typeface="MS PGothic" charset="0"/>
            </a:endParaRPr>
          </a:p>
          <a:p>
            <a:pPr>
              <a:lnSpc>
                <a:spcPct val="78000"/>
              </a:lnSpc>
              <a:spcBef>
                <a:spcPts val="600"/>
              </a:spcBef>
              <a:buFontTx/>
              <a:buNone/>
            </a:pPr>
            <a:r>
              <a:rPr lang="en-US" sz="1800" i="0" noProof="1" smtClean="0">
                <a:solidFill>
                  <a:srgbClr val="000000"/>
                </a:solidFill>
                <a:latin typeface="Helvetica Neue" charset="0"/>
                <a:ea typeface="MS PGothic" charset="0"/>
                <a:cs typeface="MS PGothic" charset="0"/>
              </a:rPr>
              <a:t>Ready </a:t>
            </a:r>
            <a:r>
              <a:rPr lang="en-US" sz="1800" i="0" noProof="1">
                <a:solidFill>
                  <a:srgbClr val="000000"/>
                </a:solidFill>
                <a:latin typeface="Helvetica Neue" charset="0"/>
                <a:ea typeface="MS PGothic" charset="0"/>
                <a:cs typeface="MS PGothic" charset="0"/>
              </a:rPr>
              <a:t>by mid-run</a:t>
            </a:r>
            <a:endParaRPr lang="en-US" sz="1400" i="0" noProof="1">
              <a:solidFill>
                <a:srgbClr val="000000"/>
              </a:solidFill>
              <a:latin typeface="Helvetica Neue" charset="0"/>
              <a:ea typeface="MS PGothic" charset="0"/>
              <a:cs typeface="MS PGothic" charset="0"/>
            </a:endParaRPr>
          </a:p>
          <a:p>
            <a:pPr lvl="1">
              <a:lnSpc>
                <a:spcPct val="78000"/>
              </a:lnSpc>
              <a:spcBef>
                <a:spcPts val="200"/>
              </a:spcBef>
            </a:pPr>
            <a:r>
              <a:rPr lang="en-US" sz="1400" b="0" i="0" noProof="1">
                <a:solidFill>
                  <a:srgbClr val="000000"/>
                </a:solidFill>
                <a:latin typeface="Helvetica Neue" charset="0"/>
                <a:ea typeface="MS PGothic" charset="0"/>
                <a:cs typeface="MS PGothic" charset="0"/>
              </a:rPr>
              <a:t>Fast lost-ion probe (energy/pitch angle resolving</a:t>
            </a:r>
            <a:r>
              <a:rPr lang="en-US" sz="1400" b="0" i="0" noProof="1" smtClean="0">
                <a:solidFill>
                  <a:srgbClr val="000000"/>
                </a:solidFill>
                <a:latin typeface="Helvetica Neue" charset="0"/>
                <a:ea typeface="MS PGothic" charset="0"/>
                <a:cs typeface="MS PGothic" charset="0"/>
              </a:rPr>
              <a:t>)</a:t>
            </a:r>
          </a:p>
          <a:p>
            <a:pPr lvl="1">
              <a:lnSpc>
                <a:spcPct val="78000"/>
              </a:lnSpc>
              <a:spcBef>
                <a:spcPts val="200"/>
              </a:spcBef>
            </a:pPr>
            <a:r>
              <a:rPr lang="en-US" sz="1400" b="0" i="0" noProof="1" smtClean="0">
                <a:solidFill>
                  <a:srgbClr val="000000"/>
                </a:solidFill>
                <a:latin typeface="Helvetica Neue" charset="0"/>
                <a:ea typeface="MS PGothic" charset="0"/>
                <a:cs typeface="MS PGothic" charset="0"/>
              </a:rPr>
              <a:t>Microwave Reflectometer</a:t>
            </a:r>
          </a:p>
          <a:p>
            <a:pPr lvl="1">
              <a:lnSpc>
                <a:spcPct val="78000"/>
              </a:lnSpc>
              <a:spcBef>
                <a:spcPts val="200"/>
              </a:spcBef>
            </a:pPr>
            <a:r>
              <a:rPr lang="en-US" sz="1400" b="0" noProof="1" smtClean="0">
                <a:solidFill>
                  <a:srgbClr val="0000FF"/>
                </a:solidFill>
                <a:latin typeface="Helvetica Neue" charset="0"/>
                <a:ea typeface="MS PGothic" charset="0"/>
                <a:cs typeface="MS PGothic" charset="0"/>
              </a:rPr>
              <a:t>Beam </a:t>
            </a:r>
            <a:r>
              <a:rPr lang="en-US" sz="1400" b="0" noProof="1">
                <a:solidFill>
                  <a:srgbClr val="0000FF"/>
                </a:solidFill>
                <a:latin typeface="Helvetica Neue" charset="0"/>
                <a:ea typeface="MS PGothic" charset="0"/>
                <a:cs typeface="MS PGothic" charset="0"/>
              </a:rPr>
              <a:t>Emission Spectroscopy (48 ch)</a:t>
            </a:r>
          </a:p>
          <a:p>
            <a:pPr lvl="1">
              <a:lnSpc>
                <a:spcPct val="78000"/>
              </a:lnSpc>
              <a:spcBef>
                <a:spcPts val="200"/>
              </a:spcBef>
              <a:buFontTx/>
              <a:buNone/>
            </a:pPr>
            <a:r>
              <a:rPr lang="en-US" sz="1400" b="0" noProof="1" smtClean="0">
                <a:solidFill>
                  <a:srgbClr val="0000FF"/>
                </a:solidFill>
                <a:latin typeface="Helvetica Neue" charset="0"/>
                <a:ea typeface="MS PGothic" charset="0"/>
                <a:cs typeface="MS PGothic" charset="0"/>
              </a:rPr>
              <a:t>MSE</a:t>
            </a:r>
            <a:r>
              <a:rPr lang="en-US" sz="1400" b="0" noProof="1">
                <a:solidFill>
                  <a:srgbClr val="0000FF"/>
                </a:solidFill>
                <a:latin typeface="Helvetica Neue" charset="0"/>
                <a:ea typeface="MS PGothic" charset="0"/>
                <a:cs typeface="MS PGothic" charset="0"/>
              </a:rPr>
              <a:t>-CIF (18 ch)</a:t>
            </a:r>
          </a:p>
          <a:p>
            <a:pPr lvl="1">
              <a:lnSpc>
                <a:spcPct val="78000"/>
              </a:lnSpc>
              <a:spcBef>
                <a:spcPts val="200"/>
              </a:spcBef>
              <a:buFontTx/>
              <a:buNone/>
            </a:pPr>
            <a:r>
              <a:rPr lang="en-US" sz="1400" b="0" noProof="1">
                <a:solidFill>
                  <a:srgbClr val="FF0000"/>
                </a:solidFill>
                <a:latin typeface="Helvetica Neue" charset="0"/>
                <a:ea typeface="MS PGothic" charset="0"/>
                <a:cs typeface="MS PGothic" charset="0"/>
              </a:rPr>
              <a:t>MSE-LIF (20 ch)</a:t>
            </a:r>
          </a:p>
          <a:p>
            <a:pPr lvl="1">
              <a:lnSpc>
                <a:spcPct val="78000"/>
              </a:lnSpc>
              <a:spcBef>
                <a:spcPts val="300"/>
              </a:spcBef>
            </a:pPr>
            <a:r>
              <a:rPr lang="en-US" sz="1400" b="0" noProof="1" smtClean="0">
                <a:solidFill>
                  <a:srgbClr val="FF0000"/>
                </a:solidFill>
                <a:latin typeface="Helvetica Neue" charset="0"/>
                <a:ea typeface="MS PGothic" charset="0"/>
                <a:cs typeface="MS PGothic" charset="0"/>
              </a:rPr>
              <a:t>SAMI edge field pitch diagnoistc</a:t>
            </a:r>
            <a:endParaRPr lang="en-US" sz="1400" b="0" noProof="1">
              <a:solidFill>
                <a:srgbClr val="FF0000"/>
              </a:solidFill>
              <a:latin typeface="Helvetica Neue" charset="0"/>
              <a:ea typeface="MS PGothic" charset="0"/>
              <a:cs typeface="MS PGothic" charset="0"/>
            </a:endParaRPr>
          </a:p>
          <a:p>
            <a:pPr lvl="1">
              <a:lnSpc>
                <a:spcPct val="78000"/>
              </a:lnSpc>
              <a:spcBef>
                <a:spcPts val="300"/>
              </a:spcBef>
            </a:pPr>
            <a:r>
              <a:rPr lang="en-US" sz="1400" b="0" noProof="1">
                <a:solidFill>
                  <a:srgbClr val="FF0000"/>
                </a:solidFill>
                <a:latin typeface="Helvetica Neue" charset="0"/>
                <a:ea typeface="MS PGothic" charset="0"/>
                <a:cs typeface="MS PGothic" charset="0"/>
              </a:rPr>
              <a:t>Divertor VUV Spectrometer (SPRED)</a:t>
            </a:r>
          </a:p>
          <a:p>
            <a:pPr lvl="1">
              <a:lnSpc>
                <a:spcPct val="78000"/>
              </a:lnSpc>
              <a:spcBef>
                <a:spcPts val="300"/>
              </a:spcBef>
              <a:buFontTx/>
              <a:buNone/>
            </a:pPr>
            <a:r>
              <a:rPr sz="1400" b="0" noProof="1" smtClean="0">
                <a:solidFill>
                  <a:srgbClr val="035EFF"/>
                </a:solidFill>
                <a:latin typeface="Helvetica Neue" charset="0"/>
                <a:ea typeface="MS PGothic" charset="0"/>
                <a:cs typeface="MS PGothic" charset="0"/>
              </a:rPr>
              <a:t>Gas</a:t>
            </a:r>
            <a:r>
              <a:rPr sz="1400" b="0" noProof="1">
                <a:solidFill>
                  <a:srgbClr val="035EFF"/>
                </a:solidFill>
                <a:latin typeface="Helvetica Neue" charset="0"/>
                <a:ea typeface="MS PGothic" charset="0"/>
                <a:cs typeface="MS PGothic" charset="0"/>
              </a:rPr>
              <a:t>-puff Imaging (500kHz)</a:t>
            </a:r>
          </a:p>
          <a:p>
            <a:pPr lvl="1">
              <a:lnSpc>
                <a:spcPct val="78000"/>
              </a:lnSpc>
              <a:spcBef>
                <a:spcPts val="300"/>
              </a:spcBef>
              <a:buFontTx/>
              <a:buNone/>
            </a:pPr>
            <a:r>
              <a:rPr sz="1400" b="0" noProof="1">
                <a:solidFill>
                  <a:srgbClr val="035EFF"/>
                </a:solidFill>
                <a:latin typeface="Helvetica Neue" charset="0"/>
                <a:ea typeface="MS PGothic" charset="0"/>
                <a:cs typeface="MS PGothic" charset="0"/>
              </a:rPr>
              <a:t>Langmuir probe array </a:t>
            </a:r>
            <a:endParaRPr lang="en-US" sz="1400" b="0" noProof="1" smtClean="0">
              <a:solidFill>
                <a:srgbClr val="035EFF"/>
              </a:solidFill>
              <a:latin typeface="Helvetica Neue" charset="0"/>
              <a:ea typeface="MS PGothic" charset="0"/>
              <a:cs typeface="MS PGothic" charset="0"/>
            </a:endParaRPr>
          </a:p>
          <a:p>
            <a:pPr lvl="1">
              <a:lnSpc>
                <a:spcPct val="78000"/>
              </a:lnSpc>
              <a:spcBef>
                <a:spcPts val="300"/>
              </a:spcBef>
            </a:pPr>
            <a:r>
              <a:rPr lang="en-US" sz="1400" b="0" noProof="1">
                <a:solidFill>
                  <a:srgbClr val="FF0000"/>
                </a:solidFill>
                <a:latin typeface="Helvetica Neue" charset="0"/>
                <a:ea typeface="MS PGothic" charset="0"/>
                <a:cs typeface="MS PGothic" charset="0"/>
              </a:rPr>
              <a:t>Divertor fast eroding </a:t>
            </a:r>
            <a:r>
              <a:rPr lang="en-US" sz="1400" b="0" noProof="1" smtClean="0">
                <a:solidFill>
                  <a:srgbClr val="FF0000"/>
                </a:solidFill>
                <a:latin typeface="Helvetica Neue" charset="0"/>
                <a:ea typeface="MS PGothic" charset="0"/>
                <a:cs typeface="MS PGothic" charset="0"/>
              </a:rPr>
              <a:t>thermocouple</a:t>
            </a:r>
            <a:endParaRPr sz="1400" b="0" i="0" noProof="1">
              <a:solidFill>
                <a:srgbClr val="000000"/>
              </a:solidFill>
              <a:latin typeface="Helvetica Neue" charset="0"/>
              <a:ea typeface="MS PGothic" charset="0"/>
              <a:cs typeface="MS PGothic" charset="0"/>
            </a:endParaRPr>
          </a:p>
          <a:p>
            <a:pPr>
              <a:lnSpc>
                <a:spcPct val="78000"/>
              </a:lnSpc>
              <a:spcBef>
                <a:spcPts val="300"/>
              </a:spcBef>
            </a:pPr>
            <a:r>
              <a:rPr lang="en-US" sz="1600" i="0" noProof="1" smtClean="0">
                <a:solidFill>
                  <a:srgbClr val="000000"/>
                </a:solidFill>
                <a:latin typeface="Helvetica Neue" charset="0"/>
                <a:ea typeface="MS PGothic" charset="0"/>
                <a:cs typeface="MS PGothic" charset="0"/>
              </a:rPr>
              <a:t>Ready by end of run</a:t>
            </a:r>
            <a:endParaRPr lang="en-US" sz="1400" b="0" i="0" noProof="1">
              <a:solidFill>
                <a:srgbClr val="000000"/>
              </a:solidFill>
              <a:latin typeface="Helvetica Neue" charset="0"/>
              <a:ea typeface="MS PGothic" charset="0"/>
              <a:cs typeface="MS PGothic" charset="0"/>
            </a:endParaRPr>
          </a:p>
          <a:p>
            <a:pPr lvl="1">
              <a:lnSpc>
                <a:spcPct val="78000"/>
              </a:lnSpc>
              <a:spcBef>
                <a:spcPts val="300"/>
              </a:spcBef>
            </a:pPr>
            <a:r>
              <a:rPr lang="en-US" sz="1400" b="0" i="0" noProof="1" smtClean="0">
                <a:solidFill>
                  <a:srgbClr val="000000"/>
                </a:solidFill>
                <a:latin typeface="Helvetica Neue" charset="0"/>
                <a:ea typeface="MS PGothic" charset="0"/>
                <a:cs typeface="MS PGothic" charset="0"/>
              </a:rPr>
              <a:t>FIReTIP </a:t>
            </a:r>
            <a:r>
              <a:rPr lang="en-US" sz="1400" b="0" i="0" noProof="1">
                <a:solidFill>
                  <a:srgbClr val="000000"/>
                </a:solidFill>
                <a:latin typeface="Helvetica Neue" charset="0"/>
                <a:ea typeface="MS PGothic" charset="0"/>
                <a:cs typeface="MS PGothic" charset="0"/>
              </a:rPr>
              <a:t>interferometer </a:t>
            </a:r>
            <a:endParaRPr sz="1400" b="0" noProof="1">
              <a:solidFill>
                <a:srgbClr val="FF0000"/>
              </a:solidFill>
              <a:latin typeface="Helvetica Neue" charset="0"/>
              <a:ea typeface="MS PGothic" charset="0"/>
              <a:cs typeface="MS PGothic" charset="0"/>
            </a:endParaRPr>
          </a:p>
          <a:p>
            <a:pPr algn="just" eaLnBrk="1" hangingPunct="1">
              <a:lnSpc>
                <a:spcPct val="88000"/>
              </a:lnSpc>
              <a:spcBef>
                <a:spcPts val="400"/>
              </a:spcBef>
              <a:buFontTx/>
              <a:buNone/>
            </a:pPr>
            <a:r>
              <a:rPr lang="en-US" sz="1800" i="0" noProof="1" smtClean="0">
                <a:solidFill>
                  <a:srgbClr val="000000"/>
                </a:solidFill>
                <a:latin typeface="Helvetica Neue" charset="0"/>
                <a:ea typeface="MS PGothic" charset="0"/>
                <a:cs typeface="MS PGothic" charset="0"/>
              </a:rPr>
              <a:t>Ready next run year</a:t>
            </a:r>
            <a:endParaRPr sz="2400" i="0" noProof="1">
              <a:solidFill>
                <a:srgbClr val="000000"/>
              </a:solidFill>
              <a:latin typeface="Helvetica Neue" charset="0"/>
              <a:ea typeface="MS PGothic" charset="0"/>
              <a:cs typeface="MS PGothic" charset="0"/>
            </a:endParaRPr>
          </a:p>
          <a:p>
            <a:pPr lvl="1">
              <a:lnSpc>
                <a:spcPct val="78000"/>
              </a:lnSpc>
              <a:spcBef>
                <a:spcPts val="300"/>
              </a:spcBef>
            </a:pPr>
            <a:r>
              <a:rPr lang="en-US" sz="1400" b="0" noProof="1">
                <a:solidFill>
                  <a:srgbClr val="FF0000"/>
                </a:solidFill>
                <a:latin typeface="Helvetica Neue" charset="0"/>
                <a:ea typeface="MS PGothic" charset="0"/>
                <a:cs typeface="MS PGothic" charset="0"/>
              </a:rPr>
              <a:t>Poloidal FIR high-k scattering </a:t>
            </a:r>
          </a:p>
          <a:p>
            <a:pPr lvl="1">
              <a:lnSpc>
                <a:spcPct val="78000"/>
              </a:lnSpc>
              <a:spcBef>
                <a:spcPts val="300"/>
              </a:spcBef>
            </a:pPr>
            <a:r>
              <a:rPr lang="en-US" sz="1400" b="0" noProof="1" smtClean="0">
                <a:solidFill>
                  <a:srgbClr val="FF0000"/>
                </a:solidFill>
                <a:latin typeface="Helvetica Neue" charset="0"/>
                <a:ea typeface="MS PGothic" charset="0"/>
                <a:cs typeface="MS PGothic" charset="0"/>
              </a:rPr>
              <a:t>Midplane metal foil bolometer</a:t>
            </a:r>
          </a:p>
          <a:p>
            <a:pPr lvl="1">
              <a:lnSpc>
                <a:spcPct val="78000"/>
              </a:lnSpc>
              <a:spcBef>
                <a:spcPts val="300"/>
              </a:spcBef>
            </a:pPr>
            <a:r>
              <a:rPr lang="en-US" sz="1400" b="0" noProof="1" smtClean="0">
                <a:solidFill>
                  <a:srgbClr val="FF0000"/>
                </a:solidFill>
                <a:latin typeface="Helvetica Neue" charset="0"/>
                <a:ea typeface="MS PGothic" charset="0"/>
                <a:cs typeface="MS PGothic" charset="0"/>
              </a:rPr>
              <a:t>Metal </a:t>
            </a:r>
            <a:r>
              <a:rPr lang="en-US" sz="1400" b="0" noProof="1">
                <a:solidFill>
                  <a:srgbClr val="FF0000"/>
                </a:solidFill>
                <a:latin typeface="Helvetica Neue" charset="0"/>
                <a:ea typeface="MS PGothic" charset="0"/>
                <a:cs typeface="MS PGothic" charset="0"/>
              </a:rPr>
              <a:t>foil divertor bolometer </a:t>
            </a:r>
          </a:p>
        </p:txBody>
      </p:sp>
      <p:sp>
        <p:nvSpPr>
          <p:cNvPr id="27652" name="TextBox 1"/>
          <p:cNvSpPr txBox="1">
            <a:spLocks noChangeArrowheads="1"/>
          </p:cNvSpPr>
          <p:nvPr/>
        </p:nvSpPr>
        <p:spPr bwMode="auto">
          <a:xfrm>
            <a:off x="7391400" y="6180137"/>
            <a:ext cx="18288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lnSpc>
                <a:spcPts val="1175"/>
              </a:lnSpc>
              <a:buFontTx/>
              <a:buNone/>
            </a:pPr>
            <a:r>
              <a:rPr lang="en-US" sz="1400" b="0" dirty="0">
                <a:solidFill>
                  <a:srgbClr val="FF0000"/>
                </a:solidFill>
                <a:ea typeface="MS PGothic" charset="0"/>
                <a:cs typeface="MS PGothic" charset="0"/>
              </a:rPr>
              <a:t>New capability</a:t>
            </a:r>
            <a:r>
              <a:rPr lang="en-US" sz="1400" b="0" dirty="0">
                <a:solidFill>
                  <a:srgbClr val="0000FF"/>
                </a:solidFill>
                <a:ea typeface="MS PGothic" charset="0"/>
                <a:cs typeface="MS PGothic" charset="0"/>
              </a:rPr>
              <a:t>, </a:t>
            </a:r>
          </a:p>
          <a:p>
            <a:pPr eaLnBrk="1" hangingPunct="1">
              <a:lnSpc>
                <a:spcPts val="1175"/>
              </a:lnSpc>
              <a:buFontTx/>
              <a:buNone/>
            </a:pPr>
            <a:r>
              <a:rPr lang="en-US" sz="1400" b="0" dirty="0">
                <a:solidFill>
                  <a:srgbClr val="0000FF"/>
                </a:solidFill>
                <a:ea typeface="MS PGothic" charset="0"/>
                <a:cs typeface="MS PGothic" charset="0"/>
              </a:rPr>
              <a:t>Enhanced capability</a:t>
            </a:r>
          </a:p>
        </p:txBody>
      </p:sp>
      <p:sp>
        <p:nvSpPr>
          <p:cNvPr id="2" name="Rectangle 1"/>
          <p:cNvSpPr/>
          <p:nvPr/>
        </p:nvSpPr>
        <p:spPr>
          <a:xfrm>
            <a:off x="0" y="0"/>
            <a:ext cx="9144000" cy="954107"/>
          </a:xfrm>
          <a:prstGeom prst="rect">
            <a:avLst/>
          </a:prstGeom>
        </p:spPr>
        <p:txBody>
          <a:bodyPr wrap="square">
            <a:spAutoFit/>
          </a:bodyPr>
          <a:lstStyle/>
          <a:p>
            <a:pPr algn="ctr"/>
            <a:r>
              <a:rPr lang="en-US" sz="2800" dirty="0">
                <a:solidFill>
                  <a:srgbClr val="1532FF"/>
                </a:solidFill>
                <a:latin typeface="Arial" charset="0"/>
                <a:ea typeface="ＭＳ Ｐゴシック" charset="0"/>
                <a:cs typeface="ＭＳ Ｐゴシック" charset="0"/>
              </a:rPr>
              <a:t>NSTX-U diagnostics to be installed during first </a:t>
            </a:r>
            <a:r>
              <a:rPr lang="en-US" sz="2800" dirty="0" smtClean="0">
                <a:solidFill>
                  <a:srgbClr val="1532FF"/>
                </a:solidFill>
                <a:latin typeface="Arial" charset="0"/>
                <a:ea typeface="ＭＳ Ｐゴシック" charset="0"/>
                <a:cs typeface="ＭＳ Ｐゴシック" charset="0"/>
              </a:rPr>
              <a:t>year</a:t>
            </a:r>
          </a:p>
          <a:p>
            <a:pPr algn="ctr"/>
            <a:r>
              <a:rPr lang="en-US" sz="2800" dirty="0" smtClean="0">
                <a:solidFill>
                  <a:srgbClr val="FF0000"/>
                </a:solidFill>
                <a:latin typeface="Arial" charset="0"/>
                <a:ea typeface="ＭＳ Ｐゴシック" charset="0"/>
                <a:cs typeface="ＭＳ Ｐゴシック" charset="0"/>
              </a:rPr>
              <a:t>More than half are led by collaborators</a:t>
            </a:r>
            <a:endParaRPr lang="en-US" sz="2800" dirty="0">
              <a:solidFill>
                <a:srgbClr val="FF0000"/>
              </a:solidFill>
            </a:endParaRPr>
          </a:p>
        </p:txBody>
      </p:sp>
      <p:sp>
        <p:nvSpPr>
          <p:cNvPr id="7"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13</a:t>
            </a:fld>
            <a:endParaRPr lang="en-US" sz="1400" dirty="0">
              <a:latin typeface="Times" charset="0"/>
            </a:endParaRPr>
          </a:p>
        </p:txBody>
      </p:sp>
    </p:spTree>
    <p:extLst>
      <p:ext uri="{BB962C8B-B14F-4D97-AF65-F5344CB8AC3E}">
        <p14:creationId xmlns:p14="http://schemas.microsoft.com/office/powerpoint/2010/main" val="230738723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4140"/>
              </a:lnSpc>
              <a:spcBef>
                <a:spcPct val="0"/>
              </a:spcBef>
              <a:spcAft>
                <a:spcPts val="0"/>
              </a:spcAft>
              <a:buFontTx/>
              <a:buNone/>
            </a:pPr>
            <a:r>
              <a:rPr lang="en-US" sz="4000" dirty="0" smtClean="0">
                <a:solidFill>
                  <a:srgbClr val="0816FF"/>
                </a:solidFill>
              </a:rPr>
              <a:t>Presentation Outline</a:t>
            </a:r>
            <a:endParaRPr lang="en-US" sz="3200" i="0" dirty="0">
              <a:solidFill>
                <a:srgbClr val="FF0000"/>
              </a:solidFill>
              <a:latin typeface="Arial" charset="0"/>
            </a:endParaRPr>
          </a:p>
        </p:txBody>
      </p:sp>
      <p:sp>
        <p:nvSpPr>
          <p:cNvPr id="24" name="Slide Number Placeholder 3"/>
          <p:cNvSpPr>
            <a:spLocks noGrp="1"/>
          </p:cNvSpPr>
          <p:nvPr>
            <p:ph type="sldNum" sz="quarter" idx="4294967295"/>
          </p:nvPr>
        </p:nvSpPr>
        <p:spPr>
          <a:xfrm>
            <a:off x="7239000" y="6527800"/>
            <a:ext cx="1905000" cy="457200"/>
          </a:xfrm>
          <a:prstGeom prst="rect">
            <a:avLst/>
          </a:prstGeom>
          <a:noFill/>
        </p:spPr>
        <p:txBody>
          <a:bodyPr anchor="t"/>
          <a:lstStyle/>
          <a:p>
            <a:pPr algn="r">
              <a:buNone/>
            </a:pPr>
            <a:fld id="{338AFD17-9088-4C77-B107-6A6359279C2A}" type="slidenum">
              <a:rPr lang="en-US" sz="1400" b="0">
                <a:latin typeface="Times" charset="0"/>
              </a:rPr>
              <a:pPr algn="r">
                <a:buNone/>
              </a:pPr>
              <a:t>14</a:t>
            </a:fld>
            <a:endParaRPr lang="en-US" sz="1400" b="0" dirty="0">
              <a:latin typeface="Times" charset="0"/>
            </a:endParaRPr>
          </a:p>
        </p:txBody>
      </p:sp>
      <p:sp>
        <p:nvSpPr>
          <p:cNvPr id="2" name="Content Placeholder 1"/>
          <p:cNvSpPr>
            <a:spLocks noGrp="1"/>
          </p:cNvSpPr>
          <p:nvPr>
            <p:ph idx="1"/>
          </p:nvPr>
        </p:nvSpPr>
        <p:spPr>
          <a:xfrm>
            <a:off x="762000" y="1219200"/>
            <a:ext cx="7467600" cy="4419600"/>
          </a:xfrm>
        </p:spPr>
        <p:txBody>
          <a:bodyPr/>
          <a:lstStyle/>
          <a:p>
            <a:pPr>
              <a:spcAft>
                <a:spcPts val="4200"/>
              </a:spcAft>
            </a:pPr>
            <a:r>
              <a:rPr lang="en-US" dirty="0" smtClean="0">
                <a:solidFill>
                  <a:srgbClr val="7F7F7F"/>
                </a:solidFill>
              </a:rPr>
              <a:t>Completion of NSTX Upgrade Project </a:t>
            </a:r>
          </a:p>
          <a:p>
            <a:pPr>
              <a:spcAft>
                <a:spcPts val="4200"/>
              </a:spcAft>
            </a:pPr>
            <a:r>
              <a:rPr lang="en-US" dirty="0" smtClean="0">
                <a:solidFill>
                  <a:srgbClr val="7F7F7F"/>
                </a:solidFill>
              </a:rPr>
              <a:t>NSTX-U Facility Commissioning </a:t>
            </a:r>
          </a:p>
          <a:p>
            <a:pPr>
              <a:spcAft>
                <a:spcPts val="4200"/>
              </a:spcAft>
            </a:pPr>
            <a:r>
              <a:rPr lang="en-US" dirty="0" smtClean="0"/>
              <a:t>Facility Operations Status and Plan</a:t>
            </a:r>
          </a:p>
          <a:p>
            <a:pPr>
              <a:spcAft>
                <a:spcPts val="4200"/>
              </a:spcAft>
            </a:pPr>
            <a:r>
              <a:rPr lang="en-US" dirty="0" smtClean="0">
                <a:solidFill>
                  <a:schemeClr val="bg1">
                    <a:lumMod val="50000"/>
                  </a:schemeClr>
                </a:solidFill>
              </a:rPr>
              <a:t>Facility Enhancement Status and Plan</a:t>
            </a:r>
            <a:endParaRPr lang="en-US" dirty="0">
              <a:solidFill>
                <a:schemeClr val="bg1">
                  <a:lumMod val="50000"/>
                </a:schemeClr>
              </a:solidFill>
            </a:endParaRPr>
          </a:p>
        </p:txBody>
      </p:sp>
    </p:spTree>
    <p:extLst>
      <p:ext uri="{BB962C8B-B14F-4D97-AF65-F5344CB8AC3E}">
        <p14:creationId xmlns:p14="http://schemas.microsoft.com/office/powerpoint/2010/main" val="32630541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a:xfrm>
            <a:off x="0" y="76200"/>
            <a:ext cx="9144000" cy="960120"/>
          </a:xfrm>
        </p:spPr>
        <p:txBody>
          <a:bodyPr>
            <a:noAutofit/>
          </a:bodyPr>
          <a:lstStyle/>
          <a:p>
            <a:pPr>
              <a:lnSpc>
                <a:spcPts val="2460"/>
              </a:lnSpc>
            </a:pPr>
            <a:r>
              <a:rPr lang="en-US" sz="2800" dirty="0" smtClean="0">
                <a:solidFill>
                  <a:srgbClr val="0000FF"/>
                </a:solidFill>
                <a:latin typeface="Arial" charset="0"/>
                <a:ea typeface="ＭＳ Ｐゴシック" charset="0"/>
                <a:cs typeface="ＭＳ Ｐゴシック" charset="0"/>
              </a:rPr>
              <a:t>CD-4 KPP #1 Plasma achieved on August 10, 2015</a:t>
            </a:r>
            <a:br>
              <a:rPr lang="en-US" sz="2800" dirty="0" smtClean="0">
                <a:solidFill>
                  <a:srgbClr val="0000FF"/>
                </a:solidFill>
                <a:latin typeface="Arial" charset="0"/>
                <a:ea typeface="ＭＳ Ｐゴシック" charset="0"/>
                <a:cs typeface="ＭＳ Ｐゴシック" charset="0"/>
              </a:rPr>
            </a:br>
            <a:r>
              <a:rPr lang="en-US" sz="2000" dirty="0" smtClean="0">
                <a:solidFill>
                  <a:srgbClr val="FF0000"/>
                </a:solidFill>
                <a:ea typeface="ＭＳ Ｐゴシック" charset="0"/>
                <a:cs typeface="ＭＳ Ｐゴシック" charset="0"/>
              </a:rPr>
              <a:t>Upgrade Project successfully closed on budget and on schedule</a:t>
            </a:r>
            <a:endParaRPr lang="en-US" sz="2000" dirty="0">
              <a:latin typeface="Arial" charset="0"/>
              <a:ea typeface="ＭＳ Ｐゴシック" charset="0"/>
              <a:cs typeface="ＭＳ Ｐゴシック" charset="0"/>
            </a:endParaRPr>
          </a:p>
        </p:txBody>
      </p:sp>
      <p:sp>
        <p:nvSpPr>
          <p:cNvPr id="11266" name="Content Placeholder 2"/>
          <p:cNvSpPr>
            <a:spLocks noGrp="1"/>
          </p:cNvSpPr>
          <p:nvPr>
            <p:ph idx="1"/>
          </p:nvPr>
        </p:nvSpPr>
        <p:spPr>
          <a:xfrm>
            <a:off x="4724400" y="5257800"/>
            <a:ext cx="4343400" cy="1066800"/>
          </a:xfrm>
        </p:spPr>
        <p:txBody>
          <a:bodyPr/>
          <a:lstStyle/>
          <a:p>
            <a:pPr marL="0" indent="0" algn="ctr">
              <a:buFontTx/>
              <a:buNone/>
            </a:pPr>
            <a:r>
              <a:rPr lang="en-US" sz="2000" dirty="0" smtClean="0">
                <a:latin typeface="Arial" charset="0"/>
                <a:ea typeface="ＭＳ Ｐゴシック" charset="0"/>
                <a:cs typeface="ＭＳ Ｐゴシック" charset="0"/>
              </a:rPr>
              <a:t>Calibrated </a:t>
            </a:r>
            <a:r>
              <a:rPr lang="en-US" sz="2000" dirty="0">
                <a:latin typeface="Arial" charset="0"/>
                <a:ea typeface="ＭＳ Ｐゴシック" charset="0"/>
                <a:cs typeface="ＭＳ Ｐゴシック" charset="0"/>
              </a:rPr>
              <a:t>and compensated magnetics, </a:t>
            </a:r>
            <a:r>
              <a:rPr lang="en-US" sz="2000" dirty="0" smtClean="0">
                <a:latin typeface="Arial" charset="0"/>
                <a:ea typeface="ＭＳ Ｐゴシック" charset="0"/>
                <a:cs typeface="ＭＳ Ｐゴシック" charset="0"/>
              </a:rPr>
              <a:t>EFITs plasma movie all showed consistent pictures</a:t>
            </a:r>
            <a:endParaRPr lang="en-US" sz="2000" dirty="0">
              <a:latin typeface="Arial" charset="0"/>
              <a:ea typeface="ＭＳ Ｐゴシック" charset="0"/>
              <a:cs typeface="ＭＳ Ｐゴシック" charset="0"/>
            </a:endParaRPr>
          </a:p>
        </p:txBody>
      </p:sp>
      <p:sp>
        <p:nvSpPr>
          <p:cNvPr id="11267" name="TextBox 4"/>
          <p:cNvSpPr txBox="1">
            <a:spLocks noChangeArrowheads="1"/>
          </p:cNvSpPr>
          <p:nvPr/>
        </p:nvSpPr>
        <p:spPr bwMode="auto">
          <a:xfrm>
            <a:off x="7239000" y="1219200"/>
            <a:ext cx="15621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600" b="0" i="0" u="sng">
                <a:solidFill>
                  <a:srgbClr val="000000"/>
                </a:solidFill>
              </a:rPr>
              <a:t>Shot 201085</a:t>
            </a:r>
          </a:p>
          <a:p>
            <a:pPr eaLnBrk="1" hangingPunct="1"/>
            <a:r>
              <a:rPr lang="en-US" sz="1600" b="0" i="0">
                <a:solidFill>
                  <a:srgbClr val="000000"/>
                </a:solidFill>
              </a:rPr>
              <a:t>Time: 28ms</a:t>
            </a:r>
          </a:p>
          <a:p>
            <a:pPr eaLnBrk="1" hangingPunct="1"/>
            <a:r>
              <a:rPr lang="en-US" sz="1600" b="0" i="0">
                <a:solidFill>
                  <a:srgbClr val="000000"/>
                </a:solidFill>
              </a:rPr>
              <a:t>I</a:t>
            </a:r>
            <a:r>
              <a:rPr lang="en-US" sz="1600" b="0" i="0" baseline="-25000">
                <a:solidFill>
                  <a:srgbClr val="000000"/>
                </a:solidFill>
              </a:rPr>
              <a:t>p</a:t>
            </a:r>
            <a:r>
              <a:rPr lang="en-US" sz="1600" b="0" i="0">
                <a:solidFill>
                  <a:srgbClr val="000000"/>
                </a:solidFill>
              </a:rPr>
              <a:t> = 117 kA</a:t>
            </a:r>
          </a:p>
          <a:p>
            <a:pPr eaLnBrk="1" hangingPunct="1"/>
            <a:r>
              <a:rPr lang="en-US" sz="1600" b="0" i="0">
                <a:solidFill>
                  <a:srgbClr val="000000"/>
                </a:solidFill>
              </a:rPr>
              <a:t>B</a:t>
            </a:r>
            <a:r>
              <a:rPr lang="en-US" sz="1600" b="0" i="0" baseline="-25000">
                <a:solidFill>
                  <a:srgbClr val="000000"/>
                </a:solidFill>
              </a:rPr>
              <a:t>T0</a:t>
            </a:r>
            <a:r>
              <a:rPr lang="en-US" sz="1600" b="0" i="0">
                <a:solidFill>
                  <a:srgbClr val="000000"/>
                </a:solidFill>
              </a:rPr>
              <a:t> = - 0.482 T</a:t>
            </a:r>
          </a:p>
          <a:p>
            <a:pPr eaLnBrk="1" hangingPunct="1"/>
            <a:r>
              <a:rPr lang="en-US" sz="1600" b="0" i="0">
                <a:solidFill>
                  <a:srgbClr val="000000"/>
                </a:solidFill>
              </a:rPr>
              <a:t>R</a:t>
            </a:r>
            <a:r>
              <a:rPr lang="en-US" sz="1600" b="0" i="0" baseline="-25000">
                <a:solidFill>
                  <a:srgbClr val="000000"/>
                </a:solidFill>
              </a:rPr>
              <a:t>0</a:t>
            </a:r>
            <a:r>
              <a:rPr lang="en-US" sz="1600" b="0" i="0">
                <a:solidFill>
                  <a:srgbClr val="000000"/>
                </a:solidFill>
              </a:rPr>
              <a:t> = 0.8 m</a:t>
            </a:r>
          </a:p>
          <a:p>
            <a:pPr eaLnBrk="1" hangingPunct="1"/>
            <a:r>
              <a:rPr lang="en-US" sz="1600" b="0" i="0">
                <a:solidFill>
                  <a:srgbClr val="000000"/>
                </a:solidFill>
              </a:rPr>
              <a:t>Z</a:t>
            </a:r>
            <a:r>
              <a:rPr lang="en-US" sz="1600" b="0" i="0" baseline="-25000">
                <a:solidFill>
                  <a:srgbClr val="000000"/>
                </a:solidFill>
              </a:rPr>
              <a:t>0</a:t>
            </a:r>
            <a:r>
              <a:rPr lang="en-US" sz="1600" b="0" i="0">
                <a:solidFill>
                  <a:srgbClr val="000000"/>
                </a:solidFill>
              </a:rPr>
              <a:t> = - 0.2 m</a:t>
            </a:r>
          </a:p>
          <a:p>
            <a:pPr eaLnBrk="1" hangingPunct="1"/>
            <a:r>
              <a:rPr lang="en-US" sz="1600" b="0" i="0">
                <a:solidFill>
                  <a:srgbClr val="000000"/>
                </a:solidFill>
              </a:rPr>
              <a:t>I</a:t>
            </a:r>
            <a:r>
              <a:rPr lang="en-US" sz="1600" b="0" i="0" baseline="-25000">
                <a:solidFill>
                  <a:srgbClr val="000000"/>
                </a:solidFill>
              </a:rPr>
              <a:t>wall</a:t>
            </a:r>
            <a:r>
              <a:rPr lang="en-US" sz="1600" b="0" i="0">
                <a:solidFill>
                  <a:srgbClr val="000000"/>
                </a:solidFill>
              </a:rPr>
              <a:t> ~ 0.4 MA</a:t>
            </a:r>
          </a:p>
          <a:p>
            <a:pPr eaLnBrk="1" hangingPunct="1"/>
            <a:endParaRPr lang="en-US" sz="1600" b="0" i="0">
              <a:solidFill>
                <a:srgbClr val="000000"/>
              </a:solidFill>
            </a:endParaRPr>
          </a:p>
        </p:txBody>
      </p:sp>
      <p:pic>
        <p:nvPicPr>
          <p:cNvPr id="11268" name="Picture 5" descr="NSTXU_CD4_EFIT01_20108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219200"/>
            <a:ext cx="1716088"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762000" y="1066800"/>
            <a:ext cx="4419600" cy="3352800"/>
            <a:chOff x="762000" y="990600"/>
            <a:chExt cx="4572000" cy="3429000"/>
          </a:xfrm>
        </p:grpSpPr>
        <p:pic>
          <p:nvPicPr>
            <p:cNvPr id="11269" name="Picture 22" descr="CD4PlasmaCurrent.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23"/>
            <p:cNvSpPr txBox="1">
              <a:spLocks noChangeArrowheads="1"/>
            </p:cNvSpPr>
            <p:nvPr/>
          </p:nvSpPr>
          <p:spPr bwMode="auto">
            <a:xfrm>
              <a:off x="1458912" y="1625600"/>
              <a:ext cx="827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600" i="0" dirty="0">
                  <a:solidFill>
                    <a:srgbClr val="000000"/>
                  </a:solidFill>
                </a:rPr>
                <a:t>EFIT </a:t>
              </a:r>
              <a:r>
                <a:rPr lang="en-US" sz="1600" i="0" dirty="0" err="1">
                  <a:solidFill>
                    <a:srgbClr val="000000"/>
                  </a:solidFill>
                </a:rPr>
                <a:t>I</a:t>
              </a:r>
              <a:r>
                <a:rPr lang="en-US" sz="1600" i="0" baseline="-25000" dirty="0" err="1">
                  <a:solidFill>
                    <a:srgbClr val="000000"/>
                  </a:solidFill>
                </a:rPr>
                <a:t>p</a:t>
              </a:r>
              <a:endParaRPr lang="en-US" sz="1600" b="0" i="0" baseline="-25000" dirty="0">
                <a:solidFill>
                  <a:srgbClr val="000000"/>
                </a:solidFill>
              </a:endParaRPr>
            </a:p>
            <a:p>
              <a:pPr eaLnBrk="1" hangingPunct="1"/>
              <a:endParaRPr lang="en-US" sz="1600" i="0" dirty="0">
                <a:solidFill>
                  <a:srgbClr val="000000"/>
                </a:solidFill>
              </a:endParaRPr>
            </a:p>
          </p:txBody>
        </p:sp>
        <p:sp>
          <p:nvSpPr>
            <p:cNvPr id="11271" name="Oval 24"/>
            <p:cNvSpPr>
              <a:spLocks noChangeArrowheads="1"/>
            </p:cNvSpPr>
            <p:nvPr/>
          </p:nvSpPr>
          <p:spPr bwMode="auto">
            <a:xfrm>
              <a:off x="2209800" y="2209800"/>
              <a:ext cx="152400" cy="152400"/>
            </a:xfrm>
            <a:prstGeom prst="ellipse">
              <a:avLst/>
            </a:prstGeom>
            <a:solidFill>
              <a:schemeClr val="tx1"/>
            </a:solidFill>
            <a:ln w="15875">
              <a:solidFill>
                <a:schemeClr val="tx1"/>
              </a:solidFill>
              <a:round/>
              <a:headEnd/>
              <a:tailEnd type="triangle" w="med" len="med"/>
            </a:ln>
          </p:spPr>
          <p:txBody>
            <a:bodyPr lIns="0" tIns="0" rIns="0" bIns="0"/>
            <a:lstStyle/>
            <a:p>
              <a:pPr>
                <a:spcBef>
                  <a:spcPct val="20000"/>
                </a:spcBef>
                <a:buFontTx/>
                <a:buChar char="•"/>
              </a:pPr>
              <a:endParaRPr lang="en-US"/>
            </a:p>
          </p:txBody>
        </p:sp>
        <p:sp>
          <p:nvSpPr>
            <p:cNvPr id="11272" name="Oval 25"/>
            <p:cNvSpPr>
              <a:spLocks noChangeArrowheads="1"/>
            </p:cNvSpPr>
            <p:nvPr/>
          </p:nvSpPr>
          <p:spPr bwMode="auto">
            <a:xfrm>
              <a:off x="2971800" y="1600200"/>
              <a:ext cx="152400" cy="152400"/>
            </a:xfrm>
            <a:prstGeom prst="ellipse">
              <a:avLst/>
            </a:prstGeom>
            <a:solidFill>
              <a:schemeClr val="tx1"/>
            </a:solidFill>
            <a:ln w="15875">
              <a:solidFill>
                <a:schemeClr val="tx1"/>
              </a:solidFill>
              <a:round/>
              <a:headEnd/>
              <a:tailEnd type="triangle" w="med" len="med"/>
            </a:ln>
          </p:spPr>
          <p:txBody>
            <a:bodyPr lIns="0" tIns="0" rIns="0" bIns="0"/>
            <a:lstStyle/>
            <a:p>
              <a:pPr>
                <a:spcBef>
                  <a:spcPct val="20000"/>
                </a:spcBef>
                <a:buFontTx/>
                <a:buChar char="•"/>
              </a:pPr>
              <a:endParaRPr lang="en-US"/>
            </a:p>
          </p:txBody>
        </p:sp>
        <p:sp>
          <p:nvSpPr>
            <p:cNvPr id="11273" name="Oval 26"/>
            <p:cNvSpPr>
              <a:spLocks noChangeArrowheads="1"/>
            </p:cNvSpPr>
            <p:nvPr/>
          </p:nvSpPr>
          <p:spPr bwMode="auto">
            <a:xfrm>
              <a:off x="2362200" y="2133600"/>
              <a:ext cx="152400" cy="152400"/>
            </a:xfrm>
            <a:prstGeom prst="ellipse">
              <a:avLst/>
            </a:prstGeom>
            <a:solidFill>
              <a:srgbClr val="CBD211"/>
            </a:solidFill>
            <a:ln w="15875">
              <a:solidFill>
                <a:schemeClr val="tx1"/>
              </a:solidFill>
              <a:round/>
              <a:headEnd/>
              <a:tailEnd type="triangle" w="med" len="med"/>
            </a:ln>
          </p:spPr>
          <p:txBody>
            <a:bodyPr lIns="0" tIns="0" rIns="0" bIns="0"/>
            <a:lstStyle/>
            <a:p>
              <a:pPr>
                <a:spcBef>
                  <a:spcPct val="20000"/>
                </a:spcBef>
                <a:buFontTx/>
                <a:buChar char="•"/>
              </a:pPr>
              <a:endParaRPr lang="en-US"/>
            </a:p>
          </p:txBody>
        </p:sp>
        <p:sp>
          <p:nvSpPr>
            <p:cNvPr id="11274" name="Oval 27"/>
            <p:cNvSpPr>
              <a:spLocks noChangeArrowheads="1"/>
            </p:cNvSpPr>
            <p:nvPr/>
          </p:nvSpPr>
          <p:spPr bwMode="auto">
            <a:xfrm>
              <a:off x="2514600" y="2057400"/>
              <a:ext cx="152400" cy="152400"/>
            </a:xfrm>
            <a:prstGeom prst="ellipse">
              <a:avLst/>
            </a:prstGeom>
            <a:solidFill>
              <a:srgbClr val="CBD211"/>
            </a:solidFill>
            <a:ln w="15875">
              <a:solidFill>
                <a:schemeClr val="tx1"/>
              </a:solidFill>
              <a:round/>
              <a:headEnd/>
              <a:tailEnd type="triangle" w="med" len="med"/>
            </a:ln>
          </p:spPr>
          <p:txBody>
            <a:bodyPr lIns="0" tIns="0" rIns="0" bIns="0"/>
            <a:lstStyle/>
            <a:p>
              <a:pPr>
                <a:spcBef>
                  <a:spcPct val="20000"/>
                </a:spcBef>
                <a:buFontTx/>
                <a:buChar char="•"/>
              </a:pPr>
              <a:endParaRPr lang="en-US"/>
            </a:p>
          </p:txBody>
        </p:sp>
        <p:sp>
          <p:nvSpPr>
            <p:cNvPr id="11275" name="Oval 28"/>
            <p:cNvSpPr>
              <a:spLocks noChangeArrowheads="1"/>
            </p:cNvSpPr>
            <p:nvPr/>
          </p:nvSpPr>
          <p:spPr bwMode="auto">
            <a:xfrm>
              <a:off x="2667000" y="1905000"/>
              <a:ext cx="152400" cy="152400"/>
            </a:xfrm>
            <a:prstGeom prst="ellipse">
              <a:avLst/>
            </a:prstGeom>
            <a:solidFill>
              <a:srgbClr val="CBD211"/>
            </a:solidFill>
            <a:ln w="15875">
              <a:solidFill>
                <a:schemeClr val="tx1"/>
              </a:solidFill>
              <a:round/>
              <a:headEnd/>
              <a:tailEnd type="triangle" w="med" len="med"/>
            </a:ln>
          </p:spPr>
          <p:txBody>
            <a:bodyPr lIns="0" tIns="0" rIns="0" bIns="0"/>
            <a:lstStyle/>
            <a:p>
              <a:pPr>
                <a:spcBef>
                  <a:spcPct val="20000"/>
                </a:spcBef>
                <a:buFontTx/>
                <a:buChar char="•"/>
              </a:pPr>
              <a:endParaRPr lang="en-US"/>
            </a:p>
          </p:txBody>
        </p:sp>
        <p:sp>
          <p:nvSpPr>
            <p:cNvPr id="11276" name="Oval 29"/>
            <p:cNvSpPr>
              <a:spLocks noChangeArrowheads="1"/>
            </p:cNvSpPr>
            <p:nvPr/>
          </p:nvSpPr>
          <p:spPr bwMode="auto">
            <a:xfrm>
              <a:off x="2514600" y="2286000"/>
              <a:ext cx="152400" cy="152400"/>
            </a:xfrm>
            <a:prstGeom prst="ellipse">
              <a:avLst/>
            </a:prstGeom>
            <a:solidFill>
              <a:srgbClr val="9B00A5"/>
            </a:solidFill>
            <a:ln w="15875">
              <a:solidFill>
                <a:schemeClr val="tx1"/>
              </a:solidFill>
              <a:round/>
              <a:headEnd/>
              <a:tailEnd type="triangle" w="med" len="med"/>
            </a:ln>
          </p:spPr>
          <p:txBody>
            <a:bodyPr lIns="0" tIns="0" rIns="0" bIns="0"/>
            <a:lstStyle/>
            <a:p>
              <a:pPr>
                <a:spcBef>
                  <a:spcPct val="20000"/>
                </a:spcBef>
                <a:buFontTx/>
                <a:buChar char="•"/>
              </a:pPr>
              <a:endParaRPr lang="en-US"/>
            </a:p>
          </p:txBody>
        </p:sp>
      </p:grpSp>
      <p:pic>
        <p:nvPicPr>
          <p:cNvPr id="14" name="Picture 3" descr="NSTXU_CD4_camera_image_201085.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8676" y="4419600"/>
            <a:ext cx="2644724" cy="209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209800" y="2590800"/>
            <a:ext cx="1732303" cy="369332"/>
          </a:xfrm>
          <a:prstGeom prst="rect">
            <a:avLst/>
          </a:prstGeom>
          <a:noFill/>
        </p:spPr>
        <p:txBody>
          <a:bodyPr wrap="none" rtlCol="0">
            <a:spAutoFit/>
          </a:bodyPr>
          <a:lstStyle/>
          <a:p>
            <a:r>
              <a:rPr lang="en-US" b="1" dirty="0" smtClean="0"/>
              <a:t>CD-4 KPP Target</a:t>
            </a:r>
            <a:endParaRPr lang="en-US" b="1" dirty="0"/>
          </a:p>
        </p:txBody>
      </p:sp>
      <p:sp>
        <p:nvSpPr>
          <p:cNvPr id="17"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15</a:t>
            </a:fld>
            <a:endParaRPr lang="en-US" sz="1400" dirty="0">
              <a:latin typeface="Times" charset="0"/>
            </a:endParaRPr>
          </a:p>
        </p:txBody>
      </p:sp>
    </p:spTree>
    <p:extLst>
      <p:ext uri="{BB962C8B-B14F-4D97-AF65-F5344CB8AC3E}">
        <p14:creationId xmlns:p14="http://schemas.microsoft.com/office/powerpoint/2010/main" val="156539839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3"/>
          <p:cNvSpPr>
            <a:spLocks noChangeArrowheads="1"/>
          </p:cNvSpPr>
          <p:nvPr/>
        </p:nvSpPr>
        <p:spPr bwMode="auto">
          <a:xfrm>
            <a:off x="0" y="0"/>
            <a:ext cx="9144000" cy="990600"/>
          </a:xfrm>
          <a:prstGeom prst="rect">
            <a:avLst/>
          </a:prstGeom>
          <a:noFill/>
          <a:ln>
            <a:noFill/>
          </a:ln>
          <a:extLst/>
        </p:spPr>
        <p:txBody>
          <a:bodyPr/>
          <a:lstStyle/>
          <a:p>
            <a:pPr algn="ctr">
              <a:lnSpc>
                <a:spcPct val="90000"/>
              </a:lnSpc>
            </a:pPr>
            <a:r>
              <a:rPr lang="en-US" sz="3200" dirty="0" smtClean="0">
                <a:solidFill>
                  <a:srgbClr val="0000FF"/>
                </a:solidFill>
                <a:latin typeface="Arial" charset="0"/>
                <a:ea typeface="MS PGothic" charset="0"/>
                <a:cs typeface="MS PGothic" charset="0"/>
              </a:rPr>
              <a:t>FY </a:t>
            </a:r>
            <a:r>
              <a:rPr lang="en-US" sz="3200" dirty="0">
                <a:solidFill>
                  <a:srgbClr val="0000FF"/>
                </a:solidFill>
                <a:latin typeface="Arial" charset="0"/>
                <a:ea typeface="MS PGothic" charset="0"/>
                <a:cs typeface="MS PGothic" charset="0"/>
              </a:rPr>
              <a:t>2016 plasma </a:t>
            </a:r>
            <a:r>
              <a:rPr lang="en-US" sz="3200" dirty="0" smtClean="0">
                <a:solidFill>
                  <a:srgbClr val="0000FF"/>
                </a:solidFill>
                <a:latin typeface="Arial" charset="0"/>
                <a:ea typeface="MS PGothic" charset="0"/>
                <a:cs typeface="MS PGothic" charset="0"/>
              </a:rPr>
              <a:t>operations started</a:t>
            </a:r>
            <a:endParaRPr lang="en-US" sz="3200" dirty="0">
              <a:solidFill>
                <a:srgbClr val="0000FF"/>
              </a:solidFill>
              <a:latin typeface="Arial" charset="0"/>
              <a:ea typeface="MS PGothic" charset="0"/>
              <a:cs typeface="MS PGothic" charset="0"/>
            </a:endParaRPr>
          </a:p>
          <a:p>
            <a:pPr algn="ctr">
              <a:lnSpc>
                <a:spcPct val="90000"/>
              </a:lnSpc>
            </a:pPr>
            <a:r>
              <a:rPr lang="en-US" sz="2800" dirty="0" smtClean="0">
                <a:solidFill>
                  <a:srgbClr val="FF0000"/>
                </a:solidFill>
                <a:latin typeface="Arial" charset="0"/>
                <a:ea typeface="MS PGothic" charset="0"/>
                <a:cs typeface="MS PGothic" charset="0"/>
              </a:rPr>
              <a:t>Expecting </a:t>
            </a:r>
            <a:r>
              <a:rPr lang="en-US" sz="2800" dirty="0">
                <a:solidFill>
                  <a:srgbClr val="FF0000"/>
                </a:solidFill>
                <a:latin typeface="Arial" charset="0"/>
                <a:ea typeface="MS PGothic" charset="0"/>
                <a:cs typeface="MS PGothic" charset="0"/>
              </a:rPr>
              <a:t>to run </a:t>
            </a:r>
            <a:r>
              <a:rPr lang="en-US" sz="2800" dirty="0" smtClean="0">
                <a:solidFill>
                  <a:srgbClr val="FF0000"/>
                </a:solidFill>
                <a:latin typeface="Arial" charset="0"/>
                <a:ea typeface="MS PGothic" charset="0"/>
                <a:cs typeface="MS PGothic" charset="0"/>
              </a:rPr>
              <a:t>18 </a:t>
            </a:r>
            <a:r>
              <a:rPr lang="en-US" sz="2800" dirty="0">
                <a:solidFill>
                  <a:srgbClr val="FF0000"/>
                </a:solidFill>
                <a:latin typeface="Arial" charset="0"/>
                <a:ea typeface="MS PGothic" charset="0"/>
                <a:cs typeface="MS PGothic" charset="0"/>
              </a:rPr>
              <a:t>run </a:t>
            </a:r>
            <a:r>
              <a:rPr lang="en-US" sz="2800" dirty="0" smtClean="0">
                <a:solidFill>
                  <a:srgbClr val="FF0000"/>
                </a:solidFill>
                <a:latin typeface="Arial" charset="0"/>
                <a:ea typeface="MS PGothic" charset="0"/>
                <a:cs typeface="MS PGothic" charset="0"/>
              </a:rPr>
              <a:t>weeks in FY 2016</a:t>
            </a:r>
            <a:endParaRPr lang="en-US" sz="2800" dirty="0">
              <a:solidFill>
                <a:srgbClr val="FF0000"/>
              </a:solidFill>
              <a:latin typeface="Arial" charset="0"/>
              <a:ea typeface="MS PGothic" charset="0"/>
              <a:cs typeface="MS PGothic" charset="0"/>
            </a:endParaRPr>
          </a:p>
        </p:txBody>
      </p:sp>
      <p:sp>
        <p:nvSpPr>
          <p:cNvPr id="23571" name="TextBox 46"/>
          <p:cNvSpPr txBox="1">
            <a:spLocks noChangeArrowheads="1"/>
          </p:cNvSpPr>
          <p:nvPr/>
        </p:nvSpPr>
        <p:spPr bwMode="auto">
          <a:xfrm>
            <a:off x="5486400" y="2633662"/>
            <a:ext cx="17224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600" i="0" dirty="0" err="1" smtClean="0">
                <a:solidFill>
                  <a:srgbClr val="0000FF"/>
                </a:solidFill>
              </a:rPr>
              <a:t>Boronizations</a:t>
            </a:r>
            <a:endParaRPr lang="en-US" sz="1600" i="0" dirty="0">
              <a:solidFill>
                <a:srgbClr val="0000FF"/>
              </a:solidFill>
            </a:endParaRPr>
          </a:p>
        </p:txBody>
      </p:sp>
      <p:cxnSp>
        <p:nvCxnSpPr>
          <p:cNvPr id="37" name="Straight Arrow Connector 47"/>
          <p:cNvCxnSpPr>
            <a:cxnSpLocks noChangeShapeType="1"/>
          </p:cNvCxnSpPr>
          <p:nvPr/>
        </p:nvCxnSpPr>
        <p:spPr bwMode="auto">
          <a:xfrm flipV="1">
            <a:off x="4419600" y="2438400"/>
            <a:ext cx="0" cy="381000"/>
          </a:xfrm>
          <a:prstGeom prst="straightConnector1">
            <a:avLst/>
          </a:prstGeom>
          <a:noFill/>
          <a:ln w="19050">
            <a:solidFill>
              <a:srgbClr val="000000"/>
            </a:solidFill>
            <a:round/>
            <a:headEnd/>
            <a:tailEnd type="arrow" w="med" len="med"/>
          </a:ln>
          <a:extLst>
            <a:ext uri="{909E8E84-426E-40dd-AFC4-6F175D3DCCD1}">
              <a14:hiddenFill xmlns:a14="http://schemas.microsoft.com/office/drawing/2010/main">
                <a:noFill/>
              </a14:hiddenFill>
            </a:ext>
          </a:extLst>
        </p:spPr>
      </p:cxnSp>
      <p:sp>
        <p:nvSpPr>
          <p:cNvPr id="38" name="TextBox 46"/>
          <p:cNvSpPr txBox="1">
            <a:spLocks noChangeArrowheads="1"/>
          </p:cNvSpPr>
          <p:nvPr/>
        </p:nvSpPr>
        <p:spPr bwMode="auto">
          <a:xfrm>
            <a:off x="3429000" y="2691824"/>
            <a:ext cx="25146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600" i="0" dirty="0" smtClean="0">
                <a:solidFill>
                  <a:schemeClr val="tx1"/>
                </a:solidFill>
              </a:rPr>
              <a:t>Plasma Operations started on Dec. 18.</a:t>
            </a:r>
            <a:endParaRPr lang="en-US" sz="1600" i="0" dirty="0">
              <a:solidFill>
                <a:schemeClr val="tx1"/>
              </a:solidFill>
            </a:endParaRPr>
          </a:p>
        </p:txBody>
      </p:sp>
      <p:cxnSp>
        <p:nvCxnSpPr>
          <p:cNvPr id="23" name="Straight Arrow Connector 47"/>
          <p:cNvCxnSpPr>
            <a:cxnSpLocks noChangeShapeType="1"/>
          </p:cNvCxnSpPr>
          <p:nvPr/>
        </p:nvCxnSpPr>
        <p:spPr bwMode="auto">
          <a:xfrm flipV="1">
            <a:off x="6478588" y="2362200"/>
            <a:ext cx="0" cy="685800"/>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4" name="TextBox 3"/>
          <p:cNvSpPr txBox="1"/>
          <p:nvPr/>
        </p:nvSpPr>
        <p:spPr>
          <a:xfrm>
            <a:off x="6019800" y="2983468"/>
            <a:ext cx="1042060" cy="369332"/>
          </a:xfrm>
          <a:prstGeom prst="rect">
            <a:avLst/>
          </a:prstGeom>
          <a:noFill/>
        </p:spPr>
        <p:txBody>
          <a:bodyPr wrap="none" rtlCol="0">
            <a:spAutoFit/>
          </a:bodyPr>
          <a:lstStyle/>
          <a:p>
            <a:r>
              <a:rPr lang="en-US" b="1" dirty="0" smtClean="0">
                <a:solidFill>
                  <a:srgbClr val="FF0000"/>
                </a:solidFill>
              </a:rPr>
              <a:t>H-Mode!</a:t>
            </a:r>
            <a:endParaRPr lang="en-US" b="1" dirty="0">
              <a:solidFill>
                <a:srgbClr val="FF0000"/>
              </a:solidFill>
            </a:endParaRPr>
          </a:p>
        </p:txBody>
      </p:sp>
      <p:sp>
        <p:nvSpPr>
          <p:cNvPr id="27"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16</a:t>
            </a:fld>
            <a:endParaRPr lang="en-US" sz="1400" dirty="0">
              <a:latin typeface="Times" charset="0"/>
            </a:endParaRPr>
          </a:p>
        </p:txBody>
      </p:sp>
      <p:cxnSp>
        <p:nvCxnSpPr>
          <p:cNvPr id="28" name="Straight Arrow Connector 3"/>
          <p:cNvCxnSpPr>
            <a:cxnSpLocks noChangeShapeType="1"/>
          </p:cNvCxnSpPr>
          <p:nvPr/>
        </p:nvCxnSpPr>
        <p:spPr bwMode="auto">
          <a:xfrm flipV="1">
            <a:off x="7866062" y="2352020"/>
            <a:ext cx="0" cy="457200"/>
          </a:xfrm>
          <a:prstGeom prst="straightConnector1">
            <a:avLst/>
          </a:prstGeom>
          <a:noFill/>
          <a:ln w="28575" cmpd="sng">
            <a:solidFill>
              <a:srgbClr val="000000"/>
            </a:solidFill>
            <a:round/>
            <a:headEnd/>
            <a:tailEnd type="arrow" w="med" len="med"/>
          </a:ln>
          <a:extLst>
            <a:ext uri="{909E8E84-426E-40dd-AFC4-6F175D3DCCD1}">
              <a14:hiddenFill xmlns:a14="http://schemas.microsoft.com/office/drawing/2010/main">
                <a:noFill/>
              </a14:hiddenFill>
            </a:ext>
          </a:extLst>
        </p:spPr>
      </p:cxnSp>
      <p:sp>
        <p:nvSpPr>
          <p:cNvPr id="29" name="TextBox 34"/>
          <p:cNvSpPr txBox="1">
            <a:spLocks noChangeArrowheads="1"/>
          </p:cNvSpPr>
          <p:nvPr/>
        </p:nvSpPr>
        <p:spPr bwMode="auto">
          <a:xfrm>
            <a:off x="6781800" y="2743200"/>
            <a:ext cx="2074862" cy="31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ts val="1700"/>
              </a:lnSpc>
              <a:buNone/>
            </a:pPr>
            <a:r>
              <a:rPr lang="en-US" sz="1600" i="0" dirty="0" smtClean="0">
                <a:solidFill>
                  <a:srgbClr val="000000"/>
                </a:solidFill>
                <a:latin typeface="Calibri" charset="0"/>
                <a:ea typeface="MS PGothic" charset="0"/>
                <a:cs typeface="MS PGothic" charset="0"/>
              </a:rPr>
              <a:t>PAC 37</a:t>
            </a:r>
            <a:endParaRPr lang="en-US" sz="1600" i="0" dirty="0">
              <a:solidFill>
                <a:srgbClr val="000000"/>
              </a:solidFill>
              <a:latin typeface="Calibri" charset="0"/>
              <a:ea typeface="MS PGothic" charset="0"/>
              <a:cs typeface="MS PGothic" charset="0"/>
            </a:endParaRPr>
          </a:p>
        </p:txBody>
      </p:sp>
      <p:sp>
        <p:nvSpPr>
          <p:cNvPr id="7" name="TextBox 6"/>
          <p:cNvSpPr txBox="1"/>
          <p:nvPr/>
        </p:nvSpPr>
        <p:spPr>
          <a:xfrm>
            <a:off x="381000" y="3352800"/>
            <a:ext cx="8534400" cy="2631490"/>
          </a:xfrm>
          <a:prstGeom prst="rect">
            <a:avLst/>
          </a:prstGeom>
          <a:noFill/>
          <a:ln>
            <a:solidFill>
              <a:schemeClr val="tx1"/>
            </a:solidFill>
          </a:ln>
        </p:spPr>
        <p:txBody>
          <a:bodyPr wrap="square" rtlCol="0">
            <a:spAutoFit/>
          </a:bodyPr>
          <a:lstStyle/>
          <a:p>
            <a:pPr marL="182880" indent="-457200">
              <a:spcAft>
                <a:spcPts val="600"/>
              </a:spcAft>
            </a:pPr>
            <a:r>
              <a:rPr lang="en-US" sz="2000" b="1" dirty="0" smtClean="0"/>
              <a:t>• After CD-4, we vented briefly to install various items before the bake.</a:t>
            </a:r>
          </a:p>
          <a:p>
            <a:pPr marL="182880" indent="-457200">
              <a:spcAft>
                <a:spcPts val="600"/>
              </a:spcAft>
            </a:pPr>
            <a:r>
              <a:rPr lang="en-US" sz="2000" b="1" dirty="0" smtClean="0"/>
              <a:t>• </a:t>
            </a:r>
            <a:r>
              <a:rPr lang="en-US" sz="2000" b="1" dirty="0" err="1" smtClean="0"/>
              <a:t>Bakeout</a:t>
            </a:r>
            <a:r>
              <a:rPr lang="en-US" sz="2000" b="1" dirty="0" smtClean="0"/>
              <a:t> was completed with good vacuum pressure in October</a:t>
            </a:r>
          </a:p>
          <a:p>
            <a:pPr marL="182880" indent="-457200">
              <a:spcAft>
                <a:spcPts val="600"/>
              </a:spcAft>
            </a:pPr>
            <a:r>
              <a:rPr lang="en-US" sz="2000" b="1" dirty="0" smtClean="0"/>
              <a:t>• During ISTP, MGs experienced control problem during ISTP.  The problem resolved and MG#1 is supporting the operations.</a:t>
            </a:r>
            <a:endParaRPr lang="en-US" sz="2000" b="1" dirty="0"/>
          </a:p>
          <a:p>
            <a:pPr marL="182880" indent="-457200">
              <a:spcAft>
                <a:spcPts val="600"/>
              </a:spcAft>
            </a:pPr>
            <a:r>
              <a:rPr lang="en-US" sz="2000" b="1" dirty="0" smtClean="0"/>
              <a:t>• Plasma operation started on Dec. 18 and ran for 2.5 days before the holiday.</a:t>
            </a:r>
          </a:p>
          <a:p>
            <a:pPr marL="182880" indent="-457200">
              <a:spcAft>
                <a:spcPts val="600"/>
              </a:spcAft>
            </a:pPr>
            <a:r>
              <a:rPr lang="en-US" sz="2000" b="1" dirty="0" smtClean="0"/>
              <a:t>• The first </a:t>
            </a:r>
            <a:r>
              <a:rPr lang="en-US" sz="2000" b="1" dirty="0" err="1" smtClean="0"/>
              <a:t>boronization</a:t>
            </a:r>
            <a:r>
              <a:rPr lang="en-US" sz="2000" b="1" dirty="0" smtClean="0"/>
              <a:t> performed on Jan. 4, 2016 and performed three times.</a:t>
            </a:r>
          </a:p>
          <a:p>
            <a:pPr marL="182880" indent="-457200">
              <a:spcAft>
                <a:spcPts val="600"/>
              </a:spcAft>
            </a:pPr>
            <a:r>
              <a:rPr lang="en-US" sz="2000" b="1" dirty="0" smtClean="0"/>
              <a:t>• NBI injection started and H-mode access achieved quickly.</a:t>
            </a:r>
            <a:endParaRPr lang="en-US" sz="2000" b="1" dirty="0"/>
          </a:p>
        </p:txBody>
      </p:sp>
      <p:sp>
        <p:nvSpPr>
          <p:cNvPr id="9" name="TextBox 8"/>
          <p:cNvSpPr txBox="1"/>
          <p:nvPr/>
        </p:nvSpPr>
        <p:spPr>
          <a:xfrm>
            <a:off x="409496" y="6015335"/>
            <a:ext cx="8505904" cy="461665"/>
          </a:xfrm>
          <a:prstGeom prst="rect">
            <a:avLst/>
          </a:prstGeom>
          <a:solidFill>
            <a:schemeClr val="accent5">
              <a:lumMod val="40000"/>
              <a:lumOff val="60000"/>
            </a:schemeClr>
          </a:solidFill>
        </p:spPr>
        <p:txBody>
          <a:bodyPr wrap="none" rtlCol="0">
            <a:spAutoFit/>
          </a:bodyPr>
          <a:lstStyle/>
          <a:p>
            <a:r>
              <a:rPr lang="en-US" sz="2400" b="1" dirty="0" smtClean="0"/>
              <a:t>Plasma Operations progressed rapidly as reported by D. </a:t>
            </a:r>
            <a:r>
              <a:rPr lang="en-US" sz="2400" b="1" dirty="0" err="1" smtClean="0"/>
              <a:t>Battaglia</a:t>
            </a:r>
            <a:endParaRPr lang="en-US" sz="2400" b="1" dirty="0"/>
          </a:p>
        </p:txBody>
      </p:sp>
      <p:cxnSp>
        <p:nvCxnSpPr>
          <p:cNvPr id="41" name="Straight Arrow Connector 47"/>
          <p:cNvCxnSpPr>
            <a:cxnSpLocks noChangeShapeType="1"/>
          </p:cNvCxnSpPr>
          <p:nvPr/>
        </p:nvCxnSpPr>
        <p:spPr bwMode="auto">
          <a:xfrm flipV="1">
            <a:off x="1754188" y="2413576"/>
            <a:ext cx="0" cy="38100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42" name="TextBox 46"/>
          <p:cNvSpPr txBox="1">
            <a:spLocks noChangeArrowheads="1"/>
          </p:cNvSpPr>
          <p:nvPr/>
        </p:nvSpPr>
        <p:spPr bwMode="auto">
          <a:xfrm>
            <a:off x="1447800" y="2667000"/>
            <a:ext cx="762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600" i="0" dirty="0" smtClean="0">
                <a:solidFill>
                  <a:schemeClr val="tx1"/>
                </a:solidFill>
              </a:rPr>
              <a:t>APS</a:t>
            </a:r>
            <a:endParaRPr lang="en-US" sz="1600" i="0" dirty="0">
              <a:solidFill>
                <a:schemeClr val="tx1"/>
              </a:solidFill>
            </a:endParaRPr>
          </a:p>
        </p:txBody>
      </p:sp>
      <p:cxnSp>
        <p:nvCxnSpPr>
          <p:cNvPr id="45" name="Straight Arrow Connector 47"/>
          <p:cNvCxnSpPr>
            <a:cxnSpLocks noChangeShapeType="1"/>
          </p:cNvCxnSpPr>
          <p:nvPr/>
        </p:nvCxnSpPr>
        <p:spPr bwMode="auto">
          <a:xfrm flipV="1">
            <a:off x="306388" y="2413576"/>
            <a:ext cx="0" cy="381000"/>
          </a:xfrm>
          <a:prstGeom prst="straightConnector1">
            <a:avLst/>
          </a:prstGeom>
          <a:noFill/>
          <a:ln w="19050">
            <a:solidFill>
              <a:schemeClr val="tx1"/>
            </a:solidFill>
            <a:round/>
            <a:headEnd/>
            <a:tailEnd type="arrow" w="med" len="med"/>
          </a:ln>
          <a:extLst>
            <a:ext uri="{909E8E84-426E-40dd-AFC4-6F175D3DCCD1}">
              <a14:hiddenFill xmlns:a14="http://schemas.microsoft.com/office/drawing/2010/main">
                <a:noFill/>
              </a14:hiddenFill>
            </a:ext>
          </a:extLst>
        </p:spPr>
      </p:cxnSp>
      <p:sp>
        <p:nvSpPr>
          <p:cNvPr id="46" name="TextBox 46"/>
          <p:cNvSpPr txBox="1">
            <a:spLocks noChangeArrowheads="1"/>
          </p:cNvSpPr>
          <p:nvPr/>
        </p:nvSpPr>
        <p:spPr bwMode="auto">
          <a:xfrm>
            <a:off x="0" y="2667000"/>
            <a:ext cx="762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600" i="0" dirty="0" smtClean="0">
                <a:solidFill>
                  <a:schemeClr val="tx1"/>
                </a:solidFill>
              </a:rPr>
              <a:t>ISTW 2015</a:t>
            </a:r>
            <a:endParaRPr lang="en-US" sz="1600" i="0" dirty="0">
              <a:solidFill>
                <a:schemeClr val="tx1"/>
              </a:solidFill>
            </a:endParaRPr>
          </a:p>
        </p:txBody>
      </p:sp>
      <p:cxnSp>
        <p:nvCxnSpPr>
          <p:cNvPr id="23572" name="Straight Arrow Connector 47"/>
          <p:cNvCxnSpPr>
            <a:cxnSpLocks noChangeShapeType="1"/>
          </p:cNvCxnSpPr>
          <p:nvPr/>
        </p:nvCxnSpPr>
        <p:spPr bwMode="auto">
          <a:xfrm flipV="1">
            <a:off x="5627558" y="2362200"/>
            <a:ext cx="1380" cy="292100"/>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47"/>
          <p:cNvCxnSpPr>
            <a:cxnSpLocks noChangeShapeType="1"/>
          </p:cNvCxnSpPr>
          <p:nvPr/>
        </p:nvCxnSpPr>
        <p:spPr bwMode="auto">
          <a:xfrm flipV="1">
            <a:off x="6934200" y="2362200"/>
            <a:ext cx="1380" cy="292100"/>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cxnSp>
        <p:nvCxnSpPr>
          <p:cNvPr id="22" name="Straight Arrow Connector 47"/>
          <p:cNvCxnSpPr>
            <a:cxnSpLocks noChangeShapeType="1"/>
          </p:cNvCxnSpPr>
          <p:nvPr/>
        </p:nvCxnSpPr>
        <p:spPr bwMode="auto">
          <a:xfrm flipV="1">
            <a:off x="6324600" y="2362200"/>
            <a:ext cx="1380" cy="292100"/>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sp>
        <p:nvSpPr>
          <p:cNvPr id="35" name="Rectangle 34"/>
          <p:cNvSpPr/>
          <p:nvPr/>
        </p:nvSpPr>
        <p:spPr bwMode="auto">
          <a:xfrm>
            <a:off x="4374924" y="1909762"/>
            <a:ext cx="3106418" cy="457200"/>
          </a:xfrm>
          <a:prstGeom prst="rect">
            <a:avLst/>
          </a:prstGeom>
          <a:solidFill>
            <a:schemeClr val="accent2">
              <a:lumMod val="40000"/>
              <a:lumOff val="60000"/>
            </a:schemeClr>
          </a:solidFill>
          <a:ln w="15875" cap="flat" cmpd="sng" algn="ctr">
            <a:solidFill>
              <a:schemeClr val="tx1"/>
            </a:solidFill>
            <a:prstDash val="solid"/>
            <a:round/>
            <a:headEnd type="none" w="med" len="med"/>
            <a:tailEnd type="triangle" w="med" len="med"/>
          </a:ln>
          <a:effectLst/>
        </p:spPr>
        <p:txBody>
          <a:bodyPr lIns="0" tIns="0" rIns="0" bIns="0" anchor="ctr"/>
          <a:lstStyle/>
          <a:p>
            <a:pPr algn="ctr">
              <a:spcBef>
                <a:spcPts val="1800"/>
              </a:spcBef>
              <a:defRPr/>
            </a:pPr>
            <a:endParaRPr lang="en-US" sz="1400" i="0" dirty="0">
              <a:ea typeface="MS PGothic" pitchFamily="34" charset="-128"/>
              <a:cs typeface="MS PGothic" pitchFamily="34" charset="-128"/>
            </a:endParaRPr>
          </a:p>
        </p:txBody>
      </p:sp>
      <p:sp>
        <p:nvSpPr>
          <p:cNvPr id="23582" name="Rectangle 38"/>
          <p:cNvSpPr>
            <a:spLocks noChangeArrowheads="1"/>
          </p:cNvSpPr>
          <p:nvPr/>
        </p:nvSpPr>
        <p:spPr bwMode="auto">
          <a:xfrm>
            <a:off x="25776" y="1181100"/>
            <a:ext cx="2662012" cy="342900"/>
          </a:xfrm>
          <a:prstGeom prst="rect">
            <a:avLst/>
          </a:prstGeom>
          <a:noFill/>
          <a:ln w="158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n-US" sz="1600" dirty="0" smtClean="0">
                <a:latin typeface="Calibri" charset="0"/>
                <a:cs typeface="Arial" charset="0"/>
              </a:rPr>
              <a:t>November </a:t>
            </a:r>
            <a:r>
              <a:rPr lang="en-US" sz="1600" dirty="0">
                <a:latin typeface="Calibri" charset="0"/>
                <a:cs typeface="Arial" charset="0"/>
              </a:rPr>
              <a:t>2015</a:t>
            </a:r>
          </a:p>
        </p:txBody>
      </p:sp>
      <p:sp>
        <p:nvSpPr>
          <p:cNvPr id="23583" name="Rectangle 36"/>
          <p:cNvSpPr>
            <a:spLocks noChangeArrowheads="1"/>
          </p:cNvSpPr>
          <p:nvPr/>
        </p:nvSpPr>
        <p:spPr bwMode="auto">
          <a:xfrm>
            <a:off x="2696692" y="1181100"/>
            <a:ext cx="2663794" cy="342900"/>
          </a:xfrm>
          <a:prstGeom prst="rect">
            <a:avLst/>
          </a:prstGeom>
          <a:noFill/>
          <a:ln w="158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n-US" sz="1600" dirty="0">
                <a:latin typeface="Calibri" charset="0"/>
                <a:cs typeface="Arial" charset="0"/>
              </a:rPr>
              <a:t>December 2015</a:t>
            </a:r>
          </a:p>
        </p:txBody>
      </p:sp>
      <p:sp>
        <p:nvSpPr>
          <p:cNvPr id="23585" name="Rectangle 36"/>
          <p:cNvSpPr>
            <a:spLocks noChangeArrowheads="1"/>
          </p:cNvSpPr>
          <p:nvPr/>
        </p:nvSpPr>
        <p:spPr bwMode="auto">
          <a:xfrm>
            <a:off x="5358234" y="1181100"/>
            <a:ext cx="2663794" cy="342900"/>
          </a:xfrm>
          <a:prstGeom prst="rect">
            <a:avLst/>
          </a:prstGeom>
          <a:noFill/>
          <a:ln w="158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nchor="ctr"/>
          <a:lstStyle/>
          <a:p>
            <a:pPr algn="ctr"/>
            <a:r>
              <a:rPr lang="en-US" sz="1600" i="0" dirty="0" smtClean="0">
                <a:latin typeface="Calibri" charset="0"/>
                <a:cs typeface="Arial" charset="0"/>
              </a:rPr>
              <a:t>January 2016</a:t>
            </a:r>
            <a:endParaRPr lang="en-US" sz="1600" i="0" dirty="0">
              <a:latin typeface="Calibri" charset="0"/>
              <a:cs typeface="Arial" charset="0"/>
            </a:endParaRPr>
          </a:p>
        </p:txBody>
      </p:sp>
      <p:sp>
        <p:nvSpPr>
          <p:cNvPr id="23580" name="Rectangle 29"/>
          <p:cNvSpPr>
            <a:spLocks noChangeArrowheads="1"/>
          </p:cNvSpPr>
          <p:nvPr/>
        </p:nvSpPr>
        <p:spPr bwMode="auto">
          <a:xfrm>
            <a:off x="1845777" y="1905000"/>
            <a:ext cx="2529148" cy="457200"/>
          </a:xfrm>
          <a:prstGeom prst="rect">
            <a:avLst/>
          </a:prstGeom>
          <a:solidFill>
            <a:srgbClr val="7489F5"/>
          </a:solidFill>
          <a:ln w="15875">
            <a:solidFill>
              <a:schemeClr val="tx1"/>
            </a:solidFill>
            <a:round/>
            <a:headEnd/>
            <a:tailEnd type="triangle" w="med" len="med"/>
          </a:ln>
        </p:spPr>
        <p:txBody>
          <a:bodyPr lIns="0" tIns="0" rIns="0" bIns="0" anchor="ctr"/>
          <a:lstStyle/>
          <a:p>
            <a:pPr algn="ctr"/>
            <a:r>
              <a:rPr lang="en-US" sz="1500" i="0" dirty="0">
                <a:solidFill>
                  <a:srgbClr val="000000"/>
                </a:solidFill>
                <a:latin typeface="Calibri" charset="0"/>
              </a:rPr>
              <a:t>ISTP</a:t>
            </a:r>
            <a:endParaRPr lang="en-US" sz="1400" i="0" dirty="0">
              <a:solidFill>
                <a:srgbClr val="000000"/>
              </a:solidFill>
              <a:latin typeface="Calibri" charset="0"/>
            </a:endParaRPr>
          </a:p>
        </p:txBody>
      </p:sp>
      <p:sp>
        <p:nvSpPr>
          <p:cNvPr id="31" name="Rectangle 24"/>
          <p:cNvSpPr>
            <a:spLocks noChangeArrowheads="1"/>
          </p:cNvSpPr>
          <p:nvPr/>
        </p:nvSpPr>
        <p:spPr bwMode="auto">
          <a:xfrm>
            <a:off x="1" y="1905000"/>
            <a:ext cx="1845776" cy="457200"/>
          </a:xfrm>
          <a:prstGeom prst="rect">
            <a:avLst/>
          </a:prstGeom>
          <a:solidFill>
            <a:srgbClr val="C4BD97"/>
          </a:solidFill>
          <a:ln w="15875">
            <a:solidFill>
              <a:schemeClr val="tx1"/>
            </a:solidFill>
            <a:round/>
            <a:headEnd/>
            <a:tailEnd type="triangle" w="med" len="med"/>
          </a:ln>
        </p:spPr>
        <p:txBody>
          <a:bodyPr lIns="0" tIns="0" rIns="0" bIns="0" anchor="ctr"/>
          <a:lstStyle/>
          <a:p>
            <a:pPr algn="ctr"/>
            <a:r>
              <a:rPr lang="en-US" sz="1600" i="0" dirty="0" smtClean="0">
                <a:solidFill>
                  <a:srgbClr val="000000"/>
                </a:solidFill>
                <a:latin typeface="Calibri" charset="0"/>
              </a:rPr>
              <a:t>Post bake</a:t>
            </a:r>
            <a:endParaRPr lang="en-US" sz="1600" i="0" dirty="0">
              <a:solidFill>
                <a:srgbClr val="000000"/>
              </a:solidFill>
              <a:latin typeface="Calibri" charset="0"/>
            </a:endParaRPr>
          </a:p>
        </p:txBody>
      </p:sp>
      <p:sp>
        <p:nvSpPr>
          <p:cNvPr id="3" name="Rectangle 2"/>
          <p:cNvSpPr/>
          <p:nvPr/>
        </p:nvSpPr>
        <p:spPr>
          <a:xfrm>
            <a:off x="4814776" y="1905000"/>
            <a:ext cx="769741" cy="457200"/>
          </a:xfrm>
          <a:prstGeom prst="rect">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1"/>
          <p:cNvSpPr>
            <a:spLocks noChangeArrowheads="1"/>
          </p:cNvSpPr>
          <p:nvPr/>
        </p:nvSpPr>
        <p:spPr bwMode="auto">
          <a:xfrm>
            <a:off x="5230305" y="1981200"/>
            <a:ext cx="26482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1800"/>
              </a:spcBef>
            </a:pPr>
            <a:r>
              <a:rPr lang="en-US" sz="1400" i="0" dirty="0" smtClean="0">
                <a:ea typeface="MS PGothic" charset="0"/>
                <a:cs typeface="MS PGothic" charset="0"/>
              </a:rPr>
              <a:t>Plasma </a:t>
            </a:r>
            <a:r>
              <a:rPr lang="en-US" sz="1400" i="0" dirty="0">
                <a:ea typeface="MS PGothic" charset="0"/>
                <a:cs typeface="MS PGothic" charset="0"/>
              </a:rPr>
              <a:t>Operation</a:t>
            </a:r>
          </a:p>
        </p:txBody>
      </p:sp>
      <p:sp>
        <p:nvSpPr>
          <p:cNvPr id="5" name="TextBox 4"/>
          <p:cNvSpPr txBox="1"/>
          <p:nvPr/>
        </p:nvSpPr>
        <p:spPr>
          <a:xfrm>
            <a:off x="4833078" y="1905000"/>
            <a:ext cx="707110" cy="338554"/>
          </a:xfrm>
          <a:prstGeom prst="rect">
            <a:avLst/>
          </a:prstGeom>
          <a:noFill/>
        </p:spPr>
        <p:txBody>
          <a:bodyPr wrap="none" rtlCol="0">
            <a:spAutoFit/>
          </a:bodyPr>
          <a:lstStyle/>
          <a:p>
            <a:r>
              <a:rPr lang="en-US" sz="1600" dirty="0" smtClean="0">
                <a:solidFill>
                  <a:srgbClr val="FF0000"/>
                </a:solidFill>
              </a:rPr>
              <a:t>Holiday</a:t>
            </a:r>
            <a:endParaRPr lang="en-US" sz="1600" dirty="0">
              <a:solidFill>
                <a:srgbClr val="FF0000"/>
              </a:solidFill>
            </a:endParaRPr>
          </a:p>
        </p:txBody>
      </p:sp>
      <p:cxnSp>
        <p:nvCxnSpPr>
          <p:cNvPr id="39" name="Straight Arrow Connector 38"/>
          <p:cNvCxnSpPr/>
          <p:nvPr/>
        </p:nvCxnSpPr>
        <p:spPr>
          <a:xfrm>
            <a:off x="3275295" y="2514600"/>
            <a:ext cx="0"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9" name="Rectangle 48"/>
          <p:cNvSpPr/>
          <p:nvPr/>
        </p:nvSpPr>
        <p:spPr bwMode="auto">
          <a:xfrm>
            <a:off x="7481340" y="1905000"/>
            <a:ext cx="1053059" cy="457200"/>
          </a:xfrm>
          <a:prstGeom prst="rect">
            <a:avLst/>
          </a:prstGeom>
          <a:solidFill>
            <a:schemeClr val="bg1">
              <a:lumMod val="85000"/>
            </a:schemeClr>
          </a:solidFill>
          <a:ln w="15875" cap="flat" cmpd="sng" algn="ctr">
            <a:solidFill>
              <a:schemeClr val="tx1"/>
            </a:solidFill>
            <a:prstDash val="solid"/>
            <a:round/>
            <a:headEnd type="none" w="med" len="med"/>
            <a:tailEnd type="triangle" w="med" len="med"/>
          </a:ln>
          <a:effectLst/>
        </p:spPr>
        <p:txBody>
          <a:bodyPr lIns="0" tIns="0" rIns="0" bIns="0" anchor="ctr"/>
          <a:lstStyle/>
          <a:p>
            <a:pPr algn="ctr">
              <a:spcBef>
                <a:spcPts val="1800"/>
              </a:spcBef>
              <a:defRPr/>
            </a:pPr>
            <a:endParaRPr lang="en-US" sz="1400" i="0" dirty="0">
              <a:ea typeface="MS PGothic" pitchFamily="34" charset="-128"/>
              <a:cs typeface="MS PGothic" pitchFamily="34" charset="-128"/>
            </a:endParaRPr>
          </a:p>
        </p:txBody>
      </p:sp>
      <p:sp>
        <p:nvSpPr>
          <p:cNvPr id="51" name="Rectangle 36"/>
          <p:cNvSpPr>
            <a:spLocks noChangeArrowheads="1"/>
          </p:cNvSpPr>
          <p:nvPr/>
        </p:nvSpPr>
        <p:spPr bwMode="auto">
          <a:xfrm>
            <a:off x="8001000" y="1181100"/>
            <a:ext cx="1143000" cy="342900"/>
          </a:xfrm>
          <a:prstGeom prst="rect">
            <a:avLst/>
          </a:prstGeom>
          <a:noFill/>
          <a:ln w="158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nchor="ctr"/>
          <a:lstStyle/>
          <a:p>
            <a:r>
              <a:rPr lang="en-US" sz="1600" dirty="0" smtClean="0">
                <a:latin typeface="Calibri" charset="0"/>
                <a:cs typeface="Arial" charset="0"/>
              </a:rPr>
              <a:t>   February</a:t>
            </a:r>
            <a:endParaRPr lang="en-US" sz="1600" i="0" dirty="0">
              <a:latin typeface="Calibri" charset="0"/>
              <a:cs typeface="Arial" charset="0"/>
            </a:endParaRPr>
          </a:p>
        </p:txBody>
      </p:sp>
      <p:sp>
        <p:nvSpPr>
          <p:cNvPr id="52" name="Rectangle 51"/>
          <p:cNvSpPr/>
          <p:nvPr/>
        </p:nvSpPr>
        <p:spPr bwMode="auto">
          <a:xfrm>
            <a:off x="8534400" y="1905000"/>
            <a:ext cx="685800" cy="457200"/>
          </a:xfrm>
          <a:prstGeom prst="rect">
            <a:avLst/>
          </a:prstGeom>
          <a:solidFill>
            <a:schemeClr val="accent2">
              <a:lumMod val="40000"/>
              <a:lumOff val="60000"/>
            </a:schemeClr>
          </a:solidFill>
          <a:ln w="15875" cap="flat" cmpd="sng" algn="ctr">
            <a:solidFill>
              <a:schemeClr val="tx1"/>
            </a:solidFill>
            <a:prstDash val="solid"/>
            <a:round/>
            <a:headEnd type="none" w="med" len="med"/>
            <a:tailEnd type="triangle" w="med" len="med"/>
          </a:ln>
          <a:effectLst/>
        </p:spPr>
        <p:txBody>
          <a:bodyPr lIns="0" tIns="0" rIns="0" bIns="0" anchor="ctr"/>
          <a:lstStyle/>
          <a:p>
            <a:pPr algn="ctr">
              <a:spcBef>
                <a:spcPts val="1800"/>
              </a:spcBef>
              <a:defRPr/>
            </a:pPr>
            <a:endParaRPr lang="en-US" sz="1400" i="0" dirty="0">
              <a:ea typeface="MS PGothic" pitchFamily="34" charset="-128"/>
              <a:cs typeface="MS PGothic" pitchFamily="34" charset="-128"/>
            </a:endParaRPr>
          </a:p>
        </p:txBody>
      </p:sp>
      <p:sp>
        <p:nvSpPr>
          <p:cNvPr id="53" name="Rectangle 1"/>
          <p:cNvSpPr>
            <a:spLocks noChangeArrowheads="1"/>
          </p:cNvSpPr>
          <p:nvPr/>
        </p:nvSpPr>
        <p:spPr bwMode="auto">
          <a:xfrm>
            <a:off x="6629400" y="1978223"/>
            <a:ext cx="26482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1800"/>
              </a:spcBef>
            </a:pPr>
            <a:r>
              <a:rPr lang="en-US" sz="1400" i="0" dirty="0" smtClean="0">
                <a:ea typeface="MS PGothic" charset="0"/>
                <a:cs typeface="MS PGothic" charset="0"/>
              </a:rPr>
              <a:t> Maintenance</a:t>
            </a:r>
            <a:endParaRPr lang="en-US" sz="1400" i="0" dirty="0">
              <a:ea typeface="MS PGothic" charset="0"/>
              <a:cs typeface="MS PGothic" charset="0"/>
            </a:endParaRPr>
          </a:p>
        </p:txBody>
      </p:sp>
      <p:cxnSp>
        <p:nvCxnSpPr>
          <p:cNvPr id="54" name="Straight Arrow Connector 47"/>
          <p:cNvCxnSpPr>
            <a:cxnSpLocks noChangeShapeType="1"/>
          </p:cNvCxnSpPr>
          <p:nvPr/>
        </p:nvCxnSpPr>
        <p:spPr bwMode="auto">
          <a:xfrm flipV="1">
            <a:off x="8534400" y="2362200"/>
            <a:ext cx="1380" cy="292100"/>
          </a:xfrm>
          <a:prstGeom prst="straightConnector1">
            <a:avLst/>
          </a:prstGeom>
          <a:noFill/>
          <a:ln w="19050">
            <a:solidFill>
              <a:srgbClr val="0000FF"/>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6110851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ontent Placeholder 2"/>
          <p:cNvSpPr>
            <a:spLocks noGrp="1"/>
          </p:cNvSpPr>
          <p:nvPr>
            <p:ph idx="1"/>
          </p:nvPr>
        </p:nvSpPr>
        <p:spPr>
          <a:xfrm>
            <a:off x="0" y="3505200"/>
            <a:ext cx="9067800" cy="2514600"/>
          </a:xfrm>
          <a:noFill/>
        </p:spPr>
        <p:txBody>
          <a:bodyPr anchor="t">
            <a:noAutofit/>
          </a:bodyPr>
          <a:lstStyle/>
          <a:p>
            <a:pPr>
              <a:lnSpc>
                <a:spcPts val="2060"/>
              </a:lnSpc>
              <a:spcBef>
                <a:spcPts val="0"/>
              </a:spcBef>
              <a:spcAft>
                <a:spcPts val="1200"/>
              </a:spcAft>
            </a:pPr>
            <a:r>
              <a:rPr lang="en-US" dirty="0" smtClean="0">
                <a:solidFill>
                  <a:srgbClr val="000000"/>
                </a:solidFill>
                <a:latin typeface="Arial" charset="0"/>
                <a:ea typeface="ＭＳ Ｐゴシック" charset="0"/>
                <a:cs typeface="ＭＳ Ｐゴシック" charset="0"/>
              </a:rPr>
              <a:t>Neutral Beam #1</a:t>
            </a:r>
          </a:p>
          <a:p>
            <a:pPr lvl="1">
              <a:lnSpc>
                <a:spcPts val="2060"/>
              </a:lnSpc>
              <a:spcBef>
                <a:spcPts val="0"/>
              </a:spcBef>
              <a:spcAft>
                <a:spcPts val="1200"/>
              </a:spcAft>
            </a:pPr>
            <a:r>
              <a:rPr lang="en-US" sz="1800" b="1" dirty="0" smtClean="0">
                <a:solidFill>
                  <a:srgbClr val="0000FF"/>
                </a:solidFill>
              </a:rPr>
              <a:t>All three NB#1 ion sources have completed arc conditioning, and are being High Voltage conditioning.  </a:t>
            </a:r>
            <a:endParaRPr lang="en-US" sz="1800" b="1" dirty="0">
              <a:solidFill>
                <a:srgbClr val="0000FF"/>
              </a:solidFill>
            </a:endParaRPr>
          </a:p>
          <a:p>
            <a:pPr lvl="1">
              <a:lnSpc>
                <a:spcPts val="2060"/>
              </a:lnSpc>
              <a:spcBef>
                <a:spcPts val="0"/>
              </a:spcBef>
              <a:spcAft>
                <a:spcPts val="1200"/>
              </a:spcAft>
            </a:pPr>
            <a:r>
              <a:rPr lang="en-US" sz="1800" b="1" dirty="0" smtClean="0">
                <a:solidFill>
                  <a:srgbClr val="0000FF"/>
                </a:solidFill>
              </a:rPr>
              <a:t>N1A Source is at ~ 80 kV – has been injecting into the plasma</a:t>
            </a:r>
          </a:p>
          <a:p>
            <a:pPr lvl="1">
              <a:lnSpc>
                <a:spcPts val="2060"/>
              </a:lnSpc>
              <a:spcBef>
                <a:spcPts val="0"/>
              </a:spcBef>
              <a:spcAft>
                <a:spcPts val="1200"/>
              </a:spcAft>
            </a:pPr>
            <a:r>
              <a:rPr lang="en-US" sz="1800" b="1" dirty="0" smtClean="0">
                <a:solidFill>
                  <a:srgbClr val="0000FF"/>
                </a:solidFill>
              </a:rPr>
              <a:t>N1B Source is at 60 kV </a:t>
            </a:r>
            <a:r>
              <a:rPr lang="en-US" sz="1800" b="1" dirty="0">
                <a:solidFill>
                  <a:srgbClr val="0000FF"/>
                </a:solidFill>
              </a:rPr>
              <a:t>- has been injecting into the plasma</a:t>
            </a:r>
            <a:endParaRPr lang="en-US" sz="1800" b="1" dirty="0" smtClean="0">
              <a:solidFill>
                <a:srgbClr val="0000FF"/>
              </a:solidFill>
            </a:endParaRPr>
          </a:p>
          <a:p>
            <a:pPr lvl="1">
              <a:lnSpc>
                <a:spcPts val="2060"/>
              </a:lnSpc>
              <a:spcBef>
                <a:spcPts val="0"/>
              </a:spcBef>
              <a:spcAft>
                <a:spcPts val="1200"/>
              </a:spcAft>
            </a:pPr>
            <a:r>
              <a:rPr lang="en-US" sz="1800" b="1" dirty="0" smtClean="0">
                <a:solidFill>
                  <a:srgbClr val="0000FF"/>
                </a:solidFill>
              </a:rPr>
              <a:t>N1C Source is at 87 kV – </a:t>
            </a:r>
            <a:r>
              <a:rPr lang="en-US" sz="1800" b="1" dirty="0">
                <a:solidFill>
                  <a:srgbClr val="0000FF"/>
                </a:solidFill>
              </a:rPr>
              <a:t>has been injecting into the plasma</a:t>
            </a:r>
            <a:endParaRPr lang="en-US" sz="2800" b="1" dirty="0" smtClean="0">
              <a:solidFill>
                <a:srgbClr val="0000FF"/>
              </a:solidFill>
              <a:cs typeface="ＭＳ Ｐゴシック" charset="0"/>
            </a:endParaRPr>
          </a:p>
          <a:p>
            <a:pPr>
              <a:lnSpc>
                <a:spcPts val="2060"/>
              </a:lnSpc>
              <a:spcBef>
                <a:spcPts val="0"/>
              </a:spcBef>
              <a:spcAft>
                <a:spcPts val="1200"/>
              </a:spcAft>
              <a:buNone/>
              <a:defRPr/>
            </a:pPr>
            <a:endParaRPr lang="en-US" b="1" dirty="0" smtClean="0">
              <a:solidFill>
                <a:srgbClr val="0000FF"/>
              </a:solidFill>
              <a:latin typeface="Arial" charset="0"/>
              <a:ea typeface="ＭＳ Ｐゴシック" charset="0"/>
              <a:cs typeface="ＭＳ Ｐゴシック" charset="0"/>
            </a:endParaRPr>
          </a:p>
        </p:txBody>
      </p:sp>
      <p:sp>
        <p:nvSpPr>
          <p:cNvPr id="17410" name="Slide Number Placeholder 3"/>
          <p:cNvSpPr>
            <a:spLocks noGrp="1"/>
          </p:cNvSpPr>
          <p:nvPr>
            <p:ph type="sldNum" sz="quarter" idx="4294967295"/>
          </p:nvPr>
        </p:nvSpPr>
        <p:spPr>
          <a:xfrm>
            <a:off x="8382000" y="6629400"/>
            <a:ext cx="762000" cy="152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fld id="{4B1FB9F3-5AD2-AE45-A119-6F584559C1ED}" type="slidenum">
              <a:rPr lang="en-US" sz="1100" b="0" i="0">
                <a:solidFill>
                  <a:srgbClr val="0000FF"/>
                </a:solidFill>
                <a:latin typeface="Arial" charset="0"/>
              </a:rPr>
              <a:pPr/>
              <a:t>17</a:t>
            </a:fld>
            <a:endParaRPr lang="en-US" sz="1100" b="0" i="0">
              <a:solidFill>
                <a:srgbClr val="0000FF"/>
              </a:solidFill>
              <a:latin typeface="Arial" charset="0"/>
            </a:endParaRPr>
          </a:p>
        </p:txBody>
      </p:sp>
      <p:sp>
        <p:nvSpPr>
          <p:cNvPr id="17411" name="Rectangle 43"/>
          <p:cNvSpPr>
            <a:spLocks noChangeArrowheads="1"/>
          </p:cNvSpPr>
          <p:nvPr/>
        </p:nvSpPr>
        <p:spPr bwMode="auto">
          <a:xfrm>
            <a:off x="0" y="0"/>
            <a:ext cx="9144000" cy="9906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300"/>
              </a:lnSpc>
              <a:spcBef>
                <a:spcPct val="0"/>
              </a:spcBef>
              <a:buFontTx/>
              <a:buNone/>
            </a:pPr>
            <a:r>
              <a:rPr lang="en-US" sz="4400" i="0" dirty="0" smtClean="0">
                <a:solidFill>
                  <a:srgbClr val="0000FF"/>
                </a:solidFill>
              </a:rPr>
              <a:t>NBI Heating System Status</a:t>
            </a:r>
          </a:p>
          <a:p>
            <a:pPr algn="ctr" eaLnBrk="0" hangingPunct="0">
              <a:lnSpc>
                <a:spcPts val="3300"/>
              </a:lnSpc>
              <a:spcBef>
                <a:spcPct val="0"/>
              </a:spcBef>
              <a:buFontTx/>
              <a:buNone/>
            </a:pPr>
            <a:r>
              <a:rPr lang="en-US" sz="3200" dirty="0" smtClean="0">
                <a:solidFill>
                  <a:srgbClr val="FF0000"/>
                </a:solidFill>
              </a:rPr>
              <a:t>Plan to start all sources after this maintenance period</a:t>
            </a:r>
            <a:endParaRPr lang="en-US" sz="3200" i="0" dirty="0" smtClean="0">
              <a:solidFill>
                <a:srgbClr val="FF0000"/>
              </a:solidFill>
            </a:endParaRPr>
          </a:p>
        </p:txBody>
      </p:sp>
      <p:sp>
        <p:nvSpPr>
          <p:cNvPr id="2" name="TextBox 1"/>
          <p:cNvSpPr txBox="1"/>
          <p:nvPr/>
        </p:nvSpPr>
        <p:spPr>
          <a:xfrm>
            <a:off x="457200" y="6019800"/>
            <a:ext cx="8302273" cy="384721"/>
          </a:xfrm>
          <a:prstGeom prst="rect">
            <a:avLst/>
          </a:prstGeom>
          <a:solidFill>
            <a:srgbClr val="CCFFCC"/>
          </a:solidFill>
          <a:ln>
            <a:solidFill>
              <a:schemeClr val="tx1"/>
            </a:solidFill>
          </a:ln>
        </p:spPr>
        <p:txBody>
          <a:bodyPr wrap="none" rtlCol="0">
            <a:spAutoFit/>
          </a:bodyPr>
          <a:lstStyle/>
          <a:p>
            <a:pPr marL="0" lvl="1">
              <a:lnSpc>
                <a:spcPts val="2160"/>
              </a:lnSpc>
            </a:pPr>
            <a:r>
              <a:rPr lang="en-US" sz="2400" b="1" dirty="0" smtClean="0">
                <a:solidFill>
                  <a:srgbClr val="0000FF"/>
                </a:solidFill>
              </a:rPr>
              <a:t>Over 4 </a:t>
            </a:r>
            <a:r>
              <a:rPr lang="en-US" sz="2400" b="1" dirty="0">
                <a:solidFill>
                  <a:srgbClr val="0000FF"/>
                </a:solidFill>
              </a:rPr>
              <a:t>MW level </a:t>
            </a:r>
            <a:r>
              <a:rPr lang="en-US" sz="2400" b="1" dirty="0" smtClean="0">
                <a:solidFill>
                  <a:srgbClr val="0000FF"/>
                </a:solidFill>
              </a:rPr>
              <a:t>injection achieved, routine H-mode operations</a:t>
            </a:r>
            <a:endParaRPr lang="en-US" sz="2400" b="1" dirty="0">
              <a:solidFill>
                <a:srgbClr val="0000FF"/>
              </a:solidFill>
            </a:endParaRPr>
          </a:p>
        </p:txBody>
      </p:sp>
      <p:sp>
        <p:nvSpPr>
          <p:cNvPr id="7" name="Content Placeholder 2"/>
          <p:cNvSpPr txBox="1">
            <a:spLocks/>
          </p:cNvSpPr>
          <p:nvPr/>
        </p:nvSpPr>
        <p:spPr>
          <a:xfrm>
            <a:off x="25400" y="1219200"/>
            <a:ext cx="8953500" cy="3124200"/>
          </a:xfrm>
          <a:prstGeom prst="rect">
            <a:avLst/>
          </a:prstGeom>
          <a:noFill/>
        </p:spPr>
        <p:txBody>
          <a:bodyPr vert="horz" lIns="91440" tIns="45720" rIns="91440" bIns="45720" rtlCol="0" anchor="t">
            <a:noAutofit/>
          </a:bodyPr>
          <a:lst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1960"/>
              </a:lnSpc>
              <a:spcBef>
                <a:spcPts val="0"/>
              </a:spcBef>
              <a:spcAft>
                <a:spcPts val="1800"/>
              </a:spcAft>
            </a:pPr>
            <a:r>
              <a:rPr lang="en-US" dirty="0" smtClean="0">
                <a:latin typeface="Arial" charset="0"/>
                <a:ea typeface="ＭＳ Ｐゴシック" charset="0"/>
                <a:cs typeface="ＭＳ Ｐゴシック" charset="0"/>
              </a:rPr>
              <a:t>Neutral Beam #2:</a:t>
            </a:r>
          </a:p>
          <a:p>
            <a:pPr lvl="1">
              <a:lnSpc>
                <a:spcPts val="1960"/>
              </a:lnSpc>
              <a:spcBef>
                <a:spcPts val="0"/>
              </a:spcBef>
              <a:spcAft>
                <a:spcPts val="1800"/>
              </a:spcAft>
            </a:pPr>
            <a:r>
              <a:rPr lang="en-US" sz="1800" b="1" dirty="0" smtClean="0">
                <a:solidFill>
                  <a:srgbClr val="0000FF"/>
                </a:solidFill>
              </a:rPr>
              <a:t>N2A and N2B Sources have experienced fault at 60 kV.  The problem traced to the transmission lines between the source and the high voltage enclosure (HVE).   (See the back up slide for the transmission line arc repair.)  The repair should be complete during this maintenance period.</a:t>
            </a:r>
          </a:p>
          <a:p>
            <a:pPr lvl="1">
              <a:lnSpc>
                <a:spcPts val="1960"/>
              </a:lnSpc>
              <a:spcBef>
                <a:spcPts val="0"/>
              </a:spcBef>
              <a:spcAft>
                <a:spcPts val="1800"/>
              </a:spcAft>
            </a:pPr>
            <a:r>
              <a:rPr lang="en-US" sz="1800" b="1" dirty="0" smtClean="0">
                <a:solidFill>
                  <a:srgbClr val="0000FF"/>
                </a:solidFill>
              </a:rPr>
              <a:t>N2C Source is at 75 kV – being injected into the plasma</a:t>
            </a:r>
            <a:endParaRPr lang="en-US" sz="2800" b="1" dirty="0" smtClean="0">
              <a:solidFill>
                <a:srgbClr val="0000FF"/>
              </a:solidFill>
              <a:cs typeface="ＭＳ Ｐゴシック" charset="0"/>
            </a:endParaRPr>
          </a:p>
          <a:p>
            <a:pPr>
              <a:lnSpc>
                <a:spcPts val="1960"/>
              </a:lnSpc>
              <a:spcBef>
                <a:spcPts val="0"/>
              </a:spcBef>
              <a:spcAft>
                <a:spcPts val="1800"/>
              </a:spcAft>
              <a:buFont typeface="Arial" panose="020B0604020202020204" pitchFamily="34" charset="0"/>
              <a:buNone/>
              <a:defRPr/>
            </a:pPr>
            <a:endParaRPr lang="en-US" b="1" dirty="0" smtClean="0">
              <a:solidFill>
                <a:srgbClr val="0000FF"/>
              </a:solidFill>
              <a:latin typeface="Arial" charset="0"/>
              <a:ea typeface="ＭＳ Ｐゴシック" charset="0"/>
              <a:cs typeface="ＭＳ Ｐゴシック" charset="0"/>
            </a:endParaRPr>
          </a:p>
        </p:txBody>
      </p:sp>
      <p:sp>
        <p:nvSpPr>
          <p:cNvPr id="10"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17</a:t>
            </a:fld>
            <a:endParaRPr lang="en-US" sz="1400" dirty="0">
              <a:latin typeface="Times" charset="0"/>
            </a:endParaRPr>
          </a:p>
        </p:txBody>
      </p:sp>
    </p:spTree>
    <p:extLst>
      <p:ext uri="{BB962C8B-B14F-4D97-AF65-F5344CB8AC3E}">
        <p14:creationId xmlns:p14="http://schemas.microsoft.com/office/powerpoint/2010/main" val="140296381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solidFill>
                  <a:srgbClr val="0000FF"/>
                </a:solidFill>
              </a:rPr>
              <a:t>Latest run plan schedule for 2016</a:t>
            </a:r>
            <a:r>
              <a:rPr lang="en-US" sz="3200" dirty="0" smtClean="0">
                <a:solidFill>
                  <a:srgbClr val="0000FF"/>
                </a:solidFill>
              </a:rPr>
              <a:t/>
            </a:r>
            <a:br>
              <a:rPr lang="en-US" sz="3200" dirty="0" smtClean="0">
                <a:solidFill>
                  <a:srgbClr val="0000FF"/>
                </a:solidFill>
              </a:rPr>
            </a:br>
            <a:r>
              <a:rPr lang="en-US" sz="2800" dirty="0" smtClean="0">
                <a:solidFill>
                  <a:srgbClr val="FF0000"/>
                </a:solidFill>
              </a:rPr>
              <a:t>Goal is to operate 18 run weeks </a:t>
            </a:r>
            <a:endParaRPr lang="en-US" sz="2800" dirty="0">
              <a:solidFill>
                <a:srgbClr val="FF0000"/>
              </a:solidFill>
            </a:endParaRPr>
          </a:p>
        </p:txBody>
      </p:sp>
      <p:sp>
        <p:nvSpPr>
          <p:cNvPr id="3" name="Content Placeholder 2"/>
          <p:cNvSpPr>
            <a:spLocks noGrp="1"/>
          </p:cNvSpPr>
          <p:nvPr>
            <p:ph idx="1"/>
          </p:nvPr>
        </p:nvSpPr>
        <p:spPr>
          <a:xfrm>
            <a:off x="152400" y="1143000"/>
            <a:ext cx="8991600" cy="4876800"/>
          </a:xfrm>
        </p:spPr>
        <p:txBody>
          <a:bodyPr>
            <a:noAutofit/>
          </a:bodyPr>
          <a:lstStyle/>
          <a:p>
            <a:pPr>
              <a:lnSpc>
                <a:spcPct val="110000"/>
              </a:lnSpc>
              <a:spcBef>
                <a:spcPts val="0"/>
              </a:spcBef>
              <a:spcAft>
                <a:spcPts val="500"/>
              </a:spcAft>
              <a:buFont typeface="Wingdings" pitchFamily="2" charset="2"/>
              <a:buChar char="è"/>
            </a:pPr>
            <a:r>
              <a:rPr lang="en-US" sz="2400" b="1" dirty="0" smtClean="0">
                <a:solidFill>
                  <a:srgbClr val="C00000"/>
                </a:solidFill>
                <a:latin typeface="Arial Narrow" panose="020B0606020202030204" pitchFamily="34" charset="0"/>
              </a:rPr>
              <a:t>FY16 </a:t>
            </a:r>
            <a:r>
              <a:rPr lang="en-US" sz="2400" b="1" dirty="0">
                <a:solidFill>
                  <a:srgbClr val="C00000"/>
                </a:solidFill>
                <a:latin typeface="Arial Narrow" panose="020B0606020202030204" pitchFamily="34" charset="0"/>
              </a:rPr>
              <a:t>budgets </a:t>
            </a:r>
            <a:r>
              <a:rPr lang="en-US" sz="2400" b="1" dirty="0" smtClean="0">
                <a:solidFill>
                  <a:srgbClr val="C00000"/>
                </a:solidFill>
                <a:latin typeface="Arial Narrow" panose="020B0606020202030204" pitchFamily="34" charset="0"/>
              </a:rPr>
              <a:t>are </a:t>
            </a:r>
            <a:r>
              <a:rPr lang="en-US" sz="2400" b="1" dirty="0">
                <a:solidFill>
                  <a:srgbClr val="C00000"/>
                </a:solidFill>
                <a:latin typeface="Arial Narrow" panose="020B0606020202030204" pitchFamily="34" charset="0"/>
              </a:rPr>
              <a:t>favorable enough to support 18 weeks</a:t>
            </a:r>
          </a:p>
          <a:p>
            <a:pPr>
              <a:lnSpc>
                <a:spcPct val="110000"/>
              </a:lnSpc>
              <a:spcBef>
                <a:spcPts val="0"/>
              </a:spcBef>
              <a:spcAft>
                <a:spcPts val="500"/>
              </a:spcAft>
              <a:buFont typeface="Wingdings" pitchFamily="2" charset="2"/>
              <a:buChar char="è"/>
            </a:pPr>
            <a:r>
              <a:rPr lang="en-US" sz="2400" b="1" dirty="0" smtClean="0">
                <a:solidFill>
                  <a:srgbClr val="C00000"/>
                </a:solidFill>
                <a:latin typeface="Arial Narrow" panose="020B0606020202030204" pitchFamily="34" charset="0"/>
              </a:rPr>
              <a:t> Want as much data as possible for IAEA synopses/meeting, APS-2016</a:t>
            </a:r>
          </a:p>
          <a:p>
            <a:pPr>
              <a:lnSpc>
                <a:spcPct val="110000"/>
              </a:lnSpc>
              <a:spcBef>
                <a:spcPts val="0"/>
              </a:spcBef>
              <a:spcAft>
                <a:spcPts val="500"/>
              </a:spcAft>
            </a:pPr>
            <a:endParaRPr lang="en-US" sz="600" b="1" dirty="0" smtClean="0"/>
          </a:p>
          <a:p>
            <a:pPr>
              <a:lnSpc>
                <a:spcPct val="110000"/>
              </a:lnSpc>
              <a:spcBef>
                <a:spcPts val="0"/>
              </a:spcBef>
              <a:spcAft>
                <a:spcPts val="500"/>
              </a:spcAft>
            </a:pPr>
            <a:r>
              <a:rPr lang="en-US" sz="2400" b="1" dirty="0" smtClean="0"/>
              <a:t>December:  	0.5 run weeks </a:t>
            </a:r>
            <a:r>
              <a:rPr lang="en-US" sz="2400" b="1" dirty="0"/>
              <a:t>(</a:t>
            </a:r>
            <a:r>
              <a:rPr lang="en-US" sz="2400" b="1" dirty="0" smtClean="0"/>
              <a:t>XMP)</a:t>
            </a:r>
          </a:p>
          <a:p>
            <a:pPr>
              <a:lnSpc>
                <a:spcPct val="110000"/>
              </a:lnSpc>
              <a:spcBef>
                <a:spcPts val="0"/>
              </a:spcBef>
              <a:spcAft>
                <a:spcPts val="500"/>
              </a:spcAft>
            </a:pPr>
            <a:r>
              <a:rPr lang="en-US" sz="2400" b="1" dirty="0" smtClean="0"/>
              <a:t>January:		~ 2 run weeks (XMP, XP), PAC-37</a:t>
            </a:r>
          </a:p>
          <a:p>
            <a:pPr>
              <a:lnSpc>
                <a:spcPct val="110000"/>
              </a:lnSpc>
              <a:spcBef>
                <a:spcPts val="0"/>
              </a:spcBef>
              <a:spcAft>
                <a:spcPts val="500"/>
              </a:spcAft>
            </a:pPr>
            <a:r>
              <a:rPr lang="en-US" sz="2400" b="1" dirty="0" smtClean="0"/>
              <a:t>Two </a:t>
            </a:r>
            <a:r>
              <a:rPr lang="en-US" sz="2400" b="1" dirty="0"/>
              <a:t>week </a:t>
            </a:r>
            <a:r>
              <a:rPr lang="en-US" sz="2400" b="1" dirty="0" smtClean="0"/>
              <a:t>maintenance: </a:t>
            </a:r>
            <a:r>
              <a:rPr lang="en-US" sz="2400" b="1" dirty="0" err="1" smtClean="0"/>
              <a:t>Ar</a:t>
            </a:r>
            <a:r>
              <a:rPr lang="en-US" sz="2400" b="1" dirty="0"/>
              <a:t>-PS, LITER, </a:t>
            </a:r>
            <a:r>
              <a:rPr lang="en-US" sz="2400" b="1" dirty="0" smtClean="0"/>
              <a:t>LGI, Diagnostics</a:t>
            </a:r>
          </a:p>
          <a:p>
            <a:pPr marL="0" indent="0">
              <a:lnSpc>
                <a:spcPct val="110000"/>
              </a:lnSpc>
              <a:spcBef>
                <a:spcPts val="0"/>
              </a:spcBef>
              <a:spcAft>
                <a:spcPts val="500"/>
              </a:spcAft>
              <a:buNone/>
            </a:pPr>
            <a:r>
              <a:rPr lang="en-US" sz="2400" b="1" dirty="0" smtClean="0"/>
              <a:t>•  February:		~ 3 run weeks </a:t>
            </a:r>
          </a:p>
          <a:p>
            <a:pPr>
              <a:lnSpc>
                <a:spcPct val="110000"/>
              </a:lnSpc>
              <a:spcBef>
                <a:spcPts val="0"/>
              </a:spcBef>
              <a:spcAft>
                <a:spcPts val="500"/>
              </a:spcAft>
            </a:pPr>
            <a:r>
              <a:rPr lang="en-US" sz="2400" b="1" dirty="0" smtClean="0"/>
              <a:t>March 		~ 3 run weeks</a:t>
            </a:r>
          </a:p>
          <a:p>
            <a:pPr lvl="1">
              <a:lnSpc>
                <a:spcPct val="110000"/>
              </a:lnSpc>
              <a:spcBef>
                <a:spcPts val="0"/>
              </a:spcBef>
              <a:spcAft>
                <a:spcPts val="500"/>
              </a:spcAft>
            </a:pPr>
            <a:r>
              <a:rPr lang="en-US" sz="2000" b="1" dirty="0" smtClean="0"/>
              <a:t>Mid</a:t>
            </a:r>
            <a:r>
              <a:rPr lang="en-US" sz="2000" b="1" dirty="0"/>
              <a:t>-run assessment </a:t>
            </a:r>
            <a:r>
              <a:rPr lang="en-US" sz="2000" b="1" spc="-5" dirty="0">
                <a:latin typeface="Arial"/>
                <a:cs typeface="Arial"/>
              </a:rPr>
              <a:t>in</a:t>
            </a:r>
            <a:r>
              <a:rPr lang="en-US" sz="2000" b="1" spc="130" dirty="0">
                <a:latin typeface="Arial"/>
                <a:cs typeface="Arial"/>
              </a:rPr>
              <a:t> </a:t>
            </a:r>
            <a:r>
              <a:rPr lang="en-US" sz="2000" b="1" spc="-5" dirty="0" smtClean="0">
                <a:latin typeface="Arial"/>
                <a:cs typeface="Arial"/>
              </a:rPr>
              <a:t>March/April</a:t>
            </a:r>
            <a:endParaRPr lang="en-US" sz="2000" b="1" dirty="0" smtClean="0"/>
          </a:p>
          <a:p>
            <a:pPr>
              <a:lnSpc>
                <a:spcPct val="110000"/>
              </a:lnSpc>
              <a:spcBef>
                <a:spcPts val="0"/>
              </a:spcBef>
              <a:spcAft>
                <a:spcPts val="500"/>
              </a:spcAft>
            </a:pPr>
            <a:r>
              <a:rPr lang="en-US" sz="2400" b="1" dirty="0" smtClean="0"/>
              <a:t>April </a:t>
            </a:r>
            <a:r>
              <a:rPr lang="en-US" sz="2400" b="1" dirty="0"/>
              <a:t>– </a:t>
            </a:r>
            <a:r>
              <a:rPr lang="en-US" sz="2400" b="1" dirty="0" smtClean="0"/>
              <a:t>June</a:t>
            </a:r>
            <a:r>
              <a:rPr lang="en-US" sz="2400" b="1" dirty="0"/>
              <a:t>	</a:t>
            </a:r>
            <a:r>
              <a:rPr lang="en-US" sz="2400" b="1" dirty="0" smtClean="0"/>
              <a:t>9.5 </a:t>
            </a:r>
            <a:r>
              <a:rPr lang="en-US" sz="2400" b="1" dirty="0"/>
              <a:t>run weeks, complete FY16 </a:t>
            </a:r>
            <a:r>
              <a:rPr lang="en-US" sz="2400" b="1" dirty="0" smtClean="0"/>
              <a:t>run</a:t>
            </a:r>
          </a:p>
          <a:p>
            <a:pPr>
              <a:lnSpc>
                <a:spcPct val="110000"/>
              </a:lnSpc>
              <a:spcBef>
                <a:spcPts val="0"/>
              </a:spcBef>
              <a:spcAft>
                <a:spcPts val="500"/>
              </a:spcAft>
            </a:pPr>
            <a:r>
              <a:rPr lang="en-US" sz="2400" b="1" dirty="0" smtClean="0"/>
              <a:t>July:  Start outage: install high-k, high-Z tiles, …</a:t>
            </a:r>
          </a:p>
          <a:p>
            <a:pPr>
              <a:lnSpc>
                <a:spcPct val="110000"/>
              </a:lnSpc>
              <a:spcBef>
                <a:spcPts val="0"/>
              </a:spcBef>
              <a:spcAft>
                <a:spcPts val="500"/>
              </a:spcAft>
            </a:pPr>
            <a:r>
              <a:rPr lang="en-US" sz="2400" b="1" dirty="0" smtClean="0"/>
              <a:t>Resume operations winter 2017 for FY17: ~16 run weeks</a:t>
            </a:r>
            <a:endParaRPr lang="en-US" sz="2400" b="1" dirty="0"/>
          </a:p>
          <a:p>
            <a:pPr>
              <a:lnSpc>
                <a:spcPct val="110000"/>
              </a:lnSpc>
              <a:spcBef>
                <a:spcPts val="0"/>
              </a:spcBef>
              <a:spcAft>
                <a:spcPts val="500"/>
              </a:spcAft>
            </a:pPr>
            <a:endParaRPr lang="en-US" sz="2400" b="1" dirty="0" smtClean="0"/>
          </a:p>
          <a:p>
            <a:pPr>
              <a:lnSpc>
                <a:spcPct val="110000"/>
              </a:lnSpc>
              <a:spcBef>
                <a:spcPts val="0"/>
              </a:spcBef>
              <a:spcAft>
                <a:spcPts val="500"/>
              </a:spcAft>
            </a:pPr>
            <a:endParaRPr lang="en-US" sz="2400" b="1" dirty="0" smtClean="0"/>
          </a:p>
          <a:p>
            <a:pPr>
              <a:lnSpc>
                <a:spcPct val="110000"/>
              </a:lnSpc>
              <a:spcBef>
                <a:spcPts val="0"/>
              </a:spcBef>
              <a:spcAft>
                <a:spcPts val="500"/>
              </a:spcAft>
            </a:pPr>
            <a:endParaRPr lang="en-US" sz="2400" b="1" dirty="0"/>
          </a:p>
        </p:txBody>
      </p:sp>
      <p:sp>
        <p:nvSpPr>
          <p:cNvPr id="4" name="Slide Number Placeholder 3"/>
          <p:cNvSpPr txBox="1">
            <a:spLocks/>
          </p:cNvSpPr>
          <p:nvPr/>
        </p:nvSpPr>
        <p:spPr>
          <a:xfrm>
            <a:off x="7239000" y="65532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18</a:t>
            </a:fld>
            <a:endParaRPr lang="en-US" sz="1400" dirty="0">
              <a:latin typeface="Times" charset="0"/>
            </a:endParaRPr>
          </a:p>
        </p:txBody>
      </p:sp>
    </p:spTree>
    <p:extLst>
      <p:ext uri="{BB962C8B-B14F-4D97-AF65-F5344CB8AC3E}">
        <p14:creationId xmlns:p14="http://schemas.microsoft.com/office/powerpoint/2010/main" val="40826767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25755" y="1143000"/>
            <a:ext cx="8513445" cy="2363211"/>
          </a:xfrm>
          <a:prstGeom prst="rect">
            <a:avLst/>
          </a:prstGeom>
        </p:spPr>
        <p:txBody>
          <a:bodyPr vert="horz" wrap="square" lIns="0" tIns="0" rIns="0" bIns="0" rtlCol="0">
            <a:spAutoFit/>
          </a:bodyPr>
          <a:lstStyle/>
          <a:p>
            <a:pPr marL="240665" marR="5080" indent="-227965">
              <a:lnSpc>
                <a:spcPct val="100000"/>
              </a:lnSpc>
              <a:buFont typeface="Arial"/>
              <a:buChar char="•"/>
              <a:tabLst>
                <a:tab pos="241300" algn="l"/>
              </a:tabLst>
            </a:pPr>
            <a:r>
              <a:rPr sz="2400" b="1" spc="-5" dirty="0">
                <a:latin typeface="Arial"/>
                <a:cs typeface="Arial"/>
              </a:rPr>
              <a:t>1</a:t>
            </a:r>
            <a:r>
              <a:rPr sz="2400" b="1" spc="-7" baseline="24305" dirty="0">
                <a:latin typeface="Arial"/>
                <a:cs typeface="Arial"/>
              </a:rPr>
              <a:t>st </a:t>
            </a:r>
            <a:r>
              <a:rPr sz="2400" b="1" spc="-5" dirty="0" smtClean="0">
                <a:latin typeface="Arial"/>
                <a:cs typeface="Arial"/>
              </a:rPr>
              <a:t>year: </a:t>
            </a:r>
            <a:r>
              <a:rPr sz="2400" spc="-5" dirty="0">
                <a:latin typeface="Arial"/>
                <a:cs typeface="Arial"/>
              </a:rPr>
              <a:t>Limit forces </a:t>
            </a:r>
            <a:r>
              <a:rPr sz="2400" spc="-5" dirty="0" smtClean="0">
                <a:latin typeface="Arial"/>
                <a:cs typeface="Arial"/>
              </a:rPr>
              <a:t>to </a:t>
            </a:r>
            <a:r>
              <a:rPr sz="2400" dirty="0">
                <a:latin typeface="Arial"/>
                <a:cs typeface="Arial"/>
              </a:rPr>
              <a:t>½ </a:t>
            </a:r>
            <a:r>
              <a:rPr sz="2400" spc="-5" dirty="0">
                <a:latin typeface="Arial"/>
                <a:cs typeface="Arial"/>
              </a:rPr>
              <a:t>way between </a:t>
            </a:r>
            <a:r>
              <a:rPr sz="2400" spc="-5" dirty="0" smtClean="0">
                <a:latin typeface="Arial"/>
                <a:cs typeface="Arial"/>
              </a:rPr>
              <a:t>NSTX</a:t>
            </a:r>
            <a:r>
              <a:rPr lang="en-US" sz="2400" spc="-5" dirty="0" smtClean="0">
                <a:latin typeface="Arial"/>
                <a:cs typeface="Arial"/>
              </a:rPr>
              <a:t> and</a:t>
            </a:r>
            <a:r>
              <a:rPr sz="2400" spc="-5" dirty="0" smtClean="0">
                <a:latin typeface="Arial"/>
                <a:cs typeface="Arial"/>
              </a:rPr>
              <a:t> NSTX-U</a:t>
            </a:r>
            <a:r>
              <a:rPr lang="en-US" sz="2400" spc="-5" dirty="0" smtClean="0">
                <a:latin typeface="Arial"/>
                <a:cs typeface="Arial"/>
              </a:rPr>
              <a:t>,</a:t>
            </a:r>
            <a:r>
              <a:rPr sz="2400" spc="-5" dirty="0" smtClean="0">
                <a:latin typeface="Arial"/>
                <a:cs typeface="Arial"/>
              </a:rPr>
              <a:t> and </a:t>
            </a:r>
            <a:r>
              <a:rPr sz="2400" dirty="0">
                <a:latin typeface="Arial"/>
                <a:cs typeface="Arial"/>
              </a:rPr>
              <a:t>½ </a:t>
            </a:r>
            <a:r>
              <a:rPr lang="en-US" sz="2400" dirty="0" smtClean="0">
                <a:latin typeface="Arial"/>
                <a:cs typeface="Arial"/>
              </a:rPr>
              <a:t>of </a:t>
            </a:r>
            <a:r>
              <a:rPr sz="2400" spc="-5" dirty="0" smtClean="0">
                <a:latin typeface="Arial"/>
                <a:cs typeface="Arial"/>
              </a:rPr>
              <a:t>the </a:t>
            </a:r>
            <a:r>
              <a:rPr sz="2400" spc="-5" dirty="0">
                <a:latin typeface="Arial"/>
                <a:cs typeface="Arial"/>
              </a:rPr>
              <a:t>design-point heating of any</a:t>
            </a:r>
            <a:r>
              <a:rPr sz="2400" spc="40" dirty="0">
                <a:latin typeface="Arial"/>
                <a:cs typeface="Arial"/>
              </a:rPr>
              <a:t> </a:t>
            </a:r>
            <a:r>
              <a:rPr sz="2400" spc="-5" dirty="0">
                <a:latin typeface="Arial"/>
                <a:cs typeface="Arial"/>
              </a:rPr>
              <a:t>coil</a:t>
            </a:r>
            <a:endParaRPr sz="2400" dirty="0">
              <a:latin typeface="Arial"/>
              <a:cs typeface="Arial"/>
            </a:endParaRPr>
          </a:p>
          <a:p>
            <a:pPr marL="469900" lvl="1" indent="-228600">
              <a:lnSpc>
                <a:spcPct val="100000"/>
              </a:lnSpc>
              <a:spcBef>
                <a:spcPts val="489"/>
              </a:spcBef>
              <a:buChar char="–"/>
              <a:tabLst>
                <a:tab pos="469900" algn="l"/>
              </a:tabLst>
            </a:pPr>
            <a:r>
              <a:rPr lang="en-US" sz="2000" spc="-5" dirty="0" smtClean="0">
                <a:solidFill>
                  <a:srgbClr val="336699"/>
                </a:solidFill>
                <a:latin typeface="Arial"/>
                <a:cs typeface="Arial"/>
              </a:rPr>
              <a:t>Presently operating </a:t>
            </a:r>
            <a:r>
              <a:rPr sz="2000" spc="-5" dirty="0" smtClean="0">
                <a:solidFill>
                  <a:srgbClr val="336699"/>
                </a:solidFill>
                <a:latin typeface="Arial"/>
                <a:cs typeface="Arial"/>
              </a:rPr>
              <a:t>at </a:t>
            </a:r>
            <a:r>
              <a:rPr sz="2000" spc="5" dirty="0">
                <a:solidFill>
                  <a:srgbClr val="336699"/>
                </a:solidFill>
                <a:latin typeface="Arial"/>
                <a:cs typeface="Arial"/>
              </a:rPr>
              <a:t>B</a:t>
            </a:r>
            <a:r>
              <a:rPr sz="1950" spc="7" baseline="-21367" dirty="0">
                <a:solidFill>
                  <a:srgbClr val="336699"/>
                </a:solidFill>
                <a:latin typeface="Arial"/>
                <a:cs typeface="Arial"/>
              </a:rPr>
              <a:t>T </a:t>
            </a:r>
            <a:r>
              <a:rPr sz="2000" spc="-5" dirty="0">
                <a:solidFill>
                  <a:srgbClr val="336699"/>
                </a:solidFill>
                <a:latin typeface="Arial"/>
                <a:cs typeface="Arial"/>
              </a:rPr>
              <a:t>~</a:t>
            </a:r>
            <a:r>
              <a:rPr sz="2000" spc="-50" dirty="0">
                <a:solidFill>
                  <a:srgbClr val="336699"/>
                </a:solidFill>
                <a:latin typeface="Arial"/>
                <a:cs typeface="Arial"/>
              </a:rPr>
              <a:t> </a:t>
            </a:r>
            <a:r>
              <a:rPr sz="2000" spc="-5" dirty="0" smtClean="0">
                <a:solidFill>
                  <a:srgbClr val="336699"/>
                </a:solidFill>
                <a:latin typeface="Arial"/>
                <a:cs typeface="Arial"/>
              </a:rPr>
              <a:t>0.65T</a:t>
            </a:r>
            <a:endParaRPr lang="en-US" sz="2000" spc="-5" dirty="0">
              <a:solidFill>
                <a:srgbClr val="336699"/>
              </a:solidFill>
              <a:latin typeface="Arial"/>
              <a:cs typeface="Arial"/>
            </a:endParaRPr>
          </a:p>
          <a:p>
            <a:pPr marL="469900" lvl="1" indent="-228600">
              <a:lnSpc>
                <a:spcPct val="100000"/>
              </a:lnSpc>
              <a:spcBef>
                <a:spcPts val="489"/>
              </a:spcBef>
              <a:buChar char="–"/>
              <a:tabLst>
                <a:tab pos="469900" algn="l"/>
              </a:tabLst>
            </a:pPr>
            <a:r>
              <a:rPr lang="en-US" sz="2000" spc="-5" dirty="0" smtClean="0">
                <a:solidFill>
                  <a:srgbClr val="336699"/>
                </a:solidFill>
                <a:latin typeface="Arial"/>
                <a:cs typeface="Arial"/>
              </a:rPr>
              <a:t>Increase to </a:t>
            </a:r>
            <a:r>
              <a:rPr lang="en-US" sz="2000" spc="5" dirty="0" smtClean="0">
                <a:solidFill>
                  <a:srgbClr val="336699"/>
                </a:solidFill>
                <a:latin typeface="Arial"/>
                <a:cs typeface="Arial"/>
              </a:rPr>
              <a:t>B</a:t>
            </a:r>
            <a:r>
              <a:rPr lang="en-US" sz="1950" spc="7" baseline="-21367" dirty="0" smtClean="0">
                <a:solidFill>
                  <a:srgbClr val="336699"/>
                </a:solidFill>
                <a:latin typeface="Arial"/>
                <a:cs typeface="Arial"/>
              </a:rPr>
              <a:t>T </a:t>
            </a:r>
            <a:r>
              <a:rPr lang="en-US" sz="2000" spc="-5" dirty="0">
                <a:solidFill>
                  <a:srgbClr val="336699"/>
                </a:solidFill>
                <a:latin typeface="Arial"/>
                <a:cs typeface="Arial"/>
              </a:rPr>
              <a:t>~</a:t>
            </a:r>
            <a:r>
              <a:rPr lang="en-US" sz="2000" spc="-50" dirty="0">
                <a:solidFill>
                  <a:srgbClr val="336699"/>
                </a:solidFill>
                <a:latin typeface="Arial"/>
                <a:cs typeface="Arial"/>
              </a:rPr>
              <a:t> </a:t>
            </a:r>
            <a:r>
              <a:rPr lang="en-US" sz="2000" spc="-5" dirty="0" smtClean="0">
                <a:solidFill>
                  <a:srgbClr val="336699"/>
                </a:solidFill>
                <a:latin typeface="Arial"/>
                <a:cs typeface="Arial"/>
              </a:rPr>
              <a:t>0.8T after completing engineering analysis </a:t>
            </a:r>
            <a:endParaRPr sz="2000" dirty="0" smtClean="0">
              <a:latin typeface="Arial"/>
              <a:cs typeface="Arial"/>
            </a:endParaRPr>
          </a:p>
          <a:p>
            <a:pPr marL="241300" indent="-228600">
              <a:lnSpc>
                <a:spcPct val="100000"/>
              </a:lnSpc>
              <a:spcBef>
                <a:spcPts val="565"/>
              </a:spcBef>
              <a:buFont typeface="Arial"/>
              <a:buChar char="•"/>
              <a:tabLst>
                <a:tab pos="241300" algn="l"/>
              </a:tabLst>
            </a:pPr>
            <a:r>
              <a:rPr sz="2400" b="1" spc="-5" dirty="0" smtClean="0">
                <a:latin typeface="Arial"/>
                <a:cs typeface="Arial"/>
              </a:rPr>
              <a:t>2</a:t>
            </a:r>
            <a:r>
              <a:rPr sz="2400" b="1" spc="-7" baseline="24305" dirty="0" smtClean="0">
                <a:latin typeface="Arial"/>
                <a:cs typeface="Arial"/>
              </a:rPr>
              <a:t>nd </a:t>
            </a:r>
            <a:r>
              <a:rPr sz="2400" b="1" spc="-5" dirty="0" smtClean="0">
                <a:latin typeface="Arial"/>
                <a:cs typeface="Arial"/>
              </a:rPr>
              <a:t>year</a:t>
            </a:r>
            <a:r>
              <a:rPr lang="en-US" sz="2400" b="1" spc="-5" dirty="0" smtClean="0">
                <a:latin typeface="Arial"/>
                <a:cs typeface="Arial"/>
              </a:rPr>
              <a:t> goal</a:t>
            </a:r>
            <a:r>
              <a:rPr sz="2400" b="1" spc="-5" dirty="0" smtClean="0">
                <a:latin typeface="Arial"/>
                <a:cs typeface="Arial"/>
              </a:rPr>
              <a:t>: </a:t>
            </a:r>
            <a:r>
              <a:rPr sz="2400" spc="-5" dirty="0" smtClean="0">
                <a:latin typeface="Arial"/>
                <a:cs typeface="Arial"/>
              </a:rPr>
              <a:t>Full field and current, coil</a:t>
            </a:r>
            <a:r>
              <a:rPr sz="2400" spc="295" dirty="0" smtClean="0">
                <a:latin typeface="Arial"/>
                <a:cs typeface="Arial"/>
              </a:rPr>
              <a:t> </a:t>
            </a:r>
            <a:r>
              <a:rPr sz="2400" spc="-5" dirty="0" smtClean="0">
                <a:latin typeface="Arial"/>
                <a:cs typeface="Arial"/>
              </a:rPr>
              <a:t>heating</a:t>
            </a:r>
            <a:r>
              <a:rPr lang="en-US" sz="2400" spc="-5" dirty="0" smtClean="0">
                <a:latin typeface="Arial"/>
                <a:cs typeface="Arial"/>
              </a:rPr>
              <a:t> to ¾ of limit</a:t>
            </a:r>
            <a:endParaRPr sz="2400" dirty="0" smtClean="0">
              <a:latin typeface="Arial"/>
              <a:cs typeface="Arial"/>
            </a:endParaRPr>
          </a:p>
          <a:p>
            <a:pPr marL="241300" indent="-228600">
              <a:lnSpc>
                <a:spcPct val="100000"/>
              </a:lnSpc>
              <a:spcBef>
                <a:spcPts val="565"/>
              </a:spcBef>
              <a:buFont typeface="Arial"/>
              <a:buChar char="•"/>
              <a:tabLst>
                <a:tab pos="241300" algn="l"/>
              </a:tabLst>
            </a:pPr>
            <a:r>
              <a:rPr sz="2400" b="1" spc="-5" dirty="0" smtClean="0">
                <a:latin typeface="Arial"/>
                <a:cs typeface="Arial"/>
              </a:rPr>
              <a:t>3</a:t>
            </a:r>
            <a:r>
              <a:rPr sz="2400" b="1" spc="-7" baseline="24305" dirty="0" smtClean="0">
                <a:latin typeface="Arial"/>
                <a:cs typeface="Arial"/>
              </a:rPr>
              <a:t>rd </a:t>
            </a:r>
            <a:r>
              <a:rPr sz="2400" b="1" spc="-5" dirty="0" smtClean="0">
                <a:latin typeface="Arial"/>
                <a:cs typeface="Arial"/>
              </a:rPr>
              <a:t>year</a:t>
            </a:r>
            <a:r>
              <a:rPr lang="en-US" sz="2400" b="1" spc="-5" dirty="0" smtClean="0">
                <a:latin typeface="Arial"/>
                <a:cs typeface="Arial"/>
              </a:rPr>
              <a:t> goal</a:t>
            </a:r>
            <a:r>
              <a:rPr sz="2400" b="1" spc="-5" dirty="0" smtClean="0">
                <a:latin typeface="Arial"/>
                <a:cs typeface="Arial"/>
              </a:rPr>
              <a:t>: </a:t>
            </a:r>
            <a:r>
              <a:rPr sz="2400" spc="-5" dirty="0">
                <a:latin typeface="Arial"/>
                <a:cs typeface="Arial"/>
              </a:rPr>
              <a:t>Full</a:t>
            </a:r>
            <a:r>
              <a:rPr sz="2400" spc="195" dirty="0">
                <a:latin typeface="Arial"/>
                <a:cs typeface="Arial"/>
              </a:rPr>
              <a:t> </a:t>
            </a:r>
            <a:r>
              <a:rPr sz="2400" spc="-5" dirty="0">
                <a:latin typeface="Arial"/>
                <a:cs typeface="Arial"/>
              </a:rPr>
              <a:t>capability</a:t>
            </a:r>
            <a:endParaRPr sz="2400" dirty="0">
              <a:latin typeface="Arial"/>
              <a:cs typeface="Arial"/>
            </a:endParaRPr>
          </a:p>
        </p:txBody>
      </p:sp>
      <p:graphicFrame>
        <p:nvGraphicFramePr>
          <p:cNvPr id="3" name="object 3"/>
          <p:cNvGraphicFramePr>
            <a:graphicFrameLocks noGrp="1"/>
          </p:cNvGraphicFramePr>
          <p:nvPr>
            <p:extLst>
              <p:ext uri="{D42A27DB-BD31-4B8C-83A1-F6EECF244321}">
                <p14:modId xmlns:p14="http://schemas.microsoft.com/office/powerpoint/2010/main" val="2663012543"/>
              </p:ext>
            </p:extLst>
          </p:nvPr>
        </p:nvGraphicFramePr>
        <p:xfrm>
          <a:off x="228600" y="3810000"/>
          <a:ext cx="8686800" cy="2501904"/>
        </p:xfrm>
        <a:graphic>
          <a:graphicData uri="http://schemas.openxmlformats.org/drawingml/2006/table">
            <a:tbl>
              <a:tblPr firstRow="1" bandRow="1">
                <a:tableStyleId>{2D5ABB26-0587-4C30-8999-92F81FD0307C}</a:tableStyleId>
              </a:tblPr>
              <a:tblGrid>
                <a:gridCol w="2667000"/>
                <a:gridCol w="914400"/>
                <a:gridCol w="1371600"/>
                <a:gridCol w="1371600"/>
                <a:gridCol w="1295400"/>
                <a:gridCol w="1066800"/>
              </a:tblGrid>
              <a:tr h="822854">
                <a:tc>
                  <a:txBody>
                    <a:bodyPr/>
                    <a:lstStyle/>
                    <a:p>
                      <a:pPr>
                        <a:lnSpc>
                          <a:spcPct val="100000"/>
                        </a:lnSpc>
                        <a:spcBef>
                          <a:spcPts val="56"/>
                        </a:spcBef>
                      </a:pPr>
                      <a:endParaRPr sz="1850">
                        <a:latin typeface="Times New Roman"/>
                        <a:cs typeface="Times New Roman"/>
                      </a:endParaRPr>
                    </a:p>
                    <a:p>
                      <a:pPr algn="ctr">
                        <a:lnSpc>
                          <a:spcPct val="100000"/>
                        </a:lnSpc>
                      </a:pPr>
                      <a:r>
                        <a:rPr sz="1600" b="1" spc="-5" dirty="0">
                          <a:latin typeface="Arial"/>
                          <a:cs typeface="Arial"/>
                        </a:rPr>
                        <a:t>Parameter</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4F81BC"/>
                    </a:solidFill>
                  </a:tcPr>
                </a:tc>
                <a:tc>
                  <a:txBody>
                    <a:bodyPr/>
                    <a:lstStyle/>
                    <a:p>
                      <a:pPr marL="179070">
                        <a:lnSpc>
                          <a:spcPct val="100000"/>
                        </a:lnSpc>
                        <a:spcBef>
                          <a:spcPts val="1220"/>
                        </a:spcBef>
                      </a:pPr>
                      <a:r>
                        <a:rPr sz="1600" b="1" dirty="0">
                          <a:latin typeface="Arial"/>
                          <a:cs typeface="Arial"/>
                        </a:rPr>
                        <a:t>NSTX</a:t>
                      </a:r>
                      <a:endParaRPr sz="1600">
                        <a:latin typeface="Arial"/>
                        <a:cs typeface="Arial"/>
                      </a:endParaRPr>
                    </a:p>
                    <a:p>
                      <a:pPr marL="156845">
                        <a:lnSpc>
                          <a:spcPct val="100000"/>
                        </a:lnSpc>
                      </a:pPr>
                      <a:r>
                        <a:rPr sz="1600" b="1" spc="-5" dirty="0">
                          <a:latin typeface="Arial"/>
                          <a:cs typeface="Arial"/>
                        </a:rPr>
                        <a:t>(Max.)</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tc>
                  <a:txBody>
                    <a:bodyPr/>
                    <a:lstStyle/>
                    <a:p>
                      <a:pPr marL="300355" marR="294005" algn="ctr">
                        <a:lnSpc>
                          <a:spcPct val="100000"/>
                        </a:lnSpc>
                        <a:spcBef>
                          <a:spcPts val="260"/>
                        </a:spcBef>
                      </a:pPr>
                      <a:r>
                        <a:rPr sz="1600" b="1" spc="-30" dirty="0">
                          <a:latin typeface="Arial"/>
                          <a:cs typeface="Arial"/>
                        </a:rPr>
                        <a:t>Year </a:t>
                      </a:r>
                      <a:r>
                        <a:rPr sz="1600" b="1" dirty="0">
                          <a:latin typeface="Arial"/>
                          <a:cs typeface="Arial"/>
                        </a:rPr>
                        <a:t>1  NS</a:t>
                      </a:r>
                      <a:r>
                        <a:rPr sz="1600" b="1" spc="-5" dirty="0">
                          <a:latin typeface="Arial"/>
                          <a:cs typeface="Arial"/>
                        </a:rPr>
                        <a:t>T</a:t>
                      </a:r>
                      <a:r>
                        <a:rPr sz="1600" b="1" spc="-10" dirty="0">
                          <a:latin typeface="Arial"/>
                          <a:cs typeface="Arial"/>
                        </a:rPr>
                        <a:t>X</a:t>
                      </a:r>
                      <a:r>
                        <a:rPr sz="1600" b="1" dirty="0">
                          <a:latin typeface="Arial"/>
                          <a:cs typeface="Arial"/>
                        </a:rPr>
                        <a:t>-U</a:t>
                      </a:r>
                      <a:endParaRPr sz="1600">
                        <a:latin typeface="Arial"/>
                        <a:cs typeface="Arial"/>
                      </a:endParaRPr>
                    </a:p>
                    <a:p>
                      <a:pPr algn="ctr">
                        <a:lnSpc>
                          <a:spcPct val="100000"/>
                        </a:lnSpc>
                      </a:pPr>
                      <a:r>
                        <a:rPr sz="1600" b="1" spc="-5" dirty="0">
                          <a:latin typeface="Arial"/>
                          <a:cs typeface="Arial"/>
                        </a:rPr>
                        <a:t>Operations</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4F81BC"/>
                    </a:solidFill>
                  </a:tcPr>
                </a:tc>
                <a:tc>
                  <a:txBody>
                    <a:bodyPr/>
                    <a:lstStyle/>
                    <a:p>
                      <a:pPr marL="299720" marR="294005" algn="ctr">
                        <a:lnSpc>
                          <a:spcPct val="100000"/>
                        </a:lnSpc>
                        <a:spcBef>
                          <a:spcPts val="260"/>
                        </a:spcBef>
                      </a:pPr>
                      <a:r>
                        <a:rPr sz="1600" b="1" spc="-30" dirty="0">
                          <a:latin typeface="Arial"/>
                          <a:cs typeface="Arial"/>
                        </a:rPr>
                        <a:t>Year </a:t>
                      </a:r>
                      <a:r>
                        <a:rPr sz="1600" b="1" dirty="0">
                          <a:latin typeface="Arial"/>
                          <a:cs typeface="Arial"/>
                        </a:rPr>
                        <a:t>2  NS</a:t>
                      </a:r>
                      <a:r>
                        <a:rPr sz="1600" b="1" spc="-5" dirty="0">
                          <a:latin typeface="Arial"/>
                          <a:cs typeface="Arial"/>
                        </a:rPr>
                        <a:t>T</a:t>
                      </a:r>
                      <a:r>
                        <a:rPr sz="1600" b="1" spc="-10" dirty="0">
                          <a:latin typeface="Arial"/>
                          <a:cs typeface="Arial"/>
                        </a:rPr>
                        <a:t>X</a:t>
                      </a:r>
                      <a:r>
                        <a:rPr sz="1600" b="1" dirty="0">
                          <a:latin typeface="Arial"/>
                          <a:cs typeface="Arial"/>
                        </a:rPr>
                        <a:t>-U</a:t>
                      </a:r>
                      <a:endParaRPr sz="1600">
                        <a:latin typeface="Arial"/>
                        <a:cs typeface="Arial"/>
                      </a:endParaRPr>
                    </a:p>
                    <a:p>
                      <a:pPr algn="ctr">
                        <a:lnSpc>
                          <a:spcPct val="100000"/>
                        </a:lnSpc>
                      </a:pPr>
                      <a:r>
                        <a:rPr sz="1600" b="1" spc="-5" dirty="0">
                          <a:latin typeface="Arial"/>
                          <a:cs typeface="Arial"/>
                        </a:rPr>
                        <a:t>Operations</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4F81BC"/>
                    </a:solidFill>
                  </a:tcPr>
                </a:tc>
                <a:tc>
                  <a:txBody>
                    <a:bodyPr/>
                    <a:lstStyle/>
                    <a:p>
                      <a:pPr marL="261620" marR="255904" algn="ctr">
                        <a:lnSpc>
                          <a:spcPct val="100000"/>
                        </a:lnSpc>
                        <a:spcBef>
                          <a:spcPts val="260"/>
                        </a:spcBef>
                      </a:pPr>
                      <a:r>
                        <a:rPr sz="1600" b="1" spc="-30" dirty="0">
                          <a:latin typeface="Arial"/>
                          <a:cs typeface="Arial"/>
                        </a:rPr>
                        <a:t>Year </a:t>
                      </a:r>
                      <a:r>
                        <a:rPr sz="1600" b="1" dirty="0">
                          <a:latin typeface="Arial"/>
                          <a:cs typeface="Arial"/>
                        </a:rPr>
                        <a:t>3  NS</a:t>
                      </a:r>
                      <a:r>
                        <a:rPr sz="1600" b="1" spc="-5" dirty="0">
                          <a:latin typeface="Arial"/>
                          <a:cs typeface="Arial"/>
                        </a:rPr>
                        <a:t>T</a:t>
                      </a:r>
                      <a:r>
                        <a:rPr sz="1600" b="1" spc="-10" dirty="0">
                          <a:latin typeface="Arial"/>
                          <a:cs typeface="Arial"/>
                        </a:rPr>
                        <a:t>X</a:t>
                      </a:r>
                      <a:r>
                        <a:rPr sz="1600" b="1" dirty="0">
                          <a:latin typeface="Arial"/>
                          <a:cs typeface="Arial"/>
                        </a:rPr>
                        <a:t>-U</a:t>
                      </a:r>
                      <a:endParaRPr sz="1600" dirty="0">
                        <a:latin typeface="Arial"/>
                        <a:cs typeface="Arial"/>
                      </a:endParaRPr>
                    </a:p>
                    <a:p>
                      <a:pPr algn="ctr">
                        <a:lnSpc>
                          <a:spcPct val="100000"/>
                        </a:lnSpc>
                      </a:pPr>
                      <a:r>
                        <a:rPr sz="1600" b="1" spc="-5" dirty="0">
                          <a:latin typeface="Arial"/>
                          <a:cs typeface="Arial"/>
                        </a:rPr>
                        <a:t>Operations</a:t>
                      </a:r>
                      <a:endParaRPr sz="16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4F81BC"/>
                    </a:solidFill>
                  </a:tcPr>
                </a:tc>
                <a:tc>
                  <a:txBody>
                    <a:bodyPr/>
                    <a:lstStyle/>
                    <a:p>
                      <a:pPr marL="147320">
                        <a:lnSpc>
                          <a:spcPct val="100000"/>
                        </a:lnSpc>
                        <a:spcBef>
                          <a:spcPts val="265"/>
                        </a:spcBef>
                      </a:pPr>
                      <a:r>
                        <a:rPr sz="1600" b="1" spc="-5" dirty="0">
                          <a:latin typeface="Arial"/>
                          <a:cs typeface="Arial"/>
                        </a:rPr>
                        <a:t>NSTX-U</a:t>
                      </a:r>
                      <a:endParaRPr sz="1600" dirty="0">
                        <a:latin typeface="Arial"/>
                        <a:cs typeface="Arial"/>
                      </a:endParaRPr>
                    </a:p>
                    <a:p>
                      <a:pPr marL="299720" marR="118745" indent="-174625">
                        <a:lnSpc>
                          <a:spcPct val="100000"/>
                        </a:lnSpc>
                      </a:pPr>
                      <a:r>
                        <a:rPr sz="1600" b="1" dirty="0">
                          <a:latin typeface="Arial"/>
                          <a:cs typeface="Arial"/>
                        </a:rPr>
                        <a:t>U</a:t>
                      </a:r>
                      <a:r>
                        <a:rPr sz="1600" b="1" spc="-5" dirty="0">
                          <a:latin typeface="Arial"/>
                          <a:cs typeface="Arial"/>
                        </a:rPr>
                        <a:t>l</a:t>
                      </a:r>
                      <a:r>
                        <a:rPr sz="1600" b="1" dirty="0">
                          <a:latin typeface="Arial"/>
                          <a:cs typeface="Arial"/>
                        </a:rPr>
                        <a:t>t</a:t>
                      </a:r>
                      <a:r>
                        <a:rPr sz="1600" b="1" spc="-5" dirty="0">
                          <a:latin typeface="Arial"/>
                          <a:cs typeface="Arial"/>
                        </a:rPr>
                        <a:t>ima</a:t>
                      </a:r>
                      <a:r>
                        <a:rPr sz="1600" b="1" dirty="0">
                          <a:latin typeface="Arial"/>
                          <a:cs typeface="Arial"/>
                        </a:rPr>
                        <a:t>te  </a:t>
                      </a:r>
                      <a:r>
                        <a:rPr sz="1600" b="1" spc="-5" dirty="0">
                          <a:latin typeface="Arial"/>
                          <a:cs typeface="Arial"/>
                        </a:rPr>
                        <a:t>Goal</a:t>
                      </a:r>
                      <a:endParaRPr sz="16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CCC"/>
                    </a:solidFill>
                  </a:tcPr>
                </a:tc>
              </a:tr>
              <a:tr h="335173">
                <a:tc>
                  <a:txBody>
                    <a:bodyPr/>
                    <a:lstStyle/>
                    <a:p>
                      <a:pPr algn="ctr">
                        <a:lnSpc>
                          <a:spcPct val="100000"/>
                        </a:lnSpc>
                        <a:spcBef>
                          <a:spcPts val="260"/>
                        </a:spcBef>
                      </a:pPr>
                      <a:r>
                        <a:rPr sz="1600" b="1" spc="5" dirty="0">
                          <a:latin typeface="Arial"/>
                          <a:cs typeface="Arial"/>
                        </a:rPr>
                        <a:t>I</a:t>
                      </a:r>
                      <a:r>
                        <a:rPr sz="1575" b="1" spc="7" baseline="-21164" dirty="0">
                          <a:latin typeface="Arial"/>
                          <a:cs typeface="Arial"/>
                        </a:rPr>
                        <a:t>P</a:t>
                      </a:r>
                      <a:r>
                        <a:rPr sz="1575" b="1" spc="97" baseline="-21164" dirty="0">
                          <a:latin typeface="Arial"/>
                          <a:cs typeface="Arial"/>
                        </a:rPr>
                        <a:t> </a:t>
                      </a:r>
                      <a:r>
                        <a:rPr sz="1600" b="1" spc="-5" dirty="0">
                          <a:latin typeface="Arial"/>
                          <a:cs typeface="Arial"/>
                        </a:rPr>
                        <a:t>[MA]</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AEBDE"/>
                    </a:solidFill>
                  </a:tcPr>
                </a:tc>
                <a:tc>
                  <a:txBody>
                    <a:bodyPr/>
                    <a:lstStyle/>
                    <a:p>
                      <a:pPr algn="ctr">
                        <a:lnSpc>
                          <a:spcPct val="100000"/>
                        </a:lnSpc>
                        <a:spcBef>
                          <a:spcPts val="260"/>
                        </a:spcBef>
                      </a:pPr>
                      <a:r>
                        <a:rPr sz="1600" b="1" spc="-5" dirty="0">
                          <a:latin typeface="Arial"/>
                          <a:cs typeface="Arial"/>
                        </a:rPr>
                        <a:t>1.2</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tc>
                  <a:txBody>
                    <a:bodyPr/>
                    <a:lstStyle/>
                    <a:p>
                      <a:pPr algn="ctr">
                        <a:lnSpc>
                          <a:spcPct val="100000"/>
                        </a:lnSpc>
                        <a:spcBef>
                          <a:spcPts val="260"/>
                        </a:spcBef>
                      </a:pPr>
                      <a:r>
                        <a:rPr sz="1600" b="1" spc="-5" dirty="0">
                          <a:latin typeface="Arial"/>
                          <a:cs typeface="Arial"/>
                        </a:rPr>
                        <a:t>~1.6</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AEBDE"/>
                    </a:solidFill>
                  </a:tcPr>
                </a:tc>
                <a:tc>
                  <a:txBody>
                    <a:bodyPr/>
                    <a:lstStyle/>
                    <a:p>
                      <a:pPr marR="530225" algn="r">
                        <a:lnSpc>
                          <a:spcPct val="100000"/>
                        </a:lnSpc>
                        <a:spcBef>
                          <a:spcPts val="260"/>
                        </a:spcBef>
                      </a:pPr>
                      <a:r>
                        <a:rPr sz="1600" b="1" spc="-5" dirty="0">
                          <a:latin typeface="Arial"/>
                          <a:cs typeface="Arial"/>
                        </a:rPr>
                        <a:t>2.</a:t>
                      </a:r>
                      <a:r>
                        <a:rPr sz="1600" b="1" dirty="0">
                          <a:latin typeface="Arial"/>
                          <a:cs typeface="Arial"/>
                        </a:rPr>
                        <a:t>0</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AEBDE"/>
                    </a:solidFill>
                  </a:tcPr>
                </a:tc>
                <a:tc>
                  <a:txBody>
                    <a:bodyPr/>
                    <a:lstStyle/>
                    <a:p>
                      <a:pPr algn="ctr">
                        <a:lnSpc>
                          <a:spcPct val="100000"/>
                        </a:lnSpc>
                        <a:spcBef>
                          <a:spcPts val="260"/>
                        </a:spcBef>
                      </a:pPr>
                      <a:r>
                        <a:rPr sz="1600" b="1" spc="-5" dirty="0">
                          <a:latin typeface="Arial"/>
                          <a:cs typeface="Arial"/>
                        </a:rPr>
                        <a:t>2.0</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AEBDE"/>
                    </a:solidFill>
                  </a:tcPr>
                </a:tc>
                <a:tc>
                  <a:txBody>
                    <a:bodyPr/>
                    <a:lstStyle/>
                    <a:p>
                      <a:pPr algn="ctr">
                        <a:lnSpc>
                          <a:spcPct val="100000"/>
                        </a:lnSpc>
                        <a:spcBef>
                          <a:spcPts val="260"/>
                        </a:spcBef>
                      </a:pPr>
                      <a:r>
                        <a:rPr sz="1600" b="1" spc="-5" dirty="0">
                          <a:latin typeface="Arial"/>
                          <a:cs typeface="Arial"/>
                        </a:rPr>
                        <a:t>2.0</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CCC"/>
                    </a:solidFill>
                  </a:tcPr>
                </a:tc>
              </a:tr>
              <a:tr h="335174">
                <a:tc>
                  <a:txBody>
                    <a:bodyPr/>
                    <a:lstStyle/>
                    <a:p>
                      <a:pPr algn="ctr">
                        <a:lnSpc>
                          <a:spcPct val="100000"/>
                        </a:lnSpc>
                        <a:spcBef>
                          <a:spcPts val="260"/>
                        </a:spcBef>
                      </a:pPr>
                      <a:r>
                        <a:rPr sz="1600" b="1" spc="5" dirty="0">
                          <a:latin typeface="Arial"/>
                          <a:cs typeface="Arial"/>
                        </a:rPr>
                        <a:t>B</a:t>
                      </a:r>
                      <a:r>
                        <a:rPr sz="1575" b="1" spc="7" baseline="-21164" dirty="0">
                          <a:latin typeface="Arial"/>
                          <a:cs typeface="Arial"/>
                        </a:rPr>
                        <a:t>T</a:t>
                      </a:r>
                      <a:r>
                        <a:rPr sz="1575" b="1" spc="89" baseline="-21164" dirty="0">
                          <a:latin typeface="Arial"/>
                          <a:cs typeface="Arial"/>
                        </a:rPr>
                        <a:t> </a:t>
                      </a:r>
                      <a:r>
                        <a:rPr sz="1600" b="1" spc="-5" dirty="0">
                          <a:latin typeface="Arial"/>
                          <a:cs typeface="Arial"/>
                        </a:rPr>
                        <a:t>[T]</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AEBDE"/>
                    </a:solidFill>
                  </a:tcPr>
                </a:tc>
                <a:tc>
                  <a:txBody>
                    <a:bodyPr/>
                    <a:lstStyle/>
                    <a:p>
                      <a:pPr algn="ctr">
                        <a:lnSpc>
                          <a:spcPct val="100000"/>
                        </a:lnSpc>
                        <a:spcBef>
                          <a:spcPts val="260"/>
                        </a:spcBef>
                      </a:pPr>
                      <a:r>
                        <a:rPr sz="1600" b="1" spc="-5" dirty="0">
                          <a:latin typeface="Arial"/>
                          <a:cs typeface="Arial"/>
                        </a:rPr>
                        <a:t>0.55</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tc>
                  <a:txBody>
                    <a:bodyPr/>
                    <a:lstStyle/>
                    <a:p>
                      <a:pPr algn="ctr">
                        <a:lnSpc>
                          <a:spcPct val="100000"/>
                        </a:lnSpc>
                        <a:spcBef>
                          <a:spcPts val="260"/>
                        </a:spcBef>
                      </a:pPr>
                      <a:r>
                        <a:rPr sz="1600" b="1" spc="-5" dirty="0">
                          <a:latin typeface="Arial"/>
                          <a:cs typeface="Arial"/>
                        </a:rPr>
                        <a:t>~</a:t>
                      </a:r>
                      <a:r>
                        <a:rPr sz="1600" b="1" spc="-5" dirty="0" smtClean="0">
                          <a:latin typeface="Arial"/>
                          <a:cs typeface="Arial"/>
                        </a:rPr>
                        <a:t>0.8</a:t>
                      </a:r>
                      <a:r>
                        <a:rPr lang="en-US" sz="1600" b="1" spc="-5" dirty="0" smtClean="0">
                          <a:latin typeface="Arial"/>
                          <a:cs typeface="Arial"/>
                        </a:rPr>
                        <a:t> (0.65)</a:t>
                      </a:r>
                      <a:endParaRPr sz="16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AEBDE"/>
                    </a:solidFill>
                  </a:tcPr>
                </a:tc>
                <a:tc>
                  <a:txBody>
                    <a:bodyPr/>
                    <a:lstStyle/>
                    <a:p>
                      <a:pPr marR="530225" algn="r">
                        <a:lnSpc>
                          <a:spcPct val="100000"/>
                        </a:lnSpc>
                        <a:spcBef>
                          <a:spcPts val="260"/>
                        </a:spcBef>
                      </a:pPr>
                      <a:r>
                        <a:rPr sz="1600" b="1" spc="-5" dirty="0">
                          <a:latin typeface="Arial"/>
                          <a:cs typeface="Arial"/>
                        </a:rPr>
                        <a:t>1.</a:t>
                      </a:r>
                      <a:r>
                        <a:rPr sz="1600" b="1" dirty="0">
                          <a:latin typeface="Arial"/>
                          <a:cs typeface="Arial"/>
                        </a:rPr>
                        <a:t>0</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AEBDE"/>
                    </a:solidFill>
                  </a:tcPr>
                </a:tc>
                <a:tc>
                  <a:txBody>
                    <a:bodyPr/>
                    <a:lstStyle/>
                    <a:p>
                      <a:pPr algn="ctr">
                        <a:lnSpc>
                          <a:spcPct val="100000"/>
                        </a:lnSpc>
                        <a:spcBef>
                          <a:spcPts val="260"/>
                        </a:spcBef>
                      </a:pPr>
                      <a:r>
                        <a:rPr sz="1600" b="1" spc="-5" dirty="0">
                          <a:latin typeface="Arial"/>
                          <a:cs typeface="Arial"/>
                        </a:rPr>
                        <a:t>1.0</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AEBDE"/>
                    </a:solidFill>
                  </a:tcPr>
                </a:tc>
                <a:tc>
                  <a:txBody>
                    <a:bodyPr/>
                    <a:lstStyle/>
                    <a:p>
                      <a:pPr algn="ctr">
                        <a:lnSpc>
                          <a:spcPct val="100000"/>
                        </a:lnSpc>
                        <a:spcBef>
                          <a:spcPts val="260"/>
                        </a:spcBef>
                      </a:pPr>
                      <a:r>
                        <a:rPr sz="1600" b="1" spc="-5" dirty="0">
                          <a:latin typeface="Arial"/>
                          <a:cs typeface="Arial"/>
                        </a:rPr>
                        <a:t>1.0</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CCC"/>
                    </a:solidFill>
                  </a:tcPr>
                </a:tc>
              </a:tr>
              <a:tr h="429690">
                <a:tc>
                  <a:txBody>
                    <a:bodyPr/>
                    <a:lstStyle/>
                    <a:p>
                      <a:pPr algn="ctr">
                        <a:lnSpc>
                          <a:spcPct val="100000"/>
                        </a:lnSpc>
                        <a:spcBef>
                          <a:spcPts val="260"/>
                        </a:spcBef>
                      </a:pPr>
                      <a:r>
                        <a:rPr sz="1600" b="1" spc="-5" dirty="0">
                          <a:latin typeface="Arial"/>
                          <a:cs typeface="Arial"/>
                        </a:rPr>
                        <a:t>Allowed TF </a:t>
                      </a:r>
                      <a:r>
                        <a:rPr sz="1600" b="1" dirty="0">
                          <a:latin typeface="Arial"/>
                          <a:cs typeface="Arial"/>
                        </a:rPr>
                        <a:t>I</a:t>
                      </a:r>
                      <a:r>
                        <a:rPr sz="1575" b="1" baseline="26455" dirty="0">
                          <a:latin typeface="Arial"/>
                          <a:cs typeface="Arial"/>
                        </a:rPr>
                        <a:t>2</a:t>
                      </a:r>
                      <a:r>
                        <a:rPr sz="1600" b="1" dirty="0">
                          <a:latin typeface="Arial"/>
                          <a:cs typeface="Arial"/>
                        </a:rPr>
                        <a:t>t</a:t>
                      </a:r>
                      <a:r>
                        <a:rPr sz="1600" b="1" spc="-45" dirty="0">
                          <a:latin typeface="Arial"/>
                          <a:cs typeface="Arial"/>
                        </a:rPr>
                        <a:t> </a:t>
                      </a:r>
                      <a:r>
                        <a:rPr sz="1600" b="1" dirty="0">
                          <a:latin typeface="Arial"/>
                          <a:cs typeface="Arial"/>
                        </a:rPr>
                        <a:t>[MA</a:t>
                      </a:r>
                      <a:r>
                        <a:rPr sz="1575" b="1" baseline="26455" dirty="0">
                          <a:latin typeface="Arial"/>
                          <a:cs typeface="Arial"/>
                        </a:rPr>
                        <a:t>2</a:t>
                      </a:r>
                      <a:r>
                        <a:rPr sz="1600" b="1" dirty="0">
                          <a:latin typeface="Arial"/>
                          <a:cs typeface="Arial"/>
                        </a:rPr>
                        <a:t>s]</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F6EE"/>
                    </a:solidFill>
                  </a:tcPr>
                </a:tc>
                <a:tc>
                  <a:txBody>
                    <a:bodyPr/>
                    <a:lstStyle/>
                    <a:p>
                      <a:pPr algn="ctr">
                        <a:lnSpc>
                          <a:spcPct val="100000"/>
                        </a:lnSpc>
                        <a:spcBef>
                          <a:spcPts val="260"/>
                        </a:spcBef>
                      </a:pPr>
                      <a:r>
                        <a:rPr sz="1600" b="1" spc="-5" dirty="0">
                          <a:latin typeface="Arial"/>
                          <a:cs typeface="Arial"/>
                        </a:rPr>
                        <a:t>7.3</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tc>
                  <a:txBody>
                    <a:bodyPr/>
                    <a:lstStyle/>
                    <a:p>
                      <a:pPr algn="ctr">
                        <a:lnSpc>
                          <a:spcPct val="100000"/>
                        </a:lnSpc>
                        <a:spcBef>
                          <a:spcPts val="260"/>
                        </a:spcBef>
                      </a:pPr>
                      <a:r>
                        <a:rPr sz="1600" b="1" spc="-5" dirty="0">
                          <a:latin typeface="Arial"/>
                          <a:cs typeface="Arial"/>
                        </a:rPr>
                        <a:t>80</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F6EE"/>
                    </a:solidFill>
                  </a:tcPr>
                </a:tc>
                <a:tc>
                  <a:txBody>
                    <a:bodyPr/>
                    <a:lstStyle/>
                    <a:p>
                      <a:pPr marR="502284" algn="r">
                        <a:lnSpc>
                          <a:spcPct val="100000"/>
                        </a:lnSpc>
                        <a:spcBef>
                          <a:spcPts val="260"/>
                        </a:spcBef>
                      </a:pPr>
                      <a:r>
                        <a:rPr sz="1600" b="1" spc="-5" dirty="0">
                          <a:latin typeface="Arial"/>
                          <a:cs typeface="Arial"/>
                        </a:rPr>
                        <a:t>120</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F6EE"/>
                    </a:solidFill>
                  </a:tcPr>
                </a:tc>
                <a:tc>
                  <a:txBody>
                    <a:bodyPr/>
                    <a:lstStyle/>
                    <a:p>
                      <a:pPr algn="ctr">
                        <a:lnSpc>
                          <a:spcPct val="100000"/>
                        </a:lnSpc>
                        <a:spcBef>
                          <a:spcPts val="260"/>
                        </a:spcBef>
                      </a:pPr>
                      <a:r>
                        <a:rPr sz="1600" b="1" spc="-5" dirty="0">
                          <a:latin typeface="Arial"/>
                          <a:cs typeface="Arial"/>
                        </a:rPr>
                        <a:t>160</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7F6EE"/>
                    </a:solidFill>
                  </a:tcPr>
                </a:tc>
                <a:tc>
                  <a:txBody>
                    <a:bodyPr/>
                    <a:lstStyle/>
                    <a:p>
                      <a:pPr algn="ctr">
                        <a:lnSpc>
                          <a:spcPct val="100000"/>
                        </a:lnSpc>
                        <a:spcBef>
                          <a:spcPts val="260"/>
                        </a:spcBef>
                      </a:pPr>
                      <a:r>
                        <a:rPr sz="1600" b="1" spc="-5" dirty="0">
                          <a:latin typeface="Arial"/>
                          <a:cs typeface="Arial"/>
                        </a:rPr>
                        <a:t>160</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CCC"/>
                    </a:solidFill>
                  </a:tcPr>
                </a:tc>
              </a:tr>
              <a:tr h="579013">
                <a:tc>
                  <a:txBody>
                    <a:bodyPr/>
                    <a:lstStyle/>
                    <a:p>
                      <a:pPr marL="170180" marR="163195" indent="283210">
                        <a:lnSpc>
                          <a:spcPct val="100000"/>
                        </a:lnSpc>
                        <a:spcBef>
                          <a:spcPts val="260"/>
                        </a:spcBef>
                      </a:pPr>
                      <a:r>
                        <a:rPr sz="1600" b="1" dirty="0">
                          <a:latin typeface="Arial"/>
                          <a:cs typeface="Arial"/>
                        </a:rPr>
                        <a:t>I</a:t>
                      </a:r>
                      <a:r>
                        <a:rPr sz="1575" b="1" baseline="-21164" dirty="0">
                          <a:latin typeface="Arial"/>
                          <a:cs typeface="Arial"/>
                        </a:rPr>
                        <a:t>P </a:t>
                      </a:r>
                      <a:r>
                        <a:rPr sz="1600" b="1" spc="-20" dirty="0">
                          <a:latin typeface="Arial"/>
                          <a:cs typeface="Arial"/>
                        </a:rPr>
                        <a:t>Flat-Top </a:t>
                      </a:r>
                      <a:r>
                        <a:rPr sz="1600" b="1" spc="-5" dirty="0">
                          <a:latin typeface="Arial"/>
                          <a:cs typeface="Arial"/>
                        </a:rPr>
                        <a:t>at max.  allowed </a:t>
                      </a:r>
                      <a:r>
                        <a:rPr sz="1600" b="1" dirty="0">
                          <a:latin typeface="Arial"/>
                          <a:cs typeface="Arial"/>
                        </a:rPr>
                        <a:t>I</a:t>
                      </a:r>
                      <a:r>
                        <a:rPr sz="1575" b="1" baseline="26455" dirty="0">
                          <a:latin typeface="Arial"/>
                          <a:cs typeface="Arial"/>
                        </a:rPr>
                        <a:t>2</a:t>
                      </a:r>
                      <a:r>
                        <a:rPr sz="1600" b="1" dirty="0">
                          <a:latin typeface="Arial"/>
                          <a:cs typeface="Arial"/>
                        </a:rPr>
                        <a:t>t, </a:t>
                      </a:r>
                      <a:r>
                        <a:rPr sz="1600" b="1" spc="-45" dirty="0">
                          <a:latin typeface="Arial"/>
                          <a:cs typeface="Arial"/>
                        </a:rPr>
                        <a:t>I</a:t>
                      </a:r>
                      <a:r>
                        <a:rPr sz="1575" b="1" spc="-67" baseline="-21164" dirty="0">
                          <a:latin typeface="Arial"/>
                          <a:cs typeface="Arial"/>
                        </a:rPr>
                        <a:t>P</a:t>
                      </a:r>
                      <a:r>
                        <a:rPr sz="1600" b="1" spc="-45" dirty="0">
                          <a:latin typeface="Arial"/>
                          <a:cs typeface="Arial"/>
                        </a:rPr>
                        <a:t>, </a:t>
                      </a:r>
                      <a:r>
                        <a:rPr sz="1600" b="1" spc="-5" dirty="0">
                          <a:latin typeface="Arial"/>
                          <a:cs typeface="Arial"/>
                        </a:rPr>
                        <a:t>and </a:t>
                      </a:r>
                      <a:r>
                        <a:rPr sz="1600" b="1" spc="5" dirty="0">
                          <a:latin typeface="Arial"/>
                          <a:cs typeface="Arial"/>
                        </a:rPr>
                        <a:t>B</a:t>
                      </a:r>
                      <a:r>
                        <a:rPr sz="1575" b="1" spc="7" baseline="-21164" dirty="0">
                          <a:latin typeface="Arial"/>
                          <a:cs typeface="Arial"/>
                        </a:rPr>
                        <a:t>T</a:t>
                      </a:r>
                      <a:r>
                        <a:rPr sz="1575" b="1" spc="262" baseline="-21164" dirty="0">
                          <a:latin typeface="Arial"/>
                          <a:cs typeface="Arial"/>
                        </a:rPr>
                        <a:t> </a:t>
                      </a:r>
                      <a:r>
                        <a:rPr sz="1600" b="1" spc="-5" dirty="0">
                          <a:latin typeface="Arial"/>
                          <a:cs typeface="Arial"/>
                        </a:rPr>
                        <a:t>[s]</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AEBDE"/>
                    </a:solidFill>
                  </a:tcPr>
                </a:tc>
                <a:tc>
                  <a:txBody>
                    <a:bodyPr/>
                    <a:lstStyle/>
                    <a:p>
                      <a:pPr algn="ctr">
                        <a:lnSpc>
                          <a:spcPct val="100000"/>
                        </a:lnSpc>
                        <a:spcBef>
                          <a:spcPts val="1220"/>
                        </a:spcBef>
                      </a:pPr>
                      <a:r>
                        <a:rPr sz="1600" b="1" spc="-5" dirty="0">
                          <a:latin typeface="Arial"/>
                          <a:cs typeface="Arial"/>
                        </a:rPr>
                        <a:t>~0.4</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9D9D9"/>
                    </a:solidFill>
                  </a:tcPr>
                </a:tc>
                <a:tc>
                  <a:txBody>
                    <a:bodyPr/>
                    <a:lstStyle/>
                    <a:p>
                      <a:pPr algn="ctr">
                        <a:lnSpc>
                          <a:spcPct val="100000"/>
                        </a:lnSpc>
                        <a:spcBef>
                          <a:spcPts val="1220"/>
                        </a:spcBef>
                      </a:pPr>
                      <a:r>
                        <a:rPr sz="1600" b="1" spc="-5" dirty="0">
                          <a:latin typeface="Arial"/>
                          <a:cs typeface="Arial"/>
                        </a:rPr>
                        <a:t>~3.5</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AEBDE"/>
                    </a:solidFill>
                  </a:tcPr>
                </a:tc>
                <a:tc>
                  <a:txBody>
                    <a:bodyPr/>
                    <a:lstStyle/>
                    <a:p>
                      <a:pPr marR="555625" algn="r">
                        <a:lnSpc>
                          <a:spcPct val="100000"/>
                        </a:lnSpc>
                        <a:spcBef>
                          <a:spcPts val="1220"/>
                        </a:spcBef>
                      </a:pPr>
                      <a:r>
                        <a:rPr sz="1600" b="1" dirty="0">
                          <a:latin typeface="Arial"/>
                          <a:cs typeface="Arial"/>
                        </a:rPr>
                        <a:t>~3</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AEBDE"/>
                    </a:solidFill>
                  </a:tcPr>
                </a:tc>
                <a:tc>
                  <a:txBody>
                    <a:bodyPr/>
                    <a:lstStyle/>
                    <a:p>
                      <a:pPr algn="ctr">
                        <a:lnSpc>
                          <a:spcPct val="100000"/>
                        </a:lnSpc>
                        <a:spcBef>
                          <a:spcPts val="1220"/>
                        </a:spcBef>
                      </a:pPr>
                      <a:r>
                        <a:rPr sz="1600" b="1" dirty="0">
                          <a:latin typeface="Arial"/>
                          <a:cs typeface="Arial"/>
                        </a:rPr>
                        <a:t>5</a:t>
                      </a:r>
                      <a:endParaRPr sz="160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CAEBDE"/>
                    </a:solidFill>
                  </a:tcPr>
                </a:tc>
                <a:tc>
                  <a:txBody>
                    <a:bodyPr/>
                    <a:lstStyle/>
                    <a:p>
                      <a:pPr algn="ctr">
                        <a:lnSpc>
                          <a:spcPct val="100000"/>
                        </a:lnSpc>
                        <a:spcBef>
                          <a:spcPts val="1220"/>
                        </a:spcBef>
                      </a:pPr>
                      <a:r>
                        <a:rPr sz="1600" b="1" dirty="0">
                          <a:latin typeface="Arial"/>
                          <a:cs typeface="Arial"/>
                        </a:rPr>
                        <a:t>5</a:t>
                      </a:r>
                      <a:endParaRPr sz="1600" dirty="0">
                        <a:latin typeface="Arial"/>
                        <a:cs typeface="Arial"/>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CCCC"/>
                    </a:solidFill>
                  </a:tcPr>
                </a:tc>
              </a:tr>
            </a:tbl>
          </a:graphicData>
        </a:graphic>
      </p:graphicFrame>
      <p:sp>
        <p:nvSpPr>
          <p:cNvPr id="4" name="object 4"/>
          <p:cNvSpPr txBox="1">
            <a:spLocks noGrp="1"/>
          </p:cNvSpPr>
          <p:nvPr>
            <p:ph type="title"/>
          </p:nvPr>
        </p:nvSpPr>
        <p:spPr>
          <a:xfrm>
            <a:off x="0" y="203061"/>
            <a:ext cx="9144000" cy="553998"/>
          </a:xfrm>
          <a:prstGeom prst="rect">
            <a:avLst/>
          </a:prstGeom>
        </p:spPr>
        <p:txBody>
          <a:bodyPr vert="horz" wrap="square" lIns="0" tIns="0" rIns="0" bIns="0" rtlCol="0">
            <a:spAutoFit/>
          </a:bodyPr>
          <a:lstStyle/>
          <a:p>
            <a:pPr>
              <a:lnSpc>
                <a:spcPct val="100000"/>
              </a:lnSpc>
            </a:pPr>
            <a:r>
              <a:rPr sz="3600" spc="-5" dirty="0">
                <a:solidFill>
                  <a:srgbClr val="0000FF"/>
                </a:solidFill>
                <a:latin typeface="Arial"/>
                <a:cs typeface="Arial"/>
              </a:rPr>
              <a:t>NSTX-U device performance</a:t>
            </a:r>
            <a:r>
              <a:rPr sz="3600" spc="-60" dirty="0">
                <a:solidFill>
                  <a:srgbClr val="0000FF"/>
                </a:solidFill>
                <a:latin typeface="Arial"/>
                <a:cs typeface="Arial"/>
              </a:rPr>
              <a:t> </a:t>
            </a:r>
            <a:r>
              <a:rPr sz="3600" spc="-5" dirty="0" smtClean="0">
                <a:solidFill>
                  <a:srgbClr val="0000FF"/>
                </a:solidFill>
                <a:latin typeface="Arial"/>
                <a:cs typeface="Arial"/>
              </a:rPr>
              <a:t>progression</a:t>
            </a:r>
            <a:endParaRPr sz="3600" spc="-5" dirty="0">
              <a:solidFill>
                <a:srgbClr val="0000FF"/>
              </a:solidFill>
              <a:latin typeface="Arial"/>
              <a:cs typeface="Arial"/>
            </a:endParaRPr>
          </a:p>
        </p:txBody>
      </p:sp>
      <p:sp>
        <p:nvSpPr>
          <p:cNvPr id="5"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19</a:t>
            </a:fld>
            <a:endParaRPr lang="en-US" sz="1400" dirty="0">
              <a:latin typeface="Times" charset="0"/>
            </a:endParaRPr>
          </a:p>
        </p:txBody>
      </p:sp>
    </p:spTree>
    <p:extLst>
      <p:ext uri="{BB962C8B-B14F-4D97-AF65-F5344CB8AC3E}">
        <p14:creationId xmlns:p14="http://schemas.microsoft.com/office/powerpoint/2010/main" val="420100040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4140"/>
              </a:lnSpc>
              <a:spcBef>
                <a:spcPct val="0"/>
              </a:spcBef>
              <a:spcAft>
                <a:spcPts val="0"/>
              </a:spcAft>
              <a:buFontTx/>
              <a:buNone/>
            </a:pPr>
            <a:r>
              <a:rPr lang="en-US" sz="4000" dirty="0" smtClean="0">
                <a:solidFill>
                  <a:srgbClr val="0816FF"/>
                </a:solidFill>
              </a:rPr>
              <a:t>Presentation Outline</a:t>
            </a:r>
            <a:endParaRPr lang="en-US" sz="3200" i="0" dirty="0">
              <a:solidFill>
                <a:srgbClr val="FF0000"/>
              </a:solidFill>
              <a:latin typeface="Arial" charset="0"/>
            </a:endParaRPr>
          </a:p>
        </p:txBody>
      </p:sp>
      <p:sp>
        <p:nvSpPr>
          <p:cNvPr id="24" name="Slide Number Placeholder 3"/>
          <p:cNvSpPr>
            <a:spLocks noGrp="1"/>
          </p:cNvSpPr>
          <p:nvPr>
            <p:ph type="sldNum" sz="quarter" idx="4294967295"/>
          </p:nvPr>
        </p:nvSpPr>
        <p:spPr>
          <a:xfrm>
            <a:off x="7239000" y="6527800"/>
            <a:ext cx="1905000" cy="457200"/>
          </a:xfrm>
          <a:prstGeom prst="rect">
            <a:avLst/>
          </a:prstGeom>
          <a:noFill/>
        </p:spPr>
        <p:txBody>
          <a:bodyPr anchor="t"/>
          <a:lstStyle/>
          <a:p>
            <a:pPr algn="r">
              <a:buNone/>
            </a:pPr>
            <a:fld id="{338AFD17-9088-4C77-B107-6A6359279C2A}" type="slidenum">
              <a:rPr lang="en-US" sz="1400" b="0">
                <a:latin typeface="Times" charset="0"/>
              </a:rPr>
              <a:pPr algn="r">
                <a:buNone/>
              </a:pPr>
              <a:t>2</a:t>
            </a:fld>
            <a:endParaRPr lang="en-US" sz="1400" b="0" dirty="0">
              <a:latin typeface="Times" charset="0"/>
            </a:endParaRPr>
          </a:p>
        </p:txBody>
      </p:sp>
      <p:sp>
        <p:nvSpPr>
          <p:cNvPr id="2" name="Content Placeholder 1"/>
          <p:cNvSpPr>
            <a:spLocks noGrp="1"/>
          </p:cNvSpPr>
          <p:nvPr>
            <p:ph idx="1"/>
          </p:nvPr>
        </p:nvSpPr>
        <p:spPr>
          <a:xfrm>
            <a:off x="838200" y="1447800"/>
            <a:ext cx="7467600" cy="4419600"/>
          </a:xfrm>
        </p:spPr>
        <p:txBody>
          <a:bodyPr/>
          <a:lstStyle/>
          <a:p>
            <a:pPr>
              <a:spcAft>
                <a:spcPts val="4200"/>
              </a:spcAft>
            </a:pPr>
            <a:r>
              <a:rPr lang="en-US" dirty="0" smtClean="0"/>
              <a:t>Completion of NSTX Upgrade Project </a:t>
            </a:r>
          </a:p>
          <a:p>
            <a:pPr>
              <a:spcAft>
                <a:spcPts val="4200"/>
              </a:spcAft>
            </a:pPr>
            <a:r>
              <a:rPr lang="en-US" dirty="0" smtClean="0">
                <a:solidFill>
                  <a:schemeClr val="bg1">
                    <a:lumMod val="50000"/>
                  </a:schemeClr>
                </a:solidFill>
              </a:rPr>
              <a:t>NSTX-U Facility Commissioning </a:t>
            </a:r>
          </a:p>
          <a:p>
            <a:pPr>
              <a:spcAft>
                <a:spcPts val="4200"/>
              </a:spcAft>
            </a:pPr>
            <a:r>
              <a:rPr lang="en-US" dirty="0" smtClean="0">
                <a:solidFill>
                  <a:schemeClr val="bg1">
                    <a:lumMod val="50000"/>
                  </a:schemeClr>
                </a:solidFill>
              </a:rPr>
              <a:t>Facility Operations Status and Plan</a:t>
            </a:r>
          </a:p>
          <a:p>
            <a:pPr>
              <a:spcAft>
                <a:spcPts val="4200"/>
              </a:spcAft>
            </a:pPr>
            <a:r>
              <a:rPr lang="en-US" dirty="0" smtClean="0">
                <a:solidFill>
                  <a:schemeClr val="bg1">
                    <a:lumMod val="50000"/>
                  </a:schemeClr>
                </a:solidFill>
              </a:rPr>
              <a:t>Facility Enhancement Status and Plan</a:t>
            </a:r>
            <a:endParaRPr lang="en-US" dirty="0">
              <a:solidFill>
                <a:schemeClr val="bg1">
                  <a:lumMod val="50000"/>
                </a:schemeClr>
              </a:solidFill>
            </a:endParaRPr>
          </a:p>
        </p:txBody>
      </p:sp>
    </p:spTree>
    <p:extLst>
      <p:ext uri="{BB962C8B-B14F-4D97-AF65-F5344CB8AC3E}">
        <p14:creationId xmlns:p14="http://schemas.microsoft.com/office/powerpoint/2010/main" val="41935251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4140"/>
              </a:lnSpc>
              <a:spcBef>
                <a:spcPct val="0"/>
              </a:spcBef>
              <a:spcAft>
                <a:spcPts val="0"/>
              </a:spcAft>
              <a:buFontTx/>
              <a:buNone/>
            </a:pPr>
            <a:r>
              <a:rPr lang="en-US" sz="4000" dirty="0" smtClean="0">
                <a:solidFill>
                  <a:srgbClr val="0816FF"/>
                </a:solidFill>
              </a:rPr>
              <a:t>Presentation Outline</a:t>
            </a:r>
            <a:endParaRPr lang="en-US" sz="3200" i="0" dirty="0">
              <a:solidFill>
                <a:srgbClr val="FF0000"/>
              </a:solidFill>
              <a:latin typeface="Arial" charset="0"/>
            </a:endParaRPr>
          </a:p>
        </p:txBody>
      </p:sp>
      <p:sp>
        <p:nvSpPr>
          <p:cNvPr id="24" name="Slide Number Placeholder 3"/>
          <p:cNvSpPr>
            <a:spLocks noGrp="1"/>
          </p:cNvSpPr>
          <p:nvPr>
            <p:ph type="sldNum" sz="quarter" idx="4294967295"/>
          </p:nvPr>
        </p:nvSpPr>
        <p:spPr>
          <a:xfrm>
            <a:off x="7239000" y="6527800"/>
            <a:ext cx="1905000" cy="457200"/>
          </a:xfrm>
          <a:prstGeom prst="rect">
            <a:avLst/>
          </a:prstGeom>
          <a:noFill/>
        </p:spPr>
        <p:txBody>
          <a:bodyPr anchor="t"/>
          <a:lstStyle/>
          <a:p>
            <a:pPr algn="r">
              <a:buNone/>
            </a:pPr>
            <a:fld id="{338AFD17-9088-4C77-B107-6A6359279C2A}" type="slidenum">
              <a:rPr lang="en-US" sz="1400" b="0">
                <a:latin typeface="Times" charset="0"/>
              </a:rPr>
              <a:pPr algn="r">
                <a:buNone/>
              </a:pPr>
              <a:t>20</a:t>
            </a:fld>
            <a:endParaRPr lang="en-US" sz="1400" b="0" dirty="0">
              <a:latin typeface="Times" charset="0"/>
            </a:endParaRPr>
          </a:p>
        </p:txBody>
      </p:sp>
      <p:sp>
        <p:nvSpPr>
          <p:cNvPr id="2" name="Content Placeholder 1"/>
          <p:cNvSpPr>
            <a:spLocks noGrp="1"/>
          </p:cNvSpPr>
          <p:nvPr>
            <p:ph idx="1"/>
          </p:nvPr>
        </p:nvSpPr>
        <p:spPr>
          <a:xfrm>
            <a:off x="762000" y="1219200"/>
            <a:ext cx="7467600" cy="4419600"/>
          </a:xfrm>
        </p:spPr>
        <p:txBody>
          <a:bodyPr/>
          <a:lstStyle/>
          <a:p>
            <a:pPr>
              <a:spcAft>
                <a:spcPts val="4200"/>
              </a:spcAft>
            </a:pPr>
            <a:r>
              <a:rPr lang="en-US" dirty="0" smtClean="0">
                <a:solidFill>
                  <a:srgbClr val="7F7F7F"/>
                </a:solidFill>
              </a:rPr>
              <a:t>Completion of NSTX Upgrade Project </a:t>
            </a:r>
          </a:p>
          <a:p>
            <a:pPr>
              <a:spcAft>
                <a:spcPts val="4200"/>
              </a:spcAft>
            </a:pPr>
            <a:r>
              <a:rPr lang="en-US" dirty="0" smtClean="0">
                <a:solidFill>
                  <a:srgbClr val="7F7F7F"/>
                </a:solidFill>
              </a:rPr>
              <a:t>NSTX-U Facility Commissioning </a:t>
            </a:r>
          </a:p>
          <a:p>
            <a:pPr>
              <a:spcAft>
                <a:spcPts val="4200"/>
              </a:spcAft>
            </a:pPr>
            <a:r>
              <a:rPr lang="en-US" dirty="0" smtClean="0">
                <a:solidFill>
                  <a:schemeClr val="bg1">
                    <a:lumMod val="50000"/>
                  </a:schemeClr>
                </a:solidFill>
              </a:rPr>
              <a:t>Facility Operations Status and Plan</a:t>
            </a:r>
          </a:p>
          <a:p>
            <a:pPr>
              <a:spcAft>
                <a:spcPts val="4200"/>
              </a:spcAft>
            </a:pPr>
            <a:r>
              <a:rPr lang="en-US" dirty="0" smtClean="0">
                <a:solidFill>
                  <a:srgbClr val="000000"/>
                </a:solidFill>
              </a:rPr>
              <a:t>Facility Enhancement Status and Plan</a:t>
            </a:r>
            <a:endParaRPr lang="en-US" dirty="0">
              <a:solidFill>
                <a:srgbClr val="000000"/>
              </a:solidFill>
            </a:endParaRPr>
          </a:p>
        </p:txBody>
      </p:sp>
    </p:spTree>
    <p:extLst>
      <p:ext uri="{BB962C8B-B14F-4D97-AF65-F5344CB8AC3E}">
        <p14:creationId xmlns:p14="http://schemas.microsoft.com/office/powerpoint/2010/main" val="156582656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75"/>
          <p:cNvPicPr>
            <a:picLocks noChangeAspect="1" noChangeArrowheads="1"/>
          </p:cNvPicPr>
          <p:nvPr/>
        </p:nvPicPr>
        <p:blipFill>
          <a:blip r:embed="rId3">
            <a:extLst>
              <a:ext uri="{28A0092B-C50C-407E-A947-70E740481C1C}">
                <a14:useLocalDpi xmlns:a14="http://schemas.microsoft.com/office/drawing/2010/main" val="0"/>
              </a:ext>
            </a:extLst>
          </a:blip>
          <a:srcRect l="12645" r="7295"/>
          <a:stretch>
            <a:fillRect/>
          </a:stretch>
        </p:blipFill>
        <p:spPr bwMode="auto">
          <a:xfrm>
            <a:off x="0" y="2330450"/>
            <a:ext cx="129540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pic>
        <p:nvPicPr>
          <p:cNvPr id="25602" name="Picture 79" descr="NB2 i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660900"/>
            <a:ext cx="1433512"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81"/>
          <p:cNvSpPr txBox="1">
            <a:spLocks noChangeArrowheads="1"/>
          </p:cNvSpPr>
          <p:nvPr/>
        </p:nvSpPr>
        <p:spPr bwMode="auto">
          <a:xfrm>
            <a:off x="0" y="1905000"/>
            <a:ext cx="1279525" cy="36036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742950" indent="-285750" defTabSz="860425" eaLnBrk="0" hangingPunct="0">
              <a:defRPr sz="1200" b="1" i="1">
                <a:solidFill>
                  <a:srgbClr val="1822CD"/>
                </a:solidFill>
                <a:latin typeface="Helvetica" charset="0"/>
                <a:ea typeface="ＭＳ Ｐゴシック" charset="0"/>
              </a:defRPr>
            </a:lvl2pPr>
            <a:lvl3pPr marL="1143000" indent="-228600" defTabSz="860425" eaLnBrk="0" hangingPunct="0">
              <a:defRPr sz="1200" b="1" i="1">
                <a:solidFill>
                  <a:srgbClr val="1822CD"/>
                </a:solidFill>
                <a:latin typeface="Helvetica" charset="0"/>
                <a:ea typeface="ＭＳ Ｐゴシック" charset="0"/>
              </a:defRPr>
            </a:lvl3pPr>
            <a:lvl4pPr marL="1600200" indent="-228600" defTabSz="860425" eaLnBrk="0" hangingPunct="0">
              <a:defRPr sz="1200" b="1" i="1">
                <a:solidFill>
                  <a:srgbClr val="1822CD"/>
                </a:solidFill>
                <a:latin typeface="Helvetica" charset="0"/>
                <a:ea typeface="ＭＳ Ｐゴシック" charset="0"/>
              </a:defRPr>
            </a:lvl4pPr>
            <a:lvl5pPr marL="2057400" indent="-228600" defTabSz="860425" eaLnBrk="0" hangingPunct="0">
              <a:defRPr sz="1200" b="1" i="1">
                <a:solidFill>
                  <a:srgbClr val="1822CD"/>
                </a:solidFill>
                <a:latin typeface="Helvetica" charset="0"/>
                <a:ea typeface="ＭＳ Ｐゴシック" charset="0"/>
              </a:defRPr>
            </a:lvl5pPr>
            <a:lvl6pPr marL="2514600" indent="-228600" defTabSz="860425"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defTabSz="860425"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defTabSz="860425"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defTabSz="860425" eaLnBrk="0" fontAlgn="base" hangingPunct="0">
              <a:spcBef>
                <a:spcPct val="0"/>
              </a:spcBef>
              <a:spcAft>
                <a:spcPct val="0"/>
              </a:spcAft>
              <a:defRPr sz="1200" b="1" i="1">
                <a:solidFill>
                  <a:srgbClr val="1822CD"/>
                </a:solidFill>
                <a:latin typeface="Helvetica" charset="0"/>
                <a:ea typeface="ＭＳ Ｐゴシック" charset="0"/>
              </a:defRPr>
            </a:lvl9pPr>
          </a:lstStyle>
          <a:p>
            <a:pPr algn="ctr">
              <a:lnSpc>
                <a:spcPct val="60000"/>
              </a:lnSpc>
            </a:pPr>
            <a:r>
              <a:rPr lang="en-US" sz="1600" i="0">
                <a:solidFill>
                  <a:srgbClr val="FF0000"/>
                </a:solidFill>
                <a:latin typeface="Arial Narrow" charset="0"/>
              </a:rPr>
              <a:t>New </a:t>
            </a:r>
          </a:p>
          <a:p>
            <a:pPr algn="ctr">
              <a:lnSpc>
                <a:spcPct val="60000"/>
              </a:lnSpc>
            </a:pPr>
            <a:r>
              <a:rPr lang="en-US" sz="1600" i="0">
                <a:solidFill>
                  <a:srgbClr val="FF0000"/>
                </a:solidFill>
                <a:latin typeface="Arial Narrow" charset="0"/>
              </a:rPr>
              <a:t>center-stack</a:t>
            </a:r>
          </a:p>
        </p:txBody>
      </p:sp>
      <p:sp>
        <p:nvSpPr>
          <p:cNvPr id="25604" name="Text Box 82"/>
          <p:cNvSpPr txBox="1">
            <a:spLocks noChangeArrowheads="1"/>
          </p:cNvSpPr>
          <p:nvPr/>
        </p:nvSpPr>
        <p:spPr bwMode="auto">
          <a:xfrm>
            <a:off x="76200" y="5697538"/>
            <a:ext cx="661988" cy="2460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742950" indent="-285750" defTabSz="860425" eaLnBrk="0" hangingPunct="0">
              <a:defRPr sz="1200" b="1" i="1">
                <a:solidFill>
                  <a:srgbClr val="1822CD"/>
                </a:solidFill>
                <a:latin typeface="Helvetica" charset="0"/>
                <a:ea typeface="ＭＳ Ｐゴシック" charset="0"/>
              </a:defRPr>
            </a:lvl2pPr>
            <a:lvl3pPr marL="1143000" indent="-228600" defTabSz="860425" eaLnBrk="0" hangingPunct="0">
              <a:defRPr sz="1200" b="1" i="1">
                <a:solidFill>
                  <a:srgbClr val="1822CD"/>
                </a:solidFill>
                <a:latin typeface="Helvetica" charset="0"/>
                <a:ea typeface="ＭＳ Ｐゴシック" charset="0"/>
              </a:defRPr>
            </a:lvl3pPr>
            <a:lvl4pPr marL="1600200" indent="-228600" defTabSz="860425" eaLnBrk="0" hangingPunct="0">
              <a:defRPr sz="1200" b="1" i="1">
                <a:solidFill>
                  <a:srgbClr val="1822CD"/>
                </a:solidFill>
                <a:latin typeface="Helvetica" charset="0"/>
                <a:ea typeface="ＭＳ Ｐゴシック" charset="0"/>
              </a:defRPr>
            </a:lvl4pPr>
            <a:lvl5pPr marL="2057400" indent="-228600" defTabSz="860425" eaLnBrk="0" hangingPunct="0">
              <a:defRPr sz="1200" b="1" i="1">
                <a:solidFill>
                  <a:srgbClr val="1822CD"/>
                </a:solidFill>
                <a:latin typeface="Helvetica" charset="0"/>
                <a:ea typeface="ＭＳ Ｐゴシック" charset="0"/>
              </a:defRPr>
            </a:lvl5pPr>
            <a:lvl6pPr marL="2514600" indent="-228600" defTabSz="860425"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defTabSz="860425"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defTabSz="860425"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defTabSz="860425" eaLnBrk="0" fontAlgn="base" hangingPunct="0">
              <a:spcBef>
                <a:spcPct val="0"/>
              </a:spcBef>
              <a:spcAft>
                <a:spcPct val="0"/>
              </a:spcAft>
              <a:defRPr sz="1200" b="1" i="1">
                <a:solidFill>
                  <a:srgbClr val="1822CD"/>
                </a:solidFill>
                <a:latin typeface="Helvetica" charset="0"/>
                <a:ea typeface="ＭＳ Ｐゴシック" charset="0"/>
              </a:defRPr>
            </a:lvl9pPr>
          </a:lstStyle>
          <a:p>
            <a:pPr algn="ctr"/>
            <a:r>
              <a:rPr lang="en-US" sz="1600" i="0">
                <a:solidFill>
                  <a:srgbClr val="FF0000"/>
                </a:solidFill>
                <a:latin typeface="Arial Narrow" charset="0"/>
              </a:rPr>
              <a:t>2nd NBI</a:t>
            </a:r>
          </a:p>
        </p:txBody>
      </p:sp>
      <p:sp>
        <p:nvSpPr>
          <p:cNvPr id="118" name="Rectangle 117"/>
          <p:cNvSpPr/>
          <p:nvPr/>
        </p:nvSpPr>
        <p:spPr bwMode="auto">
          <a:xfrm>
            <a:off x="5562600" y="1524000"/>
            <a:ext cx="725488" cy="5022850"/>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lIns="0" tIns="0" rIns="0" bIns="0"/>
          <a:lstStyle/>
          <a:p>
            <a:pPr>
              <a:defRPr/>
            </a:pPr>
            <a:endParaRPr lang="en-US" sz="1000">
              <a:cs typeface="Arial" panose="020B0604020202020204" pitchFamily="34" charset="0"/>
            </a:endParaRPr>
          </a:p>
        </p:txBody>
      </p:sp>
      <p:sp>
        <p:nvSpPr>
          <p:cNvPr id="25606" name="Oval 19"/>
          <p:cNvSpPr>
            <a:spLocks noChangeArrowheads="1"/>
          </p:cNvSpPr>
          <p:nvPr/>
        </p:nvSpPr>
        <p:spPr bwMode="auto">
          <a:xfrm>
            <a:off x="6167438" y="3700463"/>
            <a:ext cx="136525" cy="1365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70000"/>
              </a:lnSpc>
            </a:pPr>
            <a:endParaRPr lang="en-US" sz="1000" i="0">
              <a:cs typeface="Arial" charset="0"/>
            </a:endParaRPr>
          </a:p>
        </p:txBody>
      </p:sp>
      <p:sp>
        <p:nvSpPr>
          <p:cNvPr id="25607" name="Oval 19"/>
          <p:cNvSpPr>
            <a:spLocks noChangeArrowheads="1"/>
          </p:cNvSpPr>
          <p:nvPr/>
        </p:nvSpPr>
        <p:spPr bwMode="auto">
          <a:xfrm>
            <a:off x="3673475" y="2703512"/>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08" name="Rectangle 20"/>
          <p:cNvSpPr>
            <a:spLocks noChangeArrowheads="1"/>
          </p:cNvSpPr>
          <p:nvPr/>
        </p:nvSpPr>
        <p:spPr bwMode="auto">
          <a:xfrm>
            <a:off x="2941638" y="2587625"/>
            <a:ext cx="868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Li granule injector</a:t>
            </a:r>
          </a:p>
        </p:txBody>
      </p:sp>
      <p:sp>
        <p:nvSpPr>
          <p:cNvPr id="25609" name="Rectangle 20"/>
          <p:cNvSpPr>
            <a:spLocks noChangeArrowheads="1"/>
          </p:cNvSpPr>
          <p:nvPr/>
        </p:nvSpPr>
        <p:spPr bwMode="auto">
          <a:xfrm>
            <a:off x="5608638" y="2374900"/>
            <a:ext cx="9144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85000"/>
              </a:lnSpc>
            </a:pPr>
            <a:r>
              <a:rPr lang="en-US" sz="1000" i="0">
                <a:solidFill>
                  <a:schemeClr val="tx1"/>
                </a:solidFill>
                <a:cs typeface="Arial" charset="0"/>
              </a:rPr>
              <a:t>High-Z   PFC diagnostics</a:t>
            </a:r>
          </a:p>
        </p:txBody>
      </p:sp>
      <p:sp>
        <p:nvSpPr>
          <p:cNvPr id="25610" name="Oval 19"/>
          <p:cNvSpPr>
            <a:spLocks noChangeArrowheads="1"/>
          </p:cNvSpPr>
          <p:nvPr/>
        </p:nvSpPr>
        <p:spPr bwMode="auto">
          <a:xfrm>
            <a:off x="6310313" y="2514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11" name="Oval 19"/>
          <p:cNvSpPr>
            <a:spLocks noChangeArrowheads="1"/>
          </p:cNvSpPr>
          <p:nvPr/>
        </p:nvSpPr>
        <p:spPr bwMode="auto">
          <a:xfrm>
            <a:off x="3648075" y="3825875"/>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12" name="Rectangle 20"/>
          <p:cNvSpPr>
            <a:spLocks noChangeArrowheads="1"/>
          </p:cNvSpPr>
          <p:nvPr/>
        </p:nvSpPr>
        <p:spPr bwMode="auto">
          <a:xfrm>
            <a:off x="5608638" y="3459163"/>
            <a:ext cx="1993900" cy="2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100" i="0">
                <a:solidFill>
                  <a:srgbClr val="FF0000"/>
                </a:solidFill>
                <a:cs typeface="Arial" charset="0"/>
              </a:rPr>
              <a:t>Off-midplane 3D coils (NCC)</a:t>
            </a:r>
          </a:p>
        </p:txBody>
      </p:sp>
      <p:sp>
        <p:nvSpPr>
          <p:cNvPr id="25613" name="Oval 19"/>
          <p:cNvSpPr>
            <a:spLocks noChangeArrowheads="1"/>
          </p:cNvSpPr>
          <p:nvPr/>
        </p:nvSpPr>
        <p:spPr bwMode="auto">
          <a:xfrm>
            <a:off x="3581400" y="48133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14" name="Oval 19"/>
          <p:cNvSpPr>
            <a:spLocks noChangeArrowheads="1"/>
          </p:cNvSpPr>
          <p:nvPr/>
        </p:nvSpPr>
        <p:spPr bwMode="auto">
          <a:xfrm>
            <a:off x="3733800" y="6284913"/>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15" name="Oval 19"/>
          <p:cNvSpPr>
            <a:spLocks noChangeArrowheads="1"/>
          </p:cNvSpPr>
          <p:nvPr/>
        </p:nvSpPr>
        <p:spPr bwMode="auto">
          <a:xfrm>
            <a:off x="6303963" y="627856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16" name="Rectangle 20"/>
          <p:cNvSpPr>
            <a:spLocks noChangeArrowheads="1"/>
          </p:cNvSpPr>
          <p:nvPr/>
        </p:nvSpPr>
        <p:spPr bwMode="auto">
          <a:xfrm>
            <a:off x="6446838" y="6186488"/>
            <a:ext cx="889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chemeClr val="tx1"/>
                </a:solidFill>
                <a:cs typeface="Arial" charset="0"/>
              </a:rPr>
              <a:t>up to 1 MA plasma gun</a:t>
            </a:r>
          </a:p>
        </p:txBody>
      </p:sp>
      <p:sp>
        <p:nvSpPr>
          <p:cNvPr id="25617" name="Rectangle 20"/>
          <p:cNvSpPr>
            <a:spLocks noChangeArrowheads="1"/>
          </p:cNvSpPr>
          <p:nvPr/>
        </p:nvSpPr>
        <p:spPr bwMode="auto">
          <a:xfrm>
            <a:off x="6299200" y="1954213"/>
            <a:ext cx="1282700" cy="36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80000"/>
              </a:lnSpc>
            </a:pPr>
            <a:r>
              <a:rPr lang="en-US" sz="1100" i="0" dirty="0">
                <a:solidFill>
                  <a:srgbClr val="FF0000"/>
                </a:solidFill>
                <a:cs typeface="Arial" charset="0"/>
              </a:rPr>
              <a:t>Lower </a:t>
            </a:r>
            <a:r>
              <a:rPr lang="en-US" sz="1100" i="0" dirty="0" err="1">
                <a:solidFill>
                  <a:srgbClr val="FF0000"/>
                </a:solidFill>
                <a:cs typeface="Arial" charset="0"/>
              </a:rPr>
              <a:t>divertor</a:t>
            </a:r>
            <a:r>
              <a:rPr lang="en-US" sz="1100" i="0" dirty="0">
                <a:solidFill>
                  <a:srgbClr val="FF0000"/>
                </a:solidFill>
                <a:cs typeface="Arial" charset="0"/>
              </a:rPr>
              <a:t> </a:t>
            </a:r>
            <a:r>
              <a:rPr lang="en-US" sz="1100" i="0" dirty="0" err="1">
                <a:solidFill>
                  <a:srgbClr val="FF0000"/>
                </a:solidFill>
                <a:cs typeface="Arial" charset="0"/>
              </a:rPr>
              <a:t>cryo</a:t>
            </a:r>
            <a:r>
              <a:rPr lang="en-US" sz="1100" i="0" dirty="0">
                <a:solidFill>
                  <a:srgbClr val="FF0000"/>
                </a:solidFill>
                <a:cs typeface="Arial" charset="0"/>
              </a:rPr>
              <a:t>-pump</a:t>
            </a:r>
          </a:p>
        </p:txBody>
      </p:sp>
      <p:sp>
        <p:nvSpPr>
          <p:cNvPr id="25618" name="Oval 19"/>
          <p:cNvSpPr>
            <a:spLocks noChangeArrowheads="1"/>
          </p:cNvSpPr>
          <p:nvPr/>
        </p:nvSpPr>
        <p:spPr bwMode="auto">
          <a:xfrm>
            <a:off x="6172200" y="2079625"/>
            <a:ext cx="136525" cy="136525"/>
          </a:xfrm>
          <a:prstGeom prst="ellipse">
            <a:avLst/>
          </a:prstGeom>
          <a:solidFill>
            <a:srgbClr val="FF0000"/>
          </a:solidFill>
          <a:ln w="38100">
            <a:solidFill>
              <a:srgbClr val="FF0000"/>
            </a:solidFill>
            <a:round/>
            <a:headEnd/>
            <a:tailEnd/>
          </a:ln>
        </p:spPr>
        <p:txBody>
          <a:bodyPr wrap="none" anchor="ctr"/>
          <a:lstStyle/>
          <a:p>
            <a:pPr algn="ctr">
              <a:lnSpc>
                <a:spcPct val="70000"/>
              </a:lnSpc>
            </a:pPr>
            <a:endParaRPr lang="en-US" sz="1000" i="0">
              <a:cs typeface="Arial" charset="0"/>
            </a:endParaRPr>
          </a:p>
        </p:txBody>
      </p:sp>
      <p:sp>
        <p:nvSpPr>
          <p:cNvPr id="25619" name="Rectangle 20"/>
          <p:cNvSpPr>
            <a:spLocks noChangeArrowheads="1"/>
          </p:cNvSpPr>
          <p:nvPr/>
        </p:nvSpPr>
        <p:spPr bwMode="auto">
          <a:xfrm>
            <a:off x="2895600" y="6034088"/>
            <a:ext cx="1143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80000"/>
              </a:lnSpc>
            </a:pPr>
            <a:r>
              <a:rPr lang="en-US" sz="1000" i="0">
                <a:solidFill>
                  <a:srgbClr val="009973"/>
                </a:solidFill>
                <a:cs typeface="Arial" charset="0"/>
              </a:rPr>
              <a:t>Upgraded CHI for ~0.5MA</a:t>
            </a:r>
          </a:p>
        </p:txBody>
      </p:sp>
      <p:sp>
        <p:nvSpPr>
          <p:cNvPr id="25620" name="Rectangle 20"/>
          <p:cNvSpPr>
            <a:spLocks noChangeArrowheads="1"/>
          </p:cNvSpPr>
          <p:nvPr/>
        </p:nvSpPr>
        <p:spPr bwMode="auto">
          <a:xfrm>
            <a:off x="6172200" y="2938463"/>
            <a:ext cx="1438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80000"/>
              </a:lnSpc>
            </a:pPr>
            <a:r>
              <a:rPr lang="en-US" sz="1000" i="0">
                <a:solidFill>
                  <a:schemeClr val="tx1"/>
                </a:solidFill>
                <a:cs typeface="Arial" charset="0"/>
              </a:rPr>
              <a:t>LLD using bakeable cryo-baffle</a:t>
            </a:r>
          </a:p>
        </p:txBody>
      </p:sp>
      <p:sp>
        <p:nvSpPr>
          <p:cNvPr id="25621" name="Oval 19"/>
          <p:cNvSpPr>
            <a:spLocks noChangeArrowheads="1"/>
          </p:cNvSpPr>
          <p:nvPr/>
        </p:nvSpPr>
        <p:spPr bwMode="auto">
          <a:xfrm>
            <a:off x="6340475" y="3124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22" name="Oval 19"/>
          <p:cNvSpPr>
            <a:spLocks noChangeArrowheads="1"/>
          </p:cNvSpPr>
          <p:nvPr/>
        </p:nvSpPr>
        <p:spPr bwMode="auto">
          <a:xfrm>
            <a:off x="6192838" y="52228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23" name="Oval 19"/>
          <p:cNvSpPr>
            <a:spLocks noChangeArrowheads="1"/>
          </p:cNvSpPr>
          <p:nvPr/>
        </p:nvSpPr>
        <p:spPr bwMode="auto">
          <a:xfrm>
            <a:off x="3851275" y="46116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cs typeface="Arial" charset="0"/>
            </a:endParaRPr>
          </a:p>
        </p:txBody>
      </p:sp>
      <p:sp>
        <p:nvSpPr>
          <p:cNvPr id="25624" name="Oval 19"/>
          <p:cNvSpPr>
            <a:spLocks noChangeArrowheads="1"/>
          </p:cNvSpPr>
          <p:nvPr/>
        </p:nvSpPr>
        <p:spPr bwMode="auto">
          <a:xfrm>
            <a:off x="6167438" y="422751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25" name="Rectangle 20"/>
          <p:cNvSpPr>
            <a:spLocks noChangeArrowheads="1"/>
          </p:cNvSpPr>
          <p:nvPr/>
        </p:nvSpPr>
        <p:spPr bwMode="auto">
          <a:xfrm>
            <a:off x="6303963" y="4211638"/>
            <a:ext cx="152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chemeClr val="tx1"/>
                </a:solidFill>
                <a:cs typeface="Arial" charset="0"/>
              </a:rPr>
              <a:t>DBS, PCI, or other intermediate-k</a:t>
            </a:r>
          </a:p>
        </p:txBody>
      </p:sp>
      <p:sp>
        <p:nvSpPr>
          <p:cNvPr id="25626" name="Oval 19"/>
          <p:cNvSpPr>
            <a:spLocks noChangeArrowheads="1"/>
          </p:cNvSpPr>
          <p:nvPr/>
        </p:nvSpPr>
        <p:spPr bwMode="auto">
          <a:xfrm>
            <a:off x="3819525" y="53863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27" name="Rectangle 20"/>
          <p:cNvSpPr>
            <a:spLocks noChangeArrowheads="1"/>
          </p:cNvSpPr>
          <p:nvPr/>
        </p:nvSpPr>
        <p:spPr bwMode="auto">
          <a:xfrm>
            <a:off x="5456238" y="5529263"/>
            <a:ext cx="10668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defTabSz="912813" eaLnBrk="0" hangingPunct="0">
              <a:lnSpc>
                <a:spcPct val="50000"/>
              </a:lnSpc>
            </a:pPr>
            <a:r>
              <a:rPr lang="en-US" sz="1000" i="0">
                <a:solidFill>
                  <a:schemeClr val="tx1"/>
                </a:solidFill>
                <a:cs typeface="Arial" charset="0"/>
              </a:rPr>
              <a:t>Divertor P</a:t>
            </a:r>
            <a:r>
              <a:rPr lang="en-US" sz="1000" i="0" baseline="-25000">
                <a:solidFill>
                  <a:schemeClr val="tx1"/>
                </a:solidFill>
                <a:cs typeface="Arial" charset="0"/>
              </a:rPr>
              <a:t>rad</a:t>
            </a:r>
          </a:p>
        </p:txBody>
      </p:sp>
      <p:sp>
        <p:nvSpPr>
          <p:cNvPr id="25628" name="Rectangle 20"/>
          <p:cNvSpPr>
            <a:spLocks noChangeArrowheads="1"/>
          </p:cNvSpPr>
          <p:nvPr/>
        </p:nvSpPr>
        <p:spPr bwMode="auto">
          <a:xfrm>
            <a:off x="2971800" y="53451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Snowflake</a:t>
            </a:r>
            <a:endParaRPr lang="en-US" sz="1000" i="0" baseline="-25000">
              <a:solidFill>
                <a:srgbClr val="009973"/>
              </a:solidFill>
              <a:cs typeface="Arial" charset="0"/>
            </a:endParaRPr>
          </a:p>
        </p:txBody>
      </p:sp>
      <p:sp>
        <p:nvSpPr>
          <p:cNvPr id="25629" name="TextBox 96"/>
          <p:cNvSpPr txBox="1">
            <a:spLocks noChangeArrowheads="1"/>
          </p:cNvSpPr>
          <p:nvPr/>
        </p:nvSpPr>
        <p:spPr bwMode="auto">
          <a:xfrm>
            <a:off x="1524000" y="1500188"/>
            <a:ext cx="12192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36576">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r>
              <a:rPr lang="en-US" sz="1600" i="0">
                <a:solidFill>
                  <a:srgbClr val="3333CC"/>
                </a:solidFill>
                <a:latin typeface="Arial Narrow" charset="0"/>
              </a:rPr>
              <a:t>Run Weeks:</a:t>
            </a:r>
          </a:p>
        </p:txBody>
      </p:sp>
      <p:sp>
        <p:nvSpPr>
          <p:cNvPr id="25630" name="Rectangle 43"/>
          <p:cNvSpPr>
            <a:spLocks noChangeArrowheads="1"/>
          </p:cNvSpPr>
          <p:nvPr/>
        </p:nvSpPr>
        <p:spPr bwMode="auto">
          <a:xfrm>
            <a:off x="0" y="76200"/>
            <a:ext cx="914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ts val="2838"/>
              </a:lnSpc>
            </a:pPr>
            <a:r>
              <a:rPr lang="en-US" sz="3200" i="0" dirty="0">
                <a:solidFill>
                  <a:srgbClr val="0000CC"/>
                </a:solidFill>
                <a:ea typeface="MS PGothic" charset="0"/>
                <a:cs typeface="MS PGothic" charset="0"/>
              </a:rPr>
              <a:t>Five Year Facility Enhancement Plan </a:t>
            </a:r>
            <a:r>
              <a:rPr lang="en-US" sz="3200" i="0" dirty="0">
                <a:solidFill>
                  <a:srgbClr val="009973"/>
                </a:solidFill>
                <a:ea typeface="MS PGothic" charset="0"/>
                <a:cs typeface="MS PGothic" charset="0"/>
              </a:rPr>
              <a:t>(green – ongoing)</a:t>
            </a:r>
            <a:endParaRPr lang="en-US" sz="3200" i="0" dirty="0">
              <a:solidFill>
                <a:srgbClr val="FF0000"/>
              </a:solidFill>
              <a:ea typeface="MS PGothic" charset="0"/>
              <a:cs typeface="MS PGothic" charset="0"/>
            </a:endParaRPr>
          </a:p>
          <a:p>
            <a:pPr algn="ctr">
              <a:lnSpc>
                <a:spcPts val="2838"/>
              </a:lnSpc>
            </a:pPr>
            <a:r>
              <a:rPr lang="en-US" sz="2400" i="0" dirty="0">
                <a:solidFill>
                  <a:srgbClr val="FF0000"/>
                </a:solidFill>
                <a:ea typeface="MS PGothic" charset="0"/>
                <a:cs typeface="MS PGothic" charset="0"/>
              </a:rPr>
              <a:t>2015: Engineering design for high-Z tiles, </a:t>
            </a:r>
            <a:r>
              <a:rPr lang="en-US" sz="2400" i="0" dirty="0" err="1">
                <a:solidFill>
                  <a:srgbClr val="FF0000"/>
                </a:solidFill>
                <a:ea typeface="MS PGothic" charset="0"/>
                <a:cs typeface="MS PGothic" charset="0"/>
              </a:rPr>
              <a:t>Cryo</a:t>
            </a:r>
            <a:r>
              <a:rPr lang="en-US" sz="2400" i="0" dirty="0">
                <a:solidFill>
                  <a:srgbClr val="FF0000"/>
                </a:solidFill>
                <a:ea typeface="MS PGothic" charset="0"/>
                <a:cs typeface="MS PGothic" charset="0"/>
              </a:rPr>
              <a:t>-Pump, NCC, ECH</a:t>
            </a:r>
          </a:p>
        </p:txBody>
      </p:sp>
      <p:sp>
        <p:nvSpPr>
          <p:cNvPr id="126" name="Rectangle 125"/>
          <p:cNvSpPr/>
          <p:nvPr/>
        </p:nvSpPr>
        <p:spPr bwMode="auto">
          <a:xfrm>
            <a:off x="4038600" y="1524000"/>
            <a:ext cx="473075" cy="5022850"/>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lIns="0" tIns="0" rIns="0" bIns="0"/>
          <a:lstStyle/>
          <a:p>
            <a:pPr>
              <a:defRPr/>
            </a:pPr>
            <a:endParaRPr lang="en-US" sz="1000">
              <a:cs typeface="Arial" panose="020B0604020202020204" pitchFamily="34" charset="0"/>
            </a:endParaRPr>
          </a:p>
        </p:txBody>
      </p:sp>
      <p:sp>
        <p:nvSpPr>
          <p:cNvPr id="25632" name="Rectangle 20"/>
          <p:cNvSpPr>
            <a:spLocks noChangeArrowheads="1"/>
          </p:cNvSpPr>
          <p:nvPr/>
        </p:nvSpPr>
        <p:spPr bwMode="auto">
          <a:xfrm>
            <a:off x="2819400" y="3581400"/>
            <a:ext cx="914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MGI disruption mitigation</a:t>
            </a:r>
          </a:p>
        </p:txBody>
      </p:sp>
      <p:sp>
        <p:nvSpPr>
          <p:cNvPr id="25633" name="Rectangle 20"/>
          <p:cNvSpPr>
            <a:spLocks noChangeArrowheads="1"/>
          </p:cNvSpPr>
          <p:nvPr/>
        </p:nvSpPr>
        <p:spPr bwMode="auto">
          <a:xfrm>
            <a:off x="3687763" y="4799013"/>
            <a:ext cx="14779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rgbClr val="009973"/>
                </a:solidFill>
                <a:cs typeface="Arial" charset="0"/>
              </a:rPr>
              <a:t>4 coil AE antenna</a:t>
            </a:r>
          </a:p>
        </p:txBody>
      </p:sp>
      <p:sp>
        <p:nvSpPr>
          <p:cNvPr id="25634" name="Rectangle 20"/>
          <p:cNvSpPr>
            <a:spLocks noChangeArrowheads="1"/>
          </p:cNvSpPr>
          <p:nvPr/>
        </p:nvSpPr>
        <p:spPr bwMode="auto">
          <a:xfrm>
            <a:off x="6319838" y="5148263"/>
            <a:ext cx="106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chemeClr val="tx1"/>
                </a:solidFill>
                <a:cs typeface="Arial" charset="0"/>
              </a:rPr>
              <a:t>HHFW limiter upgrade</a:t>
            </a:r>
          </a:p>
        </p:txBody>
      </p:sp>
      <p:sp>
        <p:nvSpPr>
          <p:cNvPr id="25635" name="Rectangle 20"/>
          <p:cNvSpPr>
            <a:spLocks noChangeArrowheads="1"/>
          </p:cNvSpPr>
          <p:nvPr/>
        </p:nvSpPr>
        <p:spPr bwMode="auto">
          <a:xfrm>
            <a:off x="2362200" y="5099050"/>
            <a:ext cx="17986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00CC"/>
                </a:solidFill>
                <a:cs typeface="Arial" charset="0"/>
              </a:rPr>
              <a:t>Establish control of:</a:t>
            </a:r>
          </a:p>
        </p:txBody>
      </p:sp>
      <p:sp>
        <p:nvSpPr>
          <p:cNvPr id="25644" name="Rectangle 20"/>
          <p:cNvSpPr>
            <a:spLocks noChangeArrowheads="1"/>
          </p:cNvSpPr>
          <p:nvPr/>
        </p:nvSpPr>
        <p:spPr bwMode="auto">
          <a:xfrm>
            <a:off x="4052888" y="5127625"/>
            <a:ext cx="733425"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defTabSz="912813" eaLnBrk="0" hangingPunct="0">
              <a:lnSpc>
                <a:spcPct val="70000"/>
              </a:lnSpc>
              <a:defRPr/>
            </a:pPr>
            <a:r>
              <a:rPr lang="en-US" sz="1000" i="0" dirty="0">
                <a:solidFill>
                  <a:schemeClr val="accent5">
                    <a:lumMod val="50000"/>
                  </a:schemeClr>
                </a:solidFill>
                <a:cs typeface="Arial" panose="020B0604020202020204" pitchFamily="34" charset="0"/>
              </a:rPr>
              <a:t>Rotation</a:t>
            </a:r>
          </a:p>
        </p:txBody>
      </p:sp>
      <p:sp>
        <p:nvSpPr>
          <p:cNvPr id="25638" name="Rectangle 20"/>
          <p:cNvSpPr>
            <a:spLocks noChangeArrowheads="1"/>
          </p:cNvSpPr>
          <p:nvPr/>
        </p:nvSpPr>
        <p:spPr bwMode="auto">
          <a:xfrm>
            <a:off x="3810000" y="4341813"/>
            <a:ext cx="8382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dirty="0">
                <a:solidFill>
                  <a:srgbClr val="009973"/>
                </a:solidFill>
                <a:cs typeface="Arial" charset="0"/>
              </a:rPr>
              <a:t>High </a:t>
            </a:r>
            <a:r>
              <a:rPr lang="en-US" sz="1000" i="0" dirty="0" err="1">
                <a:solidFill>
                  <a:srgbClr val="009973"/>
                </a:solidFill>
                <a:cs typeface="Arial" charset="0"/>
              </a:rPr>
              <a:t>k</a:t>
            </a:r>
            <a:r>
              <a:rPr lang="en-US" sz="1000" i="0" baseline="-25000" dirty="0" err="1">
                <a:solidFill>
                  <a:srgbClr val="009973"/>
                </a:solidFill>
                <a:latin typeface="Symbol" charset="0"/>
                <a:cs typeface="Arial" charset="0"/>
              </a:rPr>
              <a:t>q</a:t>
            </a:r>
            <a:endParaRPr lang="en-US" sz="1000" i="0" baseline="-25000" dirty="0">
              <a:solidFill>
                <a:srgbClr val="009973"/>
              </a:solidFill>
              <a:latin typeface="Symbol" charset="0"/>
              <a:cs typeface="Arial" charset="0"/>
            </a:endParaRPr>
          </a:p>
        </p:txBody>
      </p:sp>
      <p:sp>
        <p:nvSpPr>
          <p:cNvPr id="25639" name="Oval 19"/>
          <p:cNvSpPr>
            <a:spLocks noChangeAspect="1" noChangeArrowheads="1"/>
          </p:cNvSpPr>
          <p:nvPr/>
        </p:nvSpPr>
        <p:spPr bwMode="auto">
          <a:xfrm>
            <a:off x="5189538" y="5848350"/>
            <a:ext cx="136525" cy="1365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70000"/>
              </a:lnSpc>
            </a:pPr>
            <a:endParaRPr lang="en-US" sz="1000" i="0">
              <a:cs typeface="Arial" charset="0"/>
            </a:endParaRPr>
          </a:p>
        </p:txBody>
      </p:sp>
      <p:sp>
        <p:nvSpPr>
          <p:cNvPr id="25640" name="Oval 19"/>
          <p:cNvSpPr>
            <a:spLocks noChangeArrowheads="1"/>
          </p:cNvSpPr>
          <p:nvPr/>
        </p:nvSpPr>
        <p:spPr bwMode="auto">
          <a:xfrm>
            <a:off x="4511675" y="4054475"/>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41" name="Rectangle 20"/>
          <p:cNvSpPr>
            <a:spLocks noChangeArrowheads="1"/>
          </p:cNvSpPr>
          <p:nvPr/>
        </p:nvSpPr>
        <p:spPr bwMode="auto">
          <a:xfrm>
            <a:off x="3365500" y="4038600"/>
            <a:ext cx="14351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dirty="0">
                <a:solidFill>
                  <a:srgbClr val="009973"/>
                </a:solidFill>
                <a:cs typeface="Arial" charset="0"/>
              </a:rPr>
              <a:t>Laser blow-off</a:t>
            </a:r>
          </a:p>
        </p:txBody>
      </p:sp>
      <p:sp>
        <p:nvSpPr>
          <p:cNvPr id="25642" name="Oval 19"/>
          <p:cNvSpPr>
            <a:spLocks noChangeArrowheads="1"/>
          </p:cNvSpPr>
          <p:nvPr/>
        </p:nvSpPr>
        <p:spPr bwMode="auto">
          <a:xfrm>
            <a:off x="3505200" y="2436813"/>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43" name="Rectangle 20"/>
          <p:cNvSpPr>
            <a:spLocks noChangeArrowheads="1"/>
          </p:cNvSpPr>
          <p:nvPr/>
        </p:nvSpPr>
        <p:spPr bwMode="auto">
          <a:xfrm>
            <a:off x="2987675" y="2214563"/>
            <a:ext cx="1127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Boronization</a:t>
            </a:r>
          </a:p>
        </p:txBody>
      </p:sp>
      <p:sp>
        <p:nvSpPr>
          <p:cNvPr id="2" name="Oval 19"/>
          <p:cNvSpPr>
            <a:spLocks noChangeArrowheads="1"/>
          </p:cNvSpPr>
          <p:nvPr/>
        </p:nvSpPr>
        <p:spPr bwMode="auto">
          <a:xfrm>
            <a:off x="4511675" y="43576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45" name="Oval 19"/>
          <p:cNvSpPr>
            <a:spLocks noChangeArrowheads="1"/>
          </p:cNvSpPr>
          <p:nvPr/>
        </p:nvSpPr>
        <p:spPr bwMode="auto">
          <a:xfrm>
            <a:off x="6180138" y="399415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46" name="Rectangle 20"/>
          <p:cNvSpPr>
            <a:spLocks noChangeArrowheads="1"/>
          </p:cNvSpPr>
          <p:nvPr/>
        </p:nvSpPr>
        <p:spPr bwMode="auto">
          <a:xfrm>
            <a:off x="6296025" y="3900488"/>
            <a:ext cx="102711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85000"/>
              </a:lnSpc>
            </a:pPr>
            <a:r>
              <a:rPr lang="en-US" sz="1000" i="0">
                <a:solidFill>
                  <a:schemeClr val="tx1"/>
                </a:solidFill>
                <a:cs typeface="Arial" charset="0"/>
              </a:rPr>
              <a:t>Enhanced MHD sensors</a:t>
            </a:r>
          </a:p>
        </p:txBody>
      </p:sp>
      <p:sp>
        <p:nvSpPr>
          <p:cNvPr id="25647" name="Oval 19"/>
          <p:cNvSpPr>
            <a:spLocks noChangeArrowheads="1"/>
          </p:cNvSpPr>
          <p:nvPr/>
        </p:nvSpPr>
        <p:spPr bwMode="auto">
          <a:xfrm>
            <a:off x="6164263" y="46640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48" name="Rectangle 20"/>
          <p:cNvSpPr>
            <a:spLocks noChangeArrowheads="1"/>
          </p:cNvSpPr>
          <p:nvPr/>
        </p:nvSpPr>
        <p:spPr bwMode="auto">
          <a:xfrm>
            <a:off x="6294438" y="4646613"/>
            <a:ext cx="1625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chemeClr val="tx1"/>
                </a:solidFill>
                <a:cs typeface="Arial" charset="0"/>
              </a:rPr>
              <a:t>Neutron collimator</a:t>
            </a:r>
          </a:p>
        </p:txBody>
      </p:sp>
      <p:sp>
        <p:nvSpPr>
          <p:cNvPr id="25649" name="Rectangle 20"/>
          <p:cNvSpPr>
            <a:spLocks noChangeArrowheads="1"/>
          </p:cNvSpPr>
          <p:nvPr/>
        </p:nvSpPr>
        <p:spPr bwMode="auto">
          <a:xfrm>
            <a:off x="3962400" y="4572000"/>
            <a:ext cx="1625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rgbClr val="009973"/>
                </a:solidFill>
                <a:cs typeface="Arial" charset="0"/>
              </a:rPr>
              <a:t>Charged fusion product</a:t>
            </a:r>
          </a:p>
        </p:txBody>
      </p:sp>
      <p:sp>
        <p:nvSpPr>
          <p:cNvPr id="25650" name="Oval 19"/>
          <p:cNvSpPr>
            <a:spLocks noChangeArrowheads="1"/>
          </p:cNvSpPr>
          <p:nvPr/>
        </p:nvSpPr>
        <p:spPr bwMode="auto">
          <a:xfrm>
            <a:off x="4511675" y="36576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51" name="Rectangle 20"/>
          <p:cNvSpPr>
            <a:spLocks noChangeArrowheads="1"/>
          </p:cNvSpPr>
          <p:nvPr/>
        </p:nvSpPr>
        <p:spPr bwMode="auto">
          <a:xfrm>
            <a:off x="3657600" y="3457575"/>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Upgraded halo sensors</a:t>
            </a:r>
          </a:p>
        </p:txBody>
      </p:sp>
      <p:sp>
        <p:nvSpPr>
          <p:cNvPr id="25652" name="Rectangle 20"/>
          <p:cNvSpPr>
            <a:spLocks noChangeArrowheads="1"/>
          </p:cNvSpPr>
          <p:nvPr/>
        </p:nvSpPr>
        <p:spPr bwMode="auto">
          <a:xfrm>
            <a:off x="3340100" y="1979613"/>
            <a:ext cx="13081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dirty="0">
                <a:solidFill>
                  <a:srgbClr val="009973"/>
                </a:solidFill>
                <a:cs typeface="Arial" charset="0"/>
              </a:rPr>
              <a:t>Pulse-burst MPTS</a:t>
            </a:r>
          </a:p>
        </p:txBody>
      </p:sp>
      <p:sp>
        <p:nvSpPr>
          <p:cNvPr id="25653" name="Oval 19"/>
          <p:cNvSpPr>
            <a:spLocks noChangeArrowheads="1"/>
          </p:cNvSpPr>
          <p:nvPr/>
        </p:nvSpPr>
        <p:spPr bwMode="auto">
          <a:xfrm>
            <a:off x="4408488" y="532765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54" name="TextBox 130"/>
          <p:cNvSpPr txBox="1">
            <a:spLocks noChangeArrowheads="1"/>
          </p:cNvSpPr>
          <p:nvPr/>
        </p:nvSpPr>
        <p:spPr bwMode="auto">
          <a:xfrm>
            <a:off x="3581400" y="1508125"/>
            <a:ext cx="327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000" i="0" dirty="0" smtClean="0">
                <a:latin typeface="Arial" charset="0"/>
                <a:cs typeface="Arial" charset="0"/>
              </a:rPr>
              <a:t>18</a:t>
            </a:r>
            <a:endParaRPr lang="en-US" sz="1000" i="0" dirty="0">
              <a:latin typeface="Arial" charset="0"/>
              <a:cs typeface="Arial" charset="0"/>
            </a:endParaRPr>
          </a:p>
        </p:txBody>
      </p:sp>
      <p:sp>
        <p:nvSpPr>
          <p:cNvPr id="25655" name="TextBox 155"/>
          <p:cNvSpPr txBox="1">
            <a:spLocks noChangeArrowheads="1"/>
          </p:cNvSpPr>
          <p:nvPr/>
        </p:nvSpPr>
        <p:spPr bwMode="auto">
          <a:xfrm>
            <a:off x="6196013" y="1508125"/>
            <a:ext cx="5095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000" i="0">
                <a:latin typeface="Arial" charset="0"/>
                <a:cs typeface="Arial" charset="0"/>
              </a:rPr>
              <a:t>10-12</a:t>
            </a:r>
          </a:p>
        </p:txBody>
      </p:sp>
      <p:sp>
        <p:nvSpPr>
          <p:cNvPr id="25656" name="TextBox 130"/>
          <p:cNvSpPr txBox="1">
            <a:spLocks noChangeArrowheads="1"/>
          </p:cNvSpPr>
          <p:nvPr/>
        </p:nvSpPr>
        <p:spPr bwMode="auto">
          <a:xfrm>
            <a:off x="4473292" y="1508125"/>
            <a:ext cx="327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000" i="0" dirty="0" smtClean="0">
                <a:latin typeface="Arial" charset="0"/>
                <a:cs typeface="Arial" charset="0"/>
              </a:rPr>
              <a:t>16</a:t>
            </a:r>
            <a:endParaRPr lang="en-US" sz="1000" i="0" dirty="0">
              <a:latin typeface="Arial" charset="0"/>
              <a:cs typeface="Arial" charset="0"/>
            </a:endParaRPr>
          </a:p>
        </p:txBody>
      </p:sp>
      <p:sp>
        <p:nvSpPr>
          <p:cNvPr id="25657" name="Oval 19"/>
          <p:cNvSpPr>
            <a:spLocks noChangeArrowheads="1"/>
          </p:cNvSpPr>
          <p:nvPr/>
        </p:nvSpPr>
        <p:spPr bwMode="auto">
          <a:xfrm>
            <a:off x="4411663" y="55641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grpSp>
        <p:nvGrpSpPr>
          <p:cNvPr id="25658" name="Group 182"/>
          <p:cNvGrpSpPr>
            <a:grpSpLocks/>
          </p:cNvGrpSpPr>
          <p:nvPr/>
        </p:nvGrpSpPr>
        <p:grpSpPr bwMode="auto">
          <a:xfrm>
            <a:off x="4572000" y="5546725"/>
            <a:ext cx="152400" cy="200025"/>
            <a:chOff x="5638800" y="5334020"/>
            <a:chExt cx="152400" cy="200586"/>
          </a:xfrm>
        </p:grpSpPr>
        <p:sp>
          <p:nvSpPr>
            <p:cNvPr id="25724" name="Rectangle 20"/>
            <p:cNvSpPr>
              <a:spLocks noChangeArrowheads="1"/>
            </p:cNvSpPr>
            <p:nvPr/>
          </p:nvSpPr>
          <p:spPr bwMode="auto">
            <a:xfrm>
              <a:off x="5638801" y="5334020"/>
              <a:ext cx="152399" cy="20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45712" rIns="0" bIns="45712">
              <a:spAutoFit/>
            </a:bodyPr>
            <a:lstStyle/>
            <a:p>
              <a:pPr defTabSz="912813" eaLnBrk="0" hangingPunct="0">
                <a:lnSpc>
                  <a:spcPct val="70000"/>
                </a:lnSpc>
              </a:pPr>
              <a:r>
                <a:rPr lang="en-US" sz="1000" i="0">
                  <a:solidFill>
                    <a:srgbClr val="009973"/>
                  </a:solidFill>
                  <a:cs typeface="Arial" charset="0"/>
                </a:rPr>
                <a:t>n</a:t>
              </a:r>
              <a:r>
                <a:rPr lang="en-US" sz="1000" i="0" baseline="-25000">
                  <a:solidFill>
                    <a:srgbClr val="009973"/>
                  </a:solidFill>
                  <a:cs typeface="Arial" charset="0"/>
                </a:rPr>
                <a:t>e</a:t>
              </a:r>
            </a:p>
          </p:txBody>
        </p:sp>
        <p:cxnSp>
          <p:nvCxnSpPr>
            <p:cNvPr id="25725" name="Straight Connector 186"/>
            <p:cNvCxnSpPr>
              <a:cxnSpLocks noChangeShapeType="1"/>
            </p:cNvCxnSpPr>
            <p:nvPr/>
          </p:nvCxnSpPr>
          <p:spPr bwMode="auto">
            <a:xfrm>
              <a:off x="5638800" y="5367429"/>
              <a:ext cx="82550" cy="0"/>
            </a:xfrm>
            <a:prstGeom prst="line">
              <a:avLst/>
            </a:prstGeom>
            <a:noFill/>
            <a:ln w="15875">
              <a:solidFill>
                <a:srgbClr val="339933"/>
              </a:solidFill>
              <a:round/>
              <a:headEnd/>
              <a:tailEnd/>
            </a:ln>
            <a:extLst>
              <a:ext uri="{909E8E84-426E-40dd-AFC4-6F175D3DCCD1}">
                <a14:hiddenFill xmlns:a14="http://schemas.microsoft.com/office/drawing/2010/main">
                  <a:noFill/>
                </a14:hiddenFill>
              </a:ext>
            </a:extLst>
          </p:spPr>
        </p:cxnSp>
      </p:grpSp>
      <p:sp>
        <p:nvSpPr>
          <p:cNvPr id="25659" name="Oval 19"/>
          <p:cNvSpPr>
            <a:spLocks noChangeArrowheads="1"/>
          </p:cNvSpPr>
          <p:nvPr/>
        </p:nvSpPr>
        <p:spPr bwMode="auto">
          <a:xfrm>
            <a:off x="3733800" y="30480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cxnSp>
        <p:nvCxnSpPr>
          <p:cNvPr id="25660" name="Straight Connector 144"/>
          <p:cNvCxnSpPr>
            <a:cxnSpLocks noChangeShapeType="1"/>
          </p:cNvCxnSpPr>
          <p:nvPr/>
        </p:nvCxnSpPr>
        <p:spPr bwMode="auto">
          <a:xfrm flipH="1">
            <a:off x="2590800" y="3429000"/>
            <a:ext cx="4648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25661" name="Straight Connector 114"/>
          <p:cNvCxnSpPr>
            <a:cxnSpLocks noChangeShapeType="1"/>
          </p:cNvCxnSpPr>
          <p:nvPr/>
        </p:nvCxnSpPr>
        <p:spPr bwMode="auto">
          <a:xfrm flipH="1" flipV="1">
            <a:off x="2590800" y="1828800"/>
            <a:ext cx="4648200" cy="47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25662" name="Straight Connector 164"/>
          <p:cNvCxnSpPr>
            <a:cxnSpLocks noChangeShapeType="1"/>
          </p:cNvCxnSpPr>
          <p:nvPr/>
        </p:nvCxnSpPr>
        <p:spPr bwMode="auto">
          <a:xfrm flipH="1">
            <a:off x="2590800" y="5043488"/>
            <a:ext cx="4648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nvGrpSpPr>
          <p:cNvPr id="25663" name="Group 1"/>
          <p:cNvGrpSpPr>
            <a:grpSpLocks/>
          </p:cNvGrpSpPr>
          <p:nvPr/>
        </p:nvGrpSpPr>
        <p:grpSpPr bwMode="auto">
          <a:xfrm>
            <a:off x="1371600" y="5105400"/>
            <a:ext cx="1219200" cy="1357313"/>
            <a:chOff x="1371600" y="5105400"/>
            <a:chExt cx="1219200" cy="1357085"/>
          </a:xfrm>
        </p:grpSpPr>
        <p:sp>
          <p:nvSpPr>
            <p:cNvPr id="86" name="Right Arrow 85"/>
            <p:cNvSpPr/>
            <p:nvPr/>
          </p:nvSpPr>
          <p:spPr bwMode="auto">
            <a:xfrm>
              <a:off x="1412875" y="5105400"/>
              <a:ext cx="1177925" cy="1357085"/>
            </a:xfrm>
            <a:prstGeom prst="rightArrow">
              <a:avLst>
                <a:gd name="adj1" fmla="val 100000"/>
                <a:gd name="adj2" fmla="val 10156"/>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defRPr/>
              </a:pPr>
              <a:endParaRPr lang="en-US">
                <a:solidFill>
                  <a:schemeClr val="tx1"/>
                </a:solidFill>
                <a:latin typeface="Arial Narrow" pitchFamily="34" charset="0"/>
              </a:endParaRPr>
            </a:p>
          </p:txBody>
        </p:sp>
        <p:sp>
          <p:nvSpPr>
            <p:cNvPr id="25723" name="Text Box 12"/>
            <p:cNvSpPr txBox="1">
              <a:spLocks noChangeArrowheads="1"/>
            </p:cNvSpPr>
            <p:nvPr/>
          </p:nvSpPr>
          <p:spPr bwMode="auto">
            <a:xfrm>
              <a:off x="1371600" y="5486400"/>
              <a:ext cx="1177925" cy="59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45714" tIns="45714" rIns="0" bIns="45714">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ct val="90000"/>
                </a:lnSpc>
              </a:pPr>
              <a:r>
                <a:rPr lang="en-US" sz="1800" i="0">
                  <a:solidFill>
                    <a:schemeClr val="tx1"/>
                  </a:solidFill>
                  <a:latin typeface="Arial Narrow" charset="0"/>
                </a:rPr>
                <a:t>Integrated Scenarios</a:t>
              </a:r>
            </a:p>
          </p:txBody>
        </p:sp>
      </p:grpSp>
      <p:grpSp>
        <p:nvGrpSpPr>
          <p:cNvPr id="25664" name="Group 2"/>
          <p:cNvGrpSpPr>
            <a:grpSpLocks/>
          </p:cNvGrpSpPr>
          <p:nvPr/>
        </p:nvGrpSpPr>
        <p:grpSpPr bwMode="auto">
          <a:xfrm>
            <a:off x="1371600" y="3503613"/>
            <a:ext cx="1219200" cy="1446212"/>
            <a:chOff x="1371600" y="3503612"/>
            <a:chExt cx="1219200" cy="1446213"/>
          </a:xfrm>
        </p:grpSpPr>
        <p:sp>
          <p:nvSpPr>
            <p:cNvPr id="88" name="Right Arrow 87"/>
            <p:cNvSpPr/>
            <p:nvPr/>
          </p:nvSpPr>
          <p:spPr bwMode="auto">
            <a:xfrm>
              <a:off x="1412875" y="3503612"/>
              <a:ext cx="1177925" cy="1446213"/>
            </a:xfrm>
            <a:prstGeom prst="rightArrow">
              <a:avLst>
                <a:gd name="adj1" fmla="val 100000"/>
                <a:gd name="adj2" fmla="val 9617"/>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defRPr/>
              </a:pPr>
              <a:endParaRPr lang="en-US">
                <a:solidFill>
                  <a:schemeClr val="tx1"/>
                </a:solidFill>
                <a:latin typeface="Arial Narrow" pitchFamily="34" charset="0"/>
              </a:endParaRPr>
            </a:p>
          </p:txBody>
        </p:sp>
        <p:sp>
          <p:nvSpPr>
            <p:cNvPr id="25721" name="Text Box 12"/>
            <p:cNvSpPr txBox="1">
              <a:spLocks noChangeArrowheads="1"/>
            </p:cNvSpPr>
            <p:nvPr/>
          </p:nvSpPr>
          <p:spPr bwMode="auto">
            <a:xfrm>
              <a:off x="1371600" y="3925681"/>
              <a:ext cx="1133475" cy="59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45714" tIns="45714" rIns="0" bIns="45714">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ct val="90000"/>
                </a:lnSpc>
              </a:pPr>
              <a:r>
                <a:rPr lang="en-US" sz="1800" i="0">
                  <a:solidFill>
                    <a:schemeClr val="tx1"/>
                  </a:solidFill>
                  <a:latin typeface="Arial Narrow" charset="0"/>
                </a:rPr>
                <a:t>Core Science</a:t>
              </a:r>
            </a:p>
          </p:txBody>
        </p:sp>
      </p:grpSp>
      <p:grpSp>
        <p:nvGrpSpPr>
          <p:cNvPr id="25665" name="Group 3"/>
          <p:cNvGrpSpPr>
            <a:grpSpLocks/>
          </p:cNvGrpSpPr>
          <p:nvPr/>
        </p:nvGrpSpPr>
        <p:grpSpPr bwMode="auto">
          <a:xfrm>
            <a:off x="1371600" y="1905000"/>
            <a:ext cx="1219200" cy="1447800"/>
            <a:chOff x="1371600" y="1905000"/>
            <a:chExt cx="1219200" cy="1447800"/>
          </a:xfrm>
        </p:grpSpPr>
        <p:sp>
          <p:nvSpPr>
            <p:cNvPr id="89" name="Right Arrow 88"/>
            <p:cNvSpPr/>
            <p:nvPr/>
          </p:nvSpPr>
          <p:spPr bwMode="auto">
            <a:xfrm>
              <a:off x="1412875" y="1905000"/>
              <a:ext cx="1177925" cy="1447800"/>
            </a:xfrm>
            <a:prstGeom prst="rightArrow">
              <a:avLst>
                <a:gd name="adj1" fmla="val 100000"/>
                <a:gd name="adj2" fmla="val 9617"/>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defRPr/>
              </a:pPr>
              <a:endParaRPr lang="en-US">
                <a:solidFill>
                  <a:schemeClr val="tx1"/>
                </a:solidFill>
                <a:latin typeface="Arial Narrow" pitchFamily="34" charset="0"/>
              </a:endParaRPr>
            </a:p>
          </p:txBody>
        </p:sp>
        <p:sp>
          <p:nvSpPr>
            <p:cNvPr id="25719" name="Text Box 12"/>
            <p:cNvSpPr txBox="1">
              <a:spLocks noChangeArrowheads="1"/>
            </p:cNvSpPr>
            <p:nvPr/>
          </p:nvSpPr>
          <p:spPr bwMode="auto">
            <a:xfrm>
              <a:off x="1371600" y="2069283"/>
              <a:ext cx="1142999" cy="108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45714" tIns="45714" rIns="0" bIns="45714">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ct val="90000"/>
                </a:lnSpc>
              </a:pPr>
              <a:r>
                <a:rPr lang="en-US" sz="1800" i="0">
                  <a:solidFill>
                    <a:schemeClr val="tx1"/>
                  </a:solidFill>
                  <a:latin typeface="Arial Narrow" charset="0"/>
                </a:rPr>
                <a:t>Boundary Science </a:t>
              </a:r>
            </a:p>
            <a:p>
              <a:pPr algn="ctr" eaLnBrk="1" hangingPunct="1">
                <a:lnSpc>
                  <a:spcPct val="90000"/>
                </a:lnSpc>
              </a:pPr>
              <a:r>
                <a:rPr lang="en-US" sz="1600" b="0" i="0">
                  <a:solidFill>
                    <a:schemeClr val="tx1"/>
                  </a:solidFill>
                  <a:latin typeface="Arial Narrow" charset="0"/>
                </a:rPr>
                <a:t>+ Particle Control</a:t>
              </a:r>
            </a:p>
          </p:txBody>
        </p:sp>
      </p:grpSp>
      <p:graphicFrame>
        <p:nvGraphicFramePr>
          <p:cNvPr id="102" name="Table 101"/>
          <p:cNvGraphicFramePr>
            <a:graphicFrameLocks noGrp="1"/>
          </p:cNvGraphicFramePr>
          <p:nvPr/>
        </p:nvGraphicFramePr>
        <p:xfrm>
          <a:off x="2743200" y="977900"/>
          <a:ext cx="3863975" cy="241309"/>
        </p:xfrm>
        <a:graphic>
          <a:graphicData uri="http://schemas.openxmlformats.org/drawingml/2006/table">
            <a:tbl>
              <a:tblPr/>
              <a:tblGrid>
                <a:gridCol w="772795"/>
                <a:gridCol w="772795"/>
                <a:gridCol w="772795"/>
                <a:gridCol w="772795"/>
                <a:gridCol w="772795"/>
              </a:tblGrid>
              <a:tr h="2413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rPr>
                        <a:t>2015</a:t>
                      </a: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2016</a:t>
                      </a: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2017</a:t>
                      </a: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rPr>
                        <a:t>2018</a:t>
                      </a: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charset="0"/>
                          <a:ea typeface="ＭＳ Ｐゴシック" charset="0"/>
                          <a:cs typeface="ＭＳ Ｐゴシック" charset="0"/>
                        </a:rPr>
                        <a:t>2019</a:t>
                      </a:r>
                      <a:endPar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5680" name="TextBox 26"/>
          <p:cNvSpPr txBox="1">
            <a:spLocks noChangeArrowheads="1"/>
          </p:cNvSpPr>
          <p:nvPr/>
        </p:nvSpPr>
        <p:spPr bwMode="auto">
          <a:xfrm>
            <a:off x="1295400" y="1250950"/>
            <a:ext cx="2209800" cy="271463"/>
          </a:xfrm>
          <a:prstGeom prst="rect">
            <a:avLst/>
          </a:prstGeom>
          <a:solidFill>
            <a:srgbClr val="FFFFCC"/>
          </a:solidFill>
          <a:ln w="12700">
            <a:solidFill>
              <a:schemeClr val="tx1"/>
            </a:solidFill>
            <a:miter lim="800000"/>
            <a:headEnd/>
            <a:tailEnd/>
          </a:ln>
        </p:spPr>
        <p:txBody>
          <a:bodyPr tIns="18288" bIns="36576" anchor="ct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r>
              <a:rPr lang="en-US" sz="1400" i="0">
                <a:latin typeface="Arial" charset="0"/>
                <a:ea typeface="MS PGothic" charset="0"/>
                <a:cs typeface="MS PGothic" charset="0"/>
              </a:rPr>
              <a:t>Upgrade Outage</a:t>
            </a:r>
          </a:p>
        </p:txBody>
      </p:sp>
      <p:sp>
        <p:nvSpPr>
          <p:cNvPr id="25681" name="TextBox 26"/>
          <p:cNvSpPr txBox="1">
            <a:spLocks noChangeArrowheads="1"/>
          </p:cNvSpPr>
          <p:nvPr/>
        </p:nvSpPr>
        <p:spPr bwMode="auto">
          <a:xfrm>
            <a:off x="3505200" y="1250950"/>
            <a:ext cx="3101975" cy="271463"/>
          </a:xfrm>
          <a:prstGeom prst="rect">
            <a:avLst/>
          </a:prstGeom>
          <a:solidFill>
            <a:srgbClr val="CCECFF"/>
          </a:solidFill>
          <a:ln w="12700">
            <a:solidFill>
              <a:schemeClr val="tx1"/>
            </a:solidFill>
            <a:miter lim="800000"/>
            <a:headEnd/>
            <a:tailEnd/>
          </a:ln>
        </p:spPr>
        <p:txBody>
          <a:bodyPr tIns="18288" bIns="36576" anchor="ct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r>
              <a:rPr lang="pl-PL" sz="1400" i="0">
                <a:latin typeface="Arial" charset="0"/>
                <a:ea typeface="MS PGothic" charset="0"/>
                <a:cs typeface="MS PGothic" charset="0"/>
              </a:rPr>
              <a:t>1.5 </a:t>
            </a:r>
            <a:r>
              <a:rPr lang="en-US" sz="1400" i="0">
                <a:latin typeface="Arial" charset="0"/>
                <a:ea typeface="MS PGothic" charset="0"/>
                <a:cs typeface="MS PGothic" charset="0"/>
                <a:sym typeface="Wingdings" charset="0"/>
              </a:rPr>
              <a:t></a:t>
            </a:r>
            <a:r>
              <a:rPr lang="pl-PL" sz="1400" i="0">
                <a:latin typeface="Arial" charset="0"/>
                <a:ea typeface="MS PGothic" charset="0"/>
                <a:cs typeface="MS PGothic" charset="0"/>
              </a:rPr>
              <a:t> 2 MA, 1s </a:t>
            </a:r>
            <a:r>
              <a:rPr lang="en-US" sz="1400" i="0">
                <a:latin typeface="Arial" charset="0"/>
                <a:ea typeface="MS PGothic" charset="0"/>
                <a:cs typeface="MS PGothic" charset="0"/>
                <a:sym typeface="Wingdings" charset="0"/>
              </a:rPr>
              <a:t></a:t>
            </a:r>
            <a:r>
              <a:rPr lang="pl-PL" sz="1400" i="0">
                <a:latin typeface="Arial" charset="0"/>
                <a:ea typeface="MS PGothic" charset="0"/>
                <a:cs typeface="MS PGothic" charset="0"/>
              </a:rPr>
              <a:t> 5s</a:t>
            </a:r>
          </a:p>
        </p:txBody>
      </p:sp>
      <p:sp>
        <p:nvSpPr>
          <p:cNvPr id="25682" name="Oval 19"/>
          <p:cNvSpPr>
            <a:spLocks noChangeArrowheads="1"/>
          </p:cNvSpPr>
          <p:nvPr/>
        </p:nvSpPr>
        <p:spPr bwMode="auto">
          <a:xfrm>
            <a:off x="3521075" y="31638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83" name="Rectangle 20"/>
          <p:cNvSpPr>
            <a:spLocks noChangeArrowheads="1"/>
          </p:cNvSpPr>
          <p:nvPr/>
        </p:nvSpPr>
        <p:spPr bwMode="auto">
          <a:xfrm>
            <a:off x="2865438" y="3128963"/>
            <a:ext cx="8683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MAPP</a:t>
            </a:r>
          </a:p>
        </p:txBody>
      </p:sp>
      <p:sp>
        <p:nvSpPr>
          <p:cNvPr id="25684" name="Oval 19"/>
          <p:cNvSpPr>
            <a:spLocks noChangeArrowheads="1"/>
          </p:cNvSpPr>
          <p:nvPr/>
        </p:nvSpPr>
        <p:spPr bwMode="auto">
          <a:xfrm>
            <a:off x="3441700" y="42291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85" name="Oval 19"/>
          <p:cNvSpPr>
            <a:spLocks noChangeArrowheads="1"/>
          </p:cNvSpPr>
          <p:nvPr/>
        </p:nvSpPr>
        <p:spPr bwMode="auto">
          <a:xfrm>
            <a:off x="3441700" y="46736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86" name="Oval 19"/>
          <p:cNvSpPr>
            <a:spLocks noChangeArrowheads="1"/>
          </p:cNvSpPr>
          <p:nvPr/>
        </p:nvSpPr>
        <p:spPr bwMode="auto">
          <a:xfrm>
            <a:off x="3441700" y="44577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87" name="Rectangle 20"/>
          <p:cNvSpPr>
            <a:spLocks noChangeArrowheads="1"/>
          </p:cNvSpPr>
          <p:nvPr/>
        </p:nvSpPr>
        <p:spPr bwMode="auto">
          <a:xfrm>
            <a:off x="2540000" y="42021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42 ch MPTS</a:t>
            </a:r>
            <a:endParaRPr lang="en-US" sz="1000" i="0" baseline="-25000">
              <a:solidFill>
                <a:srgbClr val="009973"/>
              </a:solidFill>
              <a:cs typeface="Arial" charset="0"/>
            </a:endParaRPr>
          </a:p>
        </p:txBody>
      </p:sp>
      <p:sp>
        <p:nvSpPr>
          <p:cNvPr id="25688" name="Rectangle 20"/>
          <p:cNvSpPr>
            <a:spLocks noChangeArrowheads="1"/>
          </p:cNvSpPr>
          <p:nvPr/>
        </p:nvSpPr>
        <p:spPr bwMode="auto">
          <a:xfrm>
            <a:off x="2565400" y="44307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48 ch BES</a:t>
            </a:r>
            <a:endParaRPr lang="en-US" sz="1000" i="0" baseline="-25000">
              <a:solidFill>
                <a:srgbClr val="009973"/>
              </a:solidFill>
              <a:cs typeface="Arial" charset="0"/>
            </a:endParaRPr>
          </a:p>
        </p:txBody>
      </p:sp>
      <p:sp>
        <p:nvSpPr>
          <p:cNvPr id="25689" name="Rectangle 20"/>
          <p:cNvSpPr>
            <a:spLocks noChangeArrowheads="1"/>
          </p:cNvSpPr>
          <p:nvPr/>
        </p:nvSpPr>
        <p:spPr bwMode="auto">
          <a:xfrm>
            <a:off x="2616200" y="46466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MSE/LIF</a:t>
            </a:r>
            <a:endParaRPr lang="en-US" sz="1000" i="0" baseline="-25000">
              <a:solidFill>
                <a:srgbClr val="009973"/>
              </a:solidFill>
              <a:cs typeface="Arial" charset="0"/>
            </a:endParaRPr>
          </a:p>
        </p:txBody>
      </p:sp>
      <p:sp>
        <p:nvSpPr>
          <p:cNvPr id="25690" name="Oval 19"/>
          <p:cNvSpPr>
            <a:spLocks noChangeArrowheads="1"/>
          </p:cNvSpPr>
          <p:nvPr/>
        </p:nvSpPr>
        <p:spPr bwMode="auto">
          <a:xfrm>
            <a:off x="3756025" y="56022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91" name="Rectangle 20"/>
          <p:cNvSpPr>
            <a:spLocks noChangeArrowheads="1"/>
          </p:cNvSpPr>
          <p:nvPr/>
        </p:nvSpPr>
        <p:spPr bwMode="auto">
          <a:xfrm>
            <a:off x="2984500" y="55737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FIReTIP</a:t>
            </a:r>
            <a:endParaRPr lang="en-US" sz="1000" i="0" baseline="-25000">
              <a:solidFill>
                <a:srgbClr val="009973"/>
              </a:solidFill>
              <a:cs typeface="Arial" charset="0"/>
            </a:endParaRPr>
          </a:p>
        </p:txBody>
      </p:sp>
      <p:cxnSp>
        <p:nvCxnSpPr>
          <p:cNvPr id="25692" name="Straight Arrow Connector 107"/>
          <p:cNvCxnSpPr>
            <a:cxnSpLocks noChangeShapeType="1"/>
          </p:cNvCxnSpPr>
          <p:nvPr/>
        </p:nvCxnSpPr>
        <p:spPr bwMode="auto">
          <a:xfrm>
            <a:off x="6316663" y="3770313"/>
            <a:ext cx="952500" cy="0"/>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5693" name="Straight Arrow Connector 108"/>
          <p:cNvCxnSpPr>
            <a:cxnSpLocks noChangeShapeType="1"/>
          </p:cNvCxnSpPr>
          <p:nvPr/>
        </p:nvCxnSpPr>
        <p:spPr bwMode="auto">
          <a:xfrm>
            <a:off x="5351463" y="5919788"/>
            <a:ext cx="1943100" cy="1587"/>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25694" name="Picture 5" descr="Screen Shot 2014-11-29 at 9.09.58 PM.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7663" y="4899025"/>
            <a:ext cx="52228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95" name="Group 2"/>
          <p:cNvGrpSpPr>
            <a:grpSpLocks/>
          </p:cNvGrpSpPr>
          <p:nvPr/>
        </p:nvGrpSpPr>
        <p:grpSpPr bwMode="auto">
          <a:xfrm>
            <a:off x="6981825" y="1076325"/>
            <a:ext cx="2022475" cy="823913"/>
            <a:chOff x="6571777" y="901125"/>
            <a:chExt cx="2023584" cy="823302"/>
          </a:xfrm>
        </p:grpSpPr>
        <p:sp>
          <p:nvSpPr>
            <p:cNvPr id="120" name="TextBox 103"/>
            <p:cNvSpPr txBox="1">
              <a:spLocks noChangeArrowheads="1"/>
            </p:cNvSpPr>
            <p:nvPr/>
          </p:nvSpPr>
          <p:spPr bwMode="auto">
            <a:xfrm>
              <a:off x="6571777" y="901125"/>
              <a:ext cx="2023584" cy="823302"/>
            </a:xfrm>
            <a:prstGeom prst="rect">
              <a:avLst/>
            </a:prstGeom>
            <a:solidFill>
              <a:schemeClr val="bg1">
                <a:lumMod val="95000"/>
              </a:schemeClr>
            </a:solidFill>
            <a:ln>
              <a:solidFill>
                <a:schemeClr val="tx1"/>
              </a:solidFill>
            </a:ln>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lnSpc>
                  <a:spcPct val="125000"/>
                </a:lnSpc>
                <a:defRPr/>
              </a:pPr>
              <a:r>
                <a:rPr lang="en-US" sz="1400" i="0" dirty="0" smtClean="0">
                  <a:solidFill>
                    <a:srgbClr val="FF0000"/>
                  </a:solidFill>
                </a:rPr>
                <a:t>Major enhancements:</a:t>
              </a:r>
            </a:p>
            <a:p>
              <a:pPr eaLnBrk="1" hangingPunct="1">
                <a:lnSpc>
                  <a:spcPct val="125000"/>
                </a:lnSpc>
                <a:defRPr/>
              </a:pPr>
              <a:r>
                <a:rPr lang="en-US" i="0" dirty="0" smtClean="0">
                  <a:solidFill>
                    <a:srgbClr val="FF0000"/>
                  </a:solidFill>
                </a:rPr>
                <a:t>       Base funding</a:t>
              </a:r>
            </a:p>
            <a:p>
              <a:pPr eaLnBrk="1" hangingPunct="1">
                <a:lnSpc>
                  <a:spcPct val="125000"/>
                </a:lnSpc>
                <a:defRPr/>
              </a:pPr>
              <a:r>
                <a:rPr lang="en-US" i="0" dirty="0">
                  <a:solidFill>
                    <a:srgbClr val="FF0000"/>
                  </a:solidFill>
                </a:rPr>
                <a:t> </a:t>
              </a:r>
              <a:r>
                <a:rPr lang="en-US" i="0" dirty="0" smtClean="0">
                  <a:solidFill>
                    <a:srgbClr val="FF0000"/>
                  </a:solidFill>
                </a:rPr>
                <a:t>      +15</a:t>
              </a:r>
              <a:r>
                <a:rPr lang="en-US" i="0" dirty="0">
                  <a:solidFill>
                    <a:srgbClr val="FF0000"/>
                  </a:solidFill>
                </a:rPr>
                <a:t>% </a:t>
              </a:r>
              <a:r>
                <a:rPr lang="en-US" i="0" dirty="0" smtClean="0">
                  <a:solidFill>
                    <a:srgbClr val="FF0000"/>
                  </a:solidFill>
                </a:rPr>
                <a:t>incremental</a:t>
              </a:r>
              <a:endParaRPr lang="en-US" i="0" dirty="0">
                <a:solidFill>
                  <a:srgbClr val="FF0000"/>
                </a:solidFill>
              </a:endParaRPr>
            </a:p>
          </p:txBody>
        </p:sp>
        <p:sp>
          <p:nvSpPr>
            <p:cNvPr id="25716" name="Oval 19"/>
            <p:cNvSpPr>
              <a:spLocks noChangeArrowheads="1"/>
            </p:cNvSpPr>
            <p:nvPr/>
          </p:nvSpPr>
          <p:spPr bwMode="auto">
            <a:xfrm>
              <a:off x="6716652" y="1254691"/>
              <a:ext cx="136525" cy="136525"/>
            </a:xfrm>
            <a:prstGeom prst="ellipse">
              <a:avLst/>
            </a:prstGeom>
            <a:solidFill>
              <a:srgbClr val="FF0000"/>
            </a:solidFill>
            <a:ln w="38100">
              <a:solidFill>
                <a:srgbClr val="FF0000"/>
              </a:solidFill>
              <a:round/>
              <a:headEnd/>
              <a:tailEnd/>
            </a:ln>
          </p:spPr>
          <p:txBody>
            <a:bodyPr wrap="none" anchor="ctr"/>
            <a:lstStyle/>
            <a:p>
              <a:pPr algn="ctr">
                <a:lnSpc>
                  <a:spcPct val="70000"/>
                </a:lnSpc>
              </a:pPr>
              <a:endParaRPr lang="en-US" i="0"/>
            </a:p>
          </p:txBody>
        </p:sp>
        <p:sp>
          <p:nvSpPr>
            <p:cNvPr id="25717" name="Oval 19"/>
            <p:cNvSpPr>
              <a:spLocks noChangeArrowheads="1"/>
            </p:cNvSpPr>
            <p:nvPr/>
          </p:nvSpPr>
          <p:spPr bwMode="auto">
            <a:xfrm>
              <a:off x="6723568" y="1484997"/>
              <a:ext cx="136525" cy="1365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70000"/>
                </a:lnSpc>
              </a:pPr>
              <a:endParaRPr lang="en-US" i="0"/>
            </a:p>
          </p:txBody>
        </p:sp>
      </p:grpSp>
      <p:pic>
        <p:nvPicPr>
          <p:cNvPr id="2569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1927225"/>
            <a:ext cx="1624013" cy="96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9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8725" y="3232150"/>
            <a:ext cx="149542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98" name="Picture 3"/>
          <p:cNvPicPr>
            <a:picLocks noChangeAspect="1" noChangeArrowheads="1"/>
          </p:cNvPicPr>
          <p:nvPr/>
        </p:nvPicPr>
        <p:blipFill>
          <a:blip r:embed="rId8">
            <a:extLst>
              <a:ext uri="{28A0092B-C50C-407E-A947-70E740481C1C}">
                <a14:useLocalDpi xmlns:a14="http://schemas.microsoft.com/office/drawing/2010/main" val="0"/>
              </a:ext>
            </a:extLst>
          </a:blip>
          <a:srcRect l="24605" t="16010" r="32243" b="9567"/>
          <a:stretch>
            <a:fillRect/>
          </a:stretch>
        </p:blipFill>
        <p:spPr bwMode="auto">
          <a:xfrm>
            <a:off x="4127500" y="2449513"/>
            <a:ext cx="444500" cy="47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99" name="Oval 19"/>
          <p:cNvSpPr>
            <a:spLocks noChangeArrowheads="1"/>
          </p:cNvSpPr>
          <p:nvPr/>
        </p:nvSpPr>
        <p:spPr bwMode="auto">
          <a:xfrm>
            <a:off x="4495800" y="1997075"/>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700" name="Oval 19"/>
          <p:cNvSpPr>
            <a:spLocks noChangeArrowheads="1"/>
          </p:cNvSpPr>
          <p:nvPr/>
        </p:nvSpPr>
        <p:spPr bwMode="auto">
          <a:xfrm>
            <a:off x="4441825" y="240665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701" name="TextBox 1"/>
          <p:cNvSpPr txBox="1">
            <a:spLocks noChangeArrowheads="1"/>
          </p:cNvSpPr>
          <p:nvPr/>
        </p:nvSpPr>
        <p:spPr bwMode="auto">
          <a:xfrm>
            <a:off x="1693863" y="974725"/>
            <a:ext cx="1036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r>
              <a:rPr lang="en-US" i="0">
                <a:solidFill>
                  <a:schemeClr val="tx1"/>
                </a:solidFill>
              </a:rPr>
              <a:t>Fiscal Year:</a:t>
            </a:r>
          </a:p>
        </p:txBody>
      </p:sp>
      <p:sp>
        <p:nvSpPr>
          <p:cNvPr id="25702" name="Left-Right Arrow 3"/>
          <p:cNvSpPr>
            <a:spLocks noChangeArrowheads="1"/>
          </p:cNvSpPr>
          <p:nvPr/>
        </p:nvSpPr>
        <p:spPr bwMode="auto">
          <a:xfrm>
            <a:off x="5056188" y="1974850"/>
            <a:ext cx="750887" cy="311150"/>
          </a:xfrm>
          <a:prstGeom prst="leftRightArrow">
            <a:avLst>
              <a:gd name="adj1" fmla="val 50000"/>
              <a:gd name="adj2" fmla="val 50042"/>
            </a:avLst>
          </a:prstGeom>
          <a:solidFill>
            <a:schemeClr val="accent2"/>
          </a:solidFill>
          <a:ln w="9525">
            <a:solidFill>
              <a:schemeClr val="tx1"/>
            </a:solidFill>
            <a:round/>
            <a:headEnd/>
            <a:tailEnd type="triangle" w="med" len="med"/>
          </a:ln>
        </p:spPr>
        <p:txBody>
          <a:bodyPr lIns="0" tIns="0" rIns="0" bIns="0"/>
          <a:lstStyle/>
          <a:p>
            <a:pPr>
              <a:spcBef>
                <a:spcPct val="20000"/>
              </a:spcBef>
              <a:buFontTx/>
              <a:buChar char="•"/>
            </a:pPr>
            <a:endParaRPr lang="en-US"/>
          </a:p>
        </p:txBody>
      </p:sp>
      <p:cxnSp>
        <p:nvCxnSpPr>
          <p:cNvPr id="25703" name="Straight Connector 5"/>
          <p:cNvCxnSpPr>
            <a:cxnSpLocks noChangeShapeType="1"/>
          </p:cNvCxnSpPr>
          <p:nvPr/>
        </p:nvCxnSpPr>
        <p:spPr bwMode="auto">
          <a:xfrm>
            <a:off x="5430838" y="1852613"/>
            <a:ext cx="0" cy="584200"/>
          </a:xfrm>
          <a:prstGeom prst="line">
            <a:avLst/>
          </a:prstGeom>
          <a:noFill/>
          <a:ln w="15875">
            <a:solidFill>
              <a:schemeClr val="tx1"/>
            </a:solidFill>
            <a:prstDash val="sysDash"/>
            <a:round/>
            <a:headEnd/>
            <a:tailEnd/>
          </a:ln>
          <a:extLst>
            <a:ext uri="{909E8E84-426E-40dd-AFC4-6F175D3DCCD1}">
              <a14:hiddenFill xmlns:a14="http://schemas.microsoft.com/office/drawing/2010/main">
                <a:noFill/>
              </a14:hiddenFill>
            </a:ext>
          </a:extLst>
        </p:spPr>
      </p:cxnSp>
      <p:sp>
        <p:nvSpPr>
          <p:cNvPr id="25704" name="Oval 19"/>
          <p:cNvSpPr>
            <a:spLocks noChangeArrowheads="1"/>
          </p:cNvSpPr>
          <p:nvPr/>
        </p:nvSpPr>
        <p:spPr bwMode="auto">
          <a:xfrm>
            <a:off x="4740275" y="41306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705" name="Oval 19"/>
          <p:cNvSpPr>
            <a:spLocks noChangeArrowheads="1"/>
          </p:cNvSpPr>
          <p:nvPr/>
        </p:nvSpPr>
        <p:spPr bwMode="auto">
          <a:xfrm>
            <a:off x="5084763" y="6299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706" name="Rectangle 20"/>
          <p:cNvSpPr>
            <a:spLocks noChangeArrowheads="1"/>
          </p:cNvSpPr>
          <p:nvPr/>
        </p:nvSpPr>
        <p:spPr bwMode="auto">
          <a:xfrm>
            <a:off x="3817938" y="5830888"/>
            <a:ext cx="13017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0" bIns="45712">
            <a:spAutoFit/>
          </a:bodyPr>
          <a:lstStyle/>
          <a:p>
            <a:pPr algn="r" defTabSz="912813" eaLnBrk="0" hangingPunct="0">
              <a:lnSpc>
                <a:spcPct val="70000"/>
              </a:lnSpc>
            </a:pPr>
            <a:r>
              <a:rPr lang="en-US" sz="1100" i="0">
                <a:solidFill>
                  <a:srgbClr val="FF0000"/>
                </a:solidFill>
                <a:cs typeface="Arial" charset="0"/>
              </a:rPr>
              <a:t>1 MW ECH/EBW</a:t>
            </a:r>
          </a:p>
        </p:txBody>
      </p:sp>
      <p:sp>
        <p:nvSpPr>
          <p:cNvPr id="137" name="Rectangle 136"/>
          <p:cNvSpPr/>
          <p:nvPr/>
        </p:nvSpPr>
        <p:spPr bwMode="auto">
          <a:xfrm>
            <a:off x="4876800" y="1524000"/>
            <a:ext cx="228600" cy="5022850"/>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lIns="0" tIns="0" rIns="0" bIns="0"/>
          <a:lstStyle/>
          <a:p>
            <a:pPr>
              <a:defRPr/>
            </a:pPr>
            <a:endParaRPr lang="en-US" sz="1000">
              <a:cs typeface="Arial" panose="020B0604020202020204" pitchFamily="34" charset="0"/>
            </a:endParaRPr>
          </a:p>
        </p:txBody>
      </p:sp>
      <p:sp>
        <p:nvSpPr>
          <p:cNvPr id="25708" name="TextBox 155"/>
          <p:cNvSpPr txBox="1">
            <a:spLocks noChangeArrowheads="1"/>
          </p:cNvSpPr>
          <p:nvPr/>
        </p:nvSpPr>
        <p:spPr bwMode="auto">
          <a:xfrm>
            <a:off x="5049838" y="1500188"/>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000" i="0">
                <a:latin typeface="Arial" charset="0"/>
                <a:cs typeface="Arial" charset="0"/>
              </a:rPr>
              <a:t>12-16</a:t>
            </a:r>
          </a:p>
        </p:txBody>
      </p:sp>
      <p:sp>
        <p:nvSpPr>
          <p:cNvPr id="25709" name="Rectangle 20"/>
          <p:cNvSpPr>
            <a:spLocks noChangeArrowheads="1"/>
          </p:cNvSpPr>
          <p:nvPr/>
        </p:nvSpPr>
        <p:spPr bwMode="auto">
          <a:xfrm>
            <a:off x="4381500" y="2265363"/>
            <a:ext cx="8382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5000"/>
              </a:lnSpc>
            </a:pPr>
            <a:r>
              <a:rPr lang="en-US" sz="1000" i="0">
                <a:solidFill>
                  <a:srgbClr val="009973"/>
                </a:solidFill>
                <a:cs typeface="Arial" charset="0"/>
              </a:rPr>
              <a:t> High-Z tile row on lower OBD</a:t>
            </a:r>
          </a:p>
        </p:txBody>
      </p:sp>
      <p:sp>
        <p:nvSpPr>
          <p:cNvPr id="25710" name="Rectangle 20"/>
          <p:cNvSpPr>
            <a:spLocks noChangeArrowheads="1"/>
          </p:cNvSpPr>
          <p:nvPr/>
        </p:nvSpPr>
        <p:spPr bwMode="auto">
          <a:xfrm>
            <a:off x="4572000" y="3835400"/>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ts val="938"/>
              </a:lnSpc>
            </a:pPr>
            <a:r>
              <a:rPr lang="en-US" sz="1000" i="0">
                <a:solidFill>
                  <a:schemeClr val="tx1"/>
                </a:solidFill>
                <a:latin typeface="Symbol" charset="0"/>
                <a:cs typeface="Arial" charset="0"/>
              </a:rPr>
              <a:t>d</a:t>
            </a:r>
            <a:r>
              <a:rPr lang="en-US" sz="1000" i="0">
                <a:solidFill>
                  <a:schemeClr val="tx1"/>
                </a:solidFill>
                <a:cs typeface="Arial" charset="0"/>
              </a:rPr>
              <a:t>B diag. - incremental</a:t>
            </a:r>
            <a:endParaRPr lang="en-US" sz="1000" i="0" baseline="-25000">
              <a:solidFill>
                <a:schemeClr val="tx1"/>
              </a:solidFill>
              <a:cs typeface="Arial" charset="0"/>
            </a:endParaRPr>
          </a:p>
        </p:txBody>
      </p:sp>
      <p:sp>
        <p:nvSpPr>
          <p:cNvPr id="25711" name="Rectangle 20"/>
          <p:cNvSpPr>
            <a:spLocks noChangeArrowheads="1"/>
          </p:cNvSpPr>
          <p:nvPr/>
        </p:nvSpPr>
        <p:spPr bwMode="auto">
          <a:xfrm>
            <a:off x="4475163" y="6070600"/>
            <a:ext cx="844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chemeClr val="tx1"/>
                </a:solidFill>
                <a:cs typeface="Arial" charset="0"/>
              </a:rPr>
              <a:t>0.5-1 MA CHI</a:t>
            </a:r>
          </a:p>
        </p:txBody>
      </p:sp>
      <p:sp>
        <p:nvSpPr>
          <p:cNvPr id="25712" name="Rectangle 20"/>
          <p:cNvSpPr>
            <a:spLocks noChangeArrowheads="1"/>
          </p:cNvSpPr>
          <p:nvPr/>
        </p:nvSpPr>
        <p:spPr bwMode="auto">
          <a:xfrm>
            <a:off x="4759325" y="5072063"/>
            <a:ext cx="4873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defTabSz="912813" eaLnBrk="0" hangingPunct="0">
              <a:lnSpc>
                <a:spcPct val="80000"/>
              </a:lnSpc>
            </a:pPr>
            <a:r>
              <a:rPr lang="en-US" sz="1000" i="0">
                <a:solidFill>
                  <a:schemeClr val="tx1"/>
                </a:solidFill>
                <a:cs typeface="Arial" charset="0"/>
              </a:rPr>
              <a:t>q</a:t>
            </a:r>
            <a:r>
              <a:rPr lang="en-US" sz="1000" i="0" baseline="-25000">
                <a:solidFill>
                  <a:schemeClr val="tx1"/>
                </a:solidFill>
                <a:cs typeface="Arial" charset="0"/>
              </a:rPr>
              <a:t>min</a:t>
            </a:r>
            <a:endParaRPr lang="en-US" sz="1000" i="0">
              <a:solidFill>
                <a:schemeClr val="tx1"/>
              </a:solidFill>
              <a:cs typeface="Arial" charset="0"/>
            </a:endParaRPr>
          </a:p>
        </p:txBody>
      </p:sp>
      <p:sp>
        <p:nvSpPr>
          <p:cNvPr id="25713" name="Oval 19"/>
          <p:cNvSpPr>
            <a:spLocks noChangeArrowheads="1"/>
          </p:cNvSpPr>
          <p:nvPr/>
        </p:nvSpPr>
        <p:spPr bwMode="auto">
          <a:xfrm>
            <a:off x="4892675" y="55499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714" name="Oval 19"/>
          <p:cNvSpPr>
            <a:spLocks noChangeArrowheads="1"/>
          </p:cNvSpPr>
          <p:nvPr/>
        </p:nvSpPr>
        <p:spPr bwMode="auto">
          <a:xfrm>
            <a:off x="4892675" y="532923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114"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21</a:t>
            </a:fld>
            <a:endParaRPr lang="en-US" sz="1400" dirty="0">
              <a:latin typeface="Times" charset="0"/>
            </a:endParaRPr>
          </a:p>
        </p:txBody>
      </p:sp>
      <p:sp>
        <p:nvSpPr>
          <p:cNvPr id="115" name="Rectangle 20"/>
          <p:cNvSpPr>
            <a:spLocks noChangeArrowheads="1"/>
          </p:cNvSpPr>
          <p:nvPr/>
        </p:nvSpPr>
        <p:spPr bwMode="auto">
          <a:xfrm>
            <a:off x="3352800" y="2916467"/>
            <a:ext cx="868362" cy="20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dirty="0" err="1" smtClean="0">
                <a:solidFill>
                  <a:srgbClr val="009973"/>
                </a:solidFill>
                <a:cs typeface="Arial" charset="0"/>
              </a:rPr>
              <a:t>LiTER</a:t>
            </a:r>
            <a:endParaRPr lang="en-US" sz="1000" i="0" dirty="0">
              <a:solidFill>
                <a:srgbClr val="009973"/>
              </a:solidFill>
              <a:cs typeface="Arial" charset="0"/>
            </a:endParaRPr>
          </a:p>
        </p:txBody>
      </p:sp>
      <p:sp>
        <p:nvSpPr>
          <p:cNvPr id="116" name="Rectangle 20"/>
          <p:cNvSpPr>
            <a:spLocks noChangeArrowheads="1"/>
          </p:cNvSpPr>
          <p:nvPr/>
        </p:nvSpPr>
        <p:spPr bwMode="auto">
          <a:xfrm>
            <a:off x="4389438" y="2816225"/>
            <a:ext cx="868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dirty="0">
                <a:solidFill>
                  <a:srgbClr val="009973"/>
                </a:solidFill>
                <a:cs typeface="Arial" charset="0"/>
              </a:rPr>
              <a:t>Upward</a:t>
            </a:r>
          </a:p>
          <a:p>
            <a:pPr defTabSz="912813" eaLnBrk="0" hangingPunct="0">
              <a:lnSpc>
                <a:spcPct val="70000"/>
              </a:lnSpc>
            </a:pPr>
            <a:r>
              <a:rPr lang="en-US" sz="1000" i="0" dirty="0" err="1">
                <a:solidFill>
                  <a:srgbClr val="009973"/>
                </a:solidFill>
                <a:cs typeface="Arial" charset="0"/>
              </a:rPr>
              <a:t>LiTER</a:t>
            </a:r>
            <a:endParaRPr lang="en-US" sz="1000" i="0" dirty="0">
              <a:solidFill>
                <a:srgbClr val="009973"/>
              </a:solidFill>
              <a:cs typeface="Arial" charset="0"/>
            </a:endParaRPr>
          </a:p>
        </p:txBody>
      </p:sp>
      <p:sp>
        <p:nvSpPr>
          <p:cNvPr id="117" name="Oval 19"/>
          <p:cNvSpPr>
            <a:spLocks noChangeArrowheads="1"/>
          </p:cNvSpPr>
          <p:nvPr/>
        </p:nvSpPr>
        <p:spPr bwMode="auto">
          <a:xfrm>
            <a:off x="4511675" y="31242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Tree>
    <p:extLst>
      <p:ext uri="{BB962C8B-B14F-4D97-AF65-F5344CB8AC3E}">
        <p14:creationId xmlns:p14="http://schemas.microsoft.com/office/powerpoint/2010/main" val="270290815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75"/>
          <p:cNvPicPr>
            <a:picLocks noChangeAspect="1" noChangeArrowheads="1"/>
          </p:cNvPicPr>
          <p:nvPr/>
        </p:nvPicPr>
        <p:blipFill>
          <a:blip r:embed="rId3">
            <a:extLst>
              <a:ext uri="{28A0092B-C50C-407E-A947-70E740481C1C}">
                <a14:useLocalDpi xmlns:a14="http://schemas.microsoft.com/office/drawing/2010/main" val="0"/>
              </a:ext>
            </a:extLst>
          </a:blip>
          <a:srcRect l="12645" r="7295"/>
          <a:stretch>
            <a:fillRect/>
          </a:stretch>
        </p:blipFill>
        <p:spPr bwMode="auto">
          <a:xfrm>
            <a:off x="0" y="2330450"/>
            <a:ext cx="129540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pic>
        <p:nvPicPr>
          <p:cNvPr id="25602" name="Picture 79" descr="NB2 i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660900"/>
            <a:ext cx="1433512"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81"/>
          <p:cNvSpPr txBox="1">
            <a:spLocks noChangeArrowheads="1"/>
          </p:cNvSpPr>
          <p:nvPr/>
        </p:nvSpPr>
        <p:spPr bwMode="auto">
          <a:xfrm>
            <a:off x="0" y="1905000"/>
            <a:ext cx="1279525" cy="36036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742950" indent="-285750" defTabSz="860425" eaLnBrk="0" hangingPunct="0">
              <a:defRPr sz="1200" b="1" i="1">
                <a:solidFill>
                  <a:srgbClr val="1822CD"/>
                </a:solidFill>
                <a:latin typeface="Helvetica" charset="0"/>
                <a:ea typeface="ＭＳ Ｐゴシック" charset="0"/>
              </a:defRPr>
            </a:lvl2pPr>
            <a:lvl3pPr marL="1143000" indent="-228600" defTabSz="860425" eaLnBrk="0" hangingPunct="0">
              <a:defRPr sz="1200" b="1" i="1">
                <a:solidFill>
                  <a:srgbClr val="1822CD"/>
                </a:solidFill>
                <a:latin typeface="Helvetica" charset="0"/>
                <a:ea typeface="ＭＳ Ｐゴシック" charset="0"/>
              </a:defRPr>
            </a:lvl3pPr>
            <a:lvl4pPr marL="1600200" indent="-228600" defTabSz="860425" eaLnBrk="0" hangingPunct="0">
              <a:defRPr sz="1200" b="1" i="1">
                <a:solidFill>
                  <a:srgbClr val="1822CD"/>
                </a:solidFill>
                <a:latin typeface="Helvetica" charset="0"/>
                <a:ea typeface="ＭＳ Ｐゴシック" charset="0"/>
              </a:defRPr>
            </a:lvl4pPr>
            <a:lvl5pPr marL="2057400" indent="-228600" defTabSz="860425" eaLnBrk="0" hangingPunct="0">
              <a:defRPr sz="1200" b="1" i="1">
                <a:solidFill>
                  <a:srgbClr val="1822CD"/>
                </a:solidFill>
                <a:latin typeface="Helvetica" charset="0"/>
                <a:ea typeface="ＭＳ Ｐゴシック" charset="0"/>
              </a:defRPr>
            </a:lvl5pPr>
            <a:lvl6pPr marL="2514600" indent="-228600" defTabSz="860425"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defTabSz="860425"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defTabSz="860425"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defTabSz="860425" eaLnBrk="0" fontAlgn="base" hangingPunct="0">
              <a:spcBef>
                <a:spcPct val="0"/>
              </a:spcBef>
              <a:spcAft>
                <a:spcPct val="0"/>
              </a:spcAft>
              <a:defRPr sz="1200" b="1" i="1">
                <a:solidFill>
                  <a:srgbClr val="1822CD"/>
                </a:solidFill>
                <a:latin typeface="Helvetica" charset="0"/>
                <a:ea typeface="ＭＳ Ｐゴシック" charset="0"/>
              </a:defRPr>
            </a:lvl9pPr>
          </a:lstStyle>
          <a:p>
            <a:pPr algn="ctr">
              <a:lnSpc>
                <a:spcPct val="60000"/>
              </a:lnSpc>
            </a:pPr>
            <a:r>
              <a:rPr lang="en-US" sz="1600" i="0">
                <a:solidFill>
                  <a:srgbClr val="FF0000"/>
                </a:solidFill>
                <a:latin typeface="Arial Narrow" charset="0"/>
              </a:rPr>
              <a:t>New </a:t>
            </a:r>
          </a:p>
          <a:p>
            <a:pPr algn="ctr">
              <a:lnSpc>
                <a:spcPct val="60000"/>
              </a:lnSpc>
            </a:pPr>
            <a:r>
              <a:rPr lang="en-US" sz="1600" i="0">
                <a:solidFill>
                  <a:srgbClr val="FF0000"/>
                </a:solidFill>
                <a:latin typeface="Arial Narrow" charset="0"/>
              </a:rPr>
              <a:t>center-stack</a:t>
            </a:r>
          </a:p>
        </p:txBody>
      </p:sp>
      <p:sp>
        <p:nvSpPr>
          <p:cNvPr id="25604" name="Text Box 82"/>
          <p:cNvSpPr txBox="1">
            <a:spLocks noChangeArrowheads="1"/>
          </p:cNvSpPr>
          <p:nvPr/>
        </p:nvSpPr>
        <p:spPr bwMode="auto">
          <a:xfrm>
            <a:off x="76200" y="5697538"/>
            <a:ext cx="661988" cy="2460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742950" indent="-285750" defTabSz="860425" eaLnBrk="0" hangingPunct="0">
              <a:defRPr sz="1200" b="1" i="1">
                <a:solidFill>
                  <a:srgbClr val="1822CD"/>
                </a:solidFill>
                <a:latin typeface="Helvetica" charset="0"/>
                <a:ea typeface="ＭＳ Ｐゴシック" charset="0"/>
              </a:defRPr>
            </a:lvl2pPr>
            <a:lvl3pPr marL="1143000" indent="-228600" defTabSz="860425" eaLnBrk="0" hangingPunct="0">
              <a:defRPr sz="1200" b="1" i="1">
                <a:solidFill>
                  <a:srgbClr val="1822CD"/>
                </a:solidFill>
                <a:latin typeface="Helvetica" charset="0"/>
                <a:ea typeface="ＭＳ Ｐゴシック" charset="0"/>
              </a:defRPr>
            </a:lvl3pPr>
            <a:lvl4pPr marL="1600200" indent="-228600" defTabSz="860425" eaLnBrk="0" hangingPunct="0">
              <a:defRPr sz="1200" b="1" i="1">
                <a:solidFill>
                  <a:srgbClr val="1822CD"/>
                </a:solidFill>
                <a:latin typeface="Helvetica" charset="0"/>
                <a:ea typeface="ＭＳ Ｐゴシック" charset="0"/>
              </a:defRPr>
            </a:lvl4pPr>
            <a:lvl5pPr marL="2057400" indent="-228600" defTabSz="860425" eaLnBrk="0" hangingPunct="0">
              <a:defRPr sz="1200" b="1" i="1">
                <a:solidFill>
                  <a:srgbClr val="1822CD"/>
                </a:solidFill>
                <a:latin typeface="Helvetica" charset="0"/>
                <a:ea typeface="ＭＳ Ｐゴシック" charset="0"/>
              </a:defRPr>
            </a:lvl5pPr>
            <a:lvl6pPr marL="2514600" indent="-228600" defTabSz="860425"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defTabSz="860425"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defTabSz="860425"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defTabSz="860425" eaLnBrk="0" fontAlgn="base" hangingPunct="0">
              <a:spcBef>
                <a:spcPct val="0"/>
              </a:spcBef>
              <a:spcAft>
                <a:spcPct val="0"/>
              </a:spcAft>
              <a:defRPr sz="1200" b="1" i="1">
                <a:solidFill>
                  <a:srgbClr val="1822CD"/>
                </a:solidFill>
                <a:latin typeface="Helvetica" charset="0"/>
                <a:ea typeface="ＭＳ Ｐゴシック" charset="0"/>
              </a:defRPr>
            </a:lvl9pPr>
          </a:lstStyle>
          <a:p>
            <a:pPr algn="ctr"/>
            <a:r>
              <a:rPr lang="en-US" sz="1600" i="0">
                <a:solidFill>
                  <a:srgbClr val="FF0000"/>
                </a:solidFill>
                <a:latin typeface="Arial Narrow" charset="0"/>
              </a:rPr>
              <a:t>2nd NBI</a:t>
            </a:r>
          </a:p>
        </p:txBody>
      </p:sp>
      <p:sp>
        <p:nvSpPr>
          <p:cNvPr id="118" name="Rectangle 117"/>
          <p:cNvSpPr/>
          <p:nvPr/>
        </p:nvSpPr>
        <p:spPr bwMode="auto">
          <a:xfrm>
            <a:off x="5562600" y="1524000"/>
            <a:ext cx="725488" cy="5022850"/>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lIns="0" tIns="0" rIns="0" bIns="0"/>
          <a:lstStyle/>
          <a:p>
            <a:pPr>
              <a:defRPr/>
            </a:pPr>
            <a:endParaRPr lang="en-US" sz="1000">
              <a:cs typeface="Arial" panose="020B0604020202020204" pitchFamily="34" charset="0"/>
            </a:endParaRPr>
          </a:p>
        </p:txBody>
      </p:sp>
      <p:sp>
        <p:nvSpPr>
          <p:cNvPr id="25606" name="Oval 19"/>
          <p:cNvSpPr>
            <a:spLocks noChangeArrowheads="1"/>
          </p:cNvSpPr>
          <p:nvPr/>
        </p:nvSpPr>
        <p:spPr bwMode="auto">
          <a:xfrm>
            <a:off x="6167438" y="3700463"/>
            <a:ext cx="136525" cy="1365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70000"/>
              </a:lnSpc>
            </a:pPr>
            <a:endParaRPr lang="en-US" sz="1000" i="0">
              <a:cs typeface="Arial" charset="0"/>
            </a:endParaRPr>
          </a:p>
        </p:txBody>
      </p:sp>
      <p:sp>
        <p:nvSpPr>
          <p:cNvPr id="25607" name="Oval 19"/>
          <p:cNvSpPr>
            <a:spLocks noChangeArrowheads="1"/>
          </p:cNvSpPr>
          <p:nvPr/>
        </p:nvSpPr>
        <p:spPr bwMode="auto">
          <a:xfrm>
            <a:off x="3673475" y="2703512"/>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08" name="Rectangle 20"/>
          <p:cNvSpPr>
            <a:spLocks noChangeArrowheads="1"/>
          </p:cNvSpPr>
          <p:nvPr/>
        </p:nvSpPr>
        <p:spPr bwMode="auto">
          <a:xfrm>
            <a:off x="2941638" y="2587625"/>
            <a:ext cx="868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Li granule injector</a:t>
            </a:r>
          </a:p>
        </p:txBody>
      </p:sp>
      <p:sp>
        <p:nvSpPr>
          <p:cNvPr id="25609" name="Rectangle 20"/>
          <p:cNvSpPr>
            <a:spLocks noChangeArrowheads="1"/>
          </p:cNvSpPr>
          <p:nvPr/>
        </p:nvSpPr>
        <p:spPr bwMode="auto">
          <a:xfrm>
            <a:off x="5608638" y="2374900"/>
            <a:ext cx="9144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85000"/>
              </a:lnSpc>
            </a:pPr>
            <a:r>
              <a:rPr lang="en-US" sz="1000" i="0">
                <a:solidFill>
                  <a:schemeClr val="tx1"/>
                </a:solidFill>
                <a:cs typeface="Arial" charset="0"/>
              </a:rPr>
              <a:t>High-Z   PFC diagnostics</a:t>
            </a:r>
          </a:p>
        </p:txBody>
      </p:sp>
      <p:sp>
        <p:nvSpPr>
          <p:cNvPr id="25610" name="Oval 19"/>
          <p:cNvSpPr>
            <a:spLocks noChangeArrowheads="1"/>
          </p:cNvSpPr>
          <p:nvPr/>
        </p:nvSpPr>
        <p:spPr bwMode="auto">
          <a:xfrm>
            <a:off x="6310313" y="2514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11" name="Oval 19"/>
          <p:cNvSpPr>
            <a:spLocks noChangeArrowheads="1"/>
          </p:cNvSpPr>
          <p:nvPr/>
        </p:nvSpPr>
        <p:spPr bwMode="auto">
          <a:xfrm>
            <a:off x="3648075" y="3825875"/>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12" name="Rectangle 20"/>
          <p:cNvSpPr>
            <a:spLocks noChangeArrowheads="1"/>
          </p:cNvSpPr>
          <p:nvPr/>
        </p:nvSpPr>
        <p:spPr bwMode="auto">
          <a:xfrm>
            <a:off x="5608638" y="3459163"/>
            <a:ext cx="1993900" cy="2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100" i="0">
                <a:solidFill>
                  <a:srgbClr val="FF0000"/>
                </a:solidFill>
                <a:cs typeface="Arial" charset="0"/>
              </a:rPr>
              <a:t>Off-midplane 3D coils (NCC)</a:t>
            </a:r>
          </a:p>
        </p:txBody>
      </p:sp>
      <p:sp>
        <p:nvSpPr>
          <p:cNvPr id="25613" name="Oval 19"/>
          <p:cNvSpPr>
            <a:spLocks noChangeArrowheads="1"/>
          </p:cNvSpPr>
          <p:nvPr/>
        </p:nvSpPr>
        <p:spPr bwMode="auto">
          <a:xfrm>
            <a:off x="3581400" y="48133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14" name="Oval 19"/>
          <p:cNvSpPr>
            <a:spLocks noChangeArrowheads="1"/>
          </p:cNvSpPr>
          <p:nvPr/>
        </p:nvSpPr>
        <p:spPr bwMode="auto">
          <a:xfrm>
            <a:off x="3733800" y="6284913"/>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15" name="Oval 19"/>
          <p:cNvSpPr>
            <a:spLocks noChangeArrowheads="1"/>
          </p:cNvSpPr>
          <p:nvPr/>
        </p:nvSpPr>
        <p:spPr bwMode="auto">
          <a:xfrm>
            <a:off x="6303963" y="627856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16" name="Rectangle 20"/>
          <p:cNvSpPr>
            <a:spLocks noChangeArrowheads="1"/>
          </p:cNvSpPr>
          <p:nvPr/>
        </p:nvSpPr>
        <p:spPr bwMode="auto">
          <a:xfrm>
            <a:off x="6446838" y="6186488"/>
            <a:ext cx="889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chemeClr val="tx1"/>
                </a:solidFill>
                <a:cs typeface="Arial" charset="0"/>
              </a:rPr>
              <a:t>up to 1 MA plasma gun</a:t>
            </a:r>
          </a:p>
        </p:txBody>
      </p:sp>
      <p:sp>
        <p:nvSpPr>
          <p:cNvPr id="25617" name="Rectangle 20"/>
          <p:cNvSpPr>
            <a:spLocks noChangeArrowheads="1"/>
          </p:cNvSpPr>
          <p:nvPr/>
        </p:nvSpPr>
        <p:spPr bwMode="auto">
          <a:xfrm>
            <a:off x="6299200" y="1954213"/>
            <a:ext cx="1282700" cy="36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80000"/>
              </a:lnSpc>
            </a:pPr>
            <a:r>
              <a:rPr lang="en-US" sz="1100" i="0" dirty="0">
                <a:solidFill>
                  <a:srgbClr val="FF0000"/>
                </a:solidFill>
                <a:cs typeface="Arial" charset="0"/>
              </a:rPr>
              <a:t>Lower </a:t>
            </a:r>
            <a:r>
              <a:rPr lang="en-US" sz="1100" i="0" dirty="0" err="1">
                <a:solidFill>
                  <a:srgbClr val="FF0000"/>
                </a:solidFill>
                <a:cs typeface="Arial" charset="0"/>
              </a:rPr>
              <a:t>divertor</a:t>
            </a:r>
            <a:r>
              <a:rPr lang="en-US" sz="1100" i="0" dirty="0">
                <a:solidFill>
                  <a:srgbClr val="FF0000"/>
                </a:solidFill>
                <a:cs typeface="Arial" charset="0"/>
              </a:rPr>
              <a:t> </a:t>
            </a:r>
            <a:r>
              <a:rPr lang="en-US" sz="1100" i="0" dirty="0" err="1">
                <a:solidFill>
                  <a:srgbClr val="FF0000"/>
                </a:solidFill>
                <a:cs typeface="Arial" charset="0"/>
              </a:rPr>
              <a:t>cryo</a:t>
            </a:r>
            <a:r>
              <a:rPr lang="en-US" sz="1100" i="0" dirty="0">
                <a:solidFill>
                  <a:srgbClr val="FF0000"/>
                </a:solidFill>
                <a:cs typeface="Arial" charset="0"/>
              </a:rPr>
              <a:t>-pump</a:t>
            </a:r>
          </a:p>
        </p:txBody>
      </p:sp>
      <p:sp>
        <p:nvSpPr>
          <p:cNvPr id="25618" name="Oval 19"/>
          <p:cNvSpPr>
            <a:spLocks noChangeArrowheads="1"/>
          </p:cNvSpPr>
          <p:nvPr/>
        </p:nvSpPr>
        <p:spPr bwMode="auto">
          <a:xfrm>
            <a:off x="6172200" y="2079625"/>
            <a:ext cx="136525" cy="136525"/>
          </a:xfrm>
          <a:prstGeom prst="ellipse">
            <a:avLst/>
          </a:prstGeom>
          <a:solidFill>
            <a:srgbClr val="FF0000"/>
          </a:solidFill>
          <a:ln w="38100">
            <a:solidFill>
              <a:srgbClr val="FF0000"/>
            </a:solidFill>
            <a:round/>
            <a:headEnd/>
            <a:tailEnd/>
          </a:ln>
        </p:spPr>
        <p:txBody>
          <a:bodyPr wrap="none" anchor="ctr"/>
          <a:lstStyle/>
          <a:p>
            <a:pPr algn="ctr">
              <a:lnSpc>
                <a:spcPct val="70000"/>
              </a:lnSpc>
            </a:pPr>
            <a:endParaRPr lang="en-US" sz="1000" i="0">
              <a:cs typeface="Arial" charset="0"/>
            </a:endParaRPr>
          </a:p>
        </p:txBody>
      </p:sp>
      <p:sp>
        <p:nvSpPr>
          <p:cNvPr id="25619" name="Rectangle 20"/>
          <p:cNvSpPr>
            <a:spLocks noChangeArrowheads="1"/>
          </p:cNvSpPr>
          <p:nvPr/>
        </p:nvSpPr>
        <p:spPr bwMode="auto">
          <a:xfrm>
            <a:off x="2895600" y="6034088"/>
            <a:ext cx="1143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80000"/>
              </a:lnSpc>
            </a:pPr>
            <a:r>
              <a:rPr lang="en-US" sz="1000" i="0">
                <a:solidFill>
                  <a:srgbClr val="009973"/>
                </a:solidFill>
                <a:cs typeface="Arial" charset="0"/>
              </a:rPr>
              <a:t>Upgraded CHI for ~0.5MA</a:t>
            </a:r>
          </a:p>
        </p:txBody>
      </p:sp>
      <p:sp>
        <p:nvSpPr>
          <p:cNvPr id="25620" name="Rectangle 20"/>
          <p:cNvSpPr>
            <a:spLocks noChangeArrowheads="1"/>
          </p:cNvSpPr>
          <p:nvPr/>
        </p:nvSpPr>
        <p:spPr bwMode="auto">
          <a:xfrm>
            <a:off x="6172200" y="2938463"/>
            <a:ext cx="1438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80000"/>
              </a:lnSpc>
            </a:pPr>
            <a:r>
              <a:rPr lang="en-US" sz="1000" i="0">
                <a:solidFill>
                  <a:schemeClr val="tx1"/>
                </a:solidFill>
                <a:cs typeface="Arial" charset="0"/>
              </a:rPr>
              <a:t>LLD using bakeable cryo-baffle</a:t>
            </a:r>
          </a:p>
        </p:txBody>
      </p:sp>
      <p:sp>
        <p:nvSpPr>
          <p:cNvPr id="25621" name="Oval 19"/>
          <p:cNvSpPr>
            <a:spLocks noChangeArrowheads="1"/>
          </p:cNvSpPr>
          <p:nvPr/>
        </p:nvSpPr>
        <p:spPr bwMode="auto">
          <a:xfrm>
            <a:off x="6340475" y="3124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22" name="Oval 19"/>
          <p:cNvSpPr>
            <a:spLocks noChangeArrowheads="1"/>
          </p:cNvSpPr>
          <p:nvPr/>
        </p:nvSpPr>
        <p:spPr bwMode="auto">
          <a:xfrm>
            <a:off x="6192838" y="52228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23" name="Oval 19"/>
          <p:cNvSpPr>
            <a:spLocks noChangeArrowheads="1"/>
          </p:cNvSpPr>
          <p:nvPr/>
        </p:nvSpPr>
        <p:spPr bwMode="auto">
          <a:xfrm>
            <a:off x="3851275" y="46116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cs typeface="Arial" charset="0"/>
            </a:endParaRPr>
          </a:p>
        </p:txBody>
      </p:sp>
      <p:sp>
        <p:nvSpPr>
          <p:cNvPr id="25624" name="Oval 19"/>
          <p:cNvSpPr>
            <a:spLocks noChangeArrowheads="1"/>
          </p:cNvSpPr>
          <p:nvPr/>
        </p:nvSpPr>
        <p:spPr bwMode="auto">
          <a:xfrm>
            <a:off x="6167438" y="422751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25" name="Rectangle 20"/>
          <p:cNvSpPr>
            <a:spLocks noChangeArrowheads="1"/>
          </p:cNvSpPr>
          <p:nvPr/>
        </p:nvSpPr>
        <p:spPr bwMode="auto">
          <a:xfrm>
            <a:off x="6303963" y="4211638"/>
            <a:ext cx="152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chemeClr val="tx1"/>
                </a:solidFill>
                <a:cs typeface="Arial" charset="0"/>
              </a:rPr>
              <a:t>DBS, PCI, or other intermediate-k</a:t>
            </a:r>
          </a:p>
        </p:txBody>
      </p:sp>
      <p:sp>
        <p:nvSpPr>
          <p:cNvPr id="25626" name="Oval 19"/>
          <p:cNvSpPr>
            <a:spLocks noChangeArrowheads="1"/>
          </p:cNvSpPr>
          <p:nvPr/>
        </p:nvSpPr>
        <p:spPr bwMode="auto">
          <a:xfrm>
            <a:off x="3819525" y="53863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27" name="Rectangle 20"/>
          <p:cNvSpPr>
            <a:spLocks noChangeArrowheads="1"/>
          </p:cNvSpPr>
          <p:nvPr/>
        </p:nvSpPr>
        <p:spPr bwMode="auto">
          <a:xfrm>
            <a:off x="5456238" y="5529263"/>
            <a:ext cx="10668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defTabSz="912813" eaLnBrk="0" hangingPunct="0">
              <a:lnSpc>
                <a:spcPct val="50000"/>
              </a:lnSpc>
            </a:pPr>
            <a:r>
              <a:rPr lang="en-US" sz="1000" i="0">
                <a:solidFill>
                  <a:schemeClr val="tx1"/>
                </a:solidFill>
                <a:cs typeface="Arial" charset="0"/>
              </a:rPr>
              <a:t>Divertor P</a:t>
            </a:r>
            <a:r>
              <a:rPr lang="en-US" sz="1000" i="0" baseline="-25000">
                <a:solidFill>
                  <a:schemeClr val="tx1"/>
                </a:solidFill>
                <a:cs typeface="Arial" charset="0"/>
              </a:rPr>
              <a:t>rad</a:t>
            </a:r>
          </a:p>
        </p:txBody>
      </p:sp>
      <p:sp>
        <p:nvSpPr>
          <p:cNvPr id="25628" name="Rectangle 20"/>
          <p:cNvSpPr>
            <a:spLocks noChangeArrowheads="1"/>
          </p:cNvSpPr>
          <p:nvPr/>
        </p:nvSpPr>
        <p:spPr bwMode="auto">
          <a:xfrm>
            <a:off x="2971800" y="53451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Snowflake</a:t>
            </a:r>
            <a:endParaRPr lang="en-US" sz="1000" i="0" baseline="-25000">
              <a:solidFill>
                <a:srgbClr val="009973"/>
              </a:solidFill>
              <a:cs typeface="Arial" charset="0"/>
            </a:endParaRPr>
          </a:p>
        </p:txBody>
      </p:sp>
      <p:sp>
        <p:nvSpPr>
          <p:cNvPr id="25629" name="TextBox 96"/>
          <p:cNvSpPr txBox="1">
            <a:spLocks noChangeArrowheads="1"/>
          </p:cNvSpPr>
          <p:nvPr/>
        </p:nvSpPr>
        <p:spPr bwMode="auto">
          <a:xfrm>
            <a:off x="1524000" y="1500188"/>
            <a:ext cx="12192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36576">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r>
              <a:rPr lang="en-US" sz="1600" i="0">
                <a:solidFill>
                  <a:srgbClr val="3333CC"/>
                </a:solidFill>
                <a:latin typeface="Arial Narrow" charset="0"/>
              </a:rPr>
              <a:t>Run Weeks:</a:t>
            </a:r>
          </a:p>
        </p:txBody>
      </p:sp>
      <p:sp>
        <p:nvSpPr>
          <p:cNvPr id="25630" name="Rectangle 43"/>
          <p:cNvSpPr>
            <a:spLocks noChangeArrowheads="1"/>
          </p:cNvSpPr>
          <p:nvPr/>
        </p:nvSpPr>
        <p:spPr bwMode="auto">
          <a:xfrm>
            <a:off x="0" y="76200"/>
            <a:ext cx="914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ts val="2838"/>
              </a:lnSpc>
            </a:pPr>
            <a:r>
              <a:rPr lang="en-US" sz="3200" i="0" dirty="0">
                <a:solidFill>
                  <a:srgbClr val="0000CC"/>
                </a:solidFill>
                <a:ea typeface="MS PGothic" charset="0"/>
                <a:cs typeface="MS PGothic" charset="0"/>
              </a:rPr>
              <a:t>Five Year Facility Enhancement Plan </a:t>
            </a:r>
            <a:r>
              <a:rPr lang="en-US" sz="3200" i="0" dirty="0">
                <a:solidFill>
                  <a:srgbClr val="009973"/>
                </a:solidFill>
                <a:ea typeface="MS PGothic" charset="0"/>
                <a:cs typeface="MS PGothic" charset="0"/>
              </a:rPr>
              <a:t>(green – ongoing)</a:t>
            </a:r>
            <a:endParaRPr lang="en-US" sz="3200" i="0" dirty="0">
              <a:solidFill>
                <a:srgbClr val="FF0000"/>
              </a:solidFill>
              <a:ea typeface="MS PGothic" charset="0"/>
              <a:cs typeface="MS PGothic" charset="0"/>
            </a:endParaRPr>
          </a:p>
          <a:p>
            <a:pPr algn="ctr">
              <a:lnSpc>
                <a:spcPts val="2838"/>
              </a:lnSpc>
            </a:pPr>
            <a:r>
              <a:rPr lang="en-US" sz="2400" i="0" dirty="0">
                <a:solidFill>
                  <a:srgbClr val="FF0000"/>
                </a:solidFill>
                <a:ea typeface="MS PGothic" charset="0"/>
                <a:cs typeface="MS PGothic" charset="0"/>
              </a:rPr>
              <a:t>2015: Engineering design for high-Z tiles, </a:t>
            </a:r>
            <a:r>
              <a:rPr lang="en-US" sz="2400" i="0" dirty="0" err="1">
                <a:solidFill>
                  <a:srgbClr val="FF0000"/>
                </a:solidFill>
                <a:ea typeface="MS PGothic" charset="0"/>
                <a:cs typeface="MS PGothic" charset="0"/>
              </a:rPr>
              <a:t>Cryo</a:t>
            </a:r>
            <a:r>
              <a:rPr lang="en-US" sz="2400" i="0" dirty="0">
                <a:solidFill>
                  <a:srgbClr val="FF0000"/>
                </a:solidFill>
                <a:ea typeface="MS PGothic" charset="0"/>
                <a:cs typeface="MS PGothic" charset="0"/>
              </a:rPr>
              <a:t>-Pump, NCC, ECH</a:t>
            </a:r>
          </a:p>
        </p:txBody>
      </p:sp>
      <p:sp>
        <p:nvSpPr>
          <p:cNvPr id="126" name="Rectangle 125"/>
          <p:cNvSpPr/>
          <p:nvPr/>
        </p:nvSpPr>
        <p:spPr bwMode="auto">
          <a:xfrm>
            <a:off x="4038600" y="1524000"/>
            <a:ext cx="473075" cy="5022850"/>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lIns="0" tIns="0" rIns="0" bIns="0"/>
          <a:lstStyle/>
          <a:p>
            <a:pPr>
              <a:defRPr/>
            </a:pPr>
            <a:endParaRPr lang="en-US" sz="1000">
              <a:cs typeface="Arial" panose="020B0604020202020204" pitchFamily="34" charset="0"/>
            </a:endParaRPr>
          </a:p>
        </p:txBody>
      </p:sp>
      <p:sp>
        <p:nvSpPr>
          <p:cNvPr id="25632" name="Rectangle 20"/>
          <p:cNvSpPr>
            <a:spLocks noChangeArrowheads="1"/>
          </p:cNvSpPr>
          <p:nvPr/>
        </p:nvSpPr>
        <p:spPr bwMode="auto">
          <a:xfrm>
            <a:off x="2819400" y="3581400"/>
            <a:ext cx="914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MGI disruption mitigation</a:t>
            </a:r>
          </a:p>
        </p:txBody>
      </p:sp>
      <p:sp>
        <p:nvSpPr>
          <p:cNvPr id="25633" name="Rectangle 20"/>
          <p:cNvSpPr>
            <a:spLocks noChangeArrowheads="1"/>
          </p:cNvSpPr>
          <p:nvPr/>
        </p:nvSpPr>
        <p:spPr bwMode="auto">
          <a:xfrm>
            <a:off x="3687763" y="4799013"/>
            <a:ext cx="14779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rgbClr val="009973"/>
                </a:solidFill>
                <a:cs typeface="Arial" charset="0"/>
              </a:rPr>
              <a:t>4 coil AE antenna</a:t>
            </a:r>
          </a:p>
        </p:txBody>
      </p:sp>
      <p:sp>
        <p:nvSpPr>
          <p:cNvPr id="25634" name="Rectangle 20"/>
          <p:cNvSpPr>
            <a:spLocks noChangeArrowheads="1"/>
          </p:cNvSpPr>
          <p:nvPr/>
        </p:nvSpPr>
        <p:spPr bwMode="auto">
          <a:xfrm>
            <a:off x="6319838" y="5148263"/>
            <a:ext cx="106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chemeClr val="tx1"/>
                </a:solidFill>
                <a:cs typeface="Arial" charset="0"/>
              </a:rPr>
              <a:t>HHFW limiter upgrade</a:t>
            </a:r>
          </a:p>
        </p:txBody>
      </p:sp>
      <p:sp>
        <p:nvSpPr>
          <p:cNvPr id="25635" name="Rectangle 20"/>
          <p:cNvSpPr>
            <a:spLocks noChangeArrowheads="1"/>
          </p:cNvSpPr>
          <p:nvPr/>
        </p:nvSpPr>
        <p:spPr bwMode="auto">
          <a:xfrm>
            <a:off x="2362200" y="5099050"/>
            <a:ext cx="17986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00CC"/>
                </a:solidFill>
                <a:cs typeface="Arial" charset="0"/>
              </a:rPr>
              <a:t>Establish control of:</a:t>
            </a:r>
          </a:p>
        </p:txBody>
      </p:sp>
      <p:sp>
        <p:nvSpPr>
          <p:cNvPr id="25644" name="Rectangle 20"/>
          <p:cNvSpPr>
            <a:spLocks noChangeArrowheads="1"/>
          </p:cNvSpPr>
          <p:nvPr/>
        </p:nvSpPr>
        <p:spPr bwMode="auto">
          <a:xfrm>
            <a:off x="4052888" y="5127625"/>
            <a:ext cx="733425"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defTabSz="912813" eaLnBrk="0" hangingPunct="0">
              <a:lnSpc>
                <a:spcPct val="70000"/>
              </a:lnSpc>
              <a:defRPr/>
            </a:pPr>
            <a:r>
              <a:rPr lang="en-US" sz="1000" i="0" dirty="0">
                <a:solidFill>
                  <a:schemeClr val="accent5">
                    <a:lumMod val="50000"/>
                  </a:schemeClr>
                </a:solidFill>
                <a:cs typeface="Arial" panose="020B0604020202020204" pitchFamily="34" charset="0"/>
              </a:rPr>
              <a:t>Rotation</a:t>
            </a:r>
          </a:p>
        </p:txBody>
      </p:sp>
      <p:sp>
        <p:nvSpPr>
          <p:cNvPr id="25638" name="Rectangle 20"/>
          <p:cNvSpPr>
            <a:spLocks noChangeArrowheads="1"/>
          </p:cNvSpPr>
          <p:nvPr/>
        </p:nvSpPr>
        <p:spPr bwMode="auto">
          <a:xfrm>
            <a:off x="3810000" y="4341813"/>
            <a:ext cx="8382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dirty="0">
                <a:solidFill>
                  <a:srgbClr val="009973"/>
                </a:solidFill>
                <a:cs typeface="Arial" charset="0"/>
              </a:rPr>
              <a:t>High </a:t>
            </a:r>
            <a:r>
              <a:rPr lang="en-US" sz="1000" i="0" dirty="0" err="1">
                <a:solidFill>
                  <a:srgbClr val="009973"/>
                </a:solidFill>
                <a:cs typeface="Arial" charset="0"/>
              </a:rPr>
              <a:t>k</a:t>
            </a:r>
            <a:r>
              <a:rPr lang="en-US" sz="1000" i="0" baseline="-25000" dirty="0" err="1">
                <a:solidFill>
                  <a:srgbClr val="009973"/>
                </a:solidFill>
                <a:latin typeface="Symbol" charset="0"/>
                <a:cs typeface="Arial" charset="0"/>
              </a:rPr>
              <a:t>q</a:t>
            </a:r>
            <a:endParaRPr lang="en-US" sz="1000" i="0" baseline="-25000" dirty="0">
              <a:solidFill>
                <a:srgbClr val="009973"/>
              </a:solidFill>
              <a:latin typeface="Symbol" charset="0"/>
              <a:cs typeface="Arial" charset="0"/>
            </a:endParaRPr>
          </a:p>
        </p:txBody>
      </p:sp>
      <p:sp>
        <p:nvSpPr>
          <p:cNvPr id="25639" name="Oval 19"/>
          <p:cNvSpPr>
            <a:spLocks noChangeAspect="1" noChangeArrowheads="1"/>
          </p:cNvSpPr>
          <p:nvPr/>
        </p:nvSpPr>
        <p:spPr bwMode="auto">
          <a:xfrm>
            <a:off x="5189538" y="5848350"/>
            <a:ext cx="136525" cy="1365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70000"/>
              </a:lnSpc>
            </a:pPr>
            <a:endParaRPr lang="en-US" sz="1000" i="0">
              <a:cs typeface="Arial" charset="0"/>
            </a:endParaRPr>
          </a:p>
        </p:txBody>
      </p:sp>
      <p:sp>
        <p:nvSpPr>
          <p:cNvPr id="25640" name="Oval 19"/>
          <p:cNvSpPr>
            <a:spLocks noChangeArrowheads="1"/>
          </p:cNvSpPr>
          <p:nvPr/>
        </p:nvSpPr>
        <p:spPr bwMode="auto">
          <a:xfrm>
            <a:off x="4511675" y="4054475"/>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41" name="Rectangle 20"/>
          <p:cNvSpPr>
            <a:spLocks noChangeArrowheads="1"/>
          </p:cNvSpPr>
          <p:nvPr/>
        </p:nvSpPr>
        <p:spPr bwMode="auto">
          <a:xfrm>
            <a:off x="3365500" y="4038600"/>
            <a:ext cx="14351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dirty="0">
                <a:solidFill>
                  <a:srgbClr val="009973"/>
                </a:solidFill>
                <a:cs typeface="Arial" charset="0"/>
              </a:rPr>
              <a:t>Laser blow-off</a:t>
            </a:r>
          </a:p>
        </p:txBody>
      </p:sp>
      <p:sp>
        <p:nvSpPr>
          <p:cNvPr id="25642" name="Oval 19"/>
          <p:cNvSpPr>
            <a:spLocks noChangeArrowheads="1"/>
          </p:cNvSpPr>
          <p:nvPr/>
        </p:nvSpPr>
        <p:spPr bwMode="auto">
          <a:xfrm>
            <a:off x="3505200" y="2436813"/>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43" name="Rectangle 20"/>
          <p:cNvSpPr>
            <a:spLocks noChangeArrowheads="1"/>
          </p:cNvSpPr>
          <p:nvPr/>
        </p:nvSpPr>
        <p:spPr bwMode="auto">
          <a:xfrm>
            <a:off x="2987675" y="2214563"/>
            <a:ext cx="1127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Boronization</a:t>
            </a:r>
          </a:p>
        </p:txBody>
      </p:sp>
      <p:sp>
        <p:nvSpPr>
          <p:cNvPr id="2" name="Oval 19"/>
          <p:cNvSpPr>
            <a:spLocks noChangeArrowheads="1"/>
          </p:cNvSpPr>
          <p:nvPr/>
        </p:nvSpPr>
        <p:spPr bwMode="auto">
          <a:xfrm>
            <a:off x="4511675" y="43576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45" name="Oval 19"/>
          <p:cNvSpPr>
            <a:spLocks noChangeArrowheads="1"/>
          </p:cNvSpPr>
          <p:nvPr/>
        </p:nvSpPr>
        <p:spPr bwMode="auto">
          <a:xfrm>
            <a:off x="6180138" y="399415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46" name="Rectangle 20"/>
          <p:cNvSpPr>
            <a:spLocks noChangeArrowheads="1"/>
          </p:cNvSpPr>
          <p:nvPr/>
        </p:nvSpPr>
        <p:spPr bwMode="auto">
          <a:xfrm>
            <a:off x="6296025" y="3900488"/>
            <a:ext cx="102711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85000"/>
              </a:lnSpc>
            </a:pPr>
            <a:r>
              <a:rPr lang="en-US" sz="1000" i="0">
                <a:solidFill>
                  <a:schemeClr val="tx1"/>
                </a:solidFill>
                <a:cs typeface="Arial" charset="0"/>
              </a:rPr>
              <a:t>Enhanced MHD sensors</a:t>
            </a:r>
          </a:p>
        </p:txBody>
      </p:sp>
      <p:sp>
        <p:nvSpPr>
          <p:cNvPr id="25647" name="Oval 19"/>
          <p:cNvSpPr>
            <a:spLocks noChangeArrowheads="1"/>
          </p:cNvSpPr>
          <p:nvPr/>
        </p:nvSpPr>
        <p:spPr bwMode="auto">
          <a:xfrm>
            <a:off x="6164263" y="46640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48" name="Rectangle 20"/>
          <p:cNvSpPr>
            <a:spLocks noChangeArrowheads="1"/>
          </p:cNvSpPr>
          <p:nvPr/>
        </p:nvSpPr>
        <p:spPr bwMode="auto">
          <a:xfrm>
            <a:off x="6294438" y="4646613"/>
            <a:ext cx="1625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chemeClr val="tx1"/>
                </a:solidFill>
                <a:cs typeface="Arial" charset="0"/>
              </a:rPr>
              <a:t>Neutron collimator</a:t>
            </a:r>
          </a:p>
        </p:txBody>
      </p:sp>
      <p:sp>
        <p:nvSpPr>
          <p:cNvPr id="25649" name="Rectangle 20"/>
          <p:cNvSpPr>
            <a:spLocks noChangeArrowheads="1"/>
          </p:cNvSpPr>
          <p:nvPr/>
        </p:nvSpPr>
        <p:spPr bwMode="auto">
          <a:xfrm>
            <a:off x="3962400" y="4572000"/>
            <a:ext cx="1625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rgbClr val="009973"/>
                </a:solidFill>
                <a:cs typeface="Arial" charset="0"/>
              </a:rPr>
              <a:t>Charged fusion product</a:t>
            </a:r>
          </a:p>
        </p:txBody>
      </p:sp>
      <p:sp>
        <p:nvSpPr>
          <p:cNvPr id="25650" name="Oval 19"/>
          <p:cNvSpPr>
            <a:spLocks noChangeArrowheads="1"/>
          </p:cNvSpPr>
          <p:nvPr/>
        </p:nvSpPr>
        <p:spPr bwMode="auto">
          <a:xfrm>
            <a:off x="4511675" y="36576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51" name="Rectangle 20"/>
          <p:cNvSpPr>
            <a:spLocks noChangeArrowheads="1"/>
          </p:cNvSpPr>
          <p:nvPr/>
        </p:nvSpPr>
        <p:spPr bwMode="auto">
          <a:xfrm>
            <a:off x="3657600" y="3457575"/>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Upgraded halo sensors</a:t>
            </a:r>
          </a:p>
        </p:txBody>
      </p:sp>
      <p:sp>
        <p:nvSpPr>
          <p:cNvPr id="25652" name="Rectangle 20"/>
          <p:cNvSpPr>
            <a:spLocks noChangeArrowheads="1"/>
          </p:cNvSpPr>
          <p:nvPr/>
        </p:nvSpPr>
        <p:spPr bwMode="auto">
          <a:xfrm>
            <a:off x="3340100" y="1979613"/>
            <a:ext cx="13081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dirty="0">
                <a:solidFill>
                  <a:srgbClr val="009973"/>
                </a:solidFill>
                <a:cs typeface="Arial" charset="0"/>
              </a:rPr>
              <a:t>Pulse-burst MPTS</a:t>
            </a:r>
          </a:p>
        </p:txBody>
      </p:sp>
      <p:sp>
        <p:nvSpPr>
          <p:cNvPr id="25653" name="Oval 19"/>
          <p:cNvSpPr>
            <a:spLocks noChangeArrowheads="1"/>
          </p:cNvSpPr>
          <p:nvPr/>
        </p:nvSpPr>
        <p:spPr bwMode="auto">
          <a:xfrm>
            <a:off x="4408488" y="532765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54" name="TextBox 130"/>
          <p:cNvSpPr txBox="1">
            <a:spLocks noChangeArrowheads="1"/>
          </p:cNvSpPr>
          <p:nvPr/>
        </p:nvSpPr>
        <p:spPr bwMode="auto">
          <a:xfrm>
            <a:off x="3581400" y="1508125"/>
            <a:ext cx="327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000" i="0" dirty="0" smtClean="0">
                <a:latin typeface="Arial" charset="0"/>
                <a:cs typeface="Arial" charset="0"/>
              </a:rPr>
              <a:t>18</a:t>
            </a:r>
            <a:endParaRPr lang="en-US" sz="1000" i="0" dirty="0">
              <a:latin typeface="Arial" charset="0"/>
              <a:cs typeface="Arial" charset="0"/>
            </a:endParaRPr>
          </a:p>
        </p:txBody>
      </p:sp>
      <p:sp>
        <p:nvSpPr>
          <p:cNvPr id="25655" name="TextBox 155"/>
          <p:cNvSpPr txBox="1">
            <a:spLocks noChangeArrowheads="1"/>
          </p:cNvSpPr>
          <p:nvPr/>
        </p:nvSpPr>
        <p:spPr bwMode="auto">
          <a:xfrm>
            <a:off x="6196013" y="1508125"/>
            <a:ext cx="5095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000" i="0">
                <a:latin typeface="Arial" charset="0"/>
                <a:cs typeface="Arial" charset="0"/>
              </a:rPr>
              <a:t>10-12</a:t>
            </a:r>
          </a:p>
        </p:txBody>
      </p:sp>
      <p:sp>
        <p:nvSpPr>
          <p:cNvPr id="25656" name="TextBox 130"/>
          <p:cNvSpPr txBox="1">
            <a:spLocks noChangeArrowheads="1"/>
          </p:cNvSpPr>
          <p:nvPr/>
        </p:nvSpPr>
        <p:spPr bwMode="auto">
          <a:xfrm>
            <a:off x="4473292" y="1508125"/>
            <a:ext cx="327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000" i="0" dirty="0" smtClean="0">
                <a:latin typeface="Arial" charset="0"/>
                <a:cs typeface="Arial" charset="0"/>
              </a:rPr>
              <a:t>16</a:t>
            </a:r>
            <a:endParaRPr lang="en-US" sz="1000" i="0" dirty="0">
              <a:latin typeface="Arial" charset="0"/>
              <a:cs typeface="Arial" charset="0"/>
            </a:endParaRPr>
          </a:p>
        </p:txBody>
      </p:sp>
      <p:sp>
        <p:nvSpPr>
          <p:cNvPr id="25657" name="Oval 19"/>
          <p:cNvSpPr>
            <a:spLocks noChangeArrowheads="1"/>
          </p:cNvSpPr>
          <p:nvPr/>
        </p:nvSpPr>
        <p:spPr bwMode="auto">
          <a:xfrm>
            <a:off x="4411663" y="55641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grpSp>
        <p:nvGrpSpPr>
          <p:cNvPr id="25658" name="Group 182"/>
          <p:cNvGrpSpPr>
            <a:grpSpLocks/>
          </p:cNvGrpSpPr>
          <p:nvPr/>
        </p:nvGrpSpPr>
        <p:grpSpPr bwMode="auto">
          <a:xfrm>
            <a:off x="4572000" y="5546725"/>
            <a:ext cx="152400" cy="200025"/>
            <a:chOff x="5638800" y="5334020"/>
            <a:chExt cx="152400" cy="200586"/>
          </a:xfrm>
        </p:grpSpPr>
        <p:sp>
          <p:nvSpPr>
            <p:cNvPr id="25724" name="Rectangle 20"/>
            <p:cNvSpPr>
              <a:spLocks noChangeArrowheads="1"/>
            </p:cNvSpPr>
            <p:nvPr/>
          </p:nvSpPr>
          <p:spPr bwMode="auto">
            <a:xfrm>
              <a:off x="5638801" y="5334020"/>
              <a:ext cx="152399" cy="20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45712" rIns="0" bIns="45712">
              <a:spAutoFit/>
            </a:bodyPr>
            <a:lstStyle/>
            <a:p>
              <a:pPr defTabSz="912813" eaLnBrk="0" hangingPunct="0">
                <a:lnSpc>
                  <a:spcPct val="70000"/>
                </a:lnSpc>
              </a:pPr>
              <a:r>
                <a:rPr lang="en-US" sz="1000" i="0">
                  <a:solidFill>
                    <a:srgbClr val="009973"/>
                  </a:solidFill>
                  <a:cs typeface="Arial" charset="0"/>
                </a:rPr>
                <a:t>n</a:t>
              </a:r>
              <a:r>
                <a:rPr lang="en-US" sz="1000" i="0" baseline="-25000">
                  <a:solidFill>
                    <a:srgbClr val="009973"/>
                  </a:solidFill>
                  <a:cs typeface="Arial" charset="0"/>
                </a:rPr>
                <a:t>e</a:t>
              </a:r>
            </a:p>
          </p:txBody>
        </p:sp>
        <p:cxnSp>
          <p:nvCxnSpPr>
            <p:cNvPr id="25725" name="Straight Connector 186"/>
            <p:cNvCxnSpPr>
              <a:cxnSpLocks noChangeShapeType="1"/>
            </p:cNvCxnSpPr>
            <p:nvPr/>
          </p:nvCxnSpPr>
          <p:spPr bwMode="auto">
            <a:xfrm>
              <a:off x="5638800" y="5367429"/>
              <a:ext cx="82550" cy="0"/>
            </a:xfrm>
            <a:prstGeom prst="line">
              <a:avLst/>
            </a:prstGeom>
            <a:noFill/>
            <a:ln w="15875">
              <a:solidFill>
                <a:srgbClr val="339933"/>
              </a:solidFill>
              <a:round/>
              <a:headEnd/>
              <a:tailEnd/>
            </a:ln>
            <a:extLst>
              <a:ext uri="{909E8E84-426E-40dd-AFC4-6F175D3DCCD1}">
                <a14:hiddenFill xmlns:a14="http://schemas.microsoft.com/office/drawing/2010/main">
                  <a:noFill/>
                </a14:hiddenFill>
              </a:ext>
            </a:extLst>
          </p:spPr>
        </p:cxnSp>
      </p:grpSp>
      <p:sp>
        <p:nvSpPr>
          <p:cNvPr id="25659" name="Oval 19"/>
          <p:cNvSpPr>
            <a:spLocks noChangeArrowheads="1"/>
          </p:cNvSpPr>
          <p:nvPr/>
        </p:nvSpPr>
        <p:spPr bwMode="auto">
          <a:xfrm>
            <a:off x="3733800" y="30480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cxnSp>
        <p:nvCxnSpPr>
          <p:cNvPr id="25660" name="Straight Connector 144"/>
          <p:cNvCxnSpPr>
            <a:cxnSpLocks noChangeShapeType="1"/>
          </p:cNvCxnSpPr>
          <p:nvPr/>
        </p:nvCxnSpPr>
        <p:spPr bwMode="auto">
          <a:xfrm flipH="1">
            <a:off x="2590800" y="3429000"/>
            <a:ext cx="4648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25661" name="Straight Connector 114"/>
          <p:cNvCxnSpPr>
            <a:cxnSpLocks noChangeShapeType="1"/>
          </p:cNvCxnSpPr>
          <p:nvPr/>
        </p:nvCxnSpPr>
        <p:spPr bwMode="auto">
          <a:xfrm flipH="1" flipV="1">
            <a:off x="2590800" y="1828800"/>
            <a:ext cx="4648200" cy="47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25662" name="Straight Connector 164"/>
          <p:cNvCxnSpPr>
            <a:cxnSpLocks noChangeShapeType="1"/>
          </p:cNvCxnSpPr>
          <p:nvPr/>
        </p:nvCxnSpPr>
        <p:spPr bwMode="auto">
          <a:xfrm flipH="1">
            <a:off x="2590800" y="5043488"/>
            <a:ext cx="4648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nvGrpSpPr>
          <p:cNvPr id="25663" name="Group 1"/>
          <p:cNvGrpSpPr>
            <a:grpSpLocks/>
          </p:cNvGrpSpPr>
          <p:nvPr/>
        </p:nvGrpSpPr>
        <p:grpSpPr bwMode="auto">
          <a:xfrm>
            <a:off x="1371600" y="5105400"/>
            <a:ext cx="1219200" cy="1357313"/>
            <a:chOff x="1371600" y="5105400"/>
            <a:chExt cx="1219200" cy="1357085"/>
          </a:xfrm>
        </p:grpSpPr>
        <p:sp>
          <p:nvSpPr>
            <p:cNvPr id="86" name="Right Arrow 85"/>
            <p:cNvSpPr/>
            <p:nvPr/>
          </p:nvSpPr>
          <p:spPr bwMode="auto">
            <a:xfrm>
              <a:off x="1412875" y="5105400"/>
              <a:ext cx="1177925" cy="1357085"/>
            </a:xfrm>
            <a:prstGeom prst="rightArrow">
              <a:avLst>
                <a:gd name="adj1" fmla="val 100000"/>
                <a:gd name="adj2" fmla="val 10156"/>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defRPr/>
              </a:pPr>
              <a:endParaRPr lang="en-US">
                <a:solidFill>
                  <a:schemeClr val="tx1"/>
                </a:solidFill>
                <a:latin typeface="Arial Narrow" pitchFamily="34" charset="0"/>
              </a:endParaRPr>
            </a:p>
          </p:txBody>
        </p:sp>
        <p:sp>
          <p:nvSpPr>
            <p:cNvPr id="25723" name="Text Box 12"/>
            <p:cNvSpPr txBox="1">
              <a:spLocks noChangeArrowheads="1"/>
            </p:cNvSpPr>
            <p:nvPr/>
          </p:nvSpPr>
          <p:spPr bwMode="auto">
            <a:xfrm>
              <a:off x="1371600" y="5486400"/>
              <a:ext cx="1177925" cy="59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45714" tIns="45714" rIns="0" bIns="45714">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ct val="90000"/>
                </a:lnSpc>
              </a:pPr>
              <a:r>
                <a:rPr lang="en-US" sz="1800" i="0">
                  <a:solidFill>
                    <a:schemeClr val="tx1"/>
                  </a:solidFill>
                  <a:latin typeface="Arial Narrow" charset="0"/>
                </a:rPr>
                <a:t>Integrated Scenarios</a:t>
              </a:r>
            </a:p>
          </p:txBody>
        </p:sp>
      </p:grpSp>
      <p:grpSp>
        <p:nvGrpSpPr>
          <p:cNvPr id="25664" name="Group 2"/>
          <p:cNvGrpSpPr>
            <a:grpSpLocks/>
          </p:cNvGrpSpPr>
          <p:nvPr/>
        </p:nvGrpSpPr>
        <p:grpSpPr bwMode="auto">
          <a:xfrm>
            <a:off x="1371600" y="3503613"/>
            <a:ext cx="1219200" cy="1446212"/>
            <a:chOff x="1371600" y="3503612"/>
            <a:chExt cx="1219200" cy="1446213"/>
          </a:xfrm>
        </p:grpSpPr>
        <p:sp>
          <p:nvSpPr>
            <p:cNvPr id="88" name="Right Arrow 87"/>
            <p:cNvSpPr/>
            <p:nvPr/>
          </p:nvSpPr>
          <p:spPr bwMode="auto">
            <a:xfrm>
              <a:off x="1412875" y="3503612"/>
              <a:ext cx="1177925" cy="1446213"/>
            </a:xfrm>
            <a:prstGeom prst="rightArrow">
              <a:avLst>
                <a:gd name="adj1" fmla="val 100000"/>
                <a:gd name="adj2" fmla="val 9617"/>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defRPr/>
              </a:pPr>
              <a:endParaRPr lang="en-US">
                <a:solidFill>
                  <a:schemeClr val="tx1"/>
                </a:solidFill>
                <a:latin typeface="Arial Narrow" pitchFamily="34" charset="0"/>
              </a:endParaRPr>
            </a:p>
          </p:txBody>
        </p:sp>
        <p:sp>
          <p:nvSpPr>
            <p:cNvPr id="25721" name="Text Box 12"/>
            <p:cNvSpPr txBox="1">
              <a:spLocks noChangeArrowheads="1"/>
            </p:cNvSpPr>
            <p:nvPr/>
          </p:nvSpPr>
          <p:spPr bwMode="auto">
            <a:xfrm>
              <a:off x="1371600" y="3925681"/>
              <a:ext cx="1133475" cy="59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45714" tIns="45714" rIns="0" bIns="45714">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ct val="90000"/>
                </a:lnSpc>
              </a:pPr>
              <a:r>
                <a:rPr lang="en-US" sz="1800" i="0">
                  <a:solidFill>
                    <a:schemeClr val="tx1"/>
                  </a:solidFill>
                  <a:latin typeface="Arial Narrow" charset="0"/>
                </a:rPr>
                <a:t>Core Science</a:t>
              </a:r>
            </a:p>
          </p:txBody>
        </p:sp>
      </p:grpSp>
      <p:grpSp>
        <p:nvGrpSpPr>
          <p:cNvPr id="25665" name="Group 3"/>
          <p:cNvGrpSpPr>
            <a:grpSpLocks/>
          </p:cNvGrpSpPr>
          <p:nvPr/>
        </p:nvGrpSpPr>
        <p:grpSpPr bwMode="auto">
          <a:xfrm>
            <a:off x="1371600" y="1905000"/>
            <a:ext cx="1219200" cy="1447800"/>
            <a:chOff x="1371600" y="1905000"/>
            <a:chExt cx="1219200" cy="1447800"/>
          </a:xfrm>
        </p:grpSpPr>
        <p:sp>
          <p:nvSpPr>
            <p:cNvPr id="89" name="Right Arrow 88"/>
            <p:cNvSpPr/>
            <p:nvPr/>
          </p:nvSpPr>
          <p:spPr bwMode="auto">
            <a:xfrm>
              <a:off x="1412875" y="1905000"/>
              <a:ext cx="1177925" cy="1447800"/>
            </a:xfrm>
            <a:prstGeom prst="rightArrow">
              <a:avLst>
                <a:gd name="adj1" fmla="val 100000"/>
                <a:gd name="adj2" fmla="val 9617"/>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defRPr/>
              </a:pPr>
              <a:endParaRPr lang="en-US">
                <a:solidFill>
                  <a:schemeClr val="tx1"/>
                </a:solidFill>
                <a:latin typeface="Arial Narrow" pitchFamily="34" charset="0"/>
              </a:endParaRPr>
            </a:p>
          </p:txBody>
        </p:sp>
        <p:sp>
          <p:nvSpPr>
            <p:cNvPr id="25719" name="Text Box 12"/>
            <p:cNvSpPr txBox="1">
              <a:spLocks noChangeArrowheads="1"/>
            </p:cNvSpPr>
            <p:nvPr/>
          </p:nvSpPr>
          <p:spPr bwMode="auto">
            <a:xfrm>
              <a:off x="1371600" y="2069283"/>
              <a:ext cx="1142999" cy="108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45714" tIns="45714" rIns="0" bIns="45714">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ct val="90000"/>
                </a:lnSpc>
              </a:pPr>
              <a:r>
                <a:rPr lang="en-US" sz="1800" i="0">
                  <a:solidFill>
                    <a:schemeClr val="tx1"/>
                  </a:solidFill>
                  <a:latin typeface="Arial Narrow" charset="0"/>
                </a:rPr>
                <a:t>Boundary Science </a:t>
              </a:r>
            </a:p>
            <a:p>
              <a:pPr algn="ctr" eaLnBrk="1" hangingPunct="1">
                <a:lnSpc>
                  <a:spcPct val="90000"/>
                </a:lnSpc>
              </a:pPr>
              <a:r>
                <a:rPr lang="en-US" sz="1600" b="0" i="0">
                  <a:solidFill>
                    <a:schemeClr val="tx1"/>
                  </a:solidFill>
                  <a:latin typeface="Arial Narrow" charset="0"/>
                </a:rPr>
                <a:t>+ Particle Control</a:t>
              </a:r>
            </a:p>
          </p:txBody>
        </p:sp>
      </p:grpSp>
      <p:graphicFrame>
        <p:nvGraphicFramePr>
          <p:cNvPr id="102" name="Table 101"/>
          <p:cNvGraphicFramePr>
            <a:graphicFrameLocks noGrp="1"/>
          </p:cNvGraphicFramePr>
          <p:nvPr/>
        </p:nvGraphicFramePr>
        <p:xfrm>
          <a:off x="2743200" y="977900"/>
          <a:ext cx="3863975" cy="241309"/>
        </p:xfrm>
        <a:graphic>
          <a:graphicData uri="http://schemas.openxmlformats.org/drawingml/2006/table">
            <a:tbl>
              <a:tblPr/>
              <a:tblGrid>
                <a:gridCol w="772795"/>
                <a:gridCol w="772795"/>
                <a:gridCol w="772795"/>
                <a:gridCol w="772795"/>
                <a:gridCol w="772795"/>
              </a:tblGrid>
              <a:tr h="2413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rPr>
                        <a:t>2015</a:t>
                      </a: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2016</a:t>
                      </a: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2017</a:t>
                      </a: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rPr>
                        <a:t>2018</a:t>
                      </a: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charset="0"/>
                          <a:ea typeface="ＭＳ Ｐゴシック" charset="0"/>
                          <a:cs typeface="ＭＳ Ｐゴシック" charset="0"/>
                        </a:rPr>
                        <a:t>2019</a:t>
                      </a:r>
                      <a:endPar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5680" name="TextBox 26"/>
          <p:cNvSpPr txBox="1">
            <a:spLocks noChangeArrowheads="1"/>
          </p:cNvSpPr>
          <p:nvPr/>
        </p:nvSpPr>
        <p:spPr bwMode="auto">
          <a:xfrm>
            <a:off x="1295400" y="1250950"/>
            <a:ext cx="2209800" cy="271463"/>
          </a:xfrm>
          <a:prstGeom prst="rect">
            <a:avLst/>
          </a:prstGeom>
          <a:solidFill>
            <a:srgbClr val="FFFFCC"/>
          </a:solidFill>
          <a:ln w="12700">
            <a:solidFill>
              <a:schemeClr val="tx1"/>
            </a:solidFill>
            <a:miter lim="800000"/>
            <a:headEnd/>
            <a:tailEnd/>
          </a:ln>
        </p:spPr>
        <p:txBody>
          <a:bodyPr tIns="18288" bIns="36576" anchor="ct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r>
              <a:rPr lang="en-US" sz="1400" i="0">
                <a:latin typeface="Arial" charset="0"/>
                <a:ea typeface="MS PGothic" charset="0"/>
                <a:cs typeface="MS PGothic" charset="0"/>
              </a:rPr>
              <a:t>Upgrade Outage</a:t>
            </a:r>
          </a:p>
        </p:txBody>
      </p:sp>
      <p:sp>
        <p:nvSpPr>
          <p:cNvPr id="25681" name="TextBox 26"/>
          <p:cNvSpPr txBox="1">
            <a:spLocks noChangeArrowheads="1"/>
          </p:cNvSpPr>
          <p:nvPr/>
        </p:nvSpPr>
        <p:spPr bwMode="auto">
          <a:xfrm>
            <a:off x="3505200" y="1250950"/>
            <a:ext cx="3101975" cy="271463"/>
          </a:xfrm>
          <a:prstGeom prst="rect">
            <a:avLst/>
          </a:prstGeom>
          <a:solidFill>
            <a:srgbClr val="CCECFF"/>
          </a:solidFill>
          <a:ln w="12700">
            <a:solidFill>
              <a:schemeClr val="tx1"/>
            </a:solidFill>
            <a:miter lim="800000"/>
            <a:headEnd/>
            <a:tailEnd/>
          </a:ln>
        </p:spPr>
        <p:txBody>
          <a:bodyPr tIns="18288" bIns="36576" anchor="ct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r>
              <a:rPr lang="pl-PL" sz="1400" i="0">
                <a:latin typeface="Arial" charset="0"/>
                <a:ea typeface="MS PGothic" charset="0"/>
                <a:cs typeface="MS PGothic" charset="0"/>
              </a:rPr>
              <a:t>1.5 </a:t>
            </a:r>
            <a:r>
              <a:rPr lang="en-US" sz="1400" i="0">
                <a:latin typeface="Arial" charset="0"/>
                <a:ea typeface="MS PGothic" charset="0"/>
                <a:cs typeface="MS PGothic" charset="0"/>
                <a:sym typeface="Wingdings" charset="0"/>
              </a:rPr>
              <a:t></a:t>
            </a:r>
            <a:r>
              <a:rPr lang="pl-PL" sz="1400" i="0">
                <a:latin typeface="Arial" charset="0"/>
                <a:ea typeface="MS PGothic" charset="0"/>
                <a:cs typeface="MS PGothic" charset="0"/>
              </a:rPr>
              <a:t> 2 MA, 1s </a:t>
            </a:r>
            <a:r>
              <a:rPr lang="en-US" sz="1400" i="0">
                <a:latin typeface="Arial" charset="0"/>
                <a:ea typeface="MS PGothic" charset="0"/>
                <a:cs typeface="MS PGothic" charset="0"/>
                <a:sym typeface="Wingdings" charset="0"/>
              </a:rPr>
              <a:t></a:t>
            </a:r>
            <a:r>
              <a:rPr lang="pl-PL" sz="1400" i="0">
                <a:latin typeface="Arial" charset="0"/>
                <a:ea typeface="MS PGothic" charset="0"/>
                <a:cs typeface="MS PGothic" charset="0"/>
              </a:rPr>
              <a:t> 5s</a:t>
            </a:r>
          </a:p>
        </p:txBody>
      </p:sp>
      <p:sp>
        <p:nvSpPr>
          <p:cNvPr id="25682" name="Oval 19"/>
          <p:cNvSpPr>
            <a:spLocks noChangeArrowheads="1"/>
          </p:cNvSpPr>
          <p:nvPr/>
        </p:nvSpPr>
        <p:spPr bwMode="auto">
          <a:xfrm>
            <a:off x="3521075" y="31638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83" name="Rectangle 20"/>
          <p:cNvSpPr>
            <a:spLocks noChangeArrowheads="1"/>
          </p:cNvSpPr>
          <p:nvPr/>
        </p:nvSpPr>
        <p:spPr bwMode="auto">
          <a:xfrm>
            <a:off x="2865438" y="3128963"/>
            <a:ext cx="8683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MAPP</a:t>
            </a:r>
          </a:p>
        </p:txBody>
      </p:sp>
      <p:sp>
        <p:nvSpPr>
          <p:cNvPr id="25684" name="Oval 19"/>
          <p:cNvSpPr>
            <a:spLocks noChangeArrowheads="1"/>
          </p:cNvSpPr>
          <p:nvPr/>
        </p:nvSpPr>
        <p:spPr bwMode="auto">
          <a:xfrm>
            <a:off x="3441700" y="42291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85" name="Oval 19"/>
          <p:cNvSpPr>
            <a:spLocks noChangeArrowheads="1"/>
          </p:cNvSpPr>
          <p:nvPr/>
        </p:nvSpPr>
        <p:spPr bwMode="auto">
          <a:xfrm>
            <a:off x="3441700" y="46736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86" name="Oval 19"/>
          <p:cNvSpPr>
            <a:spLocks noChangeArrowheads="1"/>
          </p:cNvSpPr>
          <p:nvPr/>
        </p:nvSpPr>
        <p:spPr bwMode="auto">
          <a:xfrm>
            <a:off x="3441700" y="44577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87" name="Rectangle 20"/>
          <p:cNvSpPr>
            <a:spLocks noChangeArrowheads="1"/>
          </p:cNvSpPr>
          <p:nvPr/>
        </p:nvSpPr>
        <p:spPr bwMode="auto">
          <a:xfrm>
            <a:off x="2540000" y="42021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42 ch MPTS</a:t>
            </a:r>
            <a:endParaRPr lang="en-US" sz="1000" i="0" baseline="-25000">
              <a:solidFill>
                <a:srgbClr val="009973"/>
              </a:solidFill>
              <a:cs typeface="Arial" charset="0"/>
            </a:endParaRPr>
          </a:p>
        </p:txBody>
      </p:sp>
      <p:sp>
        <p:nvSpPr>
          <p:cNvPr id="25688" name="Rectangle 20"/>
          <p:cNvSpPr>
            <a:spLocks noChangeArrowheads="1"/>
          </p:cNvSpPr>
          <p:nvPr/>
        </p:nvSpPr>
        <p:spPr bwMode="auto">
          <a:xfrm>
            <a:off x="2565400" y="44307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48 ch BES</a:t>
            </a:r>
            <a:endParaRPr lang="en-US" sz="1000" i="0" baseline="-25000">
              <a:solidFill>
                <a:srgbClr val="009973"/>
              </a:solidFill>
              <a:cs typeface="Arial" charset="0"/>
            </a:endParaRPr>
          </a:p>
        </p:txBody>
      </p:sp>
      <p:sp>
        <p:nvSpPr>
          <p:cNvPr id="25689" name="Rectangle 20"/>
          <p:cNvSpPr>
            <a:spLocks noChangeArrowheads="1"/>
          </p:cNvSpPr>
          <p:nvPr/>
        </p:nvSpPr>
        <p:spPr bwMode="auto">
          <a:xfrm>
            <a:off x="2616200" y="46466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MSE/LIF</a:t>
            </a:r>
            <a:endParaRPr lang="en-US" sz="1000" i="0" baseline="-25000">
              <a:solidFill>
                <a:srgbClr val="009973"/>
              </a:solidFill>
              <a:cs typeface="Arial" charset="0"/>
            </a:endParaRPr>
          </a:p>
        </p:txBody>
      </p:sp>
      <p:sp>
        <p:nvSpPr>
          <p:cNvPr id="25690" name="Oval 19"/>
          <p:cNvSpPr>
            <a:spLocks noChangeArrowheads="1"/>
          </p:cNvSpPr>
          <p:nvPr/>
        </p:nvSpPr>
        <p:spPr bwMode="auto">
          <a:xfrm>
            <a:off x="3756025" y="56022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91" name="Rectangle 20"/>
          <p:cNvSpPr>
            <a:spLocks noChangeArrowheads="1"/>
          </p:cNvSpPr>
          <p:nvPr/>
        </p:nvSpPr>
        <p:spPr bwMode="auto">
          <a:xfrm>
            <a:off x="2984500" y="55737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FIReTIP</a:t>
            </a:r>
            <a:endParaRPr lang="en-US" sz="1000" i="0" baseline="-25000">
              <a:solidFill>
                <a:srgbClr val="009973"/>
              </a:solidFill>
              <a:cs typeface="Arial" charset="0"/>
            </a:endParaRPr>
          </a:p>
        </p:txBody>
      </p:sp>
      <p:cxnSp>
        <p:nvCxnSpPr>
          <p:cNvPr id="25692" name="Straight Arrow Connector 107"/>
          <p:cNvCxnSpPr>
            <a:cxnSpLocks noChangeShapeType="1"/>
          </p:cNvCxnSpPr>
          <p:nvPr/>
        </p:nvCxnSpPr>
        <p:spPr bwMode="auto">
          <a:xfrm>
            <a:off x="6316663" y="3770313"/>
            <a:ext cx="952500" cy="0"/>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5693" name="Straight Arrow Connector 108"/>
          <p:cNvCxnSpPr>
            <a:cxnSpLocks noChangeShapeType="1"/>
          </p:cNvCxnSpPr>
          <p:nvPr/>
        </p:nvCxnSpPr>
        <p:spPr bwMode="auto">
          <a:xfrm>
            <a:off x="5351463" y="5919788"/>
            <a:ext cx="1943100" cy="1587"/>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25694" name="Picture 5" descr="Screen Shot 2014-11-29 at 9.09.58 PM.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7663" y="4899025"/>
            <a:ext cx="52228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95" name="Group 2"/>
          <p:cNvGrpSpPr>
            <a:grpSpLocks/>
          </p:cNvGrpSpPr>
          <p:nvPr/>
        </p:nvGrpSpPr>
        <p:grpSpPr bwMode="auto">
          <a:xfrm>
            <a:off x="6981825" y="1076325"/>
            <a:ext cx="2022475" cy="823913"/>
            <a:chOff x="6571777" y="901125"/>
            <a:chExt cx="2023584" cy="823302"/>
          </a:xfrm>
        </p:grpSpPr>
        <p:sp>
          <p:nvSpPr>
            <p:cNvPr id="120" name="TextBox 103"/>
            <p:cNvSpPr txBox="1">
              <a:spLocks noChangeArrowheads="1"/>
            </p:cNvSpPr>
            <p:nvPr/>
          </p:nvSpPr>
          <p:spPr bwMode="auto">
            <a:xfrm>
              <a:off x="6571777" y="901125"/>
              <a:ext cx="2023584" cy="823302"/>
            </a:xfrm>
            <a:prstGeom prst="rect">
              <a:avLst/>
            </a:prstGeom>
            <a:solidFill>
              <a:schemeClr val="bg1">
                <a:lumMod val="95000"/>
              </a:schemeClr>
            </a:solidFill>
            <a:ln>
              <a:solidFill>
                <a:schemeClr val="tx1"/>
              </a:solidFill>
            </a:ln>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lnSpc>
                  <a:spcPct val="125000"/>
                </a:lnSpc>
                <a:defRPr/>
              </a:pPr>
              <a:r>
                <a:rPr lang="en-US" sz="1400" i="0" dirty="0" smtClean="0">
                  <a:solidFill>
                    <a:srgbClr val="FF0000"/>
                  </a:solidFill>
                </a:rPr>
                <a:t>Major enhancements:</a:t>
              </a:r>
            </a:p>
            <a:p>
              <a:pPr eaLnBrk="1" hangingPunct="1">
                <a:lnSpc>
                  <a:spcPct val="125000"/>
                </a:lnSpc>
                <a:defRPr/>
              </a:pPr>
              <a:r>
                <a:rPr lang="en-US" i="0" dirty="0" smtClean="0">
                  <a:solidFill>
                    <a:srgbClr val="FF0000"/>
                  </a:solidFill>
                </a:rPr>
                <a:t>       Base funding</a:t>
              </a:r>
            </a:p>
            <a:p>
              <a:pPr eaLnBrk="1" hangingPunct="1">
                <a:lnSpc>
                  <a:spcPct val="125000"/>
                </a:lnSpc>
                <a:defRPr/>
              </a:pPr>
              <a:r>
                <a:rPr lang="en-US" i="0" dirty="0">
                  <a:solidFill>
                    <a:srgbClr val="FF0000"/>
                  </a:solidFill>
                </a:rPr>
                <a:t> </a:t>
              </a:r>
              <a:r>
                <a:rPr lang="en-US" i="0" dirty="0" smtClean="0">
                  <a:solidFill>
                    <a:srgbClr val="FF0000"/>
                  </a:solidFill>
                </a:rPr>
                <a:t>      +15</a:t>
              </a:r>
              <a:r>
                <a:rPr lang="en-US" i="0" dirty="0">
                  <a:solidFill>
                    <a:srgbClr val="FF0000"/>
                  </a:solidFill>
                </a:rPr>
                <a:t>% </a:t>
              </a:r>
              <a:r>
                <a:rPr lang="en-US" i="0" dirty="0" smtClean="0">
                  <a:solidFill>
                    <a:srgbClr val="FF0000"/>
                  </a:solidFill>
                </a:rPr>
                <a:t>incremental</a:t>
              </a:r>
              <a:endParaRPr lang="en-US" i="0" dirty="0">
                <a:solidFill>
                  <a:srgbClr val="FF0000"/>
                </a:solidFill>
              </a:endParaRPr>
            </a:p>
          </p:txBody>
        </p:sp>
        <p:sp>
          <p:nvSpPr>
            <p:cNvPr id="25716" name="Oval 19"/>
            <p:cNvSpPr>
              <a:spLocks noChangeArrowheads="1"/>
            </p:cNvSpPr>
            <p:nvPr/>
          </p:nvSpPr>
          <p:spPr bwMode="auto">
            <a:xfrm>
              <a:off x="6716652" y="1254691"/>
              <a:ext cx="136525" cy="136525"/>
            </a:xfrm>
            <a:prstGeom prst="ellipse">
              <a:avLst/>
            </a:prstGeom>
            <a:solidFill>
              <a:srgbClr val="FF0000"/>
            </a:solidFill>
            <a:ln w="38100">
              <a:solidFill>
                <a:srgbClr val="FF0000"/>
              </a:solidFill>
              <a:round/>
              <a:headEnd/>
              <a:tailEnd/>
            </a:ln>
          </p:spPr>
          <p:txBody>
            <a:bodyPr wrap="none" anchor="ctr"/>
            <a:lstStyle/>
            <a:p>
              <a:pPr algn="ctr">
                <a:lnSpc>
                  <a:spcPct val="70000"/>
                </a:lnSpc>
              </a:pPr>
              <a:endParaRPr lang="en-US" i="0"/>
            </a:p>
          </p:txBody>
        </p:sp>
        <p:sp>
          <p:nvSpPr>
            <p:cNvPr id="25717" name="Oval 19"/>
            <p:cNvSpPr>
              <a:spLocks noChangeArrowheads="1"/>
            </p:cNvSpPr>
            <p:nvPr/>
          </p:nvSpPr>
          <p:spPr bwMode="auto">
            <a:xfrm>
              <a:off x="6723568" y="1484997"/>
              <a:ext cx="136525" cy="1365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70000"/>
                </a:lnSpc>
              </a:pPr>
              <a:endParaRPr lang="en-US" i="0"/>
            </a:p>
          </p:txBody>
        </p:sp>
      </p:grpSp>
      <p:pic>
        <p:nvPicPr>
          <p:cNvPr id="2569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1927225"/>
            <a:ext cx="1624013" cy="96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9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8725" y="3232150"/>
            <a:ext cx="149542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98" name="Picture 3"/>
          <p:cNvPicPr>
            <a:picLocks noChangeAspect="1" noChangeArrowheads="1"/>
          </p:cNvPicPr>
          <p:nvPr/>
        </p:nvPicPr>
        <p:blipFill>
          <a:blip r:embed="rId8">
            <a:extLst>
              <a:ext uri="{28A0092B-C50C-407E-A947-70E740481C1C}">
                <a14:useLocalDpi xmlns:a14="http://schemas.microsoft.com/office/drawing/2010/main" val="0"/>
              </a:ext>
            </a:extLst>
          </a:blip>
          <a:srcRect l="24605" t="16010" r="32243" b="9567"/>
          <a:stretch>
            <a:fillRect/>
          </a:stretch>
        </p:blipFill>
        <p:spPr bwMode="auto">
          <a:xfrm>
            <a:off x="4127500" y="2449513"/>
            <a:ext cx="444500" cy="47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99" name="Oval 19"/>
          <p:cNvSpPr>
            <a:spLocks noChangeArrowheads="1"/>
          </p:cNvSpPr>
          <p:nvPr/>
        </p:nvSpPr>
        <p:spPr bwMode="auto">
          <a:xfrm>
            <a:off x="4495800" y="1997075"/>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700" name="Oval 19"/>
          <p:cNvSpPr>
            <a:spLocks noChangeArrowheads="1"/>
          </p:cNvSpPr>
          <p:nvPr/>
        </p:nvSpPr>
        <p:spPr bwMode="auto">
          <a:xfrm>
            <a:off x="4441825" y="240665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701" name="TextBox 1"/>
          <p:cNvSpPr txBox="1">
            <a:spLocks noChangeArrowheads="1"/>
          </p:cNvSpPr>
          <p:nvPr/>
        </p:nvSpPr>
        <p:spPr bwMode="auto">
          <a:xfrm>
            <a:off x="1693863" y="974725"/>
            <a:ext cx="1036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r>
              <a:rPr lang="en-US" i="0">
                <a:solidFill>
                  <a:schemeClr val="tx1"/>
                </a:solidFill>
              </a:rPr>
              <a:t>Fiscal Year:</a:t>
            </a:r>
          </a:p>
        </p:txBody>
      </p:sp>
      <p:sp>
        <p:nvSpPr>
          <p:cNvPr id="25702" name="Left-Right Arrow 3"/>
          <p:cNvSpPr>
            <a:spLocks noChangeArrowheads="1"/>
          </p:cNvSpPr>
          <p:nvPr/>
        </p:nvSpPr>
        <p:spPr bwMode="auto">
          <a:xfrm>
            <a:off x="5056188" y="1974850"/>
            <a:ext cx="750887" cy="311150"/>
          </a:xfrm>
          <a:prstGeom prst="leftRightArrow">
            <a:avLst>
              <a:gd name="adj1" fmla="val 50000"/>
              <a:gd name="adj2" fmla="val 50042"/>
            </a:avLst>
          </a:prstGeom>
          <a:solidFill>
            <a:schemeClr val="accent2"/>
          </a:solidFill>
          <a:ln w="9525">
            <a:solidFill>
              <a:schemeClr val="tx1"/>
            </a:solidFill>
            <a:round/>
            <a:headEnd/>
            <a:tailEnd type="triangle" w="med" len="med"/>
          </a:ln>
        </p:spPr>
        <p:txBody>
          <a:bodyPr lIns="0" tIns="0" rIns="0" bIns="0"/>
          <a:lstStyle/>
          <a:p>
            <a:pPr>
              <a:spcBef>
                <a:spcPct val="20000"/>
              </a:spcBef>
              <a:buFontTx/>
              <a:buChar char="•"/>
            </a:pPr>
            <a:endParaRPr lang="en-US"/>
          </a:p>
        </p:txBody>
      </p:sp>
      <p:cxnSp>
        <p:nvCxnSpPr>
          <p:cNvPr id="25703" name="Straight Connector 5"/>
          <p:cNvCxnSpPr>
            <a:cxnSpLocks noChangeShapeType="1"/>
          </p:cNvCxnSpPr>
          <p:nvPr/>
        </p:nvCxnSpPr>
        <p:spPr bwMode="auto">
          <a:xfrm>
            <a:off x="5430838" y="1852613"/>
            <a:ext cx="0" cy="584200"/>
          </a:xfrm>
          <a:prstGeom prst="line">
            <a:avLst/>
          </a:prstGeom>
          <a:noFill/>
          <a:ln w="15875">
            <a:solidFill>
              <a:schemeClr val="tx1"/>
            </a:solidFill>
            <a:prstDash val="sysDash"/>
            <a:round/>
            <a:headEnd/>
            <a:tailEnd/>
          </a:ln>
          <a:extLst>
            <a:ext uri="{909E8E84-426E-40dd-AFC4-6F175D3DCCD1}">
              <a14:hiddenFill xmlns:a14="http://schemas.microsoft.com/office/drawing/2010/main">
                <a:noFill/>
              </a14:hiddenFill>
            </a:ext>
          </a:extLst>
        </p:spPr>
      </p:cxnSp>
      <p:sp>
        <p:nvSpPr>
          <p:cNvPr id="25704" name="Oval 19"/>
          <p:cNvSpPr>
            <a:spLocks noChangeArrowheads="1"/>
          </p:cNvSpPr>
          <p:nvPr/>
        </p:nvSpPr>
        <p:spPr bwMode="auto">
          <a:xfrm>
            <a:off x="4740275" y="41306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705" name="Oval 19"/>
          <p:cNvSpPr>
            <a:spLocks noChangeArrowheads="1"/>
          </p:cNvSpPr>
          <p:nvPr/>
        </p:nvSpPr>
        <p:spPr bwMode="auto">
          <a:xfrm>
            <a:off x="5084763" y="6299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706" name="Rectangle 20"/>
          <p:cNvSpPr>
            <a:spLocks noChangeArrowheads="1"/>
          </p:cNvSpPr>
          <p:nvPr/>
        </p:nvSpPr>
        <p:spPr bwMode="auto">
          <a:xfrm>
            <a:off x="3817938" y="5830888"/>
            <a:ext cx="13017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0" bIns="45712">
            <a:spAutoFit/>
          </a:bodyPr>
          <a:lstStyle/>
          <a:p>
            <a:pPr algn="r" defTabSz="912813" eaLnBrk="0" hangingPunct="0">
              <a:lnSpc>
                <a:spcPct val="70000"/>
              </a:lnSpc>
            </a:pPr>
            <a:r>
              <a:rPr lang="en-US" sz="1100" i="0">
                <a:solidFill>
                  <a:srgbClr val="FF0000"/>
                </a:solidFill>
                <a:cs typeface="Arial" charset="0"/>
              </a:rPr>
              <a:t>1 MW ECH/EBW</a:t>
            </a:r>
          </a:p>
        </p:txBody>
      </p:sp>
      <p:sp>
        <p:nvSpPr>
          <p:cNvPr id="137" name="Rectangle 136"/>
          <p:cNvSpPr/>
          <p:nvPr/>
        </p:nvSpPr>
        <p:spPr bwMode="auto">
          <a:xfrm>
            <a:off x="4876800" y="1524000"/>
            <a:ext cx="228600" cy="5022850"/>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lIns="0" tIns="0" rIns="0" bIns="0"/>
          <a:lstStyle/>
          <a:p>
            <a:pPr>
              <a:defRPr/>
            </a:pPr>
            <a:endParaRPr lang="en-US" sz="1000">
              <a:cs typeface="Arial" panose="020B0604020202020204" pitchFamily="34" charset="0"/>
            </a:endParaRPr>
          </a:p>
        </p:txBody>
      </p:sp>
      <p:sp>
        <p:nvSpPr>
          <p:cNvPr id="25708" name="TextBox 155"/>
          <p:cNvSpPr txBox="1">
            <a:spLocks noChangeArrowheads="1"/>
          </p:cNvSpPr>
          <p:nvPr/>
        </p:nvSpPr>
        <p:spPr bwMode="auto">
          <a:xfrm>
            <a:off x="5049838" y="1500188"/>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000" i="0">
                <a:latin typeface="Arial" charset="0"/>
                <a:cs typeface="Arial" charset="0"/>
              </a:rPr>
              <a:t>12-16</a:t>
            </a:r>
          </a:p>
        </p:txBody>
      </p:sp>
      <p:sp>
        <p:nvSpPr>
          <p:cNvPr id="25709" name="Rectangle 20"/>
          <p:cNvSpPr>
            <a:spLocks noChangeArrowheads="1"/>
          </p:cNvSpPr>
          <p:nvPr/>
        </p:nvSpPr>
        <p:spPr bwMode="auto">
          <a:xfrm>
            <a:off x="4381500" y="2265363"/>
            <a:ext cx="8382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5000"/>
              </a:lnSpc>
            </a:pPr>
            <a:r>
              <a:rPr lang="en-US" sz="1000" i="0">
                <a:solidFill>
                  <a:srgbClr val="009973"/>
                </a:solidFill>
                <a:cs typeface="Arial" charset="0"/>
              </a:rPr>
              <a:t> High-Z tile row on lower OBD</a:t>
            </a:r>
          </a:p>
        </p:txBody>
      </p:sp>
      <p:sp>
        <p:nvSpPr>
          <p:cNvPr id="25710" name="Rectangle 20"/>
          <p:cNvSpPr>
            <a:spLocks noChangeArrowheads="1"/>
          </p:cNvSpPr>
          <p:nvPr/>
        </p:nvSpPr>
        <p:spPr bwMode="auto">
          <a:xfrm>
            <a:off x="4572000" y="3835400"/>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ts val="938"/>
              </a:lnSpc>
            </a:pPr>
            <a:r>
              <a:rPr lang="en-US" sz="1000" i="0">
                <a:solidFill>
                  <a:schemeClr val="tx1"/>
                </a:solidFill>
                <a:latin typeface="Symbol" charset="0"/>
                <a:cs typeface="Arial" charset="0"/>
              </a:rPr>
              <a:t>d</a:t>
            </a:r>
            <a:r>
              <a:rPr lang="en-US" sz="1000" i="0">
                <a:solidFill>
                  <a:schemeClr val="tx1"/>
                </a:solidFill>
                <a:cs typeface="Arial" charset="0"/>
              </a:rPr>
              <a:t>B diag. - incremental</a:t>
            </a:r>
            <a:endParaRPr lang="en-US" sz="1000" i="0" baseline="-25000">
              <a:solidFill>
                <a:schemeClr val="tx1"/>
              </a:solidFill>
              <a:cs typeface="Arial" charset="0"/>
            </a:endParaRPr>
          </a:p>
        </p:txBody>
      </p:sp>
      <p:sp>
        <p:nvSpPr>
          <p:cNvPr id="25711" name="Rectangle 20"/>
          <p:cNvSpPr>
            <a:spLocks noChangeArrowheads="1"/>
          </p:cNvSpPr>
          <p:nvPr/>
        </p:nvSpPr>
        <p:spPr bwMode="auto">
          <a:xfrm>
            <a:off x="4475163" y="6070600"/>
            <a:ext cx="844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chemeClr val="tx1"/>
                </a:solidFill>
                <a:cs typeface="Arial" charset="0"/>
              </a:rPr>
              <a:t>0.5-1 MA CHI</a:t>
            </a:r>
          </a:p>
        </p:txBody>
      </p:sp>
      <p:sp>
        <p:nvSpPr>
          <p:cNvPr id="25712" name="Rectangle 20"/>
          <p:cNvSpPr>
            <a:spLocks noChangeArrowheads="1"/>
          </p:cNvSpPr>
          <p:nvPr/>
        </p:nvSpPr>
        <p:spPr bwMode="auto">
          <a:xfrm>
            <a:off x="4759325" y="5072063"/>
            <a:ext cx="4873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defTabSz="912813" eaLnBrk="0" hangingPunct="0">
              <a:lnSpc>
                <a:spcPct val="80000"/>
              </a:lnSpc>
            </a:pPr>
            <a:r>
              <a:rPr lang="en-US" sz="1000" i="0">
                <a:solidFill>
                  <a:schemeClr val="tx1"/>
                </a:solidFill>
                <a:cs typeface="Arial" charset="0"/>
              </a:rPr>
              <a:t>q</a:t>
            </a:r>
            <a:r>
              <a:rPr lang="en-US" sz="1000" i="0" baseline="-25000">
                <a:solidFill>
                  <a:schemeClr val="tx1"/>
                </a:solidFill>
                <a:cs typeface="Arial" charset="0"/>
              </a:rPr>
              <a:t>min</a:t>
            </a:r>
            <a:endParaRPr lang="en-US" sz="1000" i="0">
              <a:solidFill>
                <a:schemeClr val="tx1"/>
              </a:solidFill>
              <a:cs typeface="Arial" charset="0"/>
            </a:endParaRPr>
          </a:p>
        </p:txBody>
      </p:sp>
      <p:sp>
        <p:nvSpPr>
          <p:cNvPr id="25713" name="Oval 19"/>
          <p:cNvSpPr>
            <a:spLocks noChangeArrowheads="1"/>
          </p:cNvSpPr>
          <p:nvPr/>
        </p:nvSpPr>
        <p:spPr bwMode="auto">
          <a:xfrm>
            <a:off x="4892675" y="55499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714" name="Oval 19"/>
          <p:cNvSpPr>
            <a:spLocks noChangeArrowheads="1"/>
          </p:cNvSpPr>
          <p:nvPr/>
        </p:nvSpPr>
        <p:spPr bwMode="auto">
          <a:xfrm>
            <a:off x="4892675" y="532923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114"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22</a:t>
            </a:fld>
            <a:endParaRPr lang="en-US" sz="1400" dirty="0">
              <a:latin typeface="Times" charset="0"/>
            </a:endParaRPr>
          </a:p>
        </p:txBody>
      </p:sp>
      <p:sp>
        <p:nvSpPr>
          <p:cNvPr id="115" name="Rectangle 20"/>
          <p:cNvSpPr>
            <a:spLocks noChangeArrowheads="1"/>
          </p:cNvSpPr>
          <p:nvPr/>
        </p:nvSpPr>
        <p:spPr bwMode="auto">
          <a:xfrm>
            <a:off x="3352800" y="2916467"/>
            <a:ext cx="868362" cy="20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dirty="0" err="1" smtClean="0">
                <a:solidFill>
                  <a:srgbClr val="009973"/>
                </a:solidFill>
                <a:cs typeface="Arial" charset="0"/>
              </a:rPr>
              <a:t>LiTER</a:t>
            </a:r>
            <a:endParaRPr lang="en-US" sz="1000" i="0" dirty="0">
              <a:solidFill>
                <a:srgbClr val="009973"/>
              </a:solidFill>
              <a:cs typeface="Arial" charset="0"/>
            </a:endParaRPr>
          </a:p>
        </p:txBody>
      </p:sp>
      <p:sp>
        <p:nvSpPr>
          <p:cNvPr id="116" name="Rectangle 20"/>
          <p:cNvSpPr>
            <a:spLocks noChangeArrowheads="1"/>
          </p:cNvSpPr>
          <p:nvPr/>
        </p:nvSpPr>
        <p:spPr bwMode="auto">
          <a:xfrm>
            <a:off x="4389438" y="2816225"/>
            <a:ext cx="868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dirty="0">
                <a:solidFill>
                  <a:srgbClr val="009973"/>
                </a:solidFill>
                <a:cs typeface="Arial" charset="0"/>
              </a:rPr>
              <a:t>Upward</a:t>
            </a:r>
          </a:p>
          <a:p>
            <a:pPr defTabSz="912813" eaLnBrk="0" hangingPunct="0">
              <a:lnSpc>
                <a:spcPct val="70000"/>
              </a:lnSpc>
            </a:pPr>
            <a:r>
              <a:rPr lang="en-US" sz="1000" i="0" dirty="0" err="1">
                <a:solidFill>
                  <a:srgbClr val="009973"/>
                </a:solidFill>
                <a:cs typeface="Arial" charset="0"/>
              </a:rPr>
              <a:t>LiTER</a:t>
            </a:r>
            <a:endParaRPr lang="en-US" sz="1000" i="0" dirty="0">
              <a:solidFill>
                <a:srgbClr val="009973"/>
              </a:solidFill>
              <a:cs typeface="Arial" charset="0"/>
            </a:endParaRPr>
          </a:p>
        </p:txBody>
      </p:sp>
      <p:sp>
        <p:nvSpPr>
          <p:cNvPr id="117" name="Oval 19"/>
          <p:cNvSpPr>
            <a:spLocks noChangeArrowheads="1"/>
          </p:cNvSpPr>
          <p:nvPr/>
        </p:nvSpPr>
        <p:spPr bwMode="auto">
          <a:xfrm>
            <a:off x="4511675" y="31242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5" name="Oval 4"/>
          <p:cNvSpPr/>
          <p:nvPr/>
        </p:nvSpPr>
        <p:spPr>
          <a:xfrm>
            <a:off x="838200" y="1447800"/>
            <a:ext cx="7848600" cy="23622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33840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5" name="Group 11"/>
          <p:cNvGrpSpPr>
            <a:grpSpLocks/>
          </p:cNvGrpSpPr>
          <p:nvPr/>
        </p:nvGrpSpPr>
        <p:grpSpPr bwMode="auto">
          <a:xfrm>
            <a:off x="2565400" y="1073150"/>
            <a:ext cx="3835400" cy="4276725"/>
            <a:chOff x="1616074" y="895350"/>
            <a:chExt cx="4937126" cy="5505450"/>
          </a:xfrm>
        </p:grpSpPr>
        <p:pic>
          <p:nvPicPr>
            <p:cNvPr id="31791" name="Picture 6"/>
            <p:cNvPicPr>
              <a:picLocks noChangeAspect="1" noChangeArrowheads="1"/>
            </p:cNvPicPr>
            <p:nvPr/>
          </p:nvPicPr>
          <p:blipFill>
            <a:blip r:embed="rId3">
              <a:extLst>
                <a:ext uri="{28A0092B-C50C-407E-A947-70E740481C1C}">
                  <a14:useLocalDpi xmlns:a14="http://schemas.microsoft.com/office/drawing/2010/main" val="0"/>
                </a:ext>
              </a:extLst>
            </a:blip>
            <a:srcRect t="10857" b="8821"/>
            <a:stretch>
              <a:fillRect/>
            </a:stretch>
          </p:blipFill>
          <p:spPr bwMode="auto">
            <a:xfrm>
              <a:off x="1616074" y="1136417"/>
              <a:ext cx="4937126" cy="526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92" name="TextBox 7"/>
            <p:cNvSpPr txBox="1">
              <a:spLocks noChangeArrowheads="1"/>
            </p:cNvSpPr>
            <p:nvPr/>
          </p:nvSpPr>
          <p:spPr bwMode="auto">
            <a:xfrm>
              <a:off x="3276599" y="895350"/>
              <a:ext cx="1600200" cy="51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2000" i="0">
                  <a:solidFill>
                    <a:schemeClr val="tx1"/>
                  </a:solidFill>
                  <a:latin typeface="Arial" charset="0"/>
                  <a:ea typeface="ヒラギノ角ゴ Pro W3" charset="0"/>
                  <a:cs typeface="ヒラギノ角ゴ Pro W3" charset="0"/>
                </a:rPr>
                <a:t>LITERs</a:t>
              </a:r>
              <a:endParaRPr lang="en-US" sz="1800" i="0">
                <a:solidFill>
                  <a:schemeClr val="tx1"/>
                </a:solidFill>
                <a:latin typeface="Arial" charset="0"/>
                <a:ea typeface="ヒラギノ角ゴ Pro W3" charset="0"/>
                <a:cs typeface="ヒラギノ角ゴ Pro W3" charset="0"/>
              </a:endParaRPr>
            </a:p>
          </p:txBody>
        </p:sp>
        <p:cxnSp>
          <p:nvCxnSpPr>
            <p:cNvPr id="31793" name="Straight Connector 2"/>
            <p:cNvCxnSpPr>
              <a:cxnSpLocks noChangeShapeType="1"/>
            </p:cNvCxnSpPr>
            <p:nvPr/>
          </p:nvCxnSpPr>
          <p:spPr bwMode="auto">
            <a:xfrm>
              <a:off x="4495800" y="2514600"/>
              <a:ext cx="0" cy="3124200"/>
            </a:xfrm>
            <a:prstGeom prst="line">
              <a:avLst/>
            </a:prstGeom>
            <a:noFill/>
            <a:ln w="57150">
              <a:solidFill>
                <a:srgbClr val="FF0000"/>
              </a:solidFill>
              <a:prstDash val="dash"/>
              <a:round/>
              <a:headEnd/>
              <a:tailEnd/>
            </a:ln>
            <a:extLst>
              <a:ext uri="{909E8E84-426E-40dd-AFC4-6F175D3DCCD1}">
                <a14:hiddenFill xmlns:a14="http://schemas.microsoft.com/office/drawing/2010/main">
                  <a:noFill/>
                </a14:hiddenFill>
              </a:ext>
            </a:extLst>
          </p:spPr>
        </p:cxnSp>
        <p:cxnSp>
          <p:nvCxnSpPr>
            <p:cNvPr id="31794" name="Straight Connector 13"/>
            <p:cNvCxnSpPr>
              <a:cxnSpLocks noChangeShapeType="1"/>
            </p:cNvCxnSpPr>
            <p:nvPr/>
          </p:nvCxnSpPr>
          <p:spPr bwMode="auto">
            <a:xfrm>
              <a:off x="3733800" y="2514600"/>
              <a:ext cx="0" cy="3124200"/>
            </a:xfrm>
            <a:prstGeom prst="line">
              <a:avLst/>
            </a:prstGeom>
            <a:noFill/>
            <a:ln w="57150">
              <a:solidFill>
                <a:srgbClr val="FF0000"/>
              </a:solidFill>
              <a:prstDash val="dash"/>
              <a:round/>
              <a:headEnd/>
              <a:tailEnd/>
            </a:ln>
            <a:extLst>
              <a:ext uri="{909E8E84-426E-40dd-AFC4-6F175D3DCCD1}">
                <a14:hiddenFill xmlns:a14="http://schemas.microsoft.com/office/drawing/2010/main">
                  <a:noFill/>
                </a14:hiddenFill>
              </a:ext>
            </a:extLst>
          </p:spPr>
        </p:cxnSp>
      </p:grpSp>
      <p:sp>
        <p:nvSpPr>
          <p:cNvPr id="31746" name="Oval 1"/>
          <p:cNvSpPr>
            <a:spLocks noChangeArrowheads="1"/>
          </p:cNvSpPr>
          <p:nvPr/>
        </p:nvSpPr>
        <p:spPr bwMode="auto">
          <a:xfrm>
            <a:off x="3411538" y="2251075"/>
            <a:ext cx="466725" cy="466725"/>
          </a:xfrm>
          <a:prstGeom prst="ellipse">
            <a:avLst/>
          </a:prstGeom>
          <a:noFill/>
          <a:ln w="285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cxnSp>
        <p:nvCxnSpPr>
          <p:cNvPr id="31747" name="Straight Arrow Connector 4"/>
          <p:cNvCxnSpPr>
            <a:cxnSpLocks noChangeShapeType="1"/>
          </p:cNvCxnSpPr>
          <p:nvPr/>
        </p:nvCxnSpPr>
        <p:spPr bwMode="auto">
          <a:xfrm>
            <a:off x="1892300" y="2209800"/>
            <a:ext cx="1527175" cy="200025"/>
          </a:xfrm>
          <a:prstGeom prst="straightConnector1">
            <a:avLst/>
          </a:prstGeom>
          <a:noFill/>
          <a:ln w="28575">
            <a:solidFill>
              <a:srgbClr val="FF0000"/>
            </a:solidFill>
            <a:round/>
            <a:headEnd/>
            <a:tailEnd type="arrow" w="med" len="med"/>
          </a:ln>
          <a:extLst>
            <a:ext uri="{909E8E84-426E-40dd-AFC4-6F175D3DCCD1}">
              <a14:hiddenFill xmlns:a14="http://schemas.microsoft.com/office/drawing/2010/main">
                <a:noFill/>
              </a14:hiddenFill>
            </a:ext>
          </a:extLst>
        </p:spPr>
      </p:cxnSp>
      <p:sp>
        <p:nvSpPr>
          <p:cNvPr id="31748" name="Rectangle 3"/>
          <p:cNvSpPr>
            <a:spLocks noChangeArrowheads="1"/>
          </p:cNvSpPr>
          <p:nvPr/>
        </p:nvSpPr>
        <p:spPr bwMode="auto">
          <a:xfrm>
            <a:off x="0" y="762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140"/>
              </a:lnSpc>
              <a:spcBef>
                <a:spcPct val="0"/>
              </a:spcBef>
              <a:buFontTx/>
              <a:buNone/>
            </a:pPr>
            <a:r>
              <a:rPr lang="en-US" sz="3600" dirty="0" smtClean="0">
                <a:solidFill>
                  <a:srgbClr val="1532FF"/>
                </a:solidFill>
              </a:rPr>
              <a:t>First Year</a:t>
            </a:r>
            <a:r>
              <a:rPr lang="en-US" sz="3600" i="0" dirty="0" smtClean="0">
                <a:solidFill>
                  <a:srgbClr val="1532FF"/>
                </a:solidFill>
              </a:rPr>
              <a:t> </a:t>
            </a:r>
            <a:r>
              <a:rPr lang="en-US" sz="3600" i="0" dirty="0">
                <a:solidFill>
                  <a:srgbClr val="1532FF"/>
                </a:solidFill>
              </a:rPr>
              <a:t>Boundary Physics Tools</a:t>
            </a:r>
          </a:p>
          <a:p>
            <a:pPr algn="ctr" eaLnBrk="0" hangingPunct="0">
              <a:lnSpc>
                <a:spcPts val="3140"/>
              </a:lnSpc>
              <a:spcBef>
                <a:spcPct val="0"/>
              </a:spcBef>
              <a:buFontTx/>
              <a:buNone/>
            </a:pPr>
            <a:r>
              <a:rPr lang="en-US" sz="2800" i="0" dirty="0" err="1">
                <a:solidFill>
                  <a:srgbClr val="FF0000"/>
                </a:solidFill>
              </a:rPr>
              <a:t>Boronization</a:t>
            </a:r>
            <a:r>
              <a:rPr lang="en-US" sz="2800" i="0" dirty="0">
                <a:solidFill>
                  <a:srgbClr val="FF0000"/>
                </a:solidFill>
              </a:rPr>
              <a:t>, Lithium Evaporators, Granule </a:t>
            </a:r>
            <a:r>
              <a:rPr lang="en-US" sz="2800" i="0" dirty="0" smtClean="0">
                <a:solidFill>
                  <a:srgbClr val="FF0000"/>
                </a:solidFill>
              </a:rPr>
              <a:t>Injector</a:t>
            </a:r>
            <a:endParaRPr lang="en-US" sz="2400" i="0" dirty="0">
              <a:solidFill>
                <a:srgbClr val="FF0000"/>
              </a:solidFill>
            </a:endParaRPr>
          </a:p>
        </p:txBody>
      </p:sp>
      <p:sp>
        <p:nvSpPr>
          <p:cNvPr id="31756" name="TextBox 9"/>
          <p:cNvSpPr txBox="1">
            <a:spLocks noChangeArrowheads="1"/>
          </p:cNvSpPr>
          <p:nvPr/>
        </p:nvSpPr>
        <p:spPr bwMode="auto">
          <a:xfrm>
            <a:off x="152400" y="990600"/>
            <a:ext cx="2965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dirty="0">
                <a:solidFill>
                  <a:srgbClr val="000000"/>
                </a:solidFill>
              </a:rPr>
              <a:t>Lithium Evaporator (LITERs)</a:t>
            </a:r>
          </a:p>
        </p:txBody>
      </p:sp>
      <p:pic>
        <p:nvPicPr>
          <p:cNvPr id="31767"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153150" y="2300288"/>
            <a:ext cx="108267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Text Box 48"/>
          <p:cNvSpPr txBox="1">
            <a:spLocks noChangeArrowheads="1"/>
          </p:cNvSpPr>
          <p:nvPr/>
        </p:nvSpPr>
        <p:spPr bwMode="auto">
          <a:xfrm>
            <a:off x="5740400" y="1033463"/>
            <a:ext cx="3403600" cy="177800"/>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0" rIns="0" bIns="0" anchor="ct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ts val="1275"/>
              </a:lnSpc>
              <a:buFontTx/>
              <a:buNone/>
            </a:pPr>
            <a:r>
              <a:rPr lang="en-US" sz="1600" i="0">
                <a:solidFill>
                  <a:schemeClr val="tx1"/>
                </a:solidFill>
                <a:latin typeface="Arial Narrow" charset="0"/>
              </a:rPr>
              <a:t>Granule injector (GI) for ELM pacing</a:t>
            </a:r>
            <a:endParaRPr lang="en-US" sz="1600" i="0">
              <a:solidFill>
                <a:schemeClr val="tx1"/>
              </a:solidFill>
              <a:latin typeface="Symbol" charset="0"/>
            </a:endParaRPr>
          </a:p>
        </p:txBody>
      </p:sp>
      <p:sp>
        <p:nvSpPr>
          <p:cNvPr id="31769" name="Rectangle 27"/>
          <p:cNvSpPr>
            <a:spLocks noChangeArrowheads="1"/>
          </p:cNvSpPr>
          <p:nvPr/>
        </p:nvSpPr>
        <p:spPr bwMode="auto">
          <a:xfrm>
            <a:off x="6189663" y="2362200"/>
            <a:ext cx="1066800" cy="134938"/>
          </a:xfrm>
          <a:prstGeom prst="rect">
            <a:avLst/>
          </a:prstGeom>
          <a:solidFill>
            <a:schemeClr val="bg1"/>
          </a:solidFill>
          <a:ln>
            <a:noFill/>
          </a:ln>
          <a:extLst>
            <a:ext uri="{91240B29-F687-4f45-9708-019B960494DF}">
              <a14:hiddenLine xmlns:a14="http://schemas.microsoft.com/office/drawing/2010/main" w="15875">
                <a:solidFill>
                  <a:srgbClr val="000000"/>
                </a:solidFill>
                <a:round/>
                <a:headEnd/>
                <a:tailEnd type="triangle" w="med" len="med"/>
              </a14:hiddenLine>
            </a:ext>
          </a:extLst>
        </p:spPr>
        <p:txBody>
          <a:bodyPr lIns="0" tIns="0" rIns="0" bIns="0"/>
          <a:lstStyle/>
          <a:p>
            <a:endParaRPr lang="en-US"/>
          </a:p>
        </p:txBody>
      </p:sp>
      <p:pic>
        <p:nvPicPr>
          <p:cNvPr id="31770" name="Picture 60"/>
          <p:cNvPicPr>
            <a:picLocks noChangeAspect="1"/>
          </p:cNvPicPr>
          <p:nvPr/>
        </p:nvPicPr>
        <p:blipFill>
          <a:blip r:embed="rId5" cstate="print">
            <a:extLst>
              <a:ext uri="{28A0092B-C50C-407E-A947-70E740481C1C}">
                <a14:useLocalDpi xmlns:a14="http://schemas.microsoft.com/office/drawing/2010/main" val="0"/>
              </a:ext>
            </a:extLst>
          </a:blip>
          <a:srcRect l="12849" t="7417" r="21712" b="12193"/>
          <a:stretch>
            <a:fillRect/>
          </a:stretch>
        </p:blipFill>
        <p:spPr bwMode="auto">
          <a:xfrm>
            <a:off x="7716838" y="1276350"/>
            <a:ext cx="11112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71" name="Content Placeholder 4"/>
          <p:cNvPicPr>
            <a:picLocks noChangeAspect="1"/>
          </p:cNvPicPr>
          <p:nvPr/>
        </p:nvPicPr>
        <p:blipFill>
          <a:blip r:embed="rId6" cstate="print">
            <a:extLst>
              <a:ext uri="{28A0092B-C50C-407E-A947-70E740481C1C}">
                <a14:useLocalDpi xmlns:a14="http://schemas.microsoft.com/office/drawing/2010/main" val="0"/>
              </a:ext>
            </a:extLst>
          </a:blip>
          <a:srcRect l="16093" t="9834" r="6441"/>
          <a:stretch>
            <a:fillRect/>
          </a:stretch>
        </p:blipFill>
        <p:spPr bwMode="auto">
          <a:xfrm>
            <a:off x="7702550" y="3314700"/>
            <a:ext cx="1190625"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72" name="TextBox 62"/>
          <p:cNvSpPr txBox="1">
            <a:spLocks noChangeArrowheads="1"/>
          </p:cNvSpPr>
          <p:nvPr/>
        </p:nvSpPr>
        <p:spPr bwMode="auto">
          <a:xfrm>
            <a:off x="7629525" y="4146550"/>
            <a:ext cx="1463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solidFill>
                  <a:srgbClr val="000000"/>
                </a:solidFill>
              </a:rPr>
              <a:t>Rotating Impeller</a:t>
            </a:r>
          </a:p>
        </p:txBody>
      </p:sp>
      <p:sp>
        <p:nvSpPr>
          <p:cNvPr id="31773" name="TextBox 64511"/>
          <p:cNvSpPr txBox="1">
            <a:spLocks noChangeArrowheads="1"/>
          </p:cNvSpPr>
          <p:nvPr/>
        </p:nvSpPr>
        <p:spPr bwMode="auto">
          <a:xfrm>
            <a:off x="5834063" y="1295400"/>
            <a:ext cx="188912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dirty="0">
                <a:solidFill>
                  <a:srgbClr val="000000"/>
                </a:solidFill>
              </a:rPr>
              <a:t>Successfully tested</a:t>
            </a:r>
          </a:p>
          <a:p>
            <a:pPr eaLnBrk="1" hangingPunct="1">
              <a:buFontTx/>
              <a:buNone/>
            </a:pPr>
            <a:r>
              <a:rPr lang="en-US" sz="1400" i="0" dirty="0">
                <a:solidFill>
                  <a:srgbClr val="000000"/>
                </a:solidFill>
              </a:rPr>
              <a:t> on EAST and DIII-D</a:t>
            </a:r>
          </a:p>
          <a:p>
            <a:pPr eaLnBrk="1" hangingPunct="1">
              <a:buFontTx/>
              <a:buNone/>
            </a:pPr>
            <a:r>
              <a:rPr lang="en-US" sz="1400" i="0" dirty="0">
                <a:solidFill>
                  <a:srgbClr val="000000"/>
                </a:solidFill>
              </a:rPr>
              <a:t>Granules: Li, B</a:t>
            </a:r>
            <a:r>
              <a:rPr lang="en-US" sz="1400" i="0" baseline="-25000" dirty="0">
                <a:solidFill>
                  <a:srgbClr val="000000"/>
                </a:solidFill>
              </a:rPr>
              <a:t>4</a:t>
            </a:r>
            <a:r>
              <a:rPr lang="en-US" sz="1400" i="0" dirty="0">
                <a:solidFill>
                  <a:srgbClr val="000000"/>
                </a:solidFill>
              </a:rPr>
              <a:t>C, C</a:t>
            </a:r>
          </a:p>
          <a:p>
            <a:pPr eaLnBrk="1" hangingPunct="1">
              <a:buFontTx/>
              <a:buNone/>
            </a:pPr>
            <a:r>
              <a:rPr lang="en-US" sz="1400" i="0" dirty="0">
                <a:solidFill>
                  <a:srgbClr val="000000"/>
                </a:solidFill>
              </a:rPr>
              <a:t>f ~ up to 500 Hz</a:t>
            </a:r>
          </a:p>
        </p:txBody>
      </p:sp>
      <p:sp>
        <p:nvSpPr>
          <p:cNvPr id="31774" name="Rectangle 64513"/>
          <p:cNvSpPr>
            <a:spLocks noChangeArrowheads="1"/>
          </p:cNvSpPr>
          <p:nvPr/>
        </p:nvSpPr>
        <p:spPr bwMode="auto">
          <a:xfrm>
            <a:off x="4953000" y="5334000"/>
            <a:ext cx="9906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Tx/>
              <a:buNone/>
            </a:pPr>
            <a:r>
              <a:rPr lang="en-US" sz="1400" b="1" i="0" dirty="0" err="1">
                <a:solidFill>
                  <a:srgbClr val="000000"/>
                </a:solidFill>
              </a:rPr>
              <a:t>dTMB</a:t>
            </a:r>
            <a:r>
              <a:rPr lang="en-US" sz="1400" b="1" i="0" dirty="0">
                <a:solidFill>
                  <a:srgbClr val="000000"/>
                </a:solidFill>
              </a:rPr>
              <a:t> Gas </a:t>
            </a:r>
            <a:r>
              <a:rPr lang="en-US" sz="1400" b="1" i="0" dirty="0" smtClean="0">
                <a:solidFill>
                  <a:srgbClr val="000000"/>
                </a:solidFill>
              </a:rPr>
              <a:t>Cabinet</a:t>
            </a:r>
          </a:p>
          <a:p>
            <a:pPr>
              <a:buFontTx/>
              <a:buNone/>
            </a:pPr>
            <a:r>
              <a:rPr lang="en-US" sz="1400" b="1" dirty="0">
                <a:solidFill>
                  <a:srgbClr val="000000"/>
                </a:solidFill>
              </a:rPr>
              <a:t>f</a:t>
            </a:r>
            <a:r>
              <a:rPr lang="en-US" sz="1400" b="1" dirty="0" smtClean="0">
                <a:solidFill>
                  <a:srgbClr val="000000"/>
                </a:solidFill>
              </a:rPr>
              <a:t>or safety</a:t>
            </a:r>
            <a:endParaRPr lang="en-US" sz="1400" b="1" i="0" dirty="0">
              <a:solidFill>
                <a:srgbClr val="000000"/>
              </a:solidFill>
            </a:endParaRPr>
          </a:p>
        </p:txBody>
      </p:sp>
      <p:pic>
        <p:nvPicPr>
          <p:cNvPr id="31775" name="Picture 6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67400" y="4419600"/>
            <a:ext cx="115887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76" name="Text Box 48"/>
          <p:cNvSpPr txBox="1">
            <a:spLocks noChangeArrowheads="1"/>
          </p:cNvSpPr>
          <p:nvPr/>
        </p:nvSpPr>
        <p:spPr bwMode="auto">
          <a:xfrm>
            <a:off x="1295400" y="5410200"/>
            <a:ext cx="3048000" cy="209352"/>
          </a:xfrm>
          <a:prstGeom prst="rect">
            <a:avLst/>
          </a:prstGeom>
          <a:solidFill>
            <a:srgbClr val="FFFFFF"/>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lIns="0" tIns="0" rIns="0" bIns="0" anchor="ct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ts val="1575"/>
              </a:lnSpc>
              <a:buFontTx/>
              <a:buNone/>
            </a:pPr>
            <a:r>
              <a:rPr lang="en-US" sz="1600" i="0" dirty="0" err="1">
                <a:solidFill>
                  <a:schemeClr val="tx1"/>
                </a:solidFill>
                <a:latin typeface="Arial Narrow" charset="0"/>
              </a:rPr>
              <a:t>Boronization</a:t>
            </a:r>
            <a:r>
              <a:rPr lang="en-US" sz="1600" i="0" dirty="0">
                <a:solidFill>
                  <a:schemeClr val="tx1"/>
                </a:solidFill>
                <a:latin typeface="Arial Narrow" charset="0"/>
              </a:rPr>
              <a:t> System</a:t>
            </a:r>
            <a:endParaRPr lang="en-US" sz="1600" i="0" dirty="0">
              <a:solidFill>
                <a:schemeClr val="tx1"/>
              </a:solidFill>
              <a:latin typeface="Symbol" charset="0"/>
            </a:endParaRPr>
          </a:p>
        </p:txBody>
      </p:sp>
      <p:sp>
        <p:nvSpPr>
          <p:cNvPr id="31777" name="TextBox 68"/>
          <p:cNvSpPr txBox="1">
            <a:spLocks noChangeArrowheads="1"/>
          </p:cNvSpPr>
          <p:nvPr/>
        </p:nvSpPr>
        <p:spPr bwMode="auto">
          <a:xfrm>
            <a:off x="7010400" y="2379663"/>
            <a:ext cx="990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solidFill>
                  <a:srgbClr val="000000"/>
                </a:solidFill>
              </a:rPr>
              <a:t>Granular Reservoir</a:t>
            </a:r>
          </a:p>
        </p:txBody>
      </p:sp>
      <p:cxnSp>
        <p:nvCxnSpPr>
          <p:cNvPr id="31778" name="Straight Arrow Connector 30"/>
          <p:cNvCxnSpPr>
            <a:cxnSpLocks noChangeShapeType="1"/>
            <a:stCxn id="31771" idx="1"/>
          </p:cNvCxnSpPr>
          <p:nvPr/>
        </p:nvCxnSpPr>
        <p:spPr bwMode="auto">
          <a:xfrm flipH="1">
            <a:off x="7256463" y="3778250"/>
            <a:ext cx="446087" cy="100013"/>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1779" name="Straight Arrow Connector 30"/>
          <p:cNvCxnSpPr>
            <a:cxnSpLocks noChangeShapeType="1"/>
            <a:stCxn id="31777" idx="0"/>
          </p:cNvCxnSpPr>
          <p:nvPr/>
        </p:nvCxnSpPr>
        <p:spPr bwMode="auto">
          <a:xfrm flipV="1">
            <a:off x="7505700" y="1993900"/>
            <a:ext cx="673100" cy="385763"/>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31786"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t="7500"/>
          <a:stretch>
            <a:fillRect/>
          </a:stretch>
        </p:blipFill>
        <p:spPr bwMode="auto">
          <a:xfrm rot="-6041563">
            <a:off x="408705" y="1763279"/>
            <a:ext cx="1874838" cy="130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3429000"/>
            <a:ext cx="2590800" cy="954107"/>
          </a:xfrm>
          <a:prstGeom prst="rect">
            <a:avLst/>
          </a:prstGeom>
        </p:spPr>
        <p:txBody>
          <a:bodyPr wrap="square">
            <a:spAutoFit/>
          </a:bodyPr>
          <a:lstStyle/>
          <a:p>
            <a:pPr marL="182880" indent="-182880"/>
            <a:r>
              <a:rPr lang="en-US" sz="1400" b="1" dirty="0" smtClean="0"/>
              <a:t>•  LITERs filing set </a:t>
            </a:r>
            <a:r>
              <a:rPr lang="en-US" sz="1400" b="1" dirty="0"/>
              <a:t>up in high bay south of NSTX-U Test Cell</a:t>
            </a:r>
          </a:p>
          <a:p>
            <a:pPr marL="182880" indent="-182880"/>
            <a:r>
              <a:rPr lang="en-US" sz="1400" b="1" dirty="0" smtClean="0"/>
              <a:t>•  Argon purge system being implemented for safety</a:t>
            </a:r>
          </a:p>
        </p:txBody>
      </p:sp>
      <p:sp>
        <p:nvSpPr>
          <p:cNvPr id="3" name="Rectangle 2"/>
          <p:cNvSpPr/>
          <p:nvPr/>
        </p:nvSpPr>
        <p:spPr>
          <a:xfrm>
            <a:off x="838200" y="5562600"/>
            <a:ext cx="4114800" cy="954107"/>
          </a:xfrm>
          <a:prstGeom prst="rect">
            <a:avLst/>
          </a:prstGeom>
        </p:spPr>
        <p:txBody>
          <a:bodyPr wrap="square">
            <a:spAutoFit/>
          </a:bodyPr>
          <a:lstStyle/>
          <a:p>
            <a:r>
              <a:rPr lang="en-US" sz="1400" b="1" dirty="0" smtClean="0"/>
              <a:t>• Multiple injection and glow made more uniform </a:t>
            </a:r>
            <a:r>
              <a:rPr lang="en-US" sz="1400" b="1" dirty="0" err="1" smtClean="0"/>
              <a:t>boronization</a:t>
            </a:r>
            <a:r>
              <a:rPr lang="en-US" sz="1400" b="1" dirty="0" smtClean="0"/>
              <a:t>.</a:t>
            </a:r>
          </a:p>
          <a:p>
            <a:r>
              <a:rPr lang="en-US" sz="1400" b="1" dirty="0" smtClean="0"/>
              <a:t>• System is working very well.  Third </a:t>
            </a:r>
            <a:r>
              <a:rPr lang="en-US" sz="1400" b="1" dirty="0" err="1" smtClean="0"/>
              <a:t>boronization</a:t>
            </a:r>
            <a:r>
              <a:rPr lang="en-US" sz="1400" b="1" dirty="0" smtClean="0"/>
              <a:t> complete.  Also being used for He glow discharges.</a:t>
            </a:r>
            <a:endParaRPr lang="en-US" sz="1400" b="1" dirty="0"/>
          </a:p>
        </p:txBody>
      </p:sp>
      <p:sp>
        <p:nvSpPr>
          <p:cNvPr id="4" name="TextBox 3"/>
          <p:cNvSpPr txBox="1"/>
          <p:nvPr/>
        </p:nvSpPr>
        <p:spPr>
          <a:xfrm>
            <a:off x="7467600" y="4495800"/>
            <a:ext cx="1828800" cy="2246769"/>
          </a:xfrm>
          <a:prstGeom prst="rect">
            <a:avLst/>
          </a:prstGeom>
          <a:noFill/>
        </p:spPr>
        <p:txBody>
          <a:bodyPr wrap="square" rtlCol="0">
            <a:spAutoFit/>
          </a:bodyPr>
          <a:lstStyle/>
          <a:p>
            <a:pPr marL="182880" indent="-182880"/>
            <a:r>
              <a:rPr lang="en-US" sz="1400" b="1" dirty="0" smtClean="0"/>
              <a:t>• Remote control undergoing tests </a:t>
            </a:r>
          </a:p>
          <a:p>
            <a:pPr marL="182880" indent="-182880"/>
            <a:r>
              <a:rPr lang="en-US" sz="1400" b="1" dirty="0" smtClean="0"/>
              <a:t>• Stand complete</a:t>
            </a:r>
          </a:p>
          <a:p>
            <a:pPr marL="182880" indent="-182880"/>
            <a:r>
              <a:rPr lang="en-US" sz="1400" b="1" dirty="0" smtClean="0"/>
              <a:t>•  Vacuum </a:t>
            </a:r>
            <a:r>
              <a:rPr lang="en-US" sz="1400" b="1" dirty="0"/>
              <a:t>interlock requirements </a:t>
            </a:r>
            <a:r>
              <a:rPr lang="en-US" sz="1400" b="1" dirty="0" smtClean="0"/>
              <a:t>identified </a:t>
            </a:r>
            <a:r>
              <a:rPr lang="en-US" sz="1400" b="1" dirty="0"/>
              <a:t>and implementation plan specified</a:t>
            </a:r>
          </a:p>
          <a:p>
            <a:pPr marL="182880" indent="-182880"/>
            <a:r>
              <a:rPr lang="en-US" sz="1400" b="1" dirty="0"/>
              <a:t> </a:t>
            </a:r>
          </a:p>
          <a:p>
            <a:pPr marL="182880" indent="-182880"/>
            <a:endParaRPr lang="en-US" sz="1400" b="1" dirty="0"/>
          </a:p>
        </p:txBody>
      </p:sp>
      <p:sp>
        <p:nvSpPr>
          <p:cNvPr id="28"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23</a:t>
            </a:fld>
            <a:endParaRPr lang="en-US" sz="1400" dirty="0">
              <a:latin typeface="Times" charset="0"/>
            </a:endParaRPr>
          </a:p>
        </p:txBody>
      </p:sp>
    </p:spTree>
    <p:extLst>
      <p:ext uri="{BB962C8B-B14F-4D97-AF65-F5344CB8AC3E}">
        <p14:creationId xmlns:p14="http://schemas.microsoft.com/office/powerpoint/2010/main" val="310369919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049866"/>
            <a:ext cx="4571999" cy="5462694"/>
          </a:xfrm>
        </p:spPr>
        <p:txBody>
          <a:bodyPr>
            <a:normAutofit fontScale="92500" lnSpcReduction="10000"/>
          </a:bodyPr>
          <a:lstStyle/>
          <a:p>
            <a:pPr>
              <a:spcBef>
                <a:spcPts val="0"/>
              </a:spcBef>
              <a:spcAft>
                <a:spcPts val="1200"/>
              </a:spcAft>
            </a:pPr>
            <a:r>
              <a:rPr lang="en-US" sz="2000" b="1" dirty="0" smtClean="0"/>
              <a:t>Successful PDR held in </a:t>
            </a:r>
            <a:br>
              <a:rPr lang="en-US" sz="2000" b="1" dirty="0" smtClean="0"/>
            </a:br>
            <a:r>
              <a:rPr lang="en-US" sz="2000" b="1" dirty="0" smtClean="0"/>
              <a:t>December</a:t>
            </a:r>
          </a:p>
          <a:p>
            <a:pPr lvl="1">
              <a:spcBef>
                <a:spcPts val="0"/>
              </a:spcBef>
              <a:spcAft>
                <a:spcPts val="1200"/>
              </a:spcAft>
            </a:pPr>
            <a:r>
              <a:rPr lang="en-US" sz="1600" b="1" dirty="0" smtClean="0"/>
              <a:t>Final drawings and installation issues </a:t>
            </a:r>
            <a:br>
              <a:rPr lang="en-US" sz="1600" b="1" dirty="0" smtClean="0"/>
            </a:br>
            <a:r>
              <a:rPr lang="en-US" sz="1600" b="1" dirty="0" smtClean="0"/>
              <a:t>nearly complete (FDR mid-Feb.)</a:t>
            </a:r>
          </a:p>
          <a:p>
            <a:pPr lvl="1">
              <a:spcBef>
                <a:spcPts val="0"/>
              </a:spcBef>
              <a:spcAft>
                <a:spcPts val="1200"/>
              </a:spcAft>
            </a:pPr>
            <a:r>
              <a:rPr lang="en-US" sz="1900" b="1" dirty="0" smtClean="0"/>
              <a:t>82% of raw materials on-site</a:t>
            </a:r>
          </a:p>
          <a:p>
            <a:pPr>
              <a:spcBef>
                <a:spcPts val="0"/>
              </a:spcBef>
              <a:spcAft>
                <a:spcPts val="1200"/>
              </a:spcAft>
            </a:pPr>
            <a:r>
              <a:rPr lang="en-US" sz="2000" b="1" dirty="0" smtClean="0"/>
              <a:t>Final design rated to 10 MW/m</a:t>
            </a:r>
            <a:r>
              <a:rPr lang="en-US" sz="2000" b="1" baseline="30000" dirty="0" smtClean="0"/>
              <a:t>2</a:t>
            </a:r>
            <a:r>
              <a:rPr lang="en-US" sz="2000" b="1" dirty="0" smtClean="0"/>
              <a:t> for 1s heat flux for 1000s of cycles</a:t>
            </a:r>
          </a:p>
          <a:p>
            <a:pPr lvl="1">
              <a:spcBef>
                <a:spcPts val="0"/>
              </a:spcBef>
              <a:spcAft>
                <a:spcPts val="1200"/>
              </a:spcAft>
            </a:pPr>
            <a:r>
              <a:rPr lang="en-US" sz="1600" b="1" dirty="0" smtClean="0"/>
              <a:t>Installation flexibility introduced to accommodate “as built” vessel tolerances</a:t>
            </a:r>
          </a:p>
          <a:p>
            <a:pPr lvl="1">
              <a:spcBef>
                <a:spcPts val="0"/>
              </a:spcBef>
              <a:spcAft>
                <a:spcPts val="1200"/>
              </a:spcAft>
            </a:pPr>
            <a:r>
              <a:rPr lang="en-US" sz="1600" b="1" dirty="0" smtClean="0"/>
              <a:t>Edge and access-way chamfers introduced to reduce heat-flux peaking</a:t>
            </a:r>
          </a:p>
          <a:p>
            <a:pPr>
              <a:spcBef>
                <a:spcPts val="0"/>
              </a:spcBef>
              <a:spcAft>
                <a:spcPts val="1200"/>
              </a:spcAft>
            </a:pPr>
            <a:r>
              <a:rPr lang="en-US" sz="2000" b="1" dirty="0" smtClean="0"/>
              <a:t>Design “lesson’s learned” already informing </a:t>
            </a:r>
            <a:r>
              <a:rPr lang="en-US" sz="2000" b="1" dirty="0" err="1" smtClean="0"/>
              <a:t>cryo</a:t>
            </a:r>
            <a:r>
              <a:rPr lang="en-US" sz="2000" b="1" dirty="0" smtClean="0"/>
              <a:t>-pump PFC design</a:t>
            </a:r>
          </a:p>
          <a:p>
            <a:pPr lvl="1">
              <a:spcBef>
                <a:spcPts val="0"/>
              </a:spcBef>
              <a:spcAft>
                <a:spcPts val="1200"/>
              </a:spcAft>
            </a:pPr>
            <a:r>
              <a:rPr lang="en-US" sz="1600" b="1" dirty="0" smtClean="0"/>
              <a:t>Geometric flexibility emphasized to avoid stress-limited design</a:t>
            </a:r>
          </a:p>
          <a:p>
            <a:pPr lvl="1">
              <a:spcBef>
                <a:spcPts val="0"/>
              </a:spcBef>
              <a:spcAft>
                <a:spcPts val="1200"/>
              </a:spcAft>
            </a:pPr>
            <a:r>
              <a:rPr lang="en-US" sz="1600" b="1" dirty="0" smtClean="0"/>
              <a:t>Tight </a:t>
            </a:r>
            <a:r>
              <a:rPr lang="en-US" sz="1600" b="1" dirty="0" err="1" smtClean="0"/>
              <a:t>tolerancing</a:t>
            </a:r>
            <a:r>
              <a:rPr lang="en-US" sz="1600" b="1" dirty="0" smtClean="0"/>
              <a:t> in sub-structure emphasized to avoid time-intensive installation tasks</a:t>
            </a:r>
          </a:p>
        </p:txBody>
      </p:sp>
      <p:sp>
        <p:nvSpPr>
          <p:cNvPr id="4" name="Rectangle 3"/>
          <p:cNvSpPr>
            <a:spLocks noChangeArrowheads="1"/>
          </p:cNvSpPr>
          <p:nvPr/>
        </p:nvSpPr>
        <p:spPr bwMode="auto">
          <a:xfrm>
            <a:off x="0" y="-17992"/>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140"/>
              </a:lnSpc>
              <a:spcBef>
                <a:spcPct val="0"/>
              </a:spcBef>
              <a:buFontTx/>
              <a:buNone/>
            </a:pPr>
            <a:r>
              <a:rPr lang="en-US" sz="3200" i="0" dirty="0" smtClean="0"/>
              <a:t>High</a:t>
            </a:r>
            <a:r>
              <a:rPr lang="en-US" sz="3200" i="0" dirty="0"/>
              <a:t>-Z Tile </a:t>
            </a:r>
            <a:r>
              <a:rPr lang="en-US" sz="3200" i="0" dirty="0" smtClean="0"/>
              <a:t>Design Nearly Complete</a:t>
            </a:r>
            <a:endParaRPr lang="en-US" sz="2800" i="0" dirty="0" smtClean="0"/>
          </a:p>
          <a:p>
            <a:pPr algn="ctr" eaLnBrk="0" hangingPunct="0">
              <a:lnSpc>
                <a:spcPts val="3140"/>
              </a:lnSpc>
              <a:spcBef>
                <a:spcPct val="0"/>
              </a:spcBef>
              <a:buFontTx/>
              <a:buNone/>
            </a:pPr>
            <a:r>
              <a:rPr lang="en-US" sz="2000" i="0" dirty="0" smtClean="0">
                <a:solidFill>
                  <a:srgbClr val="FF0000"/>
                </a:solidFill>
              </a:rPr>
              <a:t>(See M. </a:t>
            </a:r>
            <a:r>
              <a:rPr lang="en-US" sz="2000" i="0" dirty="0" err="1" smtClean="0">
                <a:solidFill>
                  <a:srgbClr val="FF0000"/>
                </a:solidFill>
              </a:rPr>
              <a:t>Jaworski’s</a:t>
            </a:r>
            <a:r>
              <a:rPr lang="en-US" sz="2000" i="0" dirty="0" smtClean="0">
                <a:solidFill>
                  <a:srgbClr val="FF0000"/>
                </a:solidFill>
              </a:rPr>
              <a:t> PAC talk for more detail - plan to be ready by the 2016 outage)</a:t>
            </a:r>
            <a:endParaRPr lang="en-US" sz="2000" i="0" dirty="0">
              <a:solidFill>
                <a:srgbClr val="FF0000"/>
              </a:solidFill>
            </a:endParaRPr>
          </a:p>
        </p:txBody>
      </p:sp>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16914" t="6286" r="19375" b="13065"/>
          <a:stretch/>
        </p:blipFill>
        <p:spPr>
          <a:xfrm>
            <a:off x="4546049" y="4384039"/>
            <a:ext cx="2235751" cy="2128521"/>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8314" t="13208" r="16514" b="12169"/>
          <a:stretch/>
        </p:blipFill>
        <p:spPr>
          <a:xfrm>
            <a:off x="6612676" y="4384040"/>
            <a:ext cx="2471673" cy="2128521"/>
          </a:xfrm>
          <a:prstGeom prst="rect">
            <a:avLst/>
          </a:prstGeom>
        </p:spPr>
      </p:pic>
      <p:sp>
        <p:nvSpPr>
          <p:cNvPr id="10" name="TextBox 9"/>
          <p:cNvSpPr txBox="1"/>
          <p:nvPr/>
        </p:nvSpPr>
        <p:spPr>
          <a:xfrm>
            <a:off x="4572000" y="4267200"/>
            <a:ext cx="1981200" cy="369332"/>
          </a:xfrm>
          <a:prstGeom prst="rect">
            <a:avLst/>
          </a:prstGeom>
          <a:solidFill>
            <a:schemeClr val="bg1"/>
          </a:solidFill>
          <a:ln w="19050">
            <a:solidFill>
              <a:schemeClr val="tx1"/>
            </a:solidFill>
          </a:ln>
        </p:spPr>
        <p:txBody>
          <a:bodyPr wrap="square" rtlCol="0">
            <a:spAutoFit/>
          </a:bodyPr>
          <a:lstStyle/>
          <a:p>
            <a:pPr algn="ctr"/>
            <a:r>
              <a:rPr lang="en-US" dirty="0" smtClean="0">
                <a:solidFill>
                  <a:schemeClr val="accent2"/>
                </a:solidFill>
              </a:rPr>
              <a:t>Surface heat flux</a:t>
            </a:r>
            <a:endParaRPr lang="en-US" dirty="0">
              <a:solidFill>
                <a:schemeClr val="accent2"/>
              </a:solidFill>
            </a:endParaRPr>
          </a:p>
        </p:txBody>
      </p:sp>
      <p:sp>
        <p:nvSpPr>
          <p:cNvPr id="17" name="TextBox 16"/>
          <p:cNvSpPr txBox="1"/>
          <p:nvPr/>
        </p:nvSpPr>
        <p:spPr>
          <a:xfrm>
            <a:off x="6857912" y="4267200"/>
            <a:ext cx="1981200" cy="369332"/>
          </a:xfrm>
          <a:prstGeom prst="rect">
            <a:avLst/>
          </a:prstGeom>
          <a:solidFill>
            <a:schemeClr val="bg1"/>
          </a:solidFill>
          <a:ln w="19050">
            <a:solidFill>
              <a:schemeClr val="tx1"/>
            </a:solidFill>
          </a:ln>
        </p:spPr>
        <p:txBody>
          <a:bodyPr wrap="square" rtlCol="0">
            <a:spAutoFit/>
          </a:bodyPr>
          <a:lstStyle/>
          <a:p>
            <a:pPr algn="ctr"/>
            <a:r>
              <a:rPr lang="en-US" dirty="0" smtClean="0">
                <a:solidFill>
                  <a:schemeClr val="accent2"/>
                </a:solidFill>
              </a:rPr>
              <a:t>Temperature</a:t>
            </a:r>
            <a:endParaRPr lang="en-US" dirty="0">
              <a:solidFill>
                <a:schemeClr val="accent2"/>
              </a:solidFill>
            </a:endParaRPr>
          </a:p>
        </p:txBody>
      </p:sp>
      <p:sp>
        <p:nvSpPr>
          <p:cNvPr id="12"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24</a:t>
            </a:fld>
            <a:endParaRPr lang="en-US" sz="1400" dirty="0">
              <a:latin typeface="Times" charset="0"/>
            </a:endParaRPr>
          </a:p>
        </p:txBody>
      </p:sp>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l="19038" t="23232" r="24327" b="16000"/>
          <a:stretch>
            <a:fillRect/>
          </a:stretch>
        </p:blipFill>
        <p:spPr bwMode="auto">
          <a:xfrm>
            <a:off x="4546050" y="1066799"/>
            <a:ext cx="4538300" cy="3043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23438" t="18910" r="16666" b="12981"/>
          <a:stretch>
            <a:fillRect/>
          </a:stretch>
        </p:blipFill>
        <p:spPr bwMode="auto">
          <a:xfrm>
            <a:off x="4362526" y="1031492"/>
            <a:ext cx="2190674" cy="155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4191000" y="871008"/>
            <a:ext cx="2421676" cy="19483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315200" y="2438400"/>
            <a:ext cx="601326" cy="5767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18" idx="7"/>
            <a:endCxn id="7" idx="7"/>
          </p:cNvCxnSpPr>
          <p:nvPr/>
        </p:nvCxnSpPr>
        <p:spPr>
          <a:xfrm flipH="1" flipV="1">
            <a:off x="6258030" y="1156343"/>
            <a:ext cx="1570434" cy="1366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8" idx="3"/>
            <a:endCxn id="7" idx="4"/>
          </p:cNvCxnSpPr>
          <p:nvPr/>
        </p:nvCxnSpPr>
        <p:spPr>
          <a:xfrm flipH="1" flipV="1">
            <a:off x="5401838" y="2819400"/>
            <a:ext cx="2001424" cy="11132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08623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smtClean="0">
                <a:solidFill>
                  <a:srgbClr val="0000FF"/>
                </a:solidFill>
              </a:rPr>
              <a:t>NSTX-U Developing Tools for Measuring </a:t>
            </a:r>
            <a:br>
              <a:rPr lang="en-US" sz="3200" dirty="0" smtClean="0">
                <a:solidFill>
                  <a:srgbClr val="0000FF"/>
                </a:solidFill>
              </a:rPr>
            </a:br>
            <a:r>
              <a:rPr lang="en-US" sz="3200" dirty="0" smtClean="0">
                <a:solidFill>
                  <a:srgbClr val="0000FF"/>
                </a:solidFill>
              </a:rPr>
              <a:t>Core and Boundary Radiation</a:t>
            </a:r>
            <a:endParaRPr lang="en-US" sz="3200" dirty="0">
              <a:solidFill>
                <a:srgbClr val="0000FF"/>
              </a:solidFill>
            </a:endParaRPr>
          </a:p>
        </p:txBody>
      </p:sp>
      <p:pic>
        <p:nvPicPr>
          <p:cNvPr id="4" name="Picture 2" descr="C:\Users\mlreinke\Dropbox\NSTX\2015\bolo\bayg_axuv\images_10_31_15\resbolo_explode_is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657600"/>
            <a:ext cx="3886200" cy="28435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0" y="5562600"/>
            <a:ext cx="1447800" cy="861774"/>
          </a:xfrm>
          <a:prstGeom prst="rect">
            <a:avLst/>
          </a:prstGeom>
          <a:solidFill>
            <a:schemeClr val="bg1"/>
          </a:solidFill>
          <a:ln>
            <a:solidFill>
              <a:schemeClr val="tx1"/>
            </a:solidFill>
          </a:ln>
        </p:spPr>
        <p:txBody>
          <a:bodyPr wrap="square" rtlCol="0">
            <a:spAutoFit/>
          </a:bodyPr>
          <a:lstStyle/>
          <a:p>
            <a:r>
              <a:rPr lang="en-US" i="1" dirty="0" err="1" smtClean="0"/>
              <a:t>Midplane</a:t>
            </a:r>
            <a:r>
              <a:rPr lang="en-US" i="1" dirty="0" smtClean="0"/>
              <a:t> Bolometer</a:t>
            </a:r>
          </a:p>
          <a:p>
            <a:r>
              <a:rPr lang="en-US" sz="1400" i="1" dirty="0" smtClean="0"/>
              <a:t>CDR Nov. 2015</a:t>
            </a:r>
            <a:endParaRPr lang="en-US" sz="1400" i="1" dirty="0"/>
          </a:p>
        </p:txBody>
      </p:sp>
      <p:sp>
        <p:nvSpPr>
          <p:cNvPr id="8" name="TextBox 7"/>
          <p:cNvSpPr txBox="1"/>
          <p:nvPr/>
        </p:nvSpPr>
        <p:spPr>
          <a:xfrm>
            <a:off x="7381979" y="6172200"/>
            <a:ext cx="1621758" cy="338554"/>
          </a:xfrm>
          <a:prstGeom prst="rect">
            <a:avLst/>
          </a:prstGeom>
          <a:noFill/>
        </p:spPr>
        <p:txBody>
          <a:bodyPr wrap="none" rtlCol="0">
            <a:spAutoFit/>
          </a:bodyPr>
          <a:lstStyle/>
          <a:p>
            <a:r>
              <a:rPr lang="en-US" sz="1600" b="1" dirty="0" smtClean="0"/>
              <a:t>M. </a:t>
            </a:r>
            <a:r>
              <a:rPr lang="en-US" sz="1600" b="1" dirty="0" err="1" smtClean="0"/>
              <a:t>Reinke</a:t>
            </a:r>
            <a:r>
              <a:rPr lang="en-US" sz="1600" b="1" dirty="0" smtClean="0"/>
              <a:t>, ORNL </a:t>
            </a:r>
            <a:endParaRPr lang="en-US" sz="1600" b="1" dirty="0"/>
          </a:p>
        </p:txBody>
      </p:sp>
      <p:pic>
        <p:nvPicPr>
          <p:cNvPr id="10" name="Picture 9" descr="C:\Users\mreinke\Dropbox\NSTX\irbolo\preliminary_design\images\1_13_2016\irvb_is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600200"/>
            <a:ext cx="3733800" cy="28245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mreinke\Dropbox\NSTX\irbolo\peer_review_8_13_2015\pos.tiff.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781" y="3276601"/>
            <a:ext cx="1688619" cy="312585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H="1" flipV="1">
            <a:off x="7144744" y="1989956"/>
            <a:ext cx="407882" cy="250771"/>
          </a:xfrm>
          <a:prstGeom prst="straightConnector1">
            <a:avLst/>
          </a:prstGeom>
          <a:ln w="38100">
            <a:solidFill>
              <a:srgbClr val="7030A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869237">
            <a:off x="6726585" y="2177620"/>
            <a:ext cx="1156225" cy="369332"/>
          </a:xfrm>
          <a:prstGeom prst="rect">
            <a:avLst/>
          </a:prstGeom>
          <a:noFill/>
        </p:spPr>
        <p:txBody>
          <a:bodyPr wrap="square" rtlCol="0">
            <a:spAutoFit/>
          </a:bodyPr>
          <a:lstStyle/>
          <a:p>
            <a:r>
              <a:rPr lang="en-US" dirty="0" smtClean="0">
                <a:solidFill>
                  <a:srgbClr val="7030A0"/>
                </a:solidFill>
              </a:rPr>
              <a:t>plasma</a:t>
            </a:r>
            <a:endParaRPr lang="en-US" dirty="0">
              <a:solidFill>
                <a:srgbClr val="7030A0"/>
              </a:solidFill>
            </a:endParaRPr>
          </a:p>
        </p:txBody>
      </p:sp>
      <p:sp>
        <p:nvSpPr>
          <p:cNvPr id="14" name="TextBox 13"/>
          <p:cNvSpPr txBox="1"/>
          <p:nvPr/>
        </p:nvSpPr>
        <p:spPr>
          <a:xfrm>
            <a:off x="6629400" y="5172670"/>
            <a:ext cx="2590800" cy="923330"/>
          </a:xfrm>
          <a:prstGeom prst="rect">
            <a:avLst/>
          </a:prstGeom>
          <a:noFill/>
        </p:spPr>
        <p:txBody>
          <a:bodyPr wrap="square" rtlCol="0">
            <a:spAutoFit/>
          </a:bodyPr>
          <a:lstStyle/>
          <a:p>
            <a:pPr algn="ctr"/>
            <a:r>
              <a:rPr lang="en-US" b="1" i="1" dirty="0">
                <a:solidFill>
                  <a:srgbClr val="0000FF"/>
                </a:solidFill>
              </a:rPr>
              <a:t>t</a:t>
            </a:r>
            <a:r>
              <a:rPr lang="en-US" b="1" i="1" dirty="0" smtClean="0">
                <a:solidFill>
                  <a:srgbClr val="0000FF"/>
                </a:solidFill>
              </a:rPr>
              <a:t>esting 32-ch system for viewing lower x-</a:t>
            </a:r>
            <a:r>
              <a:rPr lang="en-US" b="1" i="1" dirty="0" err="1" smtClean="0">
                <a:solidFill>
                  <a:srgbClr val="0000FF"/>
                </a:solidFill>
              </a:rPr>
              <a:t>pt</a:t>
            </a:r>
            <a:r>
              <a:rPr lang="en-US" b="1" i="1" dirty="0" smtClean="0">
                <a:solidFill>
                  <a:srgbClr val="0000FF"/>
                </a:solidFill>
              </a:rPr>
              <a:t> late in FY16 campaign</a:t>
            </a:r>
            <a:endParaRPr lang="en-US" b="1" i="1" dirty="0">
              <a:solidFill>
                <a:srgbClr val="0000FF"/>
              </a:solidFill>
            </a:endParaRPr>
          </a:p>
        </p:txBody>
      </p:sp>
      <p:sp>
        <p:nvSpPr>
          <p:cNvPr id="15" name="TextBox 14"/>
          <p:cNvSpPr txBox="1"/>
          <p:nvPr/>
        </p:nvSpPr>
        <p:spPr>
          <a:xfrm>
            <a:off x="6858000" y="4191000"/>
            <a:ext cx="2286000" cy="923330"/>
          </a:xfrm>
          <a:prstGeom prst="rect">
            <a:avLst/>
          </a:prstGeom>
          <a:noFill/>
        </p:spPr>
        <p:txBody>
          <a:bodyPr wrap="square" rtlCol="0">
            <a:spAutoFit/>
          </a:bodyPr>
          <a:lstStyle/>
          <a:p>
            <a:pPr algn="ctr"/>
            <a:r>
              <a:rPr lang="en-US" i="1" dirty="0"/>
              <a:t>t</a:t>
            </a:r>
            <a:r>
              <a:rPr lang="en-US" i="1" dirty="0" smtClean="0"/>
              <a:t>hin Pt foil, heated by radiation, imaged by IR camera</a:t>
            </a:r>
            <a:endParaRPr lang="en-US" i="1" dirty="0"/>
          </a:p>
        </p:txBody>
      </p:sp>
      <p:cxnSp>
        <p:nvCxnSpPr>
          <p:cNvPr id="16" name="Straight Arrow Connector 15"/>
          <p:cNvCxnSpPr/>
          <p:nvPr/>
        </p:nvCxnSpPr>
        <p:spPr>
          <a:xfrm flipH="1" flipV="1">
            <a:off x="7162800" y="3276600"/>
            <a:ext cx="457200" cy="99060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648200" y="914400"/>
            <a:ext cx="4267200" cy="830997"/>
          </a:xfrm>
          <a:prstGeom prst="rect">
            <a:avLst/>
          </a:prstGeom>
        </p:spPr>
        <p:txBody>
          <a:bodyPr wrap="square">
            <a:spAutoFit/>
          </a:bodyPr>
          <a:lstStyle/>
          <a:p>
            <a:r>
              <a:rPr lang="en-US" sz="2400" b="1" dirty="0" smtClean="0"/>
              <a:t>Prototype </a:t>
            </a:r>
            <a:r>
              <a:rPr lang="en-US" sz="2400" b="1" dirty="0"/>
              <a:t>IR video bolometer (IRVB) </a:t>
            </a:r>
            <a:r>
              <a:rPr lang="en-US" sz="2400" b="1" dirty="0" smtClean="0"/>
              <a:t>with NIFS and DIFFER</a:t>
            </a:r>
            <a:endParaRPr lang="en-US" sz="2400" b="1" dirty="0"/>
          </a:p>
        </p:txBody>
      </p:sp>
      <p:sp>
        <p:nvSpPr>
          <p:cNvPr id="19" name="Content Placeholder 1"/>
          <p:cNvSpPr txBox="1">
            <a:spLocks/>
          </p:cNvSpPr>
          <p:nvPr/>
        </p:nvSpPr>
        <p:spPr>
          <a:xfrm>
            <a:off x="152400" y="1066800"/>
            <a:ext cx="4267200" cy="5410200"/>
          </a:xfrm>
          <a:prstGeom prst="rect">
            <a:avLst/>
          </a:prstGeom>
        </p:spPr>
        <p:txBody>
          <a:bodyPr vert="horz" lIns="91440" tIns="45720" rIns="91440" bIns="45720" rtlCol="0">
            <a:normAutofit/>
          </a:bodyPr>
          <a:lst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smtClean="0"/>
              <a:t>Redesign and expand bolometer diagnostics to support FY17 operations</a:t>
            </a:r>
          </a:p>
          <a:p>
            <a:pPr lvl="1"/>
            <a:r>
              <a:rPr lang="en-US" sz="2000" b="1" dirty="0" smtClean="0">
                <a:solidFill>
                  <a:srgbClr val="0000FF"/>
                </a:solidFill>
              </a:rPr>
              <a:t>16 </a:t>
            </a:r>
            <a:r>
              <a:rPr lang="en-US" sz="2000" b="1" dirty="0" err="1" smtClean="0">
                <a:solidFill>
                  <a:srgbClr val="0000FF"/>
                </a:solidFill>
              </a:rPr>
              <a:t>ch</a:t>
            </a:r>
            <a:r>
              <a:rPr lang="en-US" sz="2000" b="1" dirty="0" smtClean="0">
                <a:solidFill>
                  <a:srgbClr val="0000FF"/>
                </a:solidFill>
              </a:rPr>
              <a:t> of lower </a:t>
            </a:r>
            <a:r>
              <a:rPr lang="en-US" sz="2000" b="1" dirty="0" err="1" smtClean="0">
                <a:solidFill>
                  <a:srgbClr val="0000FF"/>
                </a:solidFill>
              </a:rPr>
              <a:t>divertor</a:t>
            </a:r>
            <a:r>
              <a:rPr lang="en-US" sz="2000" b="1" dirty="0" smtClean="0">
                <a:solidFill>
                  <a:srgbClr val="0000FF"/>
                </a:solidFill>
              </a:rPr>
              <a:t> viewing for boundary </a:t>
            </a:r>
            <a:r>
              <a:rPr lang="en-US" sz="2000" b="1" dirty="0" err="1" smtClean="0">
                <a:solidFill>
                  <a:srgbClr val="0000FF"/>
                </a:solidFill>
              </a:rPr>
              <a:t>radation</a:t>
            </a:r>
            <a:endParaRPr lang="en-US" sz="2000" b="1" dirty="0" smtClean="0">
              <a:solidFill>
                <a:srgbClr val="0000FF"/>
              </a:solidFill>
            </a:endParaRPr>
          </a:p>
          <a:p>
            <a:pPr lvl="1"/>
            <a:r>
              <a:rPr lang="en-US" sz="2000" b="1" dirty="0" smtClean="0">
                <a:solidFill>
                  <a:srgbClr val="0000FF"/>
                </a:solidFill>
              </a:rPr>
              <a:t>24 </a:t>
            </a:r>
            <a:r>
              <a:rPr lang="en-US" sz="2000" b="1" dirty="0" err="1" smtClean="0">
                <a:solidFill>
                  <a:srgbClr val="0000FF"/>
                </a:solidFill>
              </a:rPr>
              <a:t>ch</a:t>
            </a:r>
            <a:r>
              <a:rPr lang="en-US" sz="2000" b="1" dirty="0" smtClean="0">
                <a:solidFill>
                  <a:srgbClr val="0000FF"/>
                </a:solidFill>
              </a:rPr>
              <a:t> tangential </a:t>
            </a:r>
            <a:r>
              <a:rPr lang="en-US" sz="2000" b="1" dirty="0" err="1" smtClean="0">
                <a:solidFill>
                  <a:srgbClr val="0000FF"/>
                </a:solidFill>
              </a:rPr>
              <a:t>midplane</a:t>
            </a:r>
            <a:r>
              <a:rPr lang="en-US" sz="2000" b="1" dirty="0" smtClean="0">
                <a:solidFill>
                  <a:srgbClr val="0000FF"/>
                </a:solidFill>
              </a:rPr>
              <a:t> core radiation</a:t>
            </a:r>
          </a:p>
        </p:txBody>
      </p:sp>
      <p:sp>
        <p:nvSpPr>
          <p:cNvPr id="17"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25</a:t>
            </a:fld>
            <a:endParaRPr lang="en-US" sz="1400" dirty="0">
              <a:latin typeface="Times" charset="0"/>
            </a:endParaRPr>
          </a:p>
        </p:txBody>
      </p:sp>
    </p:spTree>
    <p:extLst>
      <p:ext uri="{BB962C8B-B14F-4D97-AF65-F5344CB8AC3E}">
        <p14:creationId xmlns:p14="http://schemas.microsoft.com/office/powerpoint/2010/main" val="21134522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4"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2875"/>
              </a:lnSpc>
              <a:spcBef>
                <a:spcPct val="0"/>
              </a:spcBef>
              <a:spcAft>
                <a:spcPts val="600"/>
              </a:spcAft>
              <a:buFontTx/>
              <a:buNone/>
            </a:pPr>
            <a:r>
              <a:rPr lang="en-US" sz="3200" i="0" dirty="0" err="1" smtClean="0">
                <a:solidFill>
                  <a:srgbClr val="0000FF"/>
                </a:solidFill>
                <a:latin typeface="Arial" charset="0"/>
              </a:rPr>
              <a:t>Divertor</a:t>
            </a:r>
            <a:r>
              <a:rPr lang="en-US" sz="3200" i="0" dirty="0" smtClean="0">
                <a:solidFill>
                  <a:srgbClr val="0000FF"/>
                </a:solidFill>
                <a:latin typeface="Arial" charset="0"/>
              </a:rPr>
              <a:t> </a:t>
            </a:r>
            <a:r>
              <a:rPr lang="en-US" sz="3200" i="0" dirty="0" err="1" smtClean="0">
                <a:solidFill>
                  <a:srgbClr val="0000FF"/>
                </a:solidFill>
                <a:latin typeface="Arial" charset="0"/>
              </a:rPr>
              <a:t>Cryo</a:t>
            </a:r>
            <a:r>
              <a:rPr lang="en-US" sz="3200" i="0" dirty="0">
                <a:solidFill>
                  <a:srgbClr val="0000FF"/>
                </a:solidFill>
                <a:latin typeface="Arial" charset="0"/>
              </a:rPr>
              <a:t>-pump </a:t>
            </a:r>
            <a:r>
              <a:rPr lang="en-US" sz="3200" i="0" dirty="0" smtClean="0">
                <a:solidFill>
                  <a:srgbClr val="0000FF"/>
                </a:solidFill>
                <a:latin typeface="Arial" charset="0"/>
              </a:rPr>
              <a:t>Design Activities Started</a:t>
            </a:r>
          </a:p>
          <a:p>
            <a:pPr algn="ctr" eaLnBrk="0" hangingPunct="0">
              <a:lnSpc>
                <a:spcPts val="2875"/>
              </a:lnSpc>
              <a:spcBef>
                <a:spcPct val="0"/>
              </a:spcBef>
              <a:spcAft>
                <a:spcPts val="600"/>
              </a:spcAft>
              <a:buFontTx/>
              <a:buNone/>
            </a:pPr>
            <a:r>
              <a:rPr lang="en-US" sz="2800" i="0" dirty="0">
                <a:solidFill>
                  <a:srgbClr val="0000FF"/>
                </a:solidFill>
                <a:latin typeface="Arial" charset="0"/>
              </a:rPr>
              <a:t> </a:t>
            </a:r>
            <a:r>
              <a:rPr lang="en-US" sz="2800" dirty="0" smtClean="0">
                <a:solidFill>
                  <a:srgbClr val="FF0000"/>
                </a:solidFill>
                <a:latin typeface="Arial" charset="0"/>
              </a:rPr>
              <a:t>Physics Design Described at PAC 33 by J. </a:t>
            </a:r>
            <a:r>
              <a:rPr lang="en-US" sz="2800" dirty="0" err="1" smtClean="0">
                <a:solidFill>
                  <a:srgbClr val="FF0000"/>
                </a:solidFill>
                <a:latin typeface="Arial" charset="0"/>
              </a:rPr>
              <a:t>Canik</a:t>
            </a:r>
            <a:r>
              <a:rPr lang="en-US" sz="2800" dirty="0" smtClean="0">
                <a:solidFill>
                  <a:srgbClr val="FF0000"/>
                </a:solidFill>
                <a:latin typeface="Arial" charset="0"/>
              </a:rPr>
              <a:t>, ORNL</a:t>
            </a:r>
            <a:endParaRPr lang="en-US" sz="2800" dirty="0">
              <a:solidFill>
                <a:srgbClr val="FF0000"/>
              </a:solidFill>
              <a:latin typeface="Helvetica Neue" charset="0"/>
            </a:endParaRPr>
          </a:p>
        </p:txBody>
      </p:sp>
      <p:pic>
        <p:nvPicPr>
          <p:cNvPr id="8" name="Picture 7"/>
          <p:cNvPicPr/>
          <p:nvPr/>
        </p:nvPicPr>
        <p:blipFill rotWithShape="1">
          <a:blip r:embed="rId2">
            <a:extLst>
              <a:ext uri="{28A0092B-C50C-407E-A947-70E740481C1C}">
                <a14:useLocalDpi xmlns:a14="http://schemas.microsoft.com/office/drawing/2010/main" val="0"/>
              </a:ext>
            </a:extLst>
          </a:blip>
          <a:srcRect l="20896" t="55941" r="10583" b="4486"/>
          <a:stretch/>
        </p:blipFill>
        <p:spPr bwMode="auto">
          <a:xfrm>
            <a:off x="6019800" y="1066799"/>
            <a:ext cx="3146030" cy="2895601"/>
          </a:xfrm>
          <a:prstGeom prst="rect">
            <a:avLst/>
          </a:prstGeom>
          <a:noFill/>
          <a:ln>
            <a:noFill/>
          </a:ln>
        </p:spPr>
      </p:pic>
      <p:pic>
        <p:nvPicPr>
          <p:cNvPr id="9" name="Picture 8"/>
          <p:cNvPicPr/>
          <p:nvPr/>
        </p:nvPicPr>
        <p:blipFill rotWithShape="1">
          <a:blip r:embed="rId3" cstate="print">
            <a:extLst>
              <a:ext uri="{28A0092B-C50C-407E-A947-70E740481C1C}">
                <a14:useLocalDpi xmlns:a14="http://schemas.microsoft.com/office/drawing/2010/main" val="0"/>
              </a:ext>
            </a:extLst>
          </a:blip>
          <a:srcRect t="2" b="48787"/>
          <a:stretch/>
        </p:blipFill>
        <p:spPr bwMode="auto">
          <a:xfrm>
            <a:off x="7696200" y="1066800"/>
            <a:ext cx="1447800" cy="1219200"/>
          </a:xfrm>
          <a:prstGeom prst="rect">
            <a:avLst/>
          </a:prstGeom>
          <a:noFill/>
          <a:ln>
            <a:noFill/>
          </a:ln>
        </p:spPr>
      </p:pic>
      <p:sp>
        <p:nvSpPr>
          <p:cNvPr id="4" name="TextBox 3"/>
          <p:cNvSpPr txBox="1"/>
          <p:nvPr/>
        </p:nvSpPr>
        <p:spPr>
          <a:xfrm>
            <a:off x="7884106" y="1002268"/>
            <a:ext cx="1048484" cy="369332"/>
          </a:xfrm>
          <a:prstGeom prst="rect">
            <a:avLst/>
          </a:prstGeom>
          <a:noFill/>
        </p:spPr>
        <p:txBody>
          <a:bodyPr wrap="none" rtlCol="0">
            <a:spAutoFit/>
          </a:bodyPr>
          <a:lstStyle/>
          <a:p>
            <a:r>
              <a:rPr lang="en-US" dirty="0" err="1" smtClean="0">
                <a:solidFill>
                  <a:schemeClr val="bg1"/>
                </a:solidFill>
              </a:rPr>
              <a:t>Cryo</a:t>
            </a:r>
            <a:r>
              <a:rPr lang="en-US" dirty="0" smtClean="0">
                <a:solidFill>
                  <a:schemeClr val="bg1"/>
                </a:solidFill>
              </a:rPr>
              <a:t>-ring</a:t>
            </a:r>
            <a:endParaRPr lang="en-US" dirty="0">
              <a:solidFill>
                <a:schemeClr val="bg1"/>
              </a:solidFill>
            </a:endParaRPr>
          </a:p>
        </p:txBody>
      </p:sp>
      <p:cxnSp>
        <p:nvCxnSpPr>
          <p:cNvPr id="11" name="Straight Arrow Connector 10"/>
          <p:cNvCxnSpPr/>
          <p:nvPr/>
        </p:nvCxnSpPr>
        <p:spPr>
          <a:xfrm flipH="1">
            <a:off x="7620000" y="2209800"/>
            <a:ext cx="533400" cy="609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3962400"/>
            <a:ext cx="3114194" cy="2590800"/>
          </a:xfrm>
          <a:prstGeom prst="rect">
            <a:avLst/>
          </a:prstGeom>
          <a:noFill/>
          <a:ln>
            <a:noFill/>
          </a:ln>
        </p:spPr>
      </p:pic>
      <p:sp>
        <p:nvSpPr>
          <p:cNvPr id="16" name="TextBox 15"/>
          <p:cNvSpPr txBox="1"/>
          <p:nvPr/>
        </p:nvSpPr>
        <p:spPr>
          <a:xfrm>
            <a:off x="6019800" y="6172200"/>
            <a:ext cx="2005677" cy="369332"/>
          </a:xfrm>
          <a:prstGeom prst="rect">
            <a:avLst/>
          </a:prstGeom>
          <a:noFill/>
        </p:spPr>
        <p:txBody>
          <a:bodyPr wrap="none" rtlCol="0">
            <a:spAutoFit/>
          </a:bodyPr>
          <a:lstStyle/>
          <a:p>
            <a:pPr>
              <a:buNone/>
            </a:pPr>
            <a:r>
              <a:rPr lang="en-US" i="0" dirty="0" smtClean="0">
                <a:solidFill>
                  <a:schemeClr val="bg1"/>
                </a:solidFill>
              </a:rPr>
              <a:t>Transfer line layout</a:t>
            </a:r>
            <a:endParaRPr lang="en-US" i="0" dirty="0">
              <a:solidFill>
                <a:schemeClr val="bg1"/>
              </a:solidFill>
            </a:endParaRPr>
          </a:p>
        </p:txBody>
      </p:sp>
      <p:sp>
        <p:nvSpPr>
          <p:cNvPr id="13" name="Content Placeholder 2"/>
          <p:cNvSpPr>
            <a:spLocks noGrp="1"/>
          </p:cNvSpPr>
          <p:nvPr>
            <p:ph sz="half" idx="1"/>
          </p:nvPr>
        </p:nvSpPr>
        <p:spPr>
          <a:xfrm>
            <a:off x="152400" y="1066800"/>
            <a:ext cx="5791200" cy="5562600"/>
          </a:xfrm>
        </p:spPr>
        <p:txBody>
          <a:bodyPr>
            <a:normAutofit fontScale="92500" lnSpcReduction="10000"/>
          </a:bodyPr>
          <a:lstStyle/>
          <a:p>
            <a:pPr>
              <a:spcAft>
                <a:spcPts val="300"/>
              </a:spcAft>
            </a:pPr>
            <a:r>
              <a:rPr lang="en-US" sz="2400" b="1" dirty="0" smtClean="0"/>
              <a:t>Initial in-vessel geometry has been laid out.  MIT will design </a:t>
            </a:r>
            <a:r>
              <a:rPr lang="en-US" sz="2400" b="1" dirty="0" err="1" smtClean="0"/>
              <a:t>cryo</a:t>
            </a:r>
            <a:r>
              <a:rPr lang="en-US" sz="2400" b="1" dirty="0" smtClean="0"/>
              <a:t>-ring.</a:t>
            </a:r>
          </a:p>
          <a:p>
            <a:pPr lvl="1">
              <a:spcAft>
                <a:spcPts val="300"/>
              </a:spcAft>
            </a:pPr>
            <a:r>
              <a:rPr lang="en-US" sz="2000" b="1" dirty="0" smtClean="0"/>
              <a:t>Pump radius, throat dimensions taken from the modeling.</a:t>
            </a:r>
          </a:p>
          <a:p>
            <a:pPr lvl="1">
              <a:spcAft>
                <a:spcPts val="300"/>
              </a:spcAft>
            </a:pPr>
            <a:r>
              <a:rPr lang="en-US" sz="2000" b="1" dirty="0" smtClean="0"/>
              <a:t>Is a significant perturbation, requiring a rebuild of basically the entire lower outer </a:t>
            </a:r>
            <a:r>
              <a:rPr lang="en-US" sz="2000" b="1" dirty="0" err="1" smtClean="0"/>
              <a:t>divertor</a:t>
            </a:r>
            <a:r>
              <a:rPr lang="en-US" sz="2000" b="1" dirty="0" smtClean="0"/>
              <a:t>.</a:t>
            </a:r>
          </a:p>
          <a:p>
            <a:pPr lvl="1">
              <a:spcAft>
                <a:spcPts val="300"/>
              </a:spcAft>
            </a:pPr>
            <a:r>
              <a:rPr lang="en-US" sz="2000" b="1" dirty="0" smtClean="0"/>
              <a:t>High-Z tile research will contribute to the choice of PFCs (see M. </a:t>
            </a:r>
            <a:r>
              <a:rPr lang="en-US" sz="2000" b="1" dirty="0" err="1" smtClean="0"/>
              <a:t>Jaworski’s</a:t>
            </a:r>
            <a:r>
              <a:rPr lang="en-US" sz="2000" b="1" dirty="0" smtClean="0"/>
              <a:t> talk)</a:t>
            </a:r>
          </a:p>
          <a:p>
            <a:pPr>
              <a:spcAft>
                <a:spcPts val="300"/>
              </a:spcAft>
            </a:pPr>
            <a:r>
              <a:rPr lang="en-US" sz="2400" b="1" dirty="0" smtClean="0"/>
              <a:t>Specification in progress for the Liquid He refrigerator.</a:t>
            </a:r>
          </a:p>
          <a:p>
            <a:pPr lvl="1">
              <a:spcAft>
                <a:spcPts val="300"/>
              </a:spcAft>
            </a:pPr>
            <a:r>
              <a:rPr lang="en-US" sz="2000" b="1" dirty="0" smtClean="0"/>
              <a:t>Likely suitable model found</a:t>
            </a:r>
          </a:p>
          <a:p>
            <a:pPr lvl="1">
              <a:spcAft>
                <a:spcPts val="300"/>
              </a:spcAft>
            </a:pPr>
            <a:r>
              <a:rPr lang="en-US" sz="2000" b="1" dirty="0" smtClean="0"/>
              <a:t>Location in room adjacent to NSTX-U has been identified.</a:t>
            </a:r>
          </a:p>
          <a:p>
            <a:pPr>
              <a:spcAft>
                <a:spcPts val="300"/>
              </a:spcAft>
            </a:pPr>
            <a:r>
              <a:rPr lang="en-US" sz="2400" b="1" dirty="0" smtClean="0"/>
              <a:t>Ex-vessel liquid He plumping and transfer Dewar is under design.</a:t>
            </a:r>
            <a:endParaRPr lang="en-US" sz="1800" b="1" dirty="0" smtClean="0"/>
          </a:p>
          <a:p>
            <a:pPr lvl="1">
              <a:spcAft>
                <a:spcPts val="300"/>
              </a:spcAft>
            </a:pPr>
            <a:endParaRPr lang="en-US" sz="1600" b="1" dirty="0" smtClean="0"/>
          </a:p>
          <a:p>
            <a:pPr>
              <a:spcAft>
                <a:spcPts val="300"/>
              </a:spcAft>
            </a:pPr>
            <a:endParaRPr lang="en-US" sz="1400" b="1" dirty="0"/>
          </a:p>
        </p:txBody>
      </p:sp>
      <p:sp>
        <p:nvSpPr>
          <p:cNvPr id="10"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26</a:t>
            </a:fld>
            <a:endParaRPr lang="en-US" sz="1400" dirty="0">
              <a:latin typeface="Times" charset="0"/>
            </a:endParaRPr>
          </a:p>
        </p:txBody>
      </p:sp>
    </p:spTree>
    <p:extLst>
      <p:ext uri="{BB962C8B-B14F-4D97-AF65-F5344CB8AC3E}">
        <p14:creationId xmlns:p14="http://schemas.microsoft.com/office/powerpoint/2010/main" val="408660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75"/>
          <p:cNvPicPr>
            <a:picLocks noChangeAspect="1" noChangeArrowheads="1"/>
          </p:cNvPicPr>
          <p:nvPr/>
        </p:nvPicPr>
        <p:blipFill>
          <a:blip r:embed="rId3">
            <a:extLst>
              <a:ext uri="{28A0092B-C50C-407E-A947-70E740481C1C}">
                <a14:useLocalDpi xmlns:a14="http://schemas.microsoft.com/office/drawing/2010/main" val="0"/>
              </a:ext>
            </a:extLst>
          </a:blip>
          <a:srcRect l="12645" r="7295"/>
          <a:stretch>
            <a:fillRect/>
          </a:stretch>
        </p:blipFill>
        <p:spPr bwMode="auto">
          <a:xfrm>
            <a:off x="0" y="2330450"/>
            <a:ext cx="129540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pic>
        <p:nvPicPr>
          <p:cNvPr id="25602" name="Picture 79" descr="NB2 i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660900"/>
            <a:ext cx="1433512"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81"/>
          <p:cNvSpPr txBox="1">
            <a:spLocks noChangeArrowheads="1"/>
          </p:cNvSpPr>
          <p:nvPr/>
        </p:nvSpPr>
        <p:spPr bwMode="auto">
          <a:xfrm>
            <a:off x="0" y="1905000"/>
            <a:ext cx="1279525" cy="36036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742950" indent="-285750" defTabSz="860425" eaLnBrk="0" hangingPunct="0">
              <a:defRPr sz="1200" b="1" i="1">
                <a:solidFill>
                  <a:srgbClr val="1822CD"/>
                </a:solidFill>
                <a:latin typeface="Helvetica" charset="0"/>
                <a:ea typeface="ＭＳ Ｐゴシック" charset="0"/>
              </a:defRPr>
            </a:lvl2pPr>
            <a:lvl3pPr marL="1143000" indent="-228600" defTabSz="860425" eaLnBrk="0" hangingPunct="0">
              <a:defRPr sz="1200" b="1" i="1">
                <a:solidFill>
                  <a:srgbClr val="1822CD"/>
                </a:solidFill>
                <a:latin typeface="Helvetica" charset="0"/>
                <a:ea typeface="ＭＳ Ｐゴシック" charset="0"/>
              </a:defRPr>
            </a:lvl3pPr>
            <a:lvl4pPr marL="1600200" indent="-228600" defTabSz="860425" eaLnBrk="0" hangingPunct="0">
              <a:defRPr sz="1200" b="1" i="1">
                <a:solidFill>
                  <a:srgbClr val="1822CD"/>
                </a:solidFill>
                <a:latin typeface="Helvetica" charset="0"/>
                <a:ea typeface="ＭＳ Ｐゴシック" charset="0"/>
              </a:defRPr>
            </a:lvl4pPr>
            <a:lvl5pPr marL="2057400" indent="-228600" defTabSz="860425" eaLnBrk="0" hangingPunct="0">
              <a:defRPr sz="1200" b="1" i="1">
                <a:solidFill>
                  <a:srgbClr val="1822CD"/>
                </a:solidFill>
                <a:latin typeface="Helvetica" charset="0"/>
                <a:ea typeface="ＭＳ Ｐゴシック" charset="0"/>
              </a:defRPr>
            </a:lvl5pPr>
            <a:lvl6pPr marL="2514600" indent="-228600" defTabSz="860425"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defTabSz="860425"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defTabSz="860425"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defTabSz="860425" eaLnBrk="0" fontAlgn="base" hangingPunct="0">
              <a:spcBef>
                <a:spcPct val="0"/>
              </a:spcBef>
              <a:spcAft>
                <a:spcPct val="0"/>
              </a:spcAft>
              <a:defRPr sz="1200" b="1" i="1">
                <a:solidFill>
                  <a:srgbClr val="1822CD"/>
                </a:solidFill>
                <a:latin typeface="Helvetica" charset="0"/>
                <a:ea typeface="ＭＳ Ｐゴシック" charset="0"/>
              </a:defRPr>
            </a:lvl9pPr>
          </a:lstStyle>
          <a:p>
            <a:pPr algn="ctr">
              <a:lnSpc>
                <a:spcPct val="60000"/>
              </a:lnSpc>
            </a:pPr>
            <a:r>
              <a:rPr lang="en-US" sz="1600" i="0">
                <a:solidFill>
                  <a:srgbClr val="FF0000"/>
                </a:solidFill>
                <a:latin typeface="Arial Narrow" charset="0"/>
              </a:rPr>
              <a:t>New </a:t>
            </a:r>
          </a:p>
          <a:p>
            <a:pPr algn="ctr">
              <a:lnSpc>
                <a:spcPct val="60000"/>
              </a:lnSpc>
            </a:pPr>
            <a:r>
              <a:rPr lang="en-US" sz="1600" i="0">
                <a:solidFill>
                  <a:srgbClr val="FF0000"/>
                </a:solidFill>
                <a:latin typeface="Arial Narrow" charset="0"/>
              </a:rPr>
              <a:t>center-stack</a:t>
            </a:r>
          </a:p>
        </p:txBody>
      </p:sp>
      <p:sp>
        <p:nvSpPr>
          <p:cNvPr id="25604" name="Text Box 82"/>
          <p:cNvSpPr txBox="1">
            <a:spLocks noChangeArrowheads="1"/>
          </p:cNvSpPr>
          <p:nvPr/>
        </p:nvSpPr>
        <p:spPr bwMode="auto">
          <a:xfrm>
            <a:off x="76200" y="5697538"/>
            <a:ext cx="661988" cy="2460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742950" indent="-285750" defTabSz="860425" eaLnBrk="0" hangingPunct="0">
              <a:defRPr sz="1200" b="1" i="1">
                <a:solidFill>
                  <a:srgbClr val="1822CD"/>
                </a:solidFill>
                <a:latin typeface="Helvetica" charset="0"/>
                <a:ea typeface="ＭＳ Ｐゴシック" charset="0"/>
              </a:defRPr>
            </a:lvl2pPr>
            <a:lvl3pPr marL="1143000" indent="-228600" defTabSz="860425" eaLnBrk="0" hangingPunct="0">
              <a:defRPr sz="1200" b="1" i="1">
                <a:solidFill>
                  <a:srgbClr val="1822CD"/>
                </a:solidFill>
                <a:latin typeface="Helvetica" charset="0"/>
                <a:ea typeface="ＭＳ Ｐゴシック" charset="0"/>
              </a:defRPr>
            </a:lvl3pPr>
            <a:lvl4pPr marL="1600200" indent="-228600" defTabSz="860425" eaLnBrk="0" hangingPunct="0">
              <a:defRPr sz="1200" b="1" i="1">
                <a:solidFill>
                  <a:srgbClr val="1822CD"/>
                </a:solidFill>
                <a:latin typeface="Helvetica" charset="0"/>
                <a:ea typeface="ＭＳ Ｐゴシック" charset="0"/>
              </a:defRPr>
            </a:lvl4pPr>
            <a:lvl5pPr marL="2057400" indent="-228600" defTabSz="860425" eaLnBrk="0" hangingPunct="0">
              <a:defRPr sz="1200" b="1" i="1">
                <a:solidFill>
                  <a:srgbClr val="1822CD"/>
                </a:solidFill>
                <a:latin typeface="Helvetica" charset="0"/>
                <a:ea typeface="ＭＳ Ｐゴシック" charset="0"/>
              </a:defRPr>
            </a:lvl5pPr>
            <a:lvl6pPr marL="2514600" indent="-228600" defTabSz="860425"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defTabSz="860425"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defTabSz="860425"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defTabSz="860425" eaLnBrk="0" fontAlgn="base" hangingPunct="0">
              <a:spcBef>
                <a:spcPct val="0"/>
              </a:spcBef>
              <a:spcAft>
                <a:spcPct val="0"/>
              </a:spcAft>
              <a:defRPr sz="1200" b="1" i="1">
                <a:solidFill>
                  <a:srgbClr val="1822CD"/>
                </a:solidFill>
                <a:latin typeface="Helvetica" charset="0"/>
                <a:ea typeface="ＭＳ Ｐゴシック" charset="0"/>
              </a:defRPr>
            </a:lvl9pPr>
          </a:lstStyle>
          <a:p>
            <a:pPr algn="ctr"/>
            <a:r>
              <a:rPr lang="en-US" sz="1600" i="0">
                <a:solidFill>
                  <a:srgbClr val="FF0000"/>
                </a:solidFill>
                <a:latin typeface="Arial Narrow" charset="0"/>
              </a:rPr>
              <a:t>2nd NBI</a:t>
            </a:r>
          </a:p>
        </p:txBody>
      </p:sp>
      <p:sp>
        <p:nvSpPr>
          <p:cNvPr id="118" name="Rectangle 117"/>
          <p:cNvSpPr/>
          <p:nvPr/>
        </p:nvSpPr>
        <p:spPr bwMode="auto">
          <a:xfrm>
            <a:off x="5562600" y="1524000"/>
            <a:ext cx="725488" cy="5022850"/>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lIns="0" tIns="0" rIns="0" bIns="0"/>
          <a:lstStyle/>
          <a:p>
            <a:pPr>
              <a:defRPr/>
            </a:pPr>
            <a:endParaRPr lang="en-US" sz="1000">
              <a:cs typeface="Arial" panose="020B0604020202020204" pitchFamily="34" charset="0"/>
            </a:endParaRPr>
          </a:p>
        </p:txBody>
      </p:sp>
      <p:sp>
        <p:nvSpPr>
          <p:cNvPr id="25606" name="Oval 19"/>
          <p:cNvSpPr>
            <a:spLocks noChangeArrowheads="1"/>
          </p:cNvSpPr>
          <p:nvPr/>
        </p:nvSpPr>
        <p:spPr bwMode="auto">
          <a:xfrm>
            <a:off x="6167438" y="3700463"/>
            <a:ext cx="136525" cy="1365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70000"/>
              </a:lnSpc>
            </a:pPr>
            <a:endParaRPr lang="en-US" sz="1000" i="0">
              <a:cs typeface="Arial" charset="0"/>
            </a:endParaRPr>
          </a:p>
        </p:txBody>
      </p:sp>
      <p:sp>
        <p:nvSpPr>
          <p:cNvPr id="25607" name="Oval 19"/>
          <p:cNvSpPr>
            <a:spLocks noChangeArrowheads="1"/>
          </p:cNvSpPr>
          <p:nvPr/>
        </p:nvSpPr>
        <p:spPr bwMode="auto">
          <a:xfrm>
            <a:off x="3673475" y="2703512"/>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08" name="Rectangle 20"/>
          <p:cNvSpPr>
            <a:spLocks noChangeArrowheads="1"/>
          </p:cNvSpPr>
          <p:nvPr/>
        </p:nvSpPr>
        <p:spPr bwMode="auto">
          <a:xfrm>
            <a:off x="2941638" y="2587625"/>
            <a:ext cx="868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Li granule injector</a:t>
            </a:r>
          </a:p>
        </p:txBody>
      </p:sp>
      <p:sp>
        <p:nvSpPr>
          <p:cNvPr id="25609" name="Rectangle 20"/>
          <p:cNvSpPr>
            <a:spLocks noChangeArrowheads="1"/>
          </p:cNvSpPr>
          <p:nvPr/>
        </p:nvSpPr>
        <p:spPr bwMode="auto">
          <a:xfrm>
            <a:off x="5608638" y="2374900"/>
            <a:ext cx="9144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85000"/>
              </a:lnSpc>
            </a:pPr>
            <a:r>
              <a:rPr lang="en-US" sz="1000" i="0">
                <a:solidFill>
                  <a:schemeClr val="tx1"/>
                </a:solidFill>
                <a:cs typeface="Arial" charset="0"/>
              </a:rPr>
              <a:t>High-Z   PFC diagnostics</a:t>
            </a:r>
          </a:p>
        </p:txBody>
      </p:sp>
      <p:sp>
        <p:nvSpPr>
          <p:cNvPr id="25610" name="Oval 19"/>
          <p:cNvSpPr>
            <a:spLocks noChangeArrowheads="1"/>
          </p:cNvSpPr>
          <p:nvPr/>
        </p:nvSpPr>
        <p:spPr bwMode="auto">
          <a:xfrm>
            <a:off x="6310313" y="2514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11" name="Oval 19"/>
          <p:cNvSpPr>
            <a:spLocks noChangeArrowheads="1"/>
          </p:cNvSpPr>
          <p:nvPr/>
        </p:nvSpPr>
        <p:spPr bwMode="auto">
          <a:xfrm>
            <a:off x="3648075" y="3825875"/>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12" name="Rectangle 20"/>
          <p:cNvSpPr>
            <a:spLocks noChangeArrowheads="1"/>
          </p:cNvSpPr>
          <p:nvPr/>
        </p:nvSpPr>
        <p:spPr bwMode="auto">
          <a:xfrm>
            <a:off x="5608638" y="3459163"/>
            <a:ext cx="1993900" cy="2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100" i="0">
                <a:solidFill>
                  <a:srgbClr val="FF0000"/>
                </a:solidFill>
                <a:cs typeface="Arial" charset="0"/>
              </a:rPr>
              <a:t>Off-midplane 3D coils (NCC)</a:t>
            </a:r>
          </a:p>
        </p:txBody>
      </p:sp>
      <p:sp>
        <p:nvSpPr>
          <p:cNvPr id="25613" name="Oval 19"/>
          <p:cNvSpPr>
            <a:spLocks noChangeArrowheads="1"/>
          </p:cNvSpPr>
          <p:nvPr/>
        </p:nvSpPr>
        <p:spPr bwMode="auto">
          <a:xfrm>
            <a:off x="3581400" y="48133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14" name="Oval 19"/>
          <p:cNvSpPr>
            <a:spLocks noChangeArrowheads="1"/>
          </p:cNvSpPr>
          <p:nvPr/>
        </p:nvSpPr>
        <p:spPr bwMode="auto">
          <a:xfrm>
            <a:off x="3733800" y="6284913"/>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15" name="Oval 19"/>
          <p:cNvSpPr>
            <a:spLocks noChangeArrowheads="1"/>
          </p:cNvSpPr>
          <p:nvPr/>
        </p:nvSpPr>
        <p:spPr bwMode="auto">
          <a:xfrm>
            <a:off x="6303963" y="627856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16" name="Rectangle 20"/>
          <p:cNvSpPr>
            <a:spLocks noChangeArrowheads="1"/>
          </p:cNvSpPr>
          <p:nvPr/>
        </p:nvSpPr>
        <p:spPr bwMode="auto">
          <a:xfrm>
            <a:off x="6446838" y="6186488"/>
            <a:ext cx="889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chemeClr val="tx1"/>
                </a:solidFill>
                <a:cs typeface="Arial" charset="0"/>
              </a:rPr>
              <a:t>up to 1 MA plasma gun</a:t>
            </a:r>
          </a:p>
        </p:txBody>
      </p:sp>
      <p:sp>
        <p:nvSpPr>
          <p:cNvPr id="25617" name="Rectangle 20"/>
          <p:cNvSpPr>
            <a:spLocks noChangeArrowheads="1"/>
          </p:cNvSpPr>
          <p:nvPr/>
        </p:nvSpPr>
        <p:spPr bwMode="auto">
          <a:xfrm>
            <a:off x="6299200" y="1954213"/>
            <a:ext cx="1282700" cy="36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80000"/>
              </a:lnSpc>
            </a:pPr>
            <a:r>
              <a:rPr lang="en-US" sz="1100" i="0" dirty="0">
                <a:solidFill>
                  <a:srgbClr val="FF0000"/>
                </a:solidFill>
                <a:cs typeface="Arial" charset="0"/>
              </a:rPr>
              <a:t>Lower </a:t>
            </a:r>
            <a:r>
              <a:rPr lang="en-US" sz="1100" i="0" dirty="0" err="1">
                <a:solidFill>
                  <a:srgbClr val="FF0000"/>
                </a:solidFill>
                <a:cs typeface="Arial" charset="0"/>
              </a:rPr>
              <a:t>divertor</a:t>
            </a:r>
            <a:r>
              <a:rPr lang="en-US" sz="1100" i="0" dirty="0">
                <a:solidFill>
                  <a:srgbClr val="FF0000"/>
                </a:solidFill>
                <a:cs typeface="Arial" charset="0"/>
              </a:rPr>
              <a:t> </a:t>
            </a:r>
            <a:r>
              <a:rPr lang="en-US" sz="1100" i="0" dirty="0" err="1">
                <a:solidFill>
                  <a:srgbClr val="FF0000"/>
                </a:solidFill>
                <a:cs typeface="Arial" charset="0"/>
              </a:rPr>
              <a:t>cryo</a:t>
            </a:r>
            <a:r>
              <a:rPr lang="en-US" sz="1100" i="0" dirty="0">
                <a:solidFill>
                  <a:srgbClr val="FF0000"/>
                </a:solidFill>
                <a:cs typeface="Arial" charset="0"/>
              </a:rPr>
              <a:t>-pump</a:t>
            </a:r>
          </a:p>
        </p:txBody>
      </p:sp>
      <p:sp>
        <p:nvSpPr>
          <p:cNvPr id="25618" name="Oval 19"/>
          <p:cNvSpPr>
            <a:spLocks noChangeArrowheads="1"/>
          </p:cNvSpPr>
          <p:nvPr/>
        </p:nvSpPr>
        <p:spPr bwMode="auto">
          <a:xfrm>
            <a:off x="6172200" y="2079625"/>
            <a:ext cx="136525" cy="136525"/>
          </a:xfrm>
          <a:prstGeom prst="ellipse">
            <a:avLst/>
          </a:prstGeom>
          <a:solidFill>
            <a:srgbClr val="FF0000"/>
          </a:solidFill>
          <a:ln w="38100">
            <a:solidFill>
              <a:srgbClr val="FF0000"/>
            </a:solidFill>
            <a:round/>
            <a:headEnd/>
            <a:tailEnd/>
          </a:ln>
        </p:spPr>
        <p:txBody>
          <a:bodyPr wrap="none" anchor="ctr"/>
          <a:lstStyle/>
          <a:p>
            <a:pPr algn="ctr">
              <a:lnSpc>
                <a:spcPct val="70000"/>
              </a:lnSpc>
            </a:pPr>
            <a:endParaRPr lang="en-US" sz="1000" i="0">
              <a:cs typeface="Arial" charset="0"/>
            </a:endParaRPr>
          </a:p>
        </p:txBody>
      </p:sp>
      <p:sp>
        <p:nvSpPr>
          <p:cNvPr id="25619" name="Rectangle 20"/>
          <p:cNvSpPr>
            <a:spLocks noChangeArrowheads="1"/>
          </p:cNvSpPr>
          <p:nvPr/>
        </p:nvSpPr>
        <p:spPr bwMode="auto">
          <a:xfrm>
            <a:off x="2895600" y="6034088"/>
            <a:ext cx="1143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80000"/>
              </a:lnSpc>
            </a:pPr>
            <a:r>
              <a:rPr lang="en-US" sz="1000" i="0">
                <a:solidFill>
                  <a:srgbClr val="009973"/>
                </a:solidFill>
                <a:cs typeface="Arial" charset="0"/>
              </a:rPr>
              <a:t>Upgraded CHI for ~0.5MA</a:t>
            </a:r>
          </a:p>
        </p:txBody>
      </p:sp>
      <p:sp>
        <p:nvSpPr>
          <p:cNvPr id="25620" name="Rectangle 20"/>
          <p:cNvSpPr>
            <a:spLocks noChangeArrowheads="1"/>
          </p:cNvSpPr>
          <p:nvPr/>
        </p:nvSpPr>
        <p:spPr bwMode="auto">
          <a:xfrm>
            <a:off x="6172200" y="2938463"/>
            <a:ext cx="1438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80000"/>
              </a:lnSpc>
            </a:pPr>
            <a:r>
              <a:rPr lang="en-US" sz="1000" i="0">
                <a:solidFill>
                  <a:schemeClr val="tx1"/>
                </a:solidFill>
                <a:cs typeface="Arial" charset="0"/>
              </a:rPr>
              <a:t>LLD using bakeable cryo-baffle</a:t>
            </a:r>
          </a:p>
        </p:txBody>
      </p:sp>
      <p:sp>
        <p:nvSpPr>
          <p:cNvPr id="25621" name="Oval 19"/>
          <p:cNvSpPr>
            <a:spLocks noChangeArrowheads="1"/>
          </p:cNvSpPr>
          <p:nvPr/>
        </p:nvSpPr>
        <p:spPr bwMode="auto">
          <a:xfrm>
            <a:off x="6340475" y="3124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22" name="Oval 19"/>
          <p:cNvSpPr>
            <a:spLocks noChangeArrowheads="1"/>
          </p:cNvSpPr>
          <p:nvPr/>
        </p:nvSpPr>
        <p:spPr bwMode="auto">
          <a:xfrm>
            <a:off x="6192838" y="52228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23" name="Oval 19"/>
          <p:cNvSpPr>
            <a:spLocks noChangeArrowheads="1"/>
          </p:cNvSpPr>
          <p:nvPr/>
        </p:nvSpPr>
        <p:spPr bwMode="auto">
          <a:xfrm>
            <a:off x="3851275" y="46116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cs typeface="Arial" charset="0"/>
            </a:endParaRPr>
          </a:p>
        </p:txBody>
      </p:sp>
      <p:sp>
        <p:nvSpPr>
          <p:cNvPr id="25624" name="Oval 19"/>
          <p:cNvSpPr>
            <a:spLocks noChangeArrowheads="1"/>
          </p:cNvSpPr>
          <p:nvPr/>
        </p:nvSpPr>
        <p:spPr bwMode="auto">
          <a:xfrm>
            <a:off x="6167438" y="422751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25" name="Rectangle 20"/>
          <p:cNvSpPr>
            <a:spLocks noChangeArrowheads="1"/>
          </p:cNvSpPr>
          <p:nvPr/>
        </p:nvSpPr>
        <p:spPr bwMode="auto">
          <a:xfrm>
            <a:off x="6303963" y="4211638"/>
            <a:ext cx="152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chemeClr val="tx1"/>
                </a:solidFill>
                <a:cs typeface="Arial" charset="0"/>
              </a:rPr>
              <a:t>DBS, PCI, or other intermediate-k</a:t>
            </a:r>
          </a:p>
        </p:txBody>
      </p:sp>
      <p:sp>
        <p:nvSpPr>
          <p:cNvPr id="25626" name="Oval 19"/>
          <p:cNvSpPr>
            <a:spLocks noChangeArrowheads="1"/>
          </p:cNvSpPr>
          <p:nvPr/>
        </p:nvSpPr>
        <p:spPr bwMode="auto">
          <a:xfrm>
            <a:off x="3819525" y="53863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27" name="Rectangle 20"/>
          <p:cNvSpPr>
            <a:spLocks noChangeArrowheads="1"/>
          </p:cNvSpPr>
          <p:nvPr/>
        </p:nvSpPr>
        <p:spPr bwMode="auto">
          <a:xfrm>
            <a:off x="5456238" y="5529263"/>
            <a:ext cx="10668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defTabSz="912813" eaLnBrk="0" hangingPunct="0">
              <a:lnSpc>
                <a:spcPct val="50000"/>
              </a:lnSpc>
            </a:pPr>
            <a:r>
              <a:rPr lang="en-US" sz="1000" i="0">
                <a:solidFill>
                  <a:schemeClr val="tx1"/>
                </a:solidFill>
                <a:cs typeface="Arial" charset="0"/>
              </a:rPr>
              <a:t>Divertor P</a:t>
            </a:r>
            <a:r>
              <a:rPr lang="en-US" sz="1000" i="0" baseline="-25000">
                <a:solidFill>
                  <a:schemeClr val="tx1"/>
                </a:solidFill>
                <a:cs typeface="Arial" charset="0"/>
              </a:rPr>
              <a:t>rad</a:t>
            </a:r>
          </a:p>
        </p:txBody>
      </p:sp>
      <p:sp>
        <p:nvSpPr>
          <p:cNvPr id="25628" name="Rectangle 20"/>
          <p:cNvSpPr>
            <a:spLocks noChangeArrowheads="1"/>
          </p:cNvSpPr>
          <p:nvPr/>
        </p:nvSpPr>
        <p:spPr bwMode="auto">
          <a:xfrm>
            <a:off x="2971800" y="53451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Snowflake</a:t>
            </a:r>
            <a:endParaRPr lang="en-US" sz="1000" i="0" baseline="-25000">
              <a:solidFill>
                <a:srgbClr val="009973"/>
              </a:solidFill>
              <a:cs typeface="Arial" charset="0"/>
            </a:endParaRPr>
          </a:p>
        </p:txBody>
      </p:sp>
      <p:sp>
        <p:nvSpPr>
          <p:cNvPr id="25629" name="TextBox 96"/>
          <p:cNvSpPr txBox="1">
            <a:spLocks noChangeArrowheads="1"/>
          </p:cNvSpPr>
          <p:nvPr/>
        </p:nvSpPr>
        <p:spPr bwMode="auto">
          <a:xfrm>
            <a:off x="1524000" y="1500188"/>
            <a:ext cx="12192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36576">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r>
              <a:rPr lang="en-US" sz="1600" i="0">
                <a:solidFill>
                  <a:srgbClr val="3333CC"/>
                </a:solidFill>
                <a:latin typeface="Arial Narrow" charset="0"/>
              </a:rPr>
              <a:t>Run Weeks:</a:t>
            </a:r>
          </a:p>
        </p:txBody>
      </p:sp>
      <p:sp>
        <p:nvSpPr>
          <p:cNvPr id="25630" name="Rectangle 43"/>
          <p:cNvSpPr>
            <a:spLocks noChangeArrowheads="1"/>
          </p:cNvSpPr>
          <p:nvPr/>
        </p:nvSpPr>
        <p:spPr bwMode="auto">
          <a:xfrm>
            <a:off x="0" y="76200"/>
            <a:ext cx="914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ts val="2838"/>
              </a:lnSpc>
            </a:pPr>
            <a:r>
              <a:rPr lang="en-US" sz="3200" i="0" dirty="0">
                <a:solidFill>
                  <a:srgbClr val="0000CC"/>
                </a:solidFill>
                <a:ea typeface="MS PGothic" charset="0"/>
                <a:cs typeface="MS PGothic" charset="0"/>
              </a:rPr>
              <a:t>Five Year Facility Enhancement Plan </a:t>
            </a:r>
            <a:r>
              <a:rPr lang="en-US" sz="3200" i="0" dirty="0">
                <a:solidFill>
                  <a:srgbClr val="009973"/>
                </a:solidFill>
                <a:ea typeface="MS PGothic" charset="0"/>
                <a:cs typeface="MS PGothic" charset="0"/>
              </a:rPr>
              <a:t>(green – ongoing)</a:t>
            </a:r>
            <a:endParaRPr lang="en-US" sz="3200" i="0" dirty="0">
              <a:solidFill>
                <a:srgbClr val="FF0000"/>
              </a:solidFill>
              <a:ea typeface="MS PGothic" charset="0"/>
              <a:cs typeface="MS PGothic" charset="0"/>
            </a:endParaRPr>
          </a:p>
          <a:p>
            <a:pPr algn="ctr">
              <a:lnSpc>
                <a:spcPts val="2838"/>
              </a:lnSpc>
            </a:pPr>
            <a:r>
              <a:rPr lang="en-US" sz="2400" i="0" dirty="0">
                <a:solidFill>
                  <a:srgbClr val="FF0000"/>
                </a:solidFill>
                <a:ea typeface="MS PGothic" charset="0"/>
                <a:cs typeface="MS PGothic" charset="0"/>
              </a:rPr>
              <a:t>2015: Engineering design for high-Z tiles, </a:t>
            </a:r>
            <a:r>
              <a:rPr lang="en-US" sz="2400" i="0" dirty="0" err="1">
                <a:solidFill>
                  <a:srgbClr val="FF0000"/>
                </a:solidFill>
                <a:ea typeface="MS PGothic" charset="0"/>
                <a:cs typeface="MS PGothic" charset="0"/>
              </a:rPr>
              <a:t>Cryo</a:t>
            </a:r>
            <a:r>
              <a:rPr lang="en-US" sz="2400" i="0" dirty="0">
                <a:solidFill>
                  <a:srgbClr val="FF0000"/>
                </a:solidFill>
                <a:ea typeface="MS PGothic" charset="0"/>
                <a:cs typeface="MS PGothic" charset="0"/>
              </a:rPr>
              <a:t>-Pump, NCC, ECH</a:t>
            </a:r>
          </a:p>
        </p:txBody>
      </p:sp>
      <p:sp>
        <p:nvSpPr>
          <p:cNvPr id="126" name="Rectangle 125"/>
          <p:cNvSpPr/>
          <p:nvPr/>
        </p:nvSpPr>
        <p:spPr bwMode="auto">
          <a:xfrm>
            <a:off x="4038600" y="1524000"/>
            <a:ext cx="473075" cy="5022850"/>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lIns="0" tIns="0" rIns="0" bIns="0"/>
          <a:lstStyle/>
          <a:p>
            <a:pPr>
              <a:defRPr/>
            </a:pPr>
            <a:endParaRPr lang="en-US" sz="1000">
              <a:cs typeface="Arial" panose="020B0604020202020204" pitchFamily="34" charset="0"/>
            </a:endParaRPr>
          </a:p>
        </p:txBody>
      </p:sp>
      <p:sp>
        <p:nvSpPr>
          <p:cNvPr id="25632" name="Rectangle 20"/>
          <p:cNvSpPr>
            <a:spLocks noChangeArrowheads="1"/>
          </p:cNvSpPr>
          <p:nvPr/>
        </p:nvSpPr>
        <p:spPr bwMode="auto">
          <a:xfrm>
            <a:off x="2819400" y="3581400"/>
            <a:ext cx="914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MGI disruption mitigation</a:t>
            </a:r>
          </a:p>
        </p:txBody>
      </p:sp>
      <p:sp>
        <p:nvSpPr>
          <p:cNvPr id="25633" name="Rectangle 20"/>
          <p:cNvSpPr>
            <a:spLocks noChangeArrowheads="1"/>
          </p:cNvSpPr>
          <p:nvPr/>
        </p:nvSpPr>
        <p:spPr bwMode="auto">
          <a:xfrm>
            <a:off x="3687763" y="4799013"/>
            <a:ext cx="14779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rgbClr val="009973"/>
                </a:solidFill>
                <a:cs typeface="Arial" charset="0"/>
              </a:rPr>
              <a:t>4 coil AE antenna</a:t>
            </a:r>
          </a:p>
        </p:txBody>
      </p:sp>
      <p:sp>
        <p:nvSpPr>
          <p:cNvPr id="25634" name="Rectangle 20"/>
          <p:cNvSpPr>
            <a:spLocks noChangeArrowheads="1"/>
          </p:cNvSpPr>
          <p:nvPr/>
        </p:nvSpPr>
        <p:spPr bwMode="auto">
          <a:xfrm>
            <a:off x="6319838" y="5148263"/>
            <a:ext cx="106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chemeClr val="tx1"/>
                </a:solidFill>
                <a:cs typeface="Arial" charset="0"/>
              </a:rPr>
              <a:t>HHFW limiter upgrade</a:t>
            </a:r>
          </a:p>
        </p:txBody>
      </p:sp>
      <p:sp>
        <p:nvSpPr>
          <p:cNvPr id="25635" name="Rectangle 20"/>
          <p:cNvSpPr>
            <a:spLocks noChangeArrowheads="1"/>
          </p:cNvSpPr>
          <p:nvPr/>
        </p:nvSpPr>
        <p:spPr bwMode="auto">
          <a:xfrm>
            <a:off x="2362200" y="5099050"/>
            <a:ext cx="17986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00CC"/>
                </a:solidFill>
                <a:cs typeface="Arial" charset="0"/>
              </a:rPr>
              <a:t>Establish control of:</a:t>
            </a:r>
          </a:p>
        </p:txBody>
      </p:sp>
      <p:sp>
        <p:nvSpPr>
          <p:cNvPr id="25644" name="Rectangle 20"/>
          <p:cNvSpPr>
            <a:spLocks noChangeArrowheads="1"/>
          </p:cNvSpPr>
          <p:nvPr/>
        </p:nvSpPr>
        <p:spPr bwMode="auto">
          <a:xfrm>
            <a:off x="4052888" y="5127625"/>
            <a:ext cx="733425"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defTabSz="912813" eaLnBrk="0" hangingPunct="0">
              <a:lnSpc>
                <a:spcPct val="70000"/>
              </a:lnSpc>
              <a:defRPr/>
            </a:pPr>
            <a:r>
              <a:rPr lang="en-US" sz="1000" i="0" dirty="0">
                <a:solidFill>
                  <a:schemeClr val="accent5">
                    <a:lumMod val="50000"/>
                  </a:schemeClr>
                </a:solidFill>
                <a:cs typeface="Arial" panose="020B0604020202020204" pitchFamily="34" charset="0"/>
              </a:rPr>
              <a:t>Rotation</a:t>
            </a:r>
          </a:p>
        </p:txBody>
      </p:sp>
      <p:sp>
        <p:nvSpPr>
          <p:cNvPr id="25638" name="Rectangle 20"/>
          <p:cNvSpPr>
            <a:spLocks noChangeArrowheads="1"/>
          </p:cNvSpPr>
          <p:nvPr/>
        </p:nvSpPr>
        <p:spPr bwMode="auto">
          <a:xfrm>
            <a:off x="3810000" y="4341813"/>
            <a:ext cx="8382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dirty="0">
                <a:solidFill>
                  <a:srgbClr val="009973"/>
                </a:solidFill>
                <a:cs typeface="Arial" charset="0"/>
              </a:rPr>
              <a:t>High </a:t>
            </a:r>
            <a:r>
              <a:rPr lang="en-US" sz="1000" i="0" dirty="0" err="1">
                <a:solidFill>
                  <a:srgbClr val="009973"/>
                </a:solidFill>
                <a:cs typeface="Arial" charset="0"/>
              </a:rPr>
              <a:t>k</a:t>
            </a:r>
            <a:r>
              <a:rPr lang="en-US" sz="1000" i="0" baseline="-25000" dirty="0" err="1">
                <a:solidFill>
                  <a:srgbClr val="009973"/>
                </a:solidFill>
                <a:latin typeface="Symbol" charset="0"/>
                <a:cs typeface="Arial" charset="0"/>
              </a:rPr>
              <a:t>q</a:t>
            </a:r>
            <a:endParaRPr lang="en-US" sz="1000" i="0" baseline="-25000" dirty="0">
              <a:solidFill>
                <a:srgbClr val="009973"/>
              </a:solidFill>
              <a:latin typeface="Symbol" charset="0"/>
              <a:cs typeface="Arial" charset="0"/>
            </a:endParaRPr>
          </a:p>
        </p:txBody>
      </p:sp>
      <p:sp>
        <p:nvSpPr>
          <p:cNvPr id="25639" name="Oval 19"/>
          <p:cNvSpPr>
            <a:spLocks noChangeAspect="1" noChangeArrowheads="1"/>
          </p:cNvSpPr>
          <p:nvPr/>
        </p:nvSpPr>
        <p:spPr bwMode="auto">
          <a:xfrm>
            <a:off x="5189538" y="5848350"/>
            <a:ext cx="136525" cy="1365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70000"/>
              </a:lnSpc>
            </a:pPr>
            <a:endParaRPr lang="en-US" sz="1000" i="0">
              <a:cs typeface="Arial" charset="0"/>
            </a:endParaRPr>
          </a:p>
        </p:txBody>
      </p:sp>
      <p:sp>
        <p:nvSpPr>
          <p:cNvPr id="25640" name="Oval 19"/>
          <p:cNvSpPr>
            <a:spLocks noChangeArrowheads="1"/>
          </p:cNvSpPr>
          <p:nvPr/>
        </p:nvSpPr>
        <p:spPr bwMode="auto">
          <a:xfrm>
            <a:off x="4511675" y="4054475"/>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41" name="Rectangle 20"/>
          <p:cNvSpPr>
            <a:spLocks noChangeArrowheads="1"/>
          </p:cNvSpPr>
          <p:nvPr/>
        </p:nvSpPr>
        <p:spPr bwMode="auto">
          <a:xfrm>
            <a:off x="3365500" y="4038600"/>
            <a:ext cx="14351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dirty="0">
                <a:solidFill>
                  <a:srgbClr val="009973"/>
                </a:solidFill>
                <a:cs typeface="Arial" charset="0"/>
              </a:rPr>
              <a:t>Laser blow-off</a:t>
            </a:r>
          </a:p>
        </p:txBody>
      </p:sp>
      <p:sp>
        <p:nvSpPr>
          <p:cNvPr id="25642" name="Oval 19"/>
          <p:cNvSpPr>
            <a:spLocks noChangeArrowheads="1"/>
          </p:cNvSpPr>
          <p:nvPr/>
        </p:nvSpPr>
        <p:spPr bwMode="auto">
          <a:xfrm>
            <a:off x="3505200" y="2436813"/>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43" name="Rectangle 20"/>
          <p:cNvSpPr>
            <a:spLocks noChangeArrowheads="1"/>
          </p:cNvSpPr>
          <p:nvPr/>
        </p:nvSpPr>
        <p:spPr bwMode="auto">
          <a:xfrm>
            <a:off x="2987675" y="2214563"/>
            <a:ext cx="1127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Boronization</a:t>
            </a:r>
          </a:p>
        </p:txBody>
      </p:sp>
      <p:sp>
        <p:nvSpPr>
          <p:cNvPr id="2" name="Oval 19"/>
          <p:cNvSpPr>
            <a:spLocks noChangeArrowheads="1"/>
          </p:cNvSpPr>
          <p:nvPr/>
        </p:nvSpPr>
        <p:spPr bwMode="auto">
          <a:xfrm>
            <a:off x="4511675" y="43576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45" name="Oval 19"/>
          <p:cNvSpPr>
            <a:spLocks noChangeArrowheads="1"/>
          </p:cNvSpPr>
          <p:nvPr/>
        </p:nvSpPr>
        <p:spPr bwMode="auto">
          <a:xfrm>
            <a:off x="6180138" y="399415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46" name="Rectangle 20"/>
          <p:cNvSpPr>
            <a:spLocks noChangeArrowheads="1"/>
          </p:cNvSpPr>
          <p:nvPr/>
        </p:nvSpPr>
        <p:spPr bwMode="auto">
          <a:xfrm>
            <a:off x="6296025" y="3900488"/>
            <a:ext cx="102711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85000"/>
              </a:lnSpc>
            </a:pPr>
            <a:r>
              <a:rPr lang="en-US" sz="1000" i="0">
                <a:solidFill>
                  <a:schemeClr val="tx1"/>
                </a:solidFill>
                <a:cs typeface="Arial" charset="0"/>
              </a:rPr>
              <a:t>Enhanced MHD sensors</a:t>
            </a:r>
          </a:p>
        </p:txBody>
      </p:sp>
      <p:sp>
        <p:nvSpPr>
          <p:cNvPr id="25647" name="Oval 19"/>
          <p:cNvSpPr>
            <a:spLocks noChangeArrowheads="1"/>
          </p:cNvSpPr>
          <p:nvPr/>
        </p:nvSpPr>
        <p:spPr bwMode="auto">
          <a:xfrm>
            <a:off x="6164263" y="46640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48" name="Rectangle 20"/>
          <p:cNvSpPr>
            <a:spLocks noChangeArrowheads="1"/>
          </p:cNvSpPr>
          <p:nvPr/>
        </p:nvSpPr>
        <p:spPr bwMode="auto">
          <a:xfrm>
            <a:off x="6294438" y="4646613"/>
            <a:ext cx="1625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chemeClr val="tx1"/>
                </a:solidFill>
                <a:cs typeface="Arial" charset="0"/>
              </a:rPr>
              <a:t>Neutron collimator</a:t>
            </a:r>
          </a:p>
        </p:txBody>
      </p:sp>
      <p:sp>
        <p:nvSpPr>
          <p:cNvPr id="25649" name="Rectangle 20"/>
          <p:cNvSpPr>
            <a:spLocks noChangeArrowheads="1"/>
          </p:cNvSpPr>
          <p:nvPr/>
        </p:nvSpPr>
        <p:spPr bwMode="auto">
          <a:xfrm>
            <a:off x="3962400" y="4572000"/>
            <a:ext cx="1625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rgbClr val="009973"/>
                </a:solidFill>
                <a:cs typeface="Arial" charset="0"/>
              </a:rPr>
              <a:t>Charged fusion product</a:t>
            </a:r>
          </a:p>
        </p:txBody>
      </p:sp>
      <p:sp>
        <p:nvSpPr>
          <p:cNvPr id="25650" name="Oval 19"/>
          <p:cNvSpPr>
            <a:spLocks noChangeArrowheads="1"/>
          </p:cNvSpPr>
          <p:nvPr/>
        </p:nvSpPr>
        <p:spPr bwMode="auto">
          <a:xfrm>
            <a:off x="4511675" y="36576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51" name="Rectangle 20"/>
          <p:cNvSpPr>
            <a:spLocks noChangeArrowheads="1"/>
          </p:cNvSpPr>
          <p:nvPr/>
        </p:nvSpPr>
        <p:spPr bwMode="auto">
          <a:xfrm>
            <a:off x="3657600" y="3457575"/>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Upgraded halo sensors</a:t>
            </a:r>
          </a:p>
        </p:txBody>
      </p:sp>
      <p:sp>
        <p:nvSpPr>
          <p:cNvPr id="25652" name="Rectangle 20"/>
          <p:cNvSpPr>
            <a:spLocks noChangeArrowheads="1"/>
          </p:cNvSpPr>
          <p:nvPr/>
        </p:nvSpPr>
        <p:spPr bwMode="auto">
          <a:xfrm>
            <a:off x="3340100" y="1979613"/>
            <a:ext cx="13081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dirty="0">
                <a:solidFill>
                  <a:srgbClr val="009973"/>
                </a:solidFill>
                <a:cs typeface="Arial" charset="0"/>
              </a:rPr>
              <a:t>Pulse-burst MPTS</a:t>
            </a:r>
          </a:p>
        </p:txBody>
      </p:sp>
      <p:sp>
        <p:nvSpPr>
          <p:cNvPr id="25653" name="Oval 19"/>
          <p:cNvSpPr>
            <a:spLocks noChangeArrowheads="1"/>
          </p:cNvSpPr>
          <p:nvPr/>
        </p:nvSpPr>
        <p:spPr bwMode="auto">
          <a:xfrm>
            <a:off x="4408488" y="532765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54" name="TextBox 130"/>
          <p:cNvSpPr txBox="1">
            <a:spLocks noChangeArrowheads="1"/>
          </p:cNvSpPr>
          <p:nvPr/>
        </p:nvSpPr>
        <p:spPr bwMode="auto">
          <a:xfrm>
            <a:off x="3581400" y="1508125"/>
            <a:ext cx="327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000" i="0" dirty="0" smtClean="0">
                <a:latin typeface="Arial" charset="0"/>
                <a:cs typeface="Arial" charset="0"/>
              </a:rPr>
              <a:t>18</a:t>
            </a:r>
            <a:endParaRPr lang="en-US" sz="1000" i="0" dirty="0">
              <a:latin typeface="Arial" charset="0"/>
              <a:cs typeface="Arial" charset="0"/>
            </a:endParaRPr>
          </a:p>
        </p:txBody>
      </p:sp>
      <p:sp>
        <p:nvSpPr>
          <p:cNvPr id="25655" name="TextBox 155"/>
          <p:cNvSpPr txBox="1">
            <a:spLocks noChangeArrowheads="1"/>
          </p:cNvSpPr>
          <p:nvPr/>
        </p:nvSpPr>
        <p:spPr bwMode="auto">
          <a:xfrm>
            <a:off x="6196013" y="1508125"/>
            <a:ext cx="5095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000" i="0">
                <a:latin typeface="Arial" charset="0"/>
                <a:cs typeface="Arial" charset="0"/>
              </a:rPr>
              <a:t>10-12</a:t>
            </a:r>
          </a:p>
        </p:txBody>
      </p:sp>
      <p:sp>
        <p:nvSpPr>
          <p:cNvPr id="25656" name="TextBox 130"/>
          <p:cNvSpPr txBox="1">
            <a:spLocks noChangeArrowheads="1"/>
          </p:cNvSpPr>
          <p:nvPr/>
        </p:nvSpPr>
        <p:spPr bwMode="auto">
          <a:xfrm>
            <a:off x="4473292" y="1508125"/>
            <a:ext cx="327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000" i="0" dirty="0" smtClean="0">
                <a:latin typeface="Arial" charset="0"/>
                <a:cs typeface="Arial" charset="0"/>
              </a:rPr>
              <a:t>16</a:t>
            </a:r>
            <a:endParaRPr lang="en-US" sz="1000" i="0" dirty="0">
              <a:latin typeface="Arial" charset="0"/>
              <a:cs typeface="Arial" charset="0"/>
            </a:endParaRPr>
          </a:p>
        </p:txBody>
      </p:sp>
      <p:sp>
        <p:nvSpPr>
          <p:cNvPr id="25657" name="Oval 19"/>
          <p:cNvSpPr>
            <a:spLocks noChangeArrowheads="1"/>
          </p:cNvSpPr>
          <p:nvPr/>
        </p:nvSpPr>
        <p:spPr bwMode="auto">
          <a:xfrm>
            <a:off x="4411663" y="55641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grpSp>
        <p:nvGrpSpPr>
          <p:cNvPr id="25658" name="Group 182"/>
          <p:cNvGrpSpPr>
            <a:grpSpLocks/>
          </p:cNvGrpSpPr>
          <p:nvPr/>
        </p:nvGrpSpPr>
        <p:grpSpPr bwMode="auto">
          <a:xfrm>
            <a:off x="4572000" y="5546725"/>
            <a:ext cx="152400" cy="200025"/>
            <a:chOff x="5638800" y="5334020"/>
            <a:chExt cx="152400" cy="200586"/>
          </a:xfrm>
        </p:grpSpPr>
        <p:sp>
          <p:nvSpPr>
            <p:cNvPr id="25724" name="Rectangle 20"/>
            <p:cNvSpPr>
              <a:spLocks noChangeArrowheads="1"/>
            </p:cNvSpPr>
            <p:nvPr/>
          </p:nvSpPr>
          <p:spPr bwMode="auto">
            <a:xfrm>
              <a:off x="5638801" y="5334020"/>
              <a:ext cx="152399" cy="20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45712" rIns="0" bIns="45712">
              <a:spAutoFit/>
            </a:bodyPr>
            <a:lstStyle/>
            <a:p>
              <a:pPr defTabSz="912813" eaLnBrk="0" hangingPunct="0">
                <a:lnSpc>
                  <a:spcPct val="70000"/>
                </a:lnSpc>
              </a:pPr>
              <a:r>
                <a:rPr lang="en-US" sz="1000" i="0">
                  <a:solidFill>
                    <a:srgbClr val="009973"/>
                  </a:solidFill>
                  <a:cs typeface="Arial" charset="0"/>
                </a:rPr>
                <a:t>n</a:t>
              </a:r>
              <a:r>
                <a:rPr lang="en-US" sz="1000" i="0" baseline="-25000">
                  <a:solidFill>
                    <a:srgbClr val="009973"/>
                  </a:solidFill>
                  <a:cs typeface="Arial" charset="0"/>
                </a:rPr>
                <a:t>e</a:t>
              </a:r>
            </a:p>
          </p:txBody>
        </p:sp>
        <p:cxnSp>
          <p:nvCxnSpPr>
            <p:cNvPr id="25725" name="Straight Connector 186"/>
            <p:cNvCxnSpPr>
              <a:cxnSpLocks noChangeShapeType="1"/>
            </p:cNvCxnSpPr>
            <p:nvPr/>
          </p:nvCxnSpPr>
          <p:spPr bwMode="auto">
            <a:xfrm>
              <a:off x="5638800" y="5367429"/>
              <a:ext cx="82550" cy="0"/>
            </a:xfrm>
            <a:prstGeom prst="line">
              <a:avLst/>
            </a:prstGeom>
            <a:noFill/>
            <a:ln w="15875">
              <a:solidFill>
                <a:srgbClr val="339933"/>
              </a:solidFill>
              <a:round/>
              <a:headEnd/>
              <a:tailEnd/>
            </a:ln>
            <a:extLst>
              <a:ext uri="{909E8E84-426E-40dd-AFC4-6F175D3DCCD1}">
                <a14:hiddenFill xmlns:a14="http://schemas.microsoft.com/office/drawing/2010/main">
                  <a:noFill/>
                </a14:hiddenFill>
              </a:ext>
            </a:extLst>
          </p:spPr>
        </p:cxnSp>
      </p:grpSp>
      <p:sp>
        <p:nvSpPr>
          <p:cNvPr id="25659" name="Oval 19"/>
          <p:cNvSpPr>
            <a:spLocks noChangeArrowheads="1"/>
          </p:cNvSpPr>
          <p:nvPr/>
        </p:nvSpPr>
        <p:spPr bwMode="auto">
          <a:xfrm>
            <a:off x="3733800" y="30480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cxnSp>
        <p:nvCxnSpPr>
          <p:cNvPr id="25660" name="Straight Connector 144"/>
          <p:cNvCxnSpPr>
            <a:cxnSpLocks noChangeShapeType="1"/>
          </p:cNvCxnSpPr>
          <p:nvPr/>
        </p:nvCxnSpPr>
        <p:spPr bwMode="auto">
          <a:xfrm flipH="1">
            <a:off x="2590800" y="3429000"/>
            <a:ext cx="4648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25661" name="Straight Connector 114"/>
          <p:cNvCxnSpPr>
            <a:cxnSpLocks noChangeShapeType="1"/>
          </p:cNvCxnSpPr>
          <p:nvPr/>
        </p:nvCxnSpPr>
        <p:spPr bwMode="auto">
          <a:xfrm flipH="1" flipV="1">
            <a:off x="2590800" y="1828800"/>
            <a:ext cx="4648200" cy="47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25662" name="Straight Connector 164"/>
          <p:cNvCxnSpPr>
            <a:cxnSpLocks noChangeShapeType="1"/>
          </p:cNvCxnSpPr>
          <p:nvPr/>
        </p:nvCxnSpPr>
        <p:spPr bwMode="auto">
          <a:xfrm flipH="1">
            <a:off x="2590800" y="5043488"/>
            <a:ext cx="4648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nvGrpSpPr>
          <p:cNvPr id="25663" name="Group 1"/>
          <p:cNvGrpSpPr>
            <a:grpSpLocks/>
          </p:cNvGrpSpPr>
          <p:nvPr/>
        </p:nvGrpSpPr>
        <p:grpSpPr bwMode="auto">
          <a:xfrm>
            <a:off x="1371600" y="5105400"/>
            <a:ext cx="1219200" cy="1357313"/>
            <a:chOff x="1371600" y="5105400"/>
            <a:chExt cx="1219200" cy="1357085"/>
          </a:xfrm>
        </p:grpSpPr>
        <p:sp>
          <p:nvSpPr>
            <p:cNvPr id="86" name="Right Arrow 85"/>
            <p:cNvSpPr/>
            <p:nvPr/>
          </p:nvSpPr>
          <p:spPr bwMode="auto">
            <a:xfrm>
              <a:off x="1412875" y="5105400"/>
              <a:ext cx="1177925" cy="1357085"/>
            </a:xfrm>
            <a:prstGeom prst="rightArrow">
              <a:avLst>
                <a:gd name="adj1" fmla="val 100000"/>
                <a:gd name="adj2" fmla="val 10156"/>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defRPr/>
              </a:pPr>
              <a:endParaRPr lang="en-US">
                <a:solidFill>
                  <a:schemeClr val="tx1"/>
                </a:solidFill>
                <a:latin typeface="Arial Narrow" pitchFamily="34" charset="0"/>
              </a:endParaRPr>
            </a:p>
          </p:txBody>
        </p:sp>
        <p:sp>
          <p:nvSpPr>
            <p:cNvPr id="25723" name="Text Box 12"/>
            <p:cNvSpPr txBox="1">
              <a:spLocks noChangeArrowheads="1"/>
            </p:cNvSpPr>
            <p:nvPr/>
          </p:nvSpPr>
          <p:spPr bwMode="auto">
            <a:xfrm>
              <a:off x="1371600" y="5486400"/>
              <a:ext cx="1177925" cy="59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45714" tIns="45714" rIns="0" bIns="45714">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ct val="90000"/>
                </a:lnSpc>
              </a:pPr>
              <a:r>
                <a:rPr lang="en-US" sz="1800" i="0">
                  <a:solidFill>
                    <a:schemeClr val="tx1"/>
                  </a:solidFill>
                  <a:latin typeface="Arial Narrow" charset="0"/>
                </a:rPr>
                <a:t>Integrated Scenarios</a:t>
              </a:r>
            </a:p>
          </p:txBody>
        </p:sp>
      </p:grpSp>
      <p:grpSp>
        <p:nvGrpSpPr>
          <p:cNvPr id="25664" name="Group 2"/>
          <p:cNvGrpSpPr>
            <a:grpSpLocks/>
          </p:cNvGrpSpPr>
          <p:nvPr/>
        </p:nvGrpSpPr>
        <p:grpSpPr bwMode="auto">
          <a:xfrm>
            <a:off x="1371600" y="3503613"/>
            <a:ext cx="1219200" cy="1446212"/>
            <a:chOff x="1371600" y="3503612"/>
            <a:chExt cx="1219200" cy="1446213"/>
          </a:xfrm>
        </p:grpSpPr>
        <p:sp>
          <p:nvSpPr>
            <p:cNvPr id="88" name="Right Arrow 87"/>
            <p:cNvSpPr/>
            <p:nvPr/>
          </p:nvSpPr>
          <p:spPr bwMode="auto">
            <a:xfrm>
              <a:off x="1412875" y="3503612"/>
              <a:ext cx="1177925" cy="1446213"/>
            </a:xfrm>
            <a:prstGeom prst="rightArrow">
              <a:avLst>
                <a:gd name="adj1" fmla="val 100000"/>
                <a:gd name="adj2" fmla="val 9617"/>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defRPr/>
              </a:pPr>
              <a:endParaRPr lang="en-US">
                <a:solidFill>
                  <a:schemeClr val="tx1"/>
                </a:solidFill>
                <a:latin typeface="Arial Narrow" pitchFamily="34" charset="0"/>
              </a:endParaRPr>
            </a:p>
          </p:txBody>
        </p:sp>
        <p:sp>
          <p:nvSpPr>
            <p:cNvPr id="25721" name="Text Box 12"/>
            <p:cNvSpPr txBox="1">
              <a:spLocks noChangeArrowheads="1"/>
            </p:cNvSpPr>
            <p:nvPr/>
          </p:nvSpPr>
          <p:spPr bwMode="auto">
            <a:xfrm>
              <a:off x="1371600" y="3925681"/>
              <a:ext cx="1133475" cy="59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45714" tIns="45714" rIns="0" bIns="45714">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ct val="90000"/>
                </a:lnSpc>
              </a:pPr>
              <a:r>
                <a:rPr lang="en-US" sz="1800" i="0">
                  <a:solidFill>
                    <a:schemeClr val="tx1"/>
                  </a:solidFill>
                  <a:latin typeface="Arial Narrow" charset="0"/>
                </a:rPr>
                <a:t>Core Science</a:t>
              </a:r>
            </a:p>
          </p:txBody>
        </p:sp>
      </p:grpSp>
      <p:grpSp>
        <p:nvGrpSpPr>
          <p:cNvPr id="25665" name="Group 3"/>
          <p:cNvGrpSpPr>
            <a:grpSpLocks/>
          </p:cNvGrpSpPr>
          <p:nvPr/>
        </p:nvGrpSpPr>
        <p:grpSpPr bwMode="auto">
          <a:xfrm>
            <a:off x="1371600" y="1905000"/>
            <a:ext cx="1219200" cy="1447800"/>
            <a:chOff x="1371600" y="1905000"/>
            <a:chExt cx="1219200" cy="1447800"/>
          </a:xfrm>
        </p:grpSpPr>
        <p:sp>
          <p:nvSpPr>
            <p:cNvPr id="89" name="Right Arrow 88"/>
            <p:cNvSpPr/>
            <p:nvPr/>
          </p:nvSpPr>
          <p:spPr bwMode="auto">
            <a:xfrm>
              <a:off x="1412875" y="1905000"/>
              <a:ext cx="1177925" cy="1447800"/>
            </a:xfrm>
            <a:prstGeom prst="rightArrow">
              <a:avLst>
                <a:gd name="adj1" fmla="val 100000"/>
                <a:gd name="adj2" fmla="val 9617"/>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defRPr/>
              </a:pPr>
              <a:endParaRPr lang="en-US">
                <a:solidFill>
                  <a:schemeClr val="tx1"/>
                </a:solidFill>
                <a:latin typeface="Arial Narrow" pitchFamily="34" charset="0"/>
              </a:endParaRPr>
            </a:p>
          </p:txBody>
        </p:sp>
        <p:sp>
          <p:nvSpPr>
            <p:cNvPr id="25719" name="Text Box 12"/>
            <p:cNvSpPr txBox="1">
              <a:spLocks noChangeArrowheads="1"/>
            </p:cNvSpPr>
            <p:nvPr/>
          </p:nvSpPr>
          <p:spPr bwMode="auto">
            <a:xfrm>
              <a:off x="1371600" y="2069283"/>
              <a:ext cx="1142999" cy="108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45714" tIns="45714" rIns="0" bIns="45714">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ct val="90000"/>
                </a:lnSpc>
              </a:pPr>
              <a:r>
                <a:rPr lang="en-US" sz="1800" i="0">
                  <a:solidFill>
                    <a:schemeClr val="tx1"/>
                  </a:solidFill>
                  <a:latin typeface="Arial Narrow" charset="0"/>
                </a:rPr>
                <a:t>Boundary Science </a:t>
              </a:r>
            </a:p>
            <a:p>
              <a:pPr algn="ctr" eaLnBrk="1" hangingPunct="1">
                <a:lnSpc>
                  <a:spcPct val="90000"/>
                </a:lnSpc>
              </a:pPr>
              <a:r>
                <a:rPr lang="en-US" sz="1600" b="0" i="0">
                  <a:solidFill>
                    <a:schemeClr val="tx1"/>
                  </a:solidFill>
                  <a:latin typeface="Arial Narrow" charset="0"/>
                </a:rPr>
                <a:t>+ Particle Control</a:t>
              </a:r>
            </a:p>
          </p:txBody>
        </p:sp>
      </p:grpSp>
      <p:graphicFrame>
        <p:nvGraphicFramePr>
          <p:cNvPr id="102" name="Table 101"/>
          <p:cNvGraphicFramePr>
            <a:graphicFrameLocks noGrp="1"/>
          </p:cNvGraphicFramePr>
          <p:nvPr/>
        </p:nvGraphicFramePr>
        <p:xfrm>
          <a:off x="2743200" y="977900"/>
          <a:ext cx="3863975" cy="241309"/>
        </p:xfrm>
        <a:graphic>
          <a:graphicData uri="http://schemas.openxmlformats.org/drawingml/2006/table">
            <a:tbl>
              <a:tblPr/>
              <a:tblGrid>
                <a:gridCol w="772795"/>
                <a:gridCol w="772795"/>
                <a:gridCol w="772795"/>
                <a:gridCol w="772795"/>
                <a:gridCol w="772795"/>
              </a:tblGrid>
              <a:tr h="2413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rPr>
                        <a:t>2015</a:t>
                      </a: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2016</a:t>
                      </a: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2017</a:t>
                      </a: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rPr>
                        <a:t>2018</a:t>
                      </a: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charset="0"/>
                          <a:ea typeface="ＭＳ Ｐゴシック" charset="0"/>
                          <a:cs typeface="ＭＳ Ｐゴシック" charset="0"/>
                        </a:rPr>
                        <a:t>2019</a:t>
                      </a:r>
                      <a:endPar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5680" name="TextBox 26"/>
          <p:cNvSpPr txBox="1">
            <a:spLocks noChangeArrowheads="1"/>
          </p:cNvSpPr>
          <p:nvPr/>
        </p:nvSpPr>
        <p:spPr bwMode="auto">
          <a:xfrm>
            <a:off x="1295400" y="1250950"/>
            <a:ext cx="2209800" cy="271463"/>
          </a:xfrm>
          <a:prstGeom prst="rect">
            <a:avLst/>
          </a:prstGeom>
          <a:solidFill>
            <a:srgbClr val="FFFFCC"/>
          </a:solidFill>
          <a:ln w="12700">
            <a:solidFill>
              <a:schemeClr val="tx1"/>
            </a:solidFill>
            <a:miter lim="800000"/>
            <a:headEnd/>
            <a:tailEnd/>
          </a:ln>
        </p:spPr>
        <p:txBody>
          <a:bodyPr tIns="18288" bIns="36576" anchor="ct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r>
              <a:rPr lang="en-US" sz="1400" i="0">
                <a:latin typeface="Arial" charset="0"/>
                <a:ea typeface="MS PGothic" charset="0"/>
                <a:cs typeface="MS PGothic" charset="0"/>
              </a:rPr>
              <a:t>Upgrade Outage</a:t>
            </a:r>
          </a:p>
        </p:txBody>
      </p:sp>
      <p:sp>
        <p:nvSpPr>
          <p:cNvPr id="25681" name="TextBox 26"/>
          <p:cNvSpPr txBox="1">
            <a:spLocks noChangeArrowheads="1"/>
          </p:cNvSpPr>
          <p:nvPr/>
        </p:nvSpPr>
        <p:spPr bwMode="auto">
          <a:xfrm>
            <a:off x="3505200" y="1250950"/>
            <a:ext cx="3101975" cy="271463"/>
          </a:xfrm>
          <a:prstGeom prst="rect">
            <a:avLst/>
          </a:prstGeom>
          <a:solidFill>
            <a:srgbClr val="CCECFF"/>
          </a:solidFill>
          <a:ln w="12700">
            <a:solidFill>
              <a:schemeClr val="tx1"/>
            </a:solidFill>
            <a:miter lim="800000"/>
            <a:headEnd/>
            <a:tailEnd/>
          </a:ln>
        </p:spPr>
        <p:txBody>
          <a:bodyPr tIns="18288" bIns="36576" anchor="ct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r>
              <a:rPr lang="pl-PL" sz="1400" i="0">
                <a:latin typeface="Arial" charset="0"/>
                <a:ea typeface="MS PGothic" charset="0"/>
                <a:cs typeface="MS PGothic" charset="0"/>
              </a:rPr>
              <a:t>1.5 </a:t>
            </a:r>
            <a:r>
              <a:rPr lang="en-US" sz="1400" i="0">
                <a:latin typeface="Arial" charset="0"/>
                <a:ea typeface="MS PGothic" charset="0"/>
                <a:cs typeface="MS PGothic" charset="0"/>
                <a:sym typeface="Wingdings" charset="0"/>
              </a:rPr>
              <a:t></a:t>
            </a:r>
            <a:r>
              <a:rPr lang="pl-PL" sz="1400" i="0">
                <a:latin typeface="Arial" charset="0"/>
                <a:ea typeface="MS PGothic" charset="0"/>
                <a:cs typeface="MS PGothic" charset="0"/>
              </a:rPr>
              <a:t> 2 MA, 1s </a:t>
            </a:r>
            <a:r>
              <a:rPr lang="en-US" sz="1400" i="0">
                <a:latin typeface="Arial" charset="0"/>
                <a:ea typeface="MS PGothic" charset="0"/>
                <a:cs typeface="MS PGothic" charset="0"/>
                <a:sym typeface="Wingdings" charset="0"/>
              </a:rPr>
              <a:t></a:t>
            </a:r>
            <a:r>
              <a:rPr lang="pl-PL" sz="1400" i="0">
                <a:latin typeface="Arial" charset="0"/>
                <a:ea typeface="MS PGothic" charset="0"/>
                <a:cs typeface="MS PGothic" charset="0"/>
              </a:rPr>
              <a:t> 5s</a:t>
            </a:r>
          </a:p>
        </p:txBody>
      </p:sp>
      <p:sp>
        <p:nvSpPr>
          <p:cNvPr id="25682" name="Oval 19"/>
          <p:cNvSpPr>
            <a:spLocks noChangeArrowheads="1"/>
          </p:cNvSpPr>
          <p:nvPr/>
        </p:nvSpPr>
        <p:spPr bwMode="auto">
          <a:xfrm>
            <a:off x="3521075" y="31638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83" name="Rectangle 20"/>
          <p:cNvSpPr>
            <a:spLocks noChangeArrowheads="1"/>
          </p:cNvSpPr>
          <p:nvPr/>
        </p:nvSpPr>
        <p:spPr bwMode="auto">
          <a:xfrm>
            <a:off x="2865438" y="3128963"/>
            <a:ext cx="8683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MAPP</a:t>
            </a:r>
          </a:p>
        </p:txBody>
      </p:sp>
      <p:sp>
        <p:nvSpPr>
          <p:cNvPr id="25684" name="Oval 19"/>
          <p:cNvSpPr>
            <a:spLocks noChangeArrowheads="1"/>
          </p:cNvSpPr>
          <p:nvPr/>
        </p:nvSpPr>
        <p:spPr bwMode="auto">
          <a:xfrm>
            <a:off x="3441700" y="42291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85" name="Oval 19"/>
          <p:cNvSpPr>
            <a:spLocks noChangeArrowheads="1"/>
          </p:cNvSpPr>
          <p:nvPr/>
        </p:nvSpPr>
        <p:spPr bwMode="auto">
          <a:xfrm>
            <a:off x="3441700" y="46736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86" name="Oval 19"/>
          <p:cNvSpPr>
            <a:spLocks noChangeArrowheads="1"/>
          </p:cNvSpPr>
          <p:nvPr/>
        </p:nvSpPr>
        <p:spPr bwMode="auto">
          <a:xfrm>
            <a:off x="3441700" y="44577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87" name="Rectangle 20"/>
          <p:cNvSpPr>
            <a:spLocks noChangeArrowheads="1"/>
          </p:cNvSpPr>
          <p:nvPr/>
        </p:nvSpPr>
        <p:spPr bwMode="auto">
          <a:xfrm>
            <a:off x="2540000" y="42021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42 ch MPTS</a:t>
            </a:r>
            <a:endParaRPr lang="en-US" sz="1000" i="0" baseline="-25000">
              <a:solidFill>
                <a:srgbClr val="009973"/>
              </a:solidFill>
              <a:cs typeface="Arial" charset="0"/>
            </a:endParaRPr>
          </a:p>
        </p:txBody>
      </p:sp>
      <p:sp>
        <p:nvSpPr>
          <p:cNvPr id="25688" name="Rectangle 20"/>
          <p:cNvSpPr>
            <a:spLocks noChangeArrowheads="1"/>
          </p:cNvSpPr>
          <p:nvPr/>
        </p:nvSpPr>
        <p:spPr bwMode="auto">
          <a:xfrm>
            <a:off x="2565400" y="44307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48 ch BES</a:t>
            </a:r>
            <a:endParaRPr lang="en-US" sz="1000" i="0" baseline="-25000">
              <a:solidFill>
                <a:srgbClr val="009973"/>
              </a:solidFill>
              <a:cs typeface="Arial" charset="0"/>
            </a:endParaRPr>
          </a:p>
        </p:txBody>
      </p:sp>
      <p:sp>
        <p:nvSpPr>
          <p:cNvPr id="25689" name="Rectangle 20"/>
          <p:cNvSpPr>
            <a:spLocks noChangeArrowheads="1"/>
          </p:cNvSpPr>
          <p:nvPr/>
        </p:nvSpPr>
        <p:spPr bwMode="auto">
          <a:xfrm>
            <a:off x="2616200" y="46466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MSE/LIF</a:t>
            </a:r>
            <a:endParaRPr lang="en-US" sz="1000" i="0" baseline="-25000">
              <a:solidFill>
                <a:srgbClr val="009973"/>
              </a:solidFill>
              <a:cs typeface="Arial" charset="0"/>
            </a:endParaRPr>
          </a:p>
        </p:txBody>
      </p:sp>
      <p:sp>
        <p:nvSpPr>
          <p:cNvPr id="25690" name="Oval 19"/>
          <p:cNvSpPr>
            <a:spLocks noChangeArrowheads="1"/>
          </p:cNvSpPr>
          <p:nvPr/>
        </p:nvSpPr>
        <p:spPr bwMode="auto">
          <a:xfrm>
            <a:off x="3756025" y="56022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91" name="Rectangle 20"/>
          <p:cNvSpPr>
            <a:spLocks noChangeArrowheads="1"/>
          </p:cNvSpPr>
          <p:nvPr/>
        </p:nvSpPr>
        <p:spPr bwMode="auto">
          <a:xfrm>
            <a:off x="2984500" y="55737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FIReTIP</a:t>
            </a:r>
            <a:endParaRPr lang="en-US" sz="1000" i="0" baseline="-25000">
              <a:solidFill>
                <a:srgbClr val="009973"/>
              </a:solidFill>
              <a:cs typeface="Arial" charset="0"/>
            </a:endParaRPr>
          </a:p>
        </p:txBody>
      </p:sp>
      <p:cxnSp>
        <p:nvCxnSpPr>
          <p:cNvPr id="25692" name="Straight Arrow Connector 107"/>
          <p:cNvCxnSpPr>
            <a:cxnSpLocks noChangeShapeType="1"/>
          </p:cNvCxnSpPr>
          <p:nvPr/>
        </p:nvCxnSpPr>
        <p:spPr bwMode="auto">
          <a:xfrm>
            <a:off x="6316663" y="3770313"/>
            <a:ext cx="952500" cy="0"/>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5693" name="Straight Arrow Connector 108"/>
          <p:cNvCxnSpPr>
            <a:cxnSpLocks noChangeShapeType="1"/>
          </p:cNvCxnSpPr>
          <p:nvPr/>
        </p:nvCxnSpPr>
        <p:spPr bwMode="auto">
          <a:xfrm>
            <a:off x="5351463" y="5919788"/>
            <a:ext cx="1943100" cy="1587"/>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25694" name="Picture 5" descr="Screen Shot 2014-11-29 at 9.09.58 PM.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7663" y="4899025"/>
            <a:ext cx="52228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95" name="Group 2"/>
          <p:cNvGrpSpPr>
            <a:grpSpLocks/>
          </p:cNvGrpSpPr>
          <p:nvPr/>
        </p:nvGrpSpPr>
        <p:grpSpPr bwMode="auto">
          <a:xfrm>
            <a:off x="6981825" y="1076325"/>
            <a:ext cx="2022475" cy="823913"/>
            <a:chOff x="6571777" y="901125"/>
            <a:chExt cx="2023584" cy="823302"/>
          </a:xfrm>
        </p:grpSpPr>
        <p:sp>
          <p:nvSpPr>
            <p:cNvPr id="120" name="TextBox 103"/>
            <p:cNvSpPr txBox="1">
              <a:spLocks noChangeArrowheads="1"/>
            </p:cNvSpPr>
            <p:nvPr/>
          </p:nvSpPr>
          <p:spPr bwMode="auto">
            <a:xfrm>
              <a:off x="6571777" y="901125"/>
              <a:ext cx="2023584" cy="823302"/>
            </a:xfrm>
            <a:prstGeom prst="rect">
              <a:avLst/>
            </a:prstGeom>
            <a:solidFill>
              <a:schemeClr val="bg1">
                <a:lumMod val="95000"/>
              </a:schemeClr>
            </a:solidFill>
            <a:ln>
              <a:solidFill>
                <a:schemeClr val="tx1"/>
              </a:solidFill>
            </a:ln>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lnSpc>
                  <a:spcPct val="125000"/>
                </a:lnSpc>
                <a:defRPr/>
              </a:pPr>
              <a:r>
                <a:rPr lang="en-US" sz="1400" i="0" dirty="0" smtClean="0">
                  <a:solidFill>
                    <a:srgbClr val="FF0000"/>
                  </a:solidFill>
                </a:rPr>
                <a:t>Major enhancements:</a:t>
              </a:r>
            </a:p>
            <a:p>
              <a:pPr eaLnBrk="1" hangingPunct="1">
                <a:lnSpc>
                  <a:spcPct val="125000"/>
                </a:lnSpc>
                <a:defRPr/>
              </a:pPr>
              <a:r>
                <a:rPr lang="en-US" i="0" dirty="0" smtClean="0">
                  <a:solidFill>
                    <a:srgbClr val="FF0000"/>
                  </a:solidFill>
                </a:rPr>
                <a:t>       Base funding</a:t>
              </a:r>
            </a:p>
            <a:p>
              <a:pPr eaLnBrk="1" hangingPunct="1">
                <a:lnSpc>
                  <a:spcPct val="125000"/>
                </a:lnSpc>
                <a:defRPr/>
              </a:pPr>
              <a:r>
                <a:rPr lang="en-US" i="0" dirty="0">
                  <a:solidFill>
                    <a:srgbClr val="FF0000"/>
                  </a:solidFill>
                </a:rPr>
                <a:t> </a:t>
              </a:r>
              <a:r>
                <a:rPr lang="en-US" i="0" dirty="0" smtClean="0">
                  <a:solidFill>
                    <a:srgbClr val="FF0000"/>
                  </a:solidFill>
                </a:rPr>
                <a:t>      +15</a:t>
              </a:r>
              <a:r>
                <a:rPr lang="en-US" i="0" dirty="0">
                  <a:solidFill>
                    <a:srgbClr val="FF0000"/>
                  </a:solidFill>
                </a:rPr>
                <a:t>% </a:t>
              </a:r>
              <a:r>
                <a:rPr lang="en-US" i="0" dirty="0" smtClean="0">
                  <a:solidFill>
                    <a:srgbClr val="FF0000"/>
                  </a:solidFill>
                </a:rPr>
                <a:t>incremental</a:t>
              </a:r>
              <a:endParaRPr lang="en-US" i="0" dirty="0">
                <a:solidFill>
                  <a:srgbClr val="FF0000"/>
                </a:solidFill>
              </a:endParaRPr>
            </a:p>
          </p:txBody>
        </p:sp>
        <p:sp>
          <p:nvSpPr>
            <p:cNvPr id="25716" name="Oval 19"/>
            <p:cNvSpPr>
              <a:spLocks noChangeArrowheads="1"/>
            </p:cNvSpPr>
            <p:nvPr/>
          </p:nvSpPr>
          <p:spPr bwMode="auto">
            <a:xfrm>
              <a:off x="6716652" y="1254691"/>
              <a:ext cx="136525" cy="136525"/>
            </a:xfrm>
            <a:prstGeom prst="ellipse">
              <a:avLst/>
            </a:prstGeom>
            <a:solidFill>
              <a:srgbClr val="FF0000"/>
            </a:solidFill>
            <a:ln w="38100">
              <a:solidFill>
                <a:srgbClr val="FF0000"/>
              </a:solidFill>
              <a:round/>
              <a:headEnd/>
              <a:tailEnd/>
            </a:ln>
          </p:spPr>
          <p:txBody>
            <a:bodyPr wrap="none" anchor="ctr"/>
            <a:lstStyle/>
            <a:p>
              <a:pPr algn="ctr">
                <a:lnSpc>
                  <a:spcPct val="70000"/>
                </a:lnSpc>
              </a:pPr>
              <a:endParaRPr lang="en-US" i="0"/>
            </a:p>
          </p:txBody>
        </p:sp>
        <p:sp>
          <p:nvSpPr>
            <p:cNvPr id="25717" name="Oval 19"/>
            <p:cNvSpPr>
              <a:spLocks noChangeArrowheads="1"/>
            </p:cNvSpPr>
            <p:nvPr/>
          </p:nvSpPr>
          <p:spPr bwMode="auto">
            <a:xfrm>
              <a:off x="6723568" y="1484997"/>
              <a:ext cx="136525" cy="1365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70000"/>
                </a:lnSpc>
              </a:pPr>
              <a:endParaRPr lang="en-US" i="0"/>
            </a:p>
          </p:txBody>
        </p:sp>
      </p:grpSp>
      <p:pic>
        <p:nvPicPr>
          <p:cNvPr id="2569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1927225"/>
            <a:ext cx="1624013" cy="96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9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8725" y="3232150"/>
            <a:ext cx="149542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98" name="Picture 3"/>
          <p:cNvPicPr>
            <a:picLocks noChangeAspect="1" noChangeArrowheads="1"/>
          </p:cNvPicPr>
          <p:nvPr/>
        </p:nvPicPr>
        <p:blipFill>
          <a:blip r:embed="rId8">
            <a:extLst>
              <a:ext uri="{28A0092B-C50C-407E-A947-70E740481C1C}">
                <a14:useLocalDpi xmlns:a14="http://schemas.microsoft.com/office/drawing/2010/main" val="0"/>
              </a:ext>
            </a:extLst>
          </a:blip>
          <a:srcRect l="24605" t="16010" r="32243" b="9567"/>
          <a:stretch>
            <a:fillRect/>
          </a:stretch>
        </p:blipFill>
        <p:spPr bwMode="auto">
          <a:xfrm>
            <a:off x="4127500" y="2449513"/>
            <a:ext cx="444500" cy="47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99" name="Oval 19"/>
          <p:cNvSpPr>
            <a:spLocks noChangeArrowheads="1"/>
          </p:cNvSpPr>
          <p:nvPr/>
        </p:nvSpPr>
        <p:spPr bwMode="auto">
          <a:xfrm>
            <a:off x="4495800" y="1997075"/>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700" name="Oval 19"/>
          <p:cNvSpPr>
            <a:spLocks noChangeArrowheads="1"/>
          </p:cNvSpPr>
          <p:nvPr/>
        </p:nvSpPr>
        <p:spPr bwMode="auto">
          <a:xfrm>
            <a:off x="4441825" y="240665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701" name="TextBox 1"/>
          <p:cNvSpPr txBox="1">
            <a:spLocks noChangeArrowheads="1"/>
          </p:cNvSpPr>
          <p:nvPr/>
        </p:nvSpPr>
        <p:spPr bwMode="auto">
          <a:xfrm>
            <a:off x="1693863" y="974725"/>
            <a:ext cx="1036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r>
              <a:rPr lang="en-US" i="0">
                <a:solidFill>
                  <a:schemeClr val="tx1"/>
                </a:solidFill>
              </a:rPr>
              <a:t>Fiscal Year:</a:t>
            </a:r>
          </a:p>
        </p:txBody>
      </p:sp>
      <p:sp>
        <p:nvSpPr>
          <p:cNvPr id="25702" name="Left-Right Arrow 3"/>
          <p:cNvSpPr>
            <a:spLocks noChangeArrowheads="1"/>
          </p:cNvSpPr>
          <p:nvPr/>
        </p:nvSpPr>
        <p:spPr bwMode="auto">
          <a:xfrm>
            <a:off x="5056188" y="1974850"/>
            <a:ext cx="750887" cy="311150"/>
          </a:xfrm>
          <a:prstGeom prst="leftRightArrow">
            <a:avLst>
              <a:gd name="adj1" fmla="val 50000"/>
              <a:gd name="adj2" fmla="val 50042"/>
            </a:avLst>
          </a:prstGeom>
          <a:solidFill>
            <a:schemeClr val="accent2"/>
          </a:solidFill>
          <a:ln w="9525">
            <a:solidFill>
              <a:schemeClr val="tx1"/>
            </a:solidFill>
            <a:round/>
            <a:headEnd/>
            <a:tailEnd type="triangle" w="med" len="med"/>
          </a:ln>
        </p:spPr>
        <p:txBody>
          <a:bodyPr lIns="0" tIns="0" rIns="0" bIns="0"/>
          <a:lstStyle/>
          <a:p>
            <a:pPr>
              <a:spcBef>
                <a:spcPct val="20000"/>
              </a:spcBef>
              <a:buFontTx/>
              <a:buChar char="•"/>
            </a:pPr>
            <a:endParaRPr lang="en-US"/>
          </a:p>
        </p:txBody>
      </p:sp>
      <p:cxnSp>
        <p:nvCxnSpPr>
          <p:cNvPr id="25703" name="Straight Connector 5"/>
          <p:cNvCxnSpPr>
            <a:cxnSpLocks noChangeShapeType="1"/>
          </p:cNvCxnSpPr>
          <p:nvPr/>
        </p:nvCxnSpPr>
        <p:spPr bwMode="auto">
          <a:xfrm>
            <a:off x="5430838" y="1852613"/>
            <a:ext cx="0" cy="584200"/>
          </a:xfrm>
          <a:prstGeom prst="line">
            <a:avLst/>
          </a:prstGeom>
          <a:noFill/>
          <a:ln w="15875">
            <a:solidFill>
              <a:schemeClr val="tx1"/>
            </a:solidFill>
            <a:prstDash val="sysDash"/>
            <a:round/>
            <a:headEnd/>
            <a:tailEnd/>
          </a:ln>
          <a:extLst>
            <a:ext uri="{909E8E84-426E-40dd-AFC4-6F175D3DCCD1}">
              <a14:hiddenFill xmlns:a14="http://schemas.microsoft.com/office/drawing/2010/main">
                <a:noFill/>
              </a14:hiddenFill>
            </a:ext>
          </a:extLst>
        </p:spPr>
      </p:cxnSp>
      <p:sp>
        <p:nvSpPr>
          <p:cNvPr id="25704" name="Oval 19"/>
          <p:cNvSpPr>
            <a:spLocks noChangeArrowheads="1"/>
          </p:cNvSpPr>
          <p:nvPr/>
        </p:nvSpPr>
        <p:spPr bwMode="auto">
          <a:xfrm>
            <a:off x="4740275" y="41306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705" name="Oval 19"/>
          <p:cNvSpPr>
            <a:spLocks noChangeArrowheads="1"/>
          </p:cNvSpPr>
          <p:nvPr/>
        </p:nvSpPr>
        <p:spPr bwMode="auto">
          <a:xfrm>
            <a:off x="5084763" y="6299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706" name="Rectangle 20"/>
          <p:cNvSpPr>
            <a:spLocks noChangeArrowheads="1"/>
          </p:cNvSpPr>
          <p:nvPr/>
        </p:nvSpPr>
        <p:spPr bwMode="auto">
          <a:xfrm>
            <a:off x="3817938" y="5830888"/>
            <a:ext cx="13017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0" bIns="45712">
            <a:spAutoFit/>
          </a:bodyPr>
          <a:lstStyle/>
          <a:p>
            <a:pPr algn="r" defTabSz="912813" eaLnBrk="0" hangingPunct="0">
              <a:lnSpc>
                <a:spcPct val="70000"/>
              </a:lnSpc>
            </a:pPr>
            <a:r>
              <a:rPr lang="en-US" sz="1100" i="0">
                <a:solidFill>
                  <a:srgbClr val="FF0000"/>
                </a:solidFill>
                <a:cs typeface="Arial" charset="0"/>
              </a:rPr>
              <a:t>1 MW ECH/EBW</a:t>
            </a:r>
          </a:p>
        </p:txBody>
      </p:sp>
      <p:sp>
        <p:nvSpPr>
          <p:cNvPr id="137" name="Rectangle 136"/>
          <p:cNvSpPr/>
          <p:nvPr/>
        </p:nvSpPr>
        <p:spPr bwMode="auto">
          <a:xfrm>
            <a:off x="4876800" y="1524000"/>
            <a:ext cx="228600" cy="5022850"/>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lIns="0" tIns="0" rIns="0" bIns="0"/>
          <a:lstStyle/>
          <a:p>
            <a:pPr>
              <a:defRPr/>
            </a:pPr>
            <a:endParaRPr lang="en-US" sz="1000">
              <a:cs typeface="Arial" panose="020B0604020202020204" pitchFamily="34" charset="0"/>
            </a:endParaRPr>
          </a:p>
        </p:txBody>
      </p:sp>
      <p:sp>
        <p:nvSpPr>
          <p:cNvPr id="25708" name="TextBox 155"/>
          <p:cNvSpPr txBox="1">
            <a:spLocks noChangeArrowheads="1"/>
          </p:cNvSpPr>
          <p:nvPr/>
        </p:nvSpPr>
        <p:spPr bwMode="auto">
          <a:xfrm>
            <a:off x="5049838" y="1500188"/>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000" i="0">
                <a:latin typeface="Arial" charset="0"/>
                <a:cs typeface="Arial" charset="0"/>
              </a:rPr>
              <a:t>12-16</a:t>
            </a:r>
          </a:p>
        </p:txBody>
      </p:sp>
      <p:sp>
        <p:nvSpPr>
          <p:cNvPr id="25709" name="Rectangle 20"/>
          <p:cNvSpPr>
            <a:spLocks noChangeArrowheads="1"/>
          </p:cNvSpPr>
          <p:nvPr/>
        </p:nvSpPr>
        <p:spPr bwMode="auto">
          <a:xfrm>
            <a:off x="4381500" y="2265363"/>
            <a:ext cx="8382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5000"/>
              </a:lnSpc>
            </a:pPr>
            <a:r>
              <a:rPr lang="en-US" sz="1000" i="0">
                <a:solidFill>
                  <a:srgbClr val="009973"/>
                </a:solidFill>
                <a:cs typeface="Arial" charset="0"/>
              </a:rPr>
              <a:t> High-Z tile row on lower OBD</a:t>
            </a:r>
          </a:p>
        </p:txBody>
      </p:sp>
      <p:sp>
        <p:nvSpPr>
          <p:cNvPr id="25710" name="Rectangle 20"/>
          <p:cNvSpPr>
            <a:spLocks noChangeArrowheads="1"/>
          </p:cNvSpPr>
          <p:nvPr/>
        </p:nvSpPr>
        <p:spPr bwMode="auto">
          <a:xfrm>
            <a:off x="4572000" y="3835400"/>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ts val="938"/>
              </a:lnSpc>
            </a:pPr>
            <a:r>
              <a:rPr lang="en-US" sz="1000" i="0">
                <a:solidFill>
                  <a:schemeClr val="tx1"/>
                </a:solidFill>
                <a:latin typeface="Symbol" charset="0"/>
                <a:cs typeface="Arial" charset="0"/>
              </a:rPr>
              <a:t>d</a:t>
            </a:r>
            <a:r>
              <a:rPr lang="en-US" sz="1000" i="0">
                <a:solidFill>
                  <a:schemeClr val="tx1"/>
                </a:solidFill>
                <a:cs typeface="Arial" charset="0"/>
              </a:rPr>
              <a:t>B diag. - incremental</a:t>
            </a:r>
            <a:endParaRPr lang="en-US" sz="1000" i="0" baseline="-25000">
              <a:solidFill>
                <a:schemeClr val="tx1"/>
              </a:solidFill>
              <a:cs typeface="Arial" charset="0"/>
            </a:endParaRPr>
          </a:p>
        </p:txBody>
      </p:sp>
      <p:sp>
        <p:nvSpPr>
          <p:cNvPr id="25711" name="Rectangle 20"/>
          <p:cNvSpPr>
            <a:spLocks noChangeArrowheads="1"/>
          </p:cNvSpPr>
          <p:nvPr/>
        </p:nvSpPr>
        <p:spPr bwMode="auto">
          <a:xfrm>
            <a:off x="4475163" y="6070600"/>
            <a:ext cx="844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chemeClr val="tx1"/>
                </a:solidFill>
                <a:cs typeface="Arial" charset="0"/>
              </a:rPr>
              <a:t>0.5-1 MA CHI</a:t>
            </a:r>
          </a:p>
        </p:txBody>
      </p:sp>
      <p:sp>
        <p:nvSpPr>
          <p:cNvPr id="25712" name="Rectangle 20"/>
          <p:cNvSpPr>
            <a:spLocks noChangeArrowheads="1"/>
          </p:cNvSpPr>
          <p:nvPr/>
        </p:nvSpPr>
        <p:spPr bwMode="auto">
          <a:xfrm>
            <a:off x="4759325" y="5072063"/>
            <a:ext cx="4873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defTabSz="912813" eaLnBrk="0" hangingPunct="0">
              <a:lnSpc>
                <a:spcPct val="80000"/>
              </a:lnSpc>
            </a:pPr>
            <a:r>
              <a:rPr lang="en-US" sz="1000" i="0">
                <a:solidFill>
                  <a:schemeClr val="tx1"/>
                </a:solidFill>
                <a:cs typeface="Arial" charset="0"/>
              </a:rPr>
              <a:t>q</a:t>
            </a:r>
            <a:r>
              <a:rPr lang="en-US" sz="1000" i="0" baseline="-25000">
                <a:solidFill>
                  <a:schemeClr val="tx1"/>
                </a:solidFill>
                <a:cs typeface="Arial" charset="0"/>
              </a:rPr>
              <a:t>min</a:t>
            </a:r>
            <a:endParaRPr lang="en-US" sz="1000" i="0">
              <a:solidFill>
                <a:schemeClr val="tx1"/>
              </a:solidFill>
              <a:cs typeface="Arial" charset="0"/>
            </a:endParaRPr>
          </a:p>
        </p:txBody>
      </p:sp>
      <p:sp>
        <p:nvSpPr>
          <p:cNvPr id="25713" name="Oval 19"/>
          <p:cNvSpPr>
            <a:spLocks noChangeArrowheads="1"/>
          </p:cNvSpPr>
          <p:nvPr/>
        </p:nvSpPr>
        <p:spPr bwMode="auto">
          <a:xfrm>
            <a:off x="4892675" y="55499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714" name="Oval 19"/>
          <p:cNvSpPr>
            <a:spLocks noChangeArrowheads="1"/>
          </p:cNvSpPr>
          <p:nvPr/>
        </p:nvSpPr>
        <p:spPr bwMode="auto">
          <a:xfrm>
            <a:off x="4892675" y="532923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114"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27</a:t>
            </a:fld>
            <a:endParaRPr lang="en-US" sz="1400" dirty="0">
              <a:latin typeface="Times" charset="0"/>
            </a:endParaRPr>
          </a:p>
        </p:txBody>
      </p:sp>
      <p:sp>
        <p:nvSpPr>
          <p:cNvPr id="115" name="Rectangle 20"/>
          <p:cNvSpPr>
            <a:spLocks noChangeArrowheads="1"/>
          </p:cNvSpPr>
          <p:nvPr/>
        </p:nvSpPr>
        <p:spPr bwMode="auto">
          <a:xfrm>
            <a:off x="3352800" y="2916467"/>
            <a:ext cx="868362" cy="20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dirty="0" err="1" smtClean="0">
                <a:solidFill>
                  <a:srgbClr val="009973"/>
                </a:solidFill>
                <a:cs typeface="Arial" charset="0"/>
              </a:rPr>
              <a:t>LiTER</a:t>
            </a:r>
            <a:endParaRPr lang="en-US" sz="1000" i="0" dirty="0">
              <a:solidFill>
                <a:srgbClr val="009973"/>
              </a:solidFill>
              <a:cs typeface="Arial" charset="0"/>
            </a:endParaRPr>
          </a:p>
        </p:txBody>
      </p:sp>
      <p:sp>
        <p:nvSpPr>
          <p:cNvPr id="116" name="Rectangle 20"/>
          <p:cNvSpPr>
            <a:spLocks noChangeArrowheads="1"/>
          </p:cNvSpPr>
          <p:nvPr/>
        </p:nvSpPr>
        <p:spPr bwMode="auto">
          <a:xfrm>
            <a:off x="4389438" y="2816225"/>
            <a:ext cx="868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dirty="0">
                <a:solidFill>
                  <a:srgbClr val="009973"/>
                </a:solidFill>
                <a:cs typeface="Arial" charset="0"/>
              </a:rPr>
              <a:t>Upward</a:t>
            </a:r>
          </a:p>
          <a:p>
            <a:pPr defTabSz="912813" eaLnBrk="0" hangingPunct="0">
              <a:lnSpc>
                <a:spcPct val="70000"/>
              </a:lnSpc>
            </a:pPr>
            <a:r>
              <a:rPr lang="en-US" sz="1000" i="0" dirty="0" err="1">
                <a:solidFill>
                  <a:srgbClr val="009973"/>
                </a:solidFill>
                <a:cs typeface="Arial" charset="0"/>
              </a:rPr>
              <a:t>LiTER</a:t>
            </a:r>
            <a:endParaRPr lang="en-US" sz="1000" i="0" dirty="0">
              <a:solidFill>
                <a:srgbClr val="009973"/>
              </a:solidFill>
              <a:cs typeface="Arial" charset="0"/>
            </a:endParaRPr>
          </a:p>
        </p:txBody>
      </p:sp>
      <p:sp>
        <p:nvSpPr>
          <p:cNvPr id="117" name="Oval 19"/>
          <p:cNvSpPr>
            <a:spLocks noChangeArrowheads="1"/>
          </p:cNvSpPr>
          <p:nvPr/>
        </p:nvSpPr>
        <p:spPr bwMode="auto">
          <a:xfrm>
            <a:off x="4511675" y="31242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5" name="Oval 4"/>
          <p:cNvSpPr/>
          <p:nvPr/>
        </p:nvSpPr>
        <p:spPr>
          <a:xfrm>
            <a:off x="685800" y="3124200"/>
            <a:ext cx="7848600" cy="23622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727308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lnSpc>
                <a:spcPts val="2780"/>
              </a:lnSpc>
              <a:spcBef>
                <a:spcPct val="0"/>
              </a:spcBef>
              <a:spcAft>
                <a:spcPts val="600"/>
              </a:spcAft>
              <a:buFontTx/>
              <a:buNone/>
            </a:pPr>
            <a:r>
              <a:rPr lang="en-US" sz="3200" i="0" dirty="0" err="1" smtClean="0">
                <a:solidFill>
                  <a:srgbClr val="0000FF"/>
                </a:solidFill>
              </a:rPr>
              <a:t>Microturbulence</a:t>
            </a:r>
            <a:r>
              <a:rPr lang="en-US" sz="3200" i="0" dirty="0" smtClean="0">
                <a:solidFill>
                  <a:srgbClr val="0000FF"/>
                </a:solidFill>
              </a:rPr>
              <a:t> Diagnostics Being Enhanced</a:t>
            </a:r>
          </a:p>
          <a:p>
            <a:pPr algn="ctr" eaLnBrk="0" hangingPunct="0">
              <a:lnSpc>
                <a:spcPts val="2780"/>
              </a:lnSpc>
              <a:spcBef>
                <a:spcPct val="0"/>
              </a:spcBef>
              <a:spcAft>
                <a:spcPts val="600"/>
              </a:spcAft>
              <a:buFontTx/>
              <a:buNone/>
            </a:pPr>
            <a:r>
              <a:rPr lang="en-US" sz="2400" i="0" dirty="0" smtClean="0">
                <a:solidFill>
                  <a:srgbClr val="FF0000"/>
                </a:solidFill>
                <a:latin typeface="Helvetica Neue" charset="0"/>
              </a:rPr>
              <a:t>To measure ion to electron gyro-scale, magnetic fluctuations</a:t>
            </a:r>
            <a:endParaRPr lang="en-US" sz="1600" i="0" dirty="0">
              <a:solidFill>
                <a:srgbClr val="FF0000"/>
              </a:solidFill>
              <a:latin typeface="Helvetica Neue" charset="0"/>
            </a:endParaRPr>
          </a:p>
        </p:txBody>
      </p:sp>
      <p:sp>
        <p:nvSpPr>
          <p:cNvPr id="10" name="Slide Number Placeholder 3"/>
          <p:cNvSpPr>
            <a:spLocks noGrp="1"/>
          </p:cNvSpPr>
          <p:nvPr>
            <p:ph type="sldNum" sz="quarter" idx="4294967295"/>
          </p:nvPr>
        </p:nvSpPr>
        <p:spPr>
          <a:xfrm>
            <a:off x="7239000" y="6527800"/>
            <a:ext cx="1905000" cy="457200"/>
          </a:xfrm>
          <a:prstGeom prst="rect">
            <a:avLst/>
          </a:prstGeom>
          <a:noFill/>
        </p:spPr>
        <p:txBody>
          <a:bodyPr anchor="t"/>
          <a:lstStyle/>
          <a:p>
            <a:pPr algn="r">
              <a:buNone/>
            </a:pPr>
            <a:fld id="{338AFD17-9088-4C77-B107-6A6359279C2A}" type="slidenum">
              <a:rPr lang="en-US" sz="1400" b="0">
                <a:latin typeface="Times" charset="0"/>
              </a:rPr>
              <a:pPr algn="r">
                <a:buNone/>
              </a:pPr>
              <a:t>28</a:t>
            </a:fld>
            <a:endParaRPr lang="en-US" sz="1400" b="0" dirty="0">
              <a:latin typeface="Times" charset="0"/>
            </a:endParaRPr>
          </a:p>
        </p:txBody>
      </p:sp>
      <p:pic>
        <p:nvPicPr>
          <p:cNvPr id="12" name="Picture 12" descr="R140_ImageSpots-2D-Design-11March20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52600"/>
            <a:ext cx="2435191"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bwMode="auto">
          <a:xfrm>
            <a:off x="2247900" y="6324600"/>
            <a:ext cx="787400" cy="209550"/>
          </a:xfrm>
          <a:prstGeom prst="rect">
            <a:avLst/>
          </a:prstGeom>
          <a:solidFill>
            <a:srgbClr val="FFFFFF"/>
          </a:solidFill>
          <a:ln w="15875" cap="flat" cmpd="sng" algn="ctr">
            <a:solidFill>
              <a:srgbClr val="FFFFFF"/>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5" name="TextBox 4"/>
          <p:cNvSpPr txBox="1"/>
          <p:nvPr/>
        </p:nvSpPr>
        <p:spPr>
          <a:xfrm>
            <a:off x="0" y="990600"/>
            <a:ext cx="2870200" cy="769441"/>
          </a:xfrm>
          <a:prstGeom prst="rect">
            <a:avLst/>
          </a:prstGeom>
          <a:noFill/>
        </p:spPr>
        <p:txBody>
          <a:bodyPr wrap="square" rtlCol="0">
            <a:spAutoFit/>
          </a:bodyPr>
          <a:lstStyle/>
          <a:p>
            <a:pPr algn="ctr">
              <a:buNone/>
            </a:pPr>
            <a:r>
              <a:rPr lang="en-US" sz="1600" b="1" i="0" dirty="0" smtClean="0">
                <a:solidFill>
                  <a:srgbClr val="000000"/>
                </a:solidFill>
              </a:rPr>
              <a:t>Beam Emission Spectroscopy</a:t>
            </a:r>
          </a:p>
          <a:p>
            <a:pPr algn="ctr">
              <a:buNone/>
            </a:pPr>
            <a:r>
              <a:rPr lang="en-US" sz="1400" b="1" i="0" dirty="0" smtClean="0">
                <a:solidFill>
                  <a:srgbClr val="000000"/>
                </a:solidFill>
              </a:rPr>
              <a:t> for low k turbulence</a:t>
            </a:r>
          </a:p>
          <a:p>
            <a:pPr algn="ctr">
              <a:buNone/>
            </a:pPr>
            <a:r>
              <a:rPr lang="en-US" sz="1400" b="1" i="0" dirty="0" smtClean="0">
                <a:solidFill>
                  <a:srgbClr val="000000"/>
                </a:solidFill>
              </a:rPr>
              <a:t>48 </a:t>
            </a:r>
            <a:r>
              <a:rPr lang="en-US" sz="1400" b="1" i="0" dirty="0" err="1" smtClean="0">
                <a:solidFill>
                  <a:srgbClr val="000000"/>
                </a:solidFill>
              </a:rPr>
              <a:t>chs</a:t>
            </a:r>
            <a:r>
              <a:rPr lang="en-US" sz="1400" b="1" i="0" dirty="0" smtClean="0">
                <a:solidFill>
                  <a:srgbClr val="000000"/>
                </a:solidFill>
              </a:rPr>
              <a:t> being readied</a:t>
            </a:r>
            <a:endParaRPr lang="en-US" sz="1400" b="1" i="0" dirty="0">
              <a:solidFill>
                <a:srgbClr val="000000"/>
              </a:solidFill>
            </a:endParaRPr>
          </a:p>
        </p:txBody>
      </p:sp>
      <p:pic>
        <p:nvPicPr>
          <p:cNvPr id="46" name="Picture 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405839"/>
            <a:ext cx="3761855" cy="1489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57"/>
          <p:cNvPicPr>
            <a:picLocks noChangeAspect="1"/>
          </p:cNvPicPr>
          <p:nvPr/>
        </p:nvPicPr>
        <p:blipFill>
          <a:blip r:embed="rId4">
            <a:extLst>
              <a:ext uri="{28A0092B-C50C-407E-A947-70E740481C1C}">
                <a14:useLocalDpi xmlns:a14="http://schemas.microsoft.com/office/drawing/2010/main" val="0"/>
              </a:ext>
            </a:extLst>
          </a:blip>
          <a:srcRect l="2196" r="2405"/>
          <a:stretch>
            <a:fillRect/>
          </a:stretch>
        </p:blipFill>
        <p:spPr bwMode="auto">
          <a:xfrm>
            <a:off x="6489700" y="1066800"/>
            <a:ext cx="2654300" cy="332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895600" y="3124200"/>
            <a:ext cx="3276600" cy="738664"/>
          </a:xfrm>
          <a:prstGeom prst="rect">
            <a:avLst/>
          </a:prstGeom>
          <a:noFill/>
          <a:ln>
            <a:noFill/>
          </a:ln>
        </p:spPr>
        <p:txBody>
          <a:bodyPr wrap="square" rtlCol="0">
            <a:spAutoFit/>
          </a:bodyPr>
          <a:lstStyle/>
          <a:p>
            <a:pPr algn="ctr">
              <a:buNone/>
            </a:pPr>
            <a:r>
              <a:rPr lang="en-US" sz="1400" b="1" i="0" dirty="0" smtClean="0">
                <a:solidFill>
                  <a:schemeClr val="tx1"/>
                </a:solidFill>
              </a:rPr>
              <a:t>Cross-Polarization Scattering for magnetic fluctuations being developed in collaboration with DIII-D and MAST</a:t>
            </a:r>
          </a:p>
        </p:txBody>
      </p:sp>
      <p:sp>
        <p:nvSpPr>
          <p:cNvPr id="29" name="Rectangle 28"/>
          <p:cNvSpPr/>
          <p:nvPr/>
        </p:nvSpPr>
        <p:spPr bwMode="auto">
          <a:xfrm>
            <a:off x="2463800" y="6324600"/>
            <a:ext cx="889000" cy="165100"/>
          </a:xfrm>
          <a:prstGeom prst="rect">
            <a:avLst/>
          </a:prstGeom>
          <a:solidFill>
            <a:srgbClr val="FFFFFF"/>
          </a:solidFill>
          <a:ln w="15875" cap="flat" cmpd="sng" algn="ctr">
            <a:no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5" name="TextBox 14"/>
          <p:cNvSpPr txBox="1"/>
          <p:nvPr/>
        </p:nvSpPr>
        <p:spPr>
          <a:xfrm>
            <a:off x="3060183" y="1113368"/>
            <a:ext cx="766055" cy="338554"/>
          </a:xfrm>
          <a:prstGeom prst="rect">
            <a:avLst/>
          </a:prstGeom>
          <a:noFill/>
        </p:spPr>
        <p:txBody>
          <a:bodyPr wrap="none" rtlCol="0">
            <a:spAutoFit/>
          </a:bodyPr>
          <a:lstStyle/>
          <a:p>
            <a:pPr>
              <a:buNone/>
            </a:pPr>
            <a:r>
              <a:rPr lang="en-US" sz="1600" i="0" dirty="0" smtClean="0">
                <a:solidFill>
                  <a:srgbClr val="000000"/>
                </a:solidFill>
              </a:rPr>
              <a:t>Low k</a:t>
            </a:r>
            <a:endParaRPr lang="en-US" sz="1600" i="0" dirty="0">
              <a:solidFill>
                <a:srgbClr val="000000"/>
              </a:solidFill>
            </a:endParaRPr>
          </a:p>
        </p:txBody>
      </p:sp>
      <p:sp>
        <p:nvSpPr>
          <p:cNvPr id="30" name="TextBox 29"/>
          <p:cNvSpPr txBox="1"/>
          <p:nvPr/>
        </p:nvSpPr>
        <p:spPr>
          <a:xfrm>
            <a:off x="5193783" y="1151468"/>
            <a:ext cx="811640" cy="338554"/>
          </a:xfrm>
          <a:prstGeom prst="rect">
            <a:avLst/>
          </a:prstGeom>
          <a:noFill/>
        </p:spPr>
        <p:txBody>
          <a:bodyPr wrap="none" rtlCol="0">
            <a:spAutoFit/>
          </a:bodyPr>
          <a:lstStyle/>
          <a:p>
            <a:pPr>
              <a:buNone/>
            </a:pPr>
            <a:r>
              <a:rPr lang="en-US" sz="1600" i="0" dirty="0" smtClean="0">
                <a:solidFill>
                  <a:srgbClr val="000000"/>
                </a:solidFill>
              </a:rPr>
              <a:t>High k</a:t>
            </a:r>
            <a:endParaRPr lang="en-US" sz="1600" i="0" dirty="0">
              <a:solidFill>
                <a:srgbClr val="000000"/>
              </a:solidFill>
            </a:endParaRPr>
          </a:p>
        </p:txBody>
      </p:sp>
      <p:cxnSp>
        <p:nvCxnSpPr>
          <p:cNvPr id="21" name="Straight Arrow Connector 20"/>
          <p:cNvCxnSpPr/>
          <p:nvPr/>
        </p:nvCxnSpPr>
        <p:spPr bwMode="auto">
          <a:xfrm>
            <a:off x="3826238" y="1295345"/>
            <a:ext cx="1367545" cy="0"/>
          </a:xfrm>
          <a:prstGeom prst="straightConnector1">
            <a:avLst/>
          </a:prstGeom>
          <a:noFill/>
          <a:ln w="19050" cap="flat" cmpd="sng" algn="ctr">
            <a:solidFill>
              <a:schemeClr val="tx1"/>
            </a:solidFill>
            <a:prstDash val="solid"/>
            <a:round/>
            <a:headEnd type="arrow"/>
            <a:tailEnd type="arrow"/>
          </a:ln>
          <a:effectLst/>
        </p:spPr>
      </p:cxnSp>
      <p:sp>
        <p:nvSpPr>
          <p:cNvPr id="16" name="TextBox 15"/>
          <p:cNvSpPr txBox="1"/>
          <p:nvPr/>
        </p:nvSpPr>
        <p:spPr>
          <a:xfrm>
            <a:off x="8189645" y="4038600"/>
            <a:ext cx="979755" cy="307777"/>
          </a:xfrm>
          <a:prstGeom prst="rect">
            <a:avLst/>
          </a:prstGeom>
          <a:noFill/>
        </p:spPr>
        <p:txBody>
          <a:bodyPr wrap="none" rtlCol="0">
            <a:spAutoFit/>
          </a:bodyPr>
          <a:lstStyle/>
          <a:p>
            <a:pPr>
              <a:buNone/>
            </a:pPr>
            <a:r>
              <a:rPr lang="en-US" sz="1400" i="0" dirty="0" smtClean="0"/>
              <a:t>UC Davis</a:t>
            </a:r>
            <a:endParaRPr lang="en-US" sz="1400" i="0" dirty="0"/>
          </a:p>
        </p:txBody>
      </p:sp>
      <p:sp>
        <p:nvSpPr>
          <p:cNvPr id="33" name="TextBox 32"/>
          <p:cNvSpPr txBox="1"/>
          <p:nvPr/>
        </p:nvSpPr>
        <p:spPr>
          <a:xfrm>
            <a:off x="5105400" y="6248400"/>
            <a:ext cx="697627" cy="307777"/>
          </a:xfrm>
          <a:prstGeom prst="rect">
            <a:avLst/>
          </a:prstGeom>
          <a:noFill/>
        </p:spPr>
        <p:txBody>
          <a:bodyPr wrap="none" rtlCol="0">
            <a:spAutoFit/>
          </a:bodyPr>
          <a:lstStyle/>
          <a:p>
            <a:pPr>
              <a:buNone/>
            </a:pPr>
            <a:r>
              <a:rPr lang="en-US" sz="1400" i="0" dirty="0" smtClean="0"/>
              <a:t>UCLA</a:t>
            </a:r>
            <a:endParaRPr lang="en-US" sz="1400" i="0" dirty="0"/>
          </a:p>
        </p:txBody>
      </p:sp>
      <p:sp>
        <p:nvSpPr>
          <p:cNvPr id="22" name="Rectangle 21"/>
          <p:cNvSpPr/>
          <p:nvPr/>
        </p:nvSpPr>
        <p:spPr>
          <a:xfrm>
            <a:off x="7239000" y="1066800"/>
            <a:ext cx="1143000" cy="2286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6781800" y="990600"/>
            <a:ext cx="2362200" cy="338554"/>
          </a:xfrm>
          <a:prstGeom prst="rect">
            <a:avLst/>
          </a:prstGeom>
          <a:noFill/>
        </p:spPr>
        <p:txBody>
          <a:bodyPr wrap="square" rtlCol="0">
            <a:spAutoFit/>
          </a:bodyPr>
          <a:lstStyle/>
          <a:p>
            <a:pPr>
              <a:buNone/>
            </a:pPr>
            <a:r>
              <a:rPr lang="en-US" sz="1600" b="1" i="0" dirty="0" smtClean="0">
                <a:solidFill>
                  <a:srgbClr val="000000"/>
                </a:solidFill>
              </a:rPr>
              <a:t>High-k scattering for ETG  </a:t>
            </a:r>
            <a:endParaRPr lang="en-US" sz="1600" b="1" i="0" dirty="0">
              <a:solidFill>
                <a:srgbClr val="000000"/>
              </a:solidFill>
            </a:endParaRPr>
          </a:p>
        </p:txBody>
      </p:sp>
      <p:sp>
        <p:nvSpPr>
          <p:cNvPr id="25" name="TextBox 24"/>
          <p:cNvSpPr txBox="1"/>
          <p:nvPr/>
        </p:nvSpPr>
        <p:spPr>
          <a:xfrm>
            <a:off x="7620000" y="6248400"/>
            <a:ext cx="1584075" cy="307777"/>
          </a:xfrm>
          <a:prstGeom prst="rect">
            <a:avLst/>
          </a:prstGeom>
          <a:noFill/>
        </p:spPr>
        <p:txBody>
          <a:bodyPr wrap="none" rtlCol="0">
            <a:spAutoFit/>
          </a:bodyPr>
          <a:lstStyle/>
          <a:p>
            <a:r>
              <a:rPr lang="en-US" sz="1400" b="1" dirty="0" smtClean="0"/>
              <a:t>Available for FY 17</a:t>
            </a:r>
            <a:endParaRPr lang="en-US" sz="1400" b="1" dirty="0"/>
          </a:p>
        </p:txBody>
      </p:sp>
      <p:pic>
        <p:nvPicPr>
          <p:cNvPr id="36" name="Picture 35"/>
          <p:cNvPicPr>
            <a:picLocks noChangeAspect="1"/>
          </p:cNvPicPr>
          <p:nvPr/>
        </p:nvPicPr>
        <p:blipFill>
          <a:blip r:embed="rId5"/>
          <a:stretch>
            <a:fillRect/>
          </a:stretch>
        </p:blipFill>
        <p:spPr>
          <a:xfrm>
            <a:off x="3200400" y="3810000"/>
            <a:ext cx="2819400" cy="2437109"/>
          </a:xfrm>
          <a:prstGeom prst="rect">
            <a:avLst/>
          </a:prstGeom>
        </p:spPr>
      </p:pic>
      <p:pic>
        <p:nvPicPr>
          <p:cNvPr id="2" name="Picture 1"/>
          <p:cNvPicPr>
            <a:picLocks noChangeAspect="1"/>
          </p:cNvPicPr>
          <p:nvPr/>
        </p:nvPicPr>
        <p:blipFill rotWithShape="1">
          <a:blip r:embed="rId6"/>
          <a:srcRect l="4132" t="15203" r="19541" b="11538"/>
          <a:stretch/>
        </p:blipFill>
        <p:spPr>
          <a:xfrm>
            <a:off x="304800" y="4419600"/>
            <a:ext cx="2438400" cy="2130552"/>
          </a:xfrm>
          <a:prstGeom prst="rect">
            <a:avLst/>
          </a:prstGeom>
        </p:spPr>
      </p:pic>
      <p:sp>
        <p:nvSpPr>
          <p:cNvPr id="6" name="TextBox 5"/>
          <p:cNvSpPr txBox="1"/>
          <p:nvPr/>
        </p:nvSpPr>
        <p:spPr>
          <a:xfrm>
            <a:off x="1371600" y="4343400"/>
            <a:ext cx="1600200" cy="523220"/>
          </a:xfrm>
          <a:prstGeom prst="rect">
            <a:avLst/>
          </a:prstGeom>
          <a:noFill/>
        </p:spPr>
        <p:txBody>
          <a:bodyPr wrap="square" rtlCol="0">
            <a:spAutoFit/>
          </a:bodyPr>
          <a:lstStyle/>
          <a:p>
            <a:pPr algn="ctr"/>
            <a:r>
              <a:rPr lang="en-US" sz="1400" dirty="0" smtClean="0">
                <a:solidFill>
                  <a:srgbClr val="CCFFCC"/>
                </a:solidFill>
              </a:rPr>
              <a:t>BES-2D-Fiber</a:t>
            </a:r>
          </a:p>
          <a:p>
            <a:pPr algn="ctr"/>
            <a:r>
              <a:rPr lang="en-US" sz="1400" dirty="0" smtClean="0">
                <a:solidFill>
                  <a:srgbClr val="CCFFCC"/>
                </a:solidFill>
              </a:rPr>
              <a:t>Assembly</a:t>
            </a:r>
            <a:endParaRPr lang="en-US" sz="1400" dirty="0">
              <a:solidFill>
                <a:srgbClr val="CCFFCC"/>
              </a:solidFill>
            </a:endParaRPr>
          </a:p>
        </p:txBody>
      </p:sp>
      <p:sp>
        <p:nvSpPr>
          <p:cNvPr id="37" name="TextBox 36"/>
          <p:cNvSpPr txBox="1"/>
          <p:nvPr/>
        </p:nvSpPr>
        <p:spPr>
          <a:xfrm>
            <a:off x="304800" y="6248400"/>
            <a:ext cx="1082260" cy="307777"/>
          </a:xfrm>
          <a:prstGeom prst="rect">
            <a:avLst/>
          </a:prstGeom>
          <a:noFill/>
        </p:spPr>
        <p:txBody>
          <a:bodyPr wrap="none" rtlCol="0">
            <a:spAutoFit/>
          </a:bodyPr>
          <a:lstStyle/>
          <a:p>
            <a:pPr>
              <a:buNone/>
            </a:pPr>
            <a:r>
              <a:rPr lang="en-US" sz="1400" i="0" dirty="0" smtClean="0"/>
              <a:t>U Wisconsin</a:t>
            </a:r>
            <a:endParaRPr lang="en-US" sz="1400" i="0" dirty="0"/>
          </a:p>
        </p:txBody>
      </p:sp>
      <p:grpSp>
        <p:nvGrpSpPr>
          <p:cNvPr id="7" name="Group 6"/>
          <p:cNvGrpSpPr/>
          <p:nvPr/>
        </p:nvGrpSpPr>
        <p:grpSpPr>
          <a:xfrm>
            <a:off x="6477000" y="4267200"/>
            <a:ext cx="2362200" cy="2117814"/>
            <a:chOff x="4916504" y="2954003"/>
            <a:chExt cx="4227496" cy="3790131"/>
          </a:xfrm>
        </p:grpSpPr>
        <p:pic>
          <p:nvPicPr>
            <p:cNvPr id="26" name="Picture 25"/>
            <p:cNvPicPr>
              <a:picLocks noChangeAspect="1"/>
            </p:cNvPicPr>
            <p:nvPr/>
          </p:nvPicPr>
          <p:blipFill rotWithShape="1">
            <a:blip r:embed="rId7" cstate="print">
              <a:lum bright="-30000"/>
              <a:extLst>
                <a:ext uri="{28A0092B-C50C-407E-A947-70E740481C1C}">
                  <a14:useLocalDpi xmlns:a14="http://schemas.microsoft.com/office/drawing/2010/main" val="0"/>
                </a:ext>
              </a:extLst>
            </a:blip>
            <a:srcRect l="2307" t="3167" r="813" b="-403"/>
            <a:stretch/>
          </p:blipFill>
          <p:spPr bwMode="auto">
            <a:xfrm rot="16920000">
              <a:off x="4294784" y="3929857"/>
              <a:ext cx="3435997" cy="2192557"/>
            </a:xfrm>
            <a:prstGeom prst="rect">
              <a:avLst/>
            </a:prstGeom>
            <a:ln>
              <a:noFill/>
            </a:ln>
            <a:extLst>
              <a:ext uri="{53640926-AAD7-44d8-BBD7-CCE9431645EC}">
                <a14:shadowObscured xmlns:a14="http://schemas.microsoft.com/office/drawing/2010/main"/>
              </a:ext>
            </a:extLst>
          </p:spPr>
        </p:pic>
        <p:pic>
          <p:nvPicPr>
            <p:cNvPr id="27" name="Picture 26"/>
            <p:cNvPicPr/>
            <p:nvPr/>
          </p:nvPicPr>
          <p:blipFill rotWithShape="1">
            <a:blip r:embed="rId8" cstate="print">
              <a:extLst>
                <a:ext uri="{28A0092B-C50C-407E-A947-70E740481C1C}">
                  <a14:useLocalDpi xmlns:a14="http://schemas.microsoft.com/office/drawing/2010/main" val="0"/>
                </a:ext>
              </a:extLst>
            </a:blip>
            <a:srcRect l="-1" t="2273" r="1506" b="892"/>
            <a:stretch/>
          </p:blipFill>
          <p:spPr bwMode="auto">
            <a:xfrm>
              <a:off x="6228798" y="4038600"/>
              <a:ext cx="2915202" cy="1906588"/>
            </a:xfrm>
            <a:prstGeom prst="rect">
              <a:avLst/>
            </a:prstGeom>
            <a:noFill/>
            <a:ln>
              <a:noFill/>
            </a:ln>
            <a:extLst>
              <a:ext uri="{53640926-AAD7-44d8-BBD7-CCE9431645EC}">
                <a14:shadowObscured xmlns:a14="http://schemas.microsoft.com/office/drawing/2010/main"/>
              </a:ext>
            </a:extLst>
          </p:spPr>
        </p:pic>
        <p:sp>
          <p:nvSpPr>
            <p:cNvPr id="28" name="Content Placeholder 5"/>
            <p:cNvSpPr txBox="1">
              <a:spLocks/>
            </p:cNvSpPr>
            <p:nvPr/>
          </p:nvSpPr>
          <p:spPr bwMode="auto">
            <a:xfrm>
              <a:off x="5681493" y="5814599"/>
              <a:ext cx="3053395" cy="54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600"/>
                </a:spcBef>
                <a:buNone/>
              </a:pPr>
              <a:r>
                <a:rPr lang="en-US" altLang="en-US" sz="1600" b="0" i="1" dirty="0" smtClean="0"/>
                <a:t>4x1 </a:t>
              </a:r>
              <a:r>
                <a:rPr lang="en-US" altLang="en-US" sz="1600" b="0" i="1" dirty="0" err="1" smtClean="0"/>
                <a:t>subharmonic</a:t>
              </a:r>
              <a:r>
                <a:rPr lang="en-US" altLang="en-US" sz="1600" b="0" i="1" dirty="0" smtClean="0"/>
                <a:t> mixer array</a:t>
              </a:r>
            </a:p>
          </p:txBody>
        </p:sp>
        <p:sp>
          <p:nvSpPr>
            <p:cNvPr id="31" name="Content Placeholder 5"/>
            <p:cNvSpPr txBox="1">
              <a:spLocks/>
            </p:cNvSpPr>
            <p:nvPr/>
          </p:nvSpPr>
          <p:spPr bwMode="auto">
            <a:xfrm>
              <a:off x="4928248" y="2954003"/>
              <a:ext cx="3930642" cy="51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spcBef>
                  <a:spcPts val="600"/>
                </a:spcBef>
                <a:buNone/>
              </a:pPr>
              <a:r>
                <a:rPr lang="en-US" altLang="en-US" sz="1600" b="0" i="1" dirty="0" smtClean="0"/>
                <a:t>Collection optics (Bay L)</a:t>
              </a:r>
            </a:p>
          </p:txBody>
        </p:sp>
      </p:grpSp>
      <p:sp>
        <p:nvSpPr>
          <p:cNvPr id="8" name="Rectangle 7"/>
          <p:cNvSpPr/>
          <p:nvPr/>
        </p:nvSpPr>
        <p:spPr>
          <a:xfrm>
            <a:off x="2895600" y="3124200"/>
            <a:ext cx="3200400" cy="342900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945505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800" i="0" dirty="0">
                <a:solidFill>
                  <a:srgbClr val="0000FF"/>
                </a:solidFill>
                <a:latin typeface="Helvetica Neue" charset="0"/>
                <a:ea typeface="ヒラギノ角ゴ Pro W3" charset="0"/>
                <a:cs typeface="ヒラギノ角ゴ Pro W3" charset="0"/>
              </a:rPr>
              <a:t>Enhanced FIDA will measure NBI distribution function</a:t>
            </a:r>
          </a:p>
          <a:p>
            <a:pPr algn="ctr" eaLnBrk="0" hangingPunct="0">
              <a:spcBef>
                <a:spcPct val="0"/>
              </a:spcBef>
              <a:buFontTx/>
              <a:buNone/>
            </a:pPr>
            <a:r>
              <a:rPr lang="en-US" sz="2800" i="0" dirty="0">
                <a:solidFill>
                  <a:srgbClr val="FF0000"/>
                </a:solidFill>
                <a:latin typeface="Helvetica Neue" charset="0"/>
                <a:ea typeface="ヒラギノ角ゴ Pro W3" charset="0"/>
                <a:cs typeface="ヒラギノ角ゴ Pro W3" charset="0"/>
              </a:rPr>
              <a:t>For NBI fast ion transport and current drive physics</a:t>
            </a:r>
          </a:p>
        </p:txBody>
      </p:sp>
      <p:sp>
        <p:nvSpPr>
          <p:cNvPr id="49154" name="TextBox 47"/>
          <p:cNvSpPr txBox="1">
            <a:spLocks noChangeArrowheads="1"/>
          </p:cNvSpPr>
          <p:nvPr/>
        </p:nvSpPr>
        <p:spPr bwMode="auto">
          <a:xfrm>
            <a:off x="7124700" y="2006600"/>
            <a:ext cx="765175"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rgbClr val="0000FF"/>
                </a:solidFill>
              </a:rPr>
              <a:t>Vertical</a:t>
            </a:r>
          </a:p>
        </p:txBody>
      </p:sp>
      <p:sp>
        <p:nvSpPr>
          <p:cNvPr id="49155" name="TextBox 48"/>
          <p:cNvSpPr txBox="1">
            <a:spLocks noChangeArrowheads="1"/>
          </p:cNvSpPr>
          <p:nvPr/>
        </p:nvSpPr>
        <p:spPr bwMode="auto">
          <a:xfrm>
            <a:off x="7137400" y="3175000"/>
            <a:ext cx="976313"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rgbClr val="0000FF"/>
                </a:solidFill>
              </a:rPr>
              <a:t>Tangential</a:t>
            </a:r>
          </a:p>
        </p:txBody>
      </p:sp>
      <p:sp>
        <p:nvSpPr>
          <p:cNvPr id="49156" name="Rectangle 56"/>
          <p:cNvSpPr>
            <a:spLocks noChangeArrowheads="1"/>
          </p:cNvSpPr>
          <p:nvPr/>
        </p:nvSpPr>
        <p:spPr bwMode="auto">
          <a:xfrm>
            <a:off x="38100" y="938213"/>
            <a:ext cx="353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spcBef>
                <a:spcPct val="0"/>
              </a:spcBef>
              <a:buFontTx/>
              <a:buNone/>
            </a:pPr>
            <a:r>
              <a:rPr lang="en-US" sz="1800" i="0">
                <a:solidFill>
                  <a:schemeClr val="tx1"/>
                </a:solidFill>
                <a:latin typeface="Helvetica Neue" charset="0"/>
              </a:rPr>
              <a:t>Fast Ion D-Alpha Diagnostics</a:t>
            </a:r>
          </a:p>
        </p:txBody>
      </p:sp>
      <p:cxnSp>
        <p:nvCxnSpPr>
          <p:cNvPr id="49157" name="Straight Arrow Connector 16"/>
          <p:cNvCxnSpPr>
            <a:cxnSpLocks noChangeShapeType="1"/>
          </p:cNvCxnSpPr>
          <p:nvPr/>
        </p:nvCxnSpPr>
        <p:spPr bwMode="auto">
          <a:xfrm rot="5400000" flipH="1" flipV="1">
            <a:off x="6474619" y="5782469"/>
            <a:ext cx="558800" cy="1588"/>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a:noFill/>
              </a14:hiddenFill>
            </a:ext>
          </a:extLst>
        </p:spPr>
      </p:cxnSp>
      <p:pic>
        <p:nvPicPr>
          <p:cNvPr id="49158" name="Picture 14"/>
          <p:cNvPicPr>
            <a:picLocks noChangeAspect="1"/>
          </p:cNvPicPr>
          <p:nvPr/>
        </p:nvPicPr>
        <p:blipFill>
          <a:blip r:embed="rId3">
            <a:extLst>
              <a:ext uri="{28A0092B-C50C-407E-A947-70E740481C1C}">
                <a14:useLocalDpi xmlns:a14="http://schemas.microsoft.com/office/drawing/2010/main" val="0"/>
              </a:ext>
            </a:extLst>
          </a:blip>
          <a:srcRect t="2351" b="49240"/>
          <a:stretch>
            <a:fillRect/>
          </a:stretch>
        </p:blipFill>
        <p:spPr bwMode="auto">
          <a:xfrm>
            <a:off x="3683000" y="1162050"/>
            <a:ext cx="33655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Rectangle 1"/>
          <p:cNvSpPr>
            <a:spLocks noChangeArrowheads="1"/>
          </p:cNvSpPr>
          <p:nvPr/>
        </p:nvSpPr>
        <p:spPr bwMode="auto">
          <a:xfrm>
            <a:off x="3479800" y="1371600"/>
            <a:ext cx="381000" cy="317500"/>
          </a:xfrm>
          <a:prstGeom prst="rect">
            <a:avLst/>
          </a:prstGeom>
          <a:solidFill>
            <a:srgbClr val="FFFFFF"/>
          </a:solidFill>
          <a:ln>
            <a:noFill/>
          </a:ln>
          <a:extLst>
            <a:ext uri="{91240B29-F687-4f45-9708-019B960494DF}">
              <a14:hiddenLine xmlns:a14="http://schemas.microsoft.com/office/drawing/2010/main" w="15875">
                <a:solidFill>
                  <a:srgbClr val="000000"/>
                </a:solidFill>
                <a:round/>
                <a:headEnd/>
                <a:tailEnd type="triangle" w="med" len="med"/>
              </a14:hiddenLine>
            </a:ext>
          </a:extLst>
        </p:spPr>
        <p:txBody>
          <a:bodyPr lIns="0" tIns="0" rIns="0" bIns="0"/>
          <a:lstStyle/>
          <a:p>
            <a:endParaRPr lang="en-US"/>
          </a:p>
        </p:txBody>
      </p:sp>
      <p:pic>
        <p:nvPicPr>
          <p:cNvPr id="49160" name="Picture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300" y="1066800"/>
            <a:ext cx="2527300"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Rectangle 56"/>
          <p:cNvSpPr>
            <a:spLocks noChangeArrowheads="1"/>
          </p:cNvSpPr>
          <p:nvPr/>
        </p:nvSpPr>
        <p:spPr bwMode="auto">
          <a:xfrm>
            <a:off x="3779838" y="938213"/>
            <a:ext cx="2578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spcBef>
                <a:spcPct val="0"/>
              </a:spcBef>
              <a:buFontTx/>
              <a:buNone/>
            </a:pPr>
            <a:r>
              <a:rPr lang="en-US" sz="1600" i="0">
                <a:solidFill>
                  <a:schemeClr val="tx1"/>
                </a:solidFill>
                <a:latin typeface="Helvetica Neue" charset="0"/>
              </a:rPr>
              <a:t>FIDA Views</a:t>
            </a:r>
          </a:p>
        </p:txBody>
      </p:sp>
      <p:sp>
        <p:nvSpPr>
          <p:cNvPr id="49162" name="TextBox 44"/>
          <p:cNvSpPr txBox="1">
            <a:spLocks noChangeArrowheads="1"/>
          </p:cNvSpPr>
          <p:nvPr/>
        </p:nvSpPr>
        <p:spPr bwMode="auto">
          <a:xfrm>
            <a:off x="127000" y="1427163"/>
            <a:ext cx="35687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488" indent="-4572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a:t>• Both vertical (perpendicular) and new tangential (parallel) FIDA systems are ready. </a:t>
            </a:r>
          </a:p>
          <a:p>
            <a:pPr eaLnBrk="1" hangingPunct="1">
              <a:buFontTx/>
              <a:buNone/>
            </a:pPr>
            <a:r>
              <a:rPr lang="en-US" sz="1800" i="0"/>
              <a:t>• Both FIDA systems have 10 ms, </a:t>
            </a:r>
            <a:r>
              <a:rPr lang="ja-JP" altLang="en-US" sz="1800" i="0"/>
              <a:t>　</a:t>
            </a:r>
            <a:r>
              <a:rPr lang="en-US" altLang="ja-JP" sz="1800" i="0"/>
              <a:t>5 cm,  ≈</a:t>
            </a:r>
            <a:r>
              <a:rPr lang="ja-JP" altLang="en-US" sz="1800" i="0"/>
              <a:t>　</a:t>
            </a:r>
            <a:r>
              <a:rPr lang="en-US" altLang="ja-JP" sz="1800" i="0"/>
              <a:t>10 keV resolutions. </a:t>
            </a:r>
            <a:endParaRPr lang="en-US" sz="1800" i="0"/>
          </a:p>
        </p:txBody>
      </p:sp>
      <p:grpSp>
        <p:nvGrpSpPr>
          <p:cNvPr id="49164" name="Group 1"/>
          <p:cNvGrpSpPr>
            <a:grpSpLocks/>
          </p:cNvGrpSpPr>
          <p:nvPr/>
        </p:nvGrpSpPr>
        <p:grpSpPr bwMode="auto">
          <a:xfrm>
            <a:off x="4622800" y="1423988"/>
            <a:ext cx="4216400" cy="5078412"/>
            <a:chOff x="4165600" y="1385888"/>
            <a:chExt cx="4216400" cy="5078412"/>
          </a:xfrm>
        </p:grpSpPr>
        <p:grpSp>
          <p:nvGrpSpPr>
            <p:cNvPr id="49168" name="Group 1"/>
            <p:cNvGrpSpPr>
              <a:grpSpLocks/>
            </p:cNvGrpSpPr>
            <p:nvPr/>
          </p:nvGrpSpPr>
          <p:grpSpPr bwMode="auto">
            <a:xfrm>
              <a:off x="4165600" y="1385888"/>
              <a:ext cx="4216400" cy="5078412"/>
              <a:chOff x="4102057" y="922424"/>
              <a:chExt cx="4215894" cy="5078291"/>
            </a:xfrm>
          </p:grpSpPr>
          <p:pic>
            <p:nvPicPr>
              <p:cNvPr id="49173" name="Picture 2"/>
              <p:cNvPicPr>
                <a:picLocks noChangeAspect="1"/>
              </p:cNvPicPr>
              <p:nvPr/>
            </p:nvPicPr>
            <p:blipFill>
              <a:blip r:embed="rId5">
                <a:extLst>
                  <a:ext uri="{28A0092B-C50C-407E-A947-70E740481C1C}">
                    <a14:useLocalDpi xmlns:a14="http://schemas.microsoft.com/office/drawing/2010/main" val="0"/>
                  </a:ext>
                </a:extLst>
              </a:blip>
              <a:srcRect l="3" t="34003" r="78532" b="33768"/>
              <a:stretch>
                <a:fillRect/>
              </a:stretch>
            </p:blipFill>
            <p:spPr bwMode="auto">
              <a:xfrm>
                <a:off x="5539825" y="3286089"/>
                <a:ext cx="2778126" cy="2714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4" name="TextBox 6"/>
              <p:cNvSpPr txBox="1">
                <a:spLocks noChangeArrowheads="1"/>
              </p:cNvSpPr>
              <p:nvPr/>
            </p:nvSpPr>
            <p:spPr bwMode="auto">
              <a:xfrm>
                <a:off x="7330290" y="2805330"/>
                <a:ext cx="918491"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a:solidFill>
                      <a:schemeClr val="bg1"/>
                    </a:solidFill>
                  </a:rPr>
                  <a:t>HHFW</a:t>
                </a:r>
              </a:p>
              <a:p>
                <a:pPr algn="ctr" eaLnBrk="1" hangingPunct="1">
                  <a:buFontTx/>
                  <a:buNone/>
                </a:pPr>
                <a:r>
                  <a:rPr lang="en-US">
                    <a:solidFill>
                      <a:schemeClr val="bg1"/>
                    </a:solidFill>
                  </a:rPr>
                  <a:t>Antennas</a:t>
                </a:r>
              </a:p>
            </p:txBody>
          </p:sp>
          <p:sp>
            <p:nvSpPr>
              <p:cNvPr id="49175" name="TextBox 7"/>
              <p:cNvSpPr txBox="1">
                <a:spLocks noChangeArrowheads="1"/>
              </p:cNvSpPr>
              <p:nvPr/>
            </p:nvSpPr>
            <p:spPr bwMode="auto">
              <a:xfrm>
                <a:off x="5815559" y="922424"/>
                <a:ext cx="8244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bg1"/>
                    </a:solidFill>
                  </a:rPr>
                  <a:t>CHI Gap</a:t>
                </a:r>
              </a:p>
            </p:txBody>
          </p:sp>
          <p:cxnSp>
            <p:nvCxnSpPr>
              <p:cNvPr id="23" name="Straight Arrow Connector 22"/>
              <p:cNvCxnSpPr/>
              <p:nvPr/>
            </p:nvCxnSpPr>
            <p:spPr>
              <a:xfrm flipH="1">
                <a:off x="5411588" y="1249441"/>
                <a:ext cx="731749" cy="387341"/>
              </a:xfrm>
              <a:prstGeom prst="straightConnector1">
                <a:avLst/>
              </a:prstGeom>
              <a:ln w="28575"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49177" name="TextBox 9"/>
              <p:cNvSpPr txBox="1">
                <a:spLocks noChangeArrowheads="1"/>
              </p:cNvSpPr>
              <p:nvPr/>
            </p:nvSpPr>
            <p:spPr bwMode="auto">
              <a:xfrm>
                <a:off x="4102057" y="1684021"/>
                <a:ext cx="11666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bg1"/>
                    </a:solidFill>
                  </a:rPr>
                  <a:t>Center-Stack</a:t>
                </a:r>
              </a:p>
            </p:txBody>
          </p:sp>
        </p:grpSp>
        <p:sp>
          <p:nvSpPr>
            <p:cNvPr id="49169" name="TextBox 1"/>
            <p:cNvSpPr txBox="1">
              <a:spLocks noChangeArrowheads="1"/>
            </p:cNvSpPr>
            <p:nvPr/>
          </p:nvSpPr>
          <p:spPr bwMode="auto">
            <a:xfrm>
              <a:off x="6515100" y="4927600"/>
              <a:ext cx="608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solidFill>
                    <a:schemeClr val="bg1"/>
                  </a:solidFill>
                </a:rPr>
                <a:t>sFLIP</a:t>
              </a:r>
            </a:p>
          </p:txBody>
        </p:sp>
        <p:sp>
          <p:nvSpPr>
            <p:cNvPr id="49170" name="Rectangle 2"/>
            <p:cNvSpPr>
              <a:spLocks noChangeArrowheads="1"/>
            </p:cNvSpPr>
            <p:nvPr/>
          </p:nvSpPr>
          <p:spPr bwMode="auto">
            <a:xfrm>
              <a:off x="5700713" y="3824288"/>
              <a:ext cx="11985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i="0">
                  <a:solidFill>
                    <a:srgbClr val="FFFFFF"/>
                  </a:solidFill>
                </a:rPr>
                <a:t>TAE antennas </a:t>
              </a:r>
              <a:endParaRPr lang="en-US">
                <a:solidFill>
                  <a:srgbClr val="FFFFFF"/>
                </a:solidFill>
              </a:endParaRPr>
            </a:p>
          </p:txBody>
        </p:sp>
        <p:cxnSp>
          <p:nvCxnSpPr>
            <p:cNvPr id="49171" name="Straight Arrow Connector 6"/>
            <p:cNvCxnSpPr>
              <a:cxnSpLocks noChangeShapeType="1"/>
            </p:cNvCxnSpPr>
            <p:nvPr/>
          </p:nvCxnSpPr>
          <p:spPr bwMode="auto">
            <a:xfrm>
              <a:off x="6413500" y="4127500"/>
              <a:ext cx="736600" cy="152400"/>
            </a:xfrm>
            <a:prstGeom prst="straightConnector1">
              <a:avLst/>
            </a:prstGeom>
            <a:noFill/>
            <a:ln w="15875">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49172" name="Straight Arrow Connector 32"/>
            <p:cNvCxnSpPr>
              <a:cxnSpLocks noChangeShapeType="1"/>
            </p:cNvCxnSpPr>
            <p:nvPr/>
          </p:nvCxnSpPr>
          <p:spPr bwMode="auto">
            <a:xfrm flipH="1">
              <a:off x="6184900" y="4127500"/>
              <a:ext cx="203200" cy="1397000"/>
            </a:xfrm>
            <a:prstGeom prst="straightConnector1">
              <a:avLst/>
            </a:prstGeom>
            <a:noFill/>
            <a:ln w="15875">
              <a:solidFill>
                <a:srgbClr val="FFFFFF"/>
              </a:solidFill>
              <a:round/>
              <a:headEnd/>
              <a:tailEnd type="arrow" w="med" len="med"/>
            </a:ln>
            <a:extLst>
              <a:ext uri="{909E8E84-426E-40dd-AFC4-6F175D3DCCD1}">
                <a14:hiddenFill xmlns:a14="http://schemas.microsoft.com/office/drawing/2010/main">
                  <a:noFill/>
                </a14:hiddenFill>
              </a:ext>
            </a:extLst>
          </p:spPr>
        </p:cxnSp>
      </p:grpSp>
      <p:sp>
        <p:nvSpPr>
          <p:cNvPr id="27" name="Rectangle 26"/>
          <p:cNvSpPr/>
          <p:nvPr/>
        </p:nvSpPr>
        <p:spPr>
          <a:xfrm>
            <a:off x="114300" y="3351213"/>
            <a:ext cx="5905500" cy="3151718"/>
          </a:xfrm>
          <a:prstGeom prst="rect">
            <a:avLst/>
          </a:prstGeom>
          <a:solidFill>
            <a:schemeClr val="accent5">
              <a:lumMod val="40000"/>
              <a:lumOff val="60000"/>
            </a:schemeClr>
          </a:solidFill>
          <a:ln>
            <a:solidFill>
              <a:srgbClr val="000000"/>
            </a:solidFill>
          </a:ln>
        </p:spPr>
        <p:txBody>
          <a:bodyPr>
            <a:spAutoFit/>
          </a:bodyPr>
          <a:lstStyle/>
          <a:p>
            <a:pPr>
              <a:lnSpc>
                <a:spcPts val="2660"/>
              </a:lnSpc>
              <a:buFontTx/>
              <a:buNone/>
              <a:defRPr/>
            </a:pPr>
            <a:r>
              <a:rPr lang="en-US" sz="1800" i="0" dirty="0">
                <a:solidFill>
                  <a:schemeClr val="tx1"/>
                </a:solidFill>
                <a:ea typeface="ＭＳ Ｐゴシック" charset="-128"/>
                <a:cs typeface="ＭＳ Ｐゴシック" charset="-128"/>
              </a:rPr>
              <a:t>FY </a:t>
            </a:r>
            <a:r>
              <a:rPr lang="en-US" sz="1800" i="0" dirty="0" smtClean="0">
                <a:solidFill>
                  <a:schemeClr val="tx1"/>
                </a:solidFill>
                <a:ea typeface="ＭＳ Ｐゴシック" charset="-128"/>
                <a:cs typeface="ＭＳ Ｐゴシック" charset="-128"/>
              </a:rPr>
              <a:t>2016 </a:t>
            </a:r>
            <a:r>
              <a:rPr lang="en-US" sz="1800" i="0" dirty="0">
                <a:solidFill>
                  <a:schemeClr val="tx1"/>
                </a:solidFill>
                <a:ea typeface="ＭＳ Ｐゴシック" charset="-128"/>
                <a:cs typeface="ＭＳ Ｐゴシック" charset="-128"/>
              </a:rPr>
              <a:t>- </a:t>
            </a:r>
            <a:r>
              <a:rPr lang="en-US" sz="1800" i="0" dirty="0" smtClean="0">
                <a:solidFill>
                  <a:schemeClr val="tx1"/>
                </a:solidFill>
                <a:ea typeface="ＭＳ Ｐゴシック" charset="-128"/>
                <a:cs typeface="ＭＳ Ｐゴシック" charset="-128"/>
              </a:rPr>
              <a:t>2017 </a:t>
            </a:r>
            <a:r>
              <a:rPr lang="en-US" sz="1800" i="0" dirty="0">
                <a:solidFill>
                  <a:schemeClr val="tx1"/>
                </a:solidFill>
                <a:ea typeface="ＭＳ Ｐゴシック" charset="-128"/>
                <a:cs typeface="ＭＳ Ｐゴシック" charset="-128"/>
              </a:rPr>
              <a:t>Energetic Particle Conceptual Design and Diagnostic Upgrade</a:t>
            </a:r>
            <a:endParaRPr lang="en-US" sz="1800" i="0" dirty="0">
              <a:ea typeface="ＭＳ Ｐゴシック" charset="-128"/>
              <a:cs typeface="ＭＳ Ｐゴシック" charset="-128"/>
            </a:endParaRPr>
          </a:p>
          <a:p>
            <a:pPr marL="376237" lvl="1" indent="-285750">
              <a:lnSpc>
                <a:spcPts val="2660"/>
              </a:lnSpc>
              <a:buFontTx/>
              <a:buChar char="-"/>
              <a:defRPr/>
            </a:pPr>
            <a:r>
              <a:rPr lang="en-US" sz="1800" i="0" dirty="0" smtClean="0">
                <a:ea typeface="ＭＳ Ｐゴシック" charset="-128"/>
                <a:cs typeface="ＭＳ Ｐゴシック" charset="-128"/>
              </a:rPr>
              <a:t>SS</a:t>
            </a:r>
            <a:r>
              <a:rPr lang="en-US" sz="1800" i="0" dirty="0">
                <a:ea typeface="ＭＳ Ｐゴシック" charset="-128"/>
                <a:cs typeface="ＭＳ Ｐゴシック" charset="-128"/>
              </a:rPr>
              <a:t>-NPA </a:t>
            </a:r>
            <a:r>
              <a:rPr lang="en-US" sz="1800" i="0" dirty="0" smtClean="0">
                <a:ea typeface="ＭＳ Ｐゴシック" charset="-128"/>
                <a:cs typeface="ＭＳ Ｐゴシック" charset="-128"/>
              </a:rPr>
              <a:t>installed  but investigating pick-up problem.  </a:t>
            </a:r>
            <a:endParaRPr lang="en-US" dirty="0">
              <a:ea typeface="ＭＳ Ｐゴシック" charset="-128"/>
              <a:cs typeface="ＭＳ Ｐゴシック" charset="-128"/>
            </a:endParaRPr>
          </a:p>
          <a:p>
            <a:pPr marL="376237" lvl="1" indent="-285750">
              <a:lnSpc>
                <a:spcPts val="2660"/>
              </a:lnSpc>
              <a:buFontTx/>
              <a:buChar char="-"/>
              <a:defRPr/>
            </a:pPr>
            <a:r>
              <a:rPr lang="en-US" sz="1800" i="0" dirty="0" err="1" smtClean="0">
                <a:ea typeface="ＭＳ Ｐゴシック" charset="-128"/>
                <a:cs typeface="ＭＳ Ｐゴシック" charset="-128"/>
              </a:rPr>
              <a:t>sFLIP</a:t>
            </a:r>
            <a:r>
              <a:rPr lang="en-US" sz="1800" i="0" dirty="0" smtClean="0">
                <a:ea typeface="ＭＳ Ｐゴシック" charset="-128"/>
                <a:cs typeface="ＭＳ Ｐゴシック" charset="-128"/>
              </a:rPr>
              <a:t> </a:t>
            </a:r>
            <a:r>
              <a:rPr lang="en-US" sz="1800" i="0" dirty="0">
                <a:ea typeface="ＭＳ Ｐゴシック" charset="-128"/>
                <a:cs typeface="ＭＳ Ｐゴシック" charset="-128"/>
              </a:rPr>
              <a:t>is installed for lost ion </a:t>
            </a:r>
            <a:r>
              <a:rPr lang="en-US" sz="1800" i="0" dirty="0" smtClean="0">
                <a:ea typeface="ＭＳ Ｐゴシック" charset="-128"/>
                <a:cs typeface="ＭＳ Ｐゴシック" charset="-128"/>
              </a:rPr>
              <a:t>measurements</a:t>
            </a:r>
          </a:p>
          <a:p>
            <a:pPr marL="376237" lvl="1" indent="-285750">
              <a:lnSpc>
                <a:spcPts val="2660"/>
              </a:lnSpc>
              <a:buFontTx/>
              <a:buChar char="-"/>
              <a:defRPr/>
            </a:pPr>
            <a:r>
              <a:rPr lang="en-US" sz="1800" i="0" dirty="0" smtClean="0">
                <a:ea typeface="ＭＳ Ｐゴシック" charset="-128"/>
                <a:cs typeface="ＭＳ Ｐゴシック" charset="-128"/>
              </a:rPr>
              <a:t>Active </a:t>
            </a:r>
            <a:r>
              <a:rPr lang="en-US" sz="1800" i="0" dirty="0">
                <a:ea typeface="ＭＳ Ｐゴシック" charset="-128"/>
                <a:cs typeface="ＭＳ Ｐゴシック" charset="-128"/>
              </a:rPr>
              <a:t>2 X 2 TAE antennas installed.  Initially passive spectroscopy then active excitation at few kW </a:t>
            </a:r>
            <a:r>
              <a:rPr lang="en-US" sz="1800" i="0" dirty="0" smtClean="0">
                <a:ea typeface="ＭＳ Ｐゴシック" charset="-128"/>
                <a:cs typeface="ＭＳ Ｐゴシック" charset="-128"/>
              </a:rPr>
              <a:t>level.</a:t>
            </a:r>
          </a:p>
          <a:p>
            <a:pPr marL="376237" lvl="1" indent="-285750">
              <a:lnSpc>
                <a:spcPts val="2660"/>
              </a:lnSpc>
              <a:buFontTx/>
              <a:buChar char="-"/>
              <a:defRPr/>
            </a:pPr>
            <a:r>
              <a:rPr lang="en-US" sz="1800" i="0" dirty="0" smtClean="0">
                <a:ea typeface="ＭＳ Ｐゴシック" charset="-128"/>
                <a:cs typeface="ＭＳ Ｐゴシック" charset="-128"/>
              </a:rPr>
              <a:t>Proto</a:t>
            </a:r>
            <a:r>
              <a:rPr lang="en-US" sz="1800" i="0" dirty="0">
                <a:ea typeface="ＭＳ Ｐゴシック" charset="-128"/>
                <a:cs typeface="ＭＳ Ｐゴシック" charset="-128"/>
              </a:rPr>
              <a:t>-type charged fusion product (CFP) profile diagnostic to be installed this year. </a:t>
            </a:r>
            <a:endParaRPr lang="en-US" sz="1800" i="0" dirty="0" smtClean="0">
              <a:ea typeface="ＭＳ Ｐゴシック" charset="-128"/>
              <a:cs typeface="ＭＳ Ｐゴシック" charset="-128"/>
            </a:endParaRPr>
          </a:p>
          <a:p>
            <a:pPr marL="376237" lvl="1" indent="-285750">
              <a:lnSpc>
                <a:spcPts val="2660"/>
              </a:lnSpc>
              <a:buFontTx/>
              <a:buChar char="-"/>
              <a:defRPr/>
            </a:pPr>
            <a:r>
              <a:rPr lang="en-US" dirty="0" smtClean="0">
                <a:ea typeface="ＭＳ Ｐゴシック" charset="-128"/>
                <a:cs typeface="ＭＳ Ｐゴシック" charset="-128"/>
              </a:rPr>
              <a:t>8+8 </a:t>
            </a:r>
            <a:r>
              <a:rPr lang="en-US" dirty="0" err="1">
                <a:ea typeface="ＭＳ Ｐゴシック" charset="-128"/>
                <a:cs typeface="ＭＳ Ｐゴシック" charset="-128"/>
              </a:rPr>
              <a:t>r</a:t>
            </a:r>
            <a:r>
              <a:rPr lang="en-US" dirty="0" err="1" smtClean="0">
                <a:ea typeface="ＭＳ Ｐゴシック" charset="-128"/>
                <a:cs typeface="ＭＳ Ｐゴシック" charset="-128"/>
              </a:rPr>
              <a:t>eflectometry</a:t>
            </a:r>
            <a:r>
              <a:rPr lang="en-US" dirty="0" smtClean="0">
                <a:ea typeface="ＭＳ Ｐゴシック" charset="-128"/>
                <a:cs typeface="ＭＳ Ｐゴシック" charset="-128"/>
              </a:rPr>
              <a:t> array available for AEs.</a:t>
            </a:r>
            <a:endParaRPr lang="en-US" sz="1800" i="0" dirty="0">
              <a:ea typeface="ＭＳ Ｐゴシック" charset="-128"/>
              <a:cs typeface="ＭＳ Ｐゴシック" charset="-128"/>
            </a:endParaRPr>
          </a:p>
        </p:txBody>
      </p:sp>
      <p:sp>
        <p:nvSpPr>
          <p:cNvPr id="49166" name="Text Box 58"/>
          <p:cNvSpPr txBox="1">
            <a:spLocks noChangeArrowheads="1"/>
          </p:cNvSpPr>
          <p:nvPr/>
        </p:nvSpPr>
        <p:spPr bwMode="auto">
          <a:xfrm>
            <a:off x="5410200" y="4111625"/>
            <a:ext cx="6096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a:solidFill>
                  <a:schemeClr val="tx1"/>
                </a:solidFill>
              </a:rPr>
              <a:t>UCI</a:t>
            </a:r>
          </a:p>
        </p:txBody>
      </p:sp>
      <p:sp>
        <p:nvSpPr>
          <p:cNvPr id="49167" name="Text Box 58"/>
          <p:cNvSpPr txBox="1">
            <a:spLocks noChangeArrowheads="1"/>
          </p:cNvSpPr>
          <p:nvPr/>
        </p:nvSpPr>
        <p:spPr bwMode="auto">
          <a:xfrm>
            <a:off x="5334000" y="5562600"/>
            <a:ext cx="6096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a:solidFill>
                  <a:schemeClr val="tx1"/>
                </a:solidFill>
              </a:rPr>
              <a:t>FIU</a:t>
            </a:r>
          </a:p>
        </p:txBody>
      </p:sp>
      <p:sp>
        <p:nvSpPr>
          <p:cNvPr id="29" name="Slide Number Placeholder 3"/>
          <p:cNvSpPr>
            <a:spLocks noGrp="1"/>
          </p:cNvSpPr>
          <p:nvPr>
            <p:ph type="sldNum" sz="quarter" idx="4294967295"/>
          </p:nvPr>
        </p:nvSpPr>
        <p:spPr>
          <a:xfrm>
            <a:off x="7239000" y="6527800"/>
            <a:ext cx="1905000" cy="457200"/>
          </a:xfrm>
          <a:prstGeom prst="rect">
            <a:avLst/>
          </a:prstGeom>
          <a:noFill/>
        </p:spPr>
        <p:txBody>
          <a:bodyPr anchor="t"/>
          <a:lstStyle/>
          <a:p>
            <a:pPr algn="r">
              <a:buNone/>
            </a:pPr>
            <a:fld id="{338AFD17-9088-4C77-B107-6A6359279C2A}" type="slidenum">
              <a:rPr lang="en-US" sz="1400" b="0">
                <a:latin typeface="Times" charset="0"/>
              </a:rPr>
              <a:pPr algn="r">
                <a:buNone/>
              </a:pPr>
              <a:t>29</a:t>
            </a:fld>
            <a:endParaRPr lang="en-US" sz="1400" b="0" dirty="0">
              <a:latin typeface="Times" charset="0"/>
            </a:endParaRPr>
          </a:p>
        </p:txBody>
      </p:sp>
      <p:sp>
        <p:nvSpPr>
          <p:cNvPr id="28" name="Text Box 58"/>
          <p:cNvSpPr txBox="1">
            <a:spLocks noChangeArrowheads="1"/>
          </p:cNvSpPr>
          <p:nvPr/>
        </p:nvSpPr>
        <p:spPr bwMode="auto">
          <a:xfrm>
            <a:off x="5257800" y="6169025"/>
            <a:ext cx="685800" cy="307777"/>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smtClean="0">
                <a:solidFill>
                  <a:schemeClr val="tx1"/>
                </a:solidFill>
              </a:rPr>
              <a:t>UCLA</a:t>
            </a:r>
            <a:endParaRPr lang="en-US" sz="1400" b="0" i="0" dirty="0">
              <a:solidFill>
                <a:schemeClr val="tx1"/>
              </a:solidFill>
            </a:endParaRPr>
          </a:p>
        </p:txBody>
      </p:sp>
    </p:spTree>
    <p:extLst>
      <p:ext uri="{BB962C8B-B14F-4D97-AF65-F5344CB8AC3E}">
        <p14:creationId xmlns:p14="http://schemas.microsoft.com/office/powerpoint/2010/main" val="230581297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240"/>
              </a:lnSpc>
              <a:spcBef>
                <a:spcPct val="0"/>
              </a:spcBef>
              <a:spcAft>
                <a:spcPts val="0"/>
              </a:spcAft>
              <a:buFontTx/>
              <a:buNone/>
            </a:pPr>
            <a:r>
              <a:rPr lang="en-US" sz="3200" i="0" dirty="0" smtClean="0">
                <a:solidFill>
                  <a:srgbClr val="0816FF"/>
                </a:solidFill>
              </a:rPr>
              <a:t>New CS and 2</a:t>
            </a:r>
            <a:r>
              <a:rPr lang="en-US" sz="3200" i="0" baseline="30000" dirty="0" smtClean="0">
                <a:solidFill>
                  <a:srgbClr val="0816FF"/>
                </a:solidFill>
              </a:rPr>
              <a:t>nd</a:t>
            </a:r>
            <a:r>
              <a:rPr lang="en-US" sz="3200" i="0" dirty="0" smtClean="0">
                <a:solidFill>
                  <a:srgbClr val="0816FF"/>
                </a:solidFill>
              </a:rPr>
              <a:t> NBI are two main upgrade elements </a:t>
            </a:r>
          </a:p>
          <a:p>
            <a:pPr algn="ctr" eaLnBrk="0" hangingPunct="0">
              <a:lnSpc>
                <a:spcPts val="3240"/>
              </a:lnSpc>
              <a:spcBef>
                <a:spcPct val="0"/>
              </a:spcBef>
              <a:spcAft>
                <a:spcPts val="0"/>
              </a:spcAft>
              <a:buFontTx/>
              <a:buNone/>
            </a:pPr>
            <a:r>
              <a:rPr lang="en-US" sz="2800" i="0" dirty="0" smtClean="0">
                <a:solidFill>
                  <a:srgbClr val="FF0000"/>
                </a:solidFill>
              </a:rPr>
              <a:t>to </a:t>
            </a:r>
            <a:r>
              <a:rPr lang="en-US" sz="2400" i="0" dirty="0" smtClean="0">
                <a:solidFill>
                  <a:srgbClr val="FF0000"/>
                </a:solidFill>
              </a:rPr>
              <a:t>provide data base to support  ST-FNSF designs and ITER operations</a:t>
            </a:r>
            <a:endParaRPr lang="en-US" sz="2400" i="0" dirty="0">
              <a:solidFill>
                <a:srgbClr val="FF0000"/>
              </a:solidFill>
              <a:latin typeface="Arial" charset="0"/>
            </a:endParaRPr>
          </a:p>
        </p:txBody>
      </p:sp>
      <p:grpSp>
        <p:nvGrpSpPr>
          <p:cNvPr id="10" name="Group 63"/>
          <p:cNvGrpSpPr>
            <a:grpSpLocks noChangeAspect="1"/>
          </p:cNvGrpSpPr>
          <p:nvPr/>
        </p:nvGrpSpPr>
        <p:grpSpPr bwMode="auto">
          <a:xfrm>
            <a:off x="-12700" y="1025546"/>
            <a:ext cx="2438400" cy="3682979"/>
            <a:chOff x="0" y="505960"/>
            <a:chExt cx="2566736" cy="3877231"/>
          </a:xfrm>
        </p:grpSpPr>
        <p:pic>
          <p:nvPicPr>
            <p:cNvPr id="11" name="Picture 42" descr="CS_comparis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990600"/>
              <a:ext cx="24304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4"/>
            <p:cNvSpPr txBox="1">
              <a:spLocks noChangeArrowheads="1"/>
            </p:cNvSpPr>
            <p:nvPr/>
          </p:nvSpPr>
          <p:spPr bwMode="auto">
            <a:xfrm>
              <a:off x="1283368" y="3694837"/>
              <a:ext cx="1283368" cy="6883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bIns="18288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sz="1400" i="0">
                  <a:solidFill>
                    <a:srgbClr val="FF0000"/>
                  </a:solidFill>
                </a:rPr>
                <a:t>TF OD = 40cm</a:t>
              </a:r>
            </a:p>
            <a:p>
              <a:pPr algn="ctr">
                <a:spcBef>
                  <a:spcPct val="50000"/>
                </a:spcBef>
                <a:buFontTx/>
                <a:buNone/>
              </a:pPr>
              <a:endParaRPr lang="en-US" sz="800">
                <a:solidFill>
                  <a:srgbClr val="3333CC"/>
                </a:solidFill>
              </a:endParaRPr>
            </a:p>
          </p:txBody>
        </p:sp>
        <p:sp>
          <p:nvSpPr>
            <p:cNvPr id="13" name="Text Box 45"/>
            <p:cNvSpPr txBox="1">
              <a:spLocks noChangeArrowheads="1"/>
            </p:cNvSpPr>
            <p:nvPr/>
          </p:nvSpPr>
          <p:spPr bwMode="auto">
            <a:xfrm>
              <a:off x="76836" y="505960"/>
              <a:ext cx="1093416" cy="534488"/>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dirty="0">
                  <a:latin typeface="Arial Narrow" charset="0"/>
                </a:rPr>
                <a:t>Previous </a:t>
              </a:r>
            </a:p>
            <a:p>
              <a:pPr algn="ctr" eaLnBrk="1" hangingPunct="1">
                <a:lnSpc>
                  <a:spcPct val="80000"/>
                </a:lnSpc>
                <a:buFontTx/>
                <a:buNone/>
              </a:pPr>
              <a:r>
                <a:rPr lang="en-US" sz="1800" b="0" i="0" dirty="0">
                  <a:latin typeface="Arial Narrow" charset="0"/>
                </a:rPr>
                <a:t>center-stack</a:t>
              </a:r>
            </a:p>
          </p:txBody>
        </p:sp>
        <p:sp>
          <p:nvSpPr>
            <p:cNvPr id="14" name="Text Box 43"/>
            <p:cNvSpPr txBox="1">
              <a:spLocks noChangeArrowheads="1"/>
            </p:cNvSpPr>
            <p:nvPr/>
          </p:nvSpPr>
          <p:spPr bwMode="auto">
            <a:xfrm>
              <a:off x="0" y="3696231"/>
              <a:ext cx="1219200" cy="583077"/>
            </a:xfrm>
            <a:prstGeom prst="rect">
              <a:avLst/>
            </a:prstGeom>
            <a:solidFill>
              <a:schemeClr val="bg1"/>
            </a:solidFill>
            <a:ln w="9525">
              <a:solidFill>
                <a:schemeClr val="bg1"/>
              </a:solidFill>
              <a:miter lim="800000"/>
              <a:headEnd/>
              <a:tailEnd/>
            </a:ln>
          </p:spPr>
          <p:txBody>
            <a:bodyPr lIns="0" r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a:spcBef>
                  <a:spcPct val="50000"/>
                </a:spcBef>
                <a:buFontTx/>
                <a:buNone/>
              </a:pPr>
              <a:r>
                <a:rPr lang="en-US" b="0" i="0">
                  <a:solidFill>
                    <a:srgbClr val="3333CC"/>
                  </a:solidFill>
                  <a:latin typeface="Arial" charset="0"/>
                </a:rPr>
                <a:t>TF OD = 20cm </a:t>
              </a:r>
            </a:p>
            <a:p>
              <a:pPr algn="ctr">
                <a:spcBef>
                  <a:spcPct val="50000"/>
                </a:spcBef>
                <a:buFontTx/>
                <a:buNone/>
              </a:pPr>
              <a:endParaRPr lang="en-US">
                <a:solidFill>
                  <a:srgbClr val="3333CC"/>
                </a:solidFill>
                <a:latin typeface="Arial" charset="0"/>
              </a:endParaRPr>
            </a:p>
          </p:txBody>
        </p:sp>
      </p:grpSp>
      <p:grpSp>
        <p:nvGrpSpPr>
          <p:cNvPr id="15" name="Group 66"/>
          <p:cNvGrpSpPr>
            <a:grpSpLocks/>
          </p:cNvGrpSpPr>
          <p:nvPr/>
        </p:nvGrpSpPr>
        <p:grpSpPr bwMode="auto">
          <a:xfrm>
            <a:off x="-12700" y="4375150"/>
            <a:ext cx="2530475" cy="2149475"/>
            <a:chOff x="137160" y="3962400"/>
            <a:chExt cx="2529840" cy="2149185"/>
          </a:xfrm>
        </p:grpSpPr>
        <p:pic>
          <p:nvPicPr>
            <p:cNvPr id="16" name="Picture 47" descr="NBI_upgrade_top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232801" y="3962400"/>
              <a:ext cx="2209408" cy="2102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48"/>
            <p:cNvSpPr txBox="1">
              <a:spLocks noChangeArrowheads="1"/>
            </p:cNvSpPr>
            <p:nvPr/>
          </p:nvSpPr>
          <p:spPr bwMode="auto">
            <a:xfrm>
              <a:off x="1310641" y="5757446"/>
              <a:ext cx="1356359" cy="348813"/>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2000" i="0">
                  <a:solidFill>
                    <a:srgbClr val="FF0000"/>
                  </a:solidFill>
                  <a:latin typeface="Arial Narrow" charset="0"/>
                </a:rPr>
                <a:t> New 2</a:t>
              </a:r>
              <a:r>
                <a:rPr lang="en-US" sz="2000" i="0" baseline="30000">
                  <a:solidFill>
                    <a:srgbClr val="FF0000"/>
                  </a:solidFill>
                  <a:latin typeface="Arial Narrow" charset="0"/>
                </a:rPr>
                <a:t>nd</a:t>
              </a:r>
              <a:r>
                <a:rPr lang="en-US" sz="2000" i="0">
                  <a:solidFill>
                    <a:srgbClr val="FF0000"/>
                  </a:solidFill>
                  <a:latin typeface="Arial Narrow" charset="0"/>
                </a:rPr>
                <a:t> NBI</a:t>
              </a:r>
            </a:p>
          </p:txBody>
        </p:sp>
        <p:sp>
          <p:nvSpPr>
            <p:cNvPr id="18" name="Text Box 51"/>
            <p:cNvSpPr txBox="1">
              <a:spLocks noChangeArrowheads="1"/>
            </p:cNvSpPr>
            <p:nvPr/>
          </p:nvSpPr>
          <p:spPr bwMode="auto">
            <a:xfrm>
              <a:off x="137160" y="5760720"/>
              <a:ext cx="1158240" cy="350865"/>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lIns="0" tIns="91440" rIns="0" bIns="27432">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1800" b="0" i="0">
                  <a:latin typeface="Arial Narrow" charset="0"/>
                  <a:cs typeface="Helvetica" charset="0"/>
                </a:rPr>
                <a:t>Present NBI</a:t>
              </a:r>
            </a:p>
          </p:txBody>
        </p:sp>
      </p:grpSp>
      <p:sp>
        <p:nvSpPr>
          <p:cNvPr id="28" name="Text Box 45"/>
          <p:cNvSpPr txBox="1">
            <a:spLocks noChangeArrowheads="1"/>
          </p:cNvSpPr>
          <p:nvPr/>
        </p:nvSpPr>
        <p:spPr bwMode="auto">
          <a:xfrm>
            <a:off x="1179513" y="1028700"/>
            <a:ext cx="1244600" cy="508000"/>
          </a:xfrm>
          <a:prstGeom prst="rect">
            <a:avLst/>
          </a:prstGeom>
          <a:solidFill>
            <a:schemeClr val="bg1"/>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70000"/>
              </a:lnSpc>
              <a:buFontTx/>
              <a:buNone/>
            </a:pPr>
            <a:r>
              <a:rPr lang="en-US" sz="2000" i="0" dirty="0">
                <a:solidFill>
                  <a:srgbClr val="FF0000"/>
                </a:solidFill>
                <a:latin typeface="Arial Narrow" charset="0"/>
              </a:rPr>
              <a:t>New</a:t>
            </a:r>
          </a:p>
          <a:p>
            <a:pPr algn="ctr" eaLnBrk="1" hangingPunct="1">
              <a:lnSpc>
                <a:spcPct val="70000"/>
              </a:lnSpc>
              <a:buFontTx/>
              <a:buNone/>
            </a:pPr>
            <a:r>
              <a:rPr lang="en-US" sz="2000" i="0" dirty="0">
                <a:solidFill>
                  <a:srgbClr val="FF0000"/>
                </a:solidFill>
                <a:latin typeface="Arial Narrow" charset="0"/>
              </a:rPr>
              <a:t>center-stack</a:t>
            </a:r>
          </a:p>
        </p:txBody>
      </p:sp>
      <p:sp>
        <p:nvSpPr>
          <p:cNvPr id="19" name="Content Placeholder 2"/>
          <p:cNvSpPr txBox="1">
            <a:spLocks/>
          </p:cNvSpPr>
          <p:nvPr/>
        </p:nvSpPr>
        <p:spPr bwMode="auto">
          <a:xfrm>
            <a:off x="2590800" y="1066800"/>
            <a:ext cx="6477000" cy="4127500"/>
          </a:xfrm>
          <a:prstGeom prst="rect">
            <a:avLst/>
          </a:prstGeom>
          <a:solidFill>
            <a:srgbClr val="C2FFF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MS PGothic" pitchFamily="34" charset="-128"/>
              </a:defRPr>
            </a:lvl2pPr>
            <a:lvl3pPr marL="1143000" indent="-228600" algn="l" rtl="0" eaLnBrk="0" fontAlgn="base" hangingPunct="0">
              <a:spcBef>
                <a:spcPct val="20000"/>
              </a:spcBef>
              <a:spcAft>
                <a:spcPct val="0"/>
              </a:spcAft>
              <a:buChar char="•"/>
              <a:defRPr>
                <a:solidFill>
                  <a:srgbClr val="FF0000"/>
                </a:solidFill>
                <a:latin typeface="+mn-lt"/>
                <a:ea typeface="MS PGothic" pitchFamily="34" charset="-128"/>
              </a:defRPr>
            </a:lvl3pPr>
            <a:lvl4pPr marL="1600200" indent="-228600" algn="l" rtl="0" eaLnBrk="0" fontAlgn="base" hangingPunct="0">
              <a:spcBef>
                <a:spcPct val="20000"/>
              </a:spcBef>
              <a:spcAft>
                <a:spcPct val="0"/>
              </a:spcAft>
              <a:buChar char="–"/>
              <a:defRPr sz="1600">
                <a:solidFill>
                  <a:srgbClr val="009999"/>
                </a:solidFill>
                <a:latin typeface="+mn-lt"/>
                <a:ea typeface="MS PGothic"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marL="225425" indent="-225425">
              <a:lnSpc>
                <a:spcPts val="2780"/>
              </a:lnSpc>
              <a:spcBef>
                <a:spcPts val="0"/>
              </a:spcBef>
              <a:spcAft>
                <a:spcPts val="600"/>
              </a:spcAft>
            </a:pPr>
            <a:r>
              <a:rPr lang="en-US" i="0" dirty="0" smtClean="0">
                <a:latin typeface="Arial Narrow" charset="0"/>
                <a:ea typeface="ＭＳ Ｐゴシック" charset="0"/>
                <a:cs typeface="ＭＳ Ｐゴシック" charset="0"/>
              </a:rPr>
              <a:t>New CS provides higher x2 B</a:t>
            </a:r>
            <a:r>
              <a:rPr lang="en-US" i="0" baseline="-25000" dirty="0" smtClean="0">
                <a:latin typeface="Arial Narrow" charset="0"/>
                <a:ea typeface="ＭＳ Ｐゴシック" charset="0"/>
                <a:cs typeface="ＭＳ Ｐゴシック" charset="0"/>
              </a:rPr>
              <a:t>TF</a:t>
            </a:r>
            <a:r>
              <a:rPr lang="en-US" i="0" dirty="0" smtClean="0">
                <a:latin typeface="Arial Narrow" charset="0"/>
                <a:ea typeface="ＭＳ Ｐゴシック" charset="0"/>
                <a:cs typeface="ＭＳ Ｐゴシック" charset="0"/>
              </a:rPr>
              <a:t> (improves stability), 3-5s needed for J(r) equilibration</a:t>
            </a:r>
          </a:p>
          <a:p>
            <a:pPr lvl="1">
              <a:lnSpc>
                <a:spcPts val="2780"/>
              </a:lnSpc>
              <a:spcBef>
                <a:spcPts val="0"/>
              </a:spcBef>
              <a:spcAft>
                <a:spcPts val="600"/>
              </a:spcAft>
              <a:buFontTx/>
              <a:buChar char="-"/>
            </a:pPr>
            <a:r>
              <a:rPr lang="en-US" b="1" dirty="0" smtClean="0">
                <a:solidFill>
                  <a:srgbClr val="0000FF"/>
                </a:solidFill>
                <a:latin typeface="Arial Narrow" charset="0"/>
                <a:ea typeface="ＭＳ Ｐゴシック" charset="0"/>
                <a:cs typeface="ＭＳ Ｐゴシック" charset="0"/>
              </a:rPr>
              <a:t>CS </a:t>
            </a:r>
            <a:r>
              <a:rPr lang="en-US" b="1" dirty="0" smtClean="0">
                <a:solidFill>
                  <a:srgbClr val="0000FF"/>
                </a:solidFill>
                <a:latin typeface="Arial Narrow" charset="0"/>
                <a:ea typeface="ＭＳ Ｐゴシック" charset="0"/>
                <a:cs typeface="ＭＳ Ｐゴシック" charset="0"/>
              </a:rPr>
              <a:t>Fabrication: </a:t>
            </a:r>
            <a:r>
              <a:rPr lang="en-US" b="1" dirty="0" smtClean="0">
                <a:solidFill>
                  <a:srgbClr val="0000FF"/>
                </a:solidFill>
                <a:latin typeface="Arial Narrow" charset="0"/>
                <a:ea typeface="ＭＳ Ｐゴシック" charset="0"/>
                <a:cs typeface="ＭＳ Ｐゴシック" charset="0"/>
              </a:rPr>
              <a:t>1T</a:t>
            </a:r>
            <a:r>
              <a:rPr lang="en-US" b="1" dirty="0">
                <a:solidFill>
                  <a:srgbClr val="0000FF"/>
                </a:solidFill>
                <a:latin typeface="Arial Narrow" charset="0"/>
                <a:ea typeface="ＭＳ Ｐゴシック" charset="0"/>
                <a:cs typeface="ＭＳ Ｐゴシック" charset="0"/>
              </a:rPr>
              <a:t>, 5s </a:t>
            </a:r>
            <a:r>
              <a:rPr lang="en-US" b="1" dirty="0" smtClean="0">
                <a:solidFill>
                  <a:srgbClr val="0000FF"/>
                </a:solidFill>
                <a:latin typeface="Arial Narrow" charset="0"/>
                <a:ea typeface="ＭＳ Ｐゴシック" charset="0"/>
                <a:cs typeface="ＭＳ Ｐゴシック" charset="0"/>
              </a:rPr>
              <a:t>TF and </a:t>
            </a:r>
            <a:r>
              <a:rPr lang="en-US" b="1" dirty="0" smtClean="0">
                <a:solidFill>
                  <a:srgbClr val="0000FF"/>
                </a:solidFill>
                <a:latin typeface="Arial Narrow" charset="0"/>
                <a:ea typeface="ＭＳ Ｐゴシック" charset="0"/>
                <a:cs typeface="ＭＳ Ｐゴシック" charset="0"/>
              </a:rPr>
              <a:t>2 V-S OH </a:t>
            </a:r>
            <a:r>
              <a:rPr lang="en-US" b="1" dirty="0" smtClean="0">
                <a:solidFill>
                  <a:srgbClr val="0000FF"/>
                </a:solidFill>
                <a:latin typeface="Arial Narrow" charset="0"/>
                <a:ea typeface="ＭＳ Ｐゴシック" charset="0"/>
                <a:cs typeface="ＭＳ Ｐゴシック" charset="0"/>
              </a:rPr>
              <a:t> </a:t>
            </a:r>
            <a:endParaRPr lang="en-US" b="1" dirty="0" smtClean="0">
              <a:solidFill>
                <a:srgbClr val="0000FF"/>
              </a:solidFill>
              <a:latin typeface="Arial Narrow" charset="0"/>
              <a:ea typeface="ＭＳ Ｐゴシック" charset="0"/>
              <a:cs typeface="ＭＳ Ｐゴシック" charset="0"/>
            </a:endParaRPr>
          </a:p>
          <a:p>
            <a:pPr lvl="1">
              <a:lnSpc>
                <a:spcPts val="2780"/>
              </a:lnSpc>
              <a:spcBef>
                <a:spcPts val="0"/>
              </a:spcBef>
              <a:spcAft>
                <a:spcPts val="600"/>
              </a:spcAft>
              <a:buFontTx/>
              <a:buChar char="-"/>
            </a:pPr>
            <a:r>
              <a:rPr lang="en-US" b="1" i="0" dirty="0" smtClean="0">
                <a:solidFill>
                  <a:srgbClr val="0000FF"/>
                </a:solidFill>
                <a:latin typeface="Arial Narrow" charset="0"/>
                <a:ea typeface="ＭＳ Ｐゴシック" charset="0"/>
                <a:cs typeface="ＭＳ Ｐゴシック" charset="0"/>
              </a:rPr>
              <a:t>Structural enhancement due to x 4 E&amp;M forces</a:t>
            </a:r>
          </a:p>
          <a:p>
            <a:pPr lvl="1">
              <a:lnSpc>
                <a:spcPts val="2780"/>
              </a:lnSpc>
              <a:spcBef>
                <a:spcPts val="0"/>
              </a:spcBef>
              <a:spcAft>
                <a:spcPts val="600"/>
              </a:spcAft>
              <a:buFontTx/>
              <a:buChar char="-"/>
            </a:pPr>
            <a:r>
              <a:rPr lang="en-US" b="1" dirty="0" smtClean="0">
                <a:solidFill>
                  <a:srgbClr val="0000FF"/>
                </a:solidFill>
                <a:latin typeface="Arial Narrow" charset="0"/>
                <a:ea typeface="ＭＳ Ｐゴシック" charset="0"/>
                <a:cs typeface="ＭＳ Ｐゴシック" charset="0"/>
              </a:rPr>
              <a:t>Ancillary systems – power systems &amp; I &amp; C</a:t>
            </a:r>
            <a:endParaRPr lang="en-US" b="1" i="0" dirty="0" smtClean="0">
              <a:solidFill>
                <a:srgbClr val="0000FF"/>
              </a:solidFill>
              <a:latin typeface="Arial Narrow" charset="0"/>
              <a:ea typeface="ＭＳ Ｐゴシック" charset="0"/>
              <a:cs typeface="ＭＳ Ｐゴシック" charset="0"/>
            </a:endParaRPr>
          </a:p>
          <a:p>
            <a:pPr marL="225425" indent="-225425">
              <a:lnSpc>
                <a:spcPts val="2780"/>
              </a:lnSpc>
              <a:spcBef>
                <a:spcPts val="0"/>
              </a:spcBef>
              <a:spcAft>
                <a:spcPts val="600"/>
              </a:spcAft>
            </a:pPr>
            <a:r>
              <a:rPr lang="en-US" i="0" dirty="0" smtClean="0">
                <a:latin typeface="Arial Narrow" charset="0"/>
                <a:ea typeface="ＭＳ Ｐゴシック" charset="0"/>
                <a:cs typeface="ＭＳ Ｐゴシック" charset="0"/>
              </a:rPr>
              <a:t>More tangential injection provides 3-4x higher CD at low I</a:t>
            </a:r>
            <a:r>
              <a:rPr lang="en-US" i="0" baseline="-25000" dirty="0" smtClean="0">
                <a:latin typeface="Arial Narrow" charset="0"/>
                <a:ea typeface="ＭＳ Ｐゴシック" charset="0"/>
                <a:cs typeface="ＭＳ Ｐゴシック" charset="0"/>
              </a:rPr>
              <a:t>P </a:t>
            </a:r>
            <a:r>
              <a:rPr lang="en-US" i="0" dirty="0" smtClean="0">
                <a:latin typeface="Arial Narrow" charset="0"/>
                <a:ea typeface="ＭＳ Ｐゴシック" charset="0"/>
                <a:cs typeface="ＭＳ Ｐゴシック" charset="0"/>
              </a:rPr>
              <a:t>for full non-inductive operation</a:t>
            </a:r>
          </a:p>
          <a:p>
            <a:pPr lvl="1">
              <a:lnSpc>
                <a:spcPts val="2780"/>
              </a:lnSpc>
              <a:spcBef>
                <a:spcPts val="0"/>
              </a:spcBef>
              <a:spcAft>
                <a:spcPts val="600"/>
              </a:spcAft>
              <a:buFontTx/>
              <a:buChar char="-"/>
            </a:pPr>
            <a:r>
              <a:rPr lang="en-US" b="1" dirty="0" smtClean="0">
                <a:solidFill>
                  <a:srgbClr val="0000FF"/>
                </a:solidFill>
                <a:latin typeface="Arial Narrow" charset="0"/>
                <a:ea typeface="ＭＳ Ｐゴシック" charset="0"/>
                <a:cs typeface="ＭＳ Ｐゴシック" charset="0"/>
              </a:rPr>
              <a:t>Relocate 2</a:t>
            </a:r>
            <a:r>
              <a:rPr lang="en-US" b="1" baseline="30000" dirty="0" smtClean="0">
                <a:solidFill>
                  <a:srgbClr val="0000FF"/>
                </a:solidFill>
                <a:latin typeface="Arial Narrow" charset="0"/>
                <a:ea typeface="ＭＳ Ｐゴシック" charset="0"/>
                <a:cs typeface="ＭＳ Ｐゴシック" charset="0"/>
              </a:rPr>
              <a:t>nd</a:t>
            </a:r>
            <a:r>
              <a:rPr lang="en-US" b="1" dirty="0" smtClean="0">
                <a:solidFill>
                  <a:srgbClr val="0000FF"/>
                </a:solidFill>
                <a:latin typeface="Arial Narrow" charset="0"/>
                <a:ea typeface="ＭＳ Ｐゴシック" charset="0"/>
                <a:cs typeface="ＭＳ Ｐゴシック" charset="0"/>
              </a:rPr>
              <a:t> NBI from refurbished TFTR NBI system</a:t>
            </a:r>
          </a:p>
          <a:p>
            <a:pPr lvl="1">
              <a:lnSpc>
                <a:spcPts val="2780"/>
              </a:lnSpc>
              <a:spcBef>
                <a:spcPts val="0"/>
              </a:spcBef>
              <a:spcAft>
                <a:spcPts val="600"/>
              </a:spcAft>
              <a:buFontTx/>
              <a:buChar char="-"/>
            </a:pPr>
            <a:r>
              <a:rPr lang="en-US" b="1" i="0" dirty="0" smtClean="0">
                <a:solidFill>
                  <a:srgbClr val="0000FF"/>
                </a:solidFill>
                <a:latin typeface="Arial Narrow" charset="0"/>
                <a:ea typeface="ＭＳ Ｐゴシック" charset="0"/>
                <a:cs typeface="ＭＳ Ｐゴシック" charset="0"/>
              </a:rPr>
              <a:t>Tangential port </a:t>
            </a:r>
            <a:r>
              <a:rPr lang="en-US" b="1" dirty="0" smtClean="0">
                <a:solidFill>
                  <a:srgbClr val="0000FF"/>
                </a:solidFill>
                <a:latin typeface="Arial Narrow" charset="0"/>
                <a:ea typeface="ＭＳ Ｐゴシック" charset="0"/>
                <a:cs typeface="ＭＳ Ｐゴシック" charset="0"/>
              </a:rPr>
              <a:t>installation</a:t>
            </a:r>
          </a:p>
          <a:p>
            <a:pPr lvl="1">
              <a:lnSpc>
                <a:spcPts val="2780"/>
              </a:lnSpc>
              <a:spcBef>
                <a:spcPts val="0"/>
              </a:spcBef>
              <a:spcAft>
                <a:spcPts val="600"/>
              </a:spcAft>
              <a:buFontTx/>
              <a:buChar char="-"/>
            </a:pPr>
            <a:r>
              <a:rPr lang="en-US" b="1" dirty="0" smtClean="0">
                <a:solidFill>
                  <a:srgbClr val="0000FF"/>
                </a:solidFill>
                <a:latin typeface="Arial Narrow" charset="0"/>
                <a:ea typeface="ＭＳ Ｐゴシック" charset="0"/>
                <a:cs typeface="ＭＳ Ｐゴシック" charset="0"/>
              </a:rPr>
              <a:t>Port relocation and </a:t>
            </a:r>
            <a:r>
              <a:rPr lang="en-US" b="1" dirty="0">
                <a:solidFill>
                  <a:srgbClr val="0000FF"/>
                </a:solidFill>
                <a:latin typeface="Arial Narrow" charset="0"/>
                <a:ea typeface="ＭＳ Ｐゴシック" charset="0"/>
                <a:cs typeface="ＭＳ Ｐゴシック" charset="0"/>
              </a:rPr>
              <a:t>t</a:t>
            </a:r>
            <a:r>
              <a:rPr lang="en-US" b="1" i="0" dirty="0" smtClean="0">
                <a:solidFill>
                  <a:srgbClr val="0000FF"/>
                </a:solidFill>
                <a:latin typeface="Arial Narrow" charset="0"/>
                <a:ea typeface="ＭＳ Ｐゴシック" charset="0"/>
                <a:cs typeface="ＭＳ Ｐゴシック" charset="0"/>
              </a:rPr>
              <a:t>est cell rearrangement </a:t>
            </a:r>
          </a:p>
        </p:txBody>
      </p:sp>
      <p:sp>
        <p:nvSpPr>
          <p:cNvPr id="23" name="TextBox 22"/>
          <p:cNvSpPr txBox="1"/>
          <p:nvPr/>
        </p:nvSpPr>
        <p:spPr>
          <a:xfrm>
            <a:off x="2590800" y="5486400"/>
            <a:ext cx="6400800" cy="954107"/>
          </a:xfrm>
          <a:prstGeom prst="rect">
            <a:avLst/>
          </a:prstGeom>
          <a:solidFill>
            <a:schemeClr val="accent1">
              <a:lumMod val="20000"/>
              <a:lumOff val="80000"/>
            </a:schemeClr>
          </a:solidFill>
          <a:ln>
            <a:solidFill>
              <a:schemeClr val="tx1"/>
            </a:solidFill>
          </a:ln>
        </p:spPr>
        <p:txBody>
          <a:bodyPr wrap="square" rtlCol="0">
            <a:spAutoFit/>
          </a:bodyPr>
          <a:lstStyle/>
          <a:p>
            <a:pPr algn="ctr" eaLnBrk="1" hangingPunct="1">
              <a:buNone/>
            </a:pPr>
            <a:r>
              <a:rPr lang="en-US" sz="2800" i="0" dirty="0" smtClean="0">
                <a:solidFill>
                  <a:schemeClr val="tx1"/>
                </a:solidFill>
              </a:rPr>
              <a:t>Upgrad</a:t>
            </a:r>
            <a:r>
              <a:rPr lang="en-US" sz="2800" dirty="0" smtClean="0"/>
              <a:t>e Project completed on budget and on schedule in September 2015.</a:t>
            </a:r>
            <a:endParaRPr lang="en-US" sz="2800" i="0" dirty="0">
              <a:solidFill>
                <a:schemeClr val="tx1"/>
              </a:solidFill>
            </a:endParaRPr>
          </a:p>
        </p:txBody>
      </p:sp>
      <p:sp>
        <p:nvSpPr>
          <p:cNvPr id="24" name="Slide Number Placeholder 3"/>
          <p:cNvSpPr>
            <a:spLocks noGrp="1"/>
          </p:cNvSpPr>
          <p:nvPr>
            <p:ph type="sldNum" sz="quarter" idx="4294967295"/>
          </p:nvPr>
        </p:nvSpPr>
        <p:spPr>
          <a:xfrm>
            <a:off x="7239000" y="6527800"/>
            <a:ext cx="1905000" cy="457200"/>
          </a:xfrm>
          <a:prstGeom prst="rect">
            <a:avLst/>
          </a:prstGeom>
          <a:noFill/>
        </p:spPr>
        <p:txBody>
          <a:bodyPr anchor="t"/>
          <a:lstStyle/>
          <a:p>
            <a:pPr algn="r">
              <a:buNone/>
            </a:pPr>
            <a:fld id="{338AFD17-9088-4C77-B107-6A6359279C2A}" type="slidenum">
              <a:rPr lang="en-US" sz="1400" b="0">
                <a:latin typeface="Times" charset="0"/>
              </a:rPr>
              <a:pPr algn="r">
                <a:buNone/>
              </a:pPr>
              <a:t>3</a:t>
            </a:fld>
            <a:endParaRPr lang="en-US" sz="1400" b="0" dirty="0">
              <a:latin typeface="Times" charset="0"/>
            </a:endParaRPr>
          </a:p>
        </p:txBody>
      </p:sp>
    </p:spTree>
    <p:extLst>
      <p:ext uri="{BB962C8B-B14F-4D97-AF65-F5344CB8AC3E}">
        <p14:creationId xmlns:p14="http://schemas.microsoft.com/office/powerpoint/2010/main" val="19406050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3"/>
          <p:cNvSpPr>
            <a:spLocks noChangeArrowheads="1"/>
          </p:cNvSpPr>
          <p:nvPr/>
        </p:nvSpPr>
        <p:spPr bwMode="auto">
          <a:xfrm>
            <a:off x="-25400" y="-254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spcBef>
                <a:spcPct val="0"/>
              </a:spcBef>
              <a:buFontTx/>
              <a:buNone/>
            </a:pPr>
            <a:r>
              <a:rPr lang="en-US" sz="2800" i="0" dirty="0">
                <a:solidFill>
                  <a:srgbClr val="0000FF"/>
                </a:solidFill>
                <a:latin typeface="Arial" charset="0"/>
              </a:rPr>
              <a:t>Flexible Mid-Plane Feedback Coils for MHD </a:t>
            </a:r>
            <a:r>
              <a:rPr lang="en-US" sz="2800" i="0" dirty="0" err="1">
                <a:solidFill>
                  <a:srgbClr val="0000FF"/>
                </a:solidFill>
                <a:latin typeface="Arial" charset="0"/>
              </a:rPr>
              <a:t>Studoes</a:t>
            </a:r>
            <a:endParaRPr lang="en-US" sz="2800" i="0" dirty="0">
              <a:solidFill>
                <a:srgbClr val="0000FF"/>
              </a:solidFill>
              <a:latin typeface="Arial" charset="0"/>
            </a:endParaRPr>
          </a:p>
          <a:p>
            <a:pPr algn="ctr" eaLnBrk="0" hangingPunct="0">
              <a:spcBef>
                <a:spcPct val="0"/>
              </a:spcBef>
              <a:buFontTx/>
              <a:buNone/>
            </a:pPr>
            <a:r>
              <a:rPr lang="en-US" sz="2400" i="0" dirty="0">
                <a:solidFill>
                  <a:srgbClr val="FF0000"/>
                </a:solidFill>
                <a:latin typeface="Arial" charset="0"/>
              </a:rPr>
              <a:t>NCC will greatly enhance MHD physics studies and control</a:t>
            </a:r>
          </a:p>
          <a:p>
            <a:pPr algn="ctr" eaLnBrk="0" hangingPunct="0">
              <a:spcBef>
                <a:spcPct val="0"/>
              </a:spcBef>
              <a:buFontTx/>
              <a:buNone/>
            </a:pPr>
            <a:r>
              <a:rPr lang="en-US" sz="2000" i="0" dirty="0">
                <a:solidFill>
                  <a:srgbClr val="FF0000"/>
                </a:solidFill>
                <a:latin typeface="Arial" charset="0"/>
              </a:rPr>
              <a:t> </a:t>
            </a:r>
            <a:endParaRPr lang="en-US" sz="1800" i="0" dirty="0">
              <a:solidFill>
                <a:srgbClr val="FF0000"/>
              </a:solidFill>
              <a:latin typeface="Helvetica Neue" charset="0"/>
              <a:ea typeface="ヒラギノ角ゴ Pro W3" charset="0"/>
              <a:cs typeface="ヒラギノ角ゴ Pro W3" charset="0"/>
            </a:endParaRPr>
          </a:p>
        </p:txBody>
      </p:sp>
      <p:sp>
        <p:nvSpPr>
          <p:cNvPr id="40" name="TextBox 39"/>
          <p:cNvSpPr txBox="1"/>
          <p:nvPr/>
        </p:nvSpPr>
        <p:spPr>
          <a:xfrm>
            <a:off x="139700" y="5600700"/>
            <a:ext cx="8902700" cy="584776"/>
          </a:xfrm>
          <a:prstGeom prst="rect">
            <a:avLst/>
          </a:prstGeom>
          <a:solidFill>
            <a:schemeClr val="accent5">
              <a:lumMod val="20000"/>
              <a:lumOff val="80000"/>
            </a:schemeClr>
          </a:solidFill>
          <a:ln>
            <a:solidFill>
              <a:schemeClr val="tx1"/>
            </a:solidFill>
          </a:ln>
        </p:spPr>
        <p:txBody>
          <a:bodyPr>
            <a:spAutoFit/>
          </a:bodyPr>
          <a:lstStyle>
            <a:lvl1pPr marL="182563" indent="-457200"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eaLnBrk="1" hangingPunct="1">
              <a:buFontTx/>
              <a:buNone/>
              <a:defRPr/>
            </a:pPr>
            <a:r>
              <a:rPr lang="en-US" sz="1600" i="0" dirty="0" smtClean="0">
                <a:solidFill>
                  <a:srgbClr val="000000"/>
                </a:solidFill>
              </a:rPr>
              <a:t>  Base – Engineering design work on NCC to be performed in 2016 – 2017 to develop reliable cost and schedule.  </a:t>
            </a:r>
          </a:p>
        </p:txBody>
      </p:sp>
      <p:sp>
        <p:nvSpPr>
          <p:cNvPr id="38915" name="Rectangle 1"/>
          <p:cNvSpPr>
            <a:spLocks noChangeArrowheads="1"/>
          </p:cNvSpPr>
          <p:nvPr/>
        </p:nvSpPr>
        <p:spPr bwMode="auto">
          <a:xfrm>
            <a:off x="1470025" y="979488"/>
            <a:ext cx="2808288"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1400" i="0">
                <a:solidFill>
                  <a:srgbClr val="000000"/>
                </a:solidFill>
              </a:rPr>
              <a:t>Full toroidal NCC array (2 x 12) </a:t>
            </a:r>
          </a:p>
        </p:txBody>
      </p:sp>
      <p:sp>
        <p:nvSpPr>
          <p:cNvPr id="38916" name="Rectangle 55"/>
          <p:cNvSpPr>
            <a:spLocks noChangeArrowheads="1"/>
          </p:cNvSpPr>
          <p:nvPr/>
        </p:nvSpPr>
        <p:spPr bwMode="auto">
          <a:xfrm>
            <a:off x="4670425" y="966788"/>
            <a:ext cx="2938463" cy="307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1400" i="0">
                <a:solidFill>
                  <a:srgbClr val="000000"/>
                </a:solidFill>
              </a:rPr>
              <a:t>Partial toroidal NCC array (2 x 6) </a:t>
            </a:r>
          </a:p>
        </p:txBody>
      </p:sp>
      <p:sp>
        <p:nvSpPr>
          <p:cNvPr id="38917" name="Text Box 4"/>
          <p:cNvSpPr txBox="1">
            <a:spLocks noChangeArrowheads="1"/>
          </p:cNvSpPr>
          <p:nvPr/>
        </p:nvSpPr>
        <p:spPr bwMode="auto">
          <a:xfrm>
            <a:off x="920750" y="1976438"/>
            <a:ext cx="194627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nSpc>
                <a:spcPct val="80000"/>
              </a:lnSpc>
              <a:buFontTx/>
              <a:buNone/>
            </a:pPr>
            <a:r>
              <a:rPr lang="en-US" sz="1600" i="0">
                <a:solidFill>
                  <a:srgbClr val="FF0000"/>
                </a:solidFill>
                <a:latin typeface="Arial Narrow" charset="0"/>
                <a:ea typeface="MS PGothic" charset="0"/>
                <a:cs typeface="MS PGothic" charset="0"/>
              </a:rPr>
              <a:t>Full NCC</a:t>
            </a:r>
          </a:p>
        </p:txBody>
      </p:sp>
      <p:sp>
        <p:nvSpPr>
          <p:cNvPr id="38918" name="Text Box 6"/>
          <p:cNvSpPr txBox="1">
            <a:spLocks noChangeArrowheads="1"/>
          </p:cNvSpPr>
          <p:nvPr/>
        </p:nvSpPr>
        <p:spPr bwMode="auto">
          <a:xfrm>
            <a:off x="920750" y="2403475"/>
            <a:ext cx="180181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nSpc>
                <a:spcPct val="80000"/>
              </a:lnSpc>
              <a:buFontTx/>
              <a:buNone/>
            </a:pPr>
            <a:r>
              <a:rPr lang="en-US" sz="1600" i="0">
                <a:solidFill>
                  <a:srgbClr val="0000FF"/>
                </a:solidFill>
                <a:latin typeface="Arial Narrow" charset="0"/>
                <a:ea typeface="MS PGothic" charset="0"/>
                <a:cs typeface="MS PGothic" charset="0"/>
              </a:rPr>
              <a:t>Existing</a:t>
            </a:r>
          </a:p>
          <a:p>
            <a:pPr>
              <a:lnSpc>
                <a:spcPct val="80000"/>
              </a:lnSpc>
              <a:buFontTx/>
              <a:buNone/>
            </a:pPr>
            <a:r>
              <a:rPr lang="en-US" sz="1600" i="0">
                <a:solidFill>
                  <a:srgbClr val="0000FF"/>
                </a:solidFill>
                <a:latin typeface="Arial Narrow" charset="0"/>
                <a:ea typeface="MS PGothic" charset="0"/>
                <a:cs typeface="MS PGothic" charset="0"/>
              </a:rPr>
              <a:t>RWM</a:t>
            </a:r>
          </a:p>
          <a:p>
            <a:pPr>
              <a:lnSpc>
                <a:spcPct val="80000"/>
              </a:lnSpc>
              <a:buFontTx/>
              <a:buNone/>
            </a:pPr>
            <a:r>
              <a:rPr lang="en-US" sz="1600" i="0">
                <a:solidFill>
                  <a:srgbClr val="0000FF"/>
                </a:solidFill>
                <a:latin typeface="Arial Narrow" charset="0"/>
                <a:ea typeface="MS PGothic" charset="0"/>
                <a:cs typeface="MS PGothic" charset="0"/>
              </a:rPr>
              <a:t>coils</a:t>
            </a:r>
          </a:p>
        </p:txBody>
      </p:sp>
      <p:pic>
        <p:nvPicPr>
          <p:cNvPr id="38919" name="Picture 8" descr="plot2NSTX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988" y="1301750"/>
            <a:ext cx="2317750"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38920" name="Group 9"/>
          <p:cNvGrpSpPr>
            <a:grpSpLocks/>
          </p:cNvGrpSpPr>
          <p:nvPr/>
        </p:nvGrpSpPr>
        <p:grpSpPr bwMode="auto">
          <a:xfrm>
            <a:off x="1954213" y="1927225"/>
            <a:ext cx="1549400" cy="866775"/>
            <a:chOff x="492" y="1582"/>
            <a:chExt cx="1940" cy="1020"/>
          </a:xfrm>
        </p:grpSpPr>
        <p:sp>
          <p:nvSpPr>
            <p:cNvPr id="38963" name="Freeform 10"/>
            <p:cNvSpPr>
              <a:spLocks/>
            </p:cNvSpPr>
            <p:nvPr/>
          </p:nvSpPr>
          <p:spPr bwMode="auto">
            <a:xfrm>
              <a:off x="2082" y="2174"/>
              <a:ext cx="350" cy="396"/>
            </a:xfrm>
            <a:custGeom>
              <a:avLst/>
              <a:gdLst>
                <a:gd name="T0" fmla="*/ 328 w 350"/>
                <a:gd name="T1" fmla="*/ 0 h 396"/>
                <a:gd name="T2" fmla="*/ 224 w 350"/>
                <a:gd name="T3" fmla="*/ 32 h 396"/>
                <a:gd name="T4" fmla="*/ 118 w 350"/>
                <a:gd name="T5" fmla="*/ 60 h 396"/>
                <a:gd name="T6" fmla="*/ 0 w 350"/>
                <a:gd name="T7" fmla="*/ 82 h 396"/>
                <a:gd name="T8" fmla="*/ 30 w 350"/>
                <a:gd name="T9" fmla="*/ 396 h 396"/>
                <a:gd name="T10" fmla="*/ 130 w 350"/>
                <a:gd name="T11" fmla="*/ 378 h 396"/>
                <a:gd name="T12" fmla="*/ 272 w 350"/>
                <a:gd name="T13" fmla="*/ 346 h 396"/>
                <a:gd name="T14" fmla="*/ 350 w 350"/>
                <a:gd name="T15" fmla="*/ 320 h 396"/>
                <a:gd name="T16" fmla="*/ 0 60000 65536"/>
                <a:gd name="T17" fmla="*/ 0 60000 65536"/>
                <a:gd name="T18" fmla="*/ 0 60000 65536"/>
                <a:gd name="T19" fmla="*/ 0 60000 65536"/>
                <a:gd name="T20" fmla="*/ 0 60000 65536"/>
                <a:gd name="T21" fmla="*/ 0 60000 65536"/>
                <a:gd name="T22" fmla="*/ 0 60000 65536"/>
                <a:gd name="T23" fmla="*/ 0 60000 65536"/>
                <a:gd name="T24" fmla="*/ 0 w 350"/>
                <a:gd name="T25" fmla="*/ 0 h 396"/>
                <a:gd name="T26" fmla="*/ 350 w 350"/>
                <a:gd name="T27" fmla="*/ 396 h 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0" h="396">
                  <a:moveTo>
                    <a:pt x="328" y="0"/>
                  </a:moveTo>
                  <a:lnTo>
                    <a:pt x="224" y="32"/>
                  </a:lnTo>
                  <a:lnTo>
                    <a:pt x="118" y="60"/>
                  </a:lnTo>
                  <a:lnTo>
                    <a:pt x="0" y="82"/>
                  </a:lnTo>
                  <a:lnTo>
                    <a:pt x="30" y="396"/>
                  </a:lnTo>
                  <a:lnTo>
                    <a:pt x="130" y="378"/>
                  </a:lnTo>
                  <a:lnTo>
                    <a:pt x="272" y="346"/>
                  </a:lnTo>
                  <a:lnTo>
                    <a:pt x="350" y="32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64" name="Freeform 11"/>
            <p:cNvSpPr>
              <a:spLocks/>
            </p:cNvSpPr>
            <p:nvPr/>
          </p:nvSpPr>
          <p:spPr bwMode="auto">
            <a:xfrm>
              <a:off x="1462" y="2266"/>
              <a:ext cx="556" cy="336"/>
            </a:xfrm>
            <a:custGeom>
              <a:avLst/>
              <a:gdLst>
                <a:gd name="T0" fmla="*/ 24 w 556"/>
                <a:gd name="T1" fmla="*/ 0 h 336"/>
                <a:gd name="T2" fmla="*/ 166 w 556"/>
                <a:gd name="T3" fmla="*/ 14 h 336"/>
                <a:gd name="T4" fmla="*/ 278 w 556"/>
                <a:gd name="T5" fmla="*/ 16 h 336"/>
                <a:gd name="T6" fmla="*/ 392 w 556"/>
                <a:gd name="T7" fmla="*/ 14 h 336"/>
                <a:gd name="T8" fmla="*/ 472 w 556"/>
                <a:gd name="T9" fmla="*/ 8 h 336"/>
                <a:gd name="T10" fmla="*/ 528 w 556"/>
                <a:gd name="T11" fmla="*/ 0 h 336"/>
                <a:gd name="T12" fmla="*/ 556 w 556"/>
                <a:gd name="T13" fmla="*/ 312 h 336"/>
                <a:gd name="T14" fmla="*/ 550 w 556"/>
                <a:gd name="T15" fmla="*/ 322 h 336"/>
                <a:gd name="T16" fmla="*/ 428 w 556"/>
                <a:gd name="T17" fmla="*/ 332 h 336"/>
                <a:gd name="T18" fmla="*/ 274 w 556"/>
                <a:gd name="T19" fmla="*/ 336 h 336"/>
                <a:gd name="T20" fmla="*/ 92 w 556"/>
                <a:gd name="T21" fmla="*/ 326 h 336"/>
                <a:gd name="T22" fmla="*/ 0 w 556"/>
                <a:gd name="T23" fmla="*/ 318 h 336"/>
                <a:gd name="T24" fmla="*/ 24 w 556"/>
                <a:gd name="T25" fmla="*/ 0 h 3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6"/>
                <a:gd name="T40" fmla="*/ 0 h 336"/>
                <a:gd name="T41" fmla="*/ 556 w 556"/>
                <a:gd name="T42" fmla="*/ 336 h 3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6" h="336">
                  <a:moveTo>
                    <a:pt x="24" y="0"/>
                  </a:moveTo>
                  <a:lnTo>
                    <a:pt x="166" y="14"/>
                  </a:lnTo>
                  <a:lnTo>
                    <a:pt x="278" y="16"/>
                  </a:lnTo>
                  <a:lnTo>
                    <a:pt x="392" y="14"/>
                  </a:lnTo>
                  <a:lnTo>
                    <a:pt x="472" y="8"/>
                  </a:lnTo>
                  <a:lnTo>
                    <a:pt x="528" y="0"/>
                  </a:lnTo>
                  <a:lnTo>
                    <a:pt x="556" y="312"/>
                  </a:lnTo>
                  <a:lnTo>
                    <a:pt x="550" y="322"/>
                  </a:lnTo>
                  <a:lnTo>
                    <a:pt x="428" y="332"/>
                  </a:lnTo>
                  <a:lnTo>
                    <a:pt x="274" y="336"/>
                  </a:lnTo>
                  <a:lnTo>
                    <a:pt x="92" y="326"/>
                  </a:lnTo>
                  <a:lnTo>
                    <a:pt x="0" y="318"/>
                  </a:lnTo>
                  <a:lnTo>
                    <a:pt x="24" y="0"/>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65" name="Freeform 12"/>
            <p:cNvSpPr>
              <a:spLocks/>
            </p:cNvSpPr>
            <p:nvPr/>
          </p:nvSpPr>
          <p:spPr bwMode="auto">
            <a:xfrm>
              <a:off x="878" y="2126"/>
              <a:ext cx="522" cy="448"/>
            </a:xfrm>
            <a:custGeom>
              <a:avLst/>
              <a:gdLst>
                <a:gd name="T0" fmla="*/ 78 w 522"/>
                <a:gd name="T1" fmla="*/ 0 h 448"/>
                <a:gd name="T2" fmla="*/ 180 w 522"/>
                <a:gd name="T3" fmla="*/ 44 h 448"/>
                <a:gd name="T4" fmla="*/ 304 w 522"/>
                <a:gd name="T5" fmla="*/ 84 h 448"/>
                <a:gd name="T6" fmla="*/ 404 w 522"/>
                <a:gd name="T7" fmla="*/ 108 h 448"/>
                <a:gd name="T8" fmla="*/ 476 w 522"/>
                <a:gd name="T9" fmla="*/ 122 h 448"/>
                <a:gd name="T10" fmla="*/ 522 w 522"/>
                <a:gd name="T11" fmla="*/ 130 h 448"/>
                <a:gd name="T12" fmla="*/ 492 w 522"/>
                <a:gd name="T13" fmla="*/ 448 h 448"/>
                <a:gd name="T14" fmla="*/ 376 w 522"/>
                <a:gd name="T15" fmla="*/ 424 h 448"/>
                <a:gd name="T16" fmla="*/ 232 w 522"/>
                <a:gd name="T17" fmla="*/ 390 h 448"/>
                <a:gd name="T18" fmla="*/ 108 w 522"/>
                <a:gd name="T19" fmla="*/ 350 h 448"/>
                <a:gd name="T20" fmla="*/ 0 w 522"/>
                <a:gd name="T21" fmla="*/ 306 h 448"/>
                <a:gd name="T22" fmla="*/ 78 w 522"/>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2"/>
                <a:gd name="T37" fmla="*/ 0 h 448"/>
                <a:gd name="T38" fmla="*/ 522 w 522"/>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2" h="448">
                  <a:moveTo>
                    <a:pt x="78" y="0"/>
                  </a:moveTo>
                  <a:lnTo>
                    <a:pt x="180" y="44"/>
                  </a:lnTo>
                  <a:lnTo>
                    <a:pt x="304" y="84"/>
                  </a:lnTo>
                  <a:lnTo>
                    <a:pt x="404" y="108"/>
                  </a:lnTo>
                  <a:lnTo>
                    <a:pt x="476" y="122"/>
                  </a:lnTo>
                  <a:lnTo>
                    <a:pt x="522" y="130"/>
                  </a:lnTo>
                  <a:lnTo>
                    <a:pt x="492" y="448"/>
                  </a:lnTo>
                  <a:lnTo>
                    <a:pt x="376" y="424"/>
                  </a:lnTo>
                  <a:lnTo>
                    <a:pt x="232" y="390"/>
                  </a:lnTo>
                  <a:lnTo>
                    <a:pt x="108" y="350"/>
                  </a:lnTo>
                  <a:lnTo>
                    <a:pt x="0" y="306"/>
                  </a:lnTo>
                  <a:lnTo>
                    <a:pt x="78" y="0"/>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66" name="Freeform 13"/>
            <p:cNvSpPr>
              <a:spLocks/>
            </p:cNvSpPr>
            <p:nvPr/>
          </p:nvSpPr>
          <p:spPr bwMode="auto">
            <a:xfrm>
              <a:off x="552" y="1884"/>
              <a:ext cx="320" cy="496"/>
            </a:xfrm>
            <a:custGeom>
              <a:avLst/>
              <a:gdLst>
                <a:gd name="T0" fmla="*/ 320 w 320"/>
                <a:gd name="T1" fmla="*/ 196 h 496"/>
                <a:gd name="T2" fmla="*/ 238 w 320"/>
                <a:gd name="T3" fmla="*/ 144 h 496"/>
                <a:gd name="T4" fmla="*/ 156 w 320"/>
                <a:gd name="T5" fmla="*/ 76 h 496"/>
                <a:gd name="T6" fmla="*/ 96 w 320"/>
                <a:gd name="T7" fmla="*/ 0 h 496"/>
                <a:gd name="T8" fmla="*/ 0 w 320"/>
                <a:gd name="T9" fmla="*/ 286 h 496"/>
                <a:gd name="T10" fmla="*/ 48 w 320"/>
                <a:gd name="T11" fmla="*/ 346 h 496"/>
                <a:gd name="T12" fmla="*/ 122 w 320"/>
                <a:gd name="T13" fmla="*/ 416 h 496"/>
                <a:gd name="T14" fmla="*/ 210 w 320"/>
                <a:gd name="T15" fmla="*/ 482 h 496"/>
                <a:gd name="T16" fmla="*/ 240 w 320"/>
                <a:gd name="T17" fmla="*/ 496 h 4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0"/>
                <a:gd name="T28" fmla="*/ 0 h 496"/>
                <a:gd name="T29" fmla="*/ 320 w 320"/>
                <a:gd name="T30" fmla="*/ 496 h 4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0" h="496">
                  <a:moveTo>
                    <a:pt x="320" y="196"/>
                  </a:moveTo>
                  <a:lnTo>
                    <a:pt x="238" y="144"/>
                  </a:lnTo>
                  <a:lnTo>
                    <a:pt x="156" y="76"/>
                  </a:lnTo>
                  <a:lnTo>
                    <a:pt x="96" y="0"/>
                  </a:lnTo>
                  <a:lnTo>
                    <a:pt x="0" y="286"/>
                  </a:lnTo>
                  <a:lnTo>
                    <a:pt x="48" y="346"/>
                  </a:lnTo>
                  <a:lnTo>
                    <a:pt x="122" y="416"/>
                  </a:lnTo>
                  <a:lnTo>
                    <a:pt x="210" y="482"/>
                  </a:lnTo>
                  <a:lnTo>
                    <a:pt x="240" y="496"/>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67" name="Freeform 14"/>
            <p:cNvSpPr>
              <a:spLocks/>
            </p:cNvSpPr>
            <p:nvPr/>
          </p:nvSpPr>
          <p:spPr bwMode="auto">
            <a:xfrm>
              <a:off x="492" y="1582"/>
              <a:ext cx="132" cy="390"/>
            </a:xfrm>
            <a:custGeom>
              <a:avLst/>
              <a:gdLst>
                <a:gd name="T0" fmla="*/ 0 w 132"/>
                <a:gd name="T1" fmla="*/ 390 h 390"/>
                <a:gd name="T2" fmla="*/ 4 w 132"/>
                <a:gd name="T3" fmla="*/ 328 h 390"/>
                <a:gd name="T4" fmla="*/ 132 w 132"/>
                <a:gd name="T5" fmla="*/ 0 h 390"/>
                <a:gd name="T6" fmla="*/ 108 w 132"/>
                <a:gd name="T7" fmla="*/ 82 h 390"/>
                <a:gd name="T8" fmla="*/ 104 w 132"/>
                <a:gd name="T9" fmla="*/ 126 h 390"/>
                <a:gd name="T10" fmla="*/ 106 w 132"/>
                <a:gd name="T11" fmla="*/ 168 h 390"/>
                <a:gd name="T12" fmla="*/ 118 w 132"/>
                <a:gd name="T13" fmla="*/ 216 h 390"/>
                <a:gd name="T14" fmla="*/ 132 w 132"/>
                <a:gd name="T15" fmla="*/ 238 h 390"/>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90"/>
                <a:gd name="T26" fmla="*/ 132 w 132"/>
                <a:gd name="T27" fmla="*/ 390 h 3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90">
                  <a:moveTo>
                    <a:pt x="0" y="390"/>
                  </a:moveTo>
                  <a:lnTo>
                    <a:pt x="4" y="328"/>
                  </a:lnTo>
                  <a:lnTo>
                    <a:pt x="132" y="0"/>
                  </a:lnTo>
                  <a:lnTo>
                    <a:pt x="108" y="82"/>
                  </a:lnTo>
                  <a:lnTo>
                    <a:pt x="104" y="126"/>
                  </a:lnTo>
                  <a:lnTo>
                    <a:pt x="106" y="168"/>
                  </a:lnTo>
                  <a:lnTo>
                    <a:pt x="118" y="216"/>
                  </a:lnTo>
                  <a:lnTo>
                    <a:pt x="132" y="238"/>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8921" name="Group 21"/>
          <p:cNvGrpSpPr>
            <a:grpSpLocks/>
          </p:cNvGrpSpPr>
          <p:nvPr/>
        </p:nvGrpSpPr>
        <p:grpSpPr bwMode="auto">
          <a:xfrm>
            <a:off x="2017713" y="3182938"/>
            <a:ext cx="1498600" cy="565150"/>
            <a:chOff x="548" y="3006"/>
            <a:chExt cx="1884" cy="658"/>
          </a:xfrm>
        </p:grpSpPr>
        <p:sp>
          <p:nvSpPr>
            <p:cNvPr id="38958" name="Freeform 22"/>
            <p:cNvSpPr>
              <a:spLocks/>
            </p:cNvSpPr>
            <p:nvPr/>
          </p:nvSpPr>
          <p:spPr bwMode="auto">
            <a:xfrm>
              <a:off x="2104" y="3342"/>
              <a:ext cx="326" cy="92"/>
            </a:xfrm>
            <a:custGeom>
              <a:avLst/>
              <a:gdLst>
                <a:gd name="T0" fmla="*/ 326 w 326"/>
                <a:gd name="T1" fmla="*/ 0 h 92"/>
                <a:gd name="T2" fmla="*/ 204 w 326"/>
                <a:gd name="T3" fmla="*/ 36 h 92"/>
                <a:gd name="T4" fmla="*/ 98 w 326"/>
                <a:gd name="T5" fmla="*/ 62 h 92"/>
                <a:gd name="T6" fmla="*/ 4 w 326"/>
                <a:gd name="T7" fmla="*/ 76 h 92"/>
                <a:gd name="T8" fmla="*/ 0 w 326"/>
                <a:gd name="T9" fmla="*/ 92 h 92"/>
                <a:gd name="T10" fmla="*/ 0 60000 65536"/>
                <a:gd name="T11" fmla="*/ 0 60000 65536"/>
                <a:gd name="T12" fmla="*/ 0 60000 65536"/>
                <a:gd name="T13" fmla="*/ 0 60000 65536"/>
                <a:gd name="T14" fmla="*/ 0 60000 65536"/>
                <a:gd name="T15" fmla="*/ 0 w 326"/>
                <a:gd name="T16" fmla="*/ 0 h 92"/>
                <a:gd name="T17" fmla="*/ 326 w 326"/>
                <a:gd name="T18" fmla="*/ 92 h 92"/>
              </a:gdLst>
              <a:ahLst/>
              <a:cxnLst>
                <a:cxn ang="T10">
                  <a:pos x="T0" y="T1"/>
                </a:cxn>
                <a:cxn ang="T11">
                  <a:pos x="T2" y="T3"/>
                </a:cxn>
                <a:cxn ang="T12">
                  <a:pos x="T4" y="T5"/>
                </a:cxn>
                <a:cxn ang="T13">
                  <a:pos x="T6" y="T7"/>
                </a:cxn>
                <a:cxn ang="T14">
                  <a:pos x="T8" y="T9"/>
                </a:cxn>
              </a:cxnLst>
              <a:rect l="T15" t="T16" r="T17" b="T18"/>
              <a:pathLst>
                <a:path w="326" h="92">
                  <a:moveTo>
                    <a:pt x="326" y="0"/>
                  </a:moveTo>
                  <a:lnTo>
                    <a:pt x="204" y="36"/>
                  </a:lnTo>
                  <a:lnTo>
                    <a:pt x="98" y="62"/>
                  </a:lnTo>
                  <a:lnTo>
                    <a:pt x="4" y="76"/>
                  </a:lnTo>
                  <a:lnTo>
                    <a:pt x="0" y="92"/>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9" name="Freeform 23"/>
            <p:cNvSpPr>
              <a:spLocks/>
            </p:cNvSpPr>
            <p:nvPr/>
          </p:nvSpPr>
          <p:spPr bwMode="auto">
            <a:xfrm>
              <a:off x="2090" y="3540"/>
              <a:ext cx="342" cy="86"/>
            </a:xfrm>
            <a:custGeom>
              <a:avLst/>
              <a:gdLst>
                <a:gd name="T0" fmla="*/ 0 w 342"/>
                <a:gd name="T1" fmla="*/ 86 h 86"/>
                <a:gd name="T2" fmla="*/ 144 w 342"/>
                <a:gd name="T3" fmla="*/ 60 h 86"/>
                <a:gd name="T4" fmla="*/ 224 w 342"/>
                <a:gd name="T5" fmla="*/ 40 h 86"/>
                <a:gd name="T6" fmla="*/ 310 w 342"/>
                <a:gd name="T7" fmla="*/ 12 h 86"/>
                <a:gd name="T8" fmla="*/ 342 w 342"/>
                <a:gd name="T9" fmla="*/ 0 h 86"/>
                <a:gd name="T10" fmla="*/ 0 60000 65536"/>
                <a:gd name="T11" fmla="*/ 0 60000 65536"/>
                <a:gd name="T12" fmla="*/ 0 60000 65536"/>
                <a:gd name="T13" fmla="*/ 0 60000 65536"/>
                <a:gd name="T14" fmla="*/ 0 60000 65536"/>
                <a:gd name="T15" fmla="*/ 0 w 342"/>
                <a:gd name="T16" fmla="*/ 0 h 86"/>
                <a:gd name="T17" fmla="*/ 342 w 342"/>
                <a:gd name="T18" fmla="*/ 86 h 86"/>
              </a:gdLst>
              <a:ahLst/>
              <a:cxnLst>
                <a:cxn ang="T10">
                  <a:pos x="T0" y="T1"/>
                </a:cxn>
                <a:cxn ang="T11">
                  <a:pos x="T2" y="T3"/>
                </a:cxn>
                <a:cxn ang="T12">
                  <a:pos x="T4" y="T5"/>
                </a:cxn>
                <a:cxn ang="T13">
                  <a:pos x="T6" y="T7"/>
                </a:cxn>
                <a:cxn ang="T14">
                  <a:pos x="T8" y="T9"/>
                </a:cxn>
              </a:cxnLst>
              <a:rect l="T15" t="T16" r="T17" b="T18"/>
              <a:pathLst>
                <a:path w="342" h="86">
                  <a:moveTo>
                    <a:pt x="0" y="86"/>
                  </a:moveTo>
                  <a:lnTo>
                    <a:pt x="144" y="60"/>
                  </a:lnTo>
                  <a:lnTo>
                    <a:pt x="224" y="40"/>
                  </a:lnTo>
                  <a:lnTo>
                    <a:pt x="310" y="12"/>
                  </a:lnTo>
                  <a:lnTo>
                    <a:pt x="342"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60" name="Freeform 24"/>
            <p:cNvSpPr>
              <a:spLocks/>
            </p:cNvSpPr>
            <p:nvPr/>
          </p:nvSpPr>
          <p:spPr bwMode="auto">
            <a:xfrm>
              <a:off x="1462" y="3432"/>
              <a:ext cx="560" cy="232"/>
            </a:xfrm>
            <a:custGeom>
              <a:avLst/>
              <a:gdLst>
                <a:gd name="T0" fmla="*/ 0 w 560"/>
                <a:gd name="T1" fmla="*/ 0 h 232"/>
                <a:gd name="T2" fmla="*/ 22 w 560"/>
                <a:gd name="T3" fmla="*/ 216 h 232"/>
                <a:gd name="T4" fmla="*/ 206 w 560"/>
                <a:gd name="T5" fmla="*/ 228 h 232"/>
                <a:gd name="T6" fmla="*/ 286 w 560"/>
                <a:gd name="T7" fmla="*/ 232 h 232"/>
                <a:gd name="T8" fmla="*/ 406 w 560"/>
                <a:gd name="T9" fmla="*/ 224 h 232"/>
                <a:gd name="T10" fmla="*/ 528 w 560"/>
                <a:gd name="T11" fmla="*/ 218 h 232"/>
                <a:gd name="T12" fmla="*/ 560 w 560"/>
                <a:gd name="T13" fmla="*/ 0 h 232"/>
                <a:gd name="T14" fmla="*/ 420 w 560"/>
                <a:gd name="T15" fmla="*/ 12 h 232"/>
                <a:gd name="T16" fmla="*/ 274 w 560"/>
                <a:gd name="T17" fmla="*/ 18 h 232"/>
                <a:gd name="T18" fmla="*/ 116 w 560"/>
                <a:gd name="T19" fmla="*/ 12 h 232"/>
                <a:gd name="T20" fmla="*/ 0 w 560"/>
                <a:gd name="T21" fmla="*/ 0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0"/>
                <a:gd name="T34" fmla="*/ 0 h 232"/>
                <a:gd name="T35" fmla="*/ 560 w 560"/>
                <a:gd name="T36" fmla="*/ 232 h 2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0" h="232">
                  <a:moveTo>
                    <a:pt x="0" y="0"/>
                  </a:moveTo>
                  <a:lnTo>
                    <a:pt x="22" y="216"/>
                  </a:lnTo>
                  <a:lnTo>
                    <a:pt x="206" y="228"/>
                  </a:lnTo>
                  <a:lnTo>
                    <a:pt x="286" y="232"/>
                  </a:lnTo>
                  <a:lnTo>
                    <a:pt x="406" y="224"/>
                  </a:lnTo>
                  <a:lnTo>
                    <a:pt x="528" y="218"/>
                  </a:lnTo>
                  <a:lnTo>
                    <a:pt x="560" y="0"/>
                  </a:lnTo>
                  <a:lnTo>
                    <a:pt x="420" y="12"/>
                  </a:lnTo>
                  <a:lnTo>
                    <a:pt x="274" y="18"/>
                  </a:lnTo>
                  <a:lnTo>
                    <a:pt x="116" y="12"/>
                  </a:lnTo>
                  <a:lnTo>
                    <a:pt x="0" y="0"/>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61" name="Freeform 25"/>
            <p:cNvSpPr>
              <a:spLocks/>
            </p:cNvSpPr>
            <p:nvPr/>
          </p:nvSpPr>
          <p:spPr bwMode="auto">
            <a:xfrm>
              <a:off x="892" y="3282"/>
              <a:ext cx="498" cy="362"/>
            </a:xfrm>
            <a:custGeom>
              <a:avLst/>
              <a:gdLst>
                <a:gd name="T0" fmla="*/ 498 w 498"/>
                <a:gd name="T1" fmla="*/ 362 h 362"/>
                <a:gd name="T2" fmla="*/ 352 w 498"/>
                <a:gd name="T3" fmla="*/ 334 h 362"/>
                <a:gd name="T4" fmla="*/ 228 w 498"/>
                <a:gd name="T5" fmla="*/ 298 h 362"/>
                <a:gd name="T6" fmla="*/ 118 w 498"/>
                <a:gd name="T7" fmla="*/ 260 h 362"/>
                <a:gd name="T8" fmla="*/ 68 w 498"/>
                <a:gd name="T9" fmla="*/ 236 h 362"/>
                <a:gd name="T10" fmla="*/ 0 w 498"/>
                <a:gd name="T11" fmla="*/ 0 h 362"/>
                <a:gd name="T12" fmla="*/ 90 w 498"/>
                <a:gd name="T13" fmla="*/ 34 h 362"/>
                <a:gd name="T14" fmla="*/ 150 w 498"/>
                <a:gd name="T15" fmla="*/ 56 h 362"/>
                <a:gd name="T16" fmla="*/ 228 w 498"/>
                <a:gd name="T17" fmla="*/ 84 h 362"/>
                <a:gd name="T18" fmla="*/ 306 w 498"/>
                <a:gd name="T19" fmla="*/ 104 h 362"/>
                <a:gd name="T20" fmla="*/ 374 w 498"/>
                <a:gd name="T21" fmla="*/ 120 h 362"/>
                <a:gd name="T22" fmla="*/ 478 w 498"/>
                <a:gd name="T23" fmla="*/ 138 h 362"/>
                <a:gd name="T24" fmla="*/ 482 w 498"/>
                <a:gd name="T25" fmla="*/ 154 h 3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98"/>
                <a:gd name="T40" fmla="*/ 0 h 362"/>
                <a:gd name="T41" fmla="*/ 498 w 498"/>
                <a:gd name="T42" fmla="*/ 362 h 3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98" h="362">
                  <a:moveTo>
                    <a:pt x="498" y="362"/>
                  </a:moveTo>
                  <a:lnTo>
                    <a:pt x="352" y="334"/>
                  </a:lnTo>
                  <a:lnTo>
                    <a:pt x="228" y="298"/>
                  </a:lnTo>
                  <a:lnTo>
                    <a:pt x="118" y="260"/>
                  </a:lnTo>
                  <a:lnTo>
                    <a:pt x="68" y="236"/>
                  </a:lnTo>
                  <a:lnTo>
                    <a:pt x="0" y="0"/>
                  </a:lnTo>
                  <a:lnTo>
                    <a:pt x="90" y="34"/>
                  </a:lnTo>
                  <a:lnTo>
                    <a:pt x="150" y="56"/>
                  </a:lnTo>
                  <a:lnTo>
                    <a:pt x="228" y="84"/>
                  </a:lnTo>
                  <a:lnTo>
                    <a:pt x="306" y="104"/>
                  </a:lnTo>
                  <a:lnTo>
                    <a:pt x="374" y="120"/>
                  </a:lnTo>
                  <a:lnTo>
                    <a:pt x="478" y="138"/>
                  </a:lnTo>
                  <a:lnTo>
                    <a:pt x="482" y="154"/>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62" name="Freeform 26"/>
            <p:cNvSpPr>
              <a:spLocks/>
            </p:cNvSpPr>
            <p:nvPr/>
          </p:nvSpPr>
          <p:spPr bwMode="auto">
            <a:xfrm>
              <a:off x="548" y="3006"/>
              <a:ext cx="276" cy="440"/>
            </a:xfrm>
            <a:custGeom>
              <a:avLst/>
              <a:gdLst>
                <a:gd name="T0" fmla="*/ 276 w 276"/>
                <a:gd name="T1" fmla="*/ 440 h 440"/>
                <a:gd name="T2" fmla="*/ 212 w 276"/>
                <a:gd name="T3" fmla="*/ 388 h 440"/>
                <a:gd name="T4" fmla="*/ 144 w 276"/>
                <a:gd name="T5" fmla="*/ 318 h 440"/>
                <a:gd name="T6" fmla="*/ 112 w 276"/>
                <a:gd name="T7" fmla="*/ 274 h 440"/>
                <a:gd name="T8" fmla="*/ 96 w 276"/>
                <a:gd name="T9" fmla="*/ 254 h 440"/>
                <a:gd name="T10" fmla="*/ 0 w 276"/>
                <a:gd name="T11" fmla="*/ 0 h 440"/>
                <a:gd name="T12" fmla="*/ 72 w 276"/>
                <a:gd name="T13" fmla="*/ 96 h 440"/>
                <a:gd name="T14" fmla="*/ 114 w 276"/>
                <a:gd name="T15" fmla="*/ 134 h 440"/>
                <a:gd name="T16" fmla="*/ 156 w 276"/>
                <a:gd name="T17" fmla="*/ 166 h 440"/>
                <a:gd name="T18" fmla="*/ 194 w 276"/>
                <a:gd name="T19" fmla="*/ 194 h 440"/>
                <a:gd name="T20" fmla="*/ 252 w 276"/>
                <a:gd name="T21" fmla="*/ 230 h 440"/>
                <a:gd name="T22" fmla="*/ 274 w 276"/>
                <a:gd name="T23" fmla="*/ 240 h 4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6"/>
                <a:gd name="T37" fmla="*/ 0 h 440"/>
                <a:gd name="T38" fmla="*/ 276 w 276"/>
                <a:gd name="T39" fmla="*/ 440 h 4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6" h="440">
                  <a:moveTo>
                    <a:pt x="276" y="440"/>
                  </a:moveTo>
                  <a:lnTo>
                    <a:pt x="212" y="388"/>
                  </a:lnTo>
                  <a:lnTo>
                    <a:pt x="144" y="318"/>
                  </a:lnTo>
                  <a:lnTo>
                    <a:pt x="112" y="274"/>
                  </a:lnTo>
                  <a:lnTo>
                    <a:pt x="96" y="254"/>
                  </a:lnTo>
                  <a:lnTo>
                    <a:pt x="0" y="0"/>
                  </a:lnTo>
                  <a:lnTo>
                    <a:pt x="72" y="96"/>
                  </a:lnTo>
                  <a:lnTo>
                    <a:pt x="114" y="134"/>
                  </a:lnTo>
                  <a:lnTo>
                    <a:pt x="156" y="166"/>
                  </a:lnTo>
                  <a:lnTo>
                    <a:pt x="194" y="194"/>
                  </a:lnTo>
                  <a:lnTo>
                    <a:pt x="252" y="230"/>
                  </a:lnTo>
                  <a:lnTo>
                    <a:pt x="274" y="24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8922" name="Group 27"/>
          <p:cNvGrpSpPr>
            <a:grpSpLocks/>
          </p:cNvGrpSpPr>
          <p:nvPr/>
        </p:nvGrpSpPr>
        <p:grpSpPr bwMode="auto">
          <a:xfrm>
            <a:off x="1800225" y="2049463"/>
            <a:ext cx="2309813" cy="1495425"/>
            <a:chOff x="296" y="1708"/>
            <a:chExt cx="2888" cy="1756"/>
          </a:xfrm>
        </p:grpSpPr>
        <p:sp>
          <p:nvSpPr>
            <p:cNvPr id="38949" name="Freeform 28"/>
            <p:cNvSpPr>
              <a:spLocks/>
            </p:cNvSpPr>
            <p:nvPr/>
          </p:nvSpPr>
          <p:spPr bwMode="auto">
            <a:xfrm>
              <a:off x="1010" y="2704"/>
              <a:ext cx="1422" cy="760"/>
            </a:xfrm>
            <a:custGeom>
              <a:avLst/>
              <a:gdLst>
                <a:gd name="T0" fmla="*/ 0 w 1422"/>
                <a:gd name="T1" fmla="*/ 96 h 760"/>
                <a:gd name="T2" fmla="*/ 92 w 1422"/>
                <a:gd name="T3" fmla="*/ 118 h 760"/>
                <a:gd name="T4" fmla="*/ 92 w 1422"/>
                <a:gd name="T5" fmla="*/ 0 h 760"/>
                <a:gd name="T6" fmla="*/ 194 w 1422"/>
                <a:gd name="T7" fmla="*/ 22 h 760"/>
                <a:gd name="T8" fmla="*/ 300 w 1422"/>
                <a:gd name="T9" fmla="*/ 44 h 760"/>
                <a:gd name="T10" fmla="*/ 422 w 1422"/>
                <a:gd name="T11" fmla="*/ 58 h 760"/>
                <a:gd name="T12" fmla="*/ 586 w 1422"/>
                <a:gd name="T13" fmla="*/ 74 h 760"/>
                <a:gd name="T14" fmla="*/ 726 w 1422"/>
                <a:gd name="T15" fmla="*/ 78 h 760"/>
                <a:gd name="T16" fmla="*/ 840 w 1422"/>
                <a:gd name="T17" fmla="*/ 76 h 760"/>
                <a:gd name="T18" fmla="*/ 982 w 1422"/>
                <a:gd name="T19" fmla="*/ 64 h 760"/>
                <a:gd name="T20" fmla="*/ 1088 w 1422"/>
                <a:gd name="T21" fmla="*/ 56 h 760"/>
                <a:gd name="T22" fmla="*/ 1190 w 1422"/>
                <a:gd name="T23" fmla="*/ 40 h 760"/>
                <a:gd name="T24" fmla="*/ 1254 w 1422"/>
                <a:gd name="T25" fmla="*/ 26 h 760"/>
                <a:gd name="T26" fmla="*/ 1278 w 1422"/>
                <a:gd name="T27" fmla="*/ 24 h 760"/>
                <a:gd name="T28" fmla="*/ 1278 w 1422"/>
                <a:gd name="T29" fmla="*/ 210 h 760"/>
                <a:gd name="T30" fmla="*/ 1422 w 1422"/>
                <a:gd name="T31" fmla="*/ 178 h 760"/>
                <a:gd name="T32" fmla="*/ 1422 w 1422"/>
                <a:gd name="T33" fmla="*/ 486 h 760"/>
                <a:gd name="T34" fmla="*/ 1278 w 1422"/>
                <a:gd name="T35" fmla="*/ 520 h 760"/>
                <a:gd name="T36" fmla="*/ 1278 w 1422"/>
                <a:gd name="T37" fmla="*/ 706 h 760"/>
                <a:gd name="T38" fmla="*/ 1082 w 1422"/>
                <a:gd name="T39" fmla="*/ 740 h 760"/>
                <a:gd name="T40" fmla="*/ 938 w 1422"/>
                <a:gd name="T41" fmla="*/ 756 h 760"/>
                <a:gd name="T42" fmla="*/ 742 w 1422"/>
                <a:gd name="T43" fmla="*/ 760 h 760"/>
                <a:gd name="T44" fmla="*/ 654 w 1422"/>
                <a:gd name="T45" fmla="*/ 760 h 760"/>
                <a:gd name="T46" fmla="*/ 506 w 1422"/>
                <a:gd name="T47" fmla="*/ 752 h 760"/>
                <a:gd name="T48" fmla="*/ 366 w 1422"/>
                <a:gd name="T49" fmla="*/ 736 h 760"/>
                <a:gd name="T50" fmla="*/ 254 w 1422"/>
                <a:gd name="T51" fmla="*/ 724 h 760"/>
                <a:gd name="T52" fmla="*/ 146 w 1422"/>
                <a:gd name="T53" fmla="*/ 700 h 760"/>
                <a:gd name="T54" fmla="*/ 92 w 1422"/>
                <a:gd name="T55" fmla="*/ 692 h 760"/>
                <a:gd name="T56" fmla="*/ 92 w 1422"/>
                <a:gd name="T57" fmla="*/ 570 h 760"/>
                <a:gd name="T58" fmla="*/ 0 w 1422"/>
                <a:gd name="T59" fmla="*/ 546 h 760"/>
                <a:gd name="T60" fmla="*/ 0 w 1422"/>
                <a:gd name="T61" fmla="*/ 96 h 7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22"/>
                <a:gd name="T94" fmla="*/ 0 h 760"/>
                <a:gd name="T95" fmla="*/ 1422 w 1422"/>
                <a:gd name="T96" fmla="*/ 760 h 7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22" h="760">
                  <a:moveTo>
                    <a:pt x="0" y="96"/>
                  </a:moveTo>
                  <a:lnTo>
                    <a:pt x="92" y="118"/>
                  </a:lnTo>
                  <a:lnTo>
                    <a:pt x="92" y="0"/>
                  </a:lnTo>
                  <a:lnTo>
                    <a:pt x="194" y="22"/>
                  </a:lnTo>
                  <a:lnTo>
                    <a:pt x="300" y="44"/>
                  </a:lnTo>
                  <a:lnTo>
                    <a:pt x="422" y="58"/>
                  </a:lnTo>
                  <a:lnTo>
                    <a:pt x="586" y="74"/>
                  </a:lnTo>
                  <a:lnTo>
                    <a:pt x="726" y="78"/>
                  </a:lnTo>
                  <a:lnTo>
                    <a:pt x="840" y="76"/>
                  </a:lnTo>
                  <a:lnTo>
                    <a:pt x="982" y="64"/>
                  </a:lnTo>
                  <a:lnTo>
                    <a:pt x="1088" y="56"/>
                  </a:lnTo>
                  <a:lnTo>
                    <a:pt x="1190" y="40"/>
                  </a:lnTo>
                  <a:lnTo>
                    <a:pt x="1254" y="26"/>
                  </a:lnTo>
                  <a:lnTo>
                    <a:pt x="1278" y="24"/>
                  </a:lnTo>
                  <a:lnTo>
                    <a:pt x="1278" y="210"/>
                  </a:lnTo>
                  <a:lnTo>
                    <a:pt x="1422" y="178"/>
                  </a:lnTo>
                  <a:lnTo>
                    <a:pt x="1422" y="486"/>
                  </a:lnTo>
                  <a:lnTo>
                    <a:pt x="1278" y="520"/>
                  </a:lnTo>
                  <a:lnTo>
                    <a:pt x="1278" y="706"/>
                  </a:lnTo>
                  <a:lnTo>
                    <a:pt x="1082" y="740"/>
                  </a:lnTo>
                  <a:lnTo>
                    <a:pt x="938" y="756"/>
                  </a:lnTo>
                  <a:lnTo>
                    <a:pt x="742" y="760"/>
                  </a:lnTo>
                  <a:lnTo>
                    <a:pt x="654" y="760"/>
                  </a:lnTo>
                  <a:lnTo>
                    <a:pt x="506" y="752"/>
                  </a:lnTo>
                  <a:lnTo>
                    <a:pt x="366" y="736"/>
                  </a:lnTo>
                  <a:lnTo>
                    <a:pt x="254" y="724"/>
                  </a:lnTo>
                  <a:lnTo>
                    <a:pt x="146" y="700"/>
                  </a:lnTo>
                  <a:lnTo>
                    <a:pt x="92" y="692"/>
                  </a:lnTo>
                  <a:lnTo>
                    <a:pt x="92" y="570"/>
                  </a:lnTo>
                  <a:lnTo>
                    <a:pt x="0" y="546"/>
                  </a:lnTo>
                  <a:lnTo>
                    <a:pt x="0" y="96"/>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0" name="Freeform 29"/>
            <p:cNvSpPr>
              <a:spLocks/>
            </p:cNvSpPr>
            <p:nvPr/>
          </p:nvSpPr>
          <p:spPr bwMode="auto">
            <a:xfrm>
              <a:off x="296" y="2116"/>
              <a:ext cx="696" cy="1228"/>
            </a:xfrm>
            <a:custGeom>
              <a:avLst/>
              <a:gdLst>
                <a:gd name="T0" fmla="*/ 2 w 696"/>
                <a:gd name="T1" fmla="*/ 0 h 1228"/>
                <a:gd name="T2" fmla="*/ 30 w 696"/>
                <a:gd name="T3" fmla="*/ 94 h 1228"/>
                <a:gd name="T4" fmla="*/ 96 w 696"/>
                <a:gd name="T5" fmla="*/ 202 h 1228"/>
                <a:gd name="T6" fmla="*/ 182 w 696"/>
                <a:gd name="T7" fmla="*/ 296 h 1228"/>
                <a:gd name="T8" fmla="*/ 272 w 696"/>
                <a:gd name="T9" fmla="*/ 364 h 1228"/>
                <a:gd name="T10" fmla="*/ 334 w 696"/>
                <a:gd name="T11" fmla="*/ 406 h 1228"/>
                <a:gd name="T12" fmla="*/ 434 w 696"/>
                <a:gd name="T13" fmla="*/ 456 h 1228"/>
                <a:gd name="T14" fmla="*/ 472 w 696"/>
                <a:gd name="T15" fmla="*/ 478 h 1228"/>
                <a:gd name="T16" fmla="*/ 548 w 696"/>
                <a:gd name="T17" fmla="*/ 508 h 1228"/>
                <a:gd name="T18" fmla="*/ 640 w 696"/>
                <a:gd name="T19" fmla="*/ 546 h 1228"/>
                <a:gd name="T20" fmla="*/ 640 w 696"/>
                <a:gd name="T21" fmla="*/ 662 h 1228"/>
                <a:gd name="T22" fmla="*/ 696 w 696"/>
                <a:gd name="T23" fmla="*/ 677 h 1228"/>
                <a:gd name="T24" fmla="*/ 696 w 696"/>
                <a:gd name="T25" fmla="*/ 1130 h 1228"/>
                <a:gd name="T26" fmla="*/ 638 w 696"/>
                <a:gd name="T27" fmla="*/ 1110 h 1228"/>
                <a:gd name="T28" fmla="*/ 638 w 696"/>
                <a:gd name="T29" fmla="*/ 1228 h 1228"/>
                <a:gd name="T30" fmla="*/ 472 w 696"/>
                <a:gd name="T31" fmla="*/ 1166 h 1228"/>
                <a:gd name="T32" fmla="*/ 406 w 696"/>
                <a:gd name="T33" fmla="*/ 1130 h 1228"/>
                <a:gd name="T34" fmla="*/ 288 w 696"/>
                <a:gd name="T35" fmla="*/ 1062 h 1228"/>
                <a:gd name="T36" fmla="*/ 196 w 696"/>
                <a:gd name="T37" fmla="*/ 990 h 1228"/>
                <a:gd name="T38" fmla="*/ 96 w 696"/>
                <a:gd name="T39" fmla="*/ 888 h 1228"/>
                <a:gd name="T40" fmla="*/ 32 w 696"/>
                <a:gd name="T41" fmla="*/ 786 h 1228"/>
                <a:gd name="T42" fmla="*/ 0 w 696"/>
                <a:gd name="T43" fmla="*/ 676 h 1228"/>
                <a:gd name="T44" fmla="*/ 2 w 696"/>
                <a:gd name="T45" fmla="*/ 0 h 1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6"/>
                <a:gd name="T70" fmla="*/ 0 h 1228"/>
                <a:gd name="T71" fmla="*/ 696 w 696"/>
                <a:gd name="T72" fmla="*/ 1228 h 12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6" h="1228">
                  <a:moveTo>
                    <a:pt x="2" y="0"/>
                  </a:moveTo>
                  <a:lnTo>
                    <a:pt x="30" y="94"/>
                  </a:lnTo>
                  <a:lnTo>
                    <a:pt x="96" y="202"/>
                  </a:lnTo>
                  <a:lnTo>
                    <a:pt x="182" y="296"/>
                  </a:lnTo>
                  <a:lnTo>
                    <a:pt x="272" y="364"/>
                  </a:lnTo>
                  <a:lnTo>
                    <a:pt x="334" y="406"/>
                  </a:lnTo>
                  <a:lnTo>
                    <a:pt x="434" y="456"/>
                  </a:lnTo>
                  <a:lnTo>
                    <a:pt x="472" y="478"/>
                  </a:lnTo>
                  <a:lnTo>
                    <a:pt x="548" y="508"/>
                  </a:lnTo>
                  <a:lnTo>
                    <a:pt x="640" y="546"/>
                  </a:lnTo>
                  <a:lnTo>
                    <a:pt x="640" y="662"/>
                  </a:lnTo>
                  <a:lnTo>
                    <a:pt x="696" y="677"/>
                  </a:lnTo>
                  <a:lnTo>
                    <a:pt x="696" y="1130"/>
                  </a:lnTo>
                  <a:lnTo>
                    <a:pt x="638" y="1110"/>
                  </a:lnTo>
                  <a:lnTo>
                    <a:pt x="638" y="1228"/>
                  </a:lnTo>
                  <a:lnTo>
                    <a:pt x="472" y="1166"/>
                  </a:lnTo>
                  <a:lnTo>
                    <a:pt x="406" y="1130"/>
                  </a:lnTo>
                  <a:lnTo>
                    <a:pt x="288" y="1062"/>
                  </a:lnTo>
                  <a:lnTo>
                    <a:pt x="196" y="990"/>
                  </a:lnTo>
                  <a:lnTo>
                    <a:pt x="96" y="888"/>
                  </a:lnTo>
                  <a:lnTo>
                    <a:pt x="32" y="786"/>
                  </a:lnTo>
                  <a:lnTo>
                    <a:pt x="0" y="676"/>
                  </a:lnTo>
                  <a:lnTo>
                    <a:pt x="2" y="0"/>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951" name="Group 30"/>
            <p:cNvGrpSpPr>
              <a:grpSpLocks/>
            </p:cNvGrpSpPr>
            <p:nvPr/>
          </p:nvGrpSpPr>
          <p:grpSpPr bwMode="auto">
            <a:xfrm>
              <a:off x="302" y="1708"/>
              <a:ext cx="324" cy="958"/>
              <a:chOff x="302" y="1708"/>
              <a:chExt cx="324" cy="958"/>
            </a:xfrm>
          </p:grpSpPr>
          <p:sp>
            <p:nvSpPr>
              <p:cNvPr id="38956" name="Freeform 31"/>
              <p:cNvSpPr>
                <a:spLocks/>
              </p:cNvSpPr>
              <p:nvPr/>
            </p:nvSpPr>
            <p:spPr bwMode="auto">
              <a:xfrm>
                <a:off x="302" y="1708"/>
                <a:ext cx="176" cy="406"/>
              </a:xfrm>
              <a:custGeom>
                <a:avLst/>
                <a:gdLst>
                  <a:gd name="T0" fmla="*/ 0 w 176"/>
                  <a:gd name="T1" fmla="*/ 406 h 406"/>
                  <a:gd name="T2" fmla="*/ 0 w 176"/>
                  <a:gd name="T3" fmla="*/ 280 h 406"/>
                  <a:gd name="T4" fmla="*/ 38 w 176"/>
                  <a:gd name="T5" fmla="*/ 166 h 406"/>
                  <a:gd name="T6" fmla="*/ 96 w 176"/>
                  <a:gd name="T7" fmla="*/ 80 h 406"/>
                  <a:gd name="T8" fmla="*/ 176 w 176"/>
                  <a:gd name="T9" fmla="*/ 0 h 406"/>
                  <a:gd name="T10" fmla="*/ 0 60000 65536"/>
                  <a:gd name="T11" fmla="*/ 0 60000 65536"/>
                  <a:gd name="T12" fmla="*/ 0 60000 65536"/>
                  <a:gd name="T13" fmla="*/ 0 60000 65536"/>
                  <a:gd name="T14" fmla="*/ 0 60000 65536"/>
                  <a:gd name="T15" fmla="*/ 0 w 176"/>
                  <a:gd name="T16" fmla="*/ 0 h 406"/>
                  <a:gd name="T17" fmla="*/ 176 w 176"/>
                  <a:gd name="T18" fmla="*/ 406 h 406"/>
                </a:gdLst>
                <a:ahLst/>
                <a:cxnLst>
                  <a:cxn ang="T10">
                    <a:pos x="T0" y="T1"/>
                  </a:cxn>
                  <a:cxn ang="T11">
                    <a:pos x="T2" y="T3"/>
                  </a:cxn>
                  <a:cxn ang="T12">
                    <a:pos x="T4" y="T5"/>
                  </a:cxn>
                  <a:cxn ang="T13">
                    <a:pos x="T6" y="T7"/>
                  </a:cxn>
                  <a:cxn ang="T14">
                    <a:pos x="T8" y="T9"/>
                  </a:cxn>
                </a:cxnLst>
                <a:rect l="T15" t="T16" r="T17" b="T18"/>
                <a:pathLst>
                  <a:path w="176" h="406">
                    <a:moveTo>
                      <a:pt x="0" y="406"/>
                    </a:moveTo>
                    <a:lnTo>
                      <a:pt x="0" y="280"/>
                    </a:lnTo>
                    <a:lnTo>
                      <a:pt x="38" y="166"/>
                    </a:lnTo>
                    <a:lnTo>
                      <a:pt x="96" y="80"/>
                    </a:lnTo>
                    <a:lnTo>
                      <a:pt x="176" y="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7" name="Freeform 32"/>
              <p:cNvSpPr>
                <a:spLocks/>
              </p:cNvSpPr>
              <p:nvPr/>
            </p:nvSpPr>
            <p:spPr bwMode="auto">
              <a:xfrm>
                <a:off x="304" y="2282"/>
                <a:ext cx="322" cy="384"/>
              </a:xfrm>
              <a:custGeom>
                <a:avLst/>
                <a:gdLst>
                  <a:gd name="T0" fmla="*/ 0 w 322"/>
                  <a:gd name="T1" fmla="*/ 242 h 384"/>
                  <a:gd name="T2" fmla="*/ 0 w 322"/>
                  <a:gd name="T3" fmla="*/ 384 h 384"/>
                  <a:gd name="T4" fmla="*/ 32 w 322"/>
                  <a:gd name="T5" fmla="*/ 290 h 384"/>
                  <a:gd name="T6" fmla="*/ 96 w 322"/>
                  <a:gd name="T7" fmla="*/ 192 h 384"/>
                  <a:gd name="T8" fmla="*/ 186 w 322"/>
                  <a:gd name="T9" fmla="*/ 98 h 384"/>
                  <a:gd name="T10" fmla="*/ 322 w 322"/>
                  <a:gd name="T11" fmla="*/ 0 h 384"/>
                  <a:gd name="T12" fmla="*/ 0 60000 65536"/>
                  <a:gd name="T13" fmla="*/ 0 60000 65536"/>
                  <a:gd name="T14" fmla="*/ 0 60000 65536"/>
                  <a:gd name="T15" fmla="*/ 0 60000 65536"/>
                  <a:gd name="T16" fmla="*/ 0 60000 65536"/>
                  <a:gd name="T17" fmla="*/ 0 60000 65536"/>
                  <a:gd name="T18" fmla="*/ 0 w 322"/>
                  <a:gd name="T19" fmla="*/ 0 h 384"/>
                  <a:gd name="T20" fmla="*/ 322 w 322"/>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22" h="384">
                    <a:moveTo>
                      <a:pt x="0" y="242"/>
                    </a:moveTo>
                    <a:lnTo>
                      <a:pt x="0" y="384"/>
                    </a:lnTo>
                    <a:lnTo>
                      <a:pt x="32" y="290"/>
                    </a:lnTo>
                    <a:lnTo>
                      <a:pt x="96" y="192"/>
                    </a:lnTo>
                    <a:lnTo>
                      <a:pt x="186" y="98"/>
                    </a:lnTo>
                    <a:lnTo>
                      <a:pt x="322" y="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8952" name="Freeform 33"/>
            <p:cNvSpPr>
              <a:spLocks/>
            </p:cNvSpPr>
            <p:nvPr/>
          </p:nvSpPr>
          <p:spPr bwMode="auto">
            <a:xfrm>
              <a:off x="2454" y="2162"/>
              <a:ext cx="730" cy="1162"/>
            </a:xfrm>
            <a:custGeom>
              <a:avLst/>
              <a:gdLst>
                <a:gd name="T0" fmla="*/ 0 w 730"/>
                <a:gd name="T1" fmla="*/ 710 h 1162"/>
                <a:gd name="T2" fmla="*/ 0 w 730"/>
                <a:gd name="T3" fmla="*/ 1022 h 1162"/>
                <a:gd name="T4" fmla="*/ 154 w 730"/>
                <a:gd name="T5" fmla="*/ 972 h 1162"/>
                <a:gd name="T6" fmla="*/ 154 w 730"/>
                <a:gd name="T7" fmla="*/ 1162 h 1162"/>
                <a:gd name="T8" fmla="*/ 232 w 730"/>
                <a:gd name="T9" fmla="*/ 1130 h 1162"/>
                <a:gd name="T10" fmla="*/ 310 w 730"/>
                <a:gd name="T11" fmla="*/ 1090 h 1162"/>
                <a:gd name="T12" fmla="*/ 418 w 730"/>
                <a:gd name="T13" fmla="*/ 1028 h 1162"/>
                <a:gd name="T14" fmla="*/ 508 w 730"/>
                <a:gd name="T15" fmla="*/ 964 h 1162"/>
                <a:gd name="T16" fmla="*/ 594 w 730"/>
                <a:gd name="T17" fmla="*/ 884 h 1162"/>
                <a:gd name="T18" fmla="*/ 652 w 730"/>
                <a:gd name="T19" fmla="*/ 812 h 1162"/>
                <a:gd name="T20" fmla="*/ 682 w 730"/>
                <a:gd name="T21" fmla="*/ 762 h 1162"/>
                <a:gd name="T22" fmla="*/ 714 w 730"/>
                <a:gd name="T23" fmla="*/ 676 h 1162"/>
                <a:gd name="T24" fmla="*/ 714 w 730"/>
                <a:gd name="T25" fmla="*/ 556 h 1162"/>
                <a:gd name="T26" fmla="*/ 730 w 730"/>
                <a:gd name="T27" fmla="*/ 490 h 1162"/>
                <a:gd name="T28" fmla="*/ 730 w 730"/>
                <a:gd name="T29" fmla="*/ 34 h 1162"/>
                <a:gd name="T30" fmla="*/ 714 w 730"/>
                <a:gd name="T31" fmla="*/ 112 h 1162"/>
                <a:gd name="T32" fmla="*/ 714 w 730"/>
                <a:gd name="T33" fmla="*/ 0 h 1162"/>
                <a:gd name="T34" fmla="*/ 662 w 730"/>
                <a:gd name="T35" fmla="*/ 120 h 1162"/>
                <a:gd name="T36" fmla="*/ 628 w 730"/>
                <a:gd name="T37" fmla="*/ 168 h 1162"/>
                <a:gd name="T38" fmla="*/ 572 w 730"/>
                <a:gd name="T39" fmla="*/ 228 h 1162"/>
                <a:gd name="T40" fmla="*/ 464 w 730"/>
                <a:gd name="T41" fmla="*/ 314 h 1162"/>
                <a:gd name="T42" fmla="*/ 400 w 730"/>
                <a:gd name="T43" fmla="*/ 358 h 1162"/>
                <a:gd name="T44" fmla="*/ 310 w 730"/>
                <a:gd name="T45" fmla="*/ 406 h 1162"/>
                <a:gd name="T46" fmla="*/ 192 w 730"/>
                <a:gd name="T47" fmla="*/ 460 h 1162"/>
                <a:gd name="T48" fmla="*/ 152 w 730"/>
                <a:gd name="T49" fmla="*/ 476 h 1162"/>
                <a:gd name="T50" fmla="*/ 152 w 730"/>
                <a:gd name="T51" fmla="*/ 664 h 1162"/>
                <a:gd name="T52" fmla="*/ 0 w 730"/>
                <a:gd name="T53" fmla="*/ 710 h 1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0"/>
                <a:gd name="T82" fmla="*/ 0 h 1162"/>
                <a:gd name="T83" fmla="*/ 730 w 730"/>
                <a:gd name="T84" fmla="*/ 1162 h 11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0" h="1162">
                  <a:moveTo>
                    <a:pt x="0" y="710"/>
                  </a:moveTo>
                  <a:lnTo>
                    <a:pt x="0" y="1022"/>
                  </a:lnTo>
                  <a:lnTo>
                    <a:pt x="154" y="972"/>
                  </a:lnTo>
                  <a:lnTo>
                    <a:pt x="154" y="1162"/>
                  </a:lnTo>
                  <a:lnTo>
                    <a:pt x="232" y="1130"/>
                  </a:lnTo>
                  <a:lnTo>
                    <a:pt x="310" y="1090"/>
                  </a:lnTo>
                  <a:lnTo>
                    <a:pt x="418" y="1028"/>
                  </a:lnTo>
                  <a:lnTo>
                    <a:pt x="508" y="964"/>
                  </a:lnTo>
                  <a:lnTo>
                    <a:pt x="594" y="884"/>
                  </a:lnTo>
                  <a:lnTo>
                    <a:pt x="652" y="812"/>
                  </a:lnTo>
                  <a:lnTo>
                    <a:pt x="682" y="762"/>
                  </a:lnTo>
                  <a:lnTo>
                    <a:pt x="714" y="676"/>
                  </a:lnTo>
                  <a:lnTo>
                    <a:pt x="714" y="556"/>
                  </a:lnTo>
                  <a:lnTo>
                    <a:pt x="730" y="490"/>
                  </a:lnTo>
                  <a:lnTo>
                    <a:pt x="730" y="34"/>
                  </a:lnTo>
                  <a:lnTo>
                    <a:pt x="714" y="112"/>
                  </a:lnTo>
                  <a:lnTo>
                    <a:pt x="714" y="0"/>
                  </a:lnTo>
                  <a:lnTo>
                    <a:pt x="662" y="120"/>
                  </a:lnTo>
                  <a:lnTo>
                    <a:pt x="628" y="168"/>
                  </a:lnTo>
                  <a:lnTo>
                    <a:pt x="572" y="228"/>
                  </a:lnTo>
                  <a:lnTo>
                    <a:pt x="464" y="314"/>
                  </a:lnTo>
                  <a:lnTo>
                    <a:pt x="400" y="358"/>
                  </a:lnTo>
                  <a:lnTo>
                    <a:pt x="310" y="406"/>
                  </a:lnTo>
                  <a:lnTo>
                    <a:pt x="192" y="460"/>
                  </a:lnTo>
                  <a:lnTo>
                    <a:pt x="152" y="476"/>
                  </a:lnTo>
                  <a:lnTo>
                    <a:pt x="152" y="664"/>
                  </a:lnTo>
                  <a:lnTo>
                    <a:pt x="0" y="710"/>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953" name="Group 34"/>
            <p:cNvGrpSpPr>
              <a:grpSpLocks/>
            </p:cNvGrpSpPr>
            <p:nvPr/>
          </p:nvGrpSpPr>
          <p:grpSpPr bwMode="auto">
            <a:xfrm>
              <a:off x="3126" y="1862"/>
              <a:ext cx="58" cy="880"/>
              <a:chOff x="3126" y="1862"/>
              <a:chExt cx="58" cy="880"/>
            </a:xfrm>
          </p:grpSpPr>
          <p:sp>
            <p:nvSpPr>
              <p:cNvPr id="38954" name="Freeform 35"/>
              <p:cNvSpPr>
                <a:spLocks/>
              </p:cNvSpPr>
              <p:nvPr/>
            </p:nvSpPr>
            <p:spPr bwMode="auto">
              <a:xfrm>
                <a:off x="3126" y="2534"/>
                <a:ext cx="58" cy="208"/>
              </a:xfrm>
              <a:custGeom>
                <a:avLst/>
                <a:gdLst>
                  <a:gd name="T0" fmla="*/ 58 w 58"/>
                  <a:gd name="T1" fmla="*/ 150 h 208"/>
                  <a:gd name="T2" fmla="*/ 58 w 58"/>
                  <a:gd name="T3" fmla="*/ 208 h 208"/>
                  <a:gd name="T4" fmla="*/ 48 w 58"/>
                  <a:gd name="T5" fmla="*/ 132 h 208"/>
                  <a:gd name="T6" fmla="*/ 26 w 58"/>
                  <a:gd name="T7" fmla="*/ 68 h 208"/>
                  <a:gd name="T8" fmla="*/ 10 w 58"/>
                  <a:gd name="T9" fmla="*/ 26 h 208"/>
                  <a:gd name="T10" fmla="*/ 0 w 58"/>
                  <a:gd name="T11" fmla="*/ 0 h 208"/>
                  <a:gd name="T12" fmla="*/ 0 60000 65536"/>
                  <a:gd name="T13" fmla="*/ 0 60000 65536"/>
                  <a:gd name="T14" fmla="*/ 0 60000 65536"/>
                  <a:gd name="T15" fmla="*/ 0 60000 65536"/>
                  <a:gd name="T16" fmla="*/ 0 60000 65536"/>
                  <a:gd name="T17" fmla="*/ 0 60000 65536"/>
                  <a:gd name="T18" fmla="*/ 0 w 58"/>
                  <a:gd name="T19" fmla="*/ 0 h 208"/>
                  <a:gd name="T20" fmla="*/ 58 w 58"/>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58" h="208">
                    <a:moveTo>
                      <a:pt x="58" y="150"/>
                    </a:moveTo>
                    <a:lnTo>
                      <a:pt x="58" y="208"/>
                    </a:lnTo>
                    <a:lnTo>
                      <a:pt x="48" y="132"/>
                    </a:lnTo>
                    <a:lnTo>
                      <a:pt x="26" y="68"/>
                    </a:lnTo>
                    <a:lnTo>
                      <a:pt x="10" y="26"/>
                    </a:lnTo>
                    <a:lnTo>
                      <a:pt x="0" y="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55" name="Freeform 36"/>
              <p:cNvSpPr>
                <a:spLocks/>
              </p:cNvSpPr>
              <p:nvPr/>
            </p:nvSpPr>
            <p:spPr bwMode="auto">
              <a:xfrm>
                <a:off x="3128" y="1862"/>
                <a:ext cx="56" cy="350"/>
              </a:xfrm>
              <a:custGeom>
                <a:avLst/>
                <a:gdLst>
                  <a:gd name="T0" fmla="*/ 56 w 56"/>
                  <a:gd name="T1" fmla="*/ 350 h 350"/>
                  <a:gd name="T2" fmla="*/ 54 w 56"/>
                  <a:gd name="T3" fmla="*/ 218 h 350"/>
                  <a:gd name="T4" fmla="*/ 54 w 56"/>
                  <a:gd name="T5" fmla="*/ 188 h 350"/>
                  <a:gd name="T6" fmla="*/ 44 w 56"/>
                  <a:gd name="T7" fmla="*/ 112 h 350"/>
                  <a:gd name="T8" fmla="*/ 14 w 56"/>
                  <a:gd name="T9" fmla="*/ 30 h 350"/>
                  <a:gd name="T10" fmla="*/ 0 w 56"/>
                  <a:gd name="T11" fmla="*/ 0 h 350"/>
                  <a:gd name="T12" fmla="*/ 0 60000 65536"/>
                  <a:gd name="T13" fmla="*/ 0 60000 65536"/>
                  <a:gd name="T14" fmla="*/ 0 60000 65536"/>
                  <a:gd name="T15" fmla="*/ 0 60000 65536"/>
                  <a:gd name="T16" fmla="*/ 0 60000 65536"/>
                  <a:gd name="T17" fmla="*/ 0 60000 65536"/>
                  <a:gd name="T18" fmla="*/ 0 w 56"/>
                  <a:gd name="T19" fmla="*/ 0 h 350"/>
                  <a:gd name="T20" fmla="*/ 56 w 56"/>
                  <a:gd name="T21" fmla="*/ 350 h 350"/>
                </a:gdLst>
                <a:ahLst/>
                <a:cxnLst>
                  <a:cxn ang="T12">
                    <a:pos x="T0" y="T1"/>
                  </a:cxn>
                  <a:cxn ang="T13">
                    <a:pos x="T2" y="T3"/>
                  </a:cxn>
                  <a:cxn ang="T14">
                    <a:pos x="T4" y="T5"/>
                  </a:cxn>
                  <a:cxn ang="T15">
                    <a:pos x="T6" y="T7"/>
                  </a:cxn>
                  <a:cxn ang="T16">
                    <a:pos x="T8" y="T9"/>
                  </a:cxn>
                  <a:cxn ang="T17">
                    <a:pos x="T10" y="T11"/>
                  </a:cxn>
                </a:cxnLst>
                <a:rect l="T18" t="T19" r="T20" b="T21"/>
                <a:pathLst>
                  <a:path w="56" h="350">
                    <a:moveTo>
                      <a:pt x="56" y="350"/>
                    </a:moveTo>
                    <a:lnTo>
                      <a:pt x="54" y="218"/>
                    </a:lnTo>
                    <a:lnTo>
                      <a:pt x="54" y="188"/>
                    </a:lnTo>
                    <a:lnTo>
                      <a:pt x="44" y="112"/>
                    </a:lnTo>
                    <a:lnTo>
                      <a:pt x="14" y="30"/>
                    </a:lnTo>
                    <a:lnTo>
                      <a:pt x="0" y="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38923" name="Line 46"/>
          <p:cNvSpPr>
            <a:spLocks noChangeShapeType="1"/>
          </p:cNvSpPr>
          <p:nvPr/>
        </p:nvSpPr>
        <p:spPr bwMode="auto">
          <a:xfrm flipV="1">
            <a:off x="1419225" y="2230438"/>
            <a:ext cx="519113" cy="635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38924" name="Line 47"/>
          <p:cNvSpPr>
            <a:spLocks noChangeShapeType="1"/>
          </p:cNvSpPr>
          <p:nvPr/>
        </p:nvSpPr>
        <p:spPr bwMode="auto">
          <a:xfrm>
            <a:off x="1600200" y="2678113"/>
            <a:ext cx="212725" cy="1587"/>
          </a:xfrm>
          <a:prstGeom prst="line">
            <a:avLst/>
          </a:prstGeom>
          <a:noFill/>
          <a:ln w="190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en-US"/>
          </a:p>
        </p:txBody>
      </p:sp>
      <p:grpSp>
        <p:nvGrpSpPr>
          <p:cNvPr id="38925" name="Group 96"/>
          <p:cNvGrpSpPr>
            <a:grpSpLocks/>
          </p:cNvGrpSpPr>
          <p:nvPr/>
        </p:nvGrpSpPr>
        <p:grpSpPr bwMode="auto">
          <a:xfrm>
            <a:off x="5097463" y="1349375"/>
            <a:ext cx="2322512" cy="2636838"/>
            <a:chOff x="1752600" y="1905000"/>
            <a:chExt cx="1824930" cy="2073406"/>
          </a:xfrm>
        </p:grpSpPr>
        <p:pic>
          <p:nvPicPr>
            <p:cNvPr id="38931" name="Picture 97" descr="plot2NSTX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05000"/>
              <a:ext cx="1824930" cy="207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grpSp>
          <p:nvGrpSpPr>
            <p:cNvPr id="38932" name="Group 98"/>
            <p:cNvGrpSpPr>
              <a:grpSpLocks/>
            </p:cNvGrpSpPr>
            <p:nvPr/>
          </p:nvGrpSpPr>
          <p:grpSpPr bwMode="auto">
            <a:xfrm>
              <a:off x="1879810" y="2406707"/>
              <a:ext cx="1222168" cy="662528"/>
              <a:chOff x="1879810" y="2406707"/>
              <a:chExt cx="1222168" cy="662528"/>
            </a:xfrm>
          </p:grpSpPr>
          <p:sp>
            <p:nvSpPr>
              <p:cNvPr id="38946" name="Freeform 10"/>
              <p:cNvSpPr>
                <a:spLocks/>
              </p:cNvSpPr>
              <p:nvPr/>
            </p:nvSpPr>
            <p:spPr bwMode="auto">
              <a:xfrm>
                <a:off x="2881484" y="2802086"/>
                <a:ext cx="220494" cy="264477"/>
              </a:xfrm>
              <a:custGeom>
                <a:avLst/>
                <a:gdLst>
                  <a:gd name="T0" fmla="*/ 2147483647 w 350"/>
                  <a:gd name="T1" fmla="*/ 0 h 396"/>
                  <a:gd name="T2" fmla="*/ 2147483647 w 350"/>
                  <a:gd name="T3" fmla="*/ 2147483647 h 396"/>
                  <a:gd name="T4" fmla="*/ 2147483647 w 350"/>
                  <a:gd name="T5" fmla="*/ 2147483647 h 396"/>
                  <a:gd name="T6" fmla="*/ 0 w 350"/>
                  <a:gd name="T7" fmla="*/ 2147483647 h 396"/>
                  <a:gd name="T8" fmla="*/ 2147483647 w 350"/>
                  <a:gd name="T9" fmla="*/ 2147483647 h 396"/>
                  <a:gd name="T10" fmla="*/ 2147483647 w 350"/>
                  <a:gd name="T11" fmla="*/ 2147483647 h 396"/>
                  <a:gd name="T12" fmla="*/ 2147483647 w 350"/>
                  <a:gd name="T13" fmla="*/ 2147483647 h 396"/>
                  <a:gd name="T14" fmla="*/ 2147483647 w 350"/>
                  <a:gd name="T15" fmla="*/ 2147483647 h 396"/>
                  <a:gd name="T16" fmla="*/ 0 60000 65536"/>
                  <a:gd name="T17" fmla="*/ 0 60000 65536"/>
                  <a:gd name="T18" fmla="*/ 0 60000 65536"/>
                  <a:gd name="T19" fmla="*/ 0 60000 65536"/>
                  <a:gd name="T20" fmla="*/ 0 60000 65536"/>
                  <a:gd name="T21" fmla="*/ 0 60000 65536"/>
                  <a:gd name="T22" fmla="*/ 0 60000 65536"/>
                  <a:gd name="T23" fmla="*/ 0 60000 65536"/>
                  <a:gd name="T24" fmla="*/ 0 w 350"/>
                  <a:gd name="T25" fmla="*/ 0 h 396"/>
                  <a:gd name="T26" fmla="*/ 350 w 350"/>
                  <a:gd name="T27" fmla="*/ 396 h 3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0" h="396">
                    <a:moveTo>
                      <a:pt x="328" y="0"/>
                    </a:moveTo>
                    <a:lnTo>
                      <a:pt x="224" y="32"/>
                    </a:lnTo>
                    <a:lnTo>
                      <a:pt x="118" y="60"/>
                    </a:lnTo>
                    <a:lnTo>
                      <a:pt x="0" y="82"/>
                    </a:lnTo>
                    <a:lnTo>
                      <a:pt x="30" y="396"/>
                    </a:lnTo>
                    <a:lnTo>
                      <a:pt x="130" y="378"/>
                    </a:lnTo>
                    <a:lnTo>
                      <a:pt x="272" y="346"/>
                    </a:lnTo>
                    <a:lnTo>
                      <a:pt x="350" y="32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7" name="Freeform 12"/>
              <p:cNvSpPr>
                <a:spLocks/>
              </p:cNvSpPr>
              <p:nvPr/>
            </p:nvSpPr>
            <p:spPr bwMode="auto">
              <a:xfrm>
                <a:off x="2122984" y="2770029"/>
                <a:ext cx="328851" cy="299206"/>
              </a:xfrm>
              <a:custGeom>
                <a:avLst/>
                <a:gdLst>
                  <a:gd name="T0" fmla="*/ 2147483647 w 522"/>
                  <a:gd name="T1" fmla="*/ 0 h 448"/>
                  <a:gd name="T2" fmla="*/ 2147483647 w 522"/>
                  <a:gd name="T3" fmla="*/ 2147483647 h 448"/>
                  <a:gd name="T4" fmla="*/ 2147483647 w 522"/>
                  <a:gd name="T5" fmla="*/ 2147483647 h 448"/>
                  <a:gd name="T6" fmla="*/ 2147483647 w 522"/>
                  <a:gd name="T7" fmla="*/ 2147483647 h 448"/>
                  <a:gd name="T8" fmla="*/ 2147483647 w 522"/>
                  <a:gd name="T9" fmla="*/ 2147483647 h 448"/>
                  <a:gd name="T10" fmla="*/ 2147483647 w 522"/>
                  <a:gd name="T11" fmla="*/ 2147483647 h 448"/>
                  <a:gd name="T12" fmla="*/ 2147483647 w 522"/>
                  <a:gd name="T13" fmla="*/ 2147483647 h 448"/>
                  <a:gd name="T14" fmla="*/ 2147483647 w 522"/>
                  <a:gd name="T15" fmla="*/ 2147483647 h 448"/>
                  <a:gd name="T16" fmla="*/ 2147483647 w 522"/>
                  <a:gd name="T17" fmla="*/ 2147483647 h 448"/>
                  <a:gd name="T18" fmla="*/ 2147483647 w 522"/>
                  <a:gd name="T19" fmla="*/ 2147483647 h 448"/>
                  <a:gd name="T20" fmla="*/ 0 w 522"/>
                  <a:gd name="T21" fmla="*/ 2147483647 h 448"/>
                  <a:gd name="T22" fmla="*/ 2147483647 w 522"/>
                  <a:gd name="T23" fmla="*/ 0 h 4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2"/>
                  <a:gd name="T37" fmla="*/ 0 h 448"/>
                  <a:gd name="T38" fmla="*/ 522 w 522"/>
                  <a:gd name="T39" fmla="*/ 448 h 44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2" h="448">
                    <a:moveTo>
                      <a:pt x="78" y="0"/>
                    </a:moveTo>
                    <a:lnTo>
                      <a:pt x="180" y="44"/>
                    </a:lnTo>
                    <a:lnTo>
                      <a:pt x="304" y="84"/>
                    </a:lnTo>
                    <a:lnTo>
                      <a:pt x="404" y="108"/>
                    </a:lnTo>
                    <a:lnTo>
                      <a:pt x="476" y="122"/>
                    </a:lnTo>
                    <a:lnTo>
                      <a:pt x="522" y="130"/>
                    </a:lnTo>
                    <a:lnTo>
                      <a:pt x="492" y="448"/>
                    </a:lnTo>
                    <a:lnTo>
                      <a:pt x="376" y="424"/>
                    </a:lnTo>
                    <a:lnTo>
                      <a:pt x="232" y="390"/>
                    </a:lnTo>
                    <a:lnTo>
                      <a:pt x="108" y="350"/>
                    </a:lnTo>
                    <a:lnTo>
                      <a:pt x="0" y="306"/>
                    </a:lnTo>
                    <a:lnTo>
                      <a:pt x="78" y="0"/>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8" name="Freeform 14"/>
              <p:cNvSpPr>
                <a:spLocks/>
              </p:cNvSpPr>
              <p:nvPr/>
            </p:nvSpPr>
            <p:spPr bwMode="auto">
              <a:xfrm>
                <a:off x="1879810" y="2406707"/>
                <a:ext cx="83158" cy="260470"/>
              </a:xfrm>
              <a:custGeom>
                <a:avLst/>
                <a:gdLst>
                  <a:gd name="T0" fmla="*/ 0 w 132"/>
                  <a:gd name="T1" fmla="*/ 2147483647 h 390"/>
                  <a:gd name="T2" fmla="*/ 2147483647 w 132"/>
                  <a:gd name="T3" fmla="*/ 2147483647 h 390"/>
                  <a:gd name="T4" fmla="*/ 2147483647 w 132"/>
                  <a:gd name="T5" fmla="*/ 0 h 390"/>
                  <a:gd name="T6" fmla="*/ 2147483647 w 132"/>
                  <a:gd name="T7" fmla="*/ 2147483647 h 390"/>
                  <a:gd name="T8" fmla="*/ 2147483647 w 132"/>
                  <a:gd name="T9" fmla="*/ 2147483647 h 390"/>
                  <a:gd name="T10" fmla="*/ 2147483647 w 132"/>
                  <a:gd name="T11" fmla="*/ 2147483647 h 390"/>
                  <a:gd name="T12" fmla="*/ 2147483647 w 132"/>
                  <a:gd name="T13" fmla="*/ 2147483647 h 390"/>
                  <a:gd name="T14" fmla="*/ 2147483647 w 132"/>
                  <a:gd name="T15" fmla="*/ 2147483647 h 390"/>
                  <a:gd name="T16" fmla="*/ 0 60000 65536"/>
                  <a:gd name="T17" fmla="*/ 0 60000 65536"/>
                  <a:gd name="T18" fmla="*/ 0 60000 65536"/>
                  <a:gd name="T19" fmla="*/ 0 60000 65536"/>
                  <a:gd name="T20" fmla="*/ 0 60000 65536"/>
                  <a:gd name="T21" fmla="*/ 0 60000 65536"/>
                  <a:gd name="T22" fmla="*/ 0 60000 65536"/>
                  <a:gd name="T23" fmla="*/ 0 60000 65536"/>
                  <a:gd name="T24" fmla="*/ 0 w 132"/>
                  <a:gd name="T25" fmla="*/ 0 h 390"/>
                  <a:gd name="T26" fmla="*/ 132 w 132"/>
                  <a:gd name="T27" fmla="*/ 390 h 39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2" h="390">
                    <a:moveTo>
                      <a:pt x="0" y="390"/>
                    </a:moveTo>
                    <a:lnTo>
                      <a:pt x="4" y="328"/>
                    </a:lnTo>
                    <a:lnTo>
                      <a:pt x="132" y="0"/>
                    </a:lnTo>
                    <a:lnTo>
                      <a:pt x="108" y="82"/>
                    </a:lnTo>
                    <a:lnTo>
                      <a:pt x="104" y="126"/>
                    </a:lnTo>
                    <a:lnTo>
                      <a:pt x="106" y="168"/>
                    </a:lnTo>
                    <a:lnTo>
                      <a:pt x="118" y="216"/>
                    </a:lnTo>
                    <a:lnTo>
                      <a:pt x="132" y="238"/>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8933" name="Group 99"/>
            <p:cNvGrpSpPr>
              <a:grpSpLocks/>
            </p:cNvGrpSpPr>
            <p:nvPr/>
          </p:nvGrpSpPr>
          <p:grpSpPr bwMode="auto">
            <a:xfrm>
              <a:off x="1915476" y="3357811"/>
              <a:ext cx="928292" cy="438696"/>
              <a:chOff x="1915476" y="3357811"/>
              <a:chExt cx="928292" cy="438696"/>
            </a:xfrm>
          </p:grpSpPr>
          <p:sp>
            <p:nvSpPr>
              <p:cNvPr id="38944" name="Freeform 24"/>
              <p:cNvSpPr>
                <a:spLocks/>
              </p:cNvSpPr>
              <p:nvPr/>
            </p:nvSpPr>
            <p:spPr bwMode="auto">
              <a:xfrm>
                <a:off x="2491093" y="3641830"/>
                <a:ext cx="352675" cy="154677"/>
              </a:xfrm>
              <a:custGeom>
                <a:avLst/>
                <a:gdLst>
                  <a:gd name="T0" fmla="*/ 0 w 560"/>
                  <a:gd name="T1" fmla="*/ 0 h 232"/>
                  <a:gd name="T2" fmla="*/ 2147483647 w 560"/>
                  <a:gd name="T3" fmla="*/ 2147483647 h 232"/>
                  <a:gd name="T4" fmla="*/ 2147483647 w 560"/>
                  <a:gd name="T5" fmla="*/ 2147483647 h 232"/>
                  <a:gd name="T6" fmla="*/ 2147483647 w 560"/>
                  <a:gd name="T7" fmla="*/ 2147483647 h 232"/>
                  <a:gd name="T8" fmla="*/ 2147483647 w 560"/>
                  <a:gd name="T9" fmla="*/ 2147483647 h 232"/>
                  <a:gd name="T10" fmla="*/ 2147483647 w 560"/>
                  <a:gd name="T11" fmla="*/ 2147483647 h 232"/>
                  <a:gd name="T12" fmla="*/ 2147483647 w 560"/>
                  <a:gd name="T13" fmla="*/ 0 h 232"/>
                  <a:gd name="T14" fmla="*/ 2147483647 w 560"/>
                  <a:gd name="T15" fmla="*/ 2147483647 h 232"/>
                  <a:gd name="T16" fmla="*/ 2147483647 w 560"/>
                  <a:gd name="T17" fmla="*/ 2147483647 h 232"/>
                  <a:gd name="T18" fmla="*/ 2147483647 w 560"/>
                  <a:gd name="T19" fmla="*/ 2147483647 h 232"/>
                  <a:gd name="T20" fmla="*/ 0 w 560"/>
                  <a:gd name="T21" fmla="*/ 0 h 2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60"/>
                  <a:gd name="T34" fmla="*/ 0 h 232"/>
                  <a:gd name="T35" fmla="*/ 560 w 560"/>
                  <a:gd name="T36" fmla="*/ 232 h 2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60" h="232">
                    <a:moveTo>
                      <a:pt x="0" y="0"/>
                    </a:moveTo>
                    <a:lnTo>
                      <a:pt x="22" y="216"/>
                    </a:lnTo>
                    <a:lnTo>
                      <a:pt x="206" y="228"/>
                    </a:lnTo>
                    <a:lnTo>
                      <a:pt x="286" y="232"/>
                    </a:lnTo>
                    <a:lnTo>
                      <a:pt x="406" y="224"/>
                    </a:lnTo>
                    <a:lnTo>
                      <a:pt x="528" y="218"/>
                    </a:lnTo>
                    <a:lnTo>
                      <a:pt x="560" y="0"/>
                    </a:lnTo>
                    <a:lnTo>
                      <a:pt x="420" y="12"/>
                    </a:lnTo>
                    <a:lnTo>
                      <a:pt x="274" y="18"/>
                    </a:lnTo>
                    <a:lnTo>
                      <a:pt x="116" y="12"/>
                    </a:lnTo>
                    <a:lnTo>
                      <a:pt x="0" y="0"/>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5" name="Freeform 26"/>
              <p:cNvSpPr>
                <a:spLocks/>
              </p:cNvSpPr>
              <p:nvPr/>
            </p:nvSpPr>
            <p:spPr bwMode="auto">
              <a:xfrm>
                <a:off x="1915476" y="3357811"/>
                <a:ext cx="173819" cy="293353"/>
              </a:xfrm>
              <a:custGeom>
                <a:avLst/>
                <a:gdLst>
                  <a:gd name="T0" fmla="*/ 2147483647 w 276"/>
                  <a:gd name="T1" fmla="*/ 2147483647 h 440"/>
                  <a:gd name="T2" fmla="*/ 2147483647 w 276"/>
                  <a:gd name="T3" fmla="*/ 2147483647 h 440"/>
                  <a:gd name="T4" fmla="*/ 2147483647 w 276"/>
                  <a:gd name="T5" fmla="*/ 2147483647 h 440"/>
                  <a:gd name="T6" fmla="*/ 2147483647 w 276"/>
                  <a:gd name="T7" fmla="*/ 2147483647 h 440"/>
                  <a:gd name="T8" fmla="*/ 2147483647 w 276"/>
                  <a:gd name="T9" fmla="*/ 2147483647 h 440"/>
                  <a:gd name="T10" fmla="*/ 0 w 276"/>
                  <a:gd name="T11" fmla="*/ 0 h 440"/>
                  <a:gd name="T12" fmla="*/ 2147483647 w 276"/>
                  <a:gd name="T13" fmla="*/ 2147483647 h 440"/>
                  <a:gd name="T14" fmla="*/ 2147483647 w 276"/>
                  <a:gd name="T15" fmla="*/ 2147483647 h 440"/>
                  <a:gd name="T16" fmla="*/ 2147483647 w 276"/>
                  <a:gd name="T17" fmla="*/ 2147483647 h 440"/>
                  <a:gd name="T18" fmla="*/ 2147483647 w 276"/>
                  <a:gd name="T19" fmla="*/ 2147483647 h 440"/>
                  <a:gd name="T20" fmla="*/ 2147483647 w 276"/>
                  <a:gd name="T21" fmla="*/ 2147483647 h 440"/>
                  <a:gd name="T22" fmla="*/ 2147483647 w 276"/>
                  <a:gd name="T23" fmla="*/ 2147483647 h 44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76"/>
                  <a:gd name="T37" fmla="*/ 0 h 440"/>
                  <a:gd name="T38" fmla="*/ 276 w 276"/>
                  <a:gd name="T39" fmla="*/ 440 h 44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76" h="440">
                    <a:moveTo>
                      <a:pt x="276" y="440"/>
                    </a:moveTo>
                    <a:lnTo>
                      <a:pt x="212" y="388"/>
                    </a:lnTo>
                    <a:lnTo>
                      <a:pt x="144" y="318"/>
                    </a:lnTo>
                    <a:lnTo>
                      <a:pt x="112" y="274"/>
                    </a:lnTo>
                    <a:lnTo>
                      <a:pt x="96" y="254"/>
                    </a:lnTo>
                    <a:lnTo>
                      <a:pt x="0" y="0"/>
                    </a:lnTo>
                    <a:lnTo>
                      <a:pt x="72" y="96"/>
                    </a:lnTo>
                    <a:lnTo>
                      <a:pt x="114" y="134"/>
                    </a:lnTo>
                    <a:lnTo>
                      <a:pt x="156" y="166"/>
                    </a:lnTo>
                    <a:lnTo>
                      <a:pt x="194" y="194"/>
                    </a:lnTo>
                    <a:lnTo>
                      <a:pt x="252" y="230"/>
                    </a:lnTo>
                    <a:lnTo>
                      <a:pt x="274" y="24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38934" name="Group 27"/>
            <p:cNvGrpSpPr>
              <a:grpSpLocks/>
            </p:cNvGrpSpPr>
            <p:nvPr/>
          </p:nvGrpSpPr>
          <p:grpSpPr bwMode="auto">
            <a:xfrm>
              <a:off x="1756167" y="2489929"/>
              <a:ext cx="1818986" cy="1174613"/>
              <a:chOff x="296" y="1708"/>
              <a:chExt cx="2888" cy="1756"/>
            </a:xfrm>
          </p:grpSpPr>
          <p:sp>
            <p:nvSpPr>
              <p:cNvPr id="38935" name="Freeform 28"/>
              <p:cNvSpPr>
                <a:spLocks/>
              </p:cNvSpPr>
              <p:nvPr/>
            </p:nvSpPr>
            <p:spPr bwMode="auto">
              <a:xfrm>
                <a:off x="1010" y="2704"/>
                <a:ext cx="1422" cy="760"/>
              </a:xfrm>
              <a:custGeom>
                <a:avLst/>
                <a:gdLst>
                  <a:gd name="T0" fmla="*/ 0 w 1422"/>
                  <a:gd name="T1" fmla="*/ 96 h 760"/>
                  <a:gd name="T2" fmla="*/ 92 w 1422"/>
                  <a:gd name="T3" fmla="*/ 118 h 760"/>
                  <a:gd name="T4" fmla="*/ 92 w 1422"/>
                  <a:gd name="T5" fmla="*/ 0 h 760"/>
                  <a:gd name="T6" fmla="*/ 194 w 1422"/>
                  <a:gd name="T7" fmla="*/ 22 h 760"/>
                  <a:gd name="T8" fmla="*/ 300 w 1422"/>
                  <a:gd name="T9" fmla="*/ 44 h 760"/>
                  <a:gd name="T10" fmla="*/ 422 w 1422"/>
                  <a:gd name="T11" fmla="*/ 58 h 760"/>
                  <a:gd name="T12" fmla="*/ 586 w 1422"/>
                  <a:gd name="T13" fmla="*/ 74 h 760"/>
                  <a:gd name="T14" fmla="*/ 726 w 1422"/>
                  <a:gd name="T15" fmla="*/ 78 h 760"/>
                  <a:gd name="T16" fmla="*/ 840 w 1422"/>
                  <a:gd name="T17" fmla="*/ 76 h 760"/>
                  <a:gd name="T18" fmla="*/ 982 w 1422"/>
                  <a:gd name="T19" fmla="*/ 64 h 760"/>
                  <a:gd name="T20" fmla="*/ 1088 w 1422"/>
                  <a:gd name="T21" fmla="*/ 56 h 760"/>
                  <a:gd name="T22" fmla="*/ 1190 w 1422"/>
                  <a:gd name="T23" fmla="*/ 40 h 760"/>
                  <a:gd name="T24" fmla="*/ 1254 w 1422"/>
                  <a:gd name="T25" fmla="*/ 26 h 760"/>
                  <a:gd name="T26" fmla="*/ 1278 w 1422"/>
                  <a:gd name="T27" fmla="*/ 24 h 760"/>
                  <a:gd name="T28" fmla="*/ 1278 w 1422"/>
                  <a:gd name="T29" fmla="*/ 210 h 760"/>
                  <a:gd name="T30" fmla="*/ 1422 w 1422"/>
                  <a:gd name="T31" fmla="*/ 178 h 760"/>
                  <a:gd name="T32" fmla="*/ 1422 w 1422"/>
                  <a:gd name="T33" fmla="*/ 486 h 760"/>
                  <a:gd name="T34" fmla="*/ 1278 w 1422"/>
                  <a:gd name="T35" fmla="*/ 520 h 760"/>
                  <a:gd name="T36" fmla="*/ 1278 w 1422"/>
                  <a:gd name="T37" fmla="*/ 706 h 760"/>
                  <a:gd name="T38" fmla="*/ 1082 w 1422"/>
                  <a:gd name="T39" fmla="*/ 740 h 760"/>
                  <a:gd name="T40" fmla="*/ 938 w 1422"/>
                  <a:gd name="T41" fmla="*/ 756 h 760"/>
                  <a:gd name="T42" fmla="*/ 742 w 1422"/>
                  <a:gd name="T43" fmla="*/ 760 h 760"/>
                  <a:gd name="T44" fmla="*/ 654 w 1422"/>
                  <a:gd name="T45" fmla="*/ 760 h 760"/>
                  <a:gd name="T46" fmla="*/ 506 w 1422"/>
                  <a:gd name="T47" fmla="*/ 752 h 760"/>
                  <a:gd name="T48" fmla="*/ 366 w 1422"/>
                  <a:gd name="T49" fmla="*/ 736 h 760"/>
                  <a:gd name="T50" fmla="*/ 254 w 1422"/>
                  <a:gd name="T51" fmla="*/ 724 h 760"/>
                  <a:gd name="T52" fmla="*/ 146 w 1422"/>
                  <a:gd name="T53" fmla="*/ 700 h 760"/>
                  <a:gd name="T54" fmla="*/ 92 w 1422"/>
                  <a:gd name="T55" fmla="*/ 692 h 760"/>
                  <a:gd name="T56" fmla="*/ 92 w 1422"/>
                  <a:gd name="T57" fmla="*/ 570 h 760"/>
                  <a:gd name="T58" fmla="*/ 0 w 1422"/>
                  <a:gd name="T59" fmla="*/ 546 h 760"/>
                  <a:gd name="T60" fmla="*/ 0 w 1422"/>
                  <a:gd name="T61" fmla="*/ 96 h 7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422"/>
                  <a:gd name="T94" fmla="*/ 0 h 760"/>
                  <a:gd name="T95" fmla="*/ 1422 w 1422"/>
                  <a:gd name="T96" fmla="*/ 760 h 7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422" h="760">
                    <a:moveTo>
                      <a:pt x="0" y="96"/>
                    </a:moveTo>
                    <a:lnTo>
                      <a:pt x="92" y="118"/>
                    </a:lnTo>
                    <a:lnTo>
                      <a:pt x="92" y="0"/>
                    </a:lnTo>
                    <a:lnTo>
                      <a:pt x="194" y="22"/>
                    </a:lnTo>
                    <a:lnTo>
                      <a:pt x="300" y="44"/>
                    </a:lnTo>
                    <a:lnTo>
                      <a:pt x="422" y="58"/>
                    </a:lnTo>
                    <a:lnTo>
                      <a:pt x="586" y="74"/>
                    </a:lnTo>
                    <a:lnTo>
                      <a:pt x="726" y="78"/>
                    </a:lnTo>
                    <a:lnTo>
                      <a:pt x="840" y="76"/>
                    </a:lnTo>
                    <a:lnTo>
                      <a:pt x="982" y="64"/>
                    </a:lnTo>
                    <a:lnTo>
                      <a:pt x="1088" y="56"/>
                    </a:lnTo>
                    <a:lnTo>
                      <a:pt x="1190" y="40"/>
                    </a:lnTo>
                    <a:lnTo>
                      <a:pt x="1254" y="26"/>
                    </a:lnTo>
                    <a:lnTo>
                      <a:pt x="1278" y="24"/>
                    </a:lnTo>
                    <a:lnTo>
                      <a:pt x="1278" y="210"/>
                    </a:lnTo>
                    <a:lnTo>
                      <a:pt x="1422" y="178"/>
                    </a:lnTo>
                    <a:lnTo>
                      <a:pt x="1422" y="486"/>
                    </a:lnTo>
                    <a:lnTo>
                      <a:pt x="1278" y="520"/>
                    </a:lnTo>
                    <a:lnTo>
                      <a:pt x="1278" y="706"/>
                    </a:lnTo>
                    <a:lnTo>
                      <a:pt x="1082" y="740"/>
                    </a:lnTo>
                    <a:lnTo>
                      <a:pt x="938" y="756"/>
                    </a:lnTo>
                    <a:lnTo>
                      <a:pt x="742" y="760"/>
                    </a:lnTo>
                    <a:lnTo>
                      <a:pt x="654" y="760"/>
                    </a:lnTo>
                    <a:lnTo>
                      <a:pt x="506" y="752"/>
                    </a:lnTo>
                    <a:lnTo>
                      <a:pt x="366" y="736"/>
                    </a:lnTo>
                    <a:lnTo>
                      <a:pt x="254" y="724"/>
                    </a:lnTo>
                    <a:lnTo>
                      <a:pt x="146" y="700"/>
                    </a:lnTo>
                    <a:lnTo>
                      <a:pt x="92" y="692"/>
                    </a:lnTo>
                    <a:lnTo>
                      <a:pt x="92" y="570"/>
                    </a:lnTo>
                    <a:lnTo>
                      <a:pt x="0" y="546"/>
                    </a:lnTo>
                    <a:lnTo>
                      <a:pt x="0" y="96"/>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36" name="Freeform 29"/>
              <p:cNvSpPr>
                <a:spLocks/>
              </p:cNvSpPr>
              <p:nvPr/>
            </p:nvSpPr>
            <p:spPr bwMode="auto">
              <a:xfrm>
                <a:off x="296" y="2116"/>
                <a:ext cx="696" cy="1228"/>
              </a:xfrm>
              <a:custGeom>
                <a:avLst/>
                <a:gdLst>
                  <a:gd name="T0" fmla="*/ 2 w 696"/>
                  <a:gd name="T1" fmla="*/ 0 h 1228"/>
                  <a:gd name="T2" fmla="*/ 30 w 696"/>
                  <a:gd name="T3" fmla="*/ 94 h 1228"/>
                  <a:gd name="T4" fmla="*/ 96 w 696"/>
                  <a:gd name="T5" fmla="*/ 202 h 1228"/>
                  <a:gd name="T6" fmla="*/ 182 w 696"/>
                  <a:gd name="T7" fmla="*/ 296 h 1228"/>
                  <a:gd name="T8" fmla="*/ 272 w 696"/>
                  <a:gd name="T9" fmla="*/ 364 h 1228"/>
                  <a:gd name="T10" fmla="*/ 334 w 696"/>
                  <a:gd name="T11" fmla="*/ 406 h 1228"/>
                  <a:gd name="T12" fmla="*/ 434 w 696"/>
                  <a:gd name="T13" fmla="*/ 456 h 1228"/>
                  <a:gd name="T14" fmla="*/ 472 w 696"/>
                  <a:gd name="T15" fmla="*/ 478 h 1228"/>
                  <a:gd name="T16" fmla="*/ 548 w 696"/>
                  <a:gd name="T17" fmla="*/ 508 h 1228"/>
                  <a:gd name="T18" fmla="*/ 640 w 696"/>
                  <a:gd name="T19" fmla="*/ 546 h 1228"/>
                  <a:gd name="T20" fmla="*/ 640 w 696"/>
                  <a:gd name="T21" fmla="*/ 662 h 1228"/>
                  <a:gd name="T22" fmla="*/ 696 w 696"/>
                  <a:gd name="T23" fmla="*/ 677 h 1228"/>
                  <a:gd name="T24" fmla="*/ 696 w 696"/>
                  <a:gd name="T25" fmla="*/ 1130 h 1228"/>
                  <a:gd name="T26" fmla="*/ 638 w 696"/>
                  <a:gd name="T27" fmla="*/ 1110 h 1228"/>
                  <a:gd name="T28" fmla="*/ 638 w 696"/>
                  <a:gd name="T29" fmla="*/ 1228 h 1228"/>
                  <a:gd name="T30" fmla="*/ 472 w 696"/>
                  <a:gd name="T31" fmla="*/ 1166 h 1228"/>
                  <a:gd name="T32" fmla="*/ 406 w 696"/>
                  <a:gd name="T33" fmla="*/ 1130 h 1228"/>
                  <a:gd name="T34" fmla="*/ 288 w 696"/>
                  <a:gd name="T35" fmla="*/ 1062 h 1228"/>
                  <a:gd name="T36" fmla="*/ 196 w 696"/>
                  <a:gd name="T37" fmla="*/ 990 h 1228"/>
                  <a:gd name="T38" fmla="*/ 96 w 696"/>
                  <a:gd name="T39" fmla="*/ 888 h 1228"/>
                  <a:gd name="T40" fmla="*/ 32 w 696"/>
                  <a:gd name="T41" fmla="*/ 786 h 1228"/>
                  <a:gd name="T42" fmla="*/ 0 w 696"/>
                  <a:gd name="T43" fmla="*/ 676 h 1228"/>
                  <a:gd name="T44" fmla="*/ 2 w 696"/>
                  <a:gd name="T45" fmla="*/ 0 h 12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96"/>
                  <a:gd name="T70" fmla="*/ 0 h 1228"/>
                  <a:gd name="T71" fmla="*/ 696 w 696"/>
                  <a:gd name="T72" fmla="*/ 1228 h 12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96" h="1228">
                    <a:moveTo>
                      <a:pt x="2" y="0"/>
                    </a:moveTo>
                    <a:lnTo>
                      <a:pt x="30" y="94"/>
                    </a:lnTo>
                    <a:lnTo>
                      <a:pt x="96" y="202"/>
                    </a:lnTo>
                    <a:lnTo>
                      <a:pt x="182" y="296"/>
                    </a:lnTo>
                    <a:lnTo>
                      <a:pt x="272" y="364"/>
                    </a:lnTo>
                    <a:lnTo>
                      <a:pt x="334" y="406"/>
                    </a:lnTo>
                    <a:lnTo>
                      <a:pt x="434" y="456"/>
                    </a:lnTo>
                    <a:lnTo>
                      <a:pt x="472" y="478"/>
                    </a:lnTo>
                    <a:lnTo>
                      <a:pt x="548" y="508"/>
                    </a:lnTo>
                    <a:lnTo>
                      <a:pt x="640" y="546"/>
                    </a:lnTo>
                    <a:lnTo>
                      <a:pt x="640" y="662"/>
                    </a:lnTo>
                    <a:lnTo>
                      <a:pt x="696" y="677"/>
                    </a:lnTo>
                    <a:lnTo>
                      <a:pt x="696" y="1130"/>
                    </a:lnTo>
                    <a:lnTo>
                      <a:pt x="638" y="1110"/>
                    </a:lnTo>
                    <a:lnTo>
                      <a:pt x="638" y="1228"/>
                    </a:lnTo>
                    <a:lnTo>
                      <a:pt x="472" y="1166"/>
                    </a:lnTo>
                    <a:lnTo>
                      <a:pt x="406" y="1130"/>
                    </a:lnTo>
                    <a:lnTo>
                      <a:pt x="288" y="1062"/>
                    </a:lnTo>
                    <a:lnTo>
                      <a:pt x="196" y="990"/>
                    </a:lnTo>
                    <a:lnTo>
                      <a:pt x="96" y="888"/>
                    </a:lnTo>
                    <a:lnTo>
                      <a:pt x="32" y="786"/>
                    </a:lnTo>
                    <a:lnTo>
                      <a:pt x="0" y="676"/>
                    </a:lnTo>
                    <a:lnTo>
                      <a:pt x="2" y="0"/>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937" name="Group 30"/>
              <p:cNvGrpSpPr>
                <a:grpSpLocks/>
              </p:cNvGrpSpPr>
              <p:nvPr/>
            </p:nvGrpSpPr>
            <p:grpSpPr bwMode="auto">
              <a:xfrm>
                <a:off x="302" y="1708"/>
                <a:ext cx="324" cy="958"/>
                <a:chOff x="302" y="1708"/>
                <a:chExt cx="324" cy="958"/>
              </a:xfrm>
            </p:grpSpPr>
            <p:sp>
              <p:nvSpPr>
                <p:cNvPr id="38942" name="Freeform 31"/>
                <p:cNvSpPr>
                  <a:spLocks/>
                </p:cNvSpPr>
                <p:nvPr/>
              </p:nvSpPr>
              <p:spPr bwMode="auto">
                <a:xfrm>
                  <a:off x="302" y="1708"/>
                  <a:ext cx="176" cy="406"/>
                </a:xfrm>
                <a:custGeom>
                  <a:avLst/>
                  <a:gdLst>
                    <a:gd name="T0" fmla="*/ 0 w 176"/>
                    <a:gd name="T1" fmla="*/ 406 h 406"/>
                    <a:gd name="T2" fmla="*/ 0 w 176"/>
                    <a:gd name="T3" fmla="*/ 280 h 406"/>
                    <a:gd name="T4" fmla="*/ 38 w 176"/>
                    <a:gd name="T5" fmla="*/ 166 h 406"/>
                    <a:gd name="T6" fmla="*/ 96 w 176"/>
                    <a:gd name="T7" fmla="*/ 80 h 406"/>
                    <a:gd name="T8" fmla="*/ 176 w 176"/>
                    <a:gd name="T9" fmla="*/ 0 h 406"/>
                    <a:gd name="T10" fmla="*/ 0 60000 65536"/>
                    <a:gd name="T11" fmla="*/ 0 60000 65536"/>
                    <a:gd name="T12" fmla="*/ 0 60000 65536"/>
                    <a:gd name="T13" fmla="*/ 0 60000 65536"/>
                    <a:gd name="T14" fmla="*/ 0 60000 65536"/>
                    <a:gd name="T15" fmla="*/ 0 w 176"/>
                    <a:gd name="T16" fmla="*/ 0 h 406"/>
                    <a:gd name="T17" fmla="*/ 176 w 176"/>
                    <a:gd name="T18" fmla="*/ 406 h 406"/>
                  </a:gdLst>
                  <a:ahLst/>
                  <a:cxnLst>
                    <a:cxn ang="T10">
                      <a:pos x="T0" y="T1"/>
                    </a:cxn>
                    <a:cxn ang="T11">
                      <a:pos x="T2" y="T3"/>
                    </a:cxn>
                    <a:cxn ang="T12">
                      <a:pos x="T4" y="T5"/>
                    </a:cxn>
                    <a:cxn ang="T13">
                      <a:pos x="T6" y="T7"/>
                    </a:cxn>
                    <a:cxn ang="T14">
                      <a:pos x="T8" y="T9"/>
                    </a:cxn>
                  </a:cxnLst>
                  <a:rect l="T15" t="T16" r="T17" b="T18"/>
                  <a:pathLst>
                    <a:path w="176" h="406">
                      <a:moveTo>
                        <a:pt x="0" y="406"/>
                      </a:moveTo>
                      <a:lnTo>
                        <a:pt x="0" y="280"/>
                      </a:lnTo>
                      <a:lnTo>
                        <a:pt x="38" y="166"/>
                      </a:lnTo>
                      <a:lnTo>
                        <a:pt x="96" y="80"/>
                      </a:lnTo>
                      <a:lnTo>
                        <a:pt x="176" y="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3" name="Freeform 32"/>
                <p:cNvSpPr>
                  <a:spLocks/>
                </p:cNvSpPr>
                <p:nvPr/>
              </p:nvSpPr>
              <p:spPr bwMode="auto">
                <a:xfrm>
                  <a:off x="304" y="2282"/>
                  <a:ext cx="322" cy="384"/>
                </a:xfrm>
                <a:custGeom>
                  <a:avLst/>
                  <a:gdLst>
                    <a:gd name="T0" fmla="*/ 0 w 322"/>
                    <a:gd name="T1" fmla="*/ 242 h 384"/>
                    <a:gd name="T2" fmla="*/ 0 w 322"/>
                    <a:gd name="T3" fmla="*/ 384 h 384"/>
                    <a:gd name="T4" fmla="*/ 32 w 322"/>
                    <a:gd name="T5" fmla="*/ 290 h 384"/>
                    <a:gd name="T6" fmla="*/ 96 w 322"/>
                    <a:gd name="T7" fmla="*/ 192 h 384"/>
                    <a:gd name="T8" fmla="*/ 186 w 322"/>
                    <a:gd name="T9" fmla="*/ 98 h 384"/>
                    <a:gd name="T10" fmla="*/ 322 w 322"/>
                    <a:gd name="T11" fmla="*/ 0 h 384"/>
                    <a:gd name="T12" fmla="*/ 0 60000 65536"/>
                    <a:gd name="T13" fmla="*/ 0 60000 65536"/>
                    <a:gd name="T14" fmla="*/ 0 60000 65536"/>
                    <a:gd name="T15" fmla="*/ 0 60000 65536"/>
                    <a:gd name="T16" fmla="*/ 0 60000 65536"/>
                    <a:gd name="T17" fmla="*/ 0 60000 65536"/>
                    <a:gd name="T18" fmla="*/ 0 w 322"/>
                    <a:gd name="T19" fmla="*/ 0 h 384"/>
                    <a:gd name="T20" fmla="*/ 322 w 322"/>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22" h="384">
                      <a:moveTo>
                        <a:pt x="0" y="242"/>
                      </a:moveTo>
                      <a:lnTo>
                        <a:pt x="0" y="384"/>
                      </a:lnTo>
                      <a:lnTo>
                        <a:pt x="32" y="290"/>
                      </a:lnTo>
                      <a:lnTo>
                        <a:pt x="96" y="192"/>
                      </a:lnTo>
                      <a:lnTo>
                        <a:pt x="186" y="98"/>
                      </a:lnTo>
                      <a:lnTo>
                        <a:pt x="322" y="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8938" name="Freeform 33"/>
              <p:cNvSpPr>
                <a:spLocks/>
              </p:cNvSpPr>
              <p:nvPr/>
            </p:nvSpPr>
            <p:spPr bwMode="auto">
              <a:xfrm>
                <a:off x="2454" y="2162"/>
                <a:ext cx="730" cy="1162"/>
              </a:xfrm>
              <a:custGeom>
                <a:avLst/>
                <a:gdLst>
                  <a:gd name="T0" fmla="*/ 0 w 730"/>
                  <a:gd name="T1" fmla="*/ 710 h 1162"/>
                  <a:gd name="T2" fmla="*/ 0 w 730"/>
                  <a:gd name="T3" fmla="*/ 1022 h 1162"/>
                  <a:gd name="T4" fmla="*/ 154 w 730"/>
                  <a:gd name="T5" fmla="*/ 972 h 1162"/>
                  <a:gd name="T6" fmla="*/ 154 w 730"/>
                  <a:gd name="T7" fmla="*/ 1162 h 1162"/>
                  <a:gd name="T8" fmla="*/ 232 w 730"/>
                  <a:gd name="T9" fmla="*/ 1130 h 1162"/>
                  <a:gd name="T10" fmla="*/ 310 w 730"/>
                  <a:gd name="T11" fmla="*/ 1090 h 1162"/>
                  <a:gd name="T12" fmla="*/ 418 w 730"/>
                  <a:gd name="T13" fmla="*/ 1028 h 1162"/>
                  <a:gd name="T14" fmla="*/ 508 w 730"/>
                  <a:gd name="T15" fmla="*/ 964 h 1162"/>
                  <a:gd name="T16" fmla="*/ 594 w 730"/>
                  <a:gd name="T17" fmla="*/ 884 h 1162"/>
                  <a:gd name="T18" fmla="*/ 652 w 730"/>
                  <a:gd name="T19" fmla="*/ 812 h 1162"/>
                  <a:gd name="T20" fmla="*/ 682 w 730"/>
                  <a:gd name="T21" fmla="*/ 762 h 1162"/>
                  <a:gd name="T22" fmla="*/ 714 w 730"/>
                  <a:gd name="T23" fmla="*/ 676 h 1162"/>
                  <a:gd name="T24" fmla="*/ 714 w 730"/>
                  <a:gd name="T25" fmla="*/ 556 h 1162"/>
                  <a:gd name="T26" fmla="*/ 730 w 730"/>
                  <a:gd name="T27" fmla="*/ 490 h 1162"/>
                  <a:gd name="T28" fmla="*/ 730 w 730"/>
                  <a:gd name="T29" fmla="*/ 34 h 1162"/>
                  <a:gd name="T30" fmla="*/ 714 w 730"/>
                  <a:gd name="T31" fmla="*/ 112 h 1162"/>
                  <a:gd name="T32" fmla="*/ 714 w 730"/>
                  <a:gd name="T33" fmla="*/ 0 h 1162"/>
                  <a:gd name="T34" fmla="*/ 662 w 730"/>
                  <a:gd name="T35" fmla="*/ 120 h 1162"/>
                  <a:gd name="T36" fmla="*/ 628 w 730"/>
                  <a:gd name="T37" fmla="*/ 168 h 1162"/>
                  <a:gd name="T38" fmla="*/ 572 w 730"/>
                  <a:gd name="T39" fmla="*/ 228 h 1162"/>
                  <a:gd name="T40" fmla="*/ 464 w 730"/>
                  <a:gd name="T41" fmla="*/ 314 h 1162"/>
                  <a:gd name="T42" fmla="*/ 400 w 730"/>
                  <a:gd name="T43" fmla="*/ 358 h 1162"/>
                  <a:gd name="T44" fmla="*/ 310 w 730"/>
                  <a:gd name="T45" fmla="*/ 406 h 1162"/>
                  <a:gd name="T46" fmla="*/ 192 w 730"/>
                  <a:gd name="T47" fmla="*/ 460 h 1162"/>
                  <a:gd name="T48" fmla="*/ 152 w 730"/>
                  <a:gd name="T49" fmla="*/ 476 h 1162"/>
                  <a:gd name="T50" fmla="*/ 152 w 730"/>
                  <a:gd name="T51" fmla="*/ 664 h 1162"/>
                  <a:gd name="T52" fmla="*/ 0 w 730"/>
                  <a:gd name="T53" fmla="*/ 710 h 116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30"/>
                  <a:gd name="T82" fmla="*/ 0 h 1162"/>
                  <a:gd name="T83" fmla="*/ 730 w 730"/>
                  <a:gd name="T84" fmla="*/ 1162 h 116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30" h="1162">
                    <a:moveTo>
                      <a:pt x="0" y="710"/>
                    </a:moveTo>
                    <a:lnTo>
                      <a:pt x="0" y="1022"/>
                    </a:lnTo>
                    <a:lnTo>
                      <a:pt x="154" y="972"/>
                    </a:lnTo>
                    <a:lnTo>
                      <a:pt x="154" y="1162"/>
                    </a:lnTo>
                    <a:lnTo>
                      <a:pt x="232" y="1130"/>
                    </a:lnTo>
                    <a:lnTo>
                      <a:pt x="310" y="1090"/>
                    </a:lnTo>
                    <a:lnTo>
                      <a:pt x="418" y="1028"/>
                    </a:lnTo>
                    <a:lnTo>
                      <a:pt x="508" y="964"/>
                    </a:lnTo>
                    <a:lnTo>
                      <a:pt x="594" y="884"/>
                    </a:lnTo>
                    <a:lnTo>
                      <a:pt x="652" y="812"/>
                    </a:lnTo>
                    <a:lnTo>
                      <a:pt x="682" y="762"/>
                    </a:lnTo>
                    <a:lnTo>
                      <a:pt x="714" y="676"/>
                    </a:lnTo>
                    <a:lnTo>
                      <a:pt x="714" y="556"/>
                    </a:lnTo>
                    <a:lnTo>
                      <a:pt x="730" y="490"/>
                    </a:lnTo>
                    <a:lnTo>
                      <a:pt x="730" y="34"/>
                    </a:lnTo>
                    <a:lnTo>
                      <a:pt x="714" y="112"/>
                    </a:lnTo>
                    <a:lnTo>
                      <a:pt x="714" y="0"/>
                    </a:lnTo>
                    <a:lnTo>
                      <a:pt x="662" y="120"/>
                    </a:lnTo>
                    <a:lnTo>
                      <a:pt x="628" y="168"/>
                    </a:lnTo>
                    <a:lnTo>
                      <a:pt x="572" y="228"/>
                    </a:lnTo>
                    <a:lnTo>
                      <a:pt x="464" y="314"/>
                    </a:lnTo>
                    <a:lnTo>
                      <a:pt x="400" y="358"/>
                    </a:lnTo>
                    <a:lnTo>
                      <a:pt x="310" y="406"/>
                    </a:lnTo>
                    <a:lnTo>
                      <a:pt x="192" y="460"/>
                    </a:lnTo>
                    <a:lnTo>
                      <a:pt x="152" y="476"/>
                    </a:lnTo>
                    <a:lnTo>
                      <a:pt x="152" y="664"/>
                    </a:lnTo>
                    <a:lnTo>
                      <a:pt x="0" y="710"/>
                    </a:lnTo>
                    <a:close/>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38939" name="Group 34"/>
              <p:cNvGrpSpPr>
                <a:grpSpLocks/>
              </p:cNvGrpSpPr>
              <p:nvPr/>
            </p:nvGrpSpPr>
            <p:grpSpPr bwMode="auto">
              <a:xfrm>
                <a:off x="3126" y="1862"/>
                <a:ext cx="58" cy="880"/>
                <a:chOff x="3126" y="1862"/>
                <a:chExt cx="58" cy="880"/>
              </a:xfrm>
            </p:grpSpPr>
            <p:sp>
              <p:nvSpPr>
                <p:cNvPr id="38940" name="Freeform 35"/>
                <p:cNvSpPr>
                  <a:spLocks/>
                </p:cNvSpPr>
                <p:nvPr/>
              </p:nvSpPr>
              <p:spPr bwMode="auto">
                <a:xfrm>
                  <a:off x="3126" y="2534"/>
                  <a:ext cx="58" cy="208"/>
                </a:xfrm>
                <a:custGeom>
                  <a:avLst/>
                  <a:gdLst>
                    <a:gd name="T0" fmla="*/ 58 w 58"/>
                    <a:gd name="T1" fmla="*/ 150 h 208"/>
                    <a:gd name="T2" fmla="*/ 58 w 58"/>
                    <a:gd name="T3" fmla="*/ 208 h 208"/>
                    <a:gd name="T4" fmla="*/ 48 w 58"/>
                    <a:gd name="T5" fmla="*/ 132 h 208"/>
                    <a:gd name="T6" fmla="*/ 26 w 58"/>
                    <a:gd name="T7" fmla="*/ 68 h 208"/>
                    <a:gd name="T8" fmla="*/ 10 w 58"/>
                    <a:gd name="T9" fmla="*/ 26 h 208"/>
                    <a:gd name="T10" fmla="*/ 0 w 58"/>
                    <a:gd name="T11" fmla="*/ 0 h 208"/>
                    <a:gd name="T12" fmla="*/ 0 60000 65536"/>
                    <a:gd name="T13" fmla="*/ 0 60000 65536"/>
                    <a:gd name="T14" fmla="*/ 0 60000 65536"/>
                    <a:gd name="T15" fmla="*/ 0 60000 65536"/>
                    <a:gd name="T16" fmla="*/ 0 60000 65536"/>
                    <a:gd name="T17" fmla="*/ 0 60000 65536"/>
                    <a:gd name="T18" fmla="*/ 0 w 58"/>
                    <a:gd name="T19" fmla="*/ 0 h 208"/>
                    <a:gd name="T20" fmla="*/ 58 w 58"/>
                    <a:gd name="T21" fmla="*/ 208 h 208"/>
                  </a:gdLst>
                  <a:ahLst/>
                  <a:cxnLst>
                    <a:cxn ang="T12">
                      <a:pos x="T0" y="T1"/>
                    </a:cxn>
                    <a:cxn ang="T13">
                      <a:pos x="T2" y="T3"/>
                    </a:cxn>
                    <a:cxn ang="T14">
                      <a:pos x="T4" y="T5"/>
                    </a:cxn>
                    <a:cxn ang="T15">
                      <a:pos x="T6" y="T7"/>
                    </a:cxn>
                    <a:cxn ang="T16">
                      <a:pos x="T8" y="T9"/>
                    </a:cxn>
                    <a:cxn ang="T17">
                      <a:pos x="T10" y="T11"/>
                    </a:cxn>
                  </a:cxnLst>
                  <a:rect l="T18" t="T19" r="T20" b="T21"/>
                  <a:pathLst>
                    <a:path w="58" h="208">
                      <a:moveTo>
                        <a:pt x="58" y="150"/>
                      </a:moveTo>
                      <a:lnTo>
                        <a:pt x="58" y="208"/>
                      </a:lnTo>
                      <a:lnTo>
                        <a:pt x="48" y="132"/>
                      </a:lnTo>
                      <a:lnTo>
                        <a:pt x="26" y="68"/>
                      </a:lnTo>
                      <a:lnTo>
                        <a:pt x="10" y="26"/>
                      </a:lnTo>
                      <a:lnTo>
                        <a:pt x="0" y="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941" name="Freeform 36"/>
                <p:cNvSpPr>
                  <a:spLocks/>
                </p:cNvSpPr>
                <p:nvPr/>
              </p:nvSpPr>
              <p:spPr bwMode="auto">
                <a:xfrm>
                  <a:off x="3128" y="1862"/>
                  <a:ext cx="56" cy="350"/>
                </a:xfrm>
                <a:custGeom>
                  <a:avLst/>
                  <a:gdLst>
                    <a:gd name="T0" fmla="*/ 56 w 56"/>
                    <a:gd name="T1" fmla="*/ 350 h 350"/>
                    <a:gd name="T2" fmla="*/ 54 w 56"/>
                    <a:gd name="T3" fmla="*/ 218 h 350"/>
                    <a:gd name="T4" fmla="*/ 54 w 56"/>
                    <a:gd name="T5" fmla="*/ 188 h 350"/>
                    <a:gd name="T6" fmla="*/ 44 w 56"/>
                    <a:gd name="T7" fmla="*/ 112 h 350"/>
                    <a:gd name="T8" fmla="*/ 14 w 56"/>
                    <a:gd name="T9" fmla="*/ 30 h 350"/>
                    <a:gd name="T10" fmla="*/ 0 w 56"/>
                    <a:gd name="T11" fmla="*/ 0 h 350"/>
                    <a:gd name="T12" fmla="*/ 0 60000 65536"/>
                    <a:gd name="T13" fmla="*/ 0 60000 65536"/>
                    <a:gd name="T14" fmla="*/ 0 60000 65536"/>
                    <a:gd name="T15" fmla="*/ 0 60000 65536"/>
                    <a:gd name="T16" fmla="*/ 0 60000 65536"/>
                    <a:gd name="T17" fmla="*/ 0 60000 65536"/>
                    <a:gd name="T18" fmla="*/ 0 w 56"/>
                    <a:gd name="T19" fmla="*/ 0 h 350"/>
                    <a:gd name="T20" fmla="*/ 56 w 56"/>
                    <a:gd name="T21" fmla="*/ 350 h 350"/>
                  </a:gdLst>
                  <a:ahLst/>
                  <a:cxnLst>
                    <a:cxn ang="T12">
                      <a:pos x="T0" y="T1"/>
                    </a:cxn>
                    <a:cxn ang="T13">
                      <a:pos x="T2" y="T3"/>
                    </a:cxn>
                    <a:cxn ang="T14">
                      <a:pos x="T4" y="T5"/>
                    </a:cxn>
                    <a:cxn ang="T15">
                      <a:pos x="T6" y="T7"/>
                    </a:cxn>
                    <a:cxn ang="T16">
                      <a:pos x="T8" y="T9"/>
                    </a:cxn>
                    <a:cxn ang="T17">
                      <a:pos x="T10" y="T11"/>
                    </a:cxn>
                  </a:cxnLst>
                  <a:rect l="T18" t="T19" r="T20" b="T21"/>
                  <a:pathLst>
                    <a:path w="56" h="350">
                      <a:moveTo>
                        <a:pt x="56" y="350"/>
                      </a:moveTo>
                      <a:lnTo>
                        <a:pt x="54" y="218"/>
                      </a:lnTo>
                      <a:lnTo>
                        <a:pt x="54" y="188"/>
                      </a:lnTo>
                      <a:lnTo>
                        <a:pt x="44" y="112"/>
                      </a:lnTo>
                      <a:lnTo>
                        <a:pt x="14" y="30"/>
                      </a:lnTo>
                      <a:lnTo>
                        <a:pt x="0" y="0"/>
                      </a:lnTo>
                    </a:path>
                  </a:pathLst>
                </a:custGeom>
                <a:noFill/>
                <a:ln w="2857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grpSp>
      <p:sp>
        <p:nvSpPr>
          <p:cNvPr id="38926" name="Text Box 4"/>
          <p:cNvSpPr txBox="1">
            <a:spLocks noChangeArrowheads="1"/>
          </p:cNvSpPr>
          <p:nvPr/>
        </p:nvSpPr>
        <p:spPr bwMode="auto">
          <a:xfrm>
            <a:off x="4391025" y="1549400"/>
            <a:ext cx="194627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nSpc>
                <a:spcPct val="80000"/>
              </a:lnSpc>
              <a:buFontTx/>
              <a:buNone/>
            </a:pPr>
            <a:r>
              <a:rPr lang="en-US" sz="1600" i="0">
                <a:solidFill>
                  <a:srgbClr val="FF0000"/>
                </a:solidFill>
                <a:latin typeface="Arial Narrow" charset="0"/>
                <a:ea typeface="MS PGothic" charset="0"/>
                <a:cs typeface="MS PGothic" charset="0"/>
              </a:rPr>
              <a:t>Partial NCC</a:t>
            </a:r>
          </a:p>
        </p:txBody>
      </p:sp>
      <p:sp>
        <p:nvSpPr>
          <p:cNvPr id="38927" name="Line 46"/>
          <p:cNvSpPr>
            <a:spLocks noChangeShapeType="1"/>
          </p:cNvSpPr>
          <p:nvPr/>
        </p:nvSpPr>
        <p:spPr bwMode="auto">
          <a:xfrm>
            <a:off x="4949825" y="1846263"/>
            <a:ext cx="296863" cy="24765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4" name="Rectangle 3"/>
          <p:cNvSpPr/>
          <p:nvPr/>
        </p:nvSpPr>
        <p:spPr>
          <a:xfrm>
            <a:off x="165100" y="4324350"/>
            <a:ext cx="8737600" cy="1059777"/>
          </a:xfrm>
          <a:prstGeom prst="rect">
            <a:avLst/>
          </a:prstGeom>
          <a:solidFill>
            <a:schemeClr val="accent3">
              <a:lumMod val="95000"/>
            </a:schemeClr>
          </a:solidFill>
          <a:ln>
            <a:solidFill>
              <a:srgbClr val="000000"/>
            </a:solidFill>
          </a:ln>
        </p:spPr>
        <p:txBody>
          <a:bodyPr>
            <a:spAutoFit/>
          </a:bodyPr>
          <a:lstStyle/>
          <a:p>
            <a:pPr marL="182563" indent="-457200">
              <a:lnSpc>
                <a:spcPct val="90000"/>
              </a:lnSpc>
              <a:spcAft>
                <a:spcPts val="600"/>
              </a:spcAft>
              <a:buFontTx/>
              <a:buNone/>
              <a:defRPr/>
            </a:pPr>
            <a:r>
              <a:rPr lang="en-US" sz="1600" i="0" dirty="0">
                <a:solidFill>
                  <a:srgbClr val="000000"/>
                </a:solidFill>
                <a:latin typeface="Helvetica Neue" charset="0"/>
                <a:cs typeface="Helvetica Neue" charset="0"/>
              </a:rPr>
              <a:t>• 6-channel Switching Power Amplifier (SPA) powers independent currents in  existing EFC/</a:t>
            </a:r>
            <a:r>
              <a:rPr lang="en-US" sz="1600" i="0" dirty="0" smtClean="0">
                <a:solidFill>
                  <a:srgbClr val="000000"/>
                </a:solidFill>
                <a:latin typeface="Helvetica Neue" charset="0"/>
                <a:cs typeface="Helvetica Neue" charset="0"/>
              </a:rPr>
              <a:t>RWM Coils. </a:t>
            </a:r>
            <a:endParaRPr lang="en-US" sz="1600" i="0" dirty="0">
              <a:solidFill>
                <a:srgbClr val="000000"/>
              </a:solidFill>
              <a:latin typeface="Helvetica Neue" charset="0"/>
              <a:cs typeface="Helvetica Neue" charset="0"/>
            </a:endParaRPr>
          </a:p>
          <a:p>
            <a:pPr marL="182563" indent="-457200">
              <a:lnSpc>
                <a:spcPct val="90000"/>
              </a:lnSpc>
              <a:spcAft>
                <a:spcPts val="600"/>
              </a:spcAft>
              <a:buFontTx/>
              <a:buNone/>
              <a:defRPr/>
            </a:pPr>
            <a:r>
              <a:rPr lang="en-US" sz="1600" i="0" dirty="0">
                <a:solidFill>
                  <a:srgbClr val="000000"/>
                </a:solidFill>
                <a:latin typeface="Helvetica Neue" charset="0"/>
                <a:cs typeface="Helvetica Neue" charset="0"/>
              </a:rPr>
              <a:t>• NCC (a facility enhancement) can provide various NTV, RMP, </a:t>
            </a:r>
            <a:r>
              <a:rPr lang="en-US" sz="1600" i="0" dirty="0" smtClean="0">
                <a:solidFill>
                  <a:srgbClr val="000000"/>
                </a:solidFill>
                <a:latin typeface="Helvetica Neue" charset="0"/>
                <a:cs typeface="Helvetica Neue" charset="0"/>
              </a:rPr>
              <a:t>RWM, and </a:t>
            </a:r>
            <a:r>
              <a:rPr lang="en-US" sz="1600" i="0" dirty="0">
                <a:solidFill>
                  <a:srgbClr val="000000"/>
                </a:solidFill>
                <a:latin typeface="Helvetica Neue" charset="0"/>
                <a:cs typeface="Helvetica Neue" charset="0"/>
              </a:rPr>
              <a:t>EF selectivity with flexibility of field spectrum (n ≤ 6 for full and n≤ 3 for partial) </a:t>
            </a:r>
          </a:p>
        </p:txBody>
      </p:sp>
      <p:sp>
        <p:nvSpPr>
          <p:cNvPr id="38929" name="Text Box 58"/>
          <p:cNvSpPr txBox="1">
            <a:spLocks noChangeArrowheads="1"/>
          </p:cNvSpPr>
          <p:nvPr/>
        </p:nvSpPr>
        <p:spPr bwMode="auto">
          <a:xfrm flipH="1">
            <a:off x="7416800" y="3530600"/>
            <a:ext cx="1524000" cy="5238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Columbia U</a:t>
            </a:r>
          </a:p>
          <a:p>
            <a:pPr>
              <a:spcBef>
                <a:spcPct val="0"/>
              </a:spcBef>
              <a:buFontTx/>
              <a:buNone/>
            </a:pPr>
            <a:r>
              <a:rPr lang="en-US" sz="1400" b="0" i="0">
                <a:solidFill>
                  <a:schemeClr val="tx1"/>
                </a:solidFill>
              </a:rPr>
              <a:t>General Atomics</a:t>
            </a:r>
          </a:p>
        </p:txBody>
      </p:sp>
      <p:sp>
        <p:nvSpPr>
          <p:cNvPr id="57"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30</a:t>
            </a:fld>
            <a:endParaRPr lang="en-US" sz="1400" dirty="0">
              <a:latin typeface="Times" charset="0"/>
            </a:endParaRPr>
          </a:p>
        </p:txBody>
      </p:sp>
    </p:spTree>
    <p:extLst>
      <p:ext uri="{BB962C8B-B14F-4D97-AF65-F5344CB8AC3E}">
        <p14:creationId xmlns:p14="http://schemas.microsoft.com/office/powerpoint/2010/main" val="265351087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ct val="95000"/>
              </a:lnSpc>
              <a:buFontTx/>
              <a:buNone/>
            </a:pPr>
            <a:r>
              <a:rPr lang="en-US" sz="3200" i="0" dirty="0">
                <a:solidFill>
                  <a:srgbClr val="0000FF"/>
                </a:solidFill>
              </a:rPr>
              <a:t>Disruption </a:t>
            </a:r>
            <a:r>
              <a:rPr lang="en-US" sz="3200" i="0" dirty="0" smtClean="0">
                <a:solidFill>
                  <a:srgbClr val="0000FF"/>
                </a:solidFill>
              </a:rPr>
              <a:t>Mitigation System for </a:t>
            </a:r>
            <a:r>
              <a:rPr lang="en-US" sz="3200" i="0" dirty="0">
                <a:solidFill>
                  <a:srgbClr val="0000FF"/>
                </a:solidFill>
              </a:rPr>
              <a:t>NSTX-U</a:t>
            </a:r>
            <a:r>
              <a:rPr lang="en-US" sz="3600" i="0" dirty="0">
                <a:solidFill>
                  <a:srgbClr val="0000FF"/>
                </a:solidFill>
              </a:rPr>
              <a:t/>
            </a:r>
            <a:br>
              <a:rPr lang="en-US" sz="3600" i="0" dirty="0">
                <a:solidFill>
                  <a:srgbClr val="0000FF"/>
                </a:solidFill>
              </a:rPr>
            </a:br>
            <a:r>
              <a:rPr lang="en-US" sz="2400" i="0" dirty="0">
                <a:solidFill>
                  <a:srgbClr val="FF0000"/>
                </a:solidFill>
                <a:latin typeface="Helvetica Neue" charset="0"/>
              </a:rPr>
              <a:t>Massive gas injection system </a:t>
            </a:r>
            <a:r>
              <a:rPr lang="en-US" sz="2400" i="0" dirty="0" smtClean="0">
                <a:solidFill>
                  <a:srgbClr val="FF0000"/>
                </a:solidFill>
                <a:latin typeface="Helvetica Neue" charset="0"/>
              </a:rPr>
              <a:t>at multiple </a:t>
            </a:r>
            <a:r>
              <a:rPr lang="en-US" sz="2400" i="0" dirty="0" err="1" smtClean="0">
                <a:solidFill>
                  <a:srgbClr val="FF0000"/>
                </a:solidFill>
                <a:latin typeface="Helvetica Neue" charset="0"/>
              </a:rPr>
              <a:t>poloidal</a:t>
            </a:r>
            <a:r>
              <a:rPr lang="en-US" sz="2400" i="0" dirty="0" smtClean="0">
                <a:solidFill>
                  <a:srgbClr val="FF0000"/>
                </a:solidFill>
                <a:latin typeface="Helvetica Neue" charset="0"/>
              </a:rPr>
              <a:t> positions</a:t>
            </a:r>
            <a:endParaRPr lang="en-US" sz="2800" i="0" dirty="0">
              <a:solidFill>
                <a:srgbClr val="FF0000"/>
              </a:solidFill>
              <a:latin typeface="Arial" charset="0"/>
            </a:endParaRPr>
          </a:p>
        </p:txBody>
      </p:sp>
      <p:sp>
        <p:nvSpPr>
          <p:cNvPr id="39939" name="Content Placeholder 2"/>
          <p:cNvSpPr txBox="1">
            <a:spLocks/>
          </p:cNvSpPr>
          <p:nvPr/>
        </p:nvSpPr>
        <p:spPr bwMode="auto">
          <a:xfrm>
            <a:off x="3810000" y="990600"/>
            <a:ext cx="5334000" cy="1335087"/>
          </a:xfrm>
          <a:prstGeom prst="rect">
            <a:avLst/>
          </a:prstGeom>
          <a:solidFill>
            <a:srgbClr val="FFD29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200" b="1" i="1">
                <a:solidFill>
                  <a:srgbClr val="1822CD"/>
                </a:solidFill>
                <a:latin typeface="Helvetica" charset="0"/>
                <a:ea typeface="ＭＳ Ｐゴシック" charset="0"/>
                <a:cs typeface="ＭＳ Ｐゴシック" charset="0"/>
              </a:defRPr>
            </a:lvl1pPr>
            <a:lvl2pPr marL="182563" indent="-4572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marL="0" lvl="1" indent="0"/>
            <a:r>
              <a:rPr lang="en-US" sz="1600" i="0" dirty="0" smtClean="0">
                <a:solidFill>
                  <a:schemeClr val="tx1"/>
                </a:solidFill>
                <a:latin typeface="Arial" charset="0"/>
              </a:rPr>
              <a:t>- Massive </a:t>
            </a:r>
            <a:r>
              <a:rPr lang="en-US" sz="1600" i="0" dirty="0">
                <a:solidFill>
                  <a:schemeClr val="tx1"/>
                </a:solidFill>
                <a:latin typeface="Arial" charset="0"/>
              </a:rPr>
              <a:t>gas injector </a:t>
            </a:r>
            <a:r>
              <a:rPr lang="en-US" sz="1600" i="0" dirty="0" smtClean="0">
                <a:solidFill>
                  <a:schemeClr val="tx1"/>
                </a:solidFill>
                <a:latin typeface="Arial" charset="0"/>
              </a:rPr>
              <a:t>system </a:t>
            </a:r>
            <a:r>
              <a:rPr lang="en-US" sz="1600" i="0" dirty="0">
                <a:solidFill>
                  <a:schemeClr val="tx1"/>
                </a:solidFill>
                <a:latin typeface="Arial" charset="0"/>
              </a:rPr>
              <a:t>at </a:t>
            </a:r>
            <a:r>
              <a:rPr lang="en-US" sz="1600" i="0" dirty="0" smtClean="0">
                <a:solidFill>
                  <a:schemeClr val="tx1"/>
                </a:solidFill>
                <a:latin typeface="Arial" charset="0"/>
              </a:rPr>
              <a:t>multi</a:t>
            </a:r>
          </a:p>
          <a:p>
            <a:pPr marL="0" lvl="1" indent="0"/>
            <a:r>
              <a:rPr lang="en-US" sz="1600" i="0" dirty="0" smtClean="0">
                <a:solidFill>
                  <a:schemeClr val="tx1"/>
                </a:solidFill>
                <a:latin typeface="Arial" charset="0"/>
              </a:rPr>
              <a:t>  poloidal </a:t>
            </a:r>
            <a:r>
              <a:rPr lang="en-US" sz="1600" i="0" dirty="0">
                <a:solidFill>
                  <a:schemeClr val="tx1"/>
                </a:solidFill>
                <a:latin typeface="Arial" charset="0"/>
              </a:rPr>
              <a:t>location with identical injection set-</a:t>
            </a:r>
            <a:r>
              <a:rPr lang="en-US" sz="1600" i="0" dirty="0" smtClean="0">
                <a:solidFill>
                  <a:schemeClr val="tx1"/>
                </a:solidFill>
                <a:latin typeface="Arial" charset="0"/>
              </a:rPr>
              <a:t>up</a:t>
            </a:r>
          </a:p>
          <a:p>
            <a:pPr marL="0" lvl="1" indent="0"/>
            <a:r>
              <a:rPr lang="en-US" sz="1600" i="0" dirty="0" smtClean="0">
                <a:solidFill>
                  <a:schemeClr val="tx1"/>
                </a:solidFill>
                <a:latin typeface="Arial" charset="0"/>
              </a:rPr>
              <a:t>- Compact power supply proto-type tested at UW</a:t>
            </a:r>
            <a:endParaRPr lang="en-US" sz="700" i="0" dirty="0">
              <a:solidFill>
                <a:schemeClr val="tx1"/>
              </a:solidFill>
              <a:latin typeface="Arial" charset="0"/>
            </a:endParaRPr>
          </a:p>
          <a:p>
            <a:pPr marL="0" lvl="1" indent="0"/>
            <a:r>
              <a:rPr lang="en-US" sz="1600" i="0" dirty="0" smtClean="0">
                <a:solidFill>
                  <a:schemeClr val="tx1"/>
                </a:solidFill>
                <a:latin typeface="Arial" charset="0"/>
              </a:rPr>
              <a:t>- A </a:t>
            </a:r>
            <a:r>
              <a:rPr lang="en-US" sz="1600" i="0" dirty="0">
                <a:solidFill>
                  <a:schemeClr val="tx1"/>
                </a:solidFill>
                <a:latin typeface="Arial" charset="0"/>
              </a:rPr>
              <a:t>new double solenoid MGI design (zero net J x </a:t>
            </a:r>
            <a:r>
              <a:rPr lang="en-US" sz="1600" i="0" dirty="0" smtClean="0">
                <a:solidFill>
                  <a:schemeClr val="tx1"/>
                </a:solidFill>
                <a:latin typeface="Arial" charset="0"/>
              </a:rPr>
              <a:t>B</a:t>
            </a:r>
          </a:p>
          <a:p>
            <a:pPr marL="0" lvl="1" indent="0"/>
            <a:r>
              <a:rPr lang="en-US" sz="1600" i="0" dirty="0" smtClean="0">
                <a:solidFill>
                  <a:schemeClr val="tx1"/>
                </a:solidFill>
                <a:latin typeface="Arial" charset="0"/>
              </a:rPr>
              <a:t>  torque</a:t>
            </a:r>
            <a:r>
              <a:rPr lang="en-US" sz="1600" i="0" dirty="0">
                <a:solidFill>
                  <a:schemeClr val="tx1"/>
                </a:solidFill>
                <a:latin typeface="Arial" charset="0"/>
              </a:rPr>
              <a:t>) based on the ORNL ITER MGI </a:t>
            </a:r>
            <a:r>
              <a:rPr lang="en-US" sz="1600" i="0" dirty="0" smtClean="0">
                <a:solidFill>
                  <a:schemeClr val="tx1"/>
                </a:solidFill>
                <a:latin typeface="Arial" charset="0"/>
              </a:rPr>
              <a:t>design</a:t>
            </a:r>
            <a:endParaRPr lang="en-US" sz="700" i="0" dirty="0">
              <a:solidFill>
                <a:schemeClr val="tx1"/>
              </a:solidFill>
              <a:latin typeface="Arial" charset="0"/>
            </a:endParaRPr>
          </a:p>
        </p:txBody>
      </p:sp>
      <p:sp>
        <p:nvSpPr>
          <p:cNvPr id="39940" name="Rectangle 12"/>
          <p:cNvSpPr>
            <a:spLocks noChangeArrowheads="1"/>
          </p:cNvSpPr>
          <p:nvPr/>
        </p:nvSpPr>
        <p:spPr bwMode="auto">
          <a:xfrm>
            <a:off x="774700" y="4584700"/>
            <a:ext cx="838200" cy="152400"/>
          </a:xfrm>
          <a:prstGeom prst="rect">
            <a:avLst/>
          </a:prstGeom>
          <a:solidFill>
            <a:schemeClr val="bg1"/>
          </a:solidFill>
          <a:ln>
            <a:noFill/>
          </a:ln>
          <a:extLst>
            <a:ext uri="{91240B29-F687-4f45-9708-019B960494DF}">
              <a14:hiddenLine xmlns:a14="http://schemas.microsoft.com/office/drawing/2010/main" w="15875">
                <a:solidFill>
                  <a:srgbClr val="000000"/>
                </a:solidFill>
                <a:round/>
                <a:headEnd/>
                <a:tailEnd type="triangle" w="med" len="med"/>
              </a14:hiddenLine>
            </a:ext>
          </a:extLst>
        </p:spPr>
        <p:txBody>
          <a:bodyPr lIns="0" tIns="0" rIns="0" bIns="0"/>
          <a:lstStyle/>
          <a:p>
            <a:endParaRPr lang="en-US"/>
          </a:p>
        </p:txBody>
      </p:sp>
      <p:sp>
        <p:nvSpPr>
          <p:cNvPr id="39941" name="TextBox 16"/>
          <p:cNvSpPr txBox="1">
            <a:spLocks noChangeArrowheads="1"/>
          </p:cNvSpPr>
          <p:nvPr/>
        </p:nvSpPr>
        <p:spPr bwMode="auto">
          <a:xfrm>
            <a:off x="1143000" y="914400"/>
            <a:ext cx="241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800" i="0" dirty="0"/>
              <a:t>NSTX-U MGI Valve</a:t>
            </a:r>
          </a:p>
        </p:txBody>
      </p:sp>
      <p:pic>
        <p:nvPicPr>
          <p:cNvPr id="39942" name="Picture 17" descr="MIG-3D-Masa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2125662"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Rectangle 57"/>
          <p:cNvSpPr>
            <a:spLocks noChangeArrowheads="1"/>
          </p:cNvSpPr>
          <p:nvPr/>
        </p:nvSpPr>
        <p:spPr bwMode="auto">
          <a:xfrm>
            <a:off x="76200" y="5105400"/>
            <a:ext cx="9067800" cy="1231106"/>
          </a:xfrm>
          <a:prstGeom prst="rect">
            <a:avLst/>
          </a:prstGeom>
          <a:solidFill>
            <a:srgbClr val="CCFFFF"/>
          </a:solidFill>
          <a:ln w="9525">
            <a:solidFill>
              <a:schemeClr val="tx1"/>
            </a:solidFill>
            <a:miter lim="800000"/>
            <a:headEnd/>
            <a:tailEnd/>
          </a:ln>
        </p:spPr>
        <p:txBody>
          <a:bodyPr wrap="square">
            <a:spAutoFit/>
          </a:bodyPr>
          <a:lstStyle/>
          <a:p>
            <a:pPr marL="182563" indent="-457200">
              <a:lnSpc>
                <a:spcPts val="1920"/>
              </a:lnSpc>
              <a:spcAft>
                <a:spcPts val="600"/>
              </a:spcAft>
              <a:buFontTx/>
              <a:buNone/>
            </a:pPr>
            <a:r>
              <a:rPr lang="en-US" sz="1600" b="1" i="0" dirty="0" smtClean="0">
                <a:solidFill>
                  <a:srgbClr val="000000"/>
                </a:solidFill>
                <a:latin typeface="Helvetica Neue" charset="0"/>
                <a:cs typeface="Helvetica Neue" charset="0"/>
              </a:rPr>
              <a:t>• Conceptual </a:t>
            </a:r>
            <a:r>
              <a:rPr lang="en-US" sz="1600" b="1" dirty="0" smtClean="0">
                <a:solidFill>
                  <a:srgbClr val="000000"/>
                </a:solidFill>
                <a:latin typeface="Helvetica Neue" charset="0"/>
                <a:cs typeface="Helvetica Neue" charset="0"/>
              </a:rPr>
              <a:t>Design Review of MGI system was held on October 16.  Recommended changes were incorporated into the power system hardware.</a:t>
            </a:r>
          </a:p>
          <a:p>
            <a:pPr marL="182563" indent="-457200">
              <a:lnSpc>
                <a:spcPts val="1920"/>
              </a:lnSpc>
              <a:spcAft>
                <a:spcPts val="600"/>
              </a:spcAft>
              <a:buFontTx/>
              <a:buNone/>
            </a:pPr>
            <a:r>
              <a:rPr lang="en-US" sz="1600" b="1" i="0" dirty="0" smtClean="0">
                <a:solidFill>
                  <a:srgbClr val="000000"/>
                </a:solidFill>
                <a:latin typeface="Helvetica Neue" charset="0"/>
                <a:cs typeface="Helvetica Neue" charset="0"/>
              </a:rPr>
              <a:t>• All the MGI components including MGI valves were delivered to PPPL from U. Washington.</a:t>
            </a:r>
          </a:p>
          <a:p>
            <a:pPr marL="182563" indent="-457200">
              <a:lnSpc>
                <a:spcPts val="1920"/>
              </a:lnSpc>
              <a:spcAft>
                <a:spcPts val="600"/>
              </a:spcAft>
              <a:buFontTx/>
              <a:buNone/>
            </a:pPr>
            <a:r>
              <a:rPr lang="en-US" sz="1600" b="1" dirty="0" smtClean="0">
                <a:solidFill>
                  <a:srgbClr val="000000"/>
                </a:solidFill>
                <a:latin typeface="Helvetica Neue" charset="0"/>
                <a:cs typeface="Helvetica Neue" charset="0"/>
              </a:rPr>
              <a:t>• Preparation are being made to commission the MGI system on NSTX-U this year.</a:t>
            </a:r>
            <a:endParaRPr lang="en-US" sz="1600" b="1" i="0" dirty="0">
              <a:solidFill>
                <a:srgbClr val="000000"/>
              </a:solidFill>
              <a:latin typeface="Helvetica Neue" charset="0"/>
              <a:cs typeface="Helvetica Neue" charset="0"/>
            </a:endParaRPr>
          </a:p>
        </p:txBody>
      </p:sp>
      <p:sp>
        <p:nvSpPr>
          <p:cNvPr id="26" name="TextBox 25"/>
          <p:cNvSpPr txBox="1"/>
          <p:nvPr/>
        </p:nvSpPr>
        <p:spPr>
          <a:xfrm>
            <a:off x="4191000" y="2438400"/>
            <a:ext cx="4953000" cy="769441"/>
          </a:xfrm>
          <a:prstGeom prst="rect">
            <a:avLst/>
          </a:prstGeom>
          <a:solidFill>
            <a:schemeClr val="bg2">
              <a:lumMod val="60000"/>
              <a:lumOff val="40000"/>
            </a:schemeClr>
          </a:solidFill>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marL="0" lvl="1" eaLnBrk="1" hangingPunct="1">
              <a:buFontTx/>
              <a:buNone/>
              <a:defRPr/>
            </a:pPr>
            <a:r>
              <a:rPr lang="en-US" sz="1600" b="0" i="0" dirty="0" smtClean="0">
                <a:solidFill>
                  <a:srgbClr val="FF0000"/>
                </a:solidFill>
                <a:latin typeface="Arial" charset="0"/>
              </a:rPr>
              <a:t>MGI also  tested on the U. Washington test stand with magnetic field</a:t>
            </a:r>
          </a:p>
          <a:p>
            <a:pPr eaLnBrk="1" hangingPunct="1">
              <a:defRPr/>
            </a:pPr>
            <a:endParaRPr lang="en-US" dirty="0" smtClean="0"/>
          </a:p>
        </p:txBody>
      </p:sp>
      <p:pic>
        <p:nvPicPr>
          <p:cNvPr id="39947" name="Picture 1" descr="DM-Lo-triangularity shape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33" y="1219200"/>
            <a:ext cx="1703388"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Group 26"/>
          <p:cNvGrpSpPr>
            <a:grpSpLocks/>
          </p:cNvGrpSpPr>
          <p:nvPr/>
        </p:nvGrpSpPr>
        <p:grpSpPr bwMode="auto">
          <a:xfrm>
            <a:off x="5029200" y="3048000"/>
            <a:ext cx="2946400" cy="1665287"/>
            <a:chOff x="5842000" y="3119336"/>
            <a:chExt cx="2946400" cy="1665397"/>
          </a:xfrm>
        </p:grpSpPr>
        <p:pic>
          <p:nvPicPr>
            <p:cNvPr id="20" name="Content Placeholder 4" descr="Solenoi and valve.jpg"/>
            <p:cNvPicPr>
              <a:picLocks noChangeAspect="1"/>
            </p:cNvPicPr>
            <p:nvPr/>
          </p:nvPicPr>
          <p:blipFill>
            <a:blip r:embed="rId5" cstate="print">
              <a:extLst>
                <a:ext uri="{28A0092B-C50C-407E-A947-70E740481C1C}">
                  <a14:useLocalDpi xmlns:a14="http://schemas.microsoft.com/office/drawing/2010/main" val="0"/>
                </a:ext>
              </a:extLst>
            </a:blip>
            <a:srcRect t="12930" b="12930"/>
            <a:stretch>
              <a:fillRect/>
            </a:stretch>
          </p:blipFill>
          <p:spPr bwMode="auto">
            <a:xfrm>
              <a:off x="5842000" y="3119336"/>
              <a:ext cx="2946400" cy="1665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8"/>
            <p:cNvSpPr txBox="1">
              <a:spLocks noChangeArrowheads="1"/>
            </p:cNvSpPr>
            <p:nvPr/>
          </p:nvSpPr>
          <p:spPr bwMode="auto">
            <a:xfrm>
              <a:off x="5981700" y="3124200"/>
              <a:ext cx="80886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solidFill>
                    <a:srgbClr val="FF0000"/>
                  </a:solidFill>
                </a:rPr>
                <a:t>Magnets</a:t>
              </a:r>
            </a:p>
          </p:txBody>
        </p:sp>
        <p:sp>
          <p:nvSpPr>
            <p:cNvPr id="22" name="TextBox 29"/>
            <p:cNvSpPr txBox="1">
              <a:spLocks noChangeArrowheads="1"/>
            </p:cNvSpPr>
            <p:nvPr/>
          </p:nvSpPr>
          <p:spPr bwMode="auto">
            <a:xfrm>
              <a:off x="7950200" y="3124200"/>
              <a:ext cx="80886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solidFill>
                    <a:srgbClr val="FF0000"/>
                  </a:solidFill>
                </a:rPr>
                <a:t>Magnets</a:t>
              </a:r>
            </a:p>
          </p:txBody>
        </p:sp>
        <p:sp>
          <p:nvSpPr>
            <p:cNvPr id="23" name="TextBox 30"/>
            <p:cNvSpPr txBox="1">
              <a:spLocks noChangeArrowheads="1"/>
            </p:cNvSpPr>
            <p:nvPr/>
          </p:nvSpPr>
          <p:spPr bwMode="auto">
            <a:xfrm>
              <a:off x="7391400" y="3835400"/>
              <a:ext cx="578404" cy="49859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solidFill>
                    <a:srgbClr val="FF0000"/>
                  </a:solidFill>
                </a:rPr>
                <a:t>MGI</a:t>
              </a:r>
            </a:p>
            <a:p>
              <a:pPr eaLnBrk="1" hangingPunct="1">
                <a:buFontTx/>
                <a:buNone/>
              </a:pPr>
              <a:r>
                <a:rPr lang="en-US" i="0">
                  <a:solidFill>
                    <a:srgbClr val="FF0000"/>
                  </a:solidFill>
                </a:rPr>
                <a:t>Valve</a:t>
              </a:r>
            </a:p>
          </p:txBody>
        </p:sp>
      </p:grpSp>
      <p:sp>
        <p:nvSpPr>
          <p:cNvPr id="24" name="Text Box 58"/>
          <p:cNvSpPr txBox="1">
            <a:spLocks noChangeArrowheads="1"/>
          </p:cNvSpPr>
          <p:nvPr/>
        </p:nvSpPr>
        <p:spPr bwMode="auto">
          <a:xfrm flipH="1">
            <a:off x="7785100" y="4495800"/>
            <a:ext cx="1358900" cy="317500"/>
          </a:xfrm>
          <a:prstGeom prst="rect">
            <a:avLst/>
          </a:prstGeom>
          <a:solidFill>
            <a:srgbClr val="FFFFFF"/>
          </a:solidFill>
          <a:ln>
            <a:noFill/>
          </a:ln>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dirty="0">
                <a:solidFill>
                  <a:schemeClr val="tx1"/>
                </a:solidFill>
              </a:rPr>
              <a:t>U. Washington</a:t>
            </a:r>
          </a:p>
        </p:txBody>
      </p:sp>
      <p:sp>
        <p:nvSpPr>
          <p:cNvPr id="25" name="Slide Number Placeholder 3"/>
          <p:cNvSpPr>
            <a:spLocks noGrp="1"/>
          </p:cNvSpPr>
          <p:nvPr>
            <p:ph type="sldNum" sz="quarter" idx="4294967295"/>
          </p:nvPr>
        </p:nvSpPr>
        <p:spPr>
          <a:xfrm>
            <a:off x="7239000" y="6527800"/>
            <a:ext cx="1905000" cy="457200"/>
          </a:xfrm>
          <a:prstGeom prst="rect">
            <a:avLst/>
          </a:prstGeom>
          <a:noFill/>
        </p:spPr>
        <p:txBody>
          <a:bodyPr anchor="t"/>
          <a:lstStyle/>
          <a:p>
            <a:pPr algn="r">
              <a:buNone/>
            </a:pPr>
            <a:fld id="{338AFD17-9088-4C77-B107-6A6359279C2A}" type="slidenum">
              <a:rPr lang="en-US" sz="1400" b="0">
                <a:latin typeface="Times" charset="0"/>
              </a:rPr>
              <a:pPr algn="r">
                <a:buNone/>
              </a:pPr>
              <a:t>31</a:t>
            </a:fld>
            <a:endParaRPr lang="en-US" sz="1400" b="0" dirty="0">
              <a:latin typeface="Times" charset="0"/>
            </a:endParaRPr>
          </a:p>
        </p:txBody>
      </p:sp>
    </p:spTree>
    <p:extLst>
      <p:ext uri="{BB962C8B-B14F-4D97-AF65-F5344CB8AC3E}">
        <p14:creationId xmlns:p14="http://schemas.microsoft.com/office/powerpoint/2010/main" val="199009007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Content Placeholder 2"/>
          <p:cNvSpPr>
            <a:spLocks noGrp="1"/>
          </p:cNvSpPr>
          <p:nvPr>
            <p:ph sz="half" idx="1"/>
          </p:nvPr>
        </p:nvSpPr>
        <p:spPr>
          <a:xfrm>
            <a:off x="304800" y="973666"/>
            <a:ext cx="5164667" cy="533400"/>
          </a:xfrm>
        </p:spPr>
        <p:txBody>
          <a:bodyPr/>
          <a:lstStyle/>
          <a:p>
            <a:pPr marL="0" indent="0">
              <a:lnSpc>
                <a:spcPct val="80000"/>
              </a:lnSpc>
              <a:buNone/>
            </a:pPr>
            <a:r>
              <a:rPr lang="en-US" sz="2000" dirty="0">
                <a:latin typeface="Arial" charset="0"/>
                <a:ea typeface="ＭＳ Ｐゴシック" charset="0"/>
                <a:cs typeface="ＭＳ Ｐゴシック" charset="0"/>
              </a:rPr>
              <a:t>NCC = </a:t>
            </a:r>
            <a:r>
              <a:rPr lang="en-US" sz="2000" u="sng" dirty="0">
                <a:latin typeface="Arial" charset="0"/>
                <a:ea typeface="ＭＳ Ｐゴシック" charset="0"/>
                <a:cs typeface="ＭＳ Ｐゴシック" charset="0"/>
              </a:rPr>
              <a:t>N</a:t>
            </a:r>
            <a:r>
              <a:rPr lang="en-US" sz="2000" dirty="0">
                <a:latin typeface="Arial" charset="0"/>
                <a:ea typeface="ＭＳ Ｐゴシック" charset="0"/>
                <a:cs typeface="ＭＳ Ｐゴシック" charset="0"/>
              </a:rPr>
              <a:t>on-axisymmetric </a:t>
            </a:r>
            <a:r>
              <a:rPr lang="en-US" sz="2000" u="sng" dirty="0">
                <a:latin typeface="Arial" charset="0"/>
                <a:ea typeface="ＭＳ Ｐゴシック" charset="0"/>
                <a:cs typeface="ＭＳ Ｐゴシック" charset="0"/>
              </a:rPr>
              <a:t>C</a:t>
            </a:r>
            <a:r>
              <a:rPr lang="en-US" sz="2000" dirty="0">
                <a:latin typeface="Arial" charset="0"/>
                <a:ea typeface="ＭＳ Ｐゴシック" charset="0"/>
                <a:cs typeface="ＭＳ Ｐゴシック" charset="0"/>
              </a:rPr>
              <a:t>ontrol </a:t>
            </a:r>
            <a:r>
              <a:rPr lang="en-US" sz="2000" u="sng" dirty="0" smtClean="0">
                <a:latin typeface="Arial" charset="0"/>
                <a:ea typeface="ＭＳ Ｐゴシック" charset="0"/>
                <a:cs typeface="ＭＳ Ｐゴシック" charset="0"/>
              </a:rPr>
              <a:t>C</a:t>
            </a:r>
            <a:r>
              <a:rPr lang="en-US" sz="2000" dirty="0" smtClean="0">
                <a:latin typeface="Arial" charset="0"/>
                <a:ea typeface="ＭＳ Ｐゴシック" charset="0"/>
                <a:cs typeface="ＭＳ Ｐゴシック" charset="0"/>
              </a:rPr>
              <a:t>oil</a:t>
            </a:r>
          </a:p>
        </p:txBody>
      </p:sp>
      <p:sp>
        <p:nvSpPr>
          <p:cNvPr id="62468" name="Rectangle 43"/>
          <p:cNvSpPr>
            <a:spLocks noChangeArrowheads="1"/>
          </p:cNvSpPr>
          <p:nvPr/>
        </p:nvSpPr>
        <p:spPr bwMode="auto">
          <a:xfrm>
            <a:off x="-8466" y="-8466"/>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240"/>
              </a:lnSpc>
              <a:spcBef>
                <a:spcPts val="0"/>
              </a:spcBef>
              <a:buFontTx/>
              <a:buNone/>
            </a:pPr>
            <a:r>
              <a:rPr lang="en-US" sz="3200" i="0" dirty="0">
                <a:solidFill>
                  <a:srgbClr val="0000FF"/>
                </a:solidFill>
              </a:rPr>
              <a:t>NCC Coils </a:t>
            </a:r>
            <a:r>
              <a:rPr lang="en-US" sz="3200" i="0" dirty="0" smtClean="0">
                <a:solidFill>
                  <a:srgbClr val="0000FF"/>
                </a:solidFill>
              </a:rPr>
              <a:t>Design Activity Made Significant Progress</a:t>
            </a:r>
            <a:endParaRPr lang="en-US" sz="2800" i="0" dirty="0" smtClean="0">
              <a:solidFill>
                <a:srgbClr val="0000FF"/>
              </a:solidFill>
            </a:endParaRPr>
          </a:p>
          <a:p>
            <a:pPr algn="ctr" eaLnBrk="0" hangingPunct="0">
              <a:lnSpc>
                <a:spcPts val="3240"/>
              </a:lnSpc>
              <a:spcBef>
                <a:spcPts val="0"/>
              </a:spcBef>
              <a:buNone/>
            </a:pPr>
            <a:r>
              <a:rPr lang="en-US" sz="2800" i="0" dirty="0" smtClean="0">
                <a:solidFill>
                  <a:srgbClr val="FF0000"/>
                </a:solidFill>
                <a:latin typeface="Arial" charset="0"/>
              </a:rPr>
              <a:t>NCC Physics Design Presented by J-K Park at PAC 33</a:t>
            </a:r>
            <a:endParaRPr lang="en-US" sz="2800" i="0" dirty="0">
              <a:solidFill>
                <a:srgbClr val="090CFF"/>
              </a:solidFill>
              <a:latin typeface="Arial" charset="0"/>
            </a:endParaRPr>
          </a:p>
        </p:txBody>
      </p:sp>
      <p:sp>
        <p:nvSpPr>
          <p:cNvPr id="2" name="TextBox 1"/>
          <p:cNvSpPr txBox="1"/>
          <p:nvPr/>
        </p:nvSpPr>
        <p:spPr>
          <a:xfrm>
            <a:off x="76200" y="3557619"/>
            <a:ext cx="5477932" cy="2896519"/>
          </a:xfrm>
          <a:prstGeom prst="rect">
            <a:avLst/>
          </a:prstGeom>
          <a:noFill/>
        </p:spPr>
        <p:txBody>
          <a:bodyPr wrap="square" rtlCol="0">
            <a:spAutoFit/>
          </a:bodyPr>
          <a:lstStyle/>
          <a:p>
            <a:pPr marL="182880" indent="-182880">
              <a:lnSpc>
                <a:spcPts val="2000"/>
              </a:lnSpc>
              <a:spcAft>
                <a:spcPts val="600"/>
              </a:spcAft>
            </a:pPr>
            <a:r>
              <a:rPr lang="en-US" sz="2000" b="1" i="0" dirty="0" smtClean="0">
                <a:solidFill>
                  <a:srgbClr val="000000"/>
                </a:solidFill>
              </a:rPr>
              <a:t>• Selected candidate conductors and test sample received for R&amp;D. </a:t>
            </a:r>
          </a:p>
          <a:p>
            <a:pPr marL="182880" indent="-182880">
              <a:lnSpc>
                <a:spcPts val="2000"/>
              </a:lnSpc>
              <a:spcAft>
                <a:spcPts val="600"/>
              </a:spcAft>
            </a:pPr>
            <a:r>
              <a:rPr lang="en-US" sz="2000" b="1" dirty="0" smtClean="0">
                <a:solidFill>
                  <a:srgbClr val="000000"/>
                </a:solidFill>
              </a:rPr>
              <a:t>• </a:t>
            </a:r>
            <a:r>
              <a:rPr lang="en-US" sz="2000" b="1" i="0" dirty="0" smtClean="0">
                <a:solidFill>
                  <a:srgbClr val="000000"/>
                </a:solidFill>
              </a:rPr>
              <a:t>The R&amp;D selection </a:t>
            </a:r>
            <a:r>
              <a:rPr lang="en-US" sz="2000" b="1" i="0" dirty="0">
                <a:solidFill>
                  <a:srgbClr val="000000"/>
                </a:solidFill>
              </a:rPr>
              <a:t>criteria include thermal capability, manufacturability, impact on interfacing objects, fabrication lead time and </a:t>
            </a:r>
            <a:r>
              <a:rPr lang="en-US" sz="2000" b="1" i="0" dirty="0" smtClean="0">
                <a:solidFill>
                  <a:srgbClr val="000000"/>
                </a:solidFill>
              </a:rPr>
              <a:t>cost. </a:t>
            </a:r>
            <a:endParaRPr lang="en-US" sz="2000" b="1" i="0" dirty="0">
              <a:solidFill>
                <a:srgbClr val="000000"/>
              </a:solidFill>
            </a:endParaRPr>
          </a:p>
          <a:p>
            <a:pPr marL="182880" indent="-182880">
              <a:lnSpc>
                <a:spcPts val="2000"/>
              </a:lnSpc>
              <a:spcAft>
                <a:spcPts val="600"/>
              </a:spcAft>
            </a:pPr>
            <a:r>
              <a:rPr lang="en-US" sz="2000" b="1" i="0" dirty="0" smtClean="0">
                <a:solidFill>
                  <a:srgbClr val="000000"/>
                </a:solidFill>
              </a:rPr>
              <a:t>• Helium cooling system or no direct cooling options will be quantified</a:t>
            </a:r>
            <a:r>
              <a:rPr lang="en-US" sz="2000" b="1" i="0" dirty="0">
                <a:solidFill>
                  <a:srgbClr val="000000"/>
                </a:solidFill>
              </a:rPr>
              <a:t>. </a:t>
            </a:r>
            <a:endParaRPr lang="en-US" sz="2000" b="1" i="0" dirty="0" smtClean="0">
              <a:solidFill>
                <a:srgbClr val="000000"/>
              </a:solidFill>
            </a:endParaRPr>
          </a:p>
          <a:p>
            <a:pPr marL="182880" indent="-182880">
              <a:lnSpc>
                <a:spcPts val="2000"/>
              </a:lnSpc>
              <a:spcAft>
                <a:spcPts val="600"/>
              </a:spcAft>
            </a:pPr>
            <a:r>
              <a:rPr lang="en-US" sz="2000" b="1" i="0" dirty="0" smtClean="0">
                <a:solidFill>
                  <a:srgbClr val="000000"/>
                </a:solidFill>
              </a:rPr>
              <a:t>• Cost and schedule will </a:t>
            </a:r>
            <a:r>
              <a:rPr lang="en-US" sz="2000" b="1" i="0" dirty="0">
                <a:solidFill>
                  <a:srgbClr val="000000"/>
                </a:solidFill>
              </a:rPr>
              <a:t>be prepared as part of the CDR which is targeted for </a:t>
            </a:r>
            <a:r>
              <a:rPr lang="en-US" sz="2000" b="1" i="0" dirty="0" smtClean="0">
                <a:solidFill>
                  <a:srgbClr val="000000"/>
                </a:solidFill>
              </a:rPr>
              <a:t>May, 2016. </a:t>
            </a:r>
          </a:p>
        </p:txBody>
      </p:sp>
      <p:grpSp>
        <p:nvGrpSpPr>
          <p:cNvPr id="9" name="Group 8"/>
          <p:cNvGrpSpPr/>
          <p:nvPr/>
        </p:nvGrpSpPr>
        <p:grpSpPr>
          <a:xfrm>
            <a:off x="-19050" y="1291173"/>
            <a:ext cx="3333545" cy="2210418"/>
            <a:chOff x="457200" y="1291173"/>
            <a:chExt cx="3333545" cy="2210418"/>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4905" t="8056" r="15871" b="7083"/>
            <a:stretch/>
          </p:blipFill>
          <p:spPr>
            <a:xfrm>
              <a:off x="1457325" y="1291173"/>
              <a:ext cx="2333420" cy="2210418"/>
            </a:xfrm>
            <a:prstGeom prst="rect">
              <a:avLst/>
            </a:prstGeom>
          </p:spPr>
        </p:pic>
        <p:sp>
          <p:nvSpPr>
            <p:cNvPr id="62475" name="TextBox 62474"/>
            <p:cNvSpPr txBox="1"/>
            <p:nvPr/>
          </p:nvSpPr>
          <p:spPr>
            <a:xfrm>
              <a:off x="457200" y="1464734"/>
              <a:ext cx="826443" cy="369332"/>
            </a:xfrm>
            <a:prstGeom prst="rect">
              <a:avLst/>
            </a:prstGeom>
            <a:noFill/>
          </p:spPr>
          <p:txBody>
            <a:bodyPr wrap="none" rtlCol="0">
              <a:spAutoFit/>
            </a:bodyPr>
            <a:lstStyle/>
            <a:p>
              <a:pPr>
                <a:buNone/>
              </a:pPr>
              <a:r>
                <a:rPr lang="en-US" sz="1800" i="0" dirty="0" smtClean="0">
                  <a:solidFill>
                    <a:srgbClr val="FF0000"/>
                  </a:solidFill>
                </a:rPr>
                <a:t>2 x 12</a:t>
              </a:r>
              <a:endParaRPr lang="en-US" sz="1800" i="0" dirty="0">
                <a:solidFill>
                  <a:srgbClr val="FF0000"/>
                </a:solidFill>
              </a:endParaRPr>
            </a:p>
          </p:txBody>
        </p:sp>
        <p:cxnSp>
          <p:nvCxnSpPr>
            <p:cNvPr id="62478" name="Straight Arrow Connector 62477"/>
            <p:cNvCxnSpPr/>
            <p:nvPr/>
          </p:nvCxnSpPr>
          <p:spPr bwMode="auto">
            <a:xfrm>
              <a:off x="931333" y="1820333"/>
              <a:ext cx="897467" cy="203200"/>
            </a:xfrm>
            <a:prstGeom prst="straightConnector1">
              <a:avLst/>
            </a:prstGeom>
            <a:noFill/>
            <a:ln w="19050" cap="flat" cmpd="sng" algn="ctr">
              <a:solidFill>
                <a:srgbClr val="FF0000"/>
              </a:solidFill>
              <a:prstDash val="solid"/>
              <a:round/>
              <a:headEnd type="none" w="med" len="med"/>
              <a:tailEnd type="arrow"/>
            </a:ln>
            <a:effectLst/>
          </p:spPr>
        </p:cxnSp>
        <p:cxnSp>
          <p:nvCxnSpPr>
            <p:cNvPr id="47" name="Straight Arrow Connector 46"/>
            <p:cNvCxnSpPr/>
            <p:nvPr/>
          </p:nvCxnSpPr>
          <p:spPr bwMode="auto">
            <a:xfrm>
              <a:off x="939799" y="1837266"/>
              <a:ext cx="889001" cy="982134"/>
            </a:xfrm>
            <a:prstGeom prst="straightConnector1">
              <a:avLst/>
            </a:prstGeom>
            <a:noFill/>
            <a:ln w="19050" cap="flat" cmpd="sng" algn="ctr">
              <a:solidFill>
                <a:srgbClr val="FF0000"/>
              </a:solidFill>
              <a:prstDash val="solid"/>
              <a:round/>
              <a:headEnd type="none" w="med" len="med"/>
              <a:tailEnd type="arrow"/>
            </a:ln>
            <a:effectLst/>
          </p:spPr>
        </p:cxnSp>
      </p:grpSp>
      <p:pic>
        <p:nvPicPr>
          <p:cNvPr id="1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5422" y="3771863"/>
            <a:ext cx="3274625" cy="2459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p:nvPr/>
        </p:nvGrpSpPr>
        <p:grpSpPr>
          <a:xfrm>
            <a:off x="3733800" y="1359479"/>
            <a:ext cx="2148341" cy="2087601"/>
            <a:chOff x="5105400" y="1524000"/>
            <a:chExt cx="3636776" cy="3398046"/>
          </a:xfrm>
        </p:grpSpPr>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4866" t="28246" r="26048" b="28084"/>
            <a:stretch/>
          </p:blipFill>
          <p:spPr>
            <a:xfrm>
              <a:off x="5105400" y="1828800"/>
              <a:ext cx="3636776" cy="2021550"/>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78866" t="33384" r="4820" b="44843"/>
            <a:stretch/>
          </p:blipFill>
          <p:spPr>
            <a:xfrm>
              <a:off x="6484897" y="3914141"/>
              <a:ext cx="1004135" cy="1007905"/>
            </a:xfrm>
            <a:prstGeom prst="rect">
              <a:avLst/>
            </a:prstGeom>
          </p:spPr>
        </p:pic>
        <p:sp>
          <p:nvSpPr>
            <p:cNvPr id="22" name="TextBox 21"/>
            <p:cNvSpPr txBox="1"/>
            <p:nvPr/>
          </p:nvSpPr>
          <p:spPr>
            <a:xfrm>
              <a:off x="7653808" y="1524000"/>
              <a:ext cx="535724" cy="369332"/>
            </a:xfrm>
            <a:prstGeom prst="rect">
              <a:avLst/>
            </a:prstGeom>
            <a:noFill/>
          </p:spPr>
          <p:txBody>
            <a:bodyPr wrap="none" rtlCol="0">
              <a:spAutoFit/>
            </a:bodyPr>
            <a:lstStyle/>
            <a:p>
              <a:r>
                <a:rPr lang="en-US" dirty="0" smtClean="0"/>
                <a:t>Coil</a:t>
              </a:r>
              <a:endParaRPr lang="en-US" dirty="0"/>
            </a:p>
          </p:txBody>
        </p:sp>
        <p:sp>
          <p:nvSpPr>
            <p:cNvPr id="23" name="TextBox 22"/>
            <p:cNvSpPr txBox="1"/>
            <p:nvPr/>
          </p:nvSpPr>
          <p:spPr>
            <a:xfrm>
              <a:off x="7559231" y="4230524"/>
              <a:ext cx="630301" cy="369332"/>
            </a:xfrm>
            <a:prstGeom prst="rect">
              <a:avLst/>
            </a:prstGeom>
            <a:noFill/>
          </p:spPr>
          <p:txBody>
            <a:bodyPr wrap="none" rtlCol="0">
              <a:spAutoFit/>
            </a:bodyPr>
            <a:lstStyle/>
            <a:p>
              <a:r>
                <a:rPr lang="en-US" dirty="0" smtClean="0"/>
                <a:t>Lead</a:t>
              </a:r>
              <a:endParaRPr lang="en-US" dirty="0"/>
            </a:p>
          </p:txBody>
        </p:sp>
        <p:sp>
          <p:nvSpPr>
            <p:cNvPr id="24" name="TextBox 23"/>
            <p:cNvSpPr txBox="1"/>
            <p:nvPr/>
          </p:nvSpPr>
          <p:spPr>
            <a:xfrm>
              <a:off x="6056738" y="2188237"/>
              <a:ext cx="518091" cy="369332"/>
            </a:xfrm>
            <a:prstGeom prst="rect">
              <a:avLst/>
            </a:prstGeom>
            <a:noFill/>
          </p:spPr>
          <p:txBody>
            <a:bodyPr wrap="none" rtlCol="0">
              <a:spAutoFit/>
            </a:bodyPr>
            <a:lstStyle/>
            <a:p>
              <a:r>
                <a:rPr lang="en-US" dirty="0" smtClean="0"/>
                <a:t>Tile</a:t>
              </a:r>
              <a:endParaRPr lang="en-US" dirty="0"/>
            </a:p>
          </p:txBody>
        </p:sp>
        <p:sp>
          <p:nvSpPr>
            <p:cNvPr id="26" name="TextBox 25"/>
            <p:cNvSpPr txBox="1"/>
            <p:nvPr/>
          </p:nvSpPr>
          <p:spPr>
            <a:xfrm>
              <a:off x="6062987" y="3165335"/>
              <a:ext cx="421910" cy="369332"/>
            </a:xfrm>
            <a:prstGeom prst="rect">
              <a:avLst/>
            </a:prstGeom>
            <a:noFill/>
          </p:spPr>
          <p:txBody>
            <a:bodyPr wrap="none" rtlCol="0">
              <a:spAutoFit/>
            </a:bodyPr>
            <a:lstStyle/>
            <a:p>
              <a:r>
                <a:rPr lang="en-US" dirty="0" smtClean="0"/>
                <a:t>PP</a:t>
              </a:r>
              <a:endParaRPr lang="en-US" dirty="0"/>
            </a:p>
          </p:txBody>
        </p:sp>
      </p:gr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7900" y="1253073"/>
            <a:ext cx="2836897" cy="2133600"/>
          </a:xfrm>
          <a:prstGeom prst="rect">
            <a:avLst/>
          </a:prstGeom>
        </p:spPr>
      </p:pic>
      <p:sp>
        <p:nvSpPr>
          <p:cNvPr id="10" name="Rectangle 9"/>
          <p:cNvSpPr/>
          <p:nvPr/>
        </p:nvSpPr>
        <p:spPr>
          <a:xfrm>
            <a:off x="5524922" y="3408980"/>
            <a:ext cx="3876253" cy="276999"/>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3 </a:t>
            </a:r>
            <a:r>
              <a:rPr lang="en-US" sz="1200" dirty="0" smtClean="0">
                <a:latin typeface="Times New Roman" panose="02020603050405020304" pitchFamily="18" charset="0"/>
                <a:cs typeface="Times New Roman" panose="02020603050405020304" pitchFamily="18" charset="0"/>
              </a:rPr>
              <a:t>kA,0.1 </a:t>
            </a:r>
            <a:r>
              <a:rPr lang="en-US" sz="1200" dirty="0">
                <a:latin typeface="Times New Roman" panose="02020603050405020304" pitchFamily="18" charset="0"/>
                <a:cs typeface="Times New Roman" panose="02020603050405020304" pitchFamily="18" charset="0"/>
              </a:rPr>
              <a:t>MW/m2 Plasma </a:t>
            </a:r>
            <a:r>
              <a:rPr lang="en-US" sz="1200" dirty="0" smtClean="0">
                <a:latin typeface="Times New Roman" panose="02020603050405020304" pitchFamily="18" charset="0"/>
                <a:cs typeface="Times New Roman" panose="02020603050405020304" pitchFamily="18" charset="0"/>
              </a:rPr>
              <a:t>Heating,5s pulse,1200 </a:t>
            </a:r>
            <a:r>
              <a:rPr lang="en-US" sz="1200" dirty="0">
                <a:latin typeface="Times New Roman" panose="02020603050405020304" pitchFamily="18" charset="0"/>
                <a:cs typeface="Times New Roman" panose="02020603050405020304" pitchFamily="18" charset="0"/>
              </a:rPr>
              <a:t>s </a:t>
            </a:r>
            <a:r>
              <a:rPr lang="en-US" sz="1200" dirty="0" err="1">
                <a:latin typeface="Times New Roman" panose="02020603050405020304" pitchFamily="18" charset="0"/>
                <a:cs typeface="Times New Roman" panose="02020603050405020304" pitchFamily="18" charset="0"/>
              </a:rPr>
              <a:t>reprate</a:t>
            </a:r>
            <a:r>
              <a:rPr lang="en-US" sz="1200" dirty="0">
                <a:latin typeface="Times New Roman" panose="02020603050405020304" pitchFamily="18" charset="0"/>
                <a:cs typeface="Times New Roman" panose="02020603050405020304" pitchFamily="18" charset="0"/>
              </a:rPr>
              <a:t> </a:t>
            </a:r>
          </a:p>
        </p:txBody>
      </p:sp>
      <p:sp>
        <p:nvSpPr>
          <p:cNvPr id="11" name="TextBox 10"/>
          <p:cNvSpPr txBox="1"/>
          <p:nvPr/>
        </p:nvSpPr>
        <p:spPr>
          <a:xfrm>
            <a:off x="6848475" y="1414799"/>
            <a:ext cx="1447800" cy="307777"/>
          </a:xfrm>
          <a:prstGeom prst="rect">
            <a:avLst/>
          </a:prstGeom>
          <a:noFill/>
        </p:spPr>
        <p:txBody>
          <a:bodyPr wrap="square" rtlCol="0">
            <a:spAutoFit/>
          </a:bodyPr>
          <a:lstStyle/>
          <a:p>
            <a:r>
              <a:rPr lang="en-US" sz="1400" dirty="0" smtClean="0"/>
              <a:t>Thermal Analysis</a:t>
            </a:r>
            <a:endParaRPr lang="en-US" sz="1400" dirty="0"/>
          </a:p>
        </p:txBody>
      </p:sp>
      <p:sp>
        <p:nvSpPr>
          <p:cNvPr id="29" name="TextBox 28"/>
          <p:cNvSpPr txBox="1"/>
          <p:nvPr/>
        </p:nvSpPr>
        <p:spPr>
          <a:xfrm>
            <a:off x="6424673" y="1643529"/>
            <a:ext cx="2545697" cy="307777"/>
          </a:xfrm>
          <a:prstGeom prst="rect">
            <a:avLst/>
          </a:prstGeom>
          <a:noFill/>
        </p:spPr>
        <p:txBody>
          <a:bodyPr wrap="none" rtlCol="0">
            <a:spAutoFit/>
          </a:bodyPr>
          <a:lstStyle/>
          <a:p>
            <a:r>
              <a:rPr lang="en-US" sz="1400" dirty="0"/>
              <a:t>End of Last </a:t>
            </a:r>
            <a:r>
              <a:rPr lang="en-US" sz="1400" dirty="0" smtClean="0"/>
              <a:t>Pulse Temp </a:t>
            </a:r>
            <a:r>
              <a:rPr lang="en-US" sz="1400" dirty="0"/>
              <a:t>(8 hours)</a:t>
            </a:r>
          </a:p>
        </p:txBody>
      </p:sp>
      <p:sp>
        <p:nvSpPr>
          <p:cNvPr id="30" name="TextBox 29"/>
          <p:cNvSpPr txBox="1"/>
          <p:nvPr/>
        </p:nvSpPr>
        <p:spPr>
          <a:xfrm>
            <a:off x="5616521" y="6222820"/>
            <a:ext cx="3767153" cy="27699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dirty="0" smtClean="0"/>
              <a:t>With Lead Clamp, 50 C Heat-up, 3kA+ Background Field</a:t>
            </a:r>
            <a:endParaRPr lang="en-US" sz="1200" dirty="0"/>
          </a:p>
        </p:txBody>
      </p:sp>
      <p:sp>
        <p:nvSpPr>
          <p:cNvPr id="32" name="Title 4"/>
          <p:cNvSpPr>
            <a:spLocks noGrp="1"/>
          </p:cNvSpPr>
          <p:nvPr>
            <p:ph type="title"/>
          </p:nvPr>
        </p:nvSpPr>
        <p:spPr>
          <a:xfrm>
            <a:off x="6038850" y="3752776"/>
            <a:ext cx="2939528" cy="523875"/>
          </a:xfrm>
        </p:spPr>
        <p:txBody>
          <a:bodyPr>
            <a:noAutofit/>
          </a:bodyPr>
          <a:lstStyle/>
          <a:p>
            <a:pPr algn="ctr"/>
            <a:r>
              <a:rPr lang="en-US" sz="1200" dirty="0" smtClean="0">
                <a:solidFill>
                  <a:schemeClr val="tx1"/>
                </a:solidFill>
                <a:latin typeface="Times New Roman" panose="02020603050405020304" pitchFamily="18" charset="0"/>
                <a:cs typeface="Times New Roman" panose="02020603050405020304" pitchFamily="18" charset="0"/>
              </a:rPr>
              <a:t>NCC Lorentz and Thermal </a:t>
            </a:r>
            <a:br>
              <a:rPr lang="en-US" sz="1200" dirty="0" smtClean="0">
                <a:solidFill>
                  <a:schemeClr val="tx1"/>
                </a:solidFill>
                <a:latin typeface="Times New Roman" panose="02020603050405020304" pitchFamily="18" charset="0"/>
                <a:cs typeface="Times New Roman" panose="02020603050405020304" pitchFamily="18" charset="0"/>
              </a:rPr>
            </a:br>
            <a:r>
              <a:rPr lang="en-US" sz="1200" dirty="0" smtClean="0">
                <a:solidFill>
                  <a:schemeClr val="tx1"/>
                </a:solidFill>
                <a:latin typeface="Times New Roman" panose="02020603050405020304" pitchFamily="18" charset="0"/>
                <a:cs typeface="Times New Roman" panose="02020603050405020304" pitchFamily="18" charset="0"/>
              </a:rPr>
              <a:t>Stress Analysis</a:t>
            </a:r>
            <a:endParaRPr lang="en-US" sz="1200" dirty="0">
              <a:solidFill>
                <a:schemeClr val="tx1"/>
              </a:solidFill>
              <a:latin typeface="Times New Roman" panose="02020603050405020304" pitchFamily="18" charset="0"/>
              <a:cs typeface="Times New Roman" panose="02020603050405020304" pitchFamily="18" charset="0"/>
            </a:endParaRPr>
          </a:p>
        </p:txBody>
      </p:sp>
      <p:sp>
        <p:nvSpPr>
          <p:cNvPr id="25"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32</a:t>
            </a:fld>
            <a:endParaRPr lang="en-US" sz="1400" dirty="0">
              <a:latin typeface="Times" charset="0"/>
            </a:endParaRPr>
          </a:p>
        </p:txBody>
      </p:sp>
    </p:spTree>
    <p:extLst>
      <p:ext uri="{BB962C8B-B14F-4D97-AF65-F5344CB8AC3E}">
        <p14:creationId xmlns:p14="http://schemas.microsoft.com/office/powerpoint/2010/main" val="199633929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75"/>
          <p:cNvPicPr>
            <a:picLocks noChangeAspect="1" noChangeArrowheads="1"/>
          </p:cNvPicPr>
          <p:nvPr/>
        </p:nvPicPr>
        <p:blipFill>
          <a:blip r:embed="rId3">
            <a:extLst>
              <a:ext uri="{28A0092B-C50C-407E-A947-70E740481C1C}">
                <a14:useLocalDpi xmlns:a14="http://schemas.microsoft.com/office/drawing/2010/main" val="0"/>
              </a:ext>
            </a:extLst>
          </a:blip>
          <a:srcRect l="12645" r="7295"/>
          <a:stretch>
            <a:fillRect/>
          </a:stretch>
        </p:blipFill>
        <p:spPr bwMode="auto">
          <a:xfrm>
            <a:off x="0" y="2330450"/>
            <a:ext cx="129540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pic>
        <p:nvPicPr>
          <p:cNvPr id="25602" name="Picture 79" descr="NB2 is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 y="4660900"/>
            <a:ext cx="1433512"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81"/>
          <p:cNvSpPr txBox="1">
            <a:spLocks noChangeArrowheads="1"/>
          </p:cNvSpPr>
          <p:nvPr/>
        </p:nvSpPr>
        <p:spPr bwMode="auto">
          <a:xfrm>
            <a:off x="0" y="1905000"/>
            <a:ext cx="1279525" cy="360363"/>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742950" indent="-285750" defTabSz="860425" eaLnBrk="0" hangingPunct="0">
              <a:defRPr sz="1200" b="1" i="1">
                <a:solidFill>
                  <a:srgbClr val="1822CD"/>
                </a:solidFill>
                <a:latin typeface="Helvetica" charset="0"/>
                <a:ea typeface="ＭＳ Ｐゴシック" charset="0"/>
              </a:defRPr>
            </a:lvl2pPr>
            <a:lvl3pPr marL="1143000" indent="-228600" defTabSz="860425" eaLnBrk="0" hangingPunct="0">
              <a:defRPr sz="1200" b="1" i="1">
                <a:solidFill>
                  <a:srgbClr val="1822CD"/>
                </a:solidFill>
                <a:latin typeface="Helvetica" charset="0"/>
                <a:ea typeface="ＭＳ Ｐゴシック" charset="0"/>
              </a:defRPr>
            </a:lvl3pPr>
            <a:lvl4pPr marL="1600200" indent="-228600" defTabSz="860425" eaLnBrk="0" hangingPunct="0">
              <a:defRPr sz="1200" b="1" i="1">
                <a:solidFill>
                  <a:srgbClr val="1822CD"/>
                </a:solidFill>
                <a:latin typeface="Helvetica" charset="0"/>
                <a:ea typeface="ＭＳ Ｐゴシック" charset="0"/>
              </a:defRPr>
            </a:lvl4pPr>
            <a:lvl5pPr marL="2057400" indent="-228600" defTabSz="860425" eaLnBrk="0" hangingPunct="0">
              <a:defRPr sz="1200" b="1" i="1">
                <a:solidFill>
                  <a:srgbClr val="1822CD"/>
                </a:solidFill>
                <a:latin typeface="Helvetica" charset="0"/>
                <a:ea typeface="ＭＳ Ｐゴシック" charset="0"/>
              </a:defRPr>
            </a:lvl5pPr>
            <a:lvl6pPr marL="2514600" indent="-228600" defTabSz="860425"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defTabSz="860425"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defTabSz="860425"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defTabSz="860425" eaLnBrk="0" fontAlgn="base" hangingPunct="0">
              <a:spcBef>
                <a:spcPct val="0"/>
              </a:spcBef>
              <a:spcAft>
                <a:spcPct val="0"/>
              </a:spcAft>
              <a:defRPr sz="1200" b="1" i="1">
                <a:solidFill>
                  <a:srgbClr val="1822CD"/>
                </a:solidFill>
                <a:latin typeface="Helvetica" charset="0"/>
                <a:ea typeface="ＭＳ Ｐゴシック" charset="0"/>
              </a:defRPr>
            </a:lvl9pPr>
          </a:lstStyle>
          <a:p>
            <a:pPr algn="ctr">
              <a:lnSpc>
                <a:spcPct val="60000"/>
              </a:lnSpc>
            </a:pPr>
            <a:r>
              <a:rPr lang="en-US" sz="1600" i="0">
                <a:solidFill>
                  <a:srgbClr val="FF0000"/>
                </a:solidFill>
                <a:latin typeface="Arial Narrow" charset="0"/>
              </a:rPr>
              <a:t>New </a:t>
            </a:r>
          </a:p>
          <a:p>
            <a:pPr algn="ctr">
              <a:lnSpc>
                <a:spcPct val="60000"/>
              </a:lnSpc>
            </a:pPr>
            <a:r>
              <a:rPr lang="en-US" sz="1600" i="0">
                <a:solidFill>
                  <a:srgbClr val="FF0000"/>
                </a:solidFill>
                <a:latin typeface="Arial Narrow" charset="0"/>
              </a:rPr>
              <a:t>center-stack</a:t>
            </a:r>
          </a:p>
        </p:txBody>
      </p:sp>
      <p:sp>
        <p:nvSpPr>
          <p:cNvPr id="25604" name="Text Box 82"/>
          <p:cNvSpPr txBox="1">
            <a:spLocks noChangeArrowheads="1"/>
          </p:cNvSpPr>
          <p:nvPr/>
        </p:nvSpPr>
        <p:spPr bwMode="auto">
          <a:xfrm>
            <a:off x="76200" y="5697538"/>
            <a:ext cx="661988" cy="246062"/>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0" tIns="0" rIns="0" bIns="0">
            <a:spAutoFit/>
          </a:bodyPr>
          <a:lstStyle>
            <a:lvl1pPr defTabSz="860425" eaLnBrk="0" hangingPunct="0">
              <a:defRPr sz="1200" b="1" i="1">
                <a:solidFill>
                  <a:srgbClr val="1822CD"/>
                </a:solidFill>
                <a:latin typeface="Helvetica" charset="0"/>
                <a:ea typeface="ＭＳ Ｐゴシック" charset="0"/>
                <a:cs typeface="ＭＳ Ｐゴシック" charset="0"/>
              </a:defRPr>
            </a:lvl1pPr>
            <a:lvl2pPr marL="742950" indent="-285750" defTabSz="860425" eaLnBrk="0" hangingPunct="0">
              <a:defRPr sz="1200" b="1" i="1">
                <a:solidFill>
                  <a:srgbClr val="1822CD"/>
                </a:solidFill>
                <a:latin typeface="Helvetica" charset="0"/>
                <a:ea typeface="ＭＳ Ｐゴシック" charset="0"/>
              </a:defRPr>
            </a:lvl2pPr>
            <a:lvl3pPr marL="1143000" indent="-228600" defTabSz="860425" eaLnBrk="0" hangingPunct="0">
              <a:defRPr sz="1200" b="1" i="1">
                <a:solidFill>
                  <a:srgbClr val="1822CD"/>
                </a:solidFill>
                <a:latin typeface="Helvetica" charset="0"/>
                <a:ea typeface="ＭＳ Ｐゴシック" charset="0"/>
              </a:defRPr>
            </a:lvl3pPr>
            <a:lvl4pPr marL="1600200" indent="-228600" defTabSz="860425" eaLnBrk="0" hangingPunct="0">
              <a:defRPr sz="1200" b="1" i="1">
                <a:solidFill>
                  <a:srgbClr val="1822CD"/>
                </a:solidFill>
                <a:latin typeface="Helvetica" charset="0"/>
                <a:ea typeface="ＭＳ Ｐゴシック" charset="0"/>
              </a:defRPr>
            </a:lvl4pPr>
            <a:lvl5pPr marL="2057400" indent="-228600" defTabSz="860425" eaLnBrk="0" hangingPunct="0">
              <a:defRPr sz="1200" b="1" i="1">
                <a:solidFill>
                  <a:srgbClr val="1822CD"/>
                </a:solidFill>
                <a:latin typeface="Helvetica" charset="0"/>
                <a:ea typeface="ＭＳ Ｐゴシック" charset="0"/>
              </a:defRPr>
            </a:lvl5pPr>
            <a:lvl6pPr marL="2514600" indent="-228600" defTabSz="860425"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defTabSz="860425"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defTabSz="860425"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defTabSz="860425" eaLnBrk="0" fontAlgn="base" hangingPunct="0">
              <a:spcBef>
                <a:spcPct val="0"/>
              </a:spcBef>
              <a:spcAft>
                <a:spcPct val="0"/>
              </a:spcAft>
              <a:defRPr sz="1200" b="1" i="1">
                <a:solidFill>
                  <a:srgbClr val="1822CD"/>
                </a:solidFill>
                <a:latin typeface="Helvetica" charset="0"/>
                <a:ea typeface="ＭＳ Ｐゴシック" charset="0"/>
              </a:defRPr>
            </a:lvl9pPr>
          </a:lstStyle>
          <a:p>
            <a:pPr algn="ctr"/>
            <a:r>
              <a:rPr lang="en-US" sz="1600" i="0">
                <a:solidFill>
                  <a:srgbClr val="FF0000"/>
                </a:solidFill>
                <a:latin typeface="Arial Narrow" charset="0"/>
              </a:rPr>
              <a:t>2nd NBI</a:t>
            </a:r>
          </a:p>
        </p:txBody>
      </p:sp>
      <p:sp>
        <p:nvSpPr>
          <p:cNvPr id="118" name="Rectangle 117"/>
          <p:cNvSpPr/>
          <p:nvPr/>
        </p:nvSpPr>
        <p:spPr bwMode="auto">
          <a:xfrm>
            <a:off x="5562600" y="1524000"/>
            <a:ext cx="725488" cy="5022850"/>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lIns="0" tIns="0" rIns="0" bIns="0"/>
          <a:lstStyle/>
          <a:p>
            <a:pPr>
              <a:defRPr/>
            </a:pPr>
            <a:endParaRPr lang="en-US" sz="1000">
              <a:cs typeface="Arial" panose="020B0604020202020204" pitchFamily="34" charset="0"/>
            </a:endParaRPr>
          </a:p>
        </p:txBody>
      </p:sp>
      <p:sp>
        <p:nvSpPr>
          <p:cNvPr id="25606" name="Oval 19"/>
          <p:cNvSpPr>
            <a:spLocks noChangeArrowheads="1"/>
          </p:cNvSpPr>
          <p:nvPr/>
        </p:nvSpPr>
        <p:spPr bwMode="auto">
          <a:xfrm>
            <a:off x="6167438" y="3700463"/>
            <a:ext cx="136525" cy="1365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70000"/>
              </a:lnSpc>
            </a:pPr>
            <a:endParaRPr lang="en-US" sz="1000" i="0">
              <a:cs typeface="Arial" charset="0"/>
            </a:endParaRPr>
          </a:p>
        </p:txBody>
      </p:sp>
      <p:sp>
        <p:nvSpPr>
          <p:cNvPr id="25607" name="Oval 19"/>
          <p:cNvSpPr>
            <a:spLocks noChangeArrowheads="1"/>
          </p:cNvSpPr>
          <p:nvPr/>
        </p:nvSpPr>
        <p:spPr bwMode="auto">
          <a:xfrm>
            <a:off x="3673475" y="2703512"/>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08" name="Rectangle 20"/>
          <p:cNvSpPr>
            <a:spLocks noChangeArrowheads="1"/>
          </p:cNvSpPr>
          <p:nvPr/>
        </p:nvSpPr>
        <p:spPr bwMode="auto">
          <a:xfrm>
            <a:off x="2941638" y="2587625"/>
            <a:ext cx="868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Li granule injector</a:t>
            </a:r>
          </a:p>
        </p:txBody>
      </p:sp>
      <p:sp>
        <p:nvSpPr>
          <p:cNvPr id="25609" name="Rectangle 20"/>
          <p:cNvSpPr>
            <a:spLocks noChangeArrowheads="1"/>
          </p:cNvSpPr>
          <p:nvPr/>
        </p:nvSpPr>
        <p:spPr bwMode="auto">
          <a:xfrm>
            <a:off x="5608638" y="2374900"/>
            <a:ext cx="914400"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85000"/>
              </a:lnSpc>
            </a:pPr>
            <a:r>
              <a:rPr lang="en-US" sz="1000" i="0">
                <a:solidFill>
                  <a:schemeClr val="tx1"/>
                </a:solidFill>
                <a:cs typeface="Arial" charset="0"/>
              </a:rPr>
              <a:t>High-Z   PFC diagnostics</a:t>
            </a:r>
          </a:p>
        </p:txBody>
      </p:sp>
      <p:sp>
        <p:nvSpPr>
          <p:cNvPr id="25610" name="Oval 19"/>
          <p:cNvSpPr>
            <a:spLocks noChangeArrowheads="1"/>
          </p:cNvSpPr>
          <p:nvPr/>
        </p:nvSpPr>
        <p:spPr bwMode="auto">
          <a:xfrm>
            <a:off x="6310313" y="2514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11" name="Oval 19"/>
          <p:cNvSpPr>
            <a:spLocks noChangeArrowheads="1"/>
          </p:cNvSpPr>
          <p:nvPr/>
        </p:nvSpPr>
        <p:spPr bwMode="auto">
          <a:xfrm>
            <a:off x="3648075" y="3825875"/>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12" name="Rectangle 20"/>
          <p:cNvSpPr>
            <a:spLocks noChangeArrowheads="1"/>
          </p:cNvSpPr>
          <p:nvPr/>
        </p:nvSpPr>
        <p:spPr bwMode="auto">
          <a:xfrm>
            <a:off x="5608638" y="3459163"/>
            <a:ext cx="1993900" cy="2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100" i="0">
                <a:solidFill>
                  <a:srgbClr val="FF0000"/>
                </a:solidFill>
                <a:cs typeface="Arial" charset="0"/>
              </a:rPr>
              <a:t>Off-midplane 3D coils (NCC)</a:t>
            </a:r>
          </a:p>
        </p:txBody>
      </p:sp>
      <p:sp>
        <p:nvSpPr>
          <p:cNvPr id="25613" name="Oval 19"/>
          <p:cNvSpPr>
            <a:spLocks noChangeArrowheads="1"/>
          </p:cNvSpPr>
          <p:nvPr/>
        </p:nvSpPr>
        <p:spPr bwMode="auto">
          <a:xfrm>
            <a:off x="3581400" y="48133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14" name="Oval 19"/>
          <p:cNvSpPr>
            <a:spLocks noChangeArrowheads="1"/>
          </p:cNvSpPr>
          <p:nvPr/>
        </p:nvSpPr>
        <p:spPr bwMode="auto">
          <a:xfrm>
            <a:off x="3733800" y="6284913"/>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15" name="Oval 19"/>
          <p:cNvSpPr>
            <a:spLocks noChangeArrowheads="1"/>
          </p:cNvSpPr>
          <p:nvPr/>
        </p:nvSpPr>
        <p:spPr bwMode="auto">
          <a:xfrm>
            <a:off x="6303963" y="627856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16" name="Rectangle 20"/>
          <p:cNvSpPr>
            <a:spLocks noChangeArrowheads="1"/>
          </p:cNvSpPr>
          <p:nvPr/>
        </p:nvSpPr>
        <p:spPr bwMode="auto">
          <a:xfrm>
            <a:off x="6446838" y="6186488"/>
            <a:ext cx="889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chemeClr val="tx1"/>
                </a:solidFill>
                <a:cs typeface="Arial" charset="0"/>
              </a:rPr>
              <a:t>up to 1 MA plasma gun</a:t>
            </a:r>
          </a:p>
        </p:txBody>
      </p:sp>
      <p:sp>
        <p:nvSpPr>
          <p:cNvPr id="25617" name="Rectangle 20"/>
          <p:cNvSpPr>
            <a:spLocks noChangeArrowheads="1"/>
          </p:cNvSpPr>
          <p:nvPr/>
        </p:nvSpPr>
        <p:spPr bwMode="auto">
          <a:xfrm>
            <a:off x="6299200" y="1954213"/>
            <a:ext cx="1282700" cy="36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80000"/>
              </a:lnSpc>
            </a:pPr>
            <a:r>
              <a:rPr lang="en-US" sz="1100" i="0" dirty="0">
                <a:solidFill>
                  <a:srgbClr val="FF0000"/>
                </a:solidFill>
                <a:cs typeface="Arial" charset="0"/>
              </a:rPr>
              <a:t>Lower </a:t>
            </a:r>
            <a:r>
              <a:rPr lang="en-US" sz="1100" i="0" dirty="0" err="1">
                <a:solidFill>
                  <a:srgbClr val="FF0000"/>
                </a:solidFill>
                <a:cs typeface="Arial" charset="0"/>
              </a:rPr>
              <a:t>divertor</a:t>
            </a:r>
            <a:r>
              <a:rPr lang="en-US" sz="1100" i="0" dirty="0">
                <a:solidFill>
                  <a:srgbClr val="FF0000"/>
                </a:solidFill>
                <a:cs typeface="Arial" charset="0"/>
              </a:rPr>
              <a:t> </a:t>
            </a:r>
            <a:r>
              <a:rPr lang="en-US" sz="1100" i="0" dirty="0" err="1">
                <a:solidFill>
                  <a:srgbClr val="FF0000"/>
                </a:solidFill>
                <a:cs typeface="Arial" charset="0"/>
              </a:rPr>
              <a:t>cryo</a:t>
            </a:r>
            <a:r>
              <a:rPr lang="en-US" sz="1100" i="0" dirty="0">
                <a:solidFill>
                  <a:srgbClr val="FF0000"/>
                </a:solidFill>
                <a:cs typeface="Arial" charset="0"/>
              </a:rPr>
              <a:t>-pump</a:t>
            </a:r>
          </a:p>
        </p:txBody>
      </p:sp>
      <p:sp>
        <p:nvSpPr>
          <p:cNvPr id="25618" name="Oval 19"/>
          <p:cNvSpPr>
            <a:spLocks noChangeArrowheads="1"/>
          </p:cNvSpPr>
          <p:nvPr/>
        </p:nvSpPr>
        <p:spPr bwMode="auto">
          <a:xfrm>
            <a:off x="6172200" y="2079625"/>
            <a:ext cx="136525" cy="136525"/>
          </a:xfrm>
          <a:prstGeom prst="ellipse">
            <a:avLst/>
          </a:prstGeom>
          <a:solidFill>
            <a:srgbClr val="FF0000"/>
          </a:solidFill>
          <a:ln w="38100">
            <a:solidFill>
              <a:srgbClr val="FF0000"/>
            </a:solidFill>
            <a:round/>
            <a:headEnd/>
            <a:tailEnd/>
          </a:ln>
        </p:spPr>
        <p:txBody>
          <a:bodyPr wrap="none" anchor="ctr"/>
          <a:lstStyle/>
          <a:p>
            <a:pPr algn="ctr">
              <a:lnSpc>
                <a:spcPct val="70000"/>
              </a:lnSpc>
            </a:pPr>
            <a:endParaRPr lang="en-US" sz="1000" i="0">
              <a:cs typeface="Arial" charset="0"/>
            </a:endParaRPr>
          </a:p>
        </p:txBody>
      </p:sp>
      <p:sp>
        <p:nvSpPr>
          <p:cNvPr id="25619" name="Rectangle 20"/>
          <p:cNvSpPr>
            <a:spLocks noChangeArrowheads="1"/>
          </p:cNvSpPr>
          <p:nvPr/>
        </p:nvSpPr>
        <p:spPr bwMode="auto">
          <a:xfrm>
            <a:off x="2895600" y="6034088"/>
            <a:ext cx="1143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80000"/>
              </a:lnSpc>
            </a:pPr>
            <a:r>
              <a:rPr lang="en-US" sz="1000" i="0">
                <a:solidFill>
                  <a:srgbClr val="009973"/>
                </a:solidFill>
                <a:cs typeface="Arial" charset="0"/>
              </a:rPr>
              <a:t>Upgraded CHI for ~0.5MA</a:t>
            </a:r>
          </a:p>
        </p:txBody>
      </p:sp>
      <p:sp>
        <p:nvSpPr>
          <p:cNvPr id="25620" name="Rectangle 20"/>
          <p:cNvSpPr>
            <a:spLocks noChangeArrowheads="1"/>
          </p:cNvSpPr>
          <p:nvPr/>
        </p:nvSpPr>
        <p:spPr bwMode="auto">
          <a:xfrm>
            <a:off x="6172200" y="2938463"/>
            <a:ext cx="1438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80000"/>
              </a:lnSpc>
            </a:pPr>
            <a:r>
              <a:rPr lang="en-US" sz="1000" i="0">
                <a:solidFill>
                  <a:schemeClr val="tx1"/>
                </a:solidFill>
                <a:cs typeface="Arial" charset="0"/>
              </a:rPr>
              <a:t>LLD using bakeable cryo-baffle</a:t>
            </a:r>
          </a:p>
        </p:txBody>
      </p:sp>
      <p:sp>
        <p:nvSpPr>
          <p:cNvPr id="25621" name="Oval 19"/>
          <p:cNvSpPr>
            <a:spLocks noChangeArrowheads="1"/>
          </p:cNvSpPr>
          <p:nvPr/>
        </p:nvSpPr>
        <p:spPr bwMode="auto">
          <a:xfrm>
            <a:off x="6340475" y="3124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22" name="Oval 19"/>
          <p:cNvSpPr>
            <a:spLocks noChangeArrowheads="1"/>
          </p:cNvSpPr>
          <p:nvPr/>
        </p:nvSpPr>
        <p:spPr bwMode="auto">
          <a:xfrm>
            <a:off x="6192838" y="52228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23" name="Oval 19"/>
          <p:cNvSpPr>
            <a:spLocks noChangeArrowheads="1"/>
          </p:cNvSpPr>
          <p:nvPr/>
        </p:nvSpPr>
        <p:spPr bwMode="auto">
          <a:xfrm>
            <a:off x="3851275" y="46116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cs typeface="Arial" charset="0"/>
            </a:endParaRPr>
          </a:p>
        </p:txBody>
      </p:sp>
      <p:sp>
        <p:nvSpPr>
          <p:cNvPr id="25624" name="Oval 19"/>
          <p:cNvSpPr>
            <a:spLocks noChangeArrowheads="1"/>
          </p:cNvSpPr>
          <p:nvPr/>
        </p:nvSpPr>
        <p:spPr bwMode="auto">
          <a:xfrm>
            <a:off x="6167438" y="4227513"/>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25" name="Rectangle 20"/>
          <p:cNvSpPr>
            <a:spLocks noChangeArrowheads="1"/>
          </p:cNvSpPr>
          <p:nvPr/>
        </p:nvSpPr>
        <p:spPr bwMode="auto">
          <a:xfrm>
            <a:off x="6303963" y="4211638"/>
            <a:ext cx="152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chemeClr val="tx1"/>
                </a:solidFill>
                <a:cs typeface="Arial" charset="0"/>
              </a:rPr>
              <a:t>DBS, PCI, or other intermediate-k</a:t>
            </a:r>
          </a:p>
        </p:txBody>
      </p:sp>
      <p:sp>
        <p:nvSpPr>
          <p:cNvPr id="25626" name="Oval 19"/>
          <p:cNvSpPr>
            <a:spLocks noChangeArrowheads="1"/>
          </p:cNvSpPr>
          <p:nvPr/>
        </p:nvSpPr>
        <p:spPr bwMode="auto">
          <a:xfrm>
            <a:off x="3819525" y="53863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27" name="Rectangle 20"/>
          <p:cNvSpPr>
            <a:spLocks noChangeArrowheads="1"/>
          </p:cNvSpPr>
          <p:nvPr/>
        </p:nvSpPr>
        <p:spPr bwMode="auto">
          <a:xfrm>
            <a:off x="5456238" y="5529263"/>
            <a:ext cx="1066800"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defTabSz="912813" eaLnBrk="0" hangingPunct="0">
              <a:lnSpc>
                <a:spcPct val="50000"/>
              </a:lnSpc>
            </a:pPr>
            <a:r>
              <a:rPr lang="en-US" sz="1000" i="0">
                <a:solidFill>
                  <a:schemeClr val="tx1"/>
                </a:solidFill>
                <a:cs typeface="Arial" charset="0"/>
              </a:rPr>
              <a:t>Divertor P</a:t>
            </a:r>
            <a:r>
              <a:rPr lang="en-US" sz="1000" i="0" baseline="-25000">
                <a:solidFill>
                  <a:schemeClr val="tx1"/>
                </a:solidFill>
                <a:cs typeface="Arial" charset="0"/>
              </a:rPr>
              <a:t>rad</a:t>
            </a:r>
          </a:p>
        </p:txBody>
      </p:sp>
      <p:sp>
        <p:nvSpPr>
          <p:cNvPr id="25628" name="Rectangle 20"/>
          <p:cNvSpPr>
            <a:spLocks noChangeArrowheads="1"/>
          </p:cNvSpPr>
          <p:nvPr/>
        </p:nvSpPr>
        <p:spPr bwMode="auto">
          <a:xfrm>
            <a:off x="2971800" y="53451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Snowflake</a:t>
            </a:r>
            <a:endParaRPr lang="en-US" sz="1000" i="0" baseline="-25000">
              <a:solidFill>
                <a:srgbClr val="009973"/>
              </a:solidFill>
              <a:cs typeface="Arial" charset="0"/>
            </a:endParaRPr>
          </a:p>
        </p:txBody>
      </p:sp>
      <p:sp>
        <p:nvSpPr>
          <p:cNvPr id="25629" name="TextBox 96"/>
          <p:cNvSpPr txBox="1">
            <a:spLocks noChangeArrowheads="1"/>
          </p:cNvSpPr>
          <p:nvPr/>
        </p:nvSpPr>
        <p:spPr bwMode="auto">
          <a:xfrm>
            <a:off x="1524000" y="1500188"/>
            <a:ext cx="121920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bIns="36576">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r>
              <a:rPr lang="en-US" sz="1600" i="0">
                <a:solidFill>
                  <a:srgbClr val="3333CC"/>
                </a:solidFill>
                <a:latin typeface="Arial Narrow" charset="0"/>
              </a:rPr>
              <a:t>Run Weeks:</a:t>
            </a:r>
          </a:p>
        </p:txBody>
      </p:sp>
      <p:sp>
        <p:nvSpPr>
          <p:cNvPr id="25630" name="Rectangle 43"/>
          <p:cNvSpPr>
            <a:spLocks noChangeArrowheads="1"/>
          </p:cNvSpPr>
          <p:nvPr/>
        </p:nvSpPr>
        <p:spPr bwMode="auto">
          <a:xfrm>
            <a:off x="0" y="76200"/>
            <a:ext cx="914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ts val="2838"/>
              </a:lnSpc>
            </a:pPr>
            <a:r>
              <a:rPr lang="en-US" sz="3200" i="0" dirty="0">
                <a:solidFill>
                  <a:srgbClr val="0000CC"/>
                </a:solidFill>
                <a:ea typeface="MS PGothic" charset="0"/>
                <a:cs typeface="MS PGothic" charset="0"/>
              </a:rPr>
              <a:t>Five Year Facility Enhancement Plan </a:t>
            </a:r>
            <a:r>
              <a:rPr lang="en-US" sz="3200" i="0" dirty="0">
                <a:solidFill>
                  <a:srgbClr val="009973"/>
                </a:solidFill>
                <a:ea typeface="MS PGothic" charset="0"/>
                <a:cs typeface="MS PGothic" charset="0"/>
              </a:rPr>
              <a:t>(green – ongoing)</a:t>
            </a:r>
            <a:endParaRPr lang="en-US" sz="3200" i="0" dirty="0">
              <a:solidFill>
                <a:srgbClr val="FF0000"/>
              </a:solidFill>
              <a:ea typeface="MS PGothic" charset="0"/>
              <a:cs typeface="MS PGothic" charset="0"/>
            </a:endParaRPr>
          </a:p>
          <a:p>
            <a:pPr algn="ctr">
              <a:lnSpc>
                <a:spcPts val="2838"/>
              </a:lnSpc>
            </a:pPr>
            <a:r>
              <a:rPr lang="en-US" sz="2400" i="0" dirty="0">
                <a:solidFill>
                  <a:srgbClr val="FF0000"/>
                </a:solidFill>
                <a:ea typeface="MS PGothic" charset="0"/>
                <a:cs typeface="MS PGothic" charset="0"/>
              </a:rPr>
              <a:t>2015: Engineering design for high-Z tiles, </a:t>
            </a:r>
            <a:r>
              <a:rPr lang="en-US" sz="2400" i="0" dirty="0" err="1">
                <a:solidFill>
                  <a:srgbClr val="FF0000"/>
                </a:solidFill>
                <a:ea typeface="MS PGothic" charset="0"/>
                <a:cs typeface="MS PGothic" charset="0"/>
              </a:rPr>
              <a:t>Cryo</a:t>
            </a:r>
            <a:r>
              <a:rPr lang="en-US" sz="2400" i="0" dirty="0">
                <a:solidFill>
                  <a:srgbClr val="FF0000"/>
                </a:solidFill>
                <a:ea typeface="MS PGothic" charset="0"/>
                <a:cs typeface="MS PGothic" charset="0"/>
              </a:rPr>
              <a:t>-Pump, NCC, ECH</a:t>
            </a:r>
          </a:p>
        </p:txBody>
      </p:sp>
      <p:sp>
        <p:nvSpPr>
          <p:cNvPr id="126" name="Rectangle 125"/>
          <p:cNvSpPr/>
          <p:nvPr/>
        </p:nvSpPr>
        <p:spPr bwMode="auto">
          <a:xfrm>
            <a:off x="4038600" y="1524000"/>
            <a:ext cx="473075" cy="5022850"/>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lIns="0" tIns="0" rIns="0" bIns="0"/>
          <a:lstStyle/>
          <a:p>
            <a:pPr>
              <a:defRPr/>
            </a:pPr>
            <a:endParaRPr lang="en-US" sz="1000">
              <a:cs typeface="Arial" panose="020B0604020202020204" pitchFamily="34" charset="0"/>
            </a:endParaRPr>
          </a:p>
        </p:txBody>
      </p:sp>
      <p:sp>
        <p:nvSpPr>
          <p:cNvPr id="25632" name="Rectangle 20"/>
          <p:cNvSpPr>
            <a:spLocks noChangeArrowheads="1"/>
          </p:cNvSpPr>
          <p:nvPr/>
        </p:nvSpPr>
        <p:spPr bwMode="auto">
          <a:xfrm>
            <a:off x="2819400" y="3581400"/>
            <a:ext cx="914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MGI disruption mitigation</a:t>
            </a:r>
          </a:p>
        </p:txBody>
      </p:sp>
      <p:sp>
        <p:nvSpPr>
          <p:cNvPr id="25633" name="Rectangle 20"/>
          <p:cNvSpPr>
            <a:spLocks noChangeArrowheads="1"/>
          </p:cNvSpPr>
          <p:nvPr/>
        </p:nvSpPr>
        <p:spPr bwMode="auto">
          <a:xfrm>
            <a:off x="3687763" y="4799013"/>
            <a:ext cx="14779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rgbClr val="009973"/>
                </a:solidFill>
                <a:cs typeface="Arial" charset="0"/>
              </a:rPr>
              <a:t>4 coil AE antenna</a:t>
            </a:r>
          </a:p>
        </p:txBody>
      </p:sp>
      <p:sp>
        <p:nvSpPr>
          <p:cNvPr id="25634" name="Rectangle 20"/>
          <p:cNvSpPr>
            <a:spLocks noChangeArrowheads="1"/>
          </p:cNvSpPr>
          <p:nvPr/>
        </p:nvSpPr>
        <p:spPr bwMode="auto">
          <a:xfrm>
            <a:off x="6319838" y="5148263"/>
            <a:ext cx="1066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chemeClr val="tx1"/>
                </a:solidFill>
                <a:cs typeface="Arial" charset="0"/>
              </a:rPr>
              <a:t>HHFW limiter upgrade</a:t>
            </a:r>
          </a:p>
        </p:txBody>
      </p:sp>
      <p:sp>
        <p:nvSpPr>
          <p:cNvPr id="25635" name="Rectangle 20"/>
          <p:cNvSpPr>
            <a:spLocks noChangeArrowheads="1"/>
          </p:cNvSpPr>
          <p:nvPr/>
        </p:nvSpPr>
        <p:spPr bwMode="auto">
          <a:xfrm>
            <a:off x="2362200" y="5099050"/>
            <a:ext cx="17986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00CC"/>
                </a:solidFill>
                <a:cs typeface="Arial" charset="0"/>
              </a:rPr>
              <a:t>Establish control of:</a:t>
            </a:r>
          </a:p>
        </p:txBody>
      </p:sp>
      <p:sp>
        <p:nvSpPr>
          <p:cNvPr id="25644" name="Rectangle 20"/>
          <p:cNvSpPr>
            <a:spLocks noChangeArrowheads="1"/>
          </p:cNvSpPr>
          <p:nvPr/>
        </p:nvSpPr>
        <p:spPr bwMode="auto">
          <a:xfrm>
            <a:off x="4052888" y="5127625"/>
            <a:ext cx="733425"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defTabSz="912813" eaLnBrk="0" hangingPunct="0">
              <a:lnSpc>
                <a:spcPct val="70000"/>
              </a:lnSpc>
              <a:defRPr/>
            </a:pPr>
            <a:r>
              <a:rPr lang="en-US" sz="1000" i="0" dirty="0">
                <a:solidFill>
                  <a:schemeClr val="accent5">
                    <a:lumMod val="50000"/>
                  </a:schemeClr>
                </a:solidFill>
                <a:cs typeface="Arial" panose="020B0604020202020204" pitchFamily="34" charset="0"/>
              </a:rPr>
              <a:t>Rotation</a:t>
            </a:r>
          </a:p>
        </p:txBody>
      </p:sp>
      <p:sp>
        <p:nvSpPr>
          <p:cNvPr id="25638" name="Rectangle 20"/>
          <p:cNvSpPr>
            <a:spLocks noChangeArrowheads="1"/>
          </p:cNvSpPr>
          <p:nvPr/>
        </p:nvSpPr>
        <p:spPr bwMode="auto">
          <a:xfrm>
            <a:off x="3810000" y="4341813"/>
            <a:ext cx="8382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dirty="0">
                <a:solidFill>
                  <a:srgbClr val="009973"/>
                </a:solidFill>
                <a:cs typeface="Arial" charset="0"/>
              </a:rPr>
              <a:t>High </a:t>
            </a:r>
            <a:r>
              <a:rPr lang="en-US" sz="1000" i="0" dirty="0" err="1">
                <a:solidFill>
                  <a:srgbClr val="009973"/>
                </a:solidFill>
                <a:cs typeface="Arial" charset="0"/>
              </a:rPr>
              <a:t>k</a:t>
            </a:r>
            <a:r>
              <a:rPr lang="en-US" sz="1000" i="0" baseline="-25000" dirty="0" err="1">
                <a:solidFill>
                  <a:srgbClr val="009973"/>
                </a:solidFill>
                <a:latin typeface="Symbol" charset="0"/>
                <a:cs typeface="Arial" charset="0"/>
              </a:rPr>
              <a:t>q</a:t>
            </a:r>
            <a:endParaRPr lang="en-US" sz="1000" i="0" baseline="-25000" dirty="0">
              <a:solidFill>
                <a:srgbClr val="009973"/>
              </a:solidFill>
              <a:latin typeface="Symbol" charset="0"/>
              <a:cs typeface="Arial" charset="0"/>
            </a:endParaRPr>
          </a:p>
        </p:txBody>
      </p:sp>
      <p:sp>
        <p:nvSpPr>
          <p:cNvPr id="25639" name="Oval 19"/>
          <p:cNvSpPr>
            <a:spLocks noChangeAspect="1" noChangeArrowheads="1"/>
          </p:cNvSpPr>
          <p:nvPr/>
        </p:nvSpPr>
        <p:spPr bwMode="auto">
          <a:xfrm>
            <a:off x="5189538" y="5848350"/>
            <a:ext cx="136525" cy="1365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70000"/>
              </a:lnSpc>
            </a:pPr>
            <a:endParaRPr lang="en-US" sz="1000" i="0">
              <a:cs typeface="Arial" charset="0"/>
            </a:endParaRPr>
          </a:p>
        </p:txBody>
      </p:sp>
      <p:sp>
        <p:nvSpPr>
          <p:cNvPr id="25640" name="Oval 19"/>
          <p:cNvSpPr>
            <a:spLocks noChangeArrowheads="1"/>
          </p:cNvSpPr>
          <p:nvPr/>
        </p:nvSpPr>
        <p:spPr bwMode="auto">
          <a:xfrm>
            <a:off x="4511675" y="4054475"/>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41" name="Rectangle 20"/>
          <p:cNvSpPr>
            <a:spLocks noChangeArrowheads="1"/>
          </p:cNvSpPr>
          <p:nvPr/>
        </p:nvSpPr>
        <p:spPr bwMode="auto">
          <a:xfrm>
            <a:off x="3365500" y="4038600"/>
            <a:ext cx="14351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dirty="0">
                <a:solidFill>
                  <a:srgbClr val="009973"/>
                </a:solidFill>
                <a:cs typeface="Arial" charset="0"/>
              </a:rPr>
              <a:t>Laser blow-off</a:t>
            </a:r>
          </a:p>
        </p:txBody>
      </p:sp>
      <p:sp>
        <p:nvSpPr>
          <p:cNvPr id="25642" name="Oval 19"/>
          <p:cNvSpPr>
            <a:spLocks noChangeArrowheads="1"/>
          </p:cNvSpPr>
          <p:nvPr/>
        </p:nvSpPr>
        <p:spPr bwMode="auto">
          <a:xfrm>
            <a:off x="3505200" y="2436813"/>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43" name="Rectangle 20"/>
          <p:cNvSpPr>
            <a:spLocks noChangeArrowheads="1"/>
          </p:cNvSpPr>
          <p:nvPr/>
        </p:nvSpPr>
        <p:spPr bwMode="auto">
          <a:xfrm>
            <a:off x="2987675" y="2214563"/>
            <a:ext cx="11271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Boronization</a:t>
            </a:r>
          </a:p>
        </p:txBody>
      </p:sp>
      <p:sp>
        <p:nvSpPr>
          <p:cNvPr id="2" name="Oval 19"/>
          <p:cNvSpPr>
            <a:spLocks noChangeArrowheads="1"/>
          </p:cNvSpPr>
          <p:nvPr/>
        </p:nvSpPr>
        <p:spPr bwMode="auto">
          <a:xfrm>
            <a:off x="4511675" y="43576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45" name="Oval 19"/>
          <p:cNvSpPr>
            <a:spLocks noChangeArrowheads="1"/>
          </p:cNvSpPr>
          <p:nvPr/>
        </p:nvSpPr>
        <p:spPr bwMode="auto">
          <a:xfrm>
            <a:off x="6180138" y="399415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46" name="Rectangle 20"/>
          <p:cNvSpPr>
            <a:spLocks noChangeArrowheads="1"/>
          </p:cNvSpPr>
          <p:nvPr/>
        </p:nvSpPr>
        <p:spPr bwMode="auto">
          <a:xfrm>
            <a:off x="6296025" y="3900488"/>
            <a:ext cx="102711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85000"/>
              </a:lnSpc>
            </a:pPr>
            <a:r>
              <a:rPr lang="en-US" sz="1000" i="0">
                <a:solidFill>
                  <a:schemeClr val="tx1"/>
                </a:solidFill>
                <a:cs typeface="Arial" charset="0"/>
              </a:rPr>
              <a:t>Enhanced MHD sensors</a:t>
            </a:r>
          </a:p>
        </p:txBody>
      </p:sp>
      <p:sp>
        <p:nvSpPr>
          <p:cNvPr id="25647" name="Oval 19"/>
          <p:cNvSpPr>
            <a:spLocks noChangeArrowheads="1"/>
          </p:cNvSpPr>
          <p:nvPr/>
        </p:nvSpPr>
        <p:spPr bwMode="auto">
          <a:xfrm>
            <a:off x="6164263" y="46640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648" name="Rectangle 20"/>
          <p:cNvSpPr>
            <a:spLocks noChangeArrowheads="1"/>
          </p:cNvSpPr>
          <p:nvPr/>
        </p:nvSpPr>
        <p:spPr bwMode="auto">
          <a:xfrm>
            <a:off x="6294438" y="4646613"/>
            <a:ext cx="1625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chemeClr val="tx1"/>
                </a:solidFill>
                <a:cs typeface="Arial" charset="0"/>
              </a:rPr>
              <a:t>Neutron collimator</a:t>
            </a:r>
          </a:p>
        </p:txBody>
      </p:sp>
      <p:sp>
        <p:nvSpPr>
          <p:cNvPr id="25649" name="Rectangle 20"/>
          <p:cNvSpPr>
            <a:spLocks noChangeArrowheads="1"/>
          </p:cNvSpPr>
          <p:nvPr/>
        </p:nvSpPr>
        <p:spPr bwMode="auto">
          <a:xfrm>
            <a:off x="3962400" y="4572000"/>
            <a:ext cx="1625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a:solidFill>
                  <a:srgbClr val="009973"/>
                </a:solidFill>
                <a:cs typeface="Arial" charset="0"/>
              </a:rPr>
              <a:t>Charged fusion product</a:t>
            </a:r>
          </a:p>
        </p:txBody>
      </p:sp>
      <p:sp>
        <p:nvSpPr>
          <p:cNvPr id="25650" name="Oval 19"/>
          <p:cNvSpPr>
            <a:spLocks noChangeArrowheads="1"/>
          </p:cNvSpPr>
          <p:nvPr/>
        </p:nvSpPr>
        <p:spPr bwMode="auto">
          <a:xfrm>
            <a:off x="4511675" y="36576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51" name="Rectangle 20"/>
          <p:cNvSpPr>
            <a:spLocks noChangeArrowheads="1"/>
          </p:cNvSpPr>
          <p:nvPr/>
        </p:nvSpPr>
        <p:spPr bwMode="auto">
          <a:xfrm>
            <a:off x="3657600" y="3457575"/>
            <a:ext cx="1371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Upgraded halo sensors</a:t>
            </a:r>
          </a:p>
        </p:txBody>
      </p:sp>
      <p:sp>
        <p:nvSpPr>
          <p:cNvPr id="25652" name="Rectangle 20"/>
          <p:cNvSpPr>
            <a:spLocks noChangeArrowheads="1"/>
          </p:cNvSpPr>
          <p:nvPr/>
        </p:nvSpPr>
        <p:spPr bwMode="auto">
          <a:xfrm>
            <a:off x="3340100" y="1979613"/>
            <a:ext cx="13081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dirty="0">
                <a:solidFill>
                  <a:srgbClr val="009973"/>
                </a:solidFill>
                <a:cs typeface="Arial" charset="0"/>
              </a:rPr>
              <a:t>Pulse-burst MPTS</a:t>
            </a:r>
          </a:p>
        </p:txBody>
      </p:sp>
      <p:sp>
        <p:nvSpPr>
          <p:cNvPr id="25653" name="Oval 19"/>
          <p:cNvSpPr>
            <a:spLocks noChangeArrowheads="1"/>
          </p:cNvSpPr>
          <p:nvPr/>
        </p:nvSpPr>
        <p:spPr bwMode="auto">
          <a:xfrm>
            <a:off x="4408488" y="532765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54" name="TextBox 130"/>
          <p:cNvSpPr txBox="1">
            <a:spLocks noChangeArrowheads="1"/>
          </p:cNvSpPr>
          <p:nvPr/>
        </p:nvSpPr>
        <p:spPr bwMode="auto">
          <a:xfrm>
            <a:off x="3581400" y="1508125"/>
            <a:ext cx="327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000" i="0" dirty="0" smtClean="0">
                <a:latin typeface="Arial" charset="0"/>
                <a:cs typeface="Arial" charset="0"/>
              </a:rPr>
              <a:t>18</a:t>
            </a:r>
            <a:endParaRPr lang="en-US" sz="1000" i="0" dirty="0">
              <a:latin typeface="Arial" charset="0"/>
              <a:cs typeface="Arial" charset="0"/>
            </a:endParaRPr>
          </a:p>
        </p:txBody>
      </p:sp>
      <p:sp>
        <p:nvSpPr>
          <p:cNvPr id="25655" name="TextBox 155"/>
          <p:cNvSpPr txBox="1">
            <a:spLocks noChangeArrowheads="1"/>
          </p:cNvSpPr>
          <p:nvPr/>
        </p:nvSpPr>
        <p:spPr bwMode="auto">
          <a:xfrm>
            <a:off x="6196013" y="1508125"/>
            <a:ext cx="5095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000" i="0">
                <a:latin typeface="Arial" charset="0"/>
                <a:cs typeface="Arial" charset="0"/>
              </a:rPr>
              <a:t>10-12</a:t>
            </a:r>
          </a:p>
        </p:txBody>
      </p:sp>
      <p:sp>
        <p:nvSpPr>
          <p:cNvPr id="25656" name="TextBox 130"/>
          <p:cNvSpPr txBox="1">
            <a:spLocks noChangeArrowheads="1"/>
          </p:cNvSpPr>
          <p:nvPr/>
        </p:nvSpPr>
        <p:spPr bwMode="auto">
          <a:xfrm>
            <a:off x="4473292" y="1508125"/>
            <a:ext cx="32730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000" i="0" dirty="0" smtClean="0">
                <a:latin typeface="Arial" charset="0"/>
                <a:cs typeface="Arial" charset="0"/>
              </a:rPr>
              <a:t>16</a:t>
            </a:r>
            <a:endParaRPr lang="en-US" sz="1000" i="0" dirty="0">
              <a:latin typeface="Arial" charset="0"/>
              <a:cs typeface="Arial" charset="0"/>
            </a:endParaRPr>
          </a:p>
        </p:txBody>
      </p:sp>
      <p:sp>
        <p:nvSpPr>
          <p:cNvPr id="25657" name="Oval 19"/>
          <p:cNvSpPr>
            <a:spLocks noChangeArrowheads="1"/>
          </p:cNvSpPr>
          <p:nvPr/>
        </p:nvSpPr>
        <p:spPr bwMode="auto">
          <a:xfrm>
            <a:off x="4411663" y="55641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grpSp>
        <p:nvGrpSpPr>
          <p:cNvPr id="25658" name="Group 182"/>
          <p:cNvGrpSpPr>
            <a:grpSpLocks/>
          </p:cNvGrpSpPr>
          <p:nvPr/>
        </p:nvGrpSpPr>
        <p:grpSpPr bwMode="auto">
          <a:xfrm>
            <a:off x="4572000" y="5546725"/>
            <a:ext cx="152400" cy="200025"/>
            <a:chOff x="5638800" y="5334020"/>
            <a:chExt cx="152400" cy="200586"/>
          </a:xfrm>
        </p:grpSpPr>
        <p:sp>
          <p:nvSpPr>
            <p:cNvPr id="25724" name="Rectangle 20"/>
            <p:cNvSpPr>
              <a:spLocks noChangeArrowheads="1"/>
            </p:cNvSpPr>
            <p:nvPr/>
          </p:nvSpPr>
          <p:spPr bwMode="auto">
            <a:xfrm>
              <a:off x="5638801" y="5334020"/>
              <a:ext cx="152399" cy="200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45712" rIns="0" bIns="45712">
              <a:spAutoFit/>
            </a:bodyPr>
            <a:lstStyle/>
            <a:p>
              <a:pPr defTabSz="912813" eaLnBrk="0" hangingPunct="0">
                <a:lnSpc>
                  <a:spcPct val="70000"/>
                </a:lnSpc>
              </a:pPr>
              <a:r>
                <a:rPr lang="en-US" sz="1000" i="0">
                  <a:solidFill>
                    <a:srgbClr val="009973"/>
                  </a:solidFill>
                  <a:cs typeface="Arial" charset="0"/>
                </a:rPr>
                <a:t>n</a:t>
              </a:r>
              <a:r>
                <a:rPr lang="en-US" sz="1000" i="0" baseline="-25000">
                  <a:solidFill>
                    <a:srgbClr val="009973"/>
                  </a:solidFill>
                  <a:cs typeface="Arial" charset="0"/>
                </a:rPr>
                <a:t>e</a:t>
              </a:r>
            </a:p>
          </p:txBody>
        </p:sp>
        <p:cxnSp>
          <p:nvCxnSpPr>
            <p:cNvPr id="25725" name="Straight Connector 186"/>
            <p:cNvCxnSpPr>
              <a:cxnSpLocks noChangeShapeType="1"/>
            </p:cNvCxnSpPr>
            <p:nvPr/>
          </p:nvCxnSpPr>
          <p:spPr bwMode="auto">
            <a:xfrm>
              <a:off x="5638800" y="5367429"/>
              <a:ext cx="82550" cy="0"/>
            </a:xfrm>
            <a:prstGeom prst="line">
              <a:avLst/>
            </a:prstGeom>
            <a:noFill/>
            <a:ln w="15875">
              <a:solidFill>
                <a:srgbClr val="339933"/>
              </a:solidFill>
              <a:round/>
              <a:headEnd/>
              <a:tailEnd/>
            </a:ln>
            <a:extLst>
              <a:ext uri="{909E8E84-426E-40dd-AFC4-6F175D3DCCD1}">
                <a14:hiddenFill xmlns:a14="http://schemas.microsoft.com/office/drawing/2010/main">
                  <a:noFill/>
                </a14:hiddenFill>
              </a:ext>
            </a:extLst>
          </p:spPr>
        </p:cxnSp>
      </p:grpSp>
      <p:sp>
        <p:nvSpPr>
          <p:cNvPr id="25659" name="Oval 19"/>
          <p:cNvSpPr>
            <a:spLocks noChangeArrowheads="1"/>
          </p:cNvSpPr>
          <p:nvPr/>
        </p:nvSpPr>
        <p:spPr bwMode="auto">
          <a:xfrm>
            <a:off x="3733800" y="30480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cxnSp>
        <p:nvCxnSpPr>
          <p:cNvPr id="25660" name="Straight Connector 144"/>
          <p:cNvCxnSpPr>
            <a:cxnSpLocks noChangeShapeType="1"/>
          </p:cNvCxnSpPr>
          <p:nvPr/>
        </p:nvCxnSpPr>
        <p:spPr bwMode="auto">
          <a:xfrm flipH="1">
            <a:off x="2590800" y="3429000"/>
            <a:ext cx="4648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25661" name="Straight Connector 114"/>
          <p:cNvCxnSpPr>
            <a:cxnSpLocks noChangeShapeType="1"/>
          </p:cNvCxnSpPr>
          <p:nvPr/>
        </p:nvCxnSpPr>
        <p:spPr bwMode="auto">
          <a:xfrm flipH="1" flipV="1">
            <a:off x="2590800" y="1828800"/>
            <a:ext cx="4648200" cy="47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cxnSp>
        <p:nvCxnSpPr>
          <p:cNvPr id="25662" name="Straight Connector 164"/>
          <p:cNvCxnSpPr>
            <a:cxnSpLocks noChangeShapeType="1"/>
          </p:cNvCxnSpPr>
          <p:nvPr/>
        </p:nvCxnSpPr>
        <p:spPr bwMode="auto">
          <a:xfrm flipH="1">
            <a:off x="2590800" y="5043488"/>
            <a:ext cx="46482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cxnSp>
      <p:grpSp>
        <p:nvGrpSpPr>
          <p:cNvPr id="25663" name="Group 1"/>
          <p:cNvGrpSpPr>
            <a:grpSpLocks/>
          </p:cNvGrpSpPr>
          <p:nvPr/>
        </p:nvGrpSpPr>
        <p:grpSpPr bwMode="auto">
          <a:xfrm>
            <a:off x="1371600" y="5105400"/>
            <a:ext cx="1219200" cy="1357313"/>
            <a:chOff x="1371600" y="5105400"/>
            <a:chExt cx="1219200" cy="1357085"/>
          </a:xfrm>
        </p:grpSpPr>
        <p:sp>
          <p:nvSpPr>
            <p:cNvPr id="86" name="Right Arrow 85"/>
            <p:cNvSpPr/>
            <p:nvPr/>
          </p:nvSpPr>
          <p:spPr bwMode="auto">
            <a:xfrm>
              <a:off x="1412875" y="5105400"/>
              <a:ext cx="1177925" cy="1357085"/>
            </a:xfrm>
            <a:prstGeom prst="rightArrow">
              <a:avLst>
                <a:gd name="adj1" fmla="val 100000"/>
                <a:gd name="adj2" fmla="val 10156"/>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defRPr/>
              </a:pPr>
              <a:endParaRPr lang="en-US">
                <a:solidFill>
                  <a:schemeClr val="tx1"/>
                </a:solidFill>
                <a:latin typeface="Arial Narrow" pitchFamily="34" charset="0"/>
              </a:endParaRPr>
            </a:p>
          </p:txBody>
        </p:sp>
        <p:sp>
          <p:nvSpPr>
            <p:cNvPr id="25723" name="Text Box 12"/>
            <p:cNvSpPr txBox="1">
              <a:spLocks noChangeArrowheads="1"/>
            </p:cNvSpPr>
            <p:nvPr/>
          </p:nvSpPr>
          <p:spPr bwMode="auto">
            <a:xfrm>
              <a:off x="1371600" y="5486400"/>
              <a:ext cx="1177925" cy="59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45714" tIns="45714" rIns="0" bIns="45714">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ct val="90000"/>
                </a:lnSpc>
              </a:pPr>
              <a:r>
                <a:rPr lang="en-US" sz="1800" i="0">
                  <a:solidFill>
                    <a:schemeClr val="tx1"/>
                  </a:solidFill>
                  <a:latin typeface="Arial Narrow" charset="0"/>
                </a:rPr>
                <a:t>Integrated Scenarios</a:t>
              </a:r>
            </a:p>
          </p:txBody>
        </p:sp>
      </p:grpSp>
      <p:grpSp>
        <p:nvGrpSpPr>
          <p:cNvPr id="25664" name="Group 2"/>
          <p:cNvGrpSpPr>
            <a:grpSpLocks/>
          </p:cNvGrpSpPr>
          <p:nvPr/>
        </p:nvGrpSpPr>
        <p:grpSpPr bwMode="auto">
          <a:xfrm>
            <a:off x="1371600" y="3503613"/>
            <a:ext cx="1219200" cy="1446212"/>
            <a:chOff x="1371600" y="3503612"/>
            <a:chExt cx="1219200" cy="1446213"/>
          </a:xfrm>
        </p:grpSpPr>
        <p:sp>
          <p:nvSpPr>
            <p:cNvPr id="88" name="Right Arrow 87"/>
            <p:cNvSpPr/>
            <p:nvPr/>
          </p:nvSpPr>
          <p:spPr bwMode="auto">
            <a:xfrm>
              <a:off x="1412875" y="3503612"/>
              <a:ext cx="1177925" cy="1446213"/>
            </a:xfrm>
            <a:prstGeom prst="rightArrow">
              <a:avLst>
                <a:gd name="adj1" fmla="val 100000"/>
                <a:gd name="adj2" fmla="val 9617"/>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defRPr/>
              </a:pPr>
              <a:endParaRPr lang="en-US">
                <a:solidFill>
                  <a:schemeClr val="tx1"/>
                </a:solidFill>
                <a:latin typeface="Arial Narrow" pitchFamily="34" charset="0"/>
              </a:endParaRPr>
            </a:p>
          </p:txBody>
        </p:sp>
        <p:sp>
          <p:nvSpPr>
            <p:cNvPr id="25721" name="Text Box 12"/>
            <p:cNvSpPr txBox="1">
              <a:spLocks noChangeArrowheads="1"/>
            </p:cNvSpPr>
            <p:nvPr/>
          </p:nvSpPr>
          <p:spPr bwMode="auto">
            <a:xfrm>
              <a:off x="1371600" y="3925681"/>
              <a:ext cx="1133475" cy="59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45714" tIns="45714" rIns="0" bIns="45714">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ct val="90000"/>
                </a:lnSpc>
              </a:pPr>
              <a:r>
                <a:rPr lang="en-US" sz="1800" i="0">
                  <a:solidFill>
                    <a:schemeClr val="tx1"/>
                  </a:solidFill>
                  <a:latin typeface="Arial Narrow" charset="0"/>
                </a:rPr>
                <a:t>Core Science</a:t>
              </a:r>
            </a:p>
          </p:txBody>
        </p:sp>
      </p:grpSp>
      <p:grpSp>
        <p:nvGrpSpPr>
          <p:cNvPr id="25665" name="Group 3"/>
          <p:cNvGrpSpPr>
            <a:grpSpLocks/>
          </p:cNvGrpSpPr>
          <p:nvPr/>
        </p:nvGrpSpPr>
        <p:grpSpPr bwMode="auto">
          <a:xfrm>
            <a:off x="1371600" y="1905000"/>
            <a:ext cx="1219200" cy="1447800"/>
            <a:chOff x="1371600" y="1905000"/>
            <a:chExt cx="1219200" cy="1447800"/>
          </a:xfrm>
        </p:grpSpPr>
        <p:sp>
          <p:nvSpPr>
            <p:cNvPr id="89" name="Right Arrow 88"/>
            <p:cNvSpPr/>
            <p:nvPr/>
          </p:nvSpPr>
          <p:spPr bwMode="auto">
            <a:xfrm>
              <a:off x="1412875" y="1905000"/>
              <a:ext cx="1177925" cy="1447800"/>
            </a:xfrm>
            <a:prstGeom prst="rightArrow">
              <a:avLst>
                <a:gd name="adj1" fmla="val 100000"/>
                <a:gd name="adj2" fmla="val 9617"/>
              </a:avLst>
            </a:prstGeom>
            <a:ln>
              <a:headEnd type="none" w="med" len="med"/>
              <a:tailEnd type="triangle" w="med" len="med"/>
            </a:ln>
          </p:spPr>
          <p:style>
            <a:lnRef idx="1">
              <a:schemeClr val="dk1"/>
            </a:lnRef>
            <a:fillRef idx="2">
              <a:schemeClr val="dk1"/>
            </a:fillRef>
            <a:effectRef idx="1">
              <a:schemeClr val="dk1"/>
            </a:effectRef>
            <a:fontRef idx="minor">
              <a:schemeClr val="dk1"/>
            </a:fontRef>
          </p:style>
          <p:txBody>
            <a:bodyPr lIns="0" tIns="0" rIns="0" bIns="0"/>
            <a:lstStyle/>
            <a:p>
              <a:pPr>
                <a:defRPr/>
              </a:pPr>
              <a:endParaRPr lang="en-US">
                <a:solidFill>
                  <a:schemeClr val="tx1"/>
                </a:solidFill>
                <a:latin typeface="Arial Narrow" pitchFamily="34" charset="0"/>
              </a:endParaRPr>
            </a:p>
          </p:txBody>
        </p:sp>
        <p:sp>
          <p:nvSpPr>
            <p:cNvPr id="25719" name="Text Box 12"/>
            <p:cNvSpPr txBox="1">
              <a:spLocks noChangeArrowheads="1"/>
            </p:cNvSpPr>
            <p:nvPr/>
          </p:nvSpPr>
          <p:spPr bwMode="auto">
            <a:xfrm>
              <a:off x="1371600" y="2069283"/>
              <a:ext cx="1142999" cy="1087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45714" tIns="45714" rIns="0" bIns="45714">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ct val="90000"/>
                </a:lnSpc>
              </a:pPr>
              <a:r>
                <a:rPr lang="en-US" sz="1800" i="0">
                  <a:solidFill>
                    <a:schemeClr val="tx1"/>
                  </a:solidFill>
                  <a:latin typeface="Arial Narrow" charset="0"/>
                </a:rPr>
                <a:t>Boundary Science </a:t>
              </a:r>
            </a:p>
            <a:p>
              <a:pPr algn="ctr" eaLnBrk="1" hangingPunct="1">
                <a:lnSpc>
                  <a:spcPct val="90000"/>
                </a:lnSpc>
              </a:pPr>
              <a:r>
                <a:rPr lang="en-US" sz="1600" b="0" i="0">
                  <a:solidFill>
                    <a:schemeClr val="tx1"/>
                  </a:solidFill>
                  <a:latin typeface="Arial Narrow" charset="0"/>
                </a:rPr>
                <a:t>+ Particle Control</a:t>
              </a:r>
            </a:p>
          </p:txBody>
        </p:sp>
      </p:grpSp>
      <p:graphicFrame>
        <p:nvGraphicFramePr>
          <p:cNvPr id="102" name="Table 101"/>
          <p:cNvGraphicFramePr>
            <a:graphicFrameLocks noGrp="1"/>
          </p:cNvGraphicFramePr>
          <p:nvPr/>
        </p:nvGraphicFramePr>
        <p:xfrm>
          <a:off x="2743200" y="977900"/>
          <a:ext cx="3863975" cy="241309"/>
        </p:xfrm>
        <a:graphic>
          <a:graphicData uri="http://schemas.openxmlformats.org/drawingml/2006/table">
            <a:tbl>
              <a:tblPr/>
              <a:tblGrid>
                <a:gridCol w="772795"/>
                <a:gridCol w="772795"/>
                <a:gridCol w="772795"/>
                <a:gridCol w="772795"/>
                <a:gridCol w="772795"/>
              </a:tblGrid>
              <a:tr h="241300">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rPr>
                        <a:t>2015</a:t>
                      </a: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2016</a:t>
                      </a: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a:ln>
                            <a:noFill/>
                          </a:ln>
                          <a:solidFill>
                            <a:schemeClr val="tx1"/>
                          </a:solidFill>
                          <a:effectLst/>
                          <a:latin typeface="Arial" charset="0"/>
                          <a:ea typeface="ＭＳ Ｐゴシック" charset="0"/>
                          <a:cs typeface="ＭＳ Ｐゴシック" charset="0"/>
                        </a:rPr>
                        <a:t>2017</a:t>
                      </a: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rPr>
                        <a:t>2018</a:t>
                      </a: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charset="0"/>
                          <a:ea typeface="ＭＳ Ｐゴシック" charset="0"/>
                          <a:cs typeface="ＭＳ Ｐゴシック" charset="0"/>
                        </a:rPr>
                        <a:t>2019</a:t>
                      </a:r>
                      <a:endParaRPr kumimoji="0" lang="en-US" sz="15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12851" marR="12851" marT="12709"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5680" name="TextBox 26"/>
          <p:cNvSpPr txBox="1">
            <a:spLocks noChangeArrowheads="1"/>
          </p:cNvSpPr>
          <p:nvPr/>
        </p:nvSpPr>
        <p:spPr bwMode="auto">
          <a:xfrm>
            <a:off x="1295400" y="1250950"/>
            <a:ext cx="2209800" cy="271463"/>
          </a:xfrm>
          <a:prstGeom prst="rect">
            <a:avLst/>
          </a:prstGeom>
          <a:solidFill>
            <a:srgbClr val="FFFFCC"/>
          </a:solidFill>
          <a:ln w="12700">
            <a:solidFill>
              <a:schemeClr val="tx1"/>
            </a:solidFill>
            <a:miter lim="800000"/>
            <a:headEnd/>
            <a:tailEnd/>
          </a:ln>
        </p:spPr>
        <p:txBody>
          <a:bodyPr tIns="18288" bIns="36576" anchor="ct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r>
              <a:rPr lang="en-US" sz="1400" i="0">
                <a:latin typeface="Arial" charset="0"/>
                <a:ea typeface="MS PGothic" charset="0"/>
                <a:cs typeface="MS PGothic" charset="0"/>
              </a:rPr>
              <a:t>Upgrade Outage</a:t>
            </a:r>
          </a:p>
        </p:txBody>
      </p:sp>
      <p:sp>
        <p:nvSpPr>
          <p:cNvPr id="25681" name="TextBox 26"/>
          <p:cNvSpPr txBox="1">
            <a:spLocks noChangeArrowheads="1"/>
          </p:cNvSpPr>
          <p:nvPr/>
        </p:nvSpPr>
        <p:spPr bwMode="auto">
          <a:xfrm>
            <a:off x="3505200" y="1250950"/>
            <a:ext cx="3101975" cy="271463"/>
          </a:xfrm>
          <a:prstGeom prst="rect">
            <a:avLst/>
          </a:prstGeom>
          <a:solidFill>
            <a:srgbClr val="CCECFF"/>
          </a:solidFill>
          <a:ln w="12700">
            <a:solidFill>
              <a:schemeClr val="tx1"/>
            </a:solidFill>
            <a:miter lim="800000"/>
            <a:headEnd/>
            <a:tailEnd/>
          </a:ln>
        </p:spPr>
        <p:txBody>
          <a:bodyPr tIns="18288" bIns="36576" anchor="ct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r>
              <a:rPr lang="pl-PL" sz="1400" i="0">
                <a:latin typeface="Arial" charset="0"/>
                <a:ea typeface="MS PGothic" charset="0"/>
                <a:cs typeface="MS PGothic" charset="0"/>
              </a:rPr>
              <a:t>1.5 </a:t>
            </a:r>
            <a:r>
              <a:rPr lang="en-US" sz="1400" i="0">
                <a:latin typeface="Arial" charset="0"/>
                <a:ea typeface="MS PGothic" charset="0"/>
                <a:cs typeface="MS PGothic" charset="0"/>
                <a:sym typeface="Wingdings" charset="0"/>
              </a:rPr>
              <a:t></a:t>
            </a:r>
            <a:r>
              <a:rPr lang="pl-PL" sz="1400" i="0">
                <a:latin typeface="Arial" charset="0"/>
                <a:ea typeface="MS PGothic" charset="0"/>
                <a:cs typeface="MS PGothic" charset="0"/>
              </a:rPr>
              <a:t> 2 MA, 1s </a:t>
            </a:r>
            <a:r>
              <a:rPr lang="en-US" sz="1400" i="0">
                <a:latin typeface="Arial" charset="0"/>
                <a:ea typeface="MS PGothic" charset="0"/>
                <a:cs typeface="MS PGothic" charset="0"/>
                <a:sym typeface="Wingdings" charset="0"/>
              </a:rPr>
              <a:t></a:t>
            </a:r>
            <a:r>
              <a:rPr lang="pl-PL" sz="1400" i="0">
                <a:latin typeface="Arial" charset="0"/>
                <a:ea typeface="MS PGothic" charset="0"/>
                <a:cs typeface="MS PGothic" charset="0"/>
              </a:rPr>
              <a:t> 5s</a:t>
            </a:r>
          </a:p>
        </p:txBody>
      </p:sp>
      <p:sp>
        <p:nvSpPr>
          <p:cNvPr id="25682" name="Oval 19"/>
          <p:cNvSpPr>
            <a:spLocks noChangeArrowheads="1"/>
          </p:cNvSpPr>
          <p:nvPr/>
        </p:nvSpPr>
        <p:spPr bwMode="auto">
          <a:xfrm>
            <a:off x="3521075" y="31638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83" name="Rectangle 20"/>
          <p:cNvSpPr>
            <a:spLocks noChangeArrowheads="1"/>
          </p:cNvSpPr>
          <p:nvPr/>
        </p:nvSpPr>
        <p:spPr bwMode="auto">
          <a:xfrm>
            <a:off x="2865438" y="3128963"/>
            <a:ext cx="8683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MAPP</a:t>
            </a:r>
          </a:p>
        </p:txBody>
      </p:sp>
      <p:sp>
        <p:nvSpPr>
          <p:cNvPr id="25684" name="Oval 19"/>
          <p:cNvSpPr>
            <a:spLocks noChangeArrowheads="1"/>
          </p:cNvSpPr>
          <p:nvPr/>
        </p:nvSpPr>
        <p:spPr bwMode="auto">
          <a:xfrm>
            <a:off x="3441700" y="42291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85" name="Oval 19"/>
          <p:cNvSpPr>
            <a:spLocks noChangeArrowheads="1"/>
          </p:cNvSpPr>
          <p:nvPr/>
        </p:nvSpPr>
        <p:spPr bwMode="auto">
          <a:xfrm>
            <a:off x="3441700" y="46736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86" name="Oval 19"/>
          <p:cNvSpPr>
            <a:spLocks noChangeArrowheads="1"/>
          </p:cNvSpPr>
          <p:nvPr/>
        </p:nvSpPr>
        <p:spPr bwMode="auto">
          <a:xfrm>
            <a:off x="3441700" y="44577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87" name="Rectangle 20"/>
          <p:cNvSpPr>
            <a:spLocks noChangeArrowheads="1"/>
          </p:cNvSpPr>
          <p:nvPr/>
        </p:nvSpPr>
        <p:spPr bwMode="auto">
          <a:xfrm>
            <a:off x="2540000" y="42021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42 ch MPTS</a:t>
            </a:r>
            <a:endParaRPr lang="en-US" sz="1000" i="0" baseline="-25000">
              <a:solidFill>
                <a:srgbClr val="009973"/>
              </a:solidFill>
              <a:cs typeface="Arial" charset="0"/>
            </a:endParaRPr>
          </a:p>
        </p:txBody>
      </p:sp>
      <p:sp>
        <p:nvSpPr>
          <p:cNvPr id="25688" name="Rectangle 20"/>
          <p:cNvSpPr>
            <a:spLocks noChangeArrowheads="1"/>
          </p:cNvSpPr>
          <p:nvPr/>
        </p:nvSpPr>
        <p:spPr bwMode="auto">
          <a:xfrm>
            <a:off x="2565400" y="44307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48 ch BES</a:t>
            </a:r>
            <a:endParaRPr lang="en-US" sz="1000" i="0" baseline="-25000">
              <a:solidFill>
                <a:srgbClr val="009973"/>
              </a:solidFill>
              <a:cs typeface="Arial" charset="0"/>
            </a:endParaRPr>
          </a:p>
        </p:txBody>
      </p:sp>
      <p:sp>
        <p:nvSpPr>
          <p:cNvPr id="25689" name="Rectangle 20"/>
          <p:cNvSpPr>
            <a:spLocks noChangeArrowheads="1"/>
          </p:cNvSpPr>
          <p:nvPr/>
        </p:nvSpPr>
        <p:spPr bwMode="auto">
          <a:xfrm>
            <a:off x="2616200" y="46466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MSE/LIF</a:t>
            </a:r>
            <a:endParaRPr lang="en-US" sz="1000" i="0" baseline="-25000">
              <a:solidFill>
                <a:srgbClr val="009973"/>
              </a:solidFill>
              <a:cs typeface="Arial" charset="0"/>
            </a:endParaRPr>
          </a:p>
        </p:txBody>
      </p:sp>
      <p:sp>
        <p:nvSpPr>
          <p:cNvPr id="25690" name="Oval 19"/>
          <p:cNvSpPr>
            <a:spLocks noChangeArrowheads="1"/>
          </p:cNvSpPr>
          <p:nvPr/>
        </p:nvSpPr>
        <p:spPr bwMode="auto">
          <a:xfrm>
            <a:off x="3756025" y="5602288"/>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691" name="Rectangle 20"/>
          <p:cNvSpPr>
            <a:spLocks noChangeArrowheads="1"/>
          </p:cNvSpPr>
          <p:nvPr/>
        </p:nvSpPr>
        <p:spPr bwMode="auto">
          <a:xfrm>
            <a:off x="2984500" y="5573713"/>
            <a:ext cx="9906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rgbClr val="009973"/>
                </a:solidFill>
                <a:cs typeface="Arial" charset="0"/>
              </a:rPr>
              <a:t>FIReTIP</a:t>
            </a:r>
            <a:endParaRPr lang="en-US" sz="1000" i="0" baseline="-25000">
              <a:solidFill>
                <a:srgbClr val="009973"/>
              </a:solidFill>
              <a:cs typeface="Arial" charset="0"/>
            </a:endParaRPr>
          </a:p>
        </p:txBody>
      </p:sp>
      <p:cxnSp>
        <p:nvCxnSpPr>
          <p:cNvPr id="25692" name="Straight Arrow Connector 107"/>
          <p:cNvCxnSpPr>
            <a:cxnSpLocks noChangeShapeType="1"/>
          </p:cNvCxnSpPr>
          <p:nvPr/>
        </p:nvCxnSpPr>
        <p:spPr bwMode="auto">
          <a:xfrm>
            <a:off x="6316663" y="3770313"/>
            <a:ext cx="952500" cy="0"/>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25693" name="Straight Arrow Connector 108"/>
          <p:cNvCxnSpPr>
            <a:cxnSpLocks noChangeShapeType="1"/>
          </p:cNvCxnSpPr>
          <p:nvPr/>
        </p:nvCxnSpPr>
        <p:spPr bwMode="auto">
          <a:xfrm>
            <a:off x="5351463" y="5919788"/>
            <a:ext cx="1943100" cy="1587"/>
          </a:xfrm>
          <a:prstGeom prst="straightConnector1">
            <a:avLst/>
          </a:prstGeom>
          <a:noFill/>
          <a:ln w="19050">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25694" name="Picture 5" descr="Screen Shot 2014-11-29 at 9.09.58 PM.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7663" y="4899025"/>
            <a:ext cx="522287"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95" name="Group 2"/>
          <p:cNvGrpSpPr>
            <a:grpSpLocks/>
          </p:cNvGrpSpPr>
          <p:nvPr/>
        </p:nvGrpSpPr>
        <p:grpSpPr bwMode="auto">
          <a:xfrm>
            <a:off x="6981825" y="1076325"/>
            <a:ext cx="2022475" cy="823913"/>
            <a:chOff x="6571777" y="901125"/>
            <a:chExt cx="2023584" cy="823302"/>
          </a:xfrm>
        </p:grpSpPr>
        <p:sp>
          <p:nvSpPr>
            <p:cNvPr id="120" name="TextBox 103"/>
            <p:cNvSpPr txBox="1">
              <a:spLocks noChangeArrowheads="1"/>
            </p:cNvSpPr>
            <p:nvPr/>
          </p:nvSpPr>
          <p:spPr bwMode="auto">
            <a:xfrm>
              <a:off x="6571777" y="901125"/>
              <a:ext cx="2023584" cy="823302"/>
            </a:xfrm>
            <a:prstGeom prst="rect">
              <a:avLst/>
            </a:prstGeom>
            <a:solidFill>
              <a:schemeClr val="bg1">
                <a:lumMod val="95000"/>
              </a:schemeClr>
            </a:solidFill>
            <a:ln>
              <a:solidFill>
                <a:schemeClr val="tx1"/>
              </a:solidFill>
            </a:ln>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lnSpc>
                  <a:spcPct val="125000"/>
                </a:lnSpc>
                <a:defRPr/>
              </a:pPr>
              <a:r>
                <a:rPr lang="en-US" sz="1400" i="0" dirty="0" smtClean="0">
                  <a:solidFill>
                    <a:srgbClr val="FF0000"/>
                  </a:solidFill>
                </a:rPr>
                <a:t>Major enhancements:</a:t>
              </a:r>
            </a:p>
            <a:p>
              <a:pPr eaLnBrk="1" hangingPunct="1">
                <a:lnSpc>
                  <a:spcPct val="125000"/>
                </a:lnSpc>
                <a:defRPr/>
              </a:pPr>
              <a:r>
                <a:rPr lang="en-US" i="0" dirty="0" smtClean="0">
                  <a:solidFill>
                    <a:srgbClr val="FF0000"/>
                  </a:solidFill>
                </a:rPr>
                <a:t>       Base funding</a:t>
              </a:r>
            </a:p>
            <a:p>
              <a:pPr eaLnBrk="1" hangingPunct="1">
                <a:lnSpc>
                  <a:spcPct val="125000"/>
                </a:lnSpc>
                <a:defRPr/>
              </a:pPr>
              <a:r>
                <a:rPr lang="en-US" i="0" dirty="0">
                  <a:solidFill>
                    <a:srgbClr val="FF0000"/>
                  </a:solidFill>
                </a:rPr>
                <a:t> </a:t>
              </a:r>
              <a:r>
                <a:rPr lang="en-US" i="0" dirty="0" smtClean="0">
                  <a:solidFill>
                    <a:srgbClr val="FF0000"/>
                  </a:solidFill>
                </a:rPr>
                <a:t>      +15</a:t>
              </a:r>
              <a:r>
                <a:rPr lang="en-US" i="0" dirty="0">
                  <a:solidFill>
                    <a:srgbClr val="FF0000"/>
                  </a:solidFill>
                </a:rPr>
                <a:t>% </a:t>
              </a:r>
              <a:r>
                <a:rPr lang="en-US" i="0" dirty="0" smtClean="0">
                  <a:solidFill>
                    <a:srgbClr val="FF0000"/>
                  </a:solidFill>
                </a:rPr>
                <a:t>incremental</a:t>
              </a:r>
              <a:endParaRPr lang="en-US" i="0" dirty="0">
                <a:solidFill>
                  <a:srgbClr val="FF0000"/>
                </a:solidFill>
              </a:endParaRPr>
            </a:p>
          </p:txBody>
        </p:sp>
        <p:sp>
          <p:nvSpPr>
            <p:cNvPr id="25716" name="Oval 19"/>
            <p:cNvSpPr>
              <a:spLocks noChangeArrowheads="1"/>
            </p:cNvSpPr>
            <p:nvPr/>
          </p:nvSpPr>
          <p:spPr bwMode="auto">
            <a:xfrm>
              <a:off x="6716652" y="1254691"/>
              <a:ext cx="136525" cy="136525"/>
            </a:xfrm>
            <a:prstGeom prst="ellipse">
              <a:avLst/>
            </a:prstGeom>
            <a:solidFill>
              <a:srgbClr val="FF0000"/>
            </a:solidFill>
            <a:ln w="38100">
              <a:solidFill>
                <a:srgbClr val="FF0000"/>
              </a:solidFill>
              <a:round/>
              <a:headEnd/>
              <a:tailEnd/>
            </a:ln>
          </p:spPr>
          <p:txBody>
            <a:bodyPr wrap="none" anchor="ctr"/>
            <a:lstStyle/>
            <a:p>
              <a:pPr algn="ctr">
                <a:lnSpc>
                  <a:spcPct val="70000"/>
                </a:lnSpc>
              </a:pPr>
              <a:endParaRPr lang="en-US" i="0"/>
            </a:p>
          </p:txBody>
        </p:sp>
        <p:sp>
          <p:nvSpPr>
            <p:cNvPr id="25717" name="Oval 19"/>
            <p:cNvSpPr>
              <a:spLocks noChangeArrowheads="1"/>
            </p:cNvSpPr>
            <p:nvPr/>
          </p:nvSpPr>
          <p:spPr bwMode="auto">
            <a:xfrm>
              <a:off x="6723568" y="1484997"/>
              <a:ext cx="136525" cy="136525"/>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70000"/>
                </a:lnSpc>
              </a:pPr>
              <a:endParaRPr lang="en-US" i="0"/>
            </a:p>
          </p:txBody>
        </p:sp>
      </p:grpSp>
      <p:pic>
        <p:nvPicPr>
          <p:cNvPr id="2569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1927225"/>
            <a:ext cx="1624013" cy="96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9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78725" y="3232150"/>
            <a:ext cx="149542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98" name="Picture 3"/>
          <p:cNvPicPr>
            <a:picLocks noChangeAspect="1" noChangeArrowheads="1"/>
          </p:cNvPicPr>
          <p:nvPr/>
        </p:nvPicPr>
        <p:blipFill>
          <a:blip r:embed="rId8">
            <a:extLst>
              <a:ext uri="{28A0092B-C50C-407E-A947-70E740481C1C}">
                <a14:useLocalDpi xmlns:a14="http://schemas.microsoft.com/office/drawing/2010/main" val="0"/>
              </a:ext>
            </a:extLst>
          </a:blip>
          <a:srcRect l="24605" t="16010" r="32243" b="9567"/>
          <a:stretch>
            <a:fillRect/>
          </a:stretch>
        </p:blipFill>
        <p:spPr bwMode="auto">
          <a:xfrm>
            <a:off x="4127500" y="2449513"/>
            <a:ext cx="444500" cy="47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99" name="Oval 19"/>
          <p:cNvSpPr>
            <a:spLocks noChangeArrowheads="1"/>
          </p:cNvSpPr>
          <p:nvPr/>
        </p:nvSpPr>
        <p:spPr bwMode="auto">
          <a:xfrm>
            <a:off x="4495800" y="1997075"/>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700" name="Oval 19"/>
          <p:cNvSpPr>
            <a:spLocks noChangeArrowheads="1"/>
          </p:cNvSpPr>
          <p:nvPr/>
        </p:nvSpPr>
        <p:spPr bwMode="auto">
          <a:xfrm>
            <a:off x="4441825" y="240665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25701" name="TextBox 1"/>
          <p:cNvSpPr txBox="1">
            <a:spLocks noChangeArrowheads="1"/>
          </p:cNvSpPr>
          <p:nvPr/>
        </p:nvSpPr>
        <p:spPr bwMode="auto">
          <a:xfrm>
            <a:off x="1693863" y="974725"/>
            <a:ext cx="10366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r>
              <a:rPr lang="en-US" i="0">
                <a:solidFill>
                  <a:schemeClr val="tx1"/>
                </a:solidFill>
              </a:rPr>
              <a:t>Fiscal Year:</a:t>
            </a:r>
          </a:p>
        </p:txBody>
      </p:sp>
      <p:sp>
        <p:nvSpPr>
          <p:cNvPr id="25702" name="Left-Right Arrow 3"/>
          <p:cNvSpPr>
            <a:spLocks noChangeArrowheads="1"/>
          </p:cNvSpPr>
          <p:nvPr/>
        </p:nvSpPr>
        <p:spPr bwMode="auto">
          <a:xfrm>
            <a:off x="5056188" y="1974850"/>
            <a:ext cx="750887" cy="311150"/>
          </a:xfrm>
          <a:prstGeom prst="leftRightArrow">
            <a:avLst>
              <a:gd name="adj1" fmla="val 50000"/>
              <a:gd name="adj2" fmla="val 50042"/>
            </a:avLst>
          </a:prstGeom>
          <a:solidFill>
            <a:schemeClr val="accent2"/>
          </a:solidFill>
          <a:ln w="9525">
            <a:solidFill>
              <a:schemeClr val="tx1"/>
            </a:solidFill>
            <a:round/>
            <a:headEnd/>
            <a:tailEnd type="triangle" w="med" len="med"/>
          </a:ln>
        </p:spPr>
        <p:txBody>
          <a:bodyPr lIns="0" tIns="0" rIns="0" bIns="0"/>
          <a:lstStyle/>
          <a:p>
            <a:pPr>
              <a:spcBef>
                <a:spcPct val="20000"/>
              </a:spcBef>
              <a:buFontTx/>
              <a:buChar char="•"/>
            </a:pPr>
            <a:endParaRPr lang="en-US"/>
          </a:p>
        </p:txBody>
      </p:sp>
      <p:cxnSp>
        <p:nvCxnSpPr>
          <p:cNvPr id="25703" name="Straight Connector 5"/>
          <p:cNvCxnSpPr>
            <a:cxnSpLocks noChangeShapeType="1"/>
          </p:cNvCxnSpPr>
          <p:nvPr/>
        </p:nvCxnSpPr>
        <p:spPr bwMode="auto">
          <a:xfrm>
            <a:off x="5430838" y="1852613"/>
            <a:ext cx="0" cy="584200"/>
          </a:xfrm>
          <a:prstGeom prst="line">
            <a:avLst/>
          </a:prstGeom>
          <a:noFill/>
          <a:ln w="15875">
            <a:solidFill>
              <a:schemeClr val="tx1"/>
            </a:solidFill>
            <a:prstDash val="sysDash"/>
            <a:round/>
            <a:headEnd/>
            <a:tailEnd/>
          </a:ln>
          <a:extLst>
            <a:ext uri="{909E8E84-426E-40dd-AFC4-6F175D3DCCD1}">
              <a14:hiddenFill xmlns:a14="http://schemas.microsoft.com/office/drawing/2010/main">
                <a:noFill/>
              </a14:hiddenFill>
            </a:ext>
          </a:extLst>
        </p:spPr>
      </p:cxnSp>
      <p:sp>
        <p:nvSpPr>
          <p:cNvPr id="25704" name="Oval 19"/>
          <p:cNvSpPr>
            <a:spLocks noChangeArrowheads="1"/>
          </p:cNvSpPr>
          <p:nvPr/>
        </p:nvSpPr>
        <p:spPr bwMode="auto">
          <a:xfrm>
            <a:off x="4740275" y="41306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705" name="Oval 19"/>
          <p:cNvSpPr>
            <a:spLocks noChangeArrowheads="1"/>
          </p:cNvSpPr>
          <p:nvPr/>
        </p:nvSpPr>
        <p:spPr bwMode="auto">
          <a:xfrm>
            <a:off x="5084763" y="6299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706" name="Rectangle 20"/>
          <p:cNvSpPr>
            <a:spLocks noChangeArrowheads="1"/>
          </p:cNvSpPr>
          <p:nvPr/>
        </p:nvSpPr>
        <p:spPr bwMode="auto">
          <a:xfrm>
            <a:off x="3817938" y="5830888"/>
            <a:ext cx="13017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0" bIns="45712">
            <a:spAutoFit/>
          </a:bodyPr>
          <a:lstStyle/>
          <a:p>
            <a:pPr algn="r" defTabSz="912813" eaLnBrk="0" hangingPunct="0">
              <a:lnSpc>
                <a:spcPct val="70000"/>
              </a:lnSpc>
            </a:pPr>
            <a:r>
              <a:rPr lang="en-US" sz="1100" i="0">
                <a:solidFill>
                  <a:srgbClr val="FF0000"/>
                </a:solidFill>
                <a:cs typeface="Arial" charset="0"/>
              </a:rPr>
              <a:t>1 MW ECH/EBW</a:t>
            </a:r>
          </a:p>
        </p:txBody>
      </p:sp>
      <p:sp>
        <p:nvSpPr>
          <p:cNvPr id="137" name="Rectangle 136"/>
          <p:cNvSpPr/>
          <p:nvPr/>
        </p:nvSpPr>
        <p:spPr bwMode="auto">
          <a:xfrm>
            <a:off x="4876800" y="1524000"/>
            <a:ext cx="228600" cy="5022850"/>
          </a:xfrm>
          <a:prstGeom prst="rect">
            <a:avLst/>
          </a:prstGeom>
          <a:solidFill>
            <a:schemeClr val="bg1">
              <a:lumMod val="75000"/>
              <a:alpha val="60000"/>
            </a:schemeClr>
          </a:solidFill>
          <a:ln w="15875" cap="flat" cmpd="sng" algn="ctr">
            <a:noFill/>
            <a:prstDash val="solid"/>
            <a:round/>
            <a:headEnd type="none" w="med" len="med"/>
            <a:tailEnd type="triangle" w="med" len="med"/>
          </a:ln>
          <a:effectLst/>
        </p:spPr>
        <p:txBody>
          <a:bodyPr lIns="0" tIns="0" rIns="0" bIns="0"/>
          <a:lstStyle/>
          <a:p>
            <a:pPr>
              <a:defRPr/>
            </a:pPr>
            <a:endParaRPr lang="en-US" sz="1000">
              <a:cs typeface="Arial" panose="020B0604020202020204" pitchFamily="34" charset="0"/>
            </a:endParaRPr>
          </a:p>
        </p:txBody>
      </p:sp>
      <p:sp>
        <p:nvSpPr>
          <p:cNvPr id="25708" name="TextBox 155"/>
          <p:cNvSpPr txBox="1">
            <a:spLocks noChangeArrowheads="1"/>
          </p:cNvSpPr>
          <p:nvPr/>
        </p:nvSpPr>
        <p:spPr bwMode="auto">
          <a:xfrm>
            <a:off x="5049838" y="1500188"/>
            <a:ext cx="5127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r>
              <a:rPr lang="en-US" sz="1000" i="0">
                <a:latin typeface="Arial" charset="0"/>
                <a:cs typeface="Arial" charset="0"/>
              </a:rPr>
              <a:t>12-16</a:t>
            </a:r>
          </a:p>
        </p:txBody>
      </p:sp>
      <p:sp>
        <p:nvSpPr>
          <p:cNvPr id="25709" name="Rectangle 20"/>
          <p:cNvSpPr>
            <a:spLocks noChangeArrowheads="1"/>
          </p:cNvSpPr>
          <p:nvPr/>
        </p:nvSpPr>
        <p:spPr bwMode="auto">
          <a:xfrm>
            <a:off x="4381500" y="2265363"/>
            <a:ext cx="8382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5000"/>
              </a:lnSpc>
            </a:pPr>
            <a:r>
              <a:rPr lang="en-US" sz="1000" i="0">
                <a:solidFill>
                  <a:srgbClr val="009973"/>
                </a:solidFill>
                <a:cs typeface="Arial" charset="0"/>
              </a:rPr>
              <a:t> High-Z tile row on lower OBD</a:t>
            </a:r>
          </a:p>
        </p:txBody>
      </p:sp>
      <p:sp>
        <p:nvSpPr>
          <p:cNvPr id="25710" name="Rectangle 20"/>
          <p:cNvSpPr>
            <a:spLocks noChangeArrowheads="1"/>
          </p:cNvSpPr>
          <p:nvPr/>
        </p:nvSpPr>
        <p:spPr bwMode="auto">
          <a:xfrm>
            <a:off x="4572000" y="3835400"/>
            <a:ext cx="1143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ts val="938"/>
              </a:lnSpc>
            </a:pPr>
            <a:r>
              <a:rPr lang="en-US" sz="1000" i="0">
                <a:solidFill>
                  <a:schemeClr val="tx1"/>
                </a:solidFill>
                <a:latin typeface="Symbol" charset="0"/>
                <a:cs typeface="Arial" charset="0"/>
              </a:rPr>
              <a:t>d</a:t>
            </a:r>
            <a:r>
              <a:rPr lang="en-US" sz="1000" i="0">
                <a:solidFill>
                  <a:schemeClr val="tx1"/>
                </a:solidFill>
                <a:cs typeface="Arial" charset="0"/>
              </a:rPr>
              <a:t>B diag. - incremental</a:t>
            </a:r>
            <a:endParaRPr lang="en-US" sz="1000" i="0" baseline="-25000">
              <a:solidFill>
                <a:schemeClr val="tx1"/>
              </a:solidFill>
              <a:cs typeface="Arial" charset="0"/>
            </a:endParaRPr>
          </a:p>
        </p:txBody>
      </p:sp>
      <p:sp>
        <p:nvSpPr>
          <p:cNvPr id="25711" name="Rectangle 20"/>
          <p:cNvSpPr>
            <a:spLocks noChangeArrowheads="1"/>
          </p:cNvSpPr>
          <p:nvPr/>
        </p:nvSpPr>
        <p:spPr bwMode="auto">
          <a:xfrm>
            <a:off x="4475163" y="6070600"/>
            <a:ext cx="844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algn="ctr" defTabSz="912813" eaLnBrk="0" hangingPunct="0">
              <a:lnSpc>
                <a:spcPct val="70000"/>
              </a:lnSpc>
            </a:pPr>
            <a:r>
              <a:rPr lang="en-US" sz="1000" i="0">
                <a:solidFill>
                  <a:schemeClr val="tx1"/>
                </a:solidFill>
                <a:cs typeface="Arial" charset="0"/>
              </a:rPr>
              <a:t>0.5-1 MA CHI</a:t>
            </a:r>
          </a:p>
        </p:txBody>
      </p:sp>
      <p:sp>
        <p:nvSpPr>
          <p:cNvPr id="25712" name="Rectangle 20"/>
          <p:cNvSpPr>
            <a:spLocks noChangeArrowheads="1"/>
          </p:cNvSpPr>
          <p:nvPr/>
        </p:nvSpPr>
        <p:spPr bwMode="auto">
          <a:xfrm>
            <a:off x="4759325" y="5072063"/>
            <a:ext cx="4873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3" tIns="45712" rIns="91423" bIns="45712">
            <a:spAutoFit/>
          </a:bodyPr>
          <a:lstStyle/>
          <a:p>
            <a:pPr defTabSz="912813" eaLnBrk="0" hangingPunct="0">
              <a:lnSpc>
                <a:spcPct val="80000"/>
              </a:lnSpc>
            </a:pPr>
            <a:r>
              <a:rPr lang="en-US" sz="1000" i="0">
                <a:solidFill>
                  <a:schemeClr val="tx1"/>
                </a:solidFill>
                <a:cs typeface="Arial" charset="0"/>
              </a:rPr>
              <a:t>q</a:t>
            </a:r>
            <a:r>
              <a:rPr lang="en-US" sz="1000" i="0" baseline="-25000">
                <a:solidFill>
                  <a:schemeClr val="tx1"/>
                </a:solidFill>
                <a:cs typeface="Arial" charset="0"/>
              </a:rPr>
              <a:t>min</a:t>
            </a:r>
            <a:endParaRPr lang="en-US" sz="1000" i="0">
              <a:solidFill>
                <a:schemeClr val="tx1"/>
              </a:solidFill>
              <a:cs typeface="Arial" charset="0"/>
            </a:endParaRPr>
          </a:p>
        </p:txBody>
      </p:sp>
      <p:sp>
        <p:nvSpPr>
          <p:cNvPr id="25713" name="Oval 19"/>
          <p:cNvSpPr>
            <a:spLocks noChangeArrowheads="1"/>
          </p:cNvSpPr>
          <p:nvPr/>
        </p:nvSpPr>
        <p:spPr bwMode="auto">
          <a:xfrm>
            <a:off x="4892675" y="55499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25714" name="Oval 19"/>
          <p:cNvSpPr>
            <a:spLocks noChangeArrowheads="1"/>
          </p:cNvSpPr>
          <p:nvPr/>
        </p:nvSpPr>
        <p:spPr bwMode="auto">
          <a:xfrm>
            <a:off x="4892675" y="5329238"/>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000" i="0">
              <a:cs typeface="Arial" charset="0"/>
            </a:endParaRPr>
          </a:p>
        </p:txBody>
      </p:sp>
      <p:sp>
        <p:nvSpPr>
          <p:cNvPr id="114"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33</a:t>
            </a:fld>
            <a:endParaRPr lang="en-US" sz="1400" dirty="0">
              <a:latin typeface="Times" charset="0"/>
            </a:endParaRPr>
          </a:p>
        </p:txBody>
      </p:sp>
      <p:sp>
        <p:nvSpPr>
          <p:cNvPr id="115" name="Rectangle 20"/>
          <p:cNvSpPr>
            <a:spLocks noChangeArrowheads="1"/>
          </p:cNvSpPr>
          <p:nvPr/>
        </p:nvSpPr>
        <p:spPr bwMode="auto">
          <a:xfrm>
            <a:off x="3352800" y="2916467"/>
            <a:ext cx="868362" cy="20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dirty="0" err="1" smtClean="0">
                <a:solidFill>
                  <a:srgbClr val="009973"/>
                </a:solidFill>
                <a:cs typeface="Arial" charset="0"/>
              </a:rPr>
              <a:t>LiTER</a:t>
            </a:r>
            <a:endParaRPr lang="en-US" sz="1000" i="0" dirty="0">
              <a:solidFill>
                <a:srgbClr val="009973"/>
              </a:solidFill>
              <a:cs typeface="Arial" charset="0"/>
            </a:endParaRPr>
          </a:p>
        </p:txBody>
      </p:sp>
      <p:sp>
        <p:nvSpPr>
          <p:cNvPr id="116" name="Rectangle 20"/>
          <p:cNvSpPr>
            <a:spLocks noChangeArrowheads="1"/>
          </p:cNvSpPr>
          <p:nvPr/>
        </p:nvSpPr>
        <p:spPr bwMode="auto">
          <a:xfrm>
            <a:off x="4389438" y="2816225"/>
            <a:ext cx="868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3" tIns="45712" rIns="91423" bIns="45712">
            <a:spAutoFit/>
          </a:bodyPr>
          <a:lstStyle/>
          <a:p>
            <a:pPr defTabSz="912813" eaLnBrk="0" hangingPunct="0">
              <a:lnSpc>
                <a:spcPct val="70000"/>
              </a:lnSpc>
            </a:pPr>
            <a:r>
              <a:rPr lang="en-US" sz="1000" i="0" dirty="0">
                <a:solidFill>
                  <a:srgbClr val="009973"/>
                </a:solidFill>
                <a:cs typeface="Arial" charset="0"/>
              </a:rPr>
              <a:t>Upward</a:t>
            </a:r>
          </a:p>
          <a:p>
            <a:pPr defTabSz="912813" eaLnBrk="0" hangingPunct="0">
              <a:lnSpc>
                <a:spcPct val="70000"/>
              </a:lnSpc>
            </a:pPr>
            <a:r>
              <a:rPr lang="en-US" sz="1000" i="0" dirty="0" err="1">
                <a:solidFill>
                  <a:srgbClr val="009973"/>
                </a:solidFill>
                <a:cs typeface="Arial" charset="0"/>
              </a:rPr>
              <a:t>LiTER</a:t>
            </a:r>
            <a:endParaRPr lang="en-US" sz="1000" i="0" dirty="0">
              <a:solidFill>
                <a:srgbClr val="009973"/>
              </a:solidFill>
              <a:cs typeface="Arial" charset="0"/>
            </a:endParaRPr>
          </a:p>
        </p:txBody>
      </p:sp>
      <p:sp>
        <p:nvSpPr>
          <p:cNvPr id="117" name="Oval 19"/>
          <p:cNvSpPr>
            <a:spLocks noChangeArrowheads="1"/>
          </p:cNvSpPr>
          <p:nvPr/>
        </p:nvSpPr>
        <p:spPr bwMode="auto">
          <a:xfrm>
            <a:off x="4511675" y="3124200"/>
            <a:ext cx="136525" cy="136525"/>
          </a:xfrm>
          <a:prstGeom prst="ellipse">
            <a:avLst/>
          </a:prstGeom>
          <a:solidFill>
            <a:srgbClr val="008000"/>
          </a:solidFill>
          <a:ln w="38100">
            <a:solidFill>
              <a:srgbClr val="008000"/>
            </a:solidFill>
            <a:round/>
            <a:headEnd/>
            <a:tailEnd/>
          </a:ln>
        </p:spPr>
        <p:txBody>
          <a:bodyPr wrap="none" anchor="ctr"/>
          <a:lstStyle/>
          <a:p>
            <a:pPr algn="ctr">
              <a:lnSpc>
                <a:spcPct val="70000"/>
              </a:lnSpc>
            </a:pPr>
            <a:endParaRPr lang="en-US" sz="1000" i="0">
              <a:solidFill>
                <a:srgbClr val="3366FF"/>
              </a:solidFill>
              <a:cs typeface="Arial" charset="0"/>
            </a:endParaRPr>
          </a:p>
        </p:txBody>
      </p:sp>
      <p:sp>
        <p:nvSpPr>
          <p:cNvPr id="5" name="Oval 4"/>
          <p:cNvSpPr/>
          <p:nvPr/>
        </p:nvSpPr>
        <p:spPr>
          <a:xfrm>
            <a:off x="990600" y="4648200"/>
            <a:ext cx="7848600" cy="23622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727308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43"/>
          <p:cNvSpPr>
            <a:spLocks noChangeArrowheads="1"/>
          </p:cNvSpPr>
          <p:nvPr/>
        </p:nvSpPr>
        <p:spPr bwMode="auto">
          <a:xfrm>
            <a:off x="25400" y="127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300"/>
              </a:lnSpc>
              <a:spcBef>
                <a:spcPct val="0"/>
              </a:spcBef>
              <a:buFontTx/>
              <a:buNone/>
            </a:pPr>
            <a:r>
              <a:rPr lang="en-US" sz="3600" i="0" dirty="0">
                <a:solidFill>
                  <a:srgbClr val="0000FF"/>
                </a:solidFill>
              </a:rPr>
              <a:t>Solenoid-free start-up in support of ST-FNSF</a:t>
            </a:r>
            <a:r>
              <a:rPr lang="ja-JP" altLang="en-US" sz="4000" i="0" dirty="0">
                <a:solidFill>
                  <a:srgbClr val="0000FF"/>
                </a:solidFill>
              </a:rPr>
              <a:t>　</a:t>
            </a:r>
            <a:endParaRPr lang="en-US" altLang="ja-JP" sz="4000" i="0" dirty="0" smtClean="0">
              <a:solidFill>
                <a:srgbClr val="0000FF"/>
              </a:solidFill>
            </a:endParaRPr>
          </a:p>
          <a:p>
            <a:pPr algn="ctr" eaLnBrk="0" hangingPunct="0">
              <a:lnSpc>
                <a:spcPts val="3300"/>
              </a:lnSpc>
              <a:spcBef>
                <a:spcPct val="0"/>
              </a:spcBef>
              <a:buFontTx/>
              <a:buNone/>
            </a:pPr>
            <a:r>
              <a:rPr lang="en-US" altLang="ja-JP" sz="2400" i="0" dirty="0" smtClean="0">
                <a:solidFill>
                  <a:srgbClr val="FF0000"/>
                </a:solidFill>
                <a:latin typeface="Helvetica Neue" charset="0"/>
              </a:rPr>
              <a:t>NSTX</a:t>
            </a:r>
            <a:r>
              <a:rPr lang="en-US" altLang="ja-JP" sz="2400" i="0" dirty="0">
                <a:solidFill>
                  <a:srgbClr val="FF0000"/>
                </a:solidFill>
                <a:latin typeface="Helvetica Neue" charset="0"/>
              </a:rPr>
              <a:t>-U CHI configuration permits ~ 400 kA level start-up</a:t>
            </a:r>
            <a:endParaRPr lang="en-US" sz="2400" i="0" dirty="0">
              <a:solidFill>
                <a:srgbClr val="FF0000"/>
              </a:solidFill>
              <a:latin typeface="Helvetica Neue" charset="0"/>
            </a:endParaRPr>
          </a:p>
        </p:txBody>
      </p:sp>
      <p:sp>
        <p:nvSpPr>
          <p:cNvPr id="41986" name="Rectangle 35"/>
          <p:cNvSpPr>
            <a:spLocks noChangeArrowheads="1"/>
          </p:cNvSpPr>
          <p:nvPr/>
        </p:nvSpPr>
        <p:spPr bwMode="auto">
          <a:xfrm>
            <a:off x="152400" y="4648200"/>
            <a:ext cx="4343400" cy="1754327"/>
          </a:xfrm>
          <a:prstGeom prst="rect">
            <a:avLst/>
          </a:prstGeom>
          <a:solidFill>
            <a:srgbClr val="CCFFFF"/>
          </a:solidFill>
          <a:ln w="9525">
            <a:solidFill>
              <a:schemeClr val="tx1"/>
            </a:solidFill>
            <a:miter lim="800000"/>
            <a:headEnd/>
            <a:tailEnd/>
          </a:ln>
        </p:spPr>
        <p:txBody>
          <a:bodyPr wrap="square">
            <a:spAutoFit/>
          </a:bodyPr>
          <a:lstStyle/>
          <a:p>
            <a:pPr marL="182563" indent="-457200">
              <a:spcBef>
                <a:spcPct val="0"/>
              </a:spcBef>
              <a:spcAft>
                <a:spcPts val="600"/>
              </a:spcAft>
              <a:buFontTx/>
              <a:buNone/>
            </a:pPr>
            <a:r>
              <a:rPr lang="en-US" sz="1400" b="1" i="0" dirty="0" smtClean="0">
                <a:solidFill>
                  <a:srgbClr val="000000"/>
                </a:solidFill>
                <a:latin typeface="Helvetica"/>
                <a:cs typeface="Helvetica"/>
              </a:rPr>
              <a:t>•  CHI </a:t>
            </a:r>
            <a:r>
              <a:rPr lang="en-US" sz="1400" b="1" i="0" dirty="0">
                <a:solidFill>
                  <a:srgbClr val="000000"/>
                </a:solidFill>
                <a:latin typeface="Helvetica"/>
                <a:cs typeface="Helvetica"/>
              </a:rPr>
              <a:t>will start with the present 2 kV capability then enhanced to </a:t>
            </a:r>
            <a:r>
              <a:rPr lang="en-US" sz="1400" b="1" i="0" dirty="0" smtClean="0">
                <a:solidFill>
                  <a:srgbClr val="000000"/>
                </a:solidFill>
                <a:latin typeface="Helvetica"/>
                <a:cs typeface="Helvetica"/>
              </a:rPr>
              <a:t>higher </a:t>
            </a:r>
            <a:r>
              <a:rPr lang="en-US" sz="1400" b="1" i="0" dirty="0">
                <a:solidFill>
                  <a:srgbClr val="000000"/>
                </a:solidFill>
                <a:latin typeface="Helvetica"/>
                <a:cs typeface="Helvetica"/>
              </a:rPr>
              <a:t>voltage as </a:t>
            </a:r>
            <a:r>
              <a:rPr lang="en-US" sz="1400" b="1" i="0" dirty="0" smtClean="0">
                <a:solidFill>
                  <a:srgbClr val="000000"/>
                </a:solidFill>
                <a:latin typeface="Helvetica"/>
                <a:cs typeface="Helvetica"/>
              </a:rPr>
              <a:t>needed.</a:t>
            </a:r>
          </a:p>
          <a:p>
            <a:pPr marL="182563" indent="-457200">
              <a:spcBef>
                <a:spcPct val="0"/>
              </a:spcBef>
              <a:spcAft>
                <a:spcPts val="600"/>
              </a:spcAft>
              <a:buFontTx/>
              <a:buNone/>
            </a:pPr>
            <a:r>
              <a:rPr lang="en-US" sz="1400" b="1" dirty="0" smtClean="0">
                <a:solidFill>
                  <a:srgbClr val="000000"/>
                </a:solidFill>
                <a:latin typeface="Helvetica"/>
                <a:cs typeface="Helvetica"/>
              </a:rPr>
              <a:t>•  </a:t>
            </a:r>
            <a:r>
              <a:rPr lang="en-US" sz="1400" b="1" dirty="0" smtClean="0">
                <a:latin typeface="Helvetica"/>
                <a:cs typeface="Helvetica"/>
              </a:rPr>
              <a:t>Control </a:t>
            </a:r>
            <a:r>
              <a:rPr lang="en-US" sz="1400" b="1" dirty="0">
                <a:latin typeface="Helvetica"/>
                <a:cs typeface="Helvetica"/>
              </a:rPr>
              <a:t>system updates for the CHI cap bank have been completed, and the system is ready for remote </a:t>
            </a:r>
            <a:r>
              <a:rPr lang="en-US" sz="1400" b="1" dirty="0" smtClean="0">
                <a:latin typeface="Helvetica"/>
                <a:cs typeface="Helvetica"/>
              </a:rPr>
              <a:t>testing. </a:t>
            </a:r>
          </a:p>
          <a:p>
            <a:pPr marL="182563" indent="-457200">
              <a:spcBef>
                <a:spcPct val="0"/>
              </a:spcBef>
              <a:spcAft>
                <a:spcPts val="600"/>
              </a:spcAft>
              <a:buFontTx/>
              <a:buNone/>
            </a:pPr>
            <a:r>
              <a:rPr lang="en-US" sz="1400" b="1" dirty="0" smtClean="0">
                <a:latin typeface="Helvetica"/>
                <a:cs typeface="Helvetica"/>
              </a:rPr>
              <a:t>•  The </a:t>
            </a:r>
            <a:r>
              <a:rPr lang="en-US" sz="1400" b="1" dirty="0">
                <a:latin typeface="Helvetica"/>
                <a:cs typeface="Helvetica"/>
              </a:rPr>
              <a:t>CHI control room procedure has been updated. </a:t>
            </a:r>
            <a:endParaRPr lang="en-US" sz="1400" b="1" i="0" dirty="0">
              <a:solidFill>
                <a:srgbClr val="000000"/>
              </a:solidFill>
              <a:latin typeface="Helvetica"/>
              <a:cs typeface="Helvetica"/>
            </a:endParaRPr>
          </a:p>
        </p:txBody>
      </p:sp>
      <p:pic>
        <p:nvPicPr>
          <p:cNvPr id="41987" name="Picture 5" descr="STW-Fig-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7425" y="1066800"/>
            <a:ext cx="231457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Box 6"/>
          <p:cNvSpPr txBox="1">
            <a:spLocks noChangeArrowheads="1"/>
          </p:cNvSpPr>
          <p:nvPr/>
        </p:nvSpPr>
        <p:spPr bwMode="auto">
          <a:xfrm>
            <a:off x="177800" y="1422400"/>
            <a:ext cx="20447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0488" indent="-4572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a:latin typeface="Arial" charset="0"/>
              </a:rPr>
              <a:t>• Inj. Flux in NSTX-U is about 2.5 times higher than in NSTX</a:t>
            </a:r>
          </a:p>
          <a:p>
            <a:pPr eaLnBrk="1" hangingPunct="1">
              <a:buFontTx/>
              <a:buNone/>
            </a:pPr>
            <a:r>
              <a:rPr lang="en-US" sz="1600" i="0">
                <a:latin typeface="Arial" charset="0"/>
              </a:rPr>
              <a:t>• NSTX-U coil insulation greatly enhanced for higher voltage ~ 3 kV operation</a:t>
            </a:r>
          </a:p>
        </p:txBody>
      </p:sp>
      <p:sp>
        <p:nvSpPr>
          <p:cNvPr id="22" name="Text Box 24"/>
          <p:cNvSpPr txBox="1">
            <a:spLocks/>
          </p:cNvSpPr>
          <p:nvPr/>
        </p:nvSpPr>
        <p:spPr bwMode="auto">
          <a:xfrm>
            <a:off x="16933" y="1066800"/>
            <a:ext cx="3708400" cy="357187"/>
          </a:xfrm>
          <a:prstGeom prst="rect">
            <a:avLst/>
          </a:prstGeom>
          <a:noFill/>
          <a:ln w="25400">
            <a:noFill/>
            <a:miter lim="800000"/>
            <a:headEnd/>
            <a:tailEnd/>
          </a:ln>
          <a:effectLst/>
        </p:spPr>
        <p:txBody>
          <a:bodyPr>
            <a:spAutoFit/>
          </a:bodyPr>
          <a:lstStyle/>
          <a:p>
            <a:pPr eaLnBrk="0" hangingPunct="0">
              <a:lnSpc>
                <a:spcPct val="95000"/>
              </a:lnSpc>
              <a:buClr>
                <a:srgbClr val="000000"/>
              </a:buClr>
              <a:buSzPct val="100000"/>
              <a:buFont typeface="Times New Roman" pitchFamily="18" charset="0"/>
              <a:buNone/>
              <a:defRPr/>
            </a:pPr>
            <a:r>
              <a:rPr lang="en-US" sz="1800" b="1" i="0" dirty="0">
                <a:solidFill>
                  <a:srgbClr val="FF0000"/>
                </a:solidFill>
                <a:latin typeface="+mj-lt"/>
                <a:ea typeface="+mn-ea"/>
                <a:cs typeface="Lucida Sans Unicode" pitchFamily="34" charset="0"/>
              </a:rPr>
              <a:t>CHI Start-</a:t>
            </a:r>
            <a:r>
              <a:rPr lang="en-US" sz="1800" b="1" i="0" dirty="0" smtClean="0">
                <a:solidFill>
                  <a:srgbClr val="FF0000"/>
                </a:solidFill>
                <a:latin typeface="+mj-lt"/>
                <a:ea typeface="+mn-ea"/>
                <a:cs typeface="Lucida Sans Unicode" pitchFamily="34" charset="0"/>
              </a:rPr>
              <a:t>Up in NSTX-U</a:t>
            </a:r>
            <a:endParaRPr lang="en-US" sz="1800" b="1" i="0" dirty="0">
              <a:solidFill>
                <a:srgbClr val="FF0000"/>
              </a:solidFill>
              <a:latin typeface="+mj-lt"/>
              <a:ea typeface="+mn-ea"/>
              <a:cs typeface="Lucida Sans Unicode" pitchFamily="34" charset="0"/>
            </a:endParaRPr>
          </a:p>
        </p:txBody>
      </p:sp>
      <p:sp>
        <p:nvSpPr>
          <p:cNvPr id="41994" name="Text Box 58"/>
          <p:cNvSpPr txBox="1">
            <a:spLocks noChangeArrowheads="1"/>
          </p:cNvSpPr>
          <p:nvPr/>
        </p:nvSpPr>
        <p:spPr bwMode="auto">
          <a:xfrm flipH="1">
            <a:off x="622300" y="3746500"/>
            <a:ext cx="15494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b="0" i="0">
                <a:solidFill>
                  <a:schemeClr val="tx1"/>
                </a:solidFill>
              </a:rPr>
              <a:t>U. Washington</a:t>
            </a:r>
          </a:p>
        </p:txBody>
      </p:sp>
      <p:sp>
        <p:nvSpPr>
          <p:cNvPr id="4" name="TextBox 3"/>
          <p:cNvSpPr txBox="1"/>
          <p:nvPr/>
        </p:nvSpPr>
        <p:spPr>
          <a:xfrm>
            <a:off x="4648200" y="4724400"/>
            <a:ext cx="4342849" cy="1569660"/>
          </a:xfrm>
          <a:prstGeom prst="rect">
            <a:avLst/>
          </a:prstGeom>
          <a:noFill/>
        </p:spPr>
        <p:txBody>
          <a:bodyPr wrap="square" rtlCol="0">
            <a:spAutoFit/>
          </a:bodyPr>
          <a:lstStyle/>
          <a:p>
            <a:pPr marL="285750" indent="-285750">
              <a:buFont typeface="Arial"/>
              <a:buChar char="•"/>
            </a:pPr>
            <a:r>
              <a:rPr lang="en-US" sz="1600" b="1" dirty="0" smtClean="0"/>
              <a:t>An ST-FNSF like CHI configuration will undergo plasma tests on QUEST after FY 2016 NSTX-U operation</a:t>
            </a:r>
          </a:p>
          <a:p>
            <a:pPr marL="285750" indent="-285750">
              <a:buFont typeface="Arial"/>
              <a:buChar char="•"/>
            </a:pPr>
            <a:r>
              <a:rPr lang="en-US" sz="1600" b="1" dirty="0" smtClean="0"/>
              <a:t>CHI electrodes installed in QUEST, CHI power supply and gas injection system fabricated at U-Washington </a:t>
            </a:r>
            <a:endParaRPr lang="en-US" sz="1600" b="1" dirty="0"/>
          </a:p>
        </p:txBody>
      </p:sp>
      <p:sp>
        <p:nvSpPr>
          <p:cNvPr id="5" name="Rectangle 4"/>
          <p:cNvSpPr/>
          <p:nvPr/>
        </p:nvSpPr>
        <p:spPr>
          <a:xfrm>
            <a:off x="4648200" y="1066800"/>
            <a:ext cx="4343400" cy="5334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724400" y="1066800"/>
            <a:ext cx="4419600" cy="646331"/>
          </a:xfrm>
          <a:prstGeom prst="rect">
            <a:avLst/>
          </a:prstGeom>
          <a:noFill/>
        </p:spPr>
        <p:txBody>
          <a:bodyPr wrap="square" rtlCol="0">
            <a:spAutoFit/>
          </a:bodyPr>
          <a:lstStyle/>
          <a:p>
            <a:pPr algn="ctr"/>
            <a:r>
              <a:rPr lang="en-US" b="1" dirty="0" smtClean="0"/>
              <a:t>QUEST CHI Experiment to test high-Z electrode operation</a:t>
            </a:r>
            <a:endParaRPr lang="en-US" b="1" dirty="0"/>
          </a:p>
        </p:txBody>
      </p:sp>
      <p:sp>
        <p:nvSpPr>
          <p:cNvPr id="14" name="Slide Number Placeholder 3"/>
          <p:cNvSpPr>
            <a:spLocks noGrp="1"/>
          </p:cNvSpPr>
          <p:nvPr>
            <p:ph type="sldNum" sz="quarter" idx="4294967295"/>
          </p:nvPr>
        </p:nvSpPr>
        <p:spPr>
          <a:xfrm>
            <a:off x="7239000" y="6527800"/>
            <a:ext cx="1905000" cy="457200"/>
          </a:xfrm>
          <a:prstGeom prst="rect">
            <a:avLst/>
          </a:prstGeom>
          <a:noFill/>
        </p:spPr>
        <p:txBody>
          <a:bodyPr anchor="t"/>
          <a:lstStyle/>
          <a:p>
            <a:pPr algn="r">
              <a:buNone/>
            </a:pPr>
            <a:fld id="{338AFD17-9088-4C77-B107-6A6359279C2A}" type="slidenum">
              <a:rPr lang="en-US" sz="1400" b="0">
                <a:latin typeface="Times" charset="0"/>
              </a:rPr>
              <a:pPr algn="r">
                <a:buNone/>
              </a:pPr>
              <a:t>34</a:t>
            </a:fld>
            <a:endParaRPr lang="en-US" sz="1400" b="0" dirty="0">
              <a:latin typeface="Times" charset="0"/>
            </a:endParaRPr>
          </a:p>
        </p:txBody>
      </p:sp>
      <p:pic>
        <p:nvPicPr>
          <p:cNvPr id="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757920"/>
            <a:ext cx="4114800" cy="289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6542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43"/>
          <p:cNvSpPr>
            <a:spLocks noChangeArrowheads="1"/>
          </p:cNvSpPr>
          <p:nvPr/>
        </p:nvSpPr>
        <p:spPr bwMode="auto">
          <a:xfrm>
            <a:off x="0" y="0"/>
            <a:ext cx="9144000" cy="9525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spcBef>
                <a:spcPct val="0"/>
              </a:spcBef>
              <a:buFontTx/>
              <a:buNone/>
            </a:pPr>
            <a:r>
              <a:rPr lang="en-US" sz="2800" i="0" dirty="0">
                <a:solidFill>
                  <a:srgbClr val="0000FF"/>
                </a:solidFill>
                <a:latin typeface="Helvetica Neue" charset="0"/>
                <a:ea typeface="MS Mincho" charset="0"/>
                <a:cs typeface="MS Mincho" charset="0"/>
              </a:rPr>
              <a:t>HHFW </a:t>
            </a:r>
            <a:r>
              <a:rPr lang="en-US" sz="2800" i="0" dirty="0" smtClean="0">
                <a:solidFill>
                  <a:srgbClr val="0000FF"/>
                </a:solidFill>
                <a:latin typeface="Helvetica Neue" charset="0"/>
                <a:ea typeface="MS Mincho" charset="0"/>
                <a:cs typeface="MS Mincho" charset="0"/>
              </a:rPr>
              <a:t>system will be ready for operation in March</a:t>
            </a:r>
            <a:endParaRPr lang="en-US" sz="2000" i="0" dirty="0">
              <a:solidFill>
                <a:srgbClr val="0000FF"/>
              </a:solidFill>
              <a:latin typeface="Arial" charset="0"/>
              <a:ea typeface="MS Mincho" charset="0"/>
              <a:cs typeface="MS Mincho" charset="0"/>
            </a:endParaRPr>
          </a:p>
          <a:p>
            <a:pPr algn="ctr" eaLnBrk="0" hangingPunct="0">
              <a:spcBef>
                <a:spcPct val="0"/>
              </a:spcBef>
              <a:buFontTx/>
              <a:buNone/>
            </a:pPr>
            <a:r>
              <a:rPr lang="en-US" sz="2800" i="0" dirty="0" smtClean="0">
                <a:solidFill>
                  <a:srgbClr val="FF0000"/>
                </a:solidFill>
                <a:latin typeface="Arial" charset="0"/>
                <a:ea typeface="MS Mincho" charset="0"/>
                <a:cs typeface="MS Mincho" charset="0"/>
              </a:rPr>
              <a:t>All sources are ready to start antenna conditioning</a:t>
            </a:r>
            <a:endParaRPr lang="en-US" sz="3600" i="0" dirty="0">
              <a:solidFill>
                <a:srgbClr val="FF0000"/>
              </a:solidFill>
              <a:latin typeface="Helvetica Neue" charset="0"/>
              <a:ea typeface="MS Mincho" charset="0"/>
              <a:cs typeface="MS Mincho" charset="0"/>
            </a:endParaRPr>
          </a:p>
        </p:txBody>
      </p:sp>
      <p:sp>
        <p:nvSpPr>
          <p:cNvPr id="45059" name="Text Box 12"/>
          <p:cNvSpPr txBox="1">
            <a:spLocks noChangeArrowheads="1"/>
          </p:cNvSpPr>
          <p:nvPr/>
        </p:nvSpPr>
        <p:spPr bwMode="auto">
          <a:xfrm>
            <a:off x="101600" y="977900"/>
            <a:ext cx="44577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lnSpc>
                <a:spcPct val="80000"/>
              </a:lnSpc>
              <a:buFontTx/>
              <a:buNone/>
            </a:pPr>
            <a:r>
              <a:rPr lang="en-US" sz="2000" i="0">
                <a:solidFill>
                  <a:srgbClr val="000000"/>
                </a:solidFill>
                <a:ea typeface="MS PGothic" charset="0"/>
                <a:cs typeface="MS PGothic" charset="0"/>
              </a:rPr>
              <a:t>New Compliant Antenna Feeds </a:t>
            </a:r>
          </a:p>
          <a:p>
            <a:pPr algn="ctr" eaLnBrk="1" hangingPunct="1">
              <a:lnSpc>
                <a:spcPct val="80000"/>
              </a:lnSpc>
              <a:buFontTx/>
              <a:buNone/>
            </a:pPr>
            <a:r>
              <a:rPr lang="en-US" sz="1800" i="0">
                <a:ea typeface="MS PGothic" charset="0"/>
                <a:cs typeface="MS PGothic" charset="0"/>
              </a:rPr>
              <a:t>Allow HHFW antenna feedthroughs to tolerate 2 MA disruptions</a:t>
            </a:r>
            <a:endParaRPr lang="en-US" sz="1800" i="0">
              <a:solidFill>
                <a:srgbClr val="FF0000"/>
              </a:solidFill>
              <a:latin typeface="Arial" charset="0"/>
              <a:ea typeface="MS PGothic" charset="0"/>
              <a:cs typeface="MS PGothic" charset="0"/>
            </a:endParaRPr>
          </a:p>
        </p:txBody>
      </p:sp>
      <p:sp>
        <p:nvSpPr>
          <p:cNvPr id="45060" name="Rectangle 1"/>
          <p:cNvSpPr>
            <a:spLocks noChangeArrowheads="1"/>
          </p:cNvSpPr>
          <p:nvPr/>
        </p:nvSpPr>
        <p:spPr bwMode="auto">
          <a:xfrm>
            <a:off x="1155700" y="3530600"/>
            <a:ext cx="63500" cy="279400"/>
          </a:xfrm>
          <a:prstGeom prst="rect">
            <a:avLst/>
          </a:prstGeom>
          <a:solidFill>
            <a:srgbClr val="FFD297"/>
          </a:solidFill>
          <a:ln w="15875">
            <a:solidFill>
              <a:schemeClr val="tx1"/>
            </a:solidFill>
            <a:round/>
            <a:headEnd/>
            <a:tailEnd type="triangle" w="med" len="med"/>
          </a:ln>
        </p:spPr>
        <p:txBody>
          <a:bodyPr lIns="0" tIns="0" rIns="0" bIns="0"/>
          <a:lstStyle/>
          <a:p>
            <a:endParaRPr lang="en-US">
              <a:ea typeface="MS PGothic" charset="0"/>
              <a:cs typeface="MS PGothic" charset="0"/>
            </a:endParaRPr>
          </a:p>
        </p:txBody>
      </p:sp>
      <p:sp>
        <p:nvSpPr>
          <p:cNvPr id="45061" name="Rectangle 9"/>
          <p:cNvSpPr>
            <a:spLocks noChangeArrowheads="1"/>
          </p:cNvSpPr>
          <p:nvPr/>
        </p:nvSpPr>
        <p:spPr bwMode="auto">
          <a:xfrm>
            <a:off x="1219200" y="2603500"/>
            <a:ext cx="46038" cy="1828800"/>
          </a:xfrm>
          <a:prstGeom prst="rect">
            <a:avLst/>
          </a:prstGeom>
          <a:solidFill>
            <a:schemeClr val="tx1"/>
          </a:solidFill>
          <a:ln w="15875">
            <a:solidFill>
              <a:schemeClr val="tx1"/>
            </a:solidFill>
            <a:round/>
            <a:headEnd/>
            <a:tailEnd type="triangle" w="med" len="med"/>
          </a:ln>
        </p:spPr>
        <p:txBody>
          <a:bodyPr lIns="0" tIns="0" rIns="0" bIns="0"/>
          <a:lstStyle/>
          <a:p>
            <a:endParaRPr lang="en-US">
              <a:ea typeface="MS PGothic" charset="0"/>
              <a:cs typeface="MS PGothic" charset="0"/>
            </a:endParaRPr>
          </a:p>
        </p:txBody>
      </p:sp>
      <p:pic>
        <p:nvPicPr>
          <p:cNvPr id="45062" name="Picture 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75" y="1849438"/>
            <a:ext cx="4208463" cy="349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101600" y="5324475"/>
            <a:ext cx="4495800" cy="1127125"/>
          </a:xfrm>
          <a:prstGeom prst="rect">
            <a:avLst/>
          </a:prstGeom>
          <a:solidFill>
            <a:schemeClr val="accent5">
              <a:lumMod val="20000"/>
              <a:lumOff val="80000"/>
            </a:schemeClr>
          </a:solidFill>
          <a:ln>
            <a:solidFill>
              <a:schemeClr val="tx1"/>
            </a:solidFill>
          </a:ln>
        </p:spPr>
        <p:txBody>
          <a:bodyPr>
            <a:spAutoFit/>
          </a:bodyPr>
          <a:lstStyle>
            <a:lvl1pPr marL="182563" indent="-457200"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indent="0">
              <a:buFontTx/>
              <a:buNone/>
              <a:defRPr/>
            </a:pPr>
            <a:r>
              <a:rPr lang="en-US" sz="1600" i="0" dirty="0" smtClean="0">
                <a:solidFill>
                  <a:schemeClr val="tx1"/>
                </a:solidFill>
              </a:rPr>
              <a:t>- Prototype compliant feeds tested to 46 kV in </a:t>
            </a:r>
            <a:r>
              <a:rPr lang="en-US" sz="1600" i="0" dirty="0">
                <a:solidFill>
                  <a:schemeClr val="tx1"/>
                </a:solidFill>
              </a:rPr>
              <a:t>the </a:t>
            </a:r>
            <a:r>
              <a:rPr lang="en-US" sz="1600" i="0" dirty="0" smtClean="0">
                <a:solidFill>
                  <a:schemeClr val="tx1"/>
                </a:solidFill>
              </a:rPr>
              <a:t>RF </a:t>
            </a:r>
            <a:r>
              <a:rPr lang="en-US" sz="1600" i="0" dirty="0">
                <a:solidFill>
                  <a:schemeClr val="tx1"/>
                </a:solidFill>
              </a:rPr>
              <a:t>test-</a:t>
            </a:r>
            <a:r>
              <a:rPr lang="en-US" sz="1600" i="0" dirty="0" smtClean="0">
                <a:solidFill>
                  <a:schemeClr val="tx1"/>
                </a:solidFill>
              </a:rPr>
              <a:t>stand.  Benefit of back-plate grounding for arc prevention found.</a:t>
            </a:r>
          </a:p>
          <a:p>
            <a:pPr indent="0">
              <a:buFontTx/>
              <a:buNone/>
              <a:defRPr/>
            </a:pPr>
            <a:r>
              <a:rPr lang="en-US" sz="1600" i="0" dirty="0" smtClean="0">
                <a:solidFill>
                  <a:schemeClr val="tx1"/>
                </a:solidFill>
              </a:rPr>
              <a:t>- RF diagnostics also installed.</a:t>
            </a:r>
          </a:p>
        </p:txBody>
      </p:sp>
      <p:pic>
        <p:nvPicPr>
          <p:cNvPr id="45064" name="Picture 13"/>
          <p:cNvPicPr>
            <a:picLocks noChangeAspect="1"/>
          </p:cNvPicPr>
          <p:nvPr/>
        </p:nvPicPr>
        <p:blipFill>
          <a:blip r:embed="rId4">
            <a:extLst>
              <a:ext uri="{28A0092B-C50C-407E-A947-70E740481C1C}">
                <a14:useLocalDpi xmlns:a14="http://schemas.microsoft.com/office/drawing/2010/main" val="0"/>
              </a:ext>
            </a:extLst>
          </a:blip>
          <a:srcRect l="4730" t="16367" r="17535" b="34331"/>
          <a:stretch>
            <a:fillRect/>
          </a:stretch>
        </p:blipFill>
        <p:spPr bwMode="auto">
          <a:xfrm>
            <a:off x="4681538" y="1536700"/>
            <a:ext cx="4462462"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p:nvPr/>
        </p:nvSpPr>
        <p:spPr>
          <a:xfrm>
            <a:off x="4673600" y="5715000"/>
            <a:ext cx="4470400" cy="584776"/>
          </a:xfrm>
          <a:prstGeom prst="rect">
            <a:avLst/>
          </a:prstGeom>
          <a:solidFill>
            <a:schemeClr val="accent5">
              <a:lumMod val="20000"/>
              <a:lumOff val="80000"/>
            </a:schemeClr>
          </a:solidFill>
          <a:ln>
            <a:solidFill>
              <a:schemeClr val="tx1"/>
            </a:solidFill>
          </a:ln>
        </p:spPr>
        <p:txBody>
          <a:bodyPr>
            <a:spAutoFit/>
          </a:bodyPr>
          <a:lstStyle>
            <a:lvl1pPr marL="182563" indent="-457200"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marL="182880">
              <a:buFontTx/>
              <a:buNone/>
              <a:defRPr/>
            </a:pPr>
            <a:r>
              <a:rPr lang="en-US" sz="1600" i="0" dirty="0" smtClean="0">
                <a:solidFill>
                  <a:schemeClr val="tx1"/>
                </a:solidFill>
              </a:rPr>
              <a:t>• All sources will be ready to support HHFW operation in March. </a:t>
            </a:r>
          </a:p>
        </p:txBody>
      </p:sp>
      <p:pic>
        <p:nvPicPr>
          <p:cNvPr id="45066" name="Picture 18" descr="Loops_DSC_005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99000" y="3633788"/>
            <a:ext cx="26543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7378700" y="3863975"/>
            <a:ext cx="1765300" cy="830997"/>
          </a:xfrm>
          <a:prstGeom prst="rect">
            <a:avLst/>
          </a:prstGeom>
          <a:solidFill>
            <a:schemeClr val="accent5">
              <a:lumMod val="20000"/>
              <a:lumOff val="80000"/>
            </a:schemeClr>
          </a:solidFill>
          <a:ln>
            <a:solidFill>
              <a:schemeClr val="tx1"/>
            </a:solidFill>
          </a:ln>
        </p:spPr>
        <p:txBody>
          <a:bodyPr>
            <a:spAutoFit/>
          </a:bodyPr>
          <a:lstStyle>
            <a:lvl1pPr marL="182563" indent="-457200" eaLnBrk="0" hangingPunct="0">
              <a:defRPr sz="1200" b="1" i="1">
                <a:solidFill>
                  <a:srgbClr val="1822CD"/>
                </a:solidFill>
                <a:latin typeface="Helvetica" charset="0"/>
                <a:ea typeface="ＭＳ Ｐゴシック" charset="0"/>
                <a:cs typeface="ＭＳ Ｐゴシック" charset="0"/>
              </a:defRPr>
            </a:lvl1pPr>
            <a:lvl2pPr marL="37931725" indent="-37474525" eaLnBrk="0" hangingPunct="0">
              <a:defRPr sz="1200" b="1" i="1">
                <a:solidFill>
                  <a:srgbClr val="1822CD"/>
                </a:solidFill>
                <a:latin typeface="Helvetica" charset="0"/>
                <a:ea typeface="ＭＳ Ｐゴシック" charset="0"/>
              </a:defRPr>
            </a:lvl2pPr>
            <a:lvl3pPr eaLnBrk="0" hangingPunct="0">
              <a:defRPr sz="1200" b="1" i="1">
                <a:solidFill>
                  <a:srgbClr val="1822CD"/>
                </a:solidFill>
                <a:latin typeface="Helvetica" charset="0"/>
                <a:ea typeface="ＭＳ Ｐゴシック" charset="0"/>
              </a:defRPr>
            </a:lvl3pPr>
            <a:lvl4pPr eaLnBrk="0" hangingPunct="0">
              <a:defRPr sz="1200" b="1" i="1">
                <a:solidFill>
                  <a:srgbClr val="1822CD"/>
                </a:solidFill>
                <a:latin typeface="Helvetica" charset="0"/>
                <a:ea typeface="ＭＳ Ｐゴシック" charset="0"/>
              </a:defRPr>
            </a:lvl4pPr>
            <a:lvl5pPr eaLnBrk="0" hangingPunct="0">
              <a:defRPr sz="1200" b="1" i="1">
                <a:solidFill>
                  <a:srgbClr val="1822CD"/>
                </a:solidFill>
                <a:latin typeface="Helvetica" charset="0"/>
                <a:ea typeface="ＭＳ Ｐゴシック" charset="0"/>
              </a:defRPr>
            </a:lvl5pPr>
            <a:lvl6pPr marL="457200" eaLnBrk="0" fontAlgn="base" hangingPunct="0">
              <a:spcBef>
                <a:spcPct val="20000"/>
              </a:spcBef>
              <a:spcAft>
                <a:spcPct val="0"/>
              </a:spcAft>
              <a:defRPr sz="1200" b="1" i="1">
                <a:solidFill>
                  <a:srgbClr val="1822CD"/>
                </a:solidFill>
                <a:latin typeface="Helvetica" charset="0"/>
                <a:ea typeface="ＭＳ Ｐゴシック" charset="0"/>
              </a:defRPr>
            </a:lvl6pPr>
            <a:lvl7pPr marL="914400" eaLnBrk="0" fontAlgn="base" hangingPunct="0">
              <a:spcBef>
                <a:spcPct val="20000"/>
              </a:spcBef>
              <a:spcAft>
                <a:spcPct val="0"/>
              </a:spcAft>
              <a:defRPr sz="1200" b="1" i="1">
                <a:solidFill>
                  <a:srgbClr val="1822CD"/>
                </a:solidFill>
                <a:latin typeface="Helvetica" charset="0"/>
                <a:ea typeface="ＭＳ Ｐゴシック" charset="0"/>
              </a:defRPr>
            </a:lvl7pPr>
            <a:lvl8pPr marL="1371600" eaLnBrk="0" fontAlgn="base" hangingPunct="0">
              <a:spcBef>
                <a:spcPct val="20000"/>
              </a:spcBef>
              <a:spcAft>
                <a:spcPct val="0"/>
              </a:spcAft>
              <a:defRPr sz="1200" b="1" i="1">
                <a:solidFill>
                  <a:srgbClr val="1822CD"/>
                </a:solidFill>
                <a:latin typeface="Helvetica" charset="0"/>
                <a:ea typeface="ＭＳ Ｐゴシック" charset="0"/>
              </a:defRPr>
            </a:lvl8pPr>
            <a:lvl9pPr marL="1828800" eaLnBrk="0" fontAlgn="base" hangingPunct="0">
              <a:spcBef>
                <a:spcPct val="20000"/>
              </a:spcBef>
              <a:spcAft>
                <a:spcPct val="0"/>
              </a:spcAft>
              <a:defRPr sz="1200" b="1" i="1">
                <a:solidFill>
                  <a:srgbClr val="1822CD"/>
                </a:solidFill>
                <a:latin typeface="Helvetica" charset="0"/>
                <a:ea typeface="ＭＳ Ｐゴシック" charset="0"/>
              </a:defRPr>
            </a:lvl9pPr>
          </a:lstStyle>
          <a:p>
            <a:pPr marL="182880" indent="0">
              <a:buFontTx/>
              <a:buNone/>
              <a:defRPr/>
            </a:pPr>
            <a:r>
              <a:rPr lang="en-US" sz="1600" i="0" dirty="0" smtClean="0">
                <a:solidFill>
                  <a:schemeClr val="tx1"/>
                </a:solidFill>
              </a:rPr>
              <a:t>Transmission lines installed &amp; tuned.</a:t>
            </a:r>
          </a:p>
        </p:txBody>
      </p:sp>
      <p:sp>
        <p:nvSpPr>
          <p:cNvPr id="2" name="Rectangle 1"/>
          <p:cNvSpPr/>
          <p:nvPr/>
        </p:nvSpPr>
        <p:spPr>
          <a:xfrm>
            <a:off x="4699000" y="1016000"/>
            <a:ext cx="4445000" cy="584200"/>
          </a:xfrm>
          <a:prstGeom prst="rect">
            <a:avLst/>
          </a:prstGeom>
          <a:solidFill>
            <a:schemeClr val="accent5">
              <a:lumMod val="20000"/>
              <a:lumOff val="80000"/>
            </a:schemeClr>
          </a:solidFill>
        </p:spPr>
        <p:txBody>
          <a:bodyPr>
            <a:spAutoFit/>
          </a:bodyPr>
          <a:lstStyle/>
          <a:p>
            <a:pPr>
              <a:buFontTx/>
              <a:buNone/>
              <a:defRPr/>
            </a:pPr>
            <a:r>
              <a:rPr lang="en-US" sz="1600" i="0" dirty="0">
                <a:solidFill>
                  <a:schemeClr val="tx1"/>
                </a:solidFill>
              </a:rPr>
              <a:t>Antennas were re-installed with the new feeds and back-plate grounding</a:t>
            </a:r>
          </a:p>
        </p:txBody>
      </p:sp>
      <p:sp>
        <p:nvSpPr>
          <p:cNvPr id="45069" name="TextBox 2"/>
          <p:cNvSpPr txBox="1">
            <a:spLocks noChangeArrowheads="1"/>
          </p:cNvSpPr>
          <p:nvPr/>
        </p:nvSpPr>
        <p:spPr bwMode="auto">
          <a:xfrm>
            <a:off x="1943100" y="4940300"/>
            <a:ext cx="2451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i="0">
                <a:solidFill>
                  <a:schemeClr val="tx1"/>
                </a:solidFill>
                <a:ea typeface="MS PGothic" charset="0"/>
                <a:cs typeface="MS PGothic" charset="0"/>
              </a:rPr>
              <a:t>Additional ground installed</a:t>
            </a:r>
          </a:p>
        </p:txBody>
      </p:sp>
      <p:cxnSp>
        <p:nvCxnSpPr>
          <p:cNvPr id="45070" name="Straight Arrow Connector 4"/>
          <p:cNvCxnSpPr>
            <a:cxnSpLocks noChangeShapeType="1"/>
          </p:cNvCxnSpPr>
          <p:nvPr/>
        </p:nvCxnSpPr>
        <p:spPr bwMode="auto">
          <a:xfrm flipH="1" flipV="1">
            <a:off x="1181100" y="3632200"/>
            <a:ext cx="711200" cy="1308100"/>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a:noFill/>
              </a14:hiddenFill>
            </a:ext>
          </a:extLst>
        </p:spPr>
      </p:cxnSp>
      <p:sp>
        <p:nvSpPr>
          <p:cNvPr id="15" name="Slide Number Placeholder 3"/>
          <p:cNvSpPr>
            <a:spLocks noGrp="1"/>
          </p:cNvSpPr>
          <p:nvPr>
            <p:ph type="sldNum" sz="quarter" idx="4294967295"/>
          </p:nvPr>
        </p:nvSpPr>
        <p:spPr>
          <a:xfrm>
            <a:off x="7239000" y="6527800"/>
            <a:ext cx="1905000" cy="457200"/>
          </a:xfrm>
          <a:prstGeom prst="rect">
            <a:avLst/>
          </a:prstGeom>
          <a:noFill/>
        </p:spPr>
        <p:txBody>
          <a:bodyPr anchor="t"/>
          <a:lstStyle/>
          <a:p>
            <a:pPr algn="r">
              <a:buNone/>
            </a:pPr>
            <a:fld id="{338AFD17-9088-4C77-B107-6A6359279C2A}" type="slidenum">
              <a:rPr lang="en-US" sz="1400" b="0">
                <a:latin typeface="Times" charset="0"/>
              </a:rPr>
              <a:pPr algn="r">
                <a:buNone/>
              </a:pPr>
              <a:t>35</a:t>
            </a:fld>
            <a:endParaRPr lang="en-US" sz="1400" b="0" dirty="0">
              <a:latin typeface="Times" charset="0"/>
            </a:endParaRPr>
          </a:p>
        </p:txBody>
      </p:sp>
    </p:spTree>
    <p:extLst>
      <p:ext uri="{BB962C8B-B14F-4D97-AF65-F5344CB8AC3E}">
        <p14:creationId xmlns:p14="http://schemas.microsoft.com/office/powerpoint/2010/main" val="4545177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Content Placeholder 2"/>
          <p:cNvSpPr>
            <a:spLocks noGrp="1"/>
          </p:cNvSpPr>
          <p:nvPr>
            <p:ph sz="half" idx="1"/>
          </p:nvPr>
        </p:nvSpPr>
        <p:spPr>
          <a:xfrm>
            <a:off x="101599" y="1058334"/>
            <a:ext cx="5575300" cy="1981200"/>
          </a:xfrm>
        </p:spPr>
        <p:txBody>
          <a:bodyPr>
            <a:normAutofit lnSpcReduction="10000"/>
          </a:bodyPr>
          <a:lstStyle/>
          <a:p>
            <a:pPr>
              <a:lnSpc>
                <a:spcPct val="80000"/>
              </a:lnSpc>
              <a:spcAft>
                <a:spcPts val="600"/>
              </a:spcAft>
            </a:pPr>
            <a:r>
              <a:rPr lang="en-US" sz="1600" b="1" dirty="0">
                <a:latin typeface="Arial" charset="0"/>
                <a:ea typeface="ＭＳ Ｐゴシック" charset="0"/>
                <a:cs typeface="ＭＳ Ｐゴシック" charset="0"/>
              </a:rPr>
              <a:t>CHI can form a 200-400 kA seed plasma, but it is too cold for HHFW absorption.</a:t>
            </a:r>
          </a:p>
          <a:p>
            <a:pPr>
              <a:lnSpc>
                <a:spcPct val="80000"/>
              </a:lnSpc>
              <a:spcAft>
                <a:spcPts val="600"/>
              </a:spcAft>
            </a:pPr>
            <a:r>
              <a:rPr lang="en-US" sz="1600" b="1" dirty="0">
                <a:latin typeface="Arial" charset="0"/>
                <a:ea typeface="ＭＳ Ｐゴシック" charset="0"/>
                <a:cs typeface="ＭＳ Ｐゴシック" charset="0"/>
              </a:rPr>
              <a:t>Use of ECH can </a:t>
            </a:r>
            <a:r>
              <a:rPr lang="ja-JP" altLang="en-US" sz="1600" b="1" dirty="0">
                <a:latin typeface="Arial" charset="0"/>
                <a:ea typeface="ＭＳ Ｐゴシック" charset="0"/>
                <a:cs typeface="ＭＳ Ｐゴシック" charset="0"/>
              </a:rPr>
              <a:t>“</a:t>
            </a:r>
            <a:r>
              <a:rPr lang="en-US" altLang="ja-JP" sz="1600" b="1" dirty="0">
                <a:latin typeface="Arial" charset="0"/>
                <a:ea typeface="ＭＳ Ｐゴシック" charset="0"/>
                <a:cs typeface="ＭＳ Ｐゴシック" charset="0"/>
              </a:rPr>
              <a:t>bridge the </a:t>
            </a:r>
            <a:r>
              <a:rPr lang="en-US" altLang="ja-JP" sz="1600" b="1" dirty="0" err="1">
                <a:latin typeface="Arial" charset="0"/>
                <a:ea typeface="ＭＳ Ｐゴシック" charset="0"/>
                <a:cs typeface="ＭＳ Ｐゴシック" charset="0"/>
              </a:rPr>
              <a:t>T</a:t>
            </a:r>
            <a:r>
              <a:rPr lang="en-US" altLang="ja-JP" sz="1800" b="1" baseline="-25000" dirty="0" err="1">
                <a:latin typeface="Arial" charset="0"/>
                <a:ea typeface="ＭＳ Ｐゴシック" charset="0"/>
                <a:cs typeface="ＭＳ Ｐゴシック" charset="0"/>
              </a:rPr>
              <a:t>e</a:t>
            </a:r>
            <a:r>
              <a:rPr lang="en-US" altLang="ja-JP" sz="1600" b="1" dirty="0">
                <a:latin typeface="Arial" charset="0"/>
                <a:ea typeface="ＭＳ Ｐゴシック" charset="0"/>
                <a:cs typeface="ＭＳ Ｐゴシック" charset="0"/>
              </a:rPr>
              <a:t> gap</a:t>
            </a:r>
            <a:r>
              <a:rPr lang="ja-JP" altLang="en-US" sz="1600" b="1" dirty="0">
                <a:latin typeface="Arial" charset="0"/>
                <a:ea typeface="ＭＳ Ｐゴシック" charset="0"/>
                <a:cs typeface="ＭＳ Ｐゴシック" charset="0"/>
              </a:rPr>
              <a:t>”</a:t>
            </a:r>
            <a:r>
              <a:rPr lang="en-US" altLang="ja-JP" sz="1600" b="1" dirty="0">
                <a:latin typeface="Arial" charset="0"/>
                <a:ea typeface="ＭＳ Ｐゴシック" charset="0"/>
                <a:cs typeface="ＭＳ Ｐゴシック" charset="0"/>
              </a:rPr>
              <a:t> to where HHFW and then NB current drive can support the ramp and sustain the current – crucial for OH solenoid-free compact </a:t>
            </a:r>
            <a:r>
              <a:rPr lang="en-US" altLang="ja-JP" sz="1600" b="1" dirty="0" smtClean="0">
                <a:latin typeface="Arial" charset="0"/>
                <a:ea typeface="ＭＳ Ｐゴシック" charset="0"/>
                <a:cs typeface="ＭＳ Ｐゴシック" charset="0"/>
              </a:rPr>
              <a:t>STs  - Talk by F. </a:t>
            </a:r>
            <a:r>
              <a:rPr lang="en-US" altLang="ja-JP" sz="1600" b="1" dirty="0" err="1" smtClean="0">
                <a:latin typeface="Arial" charset="0"/>
                <a:ea typeface="ＭＳ Ｐゴシック" charset="0"/>
                <a:cs typeface="ＭＳ Ｐゴシック" charset="0"/>
              </a:rPr>
              <a:t>Poli</a:t>
            </a:r>
            <a:r>
              <a:rPr lang="en-US" altLang="ja-JP" sz="1600" b="1" dirty="0" smtClean="0">
                <a:latin typeface="Arial" charset="0"/>
                <a:ea typeface="ＭＳ Ｐゴシック" charset="0"/>
                <a:cs typeface="ＭＳ Ｐゴシック" charset="0"/>
              </a:rPr>
              <a:t> at this PAC.</a:t>
            </a:r>
            <a:endParaRPr lang="en-US" altLang="ja-JP" sz="1600" b="1" dirty="0">
              <a:latin typeface="Arial" charset="0"/>
              <a:ea typeface="ＭＳ Ｐゴシック" charset="0"/>
              <a:cs typeface="ＭＳ Ｐゴシック" charset="0"/>
            </a:endParaRPr>
          </a:p>
          <a:p>
            <a:pPr lvl="1">
              <a:lnSpc>
                <a:spcPct val="80000"/>
              </a:lnSpc>
              <a:spcAft>
                <a:spcPts val="600"/>
              </a:spcAft>
            </a:pPr>
            <a:r>
              <a:rPr lang="en-US" sz="1400" b="1" dirty="0">
                <a:latin typeface="Arial" charset="0"/>
                <a:ea typeface="ＭＳ Ｐゴシック" charset="0"/>
              </a:rPr>
              <a:t>Good first pass absorption predicted.</a:t>
            </a:r>
          </a:p>
          <a:p>
            <a:pPr>
              <a:lnSpc>
                <a:spcPct val="80000"/>
              </a:lnSpc>
              <a:spcAft>
                <a:spcPts val="600"/>
              </a:spcAft>
            </a:pPr>
            <a:r>
              <a:rPr lang="en-US" sz="1600" b="1" dirty="0">
                <a:latin typeface="Arial" charset="0"/>
                <a:ea typeface="ＭＳ Ｐゴシック" charset="0"/>
                <a:cs typeface="ＭＳ Ｐゴシック" charset="0"/>
              </a:rPr>
              <a:t>Goal of first ECH power in </a:t>
            </a:r>
            <a:r>
              <a:rPr lang="en-US" sz="1600" b="1" dirty="0" smtClean="0">
                <a:latin typeface="Arial" charset="0"/>
                <a:ea typeface="ＭＳ Ｐゴシック" charset="0"/>
                <a:cs typeface="ＭＳ Ｐゴシック" charset="0"/>
              </a:rPr>
              <a:t>2019 </a:t>
            </a:r>
            <a:r>
              <a:rPr lang="en-US" sz="1600" b="1" dirty="0">
                <a:latin typeface="Arial" charset="0"/>
                <a:ea typeface="ＭＳ Ｐゴシック" charset="0"/>
                <a:cs typeface="ＭＳ Ｐゴシック" charset="0"/>
              </a:rPr>
              <a:t>run with 15% incremental funding.</a:t>
            </a:r>
          </a:p>
        </p:txBody>
      </p:sp>
      <p:pic>
        <p:nvPicPr>
          <p:cNvPr id="44034" name="Picture 5" descr="Screen Shot 2014-11-29 at 9.09.58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75588" y="1473200"/>
            <a:ext cx="9461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3"/>
          <p:cNvSpPr>
            <a:spLocks noChangeArrowheads="1"/>
          </p:cNvSpPr>
          <p:nvPr/>
        </p:nvSpPr>
        <p:spPr bwMode="auto">
          <a:xfrm>
            <a:off x="25400" y="127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2900"/>
              </a:lnSpc>
              <a:spcBef>
                <a:spcPts val="0"/>
              </a:spcBef>
              <a:buFontTx/>
              <a:buNone/>
            </a:pPr>
            <a:r>
              <a:rPr lang="en-US" sz="3200" i="0" dirty="0" smtClean="0">
                <a:solidFill>
                  <a:srgbClr val="0000FF"/>
                </a:solidFill>
              </a:rPr>
              <a:t>28 GHz ECH System Design Progressing Well</a:t>
            </a:r>
            <a:endParaRPr lang="en-US" sz="2400" i="0" dirty="0">
              <a:solidFill>
                <a:srgbClr val="0000FF"/>
              </a:solidFill>
            </a:endParaRPr>
          </a:p>
          <a:p>
            <a:pPr algn="ctr" eaLnBrk="0" hangingPunct="0">
              <a:lnSpc>
                <a:spcPts val="2900"/>
              </a:lnSpc>
              <a:spcBef>
                <a:spcPts val="0"/>
              </a:spcBef>
              <a:buNone/>
            </a:pPr>
            <a:r>
              <a:rPr lang="en-US" sz="2400" i="0" dirty="0">
                <a:solidFill>
                  <a:srgbClr val="FF0000"/>
                </a:solidFill>
                <a:latin typeface="Arial" charset="0"/>
              </a:rPr>
              <a:t>D</a:t>
            </a:r>
            <a:r>
              <a:rPr lang="en-US" sz="2400" i="0" dirty="0" smtClean="0">
                <a:solidFill>
                  <a:srgbClr val="FF0000"/>
                </a:solidFill>
                <a:latin typeface="Arial" charset="0"/>
              </a:rPr>
              <a:t>evelop </a:t>
            </a:r>
            <a:r>
              <a:rPr lang="en-US" sz="2400" i="0" dirty="0">
                <a:solidFill>
                  <a:srgbClr val="FF0000"/>
                </a:solidFill>
                <a:latin typeface="Arial" charset="0"/>
              </a:rPr>
              <a:t>engineering design and cost/schedule this </a:t>
            </a:r>
            <a:r>
              <a:rPr lang="en-US" sz="2400" i="0" dirty="0" smtClean="0">
                <a:solidFill>
                  <a:srgbClr val="FF0000"/>
                </a:solidFill>
                <a:latin typeface="Arial" charset="0"/>
              </a:rPr>
              <a:t>year</a:t>
            </a:r>
            <a:endParaRPr lang="en-US" sz="2400" i="0" dirty="0">
              <a:solidFill>
                <a:srgbClr val="090CFF"/>
              </a:solidFill>
              <a:latin typeface="Arial" charset="0"/>
            </a:endParaRPr>
          </a:p>
        </p:txBody>
      </p:sp>
      <p:sp>
        <p:nvSpPr>
          <p:cNvPr id="44041" name="Rectangle 9"/>
          <p:cNvSpPr>
            <a:spLocks noChangeArrowheads="1"/>
          </p:cNvSpPr>
          <p:nvPr/>
        </p:nvSpPr>
        <p:spPr bwMode="auto">
          <a:xfrm>
            <a:off x="1219200" y="3352800"/>
            <a:ext cx="241300" cy="165100"/>
          </a:xfrm>
          <a:prstGeom prst="rect">
            <a:avLst/>
          </a:prstGeom>
          <a:solidFill>
            <a:schemeClr val="bg1"/>
          </a:solidFill>
          <a:ln w="15875">
            <a:solidFill>
              <a:srgbClr val="FFFFFF"/>
            </a:solidFill>
            <a:round/>
            <a:headEnd/>
            <a:tailEnd type="triangle" w="med" len="med"/>
          </a:ln>
        </p:spPr>
        <p:txBody>
          <a:bodyPr lIns="0" tIns="0" rIns="0" bIns="0"/>
          <a:lstStyle/>
          <a:p>
            <a:endParaRPr lang="en-US"/>
          </a:p>
        </p:txBody>
      </p:sp>
      <p:pic>
        <p:nvPicPr>
          <p:cNvPr id="3" name="Picture 2"/>
          <p:cNvPicPr>
            <a:picLocks noChangeAspect="1"/>
          </p:cNvPicPr>
          <p:nvPr/>
        </p:nvPicPr>
        <p:blipFill>
          <a:blip r:embed="rId3"/>
          <a:stretch>
            <a:fillRect/>
          </a:stretch>
        </p:blipFill>
        <p:spPr>
          <a:xfrm>
            <a:off x="5638800" y="1295400"/>
            <a:ext cx="2124604" cy="2794000"/>
          </a:xfrm>
          <a:prstGeom prst="rect">
            <a:avLst/>
          </a:prstGeom>
        </p:spPr>
      </p:pic>
      <p:sp>
        <p:nvSpPr>
          <p:cNvPr id="4" name="Rectangle 3"/>
          <p:cNvSpPr/>
          <p:nvPr/>
        </p:nvSpPr>
        <p:spPr>
          <a:xfrm>
            <a:off x="5410200" y="4419600"/>
            <a:ext cx="3657600" cy="1922321"/>
          </a:xfrm>
          <a:prstGeom prst="rect">
            <a:avLst/>
          </a:prstGeom>
          <a:solidFill>
            <a:schemeClr val="accent3">
              <a:lumMod val="20000"/>
              <a:lumOff val="80000"/>
            </a:schemeClr>
          </a:solidFill>
        </p:spPr>
        <p:txBody>
          <a:bodyPr wrap="square">
            <a:spAutoFit/>
          </a:bodyPr>
          <a:lstStyle/>
          <a:p>
            <a:pPr marL="182880" indent="-182880" algn="ctr">
              <a:lnSpc>
                <a:spcPts val="1860"/>
              </a:lnSpc>
              <a:spcBef>
                <a:spcPts val="0"/>
              </a:spcBef>
              <a:spcAft>
                <a:spcPts val="600"/>
              </a:spcAft>
            </a:pPr>
            <a:r>
              <a:rPr lang="en-US" b="1" u="sng" dirty="0" smtClean="0">
                <a:solidFill>
                  <a:srgbClr val="000000"/>
                </a:solidFill>
              </a:rPr>
              <a:t>28 GHz </a:t>
            </a:r>
            <a:r>
              <a:rPr lang="en-US" b="1" u="sng" dirty="0" err="1" smtClean="0">
                <a:solidFill>
                  <a:srgbClr val="000000"/>
                </a:solidFill>
              </a:rPr>
              <a:t>Gyrotron</a:t>
            </a:r>
            <a:r>
              <a:rPr lang="en-US" b="1" u="sng" dirty="0" smtClean="0">
                <a:solidFill>
                  <a:srgbClr val="000000"/>
                </a:solidFill>
              </a:rPr>
              <a:t> Development</a:t>
            </a:r>
          </a:p>
          <a:p>
            <a:pPr marL="182880" indent="-182880">
              <a:lnSpc>
                <a:spcPts val="1860"/>
              </a:lnSpc>
              <a:spcBef>
                <a:spcPts val="0"/>
              </a:spcBef>
              <a:spcAft>
                <a:spcPts val="600"/>
              </a:spcAft>
            </a:pPr>
            <a:r>
              <a:rPr lang="en-US" b="1" dirty="0" smtClean="0">
                <a:solidFill>
                  <a:srgbClr val="000000"/>
                </a:solidFill>
              </a:rPr>
              <a:t>• </a:t>
            </a:r>
            <a:r>
              <a:rPr lang="en-US" b="1" i="0" dirty="0" smtClean="0">
                <a:solidFill>
                  <a:srgbClr val="000000"/>
                </a:solidFill>
              </a:rPr>
              <a:t>2</a:t>
            </a:r>
            <a:r>
              <a:rPr lang="en-US" b="1" i="0" baseline="30000" dirty="0" smtClean="0">
                <a:solidFill>
                  <a:srgbClr val="000000"/>
                </a:solidFill>
              </a:rPr>
              <a:t>nd</a:t>
            </a:r>
            <a:r>
              <a:rPr lang="en-US" b="1" i="0" dirty="0" smtClean="0">
                <a:solidFill>
                  <a:srgbClr val="000000"/>
                </a:solidFill>
              </a:rPr>
              <a:t>  generation 1.5 MW 28/35 GHz </a:t>
            </a:r>
            <a:r>
              <a:rPr lang="en-US" b="1" i="0" dirty="0" err="1" smtClean="0">
                <a:solidFill>
                  <a:srgbClr val="000000"/>
                </a:solidFill>
              </a:rPr>
              <a:t>gyroton</a:t>
            </a:r>
            <a:r>
              <a:rPr lang="en-US" b="1" i="0" dirty="0" smtClean="0">
                <a:solidFill>
                  <a:srgbClr val="000000"/>
                </a:solidFill>
              </a:rPr>
              <a:t> being developed at Tsukuba University.   (See back-up slide)</a:t>
            </a:r>
          </a:p>
          <a:p>
            <a:pPr marL="182880" indent="-182880">
              <a:lnSpc>
                <a:spcPts val="1860"/>
              </a:lnSpc>
              <a:spcBef>
                <a:spcPts val="0"/>
              </a:spcBef>
              <a:spcAft>
                <a:spcPts val="600"/>
              </a:spcAft>
            </a:pPr>
            <a:r>
              <a:rPr lang="en-US" b="1" dirty="0" smtClean="0">
                <a:solidFill>
                  <a:srgbClr val="000000"/>
                </a:solidFill>
              </a:rPr>
              <a:t>• The </a:t>
            </a:r>
            <a:r>
              <a:rPr lang="en-US" b="1" dirty="0" err="1">
                <a:solidFill>
                  <a:srgbClr val="000000"/>
                </a:solidFill>
              </a:rPr>
              <a:t>g</a:t>
            </a:r>
            <a:r>
              <a:rPr lang="en-US" b="1" i="0" dirty="0" err="1" smtClean="0">
                <a:solidFill>
                  <a:srgbClr val="000000"/>
                </a:solidFill>
              </a:rPr>
              <a:t>yrotron</a:t>
            </a:r>
            <a:r>
              <a:rPr lang="en-US" b="1" i="0" dirty="0" smtClean="0">
                <a:solidFill>
                  <a:srgbClr val="000000"/>
                </a:solidFill>
              </a:rPr>
              <a:t> is being constructed.  Will be tested this summer.</a:t>
            </a:r>
            <a:endParaRPr lang="en-US" b="1" i="0" dirty="0">
              <a:solidFill>
                <a:srgbClr val="000000"/>
              </a:solidFill>
            </a:endParaRPr>
          </a:p>
        </p:txBody>
      </p:sp>
      <p:grpSp>
        <p:nvGrpSpPr>
          <p:cNvPr id="15" name="Group 14"/>
          <p:cNvGrpSpPr/>
          <p:nvPr/>
        </p:nvGrpSpPr>
        <p:grpSpPr>
          <a:xfrm>
            <a:off x="11052" y="3200400"/>
            <a:ext cx="5231821" cy="2999115"/>
            <a:chOff x="11052" y="3429000"/>
            <a:chExt cx="5231821" cy="2999115"/>
          </a:xfrm>
        </p:grpSpPr>
        <p:pic>
          <p:nvPicPr>
            <p:cNvPr id="16" name="Picture 15"/>
            <p:cNvPicPr>
              <a:picLocks noChangeAspect="1"/>
            </p:cNvPicPr>
            <p:nvPr/>
          </p:nvPicPr>
          <p:blipFill>
            <a:blip r:embed="rId4"/>
            <a:stretch>
              <a:fillRect/>
            </a:stretch>
          </p:blipFill>
          <p:spPr>
            <a:xfrm>
              <a:off x="11052" y="3429000"/>
              <a:ext cx="4853529" cy="2999115"/>
            </a:xfrm>
            <a:prstGeom prst="rect">
              <a:avLst/>
            </a:prstGeom>
          </p:spPr>
        </p:pic>
        <p:sp>
          <p:nvSpPr>
            <p:cNvPr id="17" name="TextBox 16"/>
            <p:cNvSpPr txBox="1"/>
            <p:nvPr/>
          </p:nvSpPr>
          <p:spPr>
            <a:xfrm>
              <a:off x="4267200" y="3697069"/>
              <a:ext cx="975673" cy="646331"/>
            </a:xfrm>
            <a:prstGeom prst="rect">
              <a:avLst/>
            </a:prstGeom>
            <a:solidFill>
              <a:srgbClr val="CCFFCC"/>
            </a:solidFill>
          </p:spPr>
          <p:txBody>
            <a:bodyPr wrap="none" rtlCol="0">
              <a:spAutoFit/>
            </a:bodyPr>
            <a:lstStyle/>
            <a:p>
              <a:pPr algn="ctr"/>
              <a:r>
                <a:rPr lang="en-US" dirty="0" smtClean="0"/>
                <a:t>NSTX-U</a:t>
              </a:r>
            </a:p>
            <a:p>
              <a:pPr algn="ctr"/>
              <a:r>
                <a:rPr lang="en-US" dirty="0" smtClean="0"/>
                <a:t>Test Cell</a:t>
              </a:r>
              <a:endParaRPr lang="en-US" dirty="0"/>
            </a:p>
          </p:txBody>
        </p:sp>
        <p:sp>
          <p:nvSpPr>
            <p:cNvPr id="18" name="TextBox 17"/>
            <p:cNvSpPr txBox="1"/>
            <p:nvPr/>
          </p:nvSpPr>
          <p:spPr>
            <a:xfrm>
              <a:off x="990600" y="4800600"/>
              <a:ext cx="1127776" cy="230832"/>
            </a:xfrm>
            <a:prstGeom prst="rect">
              <a:avLst/>
            </a:prstGeom>
            <a:solidFill>
              <a:schemeClr val="bg1"/>
            </a:solidFill>
          </p:spPr>
          <p:txBody>
            <a:bodyPr wrap="none" rtlCol="0">
              <a:spAutoFit/>
            </a:bodyPr>
            <a:lstStyle/>
            <a:p>
              <a:r>
                <a:rPr lang="en-US" sz="900" dirty="0" smtClean="0"/>
                <a:t>Power Supply Room</a:t>
              </a:r>
              <a:endParaRPr lang="en-US" sz="900" dirty="0"/>
            </a:p>
          </p:txBody>
        </p:sp>
        <p:sp>
          <p:nvSpPr>
            <p:cNvPr id="19" name="TextBox 18"/>
            <p:cNvSpPr txBox="1"/>
            <p:nvPr/>
          </p:nvSpPr>
          <p:spPr>
            <a:xfrm>
              <a:off x="228600" y="4800600"/>
              <a:ext cx="851515" cy="230832"/>
            </a:xfrm>
            <a:prstGeom prst="rect">
              <a:avLst/>
            </a:prstGeom>
            <a:solidFill>
              <a:schemeClr val="bg1"/>
            </a:solidFill>
          </p:spPr>
          <p:txBody>
            <a:bodyPr wrap="none" rtlCol="0">
              <a:spAutoFit/>
            </a:bodyPr>
            <a:lstStyle/>
            <a:p>
              <a:r>
                <a:rPr lang="en-US" sz="900" dirty="0" err="1" smtClean="0"/>
                <a:t>Gyroton</a:t>
              </a:r>
              <a:r>
                <a:rPr lang="en-US" sz="900" dirty="0" smtClean="0"/>
                <a:t> room</a:t>
              </a:r>
              <a:endParaRPr lang="en-US" sz="900" dirty="0"/>
            </a:p>
          </p:txBody>
        </p:sp>
      </p:grpSp>
      <p:sp>
        <p:nvSpPr>
          <p:cNvPr id="5" name="TextBox 4"/>
          <p:cNvSpPr txBox="1"/>
          <p:nvPr/>
        </p:nvSpPr>
        <p:spPr>
          <a:xfrm>
            <a:off x="762000" y="3048000"/>
            <a:ext cx="2362133" cy="369332"/>
          </a:xfrm>
          <a:prstGeom prst="rect">
            <a:avLst/>
          </a:prstGeom>
          <a:noFill/>
        </p:spPr>
        <p:txBody>
          <a:bodyPr wrap="none" rtlCol="0">
            <a:spAutoFit/>
          </a:bodyPr>
          <a:lstStyle/>
          <a:p>
            <a:r>
              <a:rPr lang="en-US" dirty="0" smtClean="0"/>
              <a:t>28 GHz </a:t>
            </a:r>
            <a:r>
              <a:rPr lang="en-US" dirty="0" err="1" smtClean="0"/>
              <a:t>Gyrotron</a:t>
            </a:r>
            <a:r>
              <a:rPr lang="en-US" dirty="0" smtClean="0"/>
              <a:t> Room</a:t>
            </a:r>
            <a:endParaRPr lang="en-US" dirty="0"/>
          </a:p>
        </p:txBody>
      </p:sp>
      <p:sp>
        <p:nvSpPr>
          <p:cNvPr id="20" name="TextBox 6"/>
          <p:cNvSpPr txBox="1">
            <a:spLocks noChangeArrowheads="1"/>
          </p:cNvSpPr>
          <p:nvPr/>
        </p:nvSpPr>
        <p:spPr bwMode="auto">
          <a:xfrm>
            <a:off x="7535863" y="1003300"/>
            <a:ext cx="17478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lgn="ctr" eaLnBrk="1" hangingPunct="1">
              <a:buFontTx/>
              <a:buNone/>
            </a:pPr>
            <a:r>
              <a:rPr lang="en-US" sz="1400" i="0" dirty="0">
                <a:solidFill>
                  <a:srgbClr val="000000"/>
                </a:solidFill>
              </a:rPr>
              <a:t>28 GHz 1 MW Tube by Tsukuba </a:t>
            </a:r>
          </a:p>
        </p:txBody>
      </p:sp>
      <p:sp>
        <p:nvSpPr>
          <p:cNvPr id="21"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36</a:t>
            </a:fld>
            <a:endParaRPr lang="en-US" sz="1400" dirty="0">
              <a:latin typeface="Times" charset="0"/>
            </a:endParaRPr>
          </a:p>
        </p:txBody>
      </p:sp>
      <p:sp>
        <p:nvSpPr>
          <p:cNvPr id="2" name="Rectangle 1"/>
          <p:cNvSpPr/>
          <p:nvPr/>
        </p:nvSpPr>
        <p:spPr>
          <a:xfrm>
            <a:off x="12700" y="5943600"/>
            <a:ext cx="5334000" cy="599309"/>
          </a:xfrm>
          <a:prstGeom prst="rect">
            <a:avLst/>
          </a:prstGeom>
        </p:spPr>
        <p:txBody>
          <a:bodyPr wrap="square">
            <a:spAutoFit/>
          </a:bodyPr>
          <a:lstStyle/>
          <a:p>
            <a:pPr>
              <a:lnSpc>
                <a:spcPts val="1960"/>
              </a:lnSpc>
            </a:pPr>
            <a:r>
              <a:rPr lang="en-US" b="1" dirty="0" err="1">
                <a:solidFill>
                  <a:srgbClr val="000000"/>
                </a:solidFill>
              </a:rPr>
              <a:t>Gyrotron</a:t>
            </a:r>
            <a:r>
              <a:rPr lang="en-US" b="1" dirty="0">
                <a:solidFill>
                  <a:srgbClr val="000000"/>
                </a:solidFill>
              </a:rPr>
              <a:t> will be located in the TFTR basement.  Stray magnetic fields was measured to be negligible</a:t>
            </a:r>
            <a:endParaRPr lang="en-US" dirty="0"/>
          </a:p>
        </p:txBody>
      </p:sp>
    </p:spTree>
    <p:extLst>
      <p:ext uri="{BB962C8B-B14F-4D97-AF65-F5344CB8AC3E}">
        <p14:creationId xmlns:p14="http://schemas.microsoft.com/office/powerpoint/2010/main" val="27868507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Box 2"/>
          <p:cNvSpPr txBox="1">
            <a:spLocks noChangeArrowheads="1"/>
          </p:cNvSpPr>
          <p:nvPr/>
        </p:nvSpPr>
        <p:spPr bwMode="auto">
          <a:xfrm>
            <a:off x="152400" y="1143001"/>
            <a:ext cx="8839200" cy="5416867"/>
          </a:xfrm>
          <a:prstGeom prst="rect">
            <a:avLst/>
          </a:prstGeom>
          <a:solidFill>
            <a:schemeClr val="accent5">
              <a:lumMod val="20000"/>
              <a:lumOff val="80000"/>
            </a:schemeClr>
          </a:solidFill>
          <a:ln w="9525">
            <a:solidFill>
              <a:schemeClr val="tx1"/>
            </a:solidFill>
            <a:miter lim="800000"/>
            <a:headEnd/>
            <a:tailEnd/>
          </a:ln>
        </p:spPr>
        <p:txBody>
          <a:bodyPr wrap="square">
            <a:spAutoFit/>
          </a:bodyPr>
          <a:lstStyle>
            <a:lvl1pPr marL="228600" indent="-228600" eaLnBrk="0" hangingPunct="0">
              <a:defRPr sz="1200" b="1" i="1">
                <a:solidFill>
                  <a:srgbClr val="1822CD"/>
                </a:solidFill>
                <a:latin typeface="Helvetica" charset="0"/>
                <a:ea typeface="ＭＳ Ｐゴシック" charset="0"/>
                <a:cs typeface="ＭＳ Ｐゴシック" charset="0"/>
              </a:defRPr>
            </a:lvl1pPr>
            <a:lvl2pPr marL="635000" indent="-17780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ts val="0"/>
              </a:spcBef>
              <a:spcAft>
                <a:spcPts val="1200"/>
              </a:spcAft>
              <a:buNone/>
            </a:pPr>
            <a:r>
              <a:rPr lang="en-US" sz="2200" i="0" dirty="0" smtClean="0">
                <a:solidFill>
                  <a:schemeClr val="tx1"/>
                </a:solidFill>
                <a:latin typeface="Arial" charset="0"/>
                <a:ea typeface="ヒラギノ角ゴ Pro W3" charset="0"/>
                <a:cs typeface="ヒラギノ角ゴ Pro W3" charset="0"/>
              </a:rPr>
              <a:t>•  CD-4 KPP#1 Plasma successfully achieved on August 10, 2015.  The upgrade project was closed in September 2015.</a:t>
            </a:r>
          </a:p>
          <a:p>
            <a:pPr>
              <a:spcBef>
                <a:spcPts val="0"/>
              </a:spcBef>
              <a:spcAft>
                <a:spcPts val="1200"/>
              </a:spcAft>
              <a:buNone/>
            </a:pPr>
            <a:r>
              <a:rPr lang="en-US" sz="2200" i="0" dirty="0" smtClean="0">
                <a:solidFill>
                  <a:schemeClr val="tx1"/>
                </a:solidFill>
                <a:latin typeface="Arial" charset="0"/>
                <a:ea typeface="ヒラギノ角ゴ Pro W3" charset="0"/>
                <a:cs typeface="ヒラギノ角ゴ Pro W3" charset="0"/>
              </a:rPr>
              <a:t>•  Bake-out has concluded on October 20, 2015.</a:t>
            </a:r>
          </a:p>
          <a:p>
            <a:pPr>
              <a:spcBef>
                <a:spcPts val="0"/>
              </a:spcBef>
              <a:spcAft>
                <a:spcPts val="1200"/>
              </a:spcAft>
              <a:buNone/>
            </a:pPr>
            <a:r>
              <a:rPr lang="en-US" sz="2200" i="0" dirty="0" smtClean="0">
                <a:solidFill>
                  <a:schemeClr val="tx1"/>
                </a:solidFill>
                <a:latin typeface="Arial" charset="0"/>
                <a:ea typeface="ヒラギノ角ゴ Pro W3" charset="0"/>
                <a:cs typeface="ヒラギノ角ゴ Pro W3" charset="0"/>
              </a:rPr>
              <a:t>•  Research preparation progressing well. </a:t>
            </a:r>
            <a:r>
              <a:rPr lang="en-US" sz="2200" i="0" dirty="0">
                <a:solidFill>
                  <a:schemeClr val="tx1"/>
                </a:solidFill>
              </a:rPr>
              <a:t>Team is vigorously </a:t>
            </a:r>
            <a:r>
              <a:rPr lang="en-US" sz="2200" i="0" dirty="0" smtClean="0">
                <a:solidFill>
                  <a:schemeClr val="tx1"/>
                </a:solidFill>
              </a:rPr>
              <a:t>preparing </a:t>
            </a:r>
            <a:r>
              <a:rPr lang="en-US" sz="2200" i="0" dirty="0">
                <a:solidFill>
                  <a:schemeClr val="tx1"/>
                </a:solidFill>
              </a:rPr>
              <a:t>diagnostics and research tools for the first year of plasma </a:t>
            </a:r>
            <a:r>
              <a:rPr lang="en-US" sz="2200" i="0" dirty="0" smtClean="0">
                <a:solidFill>
                  <a:schemeClr val="tx1"/>
                </a:solidFill>
              </a:rPr>
              <a:t>operations.</a:t>
            </a:r>
          </a:p>
          <a:p>
            <a:pPr>
              <a:spcBef>
                <a:spcPts val="0"/>
              </a:spcBef>
              <a:spcAft>
                <a:spcPts val="1200"/>
              </a:spcAft>
              <a:buNone/>
            </a:pPr>
            <a:r>
              <a:rPr lang="en-US" sz="2200" i="0" dirty="0" smtClean="0">
                <a:solidFill>
                  <a:schemeClr val="tx1"/>
                </a:solidFill>
                <a:latin typeface="Arial" charset="0"/>
                <a:ea typeface="ヒラギノ角ゴ Pro W3" charset="0"/>
                <a:cs typeface="ヒラギノ角ゴ Pro W3" charset="0"/>
              </a:rPr>
              <a:t>•  Research operation started on December 18, 2015.  </a:t>
            </a:r>
          </a:p>
          <a:p>
            <a:pPr>
              <a:spcBef>
                <a:spcPts val="0"/>
              </a:spcBef>
              <a:spcAft>
                <a:spcPts val="1200"/>
              </a:spcAft>
              <a:buNone/>
            </a:pPr>
            <a:r>
              <a:rPr lang="en-US" sz="2200" i="0" dirty="0" smtClean="0">
                <a:solidFill>
                  <a:schemeClr val="tx1"/>
                </a:solidFill>
                <a:latin typeface="Arial" charset="0"/>
                <a:ea typeface="ヒラギノ角ゴ Pro W3" charset="0"/>
                <a:cs typeface="ヒラギノ角ゴ Pro W3" charset="0"/>
              </a:rPr>
              <a:t>•  Very good progress on the plasma control system.</a:t>
            </a:r>
          </a:p>
          <a:p>
            <a:pPr>
              <a:spcBef>
                <a:spcPts val="0"/>
              </a:spcBef>
              <a:spcAft>
                <a:spcPts val="1200"/>
              </a:spcAft>
              <a:buNone/>
            </a:pPr>
            <a:r>
              <a:rPr lang="en-US" sz="2200" i="0" dirty="0" smtClean="0">
                <a:solidFill>
                  <a:schemeClr val="tx1"/>
                </a:solidFill>
                <a:latin typeface="Arial" charset="0"/>
                <a:ea typeface="ヒラギノ角ゴ Pro W3" charset="0"/>
                <a:cs typeface="ヒラギノ角ゴ Pro W3" charset="0"/>
              </a:rPr>
              <a:t>•  Routine H-mode obtained shortly after the second </a:t>
            </a:r>
            <a:r>
              <a:rPr lang="en-US" sz="2200" i="0" dirty="0" err="1" smtClean="0">
                <a:solidFill>
                  <a:schemeClr val="tx1"/>
                </a:solidFill>
                <a:latin typeface="Arial" charset="0"/>
                <a:ea typeface="ヒラギノ角ゴ Pro W3" charset="0"/>
                <a:cs typeface="ヒラギノ角ゴ Pro W3" charset="0"/>
              </a:rPr>
              <a:t>boronization</a:t>
            </a:r>
            <a:r>
              <a:rPr lang="en-US" sz="2200" i="0" dirty="0" smtClean="0">
                <a:solidFill>
                  <a:schemeClr val="tx1"/>
                </a:solidFill>
                <a:latin typeface="Arial" charset="0"/>
                <a:ea typeface="ヒラギノ角ゴ Pro W3" charset="0"/>
                <a:cs typeface="ヒラギノ角ゴ Pro W3" charset="0"/>
              </a:rPr>
              <a:t>.</a:t>
            </a:r>
            <a:endParaRPr lang="en-US" sz="2200" i="0" dirty="0">
              <a:solidFill>
                <a:schemeClr val="tx1"/>
              </a:solidFill>
              <a:latin typeface="Arial" charset="0"/>
              <a:ea typeface="ヒラギノ角ゴ Pro W3" charset="0"/>
              <a:cs typeface="ヒラギノ角ゴ Pro W3" charset="0"/>
            </a:endParaRPr>
          </a:p>
          <a:p>
            <a:pPr>
              <a:spcBef>
                <a:spcPts val="0"/>
              </a:spcBef>
              <a:spcAft>
                <a:spcPts val="1200"/>
              </a:spcAft>
            </a:pPr>
            <a:r>
              <a:rPr lang="en-US" sz="2200" i="0" dirty="0" smtClean="0">
                <a:solidFill>
                  <a:schemeClr val="tx1"/>
                </a:solidFill>
                <a:latin typeface="Arial" charset="0"/>
                <a:ea typeface="ヒラギノ角ゴ Pro W3" charset="0"/>
                <a:cs typeface="ヒラギノ角ゴ Pro W3" charset="0"/>
              </a:rPr>
              <a:t>•  Engineering design work continuing for the major facility enhancements: high-Z tiles, </a:t>
            </a:r>
            <a:r>
              <a:rPr lang="en-US" sz="2200" i="0" dirty="0" err="1" smtClean="0">
                <a:solidFill>
                  <a:schemeClr val="tx1"/>
                </a:solidFill>
                <a:latin typeface="Arial" charset="0"/>
                <a:ea typeface="ヒラギノ角ゴ Pro W3" charset="0"/>
                <a:cs typeface="ヒラギノ角ゴ Pro W3" charset="0"/>
              </a:rPr>
              <a:t>divertor</a:t>
            </a:r>
            <a:r>
              <a:rPr lang="en-US" sz="2200" i="0" dirty="0" smtClean="0">
                <a:solidFill>
                  <a:schemeClr val="tx1"/>
                </a:solidFill>
                <a:latin typeface="Arial" charset="0"/>
                <a:ea typeface="ヒラギノ角ゴ Pro W3" charset="0"/>
                <a:cs typeface="ヒラギノ角ゴ Pro W3" charset="0"/>
              </a:rPr>
              <a:t> </a:t>
            </a:r>
            <a:r>
              <a:rPr lang="en-US" sz="2200" i="0" dirty="0" err="1" smtClean="0">
                <a:solidFill>
                  <a:schemeClr val="tx1"/>
                </a:solidFill>
                <a:latin typeface="Arial" charset="0"/>
                <a:ea typeface="ヒラギノ角ゴ Pro W3" charset="0"/>
                <a:cs typeface="ヒラギノ角ゴ Pro W3" charset="0"/>
              </a:rPr>
              <a:t>cryo</a:t>
            </a:r>
            <a:r>
              <a:rPr lang="en-US" sz="2200" i="0" dirty="0" smtClean="0">
                <a:solidFill>
                  <a:schemeClr val="tx1"/>
                </a:solidFill>
                <a:latin typeface="Arial" charset="0"/>
                <a:ea typeface="ヒラギノ角ゴ Pro W3" charset="0"/>
                <a:cs typeface="ヒラギノ角ゴ Pro W3" charset="0"/>
              </a:rPr>
              <a:t>-pump, ECH, and NCC.</a:t>
            </a:r>
          </a:p>
        </p:txBody>
      </p:sp>
      <p:sp>
        <p:nvSpPr>
          <p:cNvPr id="66562" name="Rectangle 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240"/>
              </a:lnSpc>
              <a:spcBef>
                <a:spcPct val="0"/>
              </a:spcBef>
              <a:buFontTx/>
              <a:buNone/>
            </a:pPr>
            <a:r>
              <a:rPr lang="en-US" sz="3600" i="0" dirty="0" smtClean="0">
                <a:solidFill>
                  <a:srgbClr val="0000FF"/>
                </a:solidFill>
                <a:latin typeface="Helvetica Neue" charset="0"/>
              </a:rPr>
              <a:t>Summary of Facility and Diagnostics</a:t>
            </a:r>
          </a:p>
          <a:p>
            <a:pPr algn="ctr" eaLnBrk="0" hangingPunct="0">
              <a:lnSpc>
                <a:spcPts val="3240"/>
              </a:lnSpc>
              <a:spcBef>
                <a:spcPct val="0"/>
              </a:spcBef>
              <a:buFontTx/>
              <a:buNone/>
            </a:pPr>
            <a:r>
              <a:rPr lang="en-US" sz="3200" i="0" dirty="0" smtClean="0">
                <a:solidFill>
                  <a:srgbClr val="FF0000"/>
                </a:solidFill>
                <a:latin typeface="Helvetica Neue" charset="0"/>
              </a:rPr>
              <a:t>Research </a:t>
            </a:r>
            <a:r>
              <a:rPr lang="en-US" sz="3200" dirty="0" smtClean="0">
                <a:solidFill>
                  <a:srgbClr val="FF0000"/>
                </a:solidFill>
                <a:latin typeface="Helvetica Neue" charset="0"/>
              </a:rPr>
              <a:t>o</a:t>
            </a:r>
            <a:r>
              <a:rPr lang="en-US" sz="3200" i="0" dirty="0" smtClean="0">
                <a:solidFill>
                  <a:srgbClr val="FF0000"/>
                </a:solidFill>
                <a:latin typeface="Helvetica Neue" charset="0"/>
              </a:rPr>
              <a:t>perations successfully started </a:t>
            </a:r>
            <a:endParaRPr lang="en-US" sz="2400" i="0" dirty="0">
              <a:solidFill>
                <a:srgbClr val="FF0000"/>
              </a:solidFill>
              <a:latin typeface="Helvetica Neue" charset="0"/>
            </a:endParaRPr>
          </a:p>
        </p:txBody>
      </p:sp>
      <p:sp>
        <p:nvSpPr>
          <p:cNvPr id="4" name="Slide Number Placeholder 3"/>
          <p:cNvSpPr>
            <a:spLocks noGrp="1"/>
          </p:cNvSpPr>
          <p:nvPr>
            <p:ph type="sldNum" sz="quarter" idx="4294967295"/>
          </p:nvPr>
        </p:nvSpPr>
        <p:spPr>
          <a:xfrm>
            <a:off x="7239000" y="6527800"/>
            <a:ext cx="1905000" cy="457200"/>
          </a:xfrm>
          <a:prstGeom prst="rect">
            <a:avLst/>
          </a:prstGeom>
          <a:noFill/>
        </p:spPr>
        <p:txBody>
          <a:bodyPr anchor="t"/>
          <a:lstStyle/>
          <a:p>
            <a:pPr algn="r">
              <a:buNone/>
            </a:pPr>
            <a:fld id="{338AFD17-9088-4C77-B107-6A6359279C2A}" type="slidenum">
              <a:rPr lang="en-US" sz="1400" b="0">
                <a:latin typeface="Times" charset="0"/>
              </a:rPr>
              <a:pPr algn="r">
                <a:buNone/>
              </a:pPr>
              <a:t>37</a:t>
            </a:fld>
            <a:endParaRPr lang="en-US" sz="1400" b="0" dirty="0">
              <a:latin typeface="Times" charset="0"/>
            </a:endParaRPr>
          </a:p>
        </p:txBody>
      </p:sp>
    </p:spTree>
    <p:extLst>
      <p:ext uri="{BB962C8B-B14F-4D97-AF65-F5344CB8AC3E}">
        <p14:creationId xmlns:p14="http://schemas.microsoft.com/office/powerpoint/2010/main" val="269337379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240"/>
              </a:lnSpc>
              <a:spcBef>
                <a:spcPct val="0"/>
              </a:spcBef>
              <a:buFontTx/>
              <a:buNone/>
            </a:pPr>
            <a:r>
              <a:rPr lang="en-US" sz="3200" i="0" dirty="0" smtClean="0">
                <a:solidFill>
                  <a:srgbClr val="0000FF"/>
                </a:solidFill>
                <a:latin typeface="Helvetica Neue" charset="0"/>
              </a:rPr>
              <a:t>Back-Up slides</a:t>
            </a:r>
            <a:endParaRPr lang="en-US" sz="2000" i="0" dirty="0">
              <a:solidFill>
                <a:srgbClr val="FF0000"/>
              </a:solidFill>
              <a:latin typeface="Helvetica Neue" charset="0"/>
            </a:endParaRPr>
          </a:p>
        </p:txBody>
      </p:sp>
      <p:sp>
        <p:nvSpPr>
          <p:cNvPr id="3" name="Slide Number Placeholder 3"/>
          <p:cNvSpPr>
            <a:spLocks noGrp="1"/>
          </p:cNvSpPr>
          <p:nvPr>
            <p:ph type="sldNum" sz="quarter" idx="4294967295"/>
          </p:nvPr>
        </p:nvSpPr>
        <p:spPr>
          <a:xfrm>
            <a:off x="7239000" y="6527800"/>
            <a:ext cx="1905000" cy="457200"/>
          </a:xfrm>
          <a:prstGeom prst="rect">
            <a:avLst/>
          </a:prstGeom>
          <a:noFill/>
        </p:spPr>
        <p:txBody>
          <a:bodyPr anchor="t"/>
          <a:lstStyle/>
          <a:p>
            <a:pPr algn="r">
              <a:buNone/>
            </a:pPr>
            <a:fld id="{338AFD17-9088-4C77-B107-6A6359279C2A}" type="slidenum">
              <a:rPr lang="en-US" sz="1400" b="0">
                <a:latin typeface="Times" charset="0"/>
              </a:rPr>
              <a:pPr algn="r">
                <a:buNone/>
              </a:pPr>
              <a:t>38</a:t>
            </a:fld>
            <a:endParaRPr lang="en-US" sz="1400" b="0" dirty="0">
              <a:latin typeface="Times" charset="0"/>
            </a:endParaRPr>
          </a:p>
        </p:txBody>
      </p:sp>
    </p:spTree>
    <p:extLst>
      <p:ext uri="{BB962C8B-B14F-4D97-AF65-F5344CB8AC3E}">
        <p14:creationId xmlns:p14="http://schemas.microsoft.com/office/powerpoint/2010/main" val="296750745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240"/>
              </a:lnSpc>
              <a:spcBef>
                <a:spcPct val="0"/>
              </a:spcBef>
              <a:buFontTx/>
              <a:buNone/>
            </a:pPr>
            <a:r>
              <a:rPr lang="en-US" sz="3200" i="0" dirty="0" smtClean="0">
                <a:solidFill>
                  <a:srgbClr val="0000FF"/>
                </a:solidFill>
                <a:latin typeface="Helvetica Neue" charset="0"/>
              </a:rPr>
              <a:t>NBI 2 Transmission Line Breakdown Repair</a:t>
            </a:r>
          </a:p>
          <a:p>
            <a:pPr algn="ctr" eaLnBrk="0" hangingPunct="0">
              <a:lnSpc>
                <a:spcPts val="3240"/>
              </a:lnSpc>
              <a:spcBef>
                <a:spcPct val="0"/>
              </a:spcBef>
              <a:buFontTx/>
              <a:buNone/>
            </a:pPr>
            <a:r>
              <a:rPr lang="en-US" sz="2000" dirty="0" smtClean="0">
                <a:solidFill>
                  <a:srgbClr val="FF0000"/>
                </a:solidFill>
                <a:latin typeface="Helvetica Neue" charset="0"/>
              </a:rPr>
              <a:t>Arc occurred at a steep bend causing inner </a:t>
            </a:r>
            <a:r>
              <a:rPr lang="en-US" sz="2000" dirty="0" err="1" smtClean="0">
                <a:solidFill>
                  <a:srgbClr val="FF0000"/>
                </a:solidFill>
                <a:latin typeface="Helvetica Neue" charset="0"/>
              </a:rPr>
              <a:t>accel</a:t>
            </a:r>
            <a:r>
              <a:rPr lang="en-US" sz="2000" dirty="0" smtClean="0">
                <a:solidFill>
                  <a:srgbClr val="FF0000"/>
                </a:solidFill>
                <a:latin typeface="Helvetica Neue" charset="0"/>
              </a:rPr>
              <a:t> to touch outer return  </a:t>
            </a:r>
            <a:endParaRPr lang="en-US" sz="1400" i="0" dirty="0">
              <a:solidFill>
                <a:srgbClr val="FF0000"/>
              </a:solidFill>
              <a:latin typeface="Helvetica Neue" charset="0"/>
            </a:endParaRPr>
          </a:p>
        </p:txBody>
      </p:sp>
      <p:pic>
        <p:nvPicPr>
          <p:cNvPr id="2" name="Picture 1"/>
          <p:cNvPicPr>
            <a:picLocks noChangeAspect="1"/>
          </p:cNvPicPr>
          <p:nvPr/>
        </p:nvPicPr>
        <p:blipFill>
          <a:blip r:embed="rId3"/>
          <a:stretch>
            <a:fillRect/>
          </a:stretch>
        </p:blipFill>
        <p:spPr>
          <a:xfrm>
            <a:off x="3048000" y="1066800"/>
            <a:ext cx="3082247" cy="4114800"/>
          </a:xfrm>
          <a:prstGeom prst="rect">
            <a:avLst/>
          </a:prstGeom>
        </p:spPr>
      </p:pic>
      <p:pic>
        <p:nvPicPr>
          <p:cNvPr id="4" name="Picture 3"/>
          <p:cNvPicPr>
            <a:picLocks noChangeAspect="1"/>
          </p:cNvPicPr>
          <p:nvPr/>
        </p:nvPicPr>
        <p:blipFill>
          <a:blip r:embed="rId4"/>
          <a:stretch>
            <a:fillRect/>
          </a:stretch>
        </p:blipFill>
        <p:spPr>
          <a:xfrm>
            <a:off x="6096000" y="4267199"/>
            <a:ext cx="3048000" cy="2264799"/>
          </a:xfrm>
          <a:prstGeom prst="rect">
            <a:avLst/>
          </a:prstGeom>
        </p:spPr>
      </p:pic>
      <p:pic>
        <p:nvPicPr>
          <p:cNvPr id="5" name="Picture 4"/>
          <p:cNvPicPr>
            <a:picLocks noChangeAspect="1"/>
          </p:cNvPicPr>
          <p:nvPr/>
        </p:nvPicPr>
        <p:blipFill>
          <a:blip r:embed="rId5"/>
          <a:stretch>
            <a:fillRect/>
          </a:stretch>
        </p:blipFill>
        <p:spPr>
          <a:xfrm>
            <a:off x="25400" y="1066800"/>
            <a:ext cx="3079663" cy="4114800"/>
          </a:xfrm>
          <a:prstGeom prst="rect">
            <a:avLst/>
          </a:prstGeom>
        </p:spPr>
      </p:pic>
      <p:pic>
        <p:nvPicPr>
          <p:cNvPr id="6" name="Picture 5"/>
          <p:cNvPicPr>
            <a:picLocks noChangeAspect="1"/>
          </p:cNvPicPr>
          <p:nvPr/>
        </p:nvPicPr>
        <p:blipFill>
          <a:blip r:embed="rId6"/>
          <a:stretch>
            <a:fillRect/>
          </a:stretch>
        </p:blipFill>
        <p:spPr>
          <a:xfrm>
            <a:off x="6048294" y="1066800"/>
            <a:ext cx="3095706" cy="3255384"/>
          </a:xfrm>
          <a:prstGeom prst="rect">
            <a:avLst/>
          </a:prstGeom>
        </p:spPr>
      </p:pic>
      <p:sp>
        <p:nvSpPr>
          <p:cNvPr id="7" name="TextBox 6"/>
          <p:cNvSpPr txBox="1"/>
          <p:nvPr/>
        </p:nvSpPr>
        <p:spPr>
          <a:xfrm>
            <a:off x="228600" y="5181600"/>
            <a:ext cx="5791200" cy="1323439"/>
          </a:xfrm>
          <a:prstGeom prst="rect">
            <a:avLst/>
          </a:prstGeom>
          <a:noFill/>
        </p:spPr>
        <p:txBody>
          <a:bodyPr wrap="square" rtlCol="0">
            <a:spAutoFit/>
          </a:bodyPr>
          <a:lstStyle/>
          <a:p>
            <a:r>
              <a:rPr lang="en-US" sz="2000" b="1" dirty="0" smtClean="0"/>
              <a:t>Inside of the NBI transmission line.  Arc has occurred between the </a:t>
            </a:r>
            <a:r>
              <a:rPr lang="en-US" sz="2000" b="1" dirty="0" err="1" smtClean="0"/>
              <a:t>accel</a:t>
            </a:r>
            <a:r>
              <a:rPr lang="en-US" sz="2000" b="1" dirty="0" smtClean="0"/>
              <a:t> wire (blue) and the return wire.  A strong bend caused them to touch, causing an arc damage at 60 kV.</a:t>
            </a:r>
            <a:endParaRPr lang="en-US" sz="2000" b="1" dirty="0"/>
          </a:p>
        </p:txBody>
      </p:sp>
      <p:sp>
        <p:nvSpPr>
          <p:cNvPr id="8" name="Slide Number Placeholder 3"/>
          <p:cNvSpPr>
            <a:spLocks noGrp="1"/>
          </p:cNvSpPr>
          <p:nvPr>
            <p:ph type="sldNum" sz="quarter" idx="4294967295"/>
          </p:nvPr>
        </p:nvSpPr>
        <p:spPr>
          <a:xfrm>
            <a:off x="7239000" y="6553200"/>
            <a:ext cx="1905000" cy="457200"/>
          </a:xfrm>
          <a:prstGeom prst="rect">
            <a:avLst/>
          </a:prstGeom>
          <a:noFill/>
        </p:spPr>
        <p:txBody>
          <a:bodyPr anchor="t"/>
          <a:lstStyle/>
          <a:p>
            <a:pPr algn="r">
              <a:buNone/>
            </a:pPr>
            <a:fld id="{338AFD17-9088-4C77-B107-6A6359279C2A}" type="slidenum">
              <a:rPr lang="en-US" sz="1400" b="0">
                <a:latin typeface="Times" charset="0"/>
              </a:rPr>
              <a:pPr algn="r">
                <a:buNone/>
              </a:pPr>
              <a:t>39</a:t>
            </a:fld>
            <a:endParaRPr lang="en-US" sz="1400" b="0" dirty="0">
              <a:latin typeface="Times" charset="0"/>
            </a:endParaRPr>
          </a:p>
        </p:txBody>
      </p:sp>
    </p:spTree>
    <p:extLst>
      <p:ext uri="{BB962C8B-B14F-4D97-AF65-F5344CB8AC3E}">
        <p14:creationId xmlns:p14="http://schemas.microsoft.com/office/powerpoint/2010/main" val="253682519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18771"/>
            <a:ext cx="9144000" cy="904863"/>
          </a:xfrm>
          <a:prstGeom prst="rect">
            <a:avLst/>
          </a:prstGeom>
        </p:spPr>
        <p:txBody>
          <a:bodyPr vert="horz" wrap="square" lIns="0" tIns="0" rIns="0" bIns="0" rtlCol="0">
            <a:spAutoFit/>
          </a:bodyPr>
          <a:lstStyle/>
          <a:p>
            <a:pPr marL="1270" algn="ctr">
              <a:lnSpc>
                <a:spcPct val="80000"/>
              </a:lnSpc>
            </a:pPr>
            <a:r>
              <a:rPr sz="3600" spc="-5" dirty="0">
                <a:solidFill>
                  <a:srgbClr val="0000FF"/>
                </a:solidFill>
              </a:rPr>
              <a:t>Central </a:t>
            </a:r>
            <a:r>
              <a:rPr sz="3600" dirty="0">
                <a:solidFill>
                  <a:srgbClr val="0000FF"/>
                </a:solidFill>
              </a:rPr>
              <a:t>magnet</a:t>
            </a:r>
            <a:r>
              <a:rPr sz="3600" spc="-85" dirty="0">
                <a:solidFill>
                  <a:srgbClr val="0000FF"/>
                </a:solidFill>
              </a:rPr>
              <a:t> </a:t>
            </a:r>
            <a:r>
              <a:rPr lang="en-US" sz="3600" spc="-85" dirty="0" smtClean="0">
                <a:solidFill>
                  <a:srgbClr val="0000FF"/>
                </a:solidFill>
              </a:rPr>
              <a:t>construction </a:t>
            </a:r>
            <a:r>
              <a:rPr sz="3600" spc="-5" dirty="0" smtClean="0">
                <a:solidFill>
                  <a:srgbClr val="0000FF"/>
                </a:solidFill>
              </a:rPr>
              <a:t>was</a:t>
            </a:r>
            <a:r>
              <a:rPr lang="en-US" sz="3600" spc="-5" dirty="0">
                <a:solidFill>
                  <a:srgbClr val="0000FF"/>
                </a:solidFill>
              </a:rPr>
              <a:t/>
            </a:r>
            <a:br>
              <a:rPr lang="en-US" sz="3600" spc="-5" dirty="0">
                <a:solidFill>
                  <a:srgbClr val="0000FF"/>
                </a:solidFill>
              </a:rPr>
            </a:br>
            <a:r>
              <a:rPr lang="en-US" sz="3600" spc="-5" dirty="0" smtClean="0">
                <a:solidFill>
                  <a:srgbClr val="0000FF"/>
                </a:solidFill>
              </a:rPr>
              <a:t>complex, </a:t>
            </a:r>
            <a:r>
              <a:rPr sz="3600" spc="-5" dirty="0" smtClean="0">
                <a:solidFill>
                  <a:srgbClr val="0000FF"/>
                </a:solidFill>
              </a:rPr>
              <a:t>multi-stage</a:t>
            </a:r>
            <a:r>
              <a:rPr lang="en-US" sz="3600" spc="-5" dirty="0" smtClean="0">
                <a:solidFill>
                  <a:srgbClr val="0000FF"/>
                </a:solidFill>
              </a:rPr>
              <a:t>,</a:t>
            </a:r>
            <a:r>
              <a:rPr sz="3600" spc="-5" dirty="0" smtClean="0">
                <a:solidFill>
                  <a:srgbClr val="0000FF"/>
                </a:solidFill>
              </a:rPr>
              <a:t> multi-year</a:t>
            </a:r>
            <a:r>
              <a:rPr sz="3600" spc="-25" dirty="0" smtClean="0">
                <a:solidFill>
                  <a:srgbClr val="0000FF"/>
                </a:solidFill>
              </a:rPr>
              <a:t> </a:t>
            </a:r>
            <a:r>
              <a:rPr lang="en-US" sz="3600" spc="-25" dirty="0" smtClean="0">
                <a:solidFill>
                  <a:srgbClr val="0000FF"/>
                </a:solidFill>
              </a:rPr>
              <a:t>effort</a:t>
            </a:r>
            <a:endParaRPr sz="3600" dirty="0">
              <a:solidFill>
                <a:srgbClr val="0000FF"/>
              </a:solidFill>
            </a:endParaRPr>
          </a:p>
        </p:txBody>
      </p:sp>
      <p:sp>
        <p:nvSpPr>
          <p:cNvPr id="3" name="object 3"/>
          <p:cNvSpPr/>
          <p:nvPr/>
        </p:nvSpPr>
        <p:spPr>
          <a:xfrm>
            <a:off x="114300" y="2514600"/>
            <a:ext cx="2247899" cy="3200399"/>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2514600" y="1447800"/>
            <a:ext cx="3994462" cy="205917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2514600" y="3705621"/>
            <a:ext cx="3994463" cy="2695179"/>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6645378" y="1600200"/>
            <a:ext cx="2271646" cy="4648357"/>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152527" y="1829229"/>
            <a:ext cx="2170430" cy="619760"/>
          </a:xfrm>
          <a:prstGeom prst="rect">
            <a:avLst/>
          </a:prstGeom>
        </p:spPr>
        <p:txBody>
          <a:bodyPr vert="horz" wrap="square" lIns="0" tIns="0" rIns="0" bIns="0" rtlCol="0">
            <a:spAutoFit/>
          </a:bodyPr>
          <a:lstStyle/>
          <a:p>
            <a:pPr marR="5080" indent="12700" algn="ctr">
              <a:lnSpc>
                <a:spcPct val="100000"/>
              </a:lnSpc>
            </a:pPr>
            <a:r>
              <a:rPr sz="2000" spc="-5" dirty="0">
                <a:latin typeface="Arial"/>
                <a:cs typeface="Arial"/>
              </a:rPr>
              <a:t>Built 4 toroidal field  (TF)</a:t>
            </a:r>
            <a:r>
              <a:rPr sz="2000" spc="-90" dirty="0">
                <a:latin typeface="Arial"/>
                <a:cs typeface="Arial"/>
              </a:rPr>
              <a:t> </a:t>
            </a:r>
            <a:r>
              <a:rPr sz="2000" spc="-5" dirty="0">
                <a:latin typeface="Arial"/>
                <a:cs typeface="Arial"/>
              </a:rPr>
              <a:t>quadrants</a:t>
            </a:r>
            <a:endParaRPr sz="2000" dirty="0">
              <a:latin typeface="Arial"/>
              <a:cs typeface="Arial"/>
            </a:endParaRPr>
          </a:p>
        </p:txBody>
      </p:sp>
      <p:sp>
        <p:nvSpPr>
          <p:cNvPr id="8" name="object 8"/>
          <p:cNvSpPr txBox="1"/>
          <p:nvPr/>
        </p:nvSpPr>
        <p:spPr>
          <a:xfrm>
            <a:off x="3124200" y="3008380"/>
            <a:ext cx="3342004" cy="453137"/>
          </a:xfrm>
          <a:prstGeom prst="rect">
            <a:avLst/>
          </a:prstGeom>
        </p:spPr>
        <p:txBody>
          <a:bodyPr vert="horz" wrap="square" lIns="0" tIns="0" rIns="0" bIns="0" rtlCol="0" anchor="ctr">
            <a:spAutoFit/>
          </a:bodyPr>
          <a:lstStyle/>
          <a:p>
            <a:pPr marL="12700" marR="5080" indent="99695" algn="r">
              <a:lnSpc>
                <a:spcPct val="171300"/>
              </a:lnSpc>
            </a:pPr>
            <a:r>
              <a:rPr sz="2000" spc="-5" dirty="0">
                <a:solidFill>
                  <a:srgbClr val="FFFFFF"/>
                </a:solidFill>
                <a:latin typeface="Arial"/>
                <a:cs typeface="Arial"/>
              </a:rPr>
              <a:t>Combine quadrants </a:t>
            </a:r>
            <a:r>
              <a:rPr sz="2000" spc="5" dirty="0">
                <a:solidFill>
                  <a:srgbClr val="FFFFFF"/>
                </a:solidFill>
                <a:latin typeface="Arial"/>
                <a:cs typeface="Arial"/>
              </a:rPr>
              <a:t>(5</a:t>
            </a:r>
            <a:r>
              <a:rPr sz="1950" spc="7" baseline="25641" dirty="0">
                <a:solidFill>
                  <a:srgbClr val="FFFFFF"/>
                </a:solidFill>
                <a:latin typeface="Arial"/>
                <a:cs typeface="Arial"/>
              </a:rPr>
              <a:t>th </a:t>
            </a:r>
            <a:r>
              <a:rPr sz="2000" spc="-5" dirty="0">
                <a:solidFill>
                  <a:srgbClr val="FFFFFF"/>
                </a:solidFill>
                <a:latin typeface="Arial"/>
                <a:cs typeface="Arial"/>
              </a:rPr>
              <a:t>VPI</a:t>
            </a:r>
            <a:r>
              <a:rPr sz="2000" spc="-5" dirty="0" smtClean="0">
                <a:solidFill>
                  <a:srgbClr val="FFFFFF"/>
                </a:solidFill>
                <a:latin typeface="Arial"/>
                <a:cs typeface="Arial"/>
              </a:rPr>
              <a:t>)</a:t>
            </a:r>
            <a:endParaRPr sz="2000" dirty="0">
              <a:latin typeface="Arial"/>
              <a:cs typeface="Arial"/>
            </a:endParaRPr>
          </a:p>
        </p:txBody>
      </p:sp>
      <p:sp>
        <p:nvSpPr>
          <p:cNvPr id="9" name="object 9"/>
          <p:cNvSpPr txBox="1"/>
          <p:nvPr/>
        </p:nvSpPr>
        <p:spPr>
          <a:xfrm>
            <a:off x="6806572" y="2223456"/>
            <a:ext cx="1873250" cy="924560"/>
          </a:xfrm>
          <a:prstGeom prst="rect">
            <a:avLst/>
          </a:prstGeom>
        </p:spPr>
        <p:txBody>
          <a:bodyPr vert="horz" wrap="square" lIns="0" tIns="0" rIns="0" bIns="0" rtlCol="0">
            <a:spAutoFit/>
          </a:bodyPr>
          <a:lstStyle/>
          <a:p>
            <a:pPr marL="12700" marR="5080" indent="70485" algn="ctr">
              <a:lnSpc>
                <a:spcPct val="100000"/>
              </a:lnSpc>
            </a:pPr>
            <a:r>
              <a:rPr sz="2000" spc="-5" dirty="0" smtClean="0">
                <a:solidFill>
                  <a:srgbClr val="FFFFFF"/>
                </a:solidFill>
                <a:latin typeface="Arial"/>
                <a:cs typeface="Arial"/>
              </a:rPr>
              <a:t>Install</a:t>
            </a:r>
            <a:r>
              <a:rPr lang="en-US" sz="2000" spc="-5" dirty="0" smtClean="0">
                <a:solidFill>
                  <a:srgbClr val="FFFFFF"/>
                </a:solidFill>
                <a:latin typeface="Arial"/>
                <a:cs typeface="Arial"/>
              </a:rPr>
              <a:t> </a:t>
            </a:r>
            <a:r>
              <a:rPr sz="2000" spc="-5" dirty="0" smtClean="0">
                <a:solidFill>
                  <a:srgbClr val="FFFFFF"/>
                </a:solidFill>
                <a:latin typeface="Arial"/>
                <a:cs typeface="Arial"/>
              </a:rPr>
              <a:t>vacuum-  </a:t>
            </a:r>
            <a:r>
              <a:rPr sz="2000" spc="-5" dirty="0">
                <a:solidFill>
                  <a:srgbClr val="FFFFFF"/>
                </a:solidFill>
                <a:latin typeface="Arial"/>
                <a:cs typeface="Arial"/>
              </a:rPr>
              <a:t>tight casing</a:t>
            </a:r>
            <a:r>
              <a:rPr sz="2000" spc="-75" dirty="0">
                <a:solidFill>
                  <a:srgbClr val="FFFFFF"/>
                </a:solidFill>
                <a:latin typeface="Arial"/>
                <a:cs typeface="Arial"/>
              </a:rPr>
              <a:t> </a:t>
            </a:r>
            <a:r>
              <a:rPr sz="2000" spc="-5" dirty="0">
                <a:solidFill>
                  <a:srgbClr val="FFFFFF"/>
                </a:solidFill>
                <a:latin typeface="Arial"/>
                <a:cs typeface="Arial"/>
              </a:rPr>
              <a:t>over  TF + OH</a:t>
            </a:r>
            <a:r>
              <a:rPr sz="2000" spc="-85" dirty="0">
                <a:solidFill>
                  <a:srgbClr val="FFFFFF"/>
                </a:solidFill>
                <a:latin typeface="Arial"/>
                <a:cs typeface="Arial"/>
              </a:rPr>
              <a:t> </a:t>
            </a:r>
            <a:r>
              <a:rPr sz="2000" spc="-5" dirty="0">
                <a:solidFill>
                  <a:srgbClr val="FFFFFF"/>
                </a:solidFill>
                <a:latin typeface="Arial"/>
                <a:cs typeface="Arial"/>
              </a:rPr>
              <a:t>bundle</a:t>
            </a:r>
            <a:endParaRPr sz="2000" dirty="0">
              <a:latin typeface="Arial"/>
              <a:cs typeface="Arial"/>
            </a:endParaRPr>
          </a:p>
        </p:txBody>
      </p:sp>
      <p:sp>
        <p:nvSpPr>
          <p:cNvPr id="10" name="object 10"/>
          <p:cNvSpPr txBox="1"/>
          <p:nvPr/>
        </p:nvSpPr>
        <p:spPr>
          <a:xfrm>
            <a:off x="0" y="5717937"/>
            <a:ext cx="2412478" cy="627864"/>
          </a:xfrm>
          <a:prstGeom prst="rect">
            <a:avLst/>
          </a:prstGeom>
        </p:spPr>
        <p:txBody>
          <a:bodyPr vert="horz" wrap="square" lIns="0" tIns="0" rIns="0" bIns="0" rtlCol="0">
            <a:spAutoFit/>
          </a:bodyPr>
          <a:lstStyle/>
          <a:p>
            <a:pPr marR="5080" indent="11113" algn="ctr">
              <a:lnSpc>
                <a:spcPct val="102200"/>
              </a:lnSpc>
            </a:pPr>
            <a:r>
              <a:rPr sz="2000" spc="-5" dirty="0" smtClean="0">
                <a:latin typeface="Arial"/>
                <a:cs typeface="Arial"/>
              </a:rPr>
              <a:t>4</a:t>
            </a:r>
            <a:r>
              <a:rPr sz="2000" spc="-5" dirty="0" smtClean="0">
                <a:latin typeface="Calibri"/>
                <a:cs typeface="Calibri"/>
              </a:rPr>
              <a:t> </a:t>
            </a:r>
            <a:r>
              <a:rPr sz="2000" spc="-5" dirty="0">
                <a:latin typeface="Arial"/>
                <a:cs typeface="Arial"/>
              </a:rPr>
              <a:t>vacuum pressure  </a:t>
            </a:r>
            <a:r>
              <a:rPr sz="2000" spc="-5" dirty="0" smtClean="0">
                <a:latin typeface="Arial"/>
                <a:cs typeface="Arial"/>
              </a:rPr>
              <a:t>impregnation</a:t>
            </a:r>
            <a:r>
              <a:rPr lang="en-US" sz="2000" spc="-5" dirty="0" smtClean="0">
                <a:latin typeface="Arial"/>
                <a:cs typeface="Arial"/>
              </a:rPr>
              <a:t>s</a:t>
            </a:r>
            <a:r>
              <a:rPr sz="2000" spc="-70" dirty="0" smtClean="0">
                <a:latin typeface="Arial"/>
                <a:cs typeface="Arial"/>
              </a:rPr>
              <a:t> </a:t>
            </a:r>
            <a:r>
              <a:rPr sz="2000" spc="-5" dirty="0">
                <a:latin typeface="Arial"/>
                <a:cs typeface="Arial"/>
              </a:rPr>
              <a:t>(VPI)</a:t>
            </a:r>
            <a:endParaRPr sz="2000" dirty="0">
              <a:latin typeface="Arial"/>
              <a:cs typeface="Arial"/>
            </a:endParaRPr>
          </a:p>
        </p:txBody>
      </p:sp>
      <p:sp>
        <p:nvSpPr>
          <p:cNvPr id="13" name="object 8"/>
          <p:cNvSpPr txBox="1"/>
          <p:nvPr/>
        </p:nvSpPr>
        <p:spPr>
          <a:xfrm>
            <a:off x="3124200" y="3657600"/>
            <a:ext cx="3342004" cy="609600"/>
          </a:xfrm>
          <a:prstGeom prst="rect">
            <a:avLst/>
          </a:prstGeom>
        </p:spPr>
        <p:txBody>
          <a:bodyPr vert="horz" wrap="square" lIns="0" tIns="0" rIns="0" bIns="0" rtlCol="0" anchor="ctr" anchorCtr="0">
            <a:noAutofit/>
          </a:bodyPr>
          <a:lstStyle/>
          <a:p>
            <a:pPr marL="12700" marR="5080" indent="-12700" algn="r">
              <a:lnSpc>
                <a:spcPct val="80000"/>
              </a:lnSpc>
            </a:pPr>
            <a:r>
              <a:rPr sz="2000" spc="-5" dirty="0" smtClean="0">
                <a:solidFill>
                  <a:srgbClr val="FFFFFF"/>
                </a:solidFill>
                <a:latin typeface="Arial"/>
                <a:cs typeface="Arial"/>
              </a:rPr>
              <a:t>Wind </a:t>
            </a:r>
            <a:r>
              <a:rPr sz="2000" spc="-5" dirty="0">
                <a:solidFill>
                  <a:srgbClr val="FFFFFF"/>
                </a:solidFill>
                <a:latin typeface="Arial"/>
                <a:cs typeface="Arial"/>
              </a:rPr>
              <a:t>ohmic heating (OH)</a:t>
            </a:r>
            <a:r>
              <a:rPr sz="2000" spc="-45" dirty="0">
                <a:solidFill>
                  <a:srgbClr val="FFFFFF"/>
                </a:solidFill>
                <a:latin typeface="Arial"/>
                <a:cs typeface="Arial"/>
              </a:rPr>
              <a:t> </a:t>
            </a:r>
            <a:r>
              <a:rPr lang="en-US" sz="2000" spc="-45" dirty="0" smtClean="0">
                <a:solidFill>
                  <a:srgbClr val="FFFFFF"/>
                </a:solidFill>
                <a:latin typeface="Arial"/>
                <a:cs typeface="Arial"/>
              </a:rPr>
              <a:t>c</a:t>
            </a:r>
            <a:r>
              <a:rPr sz="2000" spc="-5" dirty="0" smtClean="0">
                <a:solidFill>
                  <a:srgbClr val="FFFFFF"/>
                </a:solidFill>
                <a:latin typeface="Arial"/>
                <a:cs typeface="Arial"/>
              </a:rPr>
              <a:t>oil</a:t>
            </a:r>
            <a:r>
              <a:rPr lang="en-US" sz="2000" spc="-5" dirty="0" smtClean="0">
                <a:solidFill>
                  <a:srgbClr val="FFFFFF"/>
                </a:solidFill>
                <a:latin typeface="Arial"/>
                <a:cs typeface="Arial"/>
              </a:rPr>
              <a:t> over TF, </a:t>
            </a:r>
            <a:r>
              <a:rPr sz="2000" spc="-5" dirty="0" smtClean="0">
                <a:solidFill>
                  <a:srgbClr val="FFFFFF"/>
                </a:solidFill>
                <a:latin typeface="Arial"/>
                <a:cs typeface="Arial"/>
              </a:rPr>
              <a:t>then </a:t>
            </a:r>
            <a:r>
              <a:rPr sz="2000" spc="-5" dirty="0">
                <a:solidFill>
                  <a:srgbClr val="FFFFFF"/>
                </a:solidFill>
                <a:latin typeface="Arial"/>
                <a:cs typeface="Arial"/>
              </a:rPr>
              <a:t>final </a:t>
            </a:r>
            <a:r>
              <a:rPr sz="2000" spc="5" dirty="0">
                <a:solidFill>
                  <a:srgbClr val="FFFFFF"/>
                </a:solidFill>
                <a:latin typeface="Arial"/>
                <a:cs typeface="Arial"/>
              </a:rPr>
              <a:t>6</a:t>
            </a:r>
            <a:r>
              <a:rPr sz="1950" spc="7" baseline="25641" dirty="0">
                <a:solidFill>
                  <a:srgbClr val="FFFFFF"/>
                </a:solidFill>
                <a:latin typeface="Arial"/>
                <a:cs typeface="Arial"/>
              </a:rPr>
              <a:t>th</a:t>
            </a:r>
            <a:r>
              <a:rPr sz="1950" spc="187" baseline="25641" dirty="0">
                <a:solidFill>
                  <a:srgbClr val="FFFFFF"/>
                </a:solidFill>
                <a:latin typeface="Arial"/>
                <a:cs typeface="Arial"/>
              </a:rPr>
              <a:t> </a:t>
            </a:r>
            <a:r>
              <a:rPr sz="2000" spc="-5" dirty="0">
                <a:solidFill>
                  <a:srgbClr val="FFFFFF"/>
                </a:solidFill>
                <a:latin typeface="Arial"/>
                <a:cs typeface="Arial"/>
              </a:rPr>
              <a:t>VPI</a:t>
            </a:r>
            <a:endParaRPr sz="2000" dirty="0">
              <a:latin typeface="Arial"/>
              <a:cs typeface="Arial"/>
            </a:endParaRPr>
          </a:p>
        </p:txBody>
      </p:sp>
      <p:sp>
        <p:nvSpPr>
          <p:cNvPr id="12" name="Slide Number Placeholder 3"/>
          <p:cNvSpPr txBox="1">
            <a:spLocks/>
          </p:cNvSpPr>
          <p:nvPr/>
        </p:nvSpPr>
        <p:spPr>
          <a:xfrm>
            <a:off x="7239000" y="65532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4</a:t>
            </a:fld>
            <a:endParaRPr lang="en-US" sz="1400" dirty="0">
              <a:latin typeface="Times" charset="0"/>
            </a:endParaRPr>
          </a:p>
        </p:txBody>
      </p:sp>
    </p:spTree>
    <p:extLst>
      <p:ext uri="{BB962C8B-B14F-4D97-AF65-F5344CB8AC3E}">
        <p14:creationId xmlns:p14="http://schemas.microsoft.com/office/powerpoint/2010/main" val="8198770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lnSpc>
                <a:spcPts val="3225"/>
              </a:lnSpc>
              <a:buNone/>
            </a:pPr>
            <a:r>
              <a:rPr lang="en-US" sz="2800" i="0" dirty="0" smtClean="0">
                <a:solidFill>
                  <a:srgbClr val="0000FF"/>
                </a:solidFill>
                <a:latin typeface="Arial" charset="0"/>
                <a:ea typeface="MS PGothic" charset="0"/>
                <a:cs typeface="MS PGothic" charset="0"/>
              </a:rPr>
              <a:t>OH Arc Recovery Activity Completed on July 31</a:t>
            </a:r>
          </a:p>
          <a:p>
            <a:pPr algn="ctr">
              <a:lnSpc>
                <a:spcPts val="3225"/>
              </a:lnSpc>
              <a:buNone/>
            </a:pPr>
            <a:r>
              <a:rPr lang="en-US" sz="2400" i="0" dirty="0" smtClean="0">
                <a:solidFill>
                  <a:srgbClr val="FF0000"/>
                </a:solidFill>
                <a:latin typeface="Arial" charset="0"/>
                <a:ea typeface="MS PGothic" charset="0"/>
                <a:cs typeface="MS PGothic" charset="0"/>
              </a:rPr>
              <a:t>ISTP restarted on Aug. 5 &amp; CD-4 Plas</a:t>
            </a:r>
            <a:r>
              <a:rPr lang="en-US" sz="2400" dirty="0" smtClean="0">
                <a:solidFill>
                  <a:srgbClr val="FF0000"/>
                </a:solidFill>
                <a:latin typeface="Arial" charset="0"/>
                <a:ea typeface="MS PGothic" charset="0"/>
                <a:cs typeface="MS PGothic" charset="0"/>
              </a:rPr>
              <a:t>ma Achieved on Aug. 10</a:t>
            </a:r>
            <a:endParaRPr lang="en-US" sz="2400" i="0" dirty="0">
              <a:solidFill>
                <a:srgbClr val="FF0000"/>
              </a:solidFill>
              <a:latin typeface="Arial" charset="0"/>
              <a:ea typeface="MS PGothic" charset="0"/>
              <a:cs typeface="MS PGothic" charset="0"/>
            </a:endParaRPr>
          </a:p>
        </p:txBody>
      </p:sp>
      <p:sp>
        <p:nvSpPr>
          <p:cNvPr id="31747" name="Rectangle 37"/>
          <p:cNvSpPr>
            <a:spLocks noChangeArrowheads="1"/>
          </p:cNvSpPr>
          <p:nvPr/>
        </p:nvSpPr>
        <p:spPr bwMode="auto">
          <a:xfrm flipH="1">
            <a:off x="3657600" y="1143000"/>
            <a:ext cx="1676401" cy="228600"/>
          </a:xfrm>
          <a:prstGeom prst="rect">
            <a:avLst/>
          </a:prstGeom>
          <a:noFill/>
          <a:ln w="158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nchor="ctr"/>
          <a:lstStyle/>
          <a:p>
            <a:pPr algn="ctr">
              <a:buNone/>
            </a:pPr>
            <a:r>
              <a:rPr lang="en-US" sz="1600" i="0" dirty="0" smtClean="0">
                <a:latin typeface="Calibri" charset="0"/>
                <a:cs typeface="Arial" charset="0"/>
              </a:rPr>
              <a:t>June 2015</a:t>
            </a:r>
            <a:endParaRPr lang="en-US" sz="1600" i="0" dirty="0">
              <a:latin typeface="Calibri" charset="0"/>
              <a:cs typeface="Arial" charset="0"/>
            </a:endParaRPr>
          </a:p>
        </p:txBody>
      </p:sp>
      <p:sp>
        <p:nvSpPr>
          <p:cNvPr id="31748" name="Rectangle 38"/>
          <p:cNvSpPr>
            <a:spLocks noChangeArrowheads="1"/>
          </p:cNvSpPr>
          <p:nvPr/>
        </p:nvSpPr>
        <p:spPr bwMode="auto">
          <a:xfrm flipH="1">
            <a:off x="5334000" y="1143000"/>
            <a:ext cx="1676400" cy="228600"/>
          </a:xfrm>
          <a:prstGeom prst="rect">
            <a:avLst/>
          </a:prstGeom>
          <a:noFill/>
          <a:ln w="158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nchor="ctr"/>
          <a:lstStyle/>
          <a:p>
            <a:pPr algn="ctr">
              <a:buNone/>
            </a:pPr>
            <a:r>
              <a:rPr lang="en-US" sz="1600" i="0" dirty="0" smtClean="0">
                <a:latin typeface="Calibri" charset="0"/>
                <a:cs typeface="Arial" charset="0"/>
              </a:rPr>
              <a:t>July  2015</a:t>
            </a:r>
            <a:endParaRPr lang="en-US" sz="1600" i="0" dirty="0">
              <a:latin typeface="Calibri" charset="0"/>
              <a:cs typeface="Arial" charset="0"/>
            </a:endParaRPr>
          </a:p>
        </p:txBody>
      </p:sp>
      <p:sp>
        <p:nvSpPr>
          <p:cNvPr id="31750" name="Rectangle 24"/>
          <p:cNvSpPr>
            <a:spLocks noChangeArrowheads="1"/>
          </p:cNvSpPr>
          <p:nvPr/>
        </p:nvSpPr>
        <p:spPr bwMode="auto">
          <a:xfrm>
            <a:off x="8305800" y="1447800"/>
            <a:ext cx="381000" cy="457200"/>
          </a:xfrm>
          <a:prstGeom prst="rect">
            <a:avLst/>
          </a:prstGeom>
          <a:solidFill>
            <a:schemeClr val="accent4">
              <a:lumMod val="20000"/>
              <a:lumOff val="80000"/>
            </a:schemeClr>
          </a:solidFill>
          <a:ln w="15875">
            <a:solidFill>
              <a:schemeClr val="tx1"/>
            </a:solidFill>
            <a:round/>
            <a:headEnd/>
            <a:tailEnd type="triangle" w="med" len="med"/>
          </a:ln>
        </p:spPr>
        <p:txBody>
          <a:bodyPr lIns="0" tIns="0" rIns="0" bIns="0" anchor="ctr"/>
          <a:lstStyle/>
          <a:p>
            <a:pPr algn="ctr">
              <a:buNone/>
            </a:pPr>
            <a:endParaRPr lang="en-US" sz="1600" i="0" dirty="0">
              <a:solidFill>
                <a:srgbClr val="000000"/>
              </a:solidFill>
              <a:latin typeface="Calibri" charset="0"/>
            </a:endParaRPr>
          </a:p>
        </p:txBody>
      </p:sp>
      <p:sp>
        <p:nvSpPr>
          <p:cNvPr id="31752" name="TextBox 34"/>
          <p:cNvSpPr txBox="1">
            <a:spLocks noChangeArrowheads="1"/>
          </p:cNvSpPr>
          <p:nvPr/>
        </p:nvSpPr>
        <p:spPr bwMode="auto">
          <a:xfrm>
            <a:off x="515938" y="2286000"/>
            <a:ext cx="2074862" cy="58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ts val="1900"/>
              </a:lnSpc>
              <a:buNone/>
            </a:pPr>
            <a:r>
              <a:rPr lang="en-US" sz="1800" i="0" dirty="0" smtClean="0">
                <a:solidFill>
                  <a:srgbClr val="FF0000"/>
                </a:solidFill>
                <a:latin typeface="Calibri" charset="0"/>
                <a:ea typeface="MS PGothic" charset="0"/>
                <a:cs typeface="MS PGothic" charset="0"/>
              </a:rPr>
              <a:t>OH Arc</a:t>
            </a:r>
          </a:p>
          <a:p>
            <a:pPr algn="ctr" eaLnBrk="1" hangingPunct="1">
              <a:lnSpc>
                <a:spcPts val="1900"/>
              </a:lnSpc>
              <a:buNone/>
            </a:pPr>
            <a:r>
              <a:rPr lang="en-US" sz="1800" i="0" dirty="0" smtClean="0">
                <a:solidFill>
                  <a:srgbClr val="FF0000"/>
                </a:solidFill>
                <a:latin typeface="Calibri" charset="0"/>
                <a:ea typeface="MS PGothic" charset="0"/>
                <a:cs typeface="MS PGothic" charset="0"/>
              </a:rPr>
              <a:t>(Apr. 24, 2015)</a:t>
            </a:r>
            <a:endParaRPr lang="en-US" sz="1800" i="0" dirty="0">
              <a:solidFill>
                <a:srgbClr val="FF0000"/>
              </a:solidFill>
              <a:latin typeface="Calibri" charset="0"/>
              <a:ea typeface="MS PGothic" charset="0"/>
              <a:cs typeface="MS PGothic" charset="0"/>
            </a:endParaRPr>
          </a:p>
        </p:txBody>
      </p:sp>
      <p:sp>
        <p:nvSpPr>
          <p:cNvPr id="31753" name="Rectangle 29"/>
          <p:cNvSpPr>
            <a:spLocks noChangeArrowheads="1"/>
          </p:cNvSpPr>
          <p:nvPr/>
        </p:nvSpPr>
        <p:spPr bwMode="auto">
          <a:xfrm>
            <a:off x="7046912" y="1447800"/>
            <a:ext cx="1258887" cy="457200"/>
          </a:xfrm>
          <a:prstGeom prst="rect">
            <a:avLst/>
          </a:prstGeom>
          <a:solidFill>
            <a:srgbClr val="7489F5"/>
          </a:solidFill>
          <a:ln w="15875">
            <a:solidFill>
              <a:schemeClr val="tx1"/>
            </a:solidFill>
            <a:round/>
            <a:headEnd/>
            <a:tailEnd type="triangle" w="med" len="med"/>
          </a:ln>
        </p:spPr>
        <p:txBody>
          <a:bodyPr lIns="0" tIns="0" rIns="0" bIns="0" anchor="ctr"/>
          <a:lstStyle/>
          <a:p>
            <a:pPr algn="ctr">
              <a:buNone/>
            </a:pPr>
            <a:r>
              <a:rPr lang="en-US" sz="1500" i="0" dirty="0">
                <a:solidFill>
                  <a:srgbClr val="000000"/>
                </a:solidFill>
                <a:latin typeface="Calibri" charset="0"/>
              </a:rPr>
              <a:t>ISTP</a:t>
            </a:r>
            <a:endParaRPr lang="en-US" sz="1400" i="0" dirty="0">
              <a:solidFill>
                <a:srgbClr val="000000"/>
              </a:solidFill>
              <a:latin typeface="Calibri" charset="0"/>
            </a:endParaRPr>
          </a:p>
        </p:txBody>
      </p:sp>
      <p:sp>
        <p:nvSpPr>
          <p:cNvPr id="31754" name="Rectangle 24"/>
          <p:cNvSpPr>
            <a:spLocks noChangeArrowheads="1"/>
          </p:cNvSpPr>
          <p:nvPr/>
        </p:nvSpPr>
        <p:spPr bwMode="auto">
          <a:xfrm>
            <a:off x="1600200" y="1447800"/>
            <a:ext cx="5448300" cy="457200"/>
          </a:xfrm>
          <a:prstGeom prst="rect">
            <a:avLst/>
          </a:prstGeom>
          <a:solidFill>
            <a:srgbClr val="FFFF00"/>
          </a:solidFill>
          <a:ln w="15875">
            <a:solidFill>
              <a:schemeClr val="tx1"/>
            </a:solidFill>
            <a:round/>
            <a:headEnd/>
            <a:tailEnd type="triangle" w="med" len="med"/>
          </a:ln>
        </p:spPr>
        <p:txBody>
          <a:bodyPr lIns="0" tIns="0" rIns="0" bIns="0" anchor="ctr"/>
          <a:lstStyle/>
          <a:p>
            <a:pPr algn="ctr">
              <a:buNone/>
            </a:pPr>
            <a:r>
              <a:rPr lang="en-US" sz="1600" i="0" dirty="0">
                <a:solidFill>
                  <a:srgbClr val="000000"/>
                </a:solidFill>
                <a:latin typeface="Calibri" charset="0"/>
              </a:rPr>
              <a:t>OH </a:t>
            </a:r>
            <a:r>
              <a:rPr lang="en-US" sz="1600" i="0" dirty="0" smtClean="0">
                <a:solidFill>
                  <a:srgbClr val="000000"/>
                </a:solidFill>
                <a:latin typeface="Calibri" charset="0"/>
              </a:rPr>
              <a:t>Recovery</a:t>
            </a:r>
            <a:endParaRPr lang="en-US" sz="1600" i="0" dirty="0">
              <a:solidFill>
                <a:srgbClr val="000000"/>
              </a:solidFill>
              <a:latin typeface="Calibri" charset="0"/>
            </a:endParaRPr>
          </a:p>
        </p:txBody>
      </p:sp>
      <p:cxnSp>
        <p:nvCxnSpPr>
          <p:cNvPr id="31768" name="Straight Arrow Connector 3"/>
          <p:cNvCxnSpPr>
            <a:cxnSpLocks noChangeShapeType="1"/>
          </p:cNvCxnSpPr>
          <p:nvPr/>
        </p:nvCxnSpPr>
        <p:spPr bwMode="auto">
          <a:xfrm flipV="1">
            <a:off x="7315200" y="1905000"/>
            <a:ext cx="0" cy="533400"/>
          </a:xfrm>
          <a:prstGeom prst="straightConnector1">
            <a:avLst/>
          </a:prstGeom>
          <a:noFill/>
          <a:ln w="28575" cmpd="sng">
            <a:solidFill>
              <a:srgbClr val="FF0000"/>
            </a:solidFill>
            <a:round/>
            <a:headEnd/>
            <a:tailEnd type="arrow" w="med" len="med"/>
          </a:ln>
          <a:extLst>
            <a:ext uri="{909E8E84-426E-40dd-AFC4-6F175D3DCCD1}">
              <a14:hiddenFill xmlns:a14="http://schemas.microsoft.com/office/drawing/2010/main">
                <a:noFill/>
              </a14:hiddenFill>
            </a:ext>
          </a:extLst>
        </p:spPr>
      </p:cxnSp>
      <p:sp>
        <p:nvSpPr>
          <p:cNvPr id="31769" name="TextBox 34"/>
          <p:cNvSpPr txBox="1">
            <a:spLocks noChangeArrowheads="1"/>
          </p:cNvSpPr>
          <p:nvPr/>
        </p:nvSpPr>
        <p:spPr bwMode="auto">
          <a:xfrm>
            <a:off x="5562600" y="1981200"/>
            <a:ext cx="1219200" cy="78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ts val="1800"/>
              </a:lnSpc>
              <a:buNone/>
            </a:pPr>
            <a:r>
              <a:rPr lang="en-US" sz="1400" i="0" dirty="0" smtClean="0">
                <a:solidFill>
                  <a:schemeClr val="tx1"/>
                </a:solidFill>
                <a:latin typeface="Calibri" charset="0"/>
                <a:ea typeface="MS PGothic" charset="0"/>
                <a:cs typeface="MS PGothic" charset="0"/>
              </a:rPr>
              <a:t>OH Repair complete</a:t>
            </a:r>
          </a:p>
          <a:p>
            <a:pPr algn="ctr" eaLnBrk="1" hangingPunct="1">
              <a:lnSpc>
                <a:spcPts val="1800"/>
              </a:lnSpc>
              <a:buNone/>
            </a:pPr>
            <a:r>
              <a:rPr lang="en-US" sz="1400" i="0" dirty="0" smtClean="0">
                <a:solidFill>
                  <a:schemeClr val="tx1"/>
                </a:solidFill>
                <a:latin typeface="Calibri" charset="0"/>
                <a:ea typeface="MS PGothic" charset="0"/>
                <a:cs typeface="MS PGothic" charset="0"/>
              </a:rPr>
              <a:t>ACC Approval</a:t>
            </a:r>
            <a:endParaRPr lang="en-US" sz="1400" i="0" dirty="0">
              <a:solidFill>
                <a:schemeClr val="tx1"/>
              </a:solidFill>
              <a:latin typeface="Calibri" charset="0"/>
              <a:ea typeface="MS PGothic" charset="0"/>
              <a:cs typeface="MS PGothic" charset="0"/>
            </a:endParaRPr>
          </a:p>
        </p:txBody>
      </p:sp>
      <p:sp>
        <p:nvSpPr>
          <p:cNvPr id="29" name="Rectangle 36"/>
          <p:cNvSpPr>
            <a:spLocks noChangeArrowheads="1"/>
          </p:cNvSpPr>
          <p:nvPr/>
        </p:nvSpPr>
        <p:spPr bwMode="auto">
          <a:xfrm flipH="1">
            <a:off x="7010400" y="1143000"/>
            <a:ext cx="1676400" cy="228600"/>
          </a:xfrm>
          <a:prstGeom prst="rect">
            <a:avLst/>
          </a:prstGeom>
          <a:noFill/>
          <a:ln w="158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nchor="ctr"/>
          <a:lstStyle/>
          <a:p>
            <a:pPr algn="ctr">
              <a:buNone/>
            </a:pPr>
            <a:r>
              <a:rPr lang="en-US" sz="1600" i="0" dirty="0" smtClean="0">
                <a:latin typeface="Calibri" charset="0"/>
                <a:cs typeface="Arial" charset="0"/>
              </a:rPr>
              <a:t>August 2015</a:t>
            </a:r>
            <a:endParaRPr lang="en-US" sz="1600" i="0" dirty="0">
              <a:latin typeface="Calibri" charset="0"/>
              <a:cs typeface="Arial" charset="0"/>
            </a:endParaRPr>
          </a:p>
        </p:txBody>
      </p:sp>
      <p:sp>
        <p:nvSpPr>
          <p:cNvPr id="30" name="Rectangle 37"/>
          <p:cNvSpPr>
            <a:spLocks noChangeArrowheads="1"/>
          </p:cNvSpPr>
          <p:nvPr/>
        </p:nvSpPr>
        <p:spPr bwMode="auto">
          <a:xfrm flipH="1">
            <a:off x="1981200" y="1143000"/>
            <a:ext cx="1676401" cy="228600"/>
          </a:xfrm>
          <a:prstGeom prst="rect">
            <a:avLst/>
          </a:prstGeom>
          <a:noFill/>
          <a:ln w="158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nchor="ctr"/>
          <a:lstStyle/>
          <a:p>
            <a:pPr algn="ctr">
              <a:buNone/>
            </a:pPr>
            <a:r>
              <a:rPr lang="en-US" sz="1600" dirty="0" smtClean="0">
                <a:latin typeface="Calibri" charset="0"/>
                <a:cs typeface="Arial" charset="0"/>
              </a:rPr>
              <a:t>May</a:t>
            </a:r>
            <a:r>
              <a:rPr lang="en-US" sz="1600" i="0" dirty="0" smtClean="0">
                <a:latin typeface="Calibri" charset="0"/>
                <a:cs typeface="Arial" charset="0"/>
              </a:rPr>
              <a:t> 2015</a:t>
            </a:r>
            <a:endParaRPr lang="en-US" sz="1600" i="0" dirty="0">
              <a:latin typeface="Calibri" charset="0"/>
              <a:cs typeface="Arial" charset="0"/>
            </a:endParaRPr>
          </a:p>
        </p:txBody>
      </p:sp>
      <p:sp>
        <p:nvSpPr>
          <p:cNvPr id="31" name="Rectangle 37"/>
          <p:cNvSpPr>
            <a:spLocks noChangeArrowheads="1"/>
          </p:cNvSpPr>
          <p:nvPr/>
        </p:nvSpPr>
        <p:spPr bwMode="auto">
          <a:xfrm flipH="1">
            <a:off x="304800" y="1143000"/>
            <a:ext cx="1676401" cy="228600"/>
          </a:xfrm>
          <a:prstGeom prst="rect">
            <a:avLst/>
          </a:prstGeom>
          <a:noFill/>
          <a:ln w="158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lIns="0" tIns="0" rIns="0" bIns="0" anchor="ctr"/>
          <a:lstStyle/>
          <a:p>
            <a:pPr algn="ctr">
              <a:buNone/>
            </a:pPr>
            <a:r>
              <a:rPr lang="en-US" sz="1600" i="0" dirty="0" smtClean="0">
                <a:latin typeface="Calibri" charset="0"/>
                <a:cs typeface="Arial" charset="0"/>
              </a:rPr>
              <a:t>April 2015</a:t>
            </a:r>
            <a:endParaRPr lang="en-US" sz="1600" i="0" dirty="0">
              <a:latin typeface="Calibri" charset="0"/>
              <a:cs typeface="Arial" charset="0"/>
            </a:endParaRPr>
          </a:p>
        </p:txBody>
      </p:sp>
      <p:sp>
        <p:nvSpPr>
          <p:cNvPr id="37" name="TextBox 34"/>
          <p:cNvSpPr txBox="1">
            <a:spLocks noChangeArrowheads="1"/>
          </p:cNvSpPr>
          <p:nvPr/>
        </p:nvSpPr>
        <p:spPr bwMode="auto">
          <a:xfrm>
            <a:off x="7696200" y="1981200"/>
            <a:ext cx="2074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400" i="0" dirty="0" smtClean="0">
                <a:solidFill>
                  <a:schemeClr val="tx1"/>
                </a:solidFill>
                <a:latin typeface="Calibri" charset="0"/>
                <a:ea typeface="MS PGothic" charset="0"/>
                <a:cs typeface="MS PGothic" charset="0"/>
              </a:rPr>
              <a:t>MPTS Calibration</a:t>
            </a:r>
            <a:endParaRPr lang="en-US" sz="1400" i="0" dirty="0">
              <a:solidFill>
                <a:schemeClr val="tx1"/>
              </a:solidFill>
              <a:latin typeface="Calibri" charset="0"/>
              <a:ea typeface="MS PGothic" charset="0"/>
              <a:cs typeface="MS PGothic" charset="0"/>
            </a:endParaRPr>
          </a:p>
        </p:txBody>
      </p:sp>
      <p:cxnSp>
        <p:nvCxnSpPr>
          <p:cNvPr id="11" name="Straight Arrow Connector 10"/>
          <p:cNvCxnSpPr/>
          <p:nvPr/>
        </p:nvCxnSpPr>
        <p:spPr>
          <a:xfrm flipV="1">
            <a:off x="8458200" y="1676400"/>
            <a:ext cx="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3"/>
          <p:cNvCxnSpPr>
            <a:cxnSpLocks noChangeShapeType="1"/>
          </p:cNvCxnSpPr>
          <p:nvPr/>
        </p:nvCxnSpPr>
        <p:spPr bwMode="auto">
          <a:xfrm flipV="1">
            <a:off x="6553200" y="1905000"/>
            <a:ext cx="533400" cy="381000"/>
          </a:xfrm>
          <a:prstGeom prst="straightConnector1">
            <a:avLst/>
          </a:prstGeom>
          <a:noFill/>
          <a:ln w="28575" cmpd="sng">
            <a:solidFill>
              <a:srgbClr val="000000"/>
            </a:solidFill>
            <a:round/>
            <a:headEnd/>
            <a:tailEnd type="arrow" w="med" len="med"/>
          </a:ln>
          <a:extLst>
            <a:ext uri="{909E8E84-426E-40dd-AFC4-6F175D3DCCD1}">
              <a14:hiddenFill xmlns:a14="http://schemas.microsoft.com/office/drawing/2010/main">
                <a:noFill/>
              </a14:hiddenFill>
            </a:ext>
          </a:extLst>
        </p:spPr>
      </p:cxnSp>
      <p:sp>
        <p:nvSpPr>
          <p:cNvPr id="45" name="Rectangle 29"/>
          <p:cNvSpPr>
            <a:spLocks noChangeArrowheads="1"/>
          </p:cNvSpPr>
          <p:nvPr/>
        </p:nvSpPr>
        <p:spPr bwMode="auto">
          <a:xfrm>
            <a:off x="341313" y="1447800"/>
            <a:ext cx="1258887" cy="457200"/>
          </a:xfrm>
          <a:prstGeom prst="rect">
            <a:avLst/>
          </a:prstGeom>
          <a:solidFill>
            <a:srgbClr val="7489F5"/>
          </a:solidFill>
          <a:ln w="15875">
            <a:solidFill>
              <a:schemeClr val="tx1"/>
            </a:solidFill>
            <a:round/>
            <a:headEnd/>
            <a:tailEnd type="triangle" w="med" len="med"/>
          </a:ln>
        </p:spPr>
        <p:txBody>
          <a:bodyPr lIns="0" tIns="0" rIns="0" bIns="0" anchor="ctr"/>
          <a:lstStyle/>
          <a:p>
            <a:pPr algn="ctr">
              <a:buNone/>
            </a:pPr>
            <a:r>
              <a:rPr lang="en-US" sz="1500" i="0" dirty="0">
                <a:solidFill>
                  <a:srgbClr val="000000"/>
                </a:solidFill>
                <a:latin typeface="Calibri" charset="0"/>
              </a:rPr>
              <a:t>ISTP</a:t>
            </a:r>
            <a:endParaRPr lang="en-US" sz="1400" i="0" dirty="0">
              <a:solidFill>
                <a:srgbClr val="000000"/>
              </a:solidFill>
              <a:latin typeface="Calibri" charset="0"/>
            </a:endParaRPr>
          </a:p>
        </p:txBody>
      </p:sp>
      <p:cxnSp>
        <p:nvCxnSpPr>
          <p:cNvPr id="46" name="Straight Arrow Connector 3"/>
          <p:cNvCxnSpPr>
            <a:cxnSpLocks noChangeShapeType="1"/>
          </p:cNvCxnSpPr>
          <p:nvPr/>
        </p:nvCxnSpPr>
        <p:spPr bwMode="auto">
          <a:xfrm flipV="1">
            <a:off x="3505200" y="1905000"/>
            <a:ext cx="0" cy="457200"/>
          </a:xfrm>
          <a:prstGeom prst="straightConnector1">
            <a:avLst/>
          </a:prstGeom>
          <a:noFill/>
          <a:ln w="28575" cmpd="sng">
            <a:solidFill>
              <a:srgbClr val="000000"/>
            </a:solidFill>
            <a:round/>
            <a:headEnd/>
            <a:tailEnd type="arrow" w="med" len="med"/>
          </a:ln>
          <a:extLst>
            <a:ext uri="{909E8E84-426E-40dd-AFC4-6F175D3DCCD1}">
              <a14:hiddenFill xmlns:a14="http://schemas.microsoft.com/office/drawing/2010/main">
                <a:noFill/>
              </a14:hiddenFill>
            </a:ext>
          </a:extLst>
        </p:spPr>
      </p:cxnSp>
      <p:sp>
        <p:nvSpPr>
          <p:cNvPr id="47" name="TextBox 34"/>
          <p:cNvSpPr txBox="1">
            <a:spLocks noChangeArrowheads="1"/>
          </p:cNvSpPr>
          <p:nvPr/>
        </p:nvSpPr>
        <p:spPr bwMode="auto">
          <a:xfrm>
            <a:off x="6553200" y="2362200"/>
            <a:ext cx="2074862" cy="58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ts val="1900"/>
              </a:lnSpc>
              <a:buNone/>
            </a:pPr>
            <a:r>
              <a:rPr lang="en-US" sz="1800" i="0" dirty="0" smtClean="0">
                <a:solidFill>
                  <a:srgbClr val="FF0000"/>
                </a:solidFill>
                <a:latin typeface="Calibri" charset="0"/>
                <a:ea typeface="MS PGothic" charset="0"/>
                <a:cs typeface="MS PGothic" charset="0"/>
              </a:rPr>
              <a:t>CD4 First Plasma</a:t>
            </a:r>
          </a:p>
          <a:p>
            <a:pPr algn="ctr" eaLnBrk="1" hangingPunct="1">
              <a:lnSpc>
                <a:spcPts val="1900"/>
              </a:lnSpc>
              <a:buNone/>
            </a:pPr>
            <a:r>
              <a:rPr lang="en-US" sz="1800" i="0" dirty="0" smtClean="0">
                <a:solidFill>
                  <a:srgbClr val="FF0000"/>
                </a:solidFill>
                <a:latin typeface="Calibri" charset="0"/>
                <a:ea typeface="MS PGothic" charset="0"/>
                <a:cs typeface="MS PGothic" charset="0"/>
              </a:rPr>
              <a:t>(Aug. 10, 2015)</a:t>
            </a:r>
            <a:endParaRPr lang="en-US" sz="1800" i="0" dirty="0">
              <a:solidFill>
                <a:srgbClr val="FF0000"/>
              </a:solidFill>
              <a:latin typeface="Calibri" charset="0"/>
              <a:ea typeface="MS PGothic" charset="0"/>
              <a:cs typeface="MS PGothic" charset="0"/>
            </a:endParaRPr>
          </a:p>
        </p:txBody>
      </p:sp>
      <p:sp>
        <p:nvSpPr>
          <p:cNvPr id="49" name="Content Placeholder 2"/>
          <p:cNvSpPr>
            <a:spLocks noGrp="1"/>
          </p:cNvSpPr>
          <p:nvPr>
            <p:ph idx="1"/>
          </p:nvPr>
        </p:nvSpPr>
        <p:spPr>
          <a:xfrm>
            <a:off x="228600" y="3048000"/>
            <a:ext cx="8763001" cy="3429000"/>
          </a:xfrm>
          <a:solidFill>
            <a:schemeClr val="accent5">
              <a:lumMod val="40000"/>
              <a:lumOff val="60000"/>
            </a:schemeClr>
          </a:solidFill>
          <a:ln>
            <a:solidFill>
              <a:schemeClr val="tx1"/>
            </a:solidFill>
          </a:ln>
        </p:spPr>
        <p:txBody>
          <a:bodyPr>
            <a:normAutofit fontScale="92500" lnSpcReduction="10000"/>
          </a:bodyPr>
          <a:lstStyle/>
          <a:p>
            <a:pPr marL="0" indent="0" algn="ctr">
              <a:buFontTx/>
              <a:buNone/>
            </a:pPr>
            <a:r>
              <a:rPr lang="en-US" sz="1800" b="1" u="sng" dirty="0" smtClean="0">
                <a:latin typeface="Arial" charset="0"/>
                <a:ea typeface="ＭＳ Ｐゴシック" charset="0"/>
                <a:cs typeface="ＭＳ Ｐゴシック" charset="0"/>
              </a:rPr>
              <a:t>OH Arc Related Reviews</a:t>
            </a:r>
          </a:p>
          <a:p>
            <a:pPr marL="0" indent="0" algn="ctr">
              <a:buFontTx/>
              <a:buNone/>
            </a:pPr>
            <a:endParaRPr lang="en-US" sz="900" b="1" u="sng" dirty="0" smtClean="0">
              <a:latin typeface="Arial" charset="0"/>
              <a:ea typeface="ＭＳ Ｐゴシック" charset="0"/>
              <a:cs typeface="ＭＳ Ｐゴシック" charset="0"/>
            </a:endParaRPr>
          </a:p>
          <a:p>
            <a:pPr marL="0" indent="0">
              <a:buFontTx/>
              <a:buNone/>
            </a:pPr>
            <a:r>
              <a:rPr lang="en-US" sz="1800" b="1" u="sng" dirty="0">
                <a:latin typeface="Arial" charset="0"/>
                <a:ea typeface="ＭＳ Ｐゴシック" charset="0"/>
                <a:cs typeface="ＭＳ Ｐゴシック" charset="0"/>
              </a:rPr>
              <a:t>•</a:t>
            </a:r>
            <a:r>
              <a:rPr lang="en-US" sz="1800" b="1" u="sng" dirty="0" smtClean="0">
                <a:latin typeface="Arial" charset="0"/>
                <a:ea typeface="ＭＳ Ｐゴシック" charset="0"/>
                <a:cs typeface="ＭＳ Ｐゴシック" charset="0"/>
              </a:rPr>
              <a:t> On </a:t>
            </a:r>
            <a:r>
              <a:rPr lang="en-US" sz="1800" b="1" u="sng" dirty="0">
                <a:latin typeface="Arial" charset="0"/>
                <a:ea typeface="ＭＳ Ｐゴシック" charset="0"/>
                <a:cs typeface="ＭＳ Ｐゴシック" charset="0"/>
              </a:rPr>
              <a:t>causes: technical, procedural, process (April 30 – May 13)</a:t>
            </a:r>
          </a:p>
          <a:p>
            <a:pPr marL="0" indent="0">
              <a:buFontTx/>
              <a:buNone/>
            </a:pPr>
            <a:r>
              <a:rPr lang="en-US" sz="1600" b="1" dirty="0">
                <a:solidFill>
                  <a:srgbClr val="0000FF"/>
                </a:solidFill>
                <a:latin typeface="Arial" charset="0"/>
                <a:ea typeface="ＭＳ Ｐゴシック" charset="0"/>
                <a:cs typeface="ＭＳ Ｐゴシック" charset="0"/>
              </a:rPr>
              <a:t>R. Ellis (chair, ME</a:t>
            </a:r>
            <a:r>
              <a:rPr lang="en-US" sz="1600" b="1" dirty="0" smtClean="0">
                <a:solidFill>
                  <a:srgbClr val="0000FF"/>
                </a:solidFill>
                <a:latin typeface="Arial" charset="0"/>
                <a:ea typeface="ＭＳ Ｐゴシック" charset="0"/>
                <a:cs typeface="ＭＳ Ｐゴシック" charset="0"/>
              </a:rPr>
              <a:t>), J</a:t>
            </a:r>
            <a:r>
              <a:rPr lang="en-US" sz="1600" b="1" dirty="0">
                <a:solidFill>
                  <a:srgbClr val="0000FF"/>
                </a:solidFill>
                <a:latin typeface="Arial" charset="0"/>
                <a:ea typeface="ＭＳ Ｐゴシック" charset="0"/>
                <a:cs typeface="ＭＳ Ｐゴシック" charset="0"/>
              </a:rPr>
              <a:t>. </a:t>
            </a:r>
            <a:r>
              <a:rPr lang="en-US" sz="1600" b="1" dirty="0" err="1">
                <a:solidFill>
                  <a:srgbClr val="0000FF"/>
                </a:solidFill>
                <a:latin typeface="Arial" charset="0"/>
                <a:ea typeface="ＭＳ Ｐゴシック" charset="0"/>
                <a:cs typeface="ＭＳ Ｐゴシック" charset="0"/>
              </a:rPr>
              <a:t>Delooper</a:t>
            </a:r>
            <a:r>
              <a:rPr lang="en-US" sz="1600" b="1" dirty="0">
                <a:solidFill>
                  <a:srgbClr val="0000FF"/>
                </a:solidFill>
                <a:latin typeface="Arial" charset="0"/>
                <a:ea typeface="ＭＳ Ｐゴシック" charset="0"/>
                <a:cs typeface="ＭＳ Ｐゴシック" charset="0"/>
              </a:rPr>
              <a:t> (best practices), J. Hosea (phys.),  </a:t>
            </a:r>
            <a:r>
              <a:rPr lang="en-US" sz="1600" b="1" dirty="0" smtClean="0">
                <a:solidFill>
                  <a:srgbClr val="0000FF"/>
                </a:solidFill>
                <a:latin typeface="Arial" charset="0"/>
                <a:ea typeface="ＭＳ Ｐゴシック" charset="0"/>
                <a:cs typeface="ＭＳ Ｐゴシック" charset="0"/>
              </a:rPr>
              <a:t>C</a:t>
            </a:r>
            <a:r>
              <a:rPr lang="en-US" sz="1600" b="1" dirty="0">
                <a:solidFill>
                  <a:srgbClr val="0000FF"/>
                </a:solidFill>
                <a:latin typeface="Arial" charset="0"/>
                <a:ea typeface="ＭＳ Ｐゴシック" charset="0"/>
                <a:cs typeface="ＭＳ Ｐゴシック" charset="0"/>
              </a:rPr>
              <a:t>. </a:t>
            </a:r>
            <a:r>
              <a:rPr lang="en-US" sz="1600" b="1" dirty="0" err="1">
                <a:solidFill>
                  <a:srgbClr val="0000FF"/>
                </a:solidFill>
                <a:latin typeface="Arial" charset="0"/>
                <a:ea typeface="ＭＳ Ｐゴシック" charset="0"/>
                <a:cs typeface="ＭＳ Ｐゴシック" charset="0"/>
              </a:rPr>
              <a:t>Neumeyer</a:t>
            </a:r>
            <a:r>
              <a:rPr lang="en-US" sz="1600" b="1" dirty="0">
                <a:solidFill>
                  <a:srgbClr val="0000FF"/>
                </a:solidFill>
                <a:latin typeface="Arial" charset="0"/>
                <a:ea typeface="ＭＳ Ｐゴシック" charset="0"/>
                <a:cs typeface="ＭＳ Ｐゴシック" charset="0"/>
              </a:rPr>
              <a:t> (EE),  M. Bell (phys.</a:t>
            </a:r>
            <a:r>
              <a:rPr lang="en-US" sz="1600" b="1" dirty="0" smtClean="0">
                <a:solidFill>
                  <a:srgbClr val="0000FF"/>
                </a:solidFill>
                <a:latin typeface="Arial" charset="0"/>
                <a:ea typeface="ＭＳ Ｐゴシック" charset="0"/>
                <a:cs typeface="ＭＳ Ｐゴシック" charset="0"/>
              </a:rPr>
              <a:t>)</a:t>
            </a:r>
            <a:endParaRPr lang="en-US" sz="1400" b="1" dirty="0">
              <a:latin typeface="Arial" charset="0"/>
              <a:ea typeface="ＭＳ Ｐゴシック" charset="0"/>
              <a:cs typeface="ＭＳ Ｐゴシック" charset="0"/>
            </a:endParaRPr>
          </a:p>
          <a:p>
            <a:pPr marL="0" indent="0">
              <a:buFontTx/>
              <a:buNone/>
            </a:pPr>
            <a:r>
              <a:rPr lang="en-US" sz="1800" b="1" u="sng" dirty="0">
                <a:latin typeface="Arial" charset="0"/>
                <a:ea typeface="ＭＳ Ｐゴシック" charset="0"/>
                <a:cs typeface="ＭＳ Ｐゴシック" charset="0"/>
              </a:rPr>
              <a:t>•</a:t>
            </a:r>
            <a:r>
              <a:rPr lang="en-US" sz="1800" b="1" u="sng" dirty="0" smtClean="0">
                <a:latin typeface="Arial" charset="0"/>
                <a:ea typeface="ＭＳ Ｐゴシック" charset="0"/>
                <a:cs typeface="ＭＳ Ｐゴシック" charset="0"/>
              </a:rPr>
              <a:t> On extent </a:t>
            </a:r>
            <a:r>
              <a:rPr lang="en-US" sz="1800" b="1" u="sng" dirty="0">
                <a:latin typeface="Arial" charset="0"/>
                <a:ea typeface="ＭＳ Ｐゴシック" charset="0"/>
                <a:cs typeface="ＭＳ Ｐゴシック" charset="0"/>
              </a:rPr>
              <a:t>of condition (May 13 – May 22)</a:t>
            </a:r>
          </a:p>
          <a:p>
            <a:pPr marL="0" indent="0">
              <a:buFontTx/>
              <a:buNone/>
            </a:pPr>
            <a:r>
              <a:rPr lang="en-US" sz="1600" b="1" dirty="0">
                <a:solidFill>
                  <a:srgbClr val="0000FF"/>
                </a:solidFill>
                <a:latin typeface="Arial" charset="0"/>
                <a:ea typeface="ＭＳ Ｐゴシック" charset="0"/>
                <a:cs typeface="ＭＳ Ｐゴシック" charset="0"/>
              </a:rPr>
              <a:t>J. Hosea (chair, </a:t>
            </a:r>
            <a:r>
              <a:rPr lang="en-US" sz="1600" b="1" dirty="0" err="1">
                <a:solidFill>
                  <a:srgbClr val="0000FF"/>
                </a:solidFill>
                <a:latin typeface="Arial" charset="0"/>
                <a:ea typeface="ＭＳ Ｐゴシック" charset="0"/>
                <a:cs typeface="ＭＳ Ｐゴシック" charset="0"/>
              </a:rPr>
              <a:t>phys</a:t>
            </a:r>
            <a:r>
              <a:rPr lang="en-US" sz="1600" b="1" dirty="0">
                <a:solidFill>
                  <a:srgbClr val="0000FF"/>
                </a:solidFill>
                <a:latin typeface="Arial" charset="0"/>
                <a:ea typeface="ＭＳ Ｐゴシック" charset="0"/>
                <a:cs typeface="ＭＳ Ｐゴシック" charset="0"/>
              </a:rPr>
              <a:t>), R. Ellis (ME), N. </a:t>
            </a:r>
            <a:r>
              <a:rPr lang="en-US" sz="1600" b="1" dirty="0" err="1">
                <a:solidFill>
                  <a:srgbClr val="0000FF"/>
                </a:solidFill>
                <a:latin typeface="Arial" charset="0"/>
                <a:ea typeface="ＭＳ Ｐゴシック" charset="0"/>
                <a:cs typeface="ＭＳ Ｐゴシック" charset="0"/>
              </a:rPr>
              <a:t>Greenough</a:t>
            </a:r>
            <a:r>
              <a:rPr lang="en-US" sz="1600" b="1" dirty="0">
                <a:solidFill>
                  <a:srgbClr val="0000FF"/>
                </a:solidFill>
                <a:latin typeface="Arial" charset="0"/>
                <a:ea typeface="ＭＳ Ｐゴシック" charset="0"/>
                <a:cs typeface="ＭＳ Ｐゴシック" charset="0"/>
              </a:rPr>
              <a:t> (EE)</a:t>
            </a:r>
            <a:r>
              <a:rPr lang="en-US" sz="1600" b="1" dirty="0" smtClean="0">
                <a:solidFill>
                  <a:srgbClr val="0000FF"/>
                </a:solidFill>
                <a:latin typeface="Arial" charset="0"/>
                <a:ea typeface="ＭＳ Ｐゴシック" charset="0"/>
                <a:cs typeface="ＭＳ Ｐゴシック" charset="0"/>
              </a:rPr>
              <a:t>,D</a:t>
            </a:r>
            <a:r>
              <a:rPr lang="en-US" sz="1600" b="1" dirty="0">
                <a:solidFill>
                  <a:srgbClr val="0000FF"/>
                </a:solidFill>
                <a:latin typeface="Arial" charset="0"/>
                <a:ea typeface="ＭＳ Ｐゴシック" charset="0"/>
                <a:cs typeface="ＭＳ Ｐゴシック" charset="0"/>
              </a:rPr>
              <a:t>. Mueller (</a:t>
            </a:r>
            <a:r>
              <a:rPr lang="en-US" sz="1600" b="1" dirty="0" err="1">
                <a:solidFill>
                  <a:srgbClr val="0000FF"/>
                </a:solidFill>
                <a:latin typeface="Arial" charset="0"/>
                <a:ea typeface="ＭＳ Ｐゴシック" charset="0"/>
                <a:cs typeface="ＭＳ Ｐゴシック" charset="0"/>
              </a:rPr>
              <a:t>phys</a:t>
            </a:r>
            <a:r>
              <a:rPr lang="en-US" sz="1600" b="1" dirty="0" smtClean="0">
                <a:solidFill>
                  <a:srgbClr val="0000FF"/>
                </a:solidFill>
                <a:latin typeface="Arial" charset="0"/>
                <a:ea typeface="ＭＳ Ｐゴシック" charset="0"/>
                <a:cs typeface="ＭＳ Ｐゴシック" charset="0"/>
              </a:rPr>
              <a:t>)</a:t>
            </a:r>
            <a:endParaRPr lang="en-US" sz="1400" b="1" dirty="0">
              <a:latin typeface="Arial" charset="0"/>
              <a:ea typeface="ＭＳ Ｐゴシック" charset="0"/>
              <a:cs typeface="ＭＳ Ｐゴシック" charset="0"/>
            </a:endParaRPr>
          </a:p>
          <a:p>
            <a:pPr marL="0" indent="0">
              <a:buFontTx/>
              <a:buNone/>
            </a:pPr>
            <a:r>
              <a:rPr lang="en-US" sz="1800" b="1" u="sng" dirty="0" smtClean="0">
                <a:latin typeface="Arial" charset="0"/>
                <a:ea typeface="ＭＳ Ｐゴシック" charset="0"/>
                <a:cs typeface="ＭＳ Ｐゴシック" charset="0"/>
              </a:rPr>
              <a:t>• Root </a:t>
            </a:r>
            <a:r>
              <a:rPr lang="en-US" sz="1800" b="1" u="sng" dirty="0">
                <a:latin typeface="Arial" charset="0"/>
                <a:ea typeface="ＭＳ Ｐゴシック" charset="0"/>
                <a:cs typeface="ＭＳ Ｐゴシック" charset="0"/>
              </a:rPr>
              <a:t>cause analysis (May 4 – July)</a:t>
            </a:r>
          </a:p>
          <a:p>
            <a:pPr marL="0" indent="0">
              <a:buNone/>
            </a:pPr>
            <a:r>
              <a:rPr lang="en-US" sz="1600" b="1" dirty="0" smtClean="0">
                <a:solidFill>
                  <a:srgbClr val="0000FF"/>
                </a:solidFill>
                <a:latin typeface="Arial" charset="0"/>
                <a:ea typeface="ＭＳ Ｐゴシック" charset="0"/>
                <a:cs typeface="ＭＳ Ｐゴシック" charset="0"/>
              </a:rPr>
              <a:t>I. </a:t>
            </a:r>
            <a:r>
              <a:rPr lang="en-US" sz="1600" b="1" dirty="0" err="1" smtClean="0">
                <a:solidFill>
                  <a:srgbClr val="0000FF"/>
                </a:solidFill>
                <a:latin typeface="Arial" charset="0"/>
                <a:ea typeface="ＭＳ Ｐゴシック" charset="0"/>
                <a:cs typeface="ＭＳ Ｐゴシック" charset="0"/>
              </a:rPr>
              <a:t>Zatz</a:t>
            </a:r>
            <a:r>
              <a:rPr lang="en-US" sz="1600" b="1" dirty="0" smtClean="0">
                <a:solidFill>
                  <a:srgbClr val="0000FF"/>
                </a:solidFill>
                <a:latin typeface="Arial" charset="0"/>
                <a:ea typeface="ＭＳ Ｐゴシック" charset="0"/>
                <a:cs typeface="ＭＳ Ｐゴシック" charset="0"/>
              </a:rPr>
              <a:t> </a:t>
            </a:r>
            <a:r>
              <a:rPr lang="en-US" sz="1600" b="1" dirty="0">
                <a:solidFill>
                  <a:srgbClr val="0000FF"/>
                </a:solidFill>
                <a:latin typeface="Arial" charset="0"/>
                <a:ea typeface="ＭＳ Ｐゴシック" charset="0"/>
                <a:cs typeface="ＭＳ Ｐゴシック" charset="0"/>
              </a:rPr>
              <a:t>(chair, ME), J. </a:t>
            </a:r>
            <a:r>
              <a:rPr lang="en-US" sz="1600" b="1" dirty="0" err="1">
                <a:solidFill>
                  <a:srgbClr val="0000FF"/>
                </a:solidFill>
                <a:latin typeface="Arial" charset="0"/>
                <a:ea typeface="ＭＳ Ｐゴシック" charset="0"/>
                <a:cs typeface="ＭＳ Ｐゴシック" charset="0"/>
              </a:rPr>
              <a:t>Lacenere</a:t>
            </a:r>
            <a:r>
              <a:rPr lang="en-US" sz="1600" b="1" dirty="0">
                <a:solidFill>
                  <a:srgbClr val="0000FF"/>
                </a:solidFill>
                <a:latin typeface="Arial" charset="0"/>
                <a:ea typeface="ＭＳ Ｐゴシック" charset="0"/>
                <a:cs typeface="ＭＳ Ｐゴシック" charset="0"/>
              </a:rPr>
              <a:t> (EE), J. </a:t>
            </a:r>
            <a:r>
              <a:rPr lang="en-US" sz="1600" b="1" dirty="0" err="1">
                <a:solidFill>
                  <a:srgbClr val="0000FF"/>
                </a:solidFill>
                <a:latin typeface="Arial" charset="0"/>
                <a:ea typeface="ＭＳ Ｐゴシック" charset="0"/>
                <a:cs typeface="ＭＳ Ｐゴシック" charset="0"/>
              </a:rPr>
              <a:t>Malsbury</a:t>
            </a:r>
            <a:r>
              <a:rPr lang="en-US" sz="1600" b="1" dirty="0">
                <a:solidFill>
                  <a:srgbClr val="0000FF"/>
                </a:solidFill>
                <a:latin typeface="Arial" charset="0"/>
                <a:ea typeface="ＭＳ Ｐゴシック" charset="0"/>
                <a:cs typeface="ＭＳ Ｐゴシック" charset="0"/>
              </a:rPr>
              <a:t> (QA),  </a:t>
            </a:r>
            <a:r>
              <a:rPr lang="en-US" sz="1600" b="1" dirty="0" smtClean="0">
                <a:solidFill>
                  <a:srgbClr val="0000FF"/>
                </a:solidFill>
                <a:latin typeface="Arial" charset="0"/>
                <a:ea typeface="ＭＳ Ｐゴシック" charset="0"/>
                <a:cs typeface="ＭＳ Ｐゴシック" charset="0"/>
              </a:rPr>
              <a:t>M</a:t>
            </a:r>
            <a:r>
              <a:rPr lang="en-US" sz="1600" b="1" dirty="0">
                <a:solidFill>
                  <a:srgbClr val="0000FF"/>
                </a:solidFill>
                <a:latin typeface="Arial" charset="0"/>
                <a:ea typeface="ＭＳ Ｐゴシック" charset="0"/>
                <a:cs typeface="ＭＳ Ｐゴシック" charset="0"/>
              </a:rPr>
              <a:t>. </a:t>
            </a:r>
            <a:r>
              <a:rPr lang="en-US" sz="1600" b="1" dirty="0" err="1">
                <a:solidFill>
                  <a:srgbClr val="0000FF"/>
                </a:solidFill>
                <a:latin typeface="Arial" charset="0"/>
                <a:ea typeface="ＭＳ Ｐゴシック" charset="0"/>
                <a:cs typeface="ＭＳ Ｐゴシック" charset="0"/>
              </a:rPr>
              <a:t>Mardenfeld</a:t>
            </a:r>
            <a:r>
              <a:rPr lang="en-US" sz="1600" b="1" dirty="0">
                <a:solidFill>
                  <a:srgbClr val="0000FF"/>
                </a:solidFill>
                <a:latin typeface="Arial" charset="0"/>
                <a:ea typeface="ＭＳ Ｐゴシック" charset="0"/>
                <a:cs typeface="ＭＳ Ｐゴシック" charset="0"/>
              </a:rPr>
              <a:t> (ME</a:t>
            </a:r>
            <a:r>
              <a:rPr lang="en-US" sz="1600" b="1" dirty="0" smtClean="0">
                <a:solidFill>
                  <a:srgbClr val="0000FF"/>
                </a:solidFill>
                <a:latin typeface="Arial" charset="0"/>
                <a:ea typeface="ＭＳ Ｐゴシック" charset="0"/>
                <a:cs typeface="ＭＳ Ｐゴシック" charset="0"/>
              </a:rPr>
              <a:t>)</a:t>
            </a:r>
          </a:p>
          <a:p>
            <a:pPr marL="0" indent="0">
              <a:buFontTx/>
              <a:buNone/>
            </a:pPr>
            <a:r>
              <a:rPr lang="en-US" sz="1800" b="1" u="sng" dirty="0" smtClean="0">
                <a:latin typeface="Arial" charset="0"/>
                <a:ea typeface="ＭＳ Ｐゴシック" charset="0"/>
                <a:cs typeface="ＭＳ Ｐゴシック" charset="0"/>
              </a:rPr>
              <a:t>• External Review (</a:t>
            </a:r>
            <a:r>
              <a:rPr lang="en-US" sz="1800" b="1" u="sng" dirty="0">
                <a:latin typeface="Arial" charset="0"/>
                <a:ea typeface="ＭＳ Ｐゴシック" charset="0"/>
                <a:cs typeface="ＭＳ Ｐゴシック" charset="0"/>
              </a:rPr>
              <a:t>May </a:t>
            </a:r>
            <a:r>
              <a:rPr lang="en-US" sz="1800" b="1" u="sng" dirty="0" smtClean="0">
                <a:latin typeface="Arial" charset="0"/>
                <a:ea typeface="ＭＳ Ｐゴシック" charset="0"/>
                <a:cs typeface="ＭＳ Ｐゴシック" charset="0"/>
              </a:rPr>
              <a:t>28)</a:t>
            </a:r>
            <a:endParaRPr lang="en-US" sz="1800" b="1" u="sng" dirty="0">
              <a:latin typeface="Arial" charset="0"/>
              <a:ea typeface="ＭＳ Ｐゴシック" charset="0"/>
              <a:cs typeface="ＭＳ Ｐゴシック" charset="0"/>
            </a:endParaRPr>
          </a:p>
          <a:p>
            <a:pPr>
              <a:spcAft>
                <a:spcPts val="600"/>
              </a:spcAft>
              <a:buNone/>
            </a:pPr>
            <a:r>
              <a:rPr lang="en-US" sz="1600" b="1" dirty="0" smtClean="0">
                <a:solidFill>
                  <a:srgbClr val="0000FF"/>
                </a:solidFill>
              </a:rPr>
              <a:t>A. </a:t>
            </a:r>
            <a:r>
              <a:rPr lang="en-US" sz="1600" b="1" dirty="0" err="1">
                <a:solidFill>
                  <a:srgbClr val="0000FF"/>
                </a:solidFill>
              </a:rPr>
              <a:t>Kellman</a:t>
            </a:r>
            <a:r>
              <a:rPr lang="en-US" sz="1600" b="1" dirty="0">
                <a:solidFill>
                  <a:srgbClr val="0000FF"/>
                </a:solidFill>
              </a:rPr>
              <a:t> (</a:t>
            </a:r>
            <a:r>
              <a:rPr lang="en-US" sz="1600" b="1" dirty="0" smtClean="0">
                <a:solidFill>
                  <a:srgbClr val="0000FF"/>
                </a:solidFill>
              </a:rPr>
              <a:t>Chair, GA)</a:t>
            </a:r>
            <a:r>
              <a:rPr lang="en-US" sz="1600" b="1" dirty="0">
                <a:solidFill>
                  <a:srgbClr val="0000FF"/>
                </a:solidFill>
              </a:rPr>
              <a:t>,  </a:t>
            </a:r>
            <a:r>
              <a:rPr lang="en-US" sz="1600" b="1" dirty="0" smtClean="0">
                <a:solidFill>
                  <a:srgbClr val="0000FF"/>
                </a:solidFill>
              </a:rPr>
              <a:t>J. Irby (MIT), B. Merrill (INL), G. </a:t>
            </a:r>
            <a:r>
              <a:rPr lang="en-US" sz="1600" b="1" dirty="0" err="1" smtClean="0">
                <a:solidFill>
                  <a:srgbClr val="0000FF"/>
                </a:solidFill>
              </a:rPr>
              <a:t>Ganetis</a:t>
            </a:r>
            <a:r>
              <a:rPr lang="en-US" sz="1600" b="1" dirty="0">
                <a:solidFill>
                  <a:srgbClr val="0000FF"/>
                </a:solidFill>
              </a:rPr>
              <a:t> </a:t>
            </a:r>
            <a:r>
              <a:rPr lang="en-US" sz="1600" b="1" dirty="0" smtClean="0">
                <a:solidFill>
                  <a:srgbClr val="0000FF"/>
                </a:solidFill>
              </a:rPr>
              <a:t>(BNL)</a:t>
            </a:r>
            <a:endParaRPr lang="en-US" sz="1600" b="1" dirty="0" smtClean="0">
              <a:solidFill>
                <a:srgbClr val="0000FF"/>
              </a:solidFill>
              <a:latin typeface="Arial" charset="0"/>
              <a:ea typeface="ＭＳ Ｐゴシック" charset="0"/>
              <a:cs typeface="ＭＳ Ｐゴシック" charset="0"/>
            </a:endParaRPr>
          </a:p>
          <a:p>
            <a:pPr marL="0" indent="0">
              <a:buFontTx/>
              <a:buNone/>
            </a:pPr>
            <a:r>
              <a:rPr lang="en-US" sz="1600" b="1" u="sng" dirty="0" smtClean="0">
                <a:latin typeface="Arial" charset="0"/>
                <a:ea typeface="ＭＳ Ｐゴシック" charset="0"/>
                <a:cs typeface="ＭＳ Ｐゴシック" charset="0"/>
              </a:rPr>
              <a:t>• PPPL Activity Certification Committee (August 3)</a:t>
            </a:r>
            <a:endParaRPr lang="en-US" sz="1600" b="1" u="sng" dirty="0">
              <a:latin typeface="Arial" charset="0"/>
              <a:ea typeface="ＭＳ Ｐゴシック" charset="0"/>
              <a:cs typeface="ＭＳ Ｐゴシック" charset="0"/>
            </a:endParaRPr>
          </a:p>
          <a:p>
            <a:pPr>
              <a:spcAft>
                <a:spcPts val="600"/>
              </a:spcAft>
              <a:buNone/>
            </a:pPr>
            <a:r>
              <a:rPr lang="en-US" sz="1600" b="1" dirty="0" smtClean="0">
                <a:solidFill>
                  <a:srgbClr val="0000FF"/>
                </a:solidFill>
              </a:rPr>
              <a:t>C. Gentile (Chair) et al., </a:t>
            </a:r>
            <a:endParaRPr lang="en-US" sz="1600" b="1" dirty="0">
              <a:solidFill>
                <a:srgbClr val="0000FF"/>
              </a:solidFill>
              <a:latin typeface="Arial" charset="0"/>
              <a:ea typeface="ＭＳ Ｐゴシック" charset="0"/>
              <a:cs typeface="ＭＳ Ｐゴシック" charset="0"/>
            </a:endParaRPr>
          </a:p>
        </p:txBody>
      </p:sp>
      <p:sp>
        <p:nvSpPr>
          <p:cNvPr id="50" name="TextBox 34"/>
          <p:cNvSpPr txBox="1">
            <a:spLocks noChangeArrowheads="1"/>
          </p:cNvSpPr>
          <p:nvPr/>
        </p:nvSpPr>
        <p:spPr bwMode="auto">
          <a:xfrm>
            <a:off x="2895600" y="2286000"/>
            <a:ext cx="2074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ts val="1700"/>
              </a:lnSpc>
              <a:buNone/>
            </a:pPr>
            <a:r>
              <a:rPr lang="en-US" sz="1400" i="0" dirty="0" smtClean="0">
                <a:solidFill>
                  <a:srgbClr val="000000"/>
                </a:solidFill>
                <a:latin typeface="Calibri" charset="0"/>
                <a:ea typeface="MS PGothic" charset="0"/>
                <a:cs typeface="MS PGothic" charset="0"/>
              </a:rPr>
              <a:t>External Review</a:t>
            </a:r>
          </a:p>
          <a:p>
            <a:pPr algn="ctr" eaLnBrk="1" hangingPunct="1">
              <a:lnSpc>
                <a:spcPts val="1700"/>
              </a:lnSpc>
              <a:buNone/>
            </a:pPr>
            <a:r>
              <a:rPr lang="en-US" sz="1400" i="0" dirty="0" smtClean="0">
                <a:solidFill>
                  <a:srgbClr val="000000"/>
                </a:solidFill>
                <a:latin typeface="Calibri" charset="0"/>
                <a:ea typeface="MS PGothic" charset="0"/>
                <a:cs typeface="MS PGothic" charset="0"/>
              </a:rPr>
              <a:t>(May 28, 2015)</a:t>
            </a:r>
            <a:endParaRPr lang="en-US" sz="1400" i="0" dirty="0">
              <a:solidFill>
                <a:srgbClr val="000000"/>
              </a:solidFill>
              <a:latin typeface="Calibri" charset="0"/>
              <a:ea typeface="MS PGothic" charset="0"/>
              <a:cs typeface="MS PGothic" charset="0"/>
            </a:endParaRPr>
          </a:p>
        </p:txBody>
      </p:sp>
      <p:cxnSp>
        <p:nvCxnSpPr>
          <p:cNvPr id="51" name="Straight Arrow Connector 3"/>
          <p:cNvCxnSpPr>
            <a:cxnSpLocks noChangeShapeType="1"/>
          </p:cNvCxnSpPr>
          <p:nvPr/>
        </p:nvCxnSpPr>
        <p:spPr bwMode="auto">
          <a:xfrm flipV="1">
            <a:off x="1600200" y="1905000"/>
            <a:ext cx="0" cy="457200"/>
          </a:xfrm>
          <a:prstGeom prst="straightConnector1">
            <a:avLst/>
          </a:prstGeom>
          <a:noFill/>
          <a:ln w="28575" cmpd="sng">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2" name="Straight Arrow Connector 3"/>
          <p:cNvCxnSpPr>
            <a:cxnSpLocks noChangeShapeType="1"/>
          </p:cNvCxnSpPr>
          <p:nvPr/>
        </p:nvCxnSpPr>
        <p:spPr bwMode="auto">
          <a:xfrm flipV="1">
            <a:off x="4953000" y="1905000"/>
            <a:ext cx="0" cy="304800"/>
          </a:xfrm>
          <a:prstGeom prst="straightConnector1">
            <a:avLst/>
          </a:prstGeom>
          <a:noFill/>
          <a:ln w="28575" cmpd="sng">
            <a:solidFill>
              <a:srgbClr val="000000"/>
            </a:solidFill>
            <a:round/>
            <a:headEnd/>
            <a:tailEnd type="arrow" w="med" len="med"/>
          </a:ln>
          <a:extLst>
            <a:ext uri="{909E8E84-426E-40dd-AFC4-6F175D3DCCD1}">
              <a14:hiddenFill xmlns:a14="http://schemas.microsoft.com/office/drawing/2010/main">
                <a:noFill/>
              </a14:hiddenFill>
            </a:ext>
          </a:extLst>
        </p:spPr>
      </p:cxnSp>
      <p:sp>
        <p:nvSpPr>
          <p:cNvPr id="53" name="TextBox 34"/>
          <p:cNvSpPr txBox="1">
            <a:spLocks noChangeArrowheads="1"/>
          </p:cNvSpPr>
          <p:nvPr/>
        </p:nvSpPr>
        <p:spPr bwMode="auto">
          <a:xfrm>
            <a:off x="3886200" y="2133600"/>
            <a:ext cx="2074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ts val="1700"/>
              </a:lnSpc>
              <a:buNone/>
            </a:pPr>
            <a:r>
              <a:rPr lang="en-US" sz="1400" i="0" dirty="0" smtClean="0">
                <a:solidFill>
                  <a:srgbClr val="000000"/>
                </a:solidFill>
                <a:latin typeface="Calibri" charset="0"/>
                <a:ea typeface="MS PGothic" charset="0"/>
                <a:cs typeface="MS PGothic" charset="0"/>
              </a:rPr>
              <a:t>PAC 36 Call</a:t>
            </a:r>
          </a:p>
          <a:p>
            <a:pPr algn="ctr" eaLnBrk="1" hangingPunct="1">
              <a:lnSpc>
                <a:spcPts val="1700"/>
              </a:lnSpc>
              <a:buNone/>
            </a:pPr>
            <a:endParaRPr lang="en-US" sz="1400" i="0" dirty="0">
              <a:solidFill>
                <a:srgbClr val="000000"/>
              </a:solidFill>
              <a:latin typeface="Calibri" charset="0"/>
              <a:ea typeface="MS PGothic" charset="0"/>
              <a:cs typeface="MS PGothic" charset="0"/>
            </a:endParaRPr>
          </a:p>
        </p:txBody>
      </p:sp>
      <p:sp>
        <p:nvSpPr>
          <p:cNvPr id="25" name="Slide Number Placeholder 3"/>
          <p:cNvSpPr txBox="1">
            <a:spLocks/>
          </p:cNvSpPr>
          <p:nvPr/>
        </p:nvSpPr>
        <p:spPr>
          <a:xfrm>
            <a:off x="7239000" y="65532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40</a:t>
            </a:fld>
            <a:endParaRPr lang="en-US" sz="1400" dirty="0">
              <a:latin typeface="Times" charset="0"/>
            </a:endParaRPr>
          </a:p>
        </p:txBody>
      </p:sp>
      <p:sp>
        <p:nvSpPr>
          <p:cNvPr id="26" name="TextBox 34"/>
          <p:cNvSpPr txBox="1">
            <a:spLocks noChangeArrowheads="1"/>
          </p:cNvSpPr>
          <p:nvPr/>
        </p:nvSpPr>
        <p:spPr bwMode="auto">
          <a:xfrm>
            <a:off x="2362200" y="2296180"/>
            <a:ext cx="1066800" cy="53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algn="ctr" eaLnBrk="1" hangingPunct="1">
              <a:lnSpc>
                <a:spcPts val="1700"/>
              </a:lnSpc>
              <a:buNone/>
            </a:pPr>
            <a:r>
              <a:rPr lang="en-US" sz="1600" i="0" dirty="0" smtClean="0">
                <a:solidFill>
                  <a:srgbClr val="000000"/>
                </a:solidFill>
                <a:latin typeface="Calibri" charset="0"/>
                <a:ea typeface="MS PGothic" charset="0"/>
                <a:cs typeface="MS PGothic" charset="0"/>
              </a:rPr>
              <a:t>Internal reviews</a:t>
            </a:r>
            <a:endParaRPr lang="en-US" sz="1600" i="0" dirty="0">
              <a:solidFill>
                <a:srgbClr val="000000"/>
              </a:solidFill>
              <a:latin typeface="Calibri" charset="0"/>
              <a:ea typeface="MS PGothic" charset="0"/>
              <a:cs typeface="MS PGothic" charset="0"/>
            </a:endParaRPr>
          </a:p>
        </p:txBody>
      </p:sp>
      <p:sp>
        <p:nvSpPr>
          <p:cNvPr id="2" name="Left Brace 1"/>
          <p:cNvSpPr/>
          <p:nvPr/>
        </p:nvSpPr>
        <p:spPr>
          <a:xfrm rot="16200000">
            <a:off x="2705100" y="1181100"/>
            <a:ext cx="457200" cy="1905000"/>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267220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p:cNvPicPr>
          <p:nvPr/>
        </p:nvPicPr>
        <p:blipFill rotWithShape="1">
          <a:blip r:embed="rId2">
            <a:extLst>
              <a:ext uri="{28A0092B-C50C-407E-A947-70E740481C1C}">
                <a14:useLocalDpi xmlns:a14="http://schemas.microsoft.com/office/drawing/2010/main" val="0"/>
              </a:ext>
            </a:extLst>
          </a:blip>
          <a:srcRect l="5994" r="-5971"/>
          <a:stretch/>
        </p:blipFill>
        <p:spPr bwMode="auto">
          <a:xfrm>
            <a:off x="64008" y="927100"/>
            <a:ext cx="9116568"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3"/>
          <p:cNvSpPr>
            <a:spLocks noChangeArrowheads="1"/>
          </p:cNvSpPr>
          <p:nvPr/>
        </p:nvSpPr>
        <p:spPr bwMode="auto">
          <a:xfrm>
            <a:off x="0" y="5740400"/>
            <a:ext cx="1930400" cy="622300"/>
          </a:xfrm>
          <a:prstGeom prst="rect">
            <a:avLst/>
          </a:prstGeom>
          <a:solidFill>
            <a:schemeClr val="bg1"/>
          </a:solidFill>
          <a:ln>
            <a:noFill/>
          </a:ln>
          <a:extLst>
            <a:ext uri="{91240B29-F687-4f45-9708-019B960494DF}">
              <a14:hiddenLine xmlns:a14="http://schemas.microsoft.com/office/drawing/2010/main" w="15875">
                <a:solidFill>
                  <a:srgbClr val="000000"/>
                </a:solidFill>
                <a:round/>
                <a:headEnd/>
                <a:tailEnd type="triangle" w="med" len="med"/>
              </a14:hiddenLine>
            </a:ext>
          </a:extLst>
        </p:spPr>
        <p:txBody>
          <a:bodyPr lIns="0" tIns="0" rIns="0" bIns="0"/>
          <a:lstStyle/>
          <a:p>
            <a:pPr>
              <a:spcBef>
                <a:spcPct val="20000"/>
              </a:spcBef>
              <a:buNone/>
            </a:pPr>
            <a:endParaRPr lang="en-US"/>
          </a:p>
        </p:txBody>
      </p:sp>
      <p:sp>
        <p:nvSpPr>
          <p:cNvPr id="20485" name="TextBox 7"/>
          <p:cNvSpPr txBox="1">
            <a:spLocks noChangeArrowheads="1"/>
          </p:cNvSpPr>
          <p:nvPr/>
        </p:nvSpPr>
        <p:spPr bwMode="auto">
          <a:xfrm>
            <a:off x="482600" y="5638800"/>
            <a:ext cx="185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600">
                <a:solidFill>
                  <a:schemeClr val="tx1"/>
                </a:solidFill>
              </a:rPr>
              <a:t>OH Coil Ground Plane Paint</a:t>
            </a:r>
          </a:p>
        </p:txBody>
      </p:sp>
      <p:sp>
        <p:nvSpPr>
          <p:cNvPr id="20486" name="Rectangle 9"/>
          <p:cNvSpPr>
            <a:spLocks noChangeArrowheads="1"/>
          </p:cNvSpPr>
          <p:nvPr/>
        </p:nvSpPr>
        <p:spPr bwMode="auto">
          <a:xfrm>
            <a:off x="76200" y="3111500"/>
            <a:ext cx="2705100" cy="622300"/>
          </a:xfrm>
          <a:prstGeom prst="rect">
            <a:avLst/>
          </a:prstGeom>
          <a:solidFill>
            <a:schemeClr val="bg1"/>
          </a:solidFill>
          <a:ln>
            <a:noFill/>
          </a:ln>
          <a:extLst>
            <a:ext uri="{91240B29-F687-4f45-9708-019B960494DF}">
              <a14:hiddenLine xmlns:a14="http://schemas.microsoft.com/office/drawing/2010/main" w="15875">
                <a:solidFill>
                  <a:srgbClr val="000000"/>
                </a:solidFill>
                <a:round/>
                <a:headEnd/>
                <a:tailEnd type="triangle" w="med" len="med"/>
              </a14:hiddenLine>
            </a:ext>
          </a:extLst>
        </p:spPr>
        <p:txBody>
          <a:bodyPr lIns="0" tIns="0" rIns="0" bIns="0"/>
          <a:lstStyle/>
          <a:p>
            <a:pPr>
              <a:spcBef>
                <a:spcPct val="20000"/>
              </a:spcBef>
              <a:buNone/>
            </a:pPr>
            <a:endParaRPr lang="en-US"/>
          </a:p>
        </p:txBody>
      </p:sp>
      <p:sp>
        <p:nvSpPr>
          <p:cNvPr id="20487" name="TextBox 10"/>
          <p:cNvSpPr txBox="1">
            <a:spLocks noChangeArrowheads="1"/>
          </p:cNvSpPr>
          <p:nvPr/>
        </p:nvSpPr>
        <p:spPr bwMode="auto">
          <a:xfrm>
            <a:off x="635000" y="3352800"/>
            <a:ext cx="2603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600">
                <a:solidFill>
                  <a:schemeClr val="tx1"/>
                </a:solidFill>
              </a:rPr>
              <a:t>Water Connections (8)</a:t>
            </a:r>
          </a:p>
        </p:txBody>
      </p:sp>
      <p:sp>
        <p:nvSpPr>
          <p:cNvPr id="20488" name="Rectangle 12"/>
          <p:cNvSpPr>
            <a:spLocks noChangeArrowheads="1"/>
          </p:cNvSpPr>
          <p:nvPr/>
        </p:nvSpPr>
        <p:spPr bwMode="auto">
          <a:xfrm>
            <a:off x="6438900" y="1066800"/>
            <a:ext cx="2590800" cy="622300"/>
          </a:xfrm>
          <a:prstGeom prst="rect">
            <a:avLst/>
          </a:prstGeom>
          <a:solidFill>
            <a:schemeClr val="bg1"/>
          </a:solidFill>
          <a:ln>
            <a:noFill/>
          </a:ln>
          <a:extLst>
            <a:ext uri="{91240B29-F687-4f45-9708-019B960494DF}">
              <a14:hiddenLine xmlns:a14="http://schemas.microsoft.com/office/drawing/2010/main" w="15875">
                <a:solidFill>
                  <a:srgbClr val="000000"/>
                </a:solidFill>
                <a:round/>
                <a:headEnd/>
                <a:tailEnd type="triangle" w="med" len="med"/>
              </a14:hiddenLine>
            </a:ext>
          </a:extLst>
        </p:spPr>
        <p:txBody>
          <a:bodyPr lIns="0" tIns="0" rIns="0" bIns="0"/>
          <a:lstStyle/>
          <a:p>
            <a:pPr>
              <a:spcBef>
                <a:spcPct val="20000"/>
              </a:spcBef>
              <a:buNone/>
            </a:pPr>
            <a:endParaRPr lang="en-US"/>
          </a:p>
        </p:txBody>
      </p:sp>
      <p:sp>
        <p:nvSpPr>
          <p:cNvPr id="20489" name="TextBox 13"/>
          <p:cNvSpPr txBox="1">
            <a:spLocks noChangeArrowheads="1"/>
          </p:cNvSpPr>
          <p:nvPr/>
        </p:nvSpPr>
        <p:spPr bwMode="auto">
          <a:xfrm>
            <a:off x="4432300" y="10668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0"/>
              </a:spcBef>
              <a:spcAft>
                <a:spcPct val="0"/>
              </a:spcAft>
              <a:defRPr sz="1200" b="1" i="1">
                <a:solidFill>
                  <a:srgbClr val="1822CD"/>
                </a:solidFill>
                <a:latin typeface="Helvetica" charset="0"/>
                <a:ea typeface="ＭＳ Ｐゴシック" charset="0"/>
              </a:defRPr>
            </a:lvl6pPr>
            <a:lvl7pPr marL="2971800" indent="-228600" eaLnBrk="0" fontAlgn="base" hangingPunct="0">
              <a:spcBef>
                <a:spcPct val="0"/>
              </a:spcBef>
              <a:spcAft>
                <a:spcPct val="0"/>
              </a:spcAft>
              <a:defRPr sz="1200" b="1" i="1">
                <a:solidFill>
                  <a:srgbClr val="1822CD"/>
                </a:solidFill>
                <a:latin typeface="Helvetica" charset="0"/>
                <a:ea typeface="ＭＳ Ｐゴシック" charset="0"/>
              </a:defRPr>
            </a:lvl7pPr>
            <a:lvl8pPr marL="3429000" indent="-228600" eaLnBrk="0" fontAlgn="base" hangingPunct="0">
              <a:spcBef>
                <a:spcPct val="0"/>
              </a:spcBef>
              <a:spcAft>
                <a:spcPct val="0"/>
              </a:spcAft>
              <a:defRPr sz="1200" b="1" i="1">
                <a:solidFill>
                  <a:srgbClr val="1822CD"/>
                </a:solidFill>
                <a:latin typeface="Helvetica" charset="0"/>
                <a:ea typeface="ＭＳ Ｐゴシック" charset="0"/>
              </a:defRPr>
            </a:lvl8pPr>
            <a:lvl9pPr marL="3886200" indent="-228600" eaLnBrk="0" fontAlgn="base" hangingPunct="0">
              <a:spcBef>
                <a:spcPct val="0"/>
              </a:spcBef>
              <a:spcAft>
                <a:spcPct val="0"/>
              </a:spcAft>
              <a:defRPr sz="1200" b="1" i="1">
                <a:solidFill>
                  <a:srgbClr val="1822CD"/>
                </a:solidFill>
                <a:latin typeface="Helvetica" charset="0"/>
                <a:ea typeface="ＭＳ Ｐゴシック" charset="0"/>
              </a:defRPr>
            </a:lvl9pPr>
          </a:lstStyle>
          <a:p>
            <a:pPr eaLnBrk="1" hangingPunct="1">
              <a:buNone/>
            </a:pPr>
            <a:r>
              <a:rPr lang="en-US" sz="1600">
                <a:solidFill>
                  <a:schemeClr val="tx1"/>
                </a:solidFill>
              </a:rPr>
              <a:t>Inner TF Conductors</a:t>
            </a:r>
          </a:p>
        </p:txBody>
      </p:sp>
      <p:pic>
        <p:nvPicPr>
          <p:cNvPr id="20490"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26213" y="914400"/>
            <a:ext cx="2617787"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216400" y="5346700"/>
            <a:ext cx="1107996" cy="307777"/>
          </a:xfrm>
          <a:prstGeom prst="rect">
            <a:avLst/>
          </a:prstGeom>
          <a:noFill/>
        </p:spPr>
        <p:txBody>
          <a:bodyPr wrap="none" rtlCol="0">
            <a:spAutoFit/>
          </a:bodyPr>
          <a:lstStyle/>
          <a:p>
            <a:pPr>
              <a:buNone/>
            </a:pPr>
            <a:r>
              <a:rPr lang="en-US" sz="1400" i="0" dirty="0" smtClean="0">
                <a:solidFill>
                  <a:srgbClr val="000000"/>
                </a:solidFill>
              </a:rPr>
              <a:t>J x B force</a:t>
            </a:r>
            <a:endParaRPr lang="en-US" sz="1400" i="0" dirty="0">
              <a:solidFill>
                <a:srgbClr val="000000"/>
              </a:solidFill>
            </a:endParaRPr>
          </a:p>
        </p:txBody>
      </p:sp>
      <p:sp>
        <p:nvSpPr>
          <p:cNvPr id="3" name="Up Arrow 2"/>
          <p:cNvSpPr/>
          <p:nvPr/>
        </p:nvSpPr>
        <p:spPr bwMode="auto">
          <a:xfrm>
            <a:off x="5232400" y="5461000"/>
            <a:ext cx="254000" cy="431800"/>
          </a:xfrm>
          <a:prstGeom prst="upArrow">
            <a:avLst/>
          </a:prstGeom>
          <a:solidFill>
            <a:srgbClr val="FF0000"/>
          </a:solidFill>
          <a:ln w="15875" cap="flat" cmpd="sng" algn="ctr">
            <a:solidFill>
              <a:schemeClr val="tx1"/>
            </a:solidFill>
            <a:prstDash val="solid"/>
            <a:round/>
            <a:headEnd type="none" w="med" len="med"/>
            <a:tailEnd type="triangle" w="med" len="med"/>
          </a:ln>
          <a:effec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Char char="•"/>
              <a:tabLst/>
            </a:pPr>
            <a:endParaRPr kumimoji="0" lang="en-US" sz="1200" b="1" i="1" u="none" strike="noStrike" cap="none" normalizeH="0" baseline="0">
              <a:ln>
                <a:noFill/>
              </a:ln>
              <a:solidFill>
                <a:srgbClr val="1822CD"/>
              </a:solidFill>
              <a:effectLst/>
              <a:latin typeface="Helvetica" charset="0"/>
            </a:endParaRPr>
          </a:p>
        </p:txBody>
      </p:sp>
      <p:sp>
        <p:nvSpPr>
          <p:cNvPr id="14" name="Rectangle 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lnSpc>
                <a:spcPts val="4225"/>
              </a:lnSpc>
              <a:spcBef>
                <a:spcPts val="0"/>
              </a:spcBef>
              <a:buNone/>
            </a:pPr>
            <a:r>
              <a:rPr lang="en-US" sz="3600" i="0" dirty="0">
                <a:latin typeface="Arial" charset="0"/>
              </a:rPr>
              <a:t>Upper OH Coil Arrangement</a:t>
            </a:r>
            <a:endParaRPr lang="en-US" sz="3600" i="0" dirty="0">
              <a:latin typeface="Arial" charset="0"/>
              <a:ea typeface="MS PGothic" charset="0"/>
              <a:cs typeface="MS PGothic" charset="0"/>
            </a:endParaRPr>
          </a:p>
        </p:txBody>
      </p:sp>
      <p:sp>
        <p:nvSpPr>
          <p:cNvPr id="4" name="Rectangle 3"/>
          <p:cNvSpPr/>
          <p:nvPr/>
        </p:nvSpPr>
        <p:spPr>
          <a:xfrm>
            <a:off x="8534400" y="2819400"/>
            <a:ext cx="381000" cy="3657600"/>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41</a:t>
            </a:fld>
            <a:endParaRPr lang="en-US" sz="1400" dirty="0">
              <a:latin typeface="Times" charset="0"/>
            </a:endParaRPr>
          </a:p>
        </p:txBody>
      </p:sp>
    </p:spTree>
    <p:extLst>
      <p:ext uri="{BB962C8B-B14F-4D97-AF65-F5344CB8AC3E}">
        <p14:creationId xmlns:p14="http://schemas.microsoft.com/office/powerpoint/2010/main" val="244756314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1023939"/>
            <a:ext cx="4470399" cy="5532436"/>
          </a:xfrm>
        </p:spPr>
        <p:txBody>
          <a:bodyPr>
            <a:normAutofit fontScale="92500" lnSpcReduction="20000"/>
          </a:bodyPr>
          <a:lstStyle/>
          <a:p>
            <a:pPr>
              <a:spcAft>
                <a:spcPts val="600"/>
              </a:spcAft>
            </a:pPr>
            <a:r>
              <a:rPr lang="en-US" dirty="0" smtClean="0"/>
              <a:t>The overall health of the NSTX-U machine appears good.</a:t>
            </a:r>
          </a:p>
          <a:p>
            <a:pPr lvl="1">
              <a:spcAft>
                <a:spcPts val="600"/>
              </a:spcAft>
            </a:pPr>
            <a:r>
              <a:rPr lang="en-US" dirty="0" smtClean="0">
                <a:solidFill>
                  <a:srgbClr val="0000FF"/>
                </a:solidFill>
              </a:rPr>
              <a:t>The damage was contained to external to OH coil (and other coils)</a:t>
            </a:r>
          </a:p>
          <a:p>
            <a:pPr lvl="1">
              <a:spcAft>
                <a:spcPts val="600"/>
              </a:spcAft>
            </a:pPr>
            <a:r>
              <a:rPr lang="en-US" dirty="0" smtClean="0">
                <a:solidFill>
                  <a:srgbClr val="0000FF"/>
                </a:solidFill>
              </a:rPr>
              <a:t>Electrical continuity/insulation and hydrostatic testing of the OH coil (and other coils nearby) indicate the coils are fine.</a:t>
            </a:r>
          </a:p>
          <a:p>
            <a:pPr lvl="1">
              <a:spcAft>
                <a:spcPts val="600"/>
              </a:spcAft>
            </a:pPr>
            <a:r>
              <a:rPr lang="en-US" dirty="0" smtClean="0">
                <a:solidFill>
                  <a:srgbClr val="0000FF"/>
                </a:solidFill>
              </a:rPr>
              <a:t>Magnetic diagnostics check out fine.</a:t>
            </a:r>
          </a:p>
          <a:p>
            <a:pPr lvl="1">
              <a:spcAft>
                <a:spcPts val="600"/>
              </a:spcAft>
            </a:pPr>
            <a:r>
              <a:rPr lang="en-US" dirty="0" smtClean="0">
                <a:solidFill>
                  <a:srgbClr val="0000FF"/>
                </a:solidFill>
              </a:rPr>
              <a:t>Bottom umbrella removed and inspected.  Bottom area including support bracket improved.</a:t>
            </a:r>
          </a:p>
        </p:txBody>
      </p:sp>
      <p:sp>
        <p:nvSpPr>
          <p:cNvPr id="5" name="Rectangle 3"/>
          <p:cNvSpPr>
            <a:spLocks noChangeArrowheads="1"/>
          </p:cNvSpPr>
          <p:nvPr/>
        </p:nvSpPr>
        <p:spPr bwMode="auto">
          <a:xfrm>
            <a:off x="0" y="1016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lnSpc>
                <a:spcPts val="3025"/>
              </a:lnSpc>
              <a:spcBef>
                <a:spcPts val="0"/>
              </a:spcBef>
              <a:buNone/>
            </a:pPr>
            <a:r>
              <a:rPr lang="en-US" sz="4000" i="0" dirty="0" smtClean="0">
                <a:solidFill>
                  <a:srgbClr val="0000FF"/>
                </a:solidFill>
              </a:rPr>
              <a:t>OH Arc Recovery Status Summary</a:t>
            </a:r>
          </a:p>
          <a:p>
            <a:pPr algn="ctr">
              <a:lnSpc>
                <a:spcPts val="3025"/>
              </a:lnSpc>
              <a:spcBef>
                <a:spcPts val="0"/>
              </a:spcBef>
              <a:buNone/>
            </a:pPr>
            <a:r>
              <a:rPr lang="en-US" sz="2800" i="0" dirty="0" smtClean="0">
                <a:solidFill>
                  <a:srgbClr val="FF0000"/>
                </a:solidFill>
                <a:latin typeface="Arial" charset="0"/>
                <a:ea typeface="MS PGothic" charset="0"/>
                <a:cs typeface="MS PGothic" charset="0"/>
              </a:rPr>
              <a:t>No significant damages and improvements implemented</a:t>
            </a:r>
            <a:endParaRPr lang="en-US" sz="3600" i="0" dirty="0">
              <a:solidFill>
                <a:srgbClr val="FF0000"/>
              </a:solidFill>
              <a:latin typeface="Arial" charset="0"/>
              <a:ea typeface="MS PGothic" charset="0"/>
              <a:cs typeface="MS PGothic" charset="0"/>
            </a:endParaRPr>
          </a:p>
        </p:txBody>
      </p:sp>
      <p:pic>
        <p:nvPicPr>
          <p:cNvPr id="6" name="Picture 5"/>
          <p:cNvPicPr>
            <a:picLocks noChangeAspect="1"/>
          </p:cNvPicPr>
          <p:nvPr/>
        </p:nvPicPr>
        <p:blipFill>
          <a:blip r:embed="rId2"/>
          <a:stretch>
            <a:fillRect/>
          </a:stretch>
        </p:blipFill>
        <p:spPr>
          <a:xfrm>
            <a:off x="4546600" y="1003394"/>
            <a:ext cx="4546600" cy="3416206"/>
          </a:xfrm>
          <a:prstGeom prst="rect">
            <a:avLst/>
          </a:prstGeom>
        </p:spPr>
      </p:pic>
      <p:sp>
        <p:nvSpPr>
          <p:cNvPr id="7" name="Rectangle 6"/>
          <p:cNvSpPr/>
          <p:nvPr/>
        </p:nvSpPr>
        <p:spPr>
          <a:xfrm>
            <a:off x="8001000" y="1063823"/>
            <a:ext cx="1186949" cy="307777"/>
          </a:xfrm>
          <a:prstGeom prst="rect">
            <a:avLst/>
          </a:prstGeom>
          <a:solidFill>
            <a:schemeClr val="bg1"/>
          </a:solidFill>
        </p:spPr>
        <p:txBody>
          <a:bodyPr wrap="square">
            <a:spAutoFit/>
          </a:bodyPr>
          <a:lstStyle/>
          <a:p>
            <a:pPr>
              <a:buNone/>
            </a:pPr>
            <a:r>
              <a:rPr lang="en-US" sz="1400" i="0" dirty="0">
                <a:solidFill>
                  <a:schemeClr val="tx1"/>
                </a:solidFill>
              </a:rPr>
              <a:t>June 22, 2015</a:t>
            </a:r>
            <a:endParaRPr lang="en-US" sz="1400" dirty="0">
              <a:solidFill>
                <a:schemeClr val="tx1"/>
              </a:solidFill>
            </a:endParaRPr>
          </a:p>
        </p:txBody>
      </p:sp>
      <p:sp>
        <p:nvSpPr>
          <p:cNvPr id="8" name="Content Placeholder 2"/>
          <p:cNvSpPr txBox="1">
            <a:spLocks/>
          </p:cNvSpPr>
          <p:nvPr/>
        </p:nvSpPr>
        <p:spPr bwMode="auto">
          <a:xfrm>
            <a:off x="3860800" y="4414839"/>
            <a:ext cx="5283200" cy="141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charset="-128"/>
              </a:defRPr>
            </a:lvl2pPr>
            <a:lvl3pPr marL="1143000" indent="-228600" algn="l" rtl="0" eaLnBrk="0" fontAlgn="base" hangingPunct="0">
              <a:spcBef>
                <a:spcPct val="20000"/>
              </a:spcBef>
              <a:spcAft>
                <a:spcPct val="0"/>
              </a:spcAft>
              <a:buChar char="•"/>
              <a:defRPr>
                <a:solidFill>
                  <a:srgbClr val="FF0000"/>
                </a:solidFill>
                <a:latin typeface="+mn-lt"/>
                <a:ea typeface="ＭＳ Ｐゴシック" charset="-128"/>
              </a:defRPr>
            </a:lvl3pPr>
            <a:lvl4pPr marL="1600200" indent="-228600" algn="l" rtl="0" eaLnBrk="0" fontAlgn="base" hangingPunct="0">
              <a:spcBef>
                <a:spcPct val="20000"/>
              </a:spcBef>
              <a:spcAft>
                <a:spcPct val="0"/>
              </a:spcAft>
              <a:buChar char="–"/>
              <a:defRPr sz="1600">
                <a:solidFill>
                  <a:srgbClr val="009999"/>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a:lstStyle>
          <a:p>
            <a:pPr lvl="1"/>
            <a:r>
              <a:rPr lang="en-US" i="0" dirty="0" smtClean="0">
                <a:solidFill>
                  <a:schemeClr val="tx1"/>
                </a:solidFill>
              </a:rPr>
              <a:t>OH coil grounding loop eliminated and hose clamp improved. </a:t>
            </a:r>
          </a:p>
          <a:p>
            <a:pPr lvl="1"/>
            <a:r>
              <a:rPr lang="en-US" i="0" dirty="0" smtClean="0">
                <a:solidFill>
                  <a:schemeClr val="tx1"/>
                </a:solidFill>
              </a:rPr>
              <a:t>OH cooling water support bracket electrical insulation improved.</a:t>
            </a:r>
          </a:p>
          <a:p>
            <a:pPr lvl="1"/>
            <a:r>
              <a:rPr lang="en-US" i="0" dirty="0">
                <a:solidFill>
                  <a:schemeClr val="tx1"/>
                </a:solidFill>
              </a:rPr>
              <a:t>Insulation tapes / bus supports generally improved.</a:t>
            </a:r>
          </a:p>
          <a:p>
            <a:pPr lvl="1"/>
            <a:endParaRPr lang="en-US" i="0" dirty="0" smtClean="0">
              <a:solidFill>
                <a:schemeClr val="tx1"/>
              </a:solidFill>
            </a:endParaRPr>
          </a:p>
        </p:txBody>
      </p:sp>
      <p:sp>
        <p:nvSpPr>
          <p:cNvPr id="9"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42</a:t>
            </a:fld>
            <a:endParaRPr lang="en-US" sz="1400" dirty="0">
              <a:latin typeface="Times" charset="0"/>
            </a:endParaRPr>
          </a:p>
        </p:txBody>
      </p:sp>
    </p:spTree>
    <p:extLst>
      <p:ext uri="{BB962C8B-B14F-4D97-AF65-F5344CB8AC3E}">
        <p14:creationId xmlns:p14="http://schemas.microsoft.com/office/powerpoint/2010/main" val="1183848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ChangeArrowheads="1"/>
          </p:cNvSpPr>
          <p:nvPr/>
        </p:nvSpPr>
        <p:spPr bwMode="auto">
          <a:xfrm>
            <a:off x="0" y="2540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240"/>
              </a:lnSpc>
              <a:spcBef>
                <a:spcPct val="0"/>
              </a:spcBef>
              <a:buFontTx/>
              <a:buNone/>
            </a:pPr>
            <a:r>
              <a:rPr lang="en-US" sz="3200" i="0" dirty="0">
                <a:solidFill>
                  <a:srgbClr val="0000FF"/>
                </a:solidFill>
                <a:latin typeface="Arial" charset="0"/>
              </a:rPr>
              <a:t>Enhanced Capability for PMI Research</a:t>
            </a:r>
          </a:p>
          <a:p>
            <a:pPr algn="ctr" eaLnBrk="0" hangingPunct="0">
              <a:lnSpc>
                <a:spcPts val="3240"/>
              </a:lnSpc>
              <a:spcBef>
                <a:spcPct val="0"/>
              </a:spcBef>
              <a:buFontTx/>
              <a:buNone/>
            </a:pPr>
            <a:r>
              <a:rPr lang="en-US" sz="3200" i="0" dirty="0">
                <a:solidFill>
                  <a:srgbClr val="FF0000"/>
                </a:solidFill>
                <a:latin typeface="Arial" charset="0"/>
              </a:rPr>
              <a:t>Multi-Institutional Contributions</a:t>
            </a:r>
            <a:endParaRPr lang="en-US" sz="2800" i="0" dirty="0">
              <a:solidFill>
                <a:srgbClr val="FF0000"/>
              </a:solidFill>
              <a:latin typeface="Arial" charset="0"/>
            </a:endParaRPr>
          </a:p>
          <a:p>
            <a:pPr algn="ctr" eaLnBrk="0" hangingPunct="0">
              <a:lnSpc>
                <a:spcPts val="3240"/>
              </a:lnSpc>
              <a:spcBef>
                <a:spcPct val="0"/>
              </a:spcBef>
              <a:buFontTx/>
              <a:buNone/>
            </a:pPr>
            <a:endParaRPr lang="en-US" sz="2400" i="0" dirty="0">
              <a:solidFill>
                <a:srgbClr val="0000FF"/>
              </a:solidFill>
              <a:latin typeface="Arial" charset="0"/>
            </a:endParaRPr>
          </a:p>
        </p:txBody>
      </p:sp>
      <p:sp>
        <p:nvSpPr>
          <p:cNvPr id="33794" name="Text Box 122"/>
          <p:cNvSpPr txBox="1">
            <a:spLocks noChangeArrowheads="1"/>
          </p:cNvSpPr>
          <p:nvPr/>
        </p:nvSpPr>
        <p:spPr bwMode="auto">
          <a:xfrm>
            <a:off x="8664575" y="1624013"/>
            <a:ext cx="431800"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txBody>
          <a:bodyPr wrap="none" lIns="0" tIns="0" rIns="0" bIns="0">
            <a:spAutoFit/>
          </a:bodyPr>
          <a:lstStyle>
            <a:lvl1pPr marL="177800" indent="-1778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a:solidFill>
                  <a:schemeClr val="bg1"/>
                </a:solidFill>
              </a:rPr>
              <a:t>ORNL</a:t>
            </a:r>
          </a:p>
        </p:txBody>
      </p:sp>
      <p:sp>
        <p:nvSpPr>
          <p:cNvPr id="33797" name="Text Box 13"/>
          <p:cNvSpPr txBox="1">
            <a:spLocks noChangeArrowheads="1"/>
          </p:cNvSpPr>
          <p:nvPr/>
        </p:nvSpPr>
        <p:spPr bwMode="auto">
          <a:xfrm>
            <a:off x="4684713" y="1074738"/>
            <a:ext cx="3811587" cy="5699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400" i="0"/>
              <a:t>Divertor Imaging</a:t>
            </a:r>
          </a:p>
          <a:p>
            <a:pPr eaLnBrk="1" hangingPunct="1">
              <a:buFontTx/>
              <a:buNone/>
            </a:pPr>
            <a:r>
              <a:rPr lang="en-US" sz="1400" i="0"/>
              <a:t>Spectrometer</a:t>
            </a:r>
            <a:endParaRPr lang="en-US" sz="1400" i="0">
              <a:solidFill>
                <a:srgbClr val="081DFF"/>
              </a:solidFill>
              <a:latin typeface="Helvetica Neue" charset="0"/>
              <a:ea typeface="ヒラギノ角ゴ Pro W3" charset="0"/>
              <a:cs typeface="ヒラギノ角ゴ Pro W3" charset="0"/>
            </a:endParaRPr>
          </a:p>
        </p:txBody>
      </p:sp>
      <p:sp>
        <p:nvSpPr>
          <p:cNvPr id="33798" name="Rectangle 151"/>
          <p:cNvSpPr>
            <a:spLocks noChangeArrowheads="1"/>
          </p:cNvSpPr>
          <p:nvPr/>
        </p:nvSpPr>
        <p:spPr bwMode="auto">
          <a:xfrm>
            <a:off x="685800" y="4114800"/>
            <a:ext cx="2378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1400" i="0" dirty="0">
                <a:solidFill>
                  <a:srgbClr val="008000"/>
                </a:solidFill>
              </a:rPr>
              <a:t>Dual-band fast IR Camera</a:t>
            </a:r>
          </a:p>
        </p:txBody>
      </p:sp>
      <p:sp>
        <p:nvSpPr>
          <p:cNvPr id="33799" name="Rectangle 157"/>
          <p:cNvSpPr>
            <a:spLocks noChangeArrowheads="1"/>
          </p:cNvSpPr>
          <p:nvPr/>
        </p:nvSpPr>
        <p:spPr bwMode="auto">
          <a:xfrm>
            <a:off x="6570663" y="1033463"/>
            <a:ext cx="21415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1400" dirty="0" smtClean="0">
                <a:solidFill>
                  <a:srgbClr val="0000FF"/>
                </a:solidFill>
              </a:rPr>
              <a:t>Multiple</a:t>
            </a:r>
            <a:r>
              <a:rPr lang="en-US" sz="1400" i="0" dirty="0" smtClean="0">
                <a:solidFill>
                  <a:srgbClr val="0000FF"/>
                </a:solidFill>
              </a:rPr>
              <a:t> </a:t>
            </a:r>
            <a:r>
              <a:rPr lang="en-US" sz="1400" i="0" dirty="0">
                <a:solidFill>
                  <a:srgbClr val="0000FF"/>
                </a:solidFill>
              </a:rPr>
              <a:t>fast 2D visible and IR cameras with full </a:t>
            </a:r>
            <a:r>
              <a:rPr lang="en-US" sz="1400" i="0" dirty="0" err="1">
                <a:solidFill>
                  <a:srgbClr val="0000FF"/>
                </a:solidFill>
              </a:rPr>
              <a:t>divertor</a:t>
            </a:r>
            <a:r>
              <a:rPr lang="en-US" sz="1400" i="0" dirty="0">
                <a:solidFill>
                  <a:srgbClr val="0000FF"/>
                </a:solidFill>
              </a:rPr>
              <a:t> coverage</a:t>
            </a:r>
            <a:endParaRPr lang="en-US" sz="1400" dirty="0">
              <a:solidFill>
                <a:srgbClr val="0000FF"/>
              </a:solidFill>
            </a:endParaRPr>
          </a:p>
        </p:txBody>
      </p:sp>
      <p:pic>
        <p:nvPicPr>
          <p:cNvPr id="33800" name="Picture 21" descr="gnugnu.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7038" y="2087563"/>
            <a:ext cx="1362075"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Rectangle 18"/>
          <p:cNvSpPr>
            <a:spLocks noChangeArrowheads="1"/>
          </p:cNvSpPr>
          <p:nvPr/>
        </p:nvSpPr>
        <p:spPr bwMode="auto">
          <a:xfrm>
            <a:off x="6789738" y="2141538"/>
            <a:ext cx="5508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1100" i="0">
                <a:solidFill>
                  <a:schemeClr val="bg1"/>
                </a:solidFill>
              </a:rPr>
              <a:t>Li I</a:t>
            </a:r>
            <a:endParaRPr lang="en-US" sz="1100">
              <a:solidFill>
                <a:schemeClr val="bg1"/>
              </a:solidFill>
            </a:endParaRPr>
          </a:p>
        </p:txBody>
      </p:sp>
      <p:pic>
        <p:nvPicPr>
          <p:cNvPr id="33802" name="Picture 15" descr="gnu.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7038" y="3195638"/>
            <a:ext cx="1366837"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Rectangle 19"/>
          <p:cNvSpPr>
            <a:spLocks noChangeArrowheads="1"/>
          </p:cNvSpPr>
          <p:nvPr/>
        </p:nvSpPr>
        <p:spPr bwMode="auto">
          <a:xfrm>
            <a:off x="6824663" y="3259138"/>
            <a:ext cx="769937"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None/>
            </a:pPr>
            <a:r>
              <a:rPr lang="en-US" sz="1100" i="0">
                <a:solidFill>
                  <a:schemeClr val="bg1"/>
                </a:solidFill>
              </a:rPr>
              <a:t>C II</a:t>
            </a:r>
          </a:p>
        </p:txBody>
      </p:sp>
      <p:pic>
        <p:nvPicPr>
          <p:cNvPr id="33804" name="Picture 55"/>
          <p:cNvPicPr>
            <a:picLocks noChangeAspect="1"/>
          </p:cNvPicPr>
          <p:nvPr/>
        </p:nvPicPr>
        <p:blipFill>
          <a:blip r:embed="rId5" cstate="print">
            <a:extLst>
              <a:ext uri="{28A0092B-C50C-407E-A947-70E740481C1C}">
                <a14:useLocalDpi xmlns:a14="http://schemas.microsoft.com/office/drawing/2010/main" val="0"/>
              </a:ext>
            </a:extLst>
          </a:blip>
          <a:srcRect l="5624" r="7735"/>
          <a:stretch>
            <a:fillRect/>
          </a:stretch>
        </p:blipFill>
        <p:spPr bwMode="auto">
          <a:xfrm>
            <a:off x="4724400" y="4800600"/>
            <a:ext cx="178911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6" name="Text Box 58"/>
          <p:cNvSpPr txBox="1">
            <a:spLocks noChangeArrowheads="1"/>
          </p:cNvSpPr>
          <p:nvPr/>
        </p:nvSpPr>
        <p:spPr bwMode="auto">
          <a:xfrm>
            <a:off x="6578600" y="1790700"/>
            <a:ext cx="18288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i="0">
                <a:solidFill>
                  <a:schemeClr val="tx1"/>
                </a:solidFill>
              </a:rPr>
              <a:t>LLNL, ORNL, UT-K</a:t>
            </a:r>
          </a:p>
        </p:txBody>
      </p:sp>
      <p:sp>
        <p:nvSpPr>
          <p:cNvPr id="33807" name="Text Box 58"/>
          <p:cNvSpPr txBox="1">
            <a:spLocks noChangeArrowheads="1"/>
          </p:cNvSpPr>
          <p:nvPr/>
        </p:nvSpPr>
        <p:spPr bwMode="auto">
          <a:xfrm>
            <a:off x="4572000" y="6248400"/>
            <a:ext cx="1955800" cy="307777"/>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i="0" dirty="0">
                <a:solidFill>
                  <a:schemeClr val="tx1"/>
                </a:solidFill>
              </a:rPr>
              <a:t>U. of </a:t>
            </a:r>
            <a:r>
              <a:rPr lang="en-US" sz="1400" i="0" dirty="0" smtClean="0">
                <a:solidFill>
                  <a:schemeClr val="tx1"/>
                </a:solidFill>
              </a:rPr>
              <a:t>Illinois, PPPL</a:t>
            </a:r>
            <a:endParaRPr lang="en-US" sz="1400" i="0" dirty="0">
              <a:solidFill>
                <a:schemeClr val="tx1"/>
              </a:solidFill>
            </a:endParaRPr>
          </a:p>
        </p:txBody>
      </p:sp>
      <p:pic>
        <p:nvPicPr>
          <p:cNvPr id="33808" name="Picture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371850" y="1604963"/>
            <a:ext cx="2838450"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Text Box 58"/>
          <p:cNvSpPr txBox="1">
            <a:spLocks noChangeArrowheads="1"/>
          </p:cNvSpPr>
          <p:nvPr/>
        </p:nvSpPr>
        <p:spPr bwMode="auto">
          <a:xfrm>
            <a:off x="5930900" y="2260600"/>
            <a:ext cx="685800" cy="307975"/>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i="0">
                <a:solidFill>
                  <a:schemeClr val="tx1"/>
                </a:solidFill>
              </a:rPr>
              <a:t>LLNL</a:t>
            </a:r>
          </a:p>
        </p:txBody>
      </p:sp>
      <p:cxnSp>
        <p:nvCxnSpPr>
          <p:cNvPr id="33810" name="Straight Arrow Connector 143"/>
          <p:cNvCxnSpPr>
            <a:cxnSpLocks noChangeShapeType="1"/>
          </p:cNvCxnSpPr>
          <p:nvPr/>
        </p:nvCxnSpPr>
        <p:spPr bwMode="auto">
          <a:xfrm flipH="1" flipV="1">
            <a:off x="5245100" y="3868738"/>
            <a:ext cx="1079500" cy="550862"/>
          </a:xfrm>
          <a:prstGeom prst="straightConnector1">
            <a:avLst/>
          </a:prstGeom>
          <a:noFill/>
          <a:ln w="15875">
            <a:solidFill>
              <a:schemeClr val="tx1"/>
            </a:solidFill>
            <a:round/>
            <a:headEnd/>
            <a:tailEnd type="arrow" w="med" len="med"/>
          </a:ln>
          <a:extLst>
            <a:ext uri="{909E8E84-426E-40dd-AFC4-6F175D3DCCD1}">
              <a14:hiddenFill xmlns:a14="http://schemas.microsoft.com/office/drawing/2010/main">
                <a:noFill/>
              </a14:hiddenFill>
            </a:ext>
          </a:extLst>
        </p:spPr>
      </p:cxnSp>
      <p:grpSp>
        <p:nvGrpSpPr>
          <p:cNvPr id="33811" name="Group 43"/>
          <p:cNvGrpSpPr>
            <a:grpSpLocks/>
          </p:cNvGrpSpPr>
          <p:nvPr/>
        </p:nvGrpSpPr>
        <p:grpSpPr bwMode="auto">
          <a:xfrm flipH="1">
            <a:off x="3275013" y="1714500"/>
            <a:ext cx="1208087" cy="2628900"/>
            <a:chOff x="702782" y="942975"/>
            <a:chExt cx="2561119" cy="5572125"/>
          </a:xfrm>
        </p:grpSpPr>
        <p:pic>
          <p:nvPicPr>
            <p:cNvPr id="33821" name="Picture 1032"/>
            <p:cNvPicPr>
              <a:picLocks noChangeAspect="1" noChangeArrowheads="1"/>
            </p:cNvPicPr>
            <p:nvPr/>
          </p:nvPicPr>
          <p:blipFill>
            <a:blip r:embed="rId7" cstate="print">
              <a:extLst>
                <a:ext uri="{28A0092B-C50C-407E-A947-70E740481C1C}">
                  <a14:useLocalDpi xmlns:a14="http://schemas.microsoft.com/office/drawing/2010/main" val="0"/>
                </a:ext>
              </a:extLst>
            </a:blip>
            <a:srcRect l="20741"/>
            <a:stretch>
              <a:fillRect/>
            </a:stretch>
          </p:blipFill>
          <p:spPr bwMode="auto">
            <a:xfrm>
              <a:off x="702782" y="942975"/>
              <a:ext cx="2048355"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sp>
          <p:nvSpPr>
            <p:cNvPr id="33822" name="Line 1034"/>
            <p:cNvSpPr>
              <a:spLocks noChangeShapeType="1"/>
            </p:cNvSpPr>
            <p:nvPr/>
          </p:nvSpPr>
          <p:spPr bwMode="auto">
            <a:xfrm flipH="1" flipV="1">
              <a:off x="914401" y="1498600"/>
              <a:ext cx="914400" cy="4241800"/>
            </a:xfrm>
            <a:prstGeom prst="line">
              <a:avLst/>
            </a:prstGeom>
            <a:noFill/>
            <a:ln w="50800">
              <a:solidFill>
                <a:srgbClr val="00A1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33823" name="Line 1035"/>
            <p:cNvSpPr>
              <a:spLocks noChangeShapeType="1"/>
            </p:cNvSpPr>
            <p:nvPr/>
          </p:nvSpPr>
          <p:spPr bwMode="auto">
            <a:xfrm flipV="1">
              <a:off x="1854201" y="1663700"/>
              <a:ext cx="114300" cy="4038600"/>
            </a:xfrm>
            <a:prstGeom prst="line">
              <a:avLst/>
            </a:prstGeom>
            <a:noFill/>
            <a:ln w="50800">
              <a:solidFill>
                <a:srgbClr val="00A100"/>
              </a:solidFill>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33824" name="Line 1051"/>
            <p:cNvSpPr>
              <a:spLocks noChangeShapeType="1"/>
            </p:cNvSpPr>
            <p:nvPr/>
          </p:nvSpPr>
          <p:spPr bwMode="auto">
            <a:xfrm flipV="1">
              <a:off x="1854201" y="5562600"/>
              <a:ext cx="1155700" cy="190500"/>
            </a:xfrm>
            <a:prstGeom prst="line">
              <a:avLst/>
            </a:prstGeom>
            <a:noFill/>
            <a:ln w="50800">
              <a:solidFill>
                <a:srgbClr val="00A100"/>
              </a:solidFill>
              <a:prstDash val="dash"/>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33825" name="Oval 1053"/>
            <p:cNvSpPr>
              <a:spLocks noChangeArrowheads="1"/>
            </p:cNvSpPr>
            <p:nvPr/>
          </p:nvSpPr>
          <p:spPr bwMode="auto">
            <a:xfrm>
              <a:off x="990601" y="1498600"/>
              <a:ext cx="114300" cy="139700"/>
            </a:xfrm>
            <a:prstGeom prst="ellipse">
              <a:avLst/>
            </a:prstGeom>
            <a:solidFill>
              <a:srgbClr val="FF0000"/>
            </a:solidFill>
            <a:ln>
              <a:noFill/>
            </a:ln>
            <a:extLst>
              <a:ext uri="{91240B29-F687-4f45-9708-019B960494DF}">
                <a14:hiddenLine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26" name="Oval 1054"/>
            <p:cNvSpPr>
              <a:spLocks noChangeArrowheads="1"/>
            </p:cNvSpPr>
            <p:nvPr/>
          </p:nvSpPr>
          <p:spPr bwMode="auto">
            <a:xfrm>
              <a:off x="1130301" y="1498600"/>
              <a:ext cx="114300" cy="139700"/>
            </a:xfrm>
            <a:prstGeom prst="ellipse">
              <a:avLst/>
            </a:prstGeom>
            <a:solidFill>
              <a:srgbClr val="FF0000"/>
            </a:solidFill>
            <a:ln>
              <a:noFill/>
            </a:ln>
            <a:extLst>
              <a:ext uri="{91240B29-F687-4f45-9708-019B960494DF}">
                <a14:hiddenLine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27" name="Oval 1055"/>
            <p:cNvSpPr>
              <a:spLocks noChangeArrowheads="1"/>
            </p:cNvSpPr>
            <p:nvPr/>
          </p:nvSpPr>
          <p:spPr bwMode="auto">
            <a:xfrm>
              <a:off x="1384301" y="1498600"/>
              <a:ext cx="114300" cy="139700"/>
            </a:xfrm>
            <a:prstGeom prst="ellipse">
              <a:avLst/>
            </a:prstGeom>
            <a:solidFill>
              <a:srgbClr val="FF0000"/>
            </a:solidFill>
            <a:ln>
              <a:noFill/>
            </a:ln>
            <a:extLst>
              <a:ext uri="{91240B29-F687-4f45-9708-019B960494DF}">
                <a14:hiddenLine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28" name="Oval 1056"/>
            <p:cNvSpPr>
              <a:spLocks noChangeArrowheads="1"/>
            </p:cNvSpPr>
            <p:nvPr/>
          </p:nvSpPr>
          <p:spPr bwMode="auto">
            <a:xfrm>
              <a:off x="1562101" y="1562100"/>
              <a:ext cx="114300" cy="139700"/>
            </a:xfrm>
            <a:prstGeom prst="ellipse">
              <a:avLst/>
            </a:prstGeom>
            <a:solidFill>
              <a:srgbClr val="FF0000"/>
            </a:solidFill>
            <a:ln>
              <a:noFill/>
            </a:ln>
            <a:extLst>
              <a:ext uri="{91240B29-F687-4f45-9708-019B960494DF}">
                <a14:hiddenLine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29" name="Oval 1057"/>
            <p:cNvSpPr>
              <a:spLocks noChangeArrowheads="1"/>
            </p:cNvSpPr>
            <p:nvPr/>
          </p:nvSpPr>
          <p:spPr bwMode="auto">
            <a:xfrm>
              <a:off x="1739901" y="1625600"/>
              <a:ext cx="114300" cy="139700"/>
            </a:xfrm>
            <a:prstGeom prst="ellipse">
              <a:avLst/>
            </a:prstGeom>
            <a:solidFill>
              <a:srgbClr val="FF0000"/>
            </a:solidFill>
            <a:ln>
              <a:noFill/>
            </a:ln>
            <a:extLst>
              <a:ext uri="{91240B29-F687-4f45-9708-019B960494DF}">
                <a14:hiddenLine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30" name="Oval 1058"/>
            <p:cNvSpPr>
              <a:spLocks noChangeArrowheads="1"/>
            </p:cNvSpPr>
            <p:nvPr/>
          </p:nvSpPr>
          <p:spPr bwMode="auto">
            <a:xfrm>
              <a:off x="876301" y="1714500"/>
              <a:ext cx="114300" cy="139700"/>
            </a:xfrm>
            <a:prstGeom prst="ellipse">
              <a:avLst/>
            </a:prstGeom>
            <a:solidFill>
              <a:srgbClr val="FF0000"/>
            </a:solidFill>
            <a:ln>
              <a:noFill/>
            </a:ln>
            <a:extLst>
              <a:ext uri="{91240B29-F687-4f45-9708-019B960494DF}">
                <a14:hiddenLine xmlns:a14="http://schemas.microsoft.com/office/drawing/2010/main" w="25400">
                  <a:solidFill>
                    <a:srgbClr val="000000"/>
                  </a:solidFill>
                  <a:round/>
                  <a:headEnd/>
                  <a:tailEnd/>
                </a14:hiddenLine>
              </a:ext>
            </a:extLst>
          </p:spPr>
          <p:txBody>
            <a:bodyPr wrap="none" lIns="0" tIns="0" rIns="0" bIns="0" anchor="ctr"/>
            <a:lstStyle/>
            <a:p>
              <a:endParaRPr lang="en-US"/>
            </a:p>
          </p:txBody>
        </p:sp>
        <p:sp>
          <p:nvSpPr>
            <p:cNvPr id="33831" name="Line 1059"/>
            <p:cNvSpPr>
              <a:spLocks noChangeShapeType="1"/>
            </p:cNvSpPr>
            <p:nvPr/>
          </p:nvSpPr>
          <p:spPr bwMode="auto">
            <a:xfrm>
              <a:off x="1892301" y="1701800"/>
              <a:ext cx="1371600" cy="177800"/>
            </a:xfrm>
            <a:prstGeom prst="line">
              <a:avLst/>
            </a:prstGeom>
            <a:noFill/>
            <a:ln w="50800">
              <a:solidFill>
                <a:srgbClr val="FF0000"/>
              </a:solidFill>
              <a:prstDash val="dash"/>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en-US"/>
            </a:p>
          </p:txBody>
        </p:sp>
        <p:sp>
          <p:nvSpPr>
            <p:cNvPr id="33832" name="Rectangle 1060"/>
            <p:cNvSpPr>
              <a:spLocks noChangeArrowheads="1"/>
            </p:cNvSpPr>
            <p:nvPr/>
          </p:nvSpPr>
          <p:spPr bwMode="auto">
            <a:xfrm>
              <a:off x="1206501" y="1371600"/>
              <a:ext cx="317500" cy="3048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a:p>
          </p:txBody>
        </p:sp>
        <p:sp>
          <p:nvSpPr>
            <p:cNvPr id="33833" name="Line 1061"/>
            <p:cNvSpPr>
              <a:spLocks noChangeShapeType="1"/>
            </p:cNvSpPr>
            <p:nvPr/>
          </p:nvSpPr>
          <p:spPr bwMode="auto">
            <a:xfrm>
              <a:off x="1549401" y="1752600"/>
              <a:ext cx="1676400" cy="1739900"/>
            </a:xfrm>
            <a:prstGeom prst="line">
              <a:avLst/>
            </a:prstGeom>
            <a:noFill/>
            <a:ln w="50800">
              <a:solidFill>
                <a:srgbClr val="0000FF"/>
              </a:solidFill>
              <a:prstDash val="dash"/>
              <a:round/>
              <a:headEnd/>
              <a:tailEnd type="triangle" w="med" len="med"/>
            </a:ln>
            <a:extLst>
              <a:ext uri="{909E8E84-426E-40dd-AFC4-6F175D3DCCD1}">
                <a14:hiddenFill xmlns:a14="http://schemas.microsoft.com/office/drawing/2010/main">
                  <a:noFill/>
                </a14:hiddenFill>
              </a:ext>
            </a:extLst>
          </p:spPr>
          <p:txBody>
            <a:bodyPr wrap="none" lIns="0" tIns="0" rIns="0" bIns="0" anchor="ctr"/>
            <a:lstStyle/>
            <a:p>
              <a:endParaRPr lang="en-US"/>
            </a:p>
          </p:txBody>
        </p:sp>
      </p:grpSp>
      <p:sp>
        <p:nvSpPr>
          <p:cNvPr id="33813" name="Text Box 58"/>
          <p:cNvSpPr txBox="1">
            <a:spLocks noChangeArrowheads="1"/>
          </p:cNvSpPr>
          <p:nvPr/>
        </p:nvSpPr>
        <p:spPr bwMode="auto">
          <a:xfrm>
            <a:off x="2133600" y="3390900"/>
            <a:ext cx="838200" cy="307777"/>
          </a:xfrm>
          <a:prstGeom prst="rect">
            <a:avLst/>
          </a:prstGeom>
          <a:solidFill>
            <a:srgbClr val="DBE39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a:spcBef>
                <a:spcPct val="0"/>
              </a:spcBef>
              <a:buFontTx/>
              <a:buNone/>
            </a:pPr>
            <a:r>
              <a:rPr lang="en-US" sz="1400" i="0" dirty="0">
                <a:solidFill>
                  <a:schemeClr val="tx1"/>
                </a:solidFill>
              </a:rPr>
              <a:t>ORNL</a:t>
            </a:r>
          </a:p>
        </p:txBody>
      </p:sp>
      <p:pic>
        <p:nvPicPr>
          <p:cNvPr id="33814" name="Picture 0" descr="dualband_splitter_schematic.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00" y="4495800"/>
            <a:ext cx="299096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6" name="Picture 104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1752600"/>
            <a:ext cx="2519363"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solidFill>
                  <a:srgbClr val="000000"/>
                </a:solidFill>
                <a:miter lim="800000"/>
                <a:headEnd/>
                <a:tailEnd/>
              </a14:hiddenLine>
            </a:ext>
          </a:extLst>
        </p:spPr>
      </p:pic>
      <p:cxnSp>
        <p:nvCxnSpPr>
          <p:cNvPr id="33817" name="Straight Arrow Connector 54"/>
          <p:cNvCxnSpPr>
            <a:cxnSpLocks noChangeShapeType="1"/>
          </p:cNvCxnSpPr>
          <p:nvPr/>
        </p:nvCxnSpPr>
        <p:spPr bwMode="auto">
          <a:xfrm flipV="1">
            <a:off x="2590800" y="4051300"/>
            <a:ext cx="1384300" cy="520700"/>
          </a:xfrm>
          <a:prstGeom prst="straightConnector1">
            <a:avLst/>
          </a:prstGeom>
          <a:noFill/>
          <a:ln w="38100">
            <a:solidFill>
              <a:srgbClr val="008000"/>
            </a:solidFill>
            <a:round/>
            <a:headEnd/>
            <a:tailEnd type="arrow" w="med" len="med"/>
          </a:ln>
          <a:extLst>
            <a:ext uri="{909E8E84-426E-40dd-AFC4-6F175D3DCCD1}">
              <a14:hiddenFill xmlns:a14="http://schemas.microsoft.com/office/drawing/2010/main">
                <a:noFill/>
              </a14:hiddenFill>
            </a:ext>
          </a:extLst>
        </p:spPr>
      </p:cxnSp>
      <p:sp>
        <p:nvSpPr>
          <p:cNvPr id="33819" name="TextBox 59"/>
          <p:cNvSpPr txBox="1">
            <a:spLocks noChangeArrowheads="1"/>
          </p:cNvSpPr>
          <p:nvPr/>
        </p:nvSpPr>
        <p:spPr bwMode="auto">
          <a:xfrm>
            <a:off x="342900" y="1003300"/>
            <a:ext cx="3467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 typeface="Arial" charset="0"/>
              <a:buNone/>
            </a:pPr>
            <a:r>
              <a:rPr lang="en-US" sz="1400" i="0" dirty="0" err="1">
                <a:solidFill>
                  <a:srgbClr val="FF0000"/>
                </a:solidFill>
              </a:rPr>
              <a:t>Divertor</a:t>
            </a:r>
            <a:r>
              <a:rPr lang="en-US" sz="1400" i="0" dirty="0">
                <a:solidFill>
                  <a:srgbClr val="FF0000"/>
                </a:solidFill>
              </a:rPr>
              <a:t> fast eroding thermocouples</a:t>
            </a:r>
          </a:p>
        </p:txBody>
      </p:sp>
      <p:sp>
        <p:nvSpPr>
          <p:cNvPr id="42" name="Slide Number Placeholder 3"/>
          <p:cNvSpPr>
            <a:spLocks noGrp="1"/>
          </p:cNvSpPr>
          <p:nvPr>
            <p:ph type="sldNum" sz="quarter" idx="4294967295"/>
          </p:nvPr>
        </p:nvSpPr>
        <p:spPr>
          <a:xfrm>
            <a:off x="7239000" y="6553200"/>
            <a:ext cx="1905000" cy="457200"/>
          </a:xfrm>
          <a:prstGeom prst="rect">
            <a:avLst/>
          </a:prstGeom>
          <a:noFill/>
        </p:spPr>
        <p:txBody>
          <a:bodyPr anchor="t"/>
          <a:lstStyle/>
          <a:p>
            <a:pPr algn="r">
              <a:buNone/>
            </a:pPr>
            <a:fld id="{338AFD17-9088-4C77-B107-6A6359279C2A}" type="slidenum">
              <a:rPr lang="en-US" sz="1400" b="0">
                <a:latin typeface="Times" charset="0"/>
              </a:rPr>
              <a:pPr algn="r">
                <a:buNone/>
              </a:pPr>
              <a:t>43</a:t>
            </a:fld>
            <a:endParaRPr lang="en-US" sz="1400" b="0" dirty="0">
              <a:latin typeface="Times" charset="0"/>
            </a:endParaRPr>
          </a:p>
        </p:txBody>
      </p:sp>
      <p:sp>
        <p:nvSpPr>
          <p:cNvPr id="40" name="Rectangle 57"/>
          <p:cNvSpPr>
            <a:spLocks noChangeArrowheads="1"/>
          </p:cNvSpPr>
          <p:nvPr/>
        </p:nvSpPr>
        <p:spPr bwMode="auto">
          <a:xfrm>
            <a:off x="3733800" y="4343400"/>
            <a:ext cx="2971800" cy="452688"/>
          </a:xfrm>
          <a:prstGeom prst="rect">
            <a:avLst/>
          </a:prstGeom>
          <a:noFill/>
          <a:ln>
            <a:noFill/>
          </a:ln>
          <a:extLst/>
        </p:spPr>
        <p:txBody>
          <a:bodyPr>
            <a:spAutoFit/>
          </a:bodyPr>
          <a:lstStyle/>
          <a:p>
            <a:pPr algn="ctr">
              <a:lnSpc>
                <a:spcPts val="1380"/>
              </a:lnSpc>
              <a:buFontTx/>
              <a:buNone/>
            </a:pPr>
            <a:r>
              <a:rPr lang="en-US" sz="1400" dirty="0">
                <a:solidFill>
                  <a:srgbClr val="FF3300"/>
                </a:solidFill>
              </a:rPr>
              <a:t>MAPP probe for between-shots surface analysis – </a:t>
            </a:r>
            <a:r>
              <a:rPr lang="en-US" sz="1400" dirty="0" smtClean="0">
                <a:solidFill>
                  <a:srgbClr val="FF3300"/>
                </a:solidFill>
              </a:rPr>
              <a:t>Now taking data</a:t>
            </a:r>
            <a:endParaRPr lang="en-US" sz="1400" dirty="0">
              <a:solidFill>
                <a:srgbClr val="FF3300"/>
              </a:solidFill>
            </a:endParaRPr>
          </a:p>
        </p:txBody>
      </p:sp>
      <p:pic>
        <p:nvPicPr>
          <p:cNvPr id="3" name="Picture 2"/>
          <p:cNvPicPr>
            <a:picLocks noChangeAspect="1"/>
          </p:cNvPicPr>
          <p:nvPr/>
        </p:nvPicPr>
        <p:blipFill>
          <a:blip r:embed="rId10"/>
          <a:stretch>
            <a:fillRect/>
          </a:stretch>
        </p:blipFill>
        <p:spPr>
          <a:xfrm>
            <a:off x="6553200" y="4267200"/>
            <a:ext cx="1732290" cy="2350760"/>
          </a:xfrm>
          <a:prstGeom prst="rect">
            <a:avLst/>
          </a:prstGeom>
        </p:spPr>
      </p:pic>
    </p:spTree>
    <p:extLst>
      <p:ext uri="{BB962C8B-B14F-4D97-AF65-F5344CB8AC3E}">
        <p14:creationId xmlns:p14="http://schemas.microsoft.com/office/powerpoint/2010/main" val="145207238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Line 28"/>
          <p:cNvSpPr>
            <a:spLocks noChangeShapeType="1"/>
          </p:cNvSpPr>
          <p:nvPr/>
        </p:nvSpPr>
        <p:spPr bwMode="auto">
          <a:xfrm>
            <a:off x="246185" y="971550"/>
            <a:ext cx="8651631" cy="0"/>
          </a:xfrm>
          <a:prstGeom prst="line">
            <a:avLst/>
          </a:prstGeom>
          <a:noFill/>
          <a:ln w="57150" cmpd="thickThin">
            <a:solidFill>
              <a:schemeClr val="tx1"/>
            </a:solidFill>
            <a:round/>
            <a:headEnd/>
            <a:tailEnd/>
          </a:ln>
          <a:effectLst/>
        </p:spPr>
        <p:txBody>
          <a:bodyPr wrap="none" anchor="ctr">
            <a:prstTxWarp prst="textNoShape">
              <a:avLst/>
            </a:prstTxWarp>
          </a:bodyPr>
          <a:lstStyle/>
          <a:p>
            <a:endParaRPr lang="ja-JP" altLang="en-US"/>
          </a:p>
        </p:txBody>
      </p:sp>
      <p:sp>
        <p:nvSpPr>
          <p:cNvPr id="58" name="Rectangle 4"/>
          <p:cNvSpPr>
            <a:spLocks noChangeArrowheads="1"/>
          </p:cNvSpPr>
          <p:nvPr/>
        </p:nvSpPr>
        <p:spPr bwMode="auto">
          <a:xfrm>
            <a:off x="1295400" y="52481"/>
            <a:ext cx="7848600" cy="860065"/>
          </a:xfrm>
          <a:prstGeom prst="rect">
            <a:avLst/>
          </a:prstGeom>
          <a:noFill/>
          <a:ln w="9525">
            <a:noFill/>
            <a:miter lim="800000"/>
            <a:headEnd/>
            <a:tailEnd/>
          </a:ln>
          <a:effectLst/>
        </p:spPr>
        <p:txBody>
          <a:bodyPr wrap="square">
            <a:prstTxWarp prst="textNoShape">
              <a:avLst/>
            </a:prstTxWarp>
            <a:spAutoFit/>
          </a:bodyPr>
          <a:lstStyle/>
          <a:p>
            <a:pPr algn="ctr">
              <a:lnSpc>
                <a:spcPts val="2960"/>
              </a:lnSpc>
            </a:pPr>
            <a:r>
              <a:rPr lang="en-US" altLang="ja-JP" sz="2800" dirty="0" smtClean="0">
                <a:solidFill>
                  <a:srgbClr val="000000"/>
                </a:solidFill>
                <a:latin typeface="Helvetica" pitchFamily="46" charset="0"/>
              </a:rPr>
              <a:t>Tsukuba University is developing Prototype 28 / 35 GHz </a:t>
            </a:r>
            <a:r>
              <a:rPr lang="en-US" altLang="ja-JP" sz="2800" dirty="0" err="1" smtClean="0">
                <a:solidFill>
                  <a:srgbClr val="000000"/>
                </a:solidFill>
                <a:latin typeface="Helvetica" pitchFamily="46" charset="0"/>
              </a:rPr>
              <a:t>Gyrotron</a:t>
            </a:r>
            <a:r>
              <a:rPr lang="en-US" altLang="ja-JP" sz="2800" dirty="0" smtClean="0">
                <a:solidFill>
                  <a:srgbClr val="000000"/>
                </a:solidFill>
                <a:latin typeface="Helvetica" pitchFamily="46" charset="0"/>
              </a:rPr>
              <a:t> for NSTX-U &amp; G-10/PDX  </a:t>
            </a:r>
            <a:endParaRPr lang="en-US" altLang="ja-JP" sz="2800" dirty="0">
              <a:solidFill>
                <a:srgbClr val="000000"/>
              </a:solidFill>
              <a:latin typeface="Helvetica" pitchFamily="46" charset="0"/>
            </a:endParaRPr>
          </a:p>
        </p:txBody>
      </p:sp>
      <p:pic>
        <p:nvPicPr>
          <p:cNvPr id="17" name="Picture 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0" y="2133600"/>
            <a:ext cx="4221893" cy="3416610"/>
          </a:xfrm>
          <a:prstGeom prst="rect">
            <a:avLst/>
          </a:prstGeom>
          <a:noFill/>
          <a:ln w="9525">
            <a:noFill/>
            <a:miter lim="800000"/>
            <a:headEnd/>
            <a:tailEnd/>
          </a:ln>
        </p:spPr>
      </p:pic>
      <p:pic>
        <p:nvPicPr>
          <p:cNvPr id="18"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985926" y="1574677"/>
            <a:ext cx="2715209" cy="3960000"/>
          </a:xfrm>
          <a:prstGeom prst="rect">
            <a:avLst/>
          </a:prstGeom>
          <a:noFill/>
          <a:ln w="9525">
            <a:noFill/>
            <a:miter lim="800000"/>
            <a:headEnd/>
            <a:tailEnd/>
          </a:ln>
        </p:spPr>
      </p:pic>
      <p:sp>
        <p:nvSpPr>
          <p:cNvPr id="11" name="Text Box 15"/>
          <p:cNvSpPr txBox="1">
            <a:spLocks noChangeArrowheads="1"/>
          </p:cNvSpPr>
          <p:nvPr/>
        </p:nvSpPr>
        <p:spPr bwMode="auto">
          <a:xfrm>
            <a:off x="0" y="1856329"/>
            <a:ext cx="4046275" cy="400110"/>
          </a:xfrm>
          <a:prstGeom prst="rect">
            <a:avLst/>
          </a:prstGeom>
          <a:noFill/>
          <a:ln w="9525">
            <a:noFill/>
            <a:miter lim="800000"/>
            <a:headEnd/>
            <a:tailEnd/>
          </a:ln>
          <a:effectLst/>
        </p:spPr>
        <p:txBody>
          <a:bodyPr wrap="none">
            <a:prstTxWarp prst="textNoShape">
              <a:avLst/>
            </a:prstTxWarp>
            <a:spAutoFit/>
          </a:bodyPr>
          <a:lstStyle>
            <a:defPPr>
              <a:defRPr lang="ja-JP"/>
            </a:defPPr>
            <a:lvl1pPr marL="0" algn="l" defTabSz="2087941" rtl="0" eaLnBrk="1" latinLnBrk="0" hangingPunct="1">
              <a:defRPr kumimoji="1" sz="8200" kern="1200">
                <a:solidFill>
                  <a:schemeClr val="tx1"/>
                </a:solidFill>
                <a:latin typeface="+mn-lt"/>
                <a:ea typeface="+mn-ea"/>
                <a:cs typeface="+mn-cs"/>
              </a:defRPr>
            </a:lvl1pPr>
            <a:lvl2pPr marL="2087941" algn="l" defTabSz="2087941" rtl="0" eaLnBrk="1" latinLnBrk="0" hangingPunct="1">
              <a:defRPr kumimoji="1" sz="8200" kern="1200">
                <a:solidFill>
                  <a:schemeClr val="tx1"/>
                </a:solidFill>
                <a:latin typeface="+mn-lt"/>
                <a:ea typeface="+mn-ea"/>
                <a:cs typeface="+mn-cs"/>
              </a:defRPr>
            </a:lvl2pPr>
            <a:lvl3pPr marL="4175882" algn="l" defTabSz="2087941" rtl="0" eaLnBrk="1" latinLnBrk="0" hangingPunct="1">
              <a:defRPr kumimoji="1" sz="8200" kern="1200">
                <a:solidFill>
                  <a:schemeClr val="tx1"/>
                </a:solidFill>
                <a:latin typeface="+mn-lt"/>
                <a:ea typeface="+mn-ea"/>
                <a:cs typeface="+mn-cs"/>
              </a:defRPr>
            </a:lvl3pPr>
            <a:lvl4pPr marL="6263823" algn="l" defTabSz="2087941" rtl="0" eaLnBrk="1" latinLnBrk="0" hangingPunct="1">
              <a:defRPr kumimoji="1" sz="8200" kern="1200">
                <a:solidFill>
                  <a:schemeClr val="tx1"/>
                </a:solidFill>
                <a:latin typeface="+mn-lt"/>
                <a:ea typeface="+mn-ea"/>
                <a:cs typeface="+mn-cs"/>
              </a:defRPr>
            </a:lvl4pPr>
            <a:lvl5pPr marL="8351764" algn="l" defTabSz="2087941" rtl="0" eaLnBrk="1" latinLnBrk="0" hangingPunct="1">
              <a:defRPr kumimoji="1" sz="8200" kern="1200">
                <a:solidFill>
                  <a:schemeClr val="tx1"/>
                </a:solidFill>
                <a:latin typeface="+mn-lt"/>
                <a:ea typeface="+mn-ea"/>
                <a:cs typeface="+mn-cs"/>
              </a:defRPr>
            </a:lvl5pPr>
            <a:lvl6pPr marL="10439705" algn="l" defTabSz="2087941" rtl="0" eaLnBrk="1" latinLnBrk="0" hangingPunct="1">
              <a:defRPr kumimoji="1" sz="8200" kern="1200">
                <a:solidFill>
                  <a:schemeClr val="tx1"/>
                </a:solidFill>
                <a:latin typeface="+mn-lt"/>
                <a:ea typeface="+mn-ea"/>
                <a:cs typeface="+mn-cs"/>
              </a:defRPr>
            </a:lvl6pPr>
            <a:lvl7pPr marL="12527646" algn="l" defTabSz="2087941" rtl="0" eaLnBrk="1" latinLnBrk="0" hangingPunct="1">
              <a:defRPr kumimoji="1" sz="8200" kern="1200">
                <a:solidFill>
                  <a:schemeClr val="tx1"/>
                </a:solidFill>
                <a:latin typeface="+mn-lt"/>
                <a:ea typeface="+mn-ea"/>
                <a:cs typeface="+mn-cs"/>
              </a:defRPr>
            </a:lvl7pPr>
            <a:lvl8pPr marL="14615587" algn="l" defTabSz="2087941" rtl="0" eaLnBrk="1" latinLnBrk="0" hangingPunct="1">
              <a:defRPr kumimoji="1" sz="8200" kern="1200">
                <a:solidFill>
                  <a:schemeClr val="tx1"/>
                </a:solidFill>
                <a:latin typeface="+mn-lt"/>
                <a:ea typeface="+mn-ea"/>
                <a:cs typeface="+mn-cs"/>
              </a:defRPr>
            </a:lvl8pPr>
            <a:lvl9pPr marL="16703528" algn="l" defTabSz="2087941" rtl="0" eaLnBrk="1" latinLnBrk="0" hangingPunct="1">
              <a:defRPr kumimoji="1" sz="8200" kern="1200">
                <a:solidFill>
                  <a:schemeClr val="tx1"/>
                </a:solidFill>
                <a:latin typeface="+mn-lt"/>
                <a:ea typeface="+mn-ea"/>
                <a:cs typeface="+mn-cs"/>
              </a:defRPr>
            </a:lvl9pPr>
          </a:lstStyle>
          <a:p>
            <a:r>
              <a:rPr lang="en-US" altLang="ja-JP" sz="2000" dirty="0" smtClean="0">
                <a:latin typeface="Helvetica" pitchFamily="46" charset="0"/>
                <a:ea typeface="ＭＳ ゴシック" pitchFamily="46" charset="-128"/>
                <a:cs typeface="ＭＳ ゴシック" pitchFamily="46" charset="-128"/>
              </a:rPr>
              <a:t>●Design Parameters of New Tube </a:t>
            </a:r>
            <a:endParaRPr lang="en-US" altLang="ja-JP" sz="2000" dirty="0">
              <a:latin typeface="Helvetica" pitchFamily="46" charset="0"/>
              <a:ea typeface="ＭＳ ゴシック" pitchFamily="46" charset="-128"/>
              <a:cs typeface="ＭＳ ゴシック" pitchFamily="46" charset="-128"/>
            </a:endParaRPr>
          </a:p>
        </p:txBody>
      </p:sp>
      <p:grpSp>
        <p:nvGrpSpPr>
          <p:cNvPr id="2" name="図形グループ 19"/>
          <p:cNvGrpSpPr/>
          <p:nvPr/>
        </p:nvGrpSpPr>
        <p:grpSpPr>
          <a:xfrm>
            <a:off x="6676440" y="1351381"/>
            <a:ext cx="2467560" cy="4287223"/>
            <a:chOff x="7232810" y="1414356"/>
            <a:chExt cx="2673190" cy="4287223"/>
          </a:xfrm>
        </p:grpSpPr>
        <p:pic>
          <p:nvPicPr>
            <p:cNvPr id="9" name="Picture 4"/>
            <p:cNvPicPr>
              <a:picLocks noChangeAspect="1" noChangeArrowheads="1"/>
            </p:cNvPicPr>
            <p:nvPr/>
          </p:nvPicPr>
          <p:blipFill>
            <a:blip r:embed="rId5"/>
            <a:srcRect/>
            <a:stretch>
              <a:fillRect/>
            </a:stretch>
          </p:blipFill>
          <p:spPr bwMode="auto">
            <a:xfrm>
              <a:off x="7232810" y="1479094"/>
              <a:ext cx="2673190" cy="2159998"/>
            </a:xfrm>
            <a:prstGeom prst="rect">
              <a:avLst/>
            </a:prstGeom>
            <a:noFill/>
            <a:ln w="9525">
              <a:noFill/>
              <a:miter lim="800000"/>
              <a:headEnd/>
              <a:tailEnd/>
            </a:ln>
          </p:spPr>
        </p:pic>
        <p:pic>
          <p:nvPicPr>
            <p:cNvPr id="10" name="Picture 5"/>
            <p:cNvPicPr>
              <a:picLocks noChangeAspect="1" noChangeArrowheads="1"/>
            </p:cNvPicPr>
            <p:nvPr/>
          </p:nvPicPr>
          <p:blipFill>
            <a:blip r:embed="rId6"/>
            <a:srcRect/>
            <a:stretch>
              <a:fillRect/>
            </a:stretch>
          </p:blipFill>
          <p:spPr bwMode="auto">
            <a:xfrm>
              <a:off x="7248610" y="3656800"/>
              <a:ext cx="2657390" cy="1980000"/>
            </a:xfrm>
            <a:prstGeom prst="rect">
              <a:avLst/>
            </a:prstGeom>
            <a:noFill/>
            <a:ln w="9525">
              <a:noFill/>
              <a:miter lim="800000"/>
              <a:headEnd/>
              <a:tailEnd/>
            </a:ln>
          </p:spPr>
        </p:pic>
        <p:sp>
          <p:nvSpPr>
            <p:cNvPr id="13" name="正方形/長方形 12"/>
            <p:cNvSpPr/>
            <p:nvPr/>
          </p:nvSpPr>
          <p:spPr>
            <a:xfrm>
              <a:off x="7288334" y="1414356"/>
              <a:ext cx="353591" cy="42647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7620277" y="3297757"/>
              <a:ext cx="2135987" cy="360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7635570" y="5340774"/>
              <a:ext cx="2092689" cy="360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12" name="Text Box 21"/>
          <p:cNvSpPr txBox="1">
            <a:spLocks noChangeArrowheads="1"/>
          </p:cNvSpPr>
          <p:nvPr/>
        </p:nvSpPr>
        <p:spPr bwMode="auto">
          <a:xfrm rot="16200000">
            <a:off x="5933418" y="2189907"/>
            <a:ext cx="1609460" cy="400110"/>
          </a:xfrm>
          <a:prstGeom prst="rect">
            <a:avLst/>
          </a:prstGeom>
          <a:noFill/>
          <a:ln w="9525">
            <a:noFill/>
            <a:miter lim="800000"/>
            <a:headEnd/>
            <a:tailEnd/>
          </a:ln>
          <a:effectLst/>
        </p:spPr>
        <p:txBody>
          <a:bodyPr wrap="none">
            <a:prstTxWarp prst="textNoShape">
              <a:avLst/>
            </a:prstTxWarp>
            <a:spAutoFit/>
          </a:bodyPr>
          <a:lstStyle/>
          <a:p>
            <a:r>
              <a:rPr lang="en-US" altLang="ja-JP" sz="2000" dirty="0">
                <a:solidFill>
                  <a:srgbClr val="FF0000"/>
                </a:solidFill>
                <a:latin typeface="Helvetica" pitchFamily="-84" charset="0"/>
              </a:rPr>
              <a:t>Power (MW)</a:t>
            </a:r>
          </a:p>
        </p:txBody>
      </p:sp>
      <p:sp>
        <p:nvSpPr>
          <p:cNvPr id="21" name="Text Box 27"/>
          <p:cNvSpPr txBox="1">
            <a:spLocks noChangeArrowheads="1"/>
          </p:cNvSpPr>
          <p:nvPr/>
        </p:nvSpPr>
        <p:spPr bwMode="auto">
          <a:xfrm>
            <a:off x="7188712" y="5317343"/>
            <a:ext cx="2031488" cy="307777"/>
          </a:xfrm>
          <a:prstGeom prst="rect">
            <a:avLst/>
          </a:prstGeom>
          <a:noFill/>
          <a:ln w="9525">
            <a:noFill/>
            <a:miter lim="800000"/>
            <a:headEnd/>
            <a:tailEnd/>
          </a:ln>
          <a:effectLst/>
        </p:spPr>
        <p:txBody>
          <a:bodyPr wrap="square">
            <a:prstTxWarp prst="textNoShape">
              <a:avLst/>
            </a:prstTxWarp>
            <a:spAutoFit/>
          </a:bodyPr>
          <a:lstStyle/>
          <a:p>
            <a:r>
              <a:rPr lang="en-US" altLang="ja-JP" sz="1400" b="1" dirty="0">
                <a:latin typeface="Helvetica" pitchFamily="-84" charset="0"/>
              </a:rPr>
              <a:t>Beam Current (A)</a:t>
            </a:r>
          </a:p>
        </p:txBody>
      </p:sp>
      <p:sp>
        <p:nvSpPr>
          <p:cNvPr id="22" name="Text Box 27"/>
          <p:cNvSpPr txBox="1">
            <a:spLocks noChangeArrowheads="1"/>
          </p:cNvSpPr>
          <p:nvPr/>
        </p:nvSpPr>
        <p:spPr bwMode="auto">
          <a:xfrm>
            <a:off x="6955105" y="5098032"/>
            <a:ext cx="372084" cy="400110"/>
          </a:xfrm>
          <a:prstGeom prst="rect">
            <a:avLst/>
          </a:prstGeom>
          <a:noFill/>
          <a:ln w="9525">
            <a:noFill/>
            <a:miter lim="800000"/>
            <a:headEnd/>
            <a:tailEnd/>
          </a:ln>
          <a:effectLst/>
        </p:spPr>
        <p:txBody>
          <a:bodyPr wrap="square">
            <a:prstTxWarp prst="textNoShape">
              <a:avLst/>
            </a:prstTxWarp>
            <a:spAutoFit/>
          </a:bodyPr>
          <a:lstStyle/>
          <a:p>
            <a:r>
              <a:rPr lang="en-US" altLang="ja-JP" sz="2000" dirty="0" smtClean="0">
                <a:latin typeface="Helvetica" pitchFamily="-84" charset="0"/>
              </a:rPr>
              <a:t>0</a:t>
            </a:r>
            <a:endParaRPr lang="en-US" altLang="ja-JP" sz="2000" dirty="0">
              <a:latin typeface="Helvetica" pitchFamily="-84" charset="0"/>
            </a:endParaRPr>
          </a:p>
        </p:txBody>
      </p:sp>
      <p:sp>
        <p:nvSpPr>
          <p:cNvPr id="23" name="Text Box 27"/>
          <p:cNvSpPr txBox="1">
            <a:spLocks noChangeArrowheads="1"/>
          </p:cNvSpPr>
          <p:nvPr/>
        </p:nvSpPr>
        <p:spPr bwMode="auto">
          <a:xfrm>
            <a:off x="8681119" y="5098032"/>
            <a:ext cx="462881" cy="400110"/>
          </a:xfrm>
          <a:prstGeom prst="rect">
            <a:avLst/>
          </a:prstGeom>
          <a:noFill/>
          <a:ln w="9525">
            <a:noFill/>
            <a:miter lim="800000"/>
            <a:headEnd/>
            <a:tailEnd/>
          </a:ln>
          <a:effectLst/>
        </p:spPr>
        <p:txBody>
          <a:bodyPr wrap="square">
            <a:prstTxWarp prst="textNoShape">
              <a:avLst/>
            </a:prstTxWarp>
            <a:spAutoFit/>
          </a:bodyPr>
          <a:lstStyle/>
          <a:p>
            <a:r>
              <a:rPr lang="en-US" altLang="ja-JP" sz="2000" dirty="0" smtClean="0">
                <a:latin typeface="Helvetica" pitchFamily="-84" charset="0"/>
              </a:rPr>
              <a:t>80</a:t>
            </a:r>
            <a:endParaRPr lang="en-US" altLang="ja-JP" sz="2000" dirty="0">
              <a:latin typeface="Helvetica" pitchFamily="-84" charset="0"/>
            </a:endParaRPr>
          </a:p>
        </p:txBody>
      </p:sp>
      <p:sp>
        <p:nvSpPr>
          <p:cNvPr id="24" name="Text Box 27"/>
          <p:cNvSpPr txBox="1">
            <a:spLocks noChangeArrowheads="1"/>
          </p:cNvSpPr>
          <p:nvPr/>
        </p:nvSpPr>
        <p:spPr bwMode="auto">
          <a:xfrm>
            <a:off x="6955105" y="3208274"/>
            <a:ext cx="372084" cy="400110"/>
          </a:xfrm>
          <a:prstGeom prst="rect">
            <a:avLst/>
          </a:prstGeom>
          <a:noFill/>
          <a:ln w="9525">
            <a:noFill/>
            <a:miter lim="800000"/>
            <a:headEnd/>
            <a:tailEnd/>
          </a:ln>
          <a:effectLst/>
        </p:spPr>
        <p:txBody>
          <a:bodyPr wrap="square">
            <a:prstTxWarp prst="textNoShape">
              <a:avLst/>
            </a:prstTxWarp>
            <a:spAutoFit/>
          </a:bodyPr>
          <a:lstStyle/>
          <a:p>
            <a:r>
              <a:rPr lang="en-US" altLang="ja-JP" sz="2000" dirty="0" smtClean="0">
                <a:latin typeface="Helvetica" pitchFamily="-84" charset="0"/>
              </a:rPr>
              <a:t>0</a:t>
            </a:r>
            <a:endParaRPr lang="en-US" altLang="ja-JP" sz="2000" dirty="0">
              <a:latin typeface="Helvetica" pitchFamily="-84" charset="0"/>
            </a:endParaRPr>
          </a:p>
        </p:txBody>
      </p:sp>
      <p:sp>
        <p:nvSpPr>
          <p:cNvPr id="25" name="Text Box 27"/>
          <p:cNvSpPr txBox="1">
            <a:spLocks noChangeArrowheads="1"/>
          </p:cNvSpPr>
          <p:nvPr/>
        </p:nvSpPr>
        <p:spPr bwMode="auto">
          <a:xfrm>
            <a:off x="8681119" y="3208274"/>
            <a:ext cx="462881" cy="400110"/>
          </a:xfrm>
          <a:prstGeom prst="rect">
            <a:avLst/>
          </a:prstGeom>
          <a:noFill/>
          <a:ln w="9525">
            <a:noFill/>
            <a:miter lim="800000"/>
            <a:headEnd/>
            <a:tailEnd/>
          </a:ln>
          <a:effectLst/>
        </p:spPr>
        <p:txBody>
          <a:bodyPr wrap="square">
            <a:prstTxWarp prst="textNoShape">
              <a:avLst/>
            </a:prstTxWarp>
            <a:spAutoFit/>
          </a:bodyPr>
          <a:lstStyle/>
          <a:p>
            <a:r>
              <a:rPr lang="en-US" altLang="ja-JP" sz="2000" dirty="0" smtClean="0">
                <a:latin typeface="Helvetica" pitchFamily="-84" charset="0"/>
              </a:rPr>
              <a:t>80</a:t>
            </a:r>
            <a:endParaRPr lang="en-US" altLang="ja-JP" sz="2000" dirty="0">
              <a:latin typeface="Helvetica" pitchFamily="-84" charset="0"/>
            </a:endParaRPr>
          </a:p>
        </p:txBody>
      </p:sp>
      <p:sp>
        <p:nvSpPr>
          <p:cNvPr id="26" name="Text Box 27"/>
          <p:cNvSpPr txBox="1">
            <a:spLocks noChangeArrowheads="1"/>
          </p:cNvSpPr>
          <p:nvPr/>
        </p:nvSpPr>
        <p:spPr bwMode="auto">
          <a:xfrm>
            <a:off x="7149958" y="3352800"/>
            <a:ext cx="2031488" cy="307777"/>
          </a:xfrm>
          <a:prstGeom prst="rect">
            <a:avLst/>
          </a:prstGeom>
          <a:noFill/>
          <a:ln w="9525">
            <a:noFill/>
            <a:miter lim="800000"/>
            <a:headEnd/>
            <a:tailEnd/>
          </a:ln>
          <a:effectLst/>
        </p:spPr>
        <p:txBody>
          <a:bodyPr wrap="square">
            <a:prstTxWarp prst="textNoShape">
              <a:avLst/>
            </a:prstTxWarp>
            <a:spAutoFit/>
          </a:bodyPr>
          <a:lstStyle/>
          <a:p>
            <a:r>
              <a:rPr lang="en-US" altLang="ja-JP" sz="1400" b="1" dirty="0">
                <a:latin typeface="Helvetica" pitchFamily="-84" charset="0"/>
              </a:rPr>
              <a:t>Beam Current (A)</a:t>
            </a:r>
          </a:p>
        </p:txBody>
      </p:sp>
      <p:sp>
        <p:nvSpPr>
          <p:cNvPr id="27" name="Text Box 27"/>
          <p:cNvSpPr txBox="1">
            <a:spLocks noChangeArrowheads="1"/>
          </p:cNvSpPr>
          <p:nvPr/>
        </p:nvSpPr>
        <p:spPr bwMode="auto">
          <a:xfrm>
            <a:off x="6816017" y="2992652"/>
            <a:ext cx="372084" cy="400110"/>
          </a:xfrm>
          <a:prstGeom prst="rect">
            <a:avLst/>
          </a:prstGeom>
          <a:noFill/>
          <a:ln w="9525">
            <a:noFill/>
            <a:miter lim="800000"/>
            <a:headEnd/>
            <a:tailEnd/>
          </a:ln>
          <a:effectLst/>
        </p:spPr>
        <p:txBody>
          <a:bodyPr wrap="square">
            <a:prstTxWarp prst="textNoShape">
              <a:avLst/>
            </a:prstTxWarp>
            <a:spAutoFit/>
          </a:bodyPr>
          <a:lstStyle/>
          <a:p>
            <a:r>
              <a:rPr lang="en-US" altLang="ja-JP" sz="2000" dirty="0" smtClean="0">
                <a:solidFill>
                  <a:srgbClr val="FF0000"/>
                </a:solidFill>
                <a:latin typeface="Helvetica" pitchFamily="-84" charset="0"/>
              </a:rPr>
              <a:t>0</a:t>
            </a:r>
            <a:endParaRPr lang="en-US" altLang="ja-JP" sz="2000" dirty="0">
              <a:solidFill>
                <a:srgbClr val="FF0000"/>
              </a:solidFill>
              <a:latin typeface="Helvetica" pitchFamily="-84" charset="0"/>
            </a:endParaRPr>
          </a:p>
        </p:txBody>
      </p:sp>
      <p:sp>
        <p:nvSpPr>
          <p:cNvPr id="28" name="Text Box 27"/>
          <p:cNvSpPr txBox="1">
            <a:spLocks noChangeArrowheads="1"/>
          </p:cNvSpPr>
          <p:nvPr/>
        </p:nvSpPr>
        <p:spPr bwMode="auto">
          <a:xfrm>
            <a:off x="6850115" y="1514214"/>
            <a:ext cx="303886" cy="400110"/>
          </a:xfrm>
          <a:prstGeom prst="rect">
            <a:avLst/>
          </a:prstGeom>
          <a:noFill/>
          <a:ln w="9525">
            <a:noFill/>
            <a:miter lim="800000"/>
            <a:headEnd/>
            <a:tailEnd/>
          </a:ln>
          <a:effectLst/>
        </p:spPr>
        <p:txBody>
          <a:bodyPr wrap="square">
            <a:prstTxWarp prst="textNoShape">
              <a:avLst/>
            </a:prstTxWarp>
            <a:spAutoFit/>
          </a:bodyPr>
          <a:lstStyle/>
          <a:p>
            <a:r>
              <a:rPr lang="en-US" altLang="ja-JP" sz="2000" dirty="0" smtClean="0">
                <a:solidFill>
                  <a:srgbClr val="FF0000"/>
                </a:solidFill>
                <a:latin typeface="Helvetica" pitchFamily="-84" charset="0"/>
              </a:rPr>
              <a:t>3</a:t>
            </a:r>
            <a:endParaRPr lang="en-US" altLang="ja-JP" sz="2000" dirty="0">
              <a:solidFill>
                <a:srgbClr val="FF0000"/>
              </a:solidFill>
              <a:latin typeface="Helvetica" pitchFamily="-84" charset="0"/>
            </a:endParaRPr>
          </a:p>
        </p:txBody>
      </p:sp>
      <p:sp>
        <p:nvSpPr>
          <p:cNvPr id="29" name="Text Box 21"/>
          <p:cNvSpPr txBox="1">
            <a:spLocks noChangeArrowheads="1"/>
          </p:cNvSpPr>
          <p:nvPr/>
        </p:nvSpPr>
        <p:spPr bwMode="auto">
          <a:xfrm rot="16200000">
            <a:off x="5969333" y="4196846"/>
            <a:ext cx="1609460" cy="400110"/>
          </a:xfrm>
          <a:prstGeom prst="rect">
            <a:avLst/>
          </a:prstGeom>
          <a:noFill/>
          <a:ln w="9525">
            <a:noFill/>
            <a:miter lim="800000"/>
            <a:headEnd/>
            <a:tailEnd/>
          </a:ln>
          <a:effectLst/>
        </p:spPr>
        <p:txBody>
          <a:bodyPr wrap="none">
            <a:prstTxWarp prst="textNoShape">
              <a:avLst/>
            </a:prstTxWarp>
            <a:spAutoFit/>
          </a:bodyPr>
          <a:lstStyle/>
          <a:p>
            <a:r>
              <a:rPr lang="en-US" altLang="ja-JP" sz="2000" dirty="0">
                <a:solidFill>
                  <a:srgbClr val="FF0000"/>
                </a:solidFill>
                <a:latin typeface="Helvetica" pitchFamily="-84" charset="0"/>
              </a:rPr>
              <a:t>Power (MW)</a:t>
            </a:r>
          </a:p>
        </p:txBody>
      </p:sp>
      <p:sp>
        <p:nvSpPr>
          <p:cNvPr id="30" name="Text Box 27"/>
          <p:cNvSpPr txBox="1">
            <a:spLocks noChangeArrowheads="1"/>
          </p:cNvSpPr>
          <p:nvPr/>
        </p:nvSpPr>
        <p:spPr bwMode="auto">
          <a:xfrm>
            <a:off x="6803489" y="4999591"/>
            <a:ext cx="372084" cy="400110"/>
          </a:xfrm>
          <a:prstGeom prst="rect">
            <a:avLst/>
          </a:prstGeom>
          <a:noFill/>
          <a:ln w="9525">
            <a:noFill/>
            <a:miter lim="800000"/>
            <a:headEnd/>
            <a:tailEnd/>
          </a:ln>
          <a:effectLst/>
        </p:spPr>
        <p:txBody>
          <a:bodyPr wrap="square">
            <a:prstTxWarp prst="textNoShape">
              <a:avLst/>
            </a:prstTxWarp>
            <a:spAutoFit/>
          </a:bodyPr>
          <a:lstStyle/>
          <a:p>
            <a:r>
              <a:rPr lang="en-US" altLang="ja-JP" sz="2000" dirty="0" smtClean="0">
                <a:solidFill>
                  <a:srgbClr val="FF0000"/>
                </a:solidFill>
                <a:latin typeface="Helvetica" pitchFamily="-84" charset="0"/>
              </a:rPr>
              <a:t>0</a:t>
            </a:r>
            <a:endParaRPr lang="en-US" altLang="ja-JP" sz="2000" dirty="0">
              <a:solidFill>
                <a:srgbClr val="FF0000"/>
              </a:solidFill>
              <a:latin typeface="Helvetica" pitchFamily="-84" charset="0"/>
            </a:endParaRPr>
          </a:p>
        </p:txBody>
      </p:sp>
      <p:sp>
        <p:nvSpPr>
          <p:cNvPr id="31" name="Text Box 27"/>
          <p:cNvSpPr txBox="1">
            <a:spLocks noChangeArrowheads="1"/>
          </p:cNvSpPr>
          <p:nvPr/>
        </p:nvSpPr>
        <p:spPr bwMode="auto">
          <a:xfrm>
            <a:off x="6837587" y="3521153"/>
            <a:ext cx="303886" cy="400110"/>
          </a:xfrm>
          <a:prstGeom prst="rect">
            <a:avLst/>
          </a:prstGeom>
          <a:noFill/>
          <a:ln w="9525">
            <a:noFill/>
            <a:miter lim="800000"/>
            <a:headEnd/>
            <a:tailEnd/>
          </a:ln>
          <a:effectLst/>
        </p:spPr>
        <p:txBody>
          <a:bodyPr wrap="square">
            <a:prstTxWarp prst="textNoShape">
              <a:avLst/>
            </a:prstTxWarp>
            <a:spAutoFit/>
          </a:bodyPr>
          <a:lstStyle/>
          <a:p>
            <a:r>
              <a:rPr lang="en-US" altLang="ja-JP" sz="2000" dirty="0" smtClean="0">
                <a:solidFill>
                  <a:srgbClr val="FF0000"/>
                </a:solidFill>
                <a:latin typeface="Helvetica" pitchFamily="-84" charset="0"/>
              </a:rPr>
              <a:t>3</a:t>
            </a:r>
            <a:endParaRPr lang="en-US" altLang="ja-JP" sz="2000" dirty="0">
              <a:solidFill>
                <a:srgbClr val="FF0000"/>
              </a:solidFill>
              <a:latin typeface="Helvetica" pitchFamily="-84" charset="0"/>
            </a:endParaRPr>
          </a:p>
        </p:txBody>
      </p:sp>
      <p:sp>
        <p:nvSpPr>
          <p:cNvPr id="33" name="Text Box 27"/>
          <p:cNvSpPr txBox="1">
            <a:spLocks noChangeArrowheads="1"/>
          </p:cNvSpPr>
          <p:nvPr/>
        </p:nvSpPr>
        <p:spPr bwMode="auto">
          <a:xfrm>
            <a:off x="8181461" y="2581095"/>
            <a:ext cx="962539" cy="707886"/>
          </a:xfrm>
          <a:prstGeom prst="rect">
            <a:avLst/>
          </a:prstGeom>
          <a:noFill/>
          <a:ln w="9525">
            <a:noFill/>
            <a:miter lim="800000"/>
            <a:headEnd/>
            <a:tailEnd/>
          </a:ln>
          <a:effectLst/>
        </p:spPr>
        <p:txBody>
          <a:bodyPr wrap="square">
            <a:prstTxWarp prst="textNoShape">
              <a:avLst/>
            </a:prstTxWarp>
            <a:spAutoFit/>
          </a:bodyPr>
          <a:lstStyle/>
          <a:p>
            <a:r>
              <a:rPr lang="en-US" altLang="ja-JP" sz="2000" b="1" dirty="0" smtClean="0">
                <a:solidFill>
                  <a:srgbClr val="FF0000"/>
                </a:solidFill>
                <a:latin typeface="Helvetica" pitchFamily="-84" charset="0"/>
              </a:rPr>
              <a:t>28 GHz</a:t>
            </a:r>
            <a:endParaRPr lang="en-US" altLang="ja-JP" sz="2000" b="1" dirty="0">
              <a:solidFill>
                <a:srgbClr val="FF0000"/>
              </a:solidFill>
              <a:latin typeface="Helvetica" pitchFamily="-84" charset="0"/>
            </a:endParaRPr>
          </a:p>
        </p:txBody>
      </p:sp>
      <p:sp>
        <p:nvSpPr>
          <p:cNvPr id="34" name="Text Box 27"/>
          <p:cNvSpPr txBox="1">
            <a:spLocks noChangeArrowheads="1"/>
          </p:cNvSpPr>
          <p:nvPr/>
        </p:nvSpPr>
        <p:spPr bwMode="auto">
          <a:xfrm>
            <a:off x="7813450" y="4792049"/>
            <a:ext cx="1330551" cy="707886"/>
          </a:xfrm>
          <a:prstGeom prst="rect">
            <a:avLst/>
          </a:prstGeom>
          <a:noFill/>
          <a:ln w="9525">
            <a:noFill/>
            <a:miter lim="800000"/>
            <a:headEnd/>
            <a:tailEnd/>
          </a:ln>
          <a:effectLst/>
        </p:spPr>
        <p:txBody>
          <a:bodyPr wrap="square">
            <a:prstTxWarp prst="textNoShape">
              <a:avLst/>
            </a:prstTxWarp>
            <a:spAutoFit/>
          </a:bodyPr>
          <a:lstStyle/>
          <a:p>
            <a:r>
              <a:rPr lang="en-US" altLang="ja-JP" sz="2000" b="1" dirty="0" smtClean="0">
                <a:solidFill>
                  <a:srgbClr val="FF0000"/>
                </a:solidFill>
                <a:latin typeface="Helvetica" pitchFamily="-84" charset="0"/>
              </a:rPr>
              <a:t>34.77 GHz</a:t>
            </a:r>
            <a:endParaRPr lang="en-US" altLang="ja-JP" sz="2000" b="1" dirty="0">
              <a:solidFill>
                <a:srgbClr val="FF0000"/>
              </a:solidFill>
              <a:latin typeface="Helvetica" pitchFamily="-84" charset="0"/>
            </a:endParaRPr>
          </a:p>
        </p:txBody>
      </p:sp>
      <p:cxnSp>
        <p:nvCxnSpPr>
          <p:cNvPr id="40" name="直線矢印コネクタ 39"/>
          <p:cNvCxnSpPr/>
          <p:nvPr/>
        </p:nvCxnSpPr>
        <p:spPr>
          <a:xfrm rot="5400000">
            <a:off x="2487053" y="3454684"/>
            <a:ext cx="3430485" cy="10954"/>
          </a:xfrm>
          <a:prstGeom prst="straightConnector1">
            <a:avLst/>
          </a:prstGeom>
          <a:ln w="19050" cap="flat" cmpd="sng" algn="ctr">
            <a:solidFill>
              <a:schemeClr val="tx1"/>
            </a:solidFill>
            <a:prstDash val="solid"/>
            <a:round/>
            <a:headEnd type="stealth" w="lg" len="lg"/>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rot="10800000">
            <a:off x="3816797" y="5185897"/>
            <a:ext cx="1489991" cy="1588"/>
          </a:xfrm>
          <a:prstGeom prst="line">
            <a:avLst/>
          </a:prstGeom>
          <a:ln w="3175"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7" name="直線コネクタ 46"/>
          <p:cNvCxnSpPr/>
          <p:nvPr/>
        </p:nvCxnSpPr>
        <p:spPr>
          <a:xfrm rot="10800000">
            <a:off x="3836960" y="1731134"/>
            <a:ext cx="1489991" cy="1588"/>
          </a:xfrm>
          <a:prstGeom prst="line">
            <a:avLst/>
          </a:prstGeom>
          <a:ln w="3175"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 name="Text Box 32"/>
          <p:cNvSpPr txBox="1">
            <a:spLocks noChangeArrowheads="1"/>
          </p:cNvSpPr>
          <p:nvPr/>
        </p:nvSpPr>
        <p:spPr bwMode="auto">
          <a:xfrm>
            <a:off x="1" y="1049626"/>
            <a:ext cx="4038599" cy="702756"/>
          </a:xfrm>
          <a:prstGeom prst="rect">
            <a:avLst/>
          </a:prstGeom>
          <a:solidFill>
            <a:srgbClr val="FFFF00"/>
          </a:solidFill>
          <a:ln w="9525">
            <a:noFill/>
            <a:miter lim="800000"/>
            <a:headEnd/>
            <a:tailEnd/>
          </a:ln>
        </p:spPr>
        <p:txBody>
          <a:bodyPr wrap="square">
            <a:prstTxWarp prst="textNoShape">
              <a:avLst/>
            </a:prstTxWarp>
            <a:spAutoFit/>
          </a:bodyPr>
          <a:lstStyle/>
          <a:p>
            <a:pPr>
              <a:lnSpc>
                <a:spcPts val="2400"/>
              </a:lnSpc>
            </a:pPr>
            <a:r>
              <a:rPr lang="en-US" altLang="ja-JP" dirty="0" smtClean="0">
                <a:solidFill>
                  <a:srgbClr val="000000"/>
                </a:solidFill>
                <a:latin typeface="Helvetica"/>
                <a:ea typeface="ＭＳ ゴシック" pitchFamily="46" charset="-128"/>
                <a:cs typeface="ＭＳ ゴシック" pitchFamily="46" charset="-128"/>
              </a:rPr>
              <a:t>→ New design of cathode, cavity and mode converter for 1.5 – 2 MW</a:t>
            </a:r>
          </a:p>
        </p:txBody>
      </p:sp>
      <p:sp>
        <p:nvSpPr>
          <p:cNvPr id="36" name="テキスト ボックス 26"/>
          <p:cNvSpPr txBox="1"/>
          <p:nvPr/>
        </p:nvSpPr>
        <p:spPr>
          <a:xfrm rot="16200000">
            <a:off x="3531774" y="3893924"/>
            <a:ext cx="1282598" cy="400110"/>
          </a:xfrm>
          <a:prstGeom prst="rect">
            <a:avLst/>
          </a:prstGeom>
          <a:solidFill>
            <a:schemeClr val="accent3"/>
          </a:solidFill>
        </p:spPr>
        <p:txBody>
          <a:bodyPr wrap="none" rtlCol="0">
            <a:spAutoFit/>
          </a:bodyPr>
          <a:lstStyle/>
          <a:p>
            <a:r>
              <a:rPr kumimoji="1" lang="en-US" altLang="ja-JP" sz="2000" b="1" dirty="0" smtClean="0">
                <a:latin typeface="Helvetica"/>
                <a:cs typeface="Helvetica"/>
              </a:rPr>
              <a:t>2986 mm</a:t>
            </a:r>
            <a:endParaRPr kumimoji="1" lang="ja-JP" altLang="en-US" sz="2000" b="1" dirty="0">
              <a:latin typeface="Helvetica"/>
              <a:cs typeface="Helvetica"/>
            </a:endParaRPr>
          </a:p>
        </p:txBody>
      </p:sp>
      <p:sp>
        <p:nvSpPr>
          <p:cNvPr id="37" name="Text Box 32"/>
          <p:cNvSpPr txBox="1">
            <a:spLocks noChangeArrowheads="1"/>
          </p:cNvSpPr>
          <p:nvPr/>
        </p:nvSpPr>
        <p:spPr bwMode="auto">
          <a:xfrm>
            <a:off x="0" y="5532408"/>
            <a:ext cx="9144000" cy="1020792"/>
          </a:xfrm>
          <a:prstGeom prst="rect">
            <a:avLst/>
          </a:prstGeom>
          <a:solidFill>
            <a:srgbClr val="FFC7FC">
              <a:alpha val="49000"/>
            </a:srgbClr>
          </a:solidFill>
          <a:ln w="9525">
            <a:noFill/>
            <a:miter lim="800000"/>
            <a:headEnd/>
            <a:tailEnd/>
          </a:ln>
        </p:spPr>
        <p:txBody>
          <a:bodyPr wrap="square">
            <a:prstTxWarp prst="textNoShape">
              <a:avLst/>
            </a:prstTxWarp>
            <a:spAutoFit/>
          </a:bodyPr>
          <a:lstStyle/>
          <a:p>
            <a:pPr marL="273050">
              <a:lnSpc>
                <a:spcPts val="2400"/>
              </a:lnSpc>
            </a:pPr>
            <a:r>
              <a:rPr lang="en-US" altLang="ja-JP" sz="2200" dirty="0" smtClean="0">
                <a:solidFill>
                  <a:srgbClr val="000000"/>
                </a:solidFill>
                <a:latin typeface="Helvetica"/>
                <a:ea typeface="ＭＳ ゴシック" pitchFamily="46" charset="-128"/>
                <a:cs typeface="ＭＳ ゴシック" pitchFamily="46" charset="-128"/>
              </a:rPr>
              <a:t>TE</a:t>
            </a:r>
            <a:r>
              <a:rPr lang="en-US" altLang="ja-JP" sz="2200" baseline="-25000" dirty="0" smtClean="0">
                <a:solidFill>
                  <a:srgbClr val="000000"/>
                </a:solidFill>
                <a:latin typeface="Helvetica"/>
                <a:ea typeface="ＭＳ ゴシック" pitchFamily="46" charset="-128"/>
                <a:cs typeface="ＭＳ ゴシック" pitchFamily="46" charset="-128"/>
              </a:rPr>
              <a:t>8,5</a:t>
            </a:r>
            <a:r>
              <a:rPr lang="en-US" altLang="ja-JP" sz="2200" dirty="0" smtClean="0">
                <a:solidFill>
                  <a:srgbClr val="000000"/>
                </a:solidFill>
                <a:latin typeface="Helvetica"/>
                <a:ea typeface="ＭＳ ゴシック" pitchFamily="46" charset="-128"/>
                <a:cs typeface="ＭＳ ゴシック" pitchFamily="46" charset="-128"/>
              </a:rPr>
              <a:t> (28 GHz) &amp; TE</a:t>
            </a:r>
            <a:r>
              <a:rPr lang="en-US" altLang="ja-JP" sz="2200" baseline="-25000" dirty="0" smtClean="0">
                <a:solidFill>
                  <a:srgbClr val="000000"/>
                </a:solidFill>
                <a:latin typeface="Helvetica"/>
                <a:ea typeface="ＭＳ ゴシック" pitchFamily="46" charset="-128"/>
                <a:cs typeface="ＭＳ ゴシック" pitchFamily="46" charset="-128"/>
              </a:rPr>
              <a:t>10,6</a:t>
            </a:r>
            <a:r>
              <a:rPr lang="en-US" altLang="ja-JP" sz="2200" dirty="0" smtClean="0">
                <a:solidFill>
                  <a:srgbClr val="000000"/>
                </a:solidFill>
                <a:latin typeface="Helvetica"/>
                <a:ea typeface="ＭＳ ゴシック" pitchFamily="46" charset="-128"/>
                <a:cs typeface="ＭＳ ゴシック" pitchFamily="46" charset="-128"/>
              </a:rPr>
              <a:t> (35 GHz) by the selection rule </a:t>
            </a:r>
          </a:p>
          <a:p>
            <a:pPr marL="273050">
              <a:lnSpc>
                <a:spcPts val="2400"/>
              </a:lnSpc>
            </a:pPr>
            <a:r>
              <a:rPr lang="en-US" altLang="ja-JP" sz="2200" dirty="0" smtClean="0">
                <a:solidFill>
                  <a:srgbClr val="000000"/>
                </a:solidFill>
                <a:latin typeface="Helvetica"/>
                <a:ea typeface="ＭＳ ゴシック" pitchFamily="46" charset="-128"/>
                <a:cs typeface="ＭＳ ゴシック" pitchFamily="46" charset="-128"/>
              </a:rPr>
              <a:t>• </a:t>
            </a:r>
            <a:r>
              <a:rPr lang="en-US" altLang="ja-JP" sz="2200" dirty="0" smtClean="0">
                <a:solidFill>
                  <a:srgbClr val="FF0000"/>
                </a:solidFill>
                <a:latin typeface="Helvetica"/>
                <a:ea typeface="ＭＳ ゴシック" pitchFamily="46" charset="-128"/>
                <a:cs typeface="ＭＳ ゴシック" pitchFamily="46" charset="-128"/>
              </a:rPr>
              <a:t>2 MW calculated outputs at both 28 &amp; 35 GHz are obtained. </a:t>
            </a:r>
          </a:p>
          <a:p>
            <a:pPr marL="273050">
              <a:lnSpc>
                <a:spcPts val="2400"/>
              </a:lnSpc>
            </a:pPr>
            <a:r>
              <a:rPr lang="en-US" altLang="ja-JP" sz="2200" dirty="0" smtClean="0">
                <a:solidFill>
                  <a:srgbClr val="000000"/>
                </a:solidFill>
                <a:latin typeface="Helvetica"/>
                <a:ea typeface="ＭＳ ゴシック" pitchFamily="46" charset="-128"/>
                <a:cs typeface="ＭＳ ゴシック" pitchFamily="46" charset="-128"/>
              </a:rPr>
              <a:t>• We (Tsukuba) started its fabrication and it will be tested this summer.</a:t>
            </a:r>
          </a:p>
        </p:txBody>
      </p:sp>
      <p:pic>
        <p:nvPicPr>
          <p:cNvPr id="38" name="図 78"/>
          <p:cNvPicPr>
            <a:picLocks noChangeAspect="1"/>
          </p:cNvPicPr>
          <p:nvPr/>
        </p:nvPicPr>
        <p:blipFill>
          <a:blip r:embed="rId7"/>
          <a:srcRect/>
          <a:stretch>
            <a:fillRect/>
          </a:stretch>
        </p:blipFill>
        <p:spPr bwMode="auto">
          <a:xfrm>
            <a:off x="358479" y="0"/>
            <a:ext cx="881714" cy="822956"/>
          </a:xfrm>
          <a:prstGeom prst="rect">
            <a:avLst/>
          </a:prstGeom>
          <a:noFill/>
          <a:ln w="9525">
            <a:noFill/>
            <a:miter lim="800000"/>
            <a:headEnd/>
            <a:tailEnd/>
          </a:ln>
        </p:spPr>
      </p:pic>
      <p:sp>
        <p:nvSpPr>
          <p:cNvPr id="39" name="Slide Number Placeholder 3"/>
          <p:cNvSpPr>
            <a:spLocks noGrp="1"/>
          </p:cNvSpPr>
          <p:nvPr>
            <p:ph type="sldNum" sz="quarter" idx="4294967295"/>
          </p:nvPr>
        </p:nvSpPr>
        <p:spPr>
          <a:xfrm>
            <a:off x="7239000" y="6553200"/>
            <a:ext cx="1905000" cy="457200"/>
          </a:xfrm>
          <a:prstGeom prst="rect">
            <a:avLst/>
          </a:prstGeom>
          <a:noFill/>
        </p:spPr>
        <p:txBody>
          <a:bodyPr anchor="t"/>
          <a:lstStyle/>
          <a:p>
            <a:pPr algn="r">
              <a:buNone/>
            </a:pPr>
            <a:fld id="{338AFD17-9088-4C77-B107-6A6359279C2A}" type="slidenum">
              <a:rPr lang="en-US" sz="1400" b="0">
                <a:latin typeface="Times" charset="0"/>
              </a:rPr>
              <a:pPr algn="r">
                <a:buNone/>
              </a:pPr>
              <a:t>44</a:t>
            </a:fld>
            <a:endParaRPr lang="en-US" sz="1400" b="0" dirty="0">
              <a:latin typeface="Times" charset="0"/>
            </a:endParaRPr>
          </a:p>
        </p:txBody>
      </p:sp>
    </p:spTree>
    <p:extLst>
      <p:ext uri="{BB962C8B-B14F-4D97-AF65-F5344CB8AC3E}">
        <p14:creationId xmlns:p14="http://schemas.microsoft.com/office/powerpoint/2010/main" val="9215758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7629"/>
            <a:ext cx="9144000" cy="904863"/>
          </a:xfrm>
          <a:prstGeom prst="rect">
            <a:avLst/>
          </a:prstGeom>
        </p:spPr>
        <p:txBody>
          <a:bodyPr vert="horz" wrap="square" lIns="0" tIns="0" rIns="0" bIns="0" rtlCol="0">
            <a:spAutoFit/>
          </a:bodyPr>
          <a:lstStyle/>
          <a:p>
            <a:pPr marL="191770">
              <a:lnSpc>
                <a:spcPct val="80000"/>
              </a:lnSpc>
            </a:pPr>
            <a:r>
              <a:rPr lang="en-US" sz="3600" spc="-5" dirty="0" smtClean="0">
                <a:solidFill>
                  <a:srgbClr val="0000FF"/>
                </a:solidFill>
              </a:rPr>
              <a:t>Fabrication and installation of </a:t>
            </a:r>
            <a:br>
              <a:rPr lang="en-US" sz="3600" spc="-5" dirty="0" smtClean="0">
                <a:solidFill>
                  <a:srgbClr val="0000FF"/>
                </a:solidFill>
              </a:rPr>
            </a:br>
            <a:r>
              <a:rPr lang="en-US" sz="3600" spc="-5" dirty="0" smtClean="0">
                <a:solidFill>
                  <a:srgbClr val="0000FF"/>
                </a:solidFill>
              </a:rPr>
              <a:t>c</a:t>
            </a:r>
            <a:r>
              <a:rPr sz="3600" spc="-5" dirty="0" smtClean="0">
                <a:solidFill>
                  <a:srgbClr val="0000FF"/>
                </a:solidFill>
              </a:rPr>
              <a:t>entral </a:t>
            </a:r>
            <a:r>
              <a:rPr sz="3600" spc="-5" dirty="0">
                <a:solidFill>
                  <a:srgbClr val="0000FF"/>
                </a:solidFill>
              </a:rPr>
              <a:t>magnet </a:t>
            </a:r>
            <a:r>
              <a:rPr lang="en-US" sz="3600" spc="-5" dirty="0" smtClean="0">
                <a:solidFill>
                  <a:srgbClr val="0000FF"/>
                </a:solidFill>
              </a:rPr>
              <a:t>ultimately </a:t>
            </a:r>
            <a:r>
              <a:rPr sz="3600" spc="-5" dirty="0" smtClean="0">
                <a:solidFill>
                  <a:srgbClr val="0000FF"/>
                </a:solidFill>
              </a:rPr>
              <a:t>successful</a:t>
            </a:r>
            <a:endParaRPr sz="3600" dirty="0">
              <a:solidFill>
                <a:srgbClr val="0000FF"/>
              </a:solidFill>
            </a:endParaRPr>
          </a:p>
        </p:txBody>
      </p:sp>
      <p:sp>
        <p:nvSpPr>
          <p:cNvPr id="3" name="object 3"/>
          <p:cNvSpPr/>
          <p:nvPr/>
        </p:nvSpPr>
        <p:spPr>
          <a:xfrm>
            <a:off x="6025133" y="2314956"/>
            <a:ext cx="3118865" cy="4159757"/>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072187" y="2362200"/>
            <a:ext cx="2995612" cy="401161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067425" y="2357437"/>
            <a:ext cx="3005455" cy="4021454"/>
          </a:xfrm>
          <a:custGeom>
            <a:avLst/>
            <a:gdLst/>
            <a:ahLst/>
            <a:cxnLst/>
            <a:rect l="l" t="t" r="r" b="b"/>
            <a:pathLst>
              <a:path w="3005454" h="4021454">
                <a:moveTo>
                  <a:pt x="0" y="0"/>
                </a:moveTo>
                <a:lnTo>
                  <a:pt x="3005137" y="0"/>
                </a:lnTo>
                <a:lnTo>
                  <a:pt x="3005137" y="4021137"/>
                </a:lnTo>
                <a:lnTo>
                  <a:pt x="0" y="4021137"/>
                </a:lnTo>
                <a:lnTo>
                  <a:pt x="0" y="0"/>
                </a:lnTo>
                <a:close/>
              </a:path>
            </a:pathLst>
          </a:custGeom>
          <a:ln w="9525">
            <a:solidFill>
              <a:srgbClr val="000000"/>
            </a:solidFill>
          </a:ln>
        </p:spPr>
        <p:txBody>
          <a:bodyPr wrap="square" lIns="0" tIns="0" rIns="0" bIns="0" rtlCol="0"/>
          <a:lstStyle/>
          <a:p>
            <a:endParaRPr/>
          </a:p>
        </p:txBody>
      </p:sp>
      <p:sp>
        <p:nvSpPr>
          <p:cNvPr id="6" name="object 6"/>
          <p:cNvSpPr/>
          <p:nvPr/>
        </p:nvSpPr>
        <p:spPr>
          <a:xfrm>
            <a:off x="3076955" y="1476756"/>
            <a:ext cx="2950463" cy="502538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3124200" y="1524000"/>
            <a:ext cx="2801937" cy="487679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3119437" y="1519237"/>
            <a:ext cx="2811780" cy="4886325"/>
          </a:xfrm>
          <a:custGeom>
            <a:avLst/>
            <a:gdLst/>
            <a:ahLst/>
            <a:cxnLst/>
            <a:rect l="l" t="t" r="r" b="b"/>
            <a:pathLst>
              <a:path w="2811779" h="4886325">
                <a:moveTo>
                  <a:pt x="0" y="0"/>
                </a:moveTo>
                <a:lnTo>
                  <a:pt x="2811462" y="0"/>
                </a:lnTo>
                <a:lnTo>
                  <a:pt x="2811462" y="4886325"/>
                </a:lnTo>
                <a:lnTo>
                  <a:pt x="0" y="4886325"/>
                </a:lnTo>
                <a:lnTo>
                  <a:pt x="0" y="0"/>
                </a:lnTo>
                <a:close/>
              </a:path>
            </a:pathLst>
          </a:custGeom>
          <a:ln w="9525">
            <a:solidFill>
              <a:srgbClr val="000000"/>
            </a:solidFill>
          </a:ln>
        </p:spPr>
        <p:txBody>
          <a:bodyPr wrap="square" lIns="0" tIns="0" rIns="0" bIns="0" rtlCol="0"/>
          <a:lstStyle/>
          <a:p>
            <a:endParaRPr/>
          </a:p>
        </p:txBody>
      </p:sp>
      <p:sp>
        <p:nvSpPr>
          <p:cNvPr id="9" name="object 9"/>
          <p:cNvSpPr/>
          <p:nvPr/>
        </p:nvSpPr>
        <p:spPr>
          <a:xfrm>
            <a:off x="28956" y="2391156"/>
            <a:ext cx="3050285" cy="4110989"/>
          </a:xfrm>
          <a:prstGeom prst="rect">
            <a:avLst/>
          </a:prstGeom>
          <a:blipFill>
            <a:blip r:embed="rId6" cstate="print"/>
            <a:stretch>
              <a:fillRect/>
            </a:stretch>
          </a:blipFill>
        </p:spPr>
        <p:txBody>
          <a:bodyPr wrap="square" lIns="0" tIns="0" rIns="0" bIns="0" rtlCol="0"/>
          <a:lstStyle/>
          <a:p>
            <a:endParaRPr/>
          </a:p>
        </p:txBody>
      </p:sp>
      <p:sp>
        <p:nvSpPr>
          <p:cNvPr id="10" name="object 10"/>
          <p:cNvSpPr/>
          <p:nvPr/>
        </p:nvSpPr>
        <p:spPr>
          <a:xfrm>
            <a:off x="76200" y="2438400"/>
            <a:ext cx="2901949" cy="3962399"/>
          </a:xfrm>
          <a:prstGeom prst="rect">
            <a:avLst/>
          </a:prstGeom>
          <a:blipFill>
            <a:blip r:embed="rId7" cstate="print"/>
            <a:stretch>
              <a:fillRect/>
            </a:stretch>
          </a:blipFill>
        </p:spPr>
        <p:txBody>
          <a:bodyPr wrap="square" lIns="0" tIns="0" rIns="0" bIns="0" rtlCol="0"/>
          <a:lstStyle/>
          <a:p>
            <a:endParaRPr/>
          </a:p>
        </p:txBody>
      </p:sp>
      <p:sp>
        <p:nvSpPr>
          <p:cNvPr id="11" name="object 11"/>
          <p:cNvSpPr/>
          <p:nvPr/>
        </p:nvSpPr>
        <p:spPr>
          <a:xfrm>
            <a:off x="71437" y="2433637"/>
            <a:ext cx="2911475" cy="3971925"/>
          </a:xfrm>
          <a:custGeom>
            <a:avLst/>
            <a:gdLst/>
            <a:ahLst/>
            <a:cxnLst/>
            <a:rect l="l" t="t" r="r" b="b"/>
            <a:pathLst>
              <a:path w="2911475" h="3971925">
                <a:moveTo>
                  <a:pt x="0" y="0"/>
                </a:moveTo>
                <a:lnTo>
                  <a:pt x="2911475" y="0"/>
                </a:lnTo>
                <a:lnTo>
                  <a:pt x="2911475" y="3971925"/>
                </a:lnTo>
                <a:lnTo>
                  <a:pt x="0" y="3971925"/>
                </a:lnTo>
                <a:lnTo>
                  <a:pt x="0" y="0"/>
                </a:lnTo>
                <a:close/>
              </a:path>
            </a:pathLst>
          </a:custGeom>
          <a:ln w="9525">
            <a:solidFill>
              <a:srgbClr val="000000"/>
            </a:solidFill>
          </a:ln>
        </p:spPr>
        <p:txBody>
          <a:bodyPr wrap="square" lIns="0" tIns="0" rIns="0" bIns="0" rtlCol="0"/>
          <a:lstStyle/>
          <a:p>
            <a:endParaRPr/>
          </a:p>
        </p:txBody>
      </p:sp>
      <p:sp>
        <p:nvSpPr>
          <p:cNvPr id="12" name="object 12"/>
          <p:cNvSpPr txBox="1"/>
          <p:nvPr/>
        </p:nvSpPr>
        <p:spPr>
          <a:xfrm>
            <a:off x="306292" y="1942338"/>
            <a:ext cx="2345055" cy="375920"/>
          </a:xfrm>
          <a:prstGeom prst="rect">
            <a:avLst/>
          </a:prstGeom>
        </p:spPr>
        <p:txBody>
          <a:bodyPr vert="horz" wrap="square" lIns="0" tIns="0" rIns="0" bIns="0" rtlCol="0">
            <a:spAutoFit/>
          </a:bodyPr>
          <a:lstStyle/>
          <a:p>
            <a:pPr marL="12700">
              <a:lnSpc>
                <a:spcPct val="100000"/>
              </a:lnSpc>
            </a:pPr>
            <a:r>
              <a:rPr sz="2400" b="1" spc="-5" dirty="0">
                <a:solidFill>
                  <a:srgbClr val="336699"/>
                </a:solidFill>
                <a:latin typeface="Arial"/>
                <a:cs typeface="Arial"/>
              </a:rPr>
              <a:t>Over shield</a:t>
            </a:r>
            <a:r>
              <a:rPr sz="2400" b="1" spc="-70" dirty="0">
                <a:solidFill>
                  <a:srgbClr val="336699"/>
                </a:solidFill>
                <a:latin typeface="Arial"/>
                <a:cs typeface="Arial"/>
              </a:rPr>
              <a:t> </a:t>
            </a:r>
            <a:r>
              <a:rPr sz="2400" b="1" spc="-5" dirty="0">
                <a:solidFill>
                  <a:srgbClr val="336699"/>
                </a:solidFill>
                <a:latin typeface="Arial"/>
                <a:cs typeface="Arial"/>
              </a:rPr>
              <a:t>wall</a:t>
            </a:r>
            <a:endParaRPr sz="2400">
              <a:latin typeface="Arial"/>
              <a:cs typeface="Arial"/>
            </a:endParaRPr>
          </a:p>
        </p:txBody>
      </p:sp>
      <p:sp>
        <p:nvSpPr>
          <p:cNvPr id="13" name="object 13"/>
          <p:cNvSpPr txBox="1"/>
          <p:nvPr/>
        </p:nvSpPr>
        <p:spPr>
          <a:xfrm>
            <a:off x="3211950" y="1099565"/>
            <a:ext cx="2580640" cy="365760"/>
          </a:xfrm>
          <a:prstGeom prst="rect">
            <a:avLst/>
          </a:prstGeom>
        </p:spPr>
        <p:txBody>
          <a:bodyPr vert="horz" wrap="square" lIns="0" tIns="0" rIns="0" bIns="0" rtlCol="0">
            <a:spAutoFit/>
          </a:bodyPr>
          <a:lstStyle/>
          <a:p>
            <a:pPr marL="12700">
              <a:lnSpc>
                <a:spcPct val="100000"/>
              </a:lnSpc>
            </a:pPr>
            <a:r>
              <a:rPr sz="2400" b="1" spc="-5" dirty="0">
                <a:solidFill>
                  <a:srgbClr val="336699"/>
                </a:solidFill>
                <a:latin typeface="Arial"/>
                <a:cs typeface="Arial"/>
              </a:rPr>
              <a:t>Over the</a:t>
            </a:r>
            <a:r>
              <a:rPr sz="2400" b="1" spc="-80" dirty="0">
                <a:solidFill>
                  <a:srgbClr val="336699"/>
                </a:solidFill>
                <a:latin typeface="Arial"/>
                <a:cs typeface="Arial"/>
              </a:rPr>
              <a:t> </a:t>
            </a:r>
            <a:r>
              <a:rPr sz="2400" b="1" spc="-5" dirty="0">
                <a:solidFill>
                  <a:srgbClr val="336699"/>
                </a:solidFill>
                <a:latin typeface="Arial"/>
                <a:cs typeface="Arial"/>
              </a:rPr>
              <a:t>machine</a:t>
            </a:r>
            <a:endParaRPr sz="2400">
              <a:latin typeface="Arial"/>
              <a:cs typeface="Arial"/>
            </a:endParaRPr>
          </a:p>
        </p:txBody>
      </p:sp>
      <p:sp>
        <p:nvSpPr>
          <p:cNvPr id="14" name="object 14"/>
          <p:cNvSpPr txBox="1"/>
          <p:nvPr/>
        </p:nvSpPr>
        <p:spPr>
          <a:xfrm>
            <a:off x="6430943" y="1866138"/>
            <a:ext cx="2225675" cy="375920"/>
          </a:xfrm>
          <a:prstGeom prst="rect">
            <a:avLst/>
          </a:prstGeom>
        </p:spPr>
        <p:txBody>
          <a:bodyPr vert="horz" wrap="square" lIns="0" tIns="0" rIns="0" bIns="0" rtlCol="0">
            <a:spAutoFit/>
          </a:bodyPr>
          <a:lstStyle/>
          <a:p>
            <a:pPr marL="12700">
              <a:lnSpc>
                <a:spcPct val="100000"/>
              </a:lnSpc>
            </a:pPr>
            <a:r>
              <a:rPr sz="2400" b="1" spc="-5" dirty="0">
                <a:solidFill>
                  <a:srgbClr val="336699"/>
                </a:solidFill>
                <a:latin typeface="Arial"/>
                <a:cs typeface="Arial"/>
              </a:rPr>
              <a:t>Inside</a:t>
            </a:r>
            <a:r>
              <a:rPr sz="2400" b="1" spc="-85" dirty="0">
                <a:solidFill>
                  <a:srgbClr val="336699"/>
                </a:solidFill>
                <a:latin typeface="Arial"/>
                <a:cs typeface="Arial"/>
              </a:rPr>
              <a:t> </a:t>
            </a:r>
            <a:r>
              <a:rPr sz="2400" b="1" spc="-5" dirty="0">
                <a:solidFill>
                  <a:srgbClr val="336699"/>
                </a:solidFill>
                <a:latin typeface="Arial"/>
                <a:cs typeface="Arial"/>
              </a:rPr>
              <a:t>NSTX-U!</a:t>
            </a:r>
            <a:endParaRPr sz="2400">
              <a:latin typeface="Arial"/>
              <a:cs typeface="Arial"/>
            </a:endParaRPr>
          </a:p>
        </p:txBody>
      </p:sp>
      <p:sp>
        <p:nvSpPr>
          <p:cNvPr id="15"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5</a:t>
            </a:fld>
            <a:endParaRPr lang="en-US" sz="1400" dirty="0">
              <a:latin typeface="Times" charset="0"/>
            </a:endParaRPr>
          </a:p>
        </p:txBody>
      </p:sp>
    </p:spTree>
    <p:extLst>
      <p:ext uri="{BB962C8B-B14F-4D97-AF65-F5344CB8AC3E}">
        <p14:creationId xmlns:p14="http://schemas.microsoft.com/office/powerpoint/2010/main" val="30557234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0480"/>
            <a:ext cx="9144000" cy="960120"/>
          </a:xfrm>
          <a:prstGeom prst="rect">
            <a:avLst/>
          </a:prstGeom>
        </p:spPr>
        <p:txBody>
          <a:bodyPr vert="horz" wrap="square" lIns="0" tIns="0" rIns="0" bIns="0" rtlCol="0">
            <a:spAutoFit/>
          </a:bodyPr>
          <a:lstStyle/>
          <a:p>
            <a:pPr marR="5080">
              <a:lnSpc>
                <a:spcPts val="3670"/>
              </a:lnSpc>
            </a:pPr>
            <a:r>
              <a:rPr sz="3600" spc="-45" dirty="0">
                <a:solidFill>
                  <a:srgbClr val="0000FF"/>
                </a:solidFill>
              </a:rPr>
              <a:t>Tangential </a:t>
            </a:r>
            <a:r>
              <a:rPr sz="3600" dirty="0">
                <a:solidFill>
                  <a:srgbClr val="0000FF"/>
                </a:solidFill>
              </a:rPr>
              <a:t>neutral beam </a:t>
            </a:r>
            <a:r>
              <a:rPr sz="3600" spc="-5" dirty="0" smtClean="0">
                <a:solidFill>
                  <a:srgbClr val="0000FF"/>
                </a:solidFill>
              </a:rPr>
              <a:t>required</a:t>
            </a:r>
            <a:r>
              <a:rPr lang="en-US" sz="3600" spc="-5" dirty="0" smtClean="0">
                <a:solidFill>
                  <a:srgbClr val="0000FF"/>
                </a:solidFill>
              </a:rPr>
              <a:t/>
            </a:r>
            <a:br>
              <a:rPr lang="en-US" sz="3600" spc="-5" dirty="0" smtClean="0">
                <a:solidFill>
                  <a:srgbClr val="0000FF"/>
                </a:solidFill>
              </a:rPr>
            </a:br>
            <a:r>
              <a:rPr sz="3600" spc="-5" dirty="0" smtClean="0">
                <a:solidFill>
                  <a:srgbClr val="0000FF"/>
                </a:solidFill>
              </a:rPr>
              <a:t>major </a:t>
            </a:r>
            <a:r>
              <a:rPr sz="3600" dirty="0">
                <a:solidFill>
                  <a:srgbClr val="0000FF"/>
                </a:solidFill>
              </a:rPr>
              <a:t>vacuum vessel</a:t>
            </a:r>
            <a:r>
              <a:rPr sz="3600" spc="-60" dirty="0">
                <a:solidFill>
                  <a:srgbClr val="0000FF"/>
                </a:solidFill>
              </a:rPr>
              <a:t> </a:t>
            </a:r>
            <a:r>
              <a:rPr sz="3600" spc="-5" dirty="0">
                <a:solidFill>
                  <a:srgbClr val="0000FF"/>
                </a:solidFill>
              </a:rPr>
              <a:t>modifications</a:t>
            </a:r>
            <a:endParaRPr sz="3600" dirty="0">
              <a:solidFill>
                <a:srgbClr val="0000FF"/>
              </a:solidFill>
            </a:endParaRPr>
          </a:p>
        </p:txBody>
      </p:sp>
      <p:sp>
        <p:nvSpPr>
          <p:cNvPr id="3" name="object 3"/>
          <p:cNvSpPr/>
          <p:nvPr/>
        </p:nvSpPr>
        <p:spPr>
          <a:xfrm>
            <a:off x="533400" y="1821693"/>
            <a:ext cx="4189920" cy="374641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28637" y="1812696"/>
            <a:ext cx="4199255" cy="3765550"/>
          </a:xfrm>
          <a:custGeom>
            <a:avLst/>
            <a:gdLst/>
            <a:ahLst/>
            <a:cxnLst/>
            <a:rect l="l" t="t" r="r" b="b"/>
            <a:pathLst>
              <a:path w="4199255" h="3765550">
                <a:moveTo>
                  <a:pt x="0" y="0"/>
                </a:moveTo>
                <a:lnTo>
                  <a:pt x="4198734" y="0"/>
                </a:lnTo>
                <a:lnTo>
                  <a:pt x="4198734" y="3765105"/>
                </a:lnTo>
                <a:lnTo>
                  <a:pt x="0" y="3765105"/>
                </a:lnTo>
                <a:lnTo>
                  <a:pt x="0" y="0"/>
                </a:lnTo>
                <a:close/>
              </a:path>
            </a:pathLst>
          </a:custGeom>
          <a:ln w="9525">
            <a:solidFill>
              <a:srgbClr val="000000"/>
            </a:solidFill>
          </a:ln>
        </p:spPr>
        <p:txBody>
          <a:bodyPr wrap="square" lIns="0" tIns="0" rIns="0" bIns="0" rtlCol="0"/>
          <a:lstStyle/>
          <a:p>
            <a:endParaRPr/>
          </a:p>
        </p:txBody>
      </p:sp>
      <p:sp>
        <p:nvSpPr>
          <p:cNvPr id="5" name="object 5"/>
          <p:cNvSpPr/>
          <p:nvPr/>
        </p:nvSpPr>
        <p:spPr>
          <a:xfrm>
            <a:off x="2041397" y="3512819"/>
            <a:ext cx="1928621" cy="1507235"/>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2096805" y="3545011"/>
            <a:ext cx="1818005" cy="1397000"/>
          </a:xfrm>
          <a:custGeom>
            <a:avLst/>
            <a:gdLst/>
            <a:ahLst/>
            <a:cxnLst/>
            <a:rect l="l" t="t" r="r" b="b"/>
            <a:pathLst>
              <a:path w="1818004" h="1397000">
                <a:moveTo>
                  <a:pt x="0" y="698207"/>
                </a:moveTo>
                <a:lnTo>
                  <a:pt x="1542" y="657182"/>
                </a:lnTo>
                <a:lnTo>
                  <a:pt x="6113" y="616782"/>
                </a:lnTo>
                <a:lnTo>
                  <a:pt x="13628" y="577070"/>
                </a:lnTo>
                <a:lnTo>
                  <a:pt x="24000" y="538115"/>
                </a:lnTo>
                <a:lnTo>
                  <a:pt x="37145" y="499979"/>
                </a:lnTo>
                <a:lnTo>
                  <a:pt x="52978" y="462730"/>
                </a:lnTo>
                <a:lnTo>
                  <a:pt x="71413" y="426433"/>
                </a:lnTo>
                <a:lnTo>
                  <a:pt x="92365" y="391153"/>
                </a:lnTo>
                <a:lnTo>
                  <a:pt x="115748" y="356956"/>
                </a:lnTo>
                <a:lnTo>
                  <a:pt x="141479" y="323906"/>
                </a:lnTo>
                <a:lnTo>
                  <a:pt x="169470" y="292070"/>
                </a:lnTo>
                <a:lnTo>
                  <a:pt x="199638" y="261514"/>
                </a:lnTo>
                <a:lnTo>
                  <a:pt x="231897" y="232302"/>
                </a:lnTo>
                <a:lnTo>
                  <a:pt x="266161" y="204500"/>
                </a:lnTo>
                <a:lnTo>
                  <a:pt x="302346" y="178173"/>
                </a:lnTo>
                <a:lnTo>
                  <a:pt x="340366" y="153388"/>
                </a:lnTo>
                <a:lnTo>
                  <a:pt x="380136" y="130209"/>
                </a:lnTo>
                <a:lnTo>
                  <a:pt x="421570" y="108702"/>
                </a:lnTo>
                <a:lnTo>
                  <a:pt x="464584" y="88933"/>
                </a:lnTo>
                <a:lnTo>
                  <a:pt x="509093" y="70966"/>
                </a:lnTo>
                <a:lnTo>
                  <a:pt x="555010" y="54868"/>
                </a:lnTo>
                <a:lnTo>
                  <a:pt x="602251" y="40704"/>
                </a:lnTo>
                <a:lnTo>
                  <a:pt x="650730" y="28539"/>
                </a:lnTo>
                <a:lnTo>
                  <a:pt x="700363" y="18440"/>
                </a:lnTo>
                <a:lnTo>
                  <a:pt x="751064" y="10470"/>
                </a:lnTo>
                <a:lnTo>
                  <a:pt x="802748" y="4697"/>
                </a:lnTo>
                <a:lnTo>
                  <a:pt x="855329" y="1185"/>
                </a:lnTo>
                <a:lnTo>
                  <a:pt x="908723" y="0"/>
                </a:lnTo>
                <a:lnTo>
                  <a:pt x="962117" y="1185"/>
                </a:lnTo>
                <a:lnTo>
                  <a:pt x="1014700" y="4697"/>
                </a:lnTo>
                <a:lnTo>
                  <a:pt x="1066385" y="10470"/>
                </a:lnTo>
                <a:lnTo>
                  <a:pt x="1117087" y="18440"/>
                </a:lnTo>
                <a:lnTo>
                  <a:pt x="1166720" y="28539"/>
                </a:lnTo>
                <a:lnTo>
                  <a:pt x="1215201" y="40704"/>
                </a:lnTo>
                <a:lnTo>
                  <a:pt x="1262443" y="54868"/>
                </a:lnTo>
                <a:lnTo>
                  <a:pt x="1308361" y="70966"/>
                </a:lnTo>
                <a:lnTo>
                  <a:pt x="1352869" y="88933"/>
                </a:lnTo>
                <a:lnTo>
                  <a:pt x="1395884" y="108702"/>
                </a:lnTo>
                <a:lnTo>
                  <a:pt x="1437319" y="130209"/>
                </a:lnTo>
                <a:lnTo>
                  <a:pt x="1477090" y="153388"/>
                </a:lnTo>
                <a:lnTo>
                  <a:pt x="1515110" y="178173"/>
                </a:lnTo>
                <a:lnTo>
                  <a:pt x="1551295" y="204500"/>
                </a:lnTo>
                <a:lnTo>
                  <a:pt x="1585560" y="232302"/>
                </a:lnTo>
                <a:lnTo>
                  <a:pt x="1617819" y="261514"/>
                </a:lnTo>
                <a:lnTo>
                  <a:pt x="1647987" y="292070"/>
                </a:lnTo>
                <a:lnTo>
                  <a:pt x="1675979" y="323906"/>
                </a:lnTo>
                <a:lnTo>
                  <a:pt x="1701709" y="356956"/>
                </a:lnTo>
                <a:lnTo>
                  <a:pt x="1725093" y="391153"/>
                </a:lnTo>
                <a:lnTo>
                  <a:pt x="1746045" y="426433"/>
                </a:lnTo>
                <a:lnTo>
                  <a:pt x="1764480" y="462730"/>
                </a:lnTo>
                <a:lnTo>
                  <a:pt x="1780313" y="499979"/>
                </a:lnTo>
                <a:lnTo>
                  <a:pt x="1793458" y="538115"/>
                </a:lnTo>
                <a:lnTo>
                  <a:pt x="1803830" y="577070"/>
                </a:lnTo>
                <a:lnTo>
                  <a:pt x="1811345" y="616782"/>
                </a:lnTo>
                <a:lnTo>
                  <a:pt x="1815916" y="657182"/>
                </a:lnTo>
                <a:lnTo>
                  <a:pt x="1817458" y="698207"/>
                </a:lnTo>
                <a:lnTo>
                  <a:pt x="1815916" y="739232"/>
                </a:lnTo>
                <a:lnTo>
                  <a:pt x="1811345" y="779633"/>
                </a:lnTo>
                <a:lnTo>
                  <a:pt x="1803830" y="819344"/>
                </a:lnTo>
                <a:lnTo>
                  <a:pt x="1793458" y="858300"/>
                </a:lnTo>
                <a:lnTo>
                  <a:pt x="1780313" y="896435"/>
                </a:lnTo>
                <a:lnTo>
                  <a:pt x="1764480" y="933684"/>
                </a:lnTo>
                <a:lnTo>
                  <a:pt x="1746045" y="969982"/>
                </a:lnTo>
                <a:lnTo>
                  <a:pt x="1725093" y="1005262"/>
                </a:lnTo>
                <a:lnTo>
                  <a:pt x="1701709" y="1039459"/>
                </a:lnTo>
                <a:lnTo>
                  <a:pt x="1675979" y="1072509"/>
                </a:lnTo>
                <a:lnTo>
                  <a:pt x="1647987" y="1104344"/>
                </a:lnTo>
                <a:lnTo>
                  <a:pt x="1617819" y="1134901"/>
                </a:lnTo>
                <a:lnTo>
                  <a:pt x="1585560" y="1164113"/>
                </a:lnTo>
                <a:lnTo>
                  <a:pt x="1551295" y="1191915"/>
                </a:lnTo>
                <a:lnTo>
                  <a:pt x="1515110" y="1218242"/>
                </a:lnTo>
                <a:lnTo>
                  <a:pt x="1477090" y="1243027"/>
                </a:lnTo>
                <a:lnTo>
                  <a:pt x="1437319" y="1266206"/>
                </a:lnTo>
                <a:lnTo>
                  <a:pt x="1395884" y="1287713"/>
                </a:lnTo>
                <a:lnTo>
                  <a:pt x="1352869" y="1307482"/>
                </a:lnTo>
                <a:lnTo>
                  <a:pt x="1308361" y="1325449"/>
                </a:lnTo>
                <a:lnTo>
                  <a:pt x="1262443" y="1341547"/>
                </a:lnTo>
                <a:lnTo>
                  <a:pt x="1215201" y="1355711"/>
                </a:lnTo>
                <a:lnTo>
                  <a:pt x="1166720" y="1367875"/>
                </a:lnTo>
                <a:lnTo>
                  <a:pt x="1117087" y="1377975"/>
                </a:lnTo>
                <a:lnTo>
                  <a:pt x="1066385" y="1385944"/>
                </a:lnTo>
                <a:lnTo>
                  <a:pt x="1014700" y="1391718"/>
                </a:lnTo>
                <a:lnTo>
                  <a:pt x="962117" y="1395230"/>
                </a:lnTo>
                <a:lnTo>
                  <a:pt x="908723" y="1396415"/>
                </a:lnTo>
                <a:lnTo>
                  <a:pt x="855329" y="1395230"/>
                </a:lnTo>
                <a:lnTo>
                  <a:pt x="802748" y="1391718"/>
                </a:lnTo>
                <a:lnTo>
                  <a:pt x="751064" y="1385944"/>
                </a:lnTo>
                <a:lnTo>
                  <a:pt x="700363" y="1377975"/>
                </a:lnTo>
                <a:lnTo>
                  <a:pt x="650730" y="1367875"/>
                </a:lnTo>
                <a:lnTo>
                  <a:pt x="602251" y="1355711"/>
                </a:lnTo>
                <a:lnTo>
                  <a:pt x="555010" y="1341547"/>
                </a:lnTo>
                <a:lnTo>
                  <a:pt x="509093" y="1325449"/>
                </a:lnTo>
                <a:lnTo>
                  <a:pt x="464584" y="1307482"/>
                </a:lnTo>
                <a:lnTo>
                  <a:pt x="421570" y="1287713"/>
                </a:lnTo>
                <a:lnTo>
                  <a:pt x="380136" y="1266206"/>
                </a:lnTo>
                <a:lnTo>
                  <a:pt x="340366" y="1243027"/>
                </a:lnTo>
                <a:lnTo>
                  <a:pt x="302346" y="1218242"/>
                </a:lnTo>
                <a:lnTo>
                  <a:pt x="266161" y="1191915"/>
                </a:lnTo>
                <a:lnTo>
                  <a:pt x="231897" y="1164113"/>
                </a:lnTo>
                <a:lnTo>
                  <a:pt x="199638" y="1134901"/>
                </a:lnTo>
                <a:lnTo>
                  <a:pt x="169470" y="1104344"/>
                </a:lnTo>
                <a:lnTo>
                  <a:pt x="141479" y="1072509"/>
                </a:lnTo>
                <a:lnTo>
                  <a:pt x="115748" y="1039459"/>
                </a:lnTo>
                <a:lnTo>
                  <a:pt x="92365" y="1005262"/>
                </a:lnTo>
                <a:lnTo>
                  <a:pt x="71413" y="969982"/>
                </a:lnTo>
                <a:lnTo>
                  <a:pt x="52978" y="933684"/>
                </a:lnTo>
                <a:lnTo>
                  <a:pt x="37145" y="896435"/>
                </a:lnTo>
                <a:lnTo>
                  <a:pt x="24000" y="858300"/>
                </a:lnTo>
                <a:lnTo>
                  <a:pt x="13628" y="819344"/>
                </a:lnTo>
                <a:lnTo>
                  <a:pt x="6113" y="779633"/>
                </a:lnTo>
                <a:lnTo>
                  <a:pt x="1542" y="739232"/>
                </a:lnTo>
                <a:lnTo>
                  <a:pt x="0" y="698207"/>
                </a:lnTo>
                <a:close/>
              </a:path>
            </a:pathLst>
          </a:custGeom>
          <a:ln w="28575">
            <a:solidFill>
              <a:srgbClr val="FF6600"/>
            </a:solidFill>
          </a:ln>
        </p:spPr>
        <p:txBody>
          <a:bodyPr wrap="square" lIns="0" tIns="0" rIns="0" bIns="0" rtlCol="0"/>
          <a:lstStyle/>
          <a:p>
            <a:endParaRPr/>
          </a:p>
        </p:txBody>
      </p:sp>
      <p:sp>
        <p:nvSpPr>
          <p:cNvPr id="7" name="object 7"/>
          <p:cNvSpPr txBox="1"/>
          <p:nvPr/>
        </p:nvSpPr>
        <p:spPr>
          <a:xfrm>
            <a:off x="2133600" y="5900272"/>
            <a:ext cx="3048000" cy="369332"/>
          </a:xfrm>
          <a:prstGeom prst="rect">
            <a:avLst/>
          </a:prstGeom>
        </p:spPr>
        <p:txBody>
          <a:bodyPr vert="horz" wrap="square" lIns="0" tIns="0" rIns="0" bIns="0" rtlCol="0">
            <a:spAutoFit/>
          </a:bodyPr>
          <a:lstStyle/>
          <a:p>
            <a:pPr marL="12700">
              <a:lnSpc>
                <a:spcPct val="100000"/>
              </a:lnSpc>
            </a:pPr>
            <a:r>
              <a:rPr lang="en-US" sz="2400" dirty="0" smtClean="0">
                <a:solidFill>
                  <a:srgbClr val="336699"/>
                </a:solidFill>
                <a:latin typeface="Arial"/>
                <a:cs typeface="Arial"/>
              </a:rPr>
              <a:t>2</a:t>
            </a:r>
            <a:r>
              <a:rPr lang="en-US" sz="2400" baseline="30000" dirty="0" smtClean="0">
                <a:solidFill>
                  <a:srgbClr val="336699"/>
                </a:solidFill>
                <a:latin typeface="Arial"/>
                <a:cs typeface="Arial"/>
              </a:rPr>
              <a:t>nd</a:t>
            </a:r>
            <a:r>
              <a:rPr lang="en-US" sz="2400" dirty="0" smtClean="0">
                <a:solidFill>
                  <a:srgbClr val="336699"/>
                </a:solidFill>
                <a:latin typeface="Arial"/>
                <a:cs typeface="Arial"/>
              </a:rPr>
              <a:t> NBI “Bay Window”</a:t>
            </a:r>
            <a:endParaRPr sz="2400" dirty="0">
              <a:latin typeface="Arial"/>
              <a:cs typeface="Arial"/>
            </a:endParaRPr>
          </a:p>
        </p:txBody>
      </p:sp>
      <p:sp>
        <p:nvSpPr>
          <p:cNvPr id="8" name="object 8"/>
          <p:cNvSpPr/>
          <p:nvPr/>
        </p:nvSpPr>
        <p:spPr>
          <a:xfrm>
            <a:off x="3200400" y="4953000"/>
            <a:ext cx="398145" cy="1099820"/>
          </a:xfrm>
          <a:custGeom>
            <a:avLst/>
            <a:gdLst/>
            <a:ahLst/>
            <a:cxnLst/>
            <a:rect l="l" t="t" r="r" b="b"/>
            <a:pathLst>
              <a:path w="398145" h="1099820">
                <a:moveTo>
                  <a:pt x="398132" y="1099413"/>
                </a:moveTo>
                <a:lnTo>
                  <a:pt x="0" y="0"/>
                </a:lnTo>
              </a:path>
            </a:pathLst>
          </a:custGeom>
          <a:ln w="28575">
            <a:solidFill>
              <a:srgbClr val="FF3300"/>
            </a:solidFill>
          </a:ln>
        </p:spPr>
        <p:txBody>
          <a:bodyPr wrap="square" lIns="0" tIns="0" rIns="0" bIns="0" rtlCol="0"/>
          <a:lstStyle/>
          <a:p>
            <a:endParaRPr/>
          </a:p>
        </p:txBody>
      </p:sp>
      <p:sp>
        <p:nvSpPr>
          <p:cNvPr id="9" name="object 9"/>
          <p:cNvSpPr/>
          <p:nvPr/>
        </p:nvSpPr>
        <p:spPr>
          <a:xfrm>
            <a:off x="3639898" y="4763524"/>
            <a:ext cx="94615" cy="97790"/>
          </a:xfrm>
          <a:custGeom>
            <a:avLst/>
            <a:gdLst/>
            <a:ahLst/>
            <a:cxnLst/>
            <a:rect l="l" t="t" r="r" b="b"/>
            <a:pathLst>
              <a:path w="94614" h="97789">
                <a:moveTo>
                  <a:pt x="0" y="97624"/>
                </a:moveTo>
                <a:lnTo>
                  <a:pt x="17830" y="0"/>
                </a:lnTo>
                <a:lnTo>
                  <a:pt x="94043" y="63576"/>
                </a:lnTo>
              </a:path>
            </a:pathLst>
          </a:custGeom>
          <a:ln w="28575">
            <a:solidFill>
              <a:srgbClr val="FF3300"/>
            </a:solidFill>
          </a:ln>
        </p:spPr>
        <p:txBody>
          <a:bodyPr wrap="square" lIns="0" tIns="0" rIns="0" bIns="0" rtlCol="0"/>
          <a:lstStyle/>
          <a:p>
            <a:endParaRPr/>
          </a:p>
        </p:txBody>
      </p:sp>
      <p:sp>
        <p:nvSpPr>
          <p:cNvPr id="10" name="object 10"/>
          <p:cNvSpPr/>
          <p:nvPr/>
        </p:nvSpPr>
        <p:spPr>
          <a:xfrm>
            <a:off x="5114416" y="3655166"/>
            <a:ext cx="3630409" cy="2707532"/>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5908547" y="3867911"/>
            <a:ext cx="2836163" cy="2430779"/>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5963629" y="3900334"/>
            <a:ext cx="2725420" cy="2320290"/>
          </a:xfrm>
          <a:custGeom>
            <a:avLst/>
            <a:gdLst/>
            <a:ahLst/>
            <a:cxnLst/>
            <a:rect l="l" t="t" r="r" b="b"/>
            <a:pathLst>
              <a:path w="2725420" h="2320290">
                <a:moveTo>
                  <a:pt x="0" y="1160119"/>
                </a:moveTo>
                <a:lnTo>
                  <a:pt x="983" y="1115620"/>
                </a:lnTo>
                <a:lnTo>
                  <a:pt x="3912" y="1071544"/>
                </a:lnTo>
                <a:lnTo>
                  <a:pt x="8749" y="1027923"/>
                </a:lnTo>
                <a:lnTo>
                  <a:pt x="15461" y="984785"/>
                </a:lnTo>
                <a:lnTo>
                  <a:pt x="24011" y="942160"/>
                </a:lnTo>
                <a:lnTo>
                  <a:pt x="34364" y="900080"/>
                </a:lnTo>
                <a:lnTo>
                  <a:pt x="46485" y="858574"/>
                </a:lnTo>
                <a:lnTo>
                  <a:pt x="60339" y="817671"/>
                </a:lnTo>
                <a:lnTo>
                  <a:pt x="75891" y="777403"/>
                </a:lnTo>
                <a:lnTo>
                  <a:pt x="93104" y="737798"/>
                </a:lnTo>
                <a:lnTo>
                  <a:pt x="111944" y="698888"/>
                </a:lnTo>
                <a:lnTo>
                  <a:pt x="132376" y="660702"/>
                </a:lnTo>
                <a:lnTo>
                  <a:pt x="154364" y="623270"/>
                </a:lnTo>
                <a:lnTo>
                  <a:pt x="177874" y="586622"/>
                </a:lnTo>
                <a:lnTo>
                  <a:pt x="202868" y="550788"/>
                </a:lnTo>
                <a:lnTo>
                  <a:pt x="229314" y="515799"/>
                </a:lnTo>
                <a:lnTo>
                  <a:pt x="257174" y="481684"/>
                </a:lnTo>
                <a:lnTo>
                  <a:pt x="286414" y="448473"/>
                </a:lnTo>
                <a:lnTo>
                  <a:pt x="316999" y="416197"/>
                </a:lnTo>
                <a:lnTo>
                  <a:pt x="348893" y="384885"/>
                </a:lnTo>
                <a:lnTo>
                  <a:pt x="382061" y="354568"/>
                </a:lnTo>
                <a:lnTo>
                  <a:pt x="416467" y="325275"/>
                </a:lnTo>
                <a:lnTo>
                  <a:pt x="452077" y="297037"/>
                </a:lnTo>
                <a:lnTo>
                  <a:pt x="488855" y="269883"/>
                </a:lnTo>
                <a:lnTo>
                  <a:pt x="526766" y="243844"/>
                </a:lnTo>
                <a:lnTo>
                  <a:pt x="565775" y="218950"/>
                </a:lnTo>
                <a:lnTo>
                  <a:pt x="605845" y="195230"/>
                </a:lnTo>
                <a:lnTo>
                  <a:pt x="646943" y="172716"/>
                </a:lnTo>
                <a:lnTo>
                  <a:pt x="689032" y="151436"/>
                </a:lnTo>
                <a:lnTo>
                  <a:pt x="732078" y="131421"/>
                </a:lnTo>
                <a:lnTo>
                  <a:pt x="776045" y="112701"/>
                </a:lnTo>
                <a:lnTo>
                  <a:pt x="820897" y="95306"/>
                </a:lnTo>
                <a:lnTo>
                  <a:pt x="866600" y="79266"/>
                </a:lnTo>
                <a:lnTo>
                  <a:pt x="913119" y="64611"/>
                </a:lnTo>
                <a:lnTo>
                  <a:pt x="960417" y="51371"/>
                </a:lnTo>
                <a:lnTo>
                  <a:pt x="1008460" y="39576"/>
                </a:lnTo>
                <a:lnTo>
                  <a:pt x="1057212" y="29256"/>
                </a:lnTo>
                <a:lnTo>
                  <a:pt x="1106638" y="20442"/>
                </a:lnTo>
                <a:lnTo>
                  <a:pt x="1156703" y="13163"/>
                </a:lnTo>
                <a:lnTo>
                  <a:pt x="1207372" y="7449"/>
                </a:lnTo>
                <a:lnTo>
                  <a:pt x="1258609" y="3330"/>
                </a:lnTo>
                <a:lnTo>
                  <a:pt x="1310379" y="837"/>
                </a:lnTo>
                <a:lnTo>
                  <a:pt x="1362646" y="0"/>
                </a:lnTo>
                <a:lnTo>
                  <a:pt x="1414914" y="837"/>
                </a:lnTo>
                <a:lnTo>
                  <a:pt x="1466685" y="3330"/>
                </a:lnTo>
                <a:lnTo>
                  <a:pt x="1517922" y="7449"/>
                </a:lnTo>
                <a:lnTo>
                  <a:pt x="1568592" y="13163"/>
                </a:lnTo>
                <a:lnTo>
                  <a:pt x="1618657" y="20442"/>
                </a:lnTo>
                <a:lnTo>
                  <a:pt x="1668084" y="29256"/>
                </a:lnTo>
                <a:lnTo>
                  <a:pt x="1716837" y="39576"/>
                </a:lnTo>
                <a:lnTo>
                  <a:pt x="1764880" y="51371"/>
                </a:lnTo>
                <a:lnTo>
                  <a:pt x="1812178" y="64611"/>
                </a:lnTo>
                <a:lnTo>
                  <a:pt x="1858697" y="79266"/>
                </a:lnTo>
                <a:lnTo>
                  <a:pt x="1904400" y="95306"/>
                </a:lnTo>
                <a:lnTo>
                  <a:pt x="1949253" y="112701"/>
                </a:lnTo>
                <a:lnTo>
                  <a:pt x="1993220" y="131421"/>
                </a:lnTo>
                <a:lnTo>
                  <a:pt x="2036265" y="151436"/>
                </a:lnTo>
                <a:lnTo>
                  <a:pt x="2078355" y="172716"/>
                </a:lnTo>
                <a:lnTo>
                  <a:pt x="2119452" y="195230"/>
                </a:lnTo>
                <a:lnTo>
                  <a:pt x="2159523" y="218950"/>
                </a:lnTo>
                <a:lnTo>
                  <a:pt x="2198531" y="243844"/>
                </a:lnTo>
                <a:lnTo>
                  <a:pt x="2236442" y="269883"/>
                </a:lnTo>
                <a:lnTo>
                  <a:pt x="2273220" y="297037"/>
                </a:lnTo>
                <a:lnTo>
                  <a:pt x="2308830" y="325275"/>
                </a:lnTo>
                <a:lnTo>
                  <a:pt x="2343236" y="354568"/>
                </a:lnTo>
                <a:lnTo>
                  <a:pt x="2376404" y="384885"/>
                </a:lnTo>
                <a:lnTo>
                  <a:pt x="2408297" y="416197"/>
                </a:lnTo>
                <a:lnTo>
                  <a:pt x="2438882" y="448473"/>
                </a:lnTo>
                <a:lnTo>
                  <a:pt x="2468122" y="481684"/>
                </a:lnTo>
                <a:lnTo>
                  <a:pt x="2495982" y="515799"/>
                </a:lnTo>
                <a:lnTo>
                  <a:pt x="2522427" y="550788"/>
                </a:lnTo>
                <a:lnTo>
                  <a:pt x="2547421" y="586622"/>
                </a:lnTo>
                <a:lnTo>
                  <a:pt x="2570930" y="623270"/>
                </a:lnTo>
                <a:lnTo>
                  <a:pt x="2592918" y="660702"/>
                </a:lnTo>
                <a:lnTo>
                  <a:pt x="2613349" y="698888"/>
                </a:lnTo>
                <a:lnTo>
                  <a:pt x="2632190" y="737798"/>
                </a:lnTo>
                <a:lnTo>
                  <a:pt x="2649403" y="777403"/>
                </a:lnTo>
                <a:lnTo>
                  <a:pt x="2664954" y="817671"/>
                </a:lnTo>
                <a:lnTo>
                  <a:pt x="2678808" y="858574"/>
                </a:lnTo>
                <a:lnTo>
                  <a:pt x="2690929" y="900080"/>
                </a:lnTo>
                <a:lnTo>
                  <a:pt x="2701282" y="942160"/>
                </a:lnTo>
                <a:lnTo>
                  <a:pt x="2709831" y="984785"/>
                </a:lnTo>
                <a:lnTo>
                  <a:pt x="2716543" y="1027923"/>
                </a:lnTo>
                <a:lnTo>
                  <a:pt x="2721380" y="1071544"/>
                </a:lnTo>
                <a:lnTo>
                  <a:pt x="2724309" y="1115620"/>
                </a:lnTo>
                <a:lnTo>
                  <a:pt x="2725293" y="1160119"/>
                </a:lnTo>
                <a:lnTo>
                  <a:pt x="2724309" y="1204618"/>
                </a:lnTo>
                <a:lnTo>
                  <a:pt x="2721380" y="1248694"/>
                </a:lnTo>
                <a:lnTo>
                  <a:pt x="2716543" y="1292316"/>
                </a:lnTo>
                <a:lnTo>
                  <a:pt x="2709831" y="1335454"/>
                </a:lnTo>
                <a:lnTo>
                  <a:pt x="2701282" y="1378078"/>
                </a:lnTo>
                <a:lnTo>
                  <a:pt x="2690929" y="1420158"/>
                </a:lnTo>
                <a:lnTo>
                  <a:pt x="2678808" y="1461665"/>
                </a:lnTo>
                <a:lnTo>
                  <a:pt x="2664954" y="1502567"/>
                </a:lnTo>
                <a:lnTo>
                  <a:pt x="2649403" y="1542835"/>
                </a:lnTo>
                <a:lnTo>
                  <a:pt x="2632190" y="1582440"/>
                </a:lnTo>
                <a:lnTo>
                  <a:pt x="2613349" y="1621350"/>
                </a:lnTo>
                <a:lnTo>
                  <a:pt x="2592918" y="1659537"/>
                </a:lnTo>
                <a:lnTo>
                  <a:pt x="2570930" y="1696969"/>
                </a:lnTo>
                <a:lnTo>
                  <a:pt x="2547421" y="1733617"/>
                </a:lnTo>
                <a:lnTo>
                  <a:pt x="2522427" y="1769450"/>
                </a:lnTo>
                <a:lnTo>
                  <a:pt x="2495982" y="1804440"/>
                </a:lnTo>
                <a:lnTo>
                  <a:pt x="2468122" y="1838555"/>
                </a:lnTo>
                <a:lnTo>
                  <a:pt x="2438882" y="1871765"/>
                </a:lnTo>
                <a:lnTo>
                  <a:pt x="2408297" y="1904042"/>
                </a:lnTo>
                <a:lnTo>
                  <a:pt x="2376404" y="1935353"/>
                </a:lnTo>
                <a:lnTo>
                  <a:pt x="2343236" y="1965671"/>
                </a:lnTo>
                <a:lnTo>
                  <a:pt x="2308830" y="1994963"/>
                </a:lnTo>
                <a:lnTo>
                  <a:pt x="2273220" y="2023202"/>
                </a:lnTo>
                <a:lnTo>
                  <a:pt x="2236442" y="2050355"/>
                </a:lnTo>
                <a:lnTo>
                  <a:pt x="2198531" y="2076394"/>
                </a:lnTo>
                <a:lnTo>
                  <a:pt x="2159523" y="2101288"/>
                </a:lnTo>
                <a:lnTo>
                  <a:pt x="2119452" y="2125008"/>
                </a:lnTo>
                <a:lnTo>
                  <a:pt x="2078355" y="2147522"/>
                </a:lnTo>
                <a:lnTo>
                  <a:pt x="2036265" y="2168802"/>
                </a:lnTo>
                <a:lnTo>
                  <a:pt x="1993220" y="2188817"/>
                </a:lnTo>
                <a:lnTo>
                  <a:pt x="1949253" y="2207537"/>
                </a:lnTo>
                <a:lnTo>
                  <a:pt x="1904400" y="2224932"/>
                </a:lnTo>
                <a:lnTo>
                  <a:pt x="1858697" y="2240972"/>
                </a:lnTo>
                <a:lnTo>
                  <a:pt x="1812178" y="2255627"/>
                </a:lnTo>
                <a:lnTo>
                  <a:pt x="1764880" y="2268867"/>
                </a:lnTo>
                <a:lnTo>
                  <a:pt x="1716837" y="2280662"/>
                </a:lnTo>
                <a:lnTo>
                  <a:pt x="1668084" y="2290982"/>
                </a:lnTo>
                <a:lnTo>
                  <a:pt x="1618657" y="2299796"/>
                </a:lnTo>
                <a:lnTo>
                  <a:pt x="1568592" y="2307075"/>
                </a:lnTo>
                <a:lnTo>
                  <a:pt x="1517922" y="2312789"/>
                </a:lnTo>
                <a:lnTo>
                  <a:pt x="1466685" y="2316908"/>
                </a:lnTo>
                <a:lnTo>
                  <a:pt x="1414914" y="2319401"/>
                </a:lnTo>
                <a:lnTo>
                  <a:pt x="1362646" y="2320239"/>
                </a:lnTo>
                <a:lnTo>
                  <a:pt x="1310379" y="2319401"/>
                </a:lnTo>
                <a:lnTo>
                  <a:pt x="1258609" y="2316908"/>
                </a:lnTo>
                <a:lnTo>
                  <a:pt x="1207372" y="2312789"/>
                </a:lnTo>
                <a:lnTo>
                  <a:pt x="1156703" y="2307075"/>
                </a:lnTo>
                <a:lnTo>
                  <a:pt x="1106638" y="2299796"/>
                </a:lnTo>
                <a:lnTo>
                  <a:pt x="1057212" y="2290982"/>
                </a:lnTo>
                <a:lnTo>
                  <a:pt x="1008460" y="2280662"/>
                </a:lnTo>
                <a:lnTo>
                  <a:pt x="960417" y="2268867"/>
                </a:lnTo>
                <a:lnTo>
                  <a:pt x="913119" y="2255627"/>
                </a:lnTo>
                <a:lnTo>
                  <a:pt x="866600" y="2240972"/>
                </a:lnTo>
                <a:lnTo>
                  <a:pt x="820897" y="2224932"/>
                </a:lnTo>
                <a:lnTo>
                  <a:pt x="776045" y="2207537"/>
                </a:lnTo>
                <a:lnTo>
                  <a:pt x="732078" y="2188817"/>
                </a:lnTo>
                <a:lnTo>
                  <a:pt x="689032" y="2168802"/>
                </a:lnTo>
                <a:lnTo>
                  <a:pt x="646943" y="2147522"/>
                </a:lnTo>
                <a:lnTo>
                  <a:pt x="605845" y="2125008"/>
                </a:lnTo>
                <a:lnTo>
                  <a:pt x="565775" y="2101288"/>
                </a:lnTo>
                <a:lnTo>
                  <a:pt x="526766" y="2076394"/>
                </a:lnTo>
                <a:lnTo>
                  <a:pt x="488855" y="2050355"/>
                </a:lnTo>
                <a:lnTo>
                  <a:pt x="452077" y="2023202"/>
                </a:lnTo>
                <a:lnTo>
                  <a:pt x="416467" y="1994963"/>
                </a:lnTo>
                <a:lnTo>
                  <a:pt x="382061" y="1965671"/>
                </a:lnTo>
                <a:lnTo>
                  <a:pt x="348893" y="1935353"/>
                </a:lnTo>
                <a:lnTo>
                  <a:pt x="316999" y="1904042"/>
                </a:lnTo>
                <a:lnTo>
                  <a:pt x="286414" y="1871765"/>
                </a:lnTo>
                <a:lnTo>
                  <a:pt x="257174" y="1838555"/>
                </a:lnTo>
                <a:lnTo>
                  <a:pt x="229314" y="1804440"/>
                </a:lnTo>
                <a:lnTo>
                  <a:pt x="202868" y="1769450"/>
                </a:lnTo>
                <a:lnTo>
                  <a:pt x="177874" y="1733617"/>
                </a:lnTo>
                <a:lnTo>
                  <a:pt x="154364" y="1696969"/>
                </a:lnTo>
                <a:lnTo>
                  <a:pt x="132376" y="1659537"/>
                </a:lnTo>
                <a:lnTo>
                  <a:pt x="111944" y="1621350"/>
                </a:lnTo>
                <a:lnTo>
                  <a:pt x="93104" y="1582440"/>
                </a:lnTo>
                <a:lnTo>
                  <a:pt x="75891" y="1542835"/>
                </a:lnTo>
                <a:lnTo>
                  <a:pt x="60339" y="1502567"/>
                </a:lnTo>
                <a:lnTo>
                  <a:pt x="46485" y="1461665"/>
                </a:lnTo>
                <a:lnTo>
                  <a:pt x="34364" y="1420158"/>
                </a:lnTo>
                <a:lnTo>
                  <a:pt x="24011" y="1378078"/>
                </a:lnTo>
                <a:lnTo>
                  <a:pt x="15461" y="1335454"/>
                </a:lnTo>
                <a:lnTo>
                  <a:pt x="8749" y="1292316"/>
                </a:lnTo>
                <a:lnTo>
                  <a:pt x="3912" y="1248694"/>
                </a:lnTo>
                <a:lnTo>
                  <a:pt x="983" y="1204618"/>
                </a:lnTo>
                <a:lnTo>
                  <a:pt x="0" y="1160119"/>
                </a:lnTo>
                <a:close/>
              </a:path>
            </a:pathLst>
          </a:custGeom>
          <a:ln w="28574">
            <a:solidFill>
              <a:srgbClr val="FF6600"/>
            </a:solidFill>
          </a:ln>
        </p:spPr>
        <p:txBody>
          <a:bodyPr wrap="square" lIns="0" tIns="0" rIns="0" bIns="0" rtlCol="0"/>
          <a:lstStyle/>
          <a:p>
            <a:endParaRPr/>
          </a:p>
        </p:txBody>
      </p:sp>
      <p:sp>
        <p:nvSpPr>
          <p:cNvPr id="13" name="object 13"/>
          <p:cNvSpPr/>
          <p:nvPr/>
        </p:nvSpPr>
        <p:spPr>
          <a:xfrm>
            <a:off x="5121525" y="1118985"/>
            <a:ext cx="3610041" cy="2557498"/>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3657600" y="5482950"/>
            <a:ext cx="2302629" cy="536850"/>
          </a:xfrm>
          <a:custGeom>
            <a:avLst/>
            <a:gdLst/>
            <a:ahLst/>
            <a:cxnLst/>
            <a:rect l="l" t="t" r="r" b="b"/>
            <a:pathLst>
              <a:path w="1904364" h="380364">
                <a:moveTo>
                  <a:pt x="0" y="379984"/>
                </a:moveTo>
                <a:lnTo>
                  <a:pt x="1903945" y="0"/>
                </a:lnTo>
              </a:path>
            </a:pathLst>
          </a:custGeom>
          <a:ln w="28575">
            <a:solidFill>
              <a:srgbClr val="FF3300"/>
            </a:solidFill>
          </a:ln>
        </p:spPr>
        <p:txBody>
          <a:bodyPr wrap="square" lIns="0" tIns="0" rIns="0" bIns="0" rtlCol="0"/>
          <a:lstStyle/>
          <a:p>
            <a:endParaRPr/>
          </a:p>
        </p:txBody>
      </p:sp>
      <p:sp>
        <p:nvSpPr>
          <p:cNvPr id="15" name="object 15"/>
          <p:cNvSpPr/>
          <p:nvPr/>
        </p:nvSpPr>
        <p:spPr>
          <a:xfrm>
            <a:off x="5865948" y="5450689"/>
            <a:ext cx="93980" cy="98425"/>
          </a:xfrm>
          <a:custGeom>
            <a:avLst/>
            <a:gdLst/>
            <a:ahLst/>
            <a:cxnLst/>
            <a:rect l="l" t="t" r="r" b="b"/>
            <a:pathLst>
              <a:path w="93979" h="98425">
                <a:moveTo>
                  <a:pt x="19583" y="98082"/>
                </a:moveTo>
                <a:lnTo>
                  <a:pt x="93865" y="32257"/>
                </a:lnTo>
                <a:lnTo>
                  <a:pt x="0" y="0"/>
                </a:lnTo>
              </a:path>
            </a:pathLst>
          </a:custGeom>
          <a:ln w="28575">
            <a:solidFill>
              <a:srgbClr val="FF3300"/>
            </a:solidFill>
          </a:ln>
        </p:spPr>
        <p:txBody>
          <a:bodyPr wrap="square" lIns="0" tIns="0" rIns="0" bIns="0" rtlCol="0"/>
          <a:lstStyle/>
          <a:p>
            <a:endParaRPr/>
          </a:p>
        </p:txBody>
      </p:sp>
      <p:sp>
        <p:nvSpPr>
          <p:cNvPr id="16" name="object 16"/>
          <p:cNvSpPr/>
          <p:nvPr/>
        </p:nvSpPr>
        <p:spPr>
          <a:xfrm>
            <a:off x="5120563" y="1032903"/>
            <a:ext cx="3109595" cy="400685"/>
          </a:xfrm>
          <a:custGeom>
            <a:avLst/>
            <a:gdLst/>
            <a:ahLst/>
            <a:cxnLst/>
            <a:rect l="l" t="t" r="r" b="b"/>
            <a:pathLst>
              <a:path w="3109595" h="400684">
                <a:moveTo>
                  <a:pt x="0" y="0"/>
                </a:moveTo>
                <a:lnTo>
                  <a:pt x="3109023" y="0"/>
                </a:lnTo>
                <a:lnTo>
                  <a:pt x="3109023" y="400113"/>
                </a:lnTo>
                <a:lnTo>
                  <a:pt x="0" y="400113"/>
                </a:lnTo>
                <a:lnTo>
                  <a:pt x="0" y="0"/>
                </a:lnTo>
                <a:close/>
              </a:path>
            </a:pathLst>
          </a:custGeom>
          <a:solidFill>
            <a:srgbClr val="FFFFFF"/>
          </a:solidFill>
        </p:spPr>
        <p:txBody>
          <a:bodyPr wrap="square" lIns="0" tIns="0" rIns="0" bIns="0" rtlCol="0"/>
          <a:lstStyle/>
          <a:p>
            <a:endParaRPr/>
          </a:p>
        </p:txBody>
      </p:sp>
      <p:sp>
        <p:nvSpPr>
          <p:cNvPr id="17" name="object 17"/>
          <p:cNvSpPr txBox="1"/>
          <p:nvPr/>
        </p:nvSpPr>
        <p:spPr>
          <a:xfrm>
            <a:off x="5242047" y="1071517"/>
            <a:ext cx="2866390" cy="314960"/>
          </a:xfrm>
          <a:prstGeom prst="rect">
            <a:avLst/>
          </a:prstGeom>
        </p:spPr>
        <p:txBody>
          <a:bodyPr vert="horz" wrap="square" lIns="0" tIns="0" rIns="0" bIns="0" rtlCol="0">
            <a:spAutoFit/>
          </a:bodyPr>
          <a:lstStyle/>
          <a:p>
            <a:pPr marL="12700">
              <a:lnSpc>
                <a:spcPct val="100000"/>
              </a:lnSpc>
            </a:pPr>
            <a:r>
              <a:rPr sz="2000" b="1" spc="-5" dirty="0">
                <a:solidFill>
                  <a:srgbClr val="336699"/>
                </a:solidFill>
                <a:latin typeface="Arial"/>
                <a:cs typeface="Arial"/>
              </a:rPr>
              <a:t>Interior </a:t>
            </a:r>
            <a:r>
              <a:rPr sz="2000" b="1" spc="-15" dirty="0">
                <a:solidFill>
                  <a:srgbClr val="336699"/>
                </a:solidFill>
                <a:latin typeface="Arial"/>
                <a:cs typeface="Arial"/>
              </a:rPr>
              <a:t>View </a:t>
            </a:r>
            <a:r>
              <a:rPr sz="2000" b="1" spc="-5" dirty="0">
                <a:solidFill>
                  <a:srgbClr val="336699"/>
                </a:solidFill>
                <a:latin typeface="Arial"/>
                <a:cs typeface="Arial"/>
              </a:rPr>
              <a:t>of Bay</a:t>
            </a:r>
            <a:r>
              <a:rPr sz="2000" b="1" spc="-60" dirty="0">
                <a:solidFill>
                  <a:srgbClr val="336699"/>
                </a:solidFill>
                <a:latin typeface="Arial"/>
                <a:cs typeface="Arial"/>
              </a:rPr>
              <a:t> </a:t>
            </a:r>
            <a:r>
              <a:rPr sz="2000" b="1" spc="-5" dirty="0">
                <a:solidFill>
                  <a:srgbClr val="336699"/>
                </a:solidFill>
                <a:latin typeface="Arial"/>
                <a:cs typeface="Arial"/>
              </a:rPr>
              <a:t>J-K</a:t>
            </a:r>
            <a:endParaRPr sz="2000">
              <a:latin typeface="Arial"/>
              <a:cs typeface="Arial"/>
            </a:endParaRPr>
          </a:p>
        </p:txBody>
      </p:sp>
      <p:sp>
        <p:nvSpPr>
          <p:cNvPr id="18" name="object 18"/>
          <p:cNvSpPr/>
          <p:nvPr/>
        </p:nvSpPr>
        <p:spPr>
          <a:xfrm>
            <a:off x="5092141" y="3648062"/>
            <a:ext cx="3061335" cy="369570"/>
          </a:xfrm>
          <a:custGeom>
            <a:avLst/>
            <a:gdLst/>
            <a:ahLst/>
            <a:cxnLst/>
            <a:rect l="l" t="t" r="r" b="b"/>
            <a:pathLst>
              <a:path w="3061334" h="369570">
                <a:moveTo>
                  <a:pt x="0" y="0"/>
                </a:moveTo>
                <a:lnTo>
                  <a:pt x="3061258" y="0"/>
                </a:lnTo>
                <a:lnTo>
                  <a:pt x="3061258" y="369328"/>
                </a:lnTo>
                <a:lnTo>
                  <a:pt x="0" y="369328"/>
                </a:lnTo>
                <a:lnTo>
                  <a:pt x="0" y="0"/>
                </a:lnTo>
                <a:close/>
              </a:path>
            </a:pathLst>
          </a:custGeom>
          <a:solidFill>
            <a:srgbClr val="FFFFFF"/>
          </a:solidFill>
        </p:spPr>
        <p:txBody>
          <a:bodyPr wrap="square" lIns="0" tIns="0" rIns="0" bIns="0" rtlCol="0"/>
          <a:lstStyle/>
          <a:p>
            <a:endParaRPr/>
          </a:p>
        </p:txBody>
      </p:sp>
      <p:sp>
        <p:nvSpPr>
          <p:cNvPr id="19" name="object 19"/>
          <p:cNvSpPr txBox="1"/>
          <p:nvPr/>
        </p:nvSpPr>
        <p:spPr>
          <a:xfrm>
            <a:off x="5291271" y="3687683"/>
            <a:ext cx="2663825" cy="285115"/>
          </a:xfrm>
          <a:prstGeom prst="rect">
            <a:avLst/>
          </a:prstGeom>
        </p:spPr>
        <p:txBody>
          <a:bodyPr vert="horz" wrap="square" lIns="0" tIns="0" rIns="0" bIns="0" rtlCol="0">
            <a:spAutoFit/>
          </a:bodyPr>
          <a:lstStyle/>
          <a:p>
            <a:pPr marL="12700">
              <a:lnSpc>
                <a:spcPct val="100000"/>
              </a:lnSpc>
            </a:pPr>
            <a:r>
              <a:rPr sz="1800" b="1" spc="-5" dirty="0">
                <a:solidFill>
                  <a:srgbClr val="336699"/>
                </a:solidFill>
                <a:latin typeface="Arial"/>
                <a:cs typeface="Arial"/>
              </a:rPr>
              <a:t>Exterior </a:t>
            </a:r>
            <a:r>
              <a:rPr sz="1800" b="1" spc="-10" dirty="0">
                <a:solidFill>
                  <a:srgbClr val="336699"/>
                </a:solidFill>
                <a:latin typeface="Arial"/>
                <a:cs typeface="Arial"/>
              </a:rPr>
              <a:t>View </a:t>
            </a:r>
            <a:r>
              <a:rPr sz="1800" b="1" spc="-5" dirty="0">
                <a:solidFill>
                  <a:srgbClr val="336699"/>
                </a:solidFill>
                <a:latin typeface="Arial"/>
                <a:cs typeface="Arial"/>
              </a:rPr>
              <a:t>of </a:t>
            </a:r>
            <a:r>
              <a:rPr sz="1800" b="1" dirty="0">
                <a:solidFill>
                  <a:srgbClr val="336699"/>
                </a:solidFill>
                <a:latin typeface="Arial"/>
                <a:cs typeface="Arial"/>
              </a:rPr>
              <a:t>Bay</a:t>
            </a:r>
            <a:r>
              <a:rPr sz="1800" b="1" spc="-65" dirty="0">
                <a:solidFill>
                  <a:srgbClr val="336699"/>
                </a:solidFill>
                <a:latin typeface="Arial"/>
                <a:cs typeface="Arial"/>
              </a:rPr>
              <a:t> </a:t>
            </a:r>
            <a:r>
              <a:rPr sz="1800" b="1" dirty="0">
                <a:solidFill>
                  <a:srgbClr val="336699"/>
                </a:solidFill>
                <a:latin typeface="Arial"/>
                <a:cs typeface="Arial"/>
              </a:rPr>
              <a:t>J-K</a:t>
            </a:r>
            <a:endParaRPr sz="1800">
              <a:latin typeface="Arial"/>
              <a:cs typeface="Arial"/>
            </a:endParaRPr>
          </a:p>
        </p:txBody>
      </p:sp>
      <p:sp>
        <p:nvSpPr>
          <p:cNvPr id="20"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6</a:t>
            </a:fld>
            <a:endParaRPr lang="en-US" sz="1400" dirty="0">
              <a:latin typeface="Times" charset="0"/>
            </a:endParaRPr>
          </a:p>
        </p:txBody>
      </p:sp>
    </p:spTree>
    <p:extLst>
      <p:ext uri="{BB962C8B-B14F-4D97-AF65-F5344CB8AC3E}">
        <p14:creationId xmlns:p14="http://schemas.microsoft.com/office/powerpoint/2010/main" val="400667858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spc="-5" dirty="0" smtClean="0">
                <a:solidFill>
                  <a:srgbClr val="0000FF"/>
                </a:solidFill>
              </a:rPr>
              <a:t>2</a:t>
            </a:r>
            <a:r>
              <a:rPr lang="en-US" sz="3200" spc="-5" baseline="30000" dirty="0" smtClean="0">
                <a:solidFill>
                  <a:srgbClr val="0000FF"/>
                </a:solidFill>
              </a:rPr>
              <a:t>nd</a:t>
            </a:r>
            <a:r>
              <a:rPr lang="en-US" sz="3200" spc="-5" dirty="0" smtClean="0">
                <a:solidFill>
                  <a:srgbClr val="0000FF"/>
                </a:solidFill>
              </a:rPr>
              <a:t> </a:t>
            </a:r>
            <a:r>
              <a:rPr lang="en-US" sz="3200" dirty="0" smtClean="0">
                <a:solidFill>
                  <a:srgbClr val="0000FF"/>
                </a:solidFill>
              </a:rPr>
              <a:t>beam </a:t>
            </a:r>
            <a:r>
              <a:rPr lang="en-US" sz="3200" spc="-5" dirty="0" smtClean="0">
                <a:solidFill>
                  <a:srgbClr val="0000FF"/>
                </a:solidFill>
                <a:latin typeface="Arial"/>
                <a:cs typeface="Arial"/>
              </a:rPr>
              <a:t>(from </a:t>
            </a:r>
            <a:r>
              <a:rPr lang="en-US" sz="3200" dirty="0" smtClean="0">
                <a:solidFill>
                  <a:srgbClr val="0000FF"/>
                </a:solidFill>
              </a:rPr>
              <a:t>TFTR </a:t>
            </a:r>
            <a:r>
              <a:rPr lang="en-US" sz="3200" spc="-5" dirty="0" smtClean="0">
                <a:solidFill>
                  <a:srgbClr val="0000FF"/>
                </a:solidFill>
              </a:rPr>
              <a:t>DT campaign) </a:t>
            </a:r>
            <a:r>
              <a:rPr lang="en-US" sz="3200" spc="-5" dirty="0">
                <a:solidFill>
                  <a:srgbClr val="0000FF"/>
                </a:solidFill>
              </a:rPr>
              <a:t>required </a:t>
            </a:r>
            <a:r>
              <a:rPr lang="en-US" sz="3200" spc="-5" dirty="0" smtClean="0">
                <a:solidFill>
                  <a:srgbClr val="0000FF"/>
                </a:solidFill>
              </a:rPr>
              <a:t/>
            </a:r>
            <a:br>
              <a:rPr lang="en-US" sz="3200" spc="-5" dirty="0" smtClean="0">
                <a:solidFill>
                  <a:srgbClr val="0000FF"/>
                </a:solidFill>
              </a:rPr>
            </a:br>
            <a:r>
              <a:rPr lang="en-US" sz="3200" spc="-5" dirty="0" smtClean="0">
                <a:solidFill>
                  <a:srgbClr val="0000FF"/>
                </a:solidFill>
              </a:rPr>
              <a:t>T-</a:t>
            </a:r>
            <a:r>
              <a:rPr lang="en-US" sz="3200" spc="-5" dirty="0" smtClean="0">
                <a:solidFill>
                  <a:srgbClr val="0000FF"/>
                </a:solidFill>
                <a:latin typeface="Arial"/>
                <a:cs typeface="Arial"/>
              </a:rPr>
              <a:t>decontamination, NSTX test-cell</a:t>
            </a:r>
            <a:r>
              <a:rPr lang="en-US" sz="3200" spc="20" dirty="0" smtClean="0">
                <a:solidFill>
                  <a:srgbClr val="0000FF"/>
                </a:solidFill>
                <a:latin typeface="Arial"/>
                <a:cs typeface="Arial"/>
              </a:rPr>
              <a:t> </a:t>
            </a:r>
            <a:r>
              <a:rPr lang="en-US" sz="3200" spc="-5" dirty="0" smtClean="0">
                <a:solidFill>
                  <a:srgbClr val="0000FF"/>
                </a:solidFill>
                <a:latin typeface="Arial"/>
                <a:cs typeface="Arial"/>
              </a:rPr>
              <a:t>re-arrangement</a:t>
            </a:r>
            <a:endParaRPr lang="en-US" sz="3200" dirty="0">
              <a:solidFill>
                <a:srgbClr val="0000FF"/>
              </a:solidFill>
            </a:endParaRPr>
          </a:p>
        </p:txBody>
      </p:sp>
      <p:sp>
        <p:nvSpPr>
          <p:cNvPr id="4" name="object 4"/>
          <p:cNvSpPr txBox="1"/>
          <p:nvPr/>
        </p:nvSpPr>
        <p:spPr>
          <a:xfrm>
            <a:off x="113506" y="5768117"/>
            <a:ext cx="2425700" cy="559435"/>
          </a:xfrm>
          <a:prstGeom prst="rect">
            <a:avLst/>
          </a:prstGeom>
        </p:spPr>
        <p:txBody>
          <a:bodyPr vert="horz" wrap="square" lIns="0" tIns="0" rIns="0" bIns="0" rtlCol="0">
            <a:spAutoFit/>
          </a:bodyPr>
          <a:lstStyle/>
          <a:p>
            <a:pPr marL="634365" marR="5080" indent="-622300">
              <a:lnSpc>
                <a:spcPct val="100000"/>
              </a:lnSpc>
            </a:pPr>
            <a:r>
              <a:rPr sz="1800" b="1" dirty="0">
                <a:solidFill>
                  <a:srgbClr val="336699"/>
                </a:solidFill>
                <a:latin typeface="Arial"/>
                <a:cs typeface="Arial"/>
              </a:rPr>
              <a:t>Beam </a:t>
            </a:r>
            <a:r>
              <a:rPr sz="1800" b="1" spc="-5" dirty="0">
                <a:solidFill>
                  <a:srgbClr val="336699"/>
                </a:solidFill>
                <a:latin typeface="Arial"/>
                <a:cs typeface="Arial"/>
              </a:rPr>
              <a:t>Box being</a:t>
            </a:r>
            <a:r>
              <a:rPr sz="1800" b="1" spc="-70" dirty="0">
                <a:solidFill>
                  <a:srgbClr val="336699"/>
                </a:solidFill>
                <a:latin typeface="Arial"/>
                <a:cs typeface="Arial"/>
              </a:rPr>
              <a:t> </a:t>
            </a:r>
            <a:r>
              <a:rPr sz="1800" b="1" spc="-5" dirty="0">
                <a:solidFill>
                  <a:srgbClr val="336699"/>
                </a:solidFill>
                <a:latin typeface="Arial"/>
                <a:cs typeface="Arial"/>
              </a:rPr>
              <a:t>lifted  over</a:t>
            </a:r>
            <a:r>
              <a:rPr sz="1800" b="1" spc="-75" dirty="0">
                <a:solidFill>
                  <a:srgbClr val="336699"/>
                </a:solidFill>
                <a:latin typeface="Arial"/>
                <a:cs typeface="Arial"/>
              </a:rPr>
              <a:t> </a:t>
            </a:r>
            <a:r>
              <a:rPr sz="1800" b="1" spc="-5" dirty="0">
                <a:solidFill>
                  <a:srgbClr val="336699"/>
                </a:solidFill>
                <a:latin typeface="Arial"/>
                <a:cs typeface="Arial"/>
              </a:rPr>
              <a:t>NSTX</a:t>
            </a:r>
            <a:endParaRPr sz="1800" dirty="0">
              <a:solidFill>
                <a:srgbClr val="336699"/>
              </a:solidFill>
              <a:latin typeface="Arial"/>
              <a:cs typeface="Arial"/>
            </a:endParaRPr>
          </a:p>
        </p:txBody>
      </p:sp>
      <p:sp>
        <p:nvSpPr>
          <p:cNvPr id="5" name="object 5"/>
          <p:cNvSpPr txBox="1"/>
          <p:nvPr/>
        </p:nvSpPr>
        <p:spPr>
          <a:xfrm>
            <a:off x="2724118" y="5768117"/>
            <a:ext cx="2768600" cy="559435"/>
          </a:xfrm>
          <a:prstGeom prst="rect">
            <a:avLst/>
          </a:prstGeom>
        </p:spPr>
        <p:txBody>
          <a:bodyPr vert="horz" wrap="square" lIns="0" tIns="0" rIns="0" bIns="0" rtlCol="0">
            <a:spAutoFit/>
          </a:bodyPr>
          <a:lstStyle/>
          <a:p>
            <a:pPr marL="12700" marR="5080" indent="120014">
              <a:lnSpc>
                <a:spcPct val="100000"/>
              </a:lnSpc>
            </a:pPr>
            <a:r>
              <a:rPr sz="1800" b="1" dirty="0">
                <a:solidFill>
                  <a:srgbClr val="336699"/>
                </a:solidFill>
                <a:latin typeface="Arial"/>
                <a:cs typeface="Arial"/>
              </a:rPr>
              <a:t>Beam </a:t>
            </a:r>
            <a:r>
              <a:rPr sz="1800" b="1" spc="-5" dirty="0">
                <a:solidFill>
                  <a:srgbClr val="336699"/>
                </a:solidFill>
                <a:latin typeface="Arial"/>
                <a:cs typeface="Arial"/>
              </a:rPr>
              <a:t>Box placed in its  final location and</a:t>
            </a:r>
            <a:r>
              <a:rPr sz="1800" b="1" spc="-30" dirty="0">
                <a:solidFill>
                  <a:srgbClr val="336699"/>
                </a:solidFill>
                <a:latin typeface="Arial"/>
                <a:cs typeface="Arial"/>
              </a:rPr>
              <a:t> </a:t>
            </a:r>
            <a:r>
              <a:rPr sz="1800" b="1" spc="-5" dirty="0">
                <a:solidFill>
                  <a:srgbClr val="336699"/>
                </a:solidFill>
                <a:latin typeface="Arial"/>
                <a:cs typeface="Arial"/>
              </a:rPr>
              <a:t>aligned</a:t>
            </a:r>
            <a:endParaRPr sz="1800">
              <a:solidFill>
                <a:srgbClr val="336699"/>
              </a:solidFill>
              <a:latin typeface="Arial"/>
              <a:cs typeface="Arial"/>
            </a:endParaRPr>
          </a:p>
        </p:txBody>
      </p:sp>
      <p:sp>
        <p:nvSpPr>
          <p:cNvPr id="6" name="object 6"/>
          <p:cNvSpPr txBox="1"/>
          <p:nvPr/>
        </p:nvSpPr>
        <p:spPr>
          <a:xfrm>
            <a:off x="5905544" y="5793492"/>
            <a:ext cx="2971165" cy="559435"/>
          </a:xfrm>
          <a:prstGeom prst="rect">
            <a:avLst/>
          </a:prstGeom>
        </p:spPr>
        <p:txBody>
          <a:bodyPr vert="horz" wrap="square" lIns="0" tIns="0" rIns="0" bIns="0" rtlCol="0">
            <a:spAutoFit/>
          </a:bodyPr>
          <a:lstStyle/>
          <a:p>
            <a:pPr marL="545465" marR="5080" indent="-533400">
              <a:lnSpc>
                <a:spcPct val="100000"/>
              </a:lnSpc>
            </a:pPr>
            <a:r>
              <a:rPr sz="1800" b="1" dirty="0">
                <a:solidFill>
                  <a:srgbClr val="336699"/>
                </a:solidFill>
                <a:latin typeface="Arial"/>
                <a:cs typeface="Arial"/>
              </a:rPr>
              <a:t>Beam </a:t>
            </a:r>
            <a:r>
              <a:rPr sz="1800" b="1" spc="-5" dirty="0">
                <a:solidFill>
                  <a:srgbClr val="336699"/>
                </a:solidFill>
                <a:latin typeface="Arial"/>
                <a:cs typeface="Arial"/>
              </a:rPr>
              <a:t>Box being</a:t>
            </a:r>
            <a:r>
              <a:rPr sz="1800" b="1" spc="-70" dirty="0">
                <a:solidFill>
                  <a:srgbClr val="336699"/>
                </a:solidFill>
                <a:latin typeface="Arial"/>
                <a:cs typeface="Arial"/>
              </a:rPr>
              <a:t> </a:t>
            </a:r>
            <a:r>
              <a:rPr sz="1800" b="1" spc="-5" dirty="0">
                <a:solidFill>
                  <a:srgbClr val="336699"/>
                </a:solidFill>
                <a:latin typeface="Arial"/>
                <a:cs typeface="Arial"/>
              </a:rPr>
              <a:t>populated  with</a:t>
            </a:r>
            <a:r>
              <a:rPr sz="1800" b="1" spc="-65" dirty="0">
                <a:solidFill>
                  <a:srgbClr val="336699"/>
                </a:solidFill>
                <a:latin typeface="Arial"/>
                <a:cs typeface="Arial"/>
              </a:rPr>
              <a:t> </a:t>
            </a:r>
            <a:r>
              <a:rPr sz="1800" b="1" spc="-5" dirty="0">
                <a:solidFill>
                  <a:srgbClr val="336699"/>
                </a:solidFill>
                <a:latin typeface="Arial"/>
                <a:cs typeface="Arial"/>
              </a:rPr>
              <a:t>components</a:t>
            </a:r>
            <a:endParaRPr sz="1800">
              <a:solidFill>
                <a:srgbClr val="336699"/>
              </a:solidFill>
              <a:latin typeface="Arial"/>
              <a:cs typeface="Arial"/>
            </a:endParaRPr>
          </a:p>
        </p:txBody>
      </p:sp>
      <p:sp>
        <p:nvSpPr>
          <p:cNvPr id="7" name="object 7"/>
          <p:cNvSpPr/>
          <p:nvPr/>
        </p:nvSpPr>
        <p:spPr>
          <a:xfrm>
            <a:off x="5221288" y="1789905"/>
            <a:ext cx="3922711" cy="3949694"/>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0" y="1777212"/>
            <a:ext cx="2604400" cy="3894130"/>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2643187" y="1777212"/>
            <a:ext cx="2920999" cy="3894130"/>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5552440" y="1802612"/>
            <a:ext cx="0" cy="3848100"/>
          </a:xfrm>
          <a:custGeom>
            <a:avLst/>
            <a:gdLst/>
            <a:ahLst/>
            <a:cxnLst/>
            <a:rect l="l" t="t" r="r" b="b"/>
            <a:pathLst>
              <a:path h="3848100">
                <a:moveTo>
                  <a:pt x="0" y="0"/>
                </a:moveTo>
                <a:lnTo>
                  <a:pt x="0" y="3848100"/>
                </a:lnTo>
              </a:path>
            </a:pathLst>
          </a:custGeom>
          <a:ln w="45720">
            <a:solidFill>
              <a:srgbClr val="FFFFFF"/>
            </a:solidFill>
          </a:ln>
        </p:spPr>
        <p:txBody>
          <a:bodyPr wrap="square" lIns="0" tIns="0" rIns="0" bIns="0" rtlCol="0"/>
          <a:lstStyle/>
          <a:p>
            <a:endParaRPr/>
          </a:p>
        </p:txBody>
      </p:sp>
      <p:sp>
        <p:nvSpPr>
          <p:cNvPr id="11" name="Slide Number Placeholder 3"/>
          <p:cNvSpPr txBox="1">
            <a:spLocks/>
          </p:cNvSpPr>
          <p:nvPr/>
        </p:nvSpPr>
        <p:spPr>
          <a:xfrm>
            <a:off x="7239000" y="6527800"/>
            <a:ext cx="1905000" cy="457200"/>
          </a:xfrm>
          <a:prstGeom prst="rect">
            <a:avLst/>
          </a:prstGeom>
          <a:noFill/>
        </p:spPr>
        <p:txBody>
          <a:bodyPr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8AFD17-9088-4C77-B107-6A6359279C2A}" type="slidenum">
              <a:rPr lang="en-US" sz="1400" smtClean="0">
                <a:latin typeface="Times" charset="0"/>
              </a:rPr>
              <a:pPr algn="r"/>
              <a:t>7</a:t>
            </a:fld>
            <a:endParaRPr lang="en-US" sz="1400" dirty="0">
              <a:latin typeface="Times" charset="0"/>
            </a:endParaRPr>
          </a:p>
        </p:txBody>
      </p:sp>
    </p:spTree>
    <p:extLst>
      <p:ext uri="{BB962C8B-B14F-4D97-AF65-F5344CB8AC3E}">
        <p14:creationId xmlns:p14="http://schemas.microsoft.com/office/powerpoint/2010/main" val="5868617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ChangeArrowheads="1"/>
          </p:cNvSpPr>
          <p:nvPr/>
        </p:nvSpPr>
        <p:spPr bwMode="auto">
          <a:xfrm>
            <a:off x="20638" y="0"/>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3140"/>
              </a:lnSpc>
              <a:spcBef>
                <a:spcPct val="0"/>
              </a:spcBef>
              <a:buFontTx/>
              <a:buNone/>
            </a:pPr>
            <a:r>
              <a:rPr lang="en-US" sz="3200" i="0" dirty="0">
                <a:solidFill>
                  <a:srgbClr val="0000FF"/>
                </a:solidFill>
                <a:latin typeface="Arial" charset="0"/>
                <a:ea typeface="ヒラギノ角ゴ Pro W3" charset="0"/>
                <a:cs typeface="ヒラギノ角ゴ Pro W3" charset="0"/>
              </a:rPr>
              <a:t>NSTX-U </a:t>
            </a:r>
            <a:r>
              <a:rPr lang="en-US" sz="3200" i="0" dirty="0" smtClean="0">
                <a:solidFill>
                  <a:srgbClr val="0000FF"/>
                </a:solidFill>
                <a:latin typeface="Arial" charset="0"/>
                <a:ea typeface="ヒラギノ角ゴ Pro W3" charset="0"/>
                <a:cs typeface="ヒラギノ角ゴ Pro W3" charset="0"/>
              </a:rPr>
              <a:t>Facility Is Now Operational</a:t>
            </a:r>
            <a:endParaRPr lang="en-US" sz="3200" i="0" dirty="0">
              <a:solidFill>
                <a:srgbClr val="0000FF"/>
              </a:solidFill>
              <a:latin typeface="Arial" charset="0"/>
              <a:ea typeface="ヒラギノ角ゴ Pro W3" charset="0"/>
              <a:cs typeface="ヒラギノ角ゴ Pro W3" charset="0"/>
            </a:endParaRPr>
          </a:p>
          <a:p>
            <a:pPr algn="ctr" eaLnBrk="0" hangingPunct="0">
              <a:lnSpc>
                <a:spcPts val="3140"/>
              </a:lnSpc>
              <a:spcBef>
                <a:spcPct val="0"/>
              </a:spcBef>
              <a:buFontTx/>
              <a:buNone/>
            </a:pPr>
            <a:r>
              <a:rPr lang="en-US" sz="2800" i="0" dirty="0" smtClean="0">
                <a:solidFill>
                  <a:srgbClr val="FF0000"/>
                </a:solidFill>
                <a:latin typeface="Arial" charset="0"/>
                <a:ea typeface="ヒラギノ角ゴ Pro W3" charset="0"/>
                <a:cs typeface="ヒラギノ角ゴ Pro W3" charset="0"/>
              </a:rPr>
              <a:t>Achieved First Plasma </a:t>
            </a:r>
            <a:r>
              <a:rPr lang="en-US" sz="2800" i="0" dirty="0">
                <a:solidFill>
                  <a:srgbClr val="FF0000"/>
                </a:solidFill>
                <a:latin typeface="Arial" charset="0"/>
                <a:ea typeface="ヒラギノ角ゴ Pro W3" charset="0"/>
                <a:cs typeface="ヒラギノ角ゴ Pro W3" charset="0"/>
              </a:rPr>
              <a:t>o</a:t>
            </a:r>
            <a:r>
              <a:rPr lang="en-US" sz="2800" i="0" dirty="0" smtClean="0">
                <a:solidFill>
                  <a:srgbClr val="FF0000"/>
                </a:solidFill>
                <a:latin typeface="Arial" charset="0"/>
                <a:ea typeface="ヒラギノ角ゴ Pro W3" charset="0"/>
                <a:cs typeface="ヒラギノ角ゴ Pro W3" charset="0"/>
              </a:rPr>
              <a:t>n August 10, 2015</a:t>
            </a:r>
            <a:endParaRPr lang="en-US" sz="2400" i="0" dirty="0">
              <a:solidFill>
                <a:srgbClr val="FF0000"/>
              </a:solidFill>
            </a:endParaRPr>
          </a:p>
        </p:txBody>
      </p:sp>
      <p:pic>
        <p:nvPicPr>
          <p:cNvPr id="2" name="Picture 1"/>
          <p:cNvPicPr>
            <a:picLocks noChangeAspect="1"/>
          </p:cNvPicPr>
          <p:nvPr/>
        </p:nvPicPr>
        <p:blipFill>
          <a:blip r:embed="rId2"/>
          <a:stretch>
            <a:fillRect/>
          </a:stretch>
        </p:blipFill>
        <p:spPr>
          <a:xfrm>
            <a:off x="806315" y="928137"/>
            <a:ext cx="7347086" cy="5637764"/>
          </a:xfrm>
          <a:prstGeom prst="rect">
            <a:avLst/>
          </a:prstGeom>
        </p:spPr>
      </p:pic>
      <p:sp>
        <p:nvSpPr>
          <p:cNvPr id="10" name="TextBox 20"/>
          <p:cNvSpPr txBox="1">
            <a:spLocks noChangeArrowheads="1"/>
          </p:cNvSpPr>
          <p:nvPr/>
        </p:nvSpPr>
        <p:spPr bwMode="auto">
          <a:xfrm>
            <a:off x="4826000" y="1117600"/>
            <a:ext cx="1599937" cy="3397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dirty="0"/>
              <a:t>HHFW System</a:t>
            </a:r>
          </a:p>
        </p:txBody>
      </p:sp>
      <p:sp>
        <p:nvSpPr>
          <p:cNvPr id="11" name="TextBox 21"/>
          <p:cNvSpPr txBox="1">
            <a:spLocks noChangeArrowheads="1"/>
          </p:cNvSpPr>
          <p:nvPr/>
        </p:nvSpPr>
        <p:spPr bwMode="auto">
          <a:xfrm>
            <a:off x="2715894" y="3555993"/>
            <a:ext cx="828538" cy="3397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dirty="0"/>
              <a:t>1</a:t>
            </a:r>
            <a:r>
              <a:rPr lang="en-US" sz="1600" i="0" baseline="30000" dirty="0"/>
              <a:t>st</a:t>
            </a:r>
            <a:r>
              <a:rPr lang="en-US" sz="1600" i="0" dirty="0"/>
              <a:t> NBI</a:t>
            </a:r>
          </a:p>
        </p:txBody>
      </p:sp>
      <p:sp>
        <p:nvSpPr>
          <p:cNvPr id="12" name="TextBox 22"/>
          <p:cNvSpPr txBox="1">
            <a:spLocks noChangeArrowheads="1"/>
          </p:cNvSpPr>
          <p:nvPr/>
        </p:nvSpPr>
        <p:spPr bwMode="auto">
          <a:xfrm>
            <a:off x="3922857" y="5049828"/>
            <a:ext cx="872981" cy="3397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dirty="0"/>
              <a:t>2</a:t>
            </a:r>
            <a:r>
              <a:rPr lang="en-US" sz="1600" i="0" baseline="30000" dirty="0"/>
              <a:t>nd</a:t>
            </a:r>
            <a:r>
              <a:rPr lang="en-US" sz="1600" i="0" dirty="0"/>
              <a:t> NBI</a:t>
            </a:r>
          </a:p>
        </p:txBody>
      </p:sp>
      <p:sp>
        <p:nvSpPr>
          <p:cNvPr id="13" name="TextBox 23"/>
          <p:cNvSpPr txBox="1">
            <a:spLocks noChangeArrowheads="1"/>
          </p:cNvSpPr>
          <p:nvPr/>
        </p:nvSpPr>
        <p:spPr bwMode="auto">
          <a:xfrm>
            <a:off x="6191906" y="3086218"/>
            <a:ext cx="1092020" cy="3413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dirty="0"/>
              <a:t>NSTX-U</a:t>
            </a:r>
          </a:p>
        </p:txBody>
      </p:sp>
      <p:sp>
        <p:nvSpPr>
          <p:cNvPr id="14" name="TextBox 23"/>
          <p:cNvSpPr txBox="1">
            <a:spLocks noChangeArrowheads="1"/>
          </p:cNvSpPr>
          <p:nvPr/>
        </p:nvSpPr>
        <p:spPr bwMode="auto">
          <a:xfrm>
            <a:off x="6602899" y="5045887"/>
            <a:ext cx="1536390" cy="5847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b="1" i="1">
                <a:solidFill>
                  <a:srgbClr val="1822CD"/>
                </a:solidFill>
                <a:latin typeface="Helvetica" charset="0"/>
                <a:ea typeface="ＭＳ Ｐゴシック" charset="0"/>
                <a:cs typeface="ＭＳ Ｐゴシック" charset="0"/>
              </a:defRPr>
            </a:lvl1pPr>
            <a:lvl2pPr marL="742950" indent="-285750" eaLnBrk="0" hangingPunct="0">
              <a:defRPr sz="1200" b="1" i="1">
                <a:solidFill>
                  <a:srgbClr val="1822CD"/>
                </a:solidFill>
                <a:latin typeface="Helvetica" charset="0"/>
                <a:ea typeface="ＭＳ Ｐゴシック" charset="0"/>
              </a:defRPr>
            </a:lvl2pPr>
            <a:lvl3pPr marL="1143000" indent="-228600" eaLnBrk="0" hangingPunct="0">
              <a:defRPr sz="1200" b="1" i="1">
                <a:solidFill>
                  <a:srgbClr val="1822CD"/>
                </a:solidFill>
                <a:latin typeface="Helvetica" charset="0"/>
                <a:ea typeface="ＭＳ Ｐゴシック" charset="0"/>
              </a:defRPr>
            </a:lvl3pPr>
            <a:lvl4pPr marL="1600200" indent="-228600" eaLnBrk="0" hangingPunct="0">
              <a:defRPr sz="1200" b="1" i="1">
                <a:solidFill>
                  <a:srgbClr val="1822CD"/>
                </a:solidFill>
                <a:latin typeface="Helvetica" charset="0"/>
                <a:ea typeface="ＭＳ Ｐゴシック" charset="0"/>
              </a:defRPr>
            </a:lvl4pPr>
            <a:lvl5pPr marL="2057400" indent="-228600" eaLnBrk="0" hangingPunct="0">
              <a:defRPr sz="1200" b="1" i="1">
                <a:solidFill>
                  <a:srgbClr val="1822CD"/>
                </a:solidFill>
                <a:latin typeface="Helvetica" charset="0"/>
                <a:ea typeface="ＭＳ Ｐゴシック" charset="0"/>
              </a:defRPr>
            </a:lvl5pPr>
            <a:lvl6pPr marL="2514600" indent="-228600" eaLnBrk="0" fontAlgn="base" hangingPunct="0">
              <a:spcBef>
                <a:spcPct val="20000"/>
              </a:spcBef>
              <a:spcAft>
                <a:spcPct val="0"/>
              </a:spcAft>
              <a:buChar char="•"/>
              <a:defRPr sz="1200" b="1" i="1">
                <a:solidFill>
                  <a:srgbClr val="1822CD"/>
                </a:solidFill>
                <a:latin typeface="Helvetica" charset="0"/>
                <a:ea typeface="ＭＳ Ｐゴシック" charset="0"/>
              </a:defRPr>
            </a:lvl6pPr>
            <a:lvl7pPr marL="2971800" indent="-228600" eaLnBrk="0" fontAlgn="base" hangingPunct="0">
              <a:spcBef>
                <a:spcPct val="20000"/>
              </a:spcBef>
              <a:spcAft>
                <a:spcPct val="0"/>
              </a:spcAft>
              <a:buChar char="•"/>
              <a:defRPr sz="1200" b="1" i="1">
                <a:solidFill>
                  <a:srgbClr val="1822CD"/>
                </a:solidFill>
                <a:latin typeface="Helvetica" charset="0"/>
                <a:ea typeface="ＭＳ Ｐゴシック" charset="0"/>
              </a:defRPr>
            </a:lvl7pPr>
            <a:lvl8pPr marL="3429000" indent="-228600" eaLnBrk="0" fontAlgn="base" hangingPunct="0">
              <a:spcBef>
                <a:spcPct val="20000"/>
              </a:spcBef>
              <a:spcAft>
                <a:spcPct val="0"/>
              </a:spcAft>
              <a:buChar char="•"/>
              <a:defRPr sz="1200" b="1" i="1">
                <a:solidFill>
                  <a:srgbClr val="1822CD"/>
                </a:solidFill>
                <a:latin typeface="Helvetica" charset="0"/>
                <a:ea typeface="ＭＳ Ｐゴシック" charset="0"/>
              </a:defRPr>
            </a:lvl8pPr>
            <a:lvl9pPr marL="3886200" indent="-228600" eaLnBrk="0" fontAlgn="base" hangingPunct="0">
              <a:spcBef>
                <a:spcPct val="20000"/>
              </a:spcBef>
              <a:spcAft>
                <a:spcPct val="0"/>
              </a:spcAft>
              <a:buChar char="•"/>
              <a:defRPr sz="1200" b="1" i="1">
                <a:solidFill>
                  <a:srgbClr val="1822CD"/>
                </a:solidFill>
                <a:latin typeface="Helvetica" charset="0"/>
                <a:ea typeface="ＭＳ Ｐゴシック" charset="0"/>
              </a:defRPr>
            </a:lvl9pPr>
          </a:lstStyle>
          <a:p>
            <a:pPr eaLnBrk="1" hangingPunct="1">
              <a:buFontTx/>
              <a:buNone/>
            </a:pPr>
            <a:r>
              <a:rPr lang="en-US" sz="1600" i="0" dirty="0" smtClean="0"/>
              <a:t>MPTS Exit Flight Tube</a:t>
            </a:r>
            <a:endParaRPr lang="en-US" sz="1600" i="0" dirty="0"/>
          </a:p>
        </p:txBody>
      </p:sp>
      <p:sp>
        <p:nvSpPr>
          <p:cNvPr id="9" name="Slide Number Placeholder 3"/>
          <p:cNvSpPr>
            <a:spLocks noGrp="1"/>
          </p:cNvSpPr>
          <p:nvPr>
            <p:ph type="sldNum" sz="quarter" idx="12"/>
          </p:nvPr>
        </p:nvSpPr>
        <p:spPr>
          <a:xfrm>
            <a:off x="7239000" y="6527800"/>
            <a:ext cx="1905000" cy="457200"/>
          </a:xfrm>
          <a:noFill/>
        </p:spPr>
        <p:txBody>
          <a:bodyPr anchor="t"/>
          <a:lstStyle/>
          <a:p>
            <a:pPr algn="r">
              <a:buNone/>
            </a:pPr>
            <a:fld id="{338AFD17-9088-4C77-B107-6A6359279C2A}" type="slidenum">
              <a:rPr lang="en-US" sz="1400" b="0">
                <a:latin typeface="Times" charset="0"/>
              </a:rPr>
              <a:pPr algn="r">
                <a:buNone/>
              </a:pPr>
              <a:t>8</a:t>
            </a:fld>
            <a:endParaRPr lang="en-US" sz="1400" b="0" dirty="0">
              <a:latin typeface="Times" charset="0"/>
            </a:endParaRPr>
          </a:p>
        </p:txBody>
      </p:sp>
    </p:spTree>
    <p:extLst>
      <p:ext uri="{BB962C8B-B14F-4D97-AF65-F5344CB8AC3E}">
        <p14:creationId xmlns:p14="http://schemas.microsoft.com/office/powerpoint/2010/main" val="2495963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lnSpc>
                <a:spcPts val="4140"/>
              </a:lnSpc>
              <a:spcBef>
                <a:spcPct val="0"/>
              </a:spcBef>
              <a:spcAft>
                <a:spcPts val="0"/>
              </a:spcAft>
              <a:buFontTx/>
              <a:buNone/>
            </a:pPr>
            <a:r>
              <a:rPr lang="en-US" sz="4000" dirty="0" smtClean="0">
                <a:solidFill>
                  <a:srgbClr val="0816FF"/>
                </a:solidFill>
              </a:rPr>
              <a:t>Presentation Outline</a:t>
            </a:r>
            <a:endParaRPr lang="en-US" sz="3200" i="0" dirty="0">
              <a:solidFill>
                <a:srgbClr val="FF0000"/>
              </a:solidFill>
              <a:latin typeface="Arial" charset="0"/>
            </a:endParaRPr>
          </a:p>
        </p:txBody>
      </p:sp>
      <p:sp>
        <p:nvSpPr>
          <p:cNvPr id="24" name="Slide Number Placeholder 3"/>
          <p:cNvSpPr>
            <a:spLocks noGrp="1"/>
          </p:cNvSpPr>
          <p:nvPr>
            <p:ph type="sldNum" sz="quarter" idx="4294967295"/>
          </p:nvPr>
        </p:nvSpPr>
        <p:spPr>
          <a:xfrm>
            <a:off x="7239000" y="6527800"/>
            <a:ext cx="1905000" cy="457200"/>
          </a:xfrm>
          <a:prstGeom prst="rect">
            <a:avLst/>
          </a:prstGeom>
          <a:noFill/>
        </p:spPr>
        <p:txBody>
          <a:bodyPr anchor="t"/>
          <a:lstStyle/>
          <a:p>
            <a:pPr algn="r">
              <a:buNone/>
            </a:pPr>
            <a:fld id="{338AFD17-9088-4C77-B107-6A6359279C2A}" type="slidenum">
              <a:rPr lang="en-US" sz="1400" b="0">
                <a:latin typeface="Times" charset="0"/>
              </a:rPr>
              <a:pPr algn="r">
                <a:buNone/>
              </a:pPr>
              <a:t>9</a:t>
            </a:fld>
            <a:endParaRPr lang="en-US" sz="1400" b="0" dirty="0">
              <a:latin typeface="Times" charset="0"/>
            </a:endParaRPr>
          </a:p>
        </p:txBody>
      </p:sp>
      <p:sp>
        <p:nvSpPr>
          <p:cNvPr id="2" name="Content Placeholder 1"/>
          <p:cNvSpPr>
            <a:spLocks noGrp="1"/>
          </p:cNvSpPr>
          <p:nvPr>
            <p:ph idx="1"/>
          </p:nvPr>
        </p:nvSpPr>
        <p:spPr>
          <a:xfrm>
            <a:off x="762000" y="1219200"/>
            <a:ext cx="7467600" cy="4419600"/>
          </a:xfrm>
        </p:spPr>
        <p:txBody>
          <a:bodyPr/>
          <a:lstStyle/>
          <a:p>
            <a:pPr>
              <a:spcAft>
                <a:spcPts val="4200"/>
              </a:spcAft>
            </a:pPr>
            <a:r>
              <a:rPr lang="en-US" dirty="0" smtClean="0">
                <a:solidFill>
                  <a:srgbClr val="7F7F7F"/>
                </a:solidFill>
              </a:rPr>
              <a:t>Completion of NSTX Upgrade Project </a:t>
            </a:r>
          </a:p>
          <a:p>
            <a:pPr>
              <a:spcAft>
                <a:spcPts val="4200"/>
              </a:spcAft>
            </a:pPr>
            <a:r>
              <a:rPr lang="en-US" dirty="0" smtClean="0"/>
              <a:t>NSTX-U Facility Commissioning </a:t>
            </a:r>
          </a:p>
          <a:p>
            <a:pPr>
              <a:spcAft>
                <a:spcPts val="4200"/>
              </a:spcAft>
            </a:pPr>
            <a:r>
              <a:rPr lang="en-US" dirty="0" smtClean="0">
                <a:solidFill>
                  <a:srgbClr val="7F7F7F"/>
                </a:solidFill>
              </a:rPr>
              <a:t>Facility Operations Status and Plan</a:t>
            </a:r>
          </a:p>
          <a:p>
            <a:pPr>
              <a:spcAft>
                <a:spcPts val="4200"/>
              </a:spcAft>
            </a:pPr>
            <a:r>
              <a:rPr lang="en-US" dirty="0" smtClean="0">
                <a:solidFill>
                  <a:srgbClr val="7F7F7F"/>
                </a:solidFill>
              </a:rPr>
              <a:t>Facility Enhancement Status and Plan</a:t>
            </a:r>
            <a:endParaRPr lang="en-US" dirty="0">
              <a:solidFill>
                <a:srgbClr val="7F7F7F"/>
              </a:solidFill>
            </a:endParaRPr>
          </a:p>
        </p:txBody>
      </p:sp>
    </p:spTree>
    <p:extLst>
      <p:ext uri="{BB962C8B-B14F-4D97-AF65-F5344CB8AC3E}">
        <p14:creationId xmlns:p14="http://schemas.microsoft.com/office/powerpoint/2010/main" val="20247227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NSTX Upgra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16183</TotalTime>
  <Words>4814</Words>
  <Application>Microsoft Macintosh PowerPoint</Application>
  <PresentationFormat>On-screen Show (4:3)</PresentationFormat>
  <Paragraphs>868</Paragraphs>
  <Slides>44</Slides>
  <Notes>23</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NSTX Upgrade</vt:lpstr>
      <vt:lpstr>Overview of NSTX-U Facility and Diagnostic Status and Plans</vt:lpstr>
      <vt:lpstr>PowerPoint Presentation</vt:lpstr>
      <vt:lpstr>PowerPoint Presentation</vt:lpstr>
      <vt:lpstr>Central magnet construction was complex, multi-stage, multi-year effort</vt:lpstr>
      <vt:lpstr>Fabrication and installation of  central magnet ultimately successful</vt:lpstr>
      <vt:lpstr>Tangential neutral beam required major vacuum vessel modifications</vt:lpstr>
      <vt:lpstr>2nd beam (from TFTR DT campaign) required  T-decontamination, NSTX test-cell re-arrangement</vt:lpstr>
      <vt:lpstr>PowerPoint Presentation</vt:lpstr>
      <vt:lpstr>PowerPoint Presentation</vt:lpstr>
      <vt:lpstr>PowerPoint Presentation</vt:lpstr>
      <vt:lpstr>Excellent Progress on Magnetic Diagnostics</vt:lpstr>
      <vt:lpstr>Significant Progress in Plasma Control System Now supporting the research operations</vt:lpstr>
      <vt:lpstr>PowerPoint Presentation</vt:lpstr>
      <vt:lpstr>PowerPoint Presentation</vt:lpstr>
      <vt:lpstr>CD-4 KPP #1 Plasma achieved on August 10, 2015 Upgrade Project successfully closed on budget and on schedule</vt:lpstr>
      <vt:lpstr>PowerPoint Presentation</vt:lpstr>
      <vt:lpstr>PowerPoint Presentation</vt:lpstr>
      <vt:lpstr>Latest run plan schedule for 2016 Goal is to operate 18 run weeks </vt:lpstr>
      <vt:lpstr>NSTX-U device performance progression</vt:lpstr>
      <vt:lpstr>PowerPoint Presentation</vt:lpstr>
      <vt:lpstr>PowerPoint Presentation</vt:lpstr>
      <vt:lpstr>PowerPoint Presentation</vt:lpstr>
      <vt:lpstr>PowerPoint Presentation</vt:lpstr>
      <vt:lpstr>PowerPoint Presentation</vt:lpstr>
      <vt:lpstr>NSTX-U Developing Tools for Measuring  Core and Boundary Radiation</vt:lpstr>
      <vt:lpstr>PowerPoint Presentation</vt:lpstr>
      <vt:lpstr>PowerPoint Presentation</vt:lpstr>
      <vt:lpstr>PowerPoint Presentation</vt:lpstr>
      <vt:lpstr>PowerPoint Presentation</vt:lpstr>
      <vt:lpstr>PowerPoint Presentation</vt:lpstr>
      <vt:lpstr>PowerPoint Presentation</vt:lpstr>
      <vt:lpstr>NCC Lorentz and Thermal  Stress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E. Menard</dc:creator>
  <cp:lastModifiedBy>Masayuki Ono</cp:lastModifiedBy>
  <cp:revision>312</cp:revision>
  <cp:lastPrinted>2016-01-04T16:19:12Z</cp:lastPrinted>
  <dcterms:created xsi:type="dcterms:W3CDTF">2015-07-16T16:59:24Z</dcterms:created>
  <dcterms:modified xsi:type="dcterms:W3CDTF">2016-01-26T04:31:39Z</dcterms:modified>
</cp:coreProperties>
</file>