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481" r:id="rId1"/>
    <p:sldMasterId id="2147484509" r:id="rId2"/>
    <p:sldMasterId id="2147484522" r:id="rId3"/>
    <p:sldMasterId id="2147484534" r:id="rId4"/>
    <p:sldMasterId id="2147484547" r:id="rId5"/>
  </p:sldMasterIdLst>
  <p:notesMasterIdLst>
    <p:notesMasterId r:id="rId59"/>
  </p:notesMasterIdLst>
  <p:handoutMasterIdLst>
    <p:handoutMasterId r:id="rId60"/>
  </p:handoutMasterIdLst>
  <p:sldIdLst>
    <p:sldId id="999" r:id="rId6"/>
    <p:sldId id="1071" r:id="rId7"/>
    <p:sldId id="983" r:id="rId8"/>
    <p:sldId id="1070" r:id="rId9"/>
    <p:sldId id="1073" r:id="rId10"/>
    <p:sldId id="1059" r:id="rId11"/>
    <p:sldId id="1018" r:id="rId12"/>
    <p:sldId id="1055" r:id="rId13"/>
    <p:sldId id="1037" r:id="rId14"/>
    <p:sldId id="1078" r:id="rId15"/>
    <p:sldId id="1039" r:id="rId16"/>
    <p:sldId id="1088" r:id="rId17"/>
    <p:sldId id="1076" r:id="rId18"/>
    <p:sldId id="1089" r:id="rId19"/>
    <p:sldId id="984" r:id="rId20"/>
    <p:sldId id="998" r:id="rId21"/>
    <p:sldId id="1026" r:id="rId22"/>
    <p:sldId id="1027" r:id="rId23"/>
    <p:sldId id="1021" r:id="rId24"/>
    <p:sldId id="1022" r:id="rId25"/>
    <p:sldId id="971" r:id="rId26"/>
    <p:sldId id="1086" r:id="rId27"/>
    <p:sldId id="1085" r:id="rId28"/>
    <p:sldId id="1077" r:id="rId29"/>
    <p:sldId id="1080" r:id="rId30"/>
    <p:sldId id="1081" r:id="rId31"/>
    <p:sldId id="1079" r:id="rId32"/>
    <p:sldId id="1072" r:id="rId33"/>
    <p:sldId id="1033" r:id="rId34"/>
    <p:sldId id="1082" r:id="rId35"/>
    <p:sldId id="1062" r:id="rId36"/>
    <p:sldId id="1047" r:id="rId37"/>
    <p:sldId id="997" r:id="rId38"/>
    <p:sldId id="1032" r:id="rId39"/>
    <p:sldId id="1016" r:id="rId40"/>
    <p:sldId id="1024" r:id="rId41"/>
    <p:sldId id="1034" r:id="rId42"/>
    <p:sldId id="991" r:id="rId43"/>
    <p:sldId id="1041" r:id="rId44"/>
    <p:sldId id="1042" r:id="rId45"/>
    <p:sldId id="989" r:id="rId46"/>
    <p:sldId id="1043" r:id="rId47"/>
    <p:sldId id="1002" r:id="rId48"/>
    <p:sldId id="1053" r:id="rId49"/>
    <p:sldId id="1046" r:id="rId50"/>
    <p:sldId id="1008" r:id="rId51"/>
    <p:sldId id="1009" r:id="rId52"/>
    <p:sldId id="994" r:id="rId53"/>
    <p:sldId id="970" r:id="rId54"/>
    <p:sldId id="1049" r:id="rId55"/>
    <p:sldId id="1061" r:id="rId56"/>
    <p:sldId id="1051" r:id="rId57"/>
    <p:sldId id="1052" r:id="rId58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S" initials="S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0000FF"/>
    <a:srgbClr val="FFFF66"/>
    <a:srgbClr val="FFFF99"/>
    <a:srgbClr val="FFFFCC"/>
    <a:srgbClr val="FEF5E6"/>
    <a:srgbClr val="FEEDCE"/>
    <a:srgbClr val="0066FF"/>
    <a:srgbClr val="00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4" autoAdjust="0"/>
    <p:restoredTop sz="94660"/>
  </p:normalViewPr>
  <p:slideViewPr>
    <p:cSldViewPr>
      <p:cViewPr varScale="1">
        <p:scale>
          <a:sx n="108" d="100"/>
          <a:sy n="108" d="100"/>
        </p:scale>
        <p:origin x="-527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4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9826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4" y="8759826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439774C6-91F5-40BE-8ECF-D36CED16B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4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4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6" y="4379914"/>
            <a:ext cx="50863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59826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4" y="8759826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BD075D12-764B-474B-97D6-C52CD6077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09443" indent="-272863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09145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2803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196461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0119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83777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27435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71093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E20CD935-4CA5-4B2D-8C0D-056391F80A4F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09443" indent="-272863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09145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2803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196461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0119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83777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27435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710932" indent="-21829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53870C01-2B81-4A86-973F-23F0ADE6EBE6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060EB-19A4-4EDA-8BD9-0062D874EFDE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78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3638" y="690563"/>
            <a:ext cx="4610100" cy="3457575"/>
          </a:xfrm>
          <a:ln/>
        </p:spPr>
      </p:sp>
      <p:sp>
        <p:nvSpPr>
          <p:cNvPr id="1781763" name="Notes Placeholder 2"/>
          <p:cNvSpPr>
            <a:spLocks noGrp="1"/>
          </p:cNvSpPr>
          <p:nvPr>
            <p:ph type="body" idx="1"/>
          </p:nvPr>
        </p:nvSpPr>
        <p:spPr>
          <a:xfrm>
            <a:off x="923925" y="4379913"/>
            <a:ext cx="5086350" cy="4149725"/>
          </a:xfrm>
          <a:ln/>
        </p:spPr>
        <p:txBody>
          <a:bodyPr lIns="91325" tIns="44862" rIns="91325" bIns="44862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dirty="0" smtClean="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dirty="0" smtClean="0">
                <a:solidFill>
                  <a:schemeClr val="tx1"/>
                </a:solidFill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dirty="0" smtClean="0">
                <a:solidFill>
                  <a:srgbClr val="FF0000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dirty="0" smtClean="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dirty="0"/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78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7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5E8052-9FD0-42AE-90B4-094CEE075E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3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9AF4F-56E1-4F64-A4F7-D76BE053CA0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3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ECC5-426E-49F6-A4C2-C6C9C9CF342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97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5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5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2E573-9FDC-4AEE-8DEB-BF355C7AA6C0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7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34D4A-1CD7-4338-BAFE-1380003A744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C5A36-D8B3-4598-A389-D6CAC39510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6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F9D6E-7BAE-4E1A-B51C-2FD40C0009A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31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F812-0681-4E22-9A31-8F7B4212A5F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39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7416-1060-4AD2-9225-A60F88BA1F4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8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554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A3CF97-474F-4E54-8090-61F24783572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7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92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5E8052-9FD0-42AE-90B4-094CEE075E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15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9AF4F-56E1-4F64-A4F7-D76BE053CA0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39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ECC5-426E-49F6-A4C2-C6C9C9CF342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65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5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5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2E573-9FDC-4AEE-8DEB-BF355C7AA6C0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79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34D4A-1CD7-4338-BAFE-1380003A744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48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C5A36-D8B3-4598-A389-D6CAC39510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21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F9D6E-7BAE-4E1A-B51C-2FD40C0009A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0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F812-0681-4E22-9A31-8F7B4212A5F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3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7416-1060-4AD2-9225-A60F88BA1F4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77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A3CF97-474F-4E54-8090-61F24783572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6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63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5E8052-9FD0-42AE-90B4-094CEE075E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64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9AF4F-56E1-4F64-A4F7-D76BE053CA0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34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ECC5-426E-49F6-A4C2-C6C9C9CF342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94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5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5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2E573-9FDC-4AEE-8DEB-BF355C7AA6C0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05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719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>
            <a:lvl1pPr>
              <a:defRPr/>
            </a:lvl1pPr>
          </a:lstStyle>
          <a:p>
            <a:fld id="{1F416CC2-4B71-429A-BA86-A3098357DCF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69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78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6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34D4A-1CD7-4338-BAFE-1380003A744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10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956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99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53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08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56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207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112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823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7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6" y="101600"/>
            <a:ext cx="1949450" cy="618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925" y="101600"/>
            <a:ext cx="5695950" cy="618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56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719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F416CC2-4B71-429A-BA86-A3098357D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4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C5A36-D8B3-4598-A389-D6CAC39510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6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F9D6E-7BAE-4E1A-B51C-2FD40C0009A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F812-0681-4E22-9A31-8F7B4212A5F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7416-1060-4AD2-9225-A60F88BA1F4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0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A3CF97-474F-4E54-8090-61F24783572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1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0" y="65456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1" i="0" kern="1200" smtClean="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9pPr>
          </a:lstStyle>
          <a:p>
            <a:fld id="{7582A597-63CD-47F9-A9E4-CA8C6B735F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206"/>
          <p:cNvSpPr>
            <a:spLocks noChangeArrowheads="1"/>
          </p:cNvSpPr>
          <p:nvPr/>
        </p:nvSpPr>
        <p:spPr bwMode="auto">
          <a:xfrm>
            <a:off x="943275" y="6570786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NSTX-U PAC-37 Meeting</a:t>
            </a:r>
            <a:r>
              <a:rPr lang="en-US" sz="1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Overview</a:t>
            </a:r>
            <a:r>
              <a:rPr lang="en-US" sz="1000" b="1" baseline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of </a:t>
            </a:r>
            <a:r>
              <a:rPr lang="en-US" sz="1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Disruption PAM</a:t>
            </a:r>
            <a:r>
              <a:rPr lang="en-US" sz="1000" b="1" baseline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Working Group and Initial Results </a:t>
            </a:r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(S.A. Sabbagh, et al.)</a:t>
            </a:r>
          </a:p>
        </p:txBody>
      </p:sp>
      <p:sp>
        <p:nvSpPr>
          <p:cNvPr id="11" name="Rectangle 208"/>
          <p:cNvSpPr>
            <a:spLocks noChangeArrowheads="1"/>
          </p:cNvSpPr>
          <p:nvPr/>
        </p:nvSpPr>
        <p:spPr bwMode="auto">
          <a:xfrm>
            <a:off x="6866389" y="6570786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altLang="en-US" sz="1000" b="1" baseline="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Jan 27</a:t>
            </a:r>
            <a:r>
              <a:rPr lang="en-US" alt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, 2016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Click to edit Master text styles</a:t>
            </a:r>
          </a:p>
          <a:p>
            <a:pPr lvl="1"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Second level</a:t>
            </a:r>
          </a:p>
          <a:p>
            <a:pPr lvl="2">
              <a:buSzPct val="180000"/>
            </a:pPr>
            <a:r>
              <a:rPr lang="en-US" altLang="en-US" dirty="0" smtClean="0"/>
              <a:t>Third level</a:t>
            </a:r>
          </a:p>
          <a:p>
            <a:pPr lvl="3">
              <a:buClr>
                <a:srgbClr val="3333FF"/>
              </a:buClr>
              <a:buSzPct val="65000"/>
              <a:buFont typeface="Wingdings" pitchFamily="2" charset="2"/>
              <a:buChar char="q"/>
            </a:pPr>
            <a:r>
              <a:rPr lang="en-US" altLang="en-US" dirty="0" smtClean="0"/>
              <a:t>Fourth level</a:t>
            </a:r>
          </a:p>
          <a:p>
            <a:pPr lvl="4">
              <a:buClr>
                <a:srgbClr val="FF3300"/>
              </a:buClr>
              <a:buChar char="•"/>
            </a:pPr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21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52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lang="en-US" altLang="en-US" sz="2400" dirty="0" smtClean="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2000" dirty="0" smtClean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altLang="en-US" dirty="0" smtClean="0"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1600" dirty="0" smtClean="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en-US" altLang="en-US" sz="1600" dirty="0" smtClean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 dirty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+mn-ea"/>
                </a:rPr>
                <a:t>NSTX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863838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9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</a:rPr>
              <a:t>NSTX-U Disruption Prediction, Avoidance, and Mitigation Working Group – Initial Meeting </a:t>
            </a:r>
            <a:r>
              <a:rPr lang="en-US" sz="9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(S.A. Sabbagh and R. Raman)</a:t>
            </a:r>
            <a:endParaRPr lang="en-US" sz="9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6098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768664" y="6580188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sz="9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Jan. 30</a:t>
            </a:r>
            <a:r>
              <a:rPr lang="en-US" sz="9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sz="9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, 2015</a:t>
            </a:r>
            <a:endParaRPr lang="en-US" sz="9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ea typeface="+mn-ea"/>
                <a:cs typeface="Arial" charset="0"/>
              </a:rPr>
              <a:t>NSTX-U</a:t>
            </a:r>
          </a:p>
        </p:txBody>
      </p:sp>
    </p:spTree>
    <p:extLst>
      <p:ext uri="{BB962C8B-B14F-4D97-AF65-F5344CB8AC3E}">
        <p14:creationId xmlns:p14="http://schemas.microsoft.com/office/powerpoint/2010/main" val="29702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+mn-ea"/>
                </a:rPr>
                <a:t>NSTX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754664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16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MHD MCM: </a:t>
            </a:r>
            <a:r>
              <a:rPr lang="en-US" sz="1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</a:rPr>
              <a:t>RWM Stabilization State Space Control, Multi-component Sensors in NSTX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(S.A. Sabbagh, et al.)</a:t>
            </a:r>
            <a:endParaRPr lang="en-US" sz="10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6098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705600" y="6580188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Nov 21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st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, </a:t>
            </a:r>
            <a:r>
              <a:rPr lang="en-US" sz="1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38046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+mn-ea"/>
                </a:rPr>
                <a:t>NSTX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754664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16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MHD MCM: </a:t>
            </a:r>
            <a:r>
              <a:rPr lang="en-US" sz="1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</a:rPr>
              <a:t>RWM Stabilization State Space Control, Multi-component Sensors in NSTX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(S.A. Sabbagh, et al.)</a:t>
            </a:r>
            <a:endParaRPr lang="en-US" sz="10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6098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705600" y="6580188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Nov 21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st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, </a:t>
            </a:r>
            <a:r>
              <a:rPr lang="en-US" sz="1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26491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77800" y="6535738"/>
            <a:ext cx="8801100" cy="63500"/>
            <a:chOff x="112" y="4117"/>
            <a:chExt cx="5544" cy="40"/>
          </a:xfrm>
        </p:grpSpPr>
        <p:sp>
          <p:nvSpPr>
            <p:cNvPr id="1026" name="Line 2"/>
            <p:cNvSpPr>
              <a:spLocks noChangeShapeType="1"/>
            </p:cNvSpPr>
            <p:nvPr/>
          </p:nvSpPr>
          <p:spPr bwMode="auto">
            <a:xfrm>
              <a:off x="112" y="4157"/>
              <a:ext cx="5544" cy="0"/>
            </a:xfrm>
            <a:prstGeom prst="line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7" name="Line 3"/>
            <p:cNvSpPr>
              <a:spLocks noChangeShapeType="1"/>
            </p:cNvSpPr>
            <p:nvPr/>
          </p:nvSpPr>
          <p:spPr bwMode="auto">
            <a:xfrm>
              <a:off x="176" y="4117"/>
              <a:ext cx="5432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1016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800100"/>
            <a:ext cx="7772400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165100" y="165100"/>
            <a:ext cx="8801100" cy="63500"/>
            <a:chOff x="104" y="104"/>
            <a:chExt cx="5544" cy="40"/>
          </a:xfrm>
        </p:grpSpPr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104" y="104"/>
              <a:ext cx="5544" cy="0"/>
            </a:xfrm>
            <a:prstGeom prst="line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168" y="144"/>
              <a:ext cx="5432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74" name="Rectangle 50"/>
          <p:cNvSpPr>
            <a:spLocks noChangeArrowheads="1"/>
          </p:cNvSpPr>
          <p:nvPr userDrawn="1"/>
        </p:nvSpPr>
        <p:spPr bwMode="auto">
          <a:xfrm>
            <a:off x="9517064" y="1065214"/>
            <a:ext cx="536575" cy="7461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66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z="32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75" name="Picture 51" descr="ITER_top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3"/>
          <a:stretch>
            <a:fillRect/>
          </a:stretch>
        </p:blipFill>
        <p:spPr bwMode="auto">
          <a:xfrm>
            <a:off x="520700" y="6429375"/>
            <a:ext cx="1951038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8"/>
          <p:cNvSpPr>
            <a:spLocks noChangeArrowheads="1"/>
          </p:cNvSpPr>
          <p:nvPr userDrawn="1"/>
        </p:nvSpPr>
        <p:spPr bwMode="auto">
          <a:xfrm>
            <a:off x="8426451" y="6616700"/>
            <a:ext cx="59372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eaLnBrk="1" hangingPunct="1"/>
            <a:fld id="{05880F56-3CD8-4C2C-8036-993D561F7A23}" type="slidenum">
              <a:rPr lang="en-US" sz="1000" b="1">
                <a:solidFill>
                  <a:srgbClr val="0000FF"/>
                </a:solidFill>
                <a:latin typeface="Helvetica" pitchFamily="34" charset="0"/>
              </a:rPr>
              <a:pPr algn="r" eaLnBrk="1" hangingPunct="1"/>
              <a:t>‹#›</a:t>
            </a:fld>
            <a:endParaRPr lang="en-US" sz="1000" b="1" dirty="0">
              <a:solidFill>
                <a:srgbClr val="0000FF"/>
              </a:solidFill>
              <a:latin typeface="Helvetica" pitchFamily="34" charset="0"/>
            </a:endParaRPr>
          </a:p>
        </p:txBody>
      </p:sp>
      <p:sp>
        <p:nvSpPr>
          <p:cNvPr id="1070" name="Text Box 46"/>
          <p:cNvSpPr txBox="1">
            <a:spLocks noChangeArrowheads="1"/>
          </p:cNvSpPr>
          <p:nvPr userDrawn="1"/>
        </p:nvSpPr>
        <p:spPr bwMode="auto">
          <a:xfrm>
            <a:off x="1045024" y="6611938"/>
            <a:ext cx="7661049" cy="23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r"/>
            <a:r>
              <a:rPr lang="en-US" sz="900" b="1" dirty="0" smtClean="0">
                <a:solidFill>
                  <a:srgbClr val="0000FF"/>
                </a:solidFill>
                <a:latin typeface="Helvetica" pitchFamily="34" charset="0"/>
              </a:rPr>
              <a:t>ITPA MHD Meeting (Naples, Italy: Oct 19-22, 2015)    ITPA MHD Group: MDC-21 Global Mode Stabilization – S.A. Sabbagh, et al.</a:t>
            </a:r>
            <a:endParaRPr lang="en-US" sz="900" b="1" dirty="0">
              <a:solidFill>
                <a:srgbClr val="0000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1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  <p:sldLayoutId id="21474845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9pPr>
    </p:titleStyle>
    <p:bodyStyle>
      <a:lvl1pPr marL="342882" indent="-342882" algn="l" rtl="0" eaLnBrk="0" fontAlgn="base" hangingPunct="0">
        <a:lnSpc>
          <a:spcPct val="80000"/>
        </a:lnSpc>
        <a:spcBef>
          <a:spcPct val="70000"/>
        </a:spcBef>
        <a:spcAft>
          <a:spcPct val="0"/>
        </a:spcAft>
        <a:buClr>
          <a:srgbClr val="F70606"/>
        </a:buClr>
        <a:buSzPct val="150000"/>
        <a:buChar char="•"/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50000"/>
        <a:buChar char="•"/>
        <a:defRPr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w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w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emf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5.png"/><Relationship Id="rId3" Type="http://schemas.openxmlformats.org/officeDocument/2006/relationships/image" Target="../media/image61.emf"/><Relationship Id="rId7" Type="http://schemas.openxmlformats.org/officeDocument/2006/relationships/image" Target="../media/image58.wmf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0.wmf"/><Relationship Id="rId5" Type="http://schemas.openxmlformats.org/officeDocument/2006/relationships/image" Target="../media/image63.e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62.emf"/><Relationship Id="rId9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7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8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en-US" sz="2800" dirty="0" smtClean="0"/>
              <a:t>Overview of the Disruption Prediction, Avoidance, and Mitigation Working Group and Initial Results</a:t>
            </a:r>
            <a:endParaRPr lang="en-US" sz="2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717758"/>
            <a:ext cx="7315200" cy="12192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NSTX-U PAC 37 Meeting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PPPL, Princeton</a:t>
            </a:r>
            <a:r>
              <a:rPr lang="en-US" sz="1600" dirty="0">
                <a:solidFill>
                  <a:srgbClr val="FF0000"/>
                </a:solidFill>
              </a:rPr>
              <a:t>, NJ</a:t>
            </a:r>
          </a:p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January 27th, 2016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7009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u_fontoutli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76800"/>
            <a:ext cx="201756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68825" y="653527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V1.6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2089484"/>
            <a:ext cx="853440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altLang="en-US" b="1" u="sng" dirty="0">
                <a:solidFill>
                  <a:srgbClr val="0000FF"/>
                </a:solidFill>
                <a:latin typeface="Arial" pitchFamily="34" charset="0"/>
              </a:rPr>
              <a:t>S.A. Sabbagh</a:t>
            </a:r>
            <a:r>
              <a:rPr lang="en-US" altLang="en-US" sz="2800" baseline="30000" dirty="0">
                <a:solidFill>
                  <a:srgbClr val="0000FF"/>
                </a:solidFill>
                <a:latin typeface="Arial" pitchFamily="34" charset="0"/>
              </a:rPr>
              <a:t>1</a:t>
            </a: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altLang="en-US" b="1" dirty="0" smtClean="0">
                <a:solidFill>
                  <a:srgbClr val="000000"/>
                </a:solidFill>
                <a:latin typeface="Arial" pitchFamily="34" charset="0"/>
              </a:rPr>
              <a:t>R. Raman</a:t>
            </a:r>
            <a:r>
              <a:rPr lang="en-US" altLang="en-US" b="1" baseline="30000" dirty="0" smtClean="0">
                <a:latin typeface="Arial" pitchFamily="34" charset="0"/>
              </a:rPr>
              <a:t>2</a:t>
            </a:r>
            <a:endParaRPr lang="en-US" altLang="en-US" b="1" dirty="0" smtClean="0">
              <a:latin typeface="Arial" pitchFamily="34" charset="0"/>
            </a:endParaRPr>
          </a:p>
          <a:p>
            <a:pPr lvl="0" algn="ctr" eaLnBrk="1" hangingPunct="1">
              <a:spcBef>
                <a:spcPts val="1200"/>
              </a:spcBef>
            </a:pP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For the NSTX-U DPAM Working Group</a:t>
            </a: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lvl="0" algn="ctr">
              <a:spcBef>
                <a:spcPts val="1200"/>
              </a:spcBef>
              <a:buClr>
                <a:srgbClr val="F70606"/>
              </a:buClr>
              <a:buSzPct val="150000"/>
            </a:pPr>
            <a:r>
              <a:rPr lang="en-US" altLang="en-US" sz="1600" i="1" baseline="30000" dirty="0" smtClean="0">
                <a:solidFill>
                  <a:srgbClr val="0000FF"/>
                </a:solidFill>
                <a:latin typeface="Arial" pitchFamily="34" charset="0"/>
              </a:rPr>
              <a:t>1</a:t>
            </a:r>
            <a:r>
              <a:rPr lang="en-US" altLang="en-US" sz="1600" i="1" dirty="0" smtClean="0">
                <a:solidFill>
                  <a:srgbClr val="0000FF"/>
                </a:solidFill>
                <a:latin typeface="Arial" pitchFamily="34" charset="0"/>
              </a:rPr>
              <a:t>Columbia University, New York, NY</a:t>
            </a:r>
          </a:p>
          <a:p>
            <a:pPr algn="ctr">
              <a:spcBef>
                <a:spcPts val="600"/>
              </a:spcBef>
              <a:buClr>
                <a:srgbClr val="F70606"/>
              </a:buClr>
              <a:buSzPct val="150000"/>
            </a:pPr>
            <a:r>
              <a:rPr lang="en-US" altLang="en-US" sz="1600" i="1" baseline="30000" dirty="0" smtClean="0">
                <a:solidFill>
                  <a:srgbClr val="0000FF"/>
                </a:solidFill>
                <a:latin typeface="Arial" pitchFamily="34" charset="0"/>
              </a:rPr>
              <a:t>2</a:t>
            </a:r>
            <a:r>
              <a:rPr lang="en-US" altLang="en-US" sz="1600" i="1" dirty="0" smtClean="0">
                <a:solidFill>
                  <a:srgbClr val="0000FF"/>
                </a:solidFill>
                <a:latin typeface="Arial" pitchFamily="34" charset="0"/>
              </a:rPr>
              <a:t>University of Washington, Seattle, WA</a:t>
            </a:r>
          </a:p>
          <a:p>
            <a:pPr lvl="0" algn="ctr">
              <a:spcBef>
                <a:spcPts val="600"/>
              </a:spcBef>
              <a:buClr>
                <a:srgbClr val="F70606"/>
              </a:buClr>
              <a:buSzPct val="150000"/>
            </a:pPr>
            <a:endParaRPr lang="en-US" altLang="en-US" sz="1400" dirty="0">
              <a:solidFill>
                <a:srgbClr val="0000FF"/>
              </a:solidFill>
              <a:latin typeface="Arial" pitchFamily="34" charset="0"/>
            </a:endParaRPr>
          </a:p>
          <a:p>
            <a:pPr lvl="0" algn="ctr">
              <a:spcBef>
                <a:spcPts val="600"/>
              </a:spcBef>
              <a:buClr>
                <a:srgbClr val="F70606"/>
              </a:buClr>
              <a:buSzPct val="150000"/>
            </a:pPr>
            <a:endParaRPr lang="en-US" alt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7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1" y="1126958"/>
            <a:ext cx="4452751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 bwMode="auto">
          <a:xfrm>
            <a:off x="4444092" y="3549030"/>
            <a:ext cx="4430044" cy="49734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471308" y="1194994"/>
            <a:ext cx="4402828" cy="60143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DECAF results detects disruption chain events when applied to dedicated 44 shot NSTX RWM disruption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439920"/>
            <a:ext cx="4732987" cy="20370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Most RWM near major disruption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61%</a:t>
            </a:r>
            <a:r>
              <a:rPr lang="en-US" sz="1600" dirty="0" smtClean="0"/>
              <a:t> of RWM occur within 20 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of disruption time </a:t>
            </a:r>
            <a:r>
              <a:rPr lang="en-US" sz="1400" dirty="0" smtClean="0"/>
              <a:t>(</a:t>
            </a:r>
            <a:r>
              <a:rPr lang="en-US" sz="1400" dirty="0" err="1">
                <a:latin typeface="Symbol" panose="05050102010706020507" pitchFamily="18" charset="2"/>
              </a:rPr>
              <a:t>t</a:t>
            </a:r>
            <a:r>
              <a:rPr lang="en-US" sz="1400" baseline="-25000" dirty="0" err="1"/>
              <a:t>w</a:t>
            </a:r>
            <a:r>
              <a:rPr lang="en-US" sz="1400" dirty="0" smtClean="0"/>
              <a:t> = 5 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Earlier RWM events </a:t>
            </a:r>
            <a:r>
              <a:rPr lang="en-US" sz="1600" dirty="0" smtClean="0">
                <a:solidFill>
                  <a:srgbClr val="FF0000"/>
                </a:solidFill>
              </a:rPr>
              <a:t>NOT false positives </a:t>
            </a:r>
            <a:r>
              <a:rPr lang="en-US" sz="1600" dirty="0" smtClean="0"/>
              <a:t>– cause large decreases in </a:t>
            </a:r>
            <a:r>
              <a:rPr lang="en-US" sz="1600" dirty="0" err="1" smtClean="0">
                <a:latin typeface="Symbol" panose="05050102010706020507" pitchFamily="18" charset="2"/>
              </a:rPr>
              <a:t>b</a:t>
            </a:r>
            <a:r>
              <a:rPr lang="en-US" sz="1600" baseline="-25000" dirty="0" err="1" smtClean="0"/>
              <a:t>N</a:t>
            </a:r>
            <a:r>
              <a:rPr lang="en-US" sz="1600" dirty="0" smtClean="0"/>
              <a:t> with recovery</a:t>
            </a:r>
            <a:r>
              <a:rPr lang="en-US" sz="1600" dirty="0"/>
              <a:t> </a:t>
            </a:r>
            <a:r>
              <a:rPr lang="en-US" sz="1600" dirty="0" smtClean="0"/>
              <a:t>(minor disruptions)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250872" y="1126958"/>
            <a:ext cx="625928" cy="67763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250872" y="3536784"/>
            <a:ext cx="625928" cy="50958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159432" y="4999538"/>
            <a:ext cx="854528" cy="3852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4876800" y="1126958"/>
            <a:ext cx="4021828" cy="2919413"/>
            <a:chOff x="4876800" y="1143000"/>
            <a:chExt cx="4021828" cy="2919413"/>
          </a:xfrm>
        </p:grpSpPr>
        <p:pic>
          <p:nvPicPr>
            <p:cNvPr id="440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143000"/>
              <a:ext cx="4021828" cy="2919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819530" y="1709116"/>
              <a:ext cx="457200" cy="25293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2938" y="1685974"/>
              <a:ext cx="6572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VDE</a:t>
              </a:r>
              <a:endParaRPr lang="en-US" sz="1600" dirty="0">
                <a:latin typeface="+mn-lt"/>
              </a:endParaRPr>
            </a:p>
          </p:txBody>
        </p:sp>
      </p:grp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b="6796"/>
          <a:stretch/>
        </p:blipFill>
        <p:spPr bwMode="auto">
          <a:xfrm>
            <a:off x="5775960" y="4234426"/>
            <a:ext cx="2895600" cy="20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20059" y="5257800"/>
            <a:ext cx="412292" cy="1148745"/>
            <a:chOff x="5516579" y="5257800"/>
            <a:chExt cx="412292" cy="1148745"/>
          </a:xfrm>
        </p:grpSpPr>
        <p:sp>
          <p:nvSpPr>
            <p:cNvPr id="21" name="TextBox 20"/>
            <p:cNvSpPr txBox="1"/>
            <p:nvPr/>
          </p:nvSpPr>
          <p:spPr>
            <a:xfrm>
              <a:off x="5516579" y="525780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60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6579" y="554298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4</a:t>
              </a:r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16579" y="582816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2</a:t>
              </a:r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30391" y="606799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27040" y="4114294"/>
            <a:ext cx="298480" cy="1270506"/>
            <a:chOff x="5563300" y="4114294"/>
            <a:chExt cx="298480" cy="1270506"/>
          </a:xfrm>
        </p:grpSpPr>
        <p:sp>
          <p:nvSpPr>
            <p:cNvPr id="7" name="TextBox 6"/>
            <p:cNvSpPr txBox="1"/>
            <p:nvPr/>
          </p:nvSpPr>
          <p:spPr>
            <a:xfrm>
              <a:off x="5563300" y="50462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3300" y="475528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2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3300" y="444374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63300" y="411429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6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 rot="16200000">
            <a:off x="4606958" y="562446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B</a:t>
            </a:r>
            <a:r>
              <a:rPr lang="en-US" sz="1800" baseline="-25000" dirty="0" err="1" smtClean="0">
                <a:latin typeface="+mn-lt"/>
              </a:rPr>
              <a:t>PL</a:t>
            </a:r>
            <a:r>
              <a:rPr lang="en-US" sz="1800" baseline="30000" dirty="0" err="1" smtClean="0">
                <a:latin typeface="+mn-lt"/>
              </a:rPr>
              <a:t>n</a:t>
            </a:r>
            <a:r>
              <a:rPr lang="en-US" sz="1800" baseline="30000" dirty="0" smtClean="0">
                <a:latin typeface="+mn-lt"/>
              </a:rPr>
              <a:t>=1</a:t>
            </a:r>
            <a:r>
              <a:rPr lang="en-US" sz="1800" dirty="0" smtClean="0">
                <a:latin typeface="+mn-lt"/>
              </a:rPr>
              <a:t> (G)</a:t>
            </a:r>
            <a:endParaRPr lang="en-US" sz="18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986869" y="449541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Symbol" panose="05050102010706020507" pitchFamily="18" charset="2"/>
              </a:rPr>
              <a:t>b</a:t>
            </a:r>
            <a:r>
              <a:rPr lang="en-US" sz="1800" baseline="-25000" dirty="0" err="1" smtClean="0">
                <a:latin typeface="+mn-lt"/>
              </a:rPr>
              <a:t>N</a:t>
            </a:r>
            <a:endParaRPr lang="en-US" sz="1800" dirty="0"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7360" y="6237240"/>
            <a:ext cx="3286760" cy="338554"/>
            <a:chOff x="5638800" y="6237240"/>
            <a:chExt cx="3286760" cy="338554"/>
          </a:xfrm>
        </p:grpSpPr>
        <p:sp>
          <p:nvSpPr>
            <p:cNvPr id="34" name="TextBox 33"/>
            <p:cNvSpPr txBox="1"/>
            <p:nvPr/>
          </p:nvSpPr>
          <p:spPr>
            <a:xfrm>
              <a:off x="6197642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0.2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6392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2780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0.6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9168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0.8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5556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1.0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3880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0.0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549709" y="59820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t(s)</a:t>
            </a:r>
            <a:endParaRPr lang="en-US" sz="1800" dirty="0">
              <a:latin typeface="+mn-lt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7909560" y="4419600"/>
            <a:ext cx="0" cy="1007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442200" y="4443741"/>
            <a:ext cx="0" cy="983336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6898640" y="4572000"/>
            <a:ext cx="8840" cy="8550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7" name="Straight Connector 46"/>
          <p:cNvCxnSpPr>
            <a:stCxn id="22" idx="3"/>
          </p:cNvCxnSpPr>
          <p:nvPr/>
        </p:nvCxnSpPr>
        <p:spPr bwMode="auto">
          <a:xfrm>
            <a:off x="5832351" y="5712257"/>
            <a:ext cx="2766769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8326120" y="4935409"/>
            <a:ext cx="0" cy="491668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7985760" y="4419600"/>
            <a:ext cx="0" cy="1007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7782560" y="4419600"/>
            <a:ext cx="0" cy="1007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498080" y="4439920"/>
            <a:ext cx="0" cy="983336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0068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DECAF analysis already finding common </a:t>
            </a:r>
            <a:r>
              <a:rPr lang="en-US" dirty="0"/>
              <a:t>disruption event chains </a:t>
            </a:r>
            <a:r>
              <a:rPr lang="en-US" dirty="0" smtClean="0"/>
              <a:t>(44 shot NSTX disruption database)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11" y="1066800"/>
            <a:ext cx="5198757" cy="5504391"/>
          </a:xfrm>
        </p:spPr>
        <p:txBody>
          <a:bodyPr/>
          <a:lstStyle/>
          <a:p>
            <a:r>
              <a:rPr lang="en-US" sz="2000" dirty="0" smtClean="0"/>
              <a:t>Common disruption event chains (52.3%)</a:t>
            </a:r>
          </a:p>
          <a:p>
            <a:pPr lvl="1"/>
            <a:endParaRPr lang="en-US" sz="1600" dirty="0" smtClean="0">
              <a:solidFill>
                <a:srgbClr val="FF0000"/>
              </a:solidFill>
            </a:endParaRPr>
          </a:p>
          <a:p>
            <a:pPr lvl="1"/>
            <a:endParaRPr lang="en-US" sz="1600" dirty="0">
              <a:solidFill>
                <a:srgbClr val="FF0000"/>
              </a:solidFill>
            </a:endParaRP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Related chains</a:t>
            </a:r>
          </a:p>
          <a:p>
            <a:pPr lvl="2"/>
            <a:r>
              <a:rPr lang="en-US" sz="1400" dirty="0" smtClean="0"/>
              <a:t>RWM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SCL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VDE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IPR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DIS</a:t>
            </a:r>
            <a:endParaRPr lang="en-US" sz="1400" dirty="0"/>
          </a:p>
          <a:p>
            <a:pPr lvl="2"/>
            <a:r>
              <a:rPr lang="en-US" sz="1400" dirty="0" smtClean="0"/>
              <a:t>VDE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RWM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SCL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IPR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DIS</a:t>
            </a:r>
            <a:endParaRPr lang="en-US" sz="1400" dirty="0"/>
          </a:p>
          <a:p>
            <a:pPr lvl="2"/>
            <a:r>
              <a:rPr lang="en-US" sz="1400" dirty="0" smtClean="0"/>
              <a:t>VDE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RWM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IPR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DIS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SCL</a:t>
            </a:r>
            <a:endParaRPr lang="en-US" sz="1400" dirty="0"/>
          </a:p>
          <a:p>
            <a:pPr lvl="2"/>
            <a:r>
              <a:rPr lang="en-US" sz="1400" dirty="0" smtClean="0"/>
              <a:t>RWM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SCL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VDE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GWL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IPR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DIS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sz="2000" dirty="0"/>
              <a:t>D</a:t>
            </a:r>
            <a:r>
              <a:rPr lang="en-US" sz="2000" dirty="0" smtClean="0"/>
              <a:t>isruption event chains w/o VDE (11.4%)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New insights being gained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Chains starting with GWL are found that show rotation and </a:t>
            </a:r>
            <a:r>
              <a:rPr lang="en-US" sz="1600" dirty="0" err="1" smtClean="0">
                <a:latin typeface="Symbol" panose="05050102010706020507" pitchFamily="18" charset="2"/>
              </a:rPr>
              <a:t>b</a:t>
            </a:r>
            <a:r>
              <a:rPr lang="en-US" sz="1600" baseline="-25000" dirty="0" err="1"/>
              <a:t>N</a:t>
            </a:r>
            <a:r>
              <a:rPr lang="en-US" sz="1600" dirty="0" smtClean="0"/>
              <a:t> rollover before RWM (6.8%)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Related chains</a:t>
            </a:r>
          </a:p>
          <a:p>
            <a:pPr lvl="2"/>
            <a:r>
              <a:rPr lang="en-US" sz="1400" dirty="0" smtClean="0"/>
              <a:t>GWL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VDE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RWM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SCL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IPR </a:t>
            </a: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smtClean="0"/>
              <a:t>DIS</a:t>
            </a:r>
          </a:p>
          <a:p>
            <a:pPr lvl="2"/>
            <a:r>
              <a:rPr lang="en-US" sz="1400" dirty="0" smtClean="0"/>
              <a:t>GWL </a:t>
            </a:r>
            <a:r>
              <a:rPr lang="en-US" sz="1400" dirty="0">
                <a:sym typeface="Wingdings" panose="05000000000000000000" pitchFamily="2" charset="2"/>
              </a:rPr>
              <a:t> </a:t>
            </a:r>
            <a:r>
              <a:rPr lang="en-US" sz="1400" dirty="0"/>
              <a:t>SCL </a:t>
            </a:r>
            <a:r>
              <a:rPr lang="en-US" sz="1400" dirty="0">
                <a:sym typeface="Wingdings" panose="05000000000000000000" pitchFamily="2" charset="2"/>
              </a:rPr>
              <a:t> </a:t>
            </a:r>
            <a:r>
              <a:rPr lang="en-US" sz="1400" dirty="0" smtClean="0">
                <a:sym typeface="Wingdings" panose="05000000000000000000" pitchFamily="2" charset="2"/>
              </a:rPr>
              <a:t>RWM</a:t>
            </a:r>
            <a:r>
              <a:rPr lang="en-US" sz="1400" dirty="0" smtClean="0"/>
              <a:t> </a:t>
            </a:r>
            <a:r>
              <a:rPr lang="en-US" sz="1400" dirty="0">
                <a:sym typeface="Wingdings" panose="05000000000000000000" pitchFamily="2" charset="2"/>
              </a:rPr>
              <a:t> </a:t>
            </a:r>
            <a:r>
              <a:rPr lang="en-US" sz="1400" dirty="0"/>
              <a:t>IPR </a:t>
            </a:r>
            <a:r>
              <a:rPr lang="en-US" sz="1400" dirty="0">
                <a:sym typeface="Wingdings" panose="05000000000000000000" pitchFamily="2" charset="2"/>
              </a:rPr>
              <a:t> </a:t>
            </a:r>
            <a:r>
              <a:rPr lang="en-US" sz="1400" dirty="0"/>
              <a:t>DIS</a:t>
            </a:r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10200" y="152219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Disruption event chains with RWM</a:t>
            </a:r>
            <a:endParaRPr lang="en-US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9784" y="1495439"/>
            <a:ext cx="604653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VDE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8214" y="1495439"/>
            <a:ext cx="582211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SCL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76319" y="1495438"/>
            <a:ext cx="526106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IPR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2132945" y="1673769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2940210" y="1669717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614085" y="1499211"/>
            <a:ext cx="693908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RWM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1308455" y="1673768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3947284" y="1499211"/>
            <a:ext cx="526106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DIS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3711175" y="1673490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8" t="2670" r="18382" b="3339"/>
          <a:stretch/>
        </p:blipFill>
        <p:spPr bwMode="auto">
          <a:xfrm>
            <a:off x="5356864" y="2333169"/>
            <a:ext cx="3558536" cy="3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185034" y="3144476"/>
            <a:ext cx="1084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Event chains with RWM and VDE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(52.3%)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01694" y="4542714"/>
            <a:ext cx="108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No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VDE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(11.4%)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26577" y="3068276"/>
            <a:ext cx="108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Other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(29.5%)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7800" y="4094736"/>
            <a:ext cx="164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GWL start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(6.8%)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1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b="5571"/>
          <a:stretch/>
        </p:blipFill>
        <p:spPr bwMode="auto">
          <a:xfrm>
            <a:off x="5451894" y="1145323"/>
            <a:ext cx="3615906" cy="452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24" y="1191126"/>
            <a:ext cx="4450976" cy="4803716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en-US" sz="2000" dirty="0" smtClean="0"/>
              <a:t>Important capability of DECAF to compare analysis using offline vs. real-time data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 smtClean="0"/>
              <a:t>Simple, initial test</a:t>
            </a:r>
          </a:p>
          <a:p>
            <a:pPr marL="230188" indent="-282575">
              <a:spcBef>
                <a:spcPts val="2400"/>
              </a:spcBef>
            </a:pPr>
            <a:r>
              <a:rPr lang="en-US" sz="2000" dirty="0" smtClean="0"/>
              <a:t>PCS Shut-down conditions are analogous to DECAF events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630238" lvl="1" indent="-282575">
              <a:spcBef>
                <a:spcPts val="600"/>
              </a:spcBef>
            </a:pPr>
            <a:r>
              <a:rPr lang="en-US" sz="1800" dirty="0" smtClean="0"/>
              <a:t>PCS loss of vertical control		</a:t>
            </a:r>
            <a:r>
              <a:rPr lang="en-US" sz="1800" dirty="0" smtClean="0">
                <a:sym typeface="Wingdings" panose="05000000000000000000" pitchFamily="2" charset="2"/>
              </a:rPr>
              <a:t> DECAF</a:t>
            </a:r>
          </a:p>
          <a:p>
            <a:pPr marL="230188" indent="-282575">
              <a:spcBef>
                <a:spcPts val="2400"/>
              </a:spcBef>
            </a:pPr>
            <a:r>
              <a:rPr lang="en-US" sz="2200" dirty="0" smtClean="0">
                <a:sym typeface="Wingdings" panose="05000000000000000000" pitchFamily="2" charset="2"/>
              </a:rPr>
              <a:t>DECAF </a:t>
            </a:r>
            <a:r>
              <a:rPr lang="en-US" sz="2200" dirty="0" err="1" smtClean="0">
                <a:sym typeface="Wingdings" panose="05000000000000000000" pitchFamily="2" charset="2"/>
              </a:rPr>
              <a:t>comparison:VDE</a:t>
            </a:r>
            <a:r>
              <a:rPr lang="en-US" sz="2200" dirty="0" smtClean="0">
                <a:sym typeface="Wingdings" panose="05000000000000000000" pitchFamily="2" charset="2"/>
              </a:rPr>
              <a:t> event</a:t>
            </a:r>
          </a:p>
          <a:p>
            <a:pPr marL="630238" lvl="1" indent="-282575">
              <a:spcBef>
                <a:spcPts val="600"/>
              </a:spcBef>
            </a:pPr>
            <a:r>
              <a:rPr lang="en-US" sz="1800" dirty="0" smtClean="0">
                <a:sym typeface="Wingdings" panose="05000000000000000000" pitchFamily="2" charset="2"/>
              </a:rPr>
              <a:t>Matches PCS when r/t signal used (1 criterion)</a:t>
            </a:r>
          </a:p>
          <a:p>
            <a:pPr marL="630238" lvl="1" indent="-282575">
              <a:spcBef>
                <a:spcPts val="600"/>
              </a:spcBef>
            </a:pPr>
            <a:r>
              <a:rPr lang="en-US" sz="1800" dirty="0" smtClean="0">
                <a:sym typeface="Wingdings" panose="05000000000000000000" pitchFamily="2" charset="2"/>
              </a:rPr>
              <a:t>VDE event 13 </a:t>
            </a:r>
            <a:r>
              <a:rPr lang="en-US" sz="1800" dirty="0" err="1" smtClean="0">
                <a:sym typeface="Wingdings" panose="05000000000000000000" pitchFamily="2" charset="2"/>
              </a:rPr>
              <a:t>ms</a:t>
            </a:r>
            <a:r>
              <a:rPr lang="en-US" sz="1800" dirty="0" smtClean="0">
                <a:sym typeface="Wingdings" panose="05000000000000000000" pitchFamily="2" charset="2"/>
              </a:rPr>
              <a:t> earlier using offline EFIT signals (3 criteria)</a:t>
            </a:r>
            <a:endParaRPr lang="en-US" sz="1800" dirty="0" smtClean="0"/>
          </a:p>
          <a:p>
            <a:pPr>
              <a:spcBef>
                <a:spcPts val="1000"/>
              </a:spcBef>
            </a:pPr>
            <a:endParaRPr lang="en-US" altLang="en-US" sz="20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76" y="63800"/>
            <a:ext cx="8894108" cy="762000"/>
          </a:xfrm>
        </p:spPr>
        <p:txBody>
          <a:bodyPr/>
          <a:lstStyle/>
          <a:p>
            <a:r>
              <a:rPr lang="en-US" dirty="0" smtClean="0"/>
              <a:t>First DECAF </a:t>
            </a:r>
            <a:r>
              <a:rPr lang="en-US" dirty="0"/>
              <a:t>results for NSTX-U replicate the triggers </a:t>
            </a:r>
            <a:r>
              <a:rPr lang="en-US" dirty="0" smtClean="0"/>
              <a:t>found in </a:t>
            </a:r>
            <a:r>
              <a:rPr lang="en-US" dirty="0"/>
              <a:t>new </a:t>
            </a:r>
            <a:r>
              <a:rPr lang="en-US" dirty="0" smtClean="0"/>
              <a:t>real-time </a:t>
            </a:r>
            <a:r>
              <a:rPr lang="en-US" dirty="0"/>
              <a:t>state machine shutdown </a:t>
            </a:r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12032" y="6140116"/>
            <a:ext cx="91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ee talk by S. Gerhardt (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next)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for detail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of new NSTX-U automated shutdown capability </a:t>
            </a:r>
          </a:p>
        </p:txBody>
      </p:sp>
      <p:sp>
        <p:nvSpPr>
          <p:cNvPr id="21" name="Chevron 20"/>
          <p:cNvSpPr/>
          <p:nvPr/>
        </p:nvSpPr>
        <p:spPr>
          <a:xfrm>
            <a:off x="2302042" y="3765884"/>
            <a:ext cx="838200" cy="274320"/>
          </a:xfrm>
          <a:prstGeom prst="chevr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VDE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5763" y="4327358"/>
            <a:ext cx="1431758" cy="7386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PCS trigger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For VDE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(t = 0.733s)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7210609" y="1763027"/>
            <a:ext cx="838200" cy="274320"/>
          </a:xfrm>
          <a:prstGeom prst="chevron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VDE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21226" y="2057400"/>
            <a:ext cx="2286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Using r/t data (t = 0.733s) Using EFIT (t = 0.720s)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4149" y="1066800"/>
            <a:ext cx="820153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DECAF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8615" y="2775284"/>
            <a:ext cx="234214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EFIT offline reconstruction</a:t>
            </a:r>
          </a:p>
          <a:p>
            <a:r>
              <a:rPr lang="en-US" sz="1400" dirty="0">
                <a:solidFill>
                  <a:srgbClr val="0000FF"/>
                </a:solidFill>
                <a:latin typeface="+mn-lt"/>
              </a:rPr>
              <a:t>o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f Z position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8062847" y="1203158"/>
            <a:ext cx="0" cy="4419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 rot="16200000">
            <a:off x="4426848" y="322829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Z</a:t>
            </a:r>
            <a:r>
              <a:rPr lang="en-US" sz="1800" baseline="-25000" dirty="0" err="1" smtClean="0">
                <a:latin typeface="+mn-lt"/>
              </a:rPr>
              <a:t>axis</a:t>
            </a:r>
            <a:r>
              <a:rPr lang="en-US" sz="1800" baseline="300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(m)</a:t>
            </a:r>
            <a:endParaRPr lang="en-US" sz="18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4482152" y="17056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I</a:t>
            </a:r>
            <a:r>
              <a:rPr lang="en-US" sz="1800" baseline="-25000" dirty="0" err="1">
                <a:latin typeface="+mn-lt"/>
              </a:rPr>
              <a:t>p</a:t>
            </a:r>
            <a:r>
              <a:rPr lang="en-US" sz="1800" baseline="300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(MA)</a:t>
            </a:r>
            <a:endParaRPr lang="en-US" sz="18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4232084" y="476548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PCS trigger</a:t>
            </a:r>
            <a:endParaRPr lang="en-US" sz="1800" dirty="0">
              <a:latin typeface="+mn-lt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8030763" y="1203158"/>
            <a:ext cx="0" cy="4419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557521" y="4908884"/>
            <a:ext cx="505326" cy="0"/>
          </a:xfrm>
          <a:prstGeom prst="line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5082396" y="1049547"/>
            <a:ext cx="470000" cy="1693653"/>
            <a:chOff x="5046453" y="1049547"/>
            <a:chExt cx="470000" cy="1693653"/>
          </a:xfrm>
        </p:grpSpPr>
        <p:sp>
          <p:nvSpPr>
            <p:cNvPr id="40" name="TextBox 39"/>
            <p:cNvSpPr txBox="1"/>
            <p:nvPr/>
          </p:nvSpPr>
          <p:spPr>
            <a:xfrm>
              <a:off x="5193102" y="24046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46453" y="172815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46453" y="104954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0.8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57801" y="5594684"/>
            <a:ext cx="4038600" cy="338554"/>
            <a:chOff x="5638800" y="6237240"/>
            <a:chExt cx="3286760" cy="338554"/>
          </a:xfrm>
        </p:grpSpPr>
        <p:sp>
          <p:nvSpPr>
            <p:cNvPr id="44" name="TextBox 43"/>
            <p:cNvSpPr txBox="1"/>
            <p:nvPr/>
          </p:nvSpPr>
          <p:spPr>
            <a:xfrm>
              <a:off x="6197642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0.2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6392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2780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0.6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9168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0.8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45556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1.0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38800" y="623724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0.0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953109" y="570697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t(s)</a:t>
            </a:r>
            <a:endParaRPr lang="en-US" sz="1800" dirty="0">
              <a:latin typeface="+mn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13466" y="2548497"/>
            <a:ext cx="538930" cy="1703592"/>
            <a:chOff x="5013466" y="2548497"/>
            <a:chExt cx="538930" cy="1703592"/>
          </a:xfrm>
        </p:grpSpPr>
        <p:sp>
          <p:nvSpPr>
            <p:cNvPr id="39" name="TextBox 38"/>
            <p:cNvSpPr txBox="1"/>
            <p:nvPr/>
          </p:nvSpPr>
          <p:spPr>
            <a:xfrm>
              <a:off x="5253916" y="324368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82396" y="254849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0.4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013466" y="3913535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-0.4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53916" y="4069544"/>
            <a:ext cx="298480" cy="1698652"/>
            <a:chOff x="5133691" y="4069544"/>
            <a:chExt cx="298480" cy="1698652"/>
          </a:xfrm>
        </p:grpSpPr>
        <p:sp>
          <p:nvSpPr>
            <p:cNvPr id="56" name="TextBox 55"/>
            <p:cNvSpPr txBox="1"/>
            <p:nvPr/>
          </p:nvSpPr>
          <p:spPr>
            <a:xfrm>
              <a:off x="5133691" y="542964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0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33691" y="473590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2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3691" y="406954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4</a:t>
              </a:r>
              <a:endParaRPr lang="en-U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7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3048000"/>
            <a:ext cx="73152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000" dirty="0" smtClean="0"/>
              <a:t>Disruption Avoidance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785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08759"/>
              </p:ext>
            </p:extLst>
          </p:nvPr>
        </p:nvGraphicFramePr>
        <p:xfrm>
          <a:off x="84650" y="974558"/>
          <a:ext cx="8967108" cy="556340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87150"/>
                <a:gridCol w="2971800"/>
                <a:gridCol w="1143000"/>
                <a:gridCol w="1965158"/>
              </a:tblGrid>
              <a:tr h="713154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Predictor/Sensor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(CY available)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Control/Actuator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(CY available)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Modes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REFER TO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83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Rotating and low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freq. MHD (n=1,2,3) 2003</a:t>
                      </a:r>
                      <a:endParaRPr lang="en-US" sz="1600" dirty="0" smtClean="0">
                        <a:solidFill>
                          <a:srgbClr val="009900"/>
                        </a:solidFill>
                        <a:latin typeface="+mn-lt"/>
                      </a:endParaRPr>
                    </a:p>
                    <a:p>
                      <a:endParaRPr lang="en-US" sz="16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Dual-component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RWM sensor control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(closed loop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2008)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NTM</a:t>
                      </a:r>
                      <a:r>
                        <a:rPr lang="en-US" sz="16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RWM</a:t>
                      </a:r>
                      <a:endParaRPr lang="en-US" sz="1600" kern="1200" dirty="0" smtClean="0">
                        <a:solidFill>
                          <a:srgbClr val="66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Menard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2001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Sabbagh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2013;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14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 backup slides</a:t>
                      </a:r>
                      <a:endParaRPr lang="en-US" sz="14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  <a:tr h="8371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Low freq.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MHD spectroscopy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(open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loop 2005);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Kinetic RWM modeling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(2008)</a:t>
                      </a:r>
                      <a:endParaRPr lang="en-US" sz="16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Control of </a:t>
                      </a:r>
                      <a:r>
                        <a:rPr lang="el-GR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β</a:t>
                      </a:r>
                      <a:r>
                        <a:rPr lang="en-US" sz="1600" baseline="-250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N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(closed loop 2007)</a:t>
                      </a:r>
                      <a:endParaRPr lang="en-US" sz="1600" dirty="0" smtClean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Kink/ball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RWM</a:t>
                      </a:r>
                      <a:endParaRPr lang="en-US" sz="16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Sontag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NF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2007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Berkery (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2009–15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)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Gerhardt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FST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2012</a:t>
                      </a:r>
                    </a:p>
                  </a:txBody>
                  <a:tcPr/>
                </a:tc>
              </a:tr>
              <a:tr h="6991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r/t RWM state-space controller observer (2010)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Physics model-based RWM state-space control (2010)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RWM Kink/ball, VDE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THIS TALK</a:t>
                      </a:r>
                      <a:endParaRPr lang="en-US" sz="1400" kern="1200" dirty="0" smtClean="0">
                        <a:solidFill>
                          <a:srgbClr val="66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Sabbagh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2013;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14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 backup slides</a:t>
                      </a:r>
                      <a:endParaRPr lang="en-US" sz="14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8371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Real-time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measurement (2016)</a:t>
                      </a:r>
                      <a:endParaRPr 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Plasma </a:t>
                      </a:r>
                      <a:r>
                        <a:rPr lang="en-US" sz="1600" dirty="0" err="1" smtClean="0">
                          <a:solidFill>
                            <a:srgbClr val="0099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0099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control (NTV 2004)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(NTV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+ NBI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rotation control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closed loop ~ 2017)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</a:t>
                      </a:r>
                    </a:p>
                    <a:p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Kink/ball RWM</a:t>
                      </a:r>
                      <a:endParaRPr lang="en-US" sz="16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Podesta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RSI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2012</a:t>
                      </a:r>
                    </a:p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Zhu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PRL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06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+backup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THIS TALK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784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Kinetic RWM stabilization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real-time model (2016-17)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Safety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factor, l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control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(closed loop ~ 2016-17)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RWM Kink/ball, VDE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Berkery,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NF 2015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D.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Boyer’s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TALK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69912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MHD spectroscopy (real-time)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(in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5 Year Plan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Upgraded 3D coils (NCC):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improved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and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mode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control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5 Year Plan)</a:t>
                      </a:r>
                      <a:endParaRPr 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 RWM Kink/ball, VDE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NSTX-U 5 Year Plan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THIS TALK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26895"/>
            <a:ext cx="91440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NSTX-U is building on past strength, creating an arsenal of </a:t>
            </a:r>
            <a:r>
              <a:rPr lang="en-US" dirty="0"/>
              <a:t>capabilities for </a:t>
            </a:r>
            <a:r>
              <a:rPr lang="en-US" dirty="0" smtClean="0"/>
              <a:t>disruption avoidance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6494584" y="1524000"/>
            <a:ext cx="543248" cy="357904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06568" y="1513061"/>
            <a:ext cx="484632" cy="357904"/>
          </a:xfrm>
          <a:prstGeom prst="rect">
            <a:avLst/>
          </a:prstGeom>
          <a:solidFill>
            <a:srgbClr val="FFCC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40224" y="1513061"/>
            <a:ext cx="466344" cy="4346835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44112" y="1515208"/>
            <a:ext cx="896112" cy="434683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"/>
            <a:ext cx="9144000" cy="914400"/>
          </a:xfrm>
        </p:spPr>
        <p:txBody>
          <a:bodyPr/>
          <a:lstStyle/>
          <a:p>
            <a:pPr>
              <a:tabLst>
                <a:tab pos="457200" algn="l"/>
              </a:tabLst>
            </a:pPr>
            <a:r>
              <a:rPr lang="en-US" dirty="0" smtClean="0"/>
              <a:t> Joint NSTX / DIII-D experiments </a:t>
            </a:r>
            <a:r>
              <a:rPr lang="en-US" dirty="0"/>
              <a:t>and analysis gives unified kinetic RWM physics understanding for disruption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" y="1102660"/>
            <a:ext cx="3084576" cy="4737045"/>
          </a:xfrm>
        </p:spPr>
        <p:txBody>
          <a:bodyPr/>
          <a:lstStyle/>
          <a:p>
            <a:pPr marL="284163" indent="-284163"/>
            <a:r>
              <a:rPr lang="en-US" dirty="0" smtClean="0"/>
              <a:t>RWM Dynamics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RWM rotation and mode growth observed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No strong NTM activity</a:t>
            </a:r>
          </a:p>
          <a:p>
            <a:pPr marL="576263" lvl="1" indent="-292100">
              <a:spcBef>
                <a:spcPts val="1200"/>
              </a:spcBef>
              <a:spcAft>
                <a:spcPts val="0"/>
              </a:spcAft>
            </a:pPr>
            <a:r>
              <a:rPr lang="en-US" dirty="0" smtClean="0"/>
              <a:t>Some weak bursting MHD in DIII-D plasma</a:t>
            </a:r>
          </a:p>
          <a:p>
            <a:pPr marL="976313" lvl="2" indent="-292100">
              <a:spcBef>
                <a:spcPts val="1200"/>
              </a:spcBef>
              <a:spcAft>
                <a:spcPts val="0"/>
              </a:spcAft>
            </a:pPr>
            <a:r>
              <a:rPr lang="en-US" dirty="0" smtClean="0"/>
              <a:t>Alters RWM phase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No bursting MHD in NSTX plasma</a:t>
            </a:r>
          </a:p>
          <a:p>
            <a:pPr marL="576263" indent="-292100">
              <a:spcBef>
                <a:spcPts val="1200"/>
              </a:spcBef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2970" y="1000802"/>
            <a:ext cx="244971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u="sng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3.5)</a:t>
            </a:r>
            <a:endParaRPr 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718" y="1000802"/>
            <a:ext cx="23887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(</a:t>
            </a:r>
            <a:r>
              <a:rPr lang="en-US" u="sng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4.4)</a:t>
            </a:r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01482" y="1513061"/>
            <a:ext cx="1471085" cy="4323360"/>
            <a:chOff x="4849092" y="152400"/>
            <a:chExt cx="1704108" cy="4800601"/>
          </a:xfrm>
        </p:grpSpPr>
        <p:sp>
          <p:nvSpPr>
            <p:cNvPr id="40" name="Rectangle 39"/>
            <p:cNvSpPr/>
            <p:nvPr/>
          </p:nvSpPr>
          <p:spPr bwMode="auto">
            <a:xfrm>
              <a:off x="5486400" y="152400"/>
              <a:ext cx="1066800" cy="4800601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849092" y="152400"/>
              <a:ext cx="637308" cy="4800601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3598" b="25378"/>
          <a:stretch/>
        </p:blipFill>
        <p:spPr>
          <a:xfrm>
            <a:off x="6446520" y="1786404"/>
            <a:ext cx="2616964" cy="40500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5" b="3639"/>
          <a:stretch/>
        </p:blipFill>
        <p:spPr>
          <a:xfrm>
            <a:off x="6240282" y="5770639"/>
            <a:ext cx="2830105" cy="314521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 rot="16200000">
            <a:off x="2851563" y="1958182"/>
            <a:ext cx="1052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err="1">
                <a:latin typeface="Symbol" pitchFamily="18" charset="2"/>
              </a:rPr>
              <a:t>D</a:t>
            </a:r>
            <a:r>
              <a:rPr lang="en-US" altLang="en-US" sz="1600" b="0" dirty="0" err="1">
                <a:latin typeface="Arial" pitchFamily="34" charset="0"/>
              </a:rPr>
              <a:t>B</a:t>
            </a:r>
            <a:r>
              <a:rPr lang="en-US" altLang="en-US" sz="1600" b="0" baseline="-25000" dirty="0" err="1">
                <a:latin typeface="Arial" pitchFamily="34" charset="0"/>
              </a:rPr>
              <a:t>p</a:t>
            </a:r>
            <a:r>
              <a:rPr lang="en-US" altLang="en-US" sz="1600" b="0" baseline="30000" dirty="0" err="1">
                <a:latin typeface="Arial" pitchFamily="34" charset="0"/>
              </a:rPr>
              <a:t>n</a:t>
            </a:r>
            <a:r>
              <a:rPr lang="en-US" altLang="en-US" sz="1600" b="0" baseline="30000" dirty="0">
                <a:latin typeface="Arial" pitchFamily="34" charset="0"/>
              </a:rPr>
              <a:t>=1</a:t>
            </a:r>
            <a:r>
              <a:rPr lang="en-US" altLang="en-US" sz="1600" b="0" dirty="0">
                <a:latin typeface="Arial" pitchFamily="34" charset="0"/>
              </a:rPr>
              <a:t>(G)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 rot="16200000">
            <a:off x="2791238" y="3044275"/>
            <a:ext cx="1173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err="1">
                <a:latin typeface="Symbol" pitchFamily="18" charset="2"/>
              </a:rPr>
              <a:t>f</a:t>
            </a:r>
            <a:r>
              <a:rPr lang="en-US" altLang="en-US" sz="1600" b="0" baseline="-25000" dirty="0" err="1">
                <a:latin typeface="Arial" pitchFamily="34" charset="0"/>
              </a:rPr>
              <a:t>Bp</a:t>
            </a:r>
            <a:r>
              <a:rPr lang="en-US" altLang="en-US" sz="1600" b="0" baseline="30000" dirty="0" err="1">
                <a:latin typeface="Arial" pitchFamily="34" charset="0"/>
              </a:rPr>
              <a:t>n</a:t>
            </a:r>
            <a:r>
              <a:rPr lang="en-US" altLang="en-US" sz="1600" b="0" baseline="30000" dirty="0">
                <a:latin typeface="Arial" pitchFamily="34" charset="0"/>
              </a:rPr>
              <a:t>=1</a:t>
            </a:r>
            <a:r>
              <a:rPr lang="en-US" altLang="en-US" sz="1600" b="0" dirty="0">
                <a:latin typeface="Arial" pitchFamily="34" charset="0"/>
              </a:rPr>
              <a:t>(</a:t>
            </a:r>
            <a:r>
              <a:rPr lang="en-US" altLang="en-US" sz="1600" b="0" dirty="0" err="1">
                <a:latin typeface="Arial" pitchFamily="34" charset="0"/>
              </a:rPr>
              <a:t>deg</a:t>
            </a:r>
            <a:r>
              <a:rPr lang="en-US" altLang="en-US" sz="1600" b="0" dirty="0">
                <a:latin typeface="Arial" pitchFamily="34" charset="0"/>
              </a:rPr>
              <a:t>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 rot="16200000">
            <a:off x="3069281" y="5271351"/>
            <a:ext cx="6190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smtClean="0">
                <a:latin typeface="Arial" pitchFamily="34" charset="0"/>
              </a:rPr>
              <a:t>(</a:t>
            </a:r>
            <a:r>
              <a:rPr lang="en-US" altLang="en-US" sz="1600" b="0" dirty="0" err="1" smtClean="0">
                <a:latin typeface="Arial" pitchFamily="34" charset="0"/>
              </a:rPr>
              <a:t>arb</a:t>
            </a:r>
            <a:r>
              <a:rPr lang="en-US" altLang="en-US" sz="1600" b="0" dirty="0" smtClean="0">
                <a:latin typeface="Arial" pitchFamily="34" charset="0"/>
              </a:rPr>
              <a:t>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 rot="16200000">
            <a:off x="2653142" y="4253603"/>
            <a:ext cx="142058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00" b="0" dirty="0" smtClean="0">
                <a:latin typeface="Arial" pitchFamily="34" charset="0"/>
              </a:rPr>
              <a:t>Frequency (kHz)</a:t>
            </a:r>
            <a:endParaRPr lang="en-US" altLang="en-US" sz="1300" b="0" baseline="30000" dirty="0"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47855" b="4580"/>
          <a:stretch/>
        </p:blipFill>
        <p:spPr>
          <a:xfrm>
            <a:off x="3396513" y="1870965"/>
            <a:ext cx="3038595" cy="4288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6525" y="602121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t</a:t>
            </a:r>
            <a:r>
              <a:rPr lang="en-US" sz="1600" b="1" dirty="0" smtClean="0">
                <a:latin typeface="Arial Narrow" panose="020B0606020202030204" pitchFamily="34" charset="0"/>
              </a:rPr>
              <a:t> (s)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0957" y="602121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t</a:t>
            </a:r>
            <a:r>
              <a:rPr lang="en-US" sz="1600" b="1" dirty="0" smtClean="0">
                <a:latin typeface="Arial Narrow" panose="020B0606020202030204" pitchFamily="34" charset="0"/>
              </a:rPr>
              <a:t> (s)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05238" y="1863968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4011168" y="2820814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011168" y="4911968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endParaRPr lang="en-US" sz="1600" baseline="-25000" dirty="0">
              <a:latin typeface="Symbol" panose="05050102010706020507" pitchFamily="18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11168" y="3845168"/>
            <a:ext cx="1848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oroidal magnetics</a:t>
            </a:r>
            <a:endParaRPr lang="en-US" sz="1600" dirty="0"/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3894992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6600FF"/>
                </a:solidFill>
                <a:latin typeface="+mn-lt"/>
                <a:ea typeface="+mn-ea"/>
              </a:rPr>
              <a:t>rotation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4924509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growth</a:t>
            </a:r>
          </a:p>
        </p:txBody>
      </p: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6494584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6600FF"/>
                </a:solidFill>
                <a:latin typeface="+mn-lt"/>
                <a:ea typeface="+mn-ea"/>
              </a:rPr>
              <a:t>rotation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7371701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growth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32287" y="1862454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6838217" y="2819300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838217" y="4876800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endParaRPr lang="en-US" sz="1600" baseline="-25000" dirty="0">
              <a:latin typeface="Symbol" panose="05050102010706020507" pitchFamily="18" charset="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81800" y="3987262"/>
            <a:ext cx="1848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oroidal magnetics</a:t>
            </a:r>
            <a:endParaRPr lang="en-US" sz="1600" dirty="0"/>
          </a:p>
        </p:txBody>
      </p:sp>
      <p:sp>
        <p:nvSpPr>
          <p:cNvPr id="53" name="Text Box 32"/>
          <p:cNvSpPr txBox="1">
            <a:spLocks noChangeArrowheads="1"/>
          </p:cNvSpPr>
          <p:nvPr/>
        </p:nvSpPr>
        <p:spPr bwMode="auto">
          <a:xfrm>
            <a:off x="66239" y="6186157"/>
            <a:ext cx="36576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Sabbagh et al.,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Invited talk 2014</a:t>
            </a:r>
            <a:endParaRPr lang="en-US" sz="14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3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3"/>
          <a:stretch/>
        </p:blipFill>
        <p:spPr bwMode="auto">
          <a:xfrm>
            <a:off x="304800" y="1228196"/>
            <a:ext cx="397115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4565"/>
            <a:ext cx="8991600" cy="762000"/>
          </a:xfrm>
        </p:spPr>
        <p:txBody>
          <a:bodyPr/>
          <a:lstStyle/>
          <a:p>
            <a:r>
              <a:rPr lang="en-US" dirty="0" smtClean="0"/>
              <a:t>Evolution of plasma rotation profile leads to kinetic RWM instability as disruption is approached 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979270" y="905933"/>
            <a:ext cx="30668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</a:t>
            </a:r>
            <a:r>
              <a:rPr lang="en-US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(minor disruption)</a:t>
            </a:r>
            <a:endParaRPr lang="en-US" sz="2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2"/>
          <a:stretch/>
        </p:blipFill>
        <p:spPr bwMode="auto">
          <a:xfrm>
            <a:off x="4729579" y="1227664"/>
            <a:ext cx="397855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34988" y="905933"/>
            <a:ext cx="30844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disruption)</a:t>
            </a:r>
          </a:p>
          <a:p>
            <a:pPr algn="ctr"/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5"/>
          <a:stretch/>
        </p:blipFill>
        <p:spPr bwMode="auto">
          <a:xfrm>
            <a:off x="2512702" y="1428832"/>
            <a:ext cx="192823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53968" y="3019888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6955536" y="1428832"/>
            <a:ext cx="1908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987934" y="3025984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3032" y="2065864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23032" y="2446864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926080" y="2017096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926080" y="2413110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336536" y="1532464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36536" y="1913464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339584" y="1532464"/>
            <a:ext cx="0" cy="365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339584" y="1879710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840736" y="3894664"/>
            <a:ext cx="447942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1773936" y="4580464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ncreasing time</a:t>
            </a:r>
            <a:endParaRPr lang="en-US" sz="1600" dirty="0">
              <a:solidFill>
                <a:srgbClr val="66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7254239" y="4275664"/>
            <a:ext cx="447942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6955536" y="3937110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ncreasing time</a:t>
            </a:r>
            <a:endParaRPr lang="en-US" sz="1600" dirty="0">
              <a:solidFill>
                <a:srgbClr val="66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1898744" y="2128647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6254462" y="2128647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baseline="-25000" dirty="0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6096000" y="6318533"/>
            <a:ext cx="30266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Sabbagh et al., </a:t>
            </a:r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Invited talk 2014</a:t>
            </a:r>
            <a:endParaRPr lang="en-US" sz="12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9304" y="5714997"/>
            <a:ext cx="8942296" cy="772405"/>
          </a:xfrm>
        </p:spPr>
        <p:txBody>
          <a:bodyPr/>
          <a:lstStyle/>
          <a:p>
            <a:pPr marL="284163" indent="-284163"/>
            <a:r>
              <a:rPr lang="en-US" sz="1800" dirty="0" smtClean="0"/>
              <a:t>Kinetic RWM stabilization occurs from broad resonances between plasma rotation and particle </a:t>
            </a:r>
            <a:r>
              <a:rPr lang="en-US" sz="1800" dirty="0" smtClean="0">
                <a:solidFill>
                  <a:srgbClr val="FF0000"/>
                </a:solidFill>
              </a:rPr>
              <a:t>precession drift, bounce/circulating, and collision frequencies</a:t>
            </a:r>
          </a:p>
          <a:p>
            <a:pPr marL="576263" indent="-292100"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0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 t="47296" r="-1990" b="5034"/>
          <a:stretch/>
        </p:blipFill>
        <p:spPr>
          <a:xfrm>
            <a:off x="5056025" y="3324695"/>
            <a:ext cx="3835400" cy="2797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rotation controller designed for NSTX-U using</a:t>
            </a:r>
            <a:br>
              <a:rPr lang="en-US" dirty="0"/>
            </a:br>
            <a:r>
              <a:rPr lang="en-US" dirty="0" smtClean="0"/>
              <a:t>non-resonant NTV and </a:t>
            </a:r>
            <a:r>
              <a:rPr lang="en-US" dirty="0"/>
              <a:t>NBI </a:t>
            </a:r>
            <a:r>
              <a:rPr lang="en-US" dirty="0" smtClean="0"/>
              <a:t>to maintain stable profiles</a:t>
            </a:r>
            <a:endParaRPr lang="en-US" dirty="0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617842"/>
              </p:ext>
            </p:extLst>
          </p:nvPr>
        </p:nvGraphicFramePr>
        <p:xfrm>
          <a:off x="914400" y="1230383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0" name="Equation" r:id="rId4" imgW="4343400" imgH="495000" progId="Equation.DSMT4">
                  <p:embed/>
                </p:oleObj>
              </mc:Choice>
              <mc:Fallback>
                <p:oleObj name="Equation" r:id="rId4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1230383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8600" y="917956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1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1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b="0" i="0" kern="0" dirty="0" smtClean="0"/>
              <a:t>NTV 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798482"/>
              </p:ext>
            </p:extLst>
          </p:nvPr>
        </p:nvGraphicFramePr>
        <p:xfrm>
          <a:off x="1143000" y="2273285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1" name="Equation" r:id="rId6" imgW="2705040" imgH="279360" progId="Equation.DSMT4">
                  <p:embed/>
                </p:oleObj>
              </mc:Choice>
              <mc:Fallback>
                <p:oleObj name="Equation" r:id="rId6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2273285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6624105" y="612615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sz="200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2831171" y="4385352"/>
            <a:ext cx="338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flipV="1">
            <a:off x="6019800" y="5310718"/>
            <a:ext cx="186948" cy="17217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3799" y="4975057"/>
            <a:ext cx="11759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(NSTX)</a:t>
            </a:r>
            <a:endParaRPr lang="en-US" sz="2000" b="0" i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7429900" y="3478674"/>
            <a:ext cx="1057175" cy="70196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96077" y="3160949"/>
            <a:ext cx="505267" cy="3324518"/>
            <a:chOff x="4267200" y="3160949"/>
            <a:chExt cx="505267" cy="3324518"/>
          </a:xfrm>
        </p:grpSpPr>
        <p:sp>
          <p:nvSpPr>
            <p:cNvPr id="39" name="TextBox 38"/>
            <p:cNvSpPr txBox="1"/>
            <p:nvPr/>
          </p:nvSpPr>
          <p:spPr>
            <a:xfrm>
              <a:off x="4267200" y="5895682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67200" y="4986868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67200" y="4075346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67200" y="3160949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5134275" y="6113492"/>
            <a:ext cx="3444647" cy="1573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17534" y="6077718"/>
            <a:ext cx="4114058" cy="369332"/>
            <a:chOff x="656925" y="4800600"/>
            <a:chExt cx="3810742" cy="369332"/>
          </a:xfrm>
        </p:grpSpPr>
        <p:sp>
          <p:nvSpPr>
            <p:cNvPr id="55" name="TextBox 54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>
            <a:off x="4740974" y="28956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NBI and NTV torque profiles for NSTX-U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cxnSp>
        <p:nvCxnSpPr>
          <p:cNvPr id="86" name="Straight Arrow Connector 85"/>
          <p:cNvCxnSpPr>
            <a:stCxn id="59" idx="2"/>
          </p:cNvCxnSpPr>
          <p:nvPr/>
        </p:nvCxnSpPr>
        <p:spPr bwMode="auto">
          <a:xfrm flipH="1">
            <a:off x="7610554" y="4691924"/>
            <a:ext cx="409990" cy="684553"/>
          </a:xfrm>
          <a:prstGeom prst="straightConnector1">
            <a:avLst/>
          </a:prstGeom>
          <a:noFill/>
          <a:ln w="1587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" y="3968115"/>
            <a:ext cx="2280597" cy="245856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366665" y="4180639"/>
            <a:ext cx="1708601" cy="1941239"/>
            <a:chOff x="3592645" y="4397529"/>
            <a:chExt cx="1824930" cy="2073406"/>
          </a:xfrm>
        </p:grpSpPr>
        <p:pic>
          <p:nvPicPr>
            <p:cNvPr id="49" name="Picture 48" descr="plot2NSTXv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51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65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" name="Rectangle 75"/>
          <p:cNvSpPr/>
          <p:nvPr/>
        </p:nvSpPr>
        <p:spPr>
          <a:xfrm>
            <a:off x="1049620" y="28956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Momentum Actuators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3570" y="33310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FF0000"/>
                </a:solidFill>
                <a:latin typeface="+mn-lt"/>
              </a:rPr>
              <a:t>New NBI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FF0000"/>
                </a:solidFill>
                <a:latin typeface="+mn-lt"/>
              </a:rPr>
              <a:t>(broaden rotation)</a:t>
            </a:r>
            <a:endParaRPr lang="en-US" sz="18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78892" y="3324695"/>
            <a:ext cx="1970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3D Field Coil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(shape </a:t>
            </a:r>
            <a:r>
              <a:rPr lang="en-US" sz="1800" kern="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sz="1800" kern="0" baseline="-250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 profile)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400" y="972712"/>
            <a:ext cx="8834170" cy="1829755"/>
          </a:xfrm>
          <a:prstGeom prst="rect">
            <a:avLst/>
          </a:pr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5056025" y="3324695"/>
            <a:ext cx="3585055" cy="27662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7479107" y="3984038"/>
            <a:ext cx="1082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9900FF"/>
                </a:solidFill>
                <a:latin typeface="+mn-lt"/>
              </a:rPr>
              <a:t>-</a:t>
            </a: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Torque</a:t>
            </a:r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7002379" y="2357735"/>
            <a:ext cx="205534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Goumiri, et </a:t>
            </a:r>
            <a:r>
              <a:rPr lang="en-US" sz="12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NF (2016)</a:t>
            </a:r>
            <a:endParaRPr lang="en-US" sz="12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3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7" t="47614" r="1" b="5098"/>
          <a:stretch/>
        </p:blipFill>
        <p:spPr>
          <a:xfrm>
            <a:off x="5056024" y="3324695"/>
            <a:ext cx="3585055" cy="278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rotation controller designed for NSTX-U using</a:t>
            </a:r>
            <a:br>
              <a:rPr lang="en-US" dirty="0"/>
            </a:br>
            <a:r>
              <a:rPr lang="en-US" dirty="0" smtClean="0"/>
              <a:t>non-resonant NTV and </a:t>
            </a:r>
            <a:r>
              <a:rPr lang="en-US" dirty="0"/>
              <a:t>NBI </a:t>
            </a:r>
            <a:r>
              <a:rPr lang="en-US" dirty="0" smtClean="0"/>
              <a:t>to maintain stable profiles</a:t>
            </a:r>
            <a:endParaRPr lang="en-US" dirty="0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358082"/>
              </p:ext>
            </p:extLst>
          </p:nvPr>
        </p:nvGraphicFramePr>
        <p:xfrm>
          <a:off x="914400" y="1230383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30" name="Equation" r:id="rId4" imgW="4343400" imgH="495000" progId="Equation.DSMT4">
                  <p:embed/>
                </p:oleObj>
              </mc:Choice>
              <mc:Fallback>
                <p:oleObj name="Equation" r:id="rId4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1230383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8600" y="917956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1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1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b="0" i="0" kern="0" dirty="0" smtClean="0"/>
              <a:t>NTV 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00399"/>
              </p:ext>
            </p:extLst>
          </p:nvPr>
        </p:nvGraphicFramePr>
        <p:xfrm>
          <a:off x="1143000" y="2273285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31" name="Equation" r:id="rId6" imgW="2705040" imgH="279360" progId="Equation.DSMT4">
                  <p:embed/>
                </p:oleObj>
              </mc:Choice>
              <mc:Fallback>
                <p:oleObj name="Equation" r:id="rId6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2273285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 rot="16200000">
            <a:off x="2831171" y="4385352"/>
            <a:ext cx="338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flipV="1">
            <a:off x="6019800" y="5310718"/>
            <a:ext cx="186948" cy="17217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3799" y="4975057"/>
            <a:ext cx="11759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(NSTX)</a:t>
            </a:r>
            <a:endParaRPr lang="en-US" sz="2000" b="0" i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7429900" y="3478674"/>
            <a:ext cx="1057175" cy="70196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96077" y="3160949"/>
            <a:ext cx="505267" cy="3324518"/>
            <a:chOff x="4267200" y="3160949"/>
            <a:chExt cx="505267" cy="3324518"/>
          </a:xfrm>
        </p:grpSpPr>
        <p:sp>
          <p:nvSpPr>
            <p:cNvPr id="39" name="TextBox 38"/>
            <p:cNvSpPr txBox="1"/>
            <p:nvPr/>
          </p:nvSpPr>
          <p:spPr>
            <a:xfrm>
              <a:off x="4267200" y="5895682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67200" y="4986868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67200" y="4075346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67200" y="3160949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5134275" y="6113492"/>
            <a:ext cx="3444647" cy="1573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624105" y="4180639"/>
            <a:ext cx="300528" cy="64408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Rectangle 98"/>
          <p:cNvSpPr/>
          <p:nvPr/>
        </p:nvSpPr>
        <p:spPr>
          <a:xfrm>
            <a:off x="4740974" y="28956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0000FF"/>
                </a:solidFill>
                <a:latin typeface="+mn-lt"/>
              </a:rPr>
              <a:t>NBI and NTV torque profiles for NSTX-U</a:t>
            </a:r>
            <a:endParaRPr lang="en-US" sz="1800" b="0" i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5748130" y="3465422"/>
            <a:ext cx="1856198" cy="769441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200" b="0" i="0" dirty="0" smtClean="0">
                <a:solidFill>
                  <a:srgbClr val="FF0000"/>
                </a:solidFill>
                <a:latin typeface="+mn-lt"/>
              </a:rPr>
              <a:t>NBI 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(NSTX-U)</a:t>
            </a:r>
            <a:endParaRPr lang="en-US" sz="2200" b="0" i="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6" name="Straight Arrow Connector 85"/>
          <p:cNvCxnSpPr>
            <a:stCxn id="59" idx="2"/>
          </p:cNvCxnSpPr>
          <p:nvPr/>
        </p:nvCxnSpPr>
        <p:spPr bwMode="auto">
          <a:xfrm flipH="1">
            <a:off x="7610554" y="4691924"/>
            <a:ext cx="409990" cy="684553"/>
          </a:xfrm>
          <a:prstGeom prst="straightConnector1">
            <a:avLst/>
          </a:prstGeom>
          <a:noFill/>
          <a:ln w="1587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" y="3968115"/>
            <a:ext cx="2280597" cy="245856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366665" y="4180639"/>
            <a:ext cx="1708601" cy="1941239"/>
            <a:chOff x="3592645" y="4397529"/>
            <a:chExt cx="1824930" cy="2073406"/>
          </a:xfrm>
        </p:grpSpPr>
        <p:pic>
          <p:nvPicPr>
            <p:cNvPr id="49" name="Picture 48" descr="plot2NSTXv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51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65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" name="Rectangle 75"/>
          <p:cNvSpPr/>
          <p:nvPr/>
        </p:nvSpPr>
        <p:spPr>
          <a:xfrm>
            <a:off x="1049620" y="28956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kern="0" dirty="0">
                <a:solidFill>
                  <a:srgbClr val="6600FF"/>
                </a:solidFill>
                <a:latin typeface="+mn-lt"/>
              </a:rPr>
              <a:t>Momentum Actuators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23570" y="33310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FF0000"/>
                </a:solidFill>
                <a:latin typeface="+mn-lt"/>
              </a:rPr>
              <a:t>New NBI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FF0000"/>
                </a:solidFill>
                <a:latin typeface="+mn-lt"/>
              </a:rPr>
              <a:t>(broaden rotation)</a:t>
            </a:r>
            <a:endParaRPr lang="en-US" sz="18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78892" y="3324695"/>
            <a:ext cx="1970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3D Field Coil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(shape </a:t>
            </a:r>
            <a:r>
              <a:rPr lang="en-US" sz="1800" kern="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sz="1800" kern="0" baseline="-250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 profile)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400" y="972712"/>
            <a:ext cx="8834170" cy="1829755"/>
          </a:xfrm>
          <a:prstGeom prst="rect">
            <a:avLst/>
          </a:pr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5056025" y="3324695"/>
            <a:ext cx="3585055" cy="27662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7479107" y="3984038"/>
            <a:ext cx="1082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9900FF"/>
                </a:solidFill>
                <a:latin typeface="+mn-lt"/>
              </a:rPr>
              <a:t>-</a:t>
            </a: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Torque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24105" y="612615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sz="2000" baseline="-25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817534" y="6077718"/>
            <a:ext cx="4114058" cy="369332"/>
            <a:chOff x="656925" y="4800600"/>
            <a:chExt cx="3810742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7002379" y="2357735"/>
            <a:ext cx="205534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Goumiri, et </a:t>
            </a:r>
            <a:r>
              <a:rPr lang="en-US" sz="12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sz="12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NF (2016)</a:t>
            </a:r>
            <a:endParaRPr lang="en-US" sz="12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7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6 NBI 1 NTV movie v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84" r="4908" b="4738"/>
          <a:stretch/>
        </p:blipFill>
        <p:spPr>
          <a:xfrm>
            <a:off x="822960" y="1676401"/>
            <a:ext cx="3749038" cy="3902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rotation controller designed for NSTX-U can evolve plasma rotation profile toward global mode stability </a:t>
            </a:r>
          </a:p>
        </p:txBody>
      </p:sp>
      <p:sp>
        <p:nvSpPr>
          <p:cNvPr id="113" name="Text Box 32"/>
          <p:cNvSpPr txBox="1">
            <a:spLocks noChangeArrowheads="1"/>
          </p:cNvSpPr>
          <p:nvPr/>
        </p:nvSpPr>
        <p:spPr bwMode="auto">
          <a:xfrm>
            <a:off x="-2" y="6222024"/>
            <a:ext cx="91440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rgbClr val="9900CC"/>
                </a:solidFill>
                <a:latin typeface="+mn-lt"/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I. Goumiri (Princeton student), S.A. Sabbagh (Columbia U.), C. Rowley (P.U.), D.A. Gates, S.P. Gerhardt (PPPL) 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003"/>
          <a:stretch/>
        </p:blipFill>
        <p:spPr bwMode="auto">
          <a:xfrm>
            <a:off x="5767871" y="1861062"/>
            <a:ext cx="3287312" cy="42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5742255" y="932688"/>
            <a:ext cx="3084498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Recall:</a:t>
            </a:r>
          </a:p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7313859" y="1816064"/>
            <a:ext cx="1767361" cy="21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8256193" y="3269644"/>
            <a:ext cx="635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723375" y="1883337"/>
            <a:ext cx="888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706593" y="2264337"/>
            <a:ext cx="677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400" dirty="0">
              <a:solidFill>
                <a:srgbClr val="009900"/>
              </a:solidFill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 flipH="1">
            <a:off x="8226792" y="4712669"/>
            <a:ext cx="16511" cy="3400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8038402" y="4360067"/>
            <a:ext cx="805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800" dirty="0"/>
          </a:p>
        </p:txBody>
      </p:sp>
      <p:sp>
        <p:nvSpPr>
          <p:cNvPr id="136" name="Rectangle 135"/>
          <p:cNvSpPr/>
          <p:nvPr/>
        </p:nvSpPr>
        <p:spPr>
          <a:xfrm rot="16200000">
            <a:off x="6518515" y="2407505"/>
            <a:ext cx="73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sz="2000" baseline="-25000" dirty="0"/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-1047470" y="3567262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latin typeface="+mn-lt"/>
              </a:rPr>
              <a:t>Plasma rotation (</a:t>
            </a:r>
            <a:r>
              <a:rPr lang="en-US" sz="2000" dirty="0" smtClean="0">
                <a:latin typeface="+mn-lt"/>
              </a:rPr>
              <a:t>kHz</a:t>
            </a:r>
            <a:r>
              <a:rPr lang="en-US" sz="2000" b="0" i="0" dirty="0" smtClean="0">
                <a:latin typeface="+mn-lt"/>
              </a:rPr>
              <a:t>)</a:t>
            </a:r>
            <a:endParaRPr lang="en-US" sz="2000" b="0" i="0" dirty="0">
              <a:latin typeface="+mn-lt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55774" y="53941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latin typeface="+mn-lt"/>
              </a:rPr>
              <a:t>0</a:t>
            </a:r>
            <a:endParaRPr lang="en-US" sz="1800" i="0" dirty="0">
              <a:latin typeface="+mn-lt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27534" y="27855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15</a:t>
            </a:r>
            <a:endParaRPr lang="en-US" sz="1800" i="0" dirty="0">
              <a:latin typeface="+mn-lt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7534" y="19473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20</a:t>
            </a:r>
            <a:endParaRPr lang="en-US" sz="1800" i="0" dirty="0"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27534" y="3643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10</a:t>
            </a:r>
            <a:endParaRPr lang="en-US" sz="1800" i="0" dirty="0">
              <a:latin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5774" y="44905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n-lt"/>
              </a:rPr>
              <a:t>5</a:t>
            </a:r>
            <a:endParaRPr lang="en-US" sz="1800" i="0" dirty="0"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14600" y="568273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baseline="-25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609600" y="5588242"/>
            <a:ext cx="4275667" cy="369332"/>
            <a:chOff x="656925" y="4800600"/>
            <a:chExt cx="3810742" cy="369332"/>
          </a:xfrm>
        </p:grpSpPr>
        <p:sp>
          <p:nvSpPr>
            <p:cNvPr id="147" name="TextBox 146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290834" y="1096203"/>
            <a:ext cx="49247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NBI sources and n = 3 NTV)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5" name="Straight Arrow Connector 154"/>
          <p:cNvCxnSpPr/>
          <p:nvPr/>
        </p:nvCxnSpPr>
        <p:spPr bwMode="auto">
          <a:xfrm>
            <a:off x="7111667" y="4957032"/>
            <a:ext cx="574964" cy="2245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Rectangle 155"/>
          <p:cNvSpPr/>
          <p:nvPr/>
        </p:nvSpPr>
        <p:spPr>
          <a:xfrm>
            <a:off x="6183267" y="4602102"/>
            <a:ext cx="1254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arginally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012255" y="2667000"/>
            <a:ext cx="24750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Steady-state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eached in ~ 3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1447800" y="2563743"/>
            <a:ext cx="3810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685800" y="1855857"/>
            <a:ext cx="255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Marginally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profile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2870992" y="4210864"/>
            <a:ext cx="374746" cy="420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2635543" y="3502978"/>
            <a:ext cx="1851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stable</a:t>
            </a:r>
          </a:p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en-US" sz="2000" dirty="0">
              <a:solidFill>
                <a:srgbClr val="009900"/>
              </a:solidFill>
            </a:endParaRPr>
          </a:p>
        </p:txBody>
      </p:sp>
      <p:cxnSp>
        <p:nvCxnSpPr>
          <p:cNvPr id="132" name="Straight Arrow Connector 131"/>
          <p:cNvCxnSpPr/>
          <p:nvPr/>
        </p:nvCxnSpPr>
        <p:spPr bwMode="auto">
          <a:xfrm flipV="1">
            <a:off x="7697966" y="1853244"/>
            <a:ext cx="1" cy="3778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Straight Arrow Connector 132"/>
          <p:cNvCxnSpPr/>
          <p:nvPr/>
        </p:nvCxnSpPr>
        <p:spPr bwMode="auto">
          <a:xfrm flipH="1">
            <a:off x="7697966" y="2231067"/>
            <a:ext cx="1" cy="3841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 rot="16200000">
            <a:off x="3332118" y="3495878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800" b="0" i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04267" y="1640737"/>
            <a:ext cx="505267" cy="4262819"/>
            <a:chOff x="4572000" y="1640737"/>
            <a:chExt cx="505267" cy="4262819"/>
          </a:xfrm>
        </p:grpSpPr>
        <p:sp>
          <p:nvSpPr>
            <p:cNvPr id="62" name="TextBox 61"/>
            <p:cNvSpPr txBox="1"/>
            <p:nvPr/>
          </p:nvSpPr>
          <p:spPr>
            <a:xfrm>
              <a:off x="4572000" y="534296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72000" y="441960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2000" y="3488266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72000" y="254667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1640737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 rot="16200000">
            <a:off x="4523084" y="3496935"/>
            <a:ext cx="2364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+mn-lt"/>
              </a:rPr>
              <a:t>Plasma rotation (</a:t>
            </a:r>
            <a:r>
              <a:rPr lang="en-US" sz="1600" dirty="0" err="1" smtClean="0">
                <a:latin typeface="+mn-lt"/>
              </a:rPr>
              <a:t>krad</a:t>
            </a:r>
            <a:r>
              <a:rPr lang="en-US" sz="1600" dirty="0" smtClean="0">
                <a:latin typeface="+mn-lt"/>
              </a:rPr>
              <a:t>/s</a:t>
            </a:r>
            <a:r>
              <a:rPr lang="en-US" sz="1600" b="0" i="0" dirty="0" smtClean="0">
                <a:latin typeface="+mn-lt"/>
              </a:rPr>
              <a:t>)</a:t>
            </a:r>
            <a:endParaRPr lang="en-US" sz="1600" b="0" i="0" dirty="0">
              <a:latin typeface="+mn-lt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895865" y="2477530"/>
            <a:ext cx="3577281" cy="3058297"/>
          </a:xfrm>
          <a:custGeom>
            <a:avLst/>
            <a:gdLst>
              <a:gd name="connsiteX0" fmla="*/ 0 w 3577281"/>
              <a:gd name="connsiteY0" fmla="*/ 0 h 3058297"/>
              <a:gd name="connsiteX1" fmla="*/ 80319 w 3577281"/>
              <a:gd name="connsiteY1" fmla="*/ 24713 h 3058297"/>
              <a:gd name="connsiteX2" fmla="*/ 135924 w 3577281"/>
              <a:gd name="connsiteY2" fmla="*/ 55605 h 3058297"/>
              <a:gd name="connsiteX3" fmla="*/ 197708 w 3577281"/>
              <a:gd name="connsiteY3" fmla="*/ 117389 h 3058297"/>
              <a:gd name="connsiteX4" fmla="*/ 278027 w 3577281"/>
              <a:gd name="connsiteY4" fmla="*/ 210065 h 3058297"/>
              <a:gd name="connsiteX5" fmla="*/ 339811 w 3577281"/>
              <a:gd name="connsiteY5" fmla="*/ 308919 h 3058297"/>
              <a:gd name="connsiteX6" fmla="*/ 420130 w 3577281"/>
              <a:gd name="connsiteY6" fmla="*/ 457200 h 3058297"/>
              <a:gd name="connsiteX7" fmla="*/ 512805 w 3577281"/>
              <a:gd name="connsiteY7" fmla="*/ 642551 h 3058297"/>
              <a:gd name="connsiteX8" fmla="*/ 642551 w 3577281"/>
              <a:gd name="connsiteY8" fmla="*/ 871151 h 3058297"/>
              <a:gd name="connsiteX9" fmla="*/ 753762 w 3577281"/>
              <a:gd name="connsiteY9" fmla="*/ 1068859 h 3058297"/>
              <a:gd name="connsiteX10" fmla="*/ 864973 w 3577281"/>
              <a:gd name="connsiteY10" fmla="*/ 1235675 h 3058297"/>
              <a:gd name="connsiteX11" fmla="*/ 994719 w 3577281"/>
              <a:gd name="connsiteY11" fmla="*/ 1396313 h 3058297"/>
              <a:gd name="connsiteX12" fmla="*/ 1161535 w 3577281"/>
              <a:gd name="connsiteY12" fmla="*/ 1581665 h 3058297"/>
              <a:gd name="connsiteX13" fmla="*/ 1334530 w 3577281"/>
              <a:gd name="connsiteY13" fmla="*/ 1785551 h 3058297"/>
              <a:gd name="connsiteX14" fmla="*/ 1513703 w 3577281"/>
              <a:gd name="connsiteY14" fmla="*/ 1995616 h 3058297"/>
              <a:gd name="connsiteX15" fmla="*/ 1668162 w 3577281"/>
              <a:gd name="connsiteY15" fmla="*/ 2174789 h 3058297"/>
              <a:gd name="connsiteX16" fmla="*/ 1834978 w 3577281"/>
              <a:gd name="connsiteY16" fmla="*/ 2378675 h 3058297"/>
              <a:gd name="connsiteX17" fmla="*/ 2057400 w 3577281"/>
              <a:gd name="connsiteY17" fmla="*/ 2613454 h 3058297"/>
              <a:gd name="connsiteX18" fmla="*/ 2248930 w 3577281"/>
              <a:gd name="connsiteY18" fmla="*/ 2798805 h 3058297"/>
              <a:gd name="connsiteX19" fmla="*/ 2440459 w 3577281"/>
              <a:gd name="connsiteY19" fmla="*/ 2947086 h 3058297"/>
              <a:gd name="connsiteX20" fmla="*/ 2551670 w 3577281"/>
              <a:gd name="connsiteY20" fmla="*/ 3002692 h 3058297"/>
              <a:gd name="connsiteX21" fmla="*/ 2644346 w 3577281"/>
              <a:gd name="connsiteY21" fmla="*/ 3052119 h 3058297"/>
              <a:gd name="connsiteX22" fmla="*/ 2786449 w 3577281"/>
              <a:gd name="connsiteY22" fmla="*/ 3058297 h 3058297"/>
              <a:gd name="connsiteX23" fmla="*/ 2940908 w 3577281"/>
              <a:gd name="connsiteY23" fmla="*/ 3052119 h 3058297"/>
              <a:gd name="connsiteX24" fmla="*/ 3064476 w 3577281"/>
              <a:gd name="connsiteY24" fmla="*/ 3033584 h 3058297"/>
              <a:gd name="connsiteX25" fmla="*/ 3212757 w 3577281"/>
              <a:gd name="connsiteY25" fmla="*/ 3002692 h 3058297"/>
              <a:gd name="connsiteX26" fmla="*/ 3367216 w 3577281"/>
              <a:gd name="connsiteY26" fmla="*/ 3002692 h 3058297"/>
              <a:gd name="connsiteX27" fmla="*/ 3466070 w 3577281"/>
              <a:gd name="connsiteY27" fmla="*/ 3021227 h 3058297"/>
              <a:gd name="connsiteX28" fmla="*/ 3577281 w 3577281"/>
              <a:gd name="connsiteY28" fmla="*/ 3052119 h 3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77281" h="3058297">
                <a:moveTo>
                  <a:pt x="0" y="0"/>
                </a:moveTo>
                <a:lnTo>
                  <a:pt x="80319" y="24713"/>
                </a:lnTo>
                <a:lnTo>
                  <a:pt x="135924" y="55605"/>
                </a:lnTo>
                <a:lnTo>
                  <a:pt x="197708" y="117389"/>
                </a:lnTo>
                <a:lnTo>
                  <a:pt x="278027" y="210065"/>
                </a:lnTo>
                <a:lnTo>
                  <a:pt x="339811" y="308919"/>
                </a:lnTo>
                <a:lnTo>
                  <a:pt x="420130" y="457200"/>
                </a:lnTo>
                <a:lnTo>
                  <a:pt x="512805" y="642551"/>
                </a:lnTo>
                <a:lnTo>
                  <a:pt x="642551" y="871151"/>
                </a:lnTo>
                <a:lnTo>
                  <a:pt x="753762" y="1068859"/>
                </a:lnTo>
                <a:lnTo>
                  <a:pt x="864973" y="1235675"/>
                </a:lnTo>
                <a:lnTo>
                  <a:pt x="994719" y="1396313"/>
                </a:lnTo>
                <a:lnTo>
                  <a:pt x="1161535" y="1581665"/>
                </a:lnTo>
                <a:lnTo>
                  <a:pt x="1334530" y="1785551"/>
                </a:lnTo>
                <a:lnTo>
                  <a:pt x="1513703" y="1995616"/>
                </a:lnTo>
                <a:lnTo>
                  <a:pt x="1668162" y="2174789"/>
                </a:lnTo>
                <a:lnTo>
                  <a:pt x="1834978" y="2378675"/>
                </a:lnTo>
                <a:lnTo>
                  <a:pt x="2057400" y="2613454"/>
                </a:lnTo>
                <a:lnTo>
                  <a:pt x="2248930" y="2798805"/>
                </a:lnTo>
                <a:lnTo>
                  <a:pt x="2440459" y="2947086"/>
                </a:lnTo>
                <a:lnTo>
                  <a:pt x="2551670" y="3002692"/>
                </a:lnTo>
                <a:lnTo>
                  <a:pt x="2644346" y="3052119"/>
                </a:lnTo>
                <a:lnTo>
                  <a:pt x="2786449" y="3058297"/>
                </a:lnTo>
                <a:lnTo>
                  <a:pt x="2940908" y="3052119"/>
                </a:lnTo>
                <a:lnTo>
                  <a:pt x="3064476" y="3033584"/>
                </a:lnTo>
                <a:lnTo>
                  <a:pt x="3212757" y="3002692"/>
                </a:lnTo>
                <a:lnTo>
                  <a:pt x="3367216" y="3002692"/>
                </a:lnTo>
                <a:lnTo>
                  <a:pt x="3466070" y="3021227"/>
                </a:lnTo>
                <a:lnTo>
                  <a:pt x="3577281" y="3052119"/>
                </a:lnTo>
              </a:path>
            </a:pathLst>
          </a:custGeom>
          <a:noFill/>
          <a:ln w="158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1100092" y="4729399"/>
            <a:ext cx="91216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3546716" y="4445478"/>
            <a:ext cx="831188" cy="40011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6600FF"/>
                </a:solidFill>
                <a:latin typeface="+mn-lt"/>
              </a:rPr>
              <a:t>NTV</a:t>
            </a:r>
          </a:p>
        </p:txBody>
      </p:sp>
      <p:cxnSp>
        <p:nvCxnSpPr>
          <p:cNvPr id="78" name="Straight Arrow Connector 77"/>
          <p:cNvCxnSpPr/>
          <p:nvPr/>
        </p:nvCxnSpPr>
        <p:spPr bwMode="auto">
          <a:xfrm flipH="1">
            <a:off x="3505201" y="4848587"/>
            <a:ext cx="311520" cy="4378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01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</a:t>
            </a:r>
            <a:r>
              <a:rPr lang="en-US" dirty="0"/>
              <a:t>the </a:t>
            </a:r>
            <a:r>
              <a:rPr lang="en-US" dirty="0" smtClean="0"/>
              <a:t>NSTX-U Disruption </a:t>
            </a:r>
            <a:r>
              <a:rPr lang="en-US" dirty="0"/>
              <a:t>Prediction, Avoidance, and Mitigation </a:t>
            </a:r>
            <a:r>
              <a:rPr lang="en-US" dirty="0" smtClean="0"/>
              <a:t>(DPAM) Working </a:t>
            </a:r>
            <a:r>
              <a:rPr lang="en-US" dirty="0"/>
              <a:t>Group </a:t>
            </a:r>
            <a:r>
              <a:rPr lang="en-US" dirty="0" smtClean="0"/>
              <a:t>-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92" y="1289960"/>
            <a:ext cx="8763000" cy="526324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 dirty="0"/>
              <a:t>Motivation and connection to DOE FES priorities</a:t>
            </a:r>
          </a:p>
          <a:p>
            <a:pPr>
              <a:spcBef>
                <a:spcPts val="3000"/>
              </a:spcBef>
            </a:pPr>
            <a:r>
              <a:rPr lang="en-US" altLang="en-US" dirty="0"/>
              <a:t>Mission statement and Scope</a:t>
            </a:r>
          </a:p>
          <a:p>
            <a:pPr>
              <a:spcBef>
                <a:spcPts val="3000"/>
              </a:spcBef>
            </a:pPr>
            <a:r>
              <a:rPr lang="en-US" altLang="en-US" u="sng" dirty="0"/>
              <a:t>Disruption Prediction</a:t>
            </a:r>
            <a:r>
              <a:rPr lang="en-US" altLang="en-US" dirty="0"/>
              <a:t>: Characterization and forecasting approach, implementation, and development</a:t>
            </a:r>
          </a:p>
          <a:p>
            <a:pPr>
              <a:spcBef>
                <a:spcPts val="3000"/>
              </a:spcBef>
            </a:pPr>
            <a:r>
              <a:rPr lang="en-US" altLang="en-US" u="sng" dirty="0"/>
              <a:t>Disruption Avoidance</a:t>
            </a:r>
            <a:r>
              <a:rPr lang="en-US" altLang="en-US" dirty="0"/>
              <a:t>: Mode stabilization and control</a:t>
            </a:r>
          </a:p>
          <a:p>
            <a:pPr>
              <a:spcBef>
                <a:spcPts val="3000"/>
              </a:spcBef>
            </a:pPr>
            <a:r>
              <a:rPr lang="en-US" altLang="en-US" u="sng" dirty="0"/>
              <a:t>Disruption Mitigation</a:t>
            </a:r>
            <a:r>
              <a:rPr lang="en-US" altLang="en-US" dirty="0"/>
              <a:t>: Preparation of NSTX-U MGI system</a:t>
            </a:r>
          </a:p>
          <a:p>
            <a:pPr>
              <a:spcBef>
                <a:spcPts val="3000"/>
              </a:spcBef>
            </a:pPr>
            <a:r>
              <a:rPr lang="en-US" altLang="en-US" dirty="0"/>
              <a:t>Connection to JRT-16 Joint Research Target Milestones</a:t>
            </a:r>
          </a:p>
          <a:p>
            <a:pPr marL="0" indent="0">
              <a:spcBef>
                <a:spcPts val="30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1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NBI 3 NTV movie v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63" t="1457" r="4761" b="4856"/>
          <a:stretch/>
        </p:blipFill>
        <p:spPr>
          <a:xfrm>
            <a:off x="787018" y="1559663"/>
            <a:ext cx="3788916" cy="3826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planned NCC coil upgrade, rotation controller can reach desired rotation </a:t>
            </a:r>
            <a:r>
              <a:rPr lang="en-US" dirty="0"/>
              <a:t>profile </a:t>
            </a:r>
            <a:r>
              <a:rPr lang="en-US" dirty="0" smtClean="0"/>
              <a:t>faster, with greater fidelity</a:t>
            </a:r>
            <a:endParaRPr lang="en-US" dirty="0"/>
          </a:p>
        </p:txBody>
      </p:sp>
      <p:sp>
        <p:nvSpPr>
          <p:cNvPr id="113" name="Text Box 32"/>
          <p:cNvSpPr txBox="1">
            <a:spLocks noChangeArrowheads="1"/>
          </p:cNvSpPr>
          <p:nvPr/>
        </p:nvSpPr>
        <p:spPr bwMode="auto">
          <a:xfrm>
            <a:off x="-2" y="6222024"/>
            <a:ext cx="91440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rgbClr val="9900CC"/>
                </a:solidFill>
                <a:latin typeface="+mn-lt"/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I. Goumiri (Princeton student), S.A. Sabbagh (Columbia U.), C. Rowley (P.U.), D.A. Gates, S.P. Gerhardt (PPPL)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57800" y="923544"/>
            <a:ext cx="3810000" cy="5181600"/>
          </a:xfrm>
        </p:spPr>
        <p:txBody>
          <a:bodyPr/>
          <a:lstStyle/>
          <a:p>
            <a:r>
              <a:rPr lang="en-US" dirty="0" smtClean="0"/>
              <a:t>NSTX-U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control with</a:t>
            </a:r>
          </a:p>
          <a:p>
            <a:pPr lvl="1"/>
            <a:r>
              <a:rPr lang="en-US" dirty="0" smtClean="0"/>
              <a:t>6 NBI sources</a:t>
            </a:r>
            <a:endParaRPr lang="en-US" dirty="0"/>
          </a:p>
          <a:p>
            <a:pPr lvl="1"/>
            <a:r>
              <a:rPr lang="en-US" dirty="0" smtClean="0"/>
              <a:t>Greater core NTV from planned NCC upgrade</a:t>
            </a:r>
          </a:p>
          <a:p>
            <a:r>
              <a:rPr lang="en-US" dirty="0" smtClean="0"/>
              <a:t>Better performance</a:t>
            </a:r>
          </a:p>
          <a:p>
            <a:pPr lvl="1"/>
            <a:r>
              <a:rPr lang="en-US" dirty="0" smtClean="0">
                <a:solidFill>
                  <a:srgbClr val="6600FF"/>
                </a:solidFill>
              </a:rPr>
              <a:t>Faster to target t ~ 0.5</a:t>
            </a:r>
            <a:r>
              <a:rPr lang="en-US" dirty="0" smtClean="0">
                <a:solidFill>
                  <a:srgbClr val="6600FF"/>
                </a:solidFill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solidFill>
                  <a:srgbClr val="6600FF"/>
                </a:solidFill>
              </a:rPr>
              <a:t>m</a:t>
            </a:r>
          </a:p>
          <a:p>
            <a:pPr lvl="1"/>
            <a:r>
              <a:rPr lang="en-US" dirty="0" smtClean="0">
                <a:solidFill>
                  <a:srgbClr val="6600FF"/>
                </a:solidFill>
              </a:rPr>
              <a:t>Matches target </a:t>
            </a:r>
            <a:r>
              <a:rPr lang="en-US" dirty="0" err="1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dirty="0" smtClean="0">
                <a:solidFill>
                  <a:srgbClr val="6600FF"/>
                </a:solidFill>
              </a:rPr>
              <a:t> better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403586" y="4141126"/>
            <a:ext cx="1824930" cy="2073406"/>
            <a:chOff x="6240837" y="1371600"/>
            <a:chExt cx="1824930" cy="2073406"/>
          </a:xfrm>
        </p:grpSpPr>
        <p:pic>
          <p:nvPicPr>
            <p:cNvPr id="69" name="Picture 68" descr="plot2NSTXv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6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87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82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73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5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0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6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7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78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4" name="TextBox 93"/>
          <p:cNvSpPr txBox="1"/>
          <p:nvPr/>
        </p:nvSpPr>
        <p:spPr>
          <a:xfrm>
            <a:off x="6019800" y="3676485"/>
            <a:ext cx="276710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NCC upgrade</a:t>
            </a:r>
            <a:endParaRPr lang="en-US" sz="1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1498122" y="2626463"/>
            <a:ext cx="3810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919384" y="1918577"/>
            <a:ext cx="255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Marginally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profile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3229516" y="4188928"/>
            <a:ext cx="374746" cy="420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609665" y="3518777"/>
            <a:ext cx="1851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stable</a:t>
            </a:r>
          </a:p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1994540" y="2883608"/>
            <a:ext cx="91216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163746" y="4749579"/>
            <a:ext cx="831188" cy="40011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6600FF"/>
                </a:solidFill>
                <a:latin typeface="+mn-lt"/>
              </a:rPr>
              <a:t>NTV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-1073348" y="3374325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latin typeface="+mn-lt"/>
              </a:rPr>
              <a:t>Plasma rotation (</a:t>
            </a:r>
            <a:r>
              <a:rPr lang="en-US" sz="2000" dirty="0" smtClean="0">
                <a:latin typeface="+mn-lt"/>
              </a:rPr>
              <a:t>kHz</a:t>
            </a:r>
            <a:r>
              <a:rPr lang="en-US" sz="2000" b="0" i="0" dirty="0" smtClean="0">
                <a:latin typeface="+mn-lt"/>
              </a:rPr>
              <a:t>)</a:t>
            </a:r>
            <a:endParaRPr lang="en-US" sz="2000" b="0" i="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9896" y="52012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latin typeface="+mn-lt"/>
              </a:rPr>
              <a:t>0</a:t>
            </a:r>
            <a:endParaRPr lang="en-US" sz="1800" i="0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01656" y="25925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15</a:t>
            </a:r>
            <a:endParaRPr lang="en-US" sz="1800" i="0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01656" y="175439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20</a:t>
            </a:r>
            <a:endParaRPr lang="en-US" sz="1800" i="0" dirty="0">
              <a:latin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1656" y="345093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10</a:t>
            </a:r>
            <a:endParaRPr lang="en-US" sz="1800" i="0" dirty="0">
              <a:latin typeface="+mn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9896" y="42975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n-lt"/>
              </a:rPr>
              <a:t>5</a:t>
            </a:r>
            <a:endParaRPr lang="en-US" sz="1800" i="0" dirty="0">
              <a:latin typeface="+mn-lt"/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3357996" y="3302941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800" b="0" i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4530145" y="1447800"/>
            <a:ext cx="505267" cy="4262819"/>
            <a:chOff x="4572000" y="1640737"/>
            <a:chExt cx="505267" cy="4262819"/>
          </a:xfrm>
        </p:grpSpPr>
        <p:sp>
          <p:nvSpPr>
            <p:cNvPr id="99" name="TextBox 98"/>
            <p:cNvSpPr txBox="1"/>
            <p:nvPr/>
          </p:nvSpPr>
          <p:spPr>
            <a:xfrm>
              <a:off x="4572000" y="534296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572000" y="441960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572000" y="3488266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72000" y="254667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572000" y="1640737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cxnSp>
        <p:nvCxnSpPr>
          <p:cNvPr id="104" name="Straight Arrow Connector 103"/>
          <p:cNvCxnSpPr/>
          <p:nvPr/>
        </p:nvCxnSpPr>
        <p:spPr bwMode="auto">
          <a:xfrm flipH="1">
            <a:off x="1860431" y="3283718"/>
            <a:ext cx="490992" cy="6184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5" name="Group 104"/>
          <p:cNvGrpSpPr/>
          <p:nvPr/>
        </p:nvGrpSpPr>
        <p:grpSpPr>
          <a:xfrm>
            <a:off x="583722" y="5395305"/>
            <a:ext cx="4275667" cy="369332"/>
            <a:chOff x="656925" y="4800600"/>
            <a:chExt cx="3810742" cy="369332"/>
          </a:xfrm>
        </p:grpSpPr>
        <p:sp>
          <p:nvSpPr>
            <p:cNvPr id="106" name="TextBox 105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2488722" y="548979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876748" y="1979407"/>
            <a:ext cx="3415553" cy="3351007"/>
          </a:xfrm>
          <a:custGeom>
            <a:avLst/>
            <a:gdLst>
              <a:gd name="connsiteX0" fmla="*/ 0 w 3415553"/>
              <a:gd name="connsiteY0" fmla="*/ 0 h 3351007"/>
              <a:gd name="connsiteX1" fmla="*/ 59167 w 3415553"/>
              <a:gd name="connsiteY1" fmla="*/ 21515 h 3351007"/>
              <a:gd name="connsiteX2" fmla="*/ 107577 w 3415553"/>
              <a:gd name="connsiteY2" fmla="*/ 69925 h 3351007"/>
              <a:gd name="connsiteX3" fmla="*/ 177501 w 3415553"/>
              <a:gd name="connsiteY3" fmla="*/ 172122 h 3351007"/>
              <a:gd name="connsiteX4" fmla="*/ 263563 w 3415553"/>
              <a:gd name="connsiteY4" fmla="*/ 344245 h 3351007"/>
              <a:gd name="connsiteX5" fmla="*/ 333487 w 3415553"/>
              <a:gd name="connsiteY5" fmla="*/ 516367 h 3351007"/>
              <a:gd name="connsiteX6" fmla="*/ 387276 w 3415553"/>
              <a:gd name="connsiteY6" fmla="*/ 677732 h 3351007"/>
              <a:gd name="connsiteX7" fmla="*/ 457200 w 3415553"/>
              <a:gd name="connsiteY7" fmla="*/ 871369 h 3351007"/>
              <a:gd name="connsiteX8" fmla="*/ 532504 w 3415553"/>
              <a:gd name="connsiteY8" fmla="*/ 1054249 h 3351007"/>
              <a:gd name="connsiteX9" fmla="*/ 607807 w 3415553"/>
              <a:gd name="connsiteY9" fmla="*/ 1231751 h 3351007"/>
              <a:gd name="connsiteX10" fmla="*/ 699247 w 3415553"/>
              <a:gd name="connsiteY10" fmla="*/ 1414631 h 3351007"/>
              <a:gd name="connsiteX11" fmla="*/ 785308 w 3415553"/>
              <a:gd name="connsiteY11" fmla="*/ 1543722 h 3351007"/>
              <a:gd name="connsiteX12" fmla="*/ 898264 w 3415553"/>
              <a:gd name="connsiteY12" fmla="*/ 1667435 h 3351007"/>
              <a:gd name="connsiteX13" fmla="*/ 1032734 w 3415553"/>
              <a:gd name="connsiteY13" fmla="*/ 1775012 h 3351007"/>
              <a:gd name="connsiteX14" fmla="*/ 1156447 w 3415553"/>
              <a:gd name="connsiteY14" fmla="*/ 1871831 h 3351007"/>
              <a:gd name="connsiteX15" fmla="*/ 1264024 w 3415553"/>
              <a:gd name="connsiteY15" fmla="*/ 1968649 h 3351007"/>
              <a:gd name="connsiteX16" fmla="*/ 1360843 w 3415553"/>
              <a:gd name="connsiteY16" fmla="*/ 2086984 h 3351007"/>
              <a:gd name="connsiteX17" fmla="*/ 1463040 w 3415553"/>
              <a:gd name="connsiteY17" fmla="*/ 2205318 h 3351007"/>
              <a:gd name="connsiteX18" fmla="*/ 1532965 w 3415553"/>
              <a:gd name="connsiteY18" fmla="*/ 2302137 h 3351007"/>
              <a:gd name="connsiteX19" fmla="*/ 1629784 w 3415553"/>
              <a:gd name="connsiteY19" fmla="*/ 2441986 h 3351007"/>
              <a:gd name="connsiteX20" fmla="*/ 1769633 w 3415553"/>
              <a:gd name="connsiteY20" fmla="*/ 2624866 h 3351007"/>
              <a:gd name="connsiteX21" fmla="*/ 1877210 w 3415553"/>
              <a:gd name="connsiteY21" fmla="*/ 2748579 h 3351007"/>
              <a:gd name="connsiteX22" fmla="*/ 2000923 w 3415553"/>
              <a:gd name="connsiteY22" fmla="*/ 2888428 h 3351007"/>
              <a:gd name="connsiteX23" fmla="*/ 2103120 w 3415553"/>
              <a:gd name="connsiteY23" fmla="*/ 2996005 h 3351007"/>
              <a:gd name="connsiteX24" fmla="*/ 2221454 w 3415553"/>
              <a:gd name="connsiteY24" fmla="*/ 3108960 h 3351007"/>
              <a:gd name="connsiteX25" fmla="*/ 2318273 w 3415553"/>
              <a:gd name="connsiteY25" fmla="*/ 3184264 h 3351007"/>
              <a:gd name="connsiteX26" fmla="*/ 2398956 w 3415553"/>
              <a:gd name="connsiteY26" fmla="*/ 3238052 h 3351007"/>
              <a:gd name="connsiteX27" fmla="*/ 2474259 w 3415553"/>
              <a:gd name="connsiteY27" fmla="*/ 3270325 h 3351007"/>
              <a:gd name="connsiteX28" fmla="*/ 2549563 w 3415553"/>
              <a:gd name="connsiteY28" fmla="*/ 3302598 h 3351007"/>
              <a:gd name="connsiteX29" fmla="*/ 2657139 w 3415553"/>
              <a:gd name="connsiteY29" fmla="*/ 3329492 h 3351007"/>
              <a:gd name="connsiteX30" fmla="*/ 2775473 w 3415553"/>
              <a:gd name="connsiteY30" fmla="*/ 3340249 h 3351007"/>
              <a:gd name="connsiteX31" fmla="*/ 2883050 w 3415553"/>
              <a:gd name="connsiteY31" fmla="*/ 3345628 h 3351007"/>
              <a:gd name="connsiteX32" fmla="*/ 3001384 w 3415553"/>
              <a:gd name="connsiteY32" fmla="*/ 3345628 h 3351007"/>
              <a:gd name="connsiteX33" fmla="*/ 3114339 w 3415553"/>
              <a:gd name="connsiteY33" fmla="*/ 3351007 h 3351007"/>
              <a:gd name="connsiteX34" fmla="*/ 3227294 w 3415553"/>
              <a:gd name="connsiteY34" fmla="*/ 3345628 h 3351007"/>
              <a:gd name="connsiteX35" fmla="*/ 3345628 w 3415553"/>
              <a:gd name="connsiteY35" fmla="*/ 3345628 h 3351007"/>
              <a:gd name="connsiteX36" fmla="*/ 3415553 w 3415553"/>
              <a:gd name="connsiteY36" fmla="*/ 3345628 h 33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15553" h="3351007">
                <a:moveTo>
                  <a:pt x="0" y="0"/>
                </a:moveTo>
                <a:lnTo>
                  <a:pt x="59167" y="21515"/>
                </a:lnTo>
                <a:lnTo>
                  <a:pt x="107577" y="69925"/>
                </a:lnTo>
                <a:lnTo>
                  <a:pt x="177501" y="172122"/>
                </a:lnTo>
                <a:lnTo>
                  <a:pt x="263563" y="344245"/>
                </a:lnTo>
                <a:lnTo>
                  <a:pt x="333487" y="516367"/>
                </a:lnTo>
                <a:lnTo>
                  <a:pt x="387276" y="677732"/>
                </a:lnTo>
                <a:lnTo>
                  <a:pt x="457200" y="871369"/>
                </a:lnTo>
                <a:lnTo>
                  <a:pt x="532504" y="1054249"/>
                </a:lnTo>
                <a:lnTo>
                  <a:pt x="607807" y="1231751"/>
                </a:lnTo>
                <a:lnTo>
                  <a:pt x="699247" y="1414631"/>
                </a:lnTo>
                <a:lnTo>
                  <a:pt x="785308" y="1543722"/>
                </a:lnTo>
                <a:lnTo>
                  <a:pt x="898264" y="1667435"/>
                </a:lnTo>
                <a:lnTo>
                  <a:pt x="1032734" y="1775012"/>
                </a:lnTo>
                <a:lnTo>
                  <a:pt x="1156447" y="1871831"/>
                </a:lnTo>
                <a:lnTo>
                  <a:pt x="1264024" y="1968649"/>
                </a:lnTo>
                <a:lnTo>
                  <a:pt x="1360843" y="2086984"/>
                </a:lnTo>
                <a:lnTo>
                  <a:pt x="1463040" y="2205318"/>
                </a:lnTo>
                <a:lnTo>
                  <a:pt x="1532965" y="2302137"/>
                </a:lnTo>
                <a:lnTo>
                  <a:pt x="1629784" y="2441986"/>
                </a:lnTo>
                <a:lnTo>
                  <a:pt x="1769633" y="2624866"/>
                </a:lnTo>
                <a:lnTo>
                  <a:pt x="1877210" y="2748579"/>
                </a:lnTo>
                <a:lnTo>
                  <a:pt x="2000923" y="2888428"/>
                </a:lnTo>
                <a:lnTo>
                  <a:pt x="2103120" y="2996005"/>
                </a:lnTo>
                <a:lnTo>
                  <a:pt x="2221454" y="3108960"/>
                </a:lnTo>
                <a:lnTo>
                  <a:pt x="2318273" y="3184264"/>
                </a:lnTo>
                <a:lnTo>
                  <a:pt x="2398956" y="3238052"/>
                </a:lnTo>
                <a:lnTo>
                  <a:pt x="2474259" y="3270325"/>
                </a:lnTo>
                <a:lnTo>
                  <a:pt x="2549563" y="3302598"/>
                </a:lnTo>
                <a:lnTo>
                  <a:pt x="2657139" y="3329492"/>
                </a:lnTo>
                <a:lnTo>
                  <a:pt x="2775473" y="3340249"/>
                </a:lnTo>
                <a:lnTo>
                  <a:pt x="2883050" y="3345628"/>
                </a:lnTo>
                <a:lnTo>
                  <a:pt x="3001384" y="3345628"/>
                </a:lnTo>
                <a:lnTo>
                  <a:pt x="3114339" y="3351007"/>
                </a:lnTo>
                <a:lnTo>
                  <a:pt x="3227294" y="3345628"/>
                </a:lnTo>
                <a:lnTo>
                  <a:pt x="3345628" y="3345628"/>
                </a:lnTo>
                <a:lnTo>
                  <a:pt x="3415553" y="3345628"/>
                </a:lnTo>
              </a:path>
            </a:pathLst>
          </a:custGeom>
          <a:noFill/>
          <a:ln w="158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6312733" y="4087693"/>
            <a:ext cx="192662" cy="5219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976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52427"/>
            <a:ext cx="4140296" cy="3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8" y="1143000"/>
            <a:ext cx="4186622" cy="326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648200" y="889613"/>
            <a:ext cx="444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9900FF"/>
                </a:solidFill>
                <a:latin typeface="Arial" pitchFamily="34" charset="0"/>
              </a:rPr>
              <a:t>NCC 2x12 with favorable sensors, optimal gain</a:t>
            </a:r>
            <a:endParaRPr lang="en-US" sz="160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76001" y="4419600"/>
            <a:ext cx="1824930" cy="2073406"/>
            <a:chOff x="6240837" y="1371600"/>
            <a:chExt cx="1824930" cy="2073406"/>
          </a:xfrm>
        </p:grpSpPr>
        <p:pic>
          <p:nvPicPr>
            <p:cNvPr id="39" name="Picture 3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49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81000" y="889977"/>
            <a:ext cx="4114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9900FF"/>
                </a:solidFill>
                <a:latin typeface="Arial" pitchFamily="34" charset="0"/>
              </a:rPr>
              <a:t>NCC 2x6 </a:t>
            </a:r>
            <a:r>
              <a:rPr lang="en-US" sz="1600" u="sng" dirty="0">
                <a:solidFill>
                  <a:srgbClr val="9900FF"/>
                </a:solidFill>
                <a:latin typeface="Arial" pitchFamily="34" charset="0"/>
              </a:rPr>
              <a:t>odd parity, with favorable sensors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94695" y="4648200"/>
            <a:ext cx="3611112" cy="1822735"/>
          </a:xfrm>
        </p:spPr>
        <p:txBody>
          <a:bodyPr/>
          <a:lstStyle/>
          <a:p>
            <a:r>
              <a:rPr lang="en-US" sz="1800" dirty="0" smtClean="0"/>
              <a:t>Full NCC </a:t>
            </a:r>
            <a:r>
              <a:rPr lang="en-US" sz="1800" dirty="0"/>
              <a:t>coil set </a:t>
            </a:r>
            <a:r>
              <a:rPr lang="en-US" sz="1800" dirty="0" smtClean="0"/>
              <a:t>allows control close to ideal wall limit</a:t>
            </a:r>
            <a:endParaRPr lang="en-US" sz="1800" dirty="0"/>
          </a:p>
          <a:p>
            <a:pPr lvl="1"/>
            <a:r>
              <a:rPr lang="en-US" sz="1400" dirty="0" smtClean="0"/>
              <a:t>NCC 2x6 odd parity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1.58</a:t>
            </a:r>
          </a:p>
          <a:p>
            <a:pPr lvl="1"/>
            <a:r>
              <a:rPr lang="en-US" sz="1400" dirty="0" smtClean="0"/>
              <a:t>NCC 2x12 coils, optimal sensors: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1.67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810000" y="4419600"/>
            <a:ext cx="1824930" cy="2073406"/>
            <a:chOff x="1752600" y="1905000"/>
            <a:chExt cx="1824930" cy="2073406"/>
          </a:xfrm>
        </p:grpSpPr>
        <p:pic>
          <p:nvPicPr>
            <p:cNvPr id="72" name="Picture 71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3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RWM control design study for proposed </a:t>
            </a:r>
            <a:r>
              <a:rPr lang="en-US" dirty="0" smtClean="0"/>
              <a:t>NSTX-U 3D coil </a:t>
            </a:r>
            <a:r>
              <a:rPr lang="en-US" dirty="0"/>
              <a:t>upgrade (NCC </a:t>
            </a:r>
            <a:r>
              <a:rPr lang="en-US" dirty="0" smtClean="0"/>
              <a:t>coils) shows superior capability</a:t>
            </a:r>
            <a:endParaRPr lang="en-US" dirty="0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5761624" y="4495800"/>
            <a:ext cx="15535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NCC (plasma facing side)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5" name="Line 45"/>
          <p:cNvSpPr>
            <a:spLocks noChangeShapeType="1"/>
          </p:cNvSpPr>
          <p:nvPr/>
        </p:nvSpPr>
        <p:spPr bwMode="auto">
          <a:xfrm>
            <a:off x="6952862" y="4913768"/>
            <a:ext cx="285911" cy="714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 flipH="1">
            <a:off x="5037794" y="4921307"/>
            <a:ext cx="723830" cy="51611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625" y="0"/>
            <a:ext cx="9087050" cy="838200"/>
          </a:xfrm>
        </p:spPr>
        <p:txBody>
          <a:bodyPr/>
          <a:lstStyle/>
          <a:p>
            <a:r>
              <a:rPr lang="en-US" dirty="0"/>
              <a:t>NSTX RWM state space controller sustains high 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N</a:t>
            </a:r>
            <a:r>
              <a:rPr lang="en-US" dirty="0"/>
              <a:t>, low 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plasma – available for NSTX-U with independent coil control</a:t>
            </a:r>
            <a:endParaRPr lang="en-US" dirty="0"/>
          </a:p>
        </p:txBody>
      </p:sp>
      <p:sp>
        <p:nvSpPr>
          <p:cNvPr id="2000916" name="Rectangle 162"/>
          <p:cNvSpPr>
            <a:spLocks noChangeArrowheads="1"/>
          </p:cNvSpPr>
          <p:nvPr/>
        </p:nvSpPr>
        <p:spPr bwMode="auto">
          <a:xfrm>
            <a:off x="1566863" y="10668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0"/>
              </a:spcBef>
              <a:buFontTx/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RWM state space feedback (12 states)</a:t>
            </a:r>
          </a:p>
        </p:txBody>
      </p:sp>
      <p:sp>
        <p:nvSpPr>
          <p:cNvPr id="2000917" name="Rectangle 21"/>
          <p:cNvSpPr>
            <a:spLocks noChangeArrowheads="1"/>
          </p:cNvSpPr>
          <p:nvPr/>
        </p:nvSpPr>
        <p:spPr bwMode="auto">
          <a:xfrm>
            <a:off x="6629400" y="1920875"/>
            <a:ext cx="2362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n = 1 applied field suppression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Suppressed disruption due to n = 1 field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Feedback phase scan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Best feedback phase produced long pulse,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6.4,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/l</a:t>
            </a:r>
            <a:r>
              <a:rPr lang="en-US" sz="1600" baseline="-25000" dirty="0">
                <a:solidFill>
                  <a:schemeClr val="tx1"/>
                </a:solidFill>
                <a:latin typeface="Arial" pitchFamily="34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13</a:t>
            </a:r>
          </a:p>
        </p:txBody>
      </p:sp>
      <p:pic>
        <p:nvPicPr>
          <p:cNvPr id="2000923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"/>
          <a:stretch>
            <a:fillRect/>
          </a:stretch>
        </p:blipFill>
        <p:spPr bwMode="auto">
          <a:xfrm>
            <a:off x="76200" y="1524000"/>
            <a:ext cx="6629400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0925" name="Rectangle 162"/>
          <p:cNvSpPr>
            <a:spLocks noChangeArrowheads="1"/>
          </p:cNvSpPr>
          <p:nvPr/>
        </p:nvSpPr>
        <p:spPr bwMode="auto">
          <a:xfrm>
            <a:off x="6802438" y="1066800"/>
            <a:ext cx="22098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NSTX Experiments</a:t>
            </a:r>
          </a:p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(from 2010)</a:t>
            </a:r>
          </a:p>
        </p:txBody>
      </p:sp>
      <p:sp>
        <p:nvSpPr>
          <p:cNvPr id="2000926" name="Line 30"/>
          <p:cNvSpPr>
            <a:spLocks noChangeShapeType="1"/>
          </p:cNvSpPr>
          <p:nvPr/>
        </p:nvSpPr>
        <p:spPr bwMode="auto">
          <a:xfrm flipH="1" flipV="1">
            <a:off x="6629400" y="4876800"/>
            <a:ext cx="6858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29" name="Line 33"/>
          <p:cNvSpPr>
            <a:spLocks noChangeShapeType="1"/>
          </p:cNvSpPr>
          <p:nvPr/>
        </p:nvSpPr>
        <p:spPr bwMode="auto">
          <a:xfrm>
            <a:off x="542925" y="3838575"/>
            <a:ext cx="0" cy="657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31" name="Rectangle 35"/>
          <p:cNvSpPr>
            <a:spLocks noChangeArrowheads="1"/>
          </p:cNvSpPr>
          <p:nvPr/>
        </p:nvSpPr>
        <p:spPr bwMode="auto">
          <a:xfrm>
            <a:off x="641350" y="1608138"/>
            <a:ext cx="609600" cy="2286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00930" name="Text Box 34"/>
          <p:cNvSpPr txBox="1">
            <a:spLocks noChangeArrowheads="1"/>
          </p:cNvSpPr>
          <p:nvPr/>
        </p:nvSpPr>
        <p:spPr bwMode="auto">
          <a:xfrm rot="-21600000">
            <a:off x="577850" y="1552575"/>
            <a:ext cx="81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</a:rPr>
              <a:t>I</a:t>
            </a:r>
            <a:r>
              <a:rPr lang="en-US" sz="1600" baseline="-25000">
                <a:solidFill>
                  <a:schemeClr val="tx2"/>
                </a:solidFill>
              </a:rPr>
              <a:t>p</a:t>
            </a:r>
            <a:r>
              <a:rPr lang="en-US" sz="1600">
                <a:solidFill>
                  <a:schemeClr val="tx2"/>
                </a:solidFill>
              </a:rPr>
              <a:t> (MA)</a:t>
            </a:r>
            <a:endParaRPr lang="en-US" sz="1600" baseline="-2500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782" y="3996137"/>
            <a:ext cx="533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(A) 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075" y="5812219"/>
            <a:ext cx="5239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Run time has been allocated for continued experiments on NSTX-U in 2016</a:t>
            </a:r>
            <a:endParaRPr lang="en-US" sz="1800" baseline="30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4962625" y="6245423"/>
            <a:ext cx="4114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104007</a:t>
            </a:r>
          </a:p>
        </p:txBody>
      </p:sp>
    </p:spTree>
    <p:extLst>
      <p:ext uri="{BB962C8B-B14F-4D97-AF65-F5344CB8AC3E}">
        <p14:creationId xmlns:p14="http://schemas.microsoft.com/office/powerpoint/2010/main" val="322379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81"/>
            <a:ext cx="9144000" cy="815975"/>
          </a:xfrm>
        </p:spPr>
        <p:txBody>
          <a:bodyPr/>
          <a:lstStyle/>
          <a:p>
            <a:r>
              <a:rPr lang="en-US" dirty="0" smtClean="0"/>
              <a:t>In addition to active mode control, the NSTX-U RWM state space controller can be used for real-time disruption warning</a:t>
            </a:r>
            <a:endParaRPr lang="en-US" dirty="0"/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8063467" y="216013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856621" y="291805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236621" y="1429870"/>
            <a:ext cx="4114800" cy="4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kern="0" dirty="0" smtClean="0"/>
              <a:t>The </a:t>
            </a:r>
            <a:r>
              <a:rPr lang="en-US" sz="2000" kern="0" dirty="0" smtClean="0">
                <a:solidFill>
                  <a:srgbClr val="FF0000"/>
                </a:solidFill>
              </a:rPr>
              <a:t>controller “observer” </a:t>
            </a:r>
            <a:r>
              <a:rPr lang="en-US" sz="2000" kern="0" dirty="0" smtClean="0"/>
              <a:t>produces a physics model-based calculation of the expected </a:t>
            </a:r>
            <a:r>
              <a:rPr lang="en-US" sz="2000" kern="0" dirty="0" smtClean="0">
                <a:solidFill>
                  <a:schemeClr val="tx1"/>
                </a:solidFill>
              </a:rPr>
              <a:t>sensor data </a:t>
            </a:r>
            <a:r>
              <a:rPr lang="en-US" sz="2000" kern="0" dirty="0" smtClean="0"/>
              <a:t>– </a:t>
            </a:r>
            <a:r>
              <a:rPr lang="en-US" sz="2000" u="sng" kern="0" dirty="0" smtClean="0">
                <a:solidFill>
                  <a:srgbClr val="6600FF"/>
                </a:solidFill>
              </a:rPr>
              <a:t>a synthetic diagnostic</a:t>
            </a:r>
          </a:p>
          <a:p>
            <a:pPr>
              <a:spcBef>
                <a:spcPts val="3600"/>
              </a:spcBef>
            </a:pPr>
            <a:r>
              <a:rPr lang="en-US" sz="2000" kern="0" dirty="0" smtClean="0"/>
              <a:t>If the real-time synthetic diagnostic doesn’t match the measured sensor data, a r/t disruption warning signal can be triggered</a:t>
            </a:r>
          </a:p>
          <a:p>
            <a:pPr lvl="1">
              <a:spcBef>
                <a:spcPts val="600"/>
              </a:spcBef>
            </a:pPr>
            <a:r>
              <a:rPr lang="en-US" sz="1600" kern="0" dirty="0" smtClean="0"/>
              <a:t>Technique will be assessed using the DECAF code</a:t>
            </a:r>
            <a:endParaRPr lang="en-US" sz="1600" kern="0" dirty="0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4616331" y="2465745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611234" y="4872770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flipV="1">
            <a:off x="4046621" y="3074894"/>
            <a:ext cx="1752600" cy="86957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5964321" y="209326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5967496" y="304741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6739021" y="346962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5770646" y="251712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5854783" y="285367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6" name="Text Box 165"/>
          <p:cNvSpPr txBox="1">
            <a:spLocks noChangeArrowheads="1"/>
          </p:cNvSpPr>
          <p:nvPr/>
        </p:nvSpPr>
        <p:spPr bwMode="auto">
          <a:xfrm>
            <a:off x="5770646" y="219009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77" name="Group 166"/>
          <p:cNvGrpSpPr>
            <a:grpSpLocks/>
          </p:cNvGrpSpPr>
          <p:nvPr/>
        </p:nvGrpSpPr>
        <p:grpSpPr bwMode="auto">
          <a:xfrm>
            <a:off x="5816682" y="3318810"/>
            <a:ext cx="1508125" cy="182563"/>
            <a:chOff x="1546" y="2587"/>
            <a:chExt cx="950" cy="115"/>
          </a:xfrm>
        </p:grpSpPr>
        <p:sp>
          <p:nvSpPr>
            <p:cNvPr id="78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9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0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81" name="Picture 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5959558" y="426514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76"/>
          <p:cNvSpPr txBox="1">
            <a:spLocks noChangeArrowheads="1"/>
          </p:cNvSpPr>
          <p:nvPr/>
        </p:nvSpPr>
        <p:spPr bwMode="auto">
          <a:xfrm>
            <a:off x="5950033" y="519866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83" name="Text Box 177"/>
          <p:cNvSpPr txBox="1">
            <a:spLocks noChangeArrowheads="1"/>
          </p:cNvSpPr>
          <p:nvPr/>
        </p:nvSpPr>
        <p:spPr bwMode="auto">
          <a:xfrm>
            <a:off x="6721558" y="563674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84" name="Group 210"/>
          <p:cNvGrpSpPr>
            <a:grpSpLocks/>
          </p:cNvGrpSpPr>
          <p:nvPr/>
        </p:nvGrpSpPr>
        <p:grpSpPr bwMode="auto">
          <a:xfrm>
            <a:off x="5799221" y="5477995"/>
            <a:ext cx="2046287" cy="182563"/>
            <a:chOff x="1546" y="2587"/>
            <a:chExt cx="1289" cy="115"/>
          </a:xfrm>
        </p:grpSpPr>
        <p:sp>
          <p:nvSpPr>
            <p:cNvPr id="8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8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9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95" name="Text Box 12"/>
          <p:cNvSpPr txBox="1">
            <a:spLocks noChangeArrowheads="1"/>
          </p:cNvSpPr>
          <p:nvPr/>
        </p:nvSpPr>
        <p:spPr bwMode="auto">
          <a:xfrm>
            <a:off x="6023099" y="218702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6038978" y="434950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5715037" y="317084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02" name="Text Box 169"/>
          <p:cNvSpPr txBox="1">
            <a:spLocks noChangeArrowheads="1"/>
          </p:cNvSpPr>
          <p:nvPr/>
        </p:nvSpPr>
        <p:spPr bwMode="auto">
          <a:xfrm>
            <a:off x="7552381" y="331367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5769665" y="467733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15" name="Text Box 161"/>
          <p:cNvSpPr txBox="1">
            <a:spLocks noChangeArrowheads="1"/>
          </p:cNvSpPr>
          <p:nvPr/>
        </p:nvSpPr>
        <p:spPr bwMode="auto">
          <a:xfrm>
            <a:off x="5853802" y="501388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17" name="Text Box 165"/>
          <p:cNvSpPr txBox="1">
            <a:spLocks noChangeArrowheads="1"/>
          </p:cNvSpPr>
          <p:nvPr/>
        </p:nvSpPr>
        <p:spPr bwMode="auto">
          <a:xfrm>
            <a:off x="5769665" y="435031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118" name="Text Box 160"/>
          <p:cNvSpPr txBox="1">
            <a:spLocks noChangeArrowheads="1"/>
          </p:cNvSpPr>
          <p:nvPr/>
        </p:nvSpPr>
        <p:spPr bwMode="auto">
          <a:xfrm>
            <a:off x="5714056" y="533105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494421" y="1232645"/>
            <a:ext cx="3147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6179256" y="173467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6110680" y="385777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7674012" y="237266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/>
          <p:nvPr/>
        </p:nvCxnSpPr>
        <p:spPr bwMode="auto">
          <a:xfrm flipH="1" flipV="1">
            <a:off x="7577099" y="301830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6027259" y="255494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6624906" y="253974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5770646" y="2762836"/>
            <a:ext cx="1039812" cy="32998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5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3048000"/>
            <a:ext cx="73152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000" dirty="0" smtClean="0"/>
              <a:t>Disruption Mitigation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877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NSTX-U Disruption Mitigation Research Aims to Develop MGI and EPI Technologies in Support ITER and FNSF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043355"/>
            <a:ext cx="8839200" cy="5486400"/>
          </a:xfrm>
        </p:spPr>
        <p:txBody>
          <a:bodyPr/>
          <a:lstStyle/>
          <a:p>
            <a:pPr marL="284163" indent="-284163"/>
            <a:r>
              <a:rPr lang="en-US" u="sng" dirty="0" smtClean="0"/>
              <a:t>Massive Gas Injection (MGI)</a:t>
            </a:r>
            <a:r>
              <a:rPr lang="en-US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(starting 2016)</a:t>
            </a:r>
          </a:p>
          <a:p>
            <a:pPr marL="684213" lvl="1" indent="-284163"/>
            <a:r>
              <a:rPr lang="en-US" dirty="0"/>
              <a:t>ITER-type MGI valve will be used on NSTX-U in a configuration to do nearly exact comparison </a:t>
            </a:r>
            <a:r>
              <a:rPr lang="en-US" dirty="0" smtClean="0"/>
              <a:t>experiments</a:t>
            </a:r>
          </a:p>
          <a:p>
            <a:pPr marL="684213" lvl="1" indent="-284163"/>
            <a:r>
              <a:rPr lang="en-US" altLang="en-US" dirty="0" smtClean="0"/>
              <a:t>Experimental </a:t>
            </a:r>
            <a:r>
              <a:rPr lang="en-US" altLang="en-US" dirty="0"/>
              <a:t>results to be studied using </a:t>
            </a:r>
            <a:r>
              <a:rPr lang="en-US" altLang="en-US" dirty="0" smtClean="0"/>
              <a:t>M3D-C</a:t>
            </a:r>
            <a:r>
              <a:rPr lang="en-US" altLang="en-US" baseline="30000" dirty="0" smtClean="0"/>
              <a:t>1</a:t>
            </a:r>
            <a:r>
              <a:rPr lang="en-US" altLang="en-US" dirty="0" smtClean="0"/>
              <a:t> </a:t>
            </a:r>
            <a:r>
              <a:rPr lang="en-US" altLang="en-US" sz="1800" dirty="0" smtClean="0">
                <a:solidFill>
                  <a:srgbClr val="6600FF"/>
                </a:solidFill>
              </a:rPr>
              <a:t>(A. Fil, S. Jardin, et al.)</a:t>
            </a:r>
          </a:p>
          <a:p>
            <a:pPr marL="1084263" lvl="2" indent="-284163"/>
            <a:r>
              <a:rPr lang="en-US" altLang="en-US" dirty="0"/>
              <a:t>D</a:t>
            </a:r>
            <a:r>
              <a:rPr lang="en-US" altLang="en-US" dirty="0" smtClean="0"/>
              <a:t>evelop understanding of gas </a:t>
            </a:r>
            <a:r>
              <a:rPr lang="en-US" altLang="en-US" dirty="0"/>
              <a:t>assimilation fraction by the </a:t>
            </a:r>
            <a:r>
              <a:rPr lang="en-US" altLang="en-US" dirty="0" smtClean="0"/>
              <a:t>plasma</a:t>
            </a:r>
          </a:p>
          <a:p>
            <a:pPr marL="1084263" lvl="2" indent="-284163"/>
            <a:r>
              <a:rPr lang="en-US" altLang="en-US" dirty="0" smtClean="0"/>
              <a:t>Use </a:t>
            </a:r>
            <a:r>
              <a:rPr lang="en-US" altLang="en-US" dirty="0"/>
              <a:t>to project to ITER plasmas</a:t>
            </a:r>
          </a:p>
          <a:p>
            <a:pPr marL="684213" lvl="1" indent="-284163"/>
            <a:r>
              <a:rPr lang="en-US" dirty="0" smtClean="0"/>
              <a:t>Similar plasma poloidal size, shape of DIII-D and NSTX-U allows multi-machine comparison studies</a:t>
            </a:r>
            <a:endParaRPr lang="en-US" dirty="0"/>
          </a:p>
          <a:p>
            <a:pPr marL="284163" indent="-284163">
              <a:spcBef>
                <a:spcPts val="2400"/>
              </a:spcBef>
            </a:pPr>
            <a:r>
              <a:rPr lang="en-US" u="sng" dirty="0" smtClean="0"/>
              <a:t>Electromagnetic Particle Injector (EPI)</a:t>
            </a:r>
            <a:r>
              <a:rPr lang="en-US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(in 5 Year Plan)</a:t>
            </a:r>
            <a:endParaRPr lang="en-US" dirty="0" smtClean="0"/>
          </a:p>
          <a:p>
            <a:pPr marL="684213" lvl="1" indent="-284163"/>
            <a:r>
              <a:rPr lang="en-US" dirty="0" smtClean="0"/>
              <a:t>Motivation: Handle fast disruptions</a:t>
            </a:r>
          </a:p>
          <a:p>
            <a:pPr marL="1084263" lvl="2" indent="-284163"/>
            <a:r>
              <a:rPr lang="en-US" dirty="0"/>
              <a:t>For warning times &lt; 10 </a:t>
            </a:r>
            <a:r>
              <a:rPr lang="en-US" dirty="0" err="1" smtClean="0"/>
              <a:t>ms</a:t>
            </a:r>
            <a:r>
              <a:rPr lang="en-US" dirty="0" smtClean="0"/>
              <a:t>, MGI may </a:t>
            </a:r>
            <a:r>
              <a:rPr lang="en-US" dirty="0"/>
              <a:t>not be a viable option</a:t>
            </a:r>
          </a:p>
          <a:p>
            <a:pPr marL="684213" lvl="1" indent="-284163"/>
            <a:r>
              <a:rPr lang="en-US" dirty="0">
                <a:cs typeface="ＭＳ Ｐゴシック" charset="0"/>
              </a:rPr>
              <a:t>Rapid </a:t>
            </a:r>
            <a:r>
              <a:rPr lang="en-US" dirty="0" smtClean="0">
                <a:cs typeface="ＭＳ Ｐゴシック" charset="0"/>
              </a:rPr>
              <a:t>delivery of </a:t>
            </a:r>
            <a:r>
              <a:rPr lang="en-US" dirty="0">
                <a:cs typeface="ＭＳ Ｐゴシック" charset="0"/>
              </a:rPr>
              <a:t>impurities </a:t>
            </a:r>
            <a:r>
              <a:rPr lang="en-US" dirty="0" smtClean="0">
                <a:cs typeface="ＭＳ Ｐゴシック" charset="0"/>
              </a:rPr>
              <a:t>deeper into </a:t>
            </a:r>
            <a:r>
              <a:rPr lang="en-US" dirty="0">
                <a:cs typeface="ＭＳ Ｐゴシック" charset="0"/>
              </a:rPr>
              <a:t>plasma with fast </a:t>
            </a:r>
            <a:r>
              <a:rPr lang="en-US" dirty="0" smtClean="0">
                <a:cs typeface="ＭＳ Ｐゴシック" charset="0"/>
              </a:rPr>
              <a:t>time-response</a:t>
            </a:r>
          </a:p>
          <a:p>
            <a:pPr marL="1084263" lvl="2" indent="-284163"/>
            <a:r>
              <a:rPr lang="en-US" dirty="0">
                <a:cs typeface="ＭＳ Ｐゴシック" charset="0"/>
              </a:rPr>
              <a:t>Under 5ms from trigger to delivery at 7m from </a:t>
            </a:r>
            <a:r>
              <a:rPr lang="en-US" dirty="0" smtClean="0">
                <a:cs typeface="ＭＳ Ｐゴシック" charset="0"/>
              </a:rPr>
              <a:t>plasma</a:t>
            </a:r>
          </a:p>
          <a:p>
            <a:pPr marL="1084263" lvl="2" indent="-284163"/>
            <a:r>
              <a:rPr lang="en-US" altLang="en-US" dirty="0">
                <a:cs typeface="ＭＳ Ｐゴシック" charset="0"/>
              </a:rPr>
              <a:t>Efficiency of system improves in a magnetic field </a:t>
            </a:r>
            <a:r>
              <a:rPr lang="en-US" altLang="en-US" dirty="0" smtClean="0">
                <a:cs typeface="ＭＳ Ｐゴシック" charset="0"/>
              </a:rPr>
              <a:t>environment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284163" indent="-28416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15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 double solenoid valve design (zero net </a:t>
            </a:r>
            <a:r>
              <a:rPr lang="en-US" altLang="en-US" dirty="0" err="1" smtClean="0"/>
              <a:t>JxB</a:t>
            </a:r>
            <a:r>
              <a:rPr lang="en-US" altLang="en-US" dirty="0" smtClean="0"/>
              <a:t> torque) pass tests for reliability and magnetic </a:t>
            </a:r>
            <a:r>
              <a:rPr lang="en-US" altLang="en-US" dirty="0"/>
              <a:t>f</a:t>
            </a:r>
            <a:r>
              <a:rPr lang="en-US" altLang="en-US" dirty="0" smtClean="0"/>
              <a:t>ield </a:t>
            </a:r>
            <a:r>
              <a:rPr lang="en-US" altLang="en-US" dirty="0"/>
              <a:t>l</a:t>
            </a:r>
            <a:r>
              <a:rPr lang="en-US" altLang="en-US" dirty="0" smtClean="0"/>
              <a:t>imits</a:t>
            </a:r>
          </a:p>
        </p:txBody>
      </p:sp>
      <p:pic>
        <p:nvPicPr>
          <p:cNvPr id="25603" name="Picture 2" descr="20140911_1805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3813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Content Placeholder 4" descr="2014-03-14_09-51-3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b="5812"/>
          <a:stretch>
            <a:fillRect/>
          </a:stretch>
        </p:blipFill>
        <p:spPr bwMode="auto">
          <a:xfrm>
            <a:off x="3397250" y="3352800"/>
            <a:ext cx="5721350" cy="3233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Content Placeholder 4" descr="Solenoi and val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12930"/>
          <a:stretch>
            <a:fillRect/>
          </a:stretch>
        </p:blipFill>
        <p:spPr bwMode="auto">
          <a:xfrm>
            <a:off x="4953000" y="990600"/>
            <a:ext cx="406876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7010400" y="1981200"/>
            <a:ext cx="577850" cy="49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MGI</a:t>
            </a:r>
          </a:p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Valve</a:t>
            </a: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5157788" y="1393825"/>
            <a:ext cx="8096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Magnets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7848600" y="1447800"/>
            <a:ext cx="8096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Magnets</a:t>
            </a:r>
          </a:p>
        </p:txBody>
      </p: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5638800" y="3733800"/>
            <a:ext cx="9429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Test stand</a:t>
            </a:r>
          </a:p>
        </p:txBody>
      </p: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7162800" y="5181600"/>
            <a:ext cx="1185863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Fast Baratron</a:t>
            </a:r>
          </a:p>
        </p:txBody>
      </p:sp>
      <p:sp>
        <p:nvSpPr>
          <p:cNvPr id="25611" name="TextBox 1"/>
          <p:cNvSpPr txBox="1">
            <a:spLocks noChangeArrowheads="1"/>
          </p:cNvSpPr>
          <p:nvPr/>
        </p:nvSpPr>
        <p:spPr bwMode="auto">
          <a:xfrm>
            <a:off x="0" y="914400"/>
            <a:ext cx="4813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i="0">
                <a:solidFill>
                  <a:srgbClr val="0000FF"/>
                </a:solidFill>
              </a:rPr>
              <a:t>Baratron traces with and without magnetic field</a:t>
            </a:r>
          </a:p>
        </p:txBody>
      </p:sp>
      <p:sp>
        <p:nvSpPr>
          <p:cNvPr id="25612" name="TextBox 15"/>
          <p:cNvSpPr txBox="1">
            <a:spLocks noChangeArrowheads="1"/>
          </p:cNvSpPr>
          <p:nvPr/>
        </p:nvSpPr>
        <p:spPr bwMode="auto">
          <a:xfrm>
            <a:off x="2233613" y="5084763"/>
            <a:ext cx="579437" cy="49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MGI</a:t>
            </a:r>
          </a:p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Valve</a:t>
            </a:r>
          </a:p>
        </p:txBody>
      </p:sp>
      <p:sp>
        <p:nvSpPr>
          <p:cNvPr id="25613" name="TextBox 16"/>
          <p:cNvSpPr txBox="1">
            <a:spLocks noChangeArrowheads="1"/>
          </p:cNvSpPr>
          <p:nvPr/>
        </p:nvSpPr>
        <p:spPr bwMode="auto">
          <a:xfrm>
            <a:off x="4410075" y="5372100"/>
            <a:ext cx="577850" cy="49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MGI</a:t>
            </a:r>
          </a:p>
          <a:p>
            <a:pPr eaLnBrk="1" hangingPunct="1"/>
            <a:r>
              <a:rPr lang="en-US" altLang="en-US" i="0">
                <a:solidFill>
                  <a:srgbClr val="FF0000"/>
                </a:solidFill>
              </a:rPr>
              <a:t>Valve</a:t>
            </a:r>
          </a:p>
        </p:txBody>
      </p:sp>
      <p:sp>
        <p:nvSpPr>
          <p:cNvPr id="25614" name="TextBox 1"/>
          <p:cNvSpPr txBox="1">
            <a:spLocks noChangeArrowheads="1"/>
          </p:cNvSpPr>
          <p:nvPr/>
        </p:nvSpPr>
        <p:spPr bwMode="auto">
          <a:xfrm>
            <a:off x="6019800" y="563880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rgbClr val="FF0000"/>
                </a:solidFill>
              </a:rPr>
              <a:t>University of Washington Test Stand</a:t>
            </a:r>
          </a:p>
        </p:txBody>
      </p:sp>
      <p:sp>
        <p:nvSpPr>
          <p:cNvPr id="25615" name="TextBox 1"/>
          <p:cNvSpPr txBox="1">
            <a:spLocks noChangeArrowheads="1"/>
          </p:cNvSpPr>
          <p:nvPr/>
        </p:nvSpPr>
        <p:spPr bwMode="auto">
          <a:xfrm>
            <a:off x="5642768" y="6242248"/>
            <a:ext cx="33949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 dirty="0">
                <a:solidFill>
                  <a:srgbClr val="6600FF"/>
                </a:solidFill>
              </a:rPr>
              <a:t>R. Raman, et al., </a:t>
            </a:r>
            <a:r>
              <a:rPr lang="en-US" altLang="en-US" sz="1400" b="0" i="0" dirty="0" smtClean="0">
                <a:solidFill>
                  <a:srgbClr val="6600FF"/>
                </a:solidFill>
              </a:rPr>
              <a:t>RSI </a:t>
            </a:r>
            <a:r>
              <a:rPr lang="en-US" altLang="en-US" sz="1400" i="0" dirty="0" smtClean="0">
                <a:solidFill>
                  <a:srgbClr val="6600FF"/>
                </a:solidFill>
              </a:rPr>
              <a:t>85 </a:t>
            </a:r>
            <a:r>
              <a:rPr lang="en-US" altLang="en-US" sz="1400" b="0" i="0" dirty="0" smtClean="0">
                <a:solidFill>
                  <a:srgbClr val="6600FF"/>
                </a:solidFill>
              </a:rPr>
              <a:t>(2014) 11E801 </a:t>
            </a:r>
            <a:endParaRPr lang="en-US" altLang="en-US" sz="1400" b="0" i="0" dirty="0">
              <a:solidFill>
                <a:srgbClr val="6600FF"/>
              </a:solidFill>
            </a:endParaRPr>
          </a:p>
        </p:txBody>
      </p:sp>
      <p:pic>
        <p:nvPicPr>
          <p:cNvPr id="25616" name="Picture 17" descr="Figure 9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19200"/>
            <a:ext cx="48736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4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5967045" y="5538108"/>
            <a:ext cx="3124200" cy="960978"/>
          </a:xfrm>
          <a:prstGeom prst="rect">
            <a:avLst/>
          </a:prstGeom>
          <a:solidFill>
            <a:srgbClr val="FFFFCC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NSTX-U MGI will study poloidal injection location variation using identical MGI valves and gas transit piping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74860" y="990600"/>
            <a:ext cx="3124200" cy="5410200"/>
          </a:xfrm>
        </p:spPr>
        <p:txBody>
          <a:bodyPr/>
          <a:lstStyle/>
          <a:p>
            <a:pPr marL="284163" indent="-284163"/>
            <a:r>
              <a:rPr lang="en-US" sz="2000" dirty="0" smtClean="0"/>
              <a:t>Assess </a:t>
            </a:r>
            <a:r>
              <a:rPr lang="en-US" sz="2000" dirty="0"/>
              <a:t>benefits of injection into the private flux region &amp; the high-field </a:t>
            </a:r>
            <a:r>
              <a:rPr lang="en-US" sz="2000" dirty="0" smtClean="0"/>
              <a:t>side vs</a:t>
            </a:r>
            <a:r>
              <a:rPr lang="en-US" sz="2000" dirty="0"/>
              <a:t>. LFS </a:t>
            </a:r>
            <a:r>
              <a:rPr lang="en-US" sz="2000" dirty="0" err="1" smtClean="0"/>
              <a:t>midplane</a:t>
            </a:r>
            <a:endParaRPr lang="en-US" sz="2000" dirty="0" smtClean="0"/>
          </a:p>
          <a:p>
            <a:pPr marL="284163" indent="-284163">
              <a:spcBef>
                <a:spcPts val="1800"/>
              </a:spcBef>
            </a:pPr>
            <a:r>
              <a:rPr lang="en-US" sz="2000" dirty="0"/>
              <a:t>Quantify MGI gas assimilation </a:t>
            </a:r>
            <a:r>
              <a:rPr lang="en-US" sz="2000" dirty="0" smtClean="0"/>
              <a:t>fractions and extend </a:t>
            </a:r>
            <a:r>
              <a:rPr lang="en-US" sz="2000" dirty="0"/>
              <a:t>model to larger </a:t>
            </a:r>
            <a:r>
              <a:rPr lang="en-US" sz="2000" dirty="0" smtClean="0"/>
              <a:t>machines</a:t>
            </a:r>
          </a:p>
          <a:p>
            <a:pPr marL="284163" indent="-284163">
              <a:spcBef>
                <a:spcPts val="1800"/>
              </a:spcBef>
            </a:pP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Model gas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penetration and assimilation results using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3D MHD codes (incl. M3D-C</a:t>
            </a:r>
            <a:r>
              <a:rPr lang="en-US" sz="2000" baseline="30000" dirty="0" smtClean="0">
                <a:latin typeface="Helvetica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284163" indent="-284163">
              <a:spcBef>
                <a:spcPts val="1800"/>
              </a:spcBef>
            </a:pPr>
            <a:r>
              <a:rPr lang="en-US" sz="2000" dirty="0" smtClean="0"/>
              <a:t>First plasma tests April, experiment May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5794236"/>
            <a:ext cx="154268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1a: Private flux region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5791200"/>
            <a:ext cx="2057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1b: Lower SOL, Lower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divertor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4002" y="1488620"/>
            <a:ext cx="4162926" cy="4284191"/>
            <a:chOff x="654002" y="1488620"/>
            <a:chExt cx="4162926" cy="4284191"/>
          </a:xfrm>
        </p:grpSpPr>
        <p:pic>
          <p:nvPicPr>
            <p:cNvPr id="21509" name="Picture 1" descr="DM-Hi-Lo-Triangularty-shap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02" y="1488620"/>
              <a:ext cx="4162926" cy="428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22"/>
            <p:cNvSpPr/>
            <p:nvPr/>
          </p:nvSpPr>
          <p:spPr bwMode="auto">
            <a:xfrm>
              <a:off x="1553816" y="3369364"/>
              <a:ext cx="198784" cy="389595"/>
            </a:xfrm>
            <a:prstGeom prst="ellipse">
              <a:avLst/>
            </a:prstGeom>
            <a:solidFill>
              <a:srgbClr val="FEF5E6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530359" y="3396647"/>
              <a:ext cx="155275" cy="325651"/>
            </a:xfrm>
            <a:prstGeom prst="ellipse">
              <a:avLst/>
            </a:prstGeom>
            <a:solidFill>
              <a:srgbClr val="FEF5E6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6928" y="963326"/>
            <a:ext cx="24384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: Upper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divertor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235528" y="1360713"/>
            <a:ext cx="0" cy="228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124200" y="1371600"/>
            <a:ext cx="0" cy="228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1186544" y="5537478"/>
            <a:ext cx="0" cy="25372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184072" y="5538108"/>
            <a:ext cx="0" cy="25309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83579" y="3736364"/>
            <a:ext cx="110762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: mid-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plane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4444095" y="3657600"/>
            <a:ext cx="239484" cy="228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683579" y="2133600"/>
            <a:ext cx="1183821" cy="707886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  <a:latin typeface="+mn-lt"/>
              </a:rPr>
              <a:t>4: future position</a:t>
            </a:r>
            <a:endParaRPr lang="en-US" sz="2000" dirty="0">
              <a:solidFill>
                <a:srgbClr val="0066FF"/>
              </a:solidFill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4444095" y="2169136"/>
            <a:ext cx="239484" cy="114300"/>
          </a:xfrm>
          <a:prstGeom prst="straightConnector1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694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DPAM Working Group is fulfilling DOE Joint Research Target JRT-16 milestones to start NSTX-U 5 YP research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5" y="1016478"/>
            <a:ext cx="9067800" cy="5334000"/>
          </a:xfrm>
        </p:spPr>
        <p:txBody>
          <a:bodyPr/>
          <a:lstStyle/>
          <a:p>
            <a:r>
              <a:rPr lang="en-US" dirty="0"/>
              <a:t>FY16 DOE </a:t>
            </a:r>
            <a:r>
              <a:rPr lang="en-US" dirty="0" smtClean="0"/>
              <a:t>Joint Research Target summary (1 page)</a:t>
            </a:r>
          </a:p>
          <a:p>
            <a:pPr lvl="1"/>
            <a:r>
              <a:rPr lang="en-US" dirty="0" smtClean="0">
                <a:solidFill>
                  <a:srgbClr val="6600CC"/>
                </a:solidFill>
              </a:rPr>
              <a:t>http</a:t>
            </a:r>
            <a:r>
              <a:rPr lang="en-US" dirty="0">
                <a:solidFill>
                  <a:srgbClr val="6600CC"/>
                </a:solidFill>
              </a:rPr>
              <a:t>://nstx.pppl.gov/DragNDrop/Working_Groups/DPAM/Repository/JRT16QuarterlyMilestones-V9.pdf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/>
              <a:t>Prediction / Avoidance</a:t>
            </a:r>
          </a:p>
          <a:p>
            <a:pPr lvl="1"/>
            <a:r>
              <a:rPr lang="en-US" altLang="en-US" dirty="0" smtClean="0"/>
              <a:t>Use disruption prediction algorithm to characterize the reliability of predicting a few types of common disruptions from at least two devices</a:t>
            </a:r>
          </a:p>
          <a:p>
            <a:pPr lvl="1"/>
            <a:r>
              <a:rPr lang="en-US" altLang="en-US" dirty="0" smtClean="0"/>
              <a:t>Report on capability to reduce disruption rate through active improvement of plasma stability </a:t>
            </a:r>
            <a:endParaRPr lang="en-US" dirty="0" smtClean="0"/>
          </a:p>
          <a:p>
            <a:pPr lvl="1"/>
            <a:r>
              <a:rPr lang="en-US" altLang="en-US" dirty="0" smtClean="0"/>
              <a:t>Test on at least one facility to detect in real time an impending disruption and take corrective measures to safely terminate the plasma discharge </a:t>
            </a:r>
            <a:endParaRPr lang="en-US" dirty="0" smtClean="0"/>
          </a:p>
          <a:p>
            <a:r>
              <a:rPr lang="en-US" dirty="0" smtClean="0"/>
              <a:t>Mitigation</a:t>
            </a:r>
          </a:p>
          <a:p>
            <a:pPr lvl="1"/>
            <a:r>
              <a:rPr lang="en-US" altLang="en-US" dirty="0"/>
              <a:t>Test </a:t>
            </a:r>
            <a:r>
              <a:rPr lang="en-US" altLang="en-US" dirty="0" smtClean="0"/>
              <a:t>newly-designed </a:t>
            </a:r>
            <a:r>
              <a:rPr lang="en-US" altLang="en-US" dirty="0"/>
              <a:t>ITER-type massive gas injection valve to </a:t>
            </a:r>
            <a:r>
              <a:rPr lang="en-US" altLang="en-US" dirty="0" smtClean="0"/>
              <a:t>study benefits </a:t>
            </a:r>
            <a:r>
              <a:rPr lang="en-US" altLang="en-US" dirty="0"/>
              <a:t>of private flux region massive gas injection vs. mid-plane </a:t>
            </a:r>
            <a:r>
              <a:rPr lang="en-US" altLang="en-US" dirty="0" smtClean="0"/>
              <a:t>inj.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39667" y="2333672"/>
            <a:ext cx="458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+mj-lt"/>
              </a:rPr>
              <a:t>Culminating Milestones for 2016</a:t>
            </a:r>
            <a:endParaRPr lang="en-US" u="sng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97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80" y="1042737"/>
            <a:ext cx="9148480" cy="54864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 smtClean="0">
                <a:solidFill>
                  <a:srgbClr val="FF0000"/>
                </a:solidFill>
              </a:rPr>
              <a:t>Disruption PAM Working Group Mission</a:t>
            </a:r>
            <a:endParaRPr lang="en-US" dirty="0" smtClean="0">
              <a:solidFill>
                <a:srgbClr val="FF0000"/>
              </a:solidFill>
            </a:endParaRPr>
          </a:p>
          <a:p>
            <a:pPr marL="630238" lvl="1" indent="-282575">
              <a:spcBef>
                <a:spcPts val="600"/>
              </a:spcBef>
            </a:pPr>
            <a:r>
              <a:rPr lang="en-US" dirty="0">
                <a:solidFill>
                  <a:srgbClr val="9900FF"/>
                </a:solidFill>
              </a:rPr>
              <a:t>Satisfy gaps in understanding </a:t>
            </a:r>
            <a:r>
              <a:rPr lang="en-US" dirty="0" smtClean="0">
                <a:solidFill>
                  <a:srgbClr val="9900FF"/>
                </a:solidFill>
              </a:rPr>
              <a:t>disruption prediction</a:t>
            </a:r>
            <a:r>
              <a:rPr lang="en-US" dirty="0">
                <a:solidFill>
                  <a:srgbClr val="9900FF"/>
                </a:solidFill>
              </a:rPr>
              <a:t>, avoidance</a:t>
            </a:r>
            <a:r>
              <a:rPr lang="en-US" dirty="0" smtClean="0">
                <a:solidFill>
                  <a:srgbClr val="9900FF"/>
                </a:solidFill>
              </a:rPr>
              <a:t>, mitigation</a:t>
            </a:r>
          </a:p>
          <a:p>
            <a:pPr marL="630238" lvl="1" indent="-282575">
              <a:spcBef>
                <a:spcPts val="600"/>
              </a:spcBef>
            </a:pPr>
            <a:r>
              <a:rPr lang="en-US" altLang="en-US" dirty="0" smtClean="0">
                <a:solidFill>
                  <a:srgbClr val="9900FF"/>
                </a:solidFill>
              </a:rPr>
              <a:t>Apply </a:t>
            </a:r>
            <a:r>
              <a:rPr lang="en-US" altLang="en-US" dirty="0">
                <a:solidFill>
                  <a:srgbClr val="9900FF"/>
                </a:solidFill>
              </a:rPr>
              <a:t>knowledge to </a:t>
            </a:r>
            <a:r>
              <a:rPr lang="en-US" altLang="en-US" dirty="0" smtClean="0">
                <a:solidFill>
                  <a:srgbClr val="9900FF"/>
                </a:solidFill>
              </a:rPr>
              <a:t>demonstrate acceptable </a:t>
            </a:r>
            <a:r>
              <a:rPr lang="en-US" altLang="en-US" dirty="0">
                <a:solidFill>
                  <a:srgbClr val="9900FF"/>
                </a:solidFill>
              </a:rPr>
              <a:t>levels of disruption frequency/severity using quantified metrics</a:t>
            </a:r>
          </a:p>
          <a:p>
            <a:pPr marL="230188" indent="-282575">
              <a:spcBef>
                <a:spcPts val="2400"/>
              </a:spcBef>
            </a:pPr>
            <a:r>
              <a:rPr lang="en-US" dirty="0" smtClean="0">
                <a:solidFill>
                  <a:srgbClr val="FF0000"/>
                </a:solidFill>
              </a:rPr>
              <a:t>PAC charges are directly addressed</a:t>
            </a:r>
            <a:endParaRPr lang="en-US" dirty="0">
              <a:solidFill>
                <a:srgbClr val="FF0000"/>
              </a:solidFill>
            </a:endParaRPr>
          </a:p>
          <a:p>
            <a:pPr marL="631825" lvl="1">
              <a:spcBef>
                <a:spcPts val="600"/>
              </a:spcBef>
            </a:pPr>
            <a:r>
              <a:rPr lang="en-US" altLang="en-US" u="sng" dirty="0" smtClean="0">
                <a:solidFill>
                  <a:srgbClr val="6600FF"/>
                </a:solidFill>
              </a:rPr>
              <a:t>FESAC/FES Initiatives</a:t>
            </a:r>
            <a:r>
              <a:rPr lang="en-US" altLang="en-US" dirty="0" smtClean="0"/>
              <a:t>: NSTX-U DPAM Working group effort was </a:t>
            </a:r>
            <a:r>
              <a:rPr lang="en-US" altLang="en-US" u="sng" dirty="0" smtClean="0">
                <a:solidFill>
                  <a:srgbClr val="FF0000"/>
                </a:solidFill>
              </a:rPr>
              <a:t>born</a:t>
            </a:r>
            <a:r>
              <a:rPr lang="en-US" altLang="en-US" dirty="0" smtClean="0"/>
              <a:t> from 2015 FES effort - is identically aligned with it. Urgent ITER need.</a:t>
            </a:r>
          </a:p>
          <a:p>
            <a:pPr marL="630238" lvl="1" indent="-282575">
              <a:spcBef>
                <a:spcPts val="600"/>
              </a:spcBef>
            </a:pPr>
            <a:r>
              <a:rPr lang="en-US" u="sng" dirty="0" smtClean="0">
                <a:solidFill>
                  <a:srgbClr val="6600FF"/>
                </a:solidFill>
              </a:rPr>
              <a:t>Research</a:t>
            </a:r>
            <a:r>
              <a:rPr lang="en-US" dirty="0" smtClean="0"/>
              <a:t>: Disruption Event Characterization And Forecasting effort started to unify physics understanding for disruption avoidance </a:t>
            </a:r>
            <a:r>
              <a:rPr lang="en-US" sz="1800" dirty="0" smtClean="0">
                <a:solidFill>
                  <a:srgbClr val="FF0000"/>
                </a:solidFill>
              </a:rPr>
              <a:t>(5 YP Committee member recommendation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dirty="0" smtClean="0"/>
              <a:t>; MGI to start in 2016.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631825" lvl="1">
              <a:spcBef>
                <a:spcPts val="600"/>
              </a:spcBef>
            </a:pPr>
            <a:r>
              <a:rPr lang="en-US" altLang="en-US" u="sng" dirty="0" smtClean="0">
                <a:solidFill>
                  <a:srgbClr val="6600FF"/>
                </a:solidFill>
              </a:rPr>
              <a:t>Facility enhancements</a:t>
            </a:r>
            <a:r>
              <a:rPr lang="en-US" altLang="en-US" dirty="0" smtClean="0"/>
              <a:t>: Quantified </a:t>
            </a:r>
            <a:r>
              <a:rPr lang="en-US" altLang="en-US" dirty="0" err="1" smtClean="0"/>
              <a:t>disruptivity</a:t>
            </a:r>
            <a:r>
              <a:rPr lang="en-US" altLang="en-US" dirty="0" smtClean="0"/>
              <a:t> metrics will assess new </a:t>
            </a:r>
            <a:r>
              <a:rPr lang="en-US" altLang="en-US" dirty="0"/>
              <a:t>capabilities </a:t>
            </a:r>
            <a:r>
              <a:rPr lang="en-US" altLang="en-US" dirty="0" smtClean="0"/>
              <a:t>(e.g. plasma </a:t>
            </a:r>
            <a:r>
              <a:rPr lang="en-US" altLang="en-US" dirty="0"/>
              <a:t>rotation, </a:t>
            </a:r>
            <a:r>
              <a:rPr lang="en-US" altLang="en-US" dirty="0" smtClean="0"/>
              <a:t>q, active </a:t>
            </a:r>
            <a:r>
              <a:rPr lang="en-US" altLang="en-US" dirty="0"/>
              <a:t>mode control </a:t>
            </a:r>
            <a:r>
              <a:rPr lang="en-US" altLang="en-US" dirty="0" smtClean="0"/>
              <a:t>) and guide future improvements (e.g. planned NCC 3D coil upgrade, et al.)</a:t>
            </a:r>
          </a:p>
          <a:p>
            <a:pPr marL="631825" lvl="1">
              <a:spcBef>
                <a:spcPts val="600"/>
              </a:spcBef>
            </a:pPr>
            <a:r>
              <a:rPr lang="en-US" altLang="en-US" u="sng" dirty="0" smtClean="0">
                <a:solidFill>
                  <a:srgbClr val="6600FF"/>
                </a:solidFill>
              </a:rPr>
              <a:t>PPPL Theory partnership</a:t>
            </a:r>
            <a:r>
              <a:rPr lang="en-US" altLang="en-US" dirty="0" smtClean="0"/>
              <a:t>: Is highly leveraged in this effort (10 members)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730" y="63800"/>
            <a:ext cx="9067800" cy="762000"/>
          </a:xfrm>
        </p:spPr>
        <p:txBody>
          <a:bodyPr/>
          <a:lstStyle/>
          <a:p>
            <a:r>
              <a:rPr lang="en-US" dirty="0" smtClean="0"/>
              <a:t>NSTX-U Research is building upon physics understanding and synergizing control for disruption PAM in tokamaks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3536" y="6169223"/>
            <a:ext cx="2767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(see talk by A. Bhattacharjee)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63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4221" y="5317958"/>
            <a:ext cx="8991600" cy="1187115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5371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isruption avoidance is a critical need for future tokamaks; NSTX-U is focusing stability research on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8" y="966966"/>
            <a:ext cx="9098112" cy="551003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The new “grand challenge” in tokamak stability research</a:t>
            </a:r>
          </a:p>
          <a:p>
            <a:pPr lvl="1">
              <a:spcBef>
                <a:spcPts val="800"/>
              </a:spcBef>
            </a:pPr>
            <a:r>
              <a:rPr lang="en-US" u="sng" dirty="0" smtClean="0">
                <a:solidFill>
                  <a:srgbClr val="FF0000"/>
                </a:solidFill>
              </a:rPr>
              <a:t>Can be done</a:t>
            </a:r>
            <a:r>
              <a:rPr lang="en-US" dirty="0">
                <a:solidFill>
                  <a:srgbClr val="FF0000"/>
                </a:solidFill>
              </a:rPr>
              <a:t>! </a:t>
            </a:r>
            <a:r>
              <a:rPr lang="en-US" dirty="0"/>
              <a:t>(</a:t>
            </a:r>
            <a:r>
              <a:rPr lang="en-US" dirty="0" smtClean="0"/>
              <a:t>JET: </a:t>
            </a:r>
            <a:r>
              <a:rPr lang="en-US" dirty="0"/>
              <a:t>&lt; </a:t>
            </a:r>
            <a:r>
              <a:rPr lang="en-US" dirty="0" smtClean="0"/>
              <a:t>4% disruptions w/C wall, &lt; 10% w/ITER-like wall)</a:t>
            </a:r>
          </a:p>
          <a:p>
            <a:pPr lvl="2">
              <a:spcBef>
                <a:spcPts val="800"/>
              </a:spcBef>
            </a:pPr>
            <a:r>
              <a:rPr lang="en-US" u="sng" dirty="0" smtClean="0">
                <a:solidFill>
                  <a:srgbClr val="6600FF"/>
                </a:solidFill>
              </a:rPr>
              <a:t>ITER disruption rate</a:t>
            </a:r>
            <a:r>
              <a:rPr lang="en-US" dirty="0" smtClean="0">
                <a:solidFill>
                  <a:srgbClr val="6600FF"/>
                </a:solidFill>
              </a:rPr>
              <a:t>: &lt; 1 - 2% (energy load, halo current); &lt;&lt; 1% (runaways)</a:t>
            </a:r>
          </a:p>
          <a:p>
            <a:pPr>
              <a:spcBef>
                <a:spcPts val="2200"/>
              </a:spcBef>
            </a:pPr>
            <a:r>
              <a:rPr lang="en-US" u="sng" dirty="0" smtClean="0">
                <a:solidFill>
                  <a:srgbClr val="FF0000"/>
                </a:solidFill>
              </a:rPr>
              <a:t>Strategic plan</a:t>
            </a:r>
            <a:r>
              <a:rPr lang="en-US" dirty="0" smtClean="0"/>
              <a:t>: utilize/expand stability/control research success 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Synergize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rgbClr val="FF0000"/>
                </a:solidFill>
              </a:rPr>
              <a:t>build upon </a:t>
            </a:r>
            <a:r>
              <a:rPr lang="en-US" sz="1800" dirty="0" smtClean="0"/>
              <a:t>disruption prediction and avoidance successes attained in present tokamaks </a:t>
            </a:r>
            <a:r>
              <a:rPr lang="en-US" sz="1800" dirty="0" smtClean="0">
                <a:solidFill>
                  <a:srgbClr val="6600FF"/>
                </a:solidFill>
              </a:rPr>
              <a:t>(</a:t>
            </a:r>
            <a:r>
              <a:rPr lang="en-US" sz="1800" dirty="0">
                <a:solidFill>
                  <a:srgbClr val="6600FF"/>
                </a:solidFill>
              </a:rPr>
              <a:t>don’t just </a:t>
            </a:r>
            <a:r>
              <a:rPr lang="en-US" sz="1800" dirty="0" smtClean="0">
                <a:solidFill>
                  <a:srgbClr val="6600FF"/>
                </a:solidFill>
              </a:rPr>
              <a:t>repeat them!) </a:t>
            </a:r>
            <a:endParaRPr lang="en-US" sz="1800" dirty="0" smtClean="0"/>
          </a:p>
          <a:p>
            <a:pPr>
              <a:spcBef>
                <a:spcPts val="2200"/>
              </a:spcBef>
            </a:pPr>
            <a:r>
              <a:rPr lang="en-US" u="sng" dirty="0" smtClean="0"/>
              <a:t>FESAC 2014 Strategic Planning report</a:t>
            </a:r>
            <a:r>
              <a:rPr lang="en-US" dirty="0" smtClean="0"/>
              <a:t> </a:t>
            </a:r>
            <a:r>
              <a:rPr lang="en-US" altLang="en-US" dirty="0" smtClean="0"/>
              <a:t>defined “</a:t>
            </a:r>
            <a:r>
              <a:rPr lang="en-US" altLang="en-US" i="1" dirty="0" smtClean="0"/>
              <a:t>Control of Deleterious Transient Events</a:t>
            </a:r>
            <a:r>
              <a:rPr lang="en-US" altLang="en-US" dirty="0" smtClean="0"/>
              <a:t>” highest priority (Tier 1) initiative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sz="1800" dirty="0" smtClean="0"/>
              <a:t>Working group members had significant leadership roles in the 2015 DOE Workshops on solving issues of “Transient </a:t>
            </a:r>
            <a:r>
              <a:rPr lang="en-US" sz="1800" dirty="0"/>
              <a:t>E</a:t>
            </a:r>
            <a:r>
              <a:rPr lang="en-US" sz="1800" dirty="0" smtClean="0"/>
              <a:t>vents in Tokamaks”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spcBef>
                <a:spcPts val="2200"/>
              </a:spcBef>
            </a:pPr>
            <a:r>
              <a:rPr lang="en-US" dirty="0" smtClean="0"/>
              <a:t>NSTX-U will produce focused research on disruption avoidance with quantitative measures of </a:t>
            </a:r>
            <a:r>
              <a:rPr lang="en-US" dirty="0" smtClean="0"/>
              <a:t>progress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Long-term goal: many sequential shots (~3 shot-</a:t>
            </a:r>
            <a:r>
              <a:rPr lang="en-US" dirty="0" err="1" smtClean="0"/>
              <a:t>mins</a:t>
            </a:r>
            <a:r>
              <a:rPr lang="en-US" dirty="0" smtClean="0"/>
              <a:t>) without disruption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18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70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28600"/>
            <a:ext cx="9144000" cy="6567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Supporting Slides Follow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4609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54538"/>
            <a:ext cx="373617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0763" name="Rectangle 5691"/>
          <p:cNvSpPr>
            <a:spLocks noChangeArrowheads="1"/>
          </p:cNvSpPr>
          <p:nvPr/>
        </p:nvSpPr>
        <p:spPr bwMode="auto">
          <a:xfrm>
            <a:off x="288925" y="5286750"/>
            <a:ext cx="4343400" cy="1082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00724" name="Text Box 5652"/>
          <p:cNvSpPr txBox="1">
            <a:spLocks noChangeArrowheads="1"/>
          </p:cNvSpPr>
          <p:nvPr/>
        </p:nvSpPr>
        <p:spPr bwMode="auto">
          <a:xfrm>
            <a:off x="5041900" y="6152733"/>
            <a:ext cx="365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RWM active stabilization coils</a:t>
            </a:r>
          </a:p>
        </p:txBody>
      </p:sp>
      <p:sp>
        <p:nvSpPr>
          <p:cNvPr id="1800753" name="Text Box 5681"/>
          <p:cNvSpPr txBox="1">
            <a:spLocks noChangeArrowheads="1"/>
          </p:cNvSpPr>
          <p:nvPr/>
        </p:nvSpPr>
        <p:spPr bwMode="auto">
          <a:xfrm>
            <a:off x="7458635" y="1231372"/>
            <a:ext cx="1658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RWM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poloidal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sensors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800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00754" name="Line 5682"/>
          <p:cNvSpPr>
            <a:spLocks noChangeShapeType="1"/>
          </p:cNvSpPr>
          <p:nvPr/>
        </p:nvSpPr>
        <p:spPr bwMode="auto">
          <a:xfrm>
            <a:off x="5153024" y="4415025"/>
            <a:ext cx="714375" cy="17377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0755" name="Line 5683"/>
          <p:cNvSpPr>
            <a:spLocks noChangeShapeType="1"/>
          </p:cNvSpPr>
          <p:nvPr/>
        </p:nvSpPr>
        <p:spPr bwMode="auto">
          <a:xfrm flipH="1">
            <a:off x="6744886" y="4207835"/>
            <a:ext cx="1132849" cy="149325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0756" name="Text Box 5684"/>
          <p:cNvSpPr txBox="1">
            <a:spLocks noChangeArrowheads="1"/>
          </p:cNvSpPr>
          <p:nvPr/>
        </p:nvSpPr>
        <p:spPr bwMode="auto">
          <a:xfrm>
            <a:off x="6164263" y="5757445"/>
            <a:ext cx="2674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RWM radial sensors (B</a:t>
            </a:r>
            <a:r>
              <a:rPr lang="en-US" sz="1800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00757" name="Line 5685"/>
          <p:cNvSpPr>
            <a:spLocks noChangeShapeType="1"/>
          </p:cNvSpPr>
          <p:nvPr/>
        </p:nvSpPr>
        <p:spPr bwMode="auto">
          <a:xfrm flipV="1">
            <a:off x="7754470" y="1830060"/>
            <a:ext cx="398930" cy="148001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0758" name="Text Box 5686"/>
          <p:cNvSpPr txBox="1">
            <a:spLocks noChangeArrowheads="1"/>
          </p:cNvSpPr>
          <p:nvPr/>
        </p:nvSpPr>
        <p:spPr bwMode="auto">
          <a:xfrm>
            <a:off x="4386261" y="1509385"/>
            <a:ext cx="112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31C342"/>
                </a:solidFill>
                <a:latin typeface="Arial" pitchFamily="34" charset="0"/>
                <a:cs typeface="Arial" pitchFamily="34" charset="0"/>
              </a:rPr>
              <a:t>Stabilizer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31C342"/>
                </a:solidFill>
                <a:latin typeface="Arial" pitchFamily="34" charset="0"/>
                <a:cs typeface="Arial" pitchFamily="34" charset="0"/>
              </a:rPr>
              <a:t>plates</a:t>
            </a:r>
          </a:p>
        </p:txBody>
      </p:sp>
      <p:sp>
        <p:nvSpPr>
          <p:cNvPr id="1800759" name="Line 5687"/>
          <p:cNvSpPr>
            <a:spLocks noChangeShapeType="1"/>
          </p:cNvSpPr>
          <p:nvPr/>
        </p:nvSpPr>
        <p:spPr bwMode="auto">
          <a:xfrm flipH="1" flipV="1">
            <a:off x="5041899" y="2150734"/>
            <a:ext cx="1848037" cy="1067970"/>
          </a:xfrm>
          <a:prstGeom prst="line">
            <a:avLst/>
          </a:prstGeom>
          <a:noFill/>
          <a:ln w="38100">
            <a:solidFill>
              <a:srgbClr val="31C34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0760" name="Rectangle 5688"/>
          <p:cNvSpPr>
            <a:spLocks noGrp="1" noChangeArrowheads="1"/>
          </p:cNvSpPr>
          <p:nvPr>
            <p:ph type="body" idx="1"/>
          </p:nvPr>
        </p:nvSpPr>
        <p:spPr>
          <a:xfrm>
            <a:off x="304800" y="952491"/>
            <a:ext cx="4343400" cy="5410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r>
              <a:rPr lang="en-US" sz="2000" dirty="0"/>
              <a:t>High beta, low aspect ratio</a:t>
            </a:r>
          </a:p>
          <a:p>
            <a:pPr lvl="1"/>
            <a:r>
              <a:rPr lang="en-US" sz="1800" dirty="0"/>
              <a:t>R = 0.86 m, A &gt; 1.27</a:t>
            </a:r>
          </a:p>
          <a:p>
            <a:pPr lvl="1"/>
            <a:r>
              <a:rPr lang="en-US" sz="1800" dirty="0" err="1"/>
              <a:t>I</a:t>
            </a:r>
            <a:r>
              <a:rPr lang="en-US" sz="1800" baseline="-25000" dirty="0" err="1"/>
              <a:t>p</a:t>
            </a:r>
            <a:r>
              <a:rPr lang="en-US" sz="1800" dirty="0"/>
              <a:t> &lt; 1.5 MA, </a:t>
            </a:r>
            <a:r>
              <a:rPr lang="en-US" sz="1800" dirty="0" err="1"/>
              <a:t>B</a:t>
            </a:r>
            <a:r>
              <a:rPr lang="en-US" sz="1800" baseline="-25000" dirty="0" err="1"/>
              <a:t>t</a:t>
            </a:r>
            <a:r>
              <a:rPr lang="en-US" sz="1800" dirty="0"/>
              <a:t> = 5.5 </a:t>
            </a:r>
            <a:r>
              <a:rPr lang="en-US" sz="1800" dirty="0" err="1"/>
              <a:t>kG</a:t>
            </a:r>
            <a:endParaRPr lang="en-US" sz="1800" dirty="0"/>
          </a:p>
          <a:p>
            <a:pPr lvl="1"/>
            <a:r>
              <a:rPr lang="en-US" sz="1800" dirty="0"/>
              <a:t> </a:t>
            </a:r>
            <a:r>
              <a:rPr lang="en-US" sz="1800" dirty="0" err="1">
                <a:latin typeface="Symbol" pitchFamily="18" charset="2"/>
              </a:rPr>
              <a:t>b</a:t>
            </a:r>
            <a:r>
              <a:rPr lang="en-US" sz="1800" baseline="-25000" dirty="0" err="1"/>
              <a:t>t</a:t>
            </a:r>
            <a:r>
              <a:rPr lang="en-US" sz="1800" dirty="0"/>
              <a:t> &lt; 40%, </a:t>
            </a:r>
            <a:r>
              <a:rPr lang="en-US" sz="1800" dirty="0" err="1">
                <a:latin typeface="Symbol" pitchFamily="18" charset="2"/>
              </a:rPr>
              <a:t>b</a:t>
            </a:r>
            <a:r>
              <a:rPr lang="en-US" sz="1800" baseline="-25000" dirty="0" err="1"/>
              <a:t>N</a:t>
            </a:r>
            <a:r>
              <a:rPr lang="en-US" sz="1800" dirty="0"/>
              <a:t> &gt; 7</a:t>
            </a:r>
          </a:p>
          <a:p>
            <a:pPr lvl="1"/>
            <a:endParaRPr lang="en-US" sz="1800" dirty="0"/>
          </a:p>
          <a:p>
            <a:r>
              <a:rPr lang="en-US" sz="2000" dirty="0"/>
              <a:t>Copper </a:t>
            </a:r>
            <a:r>
              <a:rPr lang="en-US" sz="2000" dirty="0">
                <a:solidFill>
                  <a:srgbClr val="00CC00"/>
                </a:solidFill>
              </a:rPr>
              <a:t>stabilizer plates</a:t>
            </a:r>
            <a:r>
              <a:rPr lang="en-US" sz="2000" dirty="0"/>
              <a:t> for kink mode stabilization</a:t>
            </a:r>
          </a:p>
          <a:p>
            <a:endParaRPr lang="en-US" sz="2000" dirty="0"/>
          </a:p>
          <a:p>
            <a:r>
              <a:rPr lang="en-US" sz="2000" dirty="0" err="1"/>
              <a:t>Midplane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70606"/>
                </a:solidFill>
              </a:rPr>
              <a:t>control coils</a:t>
            </a:r>
            <a:endParaRPr lang="en-US" sz="2000" dirty="0"/>
          </a:p>
          <a:p>
            <a:pPr lvl="1"/>
            <a:r>
              <a:rPr lang="en-US" sz="1800" dirty="0"/>
              <a:t>n = 1 – 3 field correction, magnetic braking of </a:t>
            </a:r>
            <a:r>
              <a:rPr lang="en-US" sz="1800" dirty="0" err="1">
                <a:latin typeface="Symbol" pitchFamily="18" charset="2"/>
              </a:rPr>
              <a:t>w</a:t>
            </a:r>
            <a:r>
              <a:rPr lang="en-US" sz="1800" baseline="-25000" dirty="0" err="1">
                <a:latin typeface="Symbol" pitchFamily="18" charset="2"/>
              </a:rPr>
              <a:t>f</a:t>
            </a:r>
            <a:r>
              <a:rPr lang="en-US" sz="1800" dirty="0"/>
              <a:t> by NTV</a:t>
            </a:r>
            <a:endParaRPr lang="en-US" sz="1800" baseline="-25000" dirty="0">
              <a:latin typeface="Symbol" pitchFamily="18" charset="2"/>
            </a:endParaRPr>
          </a:p>
          <a:p>
            <a:pPr lvl="1"/>
            <a:r>
              <a:rPr lang="en-US" sz="1800" dirty="0"/>
              <a:t>n = 1 RWM control</a:t>
            </a:r>
          </a:p>
          <a:p>
            <a:pPr lvl="1"/>
            <a:endParaRPr lang="en-US" sz="1800" dirty="0"/>
          </a:p>
          <a:p>
            <a:r>
              <a:rPr lang="en-US" sz="2000" dirty="0"/>
              <a:t>Combined sensor sets now used for RWM feedback</a:t>
            </a:r>
          </a:p>
          <a:p>
            <a:pPr lvl="1"/>
            <a:r>
              <a:rPr lang="en-US" sz="1800" dirty="0"/>
              <a:t>48 upper/lower </a:t>
            </a:r>
            <a:r>
              <a:rPr lang="en-US" sz="1800" dirty="0" err="1"/>
              <a:t>B</a:t>
            </a:r>
            <a:r>
              <a:rPr lang="en-US" sz="1800" baseline="-25000" dirty="0" err="1"/>
              <a:t>p</a:t>
            </a:r>
            <a:r>
              <a:rPr lang="en-US" sz="1800" dirty="0"/>
              <a:t>, B</a:t>
            </a:r>
            <a:r>
              <a:rPr lang="en-US" sz="1800" baseline="-25000" dirty="0"/>
              <a:t>r</a:t>
            </a:r>
          </a:p>
        </p:txBody>
      </p:sp>
      <p:sp>
        <p:nvSpPr>
          <p:cNvPr id="1800761" name="Rectangle 5689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bg1">
                        <a:alpha val="86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r>
              <a:rPr lang="en-US" dirty="0"/>
              <a:t>NSTX is a spherical torus equipped to study passive and active global MHD </a:t>
            </a:r>
            <a:r>
              <a:rPr lang="en-US" dirty="0" smtClean="0"/>
              <a:t>control</a:t>
            </a:r>
            <a:endParaRPr lang="en-US" sz="2000" dirty="0"/>
          </a:p>
        </p:txBody>
      </p:sp>
      <p:sp>
        <p:nvSpPr>
          <p:cNvPr id="15" name="Text Box 5681"/>
          <p:cNvSpPr txBox="1">
            <a:spLocks noChangeArrowheads="1"/>
          </p:cNvSpPr>
          <p:nvPr/>
        </p:nvSpPr>
        <p:spPr bwMode="auto">
          <a:xfrm>
            <a:off x="5008063" y="874060"/>
            <a:ext cx="3676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u="sng" dirty="0" smtClean="0">
                <a:solidFill>
                  <a:srgbClr val="6600FF"/>
                </a:solidFill>
                <a:latin typeface="Arial" pitchFamily="34" charset="0"/>
                <a:cs typeface="Arial" pitchFamily="34" charset="0"/>
              </a:rPr>
              <a:t>3D Conducting Structure Model</a:t>
            </a:r>
            <a:endParaRPr lang="en-US" sz="1800" u="sng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49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088466" y="3828522"/>
            <a:ext cx="990600" cy="328612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aphicFrame>
        <p:nvGraphicFramePr>
          <p:cNvPr id="17807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188771"/>
              </p:ext>
            </p:extLst>
          </p:nvPr>
        </p:nvGraphicFramePr>
        <p:xfrm>
          <a:off x="406878" y="4860237"/>
          <a:ext cx="5638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8" name="Equation" r:id="rId4" imgW="3200400" imgH="609600" progId="Equation.3">
                  <p:embed/>
                </p:oleObj>
              </mc:Choice>
              <mc:Fallback>
                <p:oleObj name="Equation" r:id="rId4" imgW="32004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8" y="4860237"/>
                        <a:ext cx="56388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0740" name="Rectangle 4"/>
          <p:cNvSpPr>
            <a:spLocks noChangeArrowheads="1"/>
          </p:cNvSpPr>
          <p:nvPr/>
        </p:nvSpPr>
        <p:spPr bwMode="auto">
          <a:xfrm>
            <a:off x="198438" y="990600"/>
            <a:ext cx="871696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en-US" sz="2000" dirty="0" smtClean="0">
                <a:ea typeface="+mn-ea"/>
              </a:rPr>
              <a:t>Initially </a:t>
            </a:r>
            <a:r>
              <a:rPr lang="en-US" altLang="en-US" sz="2000" dirty="0">
                <a:ea typeface="+mn-ea"/>
              </a:rPr>
              <a:t>used </a:t>
            </a:r>
            <a:r>
              <a:rPr lang="en-US" altLang="en-US" sz="2000" dirty="0" smtClean="0">
                <a:ea typeface="+mn-ea"/>
              </a:rPr>
              <a:t>for NSTX since simple critical scalar </a:t>
            </a:r>
            <a:r>
              <a:rPr lang="en-US" altLang="en-US" sz="2000" i="1" dirty="0" err="1" smtClean="0">
                <a:latin typeface="Symbol" pitchFamily="18" charset="2"/>
                <a:ea typeface="+mn-ea"/>
              </a:rPr>
              <a:t>w</a:t>
            </a:r>
            <a:r>
              <a:rPr lang="en-US" altLang="en-US" sz="2000" i="1" baseline="-25000" dirty="0" err="1" smtClean="0">
                <a:latin typeface="Symbol" pitchFamily="18" charset="2"/>
                <a:ea typeface="+mn-ea"/>
              </a:rPr>
              <a:t>f</a:t>
            </a:r>
            <a:r>
              <a:rPr lang="en-US" altLang="en-US" sz="2000" dirty="0" smtClean="0">
                <a:ea typeface="+mn-ea"/>
              </a:rPr>
              <a:t> threshold stability models did not describe RWM stability</a:t>
            </a:r>
          </a:p>
          <a:p>
            <a:pPr lvl="2">
              <a:lnSpc>
                <a:spcPct val="70000"/>
              </a:lnSpc>
              <a:buFontTx/>
              <a:buChar char="•"/>
            </a:pPr>
            <a:endParaRPr lang="en-US" altLang="en-US" sz="1600" dirty="0" smtClean="0">
              <a:ea typeface="+mn-ea"/>
            </a:endParaRPr>
          </a:p>
          <a:p>
            <a:pPr>
              <a:spcBef>
                <a:spcPct val="40000"/>
              </a:spcBef>
            </a:pPr>
            <a:r>
              <a:rPr lang="en-US" altLang="en-US" sz="2000" dirty="0" smtClean="0">
                <a:ea typeface="+mn-ea"/>
              </a:rPr>
              <a:t>Kinetic modification to ideal MHD growth rate</a:t>
            </a:r>
          </a:p>
          <a:p>
            <a:pPr lvl="1">
              <a:spcBef>
                <a:spcPct val="4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Trapped / circulating ions, trapped electrons, etc.</a:t>
            </a:r>
          </a:p>
          <a:p>
            <a:pPr lvl="1">
              <a:spcBef>
                <a:spcPct val="4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Energetic particle (EP) stabilization</a:t>
            </a:r>
          </a:p>
          <a:p>
            <a:pPr>
              <a:spcBef>
                <a:spcPct val="40000"/>
              </a:spcBef>
            </a:pPr>
            <a:r>
              <a:rPr lang="en-US" altLang="en-US" sz="2000" dirty="0" smtClean="0">
                <a:ea typeface="+mn-ea"/>
              </a:rPr>
              <a:t>Stability depends on</a:t>
            </a:r>
          </a:p>
          <a:p>
            <a:pPr lvl="1">
              <a:spcBef>
                <a:spcPct val="4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Integrated </a:t>
            </a:r>
            <a:r>
              <a:rPr lang="en-US" altLang="en-US" sz="1800" i="1" u="sng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600" i="1" u="sng" baseline="-25000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u="sng" dirty="0" smtClean="0">
                <a:solidFill>
                  <a:srgbClr val="FF0000"/>
                </a:solidFill>
                <a:ea typeface="+mn-ea"/>
              </a:rPr>
              <a:t> profile</a:t>
            </a: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: resonances in </a:t>
            </a:r>
            <a:r>
              <a:rPr lang="en-US" altLang="en-US" sz="1800" i="1" dirty="0" err="1" smtClean="0">
                <a:solidFill>
                  <a:srgbClr val="000000"/>
                </a:solidFill>
                <a:latin typeface="Symbol" pitchFamily="18" charset="2"/>
                <a:ea typeface="+mn-ea"/>
              </a:rPr>
              <a:t>d</a:t>
            </a:r>
            <a:r>
              <a:rPr lang="en-US" altLang="en-US" sz="1800" i="1" dirty="0" err="1" smtClean="0">
                <a:solidFill>
                  <a:srgbClr val="000000"/>
                </a:solidFill>
                <a:ea typeface="+mn-ea"/>
              </a:rPr>
              <a:t>W</a:t>
            </a:r>
            <a:r>
              <a:rPr lang="en-US" altLang="en-US" sz="1800" i="1" baseline="-25000" dirty="0" err="1" smtClean="0">
                <a:solidFill>
                  <a:srgbClr val="000000"/>
                </a:solidFill>
                <a:ea typeface="+mn-ea"/>
              </a:rPr>
              <a:t>K</a:t>
            </a: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 (e.g. ion precession drift)</a:t>
            </a:r>
            <a:endParaRPr lang="en-US" altLang="en-US" sz="1800" baseline="-25000" dirty="0" smtClean="0">
              <a:solidFill>
                <a:srgbClr val="000000"/>
              </a:solidFill>
              <a:ea typeface="+mn-ea"/>
            </a:endParaRPr>
          </a:p>
          <a:p>
            <a:pPr lvl="1">
              <a:spcBef>
                <a:spcPct val="4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Particle </a:t>
            </a:r>
            <a:r>
              <a:rPr lang="en-US" altLang="en-US" sz="1800" u="sng" dirty="0" err="1" smtClean="0">
                <a:solidFill>
                  <a:srgbClr val="FF0000"/>
                </a:solidFill>
                <a:ea typeface="+mn-ea"/>
              </a:rPr>
              <a:t>collisionality</a:t>
            </a:r>
            <a:r>
              <a:rPr lang="en-US" altLang="en-US" sz="1800" u="sng" dirty="0" smtClean="0">
                <a:solidFill>
                  <a:srgbClr val="FF0000"/>
                </a:solidFill>
                <a:ea typeface="+mn-ea"/>
              </a:rPr>
              <a:t>, EP fraction</a:t>
            </a:r>
          </a:p>
          <a:p>
            <a:pPr>
              <a:spcBef>
                <a:spcPct val="20000"/>
              </a:spcBef>
            </a:pPr>
            <a:endParaRPr lang="en-US" altLang="en-US" sz="2000" dirty="0" smtClean="0">
              <a:ea typeface="+mn-ea"/>
            </a:endParaRPr>
          </a:p>
        </p:txBody>
      </p:sp>
      <p:sp>
        <p:nvSpPr>
          <p:cNvPr id="1780741" name="Text Box 5"/>
          <p:cNvSpPr txBox="1">
            <a:spLocks noChangeArrowheads="1"/>
          </p:cNvSpPr>
          <p:nvPr/>
        </p:nvSpPr>
        <p:spPr bwMode="auto">
          <a:xfrm>
            <a:off x="61657" y="4403037"/>
            <a:ext cx="64325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Trapped ion component of </a:t>
            </a:r>
            <a:r>
              <a:rPr lang="en-US" altLang="en-US" sz="1800" i="1" u="sng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d</a:t>
            </a:r>
            <a:r>
              <a:rPr lang="en-US" altLang="en-US" sz="1800" i="1" u="sng" dirty="0" err="1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W</a:t>
            </a:r>
            <a:r>
              <a:rPr lang="en-US" altLang="en-US" sz="1800" i="1" baseline="-25000" dirty="0" err="1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K</a:t>
            </a:r>
            <a:r>
              <a:rPr lang="en-US" altLang="en-US" sz="18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 (plasma integral over energy)</a:t>
            </a:r>
          </a:p>
        </p:txBody>
      </p:sp>
      <p:sp>
        <p:nvSpPr>
          <p:cNvPr id="1780744" name="Rectangle 8"/>
          <p:cNvSpPr>
            <a:spLocks noChangeArrowheads="1"/>
          </p:cNvSpPr>
          <p:nvPr/>
        </p:nvSpPr>
        <p:spPr bwMode="auto">
          <a:xfrm>
            <a:off x="0" y="3044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aphicFrame>
        <p:nvGraphicFramePr>
          <p:cNvPr id="17807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445046"/>
              </p:ext>
            </p:extLst>
          </p:nvPr>
        </p:nvGraphicFramePr>
        <p:xfrm>
          <a:off x="6094413" y="2006600"/>
          <a:ext cx="24558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9" name="Equation" r:id="rId6" imgW="1320480" imgH="431640" progId="Equation.DSMT4">
                  <p:embed/>
                </p:oleObj>
              </mc:Choice>
              <mc:Fallback>
                <p:oleObj name="Equation" r:id="rId6" imgW="1320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3" y="2006600"/>
                        <a:ext cx="2455862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0746" name="Rectangle 10"/>
          <p:cNvSpPr>
            <a:spLocks noChangeArrowheads="1"/>
          </p:cNvSpPr>
          <p:nvPr/>
        </p:nvSpPr>
        <p:spPr bwMode="auto">
          <a:xfrm>
            <a:off x="3912078" y="6095312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collisionality</a:t>
            </a:r>
          </a:p>
        </p:txBody>
      </p:sp>
      <p:sp>
        <p:nvSpPr>
          <p:cNvPr id="1780747" name="Rectangle 11"/>
          <p:cNvSpPr>
            <a:spLocks noChangeArrowheads="1"/>
          </p:cNvSpPr>
          <p:nvPr/>
        </p:nvSpPr>
        <p:spPr bwMode="auto">
          <a:xfrm>
            <a:off x="5192713" y="3811588"/>
            <a:ext cx="3722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i="1" u="sng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600" i="1" u="sng" baseline="-25000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 profile (enters through </a:t>
            </a:r>
            <a:r>
              <a:rPr lang="en-US" altLang="en-US" sz="1600" u="sng" dirty="0" err="1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ExB</a:t>
            </a: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 frequency)</a:t>
            </a:r>
          </a:p>
        </p:txBody>
      </p:sp>
      <p:sp>
        <p:nvSpPr>
          <p:cNvPr id="1780748" name="Rectangle 12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49" name="Line 13"/>
          <p:cNvSpPr>
            <a:spLocks noChangeShapeType="1"/>
          </p:cNvSpPr>
          <p:nvPr/>
        </p:nvSpPr>
        <p:spPr bwMode="auto">
          <a:xfrm flipH="1" flipV="1">
            <a:off x="3467578" y="5753999"/>
            <a:ext cx="596900" cy="32543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0" name="Text Box 32"/>
          <p:cNvSpPr txBox="1">
            <a:spLocks noChangeArrowheads="1"/>
          </p:cNvSpPr>
          <p:nvPr/>
        </p:nvSpPr>
        <p:spPr bwMode="auto">
          <a:xfrm>
            <a:off x="5791200" y="2835275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Hu and Betti, Phys. Rev. </a:t>
            </a:r>
            <a:r>
              <a:rPr lang="en-US" altLang="en-US" sz="1400" dirty="0" err="1" smtClean="0">
                <a:solidFill>
                  <a:srgbClr val="9900CC"/>
                </a:solidFill>
                <a:latin typeface="+mn-lt"/>
                <a:ea typeface="+mn-ea"/>
              </a:rPr>
              <a:t>Lett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 </a:t>
            </a:r>
            <a:r>
              <a:rPr lang="en-US" altLang="en-US" sz="1400" b="1" dirty="0" smtClean="0">
                <a:solidFill>
                  <a:srgbClr val="9900CC"/>
                </a:solidFill>
                <a:latin typeface="+mn-lt"/>
                <a:ea typeface="+mn-ea"/>
              </a:rPr>
              <a:t>93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 (2004) 105002</a:t>
            </a:r>
          </a:p>
        </p:txBody>
      </p:sp>
      <p:sp>
        <p:nvSpPr>
          <p:cNvPr id="1780751" name="Text Box 32"/>
          <p:cNvSpPr txBox="1">
            <a:spLocks noChangeArrowheads="1"/>
          </p:cNvSpPr>
          <p:nvPr/>
        </p:nvSpPr>
        <p:spPr bwMode="auto">
          <a:xfrm>
            <a:off x="5452532" y="13716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Sontag, et al., </a:t>
            </a:r>
            <a:r>
              <a:rPr lang="en-US" altLang="en-US" sz="1400" dirty="0" err="1" smtClean="0">
                <a:solidFill>
                  <a:srgbClr val="9900CC"/>
                </a:solidFill>
                <a:latin typeface="+mn-lt"/>
                <a:ea typeface="+mn-ea"/>
              </a:rPr>
              <a:t>Nucl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. Fusion </a:t>
            </a:r>
            <a:r>
              <a:rPr lang="en-US" altLang="en-US" sz="1400" b="1" dirty="0" smtClean="0">
                <a:solidFill>
                  <a:srgbClr val="9900CC"/>
                </a:solidFill>
                <a:latin typeface="+mn-lt"/>
                <a:ea typeface="+mn-ea"/>
              </a:rPr>
              <a:t>47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 (2007) 1005</a:t>
            </a:r>
          </a:p>
        </p:txBody>
      </p:sp>
      <p:sp>
        <p:nvSpPr>
          <p:cNvPr id="1780752" name="Rectangle 16"/>
          <p:cNvSpPr>
            <a:spLocks noChangeArrowheads="1"/>
          </p:cNvSpPr>
          <p:nvPr/>
        </p:nvSpPr>
        <p:spPr bwMode="auto">
          <a:xfrm>
            <a:off x="779941" y="6095312"/>
            <a:ext cx="1377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precession drift</a:t>
            </a:r>
          </a:p>
        </p:txBody>
      </p:sp>
      <p:sp>
        <p:nvSpPr>
          <p:cNvPr id="1780753" name="Line 17"/>
          <p:cNvSpPr>
            <a:spLocks noChangeShapeType="1"/>
          </p:cNvSpPr>
          <p:nvPr/>
        </p:nvSpPr>
        <p:spPr bwMode="auto">
          <a:xfrm flipV="1">
            <a:off x="1397478" y="5793687"/>
            <a:ext cx="381000" cy="3143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4" name="Rectangle 18"/>
          <p:cNvSpPr>
            <a:spLocks noChangeArrowheads="1"/>
          </p:cNvSpPr>
          <p:nvPr/>
        </p:nvSpPr>
        <p:spPr bwMode="auto">
          <a:xfrm>
            <a:off x="2642078" y="6095312"/>
            <a:ext cx="665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bounce</a:t>
            </a:r>
          </a:p>
        </p:txBody>
      </p:sp>
      <p:sp>
        <p:nvSpPr>
          <p:cNvPr id="1780755" name="Line 19"/>
          <p:cNvSpPr>
            <a:spLocks noChangeShapeType="1"/>
          </p:cNvSpPr>
          <p:nvPr/>
        </p:nvSpPr>
        <p:spPr bwMode="auto">
          <a:xfrm flipH="1" flipV="1">
            <a:off x="2540478" y="5742887"/>
            <a:ext cx="3048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6" name="Rectangle 10"/>
          <p:cNvSpPr>
            <a:spLocks noChangeArrowheads="1"/>
          </p:cNvSpPr>
          <p:nvPr/>
        </p:nvSpPr>
        <p:spPr bwMode="auto">
          <a:xfrm>
            <a:off x="0" y="10309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M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odification of </a:t>
            </a:r>
            <a:r>
              <a:rPr lang="en-US" altLang="en-US" b="1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I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deal </a:t>
            </a:r>
            <a:r>
              <a:rPr lang="en-US" altLang="en-US" b="1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S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tability by </a:t>
            </a:r>
            <a:r>
              <a:rPr lang="en-US" altLang="en-US" b="1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K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inetic theory (</a:t>
            </a:r>
            <a:r>
              <a:rPr lang="en-US" altLang="en-US" b="1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MISK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code) is used to determine proximity of plasmas to stability boundary</a:t>
            </a:r>
            <a:r>
              <a:rPr lang="en-US" altLang="en-US" u="sng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38014" y="4944070"/>
            <a:ext cx="306493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J</a:t>
            </a:r>
            <a:r>
              <a:rPr lang="en-US" sz="1200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. Berkery </a:t>
            </a:r>
            <a:r>
              <a:rPr lang="en-US" sz="1200" i="1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et al.</a:t>
            </a:r>
            <a:r>
              <a:rPr lang="en-US" sz="1200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PRL </a:t>
            </a:r>
            <a:r>
              <a:rPr lang="en-US" sz="1200" b="1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104</a:t>
            </a:r>
            <a:r>
              <a:rPr lang="en-US" sz="1200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, 035003 (2010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S. Sabbagh, et al., NF </a:t>
            </a:r>
            <a:r>
              <a:rPr lang="en-US" sz="1200" b="1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50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, 025020 (2010)</a:t>
            </a:r>
          </a:p>
          <a:p>
            <a:pPr lvl="0">
              <a:spcBef>
                <a:spcPts val="300"/>
              </a:spcBef>
            </a:pP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J. Berkery </a:t>
            </a:r>
            <a:r>
              <a:rPr lang="en-US" sz="1200" i="1" dirty="0">
                <a:solidFill>
                  <a:srgbClr val="9900CC"/>
                </a:solidFill>
                <a:latin typeface="Arial"/>
                <a:cs typeface="Arial" pitchFamily="34" charset="0"/>
              </a:rPr>
              <a:t>et al.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, PRL </a:t>
            </a:r>
            <a:r>
              <a:rPr lang="en-US" sz="1200" b="1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106</a:t>
            </a:r>
            <a:r>
              <a:rPr lang="en-US" sz="1200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, 075004 (2011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S. Sabbagh </a:t>
            </a:r>
            <a:r>
              <a:rPr lang="en-US" sz="1200" i="1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et al</a:t>
            </a:r>
            <a:r>
              <a:rPr lang="en-US" sz="1200" dirty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., 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NF </a:t>
            </a:r>
            <a:r>
              <a:rPr lang="en-US" sz="1200" b="1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53</a:t>
            </a:r>
            <a:r>
              <a:rPr lang="en-US" sz="12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, 104007 (2013)</a:t>
            </a:r>
          </a:p>
          <a:p>
            <a:pPr>
              <a:spcBef>
                <a:spcPts val="300"/>
              </a:spcBef>
            </a:pP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J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. Berkery </a:t>
            </a:r>
            <a:r>
              <a:rPr lang="en-US" sz="1200" i="1" dirty="0">
                <a:solidFill>
                  <a:srgbClr val="9900CC"/>
                </a:solidFill>
                <a:latin typeface="Arial"/>
                <a:cs typeface="Arial" pitchFamily="34" charset="0"/>
              </a:rPr>
              <a:t>et al.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rgbClr val="9900CC"/>
                </a:solidFill>
                <a:latin typeface="Arial"/>
                <a:cs typeface="Arial" pitchFamily="34" charset="0"/>
              </a:rPr>
              <a:t>PoP</a:t>
            </a: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21</a:t>
            </a: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, 056112 (2014)</a:t>
            </a:r>
            <a:endParaRPr lang="en-US" sz="1200" dirty="0" smtClean="0">
              <a:solidFill>
                <a:srgbClr val="9900CC"/>
              </a:solidFill>
              <a:latin typeface="+mn-lt"/>
              <a:ea typeface="+mn-ea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J. Berkery </a:t>
            </a:r>
            <a:r>
              <a:rPr lang="en-US" sz="1200" i="1" dirty="0">
                <a:solidFill>
                  <a:srgbClr val="9900CC"/>
                </a:solidFill>
                <a:latin typeface="Arial"/>
                <a:cs typeface="Arial" pitchFamily="34" charset="0"/>
              </a:rPr>
              <a:t>et al.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rgbClr val="9900CC"/>
                </a:solidFill>
                <a:latin typeface="Arial"/>
                <a:cs typeface="Arial" pitchFamily="34" charset="0"/>
              </a:rPr>
              <a:t>PoP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9900CC"/>
                </a:solidFill>
                <a:latin typeface="Arial"/>
                <a:cs typeface="Arial" pitchFamily="34" charset="0"/>
              </a:rPr>
              <a:t>21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, 052505 (</a:t>
            </a: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2014)</a:t>
            </a:r>
          </a:p>
          <a:p>
            <a:pPr>
              <a:spcBef>
                <a:spcPts val="300"/>
              </a:spcBef>
            </a:pP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J. 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Berkery </a:t>
            </a:r>
            <a:r>
              <a:rPr lang="en-US" sz="1200" i="1" dirty="0">
                <a:solidFill>
                  <a:srgbClr val="9900CC"/>
                </a:solidFill>
                <a:latin typeface="Arial"/>
                <a:cs typeface="Arial" pitchFamily="34" charset="0"/>
              </a:rPr>
              <a:t>et al</a:t>
            </a:r>
            <a:r>
              <a:rPr lang="en-US" sz="1200" dirty="0">
                <a:solidFill>
                  <a:srgbClr val="9900CC"/>
                </a:solidFill>
                <a:latin typeface="Arial"/>
                <a:cs typeface="Arial" pitchFamily="34" charset="0"/>
              </a:rPr>
              <a:t>., NF </a:t>
            </a:r>
            <a:r>
              <a:rPr lang="en-US" sz="1200" b="1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55</a:t>
            </a:r>
            <a:r>
              <a:rPr lang="en-US" sz="12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, 123007 (2015)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53844" y="4379458"/>
            <a:ext cx="2134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Some NSTX / MISK analysis references</a:t>
            </a:r>
            <a:endParaRPr lang="en-US" sz="2000" dirty="0">
              <a:solidFill>
                <a:srgbClr val="9900CC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780366" y="4902678"/>
            <a:ext cx="1905603" cy="0"/>
          </a:xfrm>
          <a:prstGeom prst="line">
            <a:avLst/>
          </a:prstGeom>
          <a:noFill/>
          <a:ln w="158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481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/>
          <p:cNvSpPr/>
          <p:nvPr/>
        </p:nvSpPr>
        <p:spPr bwMode="auto">
          <a:xfrm>
            <a:off x="4300330" y="2949387"/>
            <a:ext cx="4631635" cy="583096"/>
          </a:xfrm>
          <a:custGeom>
            <a:avLst/>
            <a:gdLst>
              <a:gd name="connsiteX0" fmla="*/ 0 w 4631635"/>
              <a:gd name="connsiteY0" fmla="*/ 0 h 583096"/>
              <a:gd name="connsiteX1" fmla="*/ 6627 w 4631635"/>
              <a:gd name="connsiteY1" fmla="*/ 583096 h 583096"/>
              <a:gd name="connsiteX2" fmla="*/ 4631635 w 4631635"/>
              <a:gd name="connsiteY2" fmla="*/ 192156 h 583096"/>
              <a:gd name="connsiteX3" fmla="*/ 4631635 w 4631635"/>
              <a:gd name="connsiteY3" fmla="*/ 0 h 583096"/>
              <a:gd name="connsiteX4" fmla="*/ 0 w 4631635"/>
              <a:gd name="connsiteY4" fmla="*/ 0 h 5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635" h="583096">
                <a:moveTo>
                  <a:pt x="0" y="0"/>
                </a:moveTo>
                <a:lnTo>
                  <a:pt x="6627" y="583096"/>
                </a:lnTo>
                <a:lnTo>
                  <a:pt x="4631635" y="192156"/>
                </a:lnTo>
                <a:lnTo>
                  <a:pt x="4631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52401" y="2782452"/>
            <a:ext cx="3134020" cy="1263967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3027"/>
            <a:ext cx="5734934" cy="391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9888"/>
            <a:ext cx="9067800" cy="762000"/>
          </a:xfrm>
        </p:spPr>
        <p:txBody>
          <a:bodyPr/>
          <a:lstStyle/>
          <a:p>
            <a:r>
              <a:rPr lang="en-US" dirty="0"/>
              <a:t>Kinetic RWM stability evaluated for DIII-D and NSTX plasmas, reproduces experiments </a:t>
            </a:r>
            <a:r>
              <a:rPr lang="en-US" dirty="0" smtClean="0"/>
              <a:t>over wide rotation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" y="1119664"/>
            <a:ext cx="3386053" cy="4519136"/>
          </a:xfrm>
        </p:spPr>
        <p:txBody>
          <a:bodyPr/>
          <a:lstStyle/>
          <a:p>
            <a:pPr marL="228600" indent="-228600"/>
            <a:r>
              <a:rPr lang="en-US" sz="2000" b="0" dirty="0" smtClean="0">
                <a:solidFill>
                  <a:srgbClr val="0000FF"/>
                </a:solidFill>
              </a:rPr>
              <a:t>Summary of results</a:t>
            </a:r>
          </a:p>
          <a:p>
            <a:pPr marL="347663" lvl="1" indent="-234950">
              <a:spcBef>
                <a:spcPts val="600"/>
              </a:spcBef>
            </a:pPr>
            <a:r>
              <a:rPr lang="en-US" sz="1800" dirty="0"/>
              <a:t>Plasmas free of other MHD modes can reach or exceed </a:t>
            </a:r>
            <a:r>
              <a:rPr lang="en-US" sz="1800" dirty="0">
                <a:solidFill>
                  <a:srgbClr val="FF0000"/>
                </a:solidFill>
              </a:rPr>
              <a:t>linear kinetic RWM marginal stability</a:t>
            </a:r>
          </a:p>
          <a:p>
            <a:pPr marL="347663" lvl="1" indent="-234950">
              <a:spcBef>
                <a:spcPts val="1200"/>
              </a:spcBef>
            </a:pPr>
            <a:r>
              <a:rPr lang="en-US" sz="1800" dirty="0"/>
              <a:t>Bursting MHD modes </a:t>
            </a:r>
            <a:r>
              <a:rPr lang="en-US" sz="1800" dirty="0">
                <a:solidFill>
                  <a:srgbClr val="FF0000"/>
                </a:solidFill>
              </a:rPr>
              <a:t>can lead to non-linear destabilization</a:t>
            </a:r>
            <a:r>
              <a:rPr lang="en-US" sz="1800" dirty="0"/>
              <a:t> before linear stability limits are reached</a:t>
            </a:r>
            <a:endParaRPr lang="en-US" sz="1800" dirty="0" smtClean="0"/>
          </a:p>
          <a:p>
            <a:pPr marL="347663" lvl="1" indent="-234950">
              <a:spcBef>
                <a:spcPts val="1200"/>
              </a:spcBef>
            </a:pPr>
            <a:r>
              <a:rPr lang="en-US" sz="1800" dirty="0" smtClean="0"/>
              <a:t>Extrapolations of DIII-D plasmas to different </a:t>
            </a:r>
            <a:r>
              <a:rPr lang="en-US" sz="1800" dirty="0" err="1" smtClean="0"/>
              <a:t>V</a:t>
            </a:r>
            <a:r>
              <a:rPr lang="en-US" sz="18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1800" dirty="0" smtClean="0"/>
              <a:t> show marginal stability is bounded by 1.6 &lt; </a:t>
            </a:r>
            <a:r>
              <a:rPr lang="en-US" sz="1800" dirty="0" err="1" smtClean="0"/>
              <a:t>q</a:t>
            </a:r>
            <a:r>
              <a:rPr lang="en-US" sz="1800" baseline="-25000" dirty="0" err="1" smtClean="0"/>
              <a:t>min</a:t>
            </a:r>
            <a:r>
              <a:rPr lang="en-US" sz="1800" dirty="0" smtClean="0"/>
              <a:t> &lt; 2.8</a:t>
            </a:r>
          </a:p>
          <a:p>
            <a:pPr marL="515938" lvl="1" indent="-287338"/>
            <a:endParaRPr lang="en-US" sz="1800" dirty="0" smtClean="0"/>
          </a:p>
          <a:p>
            <a:pPr marL="515938" lvl="1" indent="-287338"/>
            <a:endParaRPr lang="en-US" sz="1600" dirty="0" smtClean="0"/>
          </a:p>
          <a:p>
            <a:endParaRPr lang="en-US" sz="2000" b="0" dirty="0" smtClean="0">
              <a:solidFill>
                <a:srgbClr val="0000FF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461995" y="1120590"/>
            <a:ext cx="5682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for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u="sng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1" y="4064708"/>
            <a:ext cx="3124876" cy="11518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32256" y="5159187"/>
            <a:ext cx="36792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rotation [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krad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/s]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y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1978776" y="3055916"/>
            <a:ext cx="31838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growth rate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460915" y="4570422"/>
            <a:ext cx="152400" cy="152400"/>
            <a:chOff x="4419600" y="5638800"/>
            <a:chExt cx="152400" cy="152400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5400000"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4451857" y="4308319"/>
            <a:ext cx="152400" cy="152400"/>
            <a:chOff x="5029200" y="5638800"/>
            <a:chExt cx="152400" cy="152400"/>
          </a:xfrm>
          <a:noFill/>
        </p:grpSpPr>
        <p:grpSp>
          <p:nvGrpSpPr>
            <p:cNvPr id="65" name="Group 64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67" name="Straight Connector 66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6" name="Oval 65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602471" y="4206299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ajor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13315" y="4477345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351713" y="4266124"/>
            <a:ext cx="1852591" cy="5082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7799755" y="1755856"/>
            <a:ext cx="1021436" cy="633730"/>
            <a:chOff x="7715242" y="1786733"/>
            <a:chExt cx="1021436" cy="633730"/>
          </a:xfrm>
        </p:grpSpPr>
        <p:sp>
          <p:nvSpPr>
            <p:cNvPr id="78" name="TextBox 77"/>
            <p:cNvSpPr txBox="1"/>
            <p:nvPr/>
          </p:nvSpPr>
          <p:spPr>
            <a:xfrm>
              <a:off x="8011729" y="1786733"/>
              <a:ext cx="7216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DIII-D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006990" y="2081909"/>
              <a:ext cx="7296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7859329" y="1888123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833931" y="2147957"/>
              <a:ext cx="228600" cy="206459"/>
            </a:xfrm>
            <a:custGeom>
              <a:avLst/>
              <a:gdLst>
                <a:gd name="connsiteX0" fmla="*/ 0 w 144923"/>
                <a:gd name="connsiteY0" fmla="*/ 138023 h 141473"/>
                <a:gd name="connsiteX1" fmla="*/ 144923 w 144923"/>
                <a:gd name="connsiteY1" fmla="*/ 141473 h 141473"/>
                <a:gd name="connsiteX2" fmla="*/ 69011 w 144923"/>
                <a:gd name="connsiteY2" fmla="*/ 0 h 141473"/>
                <a:gd name="connsiteX3" fmla="*/ 0 w 144923"/>
                <a:gd name="connsiteY3" fmla="*/ 138023 h 1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23" h="141473">
                  <a:moveTo>
                    <a:pt x="0" y="138023"/>
                  </a:moveTo>
                  <a:lnTo>
                    <a:pt x="144923" y="141473"/>
                  </a:lnTo>
                  <a:lnTo>
                    <a:pt x="69011" y="0"/>
                  </a:lnTo>
                  <a:lnTo>
                    <a:pt x="0" y="138023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7715242" y="1786733"/>
              <a:ext cx="1013123" cy="63373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226739" y="3410145"/>
            <a:ext cx="228600" cy="228600"/>
            <a:chOff x="5029200" y="5638800"/>
            <a:chExt cx="152400" cy="152400"/>
          </a:xfrm>
          <a:noFill/>
        </p:grpSpPr>
        <p:grpSp>
          <p:nvGrpSpPr>
            <p:cNvPr id="84" name="Group 83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86" name="Straight Connector 85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5" name="Oval 84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081738" y="2626299"/>
            <a:ext cx="185918" cy="185904"/>
            <a:chOff x="4419600" y="5638800"/>
            <a:chExt cx="152412" cy="152400"/>
          </a:xfrm>
        </p:grpSpPr>
        <p:cxnSp>
          <p:nvCxnSpPr>
            <p:cNvPr id="89" name="Straight Connector 88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7" name="Group 106"/>
          <p:cNvGrpSpPr/>
          <p:nvPr/>
        </p:nvGrpSpPr>
        <p:grpSpPr>
          <a:xfrm>
            <a:off x="7321031" y="2776826"/>
            <a:ext cx="228600" cy="228600"/>
            <a:chOff x="5029200" y="5638800"/>
            <a:chExt cx="152400" cy="152400"/>
          </a:xfrm>
          <a:noFill/>
        </p:grpSpPr>
        <p:grpSp>
          <p:nvGrpSpPr>
            <p:cNvPr id="110" name="Group 109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2" name="Oval 11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543420" y="2642925"/>
            <a:ext cx="228600" cy="228600"/>
            <a:chOff x="5029200" y="5638800"/>
            <a:chExt cx="152400" cy="152400"/>
          </a:xfrm>
          <a:noFill/>
        </p:grpSpPr>
        <p:grpSp>
          <p:nvGrpSpPr>
            <p:cNvPr id="121" name="Group 120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23" name="Straight Connector 12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2" name="Oval 12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8147044" y="4397187"/>
            <a:ext cx="7312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41426" y="2602369"/>
            <a:ext cx="95891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8684301" y="3066563"/>
            <a:ext cx="185918" cy="185904"/>
            <a:chOff x="4419600" y="5638800"/>
            <a:chExt cx="152412" cy="152400"/>
          </a:xfrm>
        </p:grpSpPr>
        <p:cxnSp>
          <p:nvCxnSpPr>
            <p:cNvPr id="128" name="Straight Connector 127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2" name="TextBox 131"/>
          <p:cNvSpPr txBox="1"/>
          <p:nvPr/>
        </p:nvSpPr>
        <p:spPr>
          <a:xfrm>
            <a:off x="6651249" y="4469032"/>
            <a:ext cx="13580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xtrapolation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6334948" y="4649393"/>
            <a:ext cx="3512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Rectangle 133"/>
          <p:cNvSpPr/>
          <p:nvPr/>
        </p:nvSpPr>
        <p:spPr bwMode="auto">
          <a:xfrm>
            <a:off x="6256714" y="4511916"/>
            <a:ext cx="1687128" cy="254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71113" y="2331323"/>
            <a:ext cx="103906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2.8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23933" y="4058633"/>
            <a:ext cx="103906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1.6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84891" y="2962272"/>
            <a:ext cx="1915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“weak stability” region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 bwMode="auto">
          <a:xfrm flipH="1" flipV="1">
            <a:off x="4748393" y="3787587"/>
            <a:ext cx="96817" cy="1582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 flipH="1" flipV="1">
            <a:off x="8032745" y="3128986"/>
            <a:ext cx="116173" cy="14671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 flipH="1" flipV="1">
            <a:off x="7620368" y="2916219"/>
            <a:ext cx="228232" cy="8247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6645537" y="3366189"/>
            <a:ext cx="26975" cy="14438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549179" y="3167231"/>
            <a:ext cx="61856" cy="14970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Text Box 32"/>
          <p:cNvSpPr txBox="1">
            <a:spLocks noChangeArrowheads="1"/>
          </p:cNvSpPr>
          <p:nvPr/>
        </p:nvSpPr>
        <p:spPr bwMode="auto">
          <a:xfrm>
            <a:off x="4484891" y="6186157"/>
            <a:ext cx="462597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J.W. Berkery, J.M. Hanson, S.A. Sabbagh (Columbia U.)</a:t>
            </a:r>
            <a:endParaRPr lang="en-US" sz="1400" b="0" i="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 Box 32"/>
          <p:cNvSpPr txBox="1">
            <a:spLocks noChangeArrowheads="1"/>
          </p:cNvSpPr>
          <p:nvPr/>
        </p:nvSpPr>
        <p:spPr bwMode="auto">
          <a:xfrm>
            <a:off x="5715000" y="5905784"/>
            <a:ext cx="3352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Sabbagh et al.,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Invited talk 2014</a:t>
            </a:r>
            <a:endParaRPr lang="en-US" sz="14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37335" y="5638800"/>
            <a:ext cx="3324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Extensive NSTX / MISK analysis references spanning ~ 7 years</a:t>
            </a:r>
          </a:p>
          <a:p>
            <a:pPr algn="ctr"/>
            <a:r>
              <a:rPr lang="en-US" sz="1400" dirty="0" smtClean="0">
                <a:solidFill>
                  <a:srgbClr val="9900CC"/>
                </a:solidFill>
                <a:latin typeface="+mn-lt"/>
                <a:ea typeface="+mn-ea"/>
                <a:cs typeface="Arial" pitchFamily="34" charset="0"/>
              </a:rPr>
              <a:t>(8 references given in supporting slides)</a:t>
            </a:r>
            <a:endParaRPr lang="en-US" sz="2000" dirty="0">
              <a:solidFill>
                <a:srgbClr val="99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68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57200" y="5372229"/>
            <a:ext cx="8397240" cy="381000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32410" y="49217"/>
            <a:ext cx="869823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JET disruption event characterization provides framework to follow for understanding / quantifying DPAM progress</a:t>
            </a:r>
            <a:endParaRPr lang="en-US" kern="0" dirty="0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123516" y="4614446"/>
            <a:ext cx="484876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P.C. de </a:t>
            </a:r>
            <a:r>
              <a:rPr lang="en-US" sz="16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Vries</a:t>
            </a:r>
            <a:r>
              <a:rPr lang="en-US" sz="1600" dirty="0">
                <a:solidFill>
                  <a:srgbClr val="6600FF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b="0" i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et al</a:t>
            </a:r>
            <a:r>
              <a:rPr lang="en-US" sz="1600" b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., </a:t>
            </a:r>
            <a:r>
              <a:rPr lang="en-US" sz="16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Nucl</a:t>
            </a:r>
            <a:r>
              <a:rPr lang="en-US" sz="16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Fusion </a:t>
            </a:r>
            <a:r>
              <a:rPr lang="en-US" sz="1600" b="1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51</a:t>
            </a:r>
            <a:r>
              <a:rPr lang="en-US" sz="16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(2011</a:t>
            </a:r>
            <a:r>
              <a:rPr lang="en-US" sz="1600" dirty="0">
                <a:solidFill>
                  <a:srgbClr val="6600FF"/>
                </a:solidFill>
                <a:latin typeface="+mn-lt"/>
                <a:cs typeface="Arial" pitchFamily="34" charset="0"/>
              </a:rPr>
              <a:t>) 053018 </a:t>
            </a:r>
            <a:endParaRPr lang="en-US" sz="16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399" y="1007537"/>
            <a:ext cx="351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  <a:latin typeface="+mn-lt"/>
              </a:rPr>
              <a:t>JET disruption event chains</a:t>
            </a:r>
            <a:endParaRPr lang="en-US" sz="2000" u="sng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6066" y="1007537"/>
            <a:ext cx="412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  <a:latin typeface="+mn-lt"/>
              </a:rPr>
              <a:t>Related disruption event statistics</a:t>
            </a:r>
            <a:endParaRPr lang="en-US" sz="2000" u="sng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090033" y="1434251"/>
            <a:ext cx="3796398" cy="376428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/>
        </p:nvSpPr>
        <p:spPr bwMode="auto">
          <a:xfrm>
            <a:off x="76200" y="5350328"/>
            <a:ext cx="8980381" cy="91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JET disruption </a:t>
            </a:r>
            <a:r>
              <a:rPr lang="en-US" sz="2000" dirty="0"/>
              <a:t>event chain </a:t>
            </a:r>
            <a:r>
              <a:rPr lang="en-US" sz="2000" dirty="0" smtClean="0"/>
              <a:t>analysis performed </a:t>
            </a:r>
            <a:r>
              <a:rPr lang="en-US" sz="2000" dirty="0"/>
              <a:t>by </a:t>
            </a:r>
            <a:r>
              <a:rPr lang="en-US" sz="2000" dirty="0" smtClean="0"/>
              <a:t>hand, desire </a:t>
            </a:r>
            <a:r>
              <a:rPr lang="en-US" sz="2000" dirty="0"/>
              <a:t>to automate</a:t>
            </a:r>
          </a:p>
          <a:p>
            <a:r>
              <a:rPr lang="en-US" sz="2000" dirty="0"/>
              <a:t>General code written </a:t>
            </a:r>
            <a:r>
              <a:rPr lang="en-US" sz="2000" dirty="0" smtClean="0"/>
              <a:t>(DECAF) </a:t>
            </a:r>
            <a:r>
              <a:rPr lang="en-US" sz="2000" dirty="0"/>
              <a:t>to address the </a:t>
            </a:r>
            <a:r>
              <a:rPr lang="en-US" sz="2000" u="sng" dirty="0"/>
              <a:t>first step</a:t>
            </a:r>
            <a:r>
              <a:rPr lang="en-US" sz="2000" dirty="0"/>
              <a:t> – </a:t>
            </a:r>
            <a:r>
              <a:rPr lang="en-US" sz="2000" dirty="0" smtClean="0"/>
              <a:t>initial analysis </a:t>
            </a:r>
            <a:r>
              <a:rPr lang="en-US" sz="2000" dirty="0"/>
              <a:t>started using NSTX </a:t>
            </a:r>
            <a:r>
              <a:rPr lang="en-US" sz="2000" dirty="0" smtClean="0"/>
              <a:t>data</a:t>
            </a:r>
            <a:endParaRPr lang="en-US" sz="2000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r="9554"/>
          <a:stretch/>
        </p:blipFill>
        <p:spPr bwMode="auto">
          <a:xfrm>
            <a:off x="131543" y="1386887"/>
            <a:ext cx="4754310" cy="32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31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5401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FF0000"/>
                </a:solidFill>
              </a:rPr>
              <a:t>Disruption Characterization Code </a:t>
            </a:r>
            <a:r>
              <a:rPr lang="en-US" kern="0" dirty="0" smtClean="0"/>
              <a:t>now yielding initial results: disruption event chains, with related quantitative warnings (2)</a:t>
            </a:r>
            <a:endParaRPr lang="en-US" kern="0" dirty="0"/>
          </a:p>
        </p:txBody>
      </p:sp>
      <p:sp>
        <p:nvSpPr>
          <p:cNvPr id="59" name="TextBox 58"/>
          <p:cNvSpPr txBox="1"/>
          <p:nvPr/>
        </p:nvSpPr>
        <p:spPr>
          <a:xfrm>
            <a:off x="143813" y="6081992"/>
            <a:ext cx="3224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J.W.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B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erkery, S.A. Sabbagh, Y.S. Park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4453465" y="1676400"/>
            <a:ext cx="4343400" cy="46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u="sng" kern="0" dirty="0" smtClean="0"/>
              <a:t>This example</a:t>
            </a:r>
            <a:r>
              <a:rPr lang="en-US" sz="2000" kern="0" dirty="0" smtClean="0"/>
              <a:t>: Greenwald limit warning during </a:t>
            </a:r>
            <a:r>
              <a:rPr lang="en-US" sz="2000" kern="0" dirty="0" err="1" smtClean="0"/>
              <a:t>I</a:t>
            </a:r>
            <a:r>
              <a:rPr lang="en-US" sz="2000" kern="0" baseline="-25000" dirty="0" err="1" smtClean="0"/>
              <a:t>p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rampdown</a:t>
            </a:r>
            <a:endParaRPr lang="en-US" sz="2000" kern="0" dirty="0" smtClean="0"/>
          </a:p>
          <a:p>
            <a:pPr marL="800100" lvl="1" indent="-3429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(GWL) </a:t>
            </a:r>
            <a:r>
              <a:rPr lang="en-US" sz="1800" kern="0" dirty="0" smtClean="0"/>
              <a:t>Greenwald limit warning issued</a:t>
            </a:r>
          </a:p>
          <a:p>
            <a:pPr marL="800100" lvl="1" indent="-3429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(VDE) </a:t>
            </a:r>
            <a:r>
              <a:rPr lang="en-US" sz="1800" kern="0" dirty="0" smtClean="0"/>
              <a:t>VDE condition then found 0.6 </a:t>
            </a:r>
            <a:r>
              <a:rPr lang="en-US" sz="1800" kern="0" dirty="0" err="1" smtClean="0"/>
              <a:t>ms</a:t>
            </a:r>
            <a:r>
              <a:rPr lang="en-US" sz="1800" kern="0" dirty="0" smtClean="0"/>
              <a:t> after GWL warning</a:t>
            </a:r>
          </a:p>
          <a:p>
            <a:pPr marL="800100" lvl="1" indent="-3429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>
                <a:solidFill>
                  <a:srgbClr val="FF0000"/>
                </a:solidFill>
              </a:rPr>
              <a:t>(IPR) </a:t>
            </a:r>
            <a:r>
              <a:rPr lang="en-US" sz="1800" kern="0" dirty="0"/>
              <a:t>Plasma current request not </a:t>
            </a:r>
            <a:r>
              <a:rPr lang="en-US" sz="1800" kern="0" dirty="0" smtClean="0"/>
              <a:t>met</a:t>
            </a:r>
          </a:p>
          <a:p>
            <a:pPr marL="800100" lvl="1" indent="-342900">
              <a:spcBef>
                <a:spcPts val="1200"/>
              </a:spcBef>
              <a:buSzPct val="100000"/>
              <a:buFont typeface="+mj-lt"/>
              <a:buAutoNum type="arabicPeriod"/>
            </a:pPr>
            <a:endParaRPr lang="en-US" sz="1800" kern="0" dirty="0" smtClean="0"/>
          </a:p>
          <a:p>
            <a:pPr lvl="1"/>
            <a:endParaRPr lang="en-US" sz="1800" kern="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43267" y="1538493"/>
            <a:ext cx="3908892" cy="4218842"/>
            <a:chOff x="4986445" y="2235407"/>
            <a:chExt cx="3908892" cy="4218842"/>
          </a:xfrm>
        </p:grpSpPr>
        <p:grpSp>
          <p:nvGrpSpPr>
            <p:cNvPr id="33" name="Group 32"/>
            <p:cNvGrpSpPr/>
            <p:nvPr/>
          </p:nvGrpSpPr>
          <p:grpSpPr>
            <a:xfrm>
              <a:off x="4986445" y="2235407"/>
              <a:ext cx="3706437" cy="3161926"/>
              <a:chOff x="5040890" y="1238210"/>
              <a:chExt cx="3706437" cy="3161926"/>
            </a:xfrm>
          </p:grpSpPr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972"/>
              <a:stretch/>
            </p:blipFill>
            <p:spPr bwMode="auto">
              <a:xfrm>
                <a:off x="5089727" y="2643913"/>
                <a:ext cx="3657600" cy="1756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69" b="53863"/>
              <a:stretch/>
            </p:blipFill>
            <p:spPr bwMode="auto">
              <a:xfrm>
                <a:off x="5040890" y="1238210"/>
                <a:ext cx="3657600" cy="1504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Rectangle 84"/>
              <p:cNvSpPr/>
              <p:nvPr/>
            </p:nvSpPr>
            <p:spPr bwMode="auto">
              <a:xfrm>
                <a:off x="6124755" y="2686051"/>
                <a:ext cx="568939" cy="166688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+mn-lt"/>
                </a:endParaRPr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0" t="89713"/>
            <a:stretch/>
          </p:blipFill>
          <p:spPr bwMode="auto">
            <a:xfrm>
              <a:off x="5379100" y="5342688"/>
              <a:ext cx="3313782" cy="384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12-Point Star 36"/>
            <p:cNvSpPr/>
            <p:nvPr/>
          </p:nvSpPr>
          <p:spPr bwMode="auto">
            <a:xfrm>
              <a:off x="8166460" y="4123665"/>
              <a:ext cx="91440" cy="91440"/>
            </a:xfrm>
            <a:prstGeom prst="star12">
              <a:avLst/>
            </a:prstGeom>
            <a:solidFill>
              <a:srgbClr val="00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64" name="12-Point Star 63"/>
            <p:cNvSpPr/>
            <p:nvPr/>
          </p:nvSpPr>
          <p:spPr bwMode="auto">
            <a:xfrm>
              <a:off x="8192937" y="4001202"/>
              <a:ext cx="91440" cy="91440"/>
            </a:xfrm>
            <a:prstGeom prst="star12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65" name="12-Point Star 64"/>
            <p:cNvSpPr/>
            <p:nvPr/>
          </p:nvSpPr>
          <p:spPr bwMode="auto">
            <a:xfrm>
              <a:off x="8212180" y="3859193"/>
              <a:ext cx="91440" cy="91440"/>
            </a:xfrm>
            <a:prstGeom prst="star12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39249" y="3854103"/>
              <a:ext cx="1181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GWL warnings</a:t>
              </a: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 bwMode="auto">
            <a:xfrm>
              <a:off x="7820912" y="3992603"/>
              <a:ext cx="345548" cy="67835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Arrow Connector 67"/>
            <p:cNvCxnSpPr>
              <a:stCxn id="66" idx="3"/>
            </p:cNvCxnSpPr>
            <p:nvPr/>
          </p:nvCxnSpPr>
          <p:spPr bwMode="auto">
            <a:xfrm flipV="1">
              <a:off x="7820912" y="3904920"/>
              <a:ext cx="329038" cy="87683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Arrow Connector 68"/>
            <p:cNvCxnSpPr>
              <a:stCxn id="66" idx="3"/>
            </p:cNvCxnSpPr>
            <p:nvPr/>
          </p:nvCxnSpPr>
          <p:spPr bwMode="auto">
            <a:xfrm>
              <a:off x="7820912" y="3992603"/>
              <a:ext cx="329038" cy="176783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TextBox 69"/>
            <p:cNvSpPr txBox="1"/>
            <p:nvPr/>
          </p:nvSpPr>
          <p:spPr>
            <a:xfrm>
              <a:off x="5558364" y="2281812"/>
              <a:ext cx="694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0000FF"/>
                  </a:solidFill>
                  <a:latin typeface="+mn-lt"/>
                </a:rPr>
                <a:t>NSTX</a:t>
              </a:r>
            </a:p>
            <a:p>
              <a:pPr>
                <a:buNone/>
              </a:pPr>
              <a:r>
                <a:rPr lang="en-US" sz="1200" dirty="0" smtClean="0">
                  <a:solidFill>
                    <a:srgbClr val="0000FF"/>
                  </a:solidFill>
                  <a:latin typeface="+mn-lt"/>
                </a:rPr>
                <a:t>138854</a:t>
              </a: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H="1">
              <a:off x="6785219" y="5280700"/>
              <a:ext cx="1466517" cy="56154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8284502" y="5280700"/>
              <a:ext cx="394325" cy="5461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72"/>
            <p:cNvSpPr txBox="1"/>
            <p:nvPr/>
          </p:nvSpPr>
          <p:spPr>
            <a:xfrm>
              <a:off x="6788696" y="5871249"/>
              <a:ext cx="535724" cy="27699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FF0000"/>
                  </a:solidFill>
                  <a:latin typeface="+mn-lt"/>
                </a:rPr>
                <a:t>GWL</a:t>
              </a:r>
              <a:endParaRPr lang="en-US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20216" y="5871249"/>
              <a:ext cx="500458" cy="27699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FF0000"/>
                  </a:solidFill>
                  <a:latin typeface="+mn-lt"/>
                </a:rPr>
                <a:t>VDE</a:t>
              </a:r>
              <a:endParaRPr lang="en-US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51736" y="5871248"/>
              <a:ext cx="441146" cy="27699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FF0000"/>
                  </a:solidFill>
                  <a:latin typeface="+mn-lt"/>
                </a:rPr>
                <a:t>IPR</a:t>
              </a:r>
              <a:endParaRPr lang="en-US" sz="12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76" name="Straight Arrow Connector 75"/>
            <p:cNvCxnSpPr>
              <a:stCxn id="73" idx="3"/>
              <a:endCxn id="74" idx="1"/>
            </p:cNvCxnSpPr>
            <p:nvPr/>
          </p:nvCxnSpPr>
          <p:spPr bwMode="auto">
            <a:xfrm>
              <a:off x="7324420" y="6009749"/>
              <a:ext cx="195796" cy="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8007850" y="6009750"/>
              <a:ext cx="228815" cy="1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Box 77"/>
            <p:cNvSpPr txBox="1"/>
            <p:nvPr/>
          </p:nvSpPr>
          <p:spPr>
            <a:xfrm>
              <a:off x="5847204" y="6177250"/>
              <a:ext cx="1601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Detected at: 0.7442s</a:t>
              </a: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64124" y="6177249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0.7448s</a:t>
              </a: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65650" y="6177248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0.7502s</a:t>
              </a:r>
              <a:endParaRPr lang="en-US" sz="12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49649" y="2675467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Disruption during</a:t>
              </a:r>
            </a:p>
            <a:p>
              <a:pPr>
                <a:buNone/>
              </a:pPr>
              <a:r>
                <a:rPr lang="en-US" sz="1200" dirty="0" err="1" smtClean="0">
                  <a:latin typeface="+mn-lt"/>
                </a:rPr>
                <a:t>I</a:t>
              </a:r>
              <a:r>
                <a:rPr lang="en-US" sz="1200" baseline="-25000" dirty="0" err="1" smtClean="0">
                  <a:latin typeface="+mn-lt"/>
                </a:rPr>
                <a:t>p</a:t>
              </a:r>
              <a:r>
                <a:rPr lang="en-US" sz="1200" dirty="0" smtClean="0">
                  <a:solidFill>
                    <a:schemeClr val="tx1"/>
                  </a:solidFill>
                  <a:latin typeface="+mn-lt"/>
                </a:rPr>
                <a:t> ramp-down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flipV="1">
              <a:off x="7770445" y="2864919"/>
              <a:ext cx="395205" cy="122982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6" name="TextBox 85"/>
          <p:cNvSpPr txBox="1"/>
          <p:nvPr/>
        </p:nvSpPr>
        <p:spPr>
          <a:xfrm>
            <a:off x="1464699" y="5039380"/>
            <a:ext cx="82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Event chain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5500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55"/>
            <a:ext cx="9144000" cy="8159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NTV physics studies for rotation control</a:t>
            </a:r>
            <a:r>
              <a:rPr lang="en-US" dirty="0"/>
              <a:t>: </a:t>
            </a:r>
            <a:r>
              <a:rPr lang="en-US" dirty="0" smtClean="0"/>
              <a:t>measured NTV torque density profiles quantitatively compare well to theory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4968" y="5298140"/>
            <a:ext cx="8915400" cy="1196790"/>
          </a:xfrm>
        </p:spPr>
        <p:txBody>
          <a:bodyPr/>
          <a:lstStyle/>
          <a:p>
            <a:r>
              <a:rPr lang="en-US" sz="2000" i="1" dirty="0" smtClean="0"/>
              <a:t>T</a:t>
            </a:r>
            <a:r>
              <a:rPr lang="en-US" sz="2000" i="1" baseline="-25000" dirty="0" smtClean="0"/>
              <a:t>NTV</a:t>
            </a:r>
            <a:r>
              <a:rPr lang="en-US" sz="2000" dirty="0" smtClean="0"/>
              <a:t> (theory) scaled to match </a:t>
            </a:r>
            <a:r>
              <a:rPr lang="en-US" sz="2000" i="1" dirty="0" smtClean="0"/>
              <a:t>peak</a:t>
            </a:r>
            <a:r>
              <a:rPr lang="en-US" sz="2000" dirty="0" smtClean="0"/>
              <a:t> value of measured </a:t>
            </a:r>
            <a:r>
              <a:rPr lang="en-US" sz="2000" i="1" dirty="0"/>
              <a:t>-</a:t>
            </a:r>
            <a:r>
              <a:rPr lang="en-US" sz="2000" i="1" dirty="0" err="1" smtClean="0"/>
              <a:t>dL</a:t>
            </a:r>
            <a:r>
              <a:rPr lang="en-US" sz="2000" i="1" dirty="0" smtClean="0"/>
              <a:t>/</a:t>
            </a:r>
            <a:r>
              <a:rPr lang="en-US" sz="2000" i="1" dirty="0" err="1" smtClean="0"/>
              <a:t>dt</a:t>
            </a:r>
            <a:r>
              <a:rPr lang="en-US" sz="2000" dirty="0" smtClean="0"/>
              <a:t> </a:t>
            </a:r>
            <a:endParaRPr lang="en-US" sz="2000" dirty="0"/>
          </a:p>
          <a:p>
            <a:pPr lvl="1"/>
            <a:r>
              <a:rPr lang="en-US" sz="1600" dirty="0" smtClean="0"/>
              <a:t>Scale factor (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dL</a:t>
            </a:r>
            <a:r>
              <a:rPr lang="en-US" sz="1600" i="1" dirty="0" smtClean="0"/>
              <a:t>/</a:t>
            </a:r>
            <a:r>
              <a:rPr lang="en-US" sz="1600" i="1" dirty="0" err="1" smtClean="0"/>
              <a:t>dt</a:t>
            </a:r>
            <a:r>
              <a:rPr lang="en-US" sz="1600" i="1" dirty="0" smtClean="0"/>
              <a:t>)/T</a:t>
            </a:r>
            <a:r>
              <a:rPr lang="en-US" sz="1600" i="1" baseline="-25000" dirty="0" smtClean="0"/>
              <a:t>NTV</a:t>
            </a:r>
            <a:r>
              <a:rPr lang="en-US" sz="1600" i="1" dirty="0" smtClean="0"/>
              <a:t>) </a:t>
            </a:r>
            <a:r>
              <a:rPr lang="en-US" sz="1600" dirty="0" smtClean="0"/>
              <a:t>= </a:t>
            </a:r>
            <a:r>
              <a:rPr lang="en-US" sz="1600" dirty="0" smtClean="0">
                <a:solidFill>
                  <a:srgbClr val="9900FF"/>
                </a:solidFill>
              </a:rPr>
              <a:t>1.7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9900FF"/>
                </a:solidFill>
              </a:rPr>
              <a:t>0.6</a:t>
            </a:r>
            <a:r>
              <a:rPr lang="en-US" sz="1600" dirty="0" smtClean="0"/>
              <a:t> for cases shown above – </a:t>
            </a:r>
            <a:r>
              <a:rPr lang="en-US" sz="1600" dirty="0" smtClean="0">
                <a:solidFill>
                  <a:srgbClr val="9900FF"/>
                </a:solidFill>
              </a:rPr>
              <a:t>O(1) agreement</a:t>
            </a:r>
          </a:p>
          <a:p>
            <a:r>
              <a:rPr lang="en-US" altLang="en-US" sz="2000" dirty="0" smtClean="0"/>
              <a:t>KSTAR n = 2 NTV experiments </a:t>
            </a:r>
            <a:r>
              <a:rPr lang="en-US" altLang="en-US" sz="2000" u="sng" dirty="0" smtClean="0"/>
              <a:t>do not</a:t>
            </a:r>
            <a:r>
              <a:rPr lang="en-US" altLang="en-US" sz="2000" dirty="0" smtClean="0"/>
              <a:t> exhibit hysteresis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00280" y="895295"/>
            <a:ext cx="4477871" cy="4410111"/>
            <a:chOff x="4343400" y="916631"/>
            <a:chExt cx="4477871" cy="441011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77" b="7234"/>
            <a:stretch/>
          </p:blipFill>
          <p:spPr>
            <a:xfrm>
              <a:off x="4343400" y="1000225"/>
              <a:ext cx="4477871" cy="40605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71034" y="916631"/>
              <a:ext cx="2904551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000" b="0" i="0" u="sng" dirty="0" smtClean="0">
                  <a:solidFill>
                    <a:srgbClr val="9900FF"/>
                  </a:solidFill>
                  <a:latin typeface="+mn-lt"/>
                </a:rPr>
                <a:t>n = 2 coil configuration</a:t>
              </a:r>
              <a:endParaRPr lang="en-US" sz="2000" b="0" i="0" u="sng" dirty="0">
                <a:solidFill>
                  <a:srgbClr val="9900FF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46118" y="2479810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Experimental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-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dL</a:t>
              </a: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/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dt</a:t>
              </a:r>
              <a:endParaRPr lang="en-US" sz="1400" b="0" i="0" dirty="0" smtClean="0">
                <a:solidFill>
                  <a:srgbClr val="009900"/>
                </a:solidFill>
                <a:latin typeface="+mn-lt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6594953" y="3035951"/>
              <a:ext cx="175842" cy="300466"/>
            </a:xfrm>
            <a:prstGeom prst="straightConnector1">
              <a:avLst/>
            </a:prstGeom>
            <a:noFill/>
            <a:ln w="158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6637445" y="4865081"/>
              <a:ext cx="600075" cy="461661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4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y</a:t>
              </a:r>
              <a:r>
                <a:rPr lang="en-US" sz="2400" b="0" i="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2400" b="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7847157" y="1393217"/>
              <a:ext cx="8595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00FF"/>
                  </a:solidFill>
                  <a:latin typeface="+mn-lt"/>
                </a:rPr>
                <a:t>NSTX</a:t>
              </a:r>
              <a:endParaRPr lang="en-US" sz="1800" b="0" i="0" dirty="0">
                <a:latin typeface="+mn-lt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5791200" y="4603242"/>
              <a:ext cx="945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  <a:latin typeface="+mn-lt"/>
                </a:rPr>
                <a:t>NTVTOK</a:t>
              </a:r>
              <a:endParaRPr lang="en-US" sz="1400" b="0" i="0" dirty="0">
                <a:latin typeface="+mn-lt"/>
              </a:endParaRP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6524325" y="1733350"/>
              <a:ext cx="6095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>
                  <a:solidFill>
                    <a:srgbClr val="9900FF"/>
                  </a:solidFill>
                  <a:latin typeface="+mn-lt"/>
                </a:rPr>
                <a:t>x</a:t>
              </a:r>
              <a:r>
                <a:rPr lang="en-US" sz="1400" b="0" i="0" dirty="0" smtClean="0">
                  <a:solidFill>
                    <a:srgbClr val="9900FF"/>
                  </a:solidFill>
                  <a:latin typeface="+mn-lt"/>
                </a:rPr>
                <a:t>1.7</a:t>
              </a:r>
              <a:endParaRPr lang="en-US" sz="1400" b="0" i="0" dirty="0">
                <a:solidFill>
                  <a:srgbClr val="9900FF"/>
                </a:solidFill>
                <a:latin typeface="+mn-lt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4536140" y="2276551"/>
            <a:ext cx="340660" cy="158831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895295"/>
            <a:ext cx="4572000" cy="4417369"/>
            <a:chOff x="4524675" y="904309"/>
            <a:chExt cx="4572000" cy="441736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2" r="8030" b="7036"/>
            <a:stretch/>
          </p:blipFill>
          <p:spPr>
            <a:xfrm>
              <a:off x="4524675" y="1314650"/>
              <a:ext cx="4572000" cy="3733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39968" y="904309"/>
              <a:ext cx="2944704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000" b="0" i="0" u="sng" dirty="0" smtClean="0">
                  <a:solidFill>
                    <a:srgbClr val="9900FF"/>
                  </a:solidFill>
                  <a:latin typeface="+mn-lt"/>
                </a:rPr>
                <a:t>n = 3 coil configuration</a:t>
              </a:r>
              <a:endParaRPr lang="en-US" sz="2000" b="0" i="0" u="sng" dirty="0">
                <a:solidFill>
                  <a:srgbClr val="9900FF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43800" y="2285565"/>
              <a:ext cx="128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Experimental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-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dL</a:t>
              </a: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/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dt</a:t>
              </a:r>
              <a:endParaRPr lang="en-US" sz="1400" b="0" i="0" dirty="0" smtClean="0">
                <a:solidFill>
                  <a:srgbClr val="009900"/>
                </a:solidFill>
                <a:latin typeface="+mn-lt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>
              <a:off x="8062122" y="2851874"/>
              <a:ext cx="146968" cy="424726"/>
            </a:xfrm>
            <a:prstGeom prst="straightConnector1">
              <a:avLst/>
            </a:prstGeom>
            <a:noFill/>
            <a:ln w="158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5238550" y="4603242"/>
              <a:ext cx="945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  <a:latin typeface="+mn-lt"/>
                </a:rPr>
                <a:t>NTVTOK</a:t>
              </a:r>
              <a:endParaRPr lang="en-US" sz="1400" b="0" i="0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23195" y="4860017"/>
              <a:ext cx="600075" cy="461661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4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y</a:t>
              </a:r>
              <a:r>
                <a:rPr lang="en-US" sz="2400" b="0" i="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2400" b="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8179390" y="1393217"/>
              <a:ext cx="8595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00FF"/>
                  </a:solidFill>
                  <a:latin typeface="+mn-lt"/>
                </a:rPr>
                <a:t>NSTX</a:t>
              </a:r>
              <a:endParaRPr lang="en-US" sz="1800" b="0" i="0" dirty="0">
                <a:latin typeface="+mn-lt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7011200" y="1864323"/>
              <a:ext cx="6095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 smtClean="0">
                  <a:solidFill>
                    <a:srgbClr val="9900FF"/>
                  </a:solidFill>
                  <a:latin typeface="+mn-lt"/>
                </a:rPr>
                <a:t>x</a:t>
              </a:r>
              <a:r>
                <a:rPr lang="en-US" sz="1400" dirty="0">
                  <a:solidFill>
                    <a:srgbClr val="9900FF"/>
                  </a:solidFill>
                  <a:latin typeface="+mn-lt"/>
                </a:rPr>
                <a:t>0</a:t>
              </a:r>
              <a:r>
                <a:rPr lang="en-US" sz="1400" b="0" i="0" dirty="0" smtClean="0">
                  <a:solidFill>
                    <a:srgbClr val="9900FF"/>
                  </a:solidFill>
                  <a:latin typeface="+mn-lt"/>
                </a:rPr>
                <a:t>.6</a:t>
              </a:r>
              <a:endParaRPr lang="en-US" sz="1400" b="0" i="0" dirty="0">
                <a:solidFill>
                  <a:srgbClr val="9900FF"/>
                </a:solidFill>
                <a:latin typeface="+mn-lt"/>
              </a:endParaRPr>
            </a:p>
          </p:txBody>
        </p:sp>
      </p:grp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33399" y="6266330"/>
            <a:ext cx="844475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See recent NTV review paper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: K.C. Shaing, K. Ida, S.A. Sabbagh, et al., </a:t>
            </a:r>
            <a:r>
              <a:rPr lang="en-US" sz="14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Fusion </a:t>
            </a:r>
            <a:r>
              <a:rPr lang="en-US" sz="1400" b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55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(2015</a:t>
            </a:r>
            <a:r>
              <a:rPr lang="en-US" sz="1400" dirty="0">
                <a:solidFill>
                  <a:srgbClr val="6600FF"/>
                </a:solidFill>
                <a:latin typeface="+mn-lt"/>
                <a:cs typeface="Arial" pitchFamily="34" charset="0"/>
              </a:rPr>
              <a:t>) 125001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6" name="Rectangle 26"/>
          <p:cNvSpPr>
            <a:spLocks noChangeArrowheads="1"/>
          </p:cNvSpPr>
          <p:nvPr/>
        </p:nvSpPr>
        <p:spPr bwMode="auto">
          <a:xfrm>
            <a:off x="1329260" y="3708560"/>
            <a:ext cx="3484563" cy="22812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5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54"/>
          <a:stretch/>
        </p:blipFill>
        <p:spPr bwMode="auto">
          <a:xfrm>
            <a:off x="125935" y="3631935"/>
            <a:ext cx="4800600" cy="161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Active RWM control</a:t>
            </a:r>
            <a:r>
              <a:rPr lang="en-US" dirty="0" smtClean="0"/>
              <a:t>: dual </a:t>
            </a:r>
            <a:r>
              <a:rPr lang="en-US" dirty="0"/>
              <a:t>B</a:t>
            </a:r>
            <a:r>
              <a:rPr lang="en-US" baseline="-25000" dirty="0"/>
              <a:t>r</a:t>
            </a:r>
            <a:r>
              <a:rPr lang="en-US" dirty="0"/>
              <a:t> + </a:t>
            </a:r>
            <a:r>
              <a:rPr lang="en-US" dirty="0" err="1"/>
              <a:t>B</a:t>
            </a:r>
            <a:r>
              <a:rPr lang="en-US" baseline="-25000" dirty="0" err="1"/>
              <a:t>p</a:t>
            </a:r>
            <a:r>
              <a:rPr lang="en-US" dirty="0"/>
              <a:t> sensor feedback </a:t>
            </a:r>
            <a:r>
              <a:rPr lang="en-US" dirty="0" smtClean="0"/>
              <a:t>gain and phase scans produce significantly </a:t>
            </a:r>
            <a:r>
              <a:rPr lang="en-US" dirty="0"/>
              <a:t>reduced </a:t>
            </a:r>
            <a:r>
              <a:rPr lang="en-US" dirty="0" smtClean="0"/>
              <a:t>n = 1 field</a:t>
            </a:r>
            <a:endParaRPr lang="en-US" dirty="0"/>
          </a:p>
        </p:txBody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6390" y="1097411"/>
            <a:ext cx="4109720" cy="20267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latin typeface="Arial" pitchFamily="34" charset="0"/>
              </a:rPr>
              <a:t>Favorable </a:t>
            </a:r>
            <a:r>
              <a:rPr lang="en-US" sz="1800" dirty="0" err="1">
                <a:latin typeface="Arial" pitchFamily="34" charset="0"/>
              </a:rPr>
              <a:t>B</a:t>
            </a:r>
            <a:r>
              <a:rPr lang="en-US" sz="1800" baseline="-25000" dirty="0" err="1">
                <a:latin typeface="Arial" pitchFamily="34" charset="0"/>
              </a:rPr>
              <a:t>p</a:t>
            </a:r>
            <a:r>
              <a:rPr lang="en-US" sz="1800" dirty="0">
                <a:latin typeface="Arial" pitchFamily="34" charset="0"/>
              </a:rPr>
              <a:t> + B</a:t>
            </a:r>
            <a:r>
              <a:rPr lang="en-US" sz="1800" baseline="-25000" dirty="0">
                <a:latin typeface="Arial" pitchFamily="34" charset="0"/>
              </a:rPr>
              <a:t>r</a:t>
            </a: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</a:rPr>
              <a:t>feedback (FB) </a:t>
            </a:r>
            <a:r>
              <a:rPr lang="en-US" sz="1800" dirty="0">
                <a:latin typeface="Arial" pitchFamily="34" charset="0"/>
              </a:rPr>
              <a:t>settings </a:t>
            </a:r>
            <a:r>
              <a:rPr lang="en-US" sz="1800" dirty="0" smtClean="0">
                <a:latin typeface="Arial" pitchFamily="34" charset="0"/>
              </a:rPr>
              <a:t>found (low l</a:t>
            </a:r>
            <a:r>
              <a:rPr lang="en-US" sz="1800" baseline="-25000" dirty="0" smtClean="0">
                <a:latin typeface="Arial" pitchFamily="34" charset="0"/>
              </a:rPr>
              <a:t>i</a:t>
            </a:r>
            <a:r>
              <a:rPr lang="en-US" sz="1800" dirty="0" smtClean="0">
                <a:latin typeface="Arial" pitchFamily="34" charset="0"/>
              </a:rPr>
              <a:t> plasmas)</a:t>
            </a:r>
            <a:endParaRPr lang="en-US" sz="1800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Time-evolved theory simulation </a:t>
            </a:r>
            <a:r>
              <a:rPr lang="en-US" sz="1800" dirty="0"/>
              <a:t>of </a:t>
            </a:r>
            <a:r>
              <a:rPr lang="en-US" sz="1800" dirty="0" err="1"/>
              <a:t>B</a:t>
            </a:r>
            <a:r>
              <a:rPr lang="en-US" sz="1800" baseline="-25000" dirty="0" err="1"/>
              <a:t>r</a:t>
            </a:r>
            <a:r>
              <a:rPr lang="en-US" sz="1800" dirty="0" err="1"/>
              <a:t>+B</a:t>
            </a:r>
            <a:r>
              <a:rPr lang="en-US" sz="1800" baseline="-25000" dirty="0" err="1"/>
              <a:t>p</a:t>
            </a:r>
            <a:r>
              <a:rPr lang="en-US" sz="1800" dirty="0"/>
              <a:t> feedback follows experiment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1800" dirty="0"/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2000" dirty="0"/>
          </a:p>
        </p:txBody>
      </p:sp>
      <p:pic>
        <p:nvPicPr>
          <p:cNvPr id="205824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9630" r="9801" b="11624"/>
          <a:stretch>
            <a:fillRect/>
          </a:stretch>
        </p:blipFill>
        <p:spPr bwMode="auto">
          <a:xfrm>
            <a:off x="5259910" y="3492341"/>
            <a:ext cx="3886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49" name="Text Box 9"/>
          <p:cNvSpPr txBox="1">
            <a:spLocks noChangeArrowheads="1"/>
          </p:cNvSpPr>
          <p:nvPr/>
        </p:nvSpPr>
        <p:spPr bwMode="auto">
          <a:xfrm>
            <a:off x="7523685" y="6175216"/>
            <a:ext cx="116217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dirty="0" err="1" smtClean="0">
                <a:latin typeface="Symbol" pitchFamily="18" charset="2"/>
              </a:rPr>
              <a:t>D</a:t>
            </a:r>
            <a:r>
              <a:rPr lang="en-US" sz="1400" dirty="0" err="1" smtClean="0">
                <a:latin typeface="Helvetica" charset="0"/>
              </a:rPr>
              <a:t>t</a:t>
            </a:r>
            <a:r>
              <a:rPr lang="en-US" sz="1400" dirty="0" smtClean="0">
                <a:latin typeface="Helvetica" charset="0"/>
              </a:rPr>
              <a:t> </a:t>
            </a:r>
            <a:r>
              <a:rPr lang="en-US" sz="1400" dirty="0">
                <a:latin typeface="Helvetica" charset="0"/>
              </a:rPr>
              <a:t>(s)   (model)</a:t>
            </a:r>
          </a:p>
        </p:txBody>
      </p:sp>
      <p:sp>
        <p:nvSpPr>
          <p:cNvPr id="2058250" name="Text Box 10"/>
          <p:cNvSpPr txBox="1">
            <a:spLocks noChangeArrowheads="1"/>
          </p:cNvSpPr>
          <p:nvPr/>
        </p:nvSpPr>
        <p:spPr bwMode="auto">
          <a:xfrm rot="-5400000">
            <a:off x="4373291" y="4698820"/>
            <a:ext cx="1630363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>
                <a:latin typeface="Helvetica" charset="0"/>
              </a:rPr>
              <a:t>Radial field n = 1 (G)</a:t>
            </a:r>
          </a:p>
        </p:txBody>
      </p:sp>
      <p:sp>
        <p:nvSpPr>
          <p:cNvPr id="2058255" name="Rectangle 15"/>
          <p:cNvSpPr>
            <a:spLocks noChangeArrowheads="1"/>
          </p:cNvSpPr>
          <p:nvPr/>
        </p:nvSpPr>
        <p:spPr bwMode="auto">
          <a:xfrm>
            <a:off x="94130" y="5562600"/>
            <a:ext cx="545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</a:pPr>
            <a:endParaRPr lang="en-US" sz="2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058251" name="Text Box 11"/>
          <p:cNvSpPr txBox="1">
            <a:spLocks noChangeArrowheads="1"/>
          </p:cNvSpPr>
          <p:nvPr/>
        </p:nvSpPr>
        <p:spPr bwMode="auto">
          <a:xfrm>
            <a:off x="6069535" y="5452904"/>
            <a:ext cx="1241425" cy="182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>
                <a:latin typeface="Helvetica" charset="0"/>
              </a:rPr>
              <a:t>180 deg FB phase</a:t>
            </a:r>
          </a:p>
        </p:txBody>
      </p:sp>
      <p:sp>
        <p:nvSpPr>
          <p:cNvPr id="2058252" name="Text Box 12"/>
          <p:cNvSpPr txBox="1">
            <a:spLocks noChangeArrowheads="1"/>
          </p:cNvSpPr>
          <p:nvPr/>
        </p:nvSpPr>
        <p:spPr bwMode="auto">
          <a:xfrm>
            <a:off x="6374335" y="4797266"/>
            <a:ext cx="1157288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>
                <a:solidFill>
                  <a:srgbClr val="FF0000"/>
                </a:solidFill>
                <a:latin typeface="Helvetica" charset="0"/>
              </a:rPr>
              <a:t>90 deg FB phase</a:t>
            </a:r>
          </a:p>
        </p:txBody>
      </p:sp>
      <p:sp>
        <p:nvSpPr>
          <p:cNvPr id="2058253" name="Line 13"/>
          <p:cNvSpPr>
            <a:spLocks noChangeShapeType="1"/>
          </p:cNvSpPr>
          <p:nvPr/>
        </p:nvSpPr>
        <p:spPr bwMode="auto">
          <a:xfrm flipH="1">
            <a:off x="6563248" y="5009991"/>
            <a:ext cx="28575" cy="2444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254" name="Line 14"/>
          <p:cNvSpPr>
            <a:spLocks noChangeShapeType="1"/>
          </p:cNvSpPr>
          <p:nvPr/>
        </p:nvSpPr>
        <p:spPr bwMode="auto">
          <a:xfrm>
            <a:off x="7512573" y="4067016"/>
            <a:ext cx="12700" cy="220663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256" name="Text Box 16"/>
          <p:cNvSpPr txBox="1">
            <a:spLocks noChangeArrowheads="1"/>
          </p:cNvSpPr>
          <p:nvPr/>
        </p:nvSpPr>
        <p:spPr bwMode="auto">
          <a:xfrm>
            <a:off x="7136335" y="3806666"/>
            <a:ext cx="1073150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>
                <a:solidFill>
                  <a:srgbClr val="0000FF"/>
                </a:solidFill>
                <a:latin typeface="Helvetica" charset="0"/>
              </a:rPr>
              <a:t>0 deg FB phase</a:t>
            </a:r>
          </a:p>
        </p:txBody>
      </p:sp>
      <p:sp>
        <p:nvSpPr>
          <p:cNvPr id="2058257" name="Text Box 17"/>
          <p:cNvSpPr txBox="1">
            <a:spLocks noChangeArrowheads="1"/>
          </p:cNvSpPr>
          <p:nvPr/>
        </p:nvSpPr>
        <p:spPr bwMode="auto">
          <a:xfrm>
            <a:off x="7606235" y="5635466"/>
            <a:ext cx="1246188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>
                <a:solidFill>
                  <a:srgbClr val="CC9900"/>
                </a:solidFill>
                <a:latin typeface="Helvetica" charset="0"/>
              </a:rPr>
              <a:t>Vacuum error field</a:t>
            </a:r>
          </a:p>
        </p:txBody>
      </p:sp>
      <p:sp>
        <p:nvSpPr>
          <p:cNvPr id="2058258" name="Text Box 18"/>
          <p:cNvSpPr txBox="1">
            <a:spLocks noChangeArrowheads="1"/>
          </p:cNvSpPr>
          <p:nvPr/>
        </p:nvSpPr>
        <p:spPr bwMode="auto">
          <a:xfrm>
            <a:off x="7610998" y="5125879"/>
            <a:ext cx="1242135" cy="40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0000FF"/>
                </a:solidFill>
                <a:latin typeface="Helvetica" charset="0"/>
              </a:rPr>
              <a:t>Vacuum </a:t>
            </a:r>
            <a:r>
              <a:rPr lang="en-US" sz="1200" dirty="0" smtClean="0">
                <a:solidFill>
                  <a:srgbClr val="0000FF"/>
                </a:solidFill>
                <a:latin typeface="Helvetica" charset="0"/>
              </a:rPr>
              <a:t>error field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00FF"/>
                </a:solidFill>
                <a:latin typeface="Helvetica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Helvetica" charset="0"/>
              </a:rPr>
              <a:t>+ RFA</a:t>
            </a:r>
          </a:p>
        </p:txBody>
      </p:sp>
      <p:sp>
        <p:nvSpPr>
          <p:cNvPr id="2058259" name="Text Box 19"/>
          <p:cNvSpPr txBox="1">
            <a:spLocks noChangeArrowheads="1"/>
          </p:cNvSpPr>
          <p:nvPr/>
        </p:nvSpPr>
        <p:spPr bwMode="auto">
          <a:xfrm>
            <a:off x="5235930" y="3200400"/>
            <a:ext cx="3818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u="sng" dirty="0" smtClean="0">
                <a:latin typeface="Helvetica" charset="0"/>
              </a:rPr>
              <a:t>Simulation of B</a:t>
            </a:r>
            <a:r>
              <a:rPr lang="en-US" sz="1800" u="sng" baseline="-25000" dirty="0" smtClean="0">
                <a:latin typeface="Helvetica" charset="0"/>
              </a:rPr>
              <a:t>r</a:t>
            </a:r>
            <a:r>
              <a:rPr lang="en-US" sz="1800" u="sng" dirty="0" smtClean="0">
                <a:latin typeface="Helvetica" charset="0"/>
              </a:rPr>
              <a:t> </a:t>
            </a:r>
            <a:r>
              <a:rPr lang="en-US" sz="1800" u="sng" dirty="0">
                <a:latin typeface="Helvetica" charset="0"/>
              </a:rPr>
              <a:t>+ </a:t>
            </a:r>
            <a:r>
              <a:rPr lang="en-US" sz="1800" u="sng" dirty="0" err="1">
                <a:latin typeface="Helvetica" charset="0"/>
              </a:rPr>
              <a:t>B</a:t>
            </a:r>
            <a:r>
              <a:rPr lang="en-US" sz="1800" u="sng" baseline="-25000" dirty="0" err="1">
                <a:latin typeface="Helvetica" charset="0"/>
              </a:rPr>
              <a:t>p</a:t>
            </a:r>
            <a:r>
              <a:rPr lang="en-US" sz="1800" u="sng" dirty="0">
                <a:latin typeface="Helvetica" charset="0"/>
              </a:rPr>
              <a:t> </a:t>
            </a:r>
            <a:r>
              <a:rPr lang="en-US" sz="1800" u="sng" dirty="0" smtClean="0">
                <a:latin typeface="Helvetica" charset="0"/>
              </a:rPr>
              <a:t>control (VALEN)</a:t>
            </a:r>
            <a:endParaRPr lang="en-US" sz="1800" u="sng" dirty="0">
              <a:latin typeface="Helvetica" charset="0"/>
            </a:endParaRPr>
          </a:p>
        </p:txBody>
      </p:sp>
      <p:pic>
        <p:nvPicPr>
          <p:cNvPr id="2058260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8"/>
          <a:stretch/>
        </p:blipFill>
        <p:spPr bwMode="auto">
          <a:xfrm>
            <a:off x="125935" y="5185729"/>
            <a:ext cx="4800600" cy="136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64" name="Line 24"/>
          <p:cNvSpPr>
            <a:spLocks noChangeShapeType="1"/>
          </p:cNvSpPr>
          <p:nvPr/>
        </p:nvSpPr>
        <p:spPr bwMode="auto">
          <a:xfrm>
            <a:off x="1329260" y="3683674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263" name="Text Box 23"/>
          <p:cNvSpPr txBox="1">
            <a:spLocks noChangeArrowheads="1"/>
          </p:cNvSpPr>
          <p:nvPr/>
        </p:nvSpPr>
        <p:spPr bwMode="auto">
          <a:xfrm>
            <a:off x="1457848" y="3494247"/>
            <a:ext cx="877887" cy="1825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2058265" name="Line 25"/>
          <p:cNvSpPr>
            <a:spLocks noChangeShapeType="1"/>
          </p:cNvSpPr>
          <p:nvPr/>
        </p:nvSpPr>
        <p:spPr bwMode="auto">
          <a:xfrm>
            <a:off x="1308623" y="3602198"/>
            <a:ext cx="20637" cy="2390776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267" name="Line 27"/>
          <p:cNvSpPr>
            <a:spLocks noChangeShapeType="1"/>
          </p:cNvSpPr>
          <p:nvPr/>
        </p:nvSpPr>
        <p:spPr bwMode="auto">
          <a:xfrm>
            <a:off x="362473" y="5724685"/>
            <a:ext cx="946150" cy="158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" name="Picture 19" descr="RWM Br sensor gain scan no labels v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73659" b="4758"/>
          <a:stretch/>
        </p:blipFill>
        <p:spPr bwMode="auto">
          <a:xfrm>
            <a:off x="289661" y="2502837"/>
            <a:ext cx="4564305" cy="7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1981835" y="2327162"/>
            <a:ext cx="176304" cy="29383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3315131" y="2122699"/>
            <a:ext cx="935389" cy="23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 Gain = 1.0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308063" y="944921"/>
            <a:ext cx="435862" cy="38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34" charset="0"/>
              </a:rPr>
              <a:t>140122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34" charset="0"/>
              </a:rPr>
              <a:t>139516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694117" y="2122699"/>
            <a:ext cx="1068841" cy="235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No B</a:t>
            </a:r>
            <a:r>
              <a:rPr lang="en-US" sz="1400" baseline="-2500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 feedback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>
            <a:off x="3315131" y="2356546"/>
            <a:ext cx="379542" cy="47136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4235956" y="3315228"/>
            <a:ext cx="582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391429" y="965734"/>
            <a:ext cx="323223" cy="28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N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448973" y="2041921"/>
            <a:ext cx="206911" cy="28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l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126974" y="2619447"/>
            <a:ext cx="164060" cy="508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00"/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215125" y="900768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 dirty="0">
                <a:latin typeface="Helvetica" charset="0"/>
              </a:rPr>
              <a:t>6</a:t>
            </a:r>
          </a:p>
        </p:txBody>
      </p: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15125" y="1117551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4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15125" y="1352623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2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215125" y="1557087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0</a:t>
            </a: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101263" y="1674622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0.8</a:t>
            </a: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101263" y="1832561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0.6</a:t>
            </a: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101263" y="2191290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 dirty="0">
                <a:latin typeface="Helvetica" charset="0"/>
              </a:rPr>
              <a:t>0.2</a:t>
            </a:r>
          </a:p>
        </p:txBody>
      </p:sp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101263" y="2351677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0.0</a:t>
            </a:r>
          </a:p>
        </p:txBody>
      </p:sp>
      <p:sp>
        <p:nvSpPr>
          <p:cNvPr id="56" name="Text Box 44"/>
          <p:cNvSpPr txBox="1">
            <a:spLocks noChangeArrowheads="1"/>
          </p:cNvSpPr>
          <p:nvPr/>
        </p:nvSpPr>
        <p:spPr bwMode="auto">
          <a:xfrm>
            <a:off x="215125" y="2566800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6</a:t>
            </a:r>
          </a:p>
        </p:txBody>
      </p:sp>
      <p:sp>
        <p:nvSpPr>
          <p:cNvPr id="57" name="Text Box 45"/>
          <p:cNvSpPr txBox="1">
            <a:spLocks noChangeArrowheads="1"/>
          </p:cNvSpPr>
          <p:nvPr/>
        </p:nvSpPr>
        <p:spPr bwMode="auto">
          <a:xfrm>
            <a:off x="215125" y="2765142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4</a:t>
            </a:r>
          </a:p>
        </p:txBody>
      </p:sp>
      <p:sp>
        <p:nvSpPr>
          <p:cNvPr id="58" name="Text Box 46"/>
          <p:cNvSpPr txBox="1">
            <a:spLocks noChangeArrowheads="1"/>
          </p:cNvSpPr>
          <p:nvPr/>
        </p:nvSpPr>
        <p:spPr bwMode="auto">
          <a:xfrm>
            <a:off x="215125" y="2968381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2</a:t>
            </a:r>
          </a:p>
        </p:txBody>
      </p:sp>
      <p:sp>
        <p:nvSpPr>
          <p:cNvPr id="59" name="Text Box 47"/>
          <p:cNvSpPr txBox="1">
            <a:spLocks noChangeArrowheads="1"/>
          </p:cNvSpPr>
          <p:nvPr/>
        </p:nvSpPr>
        <p:spPr bwMode="auto">
          <a:xfrm>
            <a:off x="215125" y="3166722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0</a:t>
            </a:r>
          </a:p>
        </p:txBody>
      </p:sp>
      <p:grpSp>
        <p:nvGrpSpPr>
          <p:cNvPr id="60" name="Group 48"/>
          <p:cNvGrpSpPr>
            <a:grpSpLocks/>
          </p:cNvGrpSpPr>
          <p:nvPr/>
        </p:nvGrpSpPr>
        <p:grpSpPr bwMode="auto">
          <a:xfrm>
            <a:off x="239612" y="3275382"/>
            <a:ext cx="4668373" cy="168957"/>
            <a:chOff x="224" y="3653"/>
            <a:chExt cx="3813" cy="138"/>
          </a:xfrm>
        </p:grpSpPr>
        <p:sp>
          <p:nvSpPr>
            <p:cNvPr id="61" name="Text Box 49"/>
            <p:cNvSpPr txBox="1">
              <a:spLocks noChangeArrowheads="1"/>
            </p:cNvSpPr>
            <p:nvPr/>
          </p:nvSpPr>
          <p:spPr bwMode="auto">
            <a:xfrm>
              <a:off x="224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0.0</a:t>
              </a:r>
            </a:p>
          </p:txBody>
        </p:sp>
        <p:sp>
          <p:nvSpPr>
            <p:cNvPr id="62" name="Text Box 50"/>
            <p:cNvSpPr txBox="1">
              <a:spLocks noChangeArrowheads="1"/>
            </p:cNvSpPr>
            <p:nvPr/>
          </p:nvSpPr>
          <p:spPr bwMode="auto">
            <a:xfrm>
              <a:off x="747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0.2</a:t>
              </a:r>
            </a:p>
          </p:txBody>
        </p:sp>
        <p:sp>
          <p:nvSpPr>
            <p:cNvPr id="63" name="Text Box 51"/>
            <p:cNvSpPr txBox="1">
              <a:spLocks noChangeArrowheads="1"/>
            </p:cNvSpPr>
            <p:nvPr/>
          </p:nvSpPr>
          <p:spPr bwMode="auto">
            <a:xfrm>
              <a:off x="1270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 dirty="0">
                  <a:latin typeface="Helvetica" charset="0"/>
                </a:rPr>
                <a:t>0.4</a:t>
              </a:r>
            </a:p>
          </p:txBody>
        </p:sp>
        <p:sp>
          <p:nvSpPr>
            <p:cNvPr id="64" name="Text Box 52"/>
            <p:cNvSpPr txBox="1">
              <a:spLocks noChangeArrowheads="1"/>
            </p:cNvSpPr>
            <p:nvPr/>
          </p:nvSpPr>
          <p:spPr bwMode="auto">
            <a:xfrm>
              <a:off x="1791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0.6</a:t>
              </a:r>
            </a:p>
          </p:txBody>
        </p:sp>
        <p:sp>
          <p:nvSpPr>
            <p:cNvPr id="65" name="Text Box 53"/>
            <p:cNvSpPr txBox="1">
              <a:spLocks noChangeArrowheads="1"/>
            </p:cNvSpPr>
            <p:nvPr/>
          </p:nvSpPr>
          <p:spPr bwMode="auto">
            <a:xfrm>
              <a:off x="2309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0.8</a:t>
              </a:r>
            </a:p>
          </p:txBody>
        </p:sp>
        <p:sp>
          <p:nvSpPr>
            <p:cNvPr id="66" name="Text Box 54"/>
            <p:cNvSpPr txBox="1">
              <a:spLocks noChangeArrowheads="1"/>
            </p:cNvSpPr>
            <p:nvPr/>
          </p:nvSpPr>
          <p:spPr bwMode="auto">
            <a:xfrm>
              <a:off x="2832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1.0</a:t>
              </a:r>
            </a:p>
          </p:txBody>
        </p:sp>
        <p:sp>
          <p:nvSpPr>
            <p:cNvPr id="67" name="Text Box 55"/>
            <p:cNvSpPr txBox="1">
              <a:spLocks noChangeArrowheads="1"/>
            </p:cNvSpPr>
            <p:nvPr/>
          </p:nvSpPr>
          <p:spPr bwMode="auto">
            <a:xfrm>
              <a:off x="3355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1.2</a:t>
              </a:r>
            </a:p>
          </p:txBody>
        </p:sp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3877" y="3653"/>
              <a:ext cx="160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100">
                  <a:latin typeface="Helvetica" charset="0"/>
                </a:rPr>
                <a:t>1.4</a:t>
              </a:r>
            </a:p>
          </p:txBody>
        </p:sp>
      </p:grpSp>
      <p:pic>
        <p:nvPicPr>
          <p:cNvPr id="70" name="Picture 19" descr="RWM Br sensor gain scan no labels v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8444" b="48252"/>
          <a:stretch/>
        </p:blipFill>
        <p:spPr bwMode="auto">
          <a:xfrm>
            <a:off x="293463" y="877404"/>
            <a:ext cx="4564305" cy="15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3722813" y="3007711"/>
            <a:ext cx="1011297" cy="23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Gain = 1.50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 flipV="1">
            <a:off x="3650141" y="2989346"/>
            <a:ext cx="210585" cy="13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Text Box 24"/>
          <p:cNvSpPr txBox="1">
            <a:spLocks noChangeArrowheads="1"/>
          </p:cNvSpPr>
          <p:nvPr/>
        </p:nvSpPr>
        <p:spPr bwMode="auto">
          <a:xfrm>
            <a:off x="331417" y="2476351"/>
            <a:ext cx="10294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 err="1">
                <a:solidFill>
                  <a:schemeClr val="tx2"/>
                </a:solidFill>
                <a:latin typeface="Arial" pitchFamily="34" charset="0"/>
              </a:rPr>
              <a:t>B</a:t>
            </a:r>
            <a:r>
              <a:rPr lang="en-US" sz="1600" baseline="-25000" dirty="0" err="1">
                <a:solidFill>
                  <a:schemeClr val="tx2"/>
                </a:solidFill>
                <a:latin typeface="Arial" pitchFamily="34" charset="0"/>
              </a:rPr>
              <a:t>r</a:t>
            </a:r>
            <a:r>
              <a:rPr lang="en-US" sz="1600" baseline="30000" dirty="0" err="1">
                <a:solidFill>
                  <a:schemeClr val="tx2"/>
                </a:solidFill>
                <a:latin typeface="Arial" pitchFamily="34" charset="0"/>
              </a:rPr>
              <a:t>n</a:t>
            </a:r>
            <a:r>
              <a:rPr lang="en-US" sz="1600" baseline="30000" dirty="0">
                <a:solidFill>
                  <a:schemeClr val="tx2"/>
                </a:solidFill>
                <a:latin typeface="Arial" pitchFamily="34" charset="0"/>
              </a:rPr>
              <a:t> = 1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7736" y="969228"/>
            <a:ext cx="323223" cy="28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N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1" name="Text Box 26"/>
          <p:cNvSpPr txBox="1">
            <a:spLocks noChangeArrowheads="1"/>
          </p:cNvSpPr>
          <p:nvPr/>
        </p:nvSpPr>
        <p:spPr bwMode="auto">
          <a:xfrm>
            <a:off x="445280" y="2045415"/>
            <a:ext cx="206911" cy="28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l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123281" y="2622941"/>
            <a:ext cx="164060" cy="508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00"/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97570" y="2020929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 dirty="0">
                <a:latin typeface="Helvetica" charset="0"/>
              </a:rPr>
              <a:t>0.4</a:t>
            </a:r>
          </a:p>
        </p:txBody>
      </p:sp>
      <p:sp>
        <p:nvSpPr>
          <p:cNvPr id="99" name="Text Box 44"/>
          <p:cNvSpPr txBox="1">
            <a:spLocks noChangeArrowheads="1"/>
          </p:cNvSpPr>
          <p:nvPr/>
        </p:nvSpPr>
        <p:spPr bwMode="auto">
          <a:xfrm>
            <a:off x="211432" y="2570294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6</a:t>
            </a:r>
          </a:p>
        </p:txBody>
      </p:sp>
      <p:sp>
        <p:nvSpPr>
          <p:cNvPr id="100" name="Text Box 45"/>
          <p:cNvSpPr txBox="1">
            <a:spLocks noChangeArrowheads="1"/>
          </p:cNvSpPr>
          <p:nvPr/>
        </p:nvSpPr>
        <p:spPr bwMode="auto">
          <a:xfrm>
            <a:off x="211432" y="2768636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>
                <a:latin typeface="Helvetica" charset="0"/>
              </a:rPr>
              <a:t>4</a:t>
            </a:r>
          </a:p>
        </p:txBody>
      </p:sp>
      <p:sp>
        <p:nvSpPr>
          <p:cNvPr id="101" name="Text Box 46"/>
          <p:cNvSpPr txBox="1">
            <a:spLocks noChangeArrowheads="1"/>
          </p:cNvSpPr>
          <p:nvPr/>
        </p:nvSpPr>
        <p:spPr bwMode="auto">
          <a:xfrm>
            <a:off x="211432" y="2971875"/>
            <a:ext cx="705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000" dirty="0">
                <a:latin typeface="Helvetica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9233" y="1506511"/>
            <a:ext cx="1324402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1600" baseline="-25000" dirty="0" smtClean="0">
                <a:solidFill>
                  <a:srgbClr val="00B050"/>
                </a:solidFill>
                <a:latin typeface="+mn-lt"/>
              </a:rPr>
              <a:t>r</a:t>
            </a: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 gain scan</a:t>
            </a:r>
            <a:endParaRPr 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956805" y="4238798"/>
            <a:ext cx="1790875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1600" baseline="-25000" dirty="0" smtClean="0">
                <a:solidFill>
                  <a:srgbClr val="00B050"/>
                </a:solidFill>
                <a:latin typeface="+mn-lt"/>
              </a:rPr>
              <a:t>r</a:t>
            </a: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 FB phase scan</a:t>
            </a:r>
            <a:endParaRPr 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4993340" y="2390001"/>
            <a:ext cx="411068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104007 </a:t>
            </a:r>
            <a:endParaRPr lang="en-US" sz="1400" b="0" i="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9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283" name="Rectangle 51"/>
          <p:cNvSpPr>
            <a:spLocks noChangeArrowheads="1"/>
          </p:cNvSpPr>
          <p:nvPr/>
        </p:nvSpPr>
        <p:spPr bwMode="auto">
          <a:xfrm>
            <a:off x="180096" y="2951063"/>
            <a:ext cx="3934704" cy="338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Controller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model can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compensate for wall currents</a:t>
            </a:r>
          </a:p>
          <a:p>
            <a:pPr marL="742950" lvl="1" indent="-28575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Includes linear plasma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+mn-ea"/>
              </a:rPr>
              <a:t>mode-induced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current model (DCON)</a:t>
            </a:r>
            <a:endParaRPr lang="en-US" sz="1600" dirty="0">
              <a:solidFill>
                <a:srgbClr val="FF0000"/>
              </a:solidFill>
              <a:latin typeface="Arial" pitchFamily="34" charset="0"/>
              <a:ea typeface="+mn-ea"/>
            </a:endParaRPr>
          </a:p>
          <a:p>
            <a:pPr marL="342900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Potential to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allow control coils to be moved further from plasma, and be shielded (e.g. for ITER)</a:t>
            </a:r>
          </a:p>
          <a:p>
            <a:pPr marL="342900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endParaRPr lang="en-US" sz="1600" dirty="0" smtClean="0">
              <a:solidFill>
                <a:srgbClr val="3333FF"/>
              </a:solidFill>
              <a:latin typeface="Arial" pitchFamily="34" charset="0"/>
              <a:ea typeface="+mn-ea"/>
            </a:endParaRPr>
          </a:p>
          <a:p>
            <a:pPr marL="342900" lvl="1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</a:rPr>
              <a:t>Straightforward inclusion of multiple modes (n = 1, or n &gt; 1)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767D2-C78A-4FF0-AE8E-59E1E3375AD5}" type="slidenum">
              <a:rPr lang="en-US">
                <a:solidFill>
                  <a:srgbClr val="3333CC"/>
                </a:solidFill>
              </a:rPr>
              <a:pPr/>
              <a:t>39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1887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85" y="1155700"/>
            <a:ext cx="10064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2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73" y="1136650"/>
            <a:ext cx="1017587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2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5" y="1143000"/>
            <a:ext cx="13350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72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841" y="-17092"/>
            <a:ext cx="8898118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Model-based RWM </a:t>
            </a:r>
            <a:r>
              <a:rPr lang="en-US" dirty="0">
                <a:solidFill>
                  <a:srgbClr val="FF0000"/>
                </a:solidFill>
              </a:rPr>
              <a:t>state space controller </a:t>
            </a:r>
            <a:r>
              <a:rPr lang="en-US" dirty="0" smtClean="0"/>
              <a:t>including 3D model of plasma and wall currents used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sp>
        <p:nvSpPr>
          <p:cNvPr id="1887240" name="AutoShape 6"/>
          <p:cNvSpPr>
            <a:spLocks noChangeArrowheads="1"/>
          </p:cNvSpPr>
          <p:nvPr/>
        </p:nvSpPr>
        <p:spPr bwMode="auto">
          <a:xfrm>
            <a:off x="2670048" y="1066800"/>
            <a:ext cx="1708150" cy="1600200"/>
          </a:xfrm>
          <a:prstGeom prst="rightArrow">
            <a:avLst>
              <a:gd name="adj1" fmla="val 50000"/>
              <a:gd name="adj2" fmla="val 26687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hangingPunct="1"/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87241" name="Text Box 7"/>
          <p:cNvSpPr txBox="1">
            <a:spLocks noChangeArrowheads="1"/>
          </p:cNvSpPr>
          <p:nvPr/>
        </p:nvSpPr>
        <p:spPr bwMode="auto">
          <a:xfrm>
            <a:off x="2714498" y="1576388"/>
            <a:ext cx="1600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Balancing</a:t>
            </a:r>
            <a:br>
              <a:rPr lang="en-US" sz="1600" dirty="0">
                <a:solidFill>
                  <a:srgbClr val="FF0000"/>
                </a:solidFill>
                <a:latin typeface="Helvetica" charset="0"/>
              </a:rPr>
            </a:b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transformation</a:t>
            </a:r>
          </a:p>
        </p:txBody>
      </p:sp>
      <p:sp>
        <p:nvSpPr>
          <p:cNvPr id="1887244" name="Text Box 65"/>
          <p:cNvSpPr txBox="1">
            <a:spLocks noChangeArrowheads="1"/>
          </p:cNvSpPr>
          <p:nvPr/>
        </p:nvSpPr>
        <p:spPr bwMode="auto">
          <a:xfrm>
            <a:off x="2030413" y="862013"/>
            <a:ext cx="101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0000"/>
                </a:solidFill>
                <a:latin typeface="Helvetica" charset="0"/>
              </a:rPr>
              <a:t>~</a:t>
            </a: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3000+ states</a:t>
            </a:r>
            <a:endParaRPr lang="en-US" sz="12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887249" name="Text Box 73"/>
          <p:cNvSpPr txBox="1">
            <a:spLocks noChangeArrowheads="1"/>
          </p:cNvSpPr>
          <p:nvPr/>
        </p:nvSpPr>
        <p:spPr bwMode="auto">
          <a:xfrm>
            <a:off x="685800" y="868363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u="sng">
                <a:solidFill>
                  <a:srgbClr val="0000FF"/>
                </a:solidFill>
                <a:latin typeface="Helvetica" charset="0"/>
              </a:rPr>
              <a:t>Full 3-D model</a:t>
            </a:r>
          </a:p>
        </p:txBody>
      </p:sp>
      <p:sp>
        <p:nvSpPr>
          <p:cNvPr id="1887251" name="Text Box 77"/>
          <p:cNvSpPr txBox="1">
            <a:spLocks noChangeArrowheads="1"/>
          </p:cNvSpPr>
          <p:nvPr/>
        </p:nvSpPr>
        <p:spPr bwMode="auto">
          <a:xfrm>
            <a:off x="7906385" y="16589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…</a:t>
            </a:r>
          </a:p>
        </p:txBody>
      </p:sp>
      <p:sp>
        <p:nvSpPr>
          <p:cNvPr id="1887252" name="Text Box 80"/>
          <p:cNvSpPr txBox="1">
            <a:spLocks noChangeArrowheads="1"/>
          </p:cNvSpPr>
          <p:nvPr/>
        </p:nvSpPr>
        <p:spPr bwMode="auto">
          <a:xfrm>
            <a:off x="4632960" y="1190625"/>
            <a:ext cx="12684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  <a:latin typeface="Helvetica" charset="0"/>
              </a:rPr>
              <a:t>RWM</a:t>
            </a:r>
            <a:br>
              <a:rPr lang="en-US" sz="1400">
                <a:solidFill>
                  <a:srgbClr val="0000FF"/>
                </a:solidFill>
                <a:latin typeface="Helvetica" charset="0"/>
              </a:rPr>
            </a:br>
            <a:r>
              <a:rPr lang="en-US" sz="1400">
                <a:solidFill>
                  <a:srgbClr val="0000FF"/>
                </a:solidFill>
                <a:latin typeface="Helvetica" charset="0"/>
              </a:rPr>
              <a:t>eigenfunction(2 phases,    2 states)</a:t>
            </a:r>
          </a:p>
        </p:txBody>
      </p:sp>
      <p:graphicFrame>
        <p:nvGraphicFramePr>
          <p:cNvPr id="188725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516998"/>
              </p:ext>
            </p:extLst>
          </p:nvPr>
        </p:nvGraphicFramePr>
        <p:xfrm>
          <a:off x="4861560" y="2206625"/>
          <a:ext cx="8382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5" name="Equation" r:id="rId6" imgW="469800" imgH="215640" progId="Equation.3">
                  <p:embed/>
                </p:oleObj>
              </mc:Choice>
              <mc:Fallback>
                <p:oleObj name="Equation" r:id="rId6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560" y="2206625"/>
                        <a:ext cx="8382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725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555693"/>
              </p:ext>
            </p:extLst>
          </p:nvPr>
        </p:nvGraphicFramePr>
        <p:xfrm>
          <a:off x="6231573" y="2266950"/>
          <a:ext cx="2952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6" name="Equation" r:id="rId8" imgW="164880" imgH="228600" progId="Equation.3">
                  <p:embed/>
                </p:oleObj>
              </mc:Choice>
              <mc:Fallback>
                <p:oleObj name="Equation" r:id="rId8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573" y="2266950"/>
                        <a:ext cx="29527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725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645508"/>
              </p:ext>
            </p:extLst>
          </p:nvPr>
        </p:nvGraphicFramePr>
        <p:xfrm>
          <a:off x="7353935" y="2262188"/>
          <a:ext cx="2936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7" name="Equation" r:id="rId10" imgW="164880" imgH="215640" progId="Equation.3">
                  <p:embed/>
                </p:oleObj>
              </mc:Choice>
              <mc:Fallback>
                <p:oleObj name="Equation" r:id="rId10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3935" y="2262188"/>
                        <a:ext cx="2936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65" name="Rectangle 98"/>
          <p:cNvSpPr>
            <a:spLocks noChangeArrowheads="1"/>
          </p:cNvSpPr>
          <p:nvPr/>
        </p:nvSpPr>
        <p:spPr bwMode="auto">
          <a:xfrm>
            <a:off x="5228273" y="806450"/>
            <a:ext cx="2746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sz="1600" u="sng">
                <a:solidFill>
                  <a:srgbClr val="0000FF"/>
                </a:solidFill>
                <a:latin typeface="Helvetica" pitchFamily="34" charset="0"/>
              </a:rPr>
              <a:t>State reduction (&lt; 20 states)</a:t>
            </a:r>
            <a:endParaRPr lang="en-US" sz="1600">
              <a:solidFill>
                <a:srgbClr val="0000FF"/>
              </a:solidFill>
              <a:latin typeface="Helvetica" pitchFamily="34" charset="0"/>
            </a:endParaRPr>
          </a:p>
        </p:txBody>
      </p:sp>
      <p:sp>
        <p:nvSpPr>
          <p:cNvPr id="31" name="Rectangle 162"/>
          <p:cNvSpPr>
            <a:spLocks noChangeArrowheads="1"/>
          </p:cNvSpPr>
          <p:nvPr/>
        </p:nvSpPr>
        <p:spPr bwMode="auto">
          <a:xfrm>
            <a:off x="3916016" y="2624982"/>
            <a:ext cx="5124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hangingPunct="1"/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</a:rPr>
              <a:t>Controller reproduction of n = 1 field in NSTX</a:t>
            </a:r>
            <a:endParaRPr lang="en-US" sz="180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6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4" t="5196" r="1310" b="68440"/>
          <a:stretch/>
        </p:blipFill>
        <p:spPr bwMode="auto">
          <a:xfrm>
            <a:off x="5167809" y="3074880"/>
            <a:ext cx="2519266" cy="16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0" t="5169" r="1289" b="68472"/>
          <a:stretch/>
        </p:blipFill>
        <p:spPr bwMode="auto">
          <a:xfrm>
            <a:off x="5167809" y="4692447"/>
            <a:ext cx="2519266" cy="161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41"/>
          <p:cNvSpPr>
            <a:spLocks noChangeArrowheads="1"/>
          </p:cNvSpPr>
          <p:nvPr/>
        </p:nvSpPr>
        <p:spPr bwMode="auto">
          <a:xfrm>
            <a:off x="4849883" y="3074877"/>
            <a:ext cx="307975" cy="16173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1200" ker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821890" y="3017341"/>
            <a:ext cx="307307" cy="1715276"/>
            <a:chOff x="1168399" y="2533262"/>
            <a:chExt cx="307307" cy="1715276"/>
          </a:xfrm>
        </p:grpSpPr>
        <p:sp>
          <p:nvSpPr>
            <p:cNvPr id="66" name="Text Box 145"/>
            <p:cNvSpPr txBox="1">
              <a:spLocks noChangeArrowheads="1"/>
            </p:cNvSpPr>
            <p:nvPr/>
          </p:nvSpPr>
          <p:spPr bwMode="auto">
            <a:xfrm>
              <a:off x="1219199" y="2780524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100</a:t>
              </a:r>
            </a:p>
          </p:txBody>
        </p:sp>
        <p:sp>
          <p:nvSpPr>
            <p:cNvPr id="67" name="Text Box 146"/>
            <p:cNvSpPr txBox="1">
              <a:spLocks noChangeArrowheads="1"/>
            </p:cNvSpPr>
            <p:nvPr/>
          </p:nvSpPr>
          <p:spPr bwMode="auto">
            <a:xfrm>
              <a:off x="1219199" y="2533262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</a:p>
          </p:txBody>
        </p:sp>
        <p:sp>
          <p:nvSpPr>
            <p:cNvPr id="68" name="Text Box 147"/>
            <p:cNvSpPr txBox="1">
              <a:spLocks noChangeArrowheads="1"/>
            </p:cNvSpPr>
            <p:nvPr/>
          </p:nvSpPr>
          <p:spPr bwMode="auto">
            <a:xfrm>
              <a:off x="1303337" y="3048000"/>
              <a:ext cx="1682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50</a:t>
              </a:r>
            </a:p>
          </p:txBody>
        </p:sp>
        <p:sp>
          <p:nvSpPr>
            <p:cNvPr id="69" name="Text Box 148"/>
            <p:cNvSpPr txBox="1">
              <a:spLocks noChangeArrowheads="1"/>
            </p:cNvSpPr>
            <p:nvPr/>
          </p:nvSpPr>
          <p:spPr bwMode="auto">
            <a:xfrm>
              <a:off x="1387474" y="3323304"/>
              <a:ext cx="84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</a:t>
              </a:r>
            </a:p>
          </p:txBody>
        </p:sp>
        <p:sp>
          <p:nvSpPr>
            <p:cNvPr id="70" name="Text Box 149"/>
            <p:cNvSpPr txBox="1">
              <a:spLocks noChangeArrowheads="1"/>
            </p:cNvSpPr>
            <p:nvPr/>
          </p:nvSpPr>
          <p:spPr bwMode="auto">
            <a:xfrm>
              <a:off x="1252537" y="3584659"/>
              <a:ext cx="2190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-50</a:t>
              </a:r>
            </a:p>
          </p:txBody>
        </p:sp>
        <p:sp>
          <p:nvSpPr>
            <p:cNvPr id="71" name="Text Box 150"/>
            <p:cNvSpPr txBox="1">
              <a:spLocks noChangeArrowheads="1"/>
            </p:cNvSpPr>
            <p:nvPr/>
          </p:nvSpPr>
          <p:spPr bwMode="auto">
            <a:xfrm>
              <a:off x="1168399" y="3837375"/>
              <a:ext cx="3032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-100</a:t>
              </a:r>
            </a:p>
          </p:txBody>
        </p:sp>
        <p:sp>
          <p:nvSpPr>
            <p:cNvPr id="72" name="Text Box 150"/>
            <p:cNvSpPr txBox="1">
              <a:spLocks noChangeArrowheads="1"/>
            </p:cNvSpPr>
            <p:nvPr/>
          </p:nvSpPr>
          <p:spPr bwMode="auto">
            <a:xfrm>
              <a:off x="1169532" y="4063872"/>
              <a:ext cx="30617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73" name="Text Box 7"/>
          <p:cNvSpPr txBox="1">
            <a:spLocks noChangeArrowheads="1"/>
          </p:cNvSpPr>
          <p:nvPr/>
        </p:nvSpPr>
        <p:spPr bwMode="auto">
          <a:xfrm rot="16200000">
            <a:off x="3836040" y="3712138"/>
            <a:ext cx="173759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Sensor Difference (G</a:t>
            </a:r>
            <a:r>
              <a:rPr lang="en-US" sz="1400" kern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088699" y="6296826"/>
            <a:ext cx="2635698" cy="184666"/>
            <a:chOff x="4222302" y="4267200"/>
            <a:chExt cx="2635698" cy="184666"/>
          </a:xfrm>
        </p:grpSpPr>
        <p:sp>
          <p:nvSpPr>
            <p:cNvPr id="75" name="Text Box 35"/>
            <p:cNvSpPr txBox="1">
              <a:spLocks noChangeArrowheads="1"/>
            </p:cNvSpPr>
            <p:nvPr/>
          </p:nvSpPr>
          <p:spPr bwMode="auto">
            <a:xfrm>
              <a:off x="4824954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0.4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6" name="Text Box 36"/>
            <p:cNvSpPr txBox="1">
              <a:spLocks noChangeArrowheads="1"/>
            </p:cNvSpPr>
            <p:nvPr/>
          </p:nvSpPr>
          <p:spPr bwMode="auto">
            <a:xfrm>
              <a:off x="5436142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0.6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7" name="Text Box 37"/>
            <p:cNvSpPr txBox="1">
              <a:spLocks noChangeArrowheads="1"/>
            </p:cNvSpPr>
            <p:nvPr/>
          </p:nvSpPr>
          <p:spPr bwMode="auto">
            <a:xfrm>
              <a:off x="6037804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0.8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8" name="Text Box 38"/>
            <p:cNvSpPr txBox="1">
              <a:spLocks noChangeArrowheads="1"/>
            </p:cNvSpPr>
            <p:nvPr/>
          </p:nvSpPr>
          <p:spPr bwMode="auto">
            <a:xfrm>
              <a:off x="6644800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1.0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9" name="Text Box 35"/>
            <p:cNvSpPr txBox="1">
              <a:spLocks noChangeArrowheads="1"/>
            </p:cNvSpPr>
            <p:nvPr/>
          </p:nvSpPr>
          <p:spPr bwMode="auto">
            <a:xfrm>
              <a:off x="4222302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0.2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6568303" y="6368847"/>
            <a:ext cx="30777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t (s)</a:t>
            </a:r>
            <a:endParaRPr lang="en-US" sz="1400" kern="0" dirty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71998" y="6049365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rPr>
              <a:t>118298</a:t>
            </a:r>
            <a:endParaRPr lang="en-US" sz="1100" kern="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167520" y="4430924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rPr>
              <a:t>118298</a:t>
            </a:r>
            <a:endParaRPr lang="en-US" sz="1100" kern="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Rectangle 41"/>
          <p:cNvSpPr>
            <a:spLocks noChangeArrowheads="1"/>
          </p:cNvSpPr>
          <p:nvPr/>
        </p:nvSpPr>
        <p:spPr bwMode="auto">
          <a:xfrm>
            <a:off x="4847891" y="4693845"/>
            <a:ext cx="307975" cy="16173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1200" ker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4819898" y="4636309"/>
            <a:ext cx="307307" cy="1715276"/>
            <a:chOff x="1168399" y="2533262"/>
            <a:chExt cx="307307" cy="1715276"/>
          </a:xfrm>
        </p:grpSpPr>
        <p:sp>
          <p:nvSpPr>
            <p:cNvPr id="85" name="Text Box 145"/>
            <p:cNvSpPr txBox="1">
              <a:spLocks noChangeArrowheads="1"/>
            </p:cNvSpPr>
            <p:nvPr/>
          </p:nvSpPr>
          <p:spPr bwMode="auto">
            <a:xfrm>
              <a:off x="1219199" y="2780524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100</a:t>
              </a:r>
            </a:p>
          </p:txBody>
        </p:sp>
        <p:sp>
          <p:nvSpPr>
            <p:cNvPr id="86" name="Text Box 146"/>
            <p:cNvSpPr txBox="1">
              <a:spLocks noChangeArrowheads="1"/>
            </p:cNvSpPr>
            <p:nvPr/>
          </p:nvSpPr>
          <p:spPr bwMode="auto">
            <a:xfrm>
              <a:off x="1219199" y="2533262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</a:p>
          </p:txBody>
        </p:sp>
        <p:sp>
          <p:nvSpPr>
            <p:cNvPr id="87" name="Text Box 147"/>
            <p:cNvSpPr txBox="1">
              <a:spLocks noChangeArrowheads="1"/>
            </p:cNvSpPr>
            <p:nvPr/>
          </p:nvSpPr>
          <p:spPr bwMode="auto">
            <a:xfrm>
              <a:off x="1303337" y="3048000"/>
              <a:ext cx="1682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50</a:t>
              </a:r>
            </a:p>
          </p:txBody>
        </p:sp>
        <p:sp>
          <p:nvSpPr>
            <p:cNvPr id="88" name="Text Box 148"/>
            <p:cNvSpPr txBox="1">
              <a:spLocks noChangeArrowheads="1"/>
            </p:cNvSpPr>
            <p:nvPr/>
          </p:nvSpPr>
          <p:spPr bwMode="auto">
            <a:xfrm>
              <a:off x="1387474" y="3323304"/>
              <a:ext cx="84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</a:t>
              </a:r>
            </a:p>
          </p:txBody>
        </p:sp>
        <p:sp>
          <p:nvSpPr>
            <p:cNvPr id="89" name="Text Box 149"/>
            <p:cNvSpPr txBox="1">
              <a:spLocks noChangeArrowheads="1"/>
            </p:cNvSpPr>
            <p:nvPr/>
          </p:nvSpPr>
          <p:spPr bwMode="auto">
            <a:xfrm>
              <a:off x="1252537" y="3584659"/>
              <a:ext cx="2190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-50</a:t>
              </a:r>
            </a:p>
          </p:txBody>
        </p:sp>
        <p:sp>
          <p:nvSpPr>
            <p:cNvPr id="90" name="Text Box 150"/>
            <p:cNvSpPr txBox="1">
              <a:spLocks noChangeArrowheads="1"/>
            </p:cNvSpPr>
            <p:nvPr/>
          </p:nvSpPr>
          <p:spPr bwMode="auto">
            <a:xfrm>
              <a:off x="1168399" y="3837375"/>
              <a:ext cx="3032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-100</a:t>
              </a:r>
            </a:p>
          </p:txBody>
        </p:sp>
        <p:sp>
          <p:nvSpPr>
            <p:cNvPr id="91" name="Text Box 150"/>
            <p:cNvSpPr txBox="1">
              <a:spLocks noChangeArrowheads="1"/>
            </p:cNvSpPr>
            <p:nvPr/>
          </p:nvSpPr>
          <p:spPr bwMode="auto">
            <a:xfrm>
              <a:off x="1169532" y="4063872"/>
              <a:ext cx="30617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92" name="Text Box 7"/>
          <p:cNvSpPr txBox="1">
            <a:spLocks noChangeArrowheads="1"/>
          </p:cNvSpPr>
          <p:nvPr/>
        </p:nvSpPr>
        <p:spPr bwMode="auto">
          <a:xfrm rot="16200000">
            <a:off x="3834048" y="5498154"/>
            <a:ext cx="173759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Sensor Difference (G</a:t>
            </a:r>
            <a:r>
              <a:rPr lang="en-US" sz="1400" kern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7724397" y="4484139"/>
            <a:ext cx="1439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Measurement</a:t>
            </a:r>
          </a:p>
        </p:txBody>
      </p:sp>
      <p:sp>
        <p:nvSpPr>
          <p:cNvPr id="94" name="Text Box 5"/>
          <p:cNvSpPr txBox="1">
            <a:spLocks noChangeArrowheads="1"/>
          </p:cNvSpPr>
          <p:nvPr/>
        </p:nvSpPr>
        <p:spPr bwMode="auto">
          <a:xfrm>
            <a:off x="7846582" y="3876172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Controller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(observer)</a:t>
            </a: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7877690" y="3143214"/>
            <a:ext cx="904415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5 states</a:t>
            </a:r>
          </a:p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used</a:t>
            </a:r>
          </a:p>
        </p:txBody>
      </p:sp>
      <p:sp>
        <p:nvSpPr>
          <p:cNvPr id="96" name="Text Box 5"/>
          <p:cNvSpPr txBox="1">
            <a:spLocks noChangeArrowheads="1"/>
          </p:cNvSpPr>
          <p:nvPr/>
        </p:nvSpPr>
        <p:spPr bwMode="auto">
          <a:xfrm>
            <a:off x="7834038" y="5233719"/>
            <a:ext cx="1018228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10 states</a:t>
            </a:r>
          </a:p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used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7040618" y="3989946"/>
            <a:ext cx="714437" cy="2396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/>
          <p:nvPr/>
        </p:nvCxnSpPr>
        <p:spPr bwMode="auto">
          <a:xfrm flipH="1" flipV="1">
            <a:off x="7043933" y="4380882"/>
            <a:ext cx="714437" cy="2396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7751726" y="5923727"/>
            <a:ext cx="1325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(only wall states used)</a:t>
            </a:r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533400" y="4876800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dirty="0" err="1">
                <a:solidFill>
                  <a:srgbClr val="9900CC"/>
                </a:solidFill>
                <a:latin typeface="Arial" pitchFamily="34" charset="0"/>
              </a:rPr>
              <a:t>Katsuro</a:t>
            </a:r>
            <a:r>
              <a:rPr lang="en-US" sz="1200" dirty="0">
                <a:solidFill>
                  <a:srgbClr val="9900CC"/>
                </a:solidFill>
                <a:latin typeface="Arial" pitchFamily="34" charset="0"/>
              </a:rPr>
              <a:t>-Hopkins, et al., NF </a:t>
            </a:r>
            <a:r>
              <a:rPr lang="en-US" sz="1200" b="1" dirty="0">
                <a:solidFill>
                  <a:srgbClr val="9900CC"/>
                </a:solidFill>
                <a:latin typeface="Arial" pitchFamily="34" charset="0"/>
              </a:rPr>
              <a:t>47</a:t>
            </a:r>
            <a:r>
              <a:rPr lang="en-US" sz="1200" dirty="0">
                <a:solidFill>
                  <a:srgbClr val="9900CC"/>
                </a:solidFill>
                <a:latin typeface="Arial" pitchFamily="34" charset="0"/>
              </a:rPr>
              <a:t> (2007) 1157</a:t>
            </a:r>
          </a:p>
        </p:txBody>
      </p:sp>
    </p:spTree>
    <p:extLst>
      <p:ext uri="{BB962C8B-B14F-4D97-AF65-F5344CB8AC3E}">
        <p14:creationId xmlns:p14="http://schemas.microsoft.com/office/powerpoint/2010/main" val="145919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DPAM Working Group - Mission Statement and Scope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2" y="957944"/>
            <a:ext cx="8915400" cy="559761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Mission statement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9900FF"/>
                </a:solidFill>
              </a:rPr>
              <a:t>Satisfy </a:t>
            </a:r>
            <a:r>
              <a:rPr lang="en-US" dirty="0">
                <a:solidFill>
                  <a:srgbClr val="9900FF"/>
                </a:solidFill>
              </a:rPr>
              <a:t>gaps in </a:t>
            </a:r>
            <a:r>
              <a:rPr lang="en-US" dirty="0" smtClean="0">
                <a:solidFill>
                  <a:srgbClr val="9900FF"/>
                </a:solidFill>
              </a:rPr>
              <a:t>understanding prediction</a:t>
            </a:r>
            <a:r>
              <a:rPr lang="en-US" dirty="0">
                <a:solidFill>
                  <a:srgbClr val="9900FF"/>
                </a:solidFill>
              </a:rPr>
              <a:t>, avoidance, and mitigation of disruptions in </a:t>
            </a:r>
            <a:r>
              <a:rPr lang="en-US" dirty="0" err="1" smtClean="0">
                <a:solidFill>
                  <a:srgbClr val="9900FF"/>
                </a:solidFill>
              </a:rPr>
              <a:t>tokamaks</a:t>
            </a:r>
            <a:r>
              <a:rPr lang="en-US" dirty="0" smtClean="0">
                <a:solidFill>
                  <a:srgbClr val="9900FF"/>
                </a:solidFill>
              </a:rPr>
              <a:t>, applying this knowledge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009900"/>
                </a:solidFill>
              </a:rPr>
              <a:t>move toward acceptable levels of disruption frequency/severity using quantified metrics</a:t>
            </a:r>
          </a:p>
          <a:p>
            <a:pPr>
              <a:spcBef>
                <a:spcPts val="1400"/>
              </a:spcBef>
            </a:pPr>
            <a:r>
              <a:rPr lang="en-US" dirty="0" smtClean="0"/>
              <a:t>Scope</a:t>
            </a:r>
          </a:p>
          <a:p>
            <a:pPr lvl="1">
              <a:spcBef>
                <a:spcPts val="600"/>
              </a:spcBef>
            </a:pPr>
            <a:r>
              <a:rPr lang="en-US" u="sng" dirty="0" smtClean="0">
                <a:solidFill>
                  <a:srgbClr val="6600FF"/>
                </a:solidFill>
              </a:rPr>
              <a:t>Location</a:t>
            </a:r>
            <a:r>
              <a:rPr lang="en-US" dirty="0" smtClean="0"/>
              <a:t>: Initiate and base </a:t>
            </a:r>
            <a:r>
              <a:rPr lang="en-US" dirty="0"/>
              <a:t>the study at NSTX-U, expand to a national program and international </a:t>
            </a:r>
            <a:r>
              <a:rPr lang="en-US" dirty="0" smtClean="0"/>
              <a:t>collaboration (multi-tokamak data)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u="sng" dirty="0" smtClean="0">
                <a:solidFill>
                  <a:srgbClr val="6600FF"/>
                </a:solidFill>
              </a:rPr>
              <a:t>Timescale</a:t>
            </a:r>
            <a:r>
              <a:rPr lang="en-US" dirty="0" smtClean="0"/>
              <a:t>: Multi-year effort, </a:t>
            </a:r>
            <a:r>
              <a:rPr lang="en-US" dirty="0"/>
              <a:t>planning/executing experiments </a:t>
            </a:r>
            <a:r>
              <a:rPr lang="en-US" dirty="0" smtClean="0"/>
              <a:t>of various approaches (leveraging the 5 NSTX-U Year Plan) </a:t>
            </a:r>
            <a:r>
              <a:rPr lang="en-US" dirty="0"/>
              <a:t>to reduce plasma </a:t>
            </a:r>
            <a:r>
              <a:rPr lang="en-US" dirty="0" err="1" smtClean="0"/>
              <a:t>disruptivity</a:t>
            </a:r>
            <a:r>
              <a:rPr lang="en-US" dirty="0" smtClean="0"/>
              <a:t>/severity </a:t>
            </a:r>
            <a:r>
              <a:rPr lang="en-US" dirty="0"/>
              <a:t>at high performance</a:t>
            </a:r>
          </a:p>
          <a:p>
            <a:pPr lvl="1">
              <a:spcBef>
                <a:spcPts val="1200"/>
              </a:spcBef>
            </a:pPr>
            <a:r>
              <a:rPr lang="en-US" u="sng" dirty="0" smtClean="0">
                <a:solidFill>
                  <a:srgbClr val="6600FF"/>
                </a:solidFill>
              </a:rPr>
              <a:t>Breadth</a:t>
            </a:r>
            <a:r>
              <a:rPr lang="en-US" dirty="0" smtClean="0"/>
              <a:t>: High-level focus on quantified mission goal, with detailed physics areas expected to expand/evolve within the group, soliciting research input/efforts from new collaborations as needed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4962" y="6104164"/>
            <a:ext cx="8170827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More than 50 members presently on email list; 3 meetings held to date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236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75389-A803-472F-8208-F9AD08795208}" type="slidenum">
              <a:rPr lang="en-US">
                <a:solidFill>
                  <a:srgbClr val="3333CC"/>
                </a:solidFill>
              </a:rPr>
              <a:pPr/>
              <a:t>40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204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" y="85725"/>
            <a:ext cx="9124950" cy="685800"/>
          </a:xfrm>
        </p:spPr>
        <p:txBody>
          <a:bodyPr/>
          <a:lstStyle/>
          <a:p>
            <a:r>
              <a:rPr lang="en-US" dirty="0" smtClean="0"/>
              <a:t>State </a:t>
            </a:r>
            <a:r>
              <a:rPr lang="en-US" dirty="0"/>
              <a:t>Derivative Feedback Algorithm </a:t>
            </a:r>
            <a:r>
              <a:rPr lang="en-US" dirty="0" smtClean="0"/>
              <a:t>needed for </a:t>
            </a:r>
            <a:r>
              <a:rPr lang="en-US" dirty="0"/>
              <a:t>Current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048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0663" y="2295938"/>
            <a:ext cx="8784051" cy="4206081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Previously published approach found to be formally “uncontrollable” when applied to current control</a:t>
            </a:r>
            <a:endParaRPr lang="en-US" sz="2000" dirty="0" smtClean="0"/>
          </a:p>
          <a:p>
            <a:r>
              <a:rPr lang="en-US" sz="2000" dirty="0" smtClean="0"/>
              <a:t>State derivative feedback control approach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new </a:t>
            </a:r>
            <a:r>
              <a:rPr lang="en-US" sz="1800" dirty="0" err="1" smtClean="0">
                <a:solidFill>
                  <a:srgbClr val="0000FF"/>
                </a:solidFill>
              </a:rPr>
              <a:t>Ricatti</a:t>
            </a:r>
            <a:r>
              <a:rPr lang="en-US" sz="1800" dirty="0" smtClean="0">
                <a:solidFill>
                  <a:srgbClr val="0000FF"/>
                </a:solidFill>
              </a:rPr>
              <a:t> equations to solve to derive control matrices – still “standard” solutions for this in control theory literature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94438" y="1202123"/>
            <a:ext cx="4005262" cy="1014413"/>
            <a:chOff x="414338" y="1599643"/>
            <a:chExt cx="4005262" cy="1014413"/>
          </a:xfrm>
        </p:grpSpPr>
        <p:graphicFrame>
          <p:nvGraphicFramePr>
            <p:cNvPr id="2048005" name="Object 5"/>
            <p:cNvGraphicFramePr>
              <a:graphicFrameLocks noGrp="1" noChangeAspect="1"/>
            </p:cNvGraphicFramePr>
            <p:nvPr>
              <p:ph sz="quarter" idx="2"/>
              <p:extLst>
                <p:ext uri="{D42A27DB-BD31-4B8C-83A1-F6EECF244321}">
                  <p14:modId xmlns:p14="http://schemas.microsoft.com/office/powerpoint/2010/main" val="574642743"/>
                </p:ext>
              </p:extLst>
            </p:nvPr>
          </p:nvGraphicFramePr>
          <p:xfrm>
            <a:off x="414338" y="1599643"/>
            <a:ext cx="1916112" cy="1014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1" name="Equation" r:id="rId3" imgW="863280" imgH="457200" progId="Equation.3">
                    <p:embed/>
                  </p:oleObj>
                </mc:Choice>
                <mc:Fallback>
                  <p:oleObj name="Equation" r:id="rId3" imgW="8632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8" y="1599643"/>
                          <a:ext cx="1916112" cy="10144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06" name="Object 6"/>
            <p:cNvGraphicFramePr>
              <a:graphicFrameLocks noGrp="1" noChangeAspect="1"/>
            </p:cNvGraphicFramePr>
            <p:nvPr>
              <p:ph sz="quarter" idx="3"/>
              <p:extLst>
                <p:ext uri="{D42A27DB-BD31-4B8C-83A1-F6EECF244321}">
                  <p14:modId xmlns:p14="http://schemas.microsoft.com/office/powerpoint/2010/main" val="4198767678"/>
                </p:ext>
              </p:extLst>
            </p:nvPr>
          </p:nvGraphicFramePr>
          <p:xfrm>
            <a:off x="2433638" y="1679018"/>
            <a:ext cx="1985962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2" name="Equation" r:id="rId5" imgW="914400" imgH="241200" progId="Equation.3">
                    <p:embed/>
                  </p:oleObj>
                </mc:Choice>
                <mc:Fallback>
                  <p:oleObj name="Equation" r:id="rId5" imgW="9144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3638" y="1679018"/>
                          <a:ext cx="1985962" cy="4206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48002" name="Rectangle 2"/>
          <p:cNvSpPr>
            <a:spLocks noChangeArrowheads="1"/>
          </p:cNvSpPr>
          <p:nvPr/>
        </p:nvSpPr>
        <p:spPr bwMode="auto">
          <a:xfrm>
            <a:off x="4561302" y="857244"/>
            <a:ext cx="4487862" cy="14219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2048007" name="Text Box 7"/>
          <p:cNvSpPr txBox="1">
            <a:spLocks noChangeArrowheads="1"/>
          </p:cNvSpPr>
          <p:nvPr/>
        </p:nvSpPr>
        <p:spPr bwMode="auto">
          <a:xfrm>
            <a:off x="4612102" y="850411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Control vector,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u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; controller gain,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 dirty="0">
                <a:solidFill>
                  <a:srgbClr val="000000"/>
                </a:solidFill>
                <a:latin typeface="Arial" pitchFamily="34" charset="0"/>
                <a:ea typeface="+mn-ea"/>
              </a:rPr>
              <a:t>c</a:t>
            </a:r>
          </a:p>
        </p:txBody>
      </p:sp>
      <p:sp>
        <p:nvSpPr>
          <p:cNvPr id="2048008" name="Text Box 8"/>
          <p:cNvSpPr txBox="1">
            <a:spLocks noChangeArrowheads="1"/>
          </p:cNvSpPr>
          <p:nvPr/>
        </p:nvSpPr>
        <p:spPr bwMode="auto">
          <a:xfrm>
            <a:off x="4610514" y="1245698"/>
            <a:ext cx="38779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Observer est.,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; observer gain, </a:t>
            </a:r>
            <a:r>
              <a:rPr lang="en-US" sz="1800" i="1" dirty="0" err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 dirty="0" err="1">
                <a:solidFill>
                  <a:srgbClr val="000000"/>
                </a:solidFill>
                <a:latin typeface="Arial" pitchFamily="34" charset="0"/>
                <a:ea typeface="+mn-ea"/>
              </a:rPr>
              <a:t>o</a:t>
            </a:r>
            <a:r>
              <a:rPr lang="en-US" sz="1800" i="1" baseline="-25000" dirty="0">
                <a:solidFill>
                  <a:srgbClr val="000000"/>
                </a:solidFill>
                <a:latin typeface="Arial" pitchFamily="34" charset="0"/>
                <a:ea typeface="+mn-ea"/>
              </a:rPr>
              <a:t> </a:t>
            </a:r>
            <a:endParaRPr lang="en-US" sz="18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09" name="Text Box 9"/>
          <p:cNvSpPr txBox="1">
            <a:spLocks noChangeArrowheads="1"/>
          </p:cNvSpPr>
          <p:nvPr/>
        </p:nvSpPr>
        <p:spPr bwMode="auto">
          <a:xfrm>
            <a:off x="4621627" y="1637811"/>
            <a:ext cx="408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>
                <a:solidFill>
                  <a:srgbClr val="000000"/>
                </a:solidFill>
                <a:latin typeface="Arial" pitchFamily="34" charset="0"/>
                <a:ea typeface="+mn-ea"/>
              </a:rPr>
              <a:t>c </a:t>
            </a:r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, </a:t>
            </a:r>
            <a:r>
              <a:rPr lang="en-US" sz="1800" i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>
                <a:solidFill>
                  <a:srgbClr val="000000"/>
                </a:solidFill>
                <a:latin typeface="Arial" pitchFamily="34" charset="0"/>
                <a:ea typeface="+mn-ea"/>
              </a:rPr>
              <a:t>o</a:t>
            </a:r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 computed by standard methods</a:t>
            </a:r>
          </a:p>
          <a:p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(e.g. Kalman filter used for observer)</a:t>
            </a:r>
          </a:p>
        </p:txBody>
      </p:sp>
      <p:graphicFrame>
        <p:nvGraphicFramePr>
          <p:cNvPr id="20480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458136"/>
              </p:ext>
            </p:extLst>
          </p:nvPr>
        </p:nvGraphicFramePr>
        <p:xfrm>
          <a:off x="354013" y="5432044"/>
          <a:ext cx="39195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53" name="Equation" r:id="rId7" imgW="1879560" imgH="533160" progId="Equation.3">
                  <p:embed/>
                </p:oleObj>
              </mc:Choice>
              <mc:Fallback>
                <p:oleObj name="Equation" r:id="rId7" imgW="18795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5432044"/>
                        <a:ext cx="3919537" cy="1114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11" name="Text Box 11"/>
          <p:cNvSpPr txBox="1">
            <a:spLocks noChangeArrowheads="1"/>
          </p:cNvSpPr>
          <p:nvPr/>
        </p:nvSpPr>
        <p:spPr bwMode="auto">
          <a:xfrm>
            <a:off x="301625" y="5115122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+mn-ea"/>
              </a:rPr>
              <a:t>Advance discrete state vector</a:t>
            </a:r>
            <a:endParaRPr lang="en-US" sz="1800" i="1" u="sng" baseline="-25000" dirty="0">
              <a:solidFill>
                <a:srgbClr val="0000FF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12" name="Text Box 12"/>
          <p:cNvSpPr txBox="1">
            <a:spLocks noChangeArrowheads="1"/>
          </p:cNvSpPr>
          <p:nvPr/>
        </p:nvSpPr>
        <p:spPr bwMode="auto">
          <a:xfrm>
            <a:off x="4241252" y="5508244"/>
            <a:ext cx="15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(time update)</a:t>
            </a:r>
            <a:endParaRPr lang="en-US" sz="1800" i="1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13" name="Text Box 13"/>
          <p:cNvSpPr txBox="1">
            <a:spLocks noChangeArrowheads="1"/>
          </p:cNvSpPr>
          <p:nvPr/>
        </p:nvSpPr>
        <p:spPr bwMode="auto">
          <a:xfrm>
            <a:off x="4233315" y="5921472"/>
            <a:ext cx="16722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measurement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u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pdate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)</a:t>
            </a:r>
            <a:endParaRPr lang="en-US" sz="1800" i="1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1475" y="3392571"/>
            <a:ext cx="5940425" cy="1093788"/>
            <a:chOff x="371475" y="4863543"/>
            <a:chExt cx="5940425" cy="1093788"/>
          </a:xfrm>
        </p:grpSpPr>
        <p:graphicFrame>
          <p:nvGraphicFramePr>
            <p:cNvPr id="2048014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7560000"/>
                </p:ext>
              </p:extLst>
            </p:nvPr>
          </p:nvGraphicFramePr>
          <p:xfrm>
            <a:off x="385763" y="4863543"/>
            <a:ext cx="1830387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4" name="Equation" r:id="rId9" imgW="825480" imgH="215640" progId="Equation.3">
                    <p:embed/>
                  </p:oleObj>
                </mc:Choice>
                <mc:Fallback>
                  <p:oleObj name="Equation" r:id="rId9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3" y="4863543"/>
                          <a:ext cx="1830387" cy="4794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1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9002188"/>
                </p:ext>
              </p:extLst>
            </p:nvPr>
          </p:nvGraphicFramePr>
          <p:xfrm>
            <a:off x="2705100" y="4884181"/>
            <a:ext cx="1252538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5" name="Equation" r:id="rId11" imgW="609480" imgH="253800" progId="Equation.3">
                    <p:embed/>
                  </p:oleObj>
                </mc:Choice>
                <mc:Fallback>
                  <p:oleObj name="Equation" r:id="rId11" imgW="609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5100" y="4884181"/>
                          <a:ext cx="1252538" cy="520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16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0268062"/>
                </p:ext>
              </p:extLst>
            </p:nvPr>
          </p:nvGraphicFramePr>
          <p:xfrm>
            <a:off x="371475" y="5393768"/>
            <a:ext cx="2844800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6" name="Equation" r:id="rId13" imgW="1282680" imgH="253800" progId="Equation.3">
                    <p:embed/>
                  </p:oleObj>
                </mc:Choice>
                <mc:Fallback>
                  <p:oleObj name="Equation" r:id="rId13" imgW="12826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475" y="5393768"/>
                          <a:ext cx="2844800" cy="563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20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5275414"/>
                </p:ext>
              </p:extLst>
            </p:nvPr>
          </p:nvGraphicFramePr>
          <p:xfrm>
            <a:off x="4876800" y="4879418"/>
            <a:ext cx="14351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57" name="Equation" r:id="rId15" imgW="698400" imgH="253800" progId="Equation.3">
                    <p:embed/>
                  </p:oleObj>
                </mc:Choice>
                <mc:Fallback>
                  <p:oleObj name="Equation" r:id="rId15" imgW="698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4879418"/>
                          <a:ext cx="1435100" cy="52070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021" name="Line 21"/>
            <p:cNvSpPr>
              <a:spLocks noChangeShapeType="1"/>
            </p:cNvSpPr>
            <p:nvPr/>
          </p:nvSpPr>
          <p:spPr bwMode="auto">
            <a:xfrm>
              <a:off x="4156075" y="5150881"/>
              <a:ext cx="61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sz="1200">
                <a:solidFill>
                  <a:srgbClr val="1822CD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2048022" name="Text Box 22"/>
          <p:cNvSpPr txBox="1">
            <a:spLocks noChangeArrowheads="1"/>
          </p:cNvSpPr>
          <p:nvPr/>
        </p:nvSpPr>
        <p:spPr bwMode="auto">
          <a:xfrm>
            <a:off x="3588013" y="3979145"/>
            <a:ext cx="50209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e.g. T.H.S. </a:t>
            </a:r>
            <a:r>
              <a:rPr lang="en-US" sz="1400" dirty="0" err="1">
                <a:solidFill>
                  <a:srgbClr val="9900CC"/>
                </a:solidFill>
                <a:latin typeface="Helvetica" charset="0"/>
                <a:ea typeface="+mn-ea"/>
              </a:rPr>
              <a:t>Abdelaziz</a:t>
            </a: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, M. </a:t>
            </a:r>
            <a:r>
              <a:rPr lang="en-US" sz="1400" dirty="0" err="1">
                <a:solidFill>
                  <a:srgbClr val="9900CC"/>
                </a:solidFill>
                <a:latin typeface="Helvetica" charset="0"/>
                <a:ea typeface="+mn-ea"/>
              </a:rPr>
              <a:t>Valasek</a:t>
            </a: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., Proc. of 16th IFAC World Congress, 2005</a:t>
            </a: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220663" y="907784"/>
            <a:ext cx="3783012" cy="94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State equations to advance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89275" y="5327550"/>
            <a:ext cx="2925172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General </a:t>
            </a:r>
            <a:r>
              <a:rPr lang="en-US" sz="1600" dirty="0">
                <a:solidFill>
                  <a:srgbClr val="FF0000"/>
                </a:solidFill>
                <a:latin typeface="Helvetica" pitchFamily="34" charset="0"/>
                <a:ea typeface="+mn-ea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portable) matrix output file for operator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7271" y="5038272"/>
            <a:ext cx="2522456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Written into the PCS</a:t>
            </a:r>
          </a:p>
        </p:txBody>
      </p:sp>
    </p:spTree>
    <p:extLst>
      <p:ext uri="{BB962C8B-B14F-4D97-AF65-F5344CB8AC3E}">
        <p14:creationId xmlns:p14="http://schemas.microsoft.com/office/powerpoint/2010/main" val="2892296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625" y="0"/>
            <a:ext cx="9087050" cy="838200"/>
          </a:xfrm>
        </p:spPr>
        <p:txBody>
          <a:bodyPr/>
          <a:lstStyle/>
          <a:p>
            <a:r>
              <a:rPr lang="en-US" dirty="0"/>
              <a:t>NSTX RWM state space controller sustains high 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N</a:t>
            </a:r>
            <a:r>
              <a:rPr lang="en-US" dirty="0"/>
              <a:t>, low 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plasma – available for NSTX-U with independent coil control</a:t>
            </a:r>
            <a:endParaRPr lang="en-US" dirty="0"/>
          </a:p>
        </p:txBody>
      </p:sp>
      <p:sp>
        <p:nvSpPr>
          <p:cNvPr id="2000916" name="Rectangle 162"/>
          <p:cNvSpPr>
            <a:spLocks noChangeArrowheads="1"/>
          </p:cNvSpPr>
          <p:nvPr/>
        </p:nvSpPr>
        <p:spPr bwMode="auto">
          <a:xfrm>
            <a:off x="1566863" y="10668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0"/>
              </a:spcBef>
              <a:buFontTx/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RWM state space feedback (12 states)</a:t>
            </a:r>
          </a:p>
        </p:txBody>
      </p:sp>
      <p:sp>
        <p:nvSpPr>
          <p:cNvPr id="2000917" name="Rectangle 21"/>
          <p:cNvSpPr>
            <a:spLocks noChangeArrowheads="1"/>
          </p:cNvSpPr>
          <p:nvPr/>
        </p:nvSpPr>
        <p:spPr bwMode="auto">
          <a:xfrm>
            <a:off x="6629400" y="1920875"/>
            <a:ext cx="2362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n = 1 applied field suppression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Suppressed disruption due to n = 1 field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Feedback phase scan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Best feedback phase produced long pulse,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6.4,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/l</a:t>
            </a:r>
            <a:r>
              <a:rPr lang="en-US" sz="1600" baseline="-25000" dirty="0">
                <a:solidFill>
                  <a:schemeClr val="tx1"/>
                </a:solidFill>
                <a:latin typeface="Arial" pitchFamily="34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13</a:t>
            </a:r>
          </a:p>
        </p:txBody>
      </p:sp>
      <p:pic>
        <p:nvPicPr>
          <p:cNvPr id="2000923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"/>
          <a:stretch>
            <a:fillRect/>
          </a:stretch>
        </p:blipFill>
        <p:spPr bwMode="auto">
          <a:xfrm>
            <a:off x="76200" y="1524000"/>
            <a:ext cx="6629400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0925" name="Rectangle 162"/>
          <p:cNvSpPr>
            <a:spLocks noChangeArrowheads="1"/>
          </p:cNvSpPr>
          <p:nvPr/>
        </p:nvSpPr>
        <p:spPr bwMode="auto">
          <a:xfrm>
            <a:off x="6802438" y="1066800"/>
            <a:ext cx="22098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NSTX Experiments</a:t>
            </a:r>
          </a:p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(from 2010)</a:t>
            </a:r>
          </a:p>
        </p:txBody>
      </p:sp>
      <p:sp>
        <p:nvSpPr>
          <p:cNvPr id="2000926" name="Line 30"/>
          <p:cNvSpPr>
            <a:spLocks noChangeShapeType="1"/>
          </p:cNvSpPr>
          <p:nvPr/>
        </p:nvSpPr>
        <p:spPr bwMode="auto">
          <a:xfrm flipH="1" flipV="1">
            <a:off x="6629400" y="4876800"/>
            <a:ext cx="6858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29" name="Line 33"/>
          <p:cNvSpPr>
            <a:spLocks noChangeShapeType="1"/>
          </p:cNvSpPr>
          <p:nvPr/>
        </p:nvSpPr>
        <p:spPr bwMode="auto">
          <a:xfrm>
            <a:off x="542925" y="3838575"/>
            <a:ext cx="0" cy="657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31" name="Rectangle 35"/>
          <p:cNvSpPr>
            <a:spLocks noChangeArrowheads="1"/>
          </p:cNvSpPr>
          <p:nvPr/>
        </p:nvSpPr>
        <p:spPr bwMode="auto">
          <a:xfrm>
            <a:off x="641350" y="1608138"/>
            <a:ext cx="609600" cy="2286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00930" name="Text Box 34"/>
          <p:cNvSpPr txBox="1">
            <a:spLocks noChangeArrowheads="1"/>
          </p:cNvSpPr>
          <p:nvPr/>
        </p:nvSpPr>
        <p:spPr bwMode="auto">
          <a:xfrm rot="-21600000">
            <a:off x="577850" y="1552575"/>
            <a:ext cx="81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</a:rPr>
              <a:t>I</a:t>
            </a:r>
            <a:r>
              <a:rPr lang="en-US" sz="1600" baseline="-25000">
                <a:solidFill>
                  <a:schemeClr val="tx2"/>
                </a:solidFill>
              </a:rPr>
              <a:t>p</a:t>
            </a:r>
            <a:r>
              <a:rPr lang="en-US" sz="1600">
                <a:solidFill>
                  <a:schemeClr val="tx2"/>
                </a:solidFill>
              </a:rPr>
              <a:t> (MA)</a:t>
            </a:r>
            <a:endParaRPr lang="en-US" sz="1600" baseline="-2500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782" y="3996137"/>
            <a:ext cx="533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(A) 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075" y="5812219"/>
            <a:ext cx="5239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Run time has been allocated for continued experiments on NSTX-U in 2016</a:t>
            </a:r>
            <a:endParaRPr lang="en-US" sz="1800" baseline="30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4962625" y="6245423"/>
            <a:ext cx="4114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104007</a:t>
            </a:r>
          </a:p>
        </p:txBody>
      </p:sp>
    </p:spTree>
    <p:extLst>
      <p:ext uri="{BB962C8B-B14F-4D97-AF65-F5344CB8AC3E}">
        <p14:creationId xmlns:p14="http://schemas.microsoft.com/office/powerpoint/2010/main" val="2851138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DE61-6FF1-479A-9177-144BBAED46FF}" type="slidenum">
              <a:rPr lang="en-US"/>
              <a:pPr/>
              <a:t>42</a:t>
            </a:fld>
            <a:endParaRPr lang="en-US"/>
          </a:p>
        </p:txBody>
      </p:sp>
      <p:sp>
        <p:nvSpPr>
          <p:cNvPr id="200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57728"/>
            <a:ext cx="8820150" cy="685800"/>
          </a:xfrm>
        </p:spPr>
        <p:txBody>
          <a:bodyPr/>
          <a:lstStyle/>
          <a:p>
            <a:r>
              <a:rPr lang="en-US" dirty="0"/>
              <a:t>RWM state space controller sustains otherwise disrupted plasma caused by DC n = 1 applied field</a:t>
            </a:r>
          </a:p>
        </p:txBody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9904" y="1012865"/>
            <a:ext cx="2966276" cy="5306175"/>
          </a:xfrm>
        </p:spPr>
        <p:txBody>
          <a:bodyPr/>
          <a:lstStyle/>
          <a:p>
            <a:r>
              <a:rPr lang="en-US" sz="2000" dirty="0"/>
              <a:t>n = 1 DC applied </a:t>
            </a:r>
            <a:r>
              <a:rPr lang="en-US" sz="2000" dirty="0" smtClean="0"/>
              <a:t>field test</a:t>
            </a:r>
            <a:endParaRPr lang="en-US" sz="2000" dirty="0"/>
          </a:p>
          <a:p>
            <a:pPr lvl="1"/>
            <a:r>
              <a:rPr lang="en-US" sz="1800" dirty="0"/>
              <a:t>G</a:t>
            </a:r>
            <a:r>
              <a:rPr lang="en-US" sz="1800" dirty="0" smtClean="0"/>
              <a:t>enerate resonant </a:t>
            </a:r>
            <a:r>
              <a:rPr lang="en-US" sz="1800" dirty="0"/>
              <a:t>field </a:t>
            </a:r>
            <a:r>
              <a:rPr lang="en-US" sz="1800" dirty="0" err="1" smtClean="0"/>
              <a:t>amplication</a:t>
            </a:r>
            <a:r>
              <a:rPr lang="en-US" sz="1800" dirty="0" smtClean="0"/>
              <a:t>, disruption</a:t>
            </a:r>
          </a:p>
          <a:p>
            <a:pPr lvl="1"/>
            <a:r>
              <a:rPr lang="en-US" sz="1800" dirty="0" smtClean="0"/>
              <a:t>Use of RWM state space controller sustains discharge</a:t>
            </a:r>
          </a:p>
          <a:p>
            <a:pPr lvl="1"/>
            <a:endParaRPr lang="en-US" sz="1800" dirty="0"/>
          </a:p>
          <a:p>
            <a:r>
              <a:rPr lang="en-US" sz="2000" dirty="0"/>
              <a:t>RWM state space controller sustains </a:t>
            </a:r>
            <a:r>
              <a:rPr lang="en-US" sz="2000" dirty="0" smtClean="0"/>
              <a:t>discharge at high </a:t>
            </a:r>
            <a:r>
              <a:rPr lang="en-US" sz="2000" dirty="0" err="1" smtClean="0">
                <a:latin typeface="Symbol" pitchFamily="18" charset="2"/>
              </a:rPr>
              <a:t>b</a:t>
            </a:r>
            <a:r>
              <a:rPr lang="en-US" sz="2000" baseline="-25000" dirty="0" err="1" smtClean="0"/>
              <a:t>N</a:t>
            </a:r>
            <a:endParaRPr lang="en-US" sz="2000" baseline="-25000" dirty="0" smtClean="0"/>
          </a:p>
          <a:p>
            <a:pPr lvl="1">
              <a:spcBef>
                <a:spcPct val="15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Best feedback phase produced long pulse, 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 = 6.4, 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/l</a:t>
            </a:r>
            <a:r>
              <a:rPr lang="en-US" sz="1800" baseline="-25000" dirty="0" smtClean="0">
                <a:solidFill>
                  <a:srgbClr val="FF0000"/>
                </a:solidFill>
                <a:latin typeface="Arial" pitchFamily="34" charset="0"/>
              </a:rPr>
              <a:t>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 = 13</a:t>
            </a:r>
          </a:p>
          <a:p>
            <a:endParaRPr lang="en-US" sz="20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111036" y="1479687"/>
            <a:ext cx="6155081" cy="4631112"/>
            <a:chOff x="1206400" y="1094793"/>
            <a:chExt cx="6155081" cy="4631112"/>
          </a:xfrm>
        </p:grpSpPr>
        <p:pic>
          <p:nvPicPr>
            <p:cNvPr id="56" name="Picture 4" descr="140025 140026 comparison v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2" t="9667" b="4757"/>
            <a:stretch/>
          </p:blipFill>
          <p:spPr bwMode="auto">
            <a:xfrm>
              <a:off x="1601786" y="1143000"/>
              <a:ext cx="5586413" cy="423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5"/>
            <p:cNvSpPr txBox="1">
              <a:spLocks noChangeArrowheads="1"/>
            </p:cNvSpPr>
            <p:nvPr/>
          </p:nvSpPr>
          <p:spPr bwMode="auto">
            <a:xfrm>
              <a:off x="6570662" y="4627563"/>
              <a:ext cx="56938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140025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140026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5931797" y="1404005"/>
              <a:ext cx="7617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Control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applied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3270250" y="1622425"/>
              <a:ext cx="1671637" cy="30480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Control not applied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0" name="Line 8"/>
            <p:cNvSpPr>
              <a:spLocks noChangeShapeType="1"/>
            </p:cNvSpPr>
            <p:nvPr/>
          </p:nvSpPr>
          <p:spPr bwMode="auto">
            <a:xfrm flipH="1" flipV="1">
              <a:off x="5697535" y="1414462"/>
              <a:ext cx="264077" cy="25115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 flipV="1">
              <a:off x="4941887" y="1528763"/>
              <a:ext cx="363538" cy="23336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1601787" y="2127250"/>
              <a:ext cx="4191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b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N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1601787" y="3883025"/>
              <a:ext cx="10001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I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RWM-4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(kA)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4" name="Text Box 12"/>
            <p:cNvSpPr txBox="1">
              <a:spLocks noChangeArrowheads="1"/>
            </p:cNvSpPr>
            <p:nvPr/>
          </p:nvSpPr>
          <p:spPr bwMode="auto">
            <a:xfrm>
              <a:off x="1601787" y="4583113"/>
              <a:ext cx="9112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w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/2p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~q=2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(kHz)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5" name="Text Box 14"/>
            <p:cNvSpPr txBox="1">
              <a:spLocks noChangeArrowheads="1"/>
            </p:cNvSpPr>
            <p:nvPr/>
          </p:nvSpPr>
          <p:spPr bwMode="auto">
            <a:xfrm>
              <a:off x="1601787" y="2971800"/>
              <a:ext cx="8651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B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p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n=1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(G)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1601787" y="1262063"/>
              <a:ext cx="7393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I</a:t>
              </a:r>
              <a:r>
                <a:rPr kumimoji="0" lang="en-US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p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(MA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)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31607" y="4833924"/>
              <a:ext cx="181769" cy="150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92849" y="4810125"/>
              <a:ext cx="181769" cy="150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4663497" y="4116505"/>
              <a:ext cx="1366080" cy="3385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j-lt"/>
                </a:rPr>
                <a:t>n = 1 field 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4634136" y="4424282"/>
              <a:ext cx="1365121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1380931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83138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7262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0.4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81649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2250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0.8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91481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21765" y="5387351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t(s)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06400" y="1094793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06400" y="143270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06400" y="1752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77920" y="19474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77920" y="228600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377920" y="259592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64108" y="2761862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377920" y="306666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77920" y="341966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06400" y="362384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206400" y="423344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64108" y="444759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77920" y="467198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7920" y="490991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377920" y="51478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Rectangle 162"/>
          <p:cNvSpPr>
            <a:spLocks noChangeArrowheads="1"/>
          </p:cNvSpPr>
          <p:nvPr/>
        </p:nvSpPr>
        <p:spPr bwMode="auto">
          <a:xfrm>
            <a:off x="1295400" y="1112974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0"/>
              </a:spcBef>
              <a:buFontTx/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RWM state space feedback (12 states)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083757" y="4150879"/>
            <a:ext cx="1422184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 = 3 </a:t>
            </a:r>
            <a:r>
              <a:rPr lang="en-US" sz="1400" kern="0" dirty="0" smtClean="0">
                <a:solidFill>
                  <a:srgbClr val="000000"/>
                </a:solidFill>
                <a:latin typeface="+mj-lt"/>
              </a:rPr>
              <a:t>correction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4962625" y="6245423"/>
            <a:ext cx="4114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104007</a:t>
            </a:r>
          </a:p>
        </p:txBody>
      </p:sp>
    </p:spTree>
    <p:extLst>
      <p:ext uri="{BB962C8B-B14F-4D97-AF65-F5344CB8AC3E}">
        <p14:creationId xmlns:p14="http://schemas.microsoft.com/office/powerpoint/2010/main" val="972492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809130"/>
            <a:ext cx="4547234" cy="678387"/>
          </a:xfrm>
        </p:spPr>
        <p:txBody>
          <a:bodyPr/>
          <a:lstStyle/>
          <a:p>
            <a:r>
              <a:rPr lang="en-US" sz="2000" dirty="0"/>
              <a:t>I</a:t>
            </a:r>
            <a:r>
              <a:rPr lang="en-US" sz="2000" dirty="0" smtClean="0"/>
              <a:t>mproved agreement with sufficient number of states (wall detail)</a:t>
            </a:r>
            <a:endParaRPr lang="en-US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020"/>
            <a:ext cx="9144000" cy="815975"/>
          </a:xfrm>
        </p:spPr>
        <p:txBody>
          <a:bodyPr/>
          <a:lstStyle/>
          <a:p>
            <a:r>
              <a:rPr lang="en-US" dirty="0" smtClean="0"/>
              <a:t>Open-loop </a:t>
            </a:r>
            <a:r>
              <a:rPr lang="en-US" dirty="0"/>
              <a:t>c</a:t>
            </a:r>
            <a:r>
              <a:rPr lang="en-US" dirty="0" smtClean="0"/>
              <a:t>omparisons between measurements and RWM state space controller show importance of states and model</a:t>
            </a:r>
            <a:endParaRPr lang="en-US" dirty="0"/>
          </a:p>
        </p:txBody>
      </p:sp>
      <p:sp>
        <p:nvSpPr>
          <p:cNvPr id="115" name="Text Box 66"/>
          <p:cNvSpPr txBox="1">
            <a:spLocks noChangeArrowheads="1"/>
          </p:cNvSpPr>
          <p:nvPr/>
        </p:nvSpPr>
        <p:spPr bwMode="auto">
          <a:xfrm>
            <a:off x="107574" y="1114552"/>
            <a:ext cx="43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Effect of Number of States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5292" r="1136" b="68230"/>
          <a:stretch/>
        </p:blipFill>
        <p:spPr bwMode="auto">
          <a:xfrm>
            <a:off x="1233522" y="1982039"/>
            <a:ext cx="1918598" cy="122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4" t="5255" r="1879" b="68345"/>
          <a:stretch/>
        </p:blipFill>
        <p:spPr bwMode="auto">
          <a:xfrm>
            <a:off x="1250575" y="4115360"/>
            <a:ext cx="1865313" cy="121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Text Box 12"/>
          <p:cNvSpPr txBox="1">
            <a:spLocks noChangeArrowheads="1"/>
          </p:cNvSpPr>
          <p:nvPr/>
        </p:nvSpPr>
        <p:spPr bwMode="auto">
          <a:xfrm>
            <a:off x="1298990" y="201556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180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57"/>
          <p:cNvSpPr>
            <a:spLocks noChangeArrowheads="1"/>
          </p:cNvSpPr>
          <p:nvPr/>
        </p:nvSpPr>
        <p:spPr bwMode="auto">
          <a:xfrm>
            <a:off x="765745" y="1590801"/>
            <a:ext cx="307975" cy="133985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3" name="Text Box 53"/>
          <p:cNvSpPr txBox="1">
            <a:spLocks noChangeArrowheads="1"/>
          </p:cNvSpPr>
          <p:nvPr/>
        </p:nvSpPr>
        <p:spPr bwMode="auto">
          <a:xfrm>
            <a:off x="975014" y="2302396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100</a:t>
            </a:r>
          </a:p>
        </p:txBody>
      </p:sp>
      <p:sp>
        <p:nvSpPr>
          <p:cNvPr id="124" name="Text Box 54"/>
          <p:cNvSpPr txBox="1">
            <a:spLocks noChangeArrowheads="1"/>
          </p:cNvSpPr>
          <p:nvPr/>
        </p:nvSpPr>
        <p:spPr bwMode="auto">
          <a:xfrm>
            <a:off x="975014" y="1924127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200</a:t>
            </a:r>
          </a:p>
        </p:txBody>
      </p:sp>
      <p:sp>
        <p:nvSpPr>
          <p:cNvPr id="125" name="Text Box 56"/>
          <p:cNvSpPr txBox="1">
            <a:spLocks noChangeArrowheads="1"/>
          </p:cNvSpPr>
          <p:nvPr/>
        </p:nvSpPr>
        <p:spPr bwMode="auto">
          <a:xfrm>
            <a:off x="1143289" y="2677300"/>
            <a:ext cx="84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26" name="Text Box 55"/>
          <p:cNvSpPr txBox="1">
            <a:spLocks noChangeArrowheads="1"/>
          </p:cNvSpPr>
          <p:nvPr/>
        </p:nvSpPr>
        <p:spPr bwMode="auto">
          <a:xfrm>
            <a:off x="924214" y="3052522"/>
            <a:ext cx="3032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-100</a:t>
            </a:r>
          </a:p>
        </p:txBody>
      </p:sp>
      <p:sp>
        <p:nvSpPr>
          <p:cNvPr id="132" name="Text Box 7"/>
          <p:cNvSpPr txBox="1">
            <a:spLocks noChangeArrowheads="1"/>
          </p:cNvSpPr>
          <p:nvPr/>
        </p:nvSpPr>
        <p:spPr bwMode="auto">
          <a:xfrm rot="16200000">
            <a:off x="-967158" y="3507755"/>
            <a:ext cx="3000821" cy="27699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pic>
        <p:nvPicPr>
          <p:cNvPr id="154" name="Picture 1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95879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Text Box 17"/>
          <p:cNvSpPr txBox="1">
            <a:spLocks noChangeArrowheads="1"/>
          </p:cNvSpPr>
          <p:nvPr/>
        </p:nvSpPr>
        <p:spPr bwMode="auto">
          <a:xfrm>
            <a:off x="6111875" y="291294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156" name="Text Box 39"/>
          <p:cNvSpPr txBox="1">
            <a:spLocks noChangeArrowheads="1"/>
          </p:cNvSpPr>
          <p:nvPr/>
        </p:nvSpPr>
        <p:spPr bwMode="auto">
          <a:xfrm>
            <a:off x="6883400" y="333515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157" name="Text Box 160"/>
          <p:cNvSpPr txBox="1">
            <a:spLocks noChangeArrowheads="1"/>
          </p:cNvSpPr>
          <p:nvPr/>
        </p:nvSpPr>
        <p:spPr bwMode="auto">
          <a:xfrm>
            <a:off x="5915025" y="238265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58" name="Text Box 161"/>
          <p:cNvSpPr txBox="1">
            <a:spLocks noChangeArrowheads="1"/>
          </p:cNvSpPr>
          <p:nvPr/>
        </p:nvSpPr>
        <p:spPr bwMode="auto">
          <a:xfrm>
            <a:off x="5999162" y="271920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59" name="Text Box 165"/>
          <p:cNvSpPr txBox="1">
            <a:spLocks noChangeArrowheads="1"/>
          </p:cNvSpPr>
          <p:nvPr/>
        </p:nvSpPr>
        <p:spPr bwMode="auto">
          <a:xfrm>
            <a:off x="5915025" y="205562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160" name="Group 166"/>
          <p:cNvGrpSpPr>
            <a:grpSpLocks/>
          </p:cNvGrpSpPr>
          <p:nvPr/>
        </p:nvGrpSpPr>
        <p:grpSpPr bwMode="auto">
          <a:xfrm>
            <a:off x="5961061" y="3184340"/>
            <a:ext cx="1508125" cy="182563"/>
            <a:chOff x="1546" y="2587"/>
            <a:chExt cx="950" cy="115"/>
          </a:xfrm>
        </p:grpSpPr>
        <p:sp>
          <p:nvSpPr>
            <p:cNvPr id="161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162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163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146" name="Picture 2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13067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Text Box 176"/>
          <p:cNvSpPr txBox="1">
            <a:spLocks noChangeArrowheads="1"/>
          </p:cNvSpPr>
          <p:nvPr/>
        </p:nvSpPr>
        <p:spPr bwMode="auto">
          <a:xfrm>
            <a:off x="6094412" y="506419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148" name="Text Box 177"/>
          <p:cNvSpPr txBox="1">
            <a:spLocks noChangeArrowheads="1"/>
          </p:cNvSpPr>
          <p:nvPr/>
        </p:nvSpPr>
        <p:spPr bwMode="auto">
          <a:xfrm>
            <a:off x="686593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149" name="Group 210"/>
          <p:cNvGrpSpPr>
            <a:grpSpLocks/>
          </p:cNvGrpSpPr>
          <p:nvPr/>
        </p:nvGrpSpPr>
        <p:grpSpPr bwMode="auto">
          <a:xfrm>
            <a:off x="5943600" y="5343525"/>
            <a:ext cx="2046287" cy="182563"/>
            <a:chOff x="1546" y="2587"/>
            <a:chExt cx="1289" cy="115"/>
          </a:xfrm>
        </p:grpSpPr>
        <p:sp>
          <p:nvSpPr>
            <p:cNvPr id="150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151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152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153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136" name="Text Box 12"/>
          <p:cNvSpPr txBox="1">
            <a:spLocks noChangeArrowheads="1"/>
          </p:cNvSpPr>
          <p:nvPr/>
        </p:nvSpPr>
        <p:spPr bwMode="auto">
          <a:xfrm>
            <a:off x="1333296" y="4145714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180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6167478" y="205255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Text Box 12"/>
          <p:cNvSpPr txBox="1">
            <a:spLocks noChangeArrowheads="1"/>
          </p:cNvSpPr>
          <p:nvPr/>
        </p:nvSpPr>
        <p:spPr bwMode="auto">
          <a:xfrm>
            <a:off x="6183357" y="421503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 Box 160"/>
          <p:cNvSpPr txBox="1">
            <a:spLocks noChangeArrowheads="1"/>
          </p:cNvSpPr>
          <p:nvPr/>
        </p:nvSpPr>
        <p:spPr bwMode="auto">
          <a:xfrm>
            <a:off x="5859416" y="303637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60" name="Text Box 169"/>
          <p:cNvSpPr txBox="1">
            <a:spLocks noChangeArrowheads="1"/>
          </p:cNvSpPr>
          <p:nvPr/>
        </p:nvSpPr>
        <p:spPr bwMode="auto">
          <a:xfrm>
            <a:off x="7696760" y="317920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61" name="Text Box 177"/>
          <p:cNvSpPr txBox="1">
            <a:spLocks noChangeArrowheads="1"/>
          </p:cNvSpPr>
          <p:nvPr/>
        </p:nvSpPr>
        <p:spPr bwMode="auto">
          <a:xfrm>
            <a:off x="206981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62" name="Group 210"/>
          <p:cNvGrpSpPr>
            <a:grpSpLocks/>
          </p:cNvGrpSpPr>
          <p:nvPr/>
        </p:nvGrpSpPr>
        <p:grpSpPr bwMode="auto">
          <a:xfrm>
            <a:off x="1147480" y="5343525"/>
            <a:ext cx="2046287" cy="182563"/>
            <a:chOff x="1546" y="2587"/>
            <a:chExt cx="1289" cy="115"/>
          </a:xfrm>
        </p:grpSpPr>
        <p:sp>
          <p:nvSpPr>
            <p:cNvPr id="63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64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65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66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67" name="Text Box 177"/>
          <p:cNvSpPr txBox="1">
            <a:spLocks noChangeArrowheads="1"/>
          </p:cNvSpPr>
          <p:nvPr/>
        </p:nvSpPr>
        <p:spPr bwMode="auto">
          <a:xfrm>
            <a:off x="2069817" y="3362642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68" name="Group 210"/>
          <p:cNvGrpSpPr>
            <a:grpSpLocks/>
          </p:cNvGrpSpPr>
          <p:nvPr/>
        </p:nvGrpSpPr>
        <p:grpSpPr bwMode="auto">
          <a:xfrm>
            <a:off x="1147480" y="3203892"/>
            <a:ext cx="2046287" cy="182563"/>
            <a:chOff x="1546" y="2587"/>
            <a:chExt cx="1289" cy="115"/>
          </a:xfrm>
        </p:grpSpPr>
        <p:sp>
          <p:nvSpPr>
            <p:cNvPr id="69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0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71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72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5" y="2514600"/>
            <a:ext cx="22860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53"/>
          <p:cNvSpPr txBox="1">
            <a:spLocks noChangeArrowheads="1"/>
          </p:cNvSpPr>
          <p:nvPr/>
        </p:nvSpPr>
        <p:spPr bwMode="auto">
          <a:xfrm>
            <a:off x="969680" y="4460141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100</a:t>
            </a:r>
          </a:p>
        </p:txBody>
      </p:sp>
      <p:sp>
        <p:nvSpPr>
          <p:cNvPr id="75" name="Text Box 54"/>
          <p:cNvSpPr txBox="1">
            <a:spLocks noChangeArrowheads="1"/>
          </p:cNvSpPr>
          <p:nvPr/>
        </p:nvSpPr>
        <p:spPr bwMode="auto">
          <a:xfrm>
            <a:off x="969680" y="4081872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200</a:t>
            </a:r>
          </a:p>
        </p:txBody>
      </p:sp>
      <p:sp>
        <p:nvSpPr>
          <p:cNvPr id="76" name="Text Box 56"/>
          <p:cNvSpPr txBox="1">
            <a:spLocks noChangeArrowheads="1"/>
          </p:cNvSpPr>
          <p:nvPr/>
        </p:nvSpPr>
        <p:spPr bwMode="auto">
          <a:xfrm>
            <a:off x="1137955" y="4835045"/>
            <a:ext cx="84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7" name="Text Box 55"/>
          <p:cNvSpPr txBox="1">
            <a:spLocks noChangeArrowheads="1"/>
          </p:cNvSpPr>
          <p:nvPr/>
        </p:nvSpPr>
        <p:spPr bwMode="auto">
          <a:xfrm>
            <a:off x="918880" y="5210267"/>
            <a:ext cx="3032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-100</a:t>
            </a:r>
          </a:p>
        </p:txBody>
      </p:sp>
      <p:sp>
        <p:nvSpPr>
          <p:cNvPr id="78" name="Text Box 160"/>
          <p:cNvSpPr txBox="1">
            <a:spLocks noChangeArrowheads="1"/>
          </p:cNvSpPr>
          <p:nvPr/>
        </p:nvSpPr>
        <p:spPr bwMode="auto">
          <a:xfrm>
            <a:off x="5914044" y="454286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9" name="Text Box 161"/>
          <p:cNvSpPr txBox="1">
            <a:spLocks noChangeArrowheads="1"/>
          </p:cNvSpPr>
          <p:nvPr/>
        </p:nvSpPr>
        <p:spPr bwMode="auto">
          <a:xfrm>
            <a:off x="5998181" y="487941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80" name="Text Box 165"/>
          <p:cNvSpPr txBox="1">
            <a:spLocks noChangeArrowheads="1"/>
          </p:cNvSpPr>
          <p:nvPr/>
        </p:nvSpPr>
        <p:spPr bwMode="auto">
          <a:xfrm>
            <a:off x="5914044" y="421584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81" name="Text Box 160"/>
          <p:cNvSpPr txBox="1">
            <a:spLocks noChangeArrowheads="1"/>
          </p:cNvSpPr>
          <p:nvPr/>
        </p:nvSpPr>
        <p:spPr bwMode="auto">
          <a:xfrm>
            <a:off x="5858435" y="519658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567302" y="3739455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States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66"/>
          <p:cNvSpPr txBox="1">
            <a:spLocks noChangeArrowheads="1"/>
          </p:cNvSpPr>
          <p:nvPr/>
        </p:nvSpPr>
        <p:spPr bwMode="auto">
          <a:xfrm>
            <a:off x="5436704" y="1098175"/>
            <a:ext cx="334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6323635" y="160020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 Box 5"/>
          <p:cNvSpPr txBox="1">
            <a:spLocks noChangeArrowheads="1"/>
          </p:cNvSpPr>
          <p:nvPr/>
        </p:nvSpPr>
        <p:spPr bwMode="auto">
          <a:xfrm>
            <a:off x="6255059" y="372330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6" name="Straight Arrow Connector 5"/>
          <p:cNvCxnSpPr>
            <a:stCxn id="85" idx="1"/>
          </p:cNvCxnSpPr>
          <p:nvPr/>
        </p:nvCxnSpPr>
        <p:spPr bwMode="auto">
          <a:xfrm flipH="1" flipV="1">
            <a:off x="5280211" y="3763962"/>
            <a:ext cx="974848" cy="144009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1555375" y="1567272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States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 Box 5"/>
          <p:cNvSpPr txBox="1">
            <a:spLocks noChangeArrowheads="1"/>
          </p:cNvSpPr>
          <p:nvPr/>
        </p:nvSpPr>
        <p:spPr bwMode="auto">
          <a:xfrm>
            <a:off x="2084538" y="1968905"/>
            <a:ext cx="6976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6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142921" y="2254567"/>
            <a:ext cx="231696" cy="14446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Content Placeholder 2"/>
          <p:cNvSpPr txBox="1">
            <a:spLocks/>
          </p:cNvSpPr>
          <p:nvPr/>
        </p:nvSpPr>
        <p:spPr bwMode="auto">
          <a:xfrm>
            <a:off x="4953000" y="5809130"/>
            <a:ext cx="4114800" cy="6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3D detail of model important to improve agreement</a:t>
            </a:r>
            <a:endParaRPr lang="en-US" sz="2000" dirty="0"/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3365765" y="1673261"/>
            <a:ext cx="12907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 data</a:t>
            </a:r>
          </a:p>
        </p:txBody>
      </p:sp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3621514" y="2038156"/>
            <a:ext cx="20665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 (observer)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507967" y="1968905"/>
            <a:ext cx="1028608" cy="62471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541601" y="2275501"/>
            <a:ext cx="1102549" cy="55746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3505197" y="5057487"/>
            <a:ext cx="12308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r>
              <a:rPr kumimoji="0" lang="en-US" sz="1600" b="0" i="0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</a:p>
        </p:txBody>
      </p:sp>
      <p:cxnSp>
        <p:nvCxnSpPr>
          <p:cNvPr id="87" name="Straight Arrow Connector 86"/>
          <p:cNvCxnSpPr/>
          <p:nvPr/>
        </p:nvCxnSpPr>
        <p:spPr bwMode="auto">
          <a:xfrm flipV="1">
            <a:off x="4447661" y="4092637"/>
            <a:ext cx="689114" cy="111763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8207846" y="202566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8001000" y="278358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cxnSp>
        <p:nvCxnSpPr>
          <p:cNvPr id="91" name="Straight Arrow Connector 90"/>
          <p:cNvCxnSpPr/>
          <p:nvPr/>
        </p:nvCxnSpPr>
        <p:spPr bwMode="auto">
          <a:xfrm flipH="1">
            <a:off x="7818391" y="223819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7721478" y="288383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6171638" y="242047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 bwMode="auto">
          <a:xfrm flipV="1">
            <a:off x="6769285" y="240527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3835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81"/>
            <a:ext cx="9144000" cy="815975"/>
          </a:xfrm>
        </p:spPr>
        <p:txBody>
          <a:bodyPr/>
          <a:lstStyle/>
          <a:p>
            <a:r>
              <a:rPr lang="en-US" dirty="0" smtClean="0"/>
              <a:t>In addition to active mode control, the NSTX-U RWM state space controller can be used for r/t disruption warning</a:t>
            </a:r>
            <a:endParaRPr lang="en-US" dirty="0"/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8207846" y="202566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8001000" y="278358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381000" y="1295400"/>
            <a:ext cx="4114800" cy="4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kern="0" dirty="0" smtClean="0"/>
              <a:t>The </a:t>
            </a:r>
            <a:r>
              <a:rPr lang="en-US" sz="2000" kern="0" dirty="0" smtClean="0">
                <a:solidFill>
                  <a:srgbClr val="FF0000"/>
                </a:solidFill>
              </a:rPr>
              <a:t>controller “observer” </a:t>
            </a:r>
            <a:r>
              <a:rPr lang="en-US" sz="2000" kern="0" dirty="0" smtClean="0"/>
              <a:t>produces a physics model-based calculation of the expected </a:t>
            </a:r>
            <a:r>
              <a:rPr lang="en-US" sz="2000" kern="0" dirty="0" smtClean="0">
                <a:solidFill>
                  <a:schemeClr val="tx1"/>
                </a:solidFill>
              </a:rPr>
              <a:t>sensor data </a:t>
            </a:r>
            <a:r>
              <a:rPr lang="en-US" sz="2000" kern="0" dirty="0" smtClean="0"/>
              <a:t>– </a:t>
            </a:r>
            <a:r>
              <a:rPr lang="en-US" sz="2000" u="sng" kern="0" dirty="0" smtClean="0">
                <a:solidFill>
                  <a:srgbClr val="6600FF"/>
                </a:solidFill>
              </a:rPr>
              <a:t>a synthetic diagnostic</a:t>
            </a:r>
          </a:p>
          <a:p>
            <a:pPr>
              <a:spcBef>
                <a:spcPts val="3600"/>
              </a:spcBef>
            </a:pPr>
            <a:r>
              <a:rPr lang="en-US" sz="2000" kern="0" dirty="0" smtClean="0"/>
              <a:t>If the real-time synthetic diagnostic doesn’t match the measured sensor data, a r/t disruption warning signal can be triggered</a:t>
            </a:r>
          </a:p>
          <a:p>
            <a:pPr lvl="1">
              <a:spcBef>
                <a:spcPts val="600"/>
              </a:spcBef>
            </a:pPr>
            <a:r>
              <a:rPr lang="en-US" sz="1600" kern="0" dirty="0" smtClean="0"/>
              <a:t>Technique will be assessed using the DECAF code</a:t>
            </a:r>
            <a:endParaRPr lang="en-US" sz="1600" kern="0" dirty="0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4760710" y="2331275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755613" y="4738300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3545540" y="2747729"/>
            <a:ext cx="151503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95879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6111875" y="291294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6883400" y="333515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5915025" y="238265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5999162" y="271920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6" name="Text Box 165"/>
          <p:cNvSpPr txBox="1">
            <a:spLocks noChangeArrowheads="1"/>
          </p:cNvSpPr>
          <p:nvPr/>
        </p:nvSpPr>
        <p:spPr bwMode="auto">
          <a:xfrm>
            <a:off x="5915025" y="205562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77" name="Group 166"/>
          <p:cNvGrpSpPr>
            <a:grpSpLocks/>
          </p:cNvGrpSpPr>
          <p:nvPr/>
        </p:nvGrpSpPr>
        <p:grpSpPr bwMode="auto">
          <a:xfrm>
            <a:off x="5961061" y="3184340"/>
            <a:ext cx="1508125" cy="182563"/>
            <a:chOff x="1546" y="2587"/>
            <a:chExt cx="950" cy="115"/>
          </a:xfrm>
        </p:grpSpPr>
        <p:sp>
          <p:nvSpPr>
            <p:cNvPr id="78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9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0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81" name="Picture 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13067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76"/>
          <p:cNvSpPr txBox="1">
            <a:spLocks noChangeArrowheads="1"/>
          </p:cNvSpPr>
          <p:nvPr/>
        </p:nvSpPr>
        <p:spPr bwMode="auto">
          <a:xfrm>
            <a:off x="6094412" y="506419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83" name="Text Box 177"/>
          <p:cNvSpPr txBox="1">
            <a:spLocks noChangeArrowheads="1"/>
          </p:cNvSpPr>
          <p:nvPr/>
        </p:nvSpPr>
        <p:spPr bwMode="auto">
          <a:xfrm>
            <a:off x="686593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84" name="Group 210"/>
          <p:cNvGrpSpPr>
            <a:grpSpLocks/>
          </p:cNvGrpSpPr>
          <p:nvPr/>
        </p:nvGrpSpPr>
        <p:grpSpPr bwMode="auto">
          <a:xfrm>
            <a:off x="5943600" y="5343525"/>
            <a:ext cx="2046287" cy="182563"/>
            <a:chOff x="1546" y="2587"/>
            <a:chExt cx="1289" cy="115"/>
          </a:xfrm>
        </p:grpSpPr>
        <p:sp>
          <p:nvSpPr>
            <p:cNvPr id="8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8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9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95" name="Text Box 12"/>
          <p:cNvSpPr txBox="1">
            <a:spLocks noChangeArrowheads="1"/>
          </p:cNvSpPr>
          <p:nvPr/>
        </p:nvSpPr>
        <p:spPr bwMode="auto">
          <a:xfrm>
            <a:off x="6167478" y="205255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6183357" y="421503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5859416" y="303637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02" name="Text Box 169"/>
          <p:cNvSpPr txBox="1">
            <a:spLocks noChangeArrowheads="1"/>
          </p:cNvSpPr>
          <p:nvPr/>
        </p:nvSpPr>
        <p:spPr bwMode="auto">
          <a:xfrm>
            <a:off x="7696760" y="317920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5914044" y="454286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15" name="Text Box 161"/>
          <p:cNvSpPr txBox="1">
            <a:spLocks noChangeArrowheads="1"/>
          </p:cNvSpPr>
          <p:nvPr/>
        </p:nvSpPr>
        <p:spPr bwMode="auto">
          <a:xfrm>
            <a:off x="5998181" y="487941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17" name="Text Box 165"/>
          <p:cNvSpPr txBox="1">
            <a:spLocks noChangeArrowheads="1"/>
          </p:cNvSpPr>
          <p:nvPr/>
        </p:nvSpPr>
        <p:spPr bwMode="auto">
          <a:xfrm>
            <a:off x="5914044" y="421584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118" name="Text Box 160"/>
          <p:cNvSpPr txBox="1">
            <a:spLocks noChangeArrowheads="1"/>
          </p:cNvSpPr>
          <p:nvPr/>
        </p:nvSpPr>
        <p:spPr bwMode="auto">
          <a:xfrm>
            <a:off x="5858435" y="519658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638800" y="1098175"/>
            <a:ext cx="3147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6323635" y="160020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6255059" y="372330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7818391" y="223819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/>
          <p:nvPr/>
        </p:nvCxnSpPr>
        <p:spPr bwMode="auto">
          <a:xfrm flipH="1" flipV="1">
            <a:off x="7721478" y="288383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6171638" y="242047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6769285" y="240527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9880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81"/>
            <a:ext cx="9144000" cy="815975"/>
          </a:xfrm>
        </p:spPr>
        <p:txBody>
          <a:bodyPr/>
          <a:lstStyle/>
          <a:p>
            <a:r>
              <a:rPr lang="en-US" dirty="0" smtClean="0"/>
              <a:t>In addition to active mode control, the NSTX-U RWM state space controller can be used for real-time disruption warning</a:t>
            </a:r>
            <a:endParaRPr lang="en-US" dirty="0"/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8207846" y="202566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8001000" y="278358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381000" y="1295400"/>
            <a:ext cx="4114800" cy="4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kern="0" dirty="0" smtClean="0"/>
              <a:t>The </a:t>
            </a:r>
            <a:r>
              <a:rPr lang="en-US" sz="2000" kern="0" dirty="0" smtClean="0">
                <a:solidFill>
                  <a:srgbClr val="FF0000"/>
                </a:solidFill>
              </a:rPr>
              <a:t>controller “observer” </a:t>
            </a:r>
            <a:r>
              <a:rPr lang="en-US" sz="2000" kern="0" dirty="0" smtClean="0"/>
              <a:t>produces a physics model-based calculation of the expected </a:t>
            </a:r>
            <a:r>
              <a:rPr lang="en-US" sz="2000" kern="0" dirty="0" smtClean="0">
                <a:solidFill>
                  <a:schemeClr val="tx1"/>
                </a:solidFill>
              </a:rPr>
              <a:t>sensor data </a:t>
            </a:r>
            <a:r>
              <a:rPr lang="en-US" sz="2000" kern="0" dirty="0" smtClean="0"/>
              <a:t>– </a:t>
            </a:r>
            <a:r>
              <a:rPr lang="en-US" sz="2000" u="sng" kern="0" dirty="0" smtClean="0">
                <a:solidFill>
                  <a:srgbClr val="6600FF"/>
                </a:solidFill>
              </a:rPr>
              <a:t>a synthetic diagnostic</a:t>
            </a:r>
          </a:p>
          <a:p>
            <a:pPr>
              <a:spcBef>
                <a:spcPts val="3600"/>
              </a:spcBef>
            </a:pPr>
            <a:r>
              <a:rPr lang="en-US" sz="2000" kern="0" dirty="0" smtClean="0"/>
              <a:t>If the real-time synthetic diagnostic doesn’t match the measured sensor data, a r/t disruption warning signal can be triggered</a:t>
            </a:r>
          </a:p>
          <a:p>
            <a:pPr lvl="1">
              <a:spcBef>
                <a:spcPts val="600"/>
              </a:spcBef>
            </a:pPr>
            <a:r>
              <a:rPr lang="en-US" sz="1600" kern="0" dirty="0" smtClean="0"/>
              <a:t>Technique will be assessed using the DECAF code</a:t>
            </a:r>
            <a:endParaRPr lang="en-US" sz="1600" kern="0" dirty="0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4760710" y="2331275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755613" y="4738300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flipV="1">
            <a:off x="4191000" y="2940424"/>
            <a:ext cx="1752600" cy="86957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95879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6111875" y="291294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6883400" y="333515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5915025" y="238265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5999162" y="271920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6" name="Text Box 165"/>
          <p:cNvSpPr txBox="1">
            <a:spLocks noChangeArrowheads="1"/>
          </p:cNvSpPr>
          <p:nvPr/>
        </p:nvSpPr>
        <p:spPr bwMode="auto">
          <a:xfrm>
            <a:off x="5915025" y="205562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77" name="Group 166"/>
          <p:cNvGrpSpPr>
            <a:grpSpLocks/>
          </p:cNvGrpSpPr>
          <p:nvPr/>
        </p:nvGrpSpPr>
        <p:grpSpPr bwMode="auto">
          <a:xfrm>
            <a:off x="5961061" y="3184340"/>
            <a:ext cx="1508125" cy="182563"/>
            <a:chOff x="1546" y="2587"/>
            <a:chExt cx="950" cy="115"/>
          </a:xfrm>
        </p:grpSpPr>
        <p:sp>
          <p:nvSpPr>
            <p:cNvPr id="78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9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0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81" name="Picture 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13067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76"/>
          <p:cNvSpPr txBox="1">
            <a:spLocks noChangeArrowheads="1"/>
          </p:cNvSpPr>
          <p:nvPr/>
        </p:nvSpPr>
        <p:spPr bwMode="auto">
          <a:xfrm>
            <a:off x="6094412" y="506419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83" name="Text Box 177"/>
          <p:cNvSpPr txBox="1">
            <a:spLocks noChangeArrowheads="1"/>
          </p:cNvSpPr>
          <p:nvPr/>
        </p:nvSpPr>
        <p:spPr bwMode="auto">
          <a:xfrm>
            <a:off x="686593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84" name="Group 210"/>
          <p:cNvGrpSpPr>
            <a:grpSpLocks/>
          </p:cNvGrpSpPr>
          <p:nvPr/>
        </p:nvGrpSpPr>
        <p:grpSpPr bwMode="auto">
          <a:xfrm>
            <a:off x="5943600" y="5343525"/>
            <a:ext cx="2046287" cy="182563"/>
            <a:chOff x="1546" y="2587"/>
            <a:chExt cx="1289" cy="115"/>
          </a:xfrm>
        </p:grpSpPr>
        <p:sp>
          <p:nvSpPr>
            <p:cNvPr id="8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8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9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95" name="Text Box 12"/>
          <p:cNvSpPr txBox="1">
            <a:spLocks noChangeArrowheads="1"/>
          </p:cNvSpPr>
          <p:nvPr/>
        </p:nvSpPr>
        <p:spPr bwMode="auto">
          <a:xfrm>
            <a:off x="6167478" y="205255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6183357" y="421503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5859416" y="303637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02" name="Text Box 169"/>
          <p:cNvSpPr txBox="1">
            <a:spLocks noChangeArrowheads="1"/>
          </p:cNvSpPr>
          <p:nvPr/>
        </p:nvSpPr>
        <p:spPr bwMode="auto">
          <a:xfrm>
            <a:off x="7696760" y="317920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5914044" y="454286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15" name="Text Box 161"/>
          <p:cNvSpPr txBox="1">
            <a:spLocks noChangeArrowheads="1"/>
          </p:cNvSpPr>
          <p:nvPr/>
        </p:nvSpPr>
        <p:spPr bwMode="auto">
          <a:xfrm>
            <a:off x="5998181" y="487941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17" name="Text Box 165"/>
          <p:cNvSpPr txBox="1">
            <a:spLocks noChangeArrowheads="1"/>
          </p:cNvSpPr>
          <p:nvPr/>
        </p:nvSpPr>
        <p:spPr bwMode="auto">
          <a:xfrm>
            <a:off x="5914044" y="421584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118" name="Text Box 160"/>
          <p:cNvSpPr txBox="1">
            <a:spLocks noChangeArrowheads="1"/>
          </p:cNvSpPr>
          <p:nvPr/>
        </p:nvSpPr>
        <p:spPr bwMode="auto">
          <a:xfrm>
            <a:off x="5858435" y="519658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638800" y="1098175"/>
            <a:ext cx="3147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6323635" y="160020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6255059" y="372330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7818391" y="223819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/>
          <p:nvPr/>
        </p:nvCxnSpPr>
        <p:spPr bwMode="auto">
          <a:xfrm flipH="1" flipV="1">
            <a:off x="7721478" y="288383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6171638" y="242047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6769285" y="240527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5915025" y="2628366"/>
            <a:ext cx="1039812" cy="32998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1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" y="1389888"/>
            <a:ext cx="816730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1" y="67253"/>
            <a:ext cx="9039508" cy="762000"/>
          </a:xfrm>
        </p:spPr>
        <p:txBody>
          <a:bodyPr/>
          <a:lstStyle/>
          <a:p>
            <a:r>
              <a:rPr lang="en-US" dirty="0" smtClean="0"/>
              <a:t>Bounce resonance stabilization dominates </a:t>
            </a:r>
            <a:r>
              <a:rPr lang="en-US" dirty="0"/>
              <a:t>for DIII-D </a:t>
            </a:r>
            <a:r>
              <a:rPr lang="en-US" dirty="0" smtClean="0"/>
              <a:t>vs. precession drift resonance for NSTX at similar, high </a:t>
            </a:r>
            <a:r>
              <a:rPr lang="en-US" dirty="0"/>
              <a:t>rotation </a:t>
            </a:r>
            <a:endParaRPr lang="en-US" baseline="-250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313952" y="5575174"/>
            <a:ext cx="0" cy="374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589195" y="5949385"/>
            <a:ext cx="2909771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929752" y="5236211"/>
            <a:ext cx="0" cy="7073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288745" y="5949385"/>
            <a:ext cx="2920992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0730" y="992483"/>
            <a:ext cx="85956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for trapped resonant ions vs. scaled experimental rotation (MISK)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2419" y="46482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133103 @ 3.330 s</a:t>
            </a:r>
          </a:p>
          <a:p>
            <a:r>
              <a:rPr lang="en-US" sz="1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13399" y="46482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133776 @ 0.861 s</a:t>
            </a:r>
          </a:p>
          <a:p>
            <a:r>
              <a:rPr lang="en-US" sz="1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077904" y="3522134"/>
            <a:ext cx="1524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2881532" y="2740843"/>
            <a:ext cx="264707" cy="2688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1642532" y="299891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precession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10727" y="2019980"/>
            <a:ext cx="1041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ounce / 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6172200" y="2269066"/>
            <a:ext cx="254001" cy="2616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562088" y="2889504"/>
            <a:ext cx="304800" cy="3822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5537199" y="1745846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precession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49522" y="2136599"/>
            <a:ext cx="1080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ounce / 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369734" y="1623422"/>
            <a:ext cx="853119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DIII-D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08334" y="1623422"/>
            <a:ext cx="870751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NSTX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313952" y="1524000"/>
            <a:ext cx="0" cy="381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961632" y="1524000"/>
            <a:ext cx="0" cy="381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423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762000"/>
          </a:xfrm>
        </p:spPr>
        <p:txBody>
          <a:bodyPr/>
          <a:lstStyle/>
          <a:p>
            <a:r>
              <a:rPr lang="en-US" dirty="0" smtClean="0"/>
              <a:t>Increased RWM stability measured in DIII-D plasmas as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is reduced is consistent with kinetic RWM theory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630228" y="992483"/>
            <a:ext cx="827662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u="sng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trapped resonant ions vs. scaled experimental rotation (MISK)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01304"/>
            <a:ext cx="3350991" cy="31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27144" y="1421424"/>
            <a:ext cx="351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20 Hz, n = 1 field vs </a:t>
            </a:r>
            <a:r>
              <a:rPr lang="en-US" sz="180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aseline="-2500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1800" baseline="-250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930673" y="3283757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 |</a:t>
            </a:r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| (G/kA)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2757" y="5010090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1"/>
          <a:stretch/>
        </p:blipFill>
        <p:spPr bwMode="auto">
          <a:xfrm>
            <a:off x="512065" y="1389888"/>
            <a:ext cx="40100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4322419" y="5642150"/>
            <a:ext cx="0" cy="3580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981200" y="6000197"/>
            <a:ext cx="2909772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8" idx="2"/>
          </p:cNvCxnSpPr>
          <p:nvPr/>
        </p:nvCxnSpPr>
        <p:spPr bwMode="auto">
          <a:xfrm>
            <a:off x="2223070" y="3582904"/>
            <a:ext cx="39685" cy="4556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955040" y="2021470"/>
            <a:ext cx="173509" cy="5845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524000" y="3059684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recession drift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2845" y="2605975"/>
            <a:ext cx="1019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bounce /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886386" y="3344639"/>
            <a:ext cx="155408" cy="2411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566948" y="1582191"/>
            <a:ext cx="15664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sz="1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.2)</a:t>
            </a:r>
          </a:p>
          <a:p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1.6)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.8)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5124512" y="5486400"/>
            <a:ext cx="3867088" cy="808916"/>
          </a:xfrm>
        </p:spPr>
        <p:txBody>
          <a:bodyPr/>
          <a:lstStyle/>
          <a:p>
            <a:pPr marL="233363" indent="-233363"/>
            <a:r>
              <a:rPr lang="en-US" sz="1600" b="0" dirty="0" smtClean="0"/>
              <a:t>Bounce resonance dominates precession drift resonance for all </a:t>
            </a:r>
            <a:r>
              <a:rPr lang="en-US" sz="1600" b="0" dirty="0" err="1" smtClean="0"/>
              <a:t>q</a:t>
            </a:r>
            <a:r>
              <a:rPr lang="en-US" sz="1600" b="0" baseline="-25000" dirty="0" err="1" smtClean="0"/>
              <a:t>min</a:t>
            </a:r>
            <a:r>
              <a:rPr lang="en-US" sz="1600" b="0" dirty="0" smtClean="0"/>
              <a:t> examined at the experimental rotation</a:t>
            </a:r>
            <a:endParaRPr lang="en-US" sz="1600" b="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42760" y="3344639"/>
            <a:ext cx="199034" cy="8463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6477000" y="2209800"/>
            <a:ext cx="1295400" cy="11114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 rot="19178366">
            <a:off x="6342297" y="2452636"/>
            <a:ext cx="115288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D3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" y="5827885"/>
            <a:ext cx="1011935" cy="5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4919" b="6258"/>
          <a:stretch/>
        </p:blipFill>
        <p:spPr>
          <a:xfrm>
            <a:off x="662656" y="1329330"/>
            <a:ext cx="3454265" cy="28719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b="5580"/>
          <a:stretch/>
        </p:blipFill>
        <p:spPr>
          <a:xfrm>
            <a:off x="5450400" y="1277645"/>
            <a:ext cx="3447350" cy="2684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97"/>
            <a:ext cx="9144000" cy="815975"/>
          </a:xfrm>
        </p:spPr>
        <p:txBody>
          <a:bodyPr/>
          <a:lstStyle/>
          <a:p>
            <a:r>
              <a:rPr lang="en-US" dirty="0" smtClean="0"/>
              <a:t>When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is included in NTV rotation controller model, 3D field current and NBI power can compensate for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 smtClean="0"/>
              <a:t> variations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46200" y="4053000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t (s)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9497" y="4053000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t (s)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06458" y="931984"/>
            <a:ext cx="3961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0" u="sng" kern="0" dirty="0" smtClean="0">
                <a:solidFill>
                  <a:srgbClr val="6600FF"/>
                </a:solidFill>
                <a:latin typeface="+mn-lt"/>
              </a:rPr>
              <a:t>3D coil current and NBI power (actuators)</a:t>
            </a:r>
            <a:endParaRPr lang="en-US" sz="16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52486" y="430062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sz="2000" baseline="-25000" dirty="0" err="1">
                <a:solidFill>
                  <a:schemeClr val="tx1"/>
                </a:solidFill>
              </a:rPr>
              <a:t>N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3085967" y="2609293"/>
            <a:ext cx="30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NBI, 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866301" y="2748156"/>
            <a:ext cx="226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+mn-lt"/>
              </a:rPr>
              <a:t>Plasma rotation (rad/s)</a:t>
            </a:r>
            <a:endParaRPr lang="en-US" sz="16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2766059" y="2564480"/>
            <a:ext cx="84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  <a:latin typeface="+mn-lt"/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  <a:latin typeface="+mn-lt"/>
              </a:rPr>
              <a:t>torque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756" y="155775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i="0" baseline="30000" dirty="0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1152846" y="1484786"/>
            <a:ext cx="1414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B050"/>
                </a:solidFill>
                <a:latin typeface="+mn-lt"/>
              </a:rPr>
              <a:t>d</a:t>
            </a:r>
            <a:r>
              <a:rPr lang="en-US" sz="1800" b="0" i="0" dirty="0" smtClean="0">
                <a:solidFill>
                  <a:srgbClr val="00B050"/>
                </a:solidFill>
                <a:latin typeface="+mn-lt"/>
              </a:rPr>
              <a:t>esired </a:t>
            </a:r>
            <a:r>
              <a:rPr lang="en-US" sz="1800" b="0" i="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w</a:t>
            </a:r>
            <a:r>
              <a:rPr lang="en-US" sz="1800" b="0" i="0" baseline="-250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endParaRPr lang="en-US" sz="1800" b="0" i="0" baseline="-25000" dirty="0" smtClean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 flipH="1">
            <a:off x="1204848" y="1821522"/>
            <a:ext cx="122871" cy="22212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1995597" y="3319073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="0" i="0" baseline="-25000" dirty="0" smtClean="0">
                <a:solidFill>
                  <a:srgbClr val="FF0000"/>
                </a:solidFill>
              </a:rPr>
              <a:t>1</a:t>
            </a:r>
            <a:endParaRPr lang="en-US" sz="1600" b="0" i="0" baseline="-250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52562" y="2043642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endParaRPr lang="en-US" sz="1600" b="0" i="0" baseline="-25000" dirty="0">
              <a:solidFill>
                <a:srgbClr val="FF0000"/>
              </a:solidFill>
            </a:endParaRP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743627" y="3488348"/>
            <a:ext cx="84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NBI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torque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3329656" y="1566444"/>
            <a:ext cx="685800" cy="86956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958281" y="1491278"/>
            <a:ext cx="115864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t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= 0.59</a:t>
            </a:r>
            <a:r>
              <a:rPr lang="en-US" sz="1600" dirty="0" smtClean="0">
                <a:cs typeface="Helvetica" panose="020B0604020202020204" pitchFamily="34" charset="0"/>
              </a:rPr>
              <a:t>s</a:t>
            </a:r>
          </a:p>
          <a:p>
            <a:pPr>
              <a:buNone/>
            </a:pPr>
            <a:r>
              <a:rPr lang="en-US" sz="1600" dirty="0" smtClean="0"/>
              <a:t>t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0.69s</a:t>
            </a:r>
            <a:endParaRPr lang="en-US" sz="1600" dirty="0">
              <a:latin typeface="Symbol" panose="05050102010706020507" pitchFamily="18" charset="2"/>
            </a:endParaRPr>
          </a:p>
          <a:p>
            <a:pPr>
              <a:buNone/>
            </a:pPr>
            <a:r>
              <a:rPr lang="en-US" sz="1600" dirty="0" smtClean="0"/>
              <a:t>t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0.79s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662656" y="4201262"/>
            <a:ext cx="3444647" cy="1573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 bwMode="auto">
          <a:xfrm flipH="1">
            <a:off x="2705647" y="3214344"/>
            <a:ext cx="252634" cy="274004"/>
          </a:xfrm>
          <a:prstGeom prst="straightConnector1">
            <a:avLst/>
          </a:prstGeom>
          <a:noFill/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Content Placeholder 2"/>
          <p:cNvSpPr txBox="1">
            <a:spLocks/>
          </p:cNvSpPr>
          <p:nvPr/>
        </p:nvSpPr>
        <p:spPr bwMode="auto">
          <a:xfrm>
            <a:off x="53268" y="5764566"/>
            <a:ext cx="510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/>
              <a:t>NTV torque profile model for feedback dependent on ion temperature</a:t>
            </a:r>
          </a:p>
        </p:txBody>
      </p:sp>
      <p:graphicFrame>
        <p:nvGraphicFramePr>
          <p:cNvPr id="100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070275"/>
              </p:ext>
            </p:extLst>
          </p:nvPr>
        </p:nvGraphicFramePr>
        <p:xfrm>
          <a:off x="139700" y="4905375"/>
          <a:ext cx="52609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0" name="Equation" r:id="rId5" imgW="2641320" imgH="279360" progId="Equation.DSMT4">
                  <p:embed/>
                </p:oleObj>
              </mc:Choice>
              <mc:Fallback>
                <p:oleObj name="Equation" r:id="rId5" imgW="2641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700" y="4905375"/>
                        <a:ext cx="5260975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Rectangle 100"/>
          <p:cNvSpPr/>
          <p:nvPr/>
        </p:nvSpPr>
        <p:spPr>
          <a:xfrm>
            <a:off x="76200" y="931984"/>
            <a:ext cx="4846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0" u="sng" kern="0" dirty="0" smtClean="0">
                <a:solidFill>
                  <a:srgbClr val="6600FF"/>
                </a:solidFill>
                <a:latin typeface="+mn-lt"/>
              </a:rPr>
              <a:t>Rotation</a:t>
            </a:r>
            <a:r>
              <a:rPr lang="en-US" sz="1600" u="sng" kern="0" dirty="0">
                <a:solidFill>
                  <a:srgbClr val="6600FF"/>
                </a:solidFill>
                <a:latin typeface="+mn-lt"/>
              </a:rPr>
              <a:t> </a:t>
            </a:r>
            <a:r>
              <a:rPr lang="en-US" sz="1600" u="sng" kern="0" dirty="0" smtClean="0">
                <a:solidFill>
                  <a:srgbClr val="6600FF"/>
                </a:solidFill>
                <a:latin typeface="+mn-lt"/>
              </a:rPr>
              <a:t>evolution</a:t>
            </a:r>
            <a:r>
              <a:rPr lang="en-US" sz="1600" b="0" i="0" u="sng" kern="0" dirty="0" smtClean="0">
                <a:solidFill>
                  <a:srgbClr val="6600FF"/>
                </a:solidFill>
                <a:latin typeface="+mn-lt"/>
              </a:rPr>
              <a:t> and NBI and NTV torque profiles</a:t>
            </a:r>
            <a:endParaRPr lang="en-US" sz="16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602140" y="5426012"/>
            <a:ext cx="16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0" kern="0" dirty="0" smtClean="0">
                <a:solidFill>
                  <a:srgbClr val="FF0000"/>
                </a:solidFill>
                <a:latin typeface="+mn-lt"/>
              </a:rPr>
              <a:t>K1 = 0, K2 = 2.5</a:t>
            </a:r>
            <a:endParaRPr lang="en-US" sz="1600" b="0" i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b="6107"/>
          <a:stretch/>
        </p:blipFill>
        <p:spPr>
          <a:xfrm>
            <a:off x="6188764" y="4405212"/>
            <a:ext cx="2492657" cy="182419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 rot="16200000">
            <a:off x="4132045" y="2599729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3D Coil Current (kA)</a:t>
            </a:r>
            <a:endParaRPr lang="en-US" sz="1400" b="0" i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5526528" y="3900600"/>
            <a:ext cx="1627872" cy="338554"/>
            <a:chOff x="5526528" y="3900600"/>
            <a:chExt cx="1627872" cy="338554"/>
          </a:xfrm>
        </p:grpSpPr>
        <p:sp>
          <p:nvSpPr>
            <p:cNvPr id="110" name="TextBox 109"/>
            <p:cNvSpPr txBox="1"/>
            <p:nvPr/>
          </p:nvSpPr>
          <p:spPr>
            <a:xfrm>
              <a:off x="5526528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0.5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16200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0.7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84400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0.9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5066800" y="33262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1.0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63800" y="37000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0.8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063800" y="28876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1.2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063800" y="24592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1.4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062200" y="20308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1.6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071000" y="15922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1.8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071000" y="119984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2.0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7439928" y="3900600"/>
            <a:ext cx="1627872" cy="338554"/>
            <a:chOff x="5526528" y="3900600"/>
            <a:chExt cx="1627872" cy="338554"/>
          </a:xfrm>
        </p:grpSpPr>
        <p:sp>
          <p:nvSpPr>
            <p:cNvPr id="124" name="TextBox 123"/>
            <p:cNvSpPr txBox="1"/>
            <p:nvPr/>
          </p:nvSpPr>
          <p:spPr>
            <a:xfrm>
              <a:off x="5526528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0.5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116200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0.7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684400" y="3900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0.9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 rot="16200000">
            <a:off x="5291247" y="5069234"/>
            <a:ext cx="804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400" b="0" i="0" baseline="-2500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1400" b="0" i="0" dirty="0" err="1" smtClean="0">
                <a:solidFill>
                  <a:schemeClr val="tx1"/>
                </a:solidFill>
                <a:latin typeface="+mn-lt"/>
              </a:rPr>
              <a:t>keV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1400" b="0" i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777948" y="4340344"/>
            <a:ext cx="470452" cy="2034832"/>
            <a:chOff x="5777948" y="4393096"/>
            <a:chExt cx="470452" cy="2034832"/>
          </a:xfrm>
        </p:grpSpPr>
        <p:sp>
          <p:nvSpPr>
            <p:cNvPr id="128" name="TextBox 127"/>
            <p:cNvSpPr txBox="1"/>
            <p:nvPr/>
          </p:nvSpPr>
          <p:spPr>
            <a:xfrm>
              <a:off x="5778400" y="552615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0</a:t>
              </a: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.6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777948" y="494243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.2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777948" y="439309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1.8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777948" y="6089374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595756" y="5890848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t (s)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5976730" y="6208276"/>
            <a:ext cx="2885662" cy="341868"/>
            <a:chOff x="5976730" y="6261028"/>
            <a:chExt cx="2885662" cy="341868"/>
          </a:xfrm>
        </p:grpSpPr>
        <p:sp>
          <p:nvSpPr>
            <p:cNvPr id="133" name="TextBox 132"/>
            <p:cNvSpPr txBox="1"/>
            <p:nvPr/>
          </p:nvSpPr>
          <p:spPr>
            <a:xfrm>
              <a:off x="6464200" y="626102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0.5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434922" y="626102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0.7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392392" y="626102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0.9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911548" y="626434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941278" y="626165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976730" y="626165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7094068" y="4405212"/>
            <a:ext cx="992010" cy="1791809"/>
            <a:chOff x="7094068" y="5334000"/>
            <a:chExt cx="992010" cy="915773"/>
          </a:xfrm>
        </p:grpSpPr>
        <p:cxnSp>
          <p:nvCxnSpPr>
            <p:cNvPr id="142" name="Straight Connector 141"/>
            <p:cNvCxnSpPr/>
            <p:nvPr/>
          </p:nvCxnSpPr>
          <p:spPr bwMode="auto">
            <a:xfrm flipV="1">
              <a:off x="7094068" y="5334349"/>
              <a:ext cx="0" cy="915424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V="1">
              <a:off x="7611122" y="5334000"/>
              <a:ext cx="0" cy="915424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 flipV="1">
              <a:off x="8086078" y="5334000"/>
              <a:ext cx="0" cy="915424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3" name="Group 152"/>
          <p:cNvGrpSpPr/>
          <p:nvPr/>
        </p:nvGrpSpPr>
        <p:grpSpPr>
          <a:xfrm>
            <a:off x="7924800" y="3700046"/>
            <a:ext cx="582966" cy="199754"/>
            <a:chOff x="7924800" y="1369123"/>
            <a:chExt cx="582966" cy="2530677"/>
          </a:xfrm>
        </p:grpSpPr>
        <p:cxnSp>
          <p:nvCxnSpPr>
            <p:cNvPr id="50" name="Straight Connector 49"/>
            <p:cNvCxnSpPr/>
            <p:nvPr/>
          </p:nvCxnSpPr>
          <p:spPr bwMode="auto">
            <a:xfrm flipV="1">
              <a:off x="8507766" y="1369123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V="1">
              <a:off x="8202966" y="1371600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 flipV="1">
              <a:off x="7924800" y="1371600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2" name="Group 151"/>
          <p:cNvGrpSpPr/>
          <p:nvPr/>
        </p:nvGrpSpPr>
        <p:grpSpPr>
          <a:xfrm>
            <a:off x="6019800" y="3664800"/>
            <a:ext cx="582966" cy="239156"/>
            <a:chOff x="6019800" y="1373279"/>
            <a:chExt cx="582966" cy="2530677"/>
          </a:xfrm>
        </p:grpSpPr>
        <p:cxnSp>
          <p:nvCxnSpPr>
            <p:cNvPr id="149" name="Straight Connector 148"/>
            <p:cNvCxnSpPr/>
            <p:nvPr/>
          </p:nvCxnSpPr>
          <p:spPr bwMode="auto">
            <a:xfrm flipV="1">
              <a:off x="6602766" y="1373279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 flipV="1">
              <a:off x="6297966" y="1375756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V="1">
              <a:off x="6019800" y="1375756"/>
              <a:ext cx="0" cy="252820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Rectangle 2"/>
          <p:cNvSpPr/>
          <p:nvPr/>
        </p:nvSpPr>
        <p:spPr bwMode="auto">
          <a:xfrm>
            <a:off x="7170543" y="1277645"/>
            <a:ext cx="189047" cy="277086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6311880" y="2492080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NBI power (MW)</a:t>
            </a:r>
            <a:endParaRPr lang="en-US" sz="1400" b="0" i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7105798" y="1139270"/>
            <a:ext cx="321114" cy="3013166"/>
            <a:chOff x="7307094" y="1961322"/>
            <a:chExt cx="321114" cy="3019921"/>
          </a:xfrm>
        </p:grpSpPr>
        <p:sp>
          <p:nvSpPr>
            <p:cNvPr id="104" name="TextBox 103"/>
            <p:cNvSpPr txBox="1"/>
            <p:nvPr/>
          </p:nvSpPr>
          <p:spPr>
            <a:xfrm>
              <a:off x="7315302" y="196132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7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315302" y="42457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307094" y="461191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315302" y="23341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315302" y="27200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5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315302" y="30976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315302" y="347913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315302" y="38563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320752" y="2795673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endParaRPr lang="en-US" sz="1600" b="0" i="0" baseline="-25000" dirty="0">
              <a:solidFill>
                <a:srgbClr val="FF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705647" y="3395250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9900FF"/>
                </a:solidFill>
              </a:rPr>
              <a:t>t</a:t>
            </a:r>
            <a:r>
              <a:rPr lang="en-US" sz="1600" b="0" i="0" baseline="-25000" dirty="0" smtClean="0">
                <a:solidFill>
                  <a:srgbClr val="9900FF"/>
                </a:solidFill>
              </a:rPr>
              <a:t>1</a:t>
            </a:r>
            <a:endParaRPr lang="en-US" sz="1600" b="0" i="0" baseline="-25000" dirty="0">
              <a:solidFill>
                <a:srgbClr val="9900F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091153" y="3691618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9900FF"/>
                </a:solidFill>
              </a:rPr>
              <a:t>t</a:t>
            </a:r>
            <a:r>
              <a:rPr lang="en-US" sz="1600" baseline="-25000" dirty="0">
                <a:solidFill>
                  <a:srgbClr val="9900FF"/>
                </a:solidFill>
              </a:rPr>
              <a:t>3</a:t>
            </a:r>
            <a:endParaRPr lang="en-US" sz="1600" b="0" i="0" baseline="-25000" dirty="0">
              <a:solidFill>
                <a:srgbClr val="9900FF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343162" y="3156973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9900FF"/>
                </a:solidFill>
              </a:rPr>
              <a:t>t</a:t>
            </a:r>
            <a:r>
              <a:rPr lang="en-US" sz="1600" baseline="-25000" dirty="0">
                <a:solidFill>
                  <a:srgbClr val="9900FF"/>
                </a:solidFill>
              </a:rPr>
              <a:t>2</a:t>
            </a:r>
            <a:endParaRPr lang="en-US" sz="1600" b="0" i="0" baseline="-25000" dirty="0">
              <a:solidFill>
                <a:srgbClr val="9900FF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18478" y="2750138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</a:rPr>
              <a:t>t</a:t>
            </a:r>
            <a:r>
              <a:rPr lang="en-US" sz="1600" b="0" i="0" baseline="-25000" dirty="0" smtClean="0">
                <a:solidFill>
                  <a:schemeClr val="tx1"/>
                </a:solidFill>
              </a:rPr>
              <a:t>1</a:t>
            </a:r>
            <a:endParaRPr lang="en-US" sz="1600" b="0" i="0" baseline="-25000" dirty="0">
              <a:solidFill>
                <a:schemeClr val="tx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09600" y="2564166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</a:rPr>
              <a:t>t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  <a:endParaRPr lang="en-US" sz="1600" b="0" i="0" baseline="-25000" dirty="0">
              <a:solidFill>
                <a:schemeClr val="tx1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17196" y="2973562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</a:rPr>
              <a:t>t</a:t>
            </a:r>
            <a:r>
              <a:rPr lang="en-US" sz="1600" baseline="-25000" dirty="0">
                <a:solidFill>
                  <a:schemeClr val="tx1"/>
                </a:solidFill>
              </a:rPr>
              <a:t>3</a:t>
            </a:r>
            <a:endParaRPr lang="en-US" sz="1600" b="0" i="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69363" y="1287263"/>
            <a:ext cx="102171" cy="299267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5792" y="1270538"/>
            <a:ext cx="441146" cy="3080292"/>
            <a:chOff x="275792" y="1270538"/>
            <a:chExt cx="441146" cy="3080292"/>
          </a:xfrm>
        </p:grpSpPr>
        <p:sp>
          <p:nvSpPr>
            <p:cNvPr id="61" name="TextBox 60"/>
            <p:cNvSpPr txBox="1"/>
            <p:nvPr/>
          </p:nvSpPr>
          <p:spPr>
            <a:xfrm>
              <a:off x="404032" y="398149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0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04032" y="235492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FF0000"/>
                  </a:solidFill>
                </a:rPr>
                <a:t>6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4032" y="182147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8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4032" y="290585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4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04032" y="34421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FF0000"/>
                  </a:solidFill>
                </a:rPr>
                <a:t>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5792" y="127053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FF0000"/>
                  </a:solidFill>
                </a:rPr>
                <a:t>10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1381" y="4148554"/>
            <a:ext cx="3810742" cy="369332"/>
            <a:chOff x="656925" y="4800600"/>
            <a:chExt cx="3810742" cy="369332"/>
          </a:xfrm>
        </p:grpSpPr>
        <p:sp>
          <p:nvSpPr>
            <p:cNvPr id="91" name="TextBox 90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0.0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0.2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0.4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0.6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0.8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</a:rPr>
                <a:t>.0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2" name="Rectangle 161"/>
          <p:cNvSpPr/>
          <p:nvPr/>
        </p:nvSpPr>
        <p:spPr bwMode="auto">
          <a:xfrm>
            <a:off x="4097707" y="1369122"/>
            <a:ext cx="102171" cy="282499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024281" y="1287263"/>
            <a:ext cx="505267" cy="3062326"/>
            <a:chOff x="4180575" y="1939309"/>
            <a:chExt cx="505267" cy="3062326"/>
          </a:xfrm>
        </p:grpSpPr>
        <p:sp>
          <p:nvSpPr>
            <p:cNvPr id="78" name="TextBox 77"/>
            <p:cNvSpPr txBox="1"/>
            <p:nvPr/>
          </p:nvSpPr>
          <p:spPr>
            <a:xfrm>
              <a:off x="4180575" y="463230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180575" y="409904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80575" y="35579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80575" y="301054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180575" y="2478868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180575" y="193930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2.5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7075952" y="5883339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1600" b="0" i="0" baseline="-25000" dirty="0" smtClean="0">
                <a:solidFill>
                  <a:srgbClr val="FF0000"/>
                </a:solidFill>
                <a:latin typeface="+mn-lt"/>
              </a:rPr>
              <a:t>1</a:t>
            </a:r>
            <a:endParaRPr lang="en-US" sz="1600" b="0" i="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057278" y="5883339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3</a:t>
            </a:r>
            <a:endParaRPr lang="en-US" sz="1600" b="0" i="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7589522" y="5883339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2</a:t>
            </a:r>
            <a:endParaRPr lang="en-US" sz="1600" b="0" i="0" baseline="-25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5929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50" y="1221269"/>
            <a:ext cx="3919869" cy="310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NSTX-U</a:t>
            </a:r>
            <a:r>
              <a:rPr lang="en-US" dirty="0" smtClean="0"/>
              <a:t>: RWM active control capability increases as proposed 3D coils upgrade (NCC coils) are added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" y="4627986"/>
            <a:ext cx="3525943" cy="1822735"/>
          </a:xfrm>
        </p:spPr>
        <p:txBody>
          <a:bodyPr/>
          <a:lstStyle/>
          <a:p>
            <a:r>
              <a:rPr lang="en-US" sz="1800" dirty="0" smtClean="0"/>
              <a:t>Partial 1x12 NCC coil set significantly enhances control</a:t>
            </a:r>
          </a:p>
          <a:p>
            <a:pPr lvl="1"/>
            <a:r>
              <a:rPr lang="en-US" sz="1400" dirty="0" smtClean="0"/>
              <a:t>Present RWM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1.25</a:t>
            </a:r>
          </a:p>
          <a:p>
            <a:pPr lvl="1"/>
            <a:r>
              <a:rPr lang="en-US" sz="1400" dirty="0" smtClean="0"/>
              <a:t>NCC 1x12 coils: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1.52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1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dirty="0">
              <a:solidFill>
                <a:srgbClr val="00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2645" y="4397529"/>
            <a:ext cx="1824930" cy="2073406"/>
            <a:chOff x="3592645" y="4397529"/>
            <a:chExt cx="1824930" cy="2073406"/>
          </a:xfrm>
        </p:grpSpPr>
        <p:pic>
          <p:nvPicPr>
            <p:cNvPr id="115" name="Picture 114" descr="plot2NSTXv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127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128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9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13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1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132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5" y="1169987"/>
            <a:ext cx="360469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 descr="plot2NSTXv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45" y="4403594"/>
            <a:ext cx="1824930" cy="20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301255" y="4905301"/>
            <a:ext cx="1222168" cy="681228"/>
            <a:chOff x="492" y="1582"/>
            <a:chExt cx="1940" cy="1020"/>
          </a:xfrm>
        </p:grpSpPr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27"/>
          <p:cNvGrpSpPr>
            <a:grpSpLocks/>
          </p:cNvGrpSpPr>
          <p:nvPr/>
        </p:nvGrpSpPr>
        <p:grpSpPr bwMode="auto">
          <a:xfrm>
            <a:off x="7177612" y="4988523"/>
            <a:ext cx="1818986" cy="1174613"/>
            <a:chOff x="296" y="1708"/>
            <a:chExt cx="2888" cy="1756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52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5399286" y="4282881"/>
            <a:ext cx="2209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NCC upper (1x12) (plasma facing side)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5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820077" y="914400"/>
            <a:ext cx="337092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u="sng" dirty="0">
                <a:solidFill>
                  <a:srgbClr val="9900FF"/>
                </a:solidFill>
                <a:latin typeface="Arial" pitchFamily="34" charset="0"/>
              </a:rPr>
              <a:t>U</a:t>
            </a:r>
            <a:r>
              <a:rPr lang="en-US" sz="1600" u="sng" dirty="0" smtClean="0">
                <a:solidFill>
                  <a:srgbClr val="9900FF"/>
                </a:solidFill>
                <a:latin typeface="Arial" pitchFamily="34" charset="0"/>
              </a:rPr>
              <a:t>sing present </a:t>
            </a:r>
            <a:r>
              <a:rPr lang="en-US" sz="1600" u="sng" dirty="0" err="1" smtClean="0">
                <a:solidFill>
                  <a:srgbClr val="9900FF"/>
                </a:solidFill>
                <a:latin typeface="Arial" pitchFamily="34" charset="0"/>
              </a:rPr>
              <a:t>midplane</a:t>
            </a:r>
            <a:r>
              <a:rPr lang="en-US" sz="1600" u="sng" dirty="0" smtClean="0">
                <a:solidFill>
                  <a:srgbClr val="9900FF"/>
                </a:solidFill>
                <a:latin typeface="Arial" pitchFamily="34" charset="0"/>
              </a:rPr>
              <a:t> RWM coils</a:t>
            </a:r>
            <a:endParaRPr lang="en-US" sz="160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800600" y="914400"/>
            <a:ext cx="42210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u="sng" dirty="0">
                <a:solidFill>
                  <a:srgbClr val="9900FF"/>
                </a:solidFill>
                <a:latin typeface="Arial" pitchFamily="34" charset="0"/>
              </a:rPr>
              <a:t>P</a:t>
            </a:r>
            <a:r>
              <a:rPr lang="en-US" sz="1600" u="sng" dirty="0" smtClean="0">
                <a:solidFill>
                  <a:srgbClr val="9900FF"/>
                </a:solidFill>
                <a:latin typeface="Arial" pitchFamily="34" charset="0"/>
              </a:rPr>
              <a:t>artial NCC 1x12 (upper), favorable </a:t>
            </a:r>
            <a:r>
              <a:rPr lang="en-US" sz="1600" u="sng" dirty="0">
                <a:solidFill>
                  <a:srgbClr val="9900FF"/>
                </a:solidFill>
                <a:latin typeface="Arial" pitchFamily="34" charset="0"/>
              </a:rPr>
              <a:t>sensors</a:t>
            </a:r>
          </a:p>
        </p:txBody>
      </p:sp>
      <p:sp>
        <p:nvSpPr>
          <p:cNvPr id="66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83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3048000"/>
            <a:ext cx="73152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000" dirty="0" smtClean="0"/>
              <a:t>Disruption Prediction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7074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533400"/>
            <a:ext cx="8972550" cy="685800"/>
          </a:xfrm>
        </p:spPr>
        <p:txBody>
          <a:bodyPr/>
          <a:lstStyle/>
          <a:p>
            <a:pPr lvl="3"/>
            <a:r>
              <a:rPr lang="en-US" sz="2800" dirty="0" smtClean="0">
                <a:solidFill>
                  <a:srgbClr val="FF0000"/>
                </a:solidFill>
              </a:rPr>
              <a:t>ITER High Priority need</a:t>
            </a:r>
            <a:r>
              <a:rPr lang="en-US" sz="2800" dirty="0" smtClean="0">
                <a:solidFill>
                  <a:schemeClr val="tx1"/>
                </a:solidFill>
              </a:rPr>
              <a:t>: What </a:t>
            </a:r>
            <a:r>
              <a:rPr lang="en-US" sz="2800" dirty="0">
                <a:solidFill>
                  <a:schemeClr val="tx1"/>
                </a:solidFill>
              </a:rPr>
              <a:t>levels of plasma </a:t>
            </a:r>
            <a:r>
              <a:rPr lang="en-US" sz="2800" dirty="0" smtClean="0">
                <a:solidFill>
                  <a:schemeClr val="tx1"/>
                </a:solidFill>
              </a:rPr>
              <a:t>disturbances (</a:t>
            </a:r>
            <a:r>
              <a:rPr lang="en-US" sz="2800" i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dirty="0" smtClean="0">
                <a:solidFill>
                  <a:schemeClr val="tx1"/>
                </a:solidFill>
              </a:rPr>
              <a:t>; </a:t>
            </a:r>
            <a:r>
              <a:rPr lang="en-US" sz="2800" i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/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(a)</a:t>
            </a:r>
            <a:r>
              <a:rPr lang="en-US" sz="2800" dirty="0" smtClean="0">
                <a:solidFill>
                  <a:schemeClr val="tx1"/>
                </a:solidFill>
              </a:rPr>
              <a:t>) are permissible </a:t>
            </a:r>
            <a:r>
              <a:rPr lang="en-US" sz="2800" dirty="0">
                <a:solidFill>
                  <a:schemeClr val="tx1"/>
                </a:solidFill>
              </a:rPr>
              <a:t>to avoid disruption?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3733800" cy="4800600"/>
          </a:xfrm>
        </p:spPr>
        <p:txBody>
          <a:bodyPr/>
          <a:lstStyle/>
          <a:p>
            <a:r>
              <a:rPr lang="en-US" dirty="0" smtClean="0"/>
              <a:t>NSTX RWM-induced disruptions analyzed</a:t>
            </a:r>
          </a:p>
          <a:p>
            <a:pPr lvl="1"/>
            <a:r>
              <a:rPr lang="en-US" dirty="0" smtClean="0"/>
              <a:t>Same database analyzed by DECAF in prior slides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Compare maximum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 (n = 1 amplitude) causing disruption vs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endParaRPr lang="en-US" baseline="-25000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5"/>
          <a:stretch/>
        </p:blipFill>
        <p:spPr bwMode="auto">
          <a:xfrm>
            <a:off x="3874008" y="1661407"/>
            <a:ext cx="5105399" cy="430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4968" y="5629656"/>
            <a:ext cx="529742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150000"/>
              <a:buChar char="•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2942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5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18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2057295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1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48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5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1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kern="0" dirty="0" smtClean="0">
                <a:solidFill>
                  <a:srgbClr val="0000FF"/>
                </a:solidFill>
              </a:rPr>
              <a:t>Maximum </a:t>
            </a:r>
            <a:r>
              <a:rPr lang="en-US" sz="2000" kern="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sz="2000" kern="0" dirty="0" err="1" smtClean="0">
                <a:solidFill>
                  <a:srgbClr val="0000FF"/>
                </a:solidFill>
              </a:rPr>
              <a:t>B</a:t>
            </a:r>
            <a:r>
              <a:rPr lang="en-US" sz="2000" kern="0" baseline="-25000" dirty="0" err="1" smtClean="0">
                <a:solidFill>
                  <a:srgbClr val="0000FF"/>
                </a:solidFill>
              </a:rPr>
              <a:t>p</a:t>
            </a:r>
            <a:r>
              <a:rPr lang="en-US" sz="2000" kern="0" dirty="0" smtClean="0">
                <a:solidFill>
                  <a:srgbClr val="0000FF"/>
                </a:solidFill>
              </a:rPr>
              <a:t> increases with </a:t>
            </a:r>
            <a:r>
              <a:rPr lang="en-US" sz="2000" kern="0" dirty="0" err="1" smtClean="0">
                <a:solidFill>
                  <a:srgbClr val="0000FF"/>
                </a:solidFill>
              </a:rPr>
              <a:t>I</a:t>
            </a:r>
            <a:r>
              <a:rPr lang="en-US" sz="2000" kern="0" baseline="-25000" dirty="0" err="1" smtClean="0">
                <a:solidFill>
                  <a:srgbClr val="0000FF"/>
                </a:solidFill>
              </a:rPr>
              <a:t>p</a:t>
            </a:r>
            <a:endParaRPr lang="en-US" sz="2000" kern="0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u="sng" kern="0" dirty="0" smtClean="0">
                <a:solidFill>
                  <a:srgbClr val="0000FF"/>
                </a:solidFill>
              </a:rPr>
              <a:t>Next step</a:t>
            </a:r>
            <a:r>
              <a:rPr lang="en-US" sz="2000" kern="0" dirty="0" smtClean="0">
                <a:solidFill>
                  <a:srgbClr val="0000FF"/>
                </a:solidFill>
              </a:rPr>
              <a:t>: add results from other devices</a:t>
            </a:r>
            <a:endParaRPr lang="en-US" sz="2000" kern="0" baseline="-25000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1714" y="2383783"/>
            <a:ext cx="18054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NSTX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RWM-induced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Disruptions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(n = 1 global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MHD mode)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4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04800"/>
            <a:ext cx="8972550" cy="685800"/>
          </a:xfrm>
        </p:spPr>
        <p:txBody>
          <a:bodyPr/>
          <a:lstStyle/>
          <a:p>
            <a:pPr lvl="3"/>
            <a:r>
              <a:rPr lang="en-US" sz="2800" dirty="0" smtClean="0">
                <a:solidFill>
                  <a:schemeClr val="tx1"/>
                </a:solidFill>
              </a:rPr>
              <a:t>Maximum </a:t>
            </a:r>
            <a:r>
              <a:rPr lang="en-US" sz="2800" i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dirty="0" smtClean="0">
                <a:solidFill>
                  <a:schemeClr val="tx1"/>
                </a:solidFill>
              </a:rPr>
              <a:t> might follow a de Vries-style engineering scaling I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p</a:t>
            </a:r>
            <a:r>
              <a:rPr lang="en-US" sz="2800" baseline="30000" dirty="0" smtClean="0">
                <a:solidFill>
                  <a:schemeClr val="tx1"/>
                </a:solidFill>
              </a:rPr>
              <a:t>p1</a:t>
            </a:r>
            <a:r>
              <a:rPr lang="en-US" sz="2800" dirty="0" smtClean="0">
                <a:solidFill>
                  <a:schemeClr val="tx1"/>
                </a:solidFill>
              </a:rPr>
              <a:t>l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i</a:t>
            </a:r>
            <a:r>
              <a:rPr lang="en-US" sz="2800" baseline="30000" dirty="0" smtClean="0">
                <a:solidFill>
                  <a:schemeClr val="tx1"/>
                </a:solidFill>
              </a:rPr>
              <a:t>p2</a:t>
            </a:r>
            <a:r>
              <a:rPr lang="en-US" sz="2800" dirty="0" smtClean="0">
                <a:solidFill>
                  <a:schemeClr val="tx1"/>
                </a:solidFill>
              </a:rPr>
              <a:t>/a</a:t>
            </a:r>
            <a:r>
              <a:rPr lang="en-US" sz="2800" baseline="30000" dirty="0" smtClean="0">
                <a:solidFill>
                  <a:schemeClr val="tx1"/>
                </a:solidFill>
              </a:rPr>
              <a:t>p3</a:t>
            </a:r>
            <a:r>
              <a:rPr lang="en-US" sz="2800" dirty="0" smtClean="0">
                <a:solidFill>
                  <a:schemeClr val="tx1"/>
                </a:solidFill>
              </a:rPr>
              <a:t>q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95</a:t>
            </a:r>
            <a:r>
              <a:rPr lang="en-US" sz="2800" u="none" baseline="30000" dirty="0" smtClean="0">
                <a:solidFill>
                  <a:schemeClr val="tx1"/>
                </a:solidFill>
              </a:rPr>
              <a:t>p4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399"/>
            <a:ext cx="3124200" cy="5029201"/>
          </a:xfrm>
        </p:spPr>
        <p:txBody>
          <a:bodyPr/>
          <a:lstStyle/>
          <a:p>
            <a:r>
              <a:rPr lang="en-US" dirty="0" smtClean="0"/>
              <a:t>NSTX RWM-induced disruptions</a:t>
            </a:r>
          </a:p>
          <a:p>
            <a:r>
              <a:rPr lang="en-US" dirty="0" smtClean="0"/>
              <a:t>Compare maximum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 causing disruption </a:t>
            </a:r>
            <a:r>
              <a:rPr lang="en-US" dirty="0"/>
              <a:t>to de Vries locked NTM scaling</a:t>
            </a:r>
          </a:p>
          <a:p>
            <a:pPr lvl="1"/>
            <a:r>
              <a:rPr lang="en-US" dirty="0" smtClean="0"/>
              <a:t>engineering parameters</a:t>
            </a:r>
          </a:p>
          <a:p>
            <a:pPr lvl="1"/>
            <a:r>
              <a:rPr lang="en-US" dirty="0" smtClean="0"/>
              <a:t>Data shows significant scatter (as does de Vries’ analysis for NTM)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5"/>
          <a:stretch/>
        </p:blipFill>
        <p:spPr bwMode="auto">
          <a:xfrm>
            <a:off x="3200400" y="1295399"/>
            <a:ext cx="5943600" cy="499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1785768"/>
            <a:ext cx="18054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NSTX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RWM-induced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Disruptions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(n = 1 global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MHD mode)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72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7"/>
          <a:stretch/>
        </p:blipFill>
        <p:spPr bwMode="auto">
          <a:xfrm>
            <a:off x="3056886" y="1194994"/>
            <a:ext cx="6010914" cy="505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04800"/>
            <a:ext cx="8972550" cy="685800"/>
          </a:xfrm>
        </p:spPr>
        <p:txBody>
          <a:bodyPr/>
          <a:lstStyle/>
          <a:p>
            <a:pPr lvl="3"/>
            <a:r>
              <a:rPr lang="en-US" sz="2800" dirty="0" smtClean="0">
                <a:solidFill>
                  <a:schemeClr val="tx1"/>
                </a:solidFill>
              </a:rPr>
              <a:t>Maximum </a:t>
            </a:r>
            <a:r>
              <a:rPr lang="en-US" sz="2800" i="1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800" i="1" dirty="0" err="1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/&lt;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(a)&gt; </a:t>
            </a:r>
            <a:r>
              <a:rPr lang="en-US" sz="2800" dirty="0" smtClean="0">
                <a:solidFill>
                  <a:schemeClr val="tx1"/>
                </a:solidFill>
              </a:rPr>
              <a:t>might follow a de Vries-style scaling l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i</a:t>
            </a:r>
            <a:r>
              <a:rPr lang="en-US" sz="2800" baseline="30000" dirty="0" smtClean="0">
                <a:solidFill>
                  <a:schemeClr val="tx1"/>
                </a:solidFill>
              </a:rPr>
              <a:t>p1</a:t>
            </a:r>
            <a:r>
              <a:rPr lang="en-US" sz="2800" dirty="0" smtClean="0">
                <a:solidFill>
                  <a:schemeClr val="tx1"/>
                </a:solidFill>
              </a:rPr>
              <a:t>/q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95</a:t>
            </a:r>
            <a:r>
              <a:rPr lang="en-US" sz="2800" u="none" baseline="30000" dirty="0" smtClean="0">
                <a:solidFill>
                  <a:schemeClr val="tx1"/>
                </a:solidFill>
              </a:rPr>
              <a:t>p2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4" y="914400"/>
            <a:ext cx="3124200" cy="5486400"/>
          </a:xfrm>
        </p:spPr>
        <p:txBody>
          <a:bodyPr/>
          <a:lstStyle/>
          <a:p>
            <a:r>
              <a:rPr lang="en-US" dirty="0" smtClean="0"/>
              <a:t>NSTX RWM-induced disruptions</a:t>
            </a:r>
          </a:p>
          <a:p>
            <a:r>
              <a:rPr lang="en-US" dirty="0" smtClean="0"/>
              <a:t>Compare maximum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 causing disruption vs. de Vries locked NTM scaling</a:t>
            </a:r>
          </a:p>
          <a:p>
            <a:pPr lvl="1"/>
            <a:r>
              <a:rPr lang="en-US" dirty="0" smtClean="0"/>
              <a:t>Normalized parameters</a:t>
            </a:r>
          </a:p>
          <a:p>
            <a:r>
              <a:rPr lang="en-US" dirty="0" smtClean="0"/>
              <a:t>NSTX analysis uses kinetic EFIT reconstructions</a:t>
            </a:r>
          </a:p>
          <a:p>
            <a:pPr lvl="1"/>
            <a:r>
              <a:rPr lang="en-US" dirty="0"/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 instead of l</a:t>
            </a:r>
            <a:r>
              <a:rPr lang="en-US" baseline="-25000" dirty="0" smtClean="0"/>
              <a:t>i</a:t>
            </a:r>
            <a:r>
              <a:rPr lang="en-US" dirty="0" smtClean="0"/>
              <a:t>(3)</a:t>
            </a:r>
          </a:p>
          <a:p>
            <a:pPr lvl="1"/>
            <a:r>
              <a:rPr lang="en-US" dirty="0" smtClean="0"/>
              <a:t>&lt;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(a)&gt;</a:t>
            </a:r>
            <a:r>
              <a:rPr lang="en-US" baseline="-25000" dirty="0" err="1" smtClean="0"/>
              <a:t>fsa</a:t>
            </a:r>
            <a:r>
              <a:rPr lang="en-US" dirty="0" smtClean="0"/>
              <a:t> used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1828800"/>
            <a:ext cx="18054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NSTX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RWM-induced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Disruptions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(n = 1 global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MHD mode)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336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62352" y="1296458"/>
            <a:ext cx="4542816" cy="387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59484"/>
            <a:ext cx="8972550" cy="685800"/>
          </a:xfrm>
        </p:spPr>
        <p:txBody>
          <a:bodyPr/>
          <a:lstStyle/>
          <a:p>
            <a:pPr lvl="3"/>
            <a:r>
              <a:rPr lang="en-US" sz="2800" dirty="0" smtClean="0">
                <a:solidFill>
                  <a:schemeClr val="tx1"/>
                </a:solidFill>
              </a:rPr>
              <a:t>In contrast, maximum </a:t>
            </a:r>
            <a:r>
              <a:rPr lang="en-US" sz="2800" i="1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800" i="1" dirty="0" err="1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/&lt;</a:t>
            </a:r>
            <a:r>
              <a:rPr lang="en-US" sz="2800" i="1" dirty="0" err="1" smtClean="0">
                <a:solidFill>
                  <a:schemeClr val="tx1"/>
                </a:solidFill>
              </a:rPr>
              <a:t>B</a:t>
            </a:r>
            <a:r>
              <a:rPr lang="en-US" sz="2800" i="1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</a:rPr>
              <a:t>(a)&gt; </a:t>
            </a:r>
            <a:r>
              <a:rPr lang="en-US" sz="2800" dirty="0" smtClean="0">
                <a:solidFill>
                  <a:srgbClr val="FF0000"/>
                </a:solidFill>
              </a:rPr>
              <a:t>seems independent </a:t>
            </a:r>
            <a:r>
              <a:rPr lang="en-US" sz="2800" dirty="0" smtClean="0">
                <a:solidFill>
                  <a:schemeClr val="tx1"/>
                </a:solidFill>
              </a:rPr>
              <a:t>of scaling on (l</a:t>
            </a:r>
            <a:r>
              <a:rPr lang="en-US" sz="2800" u="none" baseline="-25000" dirty="0" smtClean="0">
                <a:solidFill>
                  <a:schemeClr val="tx1"/>
                </a:solidFill>
              </a:rPr>
              <a:t>i</a:t>
            </a:r>
            <a:r>
              <a:rPr lang="en-US" sz="2800" dirty="0" smtClean="0">
                <a:solidFill>
                  <a:schemeClr val="tx1"/>
                </a:solidFill>
              </a:rPr>
              <a:t>) or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</a:rPr>
              <a:t>F</a:t>
            </a:r>
            <a:r>
              <a:rPr lang="en-US" sz="2800" u="none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800" dirty="0" smtClean="0">
                <a:solidFill>
                  <a:schemeClr val="tx1"/>
                </a:solidFill>
              </a:rPr>
              <a:t>)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(or (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sz="2800" u="none" baseline="-25000" dirty="0" err="1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/l</a:t>
            </a:r>
            <a:r>
              <a:rPr lang="en-US" sz="2800" u="none" baseline="-250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))</a:t>
            </a:r>
            <a:endParaRPr lang="en-US" sz="280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46" y="5541264"/>
            <a:ext cx="8806926" cy="685800"/>
          </a:xfrm>
        </p:spPr>
        <p:txBody>
          <a:bodyPr/>
          <a:lstStyle/>
          <a:p>
            <a:r>
              <a:rPr lang="en-US" sz="2000" dirty="0" err="1" smtClean="0"/>
              <a:t>F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=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(0)/&lt;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&gt;</a:t>
            </a:r>
            <a:r>
              <a:rPr lang="en-US" sz="2000" baseline="-25000" dirty="0" err="1" smtClean="0"/>
              <a:t>vol</a:t>
            </a:r>
            <a:r>
              <a:rPr lang="en-US" sz="2000" dirty="0" smtClean="0"/>
              <a:t> (from kinetic equilibrium reconstructions)</a:t>
            </a:r>
            <a:endParaRPr lang="en-US" sz="2000" baseline="-25000" dirty="0" smtClean="0"/>
          </a:p>
          <a:p>
            <a:r>
              <a:rPr lang="en-US" sz="2000" dirty="0" smtClean="0"/>
              <a:t>Dependence on l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expected for RWM marginal stability 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083" y="3204040"/>
            <a:ext cx="16424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</a:rPr>
              <a:t>NSTX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</a:rPr>
              <a:t>RWM-induced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</a:rPr>
              <a:t>Disruptions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</a:rPr>
              <a:t>(n = 1 global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</a:rPr>
              <a:t>MHD mode)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r="13412"/>
          <a:stretch/>
        </p:blipFill>
        <p:spPr bwMode="auto">
          <a:xfrm>
            <a:off x="4680474" y="1295400"/>
            <a:ext cx="4359408" cy="386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15301" y="50292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nternal inductance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4881" y="50292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otal pressure peaking factor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67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172200" y="4800600"/>
            <a:ext cx="2895600" cy="1295400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" y="94130"/>
            <a:ext cx="8698230" cy="685800"/>
          </a:xfrm>
        </p:spPr>
        <p:txBody>
          <a:bodyPr/>
          <a:lstStyle/>
          <a:p>
            <a:r>
              <a:rPr lang="en-US" dirty="0"/>
              <a:t>Disruption event chain characterization capability started for NSTX-U </a:t>
            </a:r>
            <a:r>
              <a:rPr lang="en-US" dirty="0" smtClean="0"/>
              <a:t>as next step in disruption avoidance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88" y="990600"/>
            <a:ext cx="3454911" cy="52060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dirty="0" smtClean="0"/>
              <a:t>Approach to disruption prevention</a:t>
            </a:r>
            <a:endParaRPr lang="en-US" dirty="0"/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dirty="0" smtClean="0"/>
              <a:t>Identify disruption event chains and elements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dirty="0" smtClean="0"/>
              <a:t>Predict events in disruption chains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dirty="0" smtClean="0"/>
              <a:t>Cues disruption avoidance systems to break event chains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dirty="0" smtClean="0">
                <a:solidFill>
                  <a:srgbClr val="6600FF"/>
                </a:solidFill>
              </a:rPr>
              <a:t>Attack events at several places with active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Synergizes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builds upon</a:t>
            </a:r>
            <a:r>
              <a:rPr lang="en-US" dirty="0" smtClean="0"/>
              <a:t> both physics and control successes of NSTX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63688" y="5281166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</a:t>
            </a:r>
            <a:endParaRPr lang="en-US" sz="2000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" y="1591189"/>
            <a:ext cx="6057489" cy="455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77263" y="921995"/>
            <a:ext cx="561048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n-lt"/>
                <a:cs typeface="Arial" pitchFamily="34" charset="0"/>
              </a:rPr>
              <a:t>Disruption prediction/avoidance framework </a:t>
            </a:r>
            <a:r>
              <a:rPr lang="en-US" sz="2000" u="sng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(from upcoming DOE “Transient Events” report)</a:t>
            </a:r>
            <a:endParaRPr lang="en-US" sz="2000" b="0" i="0" u="sng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140026"/>
            <a:ext cx="85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lvl="1" indent="-230188">
              <a:spcBef>
                <a:spcPts val="7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altLang="en-US" sz="1800" kern="0" dirty="0" smtClean="0">
                <a:solidFill>
                  <a:srgbClr val="6600CC"/>
                </a:solidFill>
                <a:latin typeface="Arial"/>
              </a:rPr>
              <a:t>New </a:t>
            </a:r>
            <a:r>
              <a:rPr lang="en-US" altLang="en-US" sz="1800" kern="0" dirty="0">
                <a:solidFill>
                  <a:srgbClr val="6600CC"/>
                </a:solidFill>
                <a:latin typeface="Arial"/>
              </a:rPr>
              <a:t>Disruption Event Characterization and </a:t>
            </a:r>
            <a:r>
              <a:rPr lang="en-US" altLang="en-US" sz="1800" kern="0" dirty="0" smtClean="0">
                <a:solidFill>
                  <a:srgbClr val="6600CC"/>
                </a:solidFill>
                <a:latin typeface="Arial"/>
              </a:rPr>
              <a:t>Forecasting (</a:t>
            </a:r>
            <a:r>
              <a:rPr lang="en-US" altLang="en-US" sz="1800" kern="0" dirty="0" smtClean="0">
                <a:solidFill>
                  <a:srgbClr val="FF0000"/>
                </a:solidFill>
                <a:latin typeface="Arial"/>
              </a:rPr>
              <a:t>DECAF</a:t>
            </a:r>
            <a:r>
              <a:rPr lang="en-US" altLang="en-US" sz="1800" kern="0" dirty="0" smtClean="0">
                <a:solidFill>
                  <a:srgbClr val="6600CC"/>
                </a:solidFill>
                <a:latin typeface="Arial"/>
              </a:rPr>
              <a:t>) code created </a:t>
            </a:r>
            <a:endParaRPr lang="en-US" altLang="en-US" sz="1800" kern="0" dirty="0">
              <a:solidFill>
                <a:srgbClr val="66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49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>
            <a:off x="4852737" y="3218647"/>
            <a:ext cx="4162962" cy="286084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401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/>
              <a:t>Disruption Event Characterization And Forecasting Code </a:t>
            </a:r>
            <a:r>
              <a:rPr lang="en-US" kern="0" dirty="0" smtClean="0">
                <a:solidFill>
                  <a:srgbClr val="FF0000"/>
                </a:solidFill>
              </a:rPr>
              <a:t>(DECAF) </a:t>
            </a:r>
            <a:r>
              <a:rPr lang="en-US" kern="0" dirty="0" smtClean="0"/>
              <a:t>yielding </a:t>
            </a:r>
            <a:r>
              <a:rPr lang="en-US" kern="0" dirty="0"/>
              <a:t>initial </a:t>
            </a:r>
            <a:r>
              <a:rPr lang="en-US" kern="0" dirty="0" smtClean="0"/>
              <a:t>results (pressure peaking example)</a:t>
            </a:r>
            <a:endParaRPr lang="en-US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465847"/>
            <a:ext cx="3733800" cy="3562526"/>
            <a:chOff x="228600" y="1178896"/>
            <a:chExt cx="3733800" cy="356252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65"/>
            <a:stretch/>
          </p:blipFill>
          <p:spPr bwMode="auto">
            <a:xfrm>
              <a:off x="259080" y="2621028"/>
              <a:ext cx="3703320" cy="179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53"/>
            <a:stretch/>
          </p:blipFill>
          <p:spPr bwMode="auto">
            <a:xfrm>
              <a:off x="259080" y="4374258"/>
              <a:ext cx="3703320" cy="36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3" b="53250"/>
            <a:stretch/>
          </p:blipFill>
          <p:spPr bwMode="auto">
            <a:xfrm>
              <a:off x="228600" y="1178896"/>
              <a:ext cx="3657600" cy="1546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1219200" y="2667000"/>
              <a:ext cx="6858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</p:grpSp>
      <p:sp>
        <p:nvSpPr>
          <p:cNvPr id="13" name="12-Point Star 12"/>
          <p:cNvSpPr/>
          <p:nvPr/>
        </p:nvSpPr>
        <p:spPr bwMode="auto">
          <a:xfrm>
            <a:off x="2151380" y="3807391"/>
            <a:ext cx="91440" cy="91440"/>
          </a:xfrm>
          <a:prstGeom prst="star12">
            <a:avLst/>
          </a:prstGeom>
          <a:solidFill>
            <a:srgbClr val="00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sp>
        <p:nvSpPr>
          <p:cNvPr id="14" name="12-Point Star 13"/>
          <p:cNvSpPr/>
          <p:nvPr/>
        </p:nvSpPr>
        <p:spPr bwMode="auto">
          <a:xfrm>
            <a:off x="2614930" y="3610541"/>
            <a:ext cx="91440" cy="91440"/>
          </a:xfrm>
          <a:prstGeom prst="star12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sp>
        <p:nvSpPr>
          <p:cNvPr id="15" name="12-Point Star 14"/>
          <p:cNvSpPr/>
          <p:nvPr/>
        </p:nvSpPr>
        <p:spPr bwMode="auto">
          <a:xfrm>
            <a:off x="3002280" y="3350191"/>
            <a:ext cx="91440" cy="91440"/>
          </a:xfrm>
          <a:prstGeom prst="star12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8900" y="3290361"/>
            <a:ext cx="1153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PRP warnings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43472" y="3512751"/>
            <a:ext cx="107908" cy="29451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399115" y="3512751"/>
            <a:ext cx="215815" cy="8242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2443607" y="3395911"/>
            <a:ext cx="496443" cy="3294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108671" y="5132001"/>
            <a:ext cx="500458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PRP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1108671" y="4541451"/>
            <a:ext cx="1893609" cy="5461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333750" y="4541451"/>
            <a:ext cx="394325" cy="5461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837944" y="5132000"/>
            <a:ext cx="500458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VDE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9464" y="5132000"/>
            <a:ext cx="441146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IPR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7103" y="5131999"/>
            <a:ext cx="482824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SCL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>
            <a:stCxn id="20" idx="3"/>
            <a:endCxn id="23" idx="1"/>
          </p:cNvCxnSpPr>
          <p:nvPr/>
        </p:nvCxnSpPr>
        <p:spPr bwMode="auto">
          <a:xfrm flipV="1">
            <a:off x="1609129" y="5270500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346617" y="5256597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3033217" y="5270501"/>
            <a:ext cx="228815" cy="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52400" y="5438001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Detected at: 0.4194s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54387" y="543800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0.4380s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8400" y="543800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0.4522s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96792" y="5437999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0.4732s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3882" y="1571566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NSTX</a:t>
            </a:r>
          </a:p>
          <a:p>
            <a:pPr>
              <a:buNone/>
            </a:pP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142270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2706370" y="2216164"/>
            <a:ext cx="579543" cy="13076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2119405" y="2346924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Disruption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4038600" y="939801"/>
            <a:ext cx="5029200" cy="535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000" kern="0" dirty="0" smtClean="0"/>
              <a:t>10 physical events presently defined in code with quantitative </a:t>
            </a:r>
            <a:r>
              <a:rPr lang="en-US" sz="2000" kern="0" dirty="0"/>
              <a:t>warning points</a:t>
            </a:r>
            <a:endParaRPr lang="en-US" sz="2000" kern="0" dirty="0" smtClean="0"/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1800" kern="0" dirty="0" smtClean="0"/>
              <a:t>Builds on manual analysis of de Vries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sz="1800" kern="0" dirty="0"/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1800" kern="0" dirty="0" smtClean="0"/>
              <a:t>Builds on warning algorithm of Gerhardt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sz="1800" kern="0" dirty="0" smtClean="0"/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1800" kern="0" dirty="0" smtClean="0">
                <a:solidFill>
                  <a:srgbClr val="FF0000"/>
                </a:solidFill>
              </a:rPr>
              <a:t>New code written (in Python), </a:t>
            </a:r>
            <a:r>
              <a:rPr lang="en-US" sz="1800" kern="0" dirty="0">
                <a:solidFill>
                  <a:srgbClr val="FF0000"/>
                </a:solidFill>
              </a:rPr>
              <a:t>easily </a:t>
            </a:r>
            <a:r>
              <a:rPr lang="en-US" sz="1800" kern="0" dirty="0" smtClean="0">
                <a:solidFill>
                  <a:srgbClr val="FF0000"/>
                </a:solidFill>
              </a:rPr>
              <a:t>expandable, portable </a:t>
            </a:r>
            <a:r>
              <a:rPr lang="en-US" sz="1800" kern="0" dirty="0">
                <a:solidFill>
                  <a:srgbClr val="FF0000"/>
                </a:solidFill>
              </a:rPr>
              <a:t>to other </a:t>
            </a:r>
            <a:r>
              <a:rPr lang="en-US" sz="1800" kern="0" dirty="0" smtClean="0">
                <a:solidFill>
                  <a:srgbClr val="FF0000"/>
                </a:solidFill>
              </a:rPr>
              <a:t>tokamaks (recent capability to process DIII-D data)</a:t>
            </a:r>
          </a:p>
          <a:p>
            <a:pPr>
              <a:lnSpc>
                <a:spcPct val="80000"/>
              </a:lnSpc>
              <a:spcBef>
                <a:spcPts val="2400"/>
              </a:spcBef>
            </a:pPr>
            <a:r>
              <a:rPr lang="en-US" sz="2000" u="sng" kern="0" dirty="0"/>
              <a:t>E</a:t>
            </a:r>
            <a:r>
              <a:rPr lang="en-US" sz="2000" u="sng" kern="0" dirty="0" smtClean="0"/>
              <a:t>xample</a:t>
            </a:r>
            <a:r>
              <a:rPr lang="en-US" sz="2000" kern="0" dirty="0" smtClean="0"/>
              <a:t>: Pressure peaking (PRP) disruption event chain identified by code before disruption</a:t>
            </a:r>
          </a:p>
          <a:p>
            <a:pPr marL="800100" lvl="1" indent="-342900">
              <a:lnSpc>
                <a:spcPct val="8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(PRP) </a:t>
            </a:r>
            <a:r>
              <a:rPr lang="en-US" sz="1800" kern="0" dirty="0" smtClean="0"/>
              <a:t>Pressure peaking warnings identified first</a:t>
            </a:r>
          </a:p>
          <a:p>
            <a:pPr marL="800100" lvl="1" indent="-342900">
              <a:lnSpc>
                <a:spcPct val="8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(VDE) </a:t>
            </a:r>
            <a:r>
              <a:rPr lang="en-US" sz="1800" kern="0" dirty="0" smtClean="0"/>
              <a:t>VDE condition subsequently found 19 </a:t>
            </a:r>
            <a:r>
              <a:rPr lang="en-US" sz="1800" kern="0" dirty="0" err="1" smtClean="0"/>
              <a:t>ms</a:t>
            </a:r>
            <a:r>
              <a:rPr lang="en-US" sz="1800" kern="0" dirty="0" smtClean="0"/>
              <a:t> after last PRP warning</a:t>
            </a:r>
          </a:p>
          <a:p>
            <a:pPr marL="800100" lvl="1" indent="-342900">
              <a:lnSpc>
                <a:spcPct val="8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(IPR) </a:t>
            </a:r>
            <a:r>
              <a:rPr lang="en-US" sz="1800" kern="0" dirty="0" smtClean="0"/>
              <a:t>Plasma current request not met</a:t>
            </a:r>
          </a:p>
          <a:p>
            <a:pPr marL="800100" lvl="1" indent="-342900">
              <a:lnSpc>
                <a:spcPct val="8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800" kern="0" dirty="0" smtClean="0">
                <a:solidFill>
                  <a:srgbClr val="FF0000"/>
                </a:solidFill>
              </a:rPr>
              <a:t>(SCL) </a:t>
            </a:r>
            <a:r>
              <a:rPr lang="en-US" sz="1800" kern="0" dirty="0" smtClean="0"/>
              <a:t>Shape control warning issued</a:t>
            </a:r>
          </a:p>
          <a:p>
            <a:pPr lvl="1"/>
            <a:endParaRPr lang="en-US" sz="1800" kern="0" dirty="0" smtClean="0"/>
          </a:p>
          <a:p>
            <a:pPr lvl="1"/>
            <a:endParaRPr lang="en-US" sz="1800" kern="0" dirty="0"/>
          </a:p>
        </p:txBody>
      </p:sp>
      <p:sp>
        <p:nvSpPr>
          <p:cNvPr id="34" name="TextBox 33"/>
          <p:cNvSpPr txBox="1"/>
          <p:nvPr/>
        </p:nvSpPr>
        <p:spPr>
          <a:xfrm>
            <a:off x="321699" y="4990440"/>
            <a:ext cx="82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Event chain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4498112" y="1823733"/>
            <a:ext cx="454396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P.C. de </a:t>
            </a:r>
            <a:r>
              <a:rPr lang="en-US" sz="14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Vries</a:t>
            </a:r>
            <a:r>
              <a:rPr lang="en-US" sz="1400" dirty="0">
                <a:solidFill>
                  <a:srgbClr val="6600FF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b="0" i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et al</a:t>
            </a:r>
            <a:r>
              <a:rPr lang="en-US" sz="1400" b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., </a:t>
            </a:r>
            <a:r>
              <a:rPr lang="en-US" sz="14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51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(2011</a:t>
            </a:r>
            <a:r>
              <a:rPr lang="en-US" sz="1400" dirty="0">
                <a:solidFill>
                  <a:srgbClr val="6600FF"/>
                </a:solidFill>
                <a:latin typeface="+mn-lt"/>
                <a:cs typeface="Arial" pitchFamily="34" charset="0"/>
              </a:rPr>
              <a:t>) 053018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4495800" y="2401555"/>
            <a:ext cx="454396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S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.P. </a:t>
            </a:r>
            <a:r>
              <a:rPr lang="en-US" sz="140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Gerhardt </a:t>
            </a:r>
            <a:r>
              <a:rPr lang="en-US" sz="1400" b="0" i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et al</a:t>
            </a:r>
            <a:r>
              <a:rPr lang="en-US" sz="1400" b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., </a:t>
            </a:r>
            <a:r>
              <a:rPr lang="en-US" sz="14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53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(2013</a:t>
            </a:r>
            <a:r>
              <a:rPr lang="en-US" sz="1400" dirty="0">
                <a:solidFill>
                  <a:srgbClr val="6600FF"/>
                </a:solidFill>
                <a:latin typeface="+mn-lt"/>
                <a:cs typeface="Arial" pitchFamily="34" charset="0"/>
              </a:rPr>
              <a:t>) 063021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" y="6016823"/>
            <a:ext cx="4338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J.W. </a:t>
            </a:r>
            <a:r>
              <a:rPr lang="en-US" sz="1400" dirty="0">
                <a:solidFill>
                  <a:srgbClr val="6600FF"/>
                </a:solidFill>
                <a:latin typeface="+mj-lt"/>
              </a:rPr>
              <a:t>B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erkery, S.A. Sabbagh, Y.S. Park (Columbia U.)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6245423"/>
            <a:ext cx="4031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FF"/>
                </a:solidFill>
                <a:latin typeface="+mj-lt"/>
              </a:rPr>
              <a:t>a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nd the NSTX-U Disruption PAM Working Group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572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DECAF is structured to ease parallel development of disruption characterization, event criteria, and 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137" y="974558"/>
            <a:ext cx="3699616" cy="551777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000" dirty="0"/>
              <a:t>P</a:t>
            </a:r>
            <a:r>
              <a:rPr lang="en-US" sz="2000" dirty="0" smtClean="0"/>
              <a:t>hysical event modules encapsulate disruption chain events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Development focused on improving these modules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 smtClean="0"/>
              <a:t>Structure eases development</a:t>
            </a:r>
          </a:p>
          <a:p>
            <a:pPr lvl="2">
              <a:spcBef>
                <a:spcPts val="600"/>
              </a:spcBef>
            </a:pPr>
            <a:r>
              <a:rPr lang="en-US" altLang="en-US" sz="1600" dirty="0" smtClean="0"/>
              <a:t>E.g. separate code by    C. Myers that improved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disruption timing definition was quickly imported</a:t>
            </a:r>
            <a:endParaRPr lang="en-US" altLang="en-US" sz="1800" dirty="0" smtClean="0"/>
          </a:p>
          <a:p>
            <a:pPr>
              <a:spcBef>
                <a:spcPts val="600"/>
              </a:spcBef>
            </a:pPr>
            <a:r>
              <a:rPr lang="en-US" altLang="en-US" sz="2000" dirty="0" smtClean="0"/>
              <a:t>Physical </a:t>
            </a:r>
            <a:r>
              <a:rPr lang="en-US" altLang="en-US" sz="2000" dirty="0"/>
              <a:t>e</a:t>
            </a:r>
            <a:r>
              <a:rPr lang="en-US" altLang="en-US" sz="2000" dirty="0" smtClean="0"/>
              <a:t>vents are objects in physics modules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 smtClean="0"/>
              <a:t>e.g. VDE, LOQ, RWM are objects in “Stability” 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 smtClean="0"/>
              <a:t>Carry metadata, event forecasting criteria, event linkages, etc.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131403"/>
            <a:ext cx="182880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Main data structure</a:t>
            </a:r>
            <a:endParaRPr lang="en-US" dirty="0">
              <a:latin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133600" y="3546900"/>
            <a:ext cx="533400" cy="1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" name="Straight Arrow Connector 5"/>
          <p:cNvCxnSpPr>
            <a:endCxn id="4" idx="0"/>
          </p:cNvCxnSpPr>
          <p:nvPr/>
        </p:nvCxnSpPr>
        <p:spPr bwMode="auto">
          <a:xfrm>
            <a:off x="1219200" y="2495729"/>
            <a:ext cx="0" cy="63567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04800" y="1295400"/>
            <a:ext cx="18288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Code control workbooks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100" y="2076509"/>
            <a:ext cx="182880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Density Limits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2645896"/>
            <a:ext cx="205740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Confinement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3257490"/>
            <a:ext cx="205740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S</a:t>
            </a:r>
            <a:r>
              <a:rPr lang="en-US" sz="2000" dirty="0" smtClean="0">
                <a:latin typeface="+mn-lt"/>
              </a:rPr>
              <a:t>tability</a:t>
            </a:r>
            <a:endParaRPr lang="en-US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3867090"/>
            <a:ext cx="205740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Tokamak dynamics</a:t>
            </a:r>
            <a:endParaRPr 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4725358"/>
            <a:ext cx="205740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Power/current handling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5616714"/>
            <a:ext cx="205740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Technical issues</a:t>
            </a:r>
            <a:endParaRPr lang="en-US" sz="20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667000" y="1905000"/>
            <a:ext cx="2590800" cy="4343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9400" y="1143000"/>
            <a:ext cx="2362200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Physical event modules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>
            <a:endCxn id="20" idx="0"/>
          </p:cNvCxnSpPr>
          <p:nvPr/>
        </p:nvCxnSpPr>
        <p:spPr bwMode="auto">
          <a:xfrm>
            <a:off x="1212079" y="3962400"/>
            <a:ext cx="7121" cy="8454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04800" y="4807803"/>
            <a:ext cx="182880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Output processing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19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DECAF results </a:t>
            </a:r>
            <a:r>
              <a:rPr lang="en-US" dirty="0" smtClean="0"/>
              <a:t>detect </a:t>
            </a:r>
            <a:r>
              <a:rPr lang="en-US" dirty="0" smtClean="0"/>
              <a:t>disruption chain events when applied to dedicated 44 shot NSTX RWM disruption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3970987" cy="5029200"/>
          </a:xfrm>
        </p:spPr>
        <p:txBody>
          <a:bodyPr/>
          <a:lstStyle/>
          <a:p>
            <a:r>
              <a:rPr lang="en-US" dirty="0" smtClean="0"/>
              <a:t>Several</a:t>
            </a:r>
            <a:r>
              <a:rPr lang="en-US" dirty="0"/>
              <a:t> </a:t>
            </a:r>
            <a:r>
              <a:rPr lang="en-US" dirty="0" smtClean="0"/>
              <a:t>events detected for all shots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RWM</a:t>
            </a:r>
            <a:r>
              <a:rPr lang="en-US" sz="1600" dirty="0" smtClean="0"/>
              <a:t>: RWM event warning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SCL:</a:t>
            </a:r>
            <a:r>
              <a:rPr lang="en-US" sz="1600" dirty="0" smtClean="0"/>
              <a:t> Loss of shape control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IPR</a:t>
            </a:r>
            <a:r>
              <a:rPr lang="en-US" sz="1600" dirty="0" smtClean="0"/>
              <a:t>: Plasma current request not met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DIS</a:t>
            </a:r>
            <a:r>
              <a:rPr lang="en-US" sz="1600" dirty="0" smtClean="0"/>
              <a:t>: Disruption occurred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LOQ</a:t>
            </a:r>
            <a:r>
              <a:rPr lang="en-US" sz="1600" dirty="0" smtClean="0"/>
              <a:t>: Low edge q warning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VDE</a:t>
            </a:r>
            <a:r>
              <a:rPr lang="en-US" sz="1600" dirty="0" smtClean="0"/>
              <a:t>: VDE warning (</a:t>
            </a:r>
            <a:r>
              <a:rPr lang="en-US" sz="1600" dirty="0" smtClean="0">
                <a:solidFill>
                  <a:srgbClr val="FF0000"/>
                </a:solidFill>
              </a:rPr>
              <a:t>40 shots</a:t>
            </a:r>
            <a:r>
              <a:rPr lang="en-US" sz="1600" dirty="0" smtClean="0"/>
              <a:t>)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Others:</a:t>
            </a:r>
          </a:p>
          <a:p>
            <a:pPr lvl="1"/>
            <a:r>
              <a:rPr lang="en-US" sz="1600" dirty="0" smtClean="0"/>
              <a:t>PRP: Pressure peaking warning</a:t>
            </a:r>
          </a:p>
          <a:p>
            <a:pPr lvl="1"/>
            <a:r>
              <a:rPr lang="en-US" sz="1600" dirty="0" smtClean="0"/>
              <a:t>GWL: Greenwald limit</a:t>
            </a:r>
          </a:p>
          <a:p>
            <a:pPr lvl="1"/>
            <a:r>
              <a:rPr lang="en-US" sz="1600" dirty="0" smtClean="0"/>
              <a:t>LON: </a:t>
            </a:r>
            <a:r>
              <a:rPr lang="en-US" sz="1600" dirty="0" smtClean="0"/>
              <a:t>Low </a:t>
            </a:r>
            <a:r>
              <a:rPr lang="en-US" sz="1600" dirty="0" smtClean="0"/>
              <a:t>density warning</a:t>
            </a:r>
          </a:p>
          <a:p>
            <a:pPr lvl="1"/>
            <a:r>
              <a:rPr lang="en-US" sz="1600" dirty="0" smtClean="0"/>
              <a:t>LTM: Locked </a:t>
            </a:r>
            <a:r>
              <a:rPr lang="en-US" sz="1600" dirty="0"/>
              <a:t>t</a:t>
            </a:r>
            <a:r>
              <a:rPr lang="en-US" sz="1600" dirty="0" smtClean="0"/>
              <a:t>earing mode</a:t>
            </a:r>
            <a:endParaRPr lang="en-US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8336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7585164" y="3182982"/>
            <a:ext cx="304800" cy="533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7661364" y="2514600"/>
            <a:ext cx="796836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Occur with or after RWM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45183"/>
      </p:ext>
    </p:extLst>
  </p:cSld>
  <p:clrMapOvr>
    <a:masterClrMapping/>
  </p:clrMapOvr>
</p:sld>
</file>

<file path=ppt/theme/theme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un plan">
  <a:themeElements>
    <a:clrScheme name="">
      <a:dk1>
        <a:srgbClr val="000000"/>
      </a:dk1>
      <a:lt1>
        <a:srgbClr val="FFFFFF"/>
      </a:lt1>
      <a:dk2>
        <a:srgbClr val="000000"/>
      </a:dk2>
      <a:lt2>
        <a:srgbClr val="D49FFF"/>
      </a:lt2>
      <a:accent1>
        <a:srgbClr val="0000FF"/>
      </a:accent1>
      <a:accent2>
        <a:srgbClr val="FF5008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4806"/>
      </a:accent6>
      <a:hlink>
        <a:srgbClr val="8901F3"/>
      </a:hlink>
      <a:folHlink>
        <a:srgbClr val="919191"/>
      </a:folHlink>
    </a:clrScheme>
    <a:fontScheme name="run pla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un pl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264269</TotalTime>
  <Words>5435</Words>
  <Application>Microsoft Office PowerPoint</Application>
  <PresentationFormat>On-screen Show (4:3)</PresentationFormat>
  <Paragraphs>1142</Paragraphs>
  <Slides>53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4_Blank Presentation</vt:lpstr>
      <vt:lpstr>2_Blank Presentation</vt:lpstr>
      <vt:lpstr>Blank Presentation</vt:lpstr>
      <vt:lpstr>1_Blank Presentation</vt:lpstr>
      <vt:lpstr>run plan</vt:lpstr>
      <vt:lpstr>Equation</vt:lpstr>
      <vt:lpstr>Overview of the Disruption Prediction, Avoidance, and Mitigation Working Group and Initial Results</vt:lpstr>
      <vt:lpstr>Overview of the NSTX-U Disruption Prediction, Avoidance, and Mitigation (DPAM) Working Group - OUTLINE</vt:lpstr>
      <vt:lpstr>Disruption avoidance is a critical need for future tokamaks; NSTX-U is focusing stability research on this</vt:lpstr>
      <vt:lpstr>DPAM Working Group - Mission Statement and Scope</vt:lpstr>
      <vt:lpstr>PowerPoint Presentation</vt:lpstr>
      <vt:lpstr>Disruption event chain characterization capability started for NSTX-U as next step in disruption avoidance plan </vt:lpstr>
      <vt:lpstr>PowerPoint Presentation</vt:lpstr>
      <vt:lpstr>DECAF is structured to ease parallel development of disruption characterization, event criteria, and forecasting</vt:lpstr>
      <vt:lpstr>Initial DECAF results detect disruption chain events when applied to dedicated 44 shot NSTX RWM disruption database</vt:lpstr>
      <vt:lpstr>Initial DECAF results detects disruption chain events when applied to dedicated 44 shot NSTX RWM disruption database</vt:lpstr>
      <vt:lpstr>Initial DECAF analysis already finding common disruption event chains (44 shot NSTX disruption database)</vt:lpstr>
      <vt:lpstr>First DECAF results for NSTX-U replicate the triggers found in new real-time state machine shutdown capability</vt:lpstr>
      <vt:lpstr>PowerPoint Presentation</vt:lpstr>
      <vt:lpstr>PowerPoint Presentation</vt:lpstr>
      <vt:lpstr> Joint NSTX / DIII-D experiments and analysis gives unified kinetic RWM physics understanding for disruption avoidance</vt:lpstr>
      <vt:lpstr>Evolution of plasma rotation profile leads to kinetic RWM instability as disruption is approached </vt:lpstr>
      <vt:lpstr>State space rotation controller designed for NSTX-U using non-resonant NTV and NBI to maintain stable profiles</vt:lpstr>
      <vt:lpstr>State space rotation controller designed for NSTX-U using non-resonant NTV and NBI to maintain stable profiles</vt:lpstr>
      <vt:lpstr>State space rotation controller designed for NSTX-U can evolve plasma rotation profile toward global mode stability </vt:lpstr>
      <vt:lpstr>With planned NCC coil upgrade, rotation controller can reach desired rotation profile faster, with greater fidelity</vt:lpstr>
      <vt:lpstr>Active RWM control design study for proposed NSTX-U 3D coil upgrade (NCC coils) shows superior capability</vt:lpstr>
      <vt:lpstr>NSTX RWM state space controller sustains high bN, low li plasma – available for NSTX-U with independent coil control</vt:lpstr>
      <vt:lpstr>In addition to active mode control, the NSTX-U RWM state space controller can be used for real-time disruption warning</vt:lpstr>
      <vt:lpstr>PowerPoint Presentation</vt:lpstr>
      <vt:lpstr>NSTX-U Disruption Mitigation Research Aims to Develop MGI and EPI Technologies in Support ITER and FNSF</vt:lpstr>
      <vt:lpstr>New double solenoid valve design (zero net JxB torque) pass tests for reliability and magnetic field limits</vt:lpstr>
      <vt:lpstr>NSTX-U MGI will study poloidal injection location variation using identical MGI valves and gas transit piping</vt:lpstr>
      <vt:lpstr>DPAM Working Group is fulfilling DOE Joint Research Target JRT-16 milestones to start NSTX-U 5 YP research goals</vt:lpstr>
      <vt:lpstr>NSTX-U Research is building upon physics understanding and synergizing control for disruption PAM in tokamaks</vt:lpstr>
      <vt:lpstr>PowerPoint Presentation</vt:lpstr>
      <vt:lpstr>PowerPoint Presentation</vt:lpstr>
      <vt:lpstr>NSTX is a spherical torus equipped to study passive and active global MHD control</vt:lpstr>
      <vt:lpstr>PowerPoint Presentation</vt:lpstr>
      <vt:lpstr>Kinetic RWM stability evaluated for DIII-D and NSTX plasmas, reproduces experiments over wide rotation range</vt:lpstr>
      <vt:lpstr>PowerPoint Presentation</vt:lpstr>
      <vt:lpstr>PowerPoint Presentation</vt:lpstr>
      <vt:lpstr>NTV physics studies for rotation control: measured NTV torque density profiles quantitatively compare well to theory</vt:lpstr>
      <vt:lpstr>Active RWM control: dual Br + Bp sensor feedback gain and phase scans produce significantly reduced n = 1 field</vt:lpstr>
      <vt:lpstr>Model-based RWM state space controller including 3D model of plasma and wall currents used at high bN</vt:lpstr>
      <vt:lpstr>State Derivative Feedback Algorithm needed for Current Control</vt:lpstr>
      <vt:lpstr>NSTX RWM state space controller sustains high bN, low li plasma – available for NSTX-U with independent coil control</vt:lpstr>
      <vt:lpstr>RWM state space controller sustains otherwise disrupted plasma caused by DC n = 1 applied field</vt:lpstr>
      <vt:lpstr>Open-loop comparisons between measurements and RWM state space controller show importance of states and model</vt:lpstr>
      <vt:lpstr>In addition to active mode control, the NSTX-U RWM state space controller can be used for r/t disruption warning</vt:lpstr>
      <vt:lpstr>In addition to active mode control, the NSTX-U RWM state space controller can be used for real-time disruption warning</vt:lpstr>
      <vt:lpstr>Bounce resonance stabilization dominates for DIII-D vs. precession drift resonance for NSTX at similar, high rotation </vt:lpstr>
      <vt:lpstr>Increased RWM stability measured in DIII-D plasmas as qmin is reduced is consistent with kinetic RWM theory</vt:lpstr>
      <vt:lpstr>When Ti is included in NTV rotation controller model, 3D field current and NBI power can compensate for Ti variations </vt:lpstr>
      <vt:lpstr>NSTX-U: RWM active control capability increases as proposed 3D coils upgrade (NCC coils) are added</vt:lpstr>
      <vt:lpstr>ITER High Priority need: What levels of plasma disturbances (dBp; dBp/Bp(a)) are permissible to avoid disruption?</vt:lpstr>
      <vt:lpstr>Maximum dBp might follow a de Vries-style engineering scaling Ipp1lip2/ap3q95p4</vt:lpstr>
      <vt:lpstr>Maximum dBp/&lt;Bp(a)&gt; might follow a de Vries-style scaling lip1/q95p2</vt:lpstr>
      <vt:lpstr>In contrast, maximum dBp/&lt;Bp(a)&gt; seems independent of scaling on (li) or (Fp)  (or (Fp/li))</vt:lpstr>
    </vt:vector>
  </TitlesOfParts>
  <Company>General Atomics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Perez</dc:creator>
  <cp:lastModifiedBy>SAS</cp:lastModifiedBy>
  <cp:revision>4348</cp:revision>
  <cp:lastPrinted>2014-10-24T20:06:55Z</cp:lastPrinted>
  <dcterms:created xsi:type="dcterms:W3CDTF">2005-01-24T16:37:33Z</dcterms:created>
  <dcterms:modified xsi:type="dcterms:W3CDTF">2016-01-25T20:22:18Z</dcterms:modified>
</cp:coreProperties>
</file>