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8" r:id="rId2"/>
    <p:sldId id="259" r:id="rId3"/>
    <p:sldId id="287" r:id="rId4"/>
    <p:sldId id="325" r:id="rId5"/>
    <p:sldId id="284" r:id="rId6"/>
    <p:sldId id="285" r:id="rId7"/>
    <p:sldId id="283" r:id="rId8"/>
    <p:sldId id="310" r:id="rId9"/>
    <p:sldId id="313" r:id="rId10"/>
    <p:sldId id="328" r:id="rId11"/>
    <p:sldId id="301" r:id="rId12"/>
    <p:sldId id="278" r:id="rId13"/>
    <p:sldId id="277" r:id="rId14"/>
    <p:sldId id="307" r:id="rId15"/>
    <p:sldId id="308" r:id="rId16"/>
    <p:sldId id="338" r:id="rId17"/>
    <p:sldId id="337" r:id="rId18"/>
    <p:sldId id="309" r:id="rId19"/>
    <p:sldId id="279" r:id="rId20"/>
    <p:sldId id="329" r:id="rId21"/>
    <p:sldId id="330" r:id="rId22"/>
    <p:sldId id="331" r:id="rId23"/>
    <p:sldId id="341" r:id="rId24"/>
    <p:sldId id="333" r:id="rId25"/>
    <p:sldId id="335" r:id="rId26"/>
    <p:sldId id="336" r:id="rId27"/>
    <p:sldId id="281" r:id="rId28"/>
    <p:sldId id="282" r:id="rId29"/>
    <p:sldId id="327" r:id="rId30"/>
    <p:sldId id="296" r:id="rId31"/>
    <p:sldId id="297" r:id="rId32"/>
    <p:sldId id="298" r:id="rId33"/>
    <p:sldId id="300" r:id="rId34"/>
    <p:sldId id="288" r:id="rId35"/>
    <p:sldId id="305" r:id="rId36"/>
    <p:sldId id="306" r:id="rId37"/>
    <p:sldId id="342" r:id="rId38"/>
    <p:sldId id="303" r:id="rId39"/>
    <p:sldId id="294" r:id="rId40"/>
    <p:sldId id="295" r:id="rId41"/>
    <p:sldId id="339" r:id="rId42"/>
    <p:sldId id="326" r:id="rId43"/>
    <p:sldId id="270" r:id="rId44"/>
    <p:sldId id="271" r:id="rId45"/>
    <p:sldId id="334" r:id="rId46"/>
    <p:sldId id="299" r:id="rId47"/>
    <p:sldId id="289" r:id="rId48"/>
    <p:sldId id="302" r:id="rId49"/>
    <p:sldId id="316" r:id="rId50"/>
    <p:sldId id="317" r:id="rId51"/>
    <p:sldId id="340" r:id="rId52"/>
    <p:sldId id="34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17" autoAdjust="0"/>
    <p:restoredTop sz="94030" autoAdjust="0"/>
  </p:normalViewPr>
  <p:slideViewPr>
    <p:cSldViewPr>
      <p:cViewPr>
        <p:scale>
          <a:sx n="100" d="100"/>
          <a:sy n="100" d="100"/>
        </p:scale>
        <p:origin x="-124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 37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Integrated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Scenarios SG Overview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S.P. Gerhardt, 1/27/2016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wmf"/><Relationship Id="rId3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 Gerhardt, PPPL, SG Leader</a:t>
            </a:r>
          </a:p>
          <a:p>
            <a:r>
              <a:rPr lang="en-US" dirty="0" smtClean="0"/>
              <a:t>R. Raman, U. of Washington, SG Deputy Leader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Integrated Scenarios Science Group Status and Plans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PAC 37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PPPL B-318</a:t>
            </a:r>
          </a:p>
          <a:p>
            <a:pPr>
              <a:lnSpc>
                <a:spcPct val="85000"/>
              </a:lnSpc>
            </a:pPr>
            <a:r>
              <a:rPr lang="en-US" dirty="0"/>
              <a:t> </a:t>
            </a:r>
            <a:r>
              <a:rPr lang="en-US" dirty="0" smtClean="0"/>
              <a:t>1/27/2015</a:t>
            </a: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3886200" y="5943600"/>
            <a:ext cx="2590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295400" y="5943600"/>
            <a:ext cx="2590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86200" y="1752600"/>
            <a:ext cx="2590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95400" y="3048000"/>
            <a:ext cx="2590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95400" y="1752600"/>
            <a:ext cx="2590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4495800"/>
            <a:ext cx="78486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SG Supports Many NSTX-U Research Milestones</a:t>
            </a:r>
            <a:endParaRPr lang="en-US" dirty="0"/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>
            <a:off x="0" y="5925312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3884473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FY2017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341698" y="1062494"/>
            <a:ext cx="2465731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5105183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4647793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1341698" y="4968330"/>
            <a:ext cx="2465731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physics + operational tools for high-performance: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1341698" y="1820133"/>
            <a:ext cx="2466575" cy="53511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 anchor="ctr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1352936" y="6087001"/>
            <a:ext cx="2457064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</a:t>
            </a:r>
          </a:p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tests of real-time warning, prediction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3884473" y="5453402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sustainment and ramp-up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884473" y="4710499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Assess fast-wave SOL losses, core  thermal and fast ion interactions at increased field and current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47627" y="1415848"/>
            <a:ext cx="866773" cy="18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ctr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b="1" i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Run </a:t>
            </a:r>
            <a:r>
              <a:rPr lang="en-US" sz="1400" b="1" i="0" dirty="0">
                <a:solidFill>
                  <a:srgbClr val="0000CC"/>
                </a:solidFill>
                <a:latin typeface="Arial Narrow" panose="020B0606020202030204" pitchFamily="34" charset="0"/>
              </a:rPr>
              <a:t>Weeks:</a:t>
            </a:r>
          </a:p>
        </p:txBody>
      </p:sp>
      <p:sp>
        <p:nvSpPr>
          <p:cNvPr id="75" name="Right Arrow 74"/>
          <p:cNvSpPr/>
          <p:nvPr/>
        </p:nvSpPr>
        <p:spPr bwMode="auto">
          <a:xfrm>
            <a:off x="117476" y="5983224"/>
            <a:ext cx="1177924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algn="ctr">
              <a:lnSpc>
                <a:spcPct val="7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FES 3 Facility Joint Research Target (JRT)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6200" y="1676400"/>
            <a:ext cx="1219200" cy="4176485"/>
            <a:chOff x="1676400" y="1676400"/>
            <a:chExt cx="1219200" cy="4176485"/>
          </a:xfrm>
        </p:grpSpPr>
        <p:sp>
          <p:nvSpPr>
            <p:cNvPr id="77" name="Right Arrow 76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9" name="Right Arrow 78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0" name="Right Arrow 79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1676400" y="1840683"/>
              <a:ext cx="1142999" cy="103411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</a:rPr>
                <a:t>+ Particle Control</a:t>
              </a:r>
              <a:endParaRPr lang="en-US" sz="1600" b="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371600" y="5979279"/>
            <a:ext cx="7277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C-Mod leads JRT</a:t>
            </a:r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1347594" y="3263137"/>
            <a:ext cx="2460679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effects of NBI injection on fast-ion f(v) and NBI-CD profile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Text Box 27"/>
          <p:cNvSpPr txBox="1">
            <a:spLocks noChangeArrowheads="1"/>
          </p:cNvSpPr>
          <p:nvPr/>
        </p:nvSpPr>
        <p:spPr bwMode="auto">
          <a:xfrm>
            <a:off x="3884475" y="1814899"/>
            <a:ext cx="2516325" cy="55535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scaling, mitigation of steady-state, transient heat-fluxes w/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advanced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operation at high power density 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01167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7" name="Text Box 27"/>
          <p:cNvSpPr txBox="1">
            <a:spLocks noChangeArrowheads="1"/>
          </p:cNvSpPr>
          <p:nvPr/>
        </p:nvSpPr>
        <p:spPr bwMode="auto">
          <a:xfrm>
            <a:off x="3884474" y="2537269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high-Z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PFC performance and impact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on operating scenarios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01167" y="239255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6477000" y="1811302"/>
            <a:ext cx="2516325" cy="39849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impurity sources and edge and core impurity transport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77000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6477000" y="3259101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Assess role of fast-ion driven instabilities versus micro-turbulence in plasma thermal energy transport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77000" y="31242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6477000" y="4710499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Control of current and rotation profiles to improve global stability limits and extend high performance operation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76997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6477000" y="5455000"/>
            <a:ext cx="2516325" cy="3984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4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transient CHI current start-up potential in NSTX-U</a:t>
            </a:r>
            <a:endParaRPr lang="en-US" sz="14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76998" y="5316867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6477000" y="2419054"/>
            <a:ext cx="2516325" cy="52133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Investigation of power and momentum balance for high density and impurity fraction </a:t>
            </a:r>
            <a:r>
              <a:rPr lang="en-US" sz="1300" i="0" dirty="0" err="1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 operation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76999" y="2286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9" name="Text Box 8"/>
          <p:cNvSpPr txBox="1">
            <a:spLocks noChangeArrowheads="1"/>
          </p:cNvSpPr>
          <p:nvPr/>
        </p:nvSpPr>
        <p:spPr bwMode="auto">
          <a:xfrm>
            <a:off x="6477000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FY2018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7697710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1" name="Text Box 11"/>
          <p:cNvSpPr txBox="1">
            <a:spLocks noChangeArrowheads="1"/>
          </p:cNvSpPr>
          <p:nvPr/>
        </p:nvSpPr>
        <p:spPr bwMode="auto">
          <a:xfrm>
            <a:off x="7240320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12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92173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86200" y="532009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R17-4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41698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52936" y="3124638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344684" y="48256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990600" y="1415848"/>
            <a:ext cx="854006" cy="17081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9144">
            <a:spAutoFit/>
          </a:bodyPr>
          <a:lstStyle/>
          <a:p>
            <a:pPr algn="ctr"/>
            <a:r>
              <a:rPr lang="en-US" sz="1050" i="0" dirty="0" smtClean="0">
                <a:solidFill>
                  <a:srgbClr val="FFFFFF"/>
                </a:solidFill>
                <a:latin typeface="+mn-lt"/>
              </a:rPr>
              <a:t>Incremental</a:t>
            </a:r>
            <a:endParaRPr lang="en-US" sz="105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3887063" y="6087001"/>
            <a:ext cx="251460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Examine effect </a:t>
            </a:r>
            <a:r>
              <a:rPr lang="en-US" sz="1300" dirty="0">
                <a:solidFill>
                  <a:srgbClr val="FF0000"/>
                </a:solidFill>
                <a:latin typeface="Arial Narrow" panose="020B0606020202030204" pitchFamily="34" charset="0"/>
              </a:rPr>
              <a:t>of configuration on operating space for dissipative </a:t>
            </a:r>
            <a:r>
              <a:rPr lang="en-US" sz="13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divertors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86198" y="5981186"/>
            <a:ext cx="68448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DIII-D leads JRT</a:t>
            </a:r>
          </a:p>
        </p:txBody>
      </p: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2285784" y="1380450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1" name="Text Box 27"/>
          <p:cNvSpPr txBox="1">
            <a:spLocks noChangeArrowheads="1"/>
          </p:cNvSpPr>
          <p:nvPr/>
        </p:nvSpPr>
        <p:spPr bwMode="auto">
          <a:xfrm>
            <a:off x="3884473" y="3252987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</a:t>
            </a:r>
            <a:r>
              <a:rPr lang="en-US" sz="1300" i="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and local transport and turbulence at low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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* with full confinement and diagnostic capabilities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86200" y="31211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3" name="Text Box 23"/>
          <p:cNvSpPr txBox="1">
            <a:spLocks noChangeArrowheads="1"/>
          </p:cNvSpPr>
          <p:nvPr/>
        </p:nvSpPr>
        <p:spPr bwMode="auto">
          <a:xfrm>
            <a:off x="6478725" y="6084104"/>
            <a:ext cx="2514600" cy="17953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TBD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77860" y="5978289"/>
            <a:ext cx="7806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NSTX-U leads JRT</a:t>
            </a:r>
          </a:p>
        </p:txBody>
      </p:sp>
      <p:cxnSp>
        <p:nvCxnSpPr>
          <p:cNvPr id="115" name="Straight Connector 114"/>
          <p:cNvCxnSpPr/>
          <p:nvPr/>
        </p:nvCxnSpPr>
        <p:spPr bwMode="auto">
          <a:xfrm flipH="1">
            <a:off x="6476997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8993325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Left Arrow 116"/>
          <p:cNvSpPr/>
          <p:nvPr/>
        </p:nvSpPr>
        <p:spPr bwMode="auto">
          <a:xfrm rot="10800000">
            <a:off x="8762999" y="4052888"/>
            <a:ext cx="21153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rgbClr val="3366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8" name="Left Arrow 117"/>
          <p:cNvSpPr/>
          <p:nvPr/>
        </p:nvSpPr>
        <p:spPr bwMode="auto">
          <a:xfrm>
            <a:off x="6489836" y="4038600"/>
            <a:ext cx="28598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05600" y="3886200"/>
            <a:ext cx="2057399" cy="60939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Begin ~1 year outage for </a:t>
            </a:r>
          </a:p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major facility enhancement(s) sometime during FY2018</a:t>
            </a:r>
          </a:p>
        </p:txBody>
      </p:sp>
    </p:spTree>
    <p:extLst>
      <p:ext uri="{BB962C8B-B14F-4D97-AF65-F5344CB8AC3E}">
        <p14:creationId xmlns:p14="http://schemas.microsoft.com/office/powerpoint/2010/main" val="157562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The Research Forum Determined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the Run Plan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21647"/>
              </p:ext>
            </p:extLst>
          </p:nvPr>
        </p:nvGraphicFramePr>
        <p:xfrm>
          <a:off x="4038600" y="3124200"/>
          <a:ext cx="5029200" cy="336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86000"/>
              </a:tblGrid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Topic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Allocation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5496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High-Beta Scenario Development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 Current Ramp-Up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 </a:t>
                      </a:r>
                    </a:p>
                    <a:p>
                      <a:pPr algn="ctr"/>
                      <a:r>
                        <a:rPr lang="en-US" sz="1050" dirty="0" smtClean="0"/>
                        <a:t>(1 WH&amp;CD + 0.5 SFSU + 0.5 ASC)</a:t>
                      </a:r>
                      <a:endParaRPr lang="en-US" sz="1050" dirty="0"/>
                    </a:p>
                  </a:txBody>
                  <a:tcPr marT="45711" marB="45711"/>
                </a:tc>
              </a:tr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Control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CHI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HHFW in the Flat-Top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</a:t>
                      </a:r>
                    </a:p>
                  </a:txBody>
                  <a:tcPr marT="45711" marB="45711"/>
                </a:tc>
              </a:tr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ASC+RF+SFSU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8+3.5+3.5 = 15</a:t>
                      </a:r>
                    </a:p>
                  </a:txBody>
                  <a:tcPr marT="45711" marB="45711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07801"/>
              </p:ext>
            </p:extLst>
          </p:nvPr>
        </p:nvGraphicFramePr>
        <p:xfrm>
          <a:off x="4038600" y="1066800"/>
          <a:ext cx="5029200" cy="1921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</a:tblGrid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TSG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Requested Days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Allocated Days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5496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ASC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SFSU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1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WH&amp;CD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3.5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3581400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Run time allocation set to large extent by the milestones</a:t>
            </a:r>
          </a:p>
          <a:p>
            <a:endParaRPr lang="en-US" dirty="0" smtClean="0"/>
          </a:p>
          <a:p>
            <a:r>
              <a:rPr lang="en-US" dirty="0" smtClean="0"/>
              <a:t>Significantly more days requested than allocated.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Much discussion produced a tight research plan.</a:t>
            </a:r>
          </a:p>
          <a:p>
            <a:endParaRPr lang="en-US" dirty="0"/>
          </a:p>
          <a:p>
            <a:r>
              <a:rPr lang="en-US" dirty="0" smtClean="0"/>
              <a:t>SG structure was very valuable in setting these priorities.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/>
              <a:t> </a:t>
            </a:r>
            <a:r>
              <a:rPr lang="en-US" dirty="0" smtClean="0"/>
              <a:t>&amp; Organization</a:t>
            </a:r>
          </a:p>
          <a:p>
            <a:r>
              <a:rPr lang="en-US" dirty="0" smtClean="0"/>
              <a:t>Milestones and the Research Forum</a:t>
            </a:r>
          </a:p>
          <a:p>
            <a:r>
              <a:rPr lang="en-US" dirty="0" smtClean="0"/>
              <a:t>Research Results, Status, and Plans</a:t>
            </a:r>
            <a:endParaRPr lang="en-US" dirty="0"/>
          </a:p>
          <a:p>
            <a:pPr lvl="1"/>
            <a:r>
              <a:rPr lang="en-US" dirty="0" smtClean="0"/>
              <a:t>Advanced Scenarios and Control</a:t>
            </a:r>
          </a:p>
          <a:p>
            <a:pPr lvl="1"/>
            <a:r>
              <a:rPr lang="en-US" dirty="0" smtClean="0"/>
              <a:t>RF Heating and Current Drive</a:t>
            </a:r>
          </a:p>
          <a:p>
            <a:pPr lvl="1"/>
            <a:r>
              <a:rPr lang="en-US" dirty="0" smtClean="0"/>
              <a:t>Solenoid Free Start-Up</a:t>
            </a:r>
            <a:endParaRPr lang="en-US" dirty="0"/>
          </a:p>
          <a:p>
            <a:pPr lvl="1"/>
            <a:r>
              <a:rPr lang="en-US" dirty="0"/>
              <a:t>Two Multi-TSG Experiments  + CC&amp;</a:t>
            </a:r>
            <a:r>
              <a:rPr lang="en-US" dirty="0" smtClean="0"/>
              <a:t>E</a:t>
            </a:r>
            <a:endParaRPr lang="en-US" dirty="0"/>
          </a:p>
          <a:p>
            <a:r>
              <a:rPr lang="en-US" dirty="0"/>
              <a:t>Key Research Enabled by the Proposed Facility </a:t>
            </a:r>
            <a:r>
              <a:rPr lang="en-US" dirty="0" smtClean="0"/>
              <a:t>Enhancements</a:t>
            </a:r>
          </a:p>
          <a:p>
            <a:r>
              <a:rPr lang="en-US" dirty="0"/>
              <a:t>Connection to FES </a:t>
            </a:r>
            <a:r>
              <a:rPr lang="en-US" dirty="0" smtClean="0"/>
              <a:t>Priorities </a:t>
            </a:r>
            <a:r>
              <a:rPr lang="en-US" dirty="0"/>
              <a:t>and Summary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181600" y="2743200"/>
            <a:ext cx="990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#1– Scenario Develop for NSTX-U and Next-Steps</a:t>
            </a:r>
          </a:p>
          <a:p>
            <a:pPr marL="0" indent="0">
              <a:buNone/>
            </a:pPr>
            <a:r>
              <a:rPr lang="en-US" sz="3600" dirty="0" smtClean="0"/>
              <a:t>#2 - Axisymmetric Control Development</a:t>
            </a:r>
          </a:p>
          <a:p>
            <a:pPr marL="0" indent="0">
              <a:buNone/>
            </a:pPr>
            <a:r>
              <a:rPr lang="en-US" sz="3600" dirty="0" smtClean="0"/>
              <a:t>#3 - Disruption Avoidance By Controlled Discharge Shutdown</a:t>
            </a:r>
          </a:p>
          <a:p>
            <a:pPr marL="0" indent="0">
              <a:buNone/>
            </a:pPr>
            <a:r>
              <a:rPr lang="en-US" sz="3600" dirty="0" smtClean="0"/>
              <a:t>#4 - Understand Scenario Physics for Next Step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Defined in the 5 Year Research Plan</a:t>
            </a:r>
          </a:p>
          <a:p>
            <a:pPr marL="0" indent="0">
              <a:buNone/>
            </a:pPr>
            <a:r>
              <a:rPr lang="en-US" dirty="0"/>
              <a:t>For thrust sub-elements, see: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nstx-u.pppl.gov</a:t>
            </a:r>
            <a:r>
              <a:rPr lang="en-US" dirty="0"/>
              <a:t>/program/science-groups/integrated-scenarios/advanced-scenarios-and-control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ASC Research Thrusts Focus on Plasma Control and Scenario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0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Modeling Supports the ASC Research Program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9850" y="914400"/>
            <a:ext cx="4710113" cy="1295400"/>
          </a:xfrm>
        </p:spPr>
        <p:txBody>
          <a:bodyPr/>
          <a:lstStyle/>
          <a:p>
            <a:r>
              <a:rPr lang="en-US" sz="1800">
                <a:latin typeface="Arial" charset="0"/>
                <a:ea typeface="ヒラギノ角ゴ Pro W3" charset="0"/>
                <a:cs typeface="ヒラギノ角ゴ Pro W3" charset="0"/>
              </a:rPr>
              <a:t>Fully relaxed non-inductive operating points have been explored with free-boundary TRANSP calculations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876800" y="1066800"/>
            <a:ext cx="4114800" cy="533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defTabSz="913544"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Helvetica" pitchFamily="-128" charset="0"/>
              <a:ea typeface="Arial" charset="0"/>
              <a:cs typeface="Arial" charset="0"/>
            </a:endParaRPr>
          </a:p>
        </p:txBody>
      </p:sp>
      <p:pic>
        <p:nvPicPr>
          <p:cNvPr id="21" name="Picture 16" descr="Fig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50880" r="52588" b="30592"/>
          <a:stretch>
            <a:fillRect/>
          </a:stretch>
        </p:blipFill>
        <p:spPr bwMode="auto">
          <a:xfrm>
            <a:off x="4953000" y="1606550"/>
            <a:ext cx="3151188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Fig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5" t="51387" r="9262" b="32780"/>
          <a:stretch>
            <a:fillRect/>
          </a:stretch>
        </p:blipFill>
        <p:spPr bwMode="auto">
          <a:xfrm>
            <a:off x="8153400" y="1611313"/>
            <a:ext cx="83661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5230813" y="1066800"/>
            <a:ext cx="353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i="0">
                <a:solidFill>
                  <a:srgbClr val="FF0000"/>
                </a:solidFill>
              </a:rPr>
              <a:t>B</a:t>
            </a:r>
            <a:r>
              <a:rPr lang="en-US" sz="1800" b="0" i="0" baseline="-25000">
                <a:solidFill>
                  <a:srgbClr val="FF0000"/>
                </a:solidFill>
              </a:rPr>
              <a:t>T</a:t>
            </a:r>
            <a:r>
              <a:rPr lang="en-US" sz="1800" b="0" i="0">
                <a:solidFill>
                  <a:srgbClr val="FF0000"/>
                </a:solidFill>
              </a:rPr>
              <a:t>=1.0 T, I</a:t>
            </a:r>
            <a:r>
              <a:rPr lang="en-US" sz="1800" b="0" i="0" baseline="-25000">
                <a:solidFill>
                  <a:srgbClr val="FF0000"/>
                </a:solidFill>
              </a:rPr>
              <a:t>P</a:t>
            </a:r>
            <a:r>
              <a:rPr lang="en-US" sz="1800" b="0" i="0">
                <a:solidFill>
                  <a:srgbClr val="FF0000"/>
                </a:solidFill>
              </a:rPr>
              <a:t>=1 MA, P</a:t>
            </a:r>
            <a:r>
              <a:rPr lang="en-US" sz="1800" b="0" i="0" baseline="-25000">
                <a:solidFill>
                  <a:srgbClr val="FF0000"/>
                </a:solidFill>
              </a:rPr>
              <a:t>inj</a:t>
            </a:r>
            <a:r>
              <a:rPr lang="en-US" sz="1800" b="0" i="0">
                <a:solidFill>
                  <a:srgbClr val="FF0000"/>
                </a:solidFill>
              </a:rPr>
              <a:t>=12.6 MW</a:t>
            </a:r>
          </a:p>
        </p:txBody>
      </p:sp>
      <p:pic>
        <p:nvPicPr>
          <p:cNvPr id="24" name="Picture 16" descr="Fig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71237" r="52588" b="8444"/>
          <a:stretch>
            <a:fillRect/>
          </a:stretch>
        </p:blipFill>
        <p:spPr bwMode="auto">
          <a:xfrm>
            <a:off x="4953000" y="3927475"/>
            <a:ext cx="3151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5472113" y="1371600"/>
            <a:ext cx="29718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994" tIns="40995" rIns="81994" bIns="40995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i="0">
                <a:solidFill>
                  <a:srgbClr val="000000"/>
                </a:solidFill>
              </a:rPr>
              <a:t>Contours of Non-Inductive Fraction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6234113" y="3657600"/>
            <a:ext cx="14716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994" tIns="40995" rIns="81994" bIns="40995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 i="0">
                <a:solidFill>
                  <a:srgbClr val="000000"/>
                </a:solidFill>
              </a:rPr>
              <a:t>Contours of q</a:t>
            </a:r>
            <a:r>
              <a:rPr lang="en-US" sz="1300" i="0" baseline="-25000">
                <a:solidFill>
                  <a:srgbClr val="000000"/>
                </a:solidFill>
              </a:rPr>
              <a:t>min</a:t>
            </a:r>
            <a:endParaRPr lang="en-US" sz="1300" i="0">
              <a:solidFill>
                <a:srgbClr val="000000"/>
              </a:solidFill>
            </a:endParaRPr>
          </a:p>
        </p:txBody>
      </p:sp>
      <p:pic>
        <p:nvPicPr>
          <p:cNvPr id="27" name="Picture 18" descr="Fig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5" t="71370" r="9262" b="13313"/>
          <a:stretch>
            <a:fillRect/>
          </a:stretch>
        </p:blipFill>
        <p:spPr bwMode="auto">
          <a:xfrm>
            <a:off x="8104188" y="3927475"/>
            <a:ext cx="8366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32603"/>
              </p:ext>
            </p:extLst>
          </p:nvPr>
        </p:nvGraphicFramePr>
        <p:xfrm>
          <a:off x="152400" y="2590800"/>
          <a:ext cx="4267200" cy="2127250"/>
        </p:xfrm>
        <a:graphic>
          <a:graphicData uri="http://schemas.openxmlformats.org/drawingml/2006/table">
            <a:tbl>
              <a:tblPr/>
              <a:tblGrid>
                <a:gridCol w="1066800"/>
                <a:gridCol w="838200"/>
                <a:gridCol w="1143000"/>
                <a:gridCol w="1219200"/>
              </a:tblGrid>
              <a:tr h="57943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Operation Year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[T]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Current Goal [kA]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Duration Goal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&lt;=0.75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~600-800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few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0.75-1.0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~600-1000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1-2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Out-Years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800-1300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Up to 4.5 s at lower I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228600" y="1806575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Research Timeline for 100% Non-Inductive Scenarios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5029200" y="6096000"/>
            <a:ext cx="38862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S.P. Gerhardt, et al, Nuclear Fusion 52 083020 (2012)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4800" y="1600200"/>
            <a:ext cx="685800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0" dirty="0">
                <a:ea typeface="Arial" charset="0"/>
                <a:cs typeface="Arial" charset="0"/>
              </a:rPr>
              <a:t>R16</a:t>
            </a:r>
            <a:r>
              <a:rPr lang="en-US" sz="1400" i="0" dirty="0" smtClean="0">
                <a:ea typeface="Arial" charset="0"/>
                <a:cs typeface="Arial" charset="0"/>
              </a:rPr>
              <a:t>-3</a:t>
            </a:r>
            <a:endParaRPr lang="en-US" sz="1400" i="0" dirty="0">
              <a:ea typeface="Arial" charset="0"/>
              <a:cs typeface="Arial" charset="0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228600" y="4800600"/>
            <a:ext cx="45720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b="0" i="0" dirty="0">
                <a:solidFill>
                  <a:schemeClr val="tx1"/>
                </a:solidFill>
              </a:rPr>
              <a:t>These scenarios, obtained at first with an inductive ramp-up, will provide a target for non-inductive ramp-up studies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u="sng" dirty="0">
                <a:solidFill>
                  <a:srgbClr val="FF0000"/>
                </a:solidFill>
              </a:rPr>
              <a:t>See talk by F. </a:t>
            </a:r>
            <a:r>
              <a:rPr lang="en-US" sz="2000" u="sng" dirty="0" err="1">
                <a:solidFill>
                  <a:srgbClr val="FF0000"/>
                </a:solidFill>
              </a:rPr>
              <a:t>Poli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</a:rPr>
              <a:t>and M. Boyer for more recent modeling results.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1400" y="2667000"/>
            <a:ext cx="66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baseline="-25000" dirty="0" err="1" smtClean="0">
                <a:solidFill>
                  <a:srgbClr val="FF0000"/>
                </a:solidFill>
              </a:rPr>
              <a:t>NI</a:t>
            </a:r>
            <a:r>
              <a:rPr lang="en-US" dirty="0" smtClean="0">
                <a:solidFill>
                  <a:srgbClr val="FF0000"/>
                </a:solidFill>
              </a:rPr>
              <a:t>=1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7086600" y="2209800"/>
            <a:ext cx="304800" cy="641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77000" y="5334000"/>
            <a:ext cx="82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</a:t>
            </a:r>
            <a:r>
              <a:rPr lang="en-US" baseline="-25000" dirty="0" err="1" smtClean="0">
                <a:solidFill>
                  <a:srgbClr val="FF0000"/>
                </a:solidFill>
              </a:rPr>
              <a:t>min</a:t>
            </a:r>
            <a:r>
              <a:rPr lang="en-US" dirty="0" smtClean="0">
                <a:solidFill>
                  <a:srgbClr val="FF0000"/>
                </a:solidFill>
              </a:rPr>
              <a:t>=1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6477001" y="5029200"/>
            <a:ext cx="76199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5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39624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Non-Inductive Scenario Development </a:t>
            </a:r>
            <a:r>
              <a:rPr lang="en-US" dirty="0" smtClean="0"/>
              <a:t>(XP-1507, Gerhardt, et al.)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Goal: </a:t>
            </a:r>
            <a:r>
              <a:rPr lang="en-US" dirty="0" smtClean="0">
                <a:solidFill>
                  <a:srgbClr val="FF0000"/>
                </a:solidFill>
              </a:rPr>
              <a:t>Develop 100% non-inductive scenarios with I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~ 600 kA.</a:t>
            </a:r>
          </a:p>
          <a:p>
            <a:pPr lvl="1"/>
            <a:r>
              <a:rPr lang="en-US" b="1" dirty="0" smtClean="0"/>
              <a:t>Key Issues: </a:t>
            </a:r>
            <a:r>
              <a:rPr lang="en-US" dirty="0" smtClean="0"/>
              <a:t>Thermal transport, vertical stability at high-</a:t>
            </a:r>
            <a:r>
              <a:rPr lang="en-US" dirty="0" smtClean="0">
                <a:latin typeface="Symbol" charset="2"/>
                <a:cs typeface="Symbol" charset="2"/>
              </a:rPr>
              <a:t>k, </a:t>
            </a:r>
            <a:r>
              <a:rPr lang="en-US" dirty="0" smtClean="0">
                <a:latin typeface="Arial"/>
                <a:cs typeface="Arial"/>
              </a:rPr>
              <a:t>n=1 stability  </a:t>
            </a:r>
          </a:p>
          <a:p>
            <a:pPr lvl="1"/>
            <a:r>
              <a:rPr lang="en-US" b="1" dirty="0" smtClean="0"/>
              <a:t>Modeling/Analysis:</a:t>
            </a:r>
            <a:r>
              <a:rPr lang="en-US" dirty="0" smtClean="0"/>
              <a:t> TRANSP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Studies Will Focus on 100% NI and </a:t>
            </a:r>
            <a:r>
              <a:rPr lang="en-US" dirty="0"/>
              <a:t>H</a:t>
            </a:r>
            <a:r>
              <a:rPr lang="en-US" dirty="0" smtClean="0"/>
              <a:t>igh-</a:t>
            </a:r>
            <a:r>
              <a:rPr lang="en-US" dirty="0"/>
              <a:t>C</a:t>
            </a:r>
            <a:r>
              <a:rPr lang="en-US" dirty="0" smtClean="0"/>
              <a:t>urrent Long-Pulse</a:t>
            </a:r>
            <a:endParaRPr lang="en-US" dirty="0"/>
          </a:p>
        </p:txBody>
      </p:sp>
      <p:pic>
        <p:nvPicPr>
          <p:cNvPr id="4" name="Picture 3" descr="Fig3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5" t="1" r="6052" b="64634"/>
          <a:stretch/>
        </p:blipFill>
        <p:spPr bwMode="auto">
          <a:xfrm>
            <a:off x="3886200" y="609600"/>
            <a:ext cx="2667000" cy="305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3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4421" r="45056" b="64838"/>
          <a:stretch/>
        </p:blipFill>
        <p:spPr bwMode="auto">
          <a:xfrm>
            <a:off x="65532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ig3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69052" r="60875" b="17059"/>
          <a:stretch/>
        </p:blipFill>
        <p:spPr bwMode="auto">
          <a:xfrm>
            <a:off x="7696200" y="2247900"/>
            <a:ext cx="122682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0" y="3733800"/>
            <a:ext cx="9144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Long Pulse Development </a:t>
            </a:r>
            <a:r>
              <a:rPr lang="en-US" dirty="0" smtClean="0"/>
              <a:t>(XP-1554, </a:t>
            </a:r>
            <a:r>
              <a:rPr lang="en-US" dirty="0" err="1" smtClean="0"/>
              <a:t>Battaglia</a:t>
            </a:r>
            <a:r>
              <a:rPr lang="en-US" dirty="0" smtClean="0"/>
              <a:t> et al.)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Goal: </a:t>
            </a:r>
            <a:r>
              <a:rPr lang="en-US" dirty="0" smtClean="0">
                <a:solidFill>
                  <a:srgbClr val="FF0000"/>
                </a:solidFill>
              </a:rPr>
              <a:t>Utilize 80 kV beams, optimized OH waveform, to achieve longest possible pulse</a:t>
            </a:r>
          </a:p>
          <a:p>
            <a:pPr lvl="1"/>
            <a:r>
              <a:rPr lang="en-US" b="1" dirty="0" smtClean="0"/>
              <a:t>Key Issues: </a:t>
            </a:r>
            <a:r>
              <a:rPr lang="en-US" dirty="0" smtClean="0"/>
              <a:t>fuelling optimization, preventing q</a:t>
            </a:r>
            <a:r>
              <a:rPr lang="en-US" baseline="-25000" dirty="0" smtClean="0"/>
              <a:t>0</a:t>
            </a:r>
            <a:r>
              <a:rPr lang="en-US" dirty="0" smtClean="0"/>
              <a:t> evolving too far, impurity control.</a:t>
            </a:r>
          </a:p>
          <a:p>
            <a:pPr lvl="1"/>
            <a:r>
              <a:rPr lang="en-US" b="1" dirty="0" smtClean="0"/>
              <a:t>Modeling/Analysis: </a:t>
            </a:r>
            <a:r>
              <a:rPr lang="en-US" dirty="0" smtClean="0"/>
              <a:t>TRANSP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i="1" dirty="0" smtClean="0"/>
              <a:t>Sustained Reverser Shear </a:t>
            </a:r>
            <a:r>
              <a:rPr lang="en-US" dirty="0" smtClean="0"/>
              <a:t>(XP-1575 H. </a:t>
            </a:r>
            <a:r>
              <a:rPr lang="en-US" dirty="0" err="1" smtClean="0"/>
              <a:t>Yuh</a:t>
            </a:r>
            <a:r>
              <a:rPr lang="en-US" dirty="0" smtClean="0"/>
              <a:t>, et al.)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Goal:</a:t>
            </a:r>
            <a:r>
              <a:rPr lang="en-US" dirty="0" smtClean="0">
                <a:solidFill>
                  <a:srgbClr val="FF0000"/>
                </a:solidFill>
              </a:rPr>
              <a:t> Utilize off-axis NBI to sustain reversed shear</a:t>
            </a:r>
          </a:p>
          <a:p>
            <a:pPr lvl="1"/>
            <a:r>
              <a:rPr lang="en-US" b="1" dirty="0" smtClean="0"/>
              <a:t>Key Issues: </a:t>
            </a:r>
            <a:r>
              <a:rPr lang="en-US" dirty="0" smtClean="0"/>
              <a:t>MHD leading to current redistribution, too-high pressure peaking.</a:t>
            </a:r>
          </a:p>
          <a:p>
            <a:pPr lvl="1"/>
            <a:r>
              <a:rPr lang="en-US" b="1" dirty="0" smtClean="0"/>
              <a:t>Modeling/Analysis: </a:t>
            </a:r>
            <a:r>
              <a:rPr lang="en-US" dirty="0" smtClean="0"/>
              <a:t>TRANSP, GS2, other </a:t>
            </a:r>
            <a:r>
              <a:rPr lang="en-US" dirty="0" err="1" smtClean="0"/>
              <a:t>microstability</a:t>
            </a:r>
            <a:r>
              <a:rPr lang="en-US" dirty="0" smtClean="0"/>
              <a:t> codes pending results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" y="6245423"/>
            <a:ext cx="6022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These support milestones R16-2, R17-4, R18-2, &amp; ASC thrusts #1 and #4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6450" y="33591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1143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2800" y="11430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781800" y="35814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S.P. Gerhardt, et al, Nuclear Fusion 52 083020 (2012)</a:t>
            </a:r>
          </a:p>
        </p:txBody>
      </p:sp>
    </p:spTree>
    <p:extLst>
      <p:ext uri="{BB962C8B-B14F-4D97-AF65-F5344CB8AC3E}">
        <p14:creationId xmlns:p14="http://schemas.microsoft.com/office/powerpoint/2010/main" val="195823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NSTX-U Experiments Are Already Using a </a:t>
            </a:r>
            <a:r>
              <a:rPr lang="en-US" sz="2800" dirty="0" smtClean="0"/>
              <a:t>Significantly Expanded </a:t>
            </a:r>
            <a:r>
              <a:rPr lang="en-US" sz="2800" dirty="0" smtClean="0"/>
              <a:t>Plasma Shutdown Scheme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1" y="1057870"/>
            <a:ext cx="1828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SS=0: </a:t>
            </a:r>
          </a:p>
          <a:p>
            <a:pPr algn="ctr"/>
            <a:r>
              <a:rPr lang="en-US" dirty="0" smtClean="0"/>
              <a:t>Ramp-Up &amp; Flat-Top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5029200"/>
            <a:ext cx="17621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SS=4: Insufficient I</a:t>
            </a:r>
            <a:r>
              <a:rPr lang="en-US" baseline="-25000" dirty="0" smtClean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763869"/>
            <a:ext cx="120391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SS=3: </a:t>
            </a:r>
          </a:p>
          <a:p>
            <a:pPr algn="ctr"/>
            <a:r>
              <a:rPr lang="en-US" dirty="0" smtClean="0"/>
              <a:t>I</a:t>
            </a:r>
            <a:r>
              <a:rPr lang="en-US" baseline="-25000" dirty="0" smtClean="0"/>
              <a:t>OH</a:t>
            </a:r>
            <a:r>
              <a:rPr lang="en-US" dirty="0" smtClean="0"/>
              <a:t> Loss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276600"/>
            <a:ext cx="189994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SS=2: </a:t>
            </a:r>
          </a:p>
          <a:p>
            <a:pPr algn="ctr"/>
            <a:r>
              <a:rPr lang="en-US" dirty="0" smtClean="0"/>
              <a:t>Fast 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038600" y="2438400"/>
            <a:ext cx="16002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SS=1: </a:t>
            </a:r>
          </a:p>
          <a:p>
            <a:pPr algn="ctr"/>
            <a:r>
              <a:rPr lang="en-US" dirty="0" smtClean="0"/>
              <a:t>Slow 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endParaRPr lang="en-US" dirty="0" smtClean="0"/>
          </a:p>
        </p:txBody>
      </p:sp>
      <p:cxnSp>
        <p:nvCxnSpPr>
          <p:cNvPr id="11" name="Straight Arrow Connector 10"/>
          <p:cNvCxnSpPr>
            <a:stCxn id="6" idx="2"/>
            <a:endCxn id="10" idx="0"/>
          </p:cNvCxnSpPr>
          <p:nvPr/>
        </p:nvCxnSpPr>
        <p:spPr>
          <a:xfrm flipH="1">
            <a:off x="4838700" y="1981200"/>
            <a:ext cx="110490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3"/>
          </p:cNvCxnSpPr>
          <p:nvPr/>
        </p:nvCxnSpPr>
        <p:spPr>
          <a:xfrm flipH="1">
            <a:off x="8543995" y="5334000"/>
            <a:ext cx="4476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  <a:endCxn id="8" idx="0"/>
          </p:cNvCxnSpPr>
          <p:nvPr/>
        </p:nvCxnSpPr>
        <p:spPr>
          <a:xfrm>
            <a:off x="4838700" y="3361730"/>
            <a:ext cx="563859" cy="1402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9" idx="0"/>
          </p:cNvCxnSpPr>
          <p:nvPr/>
        </p:nvCxnSpPr>
        <p:spPr>
          <a:xfrm>
            <a:off x="5943601" y="1981200"/>
            <a:ext cx="1864373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  <a:endCxn id="8" idx="3"/>
          </p:cNvCxnSpPr>
          <p:nvPr/>
        </p:nvCxnSpPr>
        <p:spPr>
          <a:xfrm flipH="1">
            <a:off x="6004517" y="3738265"/>
            <a:ext cx="853483" cy="1487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0"/>
          </p:cNvCxnSpPr>
          <p:nvPr/>
        </p:nvCxnSpPr>
        <p:spPr>
          <a:xfrm flipH="1">
            <a:off x="7662898" y="4199930"/>
            <a:ext cx="145076" cy="8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3657600" y="1519535"/>
            <a:ext cx="1371601" cy="44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1524000"/>
            <a:ext cx="0" cy="354466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1"/>
          </p:cNvCxnSpPr>
          <p:nvPr/>
        </p:nvCxnSpPr>
        <p:spPr>
          <a:xfrm>
            <a:off x="3657600" y="5068669"/>
            <a:ext cx="1143000" cy="15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7" idx="1"/>
          </p:cNvCxnSpPr>
          <p:nvPr/>
        </p:nvCxnSpPr>
        <p:spPr>
          <a:xfrm>
            <a:off x="5638800" y="2900065"/>
            <a:ext cx="1143000" cy="2452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9" idx="1"/>
          </p:cNvCxnSpPr>
          <p:nvPr/>
        </p:nvCxnSpPr>
        <p:spPr>
          <a:xfrm>
            <a:off x="5638800" y="2900065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31242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NSTX PCS</a:t>
            </a:r>
            <a:r>
              <a:rPr lang="en-US" dirty="0" smtClean="0"/>
              <a:t>: No means of detecting a disruption, or ramping down the plasma current based on events.</a:t>
            </a:r>
          </a:p>
          <a:p>
            <a:r>
              <a:rPr lang="en-US" b="1" dirty="0" smtClean="0"/>
              <a:t>NSTX-U PCS</a:t>
            </a:r>
            <a:r>
              <a:rPr lang="en-US" dirty="0" smtClean="0"/>
              <a:t>: State machine orchestrates the shutdown.</a:t>
            </a:r>
          </a:p>
          <a:p>
            <a:r>
              <a:rPr lang="en-US" dirty="0" smtClean="0"/>
              <a:t>Disruptions detected by:</a:t>
            </a:r>
          </a:p>
          <a:p>
            <a:pPr lvl="1"/>
            <a:r>
              <a:rPr lang="en-US" dirty="0"/>
              <a:t>Too large I</a:t>
            </a:r>
            <a:r>
              <a:rPr lang="en-US" baseline="-25000" dirty="0"/>
              <a:t>P</a:t>
            </a:r>
            <a:r>
              <a:rPr lang="en-US" dirty="0"/>
              <a:t> error</a:t>
            </a:r>
          </a:p>
          <a:p>
            <a:pPr lvl="1"/>
            <a:r>
              <a:rPr lang="en-US" dirty="0"/>
              <a:t>Too large Z</a:t>
            </a:r>
            <a:r>
              <a:rPr lang="en-US" baseline="-25000" dirty="0"/>
              <a:t>P</a:t>
            </a:r>
            <a:r>
              <a:rPr lang="en-US" dirty="0"/>
              <a:t>(</a:t>
            </a:r>
            <a:r>
              <a:rPr lang="en-US" dirty="0" err="1"/>
              <a:t>dZ</a:t>
            </a:r>
            <a:r>
              <a:rPr lang="en-US" baseline="-25000" dirty="0" err="1"/>
              <a:t>P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Large locked n=1 modes</a:t>
            </a:r>
          </a:p>
          <a:p>
            <a:r>
              <a:rPr lang="en-US" dirty="0" smtClean="0"/>
              <a:t>Presently using “Fast 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r>
              <a:rPr lang="en-US" dirty="0" smtClean="0"/>
              <a:t>” on every shot</a:t>
            </a:r>
          </a:p>
          <a:p>
            <a:pPr lvl="1"/>
            <a:r>
              <a:rPr lang="en-US" dirty="0" smtClean="0"/>
              <a:t>waiting to use “Slow-I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Have not yet turned on n=1 disruption triggering.</a:t>
            </a:r>
          </a:p>
          <a:p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0" y="6214646"/>
            <a:ext cx="232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Supports ASC thrust #3</a:t>
            </a:r>
            <a:endParaRPr lang="en-US" sz="16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667000" y="6019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u="sng" dirty="0" smtClean="0">
                <a:solidFill>
                  <a:srgbClr val="FF0000"/>
                </a:solidFill>
              </a:rPr>
              <a:t>Diagram of the State Machine Presently Implemented in PCS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00000">
            <a:off x="6098819" y="2389852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Disruption Imminent</a:t>
            </a:r>
            <a:endParaRPr lang="en-US" sz="14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991600" y="1524000"/>
            <a:ext cx="0" cy="38100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" idx="3"/>
          </p:cNvCxnSpPr>
          <p:nvPr/>
        </p:nvCxnSpPr>
        <p:spPr>
          <a:xfrm>
            <a:off x="6858001" y="1519535"/>
            <a:ext cx="2133599" cy="44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2139225">
            <a:off x="5583705" y="3056039"/>
            <a:ext cx="1439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rPr>
              <a:t>Disruption Imminent</a:t>
            </a:r>
            <a:endParaRPr lang="en-US" sz="11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990600"/>
            <a:ext cx="213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“SS” = “Shutdown State”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76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NSTX-U Experiments Are Already </a:t>
            </a:r>
            <a:r>
              <a:rPr lang="en-US" sz="2800" dirty="0"/>
              <a:t>Using </a:t>
            </a:r>
            <a:r>
              <a:rPr lang="en-US" sz="2800" dirty="0" smtClean="0"/>
              <a:t>a Significantly </a:t>
            </a:r>
            <a:r>
              <a:rPr lang="en-US" sz="2800" dirty="0" smtClean="0"/>
              <a:t>Expanded Plasma Shutdown Scheme</a:t>
            </a:r>
            <a:endParaRPr lang="en-US" sz="2800" dirty="0"/>
          </a:p>
        </p:txBody>
      </p: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31242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NSTX PCS</a:t>
            </a:r>
            <a:r>
              <a:rPr lang="en-US" dirty="0" smtClean="0"/>
              <a:t>: No means of detecting a disruption, or ramping down the plasma current based on events.</a:t>
            </a:r>
          </a:p>
          <a:p>
            <a:r>
              <a:rPr lang="en-US" b="1" dirty="0" smtClean="0"/>
              <a:t>NSTX-U PCS</a:t>
            </a:r>
            <a:r>
              <a:rPr lang="en-US" dirty="0" smtClean="0"/>
              <a:t>: State machine orchestrates the shutdown.</a:t>
            </a:r>
          </a:p>
          <a:p>
            <a:r>
              <a:rPr lang="en-US" dirty="0" smtClean="0"/>
              <a:t>Disruptions detected by:</a:t>
            </a:r>
          </a:p>
          <a:p>
            <a:pPr lvl="1"/>
            <a:r>
              <a:rPr lang="en-US" dirty="0" smtClean="0"/>
              <a:t>Too large I</a:t>
            </a:r>
            <a:r>
              <a:rPr lang="en-US" baseline="-25000" dirty="0" smtClean="0"/>
              <a:t>P</a:t>
            </a:r>
            <a:r>
              <a:rPr lang="en-US" dirty="0" smtClean="0"/>
              <a:t> error</a:t>
            </a:r>
          </a:p>
          <a:p>
            <a:pPr lvl="1"/>
            <a:r>
              <a:rPr lang="en-US" dirty="0" smtClean="0"/>
              <a:t>Too large Z</a:t>
            </a:r>
            <a:r>
              <a:rPr lang="en-US" baseline="-25000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dZ</a:t>
            </a:r>
            <a:r>
              <a:rPr lang="en-US" baseline="-25000" dirty="0" err="1" smtClean="0"/>
              <a:t>P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Large locked n=1 modes</a:t>
            </a:r>
          </a:p>
          <a:p>
            <a:r>
              <a:rPr lang="en-US" dirty="0" smtClean="0"/>
              <a:t>Presently using “Fast 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r>
              <a:rPr lang="en-US" dirty="0" smtClean="0"/>
              <a:t>” on every shot</a:t>
            </a:r>
          </a:p>
          <a:p>
            <a:pPr lvl="1"/>
            <a:r>
              <a:rPr lang="en-US" dirty="0" smtClean="0"/>
              <a:t>waiting to use “Slow-I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err="1" smtClean="0"/>
              <a:t>Rampdown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Have not yet turned on n=1 disruption triggering.</a:t>
            </a:r>
          </a:p>
          <a:p>
            <a:endParaRPr lang="en-US" dirty="0"/>
          </a:p>
        </p:txBody>
      </p:sp>
      <p:pic>
        <p:nvPicPr>
          <p:cNvPr id="34" name="Picture 33" descr="Screen Shot 2016-01-19 at 11.05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90600"/>
            <a:ext cx="3479629" cy="5486400"/>
          </a:xfrm>
          <a:prstGeom prst="rect">
            <a:avLst/>
          </a:prstGeom>
        </p:spPr>
      </p:pic>
      <p:pic>
        <p:nvPicPr>
          <p:cNvPr id="35" name="Picture 34" descr="Screen Shot 2016-01-19 at 11.07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95" y="1066801"/>
            <a:ext cx="1042705" cy="2666999"/>
          </a:xfrm>
          <a:prstGeom prst="rect">
            <a:avLst/>
          </a:prstGeom>
        </p:spPr>
      </p:pic>
      <p:pic>
        <p:nvPicPr>
          <p:cNvPr id="36" name="Picture 35" descr="Screen Shot 2016-01-19 at 11.07.2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067700"/>
            <a:ext cx="1028699" cy="2589900"/>
          </a:xfrm>
          <a:prstGeom prst="rect">
            <a:avLst/>
          </a:prstGeom>
        </p:spPr>
      </p:pic>
      <p:pic>
        <p:nvPicPr>
          <p:cNvPr id="37" name="Picture 36" descr="Screen Shot 2016-01-19 at 11.07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1" y="3733800"/>
            <a:ext cx="990600" cy="2517612"/>
          </a:xfrm>
          <a:prstGeom prst="rect">
            <a:avLst/>
          </a:prstGeom>
        </p:spPr>
      </p:pic>
      <p:pic>
        <p:nvPicPr>
          <p:cNvPr id="38" name="Picture 37" descr="Screen Shot 2016-01-19 at 11.07.5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3756300"/>
            <a:ext cx="990600" cy="24921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248400" y="6248400"/>
            <a:ext cx="2912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Slow Drift Up, But No VDE or Disruption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657600" y="990600"/>
            <a:ext cx="35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</a:rPr>
              <a:t>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5181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This shot would have been </a:t>
            </a:r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 smtClean="0">
                <a:solidFill>
                  <a:srgbClr val="0000FF"/>
                </a:solidFill>
              </a:rPr>
              <a:t>strong VDE in NSTX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15759" y="1459468"/>
            <a:ext cx="17230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Request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(including asynchronous transition to </a:t>
            </a:r>
            <a:r>
              <a:rPr lang="en-US" sz="1050" dirty="0" err="1" smtClean="0">
                <a:solidFill>
                  <a:srgbClr val="FF0000"/>
                </a:solidFill>
              </a:rPr>
              <a:t>rampdown</a:t>
            </a:r>
            <a:r>
              <a:rPr lang="en-US" sz="1050" dirty="0" smtClean="0">
                <a:solidFill>
                  <a:srgbClr val="FF0000"/>
                </a:solidFill>
              </a:rPr>
              <a:t>)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14800" y="292042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>
                <a:solidFill>
                  <a:srgbClr val="FF0000"/>
                </a:solidFill>
              </a:rPr>
              <a:t>Z</a:t>
            </a:r>
            <a:r>
              <a:rPr lang="en-US" sz="1400" baseline="-25000" dirty="0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dZ</a:t>
            </a:r>
            <a:r>
              <a:rPr lang="en-US" sz="1400" baseline="-25000" dirty="0" err="1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 err="1">
                <a:solidFill>
                  <a:srgbClr val="FF0000"/>
                </a:solidFill>
              </a:rPr>
              <a:t>dt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2511623"/>
            <a:ext cx="1771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>
                <a:solidFill>
                  <a:srgbClr val="0000FF"/>
                </a:solidFill>
              </a:rPr>
              <a:t>Z</a:t>
            </a:r>
            <a:r>
              <a:rPr lang="en-US" sz="1400" baseline="-25000" dirty="0">
                <a:solidFill>
                  <a:srgbClr val="0000FF"/>
                </a:solidFill>
              </a:rPr>
              <a:t>P</a:t>
            </a:r>
            <a:r>
              <a:rPr lang="en-US" sz="1400" dirty="0">
                <a:solidFill>
                  <a:srgbClr val="0000FF"/>
                </a:solidFill>
              </a:rPr>
              <a:t>(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r>
              <a:rPr lang="en-US" sz="1400" baseline="-25000" dirty="0" err="1">
                <a:solidFill>
                  <a:srgbClr val="0000FF"/>
                </a:solidFill>
              </a:rPr>
              <a:t>P</a:t>
            </a:r>
            <a:r>
              <a:rPr lang="en-US" sz="1400" dirty="0">
                <a:solidFill>
                  <a:srgbClr val="0000FF"/>
                </a:solidFill>
              </a:rPr>
              <a:t>/</a:t>
            </a:r>
            <a:r>
              <a:rPr lang="en-US" sz="1400" dirty="0" err="1">
                <a:solidFill>
                  <a:srgbClr val="0000FF"/>
                </a:solidFill>
              </a:rPr>
              <a:t>dt</a:t>
            </a:r>
            <a:r>
              <a:rPr lang="en-US" sz="1400" dirty="0" smtClean="0">
                <a:solidFill>
                  <a:srgbClr val="0000FF"/>
                </a:solidFill>
              </a:rPr>
              <a:t>) threshold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05200" y="4267200"/>
            <a:ext cx="76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Normal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505200" y="3962400"/>
            <a:ext cx="1671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Fast I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</a:t>
            </a:r>
            <a:r>
              <a:rPr lang="en-US" sz="1400" dirty="0" err="1" smtClean="0"/>
              <a:t>Rampdown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267150" y="3657600"/>
            <a:ext cx="1219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Insufficient I</a:t>
            </a:r>
            <a:r>
              <a:rPr lang="en-US" sz="1400" baseline="-25000" dirty="0" smtClean="0"/>
              <a:t>P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191000" y="44196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05400" y="41910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3"/>
          </p:cNvCxnSpPr>
          <p:nvPr/>
        </p:nvCxnSpPr>
        <p:spPr>
          <a:xfrm>
            <a:off x="5486400" y="3811489"/>
            <a:ext cx="609600" cy="150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581400" y="5029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>
                <a:solidFill>
                  <a:srgbClr val="FF0000"/>
                </a:solidFill>
              </a:rPr>
              <a:t>Z</a:t>
            </a:r>
            <a:r>
              <a:rPr lang="en-US" sz="1400" baseline="-25000" dirty="0" smtClean="0">
                <a:solidFill>
                  <a:srgbClr val="FF0000"/>
                </a:solidFill>
              </a:rPr>
              <a:t>P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from EFIT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36128" y="1143000"/>
            <a:ext cx="788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=0.705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9128" y="1143000"/>
            <a:ext cx="788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=0.793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62800" y="3807023"/>
            <a:ext cx="788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=0.849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202928" y="3810000"/>
            <a:ext cx="788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=0.897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6214646"/>
            <a:ext cx="232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Supports ASC thrust #3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3429000" y="3657600"/>
            <a:ext cx="723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“State”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85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4800600"/>
            <a:ext cx="67056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smtClean="0"/>
              <a:t>Snowflake </a:t>
            </a:r>
            <a:r>
              <a:rPr lang="en-US" i="1" dirty="0" err="1" smtClean="0"/>
              <a:t>Divertor</a:t>
            </a:r>
            <a:r>
              <a:rPr lang="en-US" i="1" dirty="0" smtClean="0"/>
              <a:t> Control </a:t>
            </a:r>
            <a:r>
              <a:rPr lang="en-US" dirty="0" smtClean="0"/>
              <a:t>[XP-1508, </a:t>
            </a:r>
            <a:r>
              <a:rPr lang="en-US" dirty="0" err="1" smtClean="0"/>
              <a:t>Kolemen</a:t>
            </a:r>
            <a:r>
              <a:rPr lang="en-US" dirty="0" smtClean="0"/>
              <a:t> and Vail]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Goal: </a:t>
            </a:r>
            <a:r>
              <a:rPr lang="en-US" sz="2600" dirty="0" smtClean="0">
                <a:solidFill>
                  <a:srgbClr val="FF0000"/>
                </a:solidFill>
              </a:rPr>
              <a:t>Demonstrate control of the unique dual X-point geometry.</a:t>
            </a:r>
          </a:p>
          <a:p>
            <a:pPr lvl="1"/>
            <a:r>
              <a:rPr lang="en-US" sz="2600" b="1" dirty="0" smtClean="0"/>
              <a:t>Method</a:t>
            </a:r>
            <a:r>
              <a:rPr lang="en-US" sz="2600" b="1" dirty="0"/>
              <a:t>: </a:t>
            </a:r>
            <a:r>
              <a:rPr lang="en-US" sz="2600" dirty="0"/>
              <a:t>New PCS algorithm with dual X-point </a:t>
            </a:r>
            <a:r>
              <a:rPr lang="en-US" sz="2600" dirty="0" smtClean="0"/>
              <a:t>tracking based on </a:t>
            </a:r>
            <a:r>
              <a:rPr lang="en-US" sz="2600" dirty="0" err="1" smtClean="0"/>
              <a:t>rtEFIT</a:t>
            </a:r>
            <a:r>
              <a:rPr lang="en-US" sz="2600" dirty="0" smtClean="0"/>
              <a:t> flux map, </a:t>
            </a:r>
            <a:r>
              <a:rPr lang="en-US" sz="2600" dirty="0"/>
              <a:t>PID mechanism for adjusting </a:t>
            </a:r>
            <a:r>
              <a:rPr lang="en-US" sz="2600" dirty="0" err="1"/>
              <a:t>divertor</a:t>
            </a:r>
            <a:r>
              <a:rPr lang="en-US" sz="2600" dirty="0"/>
              <a:t> coil </a:t>
            </a:r>
            <a:r>
              <a:rPr lang="en-US" sz="2600" dirty="0" smtClean="0"/>
              <a:t>currents.</a:t>
            </a:r>
          </a:p>
          <a:p>
            <a:pPr lvl="1"/>
            <a:r>
              <a:rPr lang="en-US" sz="2600" b="1" dirty="0"/>
              <a:t>Key Issues</a:t>
            </a:r>
            <a:r>
              <a:rPr lang="en-US" sz="2600" dirty="0"/>
              <a:t>: </a:t>
            </a:r>
            <a:r>
              <a:rPr lang="en-US" sz="2600" dirty="0" err="1" smtClean="0"/>
              <a:t>rtEFIT</a:t>
            </a:r>
            <a:r>
              <a:rPr lang="en-US" sz="2600" dirty="0" smtClean="0"/>
              <a:t> quality, coil forces during control oscillations, interaction with other shape controllers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Experiments Support NSTX-U Program and Next Step Devices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8816" y="6248400"/>
            <a:ext cx="480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These support milestone R18-2, &amp; ASC thrusts 1, 2, and 4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5" name="Picture 7" descr="aps11-nstxu-sf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133600" cy="16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76200" y="1066800"/>
            <a:ext cx="8915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i="1" dirty="0" err="1" smtClean="0">
                <a:latin typeface="Symbol" charset="2"/>
                <a:cs typeface="Symbol" charset="2"/>
              </a:rPr>
              <a:t>b</a:t>
            </a:r>
            <a:r>
              <a:rPr lang="en-US" sz="2600" i="1" baseline="-25000" dirty="0" err="1" smtClean="0"/>
              <a:t>N</a:t>
            </a:r>
            <a:r>
              <a:rPr lang="en-US" sz="2600" i="1" dirty="0" smtClean="0"/>
              <a:t> and l</a:t>
            </a:r>
            <a:r>
              <a:rPr lang="en-US" sz="2600" i="1" baseline="-25000" dirty="0" smtClean="0"/>
              <a:t>i</a:t>
            </a:r>
            <a:r>
              <a:rPr lang="en-US" sz="2600" i="1" dirty="0" smtClean="0"/>
              <a:t> Control Study </a:t>
            </a:r>
            <a:r>
              <a:rPr lang="en-US" sz="2600" dirty="0" smtClean="0"/>
              <a:t>(XP-1509, Boyer et al)</a:t>
            </a:r>
          </a:p>
          <a:p>
            <a:pPr lvl="1"/>
            <a:r>
              <a:rPr lang="en-US" sz="2300" b="1" dirty="0" smtClean="0">
                <a:solidFill>
                  <a:srgbClr val="FF0000"/>
                </a:solidFill>
              </a:rPr>
              <a:t>Goal: </a:t>
            </a:r>
            <a:r>
              <a:rPr lang="en-US" sz="2300" dirty="0" smtClean="0">
                <a:solidFill>
                  <a:srgbClr val="FF0000"/>
                </a:solidFill>
              </a:rPr>
              <a:t>Demonstrate closed loop combined control of </a:t>
            </a:r>
            <a:r>
              <a:rPr lang="en-US" sz="23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23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300" dirty="0" smtClean="0">
                <a:solidFill>
                  <a:srgbClr val="FF0000"/>
                </a:solidFill>
              </a:rPr>
              <a:t> and l</a:t>
            </a:r>
            <a:r>
              <a:rPr lang="en-US" sz="2300" baseline="-25000" dirty="0" smtClean="0">
                <a:solidFill>
                  <a:srgbClr val="FF0000"/>
                </a:solidFill>
              </a:rPr>
              <a:t>i</a:t>
            </a:r>
            <a:r>
              <a:rPr lang="en-US" sz="2300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300" b="1" dirty="0" smtClean="0"/>
              <a:t>Method: </a:t>
            </a:r>
            <a:r>
              <a:rPr lang="en-US" sz="2300" dirty="0" err="1" smtClean="0"/>
              <a:t>Realtime</a:t>
            </a:r>
            <a:r>
              <a:rPr lang="en-US" sz="2300" dirty="0" smtClean="0"/>
              <a:t> measurements with </a:t>
            </a:r>
            <a:r>
              <a:rPr lang="en-US" sz="2300" dirty="0" err="1" smtClean="0"/>
              <a:t>rtEFIT</a:t>
            </a:r>
            <a:r>
              <a:rPr lang="en-US" sz="2300" dirty="0" smtClean="0"/>
              <a:t>, control via beam, shape, maybe n=3 actuation.</a:t>
            </a:r>
          </a:p>
          <a:p>
            <a:pPr lvl="1"/>
            <a:r>
              <a:rPr lang="en-US" sz="2300" b="1" dirty="0" smtClean="0"/>
              <a:t>Key Issues</a:t>
            </a:r>
            <a:r>
              <a:rPr lang="en-US" dirty="0" smtClean="0"/>
              <a:t>: </a:t>
            </a:r>
            <a:r>
              <a:rPr lang="en-US" dirty="0" err="1" smtClean="0"/>
              <a:t>rtEFIT</a:t>
            </a:r>
            <a:r>
              <a:rPr lang="en-US" dirty="0" smtClean="0"/>
              <a:t> quality, beam modulation effects on plasma, limited range of l</a:t>
            </a:r>
            <a:r>
              <a:rPr lang="en-US" baseline="-25000" dirty="0" smtClean="0"/>
              <a:t>i</a:t>
            </a:r>
            <a:r>
              <a:rPr lang="en-US" dirty="0" smtClean="0"/>
              <a:t> actuation</a:t>
            </a:r>
          </a:p>
          <a:p>
            <a:r>
              <a:rPr lang="en-US" sz="2600" i="1" dirty="0" smtClean="0"/>
              <a:t>Current Profile Controllability Study </a:t>
            </a:r>
            <a:r>
              <a:rPr lang="en-US" sz="2600" dirty="0" smtClean="0"/>
              <a:t>(XP-1532, Boyer et al, 0.75 days)</a:t>
            </a:r>
          </a:p>
          <a:p>
            <a:pPr lvl="1"/>
            <a:r>
              <a:rPr lang="en-US" sz="2300" b="1" dirty="0" smtClean="0">
                <a:solidFill>
                  <a:srgbClr val="FF0000"/>
                </a:solidFill>
              </a:rPr>
              <a:t>Goal: </a:t>
            </a:r>
            <a:r>
              <a:rPr lang="en-US" sz="2300" dirty="0" smtClean="0">
                <a:solidFill>
                  <a:srgbClr val="FF0000"/>
                </a:solidFill>
              </a:rPr>
              <a:t>Demonstrate closed loop control of the current profile</a:t>
            </a:r>
          </a:p>
          <a:p>
            <a:pPr lvl="1"/>
            <a:r>
              <a:rPr lang="en-US" sz="2300" b="1" dirty="0" smtClean="0"/>
              <a:t>Method:</a:t>
            </a:r>
            <a:r>
              <a:rPr lang="en-US" sz="2300" dirty="0" smtClean="0"/>
              <a:t> Dedicated modulation shots for system identification type purposes, attempts at closed loop control if technically possible.</a:t>
            </a:r>
          </a:p>
          <a:p>
            <a:pPr lvl="1"/>
            <a:r>
              <a:rPr lang="en-US" sz="2300" b="1" dirty="0" smtClean="0"/>
              <a:t>Key Issues</a:t>
            </a:r>
            <a:r>
              <a:rPr lang="en-US" sz="2300" dirty="0" smtClean="0"/>
              <a:t>: </a:t>
            </a:r>
            <a:r>
              <a:rPr lang="en-US" sz="2300" dirty="0" err="1" smtClean="0"/>
              <a:t>rtMSE</a:t>
            </a:r>
            <a:r>
              <a:rPr lang="en-US" sz="2300" dirty="0" smtClean="0"/>
              <a:t> availability, beam modulation effects on plasma</a:t>
            </a:r>
          </a:p>
          <a:p>
            <a:r>
              <a:rPr lang="en-US" sz="2600" i="1" dirty="0" smtClean="0"/>
              <a:t>Rotation Control </a:t>
            </a:r>
            <a:r>
              <a:rPr lang="en-US" sz="2600" dirty="0" smtClean="0"/>
              <a:t>[XP-1564, I. </a:t>
            </a:r>
            <a:r>
              <a:rPr lang="en-US" sz="2600" dirty="0" err="1" smtClean="0"/>
              <a:t>Goumiri</a:t>
            </a:r>
            <a:r>
              <a:rPr lang="en-US" sz="2600" dirty="0" smtClean="0"/>
              <a:t>, et al]</a:t>
            </a:r>
          </a:p>
          <a:p>
            <a:pPr lvl="1"/>
            <a:r>
              <a:rPr lang="en-US" sz="2300" b="1" dirty="0" smtClean="0">
                <a:solidFill>
                  <a:srgbClr val="FF0000"/>
                </a:solidFill>
              </a:rPr>
              <a:t>Goal: </a:t>
            </a:r>
            <a:r>
              <a:rPr lang="en-US" sz="2300" dirty="0" smtClean="0">
                <a:solidFill>
                  <a:srgbClr val="FF0000"/>
                </a:solidFill>
              </a:rPr>
              <a:t>Demonstrate closed loop control of the rotation profile and </a:t>
            </a:r>
            <a:r>
              <a:rPr lang="en-US" sz="23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23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300" dirty="0" err="1" smtClean="0">
                <a:solidFill>
                  <a:srgbClr val="FF0000"/>
                </a:solidFill>
              </a:rPr>
              <a:t>.</a:t>
            </a:r>
            <a:endParaRPr lang="en-US" sz="2300" dirty="0" smtClean="0">
              <a:solidFill>
                <a:srgbClr val="FF0000"/>
              </a:solidFill>
            </a:endParaRPr>
          </a:p>
          <a:p>
            <a:pPr lvl="1"/>
            <a:r>
              <a:rPr lang="en-US" sz="2300" b="1" dirty="0" smtClean="0"/>
              <a:t>Method:</a:t>
            </a:r>
            <a:r>
              <a:rPr lang="en-US" sz="2300" dirty="0" smtClean="0"/>
              <a:t> Beam for torque and heating, NTV for breaking. State-Space control algorithm</a:t>
            </a:r>
          </a:p>
          <a:p>
            <a:pPr lvl="1"/>
            <a:r>
              <a:rPr lang="en-US" sz="2300" b="1" dirty="0" smtClean="0"/>
              <a:t>Key Issues</a:t>
            </a:r>
            <a:r>
              <a:rPr lang="en-US" sz="2300" dirty="0" smtClean="0"/>
              <a:t>: </a:t>
            </a:r>
            <a:r>
              <a:rPr lang="en-US" sz="2300" dirty="0" err="1" smtClean="0"/>
              <a:t>rtV</a:t>
            </a:r>
            <a:r>
              <a:rPr lang="en-US" sz="2300" baseline="-25000" dirty="0" err="1" smtClean="0">
                <a:latin typeface="Symbol" charset="2"/>
                <a:cs typeface="Symbol" charset="2"/>
              </a:rPr>
              <a:t>f</a:t>
            </a:r>
            <a:r>
              <a:rPr lang="en-US" sz="2300" dirty="0" smtClean="0"/>
              <a:t> availability, beam modulation effects on plasma</a:t>
            </a:r>
            <a:endParaRPr lang="en-US" sz="2300" i="1" dirty="0" smtClean="0"/>
          </a:p>
        </p:txBody>
      </p:sp>
    </p:spTree>
    <p:extLst>
      <p:ext uri="{BB962C8B-B14F-4D97-AF65-F5344CB8AC3E}">
        <p14:creationId xmlns:p14="http://schemas.microsoft.com/office/powerpoint/2010/main" val="220818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/>
              <a:t> </a:t>
            </a:r>
            <a:r>
              <a:rPr lang="en-US" dirty="0" smtClean="0"/>
              <a:t>&amp; Organization</a:t>
            </a:r>
          </a:p>
          <a:p>
            <a:r>
              <a:rPr lang="en-US" dirty="0" smtClean="0"/>
              <a:t>Milestones and the Research Forum</a:t>
            </a:r>
          </a:p>
          <a:p>
            <a:r>
              <a:rPr lang="en-US" dirty="0" smtClean="0"/>
              <a:t>Research Results, Status, and Plans</a:t>
            </a:r>
            <a:endParaRPr lang="en-US" dirty="0"/>
          </a:p>
          <a:p>
            <a:pPr lvl="1"/>
            <a:r>
              <a:rPr lang="en-US" dirty="0" smtClean="0"/>
              <a:t>Advanced Scenarios and Control</a:t>
            </a:r>
          </a:p>
          <a:p>
            <a:pPr lvl="1"/>
            <a:r>
              <a:rPr lang="en-US" dirty="0" smtClean="0"/>
              <a:t>RF Heating and Current Drive</a:t>
            </a:r>
          </a:p>
          <a:p>
            <a:pPr lvl="1"/>
            <a:r>
              <a:rPr lang="en-US" dirty="0" smtClean="0"/>
              <a:t>Solenoid Free Start-</a:t>
            </a:r>
            <a:r>
              <a:rPr lang="en-US" dirty="0"/>
              <a:t>Up</a:t>
            </a:r>
          </a:p>
          <a:p>
            <a:pPr lvl="1"/>
            <a:r>
              <a:rPr lang="en-US" dirty="0"/>
              <a:t>Two Multi-TSG Experiments + CC&amp;</a:t>
            </a:r>
            <a:r>
              <a:rPr lang="en-US" dirty="0" smtClean="0"/>
              <a:t>E</a:t>
            </a:r>
          </a:p>
          <a:p>
            <a:r>
              <a:rPr lang="en-US" dirty="0" smtClean="0"/>
              <a:t>Key Research Enabled by the Proposed Facility Enhancements</a:t>
            </a:r>
          </a:p>
          <a:p>
            <a:r>
              <a:rPr lang="en-US" dirty="0"/>
              <a:t>Connection to FES </a:t>
            </a:r>
            <a:r>
              <a:rPr lang="en-US" dirty="0" smtClean="0"/>
              <a:t>Priorities </a:t>
            </a:r>
            <a:r>
              <a:rPr lang="en-US" dirty="0"/>
              <a:t>and Summary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724400" y="3200400"/>
            <a:ext cx="990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7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/>
              <a:t> </a:t>
            </a:r>
            <a:r>
              <a:rPr lang="en-US" dirty="0" smtClean="0"/>
              <a:t>&amp; Organization</a:t>
            </a:r>
          </a:p>
          <a:p>
            <a:r>
              <a:rPr lang="en-US" dirty="0" smtClean="0"/>
              <a:t>Milestones and the Research Forum</a:t>
            </a:r>
          </a:p>
          <a:p>
            <a:r>
              <a:rPr lang="en-US" dirty="0" smtClean="0"/>
              <a:t>Research Results, Status, and Plans</a:t>
            </a:r>
            <a:endParaRPr lang="en-US" dirty="0"/>
          </a:p>
          <a:p>
            <a:pPr lvl="1"/>
            <a:r>
              <a:rPr lang="en-US" dirty="0" smtClean="0"/>
              <a:t>Advanced Scenarios and Control </a:t>
            </a:r>
          </a:p>
          <a:p>
            <a:pPr lvl="1"/>
            <a:r>
              <a:rPr lang="en-US" dirty="0" smtClean="0"/>
              <a:t>RF Heating and Current Drive</a:t>
            </a:r>
          </a:p>
          <a:p>
            <a:pPr lvl="1"/>
            <a:r>
              <a:rPr lang="en-US" dirty="0" smtClean="0"/>
              <a:t>Solenoid Free Start-Up</a:t>
            </a:r>
            <a:endParaRPr lang="en-US" dirty="0"/>
          </a:p>
          <a:p>
            <a:pPr lvl="1"/>
            <a:r>
              <a:rPr lang="en-US" dirty="0"/>
              <a:t>Two Multi-TSG </a:t>
            </a:r>
            <a:r>
              <a:rPr lang="en-US" dirty="0" smtClean="0"/>
              <a:t>Experiments + CC&amp;</a:t>
            </a:r>
            <a:r>
              <a:rPr lang="en-US" dirty="0" smtClean="0"/>
              <a:t>E </a:t>
            </a:r>
            <a:r>
              <a:rPr lang="en-US" sz="1800" dirty="0" smtClean="0"/>
              <a:t>(cross cutting and enabling)</a:t>
            </a:r>
            <a:endParaRPr lang="en-US" dirty="0"/>
          </a:p>
          <a:p>
            <a:r>
              <a:rPr lang="en-US" dirty="0"/>
              <a:t>Key Research Enabled by the Proposed Facility </a:t>
            </a:r>
            <a:r>
              <a:rPr lang="en-US" dirty="0" smtClean="0"/>
              <a:t>Enhancements</a:t>
            </a:r>
          </a:p>
          <a:p>
            <a:r>
              <a:rPr lang="en-US" dirty="0"/>
              <a:t>Connection to FES </a:t>
            </a:r>
            <a:r>
              <a:rPr lang="en-US" dirty="0" smtClean="0"/>
              <a:t>Priorities </a:t>
            </a:r>
            <a:r>
              <a:rPr lang="en-US" dirty="0"/>
              <a:t>and Summary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Wave H&amp;CD TSG Thrusts Dedicated to HHFW &amp; EC Applications and Code Validation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thrust sub-elements, see: </a:t>
            </a:r>
          </a:p>
          <a:p>
            <a:r>
              <a:rPr lang="en-US" sz="2000" dirty="0"/>
              <a:t>http://</a:t>
            </a:r>
            <a:r>
              <a:rPr lang="en-US" sz="2000" dirty="0" err="1"/>
              <a:t>nstx-u.pppl.gov</a:t>
            </a:r>
            <a:r>
              <a:rPr lang="en-US" sz="2000" dirty="0"/>
              <a:t>/program/science-groups/integrated-scenarios/wave-heating-and-current-</a:t>
            </a:r>
            <a:r>
              <a:rPr lang="en-US" sz="2000" dirty="0" smtClean="0"/>
              <a:t>drive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90600"/>
            <a:ext cx="9144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#1 Develop FW/EC heating for fully NI plasma current start-up and ramp-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Joint XP with Solenoid-Free Start-Up TSG…will describe dedicated experiment later in the talk.</a:t>
            </a:r>
          </a:p>
          <a:p>
            <a:pPr lvl="1"/>
            <a:endParaRPr lang="en-US" dirty="0"/>
          </a:p>
          <a:p>
            <a:r>
              <a:rPr lang="en-US" dirty="0"/>
              <a:t>#2 Validate state-of-the-art RF codes for NSTX-U and predict RF performance in future burning plasma </a:t>
            </a:r>
            <a:r>
              <a:rPr lang="en-US" dirty="0" smtClean="0"/>
              <a:t>devices.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2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4"/>
          <p:cNvGrpSpPr>
            <a:grpSpLocks noChangeAspect="1"/>
          </p:cNvGrpSpPr>
          <p:nvPr/>
        </p:nvGrpSpPr>
        <p:grpSpPr bwMode="auto">
          <a:xfrm>
            <a:off x="5029200" y="2286000"/>
            <a:ext cx="2092869" cy="3168080"/>
            <a:chOff x="127000" y="1235364"/>
            <a:chExt cx="3151909" cy="4597399"/>
          </a:xfrm>
        </p:grpSpPr>
        <p:pic>
          <p:nvPicPr>
            <p:cNvPr id="8" name="Picture 23" descr="ne05_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3" t="5017" r="15607" b="7181"/>
            <a:stretch>
              <a:fillRect/>
            </a:stretch>
          </p:blipFill>
          <p:spPr bwMode="auto">
            <a:xfrm>
              <a:off x="300173" y="1313873"/>
              <a:ext cx="2967182" cy="4327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127000" y="1235364"/>
              <a:ext cx="900545" cy="4052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altLang="en-US"/>
            </a:p>
          </p:txBody>
        </p:sp>
        <p:sp>
          <p:nvSpPr>
            <p:cNvPr id="10" name="Rectangle 59"/>
            <p:cNvSpPr>
              <a:spLocks noChangeArrowheads="1"/>
            </p:cNvSpPr>
            <p:nvPr/>
          </p:nvSpPr>
          <p:spPr bwMode="auto">
            <a:xfrm>
              <a:off x="1029853" y="5310909"/>
              <a:ext cx="2249056" cy="521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Is Confirming The Importance of RH Cutoff in Determining SOL Losses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NSTX showed a large loss of RF power </a:t>
            </a:r>
            <a:r>
              <a:rPr lang="en-US" dirty="0"/>
              <a:t>in the </a:t>
            </a:r>
            <a:r>
              <a:rPr lang="en-US" dirty="0" smtClean="0"/>
              <a:t>SOL</a:t>
            </a:r>
          </a:p>
          <a:p>
            <a:r>
              <a:rPr lang="en-US" dirty="0" smtClean="0"/>
              <a:t>Modeling shows large RF field amplitude in SOL under certain conditions</a:t>
            </a:r>
          </a:p>
          <a:p>
            <a:pPr lvl="1"/>
            <a:r>
              <a:rPr lang="en-US" dirty="0" smtClean="0"/>
              <a:t>Seen in full-wave code AORSA</a:t>
            </a:r>
          </a:p>
          <a:p>
            <a:pPr lvl="2"/>
            <a:r>
              <a:rPr lang="fr-FR" dirty="0" smtClean="0"/>
              <a:t>N</a:t>
            </a:r>
            <a:r>
              <a:rPr lang="fr-FR" dirty="0"/>
              <a:t>. </a:t>
            </a:r>
            <a:r>
              <a:rPr lang="fr-FR" dirty="0" err="1"/>
              <a:t>Bertelli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 err="1"/>
              <a:t>Nucl</a:t>
            </a:r>
            <a:r>
              <a:rPr lang="fr-FR" i="1" dirty="0"/>
              <a:t>. Fusion </a:t>
            </a:r>
            <a:r>
              <a:rPr lang="fr-FR" b="1" dirty="0"/>
              <a:t>54</a:t>
            </a:r>
            <a:r>
              <a:rPr lang="fr-FR" dirty="0"/>
              <a:t> (2014) </a:t>
            </a:r>
            <a:r>
              <a:rPr lang="en-US" dirty="0" smtClean="0"/>
              <a:t>083004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dirty="0" smtClean="0"/>
              <a:t>N</a:t>
            </a:r>
            <a:r>
              <a:rPr lang="fr-FR" dirty="0"/>
              <a:t>. </a:t>
            </a:r>
            <a:r>
              <a:rPr lang="fr-FR" dirty="0" err="1"/>
              <a:t>Bertelli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 err="1"/>
              <a:t>Nucl</a:t>
            </a:r>
            <a:r>
              <a:rPr lang="fr-FR" i="1" dirty="0"/>
              <a:t>. Fusion </a:t>
            </a:r>
            <a:r>
              <a:rPr lang="fr-FR" b="1" dirty="0"/>
              <a:t>56</a:t>
            </a:r>
            <a:r>
              <a:rPr lang="fr-FR" dirty="0"/>
              <a:t> (2016) </a:t>
            </a:r>
            <a:r>
              <a:rPr lang="en-US" dirty="0" smtClean="0"/>
              <a:t>016019</a:t>
            </a:r>
            <a:r>
              <a:rPr lang="fr-FR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Also seen in cylindrical cold-plasma model</a:t>
            </a:r>
          </a:p>
          <a:p>
            <a:pPr lvl="2"/>
            <a:r>
              <a:rPr lang="en-US" dirty="0" smtClean="0"/>
              <a:t>Wave power (axial </a:t>
            </a:r>
            <a:r>
              <a:rPr lang="en-US" dirty="0" err="1" smtClean="0"/>
              <a:t>Poynting</a:t>
            </a:r>
            <a:r>
              <a:rPr lang="en-US" dirty="0" smtClean="0"/>
              <a:t> flux) confined to periphery, only gradually penetrating the core</a:t>
            </a:r>
          </a:p>
          <a:p>
            <a:pPr lvl="2"/>
            <a:r>
              <a:rPr lang="en-US" dirty="0"/>
              <a:t>R. J. Perkins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dirty="0"/>
              <a:t>41th EPS Conference on Plasma Physics P-1.011</a:t>
            </a:r>
            <a:r>
              <a:rPr lang="en-US" dirty="0" smtClean="0"/>
              <a:t>.</a:t>
            </a:r>
          </a:p>
          <a:p>
            <a:r>
              <a:rPr lang="en-US" dirty="0" smtClean="0"/>
              <a:t>RF fields in </a:t>
            </a:r>
            <a:r>
              <a:rPr lang="en-US" dirty="0" err="1" smtClean="0"/>
              <a:t>divertor</a:t>
            </a:r>
            <a:r>
              <a:rPr lang="en-US" dirty="0" smtClean="0"/>
              <a:t> cause RF sheath; potentially large enough to account for SOL losses</a:t>
            </a:r>
          </a:p>
          <a:p>
            <a:pPr lvl="1"/>
            <a:r>
              <a:rPr lang="en-US" dirty="0" smtClean="0"/>
              <a:t>Increased sheath voltage and electron current predicted to substantially increase heat flux to tiles</a:t>
            </a:r>
          </a:p>
          <a:p>
            <a:pPr lvl="2"/>
            <a:r>
              <a:rPr lang="fr-FR" dirty="0"/>
              <a:t>R. J. </a:t>
            </a:r>
            <a:r>
              <a:rPr lang="fr-FR" dirty="0" err="1"/>
              <a:t>Perkins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/>
              <a:t>Phys. Plasma </a:t>
            </a:r>
            <a:r>
              <a:rPr lang="fr-FR" b="1" dirty="0"/>
              <a:t>22</a:t>
            </a:r>
            <a:r>
              <a:rPr lang="fr-FR" dirty="0"/>
              <a:t> (2015) 042506.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1" name="Group 45"/>
          <p:cNvGrpSpPr>
            <a:grpSpLocks noChangeAspect="1"/>
          </p:cNvGrpSpPr>
          <p:nvPr/>
        </p:nvGrpSpPr>
        <p:grpSpPr bwMode="auto">
          <a:xfrm>
            <a:off x="7467600" y="2362200"/>
            <a:ext cx="1559750" cy="3115570"/>
            <a:chOff x="5749633" y="1313873"/>
            <a:chExt cx="2349019" cy="4521199"/>
          </a:xfrm>
        </p:grpSpPr>
        <p:pic>
          <p:nvPicPr>
            <p:cNvPr id="12" name="Picture 29" descr="ne2_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5" t="5017" r="36980" b="7181"/>
            <a:stretch>
              <a:fillRect/>
            </a:stretch>
          </p:blipFill>
          <p:spPr bwMode="auto">
            <a:xfrm>
              <a:off x="5749633" y="1313873"/>
              <a:ext cx="2349019" cy="4327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56"/>
            <p:cNvSpPr>
              <a:spLocks noChangeArrowheads="1"/>
            </p:cNvSpPr>
            <p:nvPr/>
          </p:nvSpPr>
          <p:spPr bwMode="auto">
            <a:xfrm>
              <a:off x="5835080" y="5313218"/>
              <a:ext cx="2249055" cy="521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altLang="en-US"/>
            </a:p>
          </p:txBody>
        </p:sp>
      </p:grpSp>
      <p:sp>
        <p:nvSpPr>
          <p:cNvPr id="14" name="TextBox 46"/>
          <p:cNvSpPr txBox="1">
            <a:spLocks noChangeAspect="1"/>
          </p:cNvSpPr>
          <p:nvPr/>
        </p:nvSpPr>
        <p:spPr bwMode="auto">
          <a:xfrm>
            <a:off x="6781800" y="5181600"/>
            <a:ext cx="1080933" cy="72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0" i="0" dirty="0">
                <a:solidFill>
                  <a:schemeClr val="tx1"/>
                </a:solidFill>
              </a:rPr>
              <a:t>Cutoff layer</a:t>
            </a:r>
          </a:p>
        </p:txBody>
      </p:sp>
      <p:cxnSp>
        <p:nvCxnSpPr>
          <p:cNvPr id="15" name="Straight Arrow Connector 47"/>
          <p:cNvCxnSpPr>
            <a:cxnSpLocks/>
          </p:cNvCxnSpPr>
          <p:nvPr/>
        </p:nvCxnSpPr>
        <p:spPr bwMode="auto">
          <a:xfrm flipH="1" flipV="1">
            <a:off x="6629400" y="4724401"/>
            <a:ext cx="304800" cy="53339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48"/>
          <p:cNvCxnSpPr>
            <a:cxnSpLocks/>
          </p:cNvCxnSpPr>
          <p:nvPr/>
        </p:nvCxnSpPr>
        <p:spPr bwMode="auto">
          <a:xfrm flipV="1">
            <a:off x="7772400" y="4876801"/>
            <a:ext cx="228600" cy="38099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49"/>
          <p:cNvSpPr txBox="1">
            <a:spLocks noChangeAspect="1"/>
          </p:cNvSpPr>
          <p:nvPr/>
        </p:nvSpPr>
        <p:spPr bwMode="auto">
          <a:xfrm>
            <a:off x="5334000" y="1828800"/>
            <a:ext cx="2007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b="0" i="0" dirty="0">
                <a:solidFill>
                  <a:schemeClr val="tx1"/>
                </a:solidFill>
              </a:rPr>
              <a:t>Lower SOL density (</a:t>
            </a:r>
            <a:r>
              <a:rPr lang="en-US" altLang="en-US" sz="1400" b="0" i="0" dirty="0" err="1">
                <a:solidFill>
                  <a:schemeClr val="tx1"/>
                </a:solidFill>
              </a:rPr>
              <a:t>n</a:t>
            </a:r>
            <a:r>
              <a:rPr lang="en-US" altLang="en-US" sz="1400" b="0" i="0" baseline="-25000" dirty="0" err="1">
                <a:solidFill>
                  <a:schemeClr val="tx1"/>
                </a:solidFill>
              </a:rPr>
              <a:t>ant</a:t>
            </a:r>
            <a:r>
              <a:rPr lang="en-US" altLang="en-US" sz="1400" b="0" i="0" dirty="0">
                <a:solidFill>
                  <a:schemeClr val="tx1"/>
                </a:solidFill>
              </a:rPr>
              <a:t> = 1x10</a:t>
            </a:r>
            <a:r>
              <a:rPr lang="en-US" altLang="en-US" sz="1400" b="0" i="0" baseline="30000" dirty="0">
                <a:solidFill>
                  <a:schemeClr val="tx1"/>
                </a:solidFill>
              </a:rPr>
              <a:t>12</a:t>
            </a:r>
            <a:r>
              <a:rPr lang="en-US" altLang="en-US" sz="1400" b="0" i="0" dirty="0">
                <a:solidFill>
                  <a:schemeClr val="tx1"/>
                </a:solidFill>
              </a:rPr>
              <a:t> cm</a:t>
            </a:r>
            <a:r>
              <a:rPr lang="en-US" altLang="en-US" sz="1400" b="0" i="0" baseline="30000" dirty="0">
                <a:solidFill>
                  <a:schemeClr val="tx1"/>
                </a:solidFill>
              </a:rPr>
              <a:t>-3</a:t>
            </a:r>
            <a:r>
              <a:rPr lang="en-US" altLang="en-US" sz="1400" b="0" i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TextBox 53"/>
          <p:cNvSpPr txBox="1">
            <a:spLocks noChangeAspect="1"/>
          </p:cNvSpPr>
          <p:nvPr/>
        </p:nvSpPr>
        <p:spPr bwMode="auto">
          <a:xfrm>
            <a:off x="7248813" y="1752600"/>
            <a:ext cx="1907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b="0" i="0" dirty="0">
                <a:solidFill>
                  <a:schemeClr val="tx1"/>
                </a:solidFill>
              </a:rPr>
              <a:t>Higher SOL density (</a:t>
            </a:r>
            <a:r>
              <a:rPr lang="en-US" altLang="en-US" sz="1400" b="0" i="0" dirty="0" err="1">
                <a:solidFill>
                  <a:schemeClr val="tx1"/>
                </a:solidFill>
              </a:rPr>
              <a:t>n</a:t>
            </a:r>
            <a:r>
              <a:rPr lang="en-US" altLang="en-US" sz="1400" b="0" i="0" baseline="-25000" dirty="0" err="1">
                <a:solidFill>
                  <a:schemeClr val="tx1"/>
                </a:solidFill>
              </a:rPr>
              <a:t>ant</a:t>
            </a:r>
            <a:r>
              <a:rPr lang="en-US" altLang="en-US" sz="1400" b="0" i="0" dirty="0">
                <a:solidFill>
                  <a:schemeClr val="tx1"/>
                </a:solidFill>
              </a:rPr>
              <a:t> = 2x10</a:t>
            </a:r>
            <a:r>
              <a:rPr lang="en-US" altLang="en-US" sz="1400" b="0" i="0" baseline="30000" dirty="0">
                <a:solidFill>
                  <a:schemeClr val="tx1"/>
                </a:solidFill>
              </a:rPr>
              <a:t>12</a:t>
            </a:r>
            <a:r>
              <a:rPr lang="en-US" altLang="en-US" sz="1400" b="0" i="0" dirty="0">
                <a:solidFill>
                  <a:schemeClr val="tx1"/>
                </a:solidFill>
              </a:rPr>
              <a:t> cm</a:t>
            </a:r>
            <a:r>
              <a:rPr lang="en-US" altLang="en-US" sz="1400" b="0" i="0" baseline="30000" dirty="0">
                <a:solidFill>
                  <a:schemeClr val="tx1"/>
                </a:solidFill>
              </a:rPr>
              <a:t>-3</a:t>
            </a:r>
            <a:r>
              <a:rPr lang="en-US" altLang="en-US" sz="1400" b="0" i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" name="TextBox 54"/>
          <p:cNvSpPr txBox="1">
            <a:spLocks noChangeAspect="1"/>
          </p:cNvSpPr>
          <p:nvPr/>
        </p:nvSpPr>
        <p:spPr bwMode="auto">
          <a:xfrm>
            <a:off x="6324600" y="1219200"/>
            <a:ext cx="15125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0" i="0" dirty="0" err="1">
                <a:solidFill>
                  <a:schemeClr val="tx1"/>
                </a:solidFill>
              </a:rPr>
              <a:t>k</a:t>
            </a:r>
            <a:r>
              <a:rPr lang="en-US" altLang="en-US" sz="1800" b="0" i="0" baseline="-25000" dirty="0" err="1">
                <a:solidFill>
                  <a:schemeClr val="tx1"/>
                </a:solidFill>
              </a:rPr>
              <a:t>φ</a:t>
            </a:r>
            <a:r>
              <a:rPr lang="en-US" altLang="en-US" sz="1800" b="0" i="0" dirty="0">
                <a:solidFill>
                  <a:schemeClr val="tx1"/>
                </a:solidFill>
              </a:rPr>
              <a:t> = 13 m</a:t>
            </a:r>
            <a:r>
              <a:rPr lang="en-US" altLang="en-US" sz="1800" b="0" i="0" baseline="30000" dirty="0">
                <a:solidFill>
                  <a:schemeClr val="tx1"/>
                </a:solidFill>
              </a:rPr>
              <a:t>-1</a:t>
            </a:r>
          </a:p>
          <a:p>
            <a:pPr algn="ctr" eaLnBrk="1" hangingPunct="1"/>
            <a:r>
              <a:rPr lang="en-US" altLang="en-US" sz="1400" b="0" i="0" dirty="0">
                <a:solidFill>
                  <a:schemeClr val="tx1"/>
                </a:solidFill>
              </a:rPr>
              <a:t>Heating phasing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2971800"/>
            <a:ext cx="5486400" cy="3429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Is Confirming The Importance of RH Cutoff in Determining SOL Losses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NSTX showed a large loss of RF power in the SOL</a:t>
            </a:r>
          </a:p>
          <a:p>
            <a:r>
              <a:rPr lang="en-US" dirty="0" smtClean="0"/>
              <a:t>Modeling shows large RF field amplitude in SOL under certain conditions</a:t>
            </a:r>
          </a:p>
          <a:p>
            <a:pPr lvl="1"/>
            <a:r>
              <a:rPr lang="en-US" dirty="0" smtClean="0"/>
              <a:t>Seen in full-wave code AORSA</a:t>
            </a:r>
          </a:p>
          <a:p>
            <a:pPr lvl="2"/>
            <a:r>
              <a:rPr lang="fr-FR" dirty="0" smtClean="0"/>
              <a:t>N</a:t>
            </a:r>
            <a:r>
              <a:rPr lang="fr-FR" dirty="0"/>
              <a:t>. </a:t>
            </a:r>
            <a:r>
              <a:rPr lang="fr-FR" dirty="0" err="1"/>
              <a:t>Bertelli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 err="1"/>
              <a:t>Nucl</a:t>
            </a:r>
            <a:r>
              <a:rPr lang="fr-FR" i="1" dirty="0"/>
              <a:t>. Fusion </a:t>
            </a:r>
            <a:r>
              <a:rPr lang="fr-FR" b="1" dirty="0"/>
              <a:t>54</a:t>
            </a:r>
            <a:r>
              <a:rPr lang="fr-FR" dirty="0"/>
              <a:t> (2014) </a:t>
            </a:r>
            <a:r>
              <a:rPr lang="en-US" dirty="0" smtClean="0"/>
              <a:t>083004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dirty="0" smtClean="0"/>
              <a:t>N</a:t>
            </a:r>
            <a:r>
              <a:rPr lang="fr-FR" dirty="0"/>
              <a:t>. </a:t>
            </a:r>
            <a:r>
              <a:rPr lang="fr-FR" dirty="0" err="1"/>
              <a:t>Bertelli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 err="1"/>
              <a:t>Nucl</a:t>
            </a:r>
            <a:r>
              <a:rPr lang="fr-FR" i="1" dirty="0"/>
              <a:t>. Fusion </a:t>
            </a:r>
            <a:r>
              <a:rPr lang="fr-FR" b="1" dirty="0"/>
              <a:t>56</a:t>
            </a:r>
            <a:r>
              <a:rPr lang="fr-FR" dirty="0"/>
              <a:t> (2016) </a:t>
            </a:r>
            <a:r>
              <a:rPr lang="en-US" dirty="0" smtClean="0"/>
              <a:t>016019</a:t>
            </a:r>
            <a:r>
              <a:rPr lang="fr-FR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Also seen in cylindrical cold-plasma model</a:t>
            </a:r>
          </a:p>
          <a:p>
            <a:pPr lvl="2"/>
            <a:r>
              <a:rPr lang="en-US" dirty="0" smtClean="0"/>
              <a:t>R</a:t>
            </a:r>
            <a:r>
              <a:rPr lang="en-US" dirty="0"/>
              <a:t>. J. Perkins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dirty="0"/>
              <a:t>41th EPS Conference on Plasma Physics </a:t>
            </a:r>
            <a:r>
              <a:rPr lang="en-US" dirty="0" smtClean="0"/>
              <a:t>(2015) P</a:t>
            </a:r>
            <a:r>
              <a:rPr lang="en-US" dirty="0"/>
              <a:t>-1.011</a:t>
            </a:r>
            <a:r>
              <a:rPr lang="en-US" dirty="0" smtClean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114800"/>
            <a:ext cx="5486400" cy="2286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r="20924"/>
          <a:stretch>
            <a:fillRect/>
          </a:stretch>
        </p:blipFill>
        <p:spPr bwMode="auto">
          <a:xfrm>
            <a:off x="790382" y="4267200"/>
            <a:ext cx="3662071" cy="224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343400" y="5562600"/>
            <a:ext cx="1384219" cy="692497"/>
          </a:xfrm>
          <a:prstGeom prst="rect">
            <a:avLst/>
          </a:prstGeom>
          <a:noFill/>
          <a:ln w="9525">
            <a:solidFill>
              <a:srgbClr val="CE6D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00" i="0" dirty="0" smtClean="0">
                <a:solidFill>
                  <a:schemeClr val="tx1"/>
                </a:solidFill>
                <a:latin typeface="Arial" charset="0"/>
              </a:rPr>
              <a:t>Model antenna</a:t>
            </a:r>
            <a:endParaRPr lang="en-US" sz="1300" i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US" sz="1300" i="0" dirty="0" smtClean="0">
                <a:solidFill>
                  <a:schemeClr val="tx1"/>
                </a:solidFill>
                <a:latin typeface="Arial" charset="0"/>
              </a:rPr>
              <a:t>adjustable phase</a:t>
            </a:r>
            <a:endParaRPr lang="en-US" sz="13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52400" y="4360326"/>
            <a:ext cx="1291616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00" i="0" dirty="0">
                <a:solidFill>
                  <a:schemeClr val="tx1"/>
                </a:solidFill>
                <a:latin typeface="Arial" charset="0"/>
              </a:rPr>
              <a:t>Dense core</a:t>
            </a:r>
          </a:p>
          <a:p>
            <a:pPr algn="ctr" eaLnBrk="1" hangingPunct="1"/>
            <a:r>
              <a:rPr lang="en-US" sz="1300" i="0" dirty="0" err="1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300" i="0" baseline="-25000" dirty="0" err="1">
                <a:solidFill>
                  <a:schemeClr val="tx1"/>
                </a:solidFill>
                <a:latin typeface="Arial" charset="0"/>
              </a:rPr>
              <a:t>c</a:t>
            </a:r>
            <a:r>
              <a:rPr lang="en-US" sz="1300" i="0" dirty="0">
                <a:solidFill>
                  <a:schemeClr val="tx1"/>
                </a:solidFill>
                <a:latin typeface="Arial" charset="0"/>
              </a:rPr>
              <a:t> ~ 5e19 m</a:t>
            </a:r>
            <a:r>
              <a:rPr lang="en-US" sz="1300" i="0" baseline="30000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1300" i="0" baseline="30000" dirty="0" smtClean="0">
                <a:solidFill>
                  <a:schemeClr val="tx1"/>
                </a:solidFill>
                <a:latin typeface="Arial" charset="0"/>
              </a:rPr>
              <a:t>3</a:t>
            </a:r>
            <a:endParaRPr lang="en-US" sz="1300" i="0" baseline="30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267200" y="4191000"/>
            <a:ext cx="1592637" cy="692497"/>
          </a:xfrm>
          <a:prstGeom prst="rect">
            <a:avLst/>
          </a:prstGeom>
          <a:noFill/>
          <a:ln w="9525">
            <a:solidFill>
              <a:srgbClr val="42A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00" i="0" dirty="0">
                <a:solidFill>
                  <a:schemeClr val="tx1"/>
                </a:solidFill>
                <a:latin typeface="Arial" charset="0"/>
              </a:rPr>
              <a:t>Diffuse</a:t>
            </a:r>
          </a:p>
          <a:p>
            <a:pPr algn="ctr" eaLnBrk="1" hangingPunct="1"/>
            <a:r>
              <a:rPr lang="en-US" sz="1300" i="0" dirty="0">
                <a:solidFill>
                  <a:schemeClr val="tx1"/>
                </a:solidFill>
                <a:latin typeface="Arial" charset="0"/>
              </a:rPr>
              <a:t>Annulus (‘SOL’)</a:t>
            </a:r>
          </a:p>
          <a:p>
            <a:pPr algn="ctr" eaLnBrk="1" hangingPunct="1"/>
            <a:r>
              <a:rPr lang="en-US" sz="1300" i="0" dirty="0" err="1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1300" i="0" baseline="-25000" dirty="0" err="1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sz="1300" i="0" dirty="0">
                <a:solidFill>
                  <a:schemeClr val="tx1"/>
                </a:solidFill>
                <a:latin typeface="Arial" charset="0"/>
              </a:rPr>
              <a:t> ~ 1-3e18 m</a:t>
            </a:r>
            <a:r>
              <a:rPr lang="en-US" sz="1300" i="0" baseline="30000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en-US" sz="1300" i="0" baseline="30000" dirty="0" smtClean="0">
                <a:solidFill>
                  <a:schemeClr val="tx1"/>
                </a:solidFill>
                <a:latin typeface="Arial" charset="0"/>
              </a:rPr>
              <a:t>3</a:t>
            </a:r>
            <a:endParaRPr lang="en-US" sz="1300" i="0" baseline="300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2" name="Straight Arrow Connector 3"/>
          <p:cNvCxnSpPr>
            <a:cxnSpLocks noChangeShapeType="1"/>
          </p:cNvCxnSpPr>
          <p:nvPr/>
        </p:nvCxnSpPr>
        <p:spPr bwMode="auto">
          <a:xfrm flipH="1" flipV="1">
            <a:off x="3724857" y="5722975"/>
            <a:ext cx="542344" cy="296825"/>
          </a:xfrm>
          <a:prstGeom prst="straightConnector1">
            <a:avLst/>
          </a:prstGeom>
          <a:noFill/>
          <a:ln w="38100">
            <a:solidFill>
              <a:srgbClr val="CE6D2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9"/>
          <p:cNvCxnSpPr>
            <a:cxnSpLocks noChangeShapeType="1"/>
            <a:stCxn id="11" idx="1"/>
          </p:cNvCxnSpPr>
          <p:nvPr/>
        </p:nvCxnSpPr>
        <p:spPr bwMode="auto">
          <a:xfrm flipH="1">
            <a:off x="3200400" y="4537249"/>
            <a:ext cx="1066800" cy="339551"/>
          </a:xfrm>
          <a:prstGeom prst="straightConnector1">
            <a:avLst/>
          </a:prstGeom>
          <a:noFill/>
          <a:ln w="38100">
            <a:solidFill>
              <a:srgbClr val="42A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  <a:stCxn id="10" idx="2"/>
          </p:cNvCxnSpPr>
          <p:nvPr/>
        </p:nvCxnSpPr>
        <p:spPr bwMode="auto">
          <a:xfrm>
            <a:off x="798208" y="4852769"/>
            <a:ext cx="1068950" cy="44292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28600" y="5638800"/>
            <a:ext cx="1130616" cy="825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300" i="0" dirty="0" smtClean="0">
                <a:solidFill>
                  <a:schemeClr val="tx1"/>
                </a:solidFill>
                <a:latin typeface="Arial" charset="0"/>
              </a:rPr>
              <a:t>Conducting vessel</a:t>
            </a:r>
            <a:endParaRPr lang="en-US" sz="1300" i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US" sz="1300" i="0" dirty="0" smtClean="0">
                <a:solidFill>
                  <a:schemeClr val="tx1"/>
                </a:solidFill>
                <a:latin typeface="Arial" charset="0"/>
              </a:rPr>
              <a:t>wall</a:t>
            </a:r>
            <a:endParaRPr lang="en-US" sz="1300" i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endParaRPr lang="en-US" sz="1300" i="0" baseline="300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" name="Straight Arrow Connector 13"/>
          <p:cNvCxnSpPr>
            <a:cxnSpLocks noChangeShapeType="1"/>
            <a:stCxn id="15" idx="3"/>
          </p:cNvCxnSpPr>
          <p:nvPr/>
        </p:nvCxnSpPr>
        <p:spPr bwMode="auto">
          <a:xfrm flipV="1">
            <a:off x="1359216" y="5943600"/>
            <a:ext cx="393384" cy="108134"/>
          </a:xfrm>
          <a:prstGeom prst="straightConnector1">
            <a:avLst/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24" descr="combin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1113264" cy="4835273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8458200" y="2057400"/>
            <a:ext cx="0" cy="411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800" y="914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Axial </a:t>
            </a:r>
            <a:r>
              <a:rPr lang="en-US" sz="2000" u="sng" dirty="0" err="1" smtClean="0"/>
              <a:t>poynting</a:t>
            </a:r>
            <a:r>
              <a:rPr lang="en-US" sz="2000" u="sng" dirty="0" smtClean="0"/>
              <a:t> flux</a:t>
            </a:r>
          </a:p>
          <a:p>
            <a:pPr algn="ctr"/>
            <a:r>
              <a:rPr lang="en-US" sz="2000" u="sng" dirty="0" smtClean="0"/>
              <a:t>only gradually penetrates core </a:t>
            </a:r>
            <a:endParaRPr lang="en-US" sz="2000" u="sng" dirty="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004566" y="3952845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Distance along field lines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0" y="21760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0.25 m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3276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0.75 m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0" y="4419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.25 m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00" y="5638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1.75 m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7912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781800" y="6336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3942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Is Confirming The Importance of RH Cutoff in Determining SOL Losses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NSTX showed a large loss of RF power in the SOL</a:t>
            </a:r>
          </a:p>
          <a:p>
            <a:r>
              <a:rPr lang="en-US" dirty="0" smtClean="0"/>
              <a:t>Modeling shows large RF field amplitude in SOL under certain conditions</a:t>
            </a:r>
          </a:p>
          <a:p>
            <a:pPr lvl="1"/>
            <a:r>
              <a:rPr lang="en-US" dirty="0" smtClean="0"/>
              <a:t>Seen in full-wave code AORSA</a:t>
            </a:r>
          </a:p>
          <a:p>
            <a:pPr lvl="2"/>
            <a:r>
              <a:rPr lang="fr-FR" dirty="0" smtClean="0"/>
              <a:t>N</a:t>
            </a:r>
            <a:r>
              <a:rPr lang="fr-FR" dirty="0"/>
              <a:t>. </a:t>
            </a:r>
            <a:r>
              <a:rPr lang="fr-FR" dirty="0" err="1"/>
              <a:t>Bertelli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 err="1"/>
              <a:t>Nucl</a:t>
            </a:r>
            <a:r>
              <a:rPr lang="fr-FR" i="1" dirty="0"/>
              <a:t>. Fusion </a:t>
            </a:r>
            <a:r>
              <a:rPr lang="fr-FR" b="1" dirty="0"/>
              <a:t>54</a:t>
            </a:r>
            <a:r>
              <a:rPr lang="fr-FR" dirty="0"/>
              <a:t> (2014) </a:t>
            </a:r>
            <a:r>
              <a:rPr lang="en-US" dirty="0" smtClean="0"/>
              <a:t>083004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dirty="0" smtClean="0"/>
              <a:t>N</a:t>
            </a:r>
            <a:r>
              <a:rPr lang="fr-FR" dirty="0"/>
              <a:t>. </a:t>
            </a:r>
            <a:r>
              <a:rPr lang="fr-FR" dirty="0" err="1"/>
              <a:t>Bertelli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 err="1"/>
              <a:t>Nucl</a:t>
            </a:r>
            <a:r>
              <a:rPr lang="fr-FR" i="1" dirty="0"/>
              <a:t>. Fusion </a:t>
            </a:r>
            <a:r>
              <a:rPr lang="fr-FR" b="1" dirty="0"/>
              <a:t>56</a:t>
            </a:r>
            <a:r>
              <a:rPr lang="fr-FR" dirty="0"/>
              <a:t> (2016) </a:t>
            </a:r>
            <a:r>
              <a:rPr lang="en-US" dirty="0" smtClean="0"/>
              <a:t>016019</a:t>
            </a:r>
            <a:r>
              <a:rPr lang="fr-FR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Also seen in cylindrical cold-plasma model</a:t>
            </a:r>
          </a:p>
          <a:p>
            <a:pPr lvl="2"/>
            <a:r>
              <a:rPr lang="en-US" dirty="0" smtClean="0"/>
              <a:t>R</a:t>
            </a:r>
            <a:r>
              <a:rPr lang="en-US" dirty="0"/>
              <a:t>. J. Perkins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dirty="0"/>
              <a:t>41th EPS Conference on Plasma Physics </a:t>
            </a:r>
            <a:r>
              <a:rPr lang="en-US" dirty="0" smtClean="0"/>
              <a:t>(2015) P</a:t>
            </a:r>
            <a:r>
              <a:rPr lang="en-US" dirty="0"/>
              <a:t>-1.011</a:t>
            </a:r>
            <a:r>
              <a:rPr lang="en-US" dirty="0" smtClean="0"/>
              <a:t>.</a:t>
            </a:r>
          </a:p>
          <a:p>
            <a:r>
              <a:rPr lang="en-US" dirty="0"/>
              <a:t>RF fields in </a:t>
            </a:r>
            <a:r>
              <a:rPr lang="en-US" dirty="0" err="1"/>
              <a:t>divertor</a:t>
            </a:r>
            <a:r>
              <a:rPr lang="en-US" dirty="0"/>
              <a:t> cause RF sheath; potentially large enough to account for SOL losses</a:t>
            </a:r>
          </a:p>
          <a:p>
            <a:pPr lvl="1"/>
            <a:r>
              <a:rPr lang="en-US" dirty="0"/>
              <a:t>Rectified sheath voltage and e</a:t>
            </a:r>
            <a:r>
              <a:rPr lang="en-US" baseline="30000" dirty="0"/>
              <a:t>-</a:t>
            </a:r>
            <a:r>
              <a:rPr lang="en-US" dirty="0"/>
              <a:t> current predicted to substantially increase heat flux to tiles</a:t>
            </a:r>
          </a:p>
          <a:p>
            <a:pPr lvl="2"/>
            <a:r>
              <a:rPr lang="fr-FR" dirty="0"/>
              <a:t>R. J. </a:t>
            </a:r>
            <a:r>
              <a:rPr lang="fr-FR" dirty="0" err="1"/>
              <a:t>Perkins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/>
              <a:t>Phys. Plasma </a:t>
            </a:r>
            <a:r>
              <a:rPr lang="fr-FR" b="1" dirty="0"/>
              <a:t>22</a:t>
            </a:r>
            <a:r>
              <a:rPr lang="fr-FR" dirty="0"/>
              <a:t> (2015) 042506.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5" name="Picture 24" descr="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1113264" cy="4835273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8458200" y="2057400"/>
            <a:ext cx="0" cy="411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800" y="914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/>
              <a:t>Axial </a:t>
            </a:r>
            <a:r>
              <a:rPr lang="en-US" sz="2000" u="sng" dirty="0" err="1" smtClean="0"/>
              <a:t>poynting</a:t>
            </a:r>
            <a:r>
              <a:rPr lang="en-US" sz="2000" u="sng" dirty="0" smtClean="0"/>
              <a:t> flux</a:t>
            </a:r>
          </a:p>
          <a:p>
            <a:pPr algn="ctr"/>
            <a:r>
              <a:rPr lang="en-US" sz="2000" u="sng" dirty="0" smtClean="0"/>
              <a:t>only gradually penetrates core </a:t>
            </a:r>
            <a:endParaRPr lang="en-US" sz="2000" u="sng" dirty="0"/>
          </a:p>
        </p:txBody>
      </p:sp>
      <p:sp>
        <p:nvSpPr>
          <p:cNvPr id="29" name="TextBox 28"/>
          <p:cNvSpPr txBox="1"/>
          <p:nvPr/>
        </p:nvSpPr>
        <p:spPr>
          <a:xfrm rot="5400000">
            <a:off x="7004566" y="3952845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Distance along field lines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0" y="21760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0.25 m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0" y="3276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0.75 m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0" y="4419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.25 m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00" y="5638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1.75 m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791200" y="198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781800" y="6336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6109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1066800"/>
            <a:ext cx="28241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NSTX-U Prospect</a:t>
            </a:r>
            <a:r>
              <a:rPr lang="en-US" dirty="0" smtClean="0"/>
              <a:t>: Higher </a:t>
            </a:r>
            <a:r>
              <a:rPr lang="en-US" dirty="0" err="1" smtClean="0"/>
              <a:t>Toroidal</a:t>
            </a:r>
            <a:r>
              <a:rPr lang="en-US" dirty="0" smtClean="0"/>
              <a:t> Field May Reduce These </a:t>
            </a:r>
            <a:r>
              <a:rPr lang="en-US" dirty="0" err="1" smtClean="0"/>
              <a:t>SoL</a:t>
            </a:r>
            <a:r>
              <a:rPr lang="en-US" dirty="0" smtClean="0"/>
              <a:t>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Right-hand cutoff density proportional to B:</a:t>
            </a:r>
          </a:p>
          <a:p>
            <a:pPr lvl="1"/>
            <a:r>
              <a:rPr lang="en-US" dirty="0" smtClean="0"/>
              <a:t>Larger cutoff density may reduce losses.</a:t>
            </a:r>
          </a:p>
          <a:p>
            <a:pPr marL="2286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AORSA modeling confirms this expectation.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sing NSTX discharge data and NSTX-U TRANSP scenarios.</a:t>
            </a:r>
            <a:endParaRPr lang="en-US" dirty="0"/>
          </a:p>
        </p:txBody>
      </p:sp>
      <p:pic>
        <p:nvPicPr>
          <p:cNvPr id="5" name="Picture 4" descr="Screen Shot 2016-01-16 at 10.0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086715"/>
            <a:ext cx="8255000" cy="3466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6953" y="5220315"/>
            <a:ext cx="86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=-21</a:t>
            </a:r>
          </a:p>
          <a:p>
            <a:r>
              <a:rPr lang="en-US" dirty="0" err="1">
                <a:solidFill>
                  <a:srgbClr val="0000FF"/>
                </a:solidFill>
              </a:rPr>
              <a:t>n</a:t>
            </a:r>
            <a:r>
              <a:rPr lang="en-US" baseline="-25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smtClean="0">
                <a:solidFill>
                  <a:srgbClr val="0000FF"/>
                </a:solidFill>
              </a:rPr>
              <a:t>-12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5287585"/>
            <a:ext cx="861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=-21</a:t>
            </a:r>
          </a:p>
          <a:p>
            <a:r>
              <a:rPr lang="en-US" dirty="0" err="1">
                <a:solidFill>
                  <a:srgbClr val="0000FF"/>
                </a:solidFill>
              </a:rPr>
              <a:t>n</a:t>
            </a:r>
            <a:r>
              <a:rPr lang="en-US" baseline="-25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smtClean="0">
                <a:solidFill>
                  <a:srgbClr val="0000FF"/>
                </a:solidFill>
              </a:rPr>
              <a:t>-12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00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2362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Increased B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may increase the thermal and fast ion absorption</a:t>
            </a:r>
          </a:p>
          <a:p>
            <a:pPr lvl="1"/>
            <a:r>
              <a:rPr lang="en-US" sz="1600" dirty="0" smtClean="0"/>
              <a:t>Decreased ion cyclotron harmonic number, increased cyclotron absorption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AORSA predictions for NSTX-U :</a:t>
            </a:r>
          </a:p>
          <a:p>
            <a:pPr lvl="1"/>
            <a:r>
              <a:rPr lang="en-US" sz="1600" dirty="0" smtClean="0"/>
              <a:t>greater deuterium heating when T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&gt;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e</a:t>
            </a:r>
            <a:endParaRPr lang="en-US" sz="1600" baseline="-25000" dirty="0" smtClean="0"/>
          </a:p>
          <a:p>
            <a:pPr lvl="1"/>
            <a:r>
              <a:rPr lang="en-US" sz="1600" dirty="0" smtClean="0"/>
              <a:t>Ion heating increases and electron heating decreases as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φ</a:t>
            </a:r>
            <a:r>
              <a:rPr lang="en-US" sz="1600" dirty="0" smtClean="0"/>
              <a:t> </a:t>
            </a:r>
            <a:r>
              <a:rPr lang="en-US" sz="1600" dirty="0" smtClean="0"/>
              <a:t>decreases</a:t>
            </a:r>
          </a:p>
          <a:p>
            <a:pPr lvl="1"/>
            <a:endParaRPr lang="en-US" sz="1600" baseline="-25000" dirty="0"/>
          </a:p>
          <a:p>
            <a:pPr lvl="1"/>
            <a:endParaRPr lang="en-US" sz="1600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NSTX-U Prospect</a:t>
            </a:r>
            <a:r>
              <a:rPr lang="en-US" dirty="0" smtClean="0"/>
              <a:t>: Wide Range of Possible Partitions for HHFW Power Absorption</a:t>
            </a:r>
            <a:endParaRPr lang="en-US" dirty="0"/>
          </a:p>
        </p:txBody>
      </p:sp>
      <p:pic>
        <p:nvPicPr>
          <p:cNvPr id="4" name="Picture 3" descr="Screen Shot 2016-01-16 at 9.18.1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0" y="2923400"/>
            <a:ext cx="9144000" cy="2543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6631" y="5410200"/>
            <a:ext cx="3629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N. </a:t>
            </a:r>
            <a:r>
              <a:rPr lang="en-US" sz="1200" dirty="0" err="1" smtClean="0"/>
              <a:t>Bertelli</a:t>
            </a:r>
            <a:r>
              <a:rPr lang="en-US" sz="1200" dirty="0" smtClean="0"/>
              <a:t>, et al AIP Conference Proceedings 2014</a:t>
            </a:r>
            <a:endParaRPr lang="en-US" sz="12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5638800"/>
            <a:ext cx="9067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This </a:t>
            </a:r>
            <a:r>
              <a:rPr lang="en-US" sz="2000" dirty="0" smtClean="0"/>
              <a:t>work will benefit from including </a:t>
            </a:r>
            <a:r>
              <a:rPr lang="en-US" sz="2000" dirty="0"/>
              <a:t>non-</a:t>
            </a:r>
            <a:r>
              <a:rPr lang="en-US" sz="2000" dirty="0" err="1"/>
              <a:t>Maxwellian</a:t>
            </a:r>
            <a:r>
              <a:rPr lang="en-US" sz="2000" dirty="0"/>
              <a:t> effects </a:t>
            </a:r>
            <a:r>
              <a:rPr lang="en-US" sz="2000" dirty="0" smtClean="0"/>
              <a:t>in TORIC </a:t>
            </a:r>
            <a:r>
              <a:rPr lang="en-US" sz="2000" dirty="0"/>
              <a:t>v.</a:t>
            </a:r>
            <a:r>
              <a:rPr lang="en-US" sz="2000" dirty="0" smtClean="0"/>
              <a:t>5</a:t>
            </a:r>
          </a:p>
          <a:p>
            <a:pPr lvl="1"/>
            <a:r>
              <a:rPr lang="en-US" sz="1600" dirty="0" err="1"/>
              <a:t>Bertelli</a:t>
            </a:r>
            <a:r>
              <a:rPr lang="en-US" sz="1600" dirty="0"/>
              <a:t> et al. APS 2015</a:t>
            </a:r>
          </a:p>
          <a:p>
            <a:pPr lvl="1"/>
            <a:endParaRPr lang="en-US" sz="1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380601"/>
            <a:ext cx="901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i</a:t>
            </a:r>
            <a:r>
              <a:rPr lang="en-US" sz="1400" dirty="0"/>
              <a:t>/T</a:t>
            </a:r>
            <a:r>
              <a:rPr lang="en-US" sz="1400" baseline="-25000" dirty="0"/>
              <a:t>e</a:t>
            </a:r>
            <a:r>
              <a:rPr lang="en-US" sz="1400" dirty="0"/>
              <a:t>~2.3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3456801"/>
            <a:ext cx="901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i</a:t>
            </a:r>
            <a:r>
              <a:rPr lang="en-US" sz="1400" dirty="0"/>
              <a:t>/T</a:t>
            </a:r>
            <a:r>
              <a:rPr lang="en-US" sz="1400" baseline="-25000" dirty="0"/>
              <a:t>e</a:t>
            </a:r>
            <a:r>
              <a:rPr lang="en-US" sz="1400" dirty="0" smtClean="0"/>
              <a:t>~1.2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3456801"/>
            <a:ext cx="901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i</a:t>
            </a:r>
            <a:r>
              <a:rPr lang="en-US" sz="1400" dirty="0"/>
              <a:t>/T</a:t>
            </a:r>
            <a:r>
              <a:rPr lang="en-US" sz="1400" baseline="-25000" dirty="0"/>
              <a:t>e</a:t>
            </a:r>
            <a:r>
              <a:rPr lang="en-US" sz="1400" dirty="0" smtClean="0"/>
              <a:t>~0.6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525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SoL</a:t>
            </a:r>
            <a:r>
              <a:rPr lang="en-US" sz="3200" dirty="0" smtClean="0"/>
              <a:t> Propagation and Core Absorption Physics Will be Addressed in Two XPs</a:t>
            </a:r>
            <a:endParaRPr lang="en-US" sz="3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990600"/>
            <a:ext cx="5638800" cy="5257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i="1" dirty="0" smtClean="0"/>
              <a:t>Characterize </a:t>
            </a:r>
            <a:r>
              <a:rPr lang="en-US" i="1" dirty="0" err="1" smtClean="0"/>
              <a:t>SoL</a:t>
            </a:r>
            <a:r>
              <a:rPr lang="en-US" i="1" dirty="0" smtClean="0"/>
              <a:t> Losses of HHFW Power in H-Mode </a:t>
            </a:r>
            <a:r>
              <a:rPr lang="en-US" dirty="0" smtClean="0"/>
              <a:t>(XP-1510, Perkins, et al.)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Goal: Assess scaling of </a:t>
            </a:r>
            <a:r>
              <a:rPr lang="en-US" dirty="0" err="1" smtClean="0">
                <a:solidFill>
                  <a:srgbClr val="FF0000"/>
                </a:solidFill>
              </a:rPr>
              <a:t>SoL</a:t>
            </a:r>
            <a:r>
              <a:rPr lang="en-US" dirty="0" smtClean="0">
                <a:solidFill>
                  <a:srgbClr val="FF0000"/>
                </a:solidFill>
              </a:rPr>
              <a:t> losses as a function of edge parameters, B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/>
              <a:t>Diagnostics:</a:t>
            </a:r>
          </a:p>
          <a:p>
            <a:pPr lvl="2"/>
            <a:r>
              <a:rPr lang="en-US" dirty="0" smtClean="0"/>
              <a:t>fraction </a:t>
            </a:r>
            <a:r>
              <a:rPr lang="en-US" dirty="0"/>
              <a:t>of HHFW power </a:t>
            </a:r>
            <a:r>
              <a:rPr lang="en-US" dirty="0" smtClean="0"/>
              <a:t>lost &amp; spiral </a:t>
            </a:r>
            <a:r>
              <a:rPr lang="en-US" dirty="0"/>
              <a:t>intensity </a:t>
            </a:r>
            <a:r>
              <a:rPr lang="en-US" dirty="0" smtClean="0"/>
              <a:t>along length of spiral</a:t>
            </a:r>
            <a:endParaRPr lang="en-US" dirty="0"/>
          </a:p>
          <a:p>
            <a:pPr lvl="2"/>
            <a:r>
              <a:rPr lang="en-US" dirty="0" smtClean="0"/>
              <a:t>RF </a:t>
            </a:r>
            <a:r>
              <a:rPr lang="en-US" dirty="0"/>
              <a:t>voltage at the most intense portion of the spiral,</a:t>
            </a:r>
          </a:p>
          <a:p>
            <a:pPr lvl="2"/>
            <a:r>
              <a:rPr lang="en-US" dirty="0"/>
              <a:t>SOL density profiles in front of </a:t>
            </a:r>
            <a:r>
              <a:rPr lang="en-US" dirty="0" smtClean="0"/>
              <a:t>antenna.</a:t>
            </a:r>
          </a:p>
          <a:p>
            <a:pPr lvl="1"/>
            <a:r>
              <a:rPr lang="en-US" dirty="0" smtClean="0"/>
              <a:t>Modeling/Analysis: TRANSP, AORSA</a:t>
            </a:r>
          </a:p>
          <a:p>
            <a:pPr lvl="1"/>
            <a:endParaRPr lang="en-US" dirty="0" smtClean="0"/>
          </a:p>
          <a:p>
            <a:pPr>
              <a:buFont typeface="Arial"/>
              <a:buChar char="•"/>
            </a:pPr>
            <a:r>
              <a:rPr lang="en-US" i="1" dirty="0" smtClean="0"/>
              <a:t>HHFW Absorption in NB Heated Plasmas </a:t>
            </a:r>
            <a:r>
              <a:rPr lang="en-US" dirty="0" smtClean="0"/>
              <a:t>(XP-1533, </a:t>
            </a:r>
            <a:r>
              <a:rPr lang="en-US" dirty="0" err="1" smtClean="0"/>
              <a:t>Bertelli</a:t>
            </a:r>
            <a:r>
              <a:rPr lang="en-US" dirty="0" smtClean="0"/>
              <a:t>, et al)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>
                <a:solidFill>
                  <a:srgbClr val="FF0000"/>
                </a:solidFill>
              </a:rPr>
              <a:t>: Characterize RF absorption as a function of RF phase, </a:t>
            </a:r>
            <a:r>
              <a:rPr lang="en-US" dirty="0" err="1">
                <a:solidFill>
                  <a:srgbClr val="FF0000"/>
                </a:solidFill>
              </a:rPr>
              <a:t>toroidal</a:t>
            </a:r>
            <a:r>
              <a:rPr lang="en-US" dirty="0">
                <a:solidFill>
                  <a:srgbClr val="FF0000"/>
                </a:solidFill>
              </a:rPr>
              <a:t> field</a:t>
            </a:r>
          </a:p>
          <a:p>
            <a:pPr lvl="1">
              <a:buFont typeface="Arial"/>
              <a:buChar char="•"/>
            </a:pPr>
            <a:r>
              <a:rPr lang="en-US" dirty="0"/>
              <a:t>Analysis/Modeling</a:t>
            </a:r>
          </a:p>
          <a:p>
            <a:pPr lvl="2">
              <a:buFont typeface="Arial"/>
              <a:buChar char="•"/>
            </a:pPr>
            <a:r>
              <a:rPr lang="en-US" dirty="0"/>
              <a:t>GENRAY/CQL3D, TORIC, AORSA, AORSA+CQL3D, ORBIT-RF</a:t>
            </a:r>
          </a:p>
          <a:p>
            <a:pPr lvl="2">
              <a:buFont typeface="Arial"/>
              <a:buChar char="•"/>
            </a:pPr>
            <a:r>
              <a:rPr lang="en-US" dirty="0"/>
              <a:t>Continue validation of CQL3D with fast ion diagnostic (FIDA) data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marL="228600" lvl="1" indent="0">
              <a:buNone/>
            </a:pPr>
            <a:endParaRPr lang="en-US" baseline="-25000" dirty="0"/>
          </a:p>
          <a:p>
            <a:endParaRPr lang="en-US" dirty="0"/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36466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" y="6245423"/>
            <a:ext cx="4611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These support milestone IR17-2 ,  WH&amp;CD Thrusts #2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962400"/>
            <a:ext cx="3276600" cy="2534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3657600"/>
            <a:ext cx="2722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R. Harvey et al., 56th APS-DPP 2014</a:t>
            </a:r>
          </a:p>
        </p:txBody>
      </p:sp>
    </p:spTree>
    <p:extLst>
      <p:ext uri="{BB962C8B-B14F-4D97-AF65-F5344CB8AC3E}">
        <p14:creationId xmlns:p14="http://schemas.microsoft.com/office/powerpoint/2010/main" val="2303389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/>
              <a:t> </a:t>
            </a:r>
            <a:r>
              <a:rPr lang="en-US" dirty="0" smtClean="0"/>
              <a:t>&amp; Organization</a:t>
            </a:r>
          </a:p>
          <a:p>
            <a:r>
              <a:rPr lang="en-US" dirty="0" smtClean="0"/>
              <a:t>Milestones and the Research Forum</a:t>
            </a:r>
          </a:p>
          <a:p>
            <a:r>
              <a:rPr lang="en-US" dirty="0" smtClean="0"/>
              <a:t>Research Results, Status, and Plans</a:t>
            </a:r>
            <a:endParaRPr lang="en-US" dirty="0"/>
          </a:p>
          <a:p>
            <a:pPr lvl="1"/>
            <a:r>
              <a:rPr lang="en-US" dirty="0" smtClean="0"/>
              <a:t>Advanced Scenarios and Control</a:t>
            </a:r>
          </a:p>
          <a:p>
            <a:pPr lvl="1"/>
            <a:r>
              <a:rPr lang="en-US" dirty="0" smtClean="0"/>
              <a:t>RF Heating and Current Drive</a:t>
            </a:r>
          </a:p>
          <a:p>
            <a:pPr lvl="1"/>
            <a:r>
              <a:rPr lang="en-US" dirty="0" smtClean="0"/>
              <a:t>Solenoid Free Start-Up</a:t>
            </a:r>
          </a:p>
          <a:p>
            <a:pPr lvl="1"/>
            <a:r>
              <a:rPr lang="en-US" dirty="0" smtClean="0"/>
              <a:t>Two multi-TSG </a:t>
            </a:r>
            <a:r>
              <a:rPr lang="en-US" dirty="0"/>
              <a:t>experiments + CC&amp;</a:t>
            </a:r>
            <a:r>
              <a:rPr lang="en-US" dirty="0" smtClean="0"/>
              <a:t>E</a:t>
            </a:r>
            <a:endParaRPr lang="en-US" dirty="0"/>
          </a:p>
          <a:p>
            <a:r>
              <a:rPr lang="en-US" dirty="0"/>
              <a:t>Key Research Enabled by the Proposed Facility Enhancements</a:t>
            </a:r>
          </a:p>
          <a:p>
            <a:r>
              <a:rPr lang="en-US" dirty="0"/>
              <a:t>Connection to FES Priorities and Summary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810000" y="3581400"/>
            <a:ext cx="990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7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+mn-lt"/>
              </a:rPr>
              <a:t>#1 – Establish and Extend Solenoid-Free Plasma Start-up</a:t>
            </a:r>
          </a:p>
          <a:p>
            <a:pPr marL="0" indent="0">
              <a:buNone/>
            </a:pPr>
            <a:r>
              <a:rPr lang="en-US" sz="3600" dirty="0" smtClean="0">
                <a:latin typeface="+mn-lt"/>
              </a:rPr>
              <a:t>#2 - Test NBI Current Ramp-Up</a:t>
            </a:r>
          </a:p>
          <a:p>
            <a:pPr marL="0" indent="0">
              <a:buNone/>
            </a:pPr>
            <a:r>
              <a:rPr lang="en-US" sz="3600" dirty="0" smtClean="0">
                <a:latin typeface="+mn-lt"/>
              </a:rPr>
              <a:t>#3 - </a:t>
            </a:r>
            <a:r>
              <a:rPr lang="en-US" sz="3600" dirty="0">
                <a:latin typeface="+mn-lt"/>
              </a:rPr>
              <a:t>Ramp-up CHI plasma discharges using ECH, HHFW and NBI and test plasma gun start-</a:t>
            </a:r>
            <a:r>
              <a:rPr lang="en-US" sz="3600" dirty="0" smtClean="0">
                <a:latin typeface="+mn-lt"/>
              </a:rPr>
              <a:t>up</a:t>
            </a:r>
          </a:p>
          <a:p>
            <a:pPr marL="0" indent="0">
              <a:buNone/>
            </a:pPr>
            <a:endParaRPr lang="en-US" sz="3600" dirty="0">
              <a:latin typeface="+mn-lt"/>
            </a:endParaRPr>
          </a:p>
          <a:p>
            <a:pPr marL="0" indent="0">
              <a:buNone/>
            </a:pPr>
            <a:r>
              <a:rPr lang="en-US" sz="2600" dirty="0"/>
              <a:t>For thrust sub-elements, </a:t>
            </a:r>
            <a:r>
              <a:rPr lang="en-US" sz="2600" dirty="0" smtClean="0"/>
              <a:t>s</a:t>
            </a:r>
            <a:r>
              <a:rPr lang="en-US" sz="2600" dirty="0" smtClean="0">
                <a:latin typeface="+mn-lt"/>
              </a:rPr>
              <a:t>ee:</a:t>
            </a:r>
          </a:p>
          <a:p>
            <a:pPr marL="0" indent="0">
              <a:buNone/>
            </a:pPr>
            <a:r>
              <a:rPr lang="en-US" sz="2600" dirty="0" smtClean="0">
                <a:latin typeface="+mn-lt"/>
              </a:rPr>
              <a:t>http</a:t>
            </a:r>
            <a:r>
              <a:rPr lang="en-US" sz="2600" dirty="0">
                <a:latin typeface="+mn-lt"/>
              </a:rPr>
              <a:t>://</a:t>
            </a:r>
            <a:r>
              <a:rPr lang="en-US" sz="2600" dirty="0" err="1">
                <a:latin typeface="+mn-lt"/>
              </a:rPr>
              <a:t>nstx-u.pppl.gov</a:t>
            </a:r>
            <a:r>
              <a:rPr lang="en-US" sz="2600" dirty="0">
                <a:latin typeface="+mn-lt"/>
              </a:rPr>
              <a:t>/program/science-groups/integrated-scenarios/solenoid-free-start-up-and-ramp-up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SFSU Research Thrusts Are Synergistic with Other IS TSGs, Address Key Issues for a low-A FNSF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454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NSTX &amp; NSTX-U Design Incorporates Features for Coaxial </a:t>
            </a:r>
            <a:r>
              <a:rPr lang="en-US" sz="2800" dirty="0" err="1" smtClean="0">
                <a:latin typeface="Arial" charset="0"/>
                <a:ea typeface="ＭＳ Ｐゴシック" charset="0"/>
                <a:cs typeface="ＭＳ Ｐゴシック" charset="0"/>
              </a:rPr>
              <a:t>Helicity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Injection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 descr="NSTX_fit_Bo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400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656" y="1187230"/>
            <a:ext cx="270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>
                <a:solidFill>
                  <a:schemeClr val="tx1"/>
                </a:solidFill>
              </a:rPr>
              <a:t>CHI in NSTX/NSTX-U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87" y="1519684"/>
            <a:ext cx="1413764" cy="37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5400" y="1295400"/>
            <a:ext cx="4038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Inner and outer vacuum vessels</a:t>
            </a:r>
          </a:p>
          <a:p>
            <a:r>
              <a:rPr lang="en-US" dirty="0" smtClean="0"/>
              <a:t>Injector and absorber regions</a:t>
            </a:r>
          </a:p>
          <a:p>
            <a:r>
              <a:rPr lang="en-US" dirty="0" smtClean="0"/>
              <a:t>Injector coils &amp; TF</a:t>
            </a:r>
          </a:p>
          <a:p>
            <a:r>
              <a:rPr lang="en-US" dirty="0" smtClean="0"/>
              <a:t>Capacitor bank</a:t>
            </a:r>
          </a:p>
          <a:p>
            <a:pPr lvl="1"/>
            <a:r>
              <a:rPr lang="en-US" dirty="0" smtClean="0"/>
              <a:t>2kV, 50 mF</a:t>
            </a:r>
          </a:p>
          <a:p>
            <a:r>
              <a:rPr lang="en-US" dirty="0" err="1" smtClean="0"/>
              <a:t>JxB</a:t>
            </a:r>
            <a:r>
              <a:rPr lang="en-US" dirty="0" smtClean="0"/>
              <a:t> force drives the plasma into the main chamber.</a:t>
            </a:r>
          </a:p>
          <a:p>
            <a:r>
              <a:rPr lang="en-US" dirty="0" smtClean="0"/>
              <a:t>Closed surfaces form when the injector (bank) current dies away or is crowbarred.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5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/>
              <a:t> </a:t>
            </a:r>
            <a:r>
              <a:rPr lang="en-US" dirty="0" smtClean="0"/>
              <a:t>&amp; Organization</a:t>
            </a:r>
          </a:p>
          <a:p>
            <a:r>
              <a:rPr lang="en-US" dirty="0" smtClean="0"/>
              <a:t>Milestones and the Research Forum</a:t>
            </a:r>
          </a:p>
          <a:p>
            <a:r>
              <a:rPr lang="en-US" dirty="0" smtClean="0"/>
              <a:t>Research Results, Status, and Plans</a:t>
            </a:r>
            <a:endParaRPr lang="en-US" dirty="0"/>
          </a:p>
          <a:p>
            <a:pPr lvl="1"/>
            <a:r>
              <a:rPr lang="en-US" dirty="0" smtClean="0"/>
              <a:t>Advanced Scenarios and Control</a:t>
            </a:r>
          </a:p>
          <a:p>
            <a:pPr lvl="1"/>
            <a:r>
              <a:rPr lang="en-US" dirty="0" smtClean="0"/>
              <a:t>RF Heating and Current Drive</a:t>
            </a:r>
          </a:p>
          <a:p>
            <a:pPr lvl="1"/>
            <a:r>
              <a:rPr lang="en-US" dirty="0" smtClean="0"/>
              <a:t>Solenoid Free Start-Up</a:t>
            </a:r>
            <a:endParaRPr lang="en-US" dirty="0"/>
          </a:p>
          <a:p>
            <a:pPr lvl="1"/>
            <a:r>
              <a:rPr lang="en-US" dirty="0"/>
              <a:t>Two Multi-TSG Experiments + CC&amp;</a:t>
            </a:r>
            <a:r>
              <a:rPr lang="en-US" dirty="0" smtClean="0"/>
              <a:t>E</a:t>
            </a:r>
            <a:endParaRPr lang="en-US" dirty="0"/>
          </a:p>
          <a:p>
            <a:r>
              <a:rPr lang="en-US" dirty="0"/>
              <a:t>Key Research Enabled by the Proposed Facility </a:t>
            </a:r>
            <a:r>
              <a:rPr lang="en-US" dirty="0" smtClean="0"/>
              <a:t>Enhancements</a:t>
            </a:r>
          </a:p>
          <a:p>
            <a:r>
              <a:rPr lang="en-US" dirty="0"/>
              <a:t>Connection to FES </a:t>
            </a:r>
            <a:r>
              <a:rPr lang="en-US" dirty="0" smtClean="0"/>
              <a:t>Priorities </a:t>
            </a:r>
            <a:r>
              <a:rPr lang="en-US" dirty="0"/>
              <a:t>and Summary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886200" y="1219200"/>
            <a:ext cx="990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5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NSTX-U Upgrades that Facilitate CHI Start-up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876800" y="1066800"/>
            <a:ext cx="4267200" cy="221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FontTx/>
              <a:buNone/>
            </a:pPr>
            <a:r>
              <a:rPr lang="en-US" sz="2400" u="sng" dirty="0">
                <a:latin typeface="Arial" charset="0"/>
                <a:ea typeface="ＭＳ Ｐゴシック" charset="0"/>
                <a:cs typeface="ＭＳ Ｐゴシック" charset="0"/>
              </a:rPr>
              <a:t>NSTX-U Machine Enhancements </a:t>
            </a:r>
            <a:r>
              <a:rPr lang="en-US" sz="2400" u="sng" dirty="0" smtClean="0">
                <a:latin typeface="Arial" charset="0"/>
                <a:ea typeface="ＭＳ Ｐゴシック" charset="0"/>
                <a:cs typeface="ＭＳ Ｐゴシック" charset="0"/>
              </a:rPr>
              <a:t>for CHI </a:t>
            </a:r>
            <a:endParaRPr lang="en-US" sz="2400" u="sng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&gt; 2.5 x Injector Flux </a:t>
            </a:r>
            <a:r>
              <a:rPr lang="en-US" sz="1600" dirty="0" smtClean="0">
                <a:latin typeface="Arial" charset="0"/>
                <a:ea typeface="ＭＳ Ｐゴシック" charset="0"/>
              </a:rPr>
              <a:t>(</a:t>
            </a:r>
            <a:r>
              <a:rPr lang="en-US" sz="1600" dirty="0">
                <a:latin typeface="Arial" charset="0"/>
                <a:ea typeface="ＭＳ Ｐゴシック" charset="0"/>
              </a:rPr>
              <a:t>proportional to </a:t>
            </a:r>
            <a:r>
              <a:rPr lang="en-US" sz="1600" dirty="0" err="1">
                <a:latin typeface="Arial" charset="0"/>
                <a:ea typeface="ＭＳ Ｐゴシック" charset="0"/>
              </a:rPr>
              <a:t>I</a:t>
            </a:r>
            <a:r>
              <a:rPr lang="en-US" sz="1600" baseline="-25000" dirty="0" err="1">
                <a:latin typeface="Arial" charset="0"/>
                <a:ea typeface="ＭＳ Ｐゴシック" charset="0"/>
              </a:rPr>
              <a:t>p</a:t>
            </a:r>
            <a:r>
              <a:rPr lang="en-US" sz="1600" dirty="0">
                <a:latin typeface="Arial" charset="0"/>
                <a:ea typeface="ＭＳ Ｐゴシック" charset="0"/>
              </a:rPr>
              <a:t> )</a:t>
            </a:r>
          </a:p>
          <a:p>
            <a:pPr lvl="1"/>
            <a:r>
              <a:rPr lang="en-US" sz="1600" dirty="0">
                <a:latin typeface="Arial" charset="0"/>
                <a:ea typeface="ＭＳ Ｐゴシック" charset="0"/>
              </a:rPr>
              <a:t>About 2 x higher </a:t>
            </a:r>
            <a:r>
              <a:rPr lang="en-US" sz="1600" dirty="0" err="1">
                <a:latin typeface="Arial" charset="0"/>
                <a:ea typeface="ＭＳ Ｐゴシック" charset="0"/>
              </a:rPr>
              <a:t>toroidal</a:t>
            </a:r>
            <a:r>
              <a:rPr lang="en-US" sz="1600" dirty="0">
                <a:latin typeface="Arial" charset="0"/>
                <a:ea typeface="ＭＳ Ｐゴシック" charset="0"/>
              </a:rPr>
              <a:t> field (reduces injector current requirements)</a:t>
            </a: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4693"/>
            <a:ext cx="3276600" cy="34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STX_fit_B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400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656" y="1187230"/>
            <a:ext cx="270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>
                <a:solidFill>
                  <a:schemeClr val="tx1"/>
                </a:solidFill>
              </a:rPr>
              <a:t>CHI in NSTX/NSTX-U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87" y="1519684"/>
            <a:ext cx="1413764" cy="37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057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44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105400" y="6324600"/>
            <a:ext cx="345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 dirty="0">
                <a:solidFill>
                  <a:schemeClr val="tx1"/>
                </a:solidFill>
              </a:rPr>
              <a:t>Raman, et al., IEEE Trans. Plasma Sci. (2014) </a:t>
            </a: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TSC Simulations in the NSTX-U Geometry support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up to 400kA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Current Start-up Capability in NSTX-U</a:t>
            </a:r>
          </a:p>
        </p:txBody>
      </p:sp>
    </p:spTree>
    <p:extLst>
      <p:ext uri="{BB962C8B-B14F-4D97-AF65-F5344CB8AC3E}">
        <p14:creationId xmlns:p14="http://schemas.microsoft.com/office/powerpoint/2010/main" val="2833851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_sim_exp_pr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4724400" cy="3543300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High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Lundquist Number,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Plasmoid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Mediated Reconnection Identified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Assisting in Flux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losure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84810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eft Arrow 3"/>
          <p:cNvSpPr>
            <a:spLocks noChangeArrowheads="1"/>
          </p:cNvSpPr>
          <p:nvPr/>
        </p:nvSpPr>
        <p:spPr bwMode="auto">
          <a:xfrm>
            <a:off x="3733800" y="13716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6" name="Left-Up Arrow 5"/>
          <p:cNvSpPr/>
          <p:nvPr/>
        </p:nvSpPr>
        <p:spPr bwMode="auto">
          <a:xfrm>
            <a:off x="3429000" y="5105400"/>
            <a:ext cx="990600" cy="685800"/>
          </a:xfrm>
          <a:prstGeom prst="leftUp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1" charset="0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495800" y="990600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i="0"/>
              <a:t>Sweet Parker (S-P) reconnection in the injector region at low Lundquist number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5257800"/>
            <a:ext cx="48768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000" i="0" dirty="0"/>
              <a:t>At high </a:t>
            </a:r>
            <a:r>
              <a:rPr lang="en-US" sz="2000" i="0" dirty="0" smtClean="0"/>
              <a:t>Lundquist </a:t>
            </a:r>
            <a:r>
              <a:rPr lang="en-US" sz="2000" i="0" dirty="0"/>
              <a:t>number the S-P current sheet is plasmoid unstable</a:t>
            </a:r>
          </a:p>
          <a:p>
            <a:pPr>
              <a:defRPr/>
            </a:pPr>
            <a:endParaRPr lang="en-US" i="0" dirty="0"/>
          </a:p>
          <a:p>
            <a:pPr marL="285750" indent="-285750">
              <a:buFont typeface="Arial"/>
              <a:buChar char="•"/>
              <a:defRPr/>
            </a:pPr>
            <a:r>
              <a:rPr lang="en-US" sz="2000" i="0" dirty="0"/>
              <a:t>Plasmoids seen in NSTX CHI</a:t>
            </a: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1828800" y="6324600"/>
            <a:ext cx="2325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 dirty="0">
                <a:solidFill>
                  <a:schemeClr val="tx1"/>
                </a:solidFill>
              </a:rPr>
              <a:t>F. </a:t>
            </a:r>
            <a:r>
              <a:rPr lang="en-US" i="0" dirty="0" err="1">
                <a:solidFill>
                  <a:schemeClr val="tx1"/>
                </a:solidFill>
              </a:rPr>
              <a:t>Ebrahimi</a:t>
            </a:r>
            <a:r>
              <a:rPr lang="en-US" i="0" dirty="0">
                <a:solidFill>
                  <a:schemeClr val="tx1"/>
                </a:solidFill>
              </a:rPr>
              <a:t>, et al., PRL (2015)</a:t>
            </a:r>
          </a:p>
        </p:txBody>
      </p: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25400" y="6324600"/>
            <a:ext cx="175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 dirty="0">
                <a:solidFill>
                  <a:schemeClr val="tx1"/>
                </a:solidFill>
              </a:rPr>
              <a:t>NIMROD Simulations</a:t>
            </a:r>
          </a:p>
        </p:txBody>
      </p:sp>
    </p:spTree>
    <p:extLst>
      <p:ext uri="{BB962C8B-B14F-4D97-AF65-F5344CB8AC3E}">
        <p14:creationId xmlns:p14="http://schemas.microsoft.com/office/powerpoint/2010/main" val="1754024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Transient CHI Startup in NSTX-U </a:t>
            </a:r>
            <a:r>
              <a:rPr lang="en-US" dirty="0"/>
              <a:t>(XP-</a:t>
            </a:r>
            <a:r>
              <a:rPr lang="en-US" dirty="0" smtClean="0"/>
              <a:t>1432. </a:t>
            </a:r>
            <a:r>
              <a:rPr lang="en-US" dirty="0"/>
              <a:t>R</a:t>
            </a:r>
            <a:r>
              <a:rPr lang="en-US" dirty="0" smtClean="0"/>
              <a:t>. Raman).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Motivation</a:t>
            </a:r>
            <a:r>
              <a:rPr lang="en-US" dirty="0" smtClean="0">
                <a:solidFill>
                  <a:srgbClr val="FF0000"/>
                </a:solidFill>
              </a:rPr>
              <a:t>: New geometry of CHI gap, PF coils, PFCs mandate experiments to </a:t>
            </a:r>
            <a:r>
              <a:rPr lang="en-US" dirty="0" smtClean="0">
                <a:solidFill>
                  <a:srgbClr val="FF0000"/>
                </a:solidFill>
              </a:rPr>
              <a:t>establish transient CHI.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</a:t>
            </a:r>
            <a:r>
              <a:rPr lang="en-US" dirty="0" smtClean="0">
                <a:solidFill>
                  <a:srgbClr val="FF0000"/>
                </a:solidFill>
              </a:rPr>
              <a:t>: Establish reliable flux closure in the NSTX-U geometry.</a:t>
            </a:r>
          </a:p>
          <a:p>
            <a:pPr lvl="1"/>
            <a:r>
              <a:rPr lang="en-US" b="1" dirty="0" smtClean="0"/>
              <a:t>Method</a:t>
            </a:r>
            <a:r>
              <a:rPr lang="en-US" dirty="0" smtClean="0"/>
              <a:t>: Start at NSTX-level fields and currents, then increase B</a:t>
            </a:r>
            <a:r>
              <a:rPr lang="en-US" baseline="-25000" dirty="0" smtClean="0"/>
              <a:t>T</a:t>
            </a:r>
            <a:r>
              <a:rPr lang="en-US" dirty="0" smtClean="0"/>
              <a:t> and injector flux once reliable discharges have been formed.</a:t>
            </a:r>
          </a:p>
          <a:p>
            <a:pPr lvl="1"/>
            <a:r>
              <a:rPr lang="en-US" b="1" dirty="0" smtClean="0"/>
              <a:t>Key Issues</a:t>
            </a:r>
            <a:r>
              <a:rPr lang="en-US" dirty="0" smtClean="0"/>
              <a:t>: Breakdown with new narrow gap, tailoring the flux-footprint with new coils, electrode conditioning.</a:t>
            </a:r>
          </a:p>
          <a:p>
            <a:pPr lvl="1"/>
            <a:r>
              <a:rPr lang="en-US" b="1" dirty="0" smtClean="0"/>
              <a:t>Modeling/Analysis</a:t>
            </a:r>
            <a:r>
              <a:rPr lang="en-US" dirty="0" smtClean="0"/>
              <a:t>: NIMROD + Utilize the extensive suite of cameras to assess </a:t>
            </a:r>
            <a:r>
              <a:rPr lang="en-US" dirty="0" err="1" smtClean="0"/>
              <a:t>plasmoid</a:t>
            </a:r>
            <a:r>
              <a:rPr lang="en-US" dirty="0" smtClean="0"/>
              <a:t> formation and effects.</a:t>
            </a:r>
          </a:p>
          <a:p>
            <a:r>
              <a:rPr lang="en-US" i="1" dirty="0" smtClean="0"/>
              <a:t>Inductive </a:t>
            </a:r>
            <a:r>
              <a:rPr lang="en-US" i="1" dirty="0"/>
              <a:t>Flux Savings of Inductively-driven Transient CHI Plasmas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XP-</a:t>
            </a:r>
            <a:r>
              <a:rPr lang="en-US" dirty="0" smtClean="0"/>
              <a:t>1535, B. Nelson)</a:t>
            </a:r>
          </a:p>
          <a:p>
            <a:pPr lvl="1"/>
            <a:r>
              <a:rPr lang="en-US" b="1" dirty="0" smtClean="0"/>
              <a:t>Motivation</a:t>
            </a:r>
            <a:r>
              <a:rPr lang="en-US" dirty="0" smtClean="0"/>
              <a:t>: Coupling transient CHI to induction is a step towards demonstrating compatibility of CHI with subsequent ramp-up schemes.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</a:t>
            </a:r>
            <a:r>
              <a:rPr lang="en-US" dirty="0" smtClean="0">
                <a:solidFill>
                  <a:srgbClr val="FF0000"/>
                </a:solidFill>
              </a:rPr>
              <a:t>: Establish transient CHI discharge and ramp it up with induction</a:t>
            </a:r>
          </a:p>
          <a:p>
            <a:pPr lvl="1"/>
            <a:r>
              <a:rPr lang="en-US" b="1" dirty="0" smtClean="0"/>
              <a:t>Key Issues</a:t>
            </a:r>
            <a:r>
              <a:rPr lang="en-US" dirty="0" smtClean="0"/>
              <a:t>: Persistent enough CHI plasma for good coupling, hand-off to position and I</a:t>
            </a:r>
            <a:r>
              <a:rPr lang="en-US" baseline="-25000" dirty="0" smtClean="0"/>
              <a:t>P</a:t>
            </a:r>
            <a:r>
              <a:rPr lang="en-US" dirty="0" smtClean="0"/>
              <a:t> control.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Two FY-16 Experiments Will Exploit the New Upgrade Capabilities, Target Coupling to Induction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" y="6245423"/>
            <a:ext cx="4056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These support milestone R18-</a:t>
            </a:r>
            <a:r>
              <a:rPr lang="en-US" sz="1400" dirty="0">
                <a:solidFill>
                  <a:srgbClr val="0000FF"/>
                </a:solidFill>
              </a:rPr>
              <a:t>3</a:t>
            </a:r>
            <a:r>
              <a:rPr lang="en-US" sz="1400" dirty="0" smtClean="0">
                <a:solidFill>
                  <a:srgbClr val="0000FF"/>
                </a:solidFill>
              </a:rPr>
              <a:t> ,  SFSU goal #1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5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/>
              <a:t> </a:t>
            </a:r>
            <a:r>
              <a:rPr lang="en-US" dirty="0" smtClean="0"/>
              <a:t>&amp; Organization</a:t>
            </a:r>
          </a:p>
          <a:p>
            <a:r>
              <a:rPr lang="en-US" dirty="0" smtClean="0"/>
              <a:t>Milestones and the Research Forum</a:t>
            </a:r>
          </a:p>
          <a:p>
            <a:r>
              <a:rPr lang="en-US" dirty="0" smtClean="0"/>
              <a:t>Research Results, Status, and Plans</a:t>
            </a:r>
            <a:endParaRPr lang="en-US" dirty="0"/>
          </a:p>
          <a:p>
            <a:pPr lvl="1"/>
            <a:r>
              <a:rPr lang="en-US" dirty="0" smtClean="0"/>
              <a:t>Advanced Scenarios and Control</a:t>
            </a:r>
          </a:p>
          <a:p>
            <a:pPr lvl="1"/>
            <a:r>
              <a:rPr lang="en-US" dirty="0" smtClean="0"/>
              <a:t>RF Heating and Current Drive</a:t>
            </a:r>
          </a:p>
          <a:p>
            <a:pPr lvl="1"/>
            <a:r>
              <a:rPr lang="en-US" dirty="0" smtClean="0"/>
              <a:t>Solenoid Free Start-Up</a:t>
            </a:r>
          </a:p>
          <a:p>
            <a:pPr lvl="1"/>
            <a:r>
              <a:rPr lang="en-US" dirty="0" smtClean="0"/>
              <a:t>Two Multi-TSG </a:t>
            </a:r>
            <a:r>
              <a:rPr lang="en-US" dirty="0"/>
              <a:t>Experiments + CC&amp;</a:t>
            </a:r>
            <a:r>
              <a:rPr lang="en-US" dirty="0" smtClean="0"/>
              <a:t>E</a:t>
            </a:r>
            <a:endParaRPr lang="en-US" dirty="0"/>
          </a:p>
          <a:p>
            <a:r>
              <a:rPr lang="en-US" dirty="0"/>
              <a:t>Key Research Enabled by the Proposed Facility </a:t>
            </a:r>
            <a:r>
              <a:rPr lang="en-US" dirty="0" smtClean="0"/>
              <a:t>Enhancements</a:t>
            </a:r>
          </a:p>
          <a:p>
            <a:r>
              <a:rPr lang="en-US" dirty="0" smtClean="0"/>
              <a:t>Connection to FES priorities and Summary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5715000" y="4038600"/>
            <a:ext cx="990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867400"/>
            <a:ext cx="50165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talk by F. </a:t>
            </a:r>
            <a:r>
              <a:rPr lang="en-US" dirty="0" err="1" smtClean="0"/>
              <a:t>Poli</a:t>
            </a:r>
            <a:r>
              <a:rPr lang="en-US" dirty="0" smtClean="0"/>
              <a:t> for modeling/theory motivation for these two joint XPs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5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Effective Heating of Low-I</a:t>
            </a:r>
            <a:r>
              <a:rPr lang="en-US" sz="2800" baseline="-25000" dirty="0" smtClean="0">
                <a:latin typeface="Arial" charset="0"/>
              </a:rPr>
              <a:t>P</a:t>
            </a:r>
            <a:r>
              <a:rPr lang="en-US" sz="2800" dirty="0" smtClean="0">
                <a:latin typeface="Arial" charset="0"/>
              </a:rPr>
              <a:t> Plasmas Will Be Further Developed</a:t>
            </a:r>
            <a:endParaRPr lang="en-US" sz="2800" dirty="0">
              <a:latin typeface="Arial" charset="0"/>
            </a:endParaRP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F986219-995F-8142-9723-76B009CD3267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35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57200" y="220980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i="0" dirty="0"/>
              <a:t>300 kA </a:t>
            </a:r>
            <a:r>
              <a:rPr lang="en-US" sz="1400" i="0" dirty="0" smtClean="0"/>
              <a:t>inductive NSTX </a:t>
            </a:r>
            <a:r>
              <a:rPr lang="en-US" sz="1400" i="0" dirty="0"/>
              <a:t>target heated to 3keV using </a:t>
            </a:r>
            <a:r>
              <a:rPr lang="en-US" sz="1400" i="0" dirty="0" smtClean="0"/>
              <a:t>~1 </a:t>
            </a:r>
            <a:r>
              <a:rPr lang="en-US" sz="1400" i="0" dirty="0"/>
              <a:t>MW HHFW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16500" y="9906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u="sng" kern="0" dirty="0" smtClean="0"/>
              <a:t>Motivation: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r>
              <a:rPr lang="en-US" kern="0" dirty="0" smtClean="0"/>
              <a:t>Critical to heat low-I</a:t>
            </a:r>
            <a:r>
              <a:rPr lang="en-US" kern="0" baseline="-25000" dirty="0" smtClean="0"/>
              <a:t>P</a:t>
            </a:r>
            <a:r>
              <a:rPr lang="en-US" kern="0" dirty="0" smtClean="0"/>
              <a:t> plasmas </a:t>
            </a:r>
            <a:r>
              <a:rPr lang="en-US" kern="0" dirty="0"/>
              <a:t>to the levels needed for NBI CD</a:t>
            </a:r>
            <a:r>
              <a:rPr lang="en-US" kern="0" dirty="0" smtClean="0"/>
              <a:t>.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r>
              <a:rPr lang="en-US" kern="0" dirty="0" smtClean="0"/>
              <a:t>Very </a:t>
            </a:r>
            <a:r>
              <a:rPr lang="en-US" kern="0" dirty="0"/>
              <a:t>efficient heating of a low current plasma </a:t>
            </a:r>
            <a:r>
              <a:rPr lang="en-US" kern="0" dirty="0" smtClean="0"/>
              <a:t>was demonstrated </a:t>
            </a:r>
            <a:r>
              <a:rPr lang="en-US" kern="0" dirty="0"/>
              <a:t>on NSTX </a:t>
            </a:r>
            <a:endParaRPr lang="en-US" kern="0" dirty="0" smtClean="0"/>
          </a:p>
          <a:p>
            <a:pPr marL="800100" lvl="1" indent="-342900" eaLnBrk="0" hangingPunct="0">
              <a:buFont typeface="Arial"/>
              <a:buChar char="•"/>
              <a:defRPr/>
            </a:pPr>
            <a:r>
              <a:rPr lang="en-US" kern="0" dirty="0" smtClean="0"/>
              <a:t>Bootstrap current dominant when ITB forms</a:t>
            </a:r>
          </a:p>
          <a:p>
            <a:pPr eaLnBrk="0" hangingPunct="0">
              <a:defRPr/>
            </a:pPr>
            <a:r>
              <a:rPr lang="en-US" u="sng" kern="0" dirty="0" smtClean="0">
                <a:solidFill>
                  <a:srgbClr val="FF0000"/>
                </a:solidFill>
              </a:rPr>
              <a:t>Goal</a:t>
            </a:r>
          </a:p>
          <a:p>
            <a:pPr marL="285750" indent="-285750" eaLnBrk="0" hangingPunct="0">
              <a:buFont typeface="Arial"/>
              <a:buChar char="•"/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Re-establish ~300 kA, high-</a:t>
            </a:r>
            <a:r>
              <a:rPr lang="en-US" kern="0" dirty="0" err="1" smtClean="0">
                <a:solidFill>
                  <a:srgbClr val="FF0000"/>
                </a:solidFill>
              </a:rPr>
              <a:t>f</a:t>
            </a:r>
            <a:r>
              <a:rPr lang="en-US" kern="0" baseline="-25000" dirty="0" err="1" smtClean="0">
                <a:solidFill>
                  <a:srgbClr val="FF0000"/>
                </a:solidFill>
              </a:rPr>
              <a:t>NI</a:t>
            </a:r>
            <a:r>
              <a:rPr lang="en-US" kern="0" dirty="0" smtClean="0">
                <a:solidFill>
                  <a:srgbClr val="FF0000"/>
                </a:solidFill>
              </a:rPr>
              <a:t>, HHFW heated scenarios in NSTX-U</a:t>
            </a:r>
          </a:p>
          <a:p>
            <a:pPr marL="285750" indent="-285750" eaLnBrk="0" hangingPunct="0">
              <a:buFont typeface="Arial"/>
              <a:buChar char="•"/>
              <a:defRPr/>
            </a:pPr>
            <a:r>
              <a:rPr lang="en-US" kern="0" dirty="0">
                <a:solidFill>
                  <a:srgbClr val="FF0000"/>
                </a:solidFill>
              </a:rPr>
              <a:t>A</a:t>
            </a:r>
            <a:r>
              <a:rPr lang="en-US" kern="0" dirty="0" smtClean="0">
                <a:solidFill>
                  <a:srgbClr val="FF0000"/>
                </a:solidFill>
              </a:rPr>
              <a:t>ttempt overdrive.</a:t>
            </a:r>
          </a:p>
          <a:p>
            <a:pPr eaLnBrk="0" hangingPunct="0">
              <a:defRPr/>
            </a:pPr>
            <a:r>
              <a:rPr lang="en-US" u="sng" kern="0" dirty="0" smtClean="0"/>
              <a:t>Key Issues:</a:t>
            </a:r>
          </a:p>
          <a:p>
            <a:pPr lvl="1" indent="-457200" eaLnBrk="0" hangingPunct="0">
              <a:buFont typeface="Arial"/>
              <a:buChar char="•"/>
              <a:defRPr/>
            </a:pPr>
            <a:r>
              <a:rPr lang="en-US" kern="0" dirty="0"/>
              <a:t>Shape control and ELMs impact on the RF coupling.</a:t>
            </a:r>
          </a:p>
          <a:p>
            <a:pPr lvl="1" indent="-457200" eaLnBrk="0" hangingPunct="0">
              <a:buFont typeface="Arial"/>
              <a:buChar char="•"/>
              <a:defRPr/>
            </a:pPr>
            <a:r>
              <a:rPr lang="en-US" kern="0" dirty="0"/>
              <a:t>ITB </a:t>
            </a:r>
            <a:r>
              <a:rPr lang="en-US" kern="0" dirty="0" smtClean="0"/>
              <a:t>formation</a:t>
            </a:r>
          </a:p>
          <a:p>
            <a:pPr eaLnBrk="0" hangingPunct="0">
              <a:defRPr/>
            </a:pPr>
            <a:r>
              <a:rPr lang="en-US" u="sng" kern="0" dirty="0" smtClean="0"/>
              <a:t>Analysis/Modeling</a:t>
            </a:r>
          </a:p>
          <a:p>
            <a:pPr marL="285750" indent="-285750" eaLnBrk="0" hangingPunct="0">
              <a:buFont typeface="Arial"/>
              <a:buChar char="•"/>
              <a:defRPr/>
            </a:pPr>
            <a:r>
              <a:rPr lang="en-US" kern="0" dirty="0" smtClean="0"/>
              <a:t>TRANSP, TRANSP+TORIC</a:t>
            </a:r>
          </a:p>
          <a:p>
            <a:pPr marL="285750" indent="-285750" eaLnBrk="0" hangingPunct="0">
              <a:buFont typeface="Arial"/>
              <a:buChar char="•"/>
              <a:defRPr/>
            </a:pPr>
            <a:r>
              <a:rPr lang="en-US" kern="0" dirty="0" smtClean="0"/>
              <a:t>AORSA</a:t>
            </a:r>
          </a:p>
          <a:p>
            <a:pPr marL="285750" indent="-285750" eaLnBrk="0" hangingPunct="0">
              <a:buFont typeface="Arial"/>
              <a:buChar char="•"/>
              <a:defRPr/>
            </a:pPr>
            <a:endParaRPr lang="en-US" kern="0" dirty="0" smtClean="0"/>
          </a:p>
          <a:p>
            <a:pPr marL="342900" indent="-342900" eaLnBrk="0" hangingPunct="0">
              <a:buFont typeface="Arial"/>
              <a:buChar char="•"/>
              <a:defRPr/>
            </a:pPr>
            <a:endParaRPr lang="en-US" sz="1800" b="0" i="0" kern="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buFont typeface="Arial"/>
              <a:buChar char="•"/>
              <a:defRPr/>
            </a:pPr>
            <a:endParaRPr lang="en-US" sz="1800" b="0" i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019800"/>
            <a:ext cx="248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FF"/>
                </a:solidFill>
              </a:rPr>
              <a:t>These support SFSU thrust #3, WH&amp;CD thrusts #1 &amp; 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" y="5867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talk by </a:t>
            </a:r>
            <a:r>
              <a:rPr lang="en-US" dirty="0" err="1" smtClean="0"/>
              <a:t>Poli</a:t>
            </a:r>
            <a:r>
              <a:rPr lang="en-US" dirty="0" smtClean="0"/>
              <a:t> for how this type of heating fits into the full ramp-up scheme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Low Plasma Current, Fully Non-Inductive, HHFW H-Mode Plasmas</a:t>
            </a:r>
            <a:endParaRPr lang="en-US" i="1" dirty="0" smtClean="0"/>
          </a:p>
          <a:p>
            <a:r>
              <a:rPr lang="en-US" dirty="0" smtClean="0"/>
              <a:t>(XP-1534, Taylor)</a:t>
            </a:r>
            <a:endParaRPr lang="en-US" dirty="0"/>
          </a:p>
        </p:txBody>
      </p:sp>
      <p:pic>
        <p:nvPicPr>
          <p:cNvPr id="10" name="Picture 2" descr="138506_Results_r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8"/>
          <a:stretch>
            <a:fillRect/>
          </a:stretch>
        </p:blipFill>
        <p:spPr bwMode="auto">
          <a:xfrm>
            <a:off x="457200" y="2720743"/>
            <a:ext cx="4419600" cy="32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590800"/>
            <a:ext cx="205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11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G</a:t>
            </a:r>
            <a:r>
              <a:rPr lang="ro-RO" sz="11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. Taylor et al., Phys. Plasmas 19 (2012) 042501</a:t>
            </a:r>
            <a:endParaRPr lang="en-US" sz="11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05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</a:rPr>
              <a:t>Ability of Large Tangency Radius Beam to Couple Power/Current at Low Current Will Be Assessed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257800" cy="49530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Motivation</a:t>
            </a:r>
          </a:p>
          <a:p>
            <a:pPr lvl="1">
              <a:defRPr/>
            </a:pPr>
            <a:r>
              <a:rPr lang="en-US" dirty="0" smtClean="0"/>
              <a:t>Calculations predict high current drive efficiency at low I</a:t>
            </a:r>
            <a:r>
              <a:rPr lang="en-US" baseline="-25000" dirty="0" smtClean="0"/>
              <a:t>P</a:t>
            </a:r>
            <a:r>
              <a:rPr lang="en-US" dirty="0" smtClean="0"/>
              <a:t> for large tangency radius sources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Assess lowest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(&amp; therefor n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for NB </a:t>
            </a:r>
            <a:r>
              <a:rPr lang="en-US" dirty="0" smtClean="0">
                <a:solidFill>
                  <a:srgbClr val="FF0000"/>
                </a:solidFill>
              </a:rPr>
              <a:t>coupling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as a function of tangency radius</a:t>
            </a:r>
          </a:p>
          <a:p>
            <a:pPr>
              <a:defRPr/>
            </a:pPr>
            <a:r>
              <a:rPr lang="en-US" dirty="0" smtClean="0"/>
              <a:t>Key Issues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dirty="0"/>
              <a:t>Shine through </a:t>
            </a:r>
            <a:r>
              <a:rPr lang="en-US" dirty="0" smtClean="0"/>
              <a:t>losses vs. bad orbit losses</a:t>
            </a:r>
            <a:endParaRPr lang="en-US" dirty="0"/>
          </a:p>
          <a:p>
            <a:pPr lvl="1">
              <a:defRPr/>
            </a:pPr>
            <a:r>
              <a:rPr lang="en-US" dirty="0"/>
              <a:t>FI pressure peaking</a:t>
            </a:r>
          </a:p>
          <a:p>
            <a:pPr lvl="1">
              <a:defRPr/>
            </a:pPr>
            <a:r>
              <a:rPr lang="en-US" dirty="0" smtClean="0"/>
              <a:t>Confinement &amp; plasma control at low I</a:t>
            </a:r>
            <a:r>
              <a:rPr lang="en-US" baseline="-25000" dirty="0" smtClean="0"/>
              <a:t>P</a:t>
            </a:r>
            <a:endParaRPr lang="en-US" dirty="0"/>
          </a:p>
          <a:p>
            <a:pPr>
              <a:defRPr/>
            </a:pPr>
            <a:r>
              <a:rPr lang="en-US" dirty="0" smtClean="0"/>
              <a:t>Method</a:t>
            </a:r>
          </a:p>
          <a:p>
            <a:pPr lvl="1">
              <a:defRPr/>
            </a:pPr>
            <a:r>
              <a:rPr lang="en-US" dirty="0" smtClean="0"/>
              <a:t>High B</a:t>
            </a:r>
            <a:r>
              <a:rPr lang="en-US" baseline="-25000" dirty="0" smtClean="0"/>
              <a:t>T</a:t>
            </a:r>
            <a:r>
              <a:rPr lang="en-US" dirty="0" smtClean="0"/>
              <a:t>, 300&lt;I</a:t>
            </a:r>
            <a:r>
              <a:rPr lang="en-US" baseline="-25000" dirty="0" smtClean="0"/>
              <a:t>P</a:t>
            </a:r>
            <a:r>
              <a:rPr lang="en-US" dirty="0" smtClean="0"/>
              <a:t>&lt;500 kA, 80-90 kV beams.</a:t>
            </a:r>
          </a:p>
          <a:p>
            <a:pPr lvl="1">
              <a:defRPr/>
            </a:pPr>
            <a:r>
              <a:rPr lang="en-US" dirty="0" smtClean="0"/>
              <a:t>FI diagnostics and comparison to TRANSP predictions</a:t>
            </a:r>
            <a:endParaRPr lang="en-US" dirty="0"/>
          </a:p>
          <a:p>
            <a:pPr lvl="1">
              <a:defRPr/>
            </a:pPr>
            <a:r>
              <a:rPr lang="en-US" dirty="0"/>
              <a:t>HHFW may be used to increase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>
              <a:defRPr/>
            </a:pPr>
            <a:r>
              <a:rPr lang="en-US" dirty="0" smtClean="0"/>
              <a:t>Analysis/Modeling</a:t>
            </a:r>
          </a:p>
          <a:p>
            <a:pPr lvl="1">
              <a:defRPr/>
            </a:pPr>
            <a:r>
              <a:rPr lang="en-US" dirty="0" smtClean="0"/>
              <a:t>TRANSP/NUBEAM</a:t>
            </a:r>
            <a:endParaRPr lang="en-US" dirty="0"/>
          </a:p>
        </p:txBody>
      </p:sp>
      <p:pic>
        <p:nvPicPr>
          <p:cNvPr id="35843" name="Picture 3" descr="Screen Shot 2015-02-26 at 8.0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066800"/>
            <a:ext cx="39735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169223"/>
            <a:ext cx="4635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These support milestone SFSU thrust #2, ASC thrust #1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9607" y="6248400"/>
            <a:ext cx="3708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J. Menard, et al., Nuclear Fusion </a:t>
            </a:r>
            <a:r>
              <a:rPr lang="en-US" sz="1200" b="1" dirty="0" smtClean="0"/>
              <a:t>42</a:t>
            </a:r>
            <a:r>
              <a:rPr lang="en-US" sz="1200" dirty="0" smtClean="0"/>
              <a:t>, 083015 (2012)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4731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NB Ramp-Up Studies</a:t>
            </a:r>
            <a:r>
              <a:rPr lang="en-US" sz="2000" dirty="0"/>
              <a:t> </a:t>
            </a:r>
            <a:r>
              <a:rPr lang="en-US" sz="2000" dirty="0" smtClean="0"/>
              <a:t>(XP-1567, F. </a:t>
            </a:r>
            <a:r>
              <a:rPr lang="en-US" sz="2000" dirty="0" err="1" smtClean="0"/>
              <a:t>Poli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325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Optimization of the Vertical Control Algorithm </a:t>
            </a:r>
            <a:r>
              <a:rPr lang="en-US" dirty="0" smtClean="0"/>
              <a:t>(XP-1501, Boyer)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Goal:</a:t>
            </a:r>
            <a:r>
              <a:rPr lang="en-US" dirty="0" smtClean="0">
                <a:solidFill>
                  <a:srgbClr val="FF0000"/>
                </a:solidFill>
              </a:rPr>
              <a:t> Optimize control observer parameters, feedback gains, and then push to higher elongation.</a:t>
            </a:r>
          </a:p>
          <a:p>
            <a:pPr lvl="1"/>
            <a:r>
              <a:rPr lang="en-US" b="1" dirty="0" smtClean="0"/>
              <a:t>Analysis</a:t>
            </a:r>
            <a:r>
              <a:rPr lang="en-US" dirty="0" smtClean="0"/>
              <a:t>: TOKSYS, TRANSP-ISOLVER</a:t>
            </a:r>
          </a:p>
          <a:p>
            <a:r>
              <a:rPr lang="en-US" i="1" dirty="0" smtClean="0"/>
              <a:t>Tuning of Automated </a:t>
            </a:r>
            <a:r>
              <a:rPr lang="en-US" i="1" dirty="0" err="1" smtClean="0"/>
              <a:t>Rampdown</a:t>
            </a:r>
            <a:r>
              <a:rPr lang="en-US" i="1" dirty="0" smtClean="0"/>
              <a:t> Software </a:t>
            </a:r>
            <a:r>
              <a:rPr lang="en-US" dirty="0" smtClean="0"/>
              <a:t>(XP-1502, Gerhardt)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</a:t>
            </a:r>
            <a:r>
              <a:rPr lang="en-US" dirty="0" smtClean="0">
                <a:solidFill>
                  <a:srgbClr val="FF0000"/>
                </a:solidFill>
              </a:rPr>
              <a:t>: Tune shutdown algorithm for the more challenging H-mode </a:t>
            </a:r>
            <a:r>
              <a:rPr lang="en-US" dirty="0" err="1" smtClean="0">
                <a:solidFill>
                  <a:srgbClr val="FF0000"/>
                </a:solidFill>
              </a:rPr>
              <a:t>rampdown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b="1" dirty="0" smtClean="0"/>
              <a:t>Key Issues</a:t>
            </a:r>
            <a:r>
              <a:rPr lang="en-US" dirty="0" smtClean="0"/>
              <a:t>: Shape handoff using ISOFLUX, position transients during H-&gt;L.</a:t>
            </a:r>
          </a:p>
          <a:p>
            <a:r>
              <a:rPr lang="en-US" i="1" dirty="0" smtClean="0"/>
              <a:t>HHFW Antenna Conditioning </a:t>
            </a:r>
            <a:r>
              <a:rPr lang="en-US" dirty="0" smtClean="0"/>
              <a:t>(XMP-026, Hosea)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</a:t>
            </a:r>
            <a:r>
              <a:rPr lang="en-US" dirty="0" smtClean="0">
                <a:solidFill>
                  <a:srgbClr val="FF0000"/>
                </a:solidFill>
              </a:rPr>
              <a:t>: Antenna conditioning under plasma conditions, after successful antenna conditioning</a:t>
            </a:r>
          </a:p>
          <a:p>
            <a:r>
              <a:rPr lang="en-US" i="1" dirty="0" smtClean="0"/>
              <a:t>Commissioning CHI System </a:t>
            </a:r>
            <a:r>
              <a:rPr lang="en-US" dirty="0" smtClean="0"/>
              <a:t>(XMP-126, Raman)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</a:t>
            </a:r>
            <a:r>
              <a:rPr lang="en-US" dirty="0" smtClean="0">
                <a:solidFill>
                  <a:srgbClr val="FF0000"/>
                </a:solidFill>
              </a:rPr>
              <a:t>: Commission CHI capacitor bank and dedicated instrumentation, make first CHI discharges.</a:t>
            </a:r>
          </a:p>
          <a:p>
            <a:pPr lvl="1"/>
            <a:r>
              <a:rPr lang="en-US" b="1" dirty="0" smtClean="0"/>
              <a:t>Key Issues</a:t>
            </a:r>
            <a:r>
              <a:rPr lang="en-US" dirty="0" smtClean="0"/>
              <a:t>: Noise reduction on new instrumentation, DCPS configuration during CHI, noise on magnetic diagnostics.</a:t>
            </a:r>
          </a:p>
          <a:p>
            <a:r>
              <a:rPr lang="en-US" dirty="0" smtClean="0"/>
              <a:t>LGI Control (XMP-130, Lunsford)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Goal</a:t>
            </a:r>
            <a:r>
              <a:rPr lang="en-US" dirty="0" smtClean="0">
                <a:solidFill>
                  <a:srgbClr val="FF0000"/>
                </a:solidFill>
              </a:rPr>
              <a:t>: Commission Lithium Granule Injector, including PCS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SG Also Supports Cross-Cutting and Enabling XPs &amp; XMPs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74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/>
              <a:t> </a:t>
            </a:r>
            <a:r>
              <a:rPr lang="en-US" dirty="0" smtClean="0"/>
              <a:t>&amp; Organization</a:t>
            </a:r>
          </a:p>
          <a:p>
            <a:r>
              <a:rPr lang="en-US" dirty="0" smtClean="0"/>
              <a:t>Milestones and the Research Forum</a:t>
            </a:r>
          </a:p>
          <a:p>
            <a:r>
              <a:rPr lang="en-US" dirty="0" smtClean="0"/>
              <a:t>Research Results, Status, and Plans</a:t>
            </a:r>
            <a:endParaRPr lang="en-US" dirty="0"/>
          </a:p>
          <a:p>
            <a:pPr lvl="1"/>
            <a:r>
              <a:rPr lang="en-US" dirty="0" smtClean="0"/>
              <a:t>Advanced Scenarios and Control</a:t>
            </a:r>
          </a:p>
          <a:p>
            <a:pPr lvl="1"/>
            <a:r>
              <a:rPr lang="en-US" dirty="0" smtClean="0"/>
              <a:t>RF Heating and Current Drive</a:t>
            </a:r>
          </a:p>
          <a:p>
            <a:pPr lvl="1"/>
            <a:r>
              <a:rPr lang="en-US" dirty="0" smtClean="0"/>
              <a:t>Solenoid Free Start-Up</a:t>
            </a:r>
          </a:p>
          <a:p>
            <a:pPr lvl="1"/>
            <a:r>
              <a:rPr lang="en-US" dirty="0" smtClean="0"/>
              <a:t>Two Multi-TSG </a:t>
            </a:r>
            <a:r>
              <a:rPr lang="en-US" dirty="0"/>
              <a:t>Experiments + CC&amp;</a:t>
            </a:r>
            <a:r>
              <a:rPr lang="en-US" dirty="0" smtClean="0"/>
              <a:t>E</a:t>
            </a:r>
            <a:endParaRPr lang="en-US" dirty="0"/>
          </a:p>
          <a:p>
            <a:r>
              <a:rPr lang="en-US" dirty="0"/>
              <a:t>Key Research Enabled by the Proposed Facility </a:t>
            </a:r>
            <a:r>
              <a:rPr lang="en-US" dirty="0" smtClean="0"/>
              <a:t>Enhancements</a:t>
            </a:r>
          </a:p>
          <a:p>
            <a:r>
              <a:rPr lang="en-US" dirty="0"/>
              <a:t>Connection to FES priorities and Summary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429000" y="4876800"/>
            <a:ext cx="990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2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28 GHz </a:t>
            </a:r>
            <a:r>
              <a:rPr lang="en-US" dirty="0" err="1" smtClean="0"/>
              <a:t>gyrotron</a:t>
            </a:r>
            <a:r>
              <a:rPr lang="en-US" dirty="0" smtClean="0"/>
              <a:t> system is largely motivated by the need to connect CHI to HHFW and NB heating.</a:t>
            </a:r>
          </a:p>
          <a:p>
            <a:pPr lvl="1"/>
            <a:r>
              <a:rPr lang="en-US" dirty="0" smtClean="0"/>
              <a:t>See talk by F. </a:t>
            </a:r>
            <a:r>
              <a:rPr lang="en-US" dirty="0" err="1" smtClean="0"/>
              <a:t>Poli</a:t>
            </a:r>
            <a:r>
              <a:rPr lang="en-US" dirty="0" smtClean="0"/>
              <a:t> for details on how SFSU research will be fundamentally enhanced.</a:t>
            </a:r>
          </a:p>
          <a:p>
            <a:endParaRPr lang="en-US" dirty="0" smtClean="0"/>
          </a:p>
          <a:p>
            <a:r>
              <a:rPr lang="en-US" dirty="0" smtClean="0"/>
              <a:t>28 GHz </a:t>
            </a:r>
            <a:r>
              <a:rPr lang="en-US" dirty="0" err="1" smtClean="0"/>
              <a:t>gyrotron</a:t>
            </a:r>
            <a:r>
              <a:rPr lang="en-US" dirty="0" smtClean="0"/>
              <a:t> will also allow EBW heating studies to move forward, following a launcher upgrade.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High-Z PFC upgrade will provide metal electrode surfaces, which will likely prove advantageous </a:t>
            </a:r>
            <a:r>
              <a:rPr lang="en-US" dirty="0" smtClean="0"/>
              <a:t>for CHI once </a:t>
            </a:r>
            <a:r>
              <a:rPr lang="en-US" dirty="0" smtClean="0"/>
              <a:t>properly </a:t>
            </a:r>
            <a:r>
              <a:rPr lang="en-US" dirty="0" smtClean="0"/>
              <a:t>conditioned (reduced low-Z impurities, radiation).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Proposed Facility </a:t>
            </a:r>
            <a:r>
              <a:rPr lang="en-US" sz="2800" dirty="0"/>
              <a:t>E</a:t>
            </a:r>
            <a:r>
              <a:rPr lang="en-US" sz="2800" dirty="0" smtClean="0"/>
              <a:t>nhancements Will Be a Dramatic Step Forwards for SFSU and WH&amp;CD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472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Explore unique ST parameter regimes to advance predictive capability – for ITER and Beyond</a:t>
            </a:r>
          </a:p>
          <a:p>
            <a:pPr lvl="1"/>
            <a:r>
              <a:rPr lang="en-US" dirty="0" smtClean="0"/>
              <a:t>WH&amp;CD: Advanced ICRH modeling and code validation</a:t>
            </a:r>
          </a:p>
          <a:p>
            <a:pPr lvl="1"/>
            <a:r>
              <a:rPr lang="en-US" dirty="0" smtClean="0"/>
              <a:t>SFSU: Modeling of reconnection during CHI</a:t>
            </a:r>
          </a:p>
          <a:p>
            <a:endParaRPr lang="en-US" dirty="0" smtClean="0"/>
          </a:p>
          <a:p>
            <a:r>
              <a:rPr lang="en-US" dirty="0" smtClean="0"/>
              <a:t>Develop Solutions for PMI Challenge</a:t>
            </a:r>
          </a:p>
          <a:p>
            <a:pPr lvl="1"/>
            <a:r>
              <a:rPr lang="en-US" dirty="0" smtClean="0"/>
              <a:t>ASC: Closed loop control of advanced </a:t>
            </a:r>
            <a:r>
              <a:rPr lang="en-US" dirty="0" err="1" smtClean="0"/>
              <a:t>divertor</a:t>
            </a:r>
            <a:r>
              <a:rPr lang="en-US" dirty="0" smtClean="0"/>
              <a:t> geometry, </a:t>
            </a:r>
            <a:r>
              <a:rPr lang="en-US" dirty="0" err="1" smtClean="0"/>
              <a:t>divertor</a:t>
            </a:r>
            <a:r>
              <a:rPr lang="en-US" dirty="0" smtClean="0"/>
              <a:t> radiation</a:t>
            </a:r>
          </a:p>
          <a:p>
            <a:endParaRPr lang="en-US" dirty="0"/>
          </a:p>
          <a:p>
            <a:r>
              <a:rPr lang="en-US" dirty="0" smtClean="0"/>
              <a:t>Advance ST as a possible FNSF/ Pilot Plant </a:t>
            </a:r>
          </a:p>
          <a:p>
            <a:pPr lvl="1"/>
            <a:r>
              <a:rPr lang="en-US" dirty="0" smtClean="0"/>
              <a:t>HW&amp;CD, SFSU: Non-inductive startup and </a:t>
            </a:r>
            <a:r>
              <a:rPr lang="en-US" dirty="0" err="1" smtClean="0"/>
              <a:t>rampup</a:t>
            </a:r>
            <a:endParaRPr lang="en-US" dirty="0" smtClean="0"/>
          </a:p>
          <a:p>
            <a:pPr lvl="1"/>
            <a:r>
              <a:rPr lang="en-US" dirty="0" smtClean="0"/>
              <a:t>ASC: Fully non-inductive scenarios, profile control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NSTX-U Mission </a:t>
            </a:r>
            <a:r>
              <a:rPr lang="en-US" dirty="0" smtClean="0"/>
              <a:t>Elements</a:t>
            </a:r>
            <a:br>
              <a:rPr lang="en-US" dirty="0" smtClean="0"/>
            </a:br>
            <a:r>
              <a:rPr lang="en-US" sz="3100" dirty="0" smtClean="0"/>
              <a:t>And How the Integrated Scenarios SG Fits In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003842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-pump should resolve a long-standing, legitimate criticism of NSTX scenario research…lack of density control.</a:t>
            </a:r>
          </a:p>
          <a:p>
            <a:pPr lvl="1"/>
            <a:r>
              <a:rPr lang="en-US" dirty="0" smtClean="0"/>
              <a:t>Will likely be a key capability in exploiting the full NSTX-U magnet and heating systems.</a:t>
            </a:r>
          </a:p>
          <a:p>
            <a:pPr lvl="1"/>
            <a:r>
              <a:rPr lang="en-US" dirty="0" smtClean="0"/>
              <a:t>Will facilitate targeted scenario and physics studies.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/>
              <a:t>talks </a:t>
            </a:r>
            <a:r>
              <a:rPr lang="en-US" dirty="0" smtClean="0"/>
              <a:t>by R. </a:t>
            </a:r>
            <a:r>
              <a:rPr lang="en-US" dirty="0" err="1" smtClean="0"/>
              <a:t>Maingi</a:t>
            </a:r>
            <a:r>
              <a:rPr lang="en-US" dirty="0" smtClean="0"/>
              <a:t>, M. Ono </a:t>
            </a:r>
            <a:r>
              <a:rPr lang="en-US" dirty="0" smtClean="0"/>
              <a:t>for more details.</a:t>
            </a:r>
          </a:p>
          <a:p>
            <a:r>
              <a:rPr lang="en-US" dirty="0" smtClean="0"/>
              <a:t>High-Z PFC enhancement will introduce critical, exciting challenges to scenario and control development.</a:t>
            </a:r>
          </a:p>
          <a:p>
            <a:pPr lvl="1"/>
            <a:r>
              <a:rPr lang="en-US" dirty="0" smtClean="0"/>
              <a:t>May make active heat flux management as critical as other control loops, as will be the case in ITER and other next steps.</a:t>
            </a:r>
          </a:p>
          <a:p>
            <a:pPr lvl="1"/>
            <a:r>
              <a:rPr lang="en-US" dirty="0" smtClean="0"/>
              <a:t>See talk by M. </a:t>
            </a:r>
            <a:r>
              <a:rPr lang="en-US" dirty="0" err="1" smtClean="0"/>
              <a:t>Jaworski</a:t>
            </a:r>
            <a:r>
              <a:rPr lang="en-US" dirty="0" smtClean="0"/>
              <a:t> for details.</a:t>
            </a:r>
          </a:p>
          <a:p>
            <a:r>
              <a:rPr lang="en-US" dirty="0" smtClean="0"/>
              <a:t>NCC will provide an additional key actuator for profile control.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losed loop pedestal height control will be assessed as an ELM mitigation strategy.</a:t>
            </a:r>
          </a:p>
          <a:p>
            <a:pPr lvl="1"/>
            <a:r>
              <a:rPr lang="en-US" dirty="0" smtClean="0"/>
              <a:t>More flexible rotation control strategies will be </a:t>
            </a:r>
            <a:r>
              <a:rPr lang="en-US" dirty="0" smtClean="0"/>
              <a:t>developed, which may be important for scenario optimization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Exciting Opportunities for ASC Research Will Come out of the Facility Enhancements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86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/>
              <a:t> </a:t>
            </a:r>
            <a:r>
              <a:rPr lang="en-US" dirty="0" smtClean="0"/>
              <a:t>&amp; Organization</a:t>
            </a:r>
          </a:p>
          <a:p>
            <a:r>
              <a:rPr lang="en-US" dirty="0" smtClean="0"/>
              <a:t>Milestones and the Research Forum</a:t>
            </a:r>
          </a:p>
          <a:p>
            <a:r>
              <a:rPr lang="en-US" dirty="0" smtClean="0"/>
              <a:t>Research Results, Status, and Plans</a:t>
            </a:r>
            <a:endParaRPr lang="en-US" dirty="0"/>
          </a:p>
          <a:p>
            <a:pPr lvl="1"/>
            <a:r>
              <a:rPr lang="en-US" dirty="0" smtClean="0"/>
              <a:t>Advanced Scenarios and Control</a:t>
            </a:r>
          </a:p>
          <a:p>
            <a:pPr lvl="1"/>
            <a:r>
              <a:rPr lang="en-US" dirty="0" smtClean="0"/>
              <a:t>RF Heating and Current Drive</a:t>
            </a:r>
          </a:p>
          <a:p>
            <a:pPr lvl="1"/>
            <a:r>
              <a:rPr lang="en-US" dirty="0" smtClean="0"/>
              <a:t>Solenoid Free Start-Up</a:t>
            </a:r>
          </a:p>
          <a:p>
            <a:pPr lvl="1"/>
            <a:r>
              <a:rPr lang="en-US" dirty="0" smtClean="0"/>
              <a:t>Two Multi-TSG </a:t>
            </a:r>
            <a:r>
              <a:rPr lang="en-US" dirty="0"/>
              <a:t>Experiments + CC&amp;</a:t>
            </a:r>
            <a:r>
              <a:rPr lang="en-US" dirty="0" smtClean="0"/>
              <a:t>E</a:t>
            </a:r>
            <a:endParaRPr lang="en-US" dirty="0"/>
          </a:p>
          <a:p>
            <a:r>
              <a:rPr lang="en-US" dirty="0"/>
              <a:t>Key Research Enabled by the Proposed Facility </a:t>
            </a:r>
            <a:r>
              <a:rPr lang="en-US" dirty="0" smtClean="0"/>
              <a:t>Enhancements</a:t>
            </a:r>
          </a:p>
          <a:p>
            <a:r>
              <a:rPr lang="en-US" dirty="0"/>
              <a:t>Connection to FES priorities and Summary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7315200" y="5486400"/>
            <a:ext cx="990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9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Advancing predictive capability, model validation</a:t>
            </a:r>
          </a:p>
          <a:p>
            <a:pPr lvl="1"/>
            <a:r>
              <a:rPr lang="en-US" dirty="0" smtClean="0"/>
              <a:t>Control oriented modeling, start-up modeling, RF code validation</a:t>
            </a:r>
          </a:p>
          <a:p>
            <a:pPr lvl="2"/>
            <a:r>
              <a:rPr lang="en-US" dirty="0" smtClean="0"/>
              <a:t>See also talks by Boyer, </a:t>
            </a:r>
            <a:r>
              <a:rPr lang="en-US" dirty="0" err="1" smtClean="0"/>
              <a:t>Poli</a:t>
            </a:r>
            <a:r>
              <a:rPr lang="en-US" dirty="0" smtClean="0"/>
              <a:t>, in addition to these slides.</a:t>
            </a:r>
          </a:p>
          <a:p>
            <a:r>
              <a:rPr lang="en-US" dirty="0" smtClean="0"/>
              <a:t>Mitigating / avoiding transients</a:t>
            </a:r>
          </a:p>
          <a:p>
            <a:pPr lvl="1"/>
            <a:r>
              <a:rPr lang="en-US" dirty="0" smtClean="0"/>
              <a:t>Disruption avoidance via </a:t>
            </a:r>
            <a:r>
              <a:rPr lang="en-US" dirty="0" err="1" smtClean="0"/>
              <a:t>i</a:t>
            </a:r>
            <a:r>
              <a:rPr lang="en-US" dirty="0" smtClean="0"/>
              <a:t>) advanced profile control and ii) discharge shutdown studies</a:t>
            </a:r>
          </a:p>
          <a:p>
            <a:r>
              <a:rPr lang="en-US" dirty="0" smtClean="0"/>
              <a:t>Taming the PMI</a:t>
            </a:r>
          </a:p>
          <a:p>
            <a:pPr lvl="1"/>
            <a:r>
              <a:rPr lang="en-US" dirty="0" smtClean="0"/>
              <a:t>Closed-loop control of advanced </a:t>
            </a:r>
            <a:r>
              <a:rPr lang="en-US" dirty="0" err="1" smtClean="0"/>
              <a:t>divertors</a:t>
            </a:r>
            <a:r>
              <a:rPr lang="en-US" dirty="0" smtClean="0"/>
              <a:t> (magnetic geometry and radiation)</a:t>
            </a:r>
          </a:p>
          <a:p>
            <a:r>
              <a:rPr lang="en-US" dirty="0" smtClean="0"/>
              <a:t>Establishing physics basis for FNSF</a:t>
            </a:r>
          </a:p>
          <a:p>
            <a:pPr lvl="1"/>
            <a:r>
              <a:rPr lang="en-US" i="1" u="sng" dirty="0" smtClean="0"/>
              <a:t>Non-inductive start-up, ramp-up, and sustainment</a:t>
            </a:r>
          </a:p>
          <a:p>
            <a:pPr lvl="1"/>
            <a:r>
              <a:rPr lang="en-US" dirty="0" smtClean="0"/>
              <a:t>RF Physics</a:t>
            </a:r>
          </a:p>
          <a:p>
            <a:r>
              <a:rPr lang="en-US" dirty="0" smtClean="0"/>
              <a:t>Supporting discovery science, basic plasma physics</a:t>
            </a:r>
          </a:p>
          <a:p>
            <a:pPr lvl="1"/>
            <a:r>
              <a:rPr lang="en-US" dirty="0" smtClean="0"/>
              <a:t>Reconnection physics during CHI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SG Research Supports FES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30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support for the non-inductive startup, ramp-up, and sustainment across the three TSGs.</a:t>
            </a:r>
          </a:p>
          <a:p>
            <a:r>
              <a:rPr lang="en-US" dirty="0" smtClean="0"/>
              <a:t>Active modeling efforts in all areas support the NSTX-U programmatic goals and FES priorities</a:t>
            </a:r>
          </a:p>
          <a:p>
            <a:r>
              <a:rPr lang="en-US" dirty="0" smtClean="0"/>
              <a:t>Developing the H&amp;CD actuator physics and closed loop control techniques for next step devices.</a:t>
            </a:r>
          </a:p>
          <a:p>
            <a:r>
              <a:rPr lang="en-US" dirty="0" smtClean="0"/>
              <a:t>We have an exciting research program planned for the FY16 run and are ready to go!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This SG Works to Solve Scenario Physics Problems for the NSTX-U Program, ITER, and Next-Step Devices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3619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 smtClean="0"/>
              <a:t>Backup</a:t>
            </a:r>
            <a:endParaRPr lang="en-US" sz="19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5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 Absorption of HHFW Power Has Potential Benefits and Disadvantages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99060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NSTX, a significant fraction of (core) HHFW power absorbed by fast ions.</a:t>
            </a:r>
          </a:p>
          <a:p>
            <a:pPr lvl="1"/>
            <a:r>
              <a:rPr lang="en-US" sz="2000" dirty="0" smtClean="0"/>
              <a:t>Seen in neutrons, NPA spectrum, FIDA.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057400"/>
            <a:ext cx="3753033" cy="39010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2514600"/>
            <a:ext cx="5334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Ion acceleration to loss orbits can be a strong loss </a:t>
            </a:r>
            <a:r>
              <a:rPr lang="en-US" sz="2400" dirty="0" smtClean="0"/>
              <a:t>mechanism</a:t>
            </a:r>
            <a:endParaRPr lang="en-US" sz="2400" dirty="0"/>
          </a:p>
          <a:p>
            <a:pPr lvl="1"/>
            <a:r>
              <a:rPr lang="en-US" sz="2000" dirty="0" smtClean="0"/>
              <a:t>detrimental </a:t>
            </a:r>
            <a:r>
              <a:rPr lang="en-US" sz="2000" dirty="0"/>
              <a:t>heat loads to the </a:t>
            </a:r>
            <a:r>
              <a:rPr lang="en-US" sz="2000" dirty="0" err="1"/>
              <a:t>PFCs.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FW interactions with beam ions could be </a:t>
            </a:r>
            <a:r>
              <a:rPr lang="en-US" sz="2400" dirty="0" smtClean="0"/>
              <a:t>useful for </a:t>
            </a:r>
            <a:r>
              <a:rPr lang="en-US" sz="2400" dirty="0"/>
              <a:t>influencing energetic particle </a:t>
            </a:r>
            <a:r>
              <a:rPr lang="en-US" sz="2400" dirty="0" smtClean="0"/>
              <a:t>modes [EP TSG]</a:t>
            </a:r>
            <a:endParaRPr lang="en-US" sz="2400" dirty="0"/>
          </a:p>
          <a:p>
            <a:pPr lvl="1"/>
            <a:r>
              <a:rPr lang="en-US" sz="2000" dirty="0"/>
              <a:t>Modification of fast-ion distribution</a:t>
            </a:r>
          </a:p>
          <a:p>
            <a:pPr lvl="2"/>
            <a:r>
              <a:rPr lang="en-US" sz="1600" dirty="0"/>
              <a:t>D. Liu </a:t>
            </a:r>
            <a:r>
              <a:rPr lang="en-US" sz="1600" i="1" dirty="0"/>
              <a:t>et al., Plasma Phys. Control. Fusion</a:t>
            </a:r>
            <a:r>
              <a:rPr lang="en-US" sz="1600" dirty="0"/>
              <a:t> </a:t>
            </a:r>
            <a:r>
              <a:rPr lang="en-US" sz="1600" b="1" dirty="0"/>
              <a:t>52</a:t>
            </a:r>
            <a:r>
              <a:rPr lang="en-US" sz="1600" dirty="0"/>
              <a:t> (2010) 025006.</a:t>
            </a:r>
          </a:p>
          <a:p>
            <a:pPr lvl="1"/>
            <a:r>
              <a:rPr lang="en-US" sz="2000" dirty="0"/>
              <a:t>Suppression of energetic-particle driven modes</a:t>
            </a:r>
          </a:p>
          <a:p>
            <a:pPr lvl="2"/>
            <a:r>
              <a:rPr lang="en-US" sz="1600" dirty="0"/>
              <a:t>E. D. Frederickson </a:t>
            </a:r>
            <a:r>
              <a:rPr lang="en-US" sz="1600" i="1" dirty="0"/>
              <a:t>et al.</a:t>
            </a:r>
            <a:r>
              <a:rPr lang="en-US" sz="1600" dirty="0"/>
              <a:t>, </a:t>
            </a:r>
            <a:r>
              <a:rPr lang="en-US" sz="1600" i="1" dirty="0" err="1"/>
              <a:t>Nucl</a:t>
            </a:r>
            <a:r>
              <a:rPr lang="en-US" sz="1600" i="1" dirty="0"/>
              <a:t>. Fusion</a:t>
            </a:r>
            <a:r>
              <a:rPr lang="en-US" sz="1600" dirty="0"/>
              <a:t> 55 (2015) 013012.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High fraction of open flux conversion to closed flux seen in simulations with narrow injector flux footprint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DC82103-041B-D346-A5FA-083FED7A015E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46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162425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066800"/>
            <a:ext cx="45847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105400"/>
            <a:ext cx="891540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000" i="0" dirty="0"/>
              <a:t>CHI in NSTX-U configuration naturally has a narrower injector flux foot-print due to improved Injector coil positioning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i="0" dirty="0"/>
              <a:t>Due to higher Lundquist number in NSTX-U CHI simulations, closed flux surfaces form even during the actively injected phase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2286000" y="6324600"/>
            <a:ext cx="307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 dirty="0">
                <a:solidFill>
                  <a:schemeClr val="tx1"/>
                </a:solidFill>
              </a:rPr>
              <a:t>F. </a:t>
            </a:r>
            <a:r>
              <a:rPr lang="en-US" i="0" dirty="0" err="1">
                <a:solidFill>
                  <a:schemeClr val="tx1"/>
                </a:solidFill>
              </a:rPr>
              <a:t>Ebrahimi</a:t>
            </a:r>
            <a:r>
              <a:rPr lang="en-US" i="0" dirty="0">
                <a:solidFill>
                  <a:schemeClr val="tx1"/>
                </a:solidFill>
              </a:rPr>
              <a:t>, et al., submitted to NF-</a:t>
            </a:r>
            <a:r>
              <a:rPr lang="en-US" i="0" dirty="0" err="1">
                <a:solidFill>
                  <a:schemeClr val="tx1"/>
                </a:solidFill>
              </a:rPr>
              <a:t>Lett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304800" y="6324600"/>
            <a:ext cx="175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>
                <a:solidFill>
                  <a:schemeClr val="tx1"/>
                </a:solidFill>
              </a:rPr>
              <a:t>NIMROD Simulations</a:t>
            </a:r>
          </a:p>
        </p:txBody>
      </p:sp>
    </p:spTree>
    <p:extLst>
      <p:ext uri="{BB962C8B-B14F-4D97-AF65-F5344CB8AC3E}">
        <p14:creationId xmlns:p14="http://schemas.microsoft.com/office/powerpoint/2010/main" val="21988921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F8F8F8">
                  <a:alpha val="50999"/>
                </a:srgbClr>
              </a:gs>
              <a:gs pos="100000">
                <a:srgbClr val="F8F8F8">
                  <a:gamma/>
                  <a:shade val="71765"/>
                  <a:invGamma/>
                  <a:alpha val="50999"/>
                </a:srgbClr>
              </a:gs>
            </a:gsLst>
          </a:gradFill>
        </p:spPr>
        <p:txBody>
          <a:bodyPr vert="horz" lIns="45720" tIns="45720" rIns="4572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2800" dirty="0" smtClean="0"/>
              <a:t>Hardware Upgrades Support HHFW Operations and Physics Studies</a:t>
            </a:r>
            <a:endParaRPr lang="en-US" sz="2800" dirty="0">
              <a:solidFill>
                <a:srgbClr val="4C4BD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sz="2200" u="sng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31850" lvl="1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  <a:buFontTx/>
              <a:buNone/>
            </a:pPr>
            <a:r>
              <a:rPr lang="en-US" sz="1800" smtClean="0">
                <a:solidFill>
                  <a:srgbClr val="008000"/>
                </a:solidFill>
                <a:latin typeface="Arial" charset="0"/>
                <a:ea typeface="ＭＳ Ｐゴシック" charset="0"/>
              </a:rPr>
              <a:t>  								</a:t>
            </a:r>
            <a:endParaRPr lang="en-US" sz="1400" smtClean="0">
              <a:latin typeface="Arial" charset="0"/>
              <a:ea typeface="ＭＳ Ｐゴシック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  <a:buFontTx/>
              <a:buNone/>
            </a:pPr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0" y="990600"/>
            <a:ext cx="5715000" cy="556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Twelve-strap antenna re-installed</a:t>
            </a:r>
          </a:p>
          <a:p>
            <a:pPr lvl="1"/>
            <a:r>
              <a:rPr lang="en-US" dirty="0" smtClean="0"/>
              <a:t>New compliant, bellowed </a:t>
            </a:r>
            <a:r>
              <a:rPr lang="en-US" dirty="0" err="1" smtClean="0"/>
              <a:t>feedthrough</a:t>
            </a:r>
            <a:r>
              <a:rPr lang="en-US" dirty="0" smtClean="0"/>
              <a:t> used to withstand disruptions at I</a:t>
            </a:r>
            <a:r>
              <a:rPr lang="en-US" baseline="-25000" dirty="0" smtClean="0"/>
              <a:t>P</a:t>
            </a:r>
            <a:r>
              <a:rPr lang="en-US" dirty="0" smtClean="0"/>
              <a:t>=2 MA</a:t>
            </a:r>
          </a:p>
          <a:p>
            <a:pPr lvl="1"/>
            <a:r>
              <a:rPr lang="en-US" dirty="0" smtClean="0"/>
              <a:t>Additional grounding points added to raise voltage standoff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Six RF sources </a:t>
            </a:r>
            <a:r>
              <a:rPr lang="en-US" dirty="0" err="1" smtClean="0"/>
              <a:t>recommissioned</a:t>
            </a:r>
            <a:r>
              <a:rPr lang="en-US" dirty="0" smtClean="0"/>
              <a:t>; conditioning started</a:t>
            </a:r>
          </a:p>
          <a:p>
            <a:pPr lvl="1"/>
            <a:r>
              <a:rPr lang="en-US" dirty="0" smtClean="0"/>
              <a:t>Recent breaker failure being investigated; replacement parts are ready to go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New color fast camera and infrared camera will monitor antenna</a:t>
            </a:r>
          </a:p>
          <a:p>
            <a:endParaRPr lang="en-US" dirty="0"/>
          </a:p>
          <a:p>
            <a:r>
              <a:rPr lang="en-US" dirty="0" smtClean="0"/>
              <a:t>New sets of </a:t>
            </a:r>
            <a:r>
              <a:rPr lang="en-US" dirty="0" err="1" smtClean="0"/>
              <a:t>divertor</a:t>
            </a:r>
            <a:r>
              <a:rPr lang="en-US" dirty="0" smtClean="0"/>
              <a:t> Langmuir probes </a:t>
            </a:r>
          </a:p>
          <a:p>
            <a:pPr lvl="1"/>
            <a:r>
              <a:rPr lang="en-US" dirty="0" smtClean="0"/>
              <a:t>RF-suitable electronics have been designed, reviewed, and tested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4" descr="Compliant_condu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189163" cy="16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715000" y="3505200"/>
            <a:ext cx="3298101" cy="3022338"/>
            <a:chOff x="209216" y="2978900"/>
            <a:chExt cx="4205834" cy="4011240"/>
          </a:xfrm>
        </p:grpSpPr>
        <p:pic>
          <p:nvPicPr>
            <p:cNvPr id="7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1" r="74666"/>
            <a:stretch>
              <a:fillRect/>
            </a:stretch>
          </p:blipFill>
          <p:spPr bwMode="auto">
            <a:xfrm>
              <a:off x="209216" y="2978900"/>
              <a:ext cx="971725" cy="401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1861148" y="4597019"/>
              <a:ext cx="2429311" cy="1429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600" b="0" i="0" dirty="0" smtClean="0">
                  <a:solidFill>
                    <a:schemeClr val="tx1"/>
                  </a:solidFill>
                  <a:latin typeface="+mj-lt"/>
                </a:rPr>
                <a:t>Additional grounding to between antenna box and vessel</a:t>
              </a:r>
            </a:p>
          </p:txBody>
        </p:sp>
        <p:cxnSp>
          <p:nvCxnSpPr>
            <p:cNvPr id="10" name="Straight Arrow Connector 4"/>
            <p:cNvCxnSpPr>
              <a:cxnSpLocks noChangeShapeType="1"/>
              <a:stCxn id="8" idx="1"/>
            </p:cNvCxnSpPr>
            <p:nvPr/>
          </p:nvCxnSpPr>
          <p:spPr bwMode="auto">
            <a:xfrm flipH="1">
              <a:off x="1078514" y="5311860"/>
              <a:ext cx="782634" cy="42657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1472458" y="3181165"/>
              <a:ext cx="2942592" cy="93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0" dirty="0" err="1">
                  <a:solidFill>
                    <a:srgbClr val="660066"/>
                  </a:solidFill>
                  <a:latin typeface="Arial" charset="0"/>
                </a:rPr>
                <a:t>Poloidal</a:t>
              </a:r>
              <a:r>
                <a:rPr lang="en-US" sz="2000" i="0" dirty="0">
                  <a:solidFill>
                    <a:srgbClr val="660066"/>
                  </a:solidFill>
                  <a:latin typeface="Arial" charset="0"/>
                </a:rPr>
                <a:t> Cut of </a:t>
              </a:r>
              <a:endParaRPr lang="en-US" sz="2000" i="0" dirty="0" smtClean="0">
                <a:solidFill>
                  <a:srgbClr val="660066"/>
                </a:solidFill>
                <a:latin typeface="Arial" charset="0"/>
              </a:endParaRPr>
            </a:p>
            <a:p>
              <a:pPr algn="ctr"/>
              <a:r>
                <a:rPr lang="en-US" sz="2000" i="0" dirty="0" smtClean="0">
                  <a:solidFill>
                    <a:srgbClr val="660066"/>
                  </a:solidFill>
                  <a:latin typeface="Arial" charset="0"/>
                </a:rPr>
                <a:t>Antenna </a:t>
              </a:r>
              <a:r>
                <a:rPr lang="en-US" sz="2000" i="0" dirty="0">
                  <a:solidFill>
                    <a:srgbClr val="660066"/>
                  </a:solidFill>
                  <a:latin typeface="Arial" charset="0"/>
                </a:rPr>
                <a:t>Strap</a:t>
              </a:r>
            </a:p>
          </p:txBody>
        </p:sp>
      </p:grp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5638800" y="1002268"/>
            <a:ext cx="312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i="0" dirty="0" smtClean="0">
                <a:solidFill>
                  <a:srgbClr val="660066"/>
                </a:solidFill>
                <a:latin typeface="Arial" charset="0"/>
              </a:rPr>
              <a:t>Compliant </a:t>
            </a:r>
            <a:r>
              <a:rPr lang="en-US" sz="2000" i="0" dirty="0" err="1" smtClean="0">
                <a:solidFill>
                  <a:srgbClr val="660066"/>
                </a:solidFill>
                <a:latin typeface="Arial" charset="0"/>
              </a:rPr>
              <a:t>Feedthroughs</a:t>
            </a:r>
            <a:endParaRPr lang="en-US" sz="2000" i="0" dirty="0">
              <a:solidFill>
                <a:srgbClr val="66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1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Distribution of First Authors (not including CC&amp;E, XMPs)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~12 First Authors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950913"/>
          <a:ext cx="8991600" cy="54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775316"/>
                <a:gridCol w="1922342"/>
                <a:gridCol w="1922342"/>
              </a:tblGrid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Author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XP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Run</a:t>
                      </a:r>
                      <a:r>
                        <a:rPr lang="en-US" sz="1800" baseline="0" dirty="0" smtClean="0"/>
                        <a:t> Days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Area</a:t>
                      </a:r>
                      <a:endParaRPr lang="en-US" sz="1800" dirty="0"/>
                    </a:p>
                  </a:txBody>
                  <a:tcPr marT="45730" marB="45730"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Gerhardt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r>
                        <a:rPr lang="en-US" sz="1600" baseline="0" dirty="0" smtClean="0"/>
                        <a:t> non-inductive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 </a:t>
                      </a:r>
                      <a:r>
                        <a:rPr lang="en-US" sz="1200" dirty="0" smtClean="0"/>
                        <a:t>(ASC)</a:t>
                      </a:r>
                      <a:endParaRPr lang="en-US" sz="1200" dirty="0"/>
                    </a:p>
                  </a:txBody>
                  <a:tcPr marT="45730" marB="4573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Scenario</a:t>
                      </a:r>
                      <a:r>
                        <a:rPr lang="en-US" sz="1800" baseline="0" dirty="0" smtClean="0"/>
                        <a:t> Development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(3.5 Days)</a:t>
                      </a:r>
                      <a:endParaRPr lang="en-US" sz="1800" dirty="0"/>
                    </a:p>
                  </a:txBody>
                  <a:tcPr marT="45730" marB="45730"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Battaglia</a:t>
                      </a:r>
                      <a:endParaRPr lang="en-US" sz="1800" dirty="0" smtClean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Longest Possible Pulse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 </a:t>
                      </a:r>
                      <a:r>
                        <a:rPr lang="en-US" sz="1200" dirty="0" smtClean="0"/>
                        <a:t>(ASC)</a:t>
                      </a:r>
                      <a:endParaRPr lang="en-US" sz="12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Yuh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Reversed Shear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0.5 </a:t>
                      </a:r>
                      <a:r>
                        <a:rPr lang="en-US" sz="1200" dirty="0" smtClean="0"/>
                        <a:t>(ASC+0.5 T&amp;T)</a:t>
                      </a:r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Kolemen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SFD Control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 </a:t>
                      </a:r>
                      <a:r>
                        <a:rPr lang="en-US" sz="1200" dirty="0" smtClean="0"/>
                        <a:t>(ASC)</a:t>
                      </a:r>
                      <a:endParaRPr lang="en-US" sz="1200" dirty="0"/>
                    </a:p>
                  </a:txBody>
                  <a:tcPr marT="45730" marB="4573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Control</a:t>
                      </a:r>
                      <a:r>
                        <a:rPr lang="en-US" sz="1800" baseline="0" dirty="0" smtClean="0"/>
                        <a:t> Development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(4 Days)</a:t>
                      </a:r>
                      <a:endParaRPr lang="en-US" sz="1800" dirty="0"/>
                    </a:p>
                  </a:txBody>
                  <a:tcPr marT="45730" marB="45730"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TBD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Rotation Control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 </a:t>
                      </a:r>
                      <a:r>
                        <a:rPr lang="en-US" sz="1200" dirty="0" smtClean="0"/>
                        <a:t>(ASC)</a:t>
                      </a:r>
                      <a:endParaRPr lang="en-US" sz="12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49193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Boyer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Current profile control, </a:t>
                      </a:r>
                      <a:r>
                        <a:rPr lang="en-US" sz="1600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1600" baseline="-25000" dirty="0" err="1" smtClean="0"/>
                        <a:t>N</a:t>
                      </a:r>
                      <a:r>
                        <a:rPr lang="en-US" sz="1600" baseline="0" dirty="0" smtClean="0"/>
                        <a:t> + l</a:t>
                      </a:r>
                      <a:r>
                        <a:rPr lang="en-US" sz="1600" baseline="-25000" dirty="0" smtClean="0"/>
                        <a:t>i</a:t>
                      </a:r>
                      <a:r>
                        <a:rPr lang="en-US" sz="1600" baseline="0" dirty="0" smtClean="0"/>
                        <a:t> control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2.0</a:t>
                      </a:r>
                      <a:r>
                        <a:rPr lang="en-US" sz="1200" dirty="0" smtClean="0"/>
                        <a:t> (ASC)</a:t>
                      </a:r>
                      <a:endParaRPr lang="en-US" sz="12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Bertelli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Absorption in NB plasmas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 </a:t>
                      </a:r>
                      <a:r>
                        <a:rPr lang="en-US" sz="1200" dirty="0" smtClean="0"/>
                        <a:t>(RF)</a:t>
                      </a:r>
                      <a:endParaRPr lang="en-US" sz="1200" dirty="0"/>
                    </a:p>
                  </a:txBody>
                  <a:tcPr marT="45730" marB="4573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HHFW at Higher</a:t>
                      </a:r>
                      <a:r>
                        <a:rPr lang="en-US" sz="1800" baseline="0" dirty="0" smtClean="0"/>
                        <a:t> Current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(3 Days)</a:t>
                      </a:r>
                      <a:endParaRPr lang="en-US" sz="1800" dirty="0"/>
                    </a:p>
                  </a:txBody>
                  <a:tcPr marT="45730" marB="45730"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Perkins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 Losses</a:t>
                      </a:r>
                      <a:r>
                        <a:rPr lang="en-US" sz="1600" baseline="0" dirty="0" smtClean="0"/>
                        <a:t> in H-mode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1.75 </a:t>
                      </a:r>
                      <a:r>
                        <a:rPr lang="en-US" sz="1200" dirty="0" smtClean="0"/>
                        <a:t>(RF)</a:t>
                      </a:r>
                      <a:endParaRPr lang="en-US" sz="12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D.</a:t>
                      </a:r>
                      <a:r>
                        <a:rPr lang="en-US" sz="1800" baseline="0" dirty="0" smtClean="0"/>
                        <a:t> Smith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Measure</a:t>
                      </a:r>
                      <a:r>
                        <a:rPr lang="en-US" sz="1600" baseline="0" dirty="0" smtClean="0"/>
                        <a:t> Density Perturbation</a:t>
                      </a:r>
                      <a:r>
                        <a:rPr lang="en-US" sz="1600" dirty="0" smtClean="0"/>
                        <a:t> with BES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0.25 </a:t>
                      </a:r>
                      <a:r>
                        <a:rPr lang="en-US" sz="1000" dirty="0" smtClean="0"/>
                        <a:t>(RF)</a:t>
                      </a:r>
                      <a:endParaRPr lang="en-US" sz="10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5182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Poli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NBI Coupling to Low-Current Plasmas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(0.5 ASC+ 0.5 SFSU)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Ramp-Up</a:t>
                      </a:r>
                    </a:p>
                    <a:p>
                      <a:pPr algn="ctr"/>
                      <a:r>
                        <a:rPr lang="en-US" sz="1800" dirty="0" smtClean="0"/>
                        <a:t> (2.0 Days)</a:t>
                      </a:r>
                    </a:p>
                  </a:txBody>
                  <a:tcPr marT="45730" marB="45730"/>
                </a:tc>
              </a:tr>
              <a:tr h="3662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Taylor/</a:t>
                      </a:r>
                      <a:r>
                        <a:rPr lang="en-US" sz="1800" dirty="0" err="1" smtClean="0"/>
                        <a:t>Poli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 Current,</a:t>
                      </a:r>
                      <a:r>
                        <a:rPr lang="en-US" sz="1600" baseline="0" dirty="0" smtClean="0"/>
                        <a:t> high </a:t>
                      </a:r>
                      <a:r>
                        <a:rPr lang="en-US" sz="1600" baseline="0" dirty="0" err="1" smtClean="0"/>
                        <a:t>f</a:t>
                      </a:r>
                      <a:r>
                        <a:rPr lang="en-US" sz="1600" baseline="-25000" dirty="0" err="1" smtClean="0"/>
                        <a:t>NI</a:t>
                      </a:r>
                      <a:r>
                        <a:rPr lang="en-US" sz="1600" baseline="0" dirty="0" smtClean="0"/>
                        <a:t>, HHFW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200" baseline="0" dirty="0" smtClean="0"/>
                        <a:t>(0.5 RF+ 0.5 SFSU)</a:t>
                      </a:r>
                      <a:endParaRPr lang="en-US" sz="12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 marT="45719" marB="45719"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Raman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Transient CHI startup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2.0 </a:t>
                      </a:r>
                      <a:r>
                        <a:rPr lang="en-US" sz="1200" dirty="0" smtClean="0"/>
                        <a:t>(SFSU)</a:t>
                      </a:r>
                      <a:endParaRPr lang="en-US" sz="1200" dirty="0"/>
                    </a:p>
                  </a:txBody>
                  <a:tcPr marT="45730" marB="457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CHI (2.5 Days)</a:t>
                      </a:r>
                      <a:endParaRPr lang="en-US" sz="1800" dirty="0"/>
                    </a:p>
                  </a:txBody>
                  <a:tcPr marT="45730" marB="45730"/>
                </a:tc>
              </a:tr>
              <a:tr h="3658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Nelson</a:t>
                      </a:r>
                      <a:endParaRPr lang="en-US" sz="1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Inductive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Rampup</a:t>
                      </a:r>
                      <a:endParaRPr lang="en-US" sz="16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 </a:t>
                      </a:r>
                      <a:r>
                        <a:rPr lang="en-US" sz="1000" dirty="0" smtClean="0"/>
                        <a:t>(SFSU)</a:t>
                      </a:r>
                      <a:endParaRPr lang="en-US" sz="1000" dirty="0"/>
                    </a:p>
                  </a:txBody>
                  <a:tcPr marT="45730" marB="45730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64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8" descr="losses_vs_nmin_nphi_-12_-21_nstxu_b1t.eps"/>
          <p:cNvPicPr>
            <a:picLocks noChangeAspect="1"/>
          </p:cNvPicPr>
          <p:nvPr/>
        </p:nvPicPr>
        <p:blipFill>
          <a:blip r:embed="rId2" cstate="print"/>
          <a:srcRect l="2673" r="7782"/>
          <a:stretch>
            <a:fillRect/>
          </a:stretch>
        </p:blipFill>
        <p:spPr bwMode="auto">
          <a:xfrm>
            <a:off x="1353807" y="1295401"/>
            <a:ext cx="2532393" cy="219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AORSA show different behavior of SOL power losses between HHFW and IC minority heating regimes</a:t>
            </a:r>
            <a:endParaRPr lang="en-US" sz="3000" dirty="0"/>
          </a:p>
        </p:txBody>
      </p:sp>
      <p:grpSp>
        <p:nvGrpSpPr>
          <p:cNvPr id="56" name="Group 17"/>
          <p:cNvGrpSpPr>
            <a:grpSpLocks noChangeAspect="1"/>
          </p:cNvGrpSpPr>
          <p:nvPr/>
        </p:nvGrpSpPr>
        <p:grpSpPr bwMode="auto">
          <a:xfrm>
            <a:off x="5410200" y="1371600"/>
            <a:ext cx="2462024" cy="2074547"/>
            <a:chOff x="7119049" y="-756360"/>
            <a:chExt cx="2279650" cy="1920875"/>
          </a:xfrm>
        </p:grpSpPr>
        <p:pic>
          <p:nvPicPr>
            <p:cNvPr id="57" name="Picture 12" descr="losses_Cmod_nf_paper.eps"/>
            <p:cNvPicPr>
              <a:picLocks noChangeAspect="1"/>
            </p:cNvPicPr>
            <p:nvPr/>
          </p:nvPicPr>
          <p:blipFill>
            <a:blip r:embed="rId3" cstate="print"/>
            <a:srcRect r="7680"/>
            <a:stretch>
              <a:fillRect/>
            </a:stretch>
          </p:blipFill>
          <p:spPr bwMode="auto">
            <a:xfrm>
              <a:off x="7119049" y="-756360"/>
              <a:ext cx="2279650" cy="192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Straight Arrow Connector 17"/>
            <p:cNvCxnSpPr>
              <a:cxnSpLocks noChangeShapeType="1"/>
            </p:cNvCxnSpPr>
            <p:nvPr/>
          </p:nvCxnSpPr>
          <p:spPr bwMode="auto">
            <a:xfrm>
              <a:off x="7983354" y="-474138"/>
              <a:ext cx="533400" cy="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9" name="TextBox 19"/>
            <p:cNvSpPr txBox="1">
              <a:spLocks noChangeArrowheads="1"/>
            </p:cNvSpPr>
            <p:nvPr/>
          </p:nvSpPr>
          <p:spPr bwMode="auto">
            <a:xfrm>
              <a:off x="7986467" y="-668166"/>
              <a:ext cx="68480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 i="0" dirty="0">
                  <a:solidFill>
                    <a:schemeClr val="tx1"/>
                  </a:solidFill>
                </a:rPr>
                <a:t>NO cut-off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800600" y="3505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Alcator</a:t>
            </a:r>
            <a:r>
              <a:rPr lang="en-US" dirty="0" smtClean="0">
                <a:latin typeface="Calibri" charset="0"/>
              </a:rPr>
              <a:t> C-Mod &amp; EAST results show a decreasing of E field amplitude outside LCFS with increasing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baseline="-25000" dirty="0" err="1" smtClean="0">
                <a:latin typeface="Calibri" charset="0"/>
              </a:rPr>
              <a:t>ant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</a:rPr>
              <a:t> No transition to higher SOL power losses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Results perhaps more intuitive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  </a:t>
            </a:r>
            <a:r>
              <a:rPr lang="en-US" dirty="0" err="1" smtClean="0">
                <a:latin typeface="Calibri" pitchFamily="34" charset="0"/>
              </a:rPr>
              <a:t>w.r.t</a:t>
            </a:r>
            <a:r>
              <a:rPr lang="en-US" dirty="0" smtClean="0">
                <a:latin typeface="Calibri" pitchFamily="34" charset="0"/>
              </a:rPr>
              <a:t>. the NSTX/NSTX-U/DIII-D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rgbClr val="3333CC"/>
                </a:solidFill>
                <a:latin typeface="Calibri" pitchFamily="34" charset="0"/>
              </a:rPr>
              <a:t>increase SOL density      enhances antenna-plasma coupling      lower fraction of power lost </a:t>
            </a:r>
            <a:br>
              <a:rPr lang="en-US" sz="1600" dirty="0" smtClean="0">
                <a:solidFill>
                  <a:srgbClr val="3333CC"/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srgbClr val="3333CC"/>
                </a:solidFill>
                <a:latin typeface="Calibri" pitchFamily="34" charset="0"/>
              </a:rPr>
              <a:t>to the SOL region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Consistent with the C-Mod/ASDEX-U exp.</a:t>
            </a:r>
          </a:p>
          <a:p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0" y="3505200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SOL RF field amplitude increases when FW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can propagate in the SOL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Direct correlation between SOL RF field amplitude , FW cut-off location , and SOL power losses behavior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Agreement with DIII-D </a:t>
            </a:r>
            <a:r>
              <a:rPr lang="en-US" dirty="0" err="1" smtClean="0">
                <a:latin typeface="Calibri" charset="0"/>
              </a:rPr>
              <a:t>sim</a:t>
            </a:r>
            <a:r>
              <a:rPr lang="en-US" dirty="0" smtClean="0">
                <a:latin typeface="Calibri" charset="0"/>
              </a:rPr>
              <a:t>./exp.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Larger evanescent region predicted at higher fields achievable in NSTX-U, favorable for future experiments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Possible aspects: cavity modes &amp; magnetic pitch angle</a:t>
            </a:r>
          </a:p>
          <a:p>
            <a:pPr marL="171450" indent="-1714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52600" y="9906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HHFW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10022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IC minority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828800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VS.</a:t>
            </a:r>
            <a:endParaRPr lang="en-US" sz="4400" b="1" dirty="0">
              <a:solidFill>
                <a:srgbClr val="C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572000" y="3505200"/>
            <a:ext cx="0" cy="28346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810000" y="6281321"/>
            <a:ext cx="37048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500" dirty="0" smtClean="0">
                <a:solidFill>
                  <a:srgbClr val="0000FF"/>
                </a:solidFill>
              </a:rPr>
              <a:t>N. Bertelli et al., Nucl. Fusion 56 (2016) 1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6743700" y="5305425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5762625" y="55435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924800" y="1676400"/>
            <a:ext cx="13067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C-mod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</a:rPr>
              <a:t>f</a:t>
            </a:r>
            <a:r>
              <a:rPr lang="en-US" baseline="-25000" dirty="0" smtClean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= 10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 = 80 MHz</a:t>
            </a:r>
          </a:p>
          <a:p>
            <a:r>
              <a:rPr lang="en-US" dirty="0" smtClean="0">
                <a:solidFill>
                  <a:srgbClr val="0000FF"/>
                </a:solidFill>
                <a:latin typeface="Symbol" charset="2"/>
              </a:rPr>
              <a:t>n/w</a:t>
            </a:r>
            <a:r>
              <a:rPr lang="en-US" dirty="0" smtClean="0">
                <a:solidFill>
                  <a:srgbClr val="0000FF"/>
                </a:solidFill>
              </a:rPr>
              <a:t> = 0.01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6200" y="1524000"/>
            <a:ext cx="13067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NSTX-U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scenario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= 1 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 = 30 MHz</a:t>
            </a:r>
          </a:p>
          <a:p>
            <a:r>
              <a:rPr lang="en-US" dirty="0" smtClean="0">
                <a:solidFill>
                  <a:srgbClr val="0000FF"/>
                </a:solidFill>
                <a:latin typeface="Symbol" charset="2"/>
              </a:rPr>
              <a:t>n/w</a:t>
            </a:r>
            <a:r>
              <a:rPr lang="en-US" dirty="0" smtClean="0">
                <a:solidFill>
                  <a:srgbClr val="0000FF"/>
                </a:solidFill>
              </a:rPr>
              <a:t> = 0.01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5" name="TextBox 37"/>
          <p:cNvSpPr txBox="1">
            <a:spLocks noChangeArrowheads="1"/>
          </p:cNvSpPr>
          <p:nvPr/>
        </p:nvSpPr>
        <p:spPr bwMode="auto">
          <a:xfrm>
            <a:off x="2680449" y="1352550"/>
            <a:ext cx="7296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 dirty="0">
                <a:solidFill>
                  <a:srgbClr val="FF0000"/>
                </a:solidFill>
                <a:latin typeface="Calibri" pitchFamily="34" charset="0"/>
              </a:rPr>
              <a:t>NO cut-off</a:t>
            </a:r>
          </a:p>
        </p:txBody>
      </p:sp>
      <p:cxnSp>
        <p:nvCxnSpPr>
          <p:cNvPr id="76" name="Straight Arrow Connector 35"/>
          <p:cNvCxnSpPr>
            <a:cxnSpLocks noChangeShapeType="1"/>
          </p:cNvCxnSpPr>
          <p:nvPr/>
        </p:nvCxnSpPr>
        <p:spPr bwMode="auto">
          <a:xfrm>
            <a:off x="2743200" y="1581150"/>
            <a:ext cx="365760" cy="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7" name="TextBox 37"/>
          <p:cNvSpPr txBox="1">
            <a:spLocks noChangeArrowheads="1"/>
          </p:cNvSpPr>
          <p:nvPr/>
        </p:nvSpPr>
        <p:spPr bwMode="auto">
          <a:xfrm>
            <a:off x="1981200" y="1353979"/>
            <a:ext cx="7296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 dirty="0">
                <a:solidFill>
                  <a:srgbClr val="0000FF"/>
                </a:solidFill>
                <a:latin typeface="Calibri" pitchFamily="34" charset="0"/>
              </a:rPr>
              <a:t>NO cut-off</a:t>
            </a:r>
          </a:p>
        </p:txBody>
      </p:sp>
      <p:cxnSp>
        <p:nvCxnSpPr>
          <p:cNvPr id="78" name="Straight Arrow Connector 35"/>
          <p:cNvCxnSpPr>
            <a:cxnSpLocks noChangeShapeType="1"/>
          </p:cNvCxnSpPr>
          <p:nvPr/>
        </p:nvCxnSpPr>
        <p:spPr bwMode="auto">
          <a:xfrm>
            <a:off x="2024901" y="1582579"/>
            <a:ext cx="365760" cy="0"/>
          </a:xfrm>
          <a:prstGeom prst="straightConnector1">
            <a:avLst/>
          </a:prstGeom>
          <a:noFill/>
          <a:ln w="34925" algn="ctr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80" name="TextBox 31"/>
          <p:cNvSpPr txBox="1">
            <a:spLocks noChangeArrowheads="1"/>
          </p:cNvSpPr>
          <p:nvPr/>
        </p:nvSpPr>
        <p:spPr bwMode="auto">
          <a:xfrm rot="16200000">
            <a:off x="561877" y="2148313"/>
            <a:ext cx="166263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i="0" dirty="0">
                <a:solidFill>
                  <a:schemeClr val="tx1"/>
                </a:solidFill>
              </a:rPr>
              <a:t>SOL power losses [%]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095500" y="3267075"/>
            <a:ext cx="14097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err="1" smtClean="0"/>
              <a:t>n</a:t>
            </a:r>
            <a:r>
              <a:rPr lang="en-US" sz="1200" b="1" i="0" baseline="-25000" dirty="0" err="1" smtClean="0">
                <a:solidFill>
                  <a:schemeClr val="tx1"/>
                </a:solidFill>
                <a:latin typeface="+mn-lt"/>
              </a:rPr>
              <a:t>ant</a:t>
            </a:r>
            <a:r>
              <a:rPr lang="en-US" sz="1200" b="1" i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</a:rPr>
              <a:t>[10</a:t>
            </a:r>
            <a:r>
              <a:rPr lang="en-US" sz="1200" b="1" i="0" baseline="30000" dirty="0" smtClean="0">
                <a:solidFill>
                  <a:schemeClr val="tx1"/>
                </a:solidFill>
                <a:latin typeface="+mn-lt"/>
              </a:rPr>
              <a:t>18</a:t>
            </a:r>
            <a:r>
              <a:rPr lang="en-US" sz="1200" b="1" i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1200" b="1" i="0" baseline="30000" dirty="0" smtClean="0">
                <a:solidFill>
                  <a:schemeClr val="tx1"/>
                </a:solidFill>
                <a:latin typeface="+mn-lt"/>
              </a:rPr>
              <a:t>-3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</a:rPr>
              <a:t>]</a:t>
            </a:r>
            <a:endParaRPr lang="en-US" sz="1200" b="1" i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TextBox 31"/>
          <p:cNvSpPr txBox="1">
            <a:spLocks noChangeArrowheads="1"/>
          </p:cNvSpPr>
          <p:nvPr/>
        </p:nvSpPr>
        <p:spPr bwMode="auto">
          <a:xfrm rot="16200000">
            <a:off x="4676677" y="2148313"/>
            <a:ext cx="166263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i="0" dirty="0">
                <a:solidFill>
                  <a:schemeClr val="tx1"/>
                </a:solidFill>
              </a:rPr>
              <a:t>SOL power losses [%]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10300" y="3219450"/>
            <a:ext cx="14097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err="1" smtClean="0"/>
              <a:t>n</a:t>
            </a:r>
            <a:r>
              <a:rPr lang="en-US" sz="1200" b="1" i="0" baseline="-25000" dirty="0" err="1" smtClean="0">
                <a:solidFill>
                  <a:schemeClr val="tx1"/>
                </a:solidFill>
                <a:latin typeface="+mn-lt"/>
              </a:rPr>
              <a:t>ant</a:t>
            </a:r>
            <a:r>
              <a:rPr lang="en-US" sz="1200" b="1" i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</a:rPr>
              <a:t>[10</a:t>
            </a:r>
            <a:r>
              <a:rPr lang="en-US" sz="1200" b="1" i="0" baseline="30000" dirty="0" smtClean="0">
                <a:solidFill>
                  <a:schemeClr val="tx1"/>
                </a:solidFill>
                <a:latin typeface="+mn-lt"/>
              </a:rPr>
              <a:t>18</a:t>
            </a:r>
            <a:r>
              <a:rPr lang="en-US" sz="1200" b="1" i="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1200" b="1" i="0" baseline="30000" dirty="0" smtClean="0">
                <a:solidFill>
                  <a:schemeClr val="tx1"/>
                </a:solidFill>
                <a:latin typeface="+mn-lt"/>
              </a:rPr>
              <a:t>-3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</a:rPr>
              <a:t>]</a:t>
            </a:r>
            <a:endParaRPr lang="en-US" sz="1200" b="1" i="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2181225" y="2496979"/>
            <a:ext cx="6735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err="1">
                <a:solidFill>
                  <a:srgbClr val="3333CC"/>
                </a:solidFill>
              </a:rPr>
              <a:t>n</a:t>
            </a:r>
            <a:r>
              <a:rPr lang="en-US" sz="1000" b="1" baseline="-25000" dirty="0" err="1">
                <a:solidFill>
                  <a:srgbClr val="3333CC"/>
                </a:solidFill>
                <a:latin typeface="Symbol" charset="2"/>
              </a:rPr>
              <a:t>f</a:t>
            </a:r>
            <a:r>
              <a:rPr lang="en-US" sz="1000" b="1" dirty="0">
                <a:solidFill>
                  <a:srgbClr val="3333CC"/>
                </a:solidFill>
              </a:rPr>
              <a:t> = -12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5" name="Rectangle 19"/>
          <p:cNvSpPr>
            <a:spLocks noChangeArrowheads="1"/>
          </p:cNvSpPr>
          <p:nvPr/>
        </p:nvSpPr>
        <p:spPr bwMode="auto">
          <a:xfrm>
            <a:off x="2992437" y="2438400"/>
            <a:ext cx="6735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</a:rPr>
              <a:t>n</a:t>
            </a:r>
            <a:r>
              <a:rPr lang="en-US" sz="1000" b="1" baseline="-25000" dirty="0" err="1">
                <a:solidFill>
                  <a:srgbClr val="FF0000"/>
                </a:solidFill>
                <a:latin typeface="Symbol" charset="2"/>
              </a:rPr>
              <a:t>f</a:t>
            </a:r>
            <a:r>
              <a:rPr lang="en-US" sz="1000" b="1" dirty="0">
                <a:solidFill>
                  <a:srgbClr val="FF0000"/>
                </a:solidFill>
              </a:rPr>
              <a:t> = -21 </a:t>
            </a:r>
          </a:p>
        </p:txBody>
      </p:sp>
    </p:spTree>
    <p:extLst>
      <p:ext uri="{BB962C8B-B14F-4D97-AF65-F5344CB8AC3E}">
        <p14:creationId xmlns:p14="http://schemas.microsoft.com/office/powerpoint/2010/main" val="4250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latin typeface="Arial" charset="0"/>
              </a:rPr>
              <a:t>Deputy SG Leader: Roger Raman (U. of Washington)</a:t>
            </a:r>
          </a:p>
          <a:p>
            <a:r>
              <a:rPr lang="en-US" sz="3000" dirty="0" smtClean="0">
                <a:latin typeface="Arial" charset="0"/>
              </a:rPr>
              <a:t>Advanced </a:t>
            </a:r>
            <a:r>
              <a:rPr lang="en-US" sz="3000" dirty="0">
                <a:latin typeface="Arial" charset="0"/>
              </a:rPr>
              <a:t>Scenarios and Control</a:t>
            </a:r>
          </a:p>
          <a:p>
            <a:pPr lvl="1"/>
            <a:r>
              <a:rPr lang="en-US" sz="1700" dirty="0">
                <a:latin typeface="Arial" charset="0"/>
              </a:rPr>
              <a:t>TSG Leader: Devon </a:t>
            </a:r>
            <a:r>
              <a:rPr lang="en-US" sz="1700" dirty="0" err="1">
                <a:latin typeface="Arial" charset="0"/>
              </a:rPr>
              <a:t>Battaglia</a:t>
            </a:r>
            <a:r>
              <a:rPr lang="en-US" sz="1700" dirty="0">
                <a:latin typeface="Arial" charset="0"/>
              </a:rPr>
              <a:t> (PPPL)</a:t>
            </a:r>
          </a:p>
          <a:p>
            <a:pPr lvl="1"/>
            <a:r>
              <a:rPr lang="en-US" sz="1700" dirty="0">
                <a:latin typeface="Arial" charset="0"/>
              </a:rPr>
              <a:t>Deputy TSG Leader: Stefan Gerhardt (PPPL)</a:t>
            </a:r>
          </a:p>
          <a:p>
            <a:pPr lvl="1"/>
            <a:r>
              <a:rPr lang="en-US" sz="1700" dirty="0">
                <a:latin typeface="Arial" charset="0"/>
              </a:rPr>
              <a:t>Theory/Modeling Rep.: Francesca </a:t>
            </a:r>
            <a:r>
              <a:rPr lang="en-US" sz="1700" dirty="0" err="1">
                <a:latin typeface="Arial" charset="0"/>
              </a:rPr>
              <a:t>Poli</a:t>
            </a:r>
            <a:r>
              <a:rPr lang="en-US" sz="1700" dirty="0">
                <a:latin typeface="Arial" charset="0"/>
              </a:rPr>
              <a:t> (PPPL)</a:t>
            </a:r>
          </a:p>
          <a:p>
            <a:pPr lvl="1"/>
            <a:r>
              <a:rPr lang="en-US" sz="1700" dirty="0">
                <a:latin typeface="Arial" charset="0"/>
              </a:rPr>
              <a:t>University Rep.: </a:t>
            </a:r>
            <a:r>
              <a:rPr lang="en-US" sz="1700" dirty="0" err="1">
                <a:latin typeface="Arial" charset="0"/>
              </a:rPr>
              <a:t>Egemen</a:t>
            </a:r>
            <a:r>
              <a:rPr lang="en-US" sz="1700" dirty="0">
                <a:latin typeface="Arial" charset="0"/>
              </a:rPr>
              <a:t> </a:t>
            </a:r>
            <a:r>
              <a:rPr lang="en-US" sz="1700" dirty="0" err="1">
                <a:latin typeface="Arial" charset="0"/>
              </a:rPr>
              <a:t>Kolemen</a:t>
            </a:r>
            <a:r>
              <a:rPr lang="en-US" sz="1700" dirty="0">
                <a:latin typeface="Arial" charset="0"/>
              </a:rPr>
              <a:t> (Princeton University)</a:t>
            </a:r>
          </a:p>
          <a:p>
            <a:r>
              <a:rPr lang="en-US" sz="3000" dirty="0" smtClean="0">
                <a:latin typeface="Arial" charset="0"/>
              </a:rPr>
              <a:t>RF </a:t>
            </a:r>
            <a:r>
              <a:rPr lang="en-US" sz="3000" dirty="0">
                <a:latin typeface="Arial" charset="0"/>
              </a:rPr>
              <a:t>Heating and Current Drive</a:t>
            </a:r>
          </a:p>
          <a:p>
            <a:pPr lvl="1"/>
            <a:r>
              <a:rPr lang="en-US" sz="1700" dirty="0">
                <a:latin typeface="Arial" charset="0"/>
              </a:rPr>
              <a:t>TSG Leader: Rory Perkins (PPPL)</a:t>
            </a:r>
          </a:p>
          <a:p>
            <a:pPr lvl="1"/>
            <a:r>
              <a:rPr lang="en-US" sz="1700" dirty="0">
                <a:latin typeface="Arial" charset="0"/>
              </a:rPr>
              <a:t>Deputy TSG Leader: Joel Hosea (PPPL)</a:t>
            </a:r>
          </a:p>
          <a:p>
            <a:pPr lvl="1"/>
            <a:r>
              <a:rPr lang="en-US" sz="1700" dirty="0">
                <a:latin typeface="Arial" charset="0"/>
              </a:rPr>
              <a:t>Theory/Modeling Rep.: Nicola </a:t>
            </a:r>
            <a:r>
              <a:rPr lang="en-US" sz="1700" dirty="0" err="1">
                <a:latin typeface="Arial" charset="0"/>
              </a:rPr>
              <a:t>Bertelli</a:t>
            </a:r>
            <a:r>
              <a:rPr lang="en-US" sz="1700" dirty="0">
                <a:latin typeface="Arial" charset="0"/>
              </a:rPr>
              <a:t> (PPPL)</a:t>
            </a:r>
          </a:p>
          <a:p>
            <a:pPr lvl="1"/>
            <a:r>
              <a:rPr lang="en-US" sz="1700" dirty="0">
                <a:latin typeface="Arial" charset="0"/>
              </a:rPr>
              <a:t>University Rep.: Paul </a:t>
            </a:r>
            <a:r>
              <a:rPr lang="en-US" sz="1700" dirty="0" err="1">
                <a:latin typeface="Arial" charset="0"/>
              </a:rPr>
              <a:t>Bonoli</a:t>
            </a:r>
            <a:r>
              <a:rPr lang="en-US" sz="1700" dirty="0">
                <a:latin typeface="Arial" charset="0"/>
              </a:rPr>
              <a:t> (MIT)</a:t>
            </a:r>
          </a:p>
          <a:p>
            <a:r>
              <a:rPr lang="en-US" sz="3000" dirty="0" smtClean="0">
                <a:latin typeface="Arial" charset="0"/>
              </a:rPr>
              <a:t>Solenoid </a:t>
            </a:r>
            <a:r>
              <a:rPr lang="en-US" sz="3000" dirty="0">
                <a:latin typeface="Arial" charset="0"/>
              </a:rPr>
              <a:t>Free Start-up and Ramp-up</a:t>
            </a:r>
          </a:p>
          <a:p>
            <a:pPr lvl="1"/>
            <a:r>
              <a:rPr lang="en-US" sz="1700" dirty="0">
                <a:latin typeface="Arial" charset="0"/>
              </a:rPr>
              <a:t>TSG Leader: Dennis Mueller (PPPL)</a:t>
            </a:r>
          </a:p>
          <a:p>
            <a:pPr lvl="1"/>
            <a:r>
              <a:rPr lang="en-US" sz="1700" dirty="0">
                <a:latin typeface="Arial" charset="0"/>
              </a:rPr>
              <a:t>Deputy TSG Leader: Roger Raman (U. of Washington)</a:t>
            </a:r>
          </a:p>
          <a:p>
            <a:pPr lvl="1"/>
            <a:r>
              <a:rPr lang="en-US" sz="1700" dirty="0">
                <a:latin typeface="Arial" charset="0"/>
              </a:rPr>
              <a:t>University Rep</a:t>
            </a:r>
            <a:r>
              <a:rPr lang="en-US" sz="1700" dirty="0" smtClean="0">
                <a:latin typeface="Arial" charset="0"/>
              </a:rPr>
              <a:t>. + Theory/Modeling Rep.: </a:t>
            </a:r>
            <a:r>
              <a:rPr lang="en-US" sz="1700" dirty="0">
                <a:latin typeface="Arial" charset="0"/>
              </a:rPr>
              <a:t>Fatima </a:t>
            </a:r>
            <a:r>
              <a:rPr lang="en-US" sz="1700" dirty="0" err="1">
                <a:latin typeface="Arial" charset="0"/>
              </a:rPr>
              <a:t>Ebrahimi</a:t>
            </a:r>
            <a:r>
              <a:rPr lang="en-US" sz="1700" dirty="0">
                <a:latin typeface="Arial" charset="0"/>
              </a:rPr>
              <a:t> (</a:t>
            </a:r>
            <a:r>
              <a:rPr lang="en-US" sz="1700" dirty="0" smtClean="0">
                <a:latin typeface="Arial" charset="0"/>
              </a:rPr>
              <a:t>Princeton University)</a:t>
            </a:r>
            <a:endParaRPr lang="en-US" sz="17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Scenarios Leadership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842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implementation of the bi-</a:t>
            </a:r>
            <a:r>
              <a:rPr lang="en-US" sz="2000" dirty="0" err="1" smtClean="0"/>
              <a:t>Maxw</a:t>
            </a:r>
            <a:r>
              <a:rPr lang="en-US" sz="2000" dirty="0" smtClean="0"/>
              <a:t>. and slowing down analytical distributions</a:t>
            </a:r>
          </a:p>
          <a:p>
            <a:r>
              <a:rPr lang="en-US" sz="2000" dirty="0" smtClean="0"/>
              <a:t>Capability to read a numerical fast ion distr. </a:t>
            </a:r>
            <a:r>
              <a:rPr lang="en-US" sz="2000" dirty="0" err="1" smtClean="0"/>
              <a:t>func</a:t>
            </a:r>
            <a:r>
              <a:rPr lang="en-US" sz="2000" dirty="0" smtClean="0"/>
              <a:t>. from NUBEAM is underway 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000" dirty="0" smtClean="0"/>
              <a:t>Non-Maxwellian effects, generally, result in finite changes in the amount and</a:t>
            </a:r>
          </a:p>
          <a:p>
            <a:pPr>
              <a:buNone/>
            </a:pPr>
            <a:r>
              <a:rPr lang="en-US" sz="2000" dirty="0" smtClean="0"/>
              <a:t>spatial location of absorption.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Extended TORIC v.5 to include non-Maxwellian effects both in HHFW and IC minority heating regimes </a:t>
            </a:r>
            <a:endParaRPr lang="en-US" sz="29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438" y="2667000"/>
            <a:ext cx="6022562" cy="76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4191000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Fast ion absorption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assuming a bi-</a:t>
            </a:r>
            <a:r>
              <a:rPr lang="en-US" dirty="0" err="1" smtClean="0">
                <a:solidFill>
                  <a:srgbClr val="0000FF"/>
                </a:solidFill>
              </a:rPr>
              <a:t>Maxw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distr. </a:t>
            </a:r>
            <a:r>
              <a:rPr lang="en-US" dirty="0" err="1" smtClean="0">
                <a:solidFill>
                  <a:srgbClr val="0000FF"/>
                </a:solidFill>
              </a:rPr>
              <a:t>func</a:t>
            </a:r>
            <a:r>
              <a:rPr lang="en-US" dirty="0" smtClean="0">
                <a:solidFill>
                  <a:srgbClr val="0000FF"/>
                </a:solidFill>
              </a:rPr>
              <a:t>. in NSTX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031468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Bertelli</a:t>
            </a:r>
            <a:r>
              <a:rPr lang="en-US" dirty="0" smtClean="0">
                <a:solidFill>
                  <a:srgbClr val="0000FF"/>
                </a:solidFill>
              </a:rPr>
              <a:t> et al. APS 2015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7763" y="3411760"/>
            <a:ext cx="5913406" cy="312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01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Is Confirming The Importance of RH Cutoff in Determining SOL Losses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NSTX showed a large loss of RF power in the SOL</a:t>
            </a:r>
          </a:p>
          <a:p>
            <a:r>
              <a:rPr lang="en-US" dirty="0" smtClean="0"/>
              <a:t>Modeling shows large RF field amplitude in SOL under certain conditions</a:t>
            </a:r>
          </a:p>
          <a:p>
            <a:pPr lvl="1"/>
            <a:r>
              <a:rPr lang="en-US" dirty="0" smtClean="0"/>
              <a:t>Seen in full-wave code AORSA</a:t>
            </a:r>
          </a:p>
          <a:p>
            <a:pPr lvl="2"/>
            <a:r>
              <a:rPr lang="fr-FR" dirty="0" smtClean="0"/>
              <a:t>N</a:t>
            </a:r>
            <a:r>
              <a:rPr lang="fr-FR" dirty="0"/>
              <a:t>. </a:t>
            </a:r>
            <a:r>
              <a:rPr lang="fr-FR" dirty="0" err="1"/>
              <a:t>Bertelli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 err="1"/>
              <a:t>Nucl</a:t>
            </a:r>
            <a:r>
              <a:rPr lang="fr-FR" i="1" dirty="0"/>
              <a:t>. Fusion </a:t>
            </a:r>
            <a:r>
              <a:rPr lang="fr-FR" b="1" dirty="0"/>
              <a:t>54</a:t>
            </a:r>
            <a:r>
              <a:rPr lang="fr-FR" dirty="0"/>
              <a:t> (2014) </a:t>
            </a:r>
            <a:r>
              <a:rPr lang="en-US" dirty="0" smtClean="0"/>
              <a:t>083004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dirty="0" smtClean="0"/>
              <a:t>N</a:t>
            </a:r>
            <a:r>
              <a:rPr lang="fr-FR" dirty="0"/>
              <a:t>. </a:t>
            </a:r>
            <a:r>
              <a:rPr lang="fr-FR" dirty="0" err="1"/>
              <a:t>Bertelli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 err="1"/>
              <a:t>Nucl</a:t>
            </a:r>
            <a:r>
              <a:rPr lang="fr-FR" i="1" dirty="0"/>
              <a:t>. Fusion </a:t>
            </a:r>
            <a:r>
              <a:rPr lang="fr-FR" b="1" dirty="0"/>
              <a:t>56</a:t>
            </a:r>
            <a:r>
              <a:rPr lang="fr-FR" dirty="0"/>
              <a:t> (2016) </a:t>
            </a:r>
            <a:r>
              <a:rPr lang="en-US" dirty="0" smtClean="0"/>
              <a:t>016019</a:t>
            </a:r>
            <a:r>
              <a:rPr lang="fr-FR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Also seen in cylindrical cold-plasma model</a:t>
            </a:r>
          </a:p>
          <a:p>
            <a:pPr lvl="2"/>
            <a:r>
              <a:rPr lang="en-US" dirty="0" smtClean="0"/>
              <a:t>Wave power (axial </a:t>
            </a:r>
            <a:r>
              <a:rPr lang="en-US" dirty="0" err="1" smtClean="0"/>
              <a:t>Poynting</a:t>
            </a:r>
            <a:r>
              <a:rPr lang="en-US" dirty="0" smtClean="0"/>
              <a:t> flux) confined to periphery, only gradually penetrating the core</a:t>
            </a:r>
          </a:p>
          <a:p>
            <a:pPr lvl="2"/>
            <a:r>
              <a:rPr lang="en-US" dirty="0" smtClean="0"/>
              <a:t>R</a:t>
            </a:r>
            <a:r>
              <a:rPr lang="en-US" dirty="0"/>
              <a:t>. J. Perkins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dirty="0"/>
              <a:t>41th EPS Conference on Plasma Physics P-1.011</a:t>
            </a:r>
            <a:r>
              <a:rPr lang="en-US" dirty="0" smtClean="0"/>
              <a:t>.</a:t>
            </a:r>
          </a:p>
          <a:p>
            <a:r>
              <a:rPr lang="en-US" dirty="0" smtClean="0"/>
              <a:t>RF fields in </a:t>
            </a:r>
            <a:r>
              <a:rPr lang="en-US" dirty="0" err="1" smtClean="0"/>
              <a:t>divertor</a:t>
            </a:r>
            <a:r>
              <a:rPr lang="en-US" dirty="0" smtClean="0"/>
              <a:t> cause RF sheath; potentially large enough to account for SOL losses</a:t>
            </a:r>
          </a:p>
          <a:p>
            <a:pPr lvl="1"/>
            <a:r>
              <a:rPr lang="en-US" dirty="0" smtClean="0"/>
              <a:t>Rectified sheath voltage and e</a:t>
            </a:r>
            <a:r>
              <a:rPr lang="en-US" baseline="30000" dirty="0" smtClean="0"/>
              <a:t>-</a:t>
            </a:r>
            <a:r>
              <a:rPr lang="en-US" dirty="0" smtClean="0"/>
              <a:t> current predicted to substantially increase heat flux to tiles</a:t>
            </a:r>
          </a:p>
          <a:p>
            <a:pPr lvl="2"/>
            <a:r>
              <a:rPr lang="fr-FR" dirty="0"/>
              <a:t>R. J. </a:t>
            </a:r>
            <a:r>
              <a:rPr lang="fr-FR" dirty="0" err="1"/>
              <a:t>Perkins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., </a:t>
            </a:r>
            <a:r>
              <a:rPr lang="fr-FR" i="1" dirty="0"/>
              <a:t>Phys. Plasma </a:t>
            </a:r>
            <a:r>
              <a:rPr lang="fr-FR" b="1" dirty="0"/>
              <a:t>22</a:t>
            </a:r>
            <a:r>
              <a:rPr lang="fr-FR" dirty="0"/>
              <a:t> (2015) 042506.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3000"/>
            <a:ext cx="244150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95838"/>
            <a:ext cx="3886200" cy="26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ardware:</a:t>
            </a:r>
          </a:p>
          <a:p>
            <a:pPr lvl="1"/>
            <a:r>
              <a:rPr lang="en-US" dirty="0" smtClean="0"/>
              <a:t>New control computers, reduced latency links to the power supplies</a:t>
            </a:r>
          </a:p>
          <a:p>
            <a:pPr lvl="1"/>
            <a:r>
              <a:rPr lang="en-US" dirty="0" err="1" smtClean="0"/>
              <a:t>realtime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phi</a:t>
            </a:r>
            <a:r>
              <a:rPr lang="en-US" dirty="0" smtClean="0"/>
              <a:t> in final testing, </a:t>
            </a:r>
            <a:r>
              <a:rPr lang="en-US" dirty="0" err="1" smtClean="0"/>
              <a:t>realtime</a:t>
            </a:r>
            <a:r>
              <a:rPr lang="en-US" dirty="0" smtClean="0"/>
              <a:t> MSE measurement in development.</a:t>
            </a:r>
          </a:p>
          <a:p>
            <a:r>
              <a:rPr lang="en-US" dirty="0"/>
              <a:t>M</a:t>
            </a:r>
            <a:r>
              <a:rPr lang="en-US" dirty="0" smtClean="0"/>
              <a:t>ethods:</a:t>
            </a:r>
          </a:p>
          <a:p>
            <a:pPr lvl="1"/>
            <a:r>
              <a:rPr lang="en-US" dirty="0" smtClean="0"/>
              <a:t>Complete prose documentation of all physics algorithms within PCS.</a:t>
            </a:r>
          </a:p>
          <a:p>
            <a:pPr lvl="1"/>
            <a:r>
              <a:rPr lang="en-US" dirty="0" smtClean="0"/>
              <a:t>Control design with full-physics models in TRANSP</a:t>
            </a:r>
          </a:p>
          <a:p>
            <a:pPr lvl="2"/>
            <a:r>
              <a:rPr lang="en-US" dirty="0" smtClean="0"/>
              <a:t>See talk by Dan Boyer</a:t>
            </a:r>
          </a:p>
          <a:p>
            <a:r>
              <a:rPr lang="en-US" dirty="0"/>
              <a:t>A</a:t>
            </a:r>
            <a:r>
              <a:rPr lang="en-US" dirty="0" smtClean="0"/>
              <a:t>lgorithms:</a:t>
            </a:r>
          </a:p>
          <a:p>
            <a:pPr lvl="1"/>
            <a:r>
              <a:rPr lang="en-US" dirty="0" smtClean="0"/>
              <a:t>Reviewed every line of code in every control algorithm</a:t>
            </a:r>
          </a:p>
          <a:p>
            <a:pPr lvl="1"/>
            <a:r>
              <a:rPr lang="en-US" dirty="0" smtClean="0"/>
              <a:t>New shape control capabilities during the ramp-up and ramp-down</a:t>
            </a:r>
          </a:p>
          <a:p>
            <a:pPr lvl="1"/>
            <a:r>
              <a:rPr lang="en-US" dirty="0" smtClean="0"/>
              <a:t>New automatic discharge shutdown system </a:t>
            </a:r>
          </a:p>
          <a:p>
            <a:pPr lvl="1"/>
            <a:r>
              <a:rPr lang="en-US" dirty="0" smtClean="0"/>
              <a:t>More modular beam control, vertical control, ISOFLUX shape control algorithms.</a:t>
            </a:r>
          </a:p>
          <a:p>
            <a:pPr lvl="1"/>
            <a:r>
              <a:rPr lang="en-US" dirty="0" smtClean="0"/>
              <a:t>In final development:</a:t>
            </a:r>
          </a:p>
          <a:p>
            <a:pPr lvl="2"/>
            <a:r>
              <a:rPr lang="en-US" dirty="0" smtClean="0"/>
              <a:t>Snowflake </a:t>
            </a:r>
            <a:r>
              <a:rPr lang="en-US" dirty="0" err="1" smtClean="0"/>
              <a:t>divertor</a:t>
            </a:r>
            <a:r>
              <a:rPr lang="en-US" dirty="0" smtClean="0"/>
              <a:t> control</a:t>
            </a:r>
          </a:p>
          <a:p>
            <a:pPr lvl="2"/>
            <a:r>
              <a:rPr lang="en-US" dirty="0" smtClean="0"/>
              <a:t>Rotation/Current profile control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ASC (and Broader NSTX-U) Research Facilitated by Numerous Upgrades to the Plasma Control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265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latin typeface="Arial" charset="0"/>
              </a:rPr>
              <a:t>Deputy SG Leader: Roger Raman (U. of Washington)</a:t>
            </a:r>
          </a:p>
          <a:p>
            <a:r>
              <a:rPr lang="en-US" sz="3000" dirty="0" smtClean="0">
                <a:latin typeface="Arial" charset="0"/>
              </a:rPr>
              <a:t>Advanced </a:t>
            </a:r>
            <a:r>
              <a:rPr lang="en-US" sz="3000" dirty="0">
                <a:latin typeface="Arial" charset="0"/>
              </a:rPr>
              <a:t>Scenarios and Control</a:t>
            </a:r>
          </a:p>
          <a:p>
            <a:pPr lvl="1"/>
            <a:r>
              <a:rPr lang="en-US" sz="1700" dirty="0">
                <a:latin typeface="Arial" charset="0"/>
              </a:rPr>
              <a:t>TSG Leader: Devon </a:t>
            </a:r>
            <a:r>
              <a:rPr lang="en-US" sz="1700" dirty="0" err="1">
                <a:latin typeface="Arial" charset="0"/>
              </a:rPr>
              <a:t>Battaglia</a:t>
            </a:r>
            <a:r>
              <a:rPr lang="en-US" sz="1700" dirty="0">
                <a:latin typeface="Arial" charset="0"/>
              </a:rPr>
              <a:t> (PPPL)</a:t>
            </a:r>
          </a:p>
          <a:p>
            <a:pPr lvl="1"/>
            <a:r>
              <a:rPr lang="en-US" sz="1700" dirty="0">
                <a:latin typeface="Arial" charset="0"/>
              </a:rPr>
              <a:t>Deputy TSG Leader: Stefan Gerhardt (PPPL)</a:t>
            </a:r>
          </a:p>
          <a:p>
            <a:pPr lvl="1"/>
            <a:r>
              <a:rPr lang="en-US" sz="1700" dirty="0">
                <a:latin typeface="Arial" charset="0"/>
              </a:rPr>
              <a:t>Theory/Modeling Rep.: Francesca </a:t>
            </a:r>
            <a:r>
              <a:rPr lang="en-US" sz="1700" dirty="0" err="1">
                <a:latin typeface="Arial" charset="0"/>
              </a:rPr>
              <a:t>Poli</a:t>
            </a:r>
            <a:r>
              <a:rPr lang="en-US" sz="1700" dirty="0">
                <a:latin typeface="Arial" charset="0"/>
              </a:rPr>
              <a:t> (PPPL)</a:t>
            </a:r>
          </a:p>
          <a:p>
            <a:pPr lvl="1"/>
            <a:r>
              <a:rPr lang="en-US" sz="1700" dirty="0">
                <a:latin typeface="Arial" charset="0"/>
              </a:rPr>
              <a:t>University Rep.: </a:t>
            </a:r>
            <a:r>
              <a:rPr lang="en-US" sz="1700" dirty="0" err="1">
                <a:latin typeface="Arial" charset="0"/>
              </a:rPr>
              <a:t>Egemen</a:t>
            </a:r>
            <a:r>
              <a:rPr lang="en-US" sz="1700" dirty="0">
                <a:latin typeface="Arial" charset="0"/>
              </a:rPr>
              <a:t> </a:t>
            </a:r>
            <a:r>
              <a:rPr lang="en-US" sz="1700" dirty="0" err="1">
                <a:latin typeface="Arial" charset="0"/>
              </a:rPr>
              <a:t>Kolemen</a:t>
            </a:r>
            <a:r>
              <a:rPr lang="en-US" sz="1700" dirty="0">
                <a:latin typeface="Arial" charset="0"/>
              </a:rPr>
              <a:t> (Princeton University)</a:t>
            </a:r>
          </a:p>
          <a:p>
            <a:r>
              <a:rPr lang="en-US" sz="3000" dirty="0" smtClean="0">
                <a:latin typeface="Arial" charset="0"/>
              </a:rPr>
              <a:t>RF </a:t>
            </a:r>
            <a:r>
              <a:rPr lang="en-US" sz="3000" dirty="0">
                <a:latin typeface="Arial" charset="0"/>
              </a:rPr>
              <a:t>Heating and Current Drive</a:t>
            </a:r>
          </a:p>
          <a:p>
            <a:pPr lvl="1"/>
            <a:r>
              <a:rPr lang="en-US" sz="1700" dirty="0">
                <a:latin typeface="Arial" charset="0"/>
              </a:rPr>
              <a:t>TSG Leader: Rory Perkins (PPPL)</a:t>
            </a:r>
          </a:p>
          <a:p>
            <a:pPr lvl="1"/>
            <a:r>
              <a:rPr lang="en-US" sz="1700" dirty="0">
                <a:latin typeface="Arial" charset="0"/>
              </a:rPr>
              <a:t>Deputy TSG Leader: Joel Hosea (PPPL)</a:t>
            </a:r>
          </a:p>
          <a:p>
            <a:pPr lvl="1"/>
            <a:r>
              <a:rPr lang="en-US" sz="1700" dirty="0">
                <a:latin typeface="Arial" charset="0"/>
              </a:rPr>
              <a:t>Theory/Modeling Rep.: Nicola </a:t>
            </a:r>
            <a:r>
              <a:rPr lang="en-US" sz="1700" dirty="0" err="1">
                <a:latin typeface="Arial" charset="0"/>
              </a:rPr>
              <a:t>Bertelli</a:t>
            </a:r>
            <a:r>
              <a:rPr lang="en-US" sz="1700" dirty="0">
                <a:latin typeface="Arial" charset="0"/>
              </a:rPr>
              <a:t> (PPPL)</a:t>
            </a:r>
          </a:p>
          <a:p>
            <a:pPr lvl="1"/>
            <a:r>
              <a:rPr lang="en-US" sz="1700" dirty="0">
                <a:latin typeface="Arial" charset="0"/>
              </a:rPr>
              <a:t>University Rep.: Paul </a:t>
            </a:r>
            <a:r>
              <a:rPr lang="en-US" sz="1700" dirty="0" err="1">
                <a:latin typeface="Arial" charset="0"/>
              </a:rPr>
              <a:t>Bonoli</a:t>
            </a:r>
            <a:r>
              <a:rPr lang="en-US" sz="1700" dirty="0">
                <a:latin typeface="Arial" charset="0"/>
              </a:rPr>
              <a:t> (MIT)</a:t>
            </a:r>
          </a:p>
          <a:p>
            <a:r>
              <a:rPr lang="en-US" sz="3000" dirty="0" smtClean="0">
                <a:latin typeface="Arial" charset="0"/>
              </a:rPr>
              <a:t>Solenoid </a:t>
            </a:r>
            <a:r>
              <a:rPr lang="en-US" sz="3000" dirty="0">
                <a:latin typeface="Arial" charset="0"/>
              </a:rPr>
              <a:t>Free Start-up and Ramp-up</a:t>
            </a:r>
          </a:p>
          <a:p>
            <a:pPr lvl="1"/>
            <a:r>
              <a:rPr lang="en-US" sz="1700" dirty="0">
                <a:latin typeface="Arial" charset="0"/>
              </a:rPr>
              <a:t>TSG Leader: Dennis Mueller (PPPL)</a:t>
            </a:r>
          </a:p>
          <a:p>
            <a:pPr lvl="1"/>
            <a:r>
              <a:rPr lang="en-US" sz="1700" dirty="0">
                <a:latin typeface="Arial" charset="0"/>
              </a:rPr>
              <a:t>Deputy TSG Leader: Roger Raman (U. of Washington)</a:t>
            </a:r>
          </a:p>
          <a:p>
            <a:pPr lvl="1"/>
            <a:r>
              <a:rPr lang="en-US" sz="1700" dirty="0">
                <a:latin typeface="Arial" charset="0"/>
              </a:rPr>
              <a:t>University Rep</a:t>
            </a:r>
            <a:r>
              <a:rPr lang="en-US" sz="1700" dirty="0" smtClean="0">
                <a:latin typeface="Arial" charset="0"/>
              </a:rPr>
              <a:t>. + Theory/Modeling Rep.: </a:t>
            </a:r>
            <a:r>
              <a:rPr lang="en-US" sz="1700" dirty="0">
                <a:latin typeface="Arial" charset="0"/>
              </a:rPr>
              <a:t>Fatima </a:t>
            </a:r>
            <a:r>
              <a:rPr lang="en-US" sz="1700" dirty="0" err="1">
                <a:latin typeface="Arial" charset="0"/>
              </a:rPr>
              <a:t>Ebrahimi</a:t>
            </a:r>
            <a:r>
              <a:rPr lang="en-US" sz="1700" dirty="0">
                <a:latin typeface="Arial" charset="0"/>
              </a:rPr>
              <a:t> (</a:t>
            </a:r>
            <a:r>
              <a:rPr lang="en-US" sz="1700" dirty="0" smtClean="0">
                <a:latin typeface="Arial" charset="0"/>
              </a:rPr>
              <a:t>Princeton University)</a:t>
            </a:r>
            <a:endParaRPr lang="en-US" sz="1700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 Scenarios </a:t>
            </a:r>
            <a:r>
              <a:rPr lang="en-US" dirty="0" smtClean="0"/>
              <a:t>Members are Highly Supportive of Physics Operations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28956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Past, Present, and Future NSTX(-U) Physics Operators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038600" y="2133600"/>
            <a:ext cx="6858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876800" y="2743200"/>
            <a:ext cx="6858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791200" y="3048000"/>
            <a:ext cx="6858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733800" y="3886200"/>
            <a:ext cx="6858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962400" y="5562600"/>
            <a:ext cx="6858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638800" y="5867400"/>
            <a:ext cx="6858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/>
          <a:lstStyle/>
          <a:p>
            <a:r>
              <a:rPr lang="en-US" dirty="0" smtClean="0"/>
              <a:t>Goals</a:t>
            </a:r>
            <a:r>
              <a:rPr lang="en-US" dirty="0"/>
              <a:t> </a:t>
            </a:r>
            <a:r>
              <a:rPr lang="en-US" dirty="0" smtClean="0"/>
              <a:t>&amp; Organization</a:t>
            </a:r>
          </a:p>
          <a:p>
            <a:r>
              <a:rPr lang="en-US" dirty="0" smtClean="0"/>
              <a:t>Milestones and the Research Forum</a:t>
            </a:r>
          </a:p>
          <a:p>
            <a:r>
              <a:rPr lang="en-US" dirty="0" smtClean="0"/>
              <a:t>Research Results, Status, and Plans</a:t>
            </a:r>
            <a:endParaRPr lang="en-US" dirty="0"/>
          </a:p>
          <a:p>
            <a:pPr lvl="1"/>
            <a:r>
              <a:rPr lang="en-US" dirty="0" smtClean="0"/>
              <a:t>Advanced Scenarios and Control</a:t>
            </a:r>
          </a:p>
          <a:p>
            <a:pPr lvl="1"/>
            <a:r>
              <a:rPr lang="en-US" dirty="0" smtClean="0"/>
              <a:t>RF Heating and Current Drive</a:t>
            </a:r>
          </a:p>
          <a:p>
            <a:pPr lvl="1"/>
            <a:r>
              <a:rPr lang="en-US" dirty="0" smtClean="0"/>
              <a:t>Solenoid Free Start-Up</a:t>
            </a:r>
            <a:endParaRPr lang="en-US" dirty="0"/>
          </a:p>
          <a:p>
            <a:pPr lvl="1"/>
            <a:r>
              <a:rPr lang="en-US" dirty="0"/>
              <a:t>Two Multi-TSG Experiments + CC&amp;</a:t>
            </a:r>
            <a:r>
              <a:rPr lang="en-US" dirty="0" smtClean="0"/>
              <a:t>E</a:t>
            </a:r>
            <a:endParaRPr lang="en-US" dirty="0"/>
          </a:p>
          <a:p>
            <a:r>
              <a:rPr lang="en-US" dirty="0"/>
              <a:t>Key Research Enabled by the Proposed Facility </a:t>
            </a:r>
            <a:r>
              <a:rPr lang="en-US" dirty="0" smtClean="0"/>
              <a:t>Enhancements</a:t>
            </a:r>
          </a:p>
          <a:p>
            <a:r>
              <a:rPr lang="en-US" dirty="0"/>
              <a:t>Connection to FES </a:t>
            </a:r>
            <a:r>
              <a:rPr lang="en-US" dirty="0" smtClean="0"/>
              <a:t>Priorities </a:t>
            </a:r>
            <a:r>
              <a:rPr lang="en-US" dirty="0"/>
              <a:t>and Summary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248400" y="1752600"/>
            <a:ext cx="9906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1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SG Supports Many NSTX-U Research Milestones</a:t>
            </a:r>
            <a:endParaRPr lang="en-US" dirty="0"/>
          </a:p>
        </p:txBody>
      </p:sp>
      <p:sp>
        <p:nvSpPr>
          <p:cNvPr id="61" name="Line 21"/>
          <p:cNvSpPr>
            <a:spLocks noChangeShapeType="1"/>
          </p:cNvSpPr>
          <p:nvPr/>
        </p:nvSpPr>
        <p:spPr bwMode="auto">
          <a:xfrm>
            <a:off x="0" y="5925312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3884473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FY2017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1341698" y="1062494"/>
            <a:ext cx="2465731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5105183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4647793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1341698" y="4968330"/>
            <a:ext cx="2465731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physics + operational tools for high-performance: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1341698" y="1820133"/>
            <a:ext cx="2466575" cy="53511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 anchor="ctr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1352936" y="6087001"/>
            <a:ext cx="2457064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</a:t>
            </a:r>
          </a:p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tests of real-time warning, prediction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3884473" y="5453402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sustainment and ramp-up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3884473" y="4710499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Assess fast-wave SOL losses, core  thermal and fast ion interactions at increased field and current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47627" y="1415848"/>
            <a:ext cx="866773" cy="18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ctr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b="1" i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Run </a:t>
            </a:r>
            <a:r>
              <a:rPr lang="en-US" sz="1400" b="1" i="0" dirty="0">
                <a:solidFill>
                  <a:srgbClr val="0000CC"/>
                </a:solidFill>
                <a:latin typeface="Arial Narrow" panose="020B0606020202030204" pitchFamily="34" charset="0"/>
              </a:rPr>
              <a:t>Weeks:</a:t>
            </a:r>
          </a:p>
        </p:txBody>
      </p:sp>
      <p:sp>
        <p:nvSpPr>
          <p:cNvPr id="72" name="Right Arrow 71"/>
          <p:cNvSpPr/>
          <p:nvPr/>
        </p:nvSpPr>
        <p:spPr bwMode="auto">
          <a:xfrm>
            <a:off x="117476" y="5983224"/>
            <a:ext cx="1177924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algn="ctr">
              <a:lnSpc>
                <a:spcPct val="7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FES 3 Facility Joint Research Target (JRT)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76200" y="1676400"/>
            <a:ext cx="1219200" cy="4176485"/>
            <a:chOff x="1676400" y="1676400"/>
            <a:chExt cx="1219200" cy="4176485"/>
          </a:xfrm>
        </p:grpSpPr>
        <p:sp>
          <p:nvSpPr>
            <p:cNvPr id="74" name="Right Arrow 73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5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6" name="Right Arrow 75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7" name="Right Arrow 76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9" name="Text Box 12"/>
            <p:cNvSpPr txBox="1">
              <a:spLocks noChangeArrowheads="1"/>
            </p:cNvSpPr>
            <p:nvPr/>
          </p:nvSpPr>
          <p:spPr bwMode="auto">
            <a:xfrm>
              <a:off x="1676400" y="1840683"/>
              <a:ext cx="1142999" cy="103411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</a:rPr>
                <a:t>+ Particle Control</a:t>
              </a:r>
              <a:endParaRPr lang="en-US" sz="1600" b="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371600" y="5979279"/>
            <a:ext cx="7277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C-Mod leads JRT</a:t>
            </a:r>
          </a:p>
        </p:txBody>
      </p:sp>
      <p:sp>
        <p:nvSpPr>
          <p:cNvPr id="81" name="Text Box 27"/>
          <p:cNvSpPr txBox="1">
            <a:spLocks noChangeArrowheads="1"/>
          </p:cNvSpPr>
          <p:nvPr/>
        </p:nvSpPr>
        <p:spPr bwMode="auto">
          <a:xfrm>
            <a:off x="1347594" y="3263137"/>
            <a:ext cx="2460679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effects of NBI injection on fast-ion f(v) and NBI-CD profile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3884475" y="1814899"/>
            <a:ext cx="2516325" cy="55535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scaling, mitigation of steady-state, transient heat-fluxes w/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advanced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operation at high power density 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01167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3884474" y="2537269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high-Z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PFC performance and impact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on operating scenarios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01167" y="239255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6477000" y="1811302"/>
            <a:ext cx="2516325" cy="39849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impurity sources and edge and core impurity transport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77000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8" name="Text Box 27"/>
          <p:cNvSpPr txBox="1">
            <a:spLocks noChangeArrowheads="1"/>
          </p:cNvSpPr>
          <p:nvPr/>
        </p:nvSpPr>
        <p:spPr bwMode="auto">
          <a:xfrm>
            <a:off x="6477000" y="3259101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Assess role of fast-ion driven instabilities versus micro-turbulence in plasma thermal energy transport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477000" y="31242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6477000" y="4710499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Control of current and rotation profiles to improve global stability limits and extend high performance operation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76997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2" name="Text Box 27"/>
          <p:cNvSpPr txBox="1">
            <a:spLocks noChangeArrowheads="1"/>
          </p:cNvSpPr>
          <p:nvPr/>
        </p:nvSpPr>
        <p:spPr bwMode="auto">
          <a:xfrm>
            <a:off x="6477000" y="5455000"/>
            <a:ext cx="2516325" cy="3984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4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transient CHI current start-up potential in NSTX-U</a:t>
            </a:r>
            <a:endParaRPr lang="en-US" sz="14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76998" y="5316867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6477000" y="2419054"/>
            <a:ext cx="2516325" cy="52133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Investigation of power and momentum balance for high density and impurity fraction </a:t>
            </a:r>
            <a:r>
              <a:rPr lang="en-US" sz="1300" i="0" dirty="0" err="1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 operation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476999" y="2286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6477000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FY2018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 Box 11"/>
          <p:cNvSpPr txBox="1">
            <a:spLocks noChangeArrowheads="1"/>
          </p:cNvSpPr>
          <p:nvPr/>
        </p:nvSpPr>
        <p:spPr bwMode="auto">
          <a:xfrm>
            <a:off x="7697710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/>
        </p:nvSpPr>
        <p:spPr bwMode="auto">
          <a:xfrm>
            <a:off x="7240320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12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92173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86200" y="532009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R17-4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41698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352936" y="3124638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44684" y="48256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990600" y="1415848"/>
            <a:ext cx="854006" cy="17081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9144">
            <a:spAutoFit/>
          </a:bodyPr>
          <a:lstStyle/>
          <a:p>
            <a:pPr algn="ctr"/>
            <a:r>
              <a:rPr lang="en-US" sz="1050" i="0" dirty="0" smtClean="0">
                <a:solidFill>
                  <a:srgbClr val="FFFFFF"/>
                </a:solidFill>
                <a:latin typeface="+mn-lt"/>
              </a:rPr>
              <a:t>Incremental</a:t>
            </a:r>
            <a:endParaRPr lang="en-US" sz="105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5" name="Text Box 23"/>
          <p:cNvSpPr txBox="1">
            <a:spLocks noChangeArrowheads="1"/>
          </p:cNvSpPr>
          <p:nvPr/>
        </p:nvSpPr>
        <p:spPr bwMode="auto">
          <a:xfrm>
            <a:off x="3887063" y="6087001"/>
            <a:ext cx="251460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Examine effect </a:t>
            </a:r>
            <a:r>
              <a:rPr lang="en-US" sz="1300" dirty="0">
                <a:solidFill>
                  <a:srgbClr val="FF0000"/>
                </a:solidFill>
                <a:latin typeface="Arial Narrow" panose="020B0606020202030204" pitchFamily="34" charset="0"/>
              </a:rPr>
              <a:t>of configuration on operating space for dissipative </a:t>
            </a:r>
            <a:r>
              <a:rPr lang="en-US" sz="13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divertors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86198" y="5981186"/>
            <a:ext cx="68448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DIII-D leads JRT</a:t>
            </a: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2285784" y="1380450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 Box 27"/>
          <p:cNvSpPr txBox="1">
            <a:spLocks noChangeArrowheads="1"/>
          </p:cNvSpPr>
          <p:nvPr/>
        </p:nvSpPr>
        <p:spPr bwMode="auto">
          <a:xfrm>
            <a:off x="3884473" y="3252987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</a:t>
            </a:r>
            <a:r>
              <a:rPr lang="en-US" sz="1300" i="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and local transport and turbulence at low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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* with full confinement and diagnostic capabilities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86200" y="31211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0" name="Text Box 23"/>
          <p:cNvSpPr txBox="1">
            <a:spLocks noChangeArrowheads="1"/>
          </p:cNvSpPr>
          <p:nvPr/>
        </p:nvSpPr>
        <p:spPr bwMode="auto">
          <a:xfrm>
            <a:off x="6478725" y="6084104"/>
            <a:ext cx="2514600" cy="17953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TBD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477860" y="5978289"/>
            <a:ext cx="7806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NSTX-U leads JRT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 flipH="1">
            <a:off x="6476997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flipH="1">
            <a:off x="8993325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Left Arrow 113"/>
          <p:cNvSpPr/>
          <p:nvPr/>
        </p:nvSpPr>
        <p:spPr bwMode="auto">
          <a:xfrm rot="10800000">
            <a:off x="8762999" y="4052888"/>
            <a:ext cx="21153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rgbClr val="3366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5" name="Left Arrow 114"/>
          <p:cNvSpPr/>
          <p:nvPr/>
        </p:nvSpPr>
        <p:spPr bwMode="auto">
          <a:xfrm>
            <a:off x="6489836" y="4038600"/>
            <a:ext cx="28598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05600" y="3886200"/>
            <a:ext cx="2057399" cy="60939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Begin ~1 year outage for </a:t>
            </a:r>
          </a:p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major facility enhancement(s) sometime during FY2018</a:t>
            </a:r>
          </a:p>
        </p:txBody>
      </p:sp>
    </p:spTree>
    <p:extLst>
      <p:ext uri="{BB962C8B-B14F-4D97-AF65-F5344CB8AC3E}">
        <p14:creationId xmlns:p14="http://schemas.microsoft.com/office/powerpoint/2010/main" val="156304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495800"/>
            <a:ext cx="7848600" cy="137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SG Supports Many NSTX-U Research Milestones</a:t>
            </a:r>
            <a:endParaRPr lang="en-US" dirty="0"/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>
            <a:off x="0" y="5925312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3884473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FY2017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341698" y="1062494"/>
            <a:ext cx="2465731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5105183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4647793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1341698" y="4968330"/>
            <a:ext cx="2465731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physics + operational tools for high-performance: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1341698" y="1820133"/>
            <a:ext cx="2466575" cy="53511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 anchor="ctr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1352936" y="6087001"/>
            <a:ext cx="2457064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</a:t>
            </a:r>
          </a:p>
          <a:p>
            <a:pPr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tests of real-time warning, prediction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Text Box 27"/>
          <p:cNvSpPr txBox="1">
            <a:spLocks noChangeArrowheads="1"/>
          </p:cNvSpPr>
          <p:nvPr/>
        </p:nvSpPr>
        <p:spPr bwMode="auto">
          <a:xfrm>
            <a:off x="3884473" y="5453402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sustainment and ramp-up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884473" y="4710499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Assess fast-wave SOL losses, core  thermal and fast ion interactions at increased field and current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47627" y="1415848"/>
            <a:ext cx="866773" cy="18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ctr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b="1" i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Run </a:t>
            </a:r>
            <a:r>
              <a:rPr lang="en-US" sz="1400" b="1" i="0" dirty="0">
                <a:solidFill>
                  <a:srgbClr val="0000CC"/>
                </a:solidFill>
                <a:latin typeface="Arial Narrow" panose="020B0606020202030204" pitchFamily="34" charset="0"/>
              </a:rPr>
              <a:t>Weeks:</a:t>
            </a:r>
          </a:p>
        </p:txBody>
      </p:sp>
      <p:sp>
        <p:nvSpPr>
          <p:cNvPr id="75" name="Right Arrow 74"/>
          <p:cNvSpPr/>
          <p:nvPr/>
        </p:nvSpPr>
        <p:spPr bwMode="auto">
          <a:xfrm>
            <a:off x="117476" y="5983224"/>
            <a:ext cx="1177924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algn="ctr">
              <a:lnSpc>
                <a:spcPct val="7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FES 3 Facility Joint Research Target (JRT)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6200" y="1676400"/>
            <a:ext cx="1219200" cy="4176485"/>
            <a:chOff x="1676400" y="1676400"/>
            <a:chExt cx="1219200" cy="4176485"/>
          </a:xfrm>
        </p:grpSpPr>
        <p:sp>
          <p:nvSpPr>
            <p:cNvPr id="77" name="Right Arrow 76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79" name="Right Arrow 78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0" name="Right Arrow 79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1676400" y="1840683"/>
              <a:ext cx="1142999" cy="103411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</a:rPr>
                <a:t>+ Particle Control</a:t>
              </a:r>
              <a:endParaRPr lang="en-US" sz="1600" b="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371600" y="5979279"/>
            <a:ext cx="7277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C-Mod leads JRT</a:t>
            </a:r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1347594" y="3263137"/>
            <a:ext cx="2460679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effects of NBI injection on fast-ion f(v) and NBI-CD profile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Text Box 27"/>
          <p:cNvSpPr txBox="1">
            <a:spLocks noChangeArrowheads="1"/>
          </p:cNvSpPr>
          <p:nvPr/>
        </p:nvSpPr>
        <p:spPr bwMode="auto">
          <a:xfrm>
            <a:off x="3884475" y="1814899"/>
            <a:ext cx="2516325" cy="55535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scaling, mitigation of steady-state, transient heat-fluxes w/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advanced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operation at high power density 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01167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7" name="Text Box 27"/>
          <p:cNvSpPr txBox="1">
            <a:spLocks noChangeArrowheads="1"/>
          </p:cNvSpPr>
          <p:nvPr/>
        </p:nvSpPr>
        <p:spPr bwMode="auto">
          <a:xfrm>
            <a:off x="3884474" y="2537269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high-Z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PFC performance and impact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on operating scenarios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01167" y="239255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6477000" y="1811302"/>
            <a:ext cx="2516325" cy="39849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impurity sources and edge and core impurity transport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477000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6477000" y="3259101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Assess role of fast-ion driven instabilities versus micro-turbulence in plasma thermal energy transport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77000" y="31242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6477000" y="4710499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Control of current and rotation profiles to improve global stability limits and extend high performance operation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76997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6477000" y="5455000"/>
            <a:ext cx="2516325" cy="3984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4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transient CHI current start-up potential in NSTX-U</a:t>
            </a:r>
            <a:endParaRPr lang="en-US" sz="14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76998" y="5316867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6477000" y="2419054"/>
            <a:ext cx="2516325" cy="52133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Investigation of power and momentum balance for high density and impurity fraction </a:t>
            </a:r>
            <a:r>
              <a:rPr lang="en-US" sz="1300" i="0" dirty="0" err="1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 operation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76999" y="2286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9" name="Text Box 8"/>
          <p:cNvSpPr txBox="1">
            <a:spLocks noChangeArrowheads="1"/>
          </p:cNvSpPr>
          <p:nvPr/>
        </p:nvSpPr>
        <p:spPr bwMode="auto">
          <a:xfrm>
            <a:off x="6477000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FY2018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7697710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1" name="Text Box 11"/>
          <p:cNvSpPr txBox="1">
            <a:spLocks noChangeArrowheads="1"/>
          </p:cNvSpPr>
          <p:nvPr/>
        </p:nvSpPr>
        <p:spPr bwMode="auto">
          <a:xfrm>
            <a:off x="7240320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12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92173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886200" y="532009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R17-4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41698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52936" y="3124638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344684" y="48256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990600" y="1415848"/>
            <a:ext cx="854006" cy="17081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9144">
            <a:spAutoFit/>
          </a:bodyPr>
          <a:lstStyle/>
          <a:p>
            <a:pPr algn="ctr"/>
            <a:r>
              <a:rPr lang="en-US" sz="1050" i="0" dirty="0" smtClean="0">
                <a:solidFill>
                  <a:srgbClr val="FFFFFF"/>
                </a:solidFill>
                <a:latin typeface="+mn-lt"/>
              </a:rPr>
              <a:t>Incremental</a:t>
            </a:r>
            <a:endParaRPr lang="en-US" sz="105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3887063" y="6087001"/>
            <a:ext cx="251460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Examine effect </a:t>
            </a:r>
            <a:r>
              <a:rPr lang="en-US" sz="1300" dirty="0">
                <a:solidFill>
                  <a:srgbClr val="FF0000"/>
                </a:solidFill>
                <a:latin typeface="Arial Narrow" panose="020B0606020202030204" pitchFamily="34" charset="0"/>
              </a:rPr>
              <a:t>of configuration on operating space for dissipative </a:t>
            </a:r>
            <a:r>
              <a:rPr lang="en-US" sz="13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divertors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86198" y="5981186"/>
            <a:ext cx="68448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DIII-D leads JRT</a:t>
            </a:r>
          </a:p>
        </p:txBody>
      </p: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2285784" y="1380450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11" name="Text Box 27"/>
          <p:cNvSpPr txBox="1">
            <a:spLocks noChangeArrowheads="1"/>
          </p:cNvSpPr>
          <p:nvPr/>
        </p:nvSpPr>
        <p:spPr bwMode="auto">
          <a:xfrm>
            <a:off x="3884473" y="3252987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</a:t>
            </a:r>
            <a:r>
              <a:rPr lang="en-US" sz="1300" i="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and local transport and turbulence at low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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* with full confinement and diagnostic capabilities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86200" y="31211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3" name="Text Box 23"/>
          <p:cNvSpPr txBox="1">
            <a:spLocks noChangeArrowheads="1"/>
          </p:cNvSpPr>
          <p:nvPr/>
        </p:nvSpPr>
        <p:spPr bwMode="auto">
          <a:xfrm>
            <a:off x="6478725" y="6084104"/>
            <a:ext cx="2514600" cy="17953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TBD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477860" y="5978289"/>
            <a:ext cx="7806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NSTX-U leads JRT</a:t>
            </a:r>
          </a:p>
        </p:txBody>
      </p:sp>
      <p:cxnSp>
        <p:nvCxnSpPr>
          <p:cNvPr id="115" name="Straight Connector 114"/>
          <p:cNvCxnSpPr/>
          <p:nvPr/>
        </p:nvCxnSpPr>
        <p:spPr bwMode="auto">
          <a:xfrm flipH="1">
            <a:off x="6476997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8993325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Left Arrow 116"/>
          <p:cNvSpPr/>
          <p:nvPr/>
        </p:nvSpPr>
        <p:spPr bwMode="auto">
          <a:xfrm rot="10800000">
            <a:off x="8762999" y="4052888"/>
            <a:ext cx="21153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rgbClr val="3366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8" name="Left Arrow 117"/>
          <p:cNvSpPr/>
          <p:nvPr/>
        </p:nvSpPr>
        <p:spPr bwMode="auto">
          <a:xfrm>
            <a:off x="6489836" y="4038600"/>
            <a:ext cx="28598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05600" y="3886200"/>
            <a:ext cx="2057399" cy="60939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Begin ~1 year outage for </a:t>
            </a:r>
          </a:p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major facility enhancement(s) sometime during FY2018</a:t>
            </a:r>
          </a:p>
        </p:txBody>
      </p:sp>
    </p:spTree>
    <p:extLst>
      <p:ext uri="{BB962C8B-B14F-4D97-AF65-F5344CB8AC3E}">
        <p14:creationId xmlns:p14="http://schemas.microsoft.com/office/powerpoint/2010/main" val="299037054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14114</TotalTime>
  <Words>6592</Words>
  <Application>Microsoft Macintosh PowerPoint</Application>
  <PresentationFormat>On-screen Show (4:3)</PresentationFormat>
  <Paragraphs>863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NSTX Upgrade</vt:lpstr>
      <vt:lpstr>Overview of the Integrated Scenarios Science Group Status and Plans</vt:lpstr>
      <vt:lpstr>Outline</vt:lpstr>
      <vt:lpstr>Outline</vt:lpstr>
      <vt:lpstr>Recall: NSTX-U Mission Elements And How the Integrated Scenarios SG Fits In</vt:lpstr>
      <vt:lpstr>Integrated Scenarios Leadership Team</vt:lpstr>
      <vt:lpstr>Integrated Scenarios Members are Highly Supportive of Physics Operations</vt:lpstr>
      <vt:lpstr>Outline</vt:lpstr>
      <vt:lpstr>IS SG Supports Many NSTX-U Research Milestones</vt:lpstr>
      <vt:lpstr>IS SG Supports Many NSTX-U Research Milestones</vt:lpstr>
      <vt:lpstr>IS SG Supports Many NSTX-U Research Milestones</vt:lpstr>
      <vt:lpstr>The Research Forum Determined  the Run Plan</vt:lpstr>
      <vt:lpstr>Outline</vt:lpstr>
      <vt:lpstr>ASC Research Thrusts Focus on Plasma Control and Scenario Development</vt:lpstr>
      <vt:lpstr>Significant Modeling Supports the ASC Research Program</vt:lpstr>
      <vt:lpstr>Scenario Studies Will Focus on 100% NI and High-Current Long-Pulse</vt:lpstr>
      <vt:lpstr>NSTX-U Experiments Are Already Using a Significantly Expanded Plasma Shutdown Scheme</vt:lpstr>
      <vt:lpstr>NSTX-U Experiments Are Already Using a Significantly Expanded Plasma Shutdown Scheme</vt:lpstr>
      <vt:lpstr>Control Experiments Support NSTX-U Program and Next Step Devices</vt:lpstr>
      <vt:lpstr>Outline</vt:lpstr>
      <vt:lpstr>Wave H&amp;CD TSG Thrusts Dedicated to HHFW &amp; EC Applications and Code Validation</vt:lpstr>
      <vt:lpstr>Modeling Is Confirming The Importance of RH Cutoff in Determining SOL Losses </vt:lpstr>
      <vt:lpstr>Modeling Is Confirming The Importance of RH Cutoff in Determining SOL Losses </vt:lpstr>
      <vt:lpstr>Modeling Is Confirming The Importance of RH Cutoff in Determining SOL Losses </vt:lpstr>
      <vt:lpstr>NSTX-U Prospect: Higher Toroidal Field May Reduce These SoL Losses</vt:lpstr>
      <vt:lpstr>NSTX-U Prospect: Wide Range of Possible Partitions for HHFW Power Absorption</vt:lpstr>
      <vt:lpstr>SoL Propagation and Core Absorption Physics Will be Addressed in Two XPs</vt:lpstr>
      <vt:lpstr>Outline</vt:lpstr>
      <vt:lpstr>SFSU Research Thrusts Are Synergistic with Other IS TSGs, Address Key Issues for a low-A FNSF</vt:lpstr>
      <vt:lpstr>NSTX &amp; NSTX-U Design Incorporates Features for Coaxial Helicity Injection</vt:lpstr>
      <vt:lpstr>NSTX-U Upgrades that Facilitate CHI Start-up</vt:lpstr>
      <vt:lpstr>TSC Simulations in the NSTX-U Geometry support up to 400kA Current Start-up Capability in NSTX-U</vt:lpstr>
      <vt:lpstr>At High Lundquist Number, Plasmoid Mediated Reconnection Identified as Assisting in Flux Closure</vt:lpstr>
      <vt:lpstr>Two FY-16 Experiments Will Exploit the New Upgrade Capabilities, Target Coupling to Induction</vt:lpstr>
      <vt:lpstr>Outline</vt:lpstr>
      <vt:lpstr>Effective Heating of Low-IP Plasmas Will Be Further Developed</vt:lpstr>
      <vt:lpstr>Ability of Large Tangency Radius Beam to Couple Power/Current at Low Current Will Be Assessed</vt:lpstr>
      <vt:lpstr>IS SG Also Supports Cross-Cutting and Enabling XPs &amp; XMPs</vt:lpstr>
      <vt:lpstr>Outline</vt:lpstr>
      <vt:lpstr>Proposed Facility Enhancements Will Be a Dramatic Step Forwards for SFSU and WH&amp;CD Research</vt:lpstr>
      <vt:lpstr>Exciting Opportunities for ASC Research Will Come out of the Facility Enhancements</vt:lpstr>
      <vt:lpstr>Outline</vt:lpstr>
      <vt:lpstr>IS SG Research Supports FES Priorities</vt:lpstr>
      <vt:lpstr>This SG Works to Solve Scenario Physics Problems for the NSTX-U Program, ITER, and Next-Step Devices</vt:lpstr>
      <vt:lpstr>PowerPoint Presentation</vt:lpstr>
      <vt:lpstr>Ion Absorption of HHFW Power Has Potential Benefits and Disadvantages</vt:lpstr>
      <vt:lpstr>High fraction of open flux conversion to closed flux seen in simulations with narrow injector flux footprint</vt:lpstr>
      <vt:lpstr>PowerPoint Presentation</vt:lpstr>
      <vt:lpstr>Distribution of First Authors (not including CC&amp;E, XMPs) ~12 First Authors</vt:lpstr>
      <vt:lpstr>AORSA show different behavior of SOL power losses between HHFW and IC minority heating regimes</vt:lpstr>
      <vt:lpstr>Extended TORIC v.5 to include non-Maxwellian effects both in HHFW and IC minority heating regimes </vt:lpstr>
      <vt:lpstr>Modeling Is Confirming The Importance of RH Cutoff in Determining SOL Losses </vt:lpstr>
      <vt:lpstr>ASC (and Broader NSTX-U) Research Facilitated by Numerous Upgrades to the Plasma Control System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199</cp:revision>
  <cp:lastPrinted>2016-01-23T12:03:10Z</cp:lastPrinted>
  <dcterms:created xsi:type="dcterms:W3CDTF">2015-07-16T16:59:24Z</dcterms:created>
  <dcterms:modified xsi:type="dcterms:W3CDTF">2016-01-24T00:12:15Z</dcterms:modified>
</cp:coreProperties>
</file>