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366" r:id="rId3"/>
    <p:sldId id="368" r:id="rId4"/>
    <p:sldId id="367" r:id="rId5"/>
    <p:sldId id="370" r:id="rId6"/>
    <p:sldId id="371" r:id="rId7"/>
    <p:sldId id="373" r:id="rId8"/>
    <p:sldId id="374" r:id="rId9"/>
    <p:sldId id="376" r:id="rId10"/>
    <p:sldId id="375" r:id="rId11"/>
    <p:sldId id="377" r:id="rId12"/>
    <p:sldId id="395" r:id="rId13"/>
    <p:sldId id="378" r:id="rId14"/>
    <p:sldId id="379" r:id="rId15"/>
    <p:sldId id="380" r:id="rId16"/>
    <p:sldId id="390" r:id="rId17"/>
    <p:sldId id="381" r:id="rId18"/>
    <p:sldId id="391" r:id="rId19"/>
    <p:sldId id="382" r:id="rId20"/>
    <p:sldId id="383" r:id="rId21"/>
    <p:sldId id="384" r:id="rId22"/>
    <p:sldId id="392" r:id="rId23"/>
    <p:sldId id="385" r:id="rId24"/>
    <p:sldId id="386" r:id="rId25"/>
    <p:sldId id="393" r:id="rId26"/>
    <p:sldId id="394" r:id="rId27"/>
    <p:sldId id="387" r:id="rId28"/>
    <p:sldId id="388" r:id="rId29"/>
    <p:sldId id="389" r:id="rId30"/>
    <p:sldId id="372" r:id="rId31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  <a:srgbClr val="008000"/>
    <a:srgbClr val="0033CC"/>
    <a:srgbClr val="E3E3E3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672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fld id="{A7C5B646-3253-4DC8-B177-ED6A2D12A4B1}" type="datetimeFigureOut">
              <a:rPr lang="en-GB" altLang="en-US"/>
              <a:pPr/>
              <a:t>19/01/2016</a:t>
            </a:fld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fld id="{A4CC7821-AB95-4EE8-B673-BE968C2E424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05482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fld id="{E4F56DD8-0A41-475C-A846-A357D37BE657}" type="datetimeFigureOut">
              <a:rPr lang="en-GB" altLang="en-US"/>
              <a:pPr/>
              <a:t>19/01/2016</a:t>
            </a:fld>
            <a:endParaRPr lang="en-GB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fld id="{7679B709-81FC-4DB8-BCB4-EACBFC7823D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557746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9B709-81FC-4DB8-BCB4-EACBFC7823D0}" type="slidenum">
              <a:rPr lang="en-GB" altLang="en-US" smtClean="0"/>
              <a:pPr/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05965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1.png" descr="EUROFUSION PowerPoint MASTER DECKBLAT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9075"/>
            <a:ext cx="9144000" cy="64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2" descr="https://idw-online.de/pages/de/institutionlogo921"/>
          <p:cNvSpPr>
            <a:spLocks noChangeAspect="1" noChangeArrowheads="1"/>
          </p:cNvSpPr>
          <p:nvPr/>
        </p:nvSpPr>
        <p:spPr bwMode="auto">
          <a:xfrm>
            <a:off x="155575" y="-457200"/>
            <a:ext cx="10763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2348880"/>
            <a:ext cx="8496944" cy="129614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PT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4293096"/>
            <a:ext cx="4392488" cy="4320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Click to edit Master subtitle style</a:t>
            </a:r>
            <a:endParaRPr lang="en-US" dirty="0" smtClean="0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395536" y="5691683"/>
            <a:ext cx="1295375" cy="90566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PT" noProof="0" smtClean="0"/>
              <a:t>Drag picture to placeholder or click icon to add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32089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0805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5" name="Picture 7" descr="EurofusionDisc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227013"/>
            <a:ext cx="458787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445fec66-c76b-4c3f-9218-35df7673a10d@ef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6408738"/>
            <a:ext cx="82391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543800" cy="4572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ts val="3200"/>
              </a:lnSpc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PT" dirty="0" smtClean="0"/>
              <a:t>Click to edit Master title style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313" y="6525344"/>
            <a:ext cx="8239125" cy="268287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tx1"/>
                </a:solidFill>
                <a:cs typeface="Arial" charset="0"/>
              </a:defRPr>
            </a:lvl1pPr>
          </a:lstStyle>
          <a:p>
            <a:r>
              <a:rPr lang="en-GB" altLang="en-US" sz="1400" dirty="0" smtClean="0"/>
              <a:t>George Sips| PPPL Seminar| Princeton| 26-Jan-2016| </a:t>
            </a:r>
            <a:r>
              <a:rPr lang="en-GB" altLang="en-US" sz="1600" b="1" dirty="0" smtClean="0"/>
              <a:t>Page </a:t>
            </a:r>
            <a:fld id="{FC151A49-3979-420A-B659-7791CE30D9C3}" type="slidenum">
              <a:rPr lang="en-GB" altLang="en-US" sz="1600" b="1" smtClean="0"/>
              <a:pPr/>
              <a:t>‹#›</a:t>
            </a:fld>
            <a:endParaRPr lang="en-GB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551881906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445fec66-c76b-4c3f-9218-35df7673a10d@efda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6408738"/>
            <a:ext cx="82391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313" y="6525344"/>
            <a:ext cx="8239125" cy="268287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tx1"/>
                </a:solidFill>
                <a:cs typeface="Arial" charset="0"/>
              </a:defRPr>
            </a:lvl1pPr>
          </a:lstStyle>
          <a:p>
            <a:r>
              <a:rPr lang="en-GB" altLang="en-US" sz="1400" dirty="0" smtClean="0"/>
              <a:t>George Sips| PPPL Seminar| Princeton| 26-Jan-2016| </a:t>
            </a:r>
            <a:r>
              <a:rPr lang="en-GB" altLang="en-US" sz="1600" b="1" dirty="0" smtClean="0"/>
              <a:t>Page </a:t>
            </a:r>
            <a:fld id="{FC151A49-3979-420A-B659-7791CE30D9C3}" type="slidenum">
              <a:rPr lang="en-GB" altLang="en-US" sz="1600" b="1" smtClean="0"/>
              <a:pPr/>
              <a:t>‹#›</a:t>
            </a:fld>
            <a:endParaRPr lang="en-GB" altLang="en-US" sz="1600" b="1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90805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10" name="Picture 7" descr="EurofusionDisc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227013"/>
            <a:ext cx="458787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 userDrawn="1"/>
        </p:nvSpPr>
        <p:spPr>
          <a:xfrm>
            <a:off x="457200" y="260648"/>
            <a:ext cx="7543800" cy="4572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pt-PT" smtClean="0"/>
              <a:t>Click to edit Master title style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wmf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package" Target="../embeddings/Microsoft_Word_Document1.docx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395288" y="2636912"/>
            <a:ext cx="8497887" cy="576064"/>
          </a:xfrm>
        </p:spPr>
        <p:txBody>
          <a:bodyPr/>
          <a:lstStyle/>
          <a:p>
            <a:pPr eaLnBrk="1" hangingPunct="1"/>
            <a:r>
              <a:rPr lang="en-GB" altLang="en-US" sz="2800" dirty="0">
                <a:latin typeface="Arial" charset="0"/>
                <a:ea typeface="ＭＳ Ｐゴシック" pitchFamily="34" charset="-128"/>
                <a:cs typeface="Arial" charset="0"/>
              </a:rPr>
              <a:t>Preparing JET for T and DT operation</a:t>
            </a:r>
            <a:endParaRPr lang="en-US" altLang="fr-FR" sz="2800" i="1" dirty="0" smtClean="0">
              <a:solidFill>
                <a:srgbClr val="0033CC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" name="Subtitle 2"/>
          <p:cNvSpPr>
            <a:spLocks noGrp="1"/>
          </p:cNvSpPr>
          <p:nvPr>
            <p:ph type="subTitle" idx="1"/>
          </p:nvPr>
        </p:nvSpPr>
        <p:spPr>
          <a:xfrm>
            <a:off x="467544" y="4293096"/>
            <a:ext cx="8281168" cy="936104"/>
          </a:xfrm>
        </p:spPr>
        <p:txBody>
          <a:bodyPr>
            <a:noAutofit/>
          </a:bodyPr>
          <a:lstStyle/>
          <a:p>
            <a:pPr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latin typeface="Arial" charset="0"/>
                <a:cs typeface="Arial" charset="0"/>
              </a:rPr>
              <a:t>26</a:t>
            </a:r>
            <a:r>
              <a:rPr lang="en-US" baseline="30000" dirty="0" smtClean="0">
                <a:latin typeface="Arial" charset="0"/>
                <a:cs typeface="Arial" charset="0"/>
              </a:rPr>
              <a:t>th</a:t>
            </a:r>
            <a:r>
              <a:rPr lang="en-US" dirty="0" smtClean="0">
                <a:latin typeface="Arial" charset="0"/>
                <a:cs typeface="Arial" charset="0"/>
              </a:rPr>
              <a:t> January 2016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latin typeface="Arial" charset="0"/>
                <a:cs typeface="Arial" charset="0"/>
              </a:rPr>
              <a:t>George Sips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7544" y="5785519"/>
            <a:ext cx="48965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1400" i="1" dirty="0">
                <a:latin typeface="Arial" charset="0"/>
                <a:cs typeface="Arial" charset="0"/>
              </a:rPr>
              <a:t>Presented at: </a:t>
            </a:r>
            <a:r>
              <a:rPr lang="en-GB" sz="1400" i="1" dirty="0" smtClean="0">
                <a:latin typeface="Arial" charset="0"/>
                <a:cs typeface="Arial" charset="0"/>
              </a:rPr>
              <a:t>PPPL, Princeton, USA</a:t>
            </a:r>
            <a:endParaRPr lang="en-US" sz="1400" i="1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z="1400" smtClean="0"/>
              <a:t>George Sips| PPPL Seminar| Princeton| 26-Jan-2016| </a:t>
            </a:r>
            <a:r>
              <a:rPr lang="en-GB" altLang="en-US" sz="1600" b="1" smtClean="0"/>
              <a:t>Page </a:t>
            </a:r>
            <a:fld id="{FC151A49-3979-420A-B659-7791CE30D9C3}" type="slidenum">
              <a:rPr lang="en-GB" altLang="en-US" sz="1600" b="1" smtClean="0"/>
              <a:pPr/>
              <a:t>10</a:t>
            </a:fld>
            <a:endParaRPr lang="en-GB" altLang="en-US" sz="1600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543800" cy="457200"/>
          </a:xfrm>
        </p:spPr>
        <p:txBody>
          <a:bodyPr/>
          <a:lstStyle/>
          <a:p>
            <a:r>
              <a:rPr lang="en-GB" sz="2800" dirty="0"/>
              <a:t>Protection of the ITER-like Wall (PIW)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05320"/>
            <a:ext cx="5427174" cy="50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 rot="1380000">
            <a:off x="1728000" y="3391784"/>
            <a:ext cx="324000" cy="183375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 rot="280627">
            <a:off x="1288735" y="3449562"/>
            <a:ext cx="324000" cy="183375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763688" y="6228020"/>
            <a:ext cx="58140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i="1" dirty="0" smtClean="0">
                <a:solidFill>
                  <a:srgbClr val="FF0000"/>
                </a:solidFill>
              </a:rPr>
              <a:t>* Views highlighted in yellow are going to be made radiation hard</a:t>
            </a:r>
            <a:endParaRPr lang="en-GB" sz="1600" b="1" i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2921" y="935988"/>
            <a:ext cx="66397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400" b="1" dirty="0" smtClean="0">
                <a:solidFill>
                  <a:srgbClr val="0000FF"/>
                </a:solidFill>
              </a:rPr>
              <a:t>IR and Protection cameras </a:t>
            </a:r>
            <a:r>
              <a:rPr lang="en-GB" altLang="en-US" sz="2400" b="1" dirty="0">
                <a:solidFill>
                  <a:srgbClr val="0000FF"/>
                </a:solidFill>
              </a:rPr>
              <a:t>cover 30% of the </a:t>
            </a:r>
            <a:r>
              <a:rPr lang="en-GB" altLang="en-US" sz="2400" b="1" dirty="0" smtClean="0">
                <a:solidFill>
                  <a:srgbClr val="0000FF"/>
                </a:solidFill>
              </a:rPr>
              <a:t>vessel </a:t>
            </a:r>
            <a:endParaRPr lang="en-GB" sz="24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870" y="1484784"/>
            <a:ext cx="1620000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488" y="1486298"/>
            <a:ext cx="1620000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7308664" y="3948516"/>
            <a:ext cx="1620000" cy="2160000"/>
          </a:xfrm>
          <a:prstGeom prst="rect">
            <a:avLst/>
          </a:prstGeom>
          <a:noFill/>
        </p:spPr>
      </p:pic>
      <p:pic>
        <p:nvPicPr>
          <p:cNvPr id="13" name="Picture 5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975" y="3964288"/>
            <a:ext cx="1620000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9831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z="1400" smtClean="0"/>
              <a:t>George Sips| PPPL Seminar| Princeton| 26-Jan-2016| </a:t>
            </a:r>
            <a:r>
              <a:rPr lang="en-GB" altLang="en-US" sz="1600" b="1" smtClean="0"/>
              <a:t>Page </a:t>
            </a:r>
            <a:fld id="{FC151A49-3979-420A-B659-7791CE30D9C3}" type="slidenum">
              <a:rPr lang="en-GB" altLang="en-US" sz="1600" b="1" smtClean="0"/>
              <a:pPr/>
              <a:t>11</a:t>
            </a:fld>
            <a:endParaRPr lang="en-GB" altLang="en-US" sz="1600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543800" cy="457200"/>
          </a:xfrm>
        </p:spPr>
        <p:txBody>
          <a:bodyPr/>
          <a:lstStyle/>
          <a:p>
            <a:r>
              <a:rPr lang="en-GB" sz="2800" dirty="0" smtClean="0"/>
              <a:t>Disruption Mitigation Systems</a:t>
            </a:r>
            <a:endParaRPr lang="en-GB" sz="2800" dirty="0"/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251520" y="1350428"/>
            <a:ext cx="8867920" cy="488688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/>
              <a:t>In 2015 </a:t>
            </a:r>
            <a:r>
              <a:rPr lang="en-GB" sz="2000" b="1" dirty="0" smtClean="0"/>
              <a:t>3 disruptions mitigation valves</a:t>
            </a:r>
            <a:r>
              <a:rPr lang="en-GB" sz="2000" dirty="0" smtClean="0"/>
              <a:t>  </a:t>
            </a:r>
            <a:r>
              <a:rPr lang="en-GB" sz="2000" b="1" dirty="0" smtClean="0">
                <a:solidFill>
                  <a:srgbClr val="FF0000"/>
                </a:solidFill>
              </a:rPr>
              <a:t>(active </a:t>
            </a:r>
            <a:r>
              <a:rPr lang="en-GB" sz="2000" b="1" dirty="0">
                <a:solidFill>
                  <a:srgbClr val="FF0000"/>
                </a:solidFill>
              </a:rPr>
              <a:t>mitigation </a:t>
            </a:r>
            <a:r>
              <a:rPr lang="en-GB" sz="2000" b="1" dirty="0" smtClean="0">
                <a:solidFill>
                  <a:srgbClr val="FF0000"/>
                </a:solidFill>
              </a:rPr>
              <a:t>for </a:t>
            </a:r>
            <a:r>
              <a:rPr lang="en-GB" sz="2000" b="1" dirty="0" err="1" smtClean="0">
                <a:solidFill>
                  <a:srgbClr val="FF0000"/>
                </a:solidFill>
              </a:rPr>
              <a:t>I</a:t>
            </a:r>
            <a:r>
              <a:rPr lang="en-GB" sz="2000" b="1" baseline="-25000" dirty="0" err="1" smtClean="0">
                <a:solidFill>
                  <a:srgbClr val="FF0000"/>
                </a:solidFill>
              </a:rPr>
              <a:t>p</a:t>
            </a:r>
            <a:r>
              <a:rPr lang="en-GB" sz="2000" b="1" dirty="0" smtClean="0">
                <a:solidFill>
                  <a:srgbClr val="FF0000"/>
                </a:solidFill>
              </a:rPr>
              <a:t>&gt;2MA)</a:t>
            </a:r>
            <a:endParaRPr lang="en-GB" sz="2000" b="1" dirty="0">
              <a:solidFill>
                <a:srgbClr val="FF0000"/>
              </a:solidFill>
            </a:endParaRPr>
          </a:p>
          <a:p>
            <a:pPr marL="517525">
              <a:spcBef>
                <a:spcPts val="1680"/>
              </a:spcBef>
              <a:buFont typeface="Courier New"/>
              <a:buChar char="o"/>
            </a:pPr>
            <a:r>
              <a:rPr lang="en-GB" sz="2000" dirty="0" smtClean="0"/>
              <a:t>DMV1 installed in 2008 </a:t>
            </a:r>
            <a:r>
              <a:rPr lang="en-GB" sz="2000" dirty="0" smtClean="0">
                <a:solidFill>
                  <a:srgbClr val="0000FF"/>
                </a:solidFill>
              </a:rPr>
              <a:t>upper</a:t>
            </a:r>
            <a:r>
              <a:rPr lang="en-GB" sz="2000" dirty="0" smtClean="0"/>
              <a:t> vertical port of Octant 1 (not for T&amp;DT) </a:t>
            </a:r>
          </a:p>
          <a:p>
            <a:pPr marL="517525">
              <a:spcBef>
                <a:spcPts val="1680"/>
              </a:spcBef>
              <a:buFont typeface="Courier New"/>
              <a:buChar char="o"/>
            </a:pPr>
            <a:r>
              <a:rPr lang="en-GB" sz="2000" dirty="0" smtClean="0"/>
              <a:t>DMV2 installed in 2013 </a:t>
            </a:r>
            <a:r>
              <a:rPr lang="en-GB" sz="2000" dirty="0" smtClean="0">
                <a:solidFill>
                  <a:srgbClr val="0000FF"/>
                </a:solidFill>
              </a:rPr>
              <a:t>horizonta</a:t>
            </a:r>
            <a:r>
              <a:rPr lang="en-GB" sz="2000" dirty="0" smtClean="0"/>
              <a:t>l port of octant 3 </a:t>
            </a:r>
          </a:p>
          <a:p>
            <a:pPr marL="517525">
              <a:spcBef>
                <a:spcPts val="1680"/>
              </a:spcBef>
              <a:buFont typeface="Courier New"/>
              <a:buChar char="o"/>
            </a:pPr>
            <a:r>
              <a:rPr lang="en-GB" sz="2000" dirty="0" smtClean="0"/>
              <a:t>DMV3 installed in 2015 </a:t>
            </a:r>
            <a:r>
              <a:rPr lang="en-GB" sz="2000" dirty="0" smtClean="0">
                <a:solidFill>
                  <a:srgbClr val="0000FF"/>
                </a:solidFill>
              </a:rPr>
              <a:t>upper</a:t>
            </a:r>
            <a:r>
              <a:rPr lang="en-GB" sz="2000" dirty="0" smtClean="0"/>
              <a:t> vertical port of octant 5</a:t>
            </a:r>
          </a:p>
          <a:p>
            <a:pPr marL="174625" indent="0">
              <a:spcBef>
                <a:spcPts val="1680"/>
              </a:spcBef>
              <a:buFont typeface="Arial" charset="0"/>
              <a:buNone/>
            </a:pPr>
            <a:endParaRPr lang="en-GB" sz="2000" dirty="0" smtClean="0"/>
          </a:p>
          <a:p>
            <a:pPr marL="0" indent="0">
              <a:spcBef>
                <a:spcPts val="1680"/>
              </a:spcBef>
              <a:buNone/>
            </a:pPr>
            <a:r>
              <a:rPr lang="en-GB" sz="2000" dirty="0" smtClean="0"/>
              <a:t>“</a:t>
            </a:r>
            <a:r>
              <a:rPr lang="en-GB" sz="2000" dirty="0"/>
              <a:t>Low force 4MA” </a:t>
            </a:r>
            <a:r>
              <a:rPr lang="en-GB" sz="2000" dirty="0" smtClean="0"/>
              <a:t>extrapolates </a:t>
            </a:r>
            <a:r>
              <a:rPr lang="en-GB" sz="2000" dirty="0"/>
              <a:t>to 5.0-7.0 MN </a:t>
            </a:r>
            <a:r>
              <a:rPr lang="en-GB" sz="2000" dirty="0" smtClean="0"/>
              <a:t>force </a:t>
            </a:r>
            <a:br>
              <a:rPr lang="en-GB" sz="2000" dirty="0" smtClean="0"/>
            </a:br>
            <a:r>
              <a:rPr lang="en-GB" sz="2000" dirty="0" smtClean="0"/>
              <a:t>on vessel (max. allowed 8.5MN). </a:t>
            </a:r>
          </a:p>
          <a:p>
            <a:pPr marL="0" indent="0">
              <a:spcBef>
                <a:spcPts val="1680"/>
              </a:spcBef>
              <a:buNone/>
            </a:pPr>
            <a:r>
              <a:rPr lang="en-GB" sz="2000" dirty="0" smtClean="0"/>
              <a:t>No experience in mitigation disruptions above 4.0MN</a:t>
            </a:r>
            <a:br>
              <a:rPr lang="en-GB" sz="2000" dirty="0" smtClean="0"/>
            </a:br>
            <a:r>
              <a:rPr lang="en-GB" sz="2000" dirty="0" smtClean="0"/>
              <a:t>--&gt; essential before T operation</a:t>
            </a:r>
          </a:p>
          <a:p>
            <a:pPr marL="0" indent="0">
              <a:spcBef>
                <a:spcPts val="1680"/>
              </a:spcBef>
              <a:buNone/>
            </a:pPr>
            <a:r>
              <a:rPr lang="en-GB" sz="2000" dirty="0" smtClean="0"/>
              <a:t>Disruption avoidance is part of scenario optimisation</a:t>
            </a:r>
            <a:endParaRPr lang="en-GB" sz="2000" dirty="0"/>
          </a:p>
        </p:txBody>
      </p:sp>
      <p:pic>
        <p:nvPicPr>
          <p:cNvPr id="6" name="Immagine 4" descr="disruption valve JE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756" y="2525023"/>
            <a:ext cx="1966716" cy="3856305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10800000">
            <a:off x="8190936" y="4653160"/>
            <a:ext cx="360000" cy="21600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8061803" y="2564904"/>
            <a:ext cx="830677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DMV 1,3</a:t>
            </a:r>
            <a:endParaRPr lang="en-GB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368940" y="4941168"/>
            <a:ext cx="692818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DMV 2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689831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Closed loop tritium fuel cycle</a:t>
            </a:r>
            <a:endParaRPr lang="en-GB" sz="2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z="1400" smtClean="0"/>
              <a:t>George Sips| PPPL Seminar| Princeton| 26-Jan-2016| </a:t>
            </a:r>
            <a:r>
              <a:rPr lang="en-GB" altLang="en-US" sz="1600" b="1" smtClean="0"/>
              <a:t>Page </a:t>
            </a:r>
            <a:fld id="{FC151A49-3979-420A-B659-7791CE30D9C3}" type="slidenum">
              <a:rPr lang="en-GB" altLang="en-US" sz="1600" b="1" smtClean="0"/>
              <a:pPr/>
              <a:t>12</a:t>
            </a:fld>
            <a:endParaRPr lang="en-GB" altLang="en-US" sz="1600" b="1" dirty="0"/>
          </a:p>
        </p:txBody>
      </p:sp>
      <p:sp>
        <p:nvSpPr>
          <p:cNvPr id="4" name="Rectangle 3"/>
          <p:cNvSpPr/>
          <p:nvPr/>
        </p:nvSpPr>
        <p:spPr>
          <a:xfrm>
            <a:off x="467544" y="1313473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0000FF"/>
                </a:solidFill>
              </a:rPr>
              <a:t>Active gas handling </a:t>
            </a:r>
            <a:r>
              <a:rPr lang="en-GB" sz="2000" b="1" dirty="0" smtClean="0">
                <a:solidFill>
                  <a:srgbClr val="0000FF"/>
                </a:solidFill>
              </a:rPr>
              <a:t>system (AGHS), manned 24hrs, 7days: </a:t>
            </a:r>
            <a:endParaRPr lang="en-GB" sz="2000" b="1" dirty="0">
              <a:solidFill>
                <a:srgbClr val="0000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60g of T</a:t>
            </a:r>
            <a:r>
              <a:rPr lang="en-GB" sz="2000" baseline="-25000" dirty="0" smtClean="0"/>
              <a:t>2</a:t>
            </a:r>
            <a:r>
              <a:rPr lang="en-GB" sz="2000" dirty="0" smtClean="0"/>
              <a:t> on-site by end of 2016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Tritium: both </a:t>
            </a:r>
            <a:r>
              <a:rPr lang="en-GB" sz="2000" dirty="0"/>
              <a:t>NBI </a:t>
            </a:r>
            <a:r>
              <a:rPr lang="en-GB" sz="2000" dirty="0" smtClean="0"/>
              <a:t>boxes and 5 </a:t>
            </a:r>
            <a:r>
              <a:rPr lang="en-GB" sz="2000" b="1" dirty="0" smtClean="0"/>
              <a:t>new</a:t>
            </a:r>
            <a:r>
              <a:rPr lang="en-GB" sz="2000" dirty="0" smtClean="0"/>
              <a:t> Gas </a:t>
            </a:r>
            <a:r>
              <a:rPr lang="en-GB" sz="2000" dirty="0"/>
              <a:t>Introduction </a:t>
            </a:r>
            <a:r>
              <a:rPr lang="en-GB" sz="2000" dirty="0" smtClean="0"/>
              <a:t>Modules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000" dirty="0" smtClean="0"/>
              <a:t>However</a:t>
            </a:r>
            <a:r>
              <a:rPr lang="en-GB" altLang="en-US" sz="2000" dirty="0"/>
              <a:t>: Nitrogen injection is </a:t>
            </a:r>
            <a:r>
              <a:rPr lang="en-GB" altLang="en-US" sz="2000" u="sng" dirty="0"/>
              <a:t>NOT allowed </a:t>
            </a:r>
            <a:r>
              <a:rPr lang="en-GB" altLang="en-US" sz="2000" dirty="0">
                <a:sym typeface="Wingdings" pitchFamily="2" charset="2"/>
              </a:rPr>
              <a:t> Ne/</a:t>
            </a:r>
            <a:r>
              <a:rPr lang="en-GB" altLang="en-US" sz="2000" dirty="0" err="1">
                <a:sym typeface="Wingdings" pitchFamily="2" charset="2"/>
              </a:rPr>
              <a:t>Ar</a:t>
            </a:r>
            <a:r>
              <a:rPr lang="en-GB" altLang="en-US" sz="2000" dirty="0">
                <a:sym typeface="Wingdings" pitchFamily="2" charset="2"/>
              </a:rPr>
              <a:t> </a:t>
            </a:r>
            <a:r>
              <a:rPr lang="en-GB" altLang="en-US" sz="2000" dirty="0" smtClean="0">
                <a:sym typeface="Wingdings" pitchFamily="2" charset="2"/>
              </a:rPr>
              <a:t>seeding</a:t>
            </a:r>
            <a:endParaRPr lang="en-GB" sz="20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480" y="3416523"/>
            <a:ext cx="3960000" cy="2316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49145" y="2996952"/>
            <a:ext cx="433887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0000FF"/>
                </a:solidFill>
              </a:rPr>
              <a:t>Tritium inventory limits (</a:t>
            </a:r>
            <a:r>
              <a:rPr lang="en-US" altLang="en-US" sz="2000" b="1" dirty="0">
                <a:solidFill>
                  <a:srgbClr val="0000FF"/>
                </a:solidFill>
              </a:rPr>
              <a:t>Safety Case)</a:t>
            </a:r>
            <a:r>
              <a:rPr lang="en-GB" sz="2000" b="1" dirty="0">
                <a:solidFill>
                  <a:srgbClr val="0000FF"/>
                </a:solidFill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/>
              <a:t>Allows maximum 11g (total) T</a:t>
            </a:r>
            <a:r>
              <a:rPr lang="en-US" altLang="en-US" sz="2000" baseline="-25000" dirty="0"/>
              <a:t>2 </a:t>
            </a:r>
            <a:r>
              <a:rPr lang="en-US" altLang="en-US" sz="2000" dirty="0"/>
              <a:t>on cryo-panels outside AGHS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Reprocessing/accounting of tritium </a:t>
            </a:r>
            <a:r>
              <a:rPr lang="en-GB" sz="2000" b="1" dirty="0">
                <a:sym typeface="Wingdings" panose="05000000000000000000" pitchFamily="2" charset="2"/>
              </a:rPr>
              <a:t></a:t>
            </a:r>
            <a:r>
              <a:rPr lang="en-GB" sz="2000" dirty="0"/>
              <a:t> 4 </a:t>
            </a:r>
            <a:r>
              <a:rPr lang="en-GB" sz="2000" dirty="0" smtClean="0"/>
              <a:t>days  </a:t>
            </a:r>
            <a:r>
              <a:rPr lang="en-GB" sz="2000" dirty="0"/>
              <a:t>operation/week</a:t>
            </a:r>
            <a:endParaRPr lang="en-US" altLang="en-US" sz="2000" dirty="0"/>
          </a:p>
          <a:p>
            <a:endParaRPr lang="en-GB" sz="2000" b="1" dirty="0">
              <a:solidFill>
                <a:srgbClr val="0000FF"/>
              </a:solidFill>
            </a:endParaRPr>
          </a:p>
          <a:p>
            <a:r>
              <a:rPr lang="en-GB" sz="2000" b="1" dirty="0">
                <a:solidFill>
                  <a:srgbClr val="0000FF"/>
                </a:solidFill>
              </a:rPr>
              <a:t>Operation with tritium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Tritium retention with the Be/W 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Document tritium removal techniques</a:t>
            </a:r>
          </a:p>
        </p:txBody>
      </p:sp>
    </p:spTree>
    <p:extLst>
      <p:ext uri="{BB962C8B-B14F-4D97-AF65-F5344CB8AC3E}">
        <p14:creationId xmlns:p14="http://schemas.microsoft.com/office/powerpoint/2010/main" val="2043575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z="1400" smtClean="0"/>
              <a:t>George Sips| PPPL Seminar| Princeton| 26-Jan-2016| </a:t>
            </a:r>
            <a:r>
              <a:rPr lang="en-GB" altLang="en-US" sz="1600" b="1" smtClean="0"/>
              <a:t>Page </a:t>
            </a:r>
            <a:fld id="{FC151A49-3979-420A-B659-7791CE30D9C3}" type="slidenum">
              <a:rPr lang="en-GB" altLang="en-US" sz="1600" b="1" smtClean="0"/>
              <a:pPr/>
              <a:t>13</a:t>
            </a:fld>
            <a:endParaRPr lang="en-GB" altLang="en-US" sz="1600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787208" cy="457200"/>
          </a:xfrm>
        </p:spPr>
        <p:txBody>
          <a:bodyPr/>
          <a:lstStyle/>
          <a:p>
            <a:r>
              <a:rPr lang="en-GB" sz="2800" dirty="0" smtClean="0"/>
              <a:t>Diagnostic improvements since DTE1 (1998)</a:t>
            </a:r>
            <a:endParaRPr lang="en-GB" sz="2800" dirty="0"/>
          </a:p>
        </p:txBody>
      </p:sp>
      <p:grpSp>
        <p:nvGrpSpPr>
          <p:cNvPr id="6" name="Group 5"/>
          <p:cNvGrpSpPr/>
          <p:nvPr/>
        </p:nvGrpSpPr>
        <p:grpSpPr>
          <a:xfrm>
            <a:off x="467544" y="2323444"/>
            <a:ext cx="3863020" cy="3553828"/>
            <a:chOff x="-11100" y="2641475"/>
            <a:chExt cx="4367228" cy="4061518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100" y="2641475"/>
              <a:ext cx="3625648" cy="4061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907919" y="2794978"/>
              <a:ext cx="2448209" cy="2989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#86599</a:t>
              </a:r>
              <a:endParaRPr lang="en-GB" sz="105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395536" y="1052736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</a:rPr>
              <a:t>Electron fluid</a:t>
            </a:r>
            <a:r>
              <a:rPr lang="en-GB" sz="2400" dirty="0"/>
              <a:t>: </a:t>
            </a:r>
            <a:r>
              <a:rPr lang="en-GB" sz="2400" dirty="0" smtClean="0"/>
              <a:t>A </a:t>
            </a:r>
            <a:r>
              <a:rPr lang="en-GB" sz="2400" dirty="0"/>
              <a:t>factor of 10 better spatial and temporal resolution (from about 10 cm to about  1 cm and from a few to 20 Hz)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067944" y="2125984"/>
            <a:ext cx="5042112" cy="343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400" dirty="0" smtClean="0"/>
              <a:t>Total </a:t>
            </a:r>
            <a:r>
              <a:rPr lang="en-GB" sz="2400" dirty="0"/>
              <a:t>amount of data from </a:t>
            </a:r>
            <a:r>
              <a:rPr lang="en-GB" sz="2400" dirty="0" smtClean="0"/>
              <a:t>0.5 </a:t>
            </a:r>
            <a:r>
              <a:rPr lang="en-GB" sz="2400" dirty="0" err="1"/>
              <a:t>Gbytes</a:t>
            </a:r>
            <a:r>
              <a:rPr lang="en-GB" sz="2400" dirty="0"/>
              <a:t> </a:t>
            </a:r>
            <a:r>
              <a:rPr lang="en-GB" sz="2400" dirty="0" smtClean="0"/>
              <a:t>(1998) per </a:t>
            </a:r>
            <a:r>
              <a:rPr lang="en-GB" sz="2400" dirty="0"/>
              <a:t>shot to 55 </a:t>
            </a:r>
            <a:r>
              <a:rPr lang="en-GB" sz="2400" dirty="0" err="1"/>
              <a:t>Gbytes</a:t>
            </a:r>
            <a:r>
              <a:rPr lang="en-GB" sz="2400" dirty="0"/>
              <a:t> per shot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New techniques and </a:t>
            </a:r>
            <a:r>
              <a:rPr lang="en-GB" sz="2400" dirty="0" smtClean="0"/>
              <a:t>capabilities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IR and visible Cameras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Neutron diagnostics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Sweeping  Doppler  and Correlation reflectometry, </a:t>
            </a:r>
            <a:endParaRPr lang="en-GB" sz="2400" dirty="0" smtClean="0"/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Alpha particles (active TAE antenna)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689831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z="1400" dirty="0" smtClean="0"/>
              <a:t>George Sips| PPPL Seminar| Princeton| 26-Jan-2016| </a:t>
            </a:r>
            <a:r>
              <a:rPr lang="en-GB" altLang="en-US" sz="1600" b="1" dirty="0" smtClean="0"/>
              <a:t>Page </a:t>
            </a:r>
            <a:fld id="{FC151A49-3979-420A-B659-7791CE30D9C3}" type="slidenum">
              <a:rPr lang="en-GB" altLang="en-US" sz="1600" b="1" smtClean="0"/>
              <a:pPr/>
              <a:t>14</a:t>
            </a:fld>
            <a:endParaRPr lang="en-GB" altLang="en-US" sz="1600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543800" cy="457200"/>
          </a:xfrm>
        </p:spPr>
        <p:txBody>
          <a:bodyPr/>
          <a:lstStyle/>
          <a:p>
            <a:r>
              <a:rPr lang="en-GB" sz="2800" dirty="0" smtClean="0"/>
              <a:t>Diagnostics: However….</a:t>
            </a:r>
            <a:endParaRPr lang="en-GB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539552" y="1168291"/>
            <a:ext cx="518457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CX measurements are difficult due to:</a:t>
            </a:r>
          </a:p>
          <a:p>
            <a:pPr marL="342900" indent="-342900">
              <a:buFontTx/>
              <a:buChar char="-"/>
            </a:pPr>
            <a:r>
              <a:rPr lang="en-GB" sz="2000" dirty="0" smtClean="0"/>
              <a:t>Very low residual C content</a:t>
            </a:r>
          </a:p>
          <a:p>
            <a:pPr marL="342900" indent="-342900">
              <a:buFontTx/>
              <a:buChar char="-"/>
            </a:pPr>
            <a:r>
              <a:rPr lang="en-GB" sz="2000" dirty="0" smtClean="0"/>
              <a:t>Weaker NB penetration to the core</a:t>
            </a:r>
          </a:p>
          <a:p>
            <a:pPr marL="342900" indent="-342900">
              <a:buFontTx/>
              <a:buChar char="-"/>
            </a:pPr>
            <a:r>
              <a:rPr lang="en-GB" sz="2000" dirty="0" smtClean="0"/>
              <a:t>Nuisance lines (W…)</a:t>
            </a:r>
          </a:p>
          <a:p>
            <a:pPr marL="342900" indent="-342900">
              <a:buFontTx/>
              <a:buChar char="-"/>
            </a:pPr>
            <a:endParaRPr lang="en-GB" sz="2000" dirty="0"/>
          </a:p>
          <a:p>
            <a:pPr marL="342900" indent="-342900">
              <a:buFont typeface="Wingdings"/>
              <a:buChar char="à"/>
            </a:pPr>
            <a:r>
              <a:rPr lang="en-GB" sz="2000" dirty="0" smtClean="0">
                <a:sym typeface="Wingdings" panose="05000000000000000000" pitchFamily="2" charset="2"/>
              </a:rPr>
              <a:t>NEED to improve this (show stopper)</a:t>
            </a:r>
          </a:p>
          <a:p>
            <a:r>
              <a:rPr lang="en-GB" sz="2000" dirty="0" smtClean="0">
                <a:sym typeface="Wingdings" panose="05000000000000000000" pitchFamily="2" charset="2"/>
              </a:rPr>
              <a:t>Beam modulation, CX on neon, analyses red and blue shifted D</a:t>
            </a:r>
            <a:r>
              <a:rPr lang="en-GB" sz="2000" baseline="-25000" dirty="0" smtClean="0">
                <a:latin typeface="Symbol" panose="05050102010706020507" pitchFamily="18" charset="2"/>
                <a:sym typeface="Wingdings" panose="05000000000000000000" pitchFamily="2" charset="2"/>
              </a:rPr>
              <a:t>a </a:t>
            </a:r>
            <a:r>
              <a:rPr lang="en-GB" sz="2000" dirty="0" smtClean="0">
                <a:latin typeface="+mn-lt"/>
                <a:sym typeface="Wingdings" panose="05000000000000000000" pitchFamily="2" charset="2"/>
              </a:rPr>
              <a:t>….all this in 2016</a:t>
            </a:r>
          </a:p>
          <a:p>
            <a:endParaRPr lang="en-GB" sz="2000" dirty="0">
              <a:latin typeface="+mn-lt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en-GB" sz="2000" b="1" dirty="0" smtClean="0">
              <a:solidFill>
                <a:srgbClr val="FF0000"/>
              </a:solidFill>
              <a:latin typeface="+mn-lt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GB" sz="2000" b="1" dirty="0" smtClean="0">
                <a:solidFill>
                  <a:srgbClr val="FF0000"/>
                </a:solidFill>
                <a:latin typeface="+mn-lt"/>
                <a:cs typeface="Arial" panose="020B0604020202020204" pitchFamily="34" charset="0"/>
                <a:sym typeface="Wingdings" panose="05000000000000000000" pitchFamily="2" charset="2"/>
              </a:rPr>
              <a:t>High resolution magnetic coil have failed </a:t>
            </a:r>
            <a:r>
              <a:rPr lang="en-GB" sz="2000" dirty="0" smtClean="0">
                <a:latin typeface="+mn-lt"/>
                <a:cs typeface="Arial" panose="020B0604020202020204" pitchFamily="34" charset="0"/>
                <a:sym typeface="Wingdings" panose="05000000000000000000" pitchFamily="2" charset="2"/>
              </a:rPr>
              <a:t>since the installation of ILW.</a:t>
            </a:r>
          </a:p>
          <a:p>
            <a:pPr marL="342900" indent="-342900">
              <a:buFontTx/>
              <a:buChar char="-"/>
            </a:pPr>
            <a:r>
              <a:rPr lang="en-GB" sz="2000" dirty="0" smtClean="0">
                <a:latin typeface="+mn-lt"/>
                <a:cs typeface="Arial" panose="020B0604020202020204" pitchFamily="34" charset="0"/>
                <a:sym typeface="Wingdings" panose="05000000000000000000" pitchFamily="2" charset="2"/>
              </a:rPr>
              <a:t>Worked fine from 1994-2011</a:t>
            </a:r>
          </a:p>
          <a:p>
            <a:pPr marL="342900" indent="-342900">
              <a:buFont typeface="Wingdings"/>
              <a:buChar char="à"/>
            </a:pPr>
            <a:r>
              <a:rPr lang="en-GB" sz="2000" dirty="0" smtClean="0">
                <a:latin typeface="+mn-lt"/>
                <a:cs typeface="Arial" panose="020B0604020202020204" pitchFamily="34" charset="0"/>
                <a:sym typeface="Wingdings" panose="05000000000000000000" pitchFamily="2" charset="2"/>
              </a:rPr>
              <a:t>NEW design on 2 test coils in 2015/16</a:t>
            </a:r>
          </a:p>
          <a:p>
            <a:pPr marL="342900" indent="-342900">
              <a:buFont typeface="Wingdings"/>
              <a:buChar char="à"/>
            </a:pPr>
            <a:r>
              <a:rPr lang="en-GB" sz="2000" dirty="0">
                <a:latin typeface="+mn-lt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2000" dirty="0" smtClean="0">
                <a:latin typeface="+mn-lt"/>
                <a:cs typeface="Arial" panose="020B0604020202020204" pitchFamily="34" charset="0"/>
                <a:sym typeface="Wingdings" panose="05000000000000000000" pitchFamily="2" charset="2"/>
              </a:rPr>
              <a:t>In vessel repair in 2016/17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052736"/>
            <a:ext cx="3240000" cy="308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5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472" y="4171389"/>
            <a:ext cx="3276000" cy="2281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855584" y="1381535"/>
            <a:ext cx="4494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Te</a:t>
            </a:r>
            <a:r>
              <a:rPr lang="en-GB" dirty="0" smtClean="0"/>
              <a:t>,</a:t>
            </a:r>
          </a:p>
          <a:p>
            <a:r>
              <a:rPr lang="en-GB" b="1" dirty="0" err="1" smtClean="0">
                <a:solidFill>
                  <a:srgbClr val="0000FF"/>
                </a:solidFill>
              </a:rPr>
              <a:t>Ti</a:t>
            </a:r>
            <a:endParaRPr lang="en-GB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831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z="1400" smtClean="0"/>
              <a:t>George Sips| PPPL Seminar| Princeton| 26-Jan-2016| </a:t>
            </a:r>
            <a:r>
              <a:rPr lang="en-GB" altLang="en-US" sz="1600" b="1" smtClean="0"/>
              <a:t>Page </a:t>
            </a:r>
            <a:fld id="{FC151A49-3979-420A-B659-7791CE30D9C3}" type="slidenum">
              <a:rPr lang="en-GB" altLang="en-US" sz="1600" b="1" smtClean="0"/>
              <a:pPr/>
              <a:t>15</a:t>
            </a:fld>
            <a:endParaRPr lang="en-GB" altLang="en-US" sz="1600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543800" cy="457200"/>
          </a:xfrm>
        </p:spPr>
        <p:txBody>
          <a:bodyPr/>
          <a:lstStyle/>
          <a:p>
            <a:r>
              <a:rPr lang="en-GB" sz="2800" dirty="0" smtClean="0"/>
              <a:t>14 MeV neutron diagnostics: Calibration</a:t>
            </a:r>
            <a:endParaRPr lang="en-GB" sz="2800" dirty="0"/>
          </a:p>
        </p:txBody>
      </p:sp>
      <p:sp>
        <p:nvSpPr>
          <p:cNvPr id="5" name="Segnaposto contenuto 2"/>
          <p:cNvSpPr txBox="1">
            <a:spLocks noChangeArrowheads="1"/>
          </p:cNvSpPr>
          <p:nvPr/>
        </p:nvSpPr>
        <p:spPr bwMode="auto">
          <a:xfrm>
            <a:off x="0" y="980505"/>
            <a:ext cx="9144000" cy="3456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2997" dir="5400000" algn="tl" rotWithShape="0">
              <a:schemeClr val="bg1">
                <a:alpha val="34998"/>
              </a:schemeClr>
            </a:outerShdw>
          </a:effec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ts val="2800"/>
              </a:spcBef>
              <a:buClr>
                <a:srgbClr val="CC0000"/>
              </a:buClr>
              <a:buSzPct val="170000"/>
              <a:buFontTx/>
              <a:buChar char="•"/>
              <a:tabLst>
                <a:tab pos="1435100" algn="l"/>
              </a:tabLst>
            </a:pPr>
            <a:r>
              <a:rPr lang="en-US" sz="2400" b="1" dirty="0">
                <a:latin typeface="Calibri" pitchFamily="34" charset="0"/>
                <a:ea typeface="MS PGothic" pitchFamily="34" charset="-128"/>
              </a:rPr>
              <a:t>Objectives</a:t>
            </a:r>
            <a:r>
              <a:rPr lang="en-US" sz="2400" dirty="0">
                <a:latin typeface="Calibri" pitchFamily="34" charset="0"/>
                <a:ea typeface="MS PGothic" pitchFamily="34" charset="-128"/>
              </a:rPr>
              <a:t>:</a:t>
            </a:r>
          </a:p>
          <a:p>
            <a:pPr marL="441325" lvl="1" indent="-74613">
              <a:spcBef>
                <a:spcPts val="600"/>
              </a:spcBef>
              <a:buClr>
                <a:srgbClr val="CC0000"/>
              </a:buClr>
              <a:buSzPct val="120000"/>
              <a:buFont typeface="Wingdings" pitchFamily="2" charset="2"/>
              <a:buChar char="ü"/>
              <a:tabLst>
                <a:tab pos="1435100" algn="l"/>
              </a:tabLst>
            </a:pPr>
            <a:r>
              <a:rPr lang="en-US" sz="2400" dirty="0">
                <a:latin typeface="Calibri" pitchFamily="34" charset="0"/>
                <a:ea typeface="MS PGothic" pitchFamily="34" charset="-128"/>
              </a:rPr>
              <a:t>Calibrate JET neutron detectors (KN1 &amp; KN2) at 14 MeV </a:t>
            </a:r>
            <a:endParaRPr lang="en-US" sz="2400" dirty="0" smtClean="0">
              <a:latin typeface="Calibri" pitchFamily="34" charset="0"/>
              <a:ea typeface="MS PGothic" pitchFamily="34" charset="-128"/>
            </a:endParaRPr>
          </a:p>
          <a:p>
            <a:pPr marL="441325" lvl="1" indent="-74613">
              <a:spcBef>
                <a:spcPts val="600"/>
              </a:spcBef>
              <a:buClr>
                <a:srgbClr val="CC0000"/>
              </a:buClr>
              <a:buSzPct val="120000"/>
              <a:buFont typeface="Wingdings" pitchFamily="2" charset="2"/>
              <a:buChar char="ü"/>
              <a:tabLst>
                <a:tab pos="1435100" algn="l"/>
              </a:tabLst>
            </a:pPr>
            <a:r>
              <a:rPr lang="en-US" sz="2400" dirty="0" smtClean="0">
                <a:latin typeface="Calibri" pitchFamily="34" charset="0"/>
                <a:ea typeface="MS PGothic" pitchFamily="34" charset="-128"/>
              </a:rPr>
              <a:t>Benchmark </a:t>
            </a:r>
            <a:r>
              <a:rPr lang="en-US" sz="2400" dirty="0">
                <a:latin typeface="Calibri" pitchFamily="34" charset="0"/>
                <a:ea typeface="MS PGothic" pitchFamily="34" charset="-128"/>
              </a:rPr>
              <a:t>the calibration procedure envisaged in ITER </a:t>
            </a:r>
            <a:endParaRPr lang="en-US" sz="2400" dirty="0" smtClean="0">
              <a:latin typeface="Calibri" pitchFamily="34" charset="0"/>
              <a:ea typeface="MS PGothic" pitchFamily="34" charset="-128"/>
            </a:endParaRPr>
          </a:p>
          <a:p>
            <a:pPr marL="441325" lvl="1" indent="-74613">
              <a:spcBef>
                <a:spcPts val="600"/>
              </a:spcBef>
              <a:buClr>
                <a:srgbClr val="CC0000"/>
              </a:buClr>
              <a:buSzPct val="120000"/>
              <a:buFont typeface="Wingdings" pitchFamily="2" charset="2"/>
              <a:buChar char="ü"/>
              <a:tabLst>
                <a:tab pos="1435100" algn="l"/>
              </a:tabLst>
            </a:pPr>
            <a:r>
              <a:rPr lang="en-US" sz="2400" dirty="0" smtClean="0">
                <a:ea typeface="MS PGothic" pitchFamily="34" charset="-128"/>
              </a:rPr>
              <a:t>Aim to obtain </a:t>
            </a:r>
            <a:r>
              <a:rPr lang="en-US" sz="2400" dirty="0" smtClean="0">
                <a:latin typeface="Calibri" pitchFamily="34" charset="0"/>
                <a:ea typeface="MS PGothic" pitchFamily="34" charset="-128"/>
              </a:rPr>
              <a:t>≤</a:t>
            </a:r>
            <a:r>
              <a:rPr lang="en-US" sz="2400" dirty="0">
                <a:latin typeface="Calibri" pitchFamily="34" charset="0"/>
                <a:ea typeface="MS PGothic" pitchFamily="34" charset="-128"/>
              </a:rPr>
              <a:t>10% </a:t>
            </a:r>
            <a:r>
              <a:rPr lang="en-US" sz="2400" dirty="0" smtClean="0">
                <a:latin typeface="Calibri" pitchFamily="34" charset="0"/>
                <a:ea typeface="MS PGothic" pitchFamily="34" charset="-128"/>
              </a:rPr>
              <a:t>accuracy</a:t>
            </a:r>
            <a:endParaRPr lang="en-US" sz="2400" dirty="0">
              <a:latin typeface="Calibri" pitchFamily="34" charset="0"/>
              <a:ea typeface="MS PGothic" pitchFamily="34" charset="-128"/>
            </a:endParaRPr>
          </a:p>
          <a:p>
            <a:pPr marL="441325" lvl="1" indent="-74613">
              <a:spcBef>
                <a:spcPts val="600"/>
              </a:spcBef>
              <a:buClr>
                <a:srgbClr val="CC0000"/>
              </a:buClr>
              <a:buSzPct val="120000"/>
              <a:buFont typeface="Wingdings" pitchFamily="2" charset="2"/>
              <a:buChar char="ü"/>
              <a:tabLst>
                <a:tab pos="1435100" algn="l"/>
              </a:tabLst>
            </a:pPr>
            <a:r>
              <a:rPr lang="en-GB" sz="2400" dirty="0">
                <a:latin typeface="Calibri" pitchFamily="34" charset="0"/>
                <a:ea typeface="MS PGothic" pitchFamily="34" charset="-128"/>
              </a:rPr>
              <a:t>Assess the sources of uncertainties</a:t>
            </a:r>
            <a:r>
              <a:rPr lang="en-US" sz="2400" dirty="0">
                <a:latin typeface="Calibri" pitchFamily="34" charset="0"/>
                <a:ea typeface="MS PGothic" pitchFamily="34" charset="-128"/>
              </a:rPr>
              <a:t> (point source, RH </a:t>
            </a:r>
            <a:r>
              <a:rPr lang="en-US" sz="2400" dirty="0" smtClean="0">
                <a:latin typeface="Calibri" pitchFamily="34" charset="0"/>
                <a:ea typeface="MS PGothic" pitchFamily="34" charset="-128"/>
              </a:rPr>
              <a:t>tools,….,)</a:t>
            </a:r>
            <a:endParaRPr lang="en-US" sz="2400" dirty="0">
              <a:latin typeface="Calibri" pitchFamily="34" charset="0"/>
              <a:ea typeface="MS PGothic" pitchFamily="34" charset="-128"/>
            </a:endParaRPr>
          </a:p>
          <a:p>
            <a:pPr marL="342900" indent="-342900">
              <a:lnSpc>
                <a:spcPct val="80000"/>
              </a:lnSpc>
              <a:spcBef>
                <a:spcPts val="1200"/>
              </a:spcBef>
              <a:tabLst>
                <a:tab pos="1435100" algn="l"/>
              </a:tabLst>
            </a:pPr>
            <a:endParaRPr lang="it-IT" sz="2000" dirty="0">
              <a:latin typeface="Calibri" pitchFamily="34" charset="0"/>
            </a:endParaRPr>
          </a:p>
        </p:txBody>
      </p:sp>
      <p:sp>
        <p:nvSpPr>
          <p:cNvPr id="6" name="Rettangolo 5"/>
          <p:cNvSpPr>
            <a:spLocks noChangeArrowheads="1"/>
          </p:cNvSpPr>
          <p:nvPr/>
        </p:nvSpPr>
        <p:spPr bwMode="auto">
          <a:xfrm>
            <a:off x="35496" y="3947572"/>
            <a:ext cx="4032448" cy="127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1" indent="-342900">
              <a:lnSpc>
                <a:spcPct val="80000"/>
              </a:lnSpc>
              <a:spcBef>
                <a:spcPts val="2400"/>
              </a:spcBef>
              <a:buClr>
                <a:srgbClr val="CC0000"/>
              </a:buClr>
              <a:buSzPct val="170000"/>
              <a:buFontTx/>
              <a:buChar char="•"/>
              <a:tabLst>
                <a:tab pos="1435100" algn="l"/>
              </a:tabLst>
            </a:pPr>
            <a:r>
              <a:rPr lang="en-GB" sz="2400" dirty="0" smtClean="0">
                <a:latin typeface="Calibri" pitchFamily="34" charset="0"/>
                <a:ea typeface="MS PGothic" pitchFamily="34" charset="-128"/>
              </a:rPr>
              <a:t>Requires </a:t>
            </a:r>
            <a:r>
              <a:rPr lang="en-GB" sz="2400" dirty="0">
                <a:latin typeface="Calibri" pitchFamily="34" charset="0"/>
                <a:ea typeface="MS PGothic" pitchFamily="34" charset="-128"/>
              </a:rPr>
              <a:t>a </a:t>
            </a:r>
            <a:r>
              <a:rPr lang="en-GB" sz="2400" dirty="0" smtClean="0">
                <a:latin typeface="Calibri" pitchFamily="34" charset="0"/>
                <a:ea typeface="MS PGothic" pitchFamily="34" charset="-128"/>
              </a:rPr>
              <a:t>well characterized 14 </a:t>
            </a:r>
            <a:r>
              <a:rPr lang="en-GB" sz="2400" dirty="0">
                <a:latin typeface="Calibri" pitchFamily="34" charset="0"/>
                <a:ea typeface="MS PGothic" pitchFamily="34" charset="-128"/>
              </a:rPr>
              <a:t>MeV neutron generator  of suitable intensity (~</a:t>
            </a:r>
            <a:r>
              <a:rPr lang="en-GB" sz="2400" dirty="0" smtClean="0">
                <a:latin typeface="Calibri" pitchFamily="34" charset="0"/>
                <a:ea typeface="MS PGothic" pitchFamily="34" charset="-128"/>
              </a:rPr>
              <a:t>10</a:t>
            </a:r>
            <a:r>
              <a:rPr lang="en-GB" sz="2400" baseline="30000" dirty="0">
                <a:latin typeface="Calibri" pitchFamily="34" charset="0"/>
                <a:ea typeface="MS PGothic" pitchFamily="34" charset="-128"/>
              </a:rPr>
              <a:t>8</a:t>
            </a:r>
            <a:r>
              <a:rPr lang="en-GB" sz="2400" dirty="0" smtClean="0">
                <a:latin typeface="Calibri" pitchFamily="34" charset="0"/>
                <a:ea typeface="MS PGothic" pitchFamily="34" charset="-128"/>
              </a:rPr>
              <a:t> n/s</a:t>
            </a:r>
            <a:r>
              <a:rPr lang="en-GB" sz="2400" b="1" dirty="0" smtClean="0">
                <a:latin typeface="Calibri" pitchFamily="34" charset="0"/>
                <a:ea typeface="MS PGothic" pitchFamily="34" charset="-128"/>
              </a:rPr>
              <a:t>)</a:t>
            </a:r>
            <a:endParaRPr lang="en-US" sz="2400" b="1" dirty="0">
              <a:latin typeface="Calibri" pitchFamily="34" charset="0"/>
              <a:ea typeface="MS PGothic" pitchFamily="34" charset="-128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284984"/>
            <a:ext cx="4716016" cy="337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11960" y="5157191"/>
            <a:ext cx="2880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 smtClean="0"/>
              <a:t>Remote handling boom with source </a:t>
            </a:r>
            <a:r>
              <a:rPr lang="en-GB" sz="2000" i="1" dirty="0" smtClean="0">
                <a:sym typeface="Wingdings" panose="05000000000000000000" pitchFamily="2" charset="2"/>
              </a:rPr>
              <a:t> in-vessel calibration in 2016.</a:t>
            </a:r>
            <a:endParaRPr lang="en-GB" sz="2000" i="1" dirty="0"/>
          </a:p>
        </p:txBody>
      </p:sp>
    </p:spTree>
    <p:extLst>
      <p:ext uri="{BB962C8B-B14F-4D97-AF65-F5344CB8AC3E}">
        <p14:creationId xmlns:p14="http://schemas.microsoft.com/office/powerpoint/2010/main" val="6898319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z="1400" dirty="0" smtClean="0"/>
              <a:t>George Sips| PPPL Seminar| Princeton| 26-Jan-2016| </a:t>
            </a:r>
            <a:r>
              <a:rPr lang="en-GB" altLang="en-US" sz="1600" b="1" dirty="0" smtClean="0"/>
              <a:t>Page </a:t>
            </a:r>
            <a:fld id="{FC151A49-3979-420A-B659-7791CE30D9C3}" type="slidenum">
              <a:rPr lang="en-GB" altLang="en-US" sz="1600" b="1" smtClean="0"/>
              <a:pPr/>
              <a:t>16</a:t>
            </a:fld>
            <a:endParaRPr lang="en-GB" altLang="en-US" sz="1600" b="1" dirty="0"/>
          </a:p>
        </p:txBody>
      </p:sp>
      <p:pic>
        <p:nvPicPr>
          <p:cNvPr id="5" name="Picture 4" descr="hybba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9"/>
          <a:stretch/>
        </p:blipFill>
        <p:spPr>
          <a:xfrm>
            <a:off x="251520" y="1196752"/>
            <a:ext cx="4788532" cy="5040000"/>
          </a:xfrm>
          <a:prstGeom prst="rect">
            <a:avLst/>
          </a:prstGeom>
        </p:spPr>
      </p:pic>
      <p:sp>
        <p:nvSpPr>
          <p:cNvPr id="6" name="Espace réservé du contenu 6"/>
          <p:cNvSpPr txBox="1">
            <a:spLocks/>
          </p:cNvSpPr>
          <p:nvPr/>
        </p:nvSpPr>
        <p:spPr>
          <a:xfrm>
            <a:off x="5004048" y="1412776"/>
            <a:ext cx="3852987" cy="410445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7150" lvl="1" indent="-342900">
              <a:spcBef>
                <a:spcPts val="0"/>
              </a:spcBef>
              <a:buFont typeface="Wingdings" charset="2"/>
              <a:buChar char="§"/>
              <a:defRPr/>
            </a:pPr>
            <a:r>
              <a:rPr lang="en-US" sz="2000" b="1" kern="0" dirty="0">
                <a:solidFill>
                  <a:srgbClr val="FF0000"/>
                </a:solidFill>
                <a:latin typeface="Avenir Next Regular"/>
                <a:ea typeface="+mn-ea"/>
                <a:cs typeface="Avenir Next Regular"/>
              </a:rPr>
              <a:t>H</a:t>
            </a:r>
            <a:r>
              <a:rPr lang="en-US" sz="2000" b="1" kern="0" dirty="0" smtClean="0">
                <a:solidFill>
                  <a:srgbClr val="FF0000"/>
                </a:solidFill>
                <a:latin typeface="Avenir Next Regular"/>
                <a:ea typeface="+mn-ea"/>
                <a:cs typeface="Avenir Next Regular"/>
              </a:rPr>
              <a:t>ybrid:</a:t>
            </a:r>
            <a:r>
              <a:rPr lang="en-US" sz="2000" kern="0" dirty="0" smtClean="0">
                <a:solidFill>
                  <a:srgbClr val="000000"/>
                </a:solidFill>
                <a:latin typeface="Avenir Next Regular"/>
                <a:ea typeface="+mn-ea"/>
                <a:cs typeface="Avenir Next Regular"/>
              </a:rPr>
              <a:t> 2.5MA/2.9T (q</a:t>
            </a:r>
            <a:r>
              <a:rPr lang="en-US" sz="2000" kern="0" baseline="-25000" dirty="0" smtClean="0">
                <a:solidFill>
                  <a:srgbClr val="000000"/>
                </a:solidFill>
                <a:latin typeface="Avenir Next Regular"/>
                <a:ea typeface="+mn-ea"/>
                <a:cs typeface="Avenir Next Regular"/>
              </a:rPr>
              <a:t>95</a:t>
            </a:r>
            <a:r>
              <a:rPr lang="en-US" sz="2000" kern="0" dirty="0" smtClean="0">
                <a:solidFill>
                  <a:srgbClr val="000000"/>
                </a:solidFill>
                <a:latin typeface="Avenir Next Regular"/>
                <a:ea typeface="+mn-ea"/>
                <a:cs typeface="Avenir Next Regular"/>
              </a:rPr>
              <a:t>=3.7) Transient good confinement phase hampered by impurity accumulation, MHD and divertor temperature limit </a:t>
            </a:r>
            <a:r>
              <a:rPr lang="en-US" sz="2000" b="1" kern="0" dirty="0" smtClean="0">
                <a:solidFill>
                  <a:srgbClr val="000000"/>
                </a:solidFill>
                <a:latin typeface="Avenir Next Regular"/>
                <a:ea typeface="+mn-ea"/>
                <a:cs typeface="Avenir Next Regular"/>
              </a:rPr>
              <a:t>P</a:t>
            </a:r>
            <a:r>
              <a:rPr lang="en-US" sz="2000" b="1" kern="0" baseline="-25000" dirty="0" smtClean="0">
                <a:solidFill>
                  <a:srgbClr val="000000"/>
                </a:solidFill>
                <a:latin typeface="Avenir Next Regular"/>
                <a:ea typeface="+mn-ea"/>
                <a:cs typeface="Avenir Next Regular"/>
              </a:rPr>
              <a:t>fus</a:t>
            </a:r>
            <a:r>
              <a:rPr lang="en-US" sz="2000" b="1" kern="0" dirty="0" smtClean="0">
                <a:solidFill>
                  <a:srgbClr val="000000"/>
                </a:solidFill>
                <a:latin typeface="Avenir Next Regular"/>
                <a:ea typeface="+mn-ea"/>
                <a:cs typeface="Avenir Next Regular"/>
              </a:rPr>
              <a:t>~6.5MW</a:t>
            </a:r>
          </a:p>
          <a:p>
            <a:pPr marL="0">
              <a:spcBef>
                <a:spcPts val="0"/>
              </a:spcBef>
              <a:buFont typeface="Wingdings" charset="2"/>
              <a:buChar char="§"/>
              <a:defRPr/>
            </a:pPr>
            <a:endParaRPr lang="en-US" sz="2000" kern="0" dirty="0" smtClean="0">
              <a:solidFill>
                <a:srgbClr val="000000"/>
              </a:solidFill>
              <a:latin typeface="Avenir Next Regular"/>
              <a:cs typeface="Avenir Next Regular"/>
            </a:endParaRPr>
          </a:p>
          <a:p>
            <a:pPr marL="57150" lvl="1" indent="-342900">
              <a:spcBef>
                <a:spcPts val="0"/>
              </a:spcBef>
              <a:buFont typeface="Wingdings" charset="2"/>
              <a:buChar char="§"/>
              <a:defRPr/>
            </a:pPr>
            <a:r>
              <a:rPr lang="en-US" sz="2000" b="1" kern="0" dirty="0">
                <a:solidFill>
                  <a:srgbClr val="0000FF"/>
                </a:solidFill>
                <a:latin typeface="Avenir Next Regular"/>
                <a:ea typeface="+mn-ea"/>
                <a:cs typeface="Avenir Next Regular"/>
              </a:rPr>
              <a:t>B</a:t>
            </a:r>
            <a:r>
              <a:rPr lang="en-US" sz="2000" b="1" kern="0" dirty="0" smtClean="0">
                <a:solidFill>
                  <a:srgbClr val="0000FF"/>
                </a:solidFill>
                <a:latin typeface="Avenir Next Regular"/>
                <a:ea typeface="+mn-ea"/>
                <a:cs typeface="Avenir Next Regular"/>
              </a:rPr>
              <a:t>aseline</a:t>
            </a:r>
            <a:r>
              <a:rPr lang="en-US" sz="2000" kern="0" dirty="0" smtClean="0">
                <a:solidFill>
                  <a:srgbClr val="0000FF"/>
                </a:solidFill>
                <a:latin typeface="Avenir Next Regular"/>
                <a:ea typeface="+mn-ea"/>
                <a:cs typeface="Avenir Next Regular"/>
              </a:rPr>
              <a:t>:</a:t>
            </a:r>
            <a:r>
              <a:rPr lang="en-US" sz="2000" kern="0" dirty="0" smtClean="0">
                <a:solidFill>
                  <a:srgbClr val="000000"/>
                </a:solidFill>
                <a:latin typeface="Avenir Next Regular"/>
                <a:ea typeface="+mn-ea"/>
                <a:cs typeface="Avenir Next Regular"/>
              </a:rPr>
              <a:t> 3.5MA/3.3T (q</a:t>
            </a:r>
            <a:r>
              <a:rPr lang="en-US" sz="2000" kern="0" baseline="-25000" dirty="0" smtClean="0">
                <a:solidFill>
                  <a:srgbClr val="000000"/>
                </a:solidFill>
                <a:latin typeface="Avenir Next Regular"/>
                <a:ea typeface="+mn-ea"/>
                <a:cs typeface="Avenir Next Regular"/>
              </a:rPr>
              <a:t>95</a:t>
            </a:r>
            <a:r>
              <a:rPr lang="en-US" sz="2000" kern="0" dirty="0" smtClean="0">
                <a:solidFill>
                  <a:srgbClr val="000000"/>
                </a:solidFill>
                <a:latin typeface="Avenir Next Regular"/>
                <a:ea typeface="+mn-ea"/>
                <a:cs typeface="Avenir Next Regular"/>
              </a:rPr>
              <a:t>=3) Stationary plasmas hampered by temperature limit on divertor</a:t>
            </a:r>
            <a:r>
              <a:rPr lang="en-US" sz="2000" b="1" kern="0" dirty="0" smtClean="0">
                <a:solidFill>
                  <a:srgbClr val="000000"/>
                </a:solidFill>
                <a:latin typeface="Avenir Next Regular"/>
                <a:ea typeface="+mn-ea"/>
                <a:cs typeface="Avenir Next Regular"/>
              </a:rPr>
              <a:t> P</a:t>
            </a:r>
            <a:r>
              <a:rPr lang="en-US" sz="2000" b="1" kern="0" baseline="-25000" dirty="0" smtClean="0">
                <a:solidFill>
                  <a:srgbClr val="000000"/>
                </a:solidFill>
                <a:latin typeface="Avenir Next Regular"/>
                <a:ea typeface="+mn-ea"/>
                <a:cs typeface="Avenir Next Regular"/>
              </a:rPr>
              <a:t>fus</a:t>
            </a:r>
            <a:r>
              <a:rPr lang="en-US" sz="2000" b="1" kern="0" dirty="0" smtClean="0">
                <a:solidFill>
                  <a:srgbClr val="000000"/>
                </a:solidFill>
                <a:latin typeface="Avenir Next Regular"/>
                <a:ea typeface="+mn-ea"/>
                <a:cs typeface="Avenir Next Regular"/>
              </a:rPr>
              <a:t>~4MW</a:t>
            </a:r>
          </a:p>
          <a:p>
            <a:pPr marL="57150" lvl="1" indent="-342900">
              <a:spcBef>
                <a:spcPts val="0"/>
              </a:spcBef>
              <a:buFont typeface="Wingdings" charset="2"/>
              <a:buChar char="§"/>
              <a:defRPr/>
            </a:pPr>
            <a:endParaRPr lang="en-US" sz="2000" b="1" kern="0" dirty="0">
              <a:solidFill>
                <a:srgbClr val="000000"/>
              </a:solidFill>
              <a:latin typeface="Avenir Next Regular"/>
              <a:ea typeface="+mn-ea"/>
              <a:cs typeface="Avenir Next Regular"/>
            </a:endParaRPr>
          </a:p>
          <a:p>
            <a:pPr marL="342900" lvl="1" indent="-342900">
              <a:spcBef>
                <a:spcPts val="0"/>
              </a:spcBef>
              <a:buFont typeface="Wingdings"/>
              <a:buChar char="à"/>
              <a:defRPr/>
            </a:pPr>
            <a:r>
              <a:rPr lang="en-US" sz="2000" b="1" kern="0" dirty="0" smtClean="0">
                <a:solidFill>
                  <a:srgbClr val="000000"/>
                </a:solidFill>
                <a:latin typeface="Avenir Next Regular"/>
                <a:ea typeface="+mn-ea"/>
                <a:cs typeface="Avenir Next Regular"/>
                <a:sym typeface="Wingdings" panose="05000000000000000000" pitchFamily="2" charset="2"/>
              </a:rPr>
              <a:t>Need to increase:</a:t>
            </a:r>
          </a:p>
          <a:p>
            <a:pPr marL="742950" lvl="2" indent="-342900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venir Next Regular"/>
                <a:ea typeface="+mn-ea"/>
                <a:cs typeface="Avenir Next Regular"/>
                <a:sym typeface="Wingdings" panose="05000000000000000000" pitchFamily="2" charset="2"/>
              </a:rPr>
              <a:t>Performance</a:t>
            </a:r>
          </a:p>
          <a:p>
            <a:pPr marL="742950" lvl="2" indent="-342900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venir Next Regular"/>
                <a:ea typeface="+mn-ea"/>
                <a:cs typeface="Avenir Next Regular"/>
                <a:sym typeface="Wingdings" panose="05000000000000000000" pitchFamily="2" charset="2"/>
              </a:rPr>
              <a:t>Duration to 5s</a:t>
            </a:r>
            <a:endParaRPr lang="en-US" sz="2000" kern="0" dirty="0" smtClean="0">
              <a:solidFill>
                <a:srgbClr val="000000"/>
              </a:solidFill>
              <a:latin typeface="Avenir Next Regular"/>
              <a:ea typeface="+mn-ea"/>
              <a:cs typeface="Avenir Next Regular"/>
            </a:endParaRPr>
          </a:p>
          <a:p>
            <a:pPr marL="57150" lvl="1" indent="-342900">
              <a:spcBef>
                <a:spcPts val="0"/>
              </a:spcBef>
              <a:buFont typeface="Wingdings" charset="2"/>
              <a:buChar char="§"/>
              <a:defRPr/>
            </a:pPr>
            <a:endParaRPr lang="en-US" sz="2000" b="1" kern="0" dirty="0">
              <a:solidFill>
                <a:srgbClr val="000000"/>
              </a:solidFill>
              <a:latin typeface="Avenir Next Regular"/>
              <a:ea typeface="+mn-ea"/>
              <a:cs typeface="Avenir Next Regular"/>
            </a:endParaRPr>
          </a:p>
          <a:p>
            <a:pPr marL="57150" lvl="1" indent="-342900">
              <a:spcBef>
                <a:spcPts val="0"/>
              </a:spcBef>
              <a:buFont typeface="Wingdings" charset="2"/>
              <a:buChar char="§"/>
              <a:defRPr/>
            </a:pPr>
            <a:endParaRPr lang="en-US" sz="2000" b="1" kern="0" dirty="0">
              <a:solidFill>
                <a:srgbClr val="000000"/>
              </a:solidFill>
              <a:latin typeface="Avenir Next Regular"/>
              <a:ea typeface="+mn-ea"/>
              <a:cs typeface="Avenir Next Regular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48214" y="1240222"/>
            <a:ext cx="144016" cy="4680520"/>
          </a:xfrm>
          <a:prstGeom prst="rect">
            <a:avLst/>
          </a:prstGeom>
          <a:solidFill>
            <a:schemeClr val="accent2">
              <a:lumMod val="20000"/>
              <a:lumOff val="80000"/>
              <a:alpha val="2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483769" y="1254491"/>
            <a:ext cx="1008112" cy="4638573"/>
          </a:xfrm>
          <a:prstGeom prst="rect">
            <a:avLst/>
          </a:prstGeom>
          <a:solidFill>
            <a:schemeClr val="tx2">
              <a:lumMod val="20000"/>
              <a:lumOff val="80000"/>
              <a:alpha val="22000"/>
            </a:schemeClr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Best discharges in 2014 (~25MW NBI)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850896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z="1400" smtClean="0"/>
              <a:t>George Sips| PPPL Seminar| Princeton| 26-Jan-2016| </a:t>
            </a:r>
            <a:r>
              <a:rPr lang="en-GB" altLang="en-US" sz="1600" b="1" smtClean="0"/>
              <a:t>Page </a:t>
            </a:r>
            <a:fld id="{FC151A49-3979-420A-B659-7791CE30D9C3}" type="slidenum">
              <a:rPr lang="en-GB" altLang="en-US" sz="1600" b="1" smtClean="0"/>
              <a:pPr/>
              <a:t>17</a:t>
            </a:fld>
            <a:endParaRPr lang="en-GB" altLang="en-US" sz="1600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543800" cy="457200"/>
          </a:xfrm>
        </p:spPr>
        <p:txBody>
          <a:bodyPr/>
          <a:lstStyle/>
          <a:p>
            <a:r>
              <a:rPr lang="en-GB" sz="2800" dirty="0" smtClean="0"/>
              <a:t>Scenarios: Performance gaps at q</a:t>
            </a:r>
            <a:r>
              <a:rPr lang="en-GB" sz="2800" baseline="-25000" dirty="0" smtClean="0"/>
              <a:t>95</a:t>
            </a:r>
            <a:r>
              <a:rPr lang="en-GB" sz="2800" dirty="0" smtClean="0"/>
              <a:t>~3</a:t>
            </a:r>
            <a:br>
              <a:rPr lang="en-GB" sz="2800" dirty="0" smtClean="0"/>
            </a:br>
            <a:r>
              <a:rPr lang="en-GB" sz="2800" dirty="0" smtClean="0"/>
              <a:t>		 (ITER baseline scenario)</a:t>
            </a:r>
            <a:endParaRPr lang="en-GB" sz="2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08392" y="1403430"/>
            <a:ext cx="8935607" cy="483388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1200"/>
              </a:spcAft>
              <a:buNone/>
              <a:defRPr/>
            </a:pPr>
            <a:r>
              <a:rPr lang="en-GB" sz="2000" b="1" dirty="0" smtClean="0">
                <a:solidFill>
                  <a:srgbClr val="FF0000"/>
                </a:solidFill>
                <a:latin typeface="Avenir Next Regular"/>
                <a:cs typeface="Avenir Next Regular"/>
              </a:rPr>
              <a:t>Not achieved H</a:t>
            </a:r>
            <a:r>
              <a:rPr lang="en-GB" sz="2000" b="1" baseline="-25000" dirty="0" smtClean="0">
                <a:solidFill>
                  <a:srgbClr val="FF0000"/>
                </a:solidFill>
                <a:latin typeface="Avenir Next Regular"/>
                <a:cs typeface="Avenir Next Regular"/>
              </a:rPr>
              <a:t>98</a:t>
            </a:r>
            <a:r>
              <a:rPr lang="en-GB" sz="2000" b="1" dirty="0" smtClean="0">
                <a:solidFill>
                  <a:srgbClr val="FF0000"/>
                </a:solidFill>
                <a:latin typeface="Avenir Next Regular"/>
                <a:cs typeface="Avenir Next Regular"/>
              </a:rPr>
              <a:t>=1 above </a:t>
            </a:r>
            <a:r>
              <a:rPr lang="en-GB" sz="2000" b="1" dirty="0" err="1" smtClean="0">
                <a:solidFill>
                  <a:srgbClr val="FF0000"/>
                </a:solidFill>
                <a:latin typeface="Avenir Next Regular"/>
                <a:cs typeface="Avenir Next Regular"/>
              </a:rPr>
              <a:t>I</a:t>
            </a:r>
            <a:r>
              <a:rPr lang="en-GB" sz="2000" b="1" baseline="-25000" dirty="0" err="1" smtClean="0">
                <a:solidFill>
                  <a:srgbClr val="FF0000"/>
                </a:solidFill>
                <a:latin typeface="Avenir Next Regular"/>
                <a:cs typeface="Avenir Next Regular"/>
              </a:rPr>
              <a:t>p</a:t>
            </a:r>
            <a:r>
              <a:rPr lang="en-GB" sz="2000" b="1" dirty="0" smtClean="0">
                <a:solidFill>
                  <a:srgbClr val="FF0000"/>
                </a:solidFill>
                <a:latin typeface="Avenir Next Regular"/>
                <a:cs typeface="Avenir Next Regular"/>
              </a:rPr>
              <a:t>=2.5 MA (pedestal + core)</a:t>
            </a:r>
          </a:p>
          <a:p>
            <a:pPr marL="357188" indent="-357188">
              <a:spcBef>
                <a:spcPts val="600"/>
              </a:spcBef>
              <a:spcAft>
                <a:spcPts val="1200"/>
              </a:spcAft>
              <a:buFont typeface="Wingdings" charset="2"/>
              <a:buChar char="§"/>
              <a:defRPr/>
            </a:pPr>
            <a:r>
              <a:rPr lang="en-GB" sz="2000" dirty="0" smtClean="0">
                <a:solidFill>
                  <a:srgbClr val="000000"/>
                </a:solidFill>
                <a:latin typeface="Avenir Next Regular"/>
                <a:cs typeface="Avenir Next Regular"/>
              </a:rPr>
              <a:t>Missing proven strategies to recover H=1 above 2.5 MA (pedestal + core).</a:t>
            </a:r>
          </a:p>
          <a:p>
            <a:pPr marL="357188" indent="-357188">
              <a:spcBef>
                <a:spcPts val="600"/>
              </a:spcBef>
              <a:spcAft>
                <a:spcPts val="1200"/>
              </a:spcAft>
              <a:buFont typeface="Wingdings" charset="2"/>
              <a:buChar char="§"/>
              <a:defRPr/>
            </a:pPr>
            <a:r>
              <a:rPr lang="en-GB" sz="2000" dirty="0" smtClean="0">
                <a:solidFill>
                  <a:srgbClr val="000000"/>
                </a:solidFill>
                <a:latin typeface="Avenir Next Regular"/>
                <a:cs typeface="Avenir Next Regular"/>
              </a:rPr>
              <a:t>There is little first principles understanding in the area of pedestal physics to guide the scenario development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  <a:defRPr/>
            </a:pPr>
            <a:r>
              <a:rPr lang="en-GB" sz="2000" b="1" dirty="0" smtClean="0">
                <a:solidFill>
                  <a:srgbClr val="0000FF"/>
                </a:solidFill>
                <a:latin typeface="Avenir Next Regular"/>
                <a:cs typeface="Avenir Next Regular"/>
              </a:rPr>
              <a:t>Reliable high beam power in excess of 30 MW </a:t>
            </a:r>
            <a:r>
              <a:rPr lang="en-GB" sz="2000" dirty="0" smtClean="0">
                <a:solidFill>
                  <a:srgbClr val="000000"/>
                </a:solidFill>
                <a:latin typeface="Avenir Next Regular"/>
                <a:cs typeface="Avenir Next Regular"/>
              </a:rPr>
              <a:t>needed for systematic scenario development has so far not been achieved </a:t>
            </a:r>
          </a:p>
          <a:p>
            <a:pPr marL="357188" indent="-357188">
              <a:spcBef>
                <a:spcPts val="600"/>
              </a:spcBef>
              <a:spcAft>
                <a:spcPts val="1200"/>
              </a:spcAft>
              <a:buFont typeface="Wingdings" charset="2"/>
              <a:buChar char="§"/>
              <a:defRPr/>
            </a:pPr>
            <a:r>
              <a:rPr lang="en-GB" sz="2000" dirty="0" smtClean="0">
                <a:solidFill>
                  <a:srgbClr val="0000FF"/>
                </a:solidFill>
                <a:latin typeface="Avenir Next Regular"/>
                <a:cs typeface="Avenir Next Regular"/>
              </a:rPr>
              <a:t>Power exhaust techniques for mitigation </a:t>
            </a:r>
            <a:r>
              <a:rPr lang="en-GB" sz="2000" dirty="0" smtClean="0">
                <a:solidFill>
                  <a:srgbClr val="000000"/>
                </a:solidFill>
                <a:latin typeface="Avenir Next Regular"/>
                <a:cs typeface="Avenir Next Regular"/>
              </a:rPr>
              <a:t>(strike point sweeping, impurity seeding) may deteriorate performance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  <a:defRPr/>
            </a:pPr>
            <a:r>
              <a:rPr lang="en-GB" sz="2000" dirty="0">
                <a:solidFill>
                  <a:srgbClr val="000000"/>
                </a:solidFill>
                <a:latin typeface="Avenir Next Regular"/>
                <a:cs typeface="Avenir Next Regular"/>
              </a:rPr>
              <a:t>Reliable ICRF heating ~5MW is needed to </a:t>
            </a:r>
            <a:r>
              <a:rPr lang="en-GB" sz="2000" dirty="0">
                <a:solidFill>
                  <a:srgbClr val="0000FF"/>
                </a:solidFill>
                <a:latin typeface="Avenir Next Regular"/>
                <a:cs typeface="Avenir Next Regular"/>
              </a:rPr>
              <a:t>control the tungsten </a:t>
            </a:r>
            <a:r>
              <a:rPr lang="en-GB" sz="2000" dirty="0" smtClean="0">
                <a:solidFill>
                  <a:srgbClr val="0000FF"/>
                </a:solidFill>
                <a:latin typeface="Avenir Next Regular"/>
                <a:cs typeface="Avenir Next Regular"/>
              </a:rPr>
              <a:t>accumulation</a:t>
            </a:r>
            <a:br>
              <a:rPr lang="en-GB" sz="2000" dirty="0" smtClean="0">
                <a:solidFill>
                  <a:srgbClr val="0000FF"/>
                </a:solidFill>
                <a:latin typeface="Avenir Next Regular"/>
                <a:cs typeface="Avenir Next Regular"/>
              </a:rPr>
            </a:br>
            <a:r>
              <a:rPr lang="en-GB" sz="2000" dirty="0" smtClean="0">
                <a:latin typeface="Avenir Next Regular"/>
                <a:cs typeface="Avenir Next Regular"/>
                <a:sym typeface="Wingdings" panose="05000000000000000000" pitchFamily="2" charset="2"/>
              </a:rPr>
              <a:t> optimise central heating at B</a:t>
            </a:r>
            <a:r>
              <a:rPr lang="en-GB" sz="2000" baseline="-25000" dirty="0" smtClean="0">
                <a:latin typeface="Avenir Next Regular"/>
                <a:cs typeface="Avenir Next Regular"/>
                <a:sym typeface="Wingdings" panose="05000000000000000000" pitchFamily="2" charset="2"/>
              </a:rPr>
              <a:t>T</a:t>
            </a:r>
            <a:r>
              <a:rPr lang="en-GB" sz="2000" dirty="0" smtClean="0">
                <a:latin typeface="Avenir Next Regular"/>
                <a:cs typeface="Avenir Next Regular"/>
                <a:sym typeface="Wingdings" panose="05000000000000000000" pitchFamily="2" charset="2"/>
              </a:rPr>
              <a:t>=3.4-3.8T (H-minority, </a:t>
            </a:r>
            <a:r>
              <a:rPr lang="en-GB" sz="2000" baseline="30000" dirty="0" smtClean="0">
                <a:latin typeface="Avenir Next Regular"/>
                <a:cs typeface="Avenir Next Regular"/>
                <a:sym typeface="Wingdings" panose="05000000000000000000" pitchFamily="2" charset="2"/>
              </a:rPr>
              <a:t>3</a:t>
            </a:r>
            <a:r>
              <a:rPr lang="en-GB" sz="2000" dirty="0" smtClean="0">
                <a:latin typeface="Avenir Next Regular"/>
                <a:cs typeface="Avenir Next Regular"/>
                <a:sym typeface="Wingdings" panose="05000000000000000000" pitchFamily="2" charset="2"/>
              </a:rPr>
              <a:t>He minority)</a:t>
            </a:r>
            <a:endParaRPr lang="en-GB" sz="2000" dirty="0" smtClean="0">
              <a:latin typeface="Avenir Next Regular"/>
              <a:cs typeface="Avenir 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6898319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Carbon wall v. ITER-like wall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z="1400" smtClean="0"/>
              <a:t>George Sips| PPPL Seminar| Princeton| 26-Jan-2016| </a:t>
            </a:r>
            <a:r>
              <a:rPr lang="en-GB" altLang="en-US" sz="1600" b="1" smtClean="0"/>
              <a:t>Page </a:t>
            </a:r>
            <a:fld id="{FC151A49-3979-420A-B659-7791CE30D9C3}" type="slidenum">
              <a:rPr lang="en-GB" altLang="en-US" sz="1600" b="1" smtClean="0"/>
              <a:pPr/>
              <a:t>18</a:t>
            </a:fld>
            <a:endParaRPr lang="en-GB" altLang="en-US" sz="1600" b="1" dirty="0"/>
          </a:p>
        </p:txBody>
      </p:sp>
      <p:pic>
        <p:nvPicPr>
          <p:cNvPr id="4" name="Picture 3" descr="figure7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81"/>
          <a:stretch/>
        </p:blipFill>
        <p:spPr>
          <a:xfrm>
            <a:off x="4644008" y="1196751"/>
            <a:ext cx="3888000" cy="4017441"/>
          </a:xfrm>
          <a:prstGeom prst="rect">
            <a:avLst/>
          </a:prstGeom>
        </p:spPr>
      </p:pic>
      <p:pic>
        <p:nvPicPr>
          <p:cNvPr id="5" name="Picture 4" descr="figure6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86"/>
          <a:stretch/>
        </p:blipFill>
        <p:spPr>
          <a:xfrm>
            <a:off x="755576" y="1196752"/>
            <a:ext cx="3960000" cy="39694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79712" y="980728"/>
            <a:ext cx="2287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0000FF"/>
                </a:solidFill>
              </a:rPr>
              <a:t>Global confinement</a:t>
            </a:r>
            <a:endParaRPr lang="en-GB" sz="2000" b="1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50342" y="980728"/>
            <a:ext cx="2588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0000FF"/>
                </a:solidFill>
              </a:rPr>
              <a:t>Pedestal temperature !</a:t>
            </a:r>
            <a:endParaRPr lang="en-GB" sz="2000" dirty="0">
              <a:solidFill>
                <a:srgbClr val="00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520" y="5085184"/>
            <a:ext cx="87849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latin typeface="+mn-lt"/>
              </a:rPr>
              <a:t>With ITER-like wall gas </a:t>
            </a:r>
            <a:r>
              <a:rPr lang="en-GB" sz="2000" dirty="0">
                <a:latin typeface="+mn-lt"/>
              </a:rPr>
              <a:t>fuelling necessary to control W accumulation </a:t>
            </a:r>
          </a:p>
          <a:p>
            <a:pPr marL="285750" indent="-285750">
              <a:buFont typeface="Wingdings"/>
              <a:buChar char="à"/>
            </a:pPr>
            <a:r>
              <a:rPr lang="en-GB" sz="2000" dirty="0" smtClean="0">
                <a:latin typeface="+mn-lt"/>
              </a:rPr>
              <a:t>Decrease </a:t>
            </a:r>
            <a:r>
              <a:rPr lang="en-GB" sz="2000" dirty="0">
                <a:latin typeface="+mn-lt"/>
              </a:rPr>
              <a:t>of pedestal </a:t>
            </a:r>
            <a:r>
              <a:rPr lang="en-GB" sz="2000" dirty="0" smtClean="0">
                <a:latin typeface="+mn-lt"/>
              </a:rPr>
              <a:t>temperature and global confinement</a:t>
            </a:r>
          </a:p>
          <a:p>
            <a:endParaRPr lang="en-GB" sz="2000" dirty="0" smtClean="0">
              <a:latin typeface="+mn-lt"/>
            </a:endParaRPr>
          </a:p>
          <a:p>
            <a:r>
              <a:rPr lang="en-GB" sz="2000" dirty="0" smtClean="0">
                <a:latin typeface="+mn-lt"/>
              </a:rPr>
              <a:t>At higher beta (hybrid scenario, see later) </a:t>
            </a:r>
            <a:r>
              <a:rPr lang="en-US" sz="2000" dirty="0" smtClean="0">
                <a:solidFill>
                  <a:srgbClr val="000000"/>
                </a:solidFill>
                <a:latin typeface="+mn-lt"/>
                <a:cs typeface="Avenir Next Regular"/>
              </a:rPr>
              <a:t>pedestal </a:t>
            </a:r>
            <a:r>
              <a:rPr lang="en-US" sz="2000" dirty="0">
                <a:solidFill>
                  <a:srgbClr val="000000"/>
                </a:solidFill>
                <a:latin typeface="+mn-lt"/>
                <a:cs typeface="Avenir Next Regular"/>
              </a:rPr>
              <a:t>pressure similar to </a:t>
            </a:r>
            <a:r>
              <a:rPr lang="en-US" sz="2000" dirty="0" smtClean="0">
                <a:solidFill>
                  <a:srgbClr val="000000"/>
                </a:solidFill>
                <a:latin typeface="+mn-lt"/>
                <a:cs typeface="Avenir Next Regular"/>
              </a:rPr>
              <a:t>JET-C</a:t>
            </a:r>
            <a:endParaRPr lang="en-GB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34904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z="1400" smtClean="0"/>
              <a:t>George Sips| PPPL Seminar| Princeton| 26-Jan-2016| </a:t>
            </a:r>
            <a:r>
              <a:rPr lang="en-GB" altLang="en-US" sz="1600" b="1" smtClean="0"/>
              <a:t>Page </a:t>
            </a:r>
            <a:fld id="{FC151A49-3979-420A-B659-7791CE30D9C3}" type="slidenum">
              <a:rPr lang="en-GB" altLang="en-US" sz="1600" b="1" smtClean="0"/>
              <a:pPr/>
              <a:t>19</a:t>
            </a:fld>
            <a:endParaRPr lang="en-GB" altLang="en-US" sz="1600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543800" cy="457200"/>
          </a:xfrm>
        </p:spPr>
        <p:txBody>
          <a:bodyPr/>
          <a:lstStyle/>
          <a:p>
            <a:r>
              <a:rPr lang="en-GB" sz="2800" dirty="0" smtClean="0"/>
              <a:t>Confinement improves with pumping</a:t>
            </a:r>
            <a:endParaRPr lang="en-GB" sz="2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895525" y="1052736"/>
            <a:ext cx="4248475" cy="5400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2000" b="1" dirty="0" smtClean="0">
                <a:latin typeface="Avenir Next Regular"/>
                <a:cs typeface="Avenir Next Regular"/>
              </a:rPr>
              <a:t>Strike points close to pump throat </a:t>
            </a:r>
            <a:r>
              <a:rPr lang="en-US" sz="2000" b="1" dirty="0" smtClean="0">
                <a:latin typeface="Avenir Next Regular"/>
                <a:cs typeface="Avenir Next Regular"/>
                <a:sym typeface="Wingdings"/>
              </a:rPr>
              <a:t> </a:t>
            </a:r>
          </a:p>
          <a:p>
            <a:pPr>
              <a:buFont typeface="Wingdings" charset="2"/>
              <a:buChar char="§"/>
            </a:pPr>
            <a:r>
              <a:rPr lang="en-US" sz="2000" dirty="0" smtClean="0">
                <a:latin typeface="Avenir Next Regular"/>
                <a:cs typeface="Avenir Next Regular"/>
              </a:rPr>
              <a:t>operate at lower pedestal density </a:t>
            </a:r>
            <a:r>
              <a:rPr lang="en-US" sz="2000" dirty="0" smtClean="0">
                <a:latin typeface="Avenir Next Regular"/>
                <a:cs typeface="Avenir Next Regular"/>
                <a:sym typeface="Wingdings"/>
              </a:rPr>
              <a:t> h</a:t>
            </a:r>
            <a:r>
              <a:rPr lang="en-US" sz="2000" dirty="0" smtClean="0">
                <a:latin typeface="Avenir Next Regular"/>
                <a:cs typeface="Avenir Next Regular"/>
              </a:rPr>
              <a:t>igher pedestal temperature </a:t>
            </a:r>
          </a:p>
          <a:p>
            <a:pPr>
              <a:buFont typeface="Wingdings" charset="2"/>
              <a:buChar char="§"/>
            </a:pPr>
            <a:r>
              <a:rPr lang="en-US" sz="2000" dirty="0" smtClean="0">
                <a:latin typeface="Avenir Next Regular"/>
                <a:cs typeface="Avenir Next Regular"/>
              </a:rPr>
              <a:t>Not enough to recover confinement at high </a:t>
            </a:r>
            <a:r>
              <a:rPr lang="en-US" sz="2000" dirty="0" err="1" smtClean="0">
                <a:latin typeface="Avenir Next Regular"/>
                <a:cs typeface="Avenir Next Regular"/>
              </a:rPr>
              <a:t>I</a:t>
            </a:r>
            <a:r>
              <a:rPr lang="en-US" sz="2000" baseline="-25000" dirty="0" err="1" smtClean="0">
                <a:latin typeface="Avenir Next Regular"/>
                <a:cs typeface="Avenir Next Regular"/>
              </a:rPr>
              <a:t>p</a:t>
            </a:r>
            <a:r>
              <a:rPr lang="en-US" sz="2000" dirty="0" smtClean="0">
                <a:latin typeface="Avenir Next Regular"/>
                <a:cs typeface="Avenir Next Regular"/>
              </a:rPr>
              <a:t> (&gt;2.5MA)</a:t>
            </a:r>
          </a:p>
          <a:p>
            <a:pPr>
              <a:buFont typeface="Wingdings" charset="2"/>
              <a:buChar char="§"/>
            </a:pPr>
            <a:endParaRPr lang="en-US" sz="2000" dirty="0" smtClean="0">
              <a:latin typeface="Avenir Next Regular"/>
              <a:cs typeface="Avenir Next Regular"/>
            </a:endParaRPr>
          </a:p>
          <a:p>
            <a:pPr marL="0" indent="0">
              <a:buFont typeface="Arial" charset="0"/>
              <a:buNone/>
            </a:pPr>
            <a:r>
              <a:rPr lang="en-US" sz="2000" b="1" dirty="0" smtClean="0">
                <a:solidFill>
                  <a:srgbClr val="000090"/>
                </a:solidFill>
                <a:latin typeface="Avenir Next Regular"/>
                <a:cs typeface="Avenir Next Regular"/>
              </a:rPr>
              <a:t>End of 2015/16 campaigns:</a:t>
            </a:r>
          </a:p>
          <a:p>
            <a:pPr>
              <a:buFont typeface="Wingdings" charset="2"/>
              <a:buChar char="§"/>
            </a:pPr>
            <a:r>
              <a:rPr lang="en-US" sz="2000" dirty="0" smtClean="0">
                <a:latin typeface="Avenir Next Regular"/>
                <a:cs typeface="Avenir Next Regular"/>
              </a:rPr>
              <a:t>Demonstrate exhaust by impurity seeding operating on tile 6 only with small sweeping </a:t>
            </a:r>
          </a:p>
          <a:p>
            <a:pPr>
              <a:buFont typeface="Wingdings" charset="2"/>
              <a:buChar char="§"/>
            </a:pPr>
            <a:r>
              <a:rPr lang="en-US" sz="2000" dirty="0" smtClean="0">
                <a:latin typeface="Avenir Next Regular"/>
                <a:cs typeface="Avenir Next Regular"/>
              </a:rPr>
              <a:t>Better understanding of edge conditions leading to high temperature pedestals</a:t>
            </a:r>
          </a:p>
          <a:p>
            <a:pPr>
              <a:buFont typeface="Wingdings" charset="2"/>
              <a:buChar char="§"/>
            </a:pPr>
            <a:endParaRPr lang="en-US" sz="2000" dirty="0" smtClean="0">
              <a:latin typeface="Avenir Next Regular"/>
              <a:cs typeface="Avenir Next Regular"/>
            </a:endParaRPr>
          </a:p>
          <a:p>
            <a:pPr>
              <a:buFont typeface="Wingdings" charset="2"/>
              <a:buChar char="§"/>
            </a:pPr>
            <a:endParaRPr lang="en-US" sz="2000" dirty="0">
              <a:latin typeface="Avenir Next Regular"/>
              <a:cs typeface="Avenir Next Regular"/>
            </a:endParaRPr>
          </a:p>
        </p:txBody>
      </p:sp>
      <p:pic>
        <p:nvPicPr>
          <p:cNvPr id="6" name="Picture 5" descr="8653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8" t="14356" r="28429" b="7204"/>
          <a:stretch/>
        </p:blipFill>
        <p:spPr>
          <a:xfrm>
            <a:off x="107504" y="1556792"/>
            <a:ext cx="4641453" cy="4320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56023" y="5733256"/>
            <a:ext cx="1872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00FF"/>
                </a:solidFill>
              </a:rPr>
              <a:t>Outer strike close to cryo-pump</a:t>
            </a:r>
            <a:endParaRPr lang="en-GB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831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z="1400" smtClean="0"/>
              <a:t>George Sips| PPPL Seminar| Princeton| 26-Jan-2016| </a:t>
            </a:r>
            <a:r>
              <a:rPr lang="en-GB" altLang="en-US" sz="1600" b="1" smtClean="0"/>
              <a:t>Page </a:t>
            </a:r>
            <a:fld id="{FC151A49-3979-420A-B659-7791CE30D9C3}" type="slidenum">
              <a:rPr lang="en-GB" altLang="en-US" sz="1600" b="1" smtClean="0"/>
              <a:pPr/>
              <a:t>2</a:t>
            </a:fld>
            <a:endParaRPr lang="en-GB" altLang="en-US" sz="1600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543800" cy="457200"/>
          </a:xfrm>
        </p:spPr>
        <p:txBody>
          <a:bodyPr/>
          <a:lstStyle/>
          <a:p>
            <a:r>
              <a:rPr lang="en-GB" sz="2800" dirty="0" smtClean="0"/>
              <a:t>Outline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75556" y="1050395"/>
            <a:ext cx="80648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Introduction: </a:t>
            </a:r>
            <a:r>
              <a:rPr lang="en-GB" sz="2000" dirty="0" smtClean="0"/>
              <a:t>		JET ITER-like Wall, Goals &amp; Objectives for DT</a:t>
            </a:r>
          </a:p>
          <a:p>
            <a:endParaRPr lang="en-GB" sz="2000" dirty="0" smtClean="0"/>
          </a:p>
          <a:p>
            <a:r>
              <a:rPr lang="en-GB" sz="2000" b="1" dirty="0" smtClean="0">
                <a:solidFill>
                  <a:srgbClr val="FF0000"/>
                </a:solidFill>
              </a:rPr>
              <a:t>Operations:		</a:t>
            </a:r>
            <a:r>
              <a:rPr lang="en-GB" sz="2000" dirty="0" smtClean="0"/>
              <a:t>NBI &amp; RF power, divertor, real time </a:t>
            </a:r>
            <a:r>
              <a:rPr lang="en-GB" sz="2000" dirty="0" err="1" smtClean="0"/>
              <a:t>T</a:t>
            </a:r>
            <a:r>
              <a:rPr lang="en-GB" sz="2000" baseline="-25000" dirty="0" err="1" smtClean="0"/>
              <a:t>surface</a:t>
            </a:r>
            <a:r>
              <a:rPr lang="en-GB" sz="2000" dirty="0" smtClean="0"/>
              <a:t> </a:t>
            </a:r>
            <a:br>
              <a:rPr lang="en-GB" sz="2000" dirty="0" smtClean="0"/>
            </a:br>
            <a:r>
              <a:rPr lang="en-GB" sz="2000" dirty="0" smtClean="0"/>
              <a:t>			protection, disruptions and tritium processing</a:t>
            </a:r>
          </a:p>
          <a:p>
            <a:endParaRPr lang="en-GB" sz="2000" dirty="0"/>
          </a:p>
          <a:p>
            <a:r>
              <a:rPr lang="en-GB" sz="2000" b="1" dirty="0" smtClean="0">
                <a:solidFill>
                  <a:srgbClr val="FF0000"/>
                </a:solidFill>
              </a:rPr>
              <a:t>Diagnostics:</a:t>
            </a:r>
            <a:r>
              <a:rPr lang="en-GB" sz="2000" dirty="0"/>
              <a:t> </a:t>
            </a:r>
            <a:r>
              <a:rPr lang="en-GB" sz="2000" dirty="0" smtClean="0"/>
              <a:t>		Higher resolution measurements since 1998, </a:t>
            </a:r>
            <a:br>
              <a:rPr lang="en-GB" sz="2000" dirty="0" smtClean="0"/>
            </a:br>
            <a:r>
              <a:rPr lang="en-GB" sz="2000" dirty="0" smtClean="0"/>
              <a:t>			CX measurements, 14 MeV calibration.</a:t>
            </a:r>
          </a:p>
          <a:p>
            <a:endParaRPr lang="en-GB" sz="2000" dirty="0"/>
          </a:p>
          <a:p>
            <a:r>
              <a:rPr lang="en-GB" sz="2000" b="1" dirty="0" smtClean="0">
                <a:solidFill>
                  <a:srgbClr val="FF0000"/>
                </a:solidFill>
              </a:rPr>
              <a:t>Scenarios for DT</a:t>
            </a:r>
            <a:r>
              <a:rPr lang="en-GB" sz="2000" dirty="0" smtClean="0">
                <a:solidFill>
                  <a:srgbClr val="FF0000"/>
                </a:solidFill>
              </a:rPr>
              <a:t>:</a:t>
            </a:r>
            <a:r>
              <a:rPr lang="en-GB" sz="2000" dirty="0" smtClean="0"/>
              <a:t> 	Status (2014), Gasps for baseline scenario, </a:t>
            </a:r>
            <a:br>
              <a:rPr lang="en-GB" sz="2000" dirty="0" smtClean="0"/>
            </a:br>
            <a:r>
              <a:rPr lang="en-GB" sz="2000" dirty="0" smtClean="0"/>
              <a:t>			Gaps for hybrid scenario and projections to DT</a:t>
            </a:r>
          </a:p>
          <a:p>
            <a:endParaRPr lang="en-GB" sz="2000" dirty="0"/>
          </a:p>
          <a:p>
            <a:r>
              <a:rPr lang="en-GB" sz="2000" b="1" dirty="0" smtClean="0">
                <a:solidFill>
                  <a:srgbClr val="FF0000"/>
                </a:solidFill>
              </a:rPr>
              <a:t>Physics studies</a:t>
            </a:r>
            <a:r>
              <a:rPr lang="en-GB" sz="2000" dirty="0" smtClean="0">
                <a:solidFill>
                  <a:srgbClr val="FF0000"/>
                </a:solidFill>
              </a:rPr>
              <a:t>: </a:t>
            </a:r>
            <a:r>
              <a:rPr lang="en-GB" sz="2000" dirty="0" smtClean="0"/>
              <a:t>		Isotope effects (H,D,T), alpha particles &amp; TAE’s</a:t>
            </a:r>
          </a:p>
          <a:p>
            <a:endParaRPr lang="en-GB" sz="2000" dirty="0"/>
          </a:p>
          <a:p>
            <a:r>
              <a:rPr lang="en-GB" sz="2000" b="1" dirty="0" smtClean="0">
                <a:solidFill>
                  <a:srgbClr val="FF0000"/>
                </a:solidFill>
              </a:rPr>
              <a:t>Timeline and Conclusions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568" y="5589240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0000FF"/>
                </a:solidFill>
              </a:rPr>
              <a:t>(the material for this talk was presented at EUROfusion science meetings</a:t>
            </a:r>
            <a:br>
              <a:rPr lang="en-GB" dirty="0" smtClean="0">
                <a:solidFill>
                  <a:srgbClr val="0000FF"/>
                </a:solidFill>
              </a:rPr>
            </a:br>
            <a:r>
              <a:rPr lang="en-GB" dirty="0" smtClean="0">
                <a:solidFill>
                  <a:srgbClr val="0000FF"/>
                </a:solidFill>
              </a:rPr>
              <a:t>held 30 September 2015 and 7 October 2015)</a:t>
            </a:r>
            <a:endParaRPr lang="en-GB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0741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z="1400" smtClean="0"/>
              <a:t>George Sips| PPPL Seminar| Princeton| 26-Jan-2016| </a:t>
            </a:r>
            <a:r>
              <a:rPr lang="en-GB" altLang="en-US" sz="1600" b="1" smtClean="0"/>
              <a:t>Page </a:t>
            </a:r>
            <a:fld id="{FC151A49-3979-420A-B659-7791CE30D9C3}" type="slidenum">
              <a:rPr lang="en-GB" altLang="en-US" sz="1600" b="1" smtClean="0"/>
              <a:pPr/>
              <a:t>20</a:t>
            </a:fld>
            <a:endParaRPr lang="en-GB" altLang="en-US" sz="1600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543800" cy="457200"/>
          </a:xfrm>
        </p:spPr>
        <p:txBody>
          <a:bodyPr/>
          <a:lstStyle/>
          <a:p>
            <a:r>
              <a:rPr lang="en-GB" sz="2800" dirty="0" smtClean="0"/>
              <a:t>Pellet fuelling and pacing now available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1222881"/>
            <a:ext cx="38164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n-GB" sz="2000" dirty="0" smtClean="0">
                <a:latin typeface="Avenir Next Regular"/>
                <a:cs typeface="Avenir Next Regular"/>
              </a:rPr>
              <a:t>Small fuelling pellets reliably trigger ELMs w/o strong impact on density</a:t>
            </a:r>
          </a:p>
          <a:p>
            <a:pPr marL="342900" indent="-342900">
              <a:buFont typeface="Wingdings" charset="2"/>
              <a:buChar char="§"/>
            </a:pPr>
            <a:endParaRPr lang="en-GB" sz="2000" dirty="0" smtClean="0">
              <a:latin typeface="Avenir Next Regular"/>
              <a:cs typeface="Avenir Next Regular"/>
            </a:endParaRPr>
          </a:p>
          <a:p>
            <a:pPr marL="342900" indent="-342900">
              <a:buFont typeface="Wingdings" charset="2"/>
              <a:buChar char="§"/>
            </a:pPr>
            <a:r>
              <a:rPr lang="en-GB" sz="2000" dirty="0" smtClean="0">
                <a:latin typeface="Avenir Next Regular"/>
                <a:cs typeface="Avenir Next Regular"/>
              </a:rPr>
              <a:t>RT ELM frequency control by exchange of gas puffing with pellets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4221088"/>
            <a:ext cx="39604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90"/>
                </a:solidFill>
                <a:latin typeface="Avenir Next Regular"/>
                <a:cs typeface="Avenir Next Regular"/>
              </a:rPr>
              <a:t>End of 2015/16 campaigns</a:t>
            </a:r>
            <a:r>
              <a:rPr lang="en-US" sz="2000" b="1" dirty="0" smtClean="0">
                <a:solidFill>
                  <a:srgbClr val="000090"/>
                </a:solidFill>
                <a:latin typeface="Avenir Next Regular"/>
                <a:cs typeface="Avenir Next Regular"/>
              </a:rPr>
              <a:t>:</a:t>
            </a:r>
            <a:endParaRPr lang="en-US" sz="2000" b="1" dirty="0" smtClean="0">
              <a:latin typeface="Avenir Next Regular"/>
              <a:cs typeface="Avenir Next Regular"/>
            </a:endParaRPr>
          </a:p>
          <a:p>
            <a:r>
              <a:rPr lang="en-US" sz="2000" b="1" dirty="0" smtClean="0">
                <a:latin typeface="Avenir Next Regular"/>
                <a:cs typeface="Avenir Next Regular"/>
              </a:rPr>
              <a:t>New </a:t>
            </a:r>
            <a:r>
              <a:rPr lang="en-US" sz="2000" b="1" dirty="0">
                <a:latin typeface="Avenir Next Regular"/>
                <a:cs typeface="Avenir Next Regular"/>
              </a:rPr>
              <a:t>pellet track installed </a:t>
            </a:r>
            <a:r>
              <a:rPr lang="en-US" sz="2000" b="1" dirty="0">
                <a:latin typeface="Avenir Next Regular"/>
                <a:cs typeface="Avenir Next Regular"/>
                <a:sym typeface="Wingdings"/>
              </a:rPr>
              <a:t> improved </a:t>
            </a:r>
            <a:r>
              <a:rPr lang="en-US" sz="2000" b="1" dirty="0" smtClean="0">
                <a:latin typeface="Avenir Next Regular"/>
                <a:cs typeface="Avenir Next Regular"/>
                <a:sym typeface="Wingdings"/>
              </a:rPr>
              <a:t>reliability</a:t>
            </a:r>
            <a:endParaRPr lang="en-US" sz="2000" b="1" dirty="0">
              <a:latin typeface="Avenir Next Regular"/>
              <a:cs typeface="Avenir Next Regular"/>
              <a:sym typeface="Wingdings"/>
            </a:endParaRPr>
          </a:p>
          <a:p>
            <a:endParaRPr lang="en-GB" sz="800" dirty="0" smtClean="0">
              <a:latin typeface="Avenir Next Regular"/>
              <a:cs typeface="Avenir Next Regular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Wingdings" charset="2"/>
              <a:buChar char="§"/>
            </a:pPr>
            <a:r>
              <a:rPr lang="en-GB" sz="2000" dirty="0" smtClean="0">
                <a:latin typeface="Avenir Next Regular"/>
                <a:cs typeface="Avenir Next Regular"/>
              </a:rPr>
              <a:t>Optimise pellet ELM pacing</a:t>
            </a:r>
          </a:p>
        </p:txBody>
      </p:sp>
      <p:pic>
        <p:nvPicPr>
          <p:cNvPr id="7" name="Picture 2" descr="ELM_Cont_PaperFig15_cle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556792"/>
            <a:ext cx="5220562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98319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z="1400" smtClean="0"/>
              <a:t>George Sips| PPPL Seminar| Princeton| 26-Jan-2016| </a:t>
            </a:r>
            <a:r>
              <a:rPr lang="en-GB" altLang="en-US" sz="1600" b="1" smtClean="0"/>
              <a:t>Page </a:t>
            </a:r>
            <a:fld id="{FC151A49-3979-420A-B659-7791CE30D9C3}" type="slidenum">
              <a:rPr lang="en-GB" altLang="en-US" sz="1600" b="1" smtClean="0"/>
              <a:pPr/>
              <a:t>21</a:t>
            </a:fld>
            <a:endParaRPr lang="en-GB" altLang="en-US" sz="1600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543800" cy="457200"/>
          </a:xfrm>
        </p:spPr>
        <p:txBody>
          <a:bodyPr/>
          <a:lstStyle/>
          <a:p>
            <a:r>
              <a:rPr lang="en-GB" dirty="0" smtClean="0"/>
              <a:t>Control of </a:t>
            </a:r>
            <a:r>
              <a:rPr lang="en-GB" dirty="0" err="1" smtClean="0"/>
              <a:t>T</a:t>
            </a:r>
            <a:r>
              <a:rPr lang="en-GB" baseline="-25000" dirty="0" err="1" smtClean="0"/>
              <a:t>surface</a:t>
            </a:r>
            <a:r>
              <a:rPr lang="en-GB" dirty="0" smtClean="0"/>
              <a:t> in the divertor</a:t>
            </a:r>
            <a:endParaRPr lang="en-GB" baseline="-25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16016" y="1124744"/>
            <a:ext cx="4248472" cy="518457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800"/>
              </a:spcAft>
              <a:buFont typeface="Arial" charset="0"/>
              <a:buNone/>
            </a:pPr>
            <a:r>
              <a:rPr lang="en-US" sz="2000" b="1" dirty="0" smtClean="0">
                <a:latin typeface="Avenir Next Regular"/>
                <a:cs typeface="Avenir Next Regular"/>
              </a:rPr>
              <a:t>Sweeping and/or Seeding: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Wingdings" charset="0"/>
              <a:buChar char="è"/>
            </a:pPr>
            <a:r>
              <a:rPr lang="en-US" sz="2000" dirty="0" smtClean="0">
                <a:latin typeface="Avenir Next Regular"/>
                <a:cs typeface="Avenir Next Regular"/>
                <a:sym typeface="Wingdings"/>
              </a:rPr>
              <a:t>Might be necessary large sweep (onto tile 5) </a:t>
            </a:r>
            <a:r>
              <a:rPr lang="en-US" sz="2000" dirty="0" smtClean="0">
                <a:latin typeface="Avenir Next Regular"/>
                <a:cs typeface="Avenir Next Regular"/>
                <a:sym typeface="Wingdings" panose="05000000000000000000" pitchFamily="2" charset="2"/>
              </a:rPr>
              <a:t> reduced pumping</a:t>
            </a:r>
            <a:endParaRPr lang="en-US" sz="2000" dirty="0" smtClean="0">
              <a:latin typeface="Avenir Next Regular"/>
              <a:cs typeface="Avenir Next Regular"/>
              <a:sym typeface="Wingdings"/>
            </a:endParaRPr>
          </a:p>
          <a:p>
            <a:pPr>
              <a:spcBef>
                <a:spcPts val="0"/>
              </a:spcBef>
              <a:spcAft>
                <a:spcPts val="1800"/>
              </a:spcAft>
              <a:buFont typeface="Wingdings" charset="0"/>
              <a:buChar char="è"/>
            </a:pPr>
            <a:r>
              <a:rPr lang="en-US" sz="2000" dirty="0">
                <a:latin typeface="Avenir Next Regular"/>
                <a:cs typeface="Avenir Next Regular"/>
                <a:sym typeface="Wingdings"/>
              </a:rPr>
              <a:t>C</a:t>
            </a:r>
            <a:r>
              <a:rPr lang="en-US" sz="2000" dirty="0" smtClean="0">
                <a:latin typeface="Avenir Next Regular"/>
                <a:cs typeface="Avenir Next Regular"/>
                <a:sym typeface="Wingdings"/>
              </a:rPr>
              <a:t>ompare with neon/argon seeding </a:t>
            </a:r>
            <a:r>
              <a:rPr lang="en-US" sz="2000" dirty="0" smtClean="0">
                <a:latin typeface="Avenir Next Regular"/>
                <a:cs typeface="Avenir Next Regular"/>
                <a:sym typeface="Wingdings" panose="05000000000000000000" pitchFamily="2" charset="2"/>
              </a:rPr>
              <a:t> only stable operation at high density?</a:t>
            </a:r>
            <a:endParaRPr lang="en-US" sz="2000" dirty="0" smtClean="0">
              <a:latin typeface="Avenir Next Regular"/>
              <a:cs typeface="Avenir Next Regular"/>
              <a:sym typeface="Wingdings"/>
            </a:endParaRPr>
          </a:p>
          <a:p>
            <a:pPr>
              <a:spcBef>
                <a:spcPts val="0"/>
              </a:spcBef>
              <a:spcAft>
                <a:spcPts val="1800"/>
              </a:spcAft>
              <a:buFont typeface="Wingdings" charset="0"/>
              <a:buChar char="è"/>
            </a:pPr>
            <a:endParaRPr lang="en-US" sz="2000" dirty="0" smtClean="0">
              <a:latin typeface="Avenir Next Regular"/>
              <a:cs typeface="Avenir Next Regular"/>
              <a:sym typeface="Wingdings"/>
            </a:endParaRPr>
          </a:p>
          <a:p>
            <a:pPr marL="0" indent="0">
              <a:spcBef>
                <a:spcPts val="0"/>
              </a:spcBef>
              <a:spcAft>
                <a:spcPts val="1800"/>
              </a:spcAft>
              <a:buFont typeface="Arial" charset="0"/>
              <a:buNone/>
            </a:pPr>
            <a:r>
              <a:rPr lang="en-US" sz="2000" b="1" dirty="0" smtClean="0">
                <a:solidFill>
                  <a:srgbClr val="000090"/>
                </a:solidFill>
                <a:latin typeface="Avenir Next Regular"/>
                <a:cs typeface="Avenir Next Regular"/>
                <a:sym typeface="Wingdings"/>
              </a:rPr>
              <a:t>End of 2015/16 campaigns: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Wingdings" charset="2"/>
              <a:buChar char="§"/>
            </a:pPr>
            <a:r>
              <a:rPr lang="en-US" sz="2000" dirty="0" smtClean="0">
                <a:solidFill>
                  <a:srgbClr val="0000FF"/>
                </a:solidFill>
                <a:latin typeface="Avenir Next Regular"/>
                <a:cs typeface="Avenir Next Regular"/>
                <a:sym typeface="Wingdings"/>
              </a:rPr>
              <a:t>Demonstration of combined sweeping and impurity injection while maximizing performance</a:t>
            </a:r>
            <a:endParaRPr lang="en-US" sz="2000" dirty="0">
              <a:solidFill>
                <a:srgbClr val="0000FF"/>
              </a:solidFill>
              <a:latin typeface="Avenir Next Regular"/>
              <a:cs typeface="Avenir Next Regular"/>
            </a:endParaRPr>
          </a:p>
        </p:txBody>
      </p:sp>
      <p:pic>
        <p:nvPicPr>
          <p:cNvPr id="6" name="Picture 5" descr="87404aa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7801"/>
            <a:ext cx="4591629" cy="3545455"/>
          </a:xfrm>
          <a:prstGeom prst="rect">
            <a:avLst/>
          </a:prstGeom>
        </p:spPr>
      </p:pic>
      <p:pic>
        <p:nvPicPr>
          <p:cNvPr id="7" name="Picture 6" descr="87215bb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16" y="2213403"/>
            <a:ext cx="4319090" cy="327272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20882" y="1827761"/>
            <a:ext cx="4392491" cy="3620768"/>
            <a:chOff x="595883" y="2241823"/>
            <a:chExt cx="4392491" cy="3620768"/>
          </a:xfrm>
        </p:grpSpPr>
        <p:pic>
          <p:nvPicPr>
            <p:cNvPr id="9" name="Picture 8" descr="87218cc.eps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285" y="2589863"/>
              <a:ext cx="4319089" cy="327272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564644" y="2256482"/>
              <a:ext cx="23903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#87404 #87215 #87218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95883" y="2241823"/>
              <a:ext cx="14187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2.5MA/2.35T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898319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z="1400" smtClean="0"/>
              <a:t>George Sips| PPPL Seminar| Princeton| 26-Jan-2016| </a:t>
            </a:r>
            <a:r>
              <a:rPr lang="en-GB" altLang="en-US" sz="1600" b="1" smtClean="0"/>
              <a:t>Page </a:t>
            </a:r>
            <a:fld id="{FC151A49-3979-420A-B659-7791CE30D9C3}" type="slidenum">
              <a:rPr lang="en-GB" altLang="en-US" sz="1600" b="1" smtClean="0"/>
              <a:pPr/>
              <a:t>22</a:t>
            </a:fld>
            <a:endParaRPr lang="en-GB" altLang="en-US" sz="1600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9472"/>
            <a:ext cx="7543800" cy="457200"/>
          </a:xfrm>
        </p:spPr>
        <p:txBody>
          <a:bodyPr/>
          <a:lstStyle/>
          <a:p>
            <a:r>
              <a:rPr lang="en-GB" sz="2800" dirty="0" smtClean="0"/>
              <a:t>Scenarios: Performance gaps at q</a:t>
            </a:r>
            <a:r>
              <a:rPr lang="en-GB" sz="2800" baseline="-25000" dirty="0" smtClean="0"/>
              <a:t>95</a:t>
            </a:r>
            <a:r>
              <a:rPr lang="en-GB" sz="2800" dirty="0" smtClean="0"/>
              <a:t>~4,</a:t>
            </a:r>
            <a:br>
              <a:rPr lang="en-GB" sz="2800" dirty="0" smtClean="0"/>
            </a:br>
            <a:r>
              <a:rPr lang="en-GB" sz="2800" dirty="0" smtClean="0"/>
              <a:t>		 (Hybrid scenario at lower </a:t>
            </a:r>
            <a:r>
              <a:rPr lang="en-GB" sz="2800" dirty="0" err="1" smtClean="0"/>
              <a:t>I</a:t>
            </a:r>
            <a:r>
              <a:rPr lang="en-GB" sz="2800" baseline="-25000" dirty="0" err="1" smtClean="0"/>
              <a:t>p</a:t>
            </a:r>
            <a:r>
              <a:rPr lang="en-GB" sz="2800" dirty="0" smtClean="0"/>
              <a:t>)</a:t>
            </a:r>
            <a:endParaRPr lang="en-GB" sz="2800" baseline="-25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08392" y="1268760"/>
            <a:ext cx="8935607" cy="483388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1200"/>
              </a:spcAft>
              <a:buNone/>
              <a:defRPr/>
            </a:pPr>
            <a:r>
              <a:rPr lang="en-GB" sz="2000" b="1" dirty="0" smtClean="0">
                <a:solidFill>
                  <a:srgbClr val="FF0000"/>
                </a:solidFill>
                <a:latin typeface="Avenir Next Regular"/>
                <a:cs typeface="Avenir Next Regular"/>
              </a:rPr>
              <a:t>Not achieved high enough performance (neutron rate)</a:t>
            </a:r>
          </a:p>
          <a:p>
            <a:pPr marL="357188" indent="-357188">
              <a:spcBef>
                <a:spcPts val="600"/>
              </a:spcBef>
              <a:spcAft>
                <a:spcPts val="1200"/>
              </a:spcAft>
              <a:buFont typeface="Wingdings" charset="2"/>
              <a:buChar char="§"/>
              <a:defRPr/>
            </a:pPr>
            <a:r>
              <a:rPr lang="en-GB" sz="2000" b="1" dirty="0">
                <a:solidFill>
                  <a:srgbClr val="0000FF"/>
                </a:solidFill>
                <a:latin typeface="Avenir Next Regular"/>
                <a:cs typeface="Avenir Next Regular"/>
              </a:rPr>
              <a:t>Reliable high beam power </a:t>
            </a:r>
            <a:r>
              <a:rPr lang="en-GB" sz="2000" b="1" dirty="0" smtClean="0">
                <a:solidFill>
                  <a:srgbClr val="0000FF"/>
                </a:solidFill>
                <a:latin typeface="Avenir Next Regular"/>
                <a:cs typeface="Avenir Next Regular"/>
              </a:rPr>
              <a:t>only up to 25MW (need max = 34 MW).</a:t>
            </a:r>
            <a:endParaRPr lang="en-GB" sz="2000" dirty="0" smtClean="0">
              <a:solidFill>
                <a:srgbClr val="000000"/>
              </a:solidFill>
              <a:latin typeface="Avenir Next Regular"/>
              <a:cs typeface="Avenir Next Regular"/>
            </a:endParaRPr>
          </a:p>
          <a:p>
            <a:pPr marL="357188" indent="-357188">
              <a:spcBef>
                <a:spcPts val="600"/>
              </a:spcBef>
              <a:spcAft>
                <a:spcPts val="1200"/>
              </a:spcAft>
              <a:buFont typeface="Wingdings" charset="2"/>
              <a:buChar char="§"/>
              <a:defRPr/>
            </a:pPr>
            <a:r>
              <a:rPr lang="en-GB" sz="2000" dirty="0" smtClean="0">
                <a:solidFill>
                  <a:srgbClr val="000000"/>
                </a:solidFill>
                <a:latin typeface="Avenir Next Regular"/>
                <a:cs typeface="Avenir Next Regular"/>
              </a:rPr>
              <a:t>Increase B</a:t>
            </a:r>
            <a:r>
              <a:rPr lang="en-GB" sz="2000" baseline="-25000" dirty="0" smtClean="0">
                <a:solidFill>
                  <a:srgbClr val="000000"/>
                </a:solidFill>
                <a:latin typeface="Avenir Next Regular"/>
                <a:cs typeface="Avenir Next Regular"/>
              </a:rPr>
              <a:t>T</a:t>
            </a:r>
            <a:r>
              <a:rPr lang="en-GB" sz="2000" dirty="0" smtClean="0">
                <a:solidFill>
                  <a:srgbClr val="000000"/>
                </a:solidFill>
                <a:latin typeface="Avenir Next Regular"/>
                <a:cs typeface="Avenir Next Regular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Avenir Next Regular"/>
                <a:cs typeface="Avenir Next Regular"/>
              </a:rPr>
              <a:t>and/or </a:t>
            </a:r>
            <a:r>
              <a:rPr lang="en-GB" sz="2000" dirty="0" err="1">
                <a:solidFill>
                  <a:srgbClr val="000000"/>
                </a:solidFill>
                <a:latin typeface="Avenir Next Regular"/>
                <a:cs typeface="Avenir Next Regular"/>
              </a:rPr>
              <a:t>I</a:t>
            </a:r>
            <a:r>
              <a:rPr lang="en-GB" sz="2000" baseline="-25000" dirty="0" err="1">
                <a:solidFill>
                  <a:srgbClr val="000000"/>
                </a:solidFill>
                <a:latin typeface="Avenir Next Regular"/>
                <a:cs typeface="Avenir Next Regular"/>
              </a:rPr>
              <a:t>p</a:t>
            </a:r>
            <a:r>
              <a:rPr lang="en-GB" sz="2000" dirty="0">
                <a:solidFill>
                  <a:srgbClr val="000000"/>
                </a:solidFill>
                <a:latin typeface="Avenir Next Regular"/>
                <a:cs typeface="Avenir Next Regular"/>
              </a:rPr>
              <a:t> </a:t>
            </a:r>
            <a:r>
              <a:rPr lang="en-GB" sz="2000" dirty="0" smtClean="0">
                <a:solidFill>
                  <a:srgbClr val="000000"/>
                </a:solidFill>
                <a:latin typeface="Avenir Next Regular"/>
                <a:cs typeface="Avenir Next Regular"/>
              </a:rPr>
              <a:t>and </a:t>
            </a:r>
            <a:r>
              <a:rPr lang="en-GB" sz="2000" dirty="0">
                <a:solidFill>
                  <a:srgbClr val="000000"/>
                </a:solidFill>
                <a:latin typeface="Avenir Next Regular"/>
                <a:cs typeface="Avenir Next Regular"/>
              </a:rPr>
              <a:t>to find optimum</a:t>
            </a:r>
          </a:p>
          <a:p>
            <a:pPr marL="357188" indent="-357188">
              <a:spcBef>
                <a:spcPts val="600"/>
              </a:spcBef>
              <a:spcAft>
                <a:spcPts val="1200"/>
              </a:spcAft>
              <a:buFont typeface="Wingdings" charset="2"/>
              <a:buChar char="§"/>
              <a:defRPr/>
            </a:pPr>
            <a:r>
              <a:rPr lang="en-GB" sz="2000" dirty="0">
                <a:solidFill>
                  <a:srgbClr val="000000"/>
                </a:solidFill>
                <a:latin typeface="Avenir Next Regular"/>
                <a:cs typeface="Avenir Next Regular"/>
              </a:rPr>
              <a:t>q profile modifications for better MHD stability/confinement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  <a:defRPr/>
            </a:pPr>
            <a:endParaRPr lang="en-GB" sz="2000" b="1" dirty="0" smtClean="0">
              <a:solidFill>
                <a:srgbClr val="FF0000"/>
              </a:solidFill>
              <a:latin typeface="Avenir Next Regular"/>
              <a:cs typeface="Avenir Next Regular"/>
            </a:endParaRP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  <a:defRPr/>
            </a:pPr>
            <a:r>
              <a:rPr lang="en-GB" sz="2000" b="1" dirty="0" smtClean="0">
                <a:solidFill>
                  <a:srgbClr val="FF0000"/>
                </a:solidFill>
                <a:latin typeface="Avenir Next Regular"/>
                <a:cs typeface="Avenir Next Regular"/>
              </a:rPr>
              <a:t>Not achieved sufficient duration (1.2s </a:t>
            </a:r>
            <a:r>
              <a:rPr lang="en-GB" sz="2000" b="1" dirty="0" smtClean="0">
                <a:solidFill>
                  <a:srgbClr val="FF0000"/>
                </a:solidFill>
                <a:latin typeface="Avenir Next Regular"/>
                <a:cs typeface="Avenir Next Regular"/>
                <a:sym typeface="Wingdings" panose="05000000000000000000" pitchFamily="2" charset="2"/>
              </a:rPr>
              <a:t> 5s)</a:t>
            </a:r>
            <a:endParaRPr lang="en-GB" sz="2000" b="1" dirty="0" smtClean="0">
              <a:solidFill>
                <a:srgbClr val="FF0000"/>
              </a:solidFill>
              <a:latin typeface="Avenir Next Regular"/>
              <a:cs typeface="Avenir Next Regular"/>
            </a:endParaRPr>
          </a:p>
          <a:p>
            <a:pPr marL="357188" indent="-357188">
              <a:spcBef>
                <a:spcPts val="600"/>
              </a:spcBef>
              <a:spcAft>
                <a:spcPts val="1200"/>
              </a:spcAft>
              <a:buFont typeface="Wingdings" charset="2"/>
              <a:buChar char="§"/>
              <a:defRPr/>
            </a:pPr>
            <a:r>
              <a:rPr lang="en-GB" sz="2000" dirty="0" smtClean="0">
                <a:solidFill>
                  <a:srgbClr val="000000"/>
                </a:solidFill>
                <a:latin typeface="Avenir Next Regular"/>
                <a:cs typeface="Avenir Next Regular"/>
              </a:rPr>
              <a:t>ICRH </a:t>
            </a:r>
            <a:r>
              <a:rPr lang="en-GB" sz="2000" dirty="0">
                <a:solidFill>
                  <a:srgbClr val="000000"/>
                </a:solidFill>
                <a:latin typeface="Avenir Next Regular"/>
                <a:cs typeface="Avenir Next Regular"/>
              </a:rPr>
              <a:t>heating scheme </a:t>
            </a:r>
            <a:r>
              <a:rPr lang="en-GB" sz="2000" dirty="0" smtClean="0">
                <a:solidFill>
                  <a:srgbClr val="000000"/>
                </a:solidFill>
                <a:latin typeface="Avenir Next Regular"/>
                <a:cs typeface="Avenir Next Regular"/>
              </a:rPr>
              <a:t>optimisation for W control </a:t>
            </a:r>
            <a:r>
              <a:rPr lang="en-GB" sz="2000" dirty="0">
                <a:latin typeface="Avenir Next Regular"/>
                <a:cs typeface="Avenir Next Regular"/>
                <a:sym typeface="Wingdings" panose="05000000000000000000" pitchFamily="2" charset="2"/>
              </a:rPr>
              <a:t>at B</a:t>
            </a:r>
            <a:r>
              <a:rPr lang="en-GB" sz="2000" baseline="-25000" dirty="0">
                <a:latin typeface="Avenir Next Regular"/>
                <a:cs typeface="Avenir Next Regular"/>
                <a:sym typeface="Wingdings" panose="05000000000000000000" pitchFamily="2" charset="2"/>
              </a:rPr>
              <a:t>T</a:t>
            </a:r>
            <a:r>
              <a:rPr lang="en-GB" sz="2000" dirty="0">
                <a:latin typeface="Avenir Next Regular"/>
                <a:cs typeface="Avenir Next Regular"/>
                <a:sym typeface="Wingdings" panose="05000000000000000000" pitchFamily="2" charset="2"/>
              </a:rPr>
              <a:t>=3.4-3.8T (H-minority, </a:t>
            </a:r>
            <a:r>
              <a:rPr lang="en-GB" sz="2000" baseline="30000" dirty="0">
                <a:latin typeface="Avenir Next Regular"/>
                <a:cs typeface="Avenir Next Regular"/>
                <a:sym typeface="Wingdings" panose="05000000000000000000" pitchFamily="2" charset="2"/>
              </a:rPr>
              <a:t>3</a:t>
            </a:r>
            <a:r>
              <a:rPr lang="en-GB" sz="2000" dirty="0">
                <a:latin typeface="Avenir Next Regular"/>
                <a:cs typeface="Avenir Next Regular"/>
                <a:sym typeface="Wingdings" panose="05000000000000000000" pitchFamily="2" charset="2"/>
              </a:rPr>
              <a:t>He minority</a:t>
            </a:r>
            <a:r>
              <a:rPr lang="en-GB" sz="2000" dirty="0" smtClean="0">
                <a:latin typeface="Avenir Next Regular"/>
                <a:cs typeface="Avenir Next Regular"/>
                <a:sym typeface="Wingdings" panose="05000000000000000000" pitchFamily="2" charset="2"/>
              </a:rPr>
              <a:t>). Maximize core heating</a:t>
            </a:r>
            <a:endParaRPr lang="en-GB" sz="2000" dirty="0">
              <a:solidFill>
                <a:srgbClr val="000000"/>
              </a:solidFill>
              <a:latin typeface="Avenir Next Regular"/>
              <a:cs typeface="Avenir Next Regular"/>
            </a:endParaRPr>
          </a:p>
          <a:p>
            <a:pPr marL="357188" indent="-357188">
              <a:spcBef>
                <a:spcPts val="600"/>
              </a:spcBef>
              <a:spcAft>
                <a:spcPts val="1200"/>
              </a:spcAft>
              <a:buFont typeface="Wingdings" charset="2"/>
              <a:buChar char="§"/>
              <a:defRPr/>
            </a:pPr>
            <a:r>
              <a:rPr lang="en-GB" sz="2000" dirty="0" smtClean="0">
                <a:solidFill>
                  <a:srgbClr val="0000FF"/>
                </a:solidFill>
                <a:latin typeface="Avenir Next Regular"/>
                <a:cs typeface="Avenir Next Regular"/>
              </a:rPr>
              <a:t>Power exhaust techniques for mitigation </a:t>
            </a:r>
            <a:r>
              <a:rPr lang="en-GB" sz="2000" dirty="0" smtClean="0">
                <a:solidFill>
                  <a:srgbClr val="000000"/>
                </a:solidFill>
                <a:latin typeface="Avenir Next Regular"/>
                <a:cs typeface="Avenir Next Regular"/>
              </a:rPr>
              <a:t>(strike point sweeping, impurity seeding) may deteriorate performance</a:t>
            </a:r>
          </a:p>
        </p:txBody>
      </p:sp>
    </p:spTree>
    <p:extLst>
      <p:ext uri="{BB962C8B-B14F-4D97-AF65-F5344CB8AC3E}">
        <p14:creationId xmlns:p14="http://schemas.microsoft.com/office/powerpoint/2010/main" val="27868334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z="1400" smtClean="0"/>
              <a:t>George Sips| PPPL Seminar| Princeton| 26-Jan-2016| </a:t>
            </a:r>
            <a:r>
              <a:rPr lang="en-GB" altLang="en-US" sz="1600" b="1" smtClean="0"/>
              <a:t>Page </a:t>
            </a:r>
            <a:fld id="{FC151A49-3979-420A-B659-7791CE30D9C3}" type="slidenum">
              <a:rPr lang="en-GB" altLang="en-US" sz="1600" b="1" smtClean="0"/>
              <a:pPr/>
              <a:t>23</a:t>
            </a:fld>
            <a:endParaRPr lang="en-GB" altLang="en-US" sz="1600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543800" cy="457200"/>
          </a:xfrm>
        </p:spPr>
        <p:txBody>
          <a:bodyPr/>
          <a:lstStyle/>
          <a:p>
            <a:r>
              <a:rPr lang="en-GB" sz="2800" dirty="0"/>
              <a:t>MHD </a:t>
            </a:r>
            <a:r>
              <a:rPr lang="en-GB" sz="2800" dirty="0" smtClean="0"/>
              <a:t>and radiation </a:t>
            </a:r>
            <a:r>
              <a:rPr lang="en-GB" sz="2800" dirty="0"/>
              <a:t>limit duration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1139825"/>
            <a:ext cx="5291137" cy="523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3657600" y="1371600"/>
            <a:ext cx="1588" cy="4459288"/>
          </a:xfrm>
          <a:prstGeom prst="line">
            <a:avLst/>
          </a:prstGeom>
          <a:noFill/>
          <a:ln w="25560">
            <a:solidFill>
              <a:srgbClr val="00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486400" y="1637754"/>
            <a:ext cx="3525838" cy="452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8640" tIns="49320" rIns="98640" bIns="49320"/>
          <a:lstStyle>
            <a:lvl1pPr marL="295275" indent="-295275">
              <a:tabLst>
                <a:tab pos="295275" algn="l"/>
                <a:tab pos="752475" algn="l"/>
                <a:tab pos="1209675" algn="l"/>
                <a:tab pos="1666875" algn="l"/>
                <a:tab pos="2124075" algn="l"/>
                <a:tab pos="2581275" algn="l"/>
                <a:tab pos="3038475" algn="l"/>
                <a:tab pos="3495675" algn="l"/>
                <a:tab pos="3952875" algn="l"/>
                <a:tab pos="4410075" algn="l"/>
                <a:tab pos="4867275" algn="l"/>
                <a:tab pos="5324475" algn="l"/>
                <a:tab pos="5781675" algn="l"/>
                <a:tab pos="6238875" algn="l"/>
                <a:tab pos="6696075" algn="l"/>
                <a:tab pos="7153275" algn="l"/>
                <a:tab pos="7610475" algn="l"/>
                <a:tab pos="8067675" algn="l"/>
                <a:tab pos="8524875" algn="l"/>
                <a:tab pos="8982075" algn="l"/>
                <a:tab pos="9439275" algn="l"/>
              </a:tabLst>
              <a:defRPr>
                <a:solidFill>
                  <a:srgbClr val="FFFFFF"/>
                </a:solidFill>
                <a:latin typeface="Calibri" pitchFamily="32" charset="0"/>
                <a:ea typeface="WenQuanYi Zen Hei" charset="0"/>
                <a:cs typeface="WenQuanYi Zen Hei" charset="0"/>
              </a:defRPr>
            </a:lvl1pPr>
            <a:lvl2pPr>
              <a:tabLst>
                <a:tab pos="295275" algn="l"/>
                <a:tab pos="752475" algn="l"/>
                <a:tab pos="1209675" algn="l"/>
                <a:tab pos="1666875" algn="l"/>
                <a:tab pos="2124075" algn="l"/>
                <a:tab pos="2581275" algn="l"/>
                <a:tab pos="3038475" algn="l"/>
                <a:tab pos="3495675" algn="l"/>
                <a:tab pos="3952875" algn="l"/>
                <a:tab pos="4410075" algn="l"/>
                <a:tab pos="4867275" algn="l"/>
                <a:tab pos="5324475" algn="l"/>
                <a:tab pos="5781675" algn="l"/>
                <a:tab pos="6238875" algn="l"/>
                <a:tab pos="6696075" algn="l"/>
                <a:tab pos="7153275" algn="l"/>
                <a:tab pos="7610475" algn="l"/>
                <a:tab pos="8067675" algn="l"/>
                <a:tab pos="8524875" algn="l"/>
                <a:tab pos="8982075" algn="l"/>
                <a:tab pos="9439275" algn="l"/>
              </a:tabLst>
              <a:defRPr>
                <a:solidFill>
                  <a:srgbClr val="FFFFFF"/>
                </a:solidFill>
                <a:latin typeface="Calibri" pitchFamily="32" charset="0"/>
                <a:ea typeface="WenQuanYi Zen Hei" charset="0"/>
                <a:cs typeface="WenQuanYi Zen Hei" charset="0"/>
              </a:defRPr>
            </a:lvl2pPr>
            <a:lvl3pPr>
              <a:tabLst>
                <a:tab pos="295275" algn="l"/>
                <a:tab pos="752475" algn="l"/>
                <a:tab pos="1209675" algn="l"/>
                <a:tab pos="1666875" algn="l"/>
                <a:tab pos="2124075" algn="l"/>
                <a:tab pos="2581275" algn="l"/>
                <a:tab pos="3038475" algn="l"/>
                <a:tab pos="3495675" algn="l"/>
                <a:tab pos="3952875" algn="l"/>
                <a:tab pos="4410075" algn="l"/>
                <a:tab pos="4867275" algn="l"/>
                <a:tab pos="5324475" algn="l"/>
                <a:tab pos="5781675" algn="l"/>
                <a:tab pos="6238875" algn="l"/>
                <a:tab pos="6696075" algn="l"/>
                <a:tab pos="7153275" algn="l"/>
                <a:tab pos="7610475" algn="l"/>
                <a:tab pos="8067675" algn="l"/>
                <a:tab pos="8524875" algn="l"/>
                <a:tab pos="8982075" algn="l"/>
                <a:tab pos="9439275" algn="l"/>
              </a:tabLst>
              <a:defRPr>
                <a:solidFill>
                  <a:srgbClr val="FFFFFF"/>
                </a:solidFill>
                <a:latin typeface="Calibri" pitchFamily="32" charset="0"/>
                <a:ea typeface="WenQuanYi Zen Hei" charset="0"/>
                <a:cs typeface="WenQuanYi Zen Hei" charset="0"/>
              </a:defRPr>
            </a:lvl3pPr>
            <a:lvl4pPr>
              <a:tabLst>
                <a:tab pos="295275" algn="l"/>
                <a:tab pos="752475" algn="l"/>
                <a:tab pos="1209675" algn="l"/>
                <a:tab pos="1666875" algn="l"/>
                <a:tab pos="2124075" algn="l"/>
                <a:tab pos="2581275" algn="l"/>
                <a:tab pos="3038475" algn="l"/>
                <a:tab pos="3495675" algn="l"/>
                <a:tab pos="3952875" algn="l"/>
                <a:tab pos="4410075" algn="l"/>
                <a:tab pos="4867275" algn="l"/>
                <a:tab pos="5324475" algn="l"/>
                <a:tab pos="5781675" algn="l"/>
                <a:tab pos="6238875" algn="l"/>
                <a:tab pos="6696075" algn="l"/>
                <a:tab pos="7153275" algn="l"/>
                <a:tab pos="7610475" algn="l"/>
                <a:tab pos="8067675" algn="l"/>
                <a:tab pos="8524875" algn="l"/>
                <a:tab pos="8982075" algn="l"/>
                <a:tab pos="9439275" algn="l"/>
              </a:tabLst>
              <a:defRPr>
                <a:solidFill>
                  <a:srgbClr val="FFFFFF"/>
                </a:solidFill>
                <a:latin typeface="Calibri" pitchFamily="32" charset="0"/>
                <a:ea typeface="WenQuanYi Zen Hei" charset="0"/>
                <a:cs typeface="WenQuanYi Zen Hei" charset="0"/>
              </a:defRPr>
            </a:lvl4pPr>
            <a:lvl5pPr>
              <a:tabLst>
                <a:tab pos="295275" algn="l"/>
                <a:tab pos="752475" algn="l"/>
                <a:tab pos="1209675" algn="l"/>
                <a:tab pos="1666875" algn="l"/>
                <a:tab pos="2124075" algn="l"/>
                <a:tab pos="2581275" algn="l"/>
                <a:tab pos="3038475" algn="l"/>
                <a:tab pos="3495675" algn="l"/>
                <a:tab pos="3952875" algn="l"/>
                <a:tab pos="4410075" algn="l"/>
                <a:tab pos="4867275" algn="l"/>
                <a:tab pos="5324475" algn="l"/>
                <a:tab pos="5781675" algn="l"/>
                <a:tab pos="6238875" algn="l"/>
                <a:tab pos="6696075" algn="l"/>
                <a:tab pos="7153275" algn="l"/>
                <a:tab pos="7610475" algn="l"/>
                <a:tab pos="8067675" algn="l"/>
                <a:tab pos="8524875" algn="l"/>
                <a:tab pos="8982075" algn="l"/>
                <a:tab pos="9439275" algn="l"/>
              </a:tabLst>
              <a:defRPr>
                <a:solidFill>
                  <a:srgbClr val="FFFFFF"/>
                </a:solidFill>
                <a:latin typeface="Calibri" pitchFamily="32" charset="0"/>
                <a:ea typeface="WenQuanYi Zen Hei" charset="0"/>
                <a:cs typeface="WenQuanYi Zen Hei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95275" algn="l"/>
                <a:tab pos="752475" algn="l"/>
                <a:tab pos="1209675" algn="l"/>
                <a:tab pos="1666875" algn="l"/>
                <a:tab pos="2124075" algn="l"/>
                <a:tab pos="2581275" algn="l"/>
                <a:tab pos="3038475" algn="l"/>
                <a:tab pos="3495675" algn="l"/>
                <a:tab pos="3952875" algn="l"/>
                <a:tab pos="4410075" algn="l"/>
                <a:tab pos="4867275" algn="l"/>
                <a:tab pos="5324475" algn="l"/>
                <a:tab pos="5781675" algn="l"/>
                <a:tab pos="6238875" algn="l"/>
                <a:tab pos="6696075" algn="l"/>
                <a:tab pos="7153275" algn="l"/>
                <a:tab pos="7610475" algn="l"/>
                <a:tab pos="8067675" algn="l"/>
                <a:tab pos="8524875" algn="l"/>
                <a:tab pos="8982075" algn="l"/>
                <a:tab pos="9439275" algn="l"/>
              </a:tabLst>
              <a:defRPr>
                <a:solidFill>
                  <a:srgbClr val="FFFFFF"/>
                </a:solidFill>
                <a:latin typeface="Calibri" pitchFamily="32" charset="0"/>
                <a:ea typeface="WenQuanYi Zen Hei" charset="0"/>
                <a:cs typeface="WenQuanYi Zen Hei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95275" algn="l"/>
                <a:tab pos="752475" algn="l"/>
                <a:tab pos="1209675" algn="l"/>
                <a:tab pos="1666875" algn="l"/>
                <a:tab pos="2124075" algn="l"/>
                <a:tab pos="2581275" algn="l"/>
                <a:tab pos="3038475" algn="l"/>
                <a:tab pos="3495675" algn="l"/>
                <a:tab pos="3952875" algn="l"/>
                <a:tab pos="4410075" algn="l"/>
                <a:tab pos="4867275" algn="l"/>
                <a:tab pos="5324475" algn="l"/>
                <a:tab pos="5781675" algn="l"/>
                <a:tab pos="6238875" algn="l"/>
                <a:tab pos="6696075" algn="l"/>
                <a:tab pos="7153275" algn="l"/>
                <a:tab pos="7610475" algn="l"/>
                <a:tab pos="8067675" algn="l"/>
                <a:tab pos="8524875" algn="l"/>
                <a:tab pos="8982075" algn="l"/>
                <a:tab pos="9439275" algn="l"/>
              </a:tabLst>
              <a:defRPr>
                <a:solidFill>
                  <a:srgbClr val="FFFFFF"/>
                </a:solidFill>
                <a:latin typeface="Calibri" pitchFamily="32" charset="0"/>
                <a:ea typeface="WenQuanYi Zen Hei" charset="0"/>
                <a:cs typeface="WenQuanYi Zen Hei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95275" algn="l"/>
                <a:tab pos="752475" algn="l"/>
                <a:tab pos="1209675" algn="l"/>
                <a:tab pos="1666875" algn="l"/>
                <a:tab pos="2124075" algn="l"/>
                <a:tab pos="2581275" algn="l"/>
                <a:tab pos="3038475" algn="l"/>
                <a:tab pos="3495675" algn="l"/>
                <a:tab pos="3952875" algn="l"/>
                <a:tab pos="4410075" algn="l"/>
                <a:tab pos="4867275" algn="l"/>
                <a:tab pos="5324475" algn="l"/>
                <a:tab pos="5781675" algn="l"/>
                <a:tab pos="6238875" algn="l"/>
                <a:tab pos="6696075" algn="l"/>
                <a:tab pos="7153275" algn="l"/>
                <a:tab pos="7610475" algn="l"/>
                <a:tab pos="8067675" algn="l"/>
                <a:tab pos="8524875" algn="l"/>
                <a:tab pos="8982075" algn="l"/>
                <a:tab pos="9439275" algn="l"/>
              </a:tabLst>
              <a:defRPr>
                <a:solidFill>
                  <a:srgbClr val="FFFFFF"/>
                </a:solidFill>
                <a:latin typeface="Calibri" pitchFamily="32" charset="0"/>
                <a:ea typeface="WenQuanYi Zen Hei" charset="0"/>
                <a:cs typeface="WenQuanYi Zen Hei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95275" algn="l"/>
                <a:tab pos="752475" algn="l"/>
                <a:tab pos="1209675" algn="l"/>
                <a:tab pos="1666875" algn="l"/>
                <a:tab pos="2124075" algn="l"/>
                <a:tab pos="2581275" algn="l"/>
                <a:tab pos="3038475" algn="l"/>
                <a:tab pos="3495675" algn="l"/>
                <a:tab pos="3952875" algn="l"/>
                <a:tab pos="4410075" algn="l"/>
                <a:tab pos="4867275" algn="l"/>
                <a:tab pos="5324475" algn="l"/>
                <a:tab pos="5781675" algn="l"/>
                <a:tab pos="6238875" algn="l"/>
                <a:tab pos="6696075" algn="l"/>
                <a:tab pos="7153275" algn="l"/>
                <a:tab pos="7610475" algn="l"/>
                <a:tab pos="8067675" algn="l"/>
                <a:tab pos="8524875" algn="l"/>
                <a:tab pos="8982075" algn="l"/>
                <a:tab pos="9439275" algn="l"/>
              </a:tabLst>
              <a:defRPr>
                <a:solidFill>
                  <a:srgbClr val="FFFFFF"/>
                </a:solidFill>
                <a:latin typeface="Calibri" pitchFamily="32" charset="0"/>
                <a:ea typeface="WenQuanYi Zen Hei" charset="0"/>
                <a:cs typeface="WenQuanYi Zen Hei" charset="0"/>
              </a:defRPr>
            </a:lvl9pPr>
          </a:lstStyle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  <a:latin typeface="Arial" charset="0"/>
                <a:cs typeface="Arial" charset="0"/>
              </a:rPr>
              <a:t>Duration of high performance phase typically limited by MHD</a:t>
            </a:r>
          </a:p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  <a:latin typeface="Arial" charset="0"/>
                <a:cs typeface="Arial" charset="0"/>
              </a:rPr>
              <a:t>Core radiation peaking correlated with tearing modes and 1/1 islands</a:t>
            </a:r>
          </a:p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  <a:latin typeface="Arial" charset="0"/>
                <a:cs typeface="Arial" charset="0"/>
              </a:rPr>
              <a:t>Radiation ‘amplifies’ impact of mode on plasma performance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440113" y="3638550"/>
            <a:ext cx="21129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WenQuanYi Zen Hei" charset="0"/>
                <a:cs typeface="WenQuanYi Zen 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WenQuanYi Zen Hei" charset="0"/>
                <a:cs typeface="WenQuanYi Zen 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WenQuanYi Zen Hei" charset="0"/>
                <a:cs typeface="WenQuanYi Zen 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WenQuanYi Zen Hei" charset="0"/>
                <a:cs typeface="WenQuanYi Zen 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WenQuanYi Zen Hei" charset="0"/>
                <a:cs typeface="WenQuanYi Zen Hei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WenQuanYi Zen Hei" charset="0"/>
                <a:cs typeface="WenQuanYi Zen Hei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WenQuanYi Zen Hei" charset="0"/>
                <a:cs typeface="WenQuanYi Zen Hei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WenQuanYi Zen Hei" charset="0"/>
                <a:cs typeface="WenQuanYi Zen Hei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WenQuanYi Zen Hei" charset="0"/>
                <a:cs typeface="WenQuanYi Zen Hei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also n=3&amp;4 modes</a:t>
            </a:r>
          </a:p>
        </p:txBody>
      </p:sp>
    </p:spTree>
    <p:extLst>
      <p:ext uri="{BB962C8B-B14F-4D97-AF65-F5344CB8AC3E}">
        <p14:creationId xmlns:p14="http://schemas.microsoft.com/office/powerpoint/2010/main" val="6898319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z="1400" smtClean="0"/>
              <a:t>George Sips| PPPL Seminar| Princeton| 26-Jan-2016| </a:t>
            </a:r>
            <a:r>
              <a:rPr lang="en-GB" altLang="en-US" sz="1600" b="1" smtClean="0"/>
              <a:t>Page </a:t>
            </a:r>
            <a:fld id="{FC151A49-3979-420A-B659-7791CE30D9C3}" type="slidenum">
              <a:rPr lang="en-GB" altLang="en-US" sz="1600" b="1" smtClean="0"/>
              <a:pPr/>
              <a:t>24</a:t>
            </a:fld>
            <a:endParaRPr lang="en-GB" altLang="en-US" sz="1600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543800" cy="457200"/>
          </a:xfrm>
        </p:spPr>
        <p:txBody>
          <a:bodyPr/>
          <a:lstStyle/>
          <a:p>
            <a:r>
              <a:rPr lang="en-GB" sz="2800" dirty="0"/>
              <a:t>Fusion </a:t>
            </a:r>
            <a:r>
              <a:rPr lang="en-GB" sz="2800" dirty="0" smtClean="0"/>
              <a:t>performance </a:t>
            </a:r>
            <a:r>
              <a:rPr lang="en-GB" sz="2800" dirty="0" smtClean="0">
                <a:sym typeface="Wingdings" panose="05000000000000000000" pitchFamily="2" charset="2"/>
              </a:rPr>
              <a:t> 34 MW NBI</a:t>
            </a:r>
            <a:endParaRPr lang="en-GB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069"/>
          <a:stretch/>
        </p:blipFill>
        <p:spPr>
          <a:xfrm>
            <a:off x="35496" y="1052736"/>
            <a:ext cx="5555551" cy="4876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39952" y="1268760"/>
            <a:ext cx="576064" cy="3960440"/>
          </a:xfrm>
          <a:prstGeom prst="rect">
            <a:avLst/>
          </a:prstGeom>
          <a:solidFill>
            <a:srgbClr val="E3E3E3">
              <a:alpha val="4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Target for 2015/16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436096" y="1268760"/>
            <a:ext cx="3707904" cy="432048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00000"/>
              <a:buFont typeface="Wingdings" charset="2"/>
              <a:buChar char="§"/>
            </a:pPr>
            <a:r>
              <a:rPr lang="en-GB" sz="2000" dirty="0" smtClean="0">
                <a:latin typeface="Avenir Next Regular"/>
                <a:cs typeface="Avenir Next Regular"/>
              </a:rPr>
              <a:t>Neutron scaling good for best hybrids but fails for seeded</a:t>
            </a:r>
            <a:r>
              <a:rPr lang="en-US" sz="2000" dirty="0" smtClean="0">
                <a:latin typeface="Avenir Next Regular"/>
                <a:cs typeface="Avenir Next Regular"/>
              </a:rPr>
              <a:t> plasmas or high density H-modes at q</a:t>
            </a:r>
            <a:r>
              <a:rPr lang="en-US" sz="2000" baseline="-25000" dirty="0" smtClean="0">
                <a:latin typeface="Avenir Next Regular"/>
                <a:cs typeface="Avenir Next Regular"/>
              </a:rPr>
              <a:t>95</a:t>
            </a:r>
            <a:r>
              <a:rPr lang="en-US" sz="2000" dirty="0" smtClean="0">
                <a:latin typeface="Avenir Next Regular"/>
                <a:cs typeface="Avenir Next Regular"/>
              </a:rPr>
              <a:t>~3</a:t>
            </a:r>
          </a:p>
          <a:p>
            <a:pPr>
              <a:buSzPct val="100000"/>
              <a:buFont typeface="Wingdings" charset="2"/>
              <a:buChar char="§"/>
            </a:pPr>
            <a:endParaRPr lang="en-US" sz="2000" dirty="0" smtClean="0">
              <a:latin typeface="Avenir Next Regular"/>
              <a:cs typeface="Avenir Next Regular"/>
            </a:endParaRPr>
          </a:p>
          <a:p>
            <a:pPr>
              <a:buSzPct val="100000"/>
              <a:buFont typeface="Wingdings" charset="2"/>
              <a:buChar char="§"/>
            </a:pPr>
            <a:r>
              <a:rPr lang="en-US" sz="2000" dirty="0" smtClean="0">
                <a:latin typeface="Avenir Next Regular"/>
                <a:cs typeface="Avenir Next Regular"/>
              </a:rPr>
              <a:t>Need maximum beam power (34 MW) </a:t>
            </a:r>
          </a:p>
          <a:p>
            <a:pPr>
              <a:buSzPct val="100000"/>
              <a:buFont typeface="Wingdings" charset="2"/>
              <a:buChar char="§"/>
            </a:pPr>
            <a:endParaRPr lang="en-US" sz="2000" dirty="0" smtClean="0">
              <a:latin typeface="Avenir Next Regular"/>
              <a:cs typeface="Avenir Next Regular"/>
            </a:endParaRPr>
          </a:p>
          <a:p>
            <a:pPr>
              <a:buSzPct val="100000"/>
              <a:buFont typeface="Wingdings" charset="2"/>
              <a:buChar char="§"/>
            </a:pPr>
            <a:r>
              <a:rPr lang="en-US" sz="2000" dirty="0" smtClean="0">
                <a:latin typeface="Avenir Next Regular"/>
                <a:cs typeface="Avenir Next Regular"/>
              </a:rPr>
              <a:t>Low plasma density as density </a:t>
            </a:r>
            <a:r>
              <a:rPr lang="en-US" sz="2000" dirty="0" smtClean="0">
                <a:latin typeface="Avenir Next Regular"/>
                <a:cs typeface="Avenir Next Regular"/>
                <a:sym typeface="Symbol"/>
              </a:rPr>
              <a:t> </a:t>
            </a:r>
            <a:r>
              <a:rPr lang="en-US" sz="2000" dirty="0" err="1" smtClean="0">
                <a:latin typeface="Avenir Next Regular"/>
                <a:cs typeface="Avenir Next Regular"/>
                <a:sym typeface="Symbol"/>
              </a:rPr>
              <a:t>Ip</a:t>
            </a:r>
            <a:r>
              <a:rPr lang="en-US" sz="2000" dirty="0" smtClean="0">
                <a:latin typeface="Avenir Next Regular"/>
                <a:cs typeface="Avenir Next Regular"/>
                <a:sym typeface="Symbol"/>
              </a:rPr>
              <a:t>, optimum </a:t>
            </a:r>
            <a:r>
              <a:rPr lang="en-US" sz="2000" dirty="0" err="1" smtClean="0">
                <a:latin typeface="Avenir Next Regular"/>
                <a:cs typeface="Avenir Next Regular"/>
                <a:sym typeface="Symbol"/>
              </a:rPr>
              <a:t>I</a:t>
            </a:r>
            <a:r>
              <a:rPr lang="en-US" sz="2000" baseline="-25000" dirty="0" err="1" smtClean="0">
                <a:latin typeface="Avenir Next Regular"/>
                <a:cs typeface="Avenir Next Regular"/>
                <a:sym typeface="Symbol"/>
              </a:rPr>
              <a:t>p</a:t>
            </a:r>
            <a:r>
              <a:rPr lang="en-US" sz="2000" dirty="0" smtClean="0">
                <a:latin typeface="Avenir Next Regular"/>
                <a:cs typeface="Avenir Next Regular"/>
                <a:sym typeface="Symbol"/>
              </a:rPr>
              <a:t> for fusion performance ??</a:t>
            </a:r>
            <a:endParaRPr lang="en-GB" sz="2000" dirty="0">
              <a:latin typeface="Avenir Next Regular"/>
              <a:cs typeface="Avenir 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6898319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z="1400" smtClean="0"/>
              <a:t>George Sips| PPPL Seminar| Princeton| 26-Jan-2016| </a:t>
            </a:r>
            <a:r>
              <a:rPr lang="en-GB" altLang="en-US" sz="1600" b="1" smtClean="0"/>
              <a:t>Page </a:t>
            </a:r>
            <a:fld id="{FC151A49-3979-420A-B659-7791CE30D9C3}" type="slidenum">
              <a:rPr lang="en-GB" altLang="en-US" sz="1600" b="1" smtClean="0"/>
              <a:pPr/>
              <a:t>25</a:t>
            </a:fld>
            <a:endParaRPr lang="en-GB" altLang="en-US" sz="1600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543800" cy="457200"/>
          </a:xfrm>
        </p:spPr>
        <p:txBody>
          <a:bodyPr/>
          <a:lstStyle/>
          <a:p>
            <a:r>
              <a:rPr lang="en-GB" sz="2800" dirty="0" smtClean="0"/>
              <a:t>Baseline (q</a:t>
            </a:r>
            <a:r>
              <a:rPr lang="en-GB" sz="2800" baseline="-25000" dirty="0" smtClean="0"/>
              <a:t>95</a:t>
            </a:r>
            <a:r>
              <a:rPr lang="en-GB" sz="2800" dirty="0" smtClean="0"/>
              <a:t>~3) projection to DT (H</a:t>
            </a:r>
            <a:r>
              <a:rPr lang="en-GB" sz="2800" baseline="-25000" dirty="0" smtClean="0"/>
              <a:t>98</a:t>
            </a:r>
            <a:r>
              <a:rPr lang="en-GB" sz="2800" dirty="0" smtClean="0"/>
              <a:t>~0.8)</a:t>
            </a:r>
            <a:endParaRPr lang="en-GB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991" y="1196405"/>
            <a:ext cx="4989513" cy="515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50824" y="980728"/>
            <a:ext cx="4105152" cy="5760640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charset="0"/>
              <a:buNone/>
            </a:pPr>
            <a:r>
              <a:rPr lang="en-GB" altLang="en-US" dirty="0" smtClean="0">
                <a:latin typeface="Arial" charset="0"/>
                <a:cs typeface="Arial" charset="0"/>
                <a:sym typeface="Symbol" pitchFamily="18" charset="2"/>
              </a:rPr>
              <a:t>Assumed parameter limits:</a:t>
            </a:r>
          </a:p>
          <a:p>
            <a:pPr>
              <a:lnSpc>
                <a:spcPct val="110000"/>
              </a:lnSpc>
            </a:pPr>
            <a:r>
              <a:rPr lang="en-GB" altLang="en-US" dirty="0" err="1" smtClean="0">
                <a:latin typeface="Arial" charset="0"/>
                <a:cs typeface="Arial" charset="0"/>
                <a:sym typeface="Symbol" pitchFamily="18" charset="2"/>
              </a:rPr>
              <a:t>I</a:t>
            </a:r>
            <a:r>
              <a:rPr lang="en-GB" altLang="en-US" baseline="-25000" dirty="0" err="1" smtClean="0">
                <a:latin typeface="Arial" charset="0"/>
                <a:cs typeface="Arial" charset="0"/>
                <a:sym typeface="Symbol" pitchFamily="18" charset="2"/>
              </a:rPr>
              <a:t>P,max</a:t>
            </a:r>
            <a:r>
              <a:rPr lang="en-GB" altLang="en-US" dirty="0" smtClean="0">
                <a:latin typeface="Arial" charset="0"/>
                <a:cs typeface="Arial" charset="0"/>
                <a:sym typeface="Symbol" pitchFamily="18" charset="2"/>
              </a:rPr>
              <a:t>=4.5MA</a:t>
            </a:r>
          </a:p>
          <a:p>
            <a:pPr>
              <a:lnSpc>
                <a:spcPct val="110000"/>
              </a:lnSpc>
            </a:pPr>
            <a:r>
              <a:rPr lang="en-GB" altLang="en-US" dirty="0" err="1" smtClean="0">
                <a:latin typeface="Arial" charset="0"/>
                <a:cs typeface="Arial" charset="0"/>
                <a:sym typeface="Symbol" pitchFamily="18" charset="2"/>
              </a:rPr>
              <a:t>B</a:t>
            </a:r>
            <a:r>
              <a:rPr lang="en-GB" altLang="en-US" baseline="-25000" dirty="0" err="1" smtClean="0">
                <a:latin typeface="Arial" charset="0"/>
                <a:cs typeface="Arial" charset="0"/>
                <a:sym typeface="Symbol" pitchFamily="18" charset="2"/>
              </a:rPr>
              <a:t>max</a:t>
            </a:r>
            <a:r>
              <a:rPr lang="en-GB" altLang="en-US" dirty="0" smtClean="0">
                <a:latin typeface="Arial" charset="0"/>
                <a:cs typeface="Arial" charset="0"/>
                <a:sym typeface="Symbol" pitchFamily="18" charset="2"/>
              </a:rPr>
              <a:t>=3.83T</a:t>
            </a:r>
          </a:p>
          <a:p>
            <a:pPr>
              <a:lnSpc>
                <a:spcPct val="110000"/>
              </a:lnSpc>
            </a:pPr>
            <a:r>
              <a:rPr lang="en-GB" altLang="en-US" dirty="0" err="1" smtClean="0">
                <a:latin typeface="Arial" charset="0"/>
                <a:cs typeface="Arial" charset="0"/>
                <a:sym typeface="Symbol" pitchFamily="18" charset="2"/>
              </a:rPr>
              <a:t>P</a:t>
            </a:r>
            <a:r>
              <a:rPr lang="en-GB" altLang="en-US" baseline="-25000" dirty="0" err="1" smtClean="0">
                <a:latin typeface="Arial" charset="0"/>
                <a:cs typeface="Arial" charset="0"/>
                <a:sym typeface="Symbol" pitchFamily="18" charset="2"/>
              </a:rPr>
              <a:t>NBI,max</a:t>
            </a:r>
            <a:r>
              <a:rPr lang="en-GB" altLang="en-US" dirty="0" smtClean="0">
                <a:latin typeface="Arial" charset="0"/>
                <a:cs typeface="Arial" charset="0"/>
                <a:sym typeface="Symbol" pitchFamily="18" charset="2"/>
              </a:rPr>
              <a:t>=34MW</a:t>
            </a:r>
          </a:p>
          <a:p>
            <a:pPr marL="0" indent="0">
              <a:lnSpc>
                <a:spcPct val="110000"/>
              </a:lnSpc>
              <a:buFont typeface="Arial" charset="0"/>
              <a:buNone/>
            </a:pPr>
            <a:endParaRPr lang="en-GB" altLang="en-US" dirty="0" smtClean="0">
              <a:latin typeface="Arial" charset="0"/>
              <a:cs typeface="Arial" charset="0"/>
              <a:sym typeface="Symbol" pitchFamily="18" charset="2"/>
            </a:endParaRPr>
          </a:p>
          <a:p>
            <a:pPr marL="0" indent="0">
              <a:lnSpc>
                <a:spcPct val="110000"/>
              </a:lnSpc>
              <a:buFont typeface="Arial" charset="0"/>
              <a:buNone/>
            </a:pPr>
            <a:r>
              <a:rPr lang="en-GB" altLang="en-US" b="1" dirty="0" smtClean="0">
                <a:solidFill>
                  <a:srgbClr val="FF0000"/>
                </a:solidFill>
                <a:latin typeface="Arial" charset="0"/>
                <a:cs typeface="Arial" charset="0"/>
                <a:sym typeface="Symbol" pitchFamily="18" charset="2"/>
              </a:rPr>
              <a:t>Assumptions for projection:</a:t>
            </a:r>
          </a:p>
          <a:p>
            <a:pPr>
              <a:lnSpc>
                <a:spcPct val="110000"/>
              </a:lnSpc>
            </a:pPr>
            <a:r>
              <a:rPr lang="en-GB" altLang="en-US" dirty="0" smtClean="0">
                <a:latin typeface="Arial" charset="0"/>
                <a:cs typeface="Arial" charset="0"/>
                <a:sym typeface="Symbol" pitchFamily="18" charset="2"/>
              </a:rPr>
              <a:t>Temperature &amp; density profile shapes constant</a:t>
            </a:r>
          </a:p>
          <a:p>
            <a:pPr>
              <a:lnSpc>
                <a:spcPct val="110000"/>
              </a:lnSpc>
            </a:pPr>
            <a:r>
              <a:rPr lang="en-GB" altLang="en-US" dirty="0" smtClean="0">
                <a:latin typeface="Arial" charset="0"/>
                <a:cs typeface="Arial" charset="0"/>
                <a:sym typeface="Symbol" pitchFamily="18" charset="2"/>
              </a:rPr>
              <a:t>n/</a:t>
            </a:r>
            <a:r>
              <a:rPr lang="en-GB" altLang="en-US" dirty="0" err="1" smtClean="0">
                <a:latin typeface="Arial" charset="0"/>
                <a:cs typeface="Arial" charset="0"/>
                <a:sym typeface="Symbol" pitchFamily="18" charset="2"/>
              </a:rPr>
              <a:t>n</a:t>
            </a:r>
            <a:r>
              <a:rPr lang="en-GB" altLang="en-US" baseline="-25000" dirty="0" err="1" smtClean="0">
                <a:latin typeface="Arial" charset="0"/>
                <a:cs typeface="Arial" charset="0"/>
                <a:sym typeface="Symbol" pitchFamily="18" charset="2"/>
              </a:rPr>
              <a:t>Greenwald</a:t>
            </a:r>
            <a:r>
              <a:rPr lang="en-GB" altLang="en-US" dirty="0" smtClean="0">
                <a:latin typeface="Arial" charset="0"/>
                <a:cs typeface="Arial" charset="0"/>
                <a:sym typeface="Symbol" pitchFamily="18" charset="2"/>
              </a:rPr>
              <a:t>=constant</a:t>
            </a:r>
          </a:p>
          <a:p>
            <a:pPr>
              <a:lnSpc>
                <a:spcPct val="110000"/>
              </a:lnSpc>
            </a:pPr>
            <a:r>
              <a:rPr lang="en-GB" altLang="en-US" dirty="0" smtClean="0">
                <a:solidFill>
                  <a:srgbClr val="0000FF"/>
                </a:solidFill>
                <a:latin typeface="Arial" charset="0"/>
                <a:cs typeface="Arial" charset="0"/>
                <a:sym typeface="Symbol" pitchFamily="18" charset="2"/>
              </a:rPr>
              <a:t>H</a:t>
            </a:r>
            <a:r>
              <a:rPr lang="en-GB" altLang="en-US" baseline="-25000" dirty="0" smtClean="0">
                <a:solidFill>
                  <a:srgbClr val="0000FF"/>
                </a:solidFill>
                <a:latin typeface="Arial" charset="0"/>
                <a:cs typeface="Arial" charset="0"/>
                <a:sym typeface="Symbol" pitchFamily="18" charset="2"/>
              </a:rPr>
              <a:t>98</a:t>
            </a:r>
            <a:r>
              <a:rPr lang="en-GB" altLang="en-US" dirty="0" smtClean="0">
                <a:solidFill>
                  <a:srgbClr val="0000FF"/>
                </a:solidFill>
                <a:latin typeface="Arial" charset="0"/>
                <a:cs typeface="Arial" charset="0"/>
                <a:sym typeface="Symbol" pitchFamily="18" charset="2"/>
              </a:rPr>
              <a:t>=constant=0.8</a:t>
            </a:r>
          </a:p>
          <a:p>
            <a:pPr>
              <a:lnSpc>
                <a:spcPct val="110000"/>
              </a:lnSpc>
            </a:pPr>
            <a:r>
              <a:rPr lang="en-GB" altLang="en-US" dirty="0" smtClean="0">
                <a:latin typeface="Arial" charset="0"/>
                <a:cs typeface="Arial" charset="0"/>
                <a:sym typeface="Symbol" pitchFamily="18" charset="2"/>
              </a:rPr>
              <a:t>q</a:t>
            </a:r>
            <a:r>
              <a:rPr lang="en-GB" altLang="en-US" baseline="-25000" dirty="0" smtClean="0">
                <a:latin typeface="Arial" charset="0"/>
                <a:cs typeface="Arial" charset="0"/>
                <a:sym typeface="Symbol" pitchFamily="18" charset="2"/>
              </a:rPr>
              <a:t>95</a:t>
            </a:r>
            <a:r>
              <a:rPr lang="en-GB" altLang="en-US" dirty="0" smtClean="0">
                <a:latin typeface="Arial" charset="0"/>
                <a:cs typeface="Arial" charset="0"/>
                <a:sym typeface="Symbol" pitchFamily="18" charset="2"/>
              </a:rPr>
              <a:t> constant unless B limit reached</a:t>
            </a:r>
          </a:p>
          <a:p>
            <a:pPr>
              <a:lnSpc>
                <a:spcPct val="110000"/>
              </a:lnSpc>
            </a:pPr>
            <a:r>
              <a:rPr lang="en-GB" altLang="en-US" dirty="0" smtClean="0">
                <a:latin typeface="Arial" charset="0"/>
                <a:cs typeface="Arial" charset="0"/>
                <a:sym typeface="Symbol" pitchFamily="18" charset="2"/>
              </a:rPr>
              <a:t></a:t>
            </a:r>
            <a:r>
              <a:rPr lang="en-GB" altLang="en-US" baseline="-25000" dirty="0" smtClean="0">
                <a:latin typeface="Arial" charset="0"/>
                <a:cs typeface="Arial" charset="0"/>
                <a:sym typeface="Symbol" pitchFamily="18" charset="2"/>
              </a:rPr>
              <a:t>N</a:t>
            </a:r>
            <a:r>
              <a:rPr lang="en-GB" altLang="en-US" dirty="0" smtClean="0">
                <a:latin typeface="Arial" charset="0"/>
                <a:cs typeface="Arial" charset="0"/>
                <a:sym typeface="Symbol" pitchFamily="18" charset="2"/>
              </a:rPr>
              <a:t> constant unless power </a:t>
            </a:r>
            <a:br>
              <a:rPr lang="en-GB" altLang="en-US" dirty="0" smtClean="0">
                <a:latin typeface="Arial" charset="0"/>
                <a:cs typeface="Arial" charset="0"/>
                <a:sym typeface="Symbol" pitchFamily="18" charset="2"/>
              </a:rPr>
            </a:br>
            <a:r>
              <a:rPr lang="en-GB" altLang="en-US" dirty="0" smtClean="0">
                <a:latin typeface="Arial" charset="0"/>
                <a:cs typeface="Arial" charset="0"/>
                <a:sym typeface="Symbol" pitchFamily="18" charset="2"/>
              </a:rPr>
              <a:t>limit reached</a:t>
            </a:r>
          </a:p>
          <a:p>
            <a:pPr>
              <a:lnSpc>
                <a:spcPct val="110000"/>
              </a:lnSpc>
            </a:pPr>
            <a:r>
              <a:rPr lang="en-GB" altLang="en-US" dirty="0" smtClean="0">
                <a:latin typeface="Arial" charset="0"/>
                <a:cs typeface="Arial" charset="0"/>
                <a:sym typeface="Symbol" pitchFamily="18" charset="2"/>
              </a:rPr>
              <a:t>P</a:t>
            </a:r>
            <a:r>
              <a:rPr lang="en-GB" altLang="en-US" baseline="-25000" dirty="0" smtClean="0">
                <a:latin typeface="Arial" charset="0"/>
                <a:cs typeface="Arial" charset="0"/>
                <a:sym typeface="Symbol" pitchFamily="18" charset="2"/>
              </a:rPr>
              <a:t>RF</a:t>
            </a:r>
            <a:r>
              <a:rPr lang="en-GB" altLang="en-US" dirty="0" smtClean="0">
                <a:latin typeface="Arial" charset="0"/>
                <a:cs typeface="Arial" charset="0"/>
                <a:sym typeface="Symbol" pitchFamily="18" charset="2"/>
              </a:rPr>
              <a:t>/P</a:t>
            </a:r>
            <a:r>
              <a:rPr lang="en-GB" altLang="en-US" baseline="-25000" dirty="0" smtClean="0">
                <a:latin typeface="Arial" charset="0"/>
                <a:cs typeface="Arial" charset="0"/>
                <a:sym typeface="Symbol" pitchFamily="18" charset="2"/>
              </a:rPr>
              <a:t>NBI</a:t>
            </a:r>
            <a:r>
              <a:rPr lang="en-GB" altLang="en-US" dirty="0" smtClean="0">
                <a:latin typeface="Arial" charset="0"/>
                <a:cs typeface="Arial" charset="0"/>
                <a:sym typeface="Symbol" pitchFamily="18" charset="2"/>
              </a:rPr>
              <a:t>=constant</a:t>
            </a:r>
          </a:p>
          <a:p>
            <a:pPr>
              <a:lnSpc>
                <a:spcPct val="110000"/>
              </a:lnSpc>
            </a:pPr>
            <a:r>
              <a:rPr lang="en-GB" altLang="en-US" dirty="0" smtClean="0">
                <a:latin typeface="Arial" charset="0"/>
                <a:cs typeface="Arial" charset="0"/>
                <a:sym typeface="Symbol" pitchFamily="18" charset="2"/>
              </a:rPr>
              <a:t>No credit for -heating</a:t>
            </a:r>
          </a:p>
          <a:p>
            <a:pPr>
              <a:lnSpc>
                <a:spcPct val="110000"/>
              </a:lnSpc>
            </a:pPr>
            <a:r>
              <a:rPr lang="en-GB" altLang="en-US" dirty="0" smtClean="0">
                <a:latin typeface="Arial" charset="0"/>
                <a:cs typeface="Arial" charset="0"/>
                <a:sym typeface="Symbol" pitchFamily="18" charset="2"/>
              </a:rPr>
              <a:t>P</a:t>
            </a:r>
            <a:r>
              <a:rPr lang="en-GB" altLang="en-US" baseline="-25000" dirty="0" smtClean="0">
                <a:latin typeface="Arial" charset="0"/>
                <a:cs typeface="Arial" charset="0"/>
                <a:sym typeface="Symbol" pitchFamily="18" charset="2"/>
              </a:rPr>
              <a:t>DT</a:t>
            </a:r>
            <a:r>
              <a:rPr lang="en-GB" altLang="en-US" dirty="0" smtClean="0">
                <a:latin typeface="Arial" charset="0"/>
                <a:cs typeface="Arial" charset="0"/>
                <a:sym typeface="Symbol" pitchFamily="18" charset="2"/>
              </a:rPr>
              <a:t> scaled to take DD </a:t>
            </a:r>
            <a:br>
              <a:rPr lang="en-GB" altLang="en-US" dirty="0" smtClean="0">
                <a:latin typeface="Arial" charset="0"/>
                <a:cs typeface="Arial" charset="0"/>
                <a:sym typeface="Symbol" pitchFamily="18" charset="2"/>
              </a:rPr>
            </a:br>
            <a:r>
              <a:rPr lang="en-GB" altLang="en-US" dirty="0" smtClean="0">
                <a:latin typeface="Arial" charset="0"/>
                <a:cs typeface="Arial" charset="0"/>
                <a:sym typeface="Symbol" pitchFamily="18" charset="2"/>
              </a:rPr>
              <a:t>over-prediction into account</a:t>
            </a:r>
          </a:p>
          <a:p>
            <a:pPr>
              <a:lnSpc>
                <a:spcPct val="110000"/>
              </a:lnSpc>
            </a:pPr>
            <a:r>
              <a:rPr lang="en-GB" altLang="en-US" dirty="0" smtClean="0">
                <a:latin typeface="Arial" charset="0"/>
                <a:cs typeface="Arial" charset="0"/>
                <a:sym typeface="Symbol" pitchFamily="18" charset="2"/>
              </a:rPr>
              <a:t>Higher H</a:t>
            </a:r>
            <a:r>
              <a:rPr lang="en-GB" altLang="en-US" baseline="-25000" dirty="0" smtClean="0">
                <a:latin typeface="Arial" charset="0"/>
                <a:cs typeface="Arial" charset="0"/>
                <a:sym typeface="Symbol" pitchFamily="18" charset="2"/>
              </a:rPr>
              <a:t>98</a:t>
            </a:r>
            <a:r>
              <a:rPr lang="en-GB" altLang="en-US" dirty="0" smtClean="0">
                <a:latin typeface="Arial" charset="0"/>
                <a:cs typeface="Arial" charset="0"/>
                <a:sym typeface="Symbol" pitchFamily="18" charset="2"/>
              </a:rPr>
              <a:t> would give higher P</a:t>
            </a:r>
            <a:r>
              <a:rPr lang="en-GB" altLang="en-US" baseline="-25000" dirty="0" smtClean="0">
                <a:latin typeface="Arial" charset="0"/>
                <a:cs typeface="Arial" charset="0"/>
                <a:sym typeface="Symbol" pitchFamily="18" charset="2"/>
              </a:rPr>
              <a:t>DT</a:t>
            </a:r>
            <a:endParaRPr lang="en-GB" altLang="en-US" dirty="0" smtClean="0">
              <a:latin typeface="Arial" charset="0"/>
              <a:cs typeface="Arial" charset="0"/>
              <a:sym typeface="Symbol" pitchFamily="18" charset="2"/>
            </a:endParaRPr>
          </a:p>
        </p:txBody>
      </p:sp>
      <p:sp>
        <p:nvSpPr>
          <p:cNvPr id="7" name="TextBox 31"/>
          <p:cNvSpPr txBox="1">
            <a:spLocks noChangeArrowheads="1"/>
          </p:cNvSpPr>
          <p:nvPr/>
        </p:nvSpPr>
        <p:spPr bwMode="auto">
          <a:xfrm>
            <a:off x="6399088" y="2010792"/>
            <a:ext cx="7651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600">
                <a:latin typeface="Arial" charset="0"/>
                <a:cs typeface="Arial" charset="0"/>
              </a:rPr>
              <a:t>max B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121400" y="2213992"/>
            <a:ext cx="857250" cy="2413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42"/>
          <p:cNvSpPr txBox="1">
            <a:spLocks noChangeArrowheads="1"/>
          </p:cNvSpPr>
          <p:nvPr/>
        </p:nvSpPr>
        <p:spPr bwMode="auto">
          <a:xfrm>
            <a:off x="4911600" y="963042"/>
            <a:ext cx="3486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600">
                <a:latin typeface="Arial" charset="0"/>
                <a:cs typeface="Arial" charset="0"/>
              </a:rPr>
              <a:t>Baseline projection (assuming T</a:t>
            </a:r>
            <a:r>
              <a:rPr lang="en-GB" altLang="en-US" sz="1600" baseline="-25000">
                <a:latin typeface="Arial" charset="0"/>
                <a:cs typeface="Arial" charset="0"/>
              </a:rPr>
              <a:t>i</a:t>
            </a:r>
            <a:r>
              <a:rPr lang="en-GB" altLang="en-US" sz="1600">
                <a:latin typeface="Arial" charset="0"/>
                <a:cs typeface="Arial" charset="0"/>
              </a:rPr>
              <a:t>=T</a:t>
            </a:r>
            <a:r>
              <a:rPr lang="en-GB" altLang="en-US" sz="1600" baseline="-25000">
                <a:latin typeface="Arial" charset="0"/>
                <a:cs typeface="Arial" charset="0"/>
              </a:rPr>
              <a:t>e</a:t>
            </a:r>
            <a:r>
              <a:rPr lang="en-GB" altLang="en-US" sz="1600">
                <a:latin typeface="Arial" charset="0"/>
                <a:cs typeface="Arial" charset="0"/>
              </a:rPr>
              <a:t>)</a:t>
            </a:r>
          </a:p>
        </p:txBody>
      </p:sp>
      <p:sp>
        <p:nvSpPr>
          <p:cNvPr id="10" name="TextBox 17"/>
          <p:cNvSpPr txBox="1">
            <a:spLocks noChangeArrowheads="1"/>
          </p:cNvSpPr>
          <p:nvPr/>
        </p:nvSpPr>
        <p:spPr bwMode="auto">
          <a:xfrm>
            <a:off x="4777308" y="5130230"/>
            <a:ext cx="34671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600" dirty="0">
                <a:latin typeface="Arial" charset="0"/>
                <a:cs typeface="Arial" charset="0"/>
              </a:rPr>
              <a:t>symbol: no isotope scaling</a:t>
            </a:r>
          </a:p>
          <a:p>
            <a:r>
              <a:rPr lang="en-GB" altLang="en-US" sz="1600" dirty="0">
                <a:latin typeface="Arial" charset="0"/>
                <a:cs typeface="Arial" charset="0"/>
              </a:rPr>
              <a:t>error-bar: IPB98(y,2) isotope scaling</a:t>
            </a:r>
          </a:p>
        </p:txBody>
      </p:sp>
      <p:sp>
        <p:nvSpPr>
          <p:cNvPr id="11" name="TextBox 14"/>
          <p:cNvSpPr txBox="1">
            <a:spLocks noChangeArrowheads="1"/>
          </p:cNvSpPr>
          <p:nvPr/>
        </p:nvSpPr>
        <p:spPr bwMode="auto">
          <a:xfrm>
            <a:off x="5813575" y="3680842"/>
            <a:ext cx="122341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1600" dirty="0">
                <a:latin typeface="Arial" charset="0"/>
                <a:cs typeface="Arial" charset="0"/>
              </a:rPr>
              <a:t>achieved</a:t>
            </a:r>
            <a:br>
              <a:rPr lang="en-GB" altLang="en-US" sz="1600" dirty="0">
                <a:latin typeface="Arial" charset="0"/>
                <a:cs typeface="Arial" charset="0"/>
              </a:rPr>
            </a:br>
            <a:r>
              <a:rPr lang="en-GB" altLang="en-US" sz="1600" dirty="0">
                <a:latin typeface="Arial" charset="0"/>
                <a:cs typeface="Arial" charset="0"/>
              </a:rPr>
              <a:t>plasma</a:t>
            </a:r>
            <a:br>
              <a:rPr lang="en-GB" altLang="en-US" sz="1600" dirty="0">
                <a:latin typeface="Arial" charset="0"/>
                <a:cs typeface="Arial" charset="0"/>
              </a:rPr>
            </a:br>
            <a:r>
              <a:rPr lang="en-GB" altLang="en-US" sz="1600" dirty="0" smtClean="0">
                <a:latin typeface="Arial" charset="0"/>
                <a:cs typeface="Arial" charset="0"/>
              </a:rPr>
              <a:t>parameters</a:t>
            </a:r>
          </a:p>
          <a:p>
            <a:pPr algn="ctr"/>
            <a:r>
              <a:rPr lang="en-GB" altLang="en-US" sz="1600" dirty="0" smtClean="0">
                <a:latin typeface="Arial" charset="0"/>
                <a:cs typeface="Arial" charset="0"/>
              </a:rPr>
              <a:t>(#87412)</a:t>
            </a:r>
            <a:endParaRPr lang="en-GB" altLang="en-US" sz="1600" dirty="0">
              <a:latin typeface="Arial" charset="0"/>
              <a:cs typeface="Arial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6802313" y="3772917"/>
            <a:ext cx="620712" cy="32861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781201" y="1412776"/>
            <a:ext cx="1032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00FF"/>
                </a:solidFill>
              </a:rPr>
              <a:t>TRANSP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7423025" y="3501008"/>
            <a:ext cx="461343" cy="436215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546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z="1400" smtClean="0"/>
              <a:t>George Sips| PPPL Seminar| Princeton| 26-Jan-2016| </a:t>
            </a:r>
            <a:r>
              <a:rPr lang="en-GB" altLang="en-US" sz="1600" b="1" smtClean="0"/>
              <a:t>Page </a:t>
            </a:r>
            <a:fld id="{FC151A49-3979-420A-B659-7791CE30D9C3}" type="slidenum">
              <a:rPr lang="en-GB" altLang="en-US" sz="1600" b="1" smtClean="0"/>
              <a:pPr/>
              <a:t>26</a:t>
            </a:fld>
            <a:endParaRPr lang="en-GB" altLang="en-US" sz="1600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543800" cy="457200"/>
          </a:xfrm>
        </p:spPr>
        <p:txBody>
          <a:bodyPr/>
          <a:lstStyle/>
          <a:p>
            <a:r>
              <a:rPr lang="en-GB" sz="2800" dirty="0" smtClean="0"/>
              <a:t>Hybrid (q</a:t>
            </a:r>
            <a:r>
              <a:rPr lang="en-GB" sz="2800" baseline="-25000" dirty="0" smtClean="0"/>
              <a:t>95</a:t>
            </a:r>
            <a:r>
              <a:rPr lang="en-GB" sz="2800" dirty="0" smtClean="0"/>
              <a:t>~3.5-4) projections to DT</a:t>
            </a:r>
            <a:endParaRPr lang="en-GB" sz="2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79512" y="980728"/>
            <a:ext cx="4320480" cy="5400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/>
              <a:t>Reference plasma extrapolates to fusion power of ~6MW with DT and full NBI voltage</a:t>
            </a:r>
          </a:p>
          <a:p>
            <a:r>
              <a:rPr lang="en-GB" sz="2000" dirty="0" smtClean="0"/>
              <a:t>Simple power extrapolation scales temperature to match scaling assumptions: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000" dirty="0" smtClean="0"/>
              <a:t>IPB98(y,2) </a:t>
            </a:r>
            <a:r>
              <a:rPr lang="en-GB" sz="2000" dirty="0" smtClean="0">
                <a:sym typeface="Wingdings" panose="05000000000000000000" pitchFamily="2" charset="2"/>
              </a:rPr>
              <a:t> ~10MW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000" dirty="0" smtClean="0">
                <a:sym typeface="Wingdings" panose="05000000000000000000" pitchFamily="2" charset="2"/>
              </a:rPr>
              <a:t>Weak power degradation of confinement  ~13MW</a:t>
            </a:r>
          </a:p>
          <a:p>
            <a:r>
              <a:rPr lang="en-GB" sz="2000" dirty="0" smtClean="0">
                <a:sym typeface="Wingdings" panose="05000000000000000000" pitchFamily="2" charset="2"/>
              </a:rPr>
              <a:t>Predictive simulations give similar results for CRONOS-TGLF and JETTO-</a:t>
            </a:r>
            <a:r>
              <a:rPr lang="en-GB" sz="2000" dirty="0" err="1" smtClean="0">
                <a:sym typeface="Wingdings" panose="05000000000000000000" pitchFamily="2" charset="2"/>
              </a:rPr>
              <a:t>BgB</a:t>
            </a:r>
            <a:endParaRPr lang="en-GB" sz="2000" dirty="0" smtClean="0"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000" dirty="0" smtClean="0">
                <a:sym typeface="Wingdings" panose="05000000000000000000" pitchFamily="2" charset="2"/>
              </a:rPr>
              <a:t>P</a:t>
            </a:r>
            <a:r>
              <a:rPr lang="en-GB" sz="2000" baseline="-25000" dirty="0" smtClean="0">
                <a:sym typeface="Wingdings" panose="05000000000000000000" pitchFamily="2" charset="2"/>
              </a:rPr>
              <a:t>fusion</a:t>
            </a:r>
            <a:r>
              <a:rPr lang="en-GB" sz="2000" dirty="0" smtClean="0">
                <a:sym typeface="Wingdings" panose="05000000000000000000" pitchFamily="2" charset="2"/>
              </a:rPr>
              <a:t>~12MW</a:t>
            </a:r>
          </a:p>
          <a:p>
            <a:r>
              <a:rPr lang="en-GB" sz="2000" dirty="0" err="1" smtClean="0">
                <a:sym typeface="Wingdings" panose="05000000000000000000" pitchFamily="2" charset="2"/>
              </a:rPr>
              <a:t>Errorbar</a:t>
            </a:r>
            <a:r>
              <a:rPr lang="en-GB" sz="2000" dirty="0" smtClean="0">
                <a:sym typeface="Wingdings" panose="05000000000000000000" pitchFamily="2" charset="2"/>
              </a:rPr>
              <a:t>  uncertainty in density</a:t>
            </a:r>
          </a:p>
          <a:p>
            <a:r>
              <a:rPr lang="en-GB" sz="2000" dirty="0" smtClean="0">
                <a:sym typeface="Wingdings" panose="05000000000000000000" pitchFamily="2" charset="2"/>
              </a:rPr>
              <a:t>No credit taken for isotope effects or </a:t>
            </a:r>
            <a:r>
              <a:rPr lang="en-GB" sz="2000" dirty="0" smtClean="0">
                <a:sym typeface="Symbol"/>
              </a:rPr>
              <a:t>-heating</a:t>
            </a:r>
            <a:endParaRPr lang="en-GB" sz="20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942" y="1545034"/>
            <a:ext cx="4713201" cy="4692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56600" y="1331476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projected from #86614 (2.5MA/2.9T)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92080" y="1844824"/>
            <a:ext cx="1255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00FF"/>
                </a:solidFill>
              </a:rPr>
              <a:t>H</a:t>
            </a:r>
            <a:r>
              <a:rPr lang="en-GB" b="1" baseline="-25000" dirty="0" smtClean="0">
                <a:solidFill>
                  <a:srgbClr val="0000FF"/>
                </a:solidFill>
              </a:rPr>
              <a:t>98</a:t>
            </a:r>
            <a:r>
              <a:rPr lang="en-GB" b="1" dirty="0" smtClean="0">
                <a:solidFill>
                  <a:srgbClr val="0000FF"/>
                </a:solidFill>
              </a:rPr>
              <a:t>~1.1-1.2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164288" y="3568849"/>
            <a:ext cx="461343" cy="436215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546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z="1400" smtClean="0"/>
              <a:t>George Sips| PPPL Seminar| Princeton| 26-Jan-2016| </a:t>
            </a:r>
            <a:r>
              <a:rPr lang="en-GB" altLang="en-US" sz="1600" b="1" smtClean="0"/>
              <a:t>Page </a:t>
            </a:r>
            <a:fld id="{FC151A49-3979-420A-B659-7791CE30D9C3}" type="slidenum">
              <a:rPr lang="en-GB" altLang="en-US" sz="1600" b="1" smtClean="0"/>
              <a:pPr/>
              <a:t>27</a:t>
            </a:fld>
            <a:endParaRPr lang="en-GB" altLang="en-US" sz="1600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543800" cy="457200"/>
          </a:xfrm>
        </p:spPr>
        <p:txBody>
          <a:bodyPr/>
          <a:lstStyle/>
          <a:p>
            <a:r>
              <a:rPr lang="en-GB" sz="2800" dirty="0"/>
              <a:t>Alpha and Isotope </a:t>
            </a:r>
            <a:r>
              <a:rPr lang="en-GB" sz="2800" dirty="0" smtClean="0"/>
              <a:t>Physics - overview</a:t>
            </a:r>
            <a:endParaRPr lang="en-GB" sz="2800" dirty="0"/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324544" y="980728"/>
            <a:ext cx="8711952" cy="60928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Aft>
                <a:spcPts val="600"/>
              </a:spcAft>
              <a:buFont typeface="Arial" charset="0"/>
              <a:buNone/>
            </a:pPr>
            <a:r>
              <a:rPr lang="fr-CH" altLang="en-US" sz="2000" b="1" dirty="0" smtClean="0">
                <a:solidFill>
                  <a:srgbClr val="FF0000"/>
                </a:solidFill>
                <a:latin typeface="Arial" charset="0"/>
              </a:rPr>
              <a:t>1) Isotope </a:t>
            </a:r>
            <a:r>
              <a:rPr lang="fr-CH" altLang="en-US" sz="2000" b="1" dirty="0" err="1" smtClean="0">
                <a:solidFill>
                  <a:srgbClr val="FF0000"/>
                </a:solidFill>
                <a:latin typeface="Arial" charset="0"/>
              </a:rPr>
              <a:t>campaigns</a:t>
            </a:r>
            <a:endParaRPr lang="fr-CH" altLang="en-US" sz="2000" b="1" dirty="0" smtClean="0">
              <a:solidFill>
                <a:srgbClr val="FF0000"/>
              </a:solidFill>
              <a:latin typeface="Arial" charset="0"/>
            </a:endParaRP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fr-CH" altLang="en-US" sz="1800" dirty="0" smtClean="0">
                <a:latin typeface="Arial" charset="0"/>
                <a:sym typeface="Symbol" pitchFamily="18" charset="2"/>
              </a:rPr>
              <a:t>H,D &amp; T </a:t>
            </a:r>
            <a:r>
              <a:rPr lang="fr-CH" altLang="en-US" sz="1800" dirty="0" err="1" smtClean="0">
                <a:latin typeface="Arial" charset="0"/>
                <a:sym typeface="Symbol" pitchFamily="18" charset="2"/>
              </a:rPr>
              <a:t>experiments</a:t>
            </a:r>
            <a:r>
              <a:rPr lang="fr-CH" altLang="en-US" sz="1800" dirty="0" smtClean="0">
                <a:latin typeface="Arial" charset="0"/>
                <a:sym typeface="Symbol" pitchFamily="18" charset="2"/>
              </a:rPr>
              <a:t>, main a</a:t>
            </a:r>
            <a:r>
              <a:rPr lang="en-GB" altLang="en-US" sz="1800" dirty="0" err="1" smtClean="0">
                <a:latin typeface="Arial" charset="0"/>
                <a:ea typeface="Tahoma" pitchFamily="34" charset="0"/>
                <a:cs typeface="Arial" charset="0"/>
              </a:rPr>
              <a:t>ims</a:t>
            </a:r>
            <a:r>
              <a:rPr lang="en-GB" altLang="en-US" sz="1800" dirty="0" smtClean="0">
                <a:latin typeface="Arial" charset="0"/>
                <a:ea typeface="Tahoma" pitchFamily="34" charset="0"/>
                <a:cs typeface="Arial" charset="0"/>
              </a:rPr>
              <a:t>:</a:t>
            </a:r>
          </a:p>
          <a:p>
            <a:pPr lvl="1" algn="just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altLang="en-US" sz="1600" dirty="0" smtClean="0">
                <a:latin typeface="Arial" charset="0"/>
                <a:ea typeface="Tahoma" pitchFamily="34" charset="0"/>
                <a:cs typeface="Arial" charset="0"/>
              </a:rPr>
              <a:t>Characterise core &amp; pedestal transport of energy, particles &amp; momentum </a:t>
            </a:r>
          </a:p>
          <a:p>
            <a:pPr lvl="1" algn="just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1600" dirty="0" smtClean="0">
                <a:latin typeface="Arial" charset="0"/>
                <a:ea typeface="Tahoma" pitchFamily="34" charset="0"/>
                <a:cs typeface="Arial" charset="0"/>
              </a:rPr>
              <a:t>Provide unique data for testing &amp; developing pedestal and core transport physics &amp; codes to provide improved predictions for ITER (active and non-active phases)</a:t>
            </a:r>
            <a:endParaRPr lang="fr-CH" altLang="en-US" sz="1600" dirty="0" smtClean="0">
              <a:latin typeface="Arial" charset="0"/>
              <a:sym typeface="Symbol" pitchFamily="18" charset="2"/>
            </a:endParaRPr>
          </a:p>
          <a:p>
            <a:pPr>
              <a:spcAft>
                <a:spcPts val="600"/>
              </a:spcAft>
              <a:buFont typeface="Arial" charset="0"/>
              <a:buNone/>
            </a:pPr>
            <a:r>
              <a:rPr lang="fr-CH" altLang="en-US" sz="2000" b="1" dirty="0" smtClean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2) Alpha </a:t>
            </a:r>
            <a:r>
              <a:rPr lang="fr-CH" altLang="en-US" sz="2000" b="1" dirty="0" err="1" smtClean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heating</a:t>
            </a:r>
            <a:r>
              <a:rPr lang="fr-CH" altLang="en-US" sz="2000" b="1" dirty="0" smtClean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 and </a:t>
            </a:r>
            <a:r>
              <a:rPr lang="fr-CH" altLang="en-US" sz="2000" b="1" dirty="0" err="1" smtClean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effect</a:t>
            </a:r>
            <a:r>
              <a:rPr lang="fr-CH" altLang="en-US" sz="2000" b="1" dirty="0" smtClean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 of alphas on transport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r-CH" altLang="en-US" sz="1800" dirty="0" err="1" smtClean="0">
                <a:latin typeface="Arial" charset="0"/>
                <a:sym typeface="Symbol" pitchFamily="18" charset="2"/>
              </a:rPr>
              <a:t>Experiments</a:t>
            </a:r>
            <a:r>
              <a:rPr lang="fr-CH" altLang="en-US" sz="1800" dirty="0" smtClean="0">
                <a:latin typeface="Arial" charset="0"/>
                <a:sym typeface="Symbol" pitchFamily="18" charset="2"/>
              </a:rPr>
              <a:t> in </a:t>
            </a:r>
            <a:r>
              <a:rPr lang="fr-CH" altLang="en-US" sz="1800" dirty="0" err="1" smtClean="0">
                <a:latin typeface="Arial" charset="0"/>
                <a:sym typeface="Symbol" pitchFamily="18" charset="2"/>
              </a:rPr>
              <a:t>stationary</a:t>
            </a:r>
            <a:r>
              <a:rPr lang="fr-CH" altLang="en-US" sz="1800" dirty="0" smtClean="0">
                <a:latin typeface="Arial" charset="0"/>
                <a:sym typeface="Symbol" pitchFamily="18" charset="2"/>
              </a:rPr>
              <a:t> conditions, to </a:t>
            </a:r>
            <a:r>
              <a:rPr lang="fr-CH" altLang="en-US" sz="1800" dirty="0" err="1" smtClean="0">
                <a:latin typeface="Arial" charset="0"/>
                <a:sym typeface="Symbol" pitchFamily="18" charset="2"/>
              </a:rPr>
              <a:t>demonstrate</a:t>
            </a:r>
            <a:endParaRPr lang="fr-CH" altLang="en-US" sz="1800" dirty="0" smtClean="0">
              <a:latin typeface="Arial" charset="0"/>
              <a:sym typeface="Symbol" pitchFamily="18" charset="2"/>
            </a:endParaRPr>
          </a:p>
          <a:p>
            <a:pPr lvl="1">
              <a:lnSpc>
                <a:spcPct val="80000"/>
              </a:lnSpc>
              <a:spcAft>
                <a:spcPts val="600"/>
              </a:spcAft>
            </a:pPr>
            <a:r>
              <a:rPr lang="fr-CH" altLang="en-US" sz="1600" dirty="0" smtClean="0">
                <a:latin typeface="Arial" charset="0"/>
                <a:sym typeface="Symbol" pitchFamily="18" charset="2"/>
              </a:rPr>
              <a:t>Alpha </a:t>
            </a:r>
            <a:r>
              <a:rPr lang="fr-CH" altLang="en-US" sz="1600" dirty="0" err="1" smtClean="0">
                <a:latin typeface="Arial" charset="0"/>
                <a:sym typeface="Symbol" pitchFamily="18" charset="2"/>
              </a:rPr>
              <a:t>heating</a:t>
            </a:r>
            <a:r>
              <a:rPr lang="fr-CH" altLang="en-US" sz="1600" dirty="0" smtClean="0">
                <a:latin typeface="Arial" charset="0"/>
                <a:sym typeface="Symbol" pitchFamily="18" charset="2"/>
              </a:rPr>
              <a:t> of </a:t>
            </a:r>
            <a:r>
              <a:rPr lang="fr-CH" altLang="en-US" sz="1600" dirty="0" err="1" smtClean="0">
                <a:latin typeface="Arial" charset="0"/>
                <a:sym typeface="Symbol" pitchFamily="18" charset="2"/>
              </a:rPr>
              <a:t>electrons</a:t>
            </a:r>
            <a:r>
              <a:rPr lang="fr-CH" altLang="en-US" sz="1600" dirty="0" smtClean="0">
                <a:latin typeface="Arial" charset="0"/>
                <a:sym typeface="Symbol" pitchFamily="18" charset="2"/>
              </a:rPr>
              <a:t>, screening of </a:t>
            </a:r>
            <a:r>
              <a:rPr lang="fr-CH" altLang="en-US" sz="1600" dirty="0" err="1" smtClean="0">
                <a:latin typeface="Arial" charset="0"/>
                <a:sym typeface="Symbol" pitchFamily="18" charset="2"/>
              </a:rPr>
              <a:t>impurities</a:t>
            </a:r>
            <a:r>
              <a:rPr lang="fr-CH" altLang="en-US" sz="1600" dirty="0" smtClean="0">
                <a:latin typeface="Arial" charset="0"/>
                <a:sym typeface="Symbol" pitchFamily="18" charset="2"/>
              </a:rPr>
              <a:t> and alpha contribution to ITG stabilisation by </a:t>
            </a:r>
            <a:r>
              <a:rPr lang="fr-CH" altLang="en-US" sz="1600" dirty="0" err="1" smtClean="0">
                <a:latin typeface="Arial" charset="0"/>
                <a:sym typeface="Symbol" pitchFamily="18" charset="2"/>
              </a:rPr>
              <a:t>fast</a:t>
            </a:r>
            <a:r>
              <a:rPr lang="fr-CH" altLang="en-US" sz="1600" dirty="0" smtClean="0">
                <a:latin typeface="Arial" charset="0"/>
                <a:sym typeface="Symbol" pitchFamily="18" charset="2"/>
              </a:rPr>
              <a:t> </a:t>
            </a:r>
            <a:r>
              <a:rPr lang="fr-CH" altLang="en-US" sz="1600" dirty="0" err="1" smtClean="0">
                <a:latin typeface="Arial" charset="0"/>
                <a:sym typeface="Symbol" pitchFamily="18" charset="2"/>
              </a:rPr>
              <a:t>particle</a:t>
            </a:r>
            <a:r>
              <a:rPr lang="fr-CH" altLang="en-US" sz="1600" dirty="0" smtClean="0">
                <a:latin typeface="Arial" charset="0"/>
                <a:sym typeface="Symbol" pitchFamily="18" charset="2"/>
              </a:rPr>
              <a:t> beta </a:t>
            </a:r>
            <a:r>
              <a:rPr lang="fr-CH" altLang="en-US" sz="1600" dirty="0" err="1" smtClean="0">
                <a:latin typeface="Arial" charset="0"/>
                <a:sym typeface="Symbol" pitchFamily="18" charset="2"/>
              </a:rPr>
              <a:t>effect</a:t>
            </a:r>
            <a:endParaRPr lang="fr-CH" altLang="en-US" sz="1600" dirty="0" smtClean="0">
              <a:latin typeface="Arial" charset="0"/>
              <a:sym typeface="Symbol" pitchFamily="18" charset="2"/>
            </a:endParaRPr>
          </a:p>
          <a:p>
            <a:pPr marL="0" indent="0">
              <a:lnSpc>
                <a:spcPct val="80000"/>
              </a:lnSpc>
              <a:spcAft>
                <a:spcPts val="600"/>
              </a:spcAft>
              <a:buNone/>
            </a:pPr>
            <a:r>
              <a:rPr lang="fr-CH" altLang="en-US" sz="1800" dirty="0">
                <a:latin typeface="Arial" charset="0"/>
                <a:sym typeface="Wingdings" panose="05000000000000000000" pitchFamily="2" charset="2"/>
              </a:rPr>
              <a:t> </a:t>
            </a:r>
            <a:r>
              <a:rPr lang="fr-CH" altLang="en-US" sz="1800" dirty="0" smtClean="0">
                <a:latin typeface="Arial" charset="0"/>
                <a:sym typeface="Wingdings" panose="05000000000000000000" pitchFamily="2" charset="2"/>
              </a:rPr>
              <a:t>           </a:t>
            </a:r>
            <a:r>
              <a:rPr lang="fr-CH" altLang="en-US" sz="1800" dirty="0" smtClean="0">
                <a:latin typeface="Arial" charset="0"/>
                <a:sym typeface="Symbol" pitchFamily="18" charset="2"/>
              </a:rPr>
              <a:t>High </a:t>
            </a:r>
            <a:r>
              <a:rPr lang="fr-CH" altLang="en-US" sz="1800" dirty="0" err="1" smtClean="0">
                <a:latin typeface="Arial" charset="0"/>
                <a:sym typeface="Symbol" pitchFamily="18" charset="2"/>
              </a:rPr>
              <a:t>temperature</a:t>
            </a:r>
            <a:r>
              <a:rPr lang="fr-CH" altLang="en-US" sz="1800" dirty="0" smtClean="0">
                <a:latin typeface="Arial" charset="0"/>
                <a:sym typeface="Symbol" pitchFamily="18" charset="2"/>
              </a:rPr>
              <a:t>, </a:t>
            </a:r>
            <a:r>
              <a:rPr lang="fr-CH" altLang="en-US" sz="1800" dirty="0" err="1" smtClean="0">
                <a:latin typeface="Arial" charset="0"/>
                <a:sym typeface="Symbol" pitchFamily="18" charset="2"/>
              </a:rPr>
              <a:t>stationary</a:t>
            </a:r>
            <a:r>
              <a:rPr lang="fr-CH" altLang="en-US" sz="1800" dirty="0" smtClean="0">
                <a:latin typeface="Arial" charset="0"/>
                <a:sym typeface="Symbol" pitchFamily="18" charset="2"/>
              </a:rPr>
              <a:t> </a:t>
            </a:r>
            <a:r>
              <a:rPr lang="fr-CH" altLang="en-US" sz="1800" dirty="0" err="1" smtClean="0">
                <a:latin typeface="Arial" charset="0"/>
                <a:sym typeface="Symbol" pitchFamily="18" charset="2"/>
              </a:rPr>
              <a:t>hybrids</a:t>
            </a:r>
            <a:r>
              <a:rPr lang="fr-CH" altLang="en-US" sz="1800" dirty="0" smtClean="0">
                <a:latin typeface="Arial" charset="0"/>
                <a:sym typeface="Symbol" pitchFamily="18" charset="2"/>
              </a:rPr>
              <a:t> in DT are best for </a:t>
            </a:r>
            <a:r>
              <a:rPr lang="fr-CH" altLang="en-US" sz="1800" dirty="0" err="1" smtClean="0">
                <a:latin typeface="Arial" charset="0"/>
                <a:sym typeface="Symbol" pitchFamily="18" charset="2"/>
              </a:rPr>
              <a:t>such</a:t>
            </a:r>
            <a:r>
              <a:rPr lang="fr-CH" altLang="en-US" sz="1800" dirty="0" smtClean="0">
                <a:latin typeface="Arial" charset="0"/>
                <a:sym typeface="Symbol" pitchFamily="18" charset="2"/>
              </a:rPr>
              <a:t> </a:t>
            </a:r>
            <a:r>
              <a:rPr lang="fr-CH" altLang="en-US" sz="1800" dirty="0" err="1" smtClean="0">
                <a:latin typeface="Arial" charset="0"/>
                <a:sym typeface="Symbol" pitchFamily="18" charset="2"/>
              </a:rPr>
              <a:t>experiments</a:t>
            </a:r>
            <a:endParaRPr lang="fr-CH" altLang="en-US" sz="1800" dirty="0" smtClean="0">
              <a:latin typeface="Arial" charset="0"/>
              <a:sym typeface="Symbol" pitchFamily="18" charset="2"/>
            </a:endParaRPr>
          </a:p>
          <a:p>
            <a:pPr>
              <a:spcAft>
                <a:spcPts val="600"/>
              </a:spcAft>
              <a:buFont typeface="Arial" charset="0"/>
              <a:buNone/>
            </a:pPr>
            <a:r>
              <a:rPr lang="fr-CH" altLang="en-US" sz="2000" b="1" dirty="0" smtClean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3) TAE </a:t>
            </a:r>
            <a:r>
              <a:rPr lang="fr-CH" altLang="en-US" sz="2000" b="1" dirty="0" err="1" smtClean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physics</a:t>
            </a:r>
            <a:endParaRPr lang="fr-CH" altLang="en-US" sz="2000" b="1" dirty="0" smtClean="0">
              <a:solidFill>
                <a:srgbClr val="FF0000"/>
              </a:solidFill>
              <a:latin typeface="Arial" charset="0"/>
              <a:sym typeface="Symbol" pitchFamily="18" charset="2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r-CH" altLang="en-US" sz="1800" dirty="0" err="1" smtClean="0">
                <a:latin typeface="Arial" charset="0"/>
                <a:sym typeface="Symbol" pitchFamily="18" charset="2"/>
              </a:rPr>
              <a:t>Unlike</a:t>
            </a:r>
            <a:r>
              <a:rPr lang="fr-CH" altLang="en-US" sz="1800" dirty="0" smtClean="0">
                <a:latin typeface="Arial" charset="0"/>
                <a:sym typeface="Symbol" pitchFamily="18" charset="2"/>
              </a:rPr>
              <a:t> ITER, JET NBI </a:t>
            </a:r>
            <a:r>
              <a:rPr lang="fr-CH" altLang="en-US" sz="1800" dirty="0" err="1" smtClean="0">
                <a:latin typeface="Arial" charset="0"/>
                <a:sym typeface="Symbol" pitchFamily="18" charset="2"/>
              </a:rPr>
              <a:t>damps</a:t>
            </a:r>
            <a:r>
              <a:rPr lang="fr-CH" altLang="en-US" sz="1800" dirty="0" smtClean="0">
                <a:latin typeface="Arial" charset="0"/>
                <a:sym typeface="Symbol" pitchFamily="18" charset="2"/>
              </a:rPr>
              <a:t> </a:t>
            </a:r>
            <a:r>
              <a:rPr lang="fr-CH" altLang="en-US" sz="1800" dirty="0" err="1" smtClean="0">
                <a:latin typeface="Arial" charset="0"/>
                <a:sym typeface="Symbol" pitchFamily="18" charset="2"/>
              </a:rPr>
              <a:t>TAE’s</a:t>
            </a:r>
            <a:r>
              <a:rPr lang="fr-CH" altLang="en-US" sz="1800" dirty="0" smtClean="0">
                <a:latin typeface="Arial" charset="0"/>
                <a:sym typeface="Symbol" pitchFamily="18" charset="2"/>
              </a:rPr>
              <a:t> and alpha </a:t>
            </a:r>
            <a:r>
              <a:rPr lang="fr-CH" altLang="en-US" sz="1800" dirty="0" err="1" smtClean="0">
                <a:latin typeface="Arial" charset="0"/>
                <a:sym typeface="Symbol" pitchFamily="18" charset="2"/>
              </a:rPr>
              <a:t>driven</a:t>
            </a:r>
            <a:r>
              <a:rPr lang="fr-CH" altLang="en-US" sz="1800" dirty="0" smtClean="0">
                <a:latin typeface="Arial" charset="0"/>
                <a:sym typeface="Symbol" pitchFamily="18" charset="2"/>
              </a:rPr>
              <a:t> </a:t>
            </a:r>
            <a:r>
              <a:rPr lang="fr-CH" altLang="en-US" sz="1800" dirty="0" err="1" smtClean="0">
                <a:latin typeface="Arial" charset="0"/>
                <a:sym typeface="Symbol" pitchFamily="18" charset="2"/>
              </a:rPr>
              <a:t>TAE’s</a:t>
            </a:r>
            <a:r>
              <a:rPr lang="fr-CH" altLang="en-US" sz="1800" dirty="0" smtClean="0">
                <a:latin typeface="Arial" charset="0"/>
                <a:sym typeface="Symbol" pitchFamily="18" charset="2"/>
              </a:rPr>
              <a:t> not </a:t>
            </a:r>
            <a:r>
              <a:rPr lang="fr-CH" altLang="en-US" sz="1800" dirty="0" err="1" smtClean="0">
                <a:latin typeface="Arial" charset="0"/>
                <a:sym typeface="Symbol" pitchFamily="18" charset="2"/>
              </a:rPr>
              <a:t>unstable</a:t>
            </a:r>
            <a:r>
              <a:rPr lang="fr-CH" altLang="en-US" sz="1800" dirty="0" smtClean="0">
                <a:latin typeface="Arial" charset="0"/>
                <a:sym typeface="Symbol" pitchFamily="18" charset="2"/>
              </a:rPr>
              <a:t> in JET </a:t>
            </a:r>
            <a:r>
              <a:rPr lang="fr-CH" altLang="en-US" sz="1800" dirty="0" err="1" smtClean="0">
                <a:latin typeface="Arial" charset="0"/>
                <a:sym typeface="Symbol" pitchFamily="18" charset="2"/>
              </a:rPr>
              <a:t>baselines</a:t>
            </a:r>
            <a:r>
              <a:rPr lang="fr-CH" altLang="en-US" sz="1800" dirty="0" smtClean="0">
                <a:latin typeface="Arial" charset="0"/>
                <a:sym typeface="Symbol" pitchFamily="18" charset="2"/>
              </a:rPr>
              <a:t> and </a:t>
            </a:r>
            <a:r>
              <a:rPr lang="fr-CH" altLang="en-US" sz="1800" dirty="0" err="1" smtClean="0">
                <a:latin typeface="Arial" charset="0"/>
                <a:sym typeface="Symbol" pitchFamily="18" charset="2"/>
              </a:rPr>
              <a:t>hybrids</a:t>
            </a:r>
            <a:endParaRPr lang="fr-CH" altLang="en-US" sz="1800" dirty="0" smtClean="0">
              <a:latin typeface="Arial" charset="0"/>
              <a:sym typeface="Symbol" pitchFamily="18" charset="2"/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fr-CH" altLang="en-US" sz="1600" dirty="0" err="1" smtClean="0">
                <a:latin typeface="Arial" charset="0"/>
                <a:sym typeface="Symbol" pitchFamily="18" charset="2"/>
              </a:rPr>
              <a:t>Develop</a:t>
            </a:r>
            <a:r>
              <a:rPr lang="fr-CH" altLang="en-US" sz="1600" dirty="0" smtClean="0">
                <a:latin typeface="Arial" charset="0"/>
                <a:sym typeface="Symbol" pitchFamily="18" charset="2"/>
              </a:rPr>
              <a:t> a </a:t>
            </a:r>
            <a:r>
              <a:rPr lang="fr-CH" altLang="en-US" sz="1600" dirty="0" err="1" smtClean="0">
                <a:latin typeface="Arial" charset="0"/>
                <a:sym typeface="Symbol" pitchFamily="18" charset="2"/>
              </a:rPr>
              <a:t>specific</a:t>
            </a:r>
            <a:r>
              <a:rPr lang="fr-CH" altLang="en-US" sz="1600" dirty="0" smtClean="0">
                <a:latin typeface="Arial" charset="0"/>
                <a:sym typeface="Symbol" pitchFamily="18" charset="2"/>
              </a:rPr>
              <a:t> TAE-</a:t>
            </a:r>
            <a:r>
              <a:rPr lang="fr-CH" altLang="en-US" sz="1600" dirty="0" err="1" smtClean="0">
                <a:latin typeface="Arial" charset="0"/>
                <a:sym typeface="Symbol" pitchFamily="18" charset="2"/>
              </a:rPr>
              <a:t>prone</a:t>
            </a:r>
            <a:r>
              <a:rPr lang="fr-CH" altLang="en-US" sz="1600" dirty="0" smtClean="0">
                <a:latin typeface="Arial" charset="0"/>
                <a:sym typeface="Symbol" pitchFamily="18" charset="2"/>
              </a:rPr>
              <a:t> </a:t>
            </a:r>
            <a:r>
              <a:rPr lang="fr-CH" altLang="en-US" sz="1600" dirty="0" err="1" smtClean="0">
                <a:latin typeface="Arial" charset="0"/>
                <a:sym typeface="Symbol" pitchFamily="18" charset="2"/>
              </a:rPr>
              <a:t>discharge</a:t>
            </a:r>
            <a:r>
              <a:rPr lang="fr-CH" altLang="en-US" sz="1600" dirty="0" smtClean="0">
                <a:latin typeface="Arial" charset="0"/>
                <a:sym typeface="Symbol" pitchFamily="18" charset="2"/>
              </a:rPr>
              <a:t> for </a:t>
            </a:r>
            <a:r>
              <a:rPr lang="fr-CH" altLang="en-US" sz="1600" dirty="0" err="1" smtClean="0">
                <a:latin typeface="Arial" charset="0"/>
                <a:sym typeface="Symbol" pitchFamily="18" charset="2"/>
              </a:rPr>
              <a:t>observing</a:t>
            </a:r>
            <a:r>
              <a:rPr lang="fr-CH" altLang="en-US" sz="1600" dirty="0" smtClean="0">
                <a:latin typeface="Arial" charset="0"/>
                <a:sym typeface="Symbol" pitchFamily="18" charset="2"/>
              </a:rPr>
              <a:t> </a:t>
            </a:r>
            <a:r>
              <a:rPr lang="fr-CH" altLang="en-US" sz="1600" dirty="0" err="1" smtClean="0">
                <a:latin typeface="Arial" charset="0"/>
                <a:sym typeface="Symbol" pitchFamily="18" charset="2"/>
              </a:rPr>
              <a:t>unstable</a:t>
            </a:r>
            <a:r>
              <a:rPr lang="fr-CH" altLang="en-US" sz="1600" dirty="0" smtClean="0">
                <a:latin typeface="Arial" charset="0"/>
                <a:sym typeface="Symbol" pitchFamily="18" charset="2"/>
              </a:rPr>
              <a:t> </a:t>
            </a:r>
            <a:r>
              <a:rPr lang="fr-CH" altLang="en-US" sz="1600" dirty="0" err="1" smtClean="0">
                <a:latin typeface="Arial" charset="0"/>
                <a:sym typeface="Symbol" pitchFamily="18" charset="2"/>
              </a:rPr>
              <a:t>TAE’s</a:t>
            </a:r>
            <a:r>
              <a:rPr lang="fr-CH" altLang="en-US" sz="1600" dirty="0" smtClean="0">
                <a:latin typeface="Arial" charset="0"/>
                <a:sym typeface="Symbol" pitchFamily="18" charset="2"/>
              </a:rPr>
              <a:t> in JET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fr-CH" altLang="en-US" sz="1600" dirty="0" smtClean="0">
                <a:latin typeface="Arial" charset="0"/>
                <a:sym typeface="Symbol" pitchFamily="18" charset="2"/>
              </a:rPr>
              <a:t>Probe the net stable TAE </a:t>
            </a:r>
            <a:r>
              <a:rPr lang="fr-CH" altLang="en-US" sz="1600" dirty="0" err="1" smtClean="0">
                <a:latin typeface="Arial" charset="0"/>
                <a:sym typeface="Symbol" pitchFamily="18" charset="2"/>
              </a:rPr>
              <a:t>spectrum</a:t>
            </a:r>
            <a:r>
              <a:rPr lang="fr-CH" altLang="en-US" sz="1600" dirty="0" smtClean="0">
                <a:latin typeface="Arial" charset="0"/>
                <a:sym typeface="Symbol" pitchFamily="18" charset="2"/>
              </a:rPr>
              <a:t> </a:t>
            </a:r>
            <a:r>
              <a:rPr lang="fr-CH" altLang="en-US" sz="1600" dirty="0" err="1" smtClean="0">
                <a:latin typeface="Arial" charset="0"/>
                <a:sym typeface="Symbol" pitchFamily="18" charset="2"/>
              </a:rPr>
              <a:t>using</a:t>
            </a:r>
            <a:r>
              <a:rPr lang="fr-CH" altLang="en-US" sz="1600" dirty="0" smtClean="0">
                <a:latin typeface="Arial" charset="0"/>
                <a:sym typeface="Symbol" pitchFamily="18" charset="2"/>
              </a:rPr>
              <a:t> the active TAE </a:t>
            </a:r>
            <a:r>
              <a:rPr lang="fr-CH" altLang="en-US" sz="1600" dirty="0" err="1" smtClean="0">
                <a:latin typeface="Arial" charset="0"/>
                <a:sym typeface="Symbol" pitchFamily="18" charset="2"/>
              </a:rPr>
              <a:t>antennae</a:t>
            </a:r>
            <a:r>
              <a:rPr lang="fr-CH" altLang="en-US" sz="1600" dirty="0" smtClean="0">
                <a:latin typeface="Arial" charset="0"/>
                <a:sym typeface="Symbol" pitchFamily="18" charset="2"/>
              </a:rPr>
              <a:t> in all conditions, </a:t>
            </a:r>
            <a:r>
              <a:rPr lang="fr-CH" altLang="en-US" sz="1600" dirty="0" err="1" smtClean="0">
                <a:latin typeface="Arial" charset="0"/>
                <a:sym typeface="Symbol" pitchFamily="18" charset="2"/>
              </a:rPr>
              <a:t>inferring</a:t>
            </a:r>
            <a:r>
              <a:rPr lang="fr-CH" altLang="en-US" sz="1600" dirty="0" smtClean="0">
                <a:latin typeface="Arial" charset="0"/>
                <a:sym typeface="Symbol" pitchFamily="18" charset="2"/>
              </a:rPr>
              <a:t> </a:t>
            </a:r>
            <a:r>
              <a:rPr lang="fr-CH" altLang="en-US" sz="1600" dirty="0" err="1" smtClean="0">
                <a:latin typeface="Arial" charset="0"/>
                <a:sym typeface="Symbol" pitchFamily="18" charset="2"/>
              </a:rPr>
              <a:t>damping</a:t>
            </a:r>
            <a:r>
              <a:rPr lang="fr-CH" altLang="en-US" sz="1600" dirty="0" smtClean="0">
                <a:latin typeface="Arial" charset="0"/>
                <a:sym typeface="Symbol" pitchFamily="18" charset="2"/>
              </a:rPr>
              <a:t> and drive </a:t>
            </a:r>
            <a:r>
              <a:rPr lang="fr-CH" altLang="en-US" sz="1600" dirty="0" err="1" smtClean="0">
                <a:latin typeface="Arial" charset="0"/>
                <a:sym typeface="Symbol" pitchFamily="18" charset="2"/>
              </a:rPr>
              <a:t>from</a:t>
            </a:r>
            <a:r>
              <a:rPr lang="fr-CH" altLang="en-US" sz="1600" dirty="0" smtClean="0">
                <a:latin typeface="Arial" charset="0"/>
                <a:sym typeface="Symbol" pitchFamily="18" charset="2"/>
              </a:rPr>
              <a:t> </a:t>
            </a:r>
            <a:r>
              <a:rPr lang="fr-CH" altLang="en-US" sz="1600" dirty="0" err="1" smtClean="0">
                <a:latin typeface="Arial" charset="0"/>
                <a:sym typeface="Symbol" pitchFamily="18" charset="2"/>
              </a:rPr>
              <a:t>measurements</a:t>
            </a:r>
            <a:endParaRPr lang="fr-FR" altLang="en-US" sz="1800" dirty="0" smtClean="0">
              <a:latin typeface="Arial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898319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z="1400" smtClean="0"/>
              <a:t>George Sips| PPPL Seminar| Princeton| 26-Jan-2016| </a:t>
            </a:r>
            <a:r>
              <a:rPr lang="en-GB" altLang="en-US" sz="1600" b="1" smtClean="0"/>
              <a:t>Page </a:t>
            </a:r>
            <a:fld id="{FC151A49-3979-420A-B659-7791CE30D9C3}" type="slidenum">
              <a:rPr lang="en-GB" altLang="en-US" sz="1600" b="1" smtClean="0"/>
              <a:pPr/>
              <a:t>28</a:t>
            </a:fld>
            <a:endParaRPr lang="en-GB" altLang="en-US" sz="1600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543800" cy="457200"/>
          </a:xfrm>
        </p:spPr>
        <p:txBody>
          <a:bodyPr/>
          <a:lstStyle/>
          <a:p>
            <a:r>
              <a:rPr lang="en-GB" sz="2800" dirty="0" smtClean="0"/>
              <a:t>Isotope effects</a:t>
            </a:r>
            <a:endParaRPr lang="en-GB" sz="2800" dirty="0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220072" y="1052736"/>
            <a:ext cx="3587749" cy="3456384"/>
            <a:chOff x="3288" y="1706"/>
            <a:chExt cx="2472" cy="2396"/>
          </a:xfrm>
        </p:grpSpPr>
        <p:pic>
          <p:nvPicPr>
            <p:cNvPr id="6" name="Picture 5" descr="JG9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4" y="1706"/>
              <a:ext cx="2426" cy="2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11"/>
            <p:cNvSpPr txBox="1">
              <a:spLocks noChangeArrowheads="1"/>
            </p:cNvSpPr>
            <p:nvPr/>
          </p:nvSpPr>
          <p:spPr bwMode="auto">
            <a:xfrm>
              <a:off x="4105" y="2160"/>
              <a:ext cx="204" cy="231"/>
            </a:xfrm>
            <a:prstGeom prst="rect">
              <a:avLst/>
            </a:prstGeom>
            <a:solidFill>
              <a:schemeClr val="bg1">
                <a:alpha val="349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>
                  <a:solidFill>
                    <a:srgbClr val="FF0000"/>
                  </a:solidFill>
                </a:rPr>
                <a:t>T</a:t>
              </a:r>
            </a:p>
          </p:txBody>
        </p:sp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4377" y="2523"/>
              <a:ext cx="205" cy="231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>
                  <a:solidFill>
                    <a:srgbClr val="0000FF"/>
                  </a:solidFill>
                </a:rPr>
                <a:t>D</a:t>
              </a:r>
            </a:p>
          </p:txBody>
        </p:sp>
        <p:sp>
          <p:nvSpPr>
            <p:cNvPr id="9" name="Text Box 17"/>
            <p:cNvSpPr txBox="1">
              <a:spLocks noChangeArrowheads="1"/>
            </p:cNvSpPr>
            <p:nvPr/>
          </p:nvSpPr>
          <p:spPr bwMode="auto">
            <a:xfrm rot="-5400000">
              <a:off x="2763" y="2730"/>
              <a:ext cx="1262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GB" altLang="en-US" sz="1600"/>
                <a:t>n</a:t>
              </a:r>
              <a:r>
                <a:rPr lang="en-GB" altLang="en-US" sz="1600" baseline="-25000"/>
                <a:t>e</a:t>
              </a:r>
              <a:r>
                <a:rPr lang="en-GB" altLang="en-US" sz="1600"/>
                <a:t>T</a:t>
              </a:r>
              <a:r>
                <a:rPr lang="en-GB" altLang="en-US" sz="1600" baseline="-25000"/>
                <a:t>e</a:t>
              </a:r>
              <a:r>
                <a:rPr lang="en-GB" altLang="en-US" sz="1600"/>
                <a:t> pedestal  (kPa)</a:t>
              </a:r>
            </a:p>
          </p:txBody>
        </p:sp>
        <p:sp>
          <p:nvSpPr>
            <p:cNvPr id="10" name="Text Box 21"/>
            <p:cNvSpPr txBox="1">
              <a:spLocks noChangeArrowheads="1"/>
            </p:cNvSpPr>
            <p:nvPr/>
          </p:nvSpPr>
          <p:spPr bwMode="auto">
            <a:xfrm>
              <a:off x="4876" y="3566"/>
              <a:ext cx="204" cy="231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H</a:t>
              </a:r>
            </a:p>
          </p:txBody>
        </p:sp>
      </p:grpSp>
      <p:sp>
        <p:nvSpPr>
          <p:cNvPr id="11" name="Rectangle 10"/>
          <p:cNvSpPr>
            <a:spLocks noGrp="1"/>
          </p:cNvSpPr>
          <p:nvPr/>
        </p:nvSpPr>
        <p:spPr bwMode="auto">
          <a:xfrm>
            <a:off x="179512" y="1484784"/>
            <a:ext cx="4752528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altLang="en-US" sz="2000" b="1" dirty="0" smtClean="0">
                <a:solidFill>
                  <a:srgbClr val="003399"/>
                </a:solidFill>
                <a:latin typeface="+mn-lt"/>
                <a:cs typeface="Arial" charset="0"/>
              </a:rPr>
              <a:t>Motivation:</a:t>
            </a:r>
            <a:r>
              <a:rPr lang="en-US" altLang="en-US" sz="2000" dirty="0" smtClean="0">
                <a:solidFill>
                  <a:srgbClr val="003399"/>
                </a:solidFill>
                <a:latin typeface="+mn-lt"/>
                <a:cs typeface="Arial" charset="0"/>
              </a:rPr>
              <a:t> </a:t>
            </a:r>
          </a:p>
          <a:p>
            <a:pPr eaLnBrk="1" hangingPunct="1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fr-CH" altLang="en-US" sz="2000" dirty="0" smtClean="0">
                <a:latin typeface="+mn-lt"/>
                <a:cs typeface="Arial" charset="0"/>
              </a:rPr>
              <a:t>DTE1: </a:t>
            </a:r>
            <a:r>
              <a:rPr lang="fr-CH" altLang="en-US" sz="2000" dirty="0" err="1" smtClean="0">
                <a:latin typeface="+mn-lt"/>
                <a:cs typeface="Arial" charset="0"/>
              </a:rPr>
              <a:t>Only</a:t>
            </a:r>
            <a:r>
              <a:rPr lang="fr-CH" altLang="en-US" sz="2000" dirty="0" smtClean="0">
                <a:latin typeface="+mn-lt"/>
                <a:cs typeface="Arial" charset="0"/>
              </a:rPr>
              <a:t> a </a:t>
            </a:r>
            <a:r>
              <a:rPr lang="fr-CH" altLang="en-US" sz="2000" dirty="0" err="1" smtClean="0">
                <a:latin typeface="+mn-lt"/>
                <a:cs typeface="Arial" charset="0"/>
              </a:rPr>
              <a:t>small</a:t>
            </a:r>
            <a:r>
              <a:rPr lang="fr-CH" altLang="en-US" sz="2000" dirty="0" smtClean="0">
                <a:latin typeface="+mn-lt"/>
                <a:cs typeface="Arial" charset="0"/>
              </a:rPr>
              <a:t> </a:t>
            </a:r>
            <a:r>
              <a:rPr lang="fr-CH" altLang="en-US" sz="2000" dirty="0" err="1" smtClean="0">
                <a:latin typeface="+mn-lt"/>
                <a:cs typeface="Arial" charset="0"/>
              </a:rPr>
              <a:t>dataset</a:t>
            </a:r>
            <a:r>
              <a:rPr lang="fr-CH" altLang="en-US" sz="2000" dirty="0" smtClean="0">
                <a:latin typeface="+mn-lt"/>
                <a:cs typeface="Arial" charset="0"/>
              </a:rPr>
              <a:t> in full T</a:t>
            </a:r>
          </a:p>
          <a:p>
            <a:pPr eaLnBrk="1" hangingPunct="1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fr-CH" altLang="en-US" sz="2000" dirty="0" smtClean="0">
                <a:latin typeface="+mn-lt"/>
                <a:cs typeface="Arial" charset="0"/>
              </a:rPr>
              <a:t>DTE1: Poor </a:t>
            </a:r>
            <a:r>
              <a:rPr lang="fr-CH" altLang="en-US" sz="2000" dirty="0" err="1" smtClean="0">
                <a:latin typeface="+mn-lt"/>
                <a:cs typeface="Arial" charset="0"/>
              </a:rPr>
              <a:t>resolution</a:t>
            </a:r>
            <a:r>
              <a:rPr lang="fr-CH" altLang="en-US" sz="2000" dirty="0" smtClean="0">
                <a:latin typeface="+mn-lt"/>
                <a:cs typeface="Arial" charset="0"/>
              </a:rPr>
              <a:t> profile diagnostics</a:t>
            </a:r>
          </a:p>
          <a:p>
            <a:pPr eaLnBrk="1" hangingPunct="1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fr-CH" altLang="en-US" sz="2000" dirty="0" smtClean="0">
                <a:latin typeface="+mn-lt"/>
                <a:cs typeface="Arial" charset="0"/>
              </a:rPr>
              <a:t>DTE1 </a:t>
            </a:r>
            <a:r>
              <a:rPr lang="fr-CH" altLang="en-US" sz="2000" dirty="0" err="1" smtClean="0">
                <a:latin typeface="+mn-lt"/>
                <a:cs typeface="Arial" charset="0"/>
              </a:rPr>
              <a:t>results</a:t>
            </a:r>
            <a:r>
              <a:rPr lang="fr-CH" altLang="en-US" sz="2000" dirty="0" smtClean="0">
                <a:latin typeface="+mn-lt"/>
                <a:cs typeface="Arial" charset="0"/>
              </a:rPr>
              <a:t> </a:t>
            </a:r>
            <a:r>
              <a:rPr lang="fr-CH" altLang="en-US" sz="2000" dirty="0" err="1" smtClean="0">
                <a:latin typeface="+mn-lt"/>
                <a:cs typeface="Arial" charset="0"/>
              </a:rPr>
              <a:t>suggest</a:t>
            </a:r>
            <a:r>
              <a:rPr lang="fr-CH" altLang="en-US" sz="2000" dirty="0" smtClean="0">
                <a:latin typeface="+mn-lt"/>
                <a:cs typeface="Arial" charset="0"/>
              </a:rPr>
              <a:t> large </a:t>
            </a:r>
            <a:r>
              <a:rPr lang="fr-CH" altLang="en-US" sz="2000" dirty="0" err="1" smtClean="0">
                <a:latin typeface="+mn-lt"/>
                <a:cs typeface="Arial" charset="0"/>
              </a:rPr>
              <a:t>difference</a:t>
            </a:r>
            <a:r>
              <a:rPr lang="fr-CH" altLang="en-US" sz="2000" dirty="0" smtClean="0">
                <a:latin typeface="+mn-lt"/>
                <a:cs typeface="Arial" charset="0"/>
              </a:rPr>
              <a:t> </a:t>
            </a:r>
            <a:r>
              <a:rPr lang="fr-CH" altLang="en-US" sz="2000" dirty="0" err="1" smtClean="0">
                <a:latin typeface="+mn-lt"/>
                <a:cs typeface="Arial" charset="0"/>
              </a:rPr>
              <a:t>between</a:t>
            </a:r>
            <a:r>
              <a:rPr lang="fr-CH" altLang="en-US" sz="2000" dirty="0" smtClean="0">
                <a:latin typeface="+mn-lt"/>
                <a:cs typeface="Arial" charset="0"/>
              </a:rPr>
              <a:t> </a:t>
            </a:r>
            <a:r>
              <a:rPr lang="fr-CH" altLang="en-US" sz="2000" dirty="0" err="1" smtClean="0">
                <a:latin typeface="+mn-lt"/>
                <a:cs typeface="Arial" charset="0"/>
              </a:rPr>
              <a:t>core</a:t>
            </a:r>
            <a:r>
              <a:rPr lang="fr-CH" altLang="en-US" sz="2000" dirty="0" smtClean="0">
                <a:latin typeface="+mn-lt"/>
                <a:cs typeface="Arial" charset="0"/>
              </a:rPr>
              <a:t> </a:t>
            </a:r>
            <a:r>
              <a:rPr lang="fr-CH" altLang="en-US" sz="2000" dirty="0" err="1" smtClean="0">
                <a:latin typeface="+mn-lt"/>
                <a:cs typeface="Arial" charset="0"/>
              </a:rPr>
              <a:t>scaling</a:t>
            </a:r>
            <a:r>
              <a:rPr lang="fr-CH" altLang="en-US" sz="2000" dirty="0" smtClean="0">
                <a:latin typeface="+mn-lt"/>
                <a:cs typeface="Arial" charset="0"/>
              </a:rPr>
              <a:t> (none) and </a:t>
            </a:r>
            <a:r>
              <a:rPr lang="fr-CH" altLang="en-US" sz="2000" dirty="0" err="1" smtClean="0">
                <a:latin typeface="+mn-lt"/>
                <a:cs typeface="Arial" charset="0"/>
              </a:rPr>
              <a:t>pedestal</a:t>
            </a:r>
            <a:r>
              <a:rPr lang="fr-CH" altLang="en-US" sz="2000" dirty="0" smtClean="0">
                <a:latin typeface="+mn-lt"/>
                <a:cs typeface="Arial" charset="0"/>
              </a:rPr>
              <a:t> </a:t>
            </a:r>
            <a:r>
              <a:rPr lang="fr-CH" altLang="en-US" sz="2000" dirty="0" err="1" smtClean="0">
                <a:latin typeface="+mn-lt"/>
                <a:cs typeface="Arial" charset="0"/>
              </a:rPr>
              <a:t>scaling</a:t>
            </a:r>
            <a:r>
              <a:rPr lang="fr-CH" altLang="en-US" sz="2000" dirty="0" smtClean="0">
                <a:latin typeface="+mn-lt"/>
                <a:cs typeface="Arial" charset="0"/>
              </a:rPr>
              <a:t> (</a:t>
            </a:r>
            <a:r>
              <a:rPr lang="fr-CH" altLang="en-US" sz="2000" dirty="0" err="1" smtClean="0">
                <a:latin typeface="+mn-lt"/>
                <a:cs typeface="Arial" charset="0"/>
              </a:rPr>
              <a:t>strong</a:t>
            </a:r>
            <a:r>
              <a:rPr lang="fr-CH" altLang="en-US" sz="2000" dirty="0" smtClean="0">
                <a:latin typeface="+mn-lt"/>
                <a:cs typeface="Arial" charset="0"/>
              </a:rPr>
              <a:t>) </a:t>
            </a:r>
            <a:r>
              <a:rPr lang="fr-CH" altLang="en-US" sz="2000" dirty="0" err="1" smtClean="0">
                <a:latin typeface="+mn-lt"/>
                <a:cs typeface="Arial" charset="0"/>
              </a:rPr>
              <a:t>with</a:t>
            </a:r>
            <a:r>
              <a:rPr lang="fr-CH" altLang="en-US" sz="2000" dirty="0" smtClean="0">
                <a:latin typeface="+mn-lt"/>
                <a:cs typeface="Arial" charset="0"/>
              </a:rPr>
              <a:t> ion mass</a:t>
            </a:r>
          </a:p>
          <a:p>
            <a:pPr eaLnBrk="1" hangingPunct="1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fr-CH" altLang="en-US" sz="2000" dirty="0" err="1" smtClean="0">
                <a:latin typeface="+mn-lt"/>
                <a:cs typeface="Arial" charset="0"/>
              </a:rPr>
              <a:t>Largest</a:t>
            </a:r>
            <a:r>
              <a:rPr lang="fr-CH" altLang="en-US" sz="2000" dirty="0" smtClean="0">
                <a:latin typeface="+mn-lt"/>
                <a:cs typeface="Arial" charset="0"/>
              </a:rPr>
              <a:t> </a:t>
            </a:r>
            <a:r>
              <a:rPr lang="fr-CH" altLang="en-US" sz="2000" dirty="0" err="1" smtClean="0">
                <a:latin typeface="+mn-lt"/>
                <a:cs typeface="Arial" charset="0"/>
              </a:rPr>
              <a:t>pedestal</a:t>
            </a:r>
            <a:r>
              <a:rPr lang="fr-CH" altLang="en-US" sz="2000" dirty="0" smtClean="0">
                <a:latin typeface="+mn-lt"/>
                <a:cs typeface="Arial" charset="0"/>
              </a:rPr>
              <a:t> and </a:t>
            </a:r>
            <a:r>
              <a:rPr lang="fr-CH" altLang="en-US" sz="2000" dirty="0" err="1" smtClean="0">
                <a:latin typeface="+mn-lt"/>
                <a:cs typeface="Arial" charset="0"/>
              </a:rPr>
              <a:t>ELMs</a:t>
            </a:r>
            <a:r>
              <a:rPr lang="fr-CH" altLang="en-US" sz="2000" dirty="0" smtClean="0">
                <a:latin typeface="+mn-lt"/>
                <a:cs typeface="Arial" charset="0"/>
              </a:rPr>
              <a:t> in full 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5536" y="4653136"/>
            <a:ext cx="8667757" cy="15542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/>
              <a:buChar char="à"/>
            </a:pPr>
            <a:r>
              <a:rPr lang="en-GB" sz="2000" dirty="0" smtClean="0">
                <a:solidFill>
                  <a:srgbClr val="0000FF"/>
                </a:solidFill>
              </a:rPr>
              <a:t>Hydrogen campaign:		 in 2016 		(12-14 MW NBI, 5MW ICRH)</a:t>
            </a:r>
          </a:p>
          <a:p>
            <a:pPr marL="342900" indent="-342900">
              <a:spcAft>
                <a:spcPts val="600"/>
              </a:spcAft>
              <a:buFont typeface="Wingdings"/>
              <a:buChar char="à"/>
            </a:pPr>
            <a:r>
              <a:rPr lang="en-GB" sz="2000" dirty="0" smtClean="0">
                <a:solidFill>
                  <a:srgbClr val="0000FF"/>
                </a:solidFill>
              </a:rPr>
              <a:t>Final Deuterium campaign:	 in 2017/18</a:t>
            </a:r>
          </a:p>
          <a:p>
            <a:pPr>
              <a:spcAft>
                <a:spcPts val="600"/>
              </a:spcAft>
            </a:pPr>
            <a:r>
              <a:rPr lang="en-GB" sz="2000" dirty="0" smtClean="0">
                <a:solidFill>
                  <a:srgbClr val="0000FF"/>
                </a:solidFill>
                <a:sym typeface="Wingdings" panose="05000000000000000000" pitchFamily="2" charset="2"/>
              </a:rPr>
              <a:t> </a:t>
            </a:r>
            <a:r>
              <a:rPr lang="en-GB" sz="2000" dirty="0" smtClean="0">
                <a:solidFill>
                  <a:srgbClr val="0000FF"/>
                </a:solidFill>
              </a:rPr>
              <a:t>100% Tritium campaign:	 in 2018 		(34 MW NBI, 8 MW ICRH)</a:t>
            </a:r>
          </a:p>
          <a:p>
            <a:pPr>
              <a:spcAft>
                <a:spcPts val="600"/>
              </a:spcAft>
            </a:pPr>
            <a:r>
              <a:rPr lang="en-GB" sz="2000" dirty="0" smtClean="0">
                <a:solidFill>
                  <a:srgbClr val="0000FF"/>
                </a:solidFill>
                <a:sym typeface="Wingdings" panose="05000000000000000000" pitchFamily="2" charset="2"/>
              </a:rPr>
              <a:t> </a:t>
            </a:r>
            <a:r>
              <a:rPr lang="en-GB" sz="2000" dirty="0" smtClean="0">
                <a:solidFill>
                  <a:srgbClr val="0000FF"/>
                </a:solidFill>
              </a:rPr>
              <a:t>DT campaign:			 in 2019 </a:t>
            </a:r>
            <a:endParaRPr lang="en-GB" sz="2000" dirty="0">
              <a:solidFill>
                <a:srgbClr val="0000FF"/>
              </a:solidFill>
            </a:endParaRPr>
          </a:p>
        </p:txBody>
      </p:sp>
      <p:sp>
        <p:nvSpPr>
          <p:cNvPr id="12" name="Right Brace 11"/>
          <p:cNvSpPr/>
          <p:nvPr/>
        </p:nvSpPr>
        <p:spPr>
          <a:xfrm>
            <a:off x="5373916" y="5122615"/>
            <a:ext cx="422220" cy="1042689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319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z="1400" smtClean="0"/>
              <a:t>George Sips| PPPL Seminar| Princeton| 26-Jan-2016| </a:t>
            </a:r>
            <a:r>
              <a:rPr lang="en-GB" altLang="en-US" sz="1600" b="1" smtClean="0"/>
              <a:t>Page </a:t>
            </a:r>
            <a:fld id="{FC151A49-3979-420A-B659-7791CE30D9C3}" type="slidenum">
              <a:rPr lang="en-GB" altLang="en-US" sz="1600" b="1" smtClean="0"/>
              <a:pPr/>
              <a:t>29</a:t>
            </a:fld>
            <a:endParaRPr lang="en-GB" altLang="en-US" sz="1600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543800" cy="457200"/>
          </a:xfrm>
        </p:spPr>
        <p:txBody>
          <a:bodyPr/>
          <a:lstStyle/>
          <a:p>
            <a:r>
              <a:rPr lang="en-GB" sz="2800" dirty="0" smtClean="0"/>
              <a:t>Alpha and TAE physics</a:t>
            </a:r>
            <a:endParaRPr lang="en-GB" sz="2800" dirty="0"/>
          </a:p>
        </p:txBody>
      </p:sp>
      <p:sp>
        <p:nvSpPr>
          <p:cNvPr id="2" name="Rectangle 1"/>
          <p:cNvSpPr/>
          <p:nvPr/>
        </p:nvSpPr>
        <p:spPr>
          <a:xfrm>
            <a:off x="467544" y="1124744"/>
            <a:ext cx="84969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400" dirty="0"/>
              <a:t>Study the </a:t>
            </a:r>
            <a:r>
              <a:rPr lang="en-GB" sz="2400" dirty="0">
                <a:solidFill>
                  <a:srgbClr val="FF0000"/>
                </a:solidFill>
              </a:rPr>
              <a:t>effects of alpha particles </a:t>
            </a:r>
            <a:r>
              <a:rPr lang="en-GB" sz="2400" dirty="0"/>
              <a:t>on the plasma with significant alpha heating and alpha pressure (</a:t>
            </a:r>
            <a:r>
              <a:rPr lang="en-GB" sz="2400" dirty="0" err="1"/>
              <a:t>T</a:t>
            </a:r>
            <a:r>
              <a:rPr lang="en-GB" sz="2400" baseline="-25000" dirty="0" err="1"/>
              <a:t>i</a:t>
            </a:r>
            <a:r>
              <a:rPr lang="en-GB" sz="2400" dirty="0"/>
              <a:t> </a:t>
            </a:r>
            <a:r>
              <a:rPr lang="en-GB" sz="2400" dirty="0">
                <a:latin typeface="Symbol" panose="05050102010706020507" pitchFamily="18" charset="2"/>
              </a:rPr>
              <a:t></a:t>
            </a:r>
            <a:r>
              <a:rPr lang="en-GB" sz="2400" dirty="0"/>
              <a:t> 10keV, </a:t>
            </a:r>
            <a:r>
              <a:rPr lang="en-GB" sz="2400" dirty="0">
                <a:latin typeface="Symbol" panose="05050102010706020507" pitchFamily="18" charset="2"/>
              </a:rPr>
              <a:t>b</a:t>
            </a:r>
            <a:r>
              <a:rPr lang="en-GB" sz="2400" baseline="-25000" dirty="0"/>
              <a:t>N</a:t>
            </a:r>
            <a:r>
              <a:rPr lang="en-GB" sz="2400" dirty="0">
                <a:latin typeface="Symbol" panose="05050102010706020507" pitchFamily="18" charset="2"/>
              </a:rPr>
              <a:t></a:t>
            </a:r>
            <a:r>
              <a:rPr lang="en-GB" sz="2400" dirty="0"/>
              <a:t>2, </a:t>
            </a:r>
            <a:r>
              <a:rPr lang="en-GB" sz="2400" dirty="0" smtClean="0"/>
              <a:t>P</a:t>
            </a:r>
            <a:r>
              <a:rPr lang="en-GB" sz="2400" baseline="-25000" dirty="0" smtClean="0">
                <a:latin typeface="Symbol" panose="05050102010706020507" pitchFamily="18" charset="2"/>
              </a:rPr>
              <a:t>a</a:t>
            </a:r>
            <a:r>
              <a:rPr lang="en-GB" sz="2400" dirty="0" smtClean="0"/>
              <a:t>~1-3MW)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DTE1 alpha heating experiment (D/T ratio scan) was transient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Electron heating by </a:t>
            </a:r>
            <a:r>
              <a:rPr lang="en-GB" sz="2000" dirty="0">
                <a:latin typeface="Symbol" panose="05050102010706020507" pitchFamily="18" charset="2"/>
              </a:rPr>
              <a:t>a</a:t>
            </a:r>
            <a:r>
              <a:rPr lang="en-GB" sz="2000" dirty="0"/>
              <a:t>’s as expected but ion ’’heating’’ was </a:t>
            </a:r>
            <a:r>
              <a:rPr lang="en-GB" sz="2000" dirty="0" smtClean="0"/>
              <a:t>3x </a:t>
            </a:r>
            <a:r>
              <a:rPr lang="en-GB" sz="2000" dirty="0"/>
              <a:t>larger and unexpected</a:t>
            </a:r>
            <a:r>
              <a:rPr lang="en-GB" sz="2000" dirty="0" smtClean="0"/>
              <a:t>!</a:t>
            </a:r>
            <a:endParaRPr lang="en-GB" sz="2000" dirty="0"/>
          </a:p>
        </p:txBody>
      </p:sp>
      <p:sp>
        <p:nvSpPr>
          <p:cNvPr id="5" name="Rectangle 4"/>
          <p:cNvSpPr/>
          <p:nvPr/>
        </p:nvSpPr>
        <p:spPr>
          <a:xfrm>
            <a:off x="539552" y="3501008"/>
            <a:ext cx="374441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400" dirty="0"/>
              <a:t>Provide systematic data on </a:t>
            </a:r>
            <a:r>
              <a:rPr lang="en-GB" sz="2400" dirty="0" err="1">
                <a:solidFill>
                  <a:srgbClr val="FF0000"/>
                </a:solidFill>
              </a:rPr>
              <a:t>Alfvén</a:t>
            </a:r>
            <a:r>
              <a:rPr lang="en-GB" sz="2400" dirty="0">
                <a:solidFill>
                  <a:srgbClr val="FF0000"/>
                </a:solidFill>
              </a:rPr>
              <a:t> mode </a:t>
            </a:r>
            <a:r>
              <a:rPr lang="en-GB" sz="2400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en-GB" sz="2400" dirty="0">
                <a:solidFill>
                  <a:srgbClr val="FF0000"/>
                </a:solidFill>
              </a:rPr>
              <a:t> drive </a:t>
            </a:r>
            <a:r>
              <a:rPr lang="en-GB" sz="2400" dirty="0"/>
              <a:t>and damping </a:t>
            </a:r>
          </a:p>
          <a:p>
            <a:pPr>
              <a:spcAft>
                <a:spcPts val="1200"/>
              </a:spcAft>
            </a:pPr>
            <a:r>
              <a:rPr lang="en-GB" sz="2400" dirty="0">
                <a:solidFill>
                  <a:srgbClr val="FF0000"/>
                </a:solidFill>
              </a:rPr>
              <a:t>Study </a:t>
            </a:r>
            <a:r>
              <a:rPr lang="en-GB" sz="2400" dirty="0" err="1">
                <a:solidFill>
                  <a:srgbClr val="FF0000"/>
                </a:solidFill>
              </a:rPr>
              <a:t>Alfvén</a:t>
            </a:r>
            <a:r>
              <a:rPr lang="en-GB" sz="2400" dirty="0">
                <a:solidFill>
                  <a:srgbClr val="FF0000"/>
                </a:solidFill>
              </a:rPr>
              <a:t> modes</a:t>
            </a:r>
            <a:r>
              <a:rPr lang="en-GB" sz="2400" dirty="0"/>
              <a:t> driven unstable </a:t>
            </a:r>
            <a:r>
              <a:rPr lang="en-GB" sz="2400" dirty="0" smtClean="0"/>
              <a:t>by </a:t>
            </a:r>
            <a:r>
              <a:rPr lang="en-GB" sz="2400" dirty="0" smtClean="0">
                <a:latin typeface="Symbol" panose="05050102010706020507" pitchFamily="18" charset="2"/>
              </a:rPr>
              <a:t>a</a:t>
            </a:r>
            <a:r>
              <a:rPr lang="en-GB" sz="2400" dirty="0" smtClean="0"/>
              <a:t>’s </a:t>
            </a:r>
            <a:r>
              <a:rPr lang="en-GB" sz="2400" dirty="0"/>
              <a:t>and their effect on a transport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27414"/>
            <a:ext cx="3708202" cy="2621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0"/>
          <p:cNvSpPr txBox="1">
            <a:spLocks noChangeArrowheads="1"/>
          </p:cNvSpPr>
          <p:nvPr/>
        </p:nvSpPr>
        <p:spPr bwMode="auto">
          <a:xfrm>
            <a:off x="5364659" y="6007819"/>
            <a:ext cx="31686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CH" altLang="en-US" sz="1400" i="1" dirty="0"/>
              <a:t>One of the </a:t>
            </a:r>
            <a:r>
              <a:rPr lang="fr-CH" altLang="en-US" sz="1400" i="1" dirty="0" err="1"/>
              <a:t>two</a:t>
            </a:r>
            <a:r>
              <a:rPr lang="fr-CH" altLang="en-US" sz="1400" i="1" dirty="0"/>
              <a:t> </a:t>
            </a:r>
            <a:r>
              <a:rPr lang="fr-CH" altLang="en-US" sz="1400" i="1" dirty="0" err="1"/>
              <a:t>toroidally</a:t>
            </a:r>
            <a:r>
              <a:rPr lang="fr-CH" altLang="en-US" sz="1400" i="1" dirty="0"/>
              <a:t> opposite 4-element TAE </a:t>
            </a:r>
            <a:r>
              <a:rPr lang="fr-CH" altLang="en-US" sz="1400" i="1" dirty="0" err="1"/>
              <a:t>antennae</a:t>
            </a:r>
            <a:r>
              <a:rPr lang="fr-CH" altLang="en-US" sz="1400" i="1" dirty="0"/>
              <a:t> in JET </a:t>
            </a:r>
            <a:r>
              <a:rPr lang="fr-CH" altLang="en-US" sz="1400" i="1" dirty="0" err="1"/>
              <a:t>vessel</a:t>
            </a:r>
            <a:endParaRPr lang="fr-FR" alt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689831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z="1400" smtClean="0"/>
              <a:t>George Sips| PPPL Seminar| Princeton| 26-Jan-2016| </a:t>
            </a:r>
            <a:r>
              <a:rPr lang="en-GB" altLang="en-US" sz="1600" b="1" smtClean="0"/>
              <a:t>Page </a:t>
            </a:r>
            <a:fld id="{FC151A49-3979-420A-B659-7791CE30D9C3}" type="slidenum">
              <a:rPr lang="en-GB" altLang="en-US" sz="1600" b="1" smtClean="0"/>
              <a:pPr/>
              <a:t>3</a:t>
            </a:fld>
            <a:endParaRPr lang="en-GB" altLang="en-US" sz="1600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543800" cy="457200"/>
          </a:xfrm>
        </p:spPr>
        <p:txBody>
          <a:bodyPr/>
          <a:lstStyle/>
          <a:p>
            <a:r>
              <a:rPr lang="en-GB" sz="2800" dirty="0"/>
              <a:t>JET: ITER-like Wall </a:t>
            </a:r>
            <a:r>
              <a:rPr lang="en-GB" sz="2800" dirty="0" smtClean="0"/>
              <a:t>using Be/W (ILW)</a:t>
            </a:r>
            <a:endParaRPr lang="en-GB" sz="2800" dirty="0"/>
          </a:p>
        </p:txBody>
      </p:sp>
      <p:pic>
        <p:nvPicPr>
          <p:cNvPr id="5" name="Grafik 4" descr="Bildschirmausschnitt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9" r="25897"/>
          <a:stretch/>
        </p:blipFill>
        <p:spPr>
          <a:xfrm>
            <a:off x="323530" y="1014949"/>
            <a:ext cx="6269499" cy="52223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76257" y="1268760"/>
            <a:ext cx="20162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Since 2011 operation with Be wall and W divertor</a:t>
            </a:r>
          </a:p>
          <a:p>
            <a:endParaRPr lang="en-GB" dirty="0"/>
          </a:p>
          <a:p>
            <a:r>
              <a:rPr lang="en-GB" dirty="0" smtClean="0">
                <a:solidFill>
                  <a:srgbClr val="0000FF"/>
                </a:solidFill>
                <a:sym typeface="Wingdings" panose="05000000000000000000" pitchFamily="2" charset="2"/>
              </a:rPr>
              <a:t>Operation with tritium planned: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rgbClr val="0000FF"/>
                </a:solidFill>
                <a:sym typeface="Wingdings" panose="05000000000000000000" pitchFamily="2" charset="2"/>
              </a:rPr>
              <a:t>100% 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rgbClr val="0000FF"/>
                </a:solidFill>
                <a:sym typeface="Wingdings" panose="05000000000000000000" pitchFamily="2" charset="2"/>
              </a:rPr>
              <a:t>DT</a:t>
            </a:r>
          </a:p>
          <a:p>
            <a:r>
              <a:rPr lang="en-GB" dirty="0" smtClean="0">
                <a:solidFill>
                  <a:srgbClr val="0000FF"/>
                </a:solidFill>
                <a:sym typeface="Wingdings" panose="05000000000000000000" pitchFamily="2" charset="2"/>
              </a:rPr>
              <a:t>(and H operation)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57706" y="4365104"/>
            <a:ext cx="120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W-divertor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6898319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z="1400" smtClean="0"/>
              <a:t>George Sips| PPPL Seminar| Princeton| 26-Jan-2016| </a:t>
            </a:r>
            <a:r>
              <a:rPr lang="en-GB" altLang="en-US" sz="1600" b="1" smtClean="0"/>
              <a:t>Page </a:t>
            </a:r>
            <a:fld id="{FC151A49-3979-420A-B659-7791CE30D9C3}" type="slidenum">
              <a:rPr lang="en-GB" altLang="en-US" sz="1600" b="1" smtClean="0"/>
              <a:pPr/>
              <a:t>30</a:t>
            </a:fld>
            <a:endParaRPr lang="en-GB" altLang="en-US" sz="1600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543800" cy="457200"/>
          </a:xfrm>
        </p:spPr>
        <p:txBody>
          <a:bodyPr/>
          <a:lstStyle/>
          <a:p>
            <a:r>
              <a:rPr lang="en-GB" sz="2800" dirty="0" smtClean="0"/>
              <a:t>Timeline &amp; Conclusions</a:t>
            </a:r>
            <a:endParaRPr lang="en-GB" sz="2800" dirty="0"/>
          </a:p>
        </p:txBody>
      </p:sp>
      <p:sp>
        <p:nvSpPr>
          <p:cNvPr id="2" name="Rectangle 1"/>
          <p:cNvSpPr/>
          <p:nvPr/>
        </p:nvSpPr>
        <p:spPr>
          <a:xfrm>
            <a:off x="539552" y="3990543"/>
            <a:ext cx="84385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2400" dirty="0" smtClean="0"/>
              <a:t>P</a:t>
            </a:r>
            <a:r>
              <a:rPr lang="en-GB" sz="2400" baseline="-25000" dirty="0" smtClean="0"/>
              <a:t>fusion</a:t>
            </a:r>
            <a:r>
              <a:rPr lang="en-GB" sz="2400" dirty="0" smtClean="0"/>
              <a:t>~10-15MW can </a:t>
            </a:r>
            <a:r>
              <a:rPr lang="en-GB" sz="2400" dirty="0"/>
              <a:t>be envisaged with JET ILW if best confinement regimes can be extrapolated to DT at high </a:t>
            </a:r>
            <a:r>
              <a:rPr lang="en-GB" sz="2400" dirty="0" smtClean="0"/>
              <a:t>power.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2400" dirty="0" smtClean="0"/>
              <a:t>Strong scientific programme: ITER scenario optimisation, study of isotope effects and effect of </a:t>
            </a:r>
            <a:r>
              <a:rPr lang="en-GB" sz="2400" dirty="0" smtClean="0">
                <a:latin typeface="Symbol" panose="05050102010706020507" pitchFamily="18" charset="2"/>
              </a:rPr>
              <a:t>a</a:t>
            </a:r>
            <a:r>
              <a:rPr lang="en-GB" sz="2400" dirty="0" smtClean="0"/>
              <a:t>-particles with the Be/W wall.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2400" dirty="0" smtClean="0"/>
              <a:t>Technology programme for tritium and material activation.</a:t>
            </a:r>
            <a:endParaRPr lang="en-GB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92592"/>
            <a:ext cx="8798560" cy="15443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Straight Arrow Connector 9"/>
          <p:cNvCxnSpPr/>
          <p:nvPr/>
        </p:nvCxnSpPr>
        <p:spPr>
          <a:xfrm>
            <a:off x="4716016" y="2924944"/>
            <a:ext cx="2592288" cy="9292"/>
          </a:xfrm>
          <a:prstGeom prst="straightConnector1">
            <a:avLst/>
          </a:prstGeom>
          <a:ln w="28575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770390" y="2627620"/>
            <a:ext cx="2300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Operation with tritium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334224" y="3213756"/>
            <a:ext cx="6763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JET operation in both 100% tritium and DT mixtures</a:t>
            </a:r>
            <a:endParaRPr lang="en-GB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831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z="1400" smtClean="0"/>
              <a:t>George Sips| PPPL Seminar| Princeton| 26-Jan-2016| </a:t>
            </a:r>
            <a:r>
              <a:rPr lang="en-GB" altLang="en-US" sz="1600" b="1" smtClean="0"/>
              <a:t>Page </a:t>
            </a:r>
            <a:fld id="{FC151A49-3979-420A-B659-7791CE30D9C3}" type="slidenum">
              <a:rPr lang="en-GB" altLang="en-US" sz="1600" b="1" smtClean="0"/>
              <a:pPr/>
              <a:t>4</a:t>
            </a:fld>
            <a:endParaRPr lang="en-GB" altLang="en-US" sz="1600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95320" cy="457200"/>
          </a:xfrm>
        </p:spPr>
        <p:txBody>
          <a:bodyPr/>
          <a:lstStyle/>
          <a:p>
            <a:r>
              <a:rPr lang="en-GB" sz="2800" dirty="0"/>
              <a:t>JET Goals </a:t>
            </a:r>
            <a:r>
              <a:rPr lang="en-GB" sz="2800" dirty="0" smtClean="0"/>
              <a:t>Aligned </a:t>
            </a:r>
            <a:r>
              <a:rPr lang="en-GB" sz="2800" dirty="0"/>
              <a:t>with ITER Projections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2068835"/>
              </p:ext>
            </p:extLst>
          </p:nvPr>
        </p:nvGraphicFramePr>
        <p:xfrm>
          <a:off x="629911" y="1231738"/>
          <a:ext cx="13519153" cy="4861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" name="Document" r:id="rId5" imgW="8371353" imgH="3091312" progId="Word.Document.12">
                  <p:embed/>
                </p:oleObj>
              </mc:Choice>
              <mc:Fallback>
                <p:oleObj name="Document" r:id="rId5" imgW="8371353" imgH="3091312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911" y="1231738"/>
                        <a:ext cx="13519153" cy="48615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7504" y="908720"/>
            <a:ext cx="8676456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 smtClean="0">
                <a:solidFill>
                  <a:srgbClr val="0000FF"/>
                </a:solidFill>
                <a:latin typeface="+mn-lt"/>
                <a:cs typeface="Arial"/>
              </a:rPr>
              <a:t>Important test of the impact of the ITER-like wall.</a:t>
            </a:r>
          </a:p>
          <a:p>
            <a:pPr>
              <a:lnSpc>
                <a:spcPts val="2600"/>
              </a:lnSpc>
            </a:pPr>
            <a:r>
              <a:rPr lang="en-US" sz="2400" b="1" dirty="0" smtClean="0">
                <a:latin typeface="+mn-lt"/>
                <a:cs typeface="Arial"/>
              </a:rPr>
              <a:t>High fusion power and Q</a:t>
            </a:r>
            <a:r>
              <a:rPr lang="en-US" sz="2400" b="1" baseline="-25000" dirty="0" smtClean="0">
                <a:latin typeface="+mn-lt"/>
                <a:cs typeface="Arial"/>
              </a:rPr>
              <a:t>DT</a:t>
            </a:r>
            <a:r>
              <a:rPr lang="en-US" sz="2400" b="1" dirty="0" smtClean="0">
                <a:latin typeface="+mn-lt"/>
                <a:cs typeface="Arial"/>
              </a:rPr>
              <a:t> enables alpha-particle physics studies</a:t>
            </a:r>
            <a:endParaRPr lang="en-US" sz="2400" b="1" dirty="0">
              <a:latin typeface="+mn-lt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71600" y="6093296"/>
            <a:ext cx="45981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rgbClr val="002060"/>
                </a:solidFill>
              </a:rPr>
              <a:t>[</a:t>
            </a:r>
            <a:r>
              <a:rPr lang="en-GB" sz="1600" b="1" dirty="0" smtClean="0">
                <a:solidFill>
                  <a:srgbClr val="002060"/>
                </a:solidFill>
              </a:rPr>
              <a:t>R</a:t>
            </a:r>
            <a:r>
              <a:rPr lang="en-GB" sz="1600" b="1" dirty="0">
                <a:solidFill>
                  <a:srgbClr val="002060"/>
                </a:solidFill>
              </a:rPr>
              <a:t>. J. </a:t>
            </a:r>
            <a:r>
              <a:rPr lang="en-GB" sz="1600" b="1" dirty="0" smtClean="0">
                <a:solidFill>
                  <a:srgbClr val="002060"/>
                </a:solidFill>
              </a:rPr>
              <a:t>Hawryluk, Ad-Hoc report on Readiness for DT</a:t>
            </a:r>
            <a:r>
              <a:rPr lang="en-GB" sz="1600" dirty="0" smtClean="0">
                <a:solidFill>
                  <a:srgbClr val="002060"/>
                </a:solidFill>
              </a:rPr>
              <a:t>] </a:t>
            </a:r>
            <a:endParaRPr lang="en-GB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217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z="1400" smtClean="0"/>
              <a:t>George Sips| PPPL Seminar| Princeton| 26-Jan-2016| </a:t>
            </a:r>
            <a:r>
              <a:rPr lang="en-GB" altLang="en-US" sz="1600" b="1" smtClean="0"/>
              <a:t>Page </a:t>
            </a:r>
            <a:fld id="{FC151A49-3979-420A-B659-7791CE30D9C3}" type="slidenum">
              <a:rPr lang="en-GB" altLang="en-US" sz="1600" b="1" smtClean="0"/>
              <a:pPr/>
              <a:t>5</a:t>
            </a:fld>
            <a:endParaRPr lang="en-GB" altLang="en-US" sz="1600" b="1" dirty="0"/>
          </a:p>
        </p:txBody>
      </p:sp>
      <p:pic>
        <p:nvPicPr>
          <p:cNvPr id="5" name="Picture 2" descr="CPS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65076"/>
            <a:ext cx="6523254" cy="4696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9"/>
          <p:cNvSpPr txBox="1">
            <a:spLocks noChangeArrowheads="1"/>
          </p:cNvSpPr>
          <p:nvPr/>
        </p:nvSpPr>
        <p:spPr bwMode="auto">
          <a:xfrm>
            <a:off x="611560" y="5589240"/>
            <a:ext cx="7848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Calibri" pitchFamily="34" charset="0"/>
              </a:rPr>
              <a:t>Towards stationary fusion plasma with ITER Like Wall </a:t>
            </a:r>
          </a:p>
          <a:p>
            <a:pPr algn="ctr"/>
            <a:r>
              <a:rPr lang="en-US" sz="2400" b="1" dirty="0" err="1">
                <a:solidFill>
                  <a:srgbClr val="0000FF"/>
                </a:solidFill>
                <a:latin typeface="Calibri" pitchFamily="34" charset="0"/>
              </a:rPr>
              <a:t>W</a:t>
            </a:r>
            <a:r>
              <a:rPr lang="en-US" sz="2400" b="1" baseline="-25000" dirty="0" err="1">
                <a:solidFill>
                  <a:srgbClr val="0000FF"/>
                </a:solidFill>
                <a:latin typeface="Calibri" pitchFamily="34" charset="0"/>
              </a:rPr>
              <a:t>fusion</a:t>
            </a:r>
            <a:r>
              <a:rPr lang="en-US" sz="2400" b="1" dirty="0">
                <a:solidFill>
                  <a:srgbClr val="0000FF"/>
                </a:solidFill>
                <a:latin typeface="Calibri" pitchFamily="34" charset="0"/>
              </a:rPr>
              <a:t> ~ 50-75MJ,  </a:t>
            </a:r>
            <a:r>
              <a:rPr lang="en-US" sz="2400" b="1" dirty="0" err="1">
                <a:solidFill>
                  <a:srgbClr val="0000FF"/>
                </a:solidFill>
                <a:latin typeface="Calibri" pitchFamily="34" charset="0"/>
              </a:rPr>
              <a:t>P</a:t>
            </a:r>
            <a:r>
              <a:rPr lang="en-US" sz="2400" b="1" baseline="-25000" dirty="0" err="1">
                <a:solidFill>
                  <a:srgbClr val="0000FF"/>
                </a:solidFill>
                <a:latin typeface="Calibri" pitchFamily="34" charset="0"/>
              </a:rPr>
              <a:t>fusion</a:t>
            </a:r>
            <a:r>
              <a:rPr lang="en-US" sz="2400" b="1" dirty="0">
                <a:solidFill>
                  <a:srgbClr val="0000FF"/>
                </a:solidFill>
                <a:latin typeface="Calibri" pitchFamily="34" charset="0"/>
              </a:rPr>
              <a:t> ~ 10-15MW for 5s ?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787208" cy="457200"/>
          </a:xfrm>
        </p:spPr>
        <p:txBody>
          <a:bodyPr/>
          <a:lstStyle/>
          <a:p>
            <a:r>
              <a:rPr lang="en-GB" sz="2800" dirty="0" smtClean="0"/>
              <a:t>Objective: DT </a:t>
            </a:r>
            <a:r>
              <a:rPr lang="en-GB" sz="2800" dirty="0"/>
              <a:t>operation with </a:t>
            </a:r>
            <a:r>
              <a:rPr lang="en-GB" sz="2800" dirty="0" smtClean="0"/>
              <a:t>Be/W wall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689831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z="1400" smtClean="0"/>
              <a:t>George Sips| PPPL Seminar| Princeton| 26-Jan-2016| </a:t>
            </a:r>
            <a:r>
              <a:rPr lang="en-GB" altLang="en-US" sz="1600" b="1" smtClean="0"/>
              <a:t>Page </a:t>
            </a:r>
            <a:fld id="{FC151A49-3979-420A-B659-7791CE30D9C3}" type="slidenum">
              <a:rPr lang="en-GB" altLang="en-US" sz="1600" b="1" smtClean="0"/>
              <a:pPr/>
              <a:t>6</a:t>
            </a:fld>
            <a:endParaRPr lang="en-GB" altLang="en-US" sz="1600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543800" cy="457200"/>
          </a:xfrm>
        </p:spPr>
        <p:txBody>
          <a:bodyPr/>
          <a:lstStyle/>
          <a:p>
            <a:r>
              <a:rPr lang="en-GB" sz="2800" dirty="0"/>
              <a:t>Summary of </a:t>
            </a:r>
            <a:r>
              <a:rPr lang="en-GB" sz="2800" dirty="0" smtClean="0"/>
              <a:t>operation readiness</a:t>
            </a:r>
            <a:endParaRPr lang="en-GB" sz="2800" dirty="0"/>
          </a:p>
        </p:txBody>
      </p:sp>
      <p:sp>
        <p:nvSpPr>
          <p:cNvPr id="5" name="Rectangle 4"/>
          <p:cNvSpPr/>
          <p:nvPr/>
        </p:nvSpPr>
        <p:spPr>
          <a:xfrm>
            <a:off x="467544" y="1049536"/>
            <a:ext cx="8496944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rgbClr val="0000FF"/>
                </a:solidFill>
              </a:rPr>
              <a:t>Additional heating: </a:t>
            </a:r>
          </a:p>
          <a:p>
            <a:pPr marL="800100" lvl="1" indent="-34290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GB" sz="2400" dirty="0" smtClean="0"/>
              <a:t>NBI power 27</a:t>
            </a:r>
            <a:r>
              <a:rPr lang="en-GB" sz="2400" dirty="0" smtClean="0">
                <a:sym typeface="Wingdings" panose="05000000000000000000" pitchFamily="2" charset="2"/>
              </a:rPr>
              <a:t> 34 MW, essential for any campaign.</a:t>
            </a:r>
          </a:p>
          <a:p>
            <a:pPr marL="800100" lvl="1" indent="-34290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GB" sz="2400" dirty="0" smtClean="0">
                <a:sym typeface="Wingdings" panose="05000000000000000000" pitchFamily="2" charset="2"/>
              </a:rPr>
              <a:t>ICRH power 58 MW (from 5 antennas)</a:t>
            </a:r>
          </a:p>
          <a:p>
            <a:pPr marL="800100" lvl="1" indent="-342900">
              <a:spcAft>
                <a:spcPts val="300"/>
              </a:spcAft>
              <a:buFont typeface="Wingdings" panose="05000000000000000000" pitchFamily="2" charset="2"/>
              <a:buChar char="ü"/>
            </a:pPr>
            <a:endParaRPr lang="en-GB" sz="2400" dirty="0" smtClean="0">
              <a:sym typeface="Wingdings" panose="05000000000000000000" pitchFamily="2" charset="2"/>
            </a:endParaRP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rgbClr val="0000FF"/>
                </a:solidFill>
                <a:sym typeface="Wingdings" panose="05000000000000000000" pitchFamily="2" charset="2"/>
              </a:rPr>
              <a:t>Beryllium wall and Tungsten divertor:</a:t>
            </a:r>
          </a:p>
          <a:p>
            <a:pPr marL="800100" lvl="1" indent="-34290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GB" sz="2400" dirty="0" smtClean="0">
                <a:sym typeface="Wingdings" panose="05000000000000000000" pitchFamily="2" charset="2"/>
              </a:rPr>
              <a:t>Extensive Real-Time protection systems</a:t>
            </a:r>
          </a:p>
          <a:p>
            <a:pPr marL="800100" lvl="1" indent="-34290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GB" sz="2400" dirty="0" smtClean="0">
                <a:sym typeface="Wingdings" panose="05000000000000000000" pitchFamily="2" charset="2"/>
              </a:rPr>
              <a:t>Hot spots, surface temperature limits: 40MW for 6s ?</a:t>
            </a:r>
          </a:p>
          <a:p>
            <a:pPr marL="800100" lvl="1" indent="-34290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GB" sz="2400" dirty="0" smtClean="0">
                <a:sym typeface="Wingdings" panose="05000000000000000000" pitchFamily="2" charset="2"/>
              </a:rPr>
              <a:t>Disruptions at high plasma current</a:t>
            </a:r>
          </a:p>
          <a:p>
            <a:pPr lvl="1">
              <a:spcAft>
                <a:spcPts val="300"/>
              </a:spcAft>
            </a:pPr>
            <a:endParaRPr lang="en-GB" sz="2400" dirty="0" smtClean="0"/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rgbClr val="0000FF"/>
                </a:solidFill>
              </a:rPr>
              <a:t>Closed-fuel cycle operation in TT or DT:</a:t>
            </a:r>
          </a:p>
          <a:p>
            <a:pPr marL="800100" lvl="1" indent="-34290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GB" sz="2400" dirty="0" smtClean="0"/>
              <a:t>60g of T</a:t>
            </a:r>
            <a:r>
              <a:rPr lang="en-GB" sz="2400" baseline="-25000" dirty="0" smtClean="0"/>
              <a:t>2</a:t>
            </a:r>
            <a:r>
              <a:rPr lang="en-GB" sz="2400" dirty="0" smtClean="0"/>
              <a:t> on-site, maximum feed to torus 11g/day</a:t>
            </a:r>
          </a:p>
        </p:txBody>
      </p:sp>
    </p:spTree>
    <p:extLst>
      <p:ext uri="{BB962C8B-B14F-4D97-AF65-F5344CB8AC3E}">
        <p14:creationId xmlns:p14="http://schemas.microsoft.com/office/powerpoint/2010/main" val="689831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z="1400" smtClean="0"/>
              <a:t>George Sips| PPPL Seminar| Princeton| 26-Jan-2016| </a:t>
            </a:r>
            <a:r>
              <a:rPr lang="en-GB" altLang="en-US" sz="1600" b="1" smtClean="0"/>
              <a:t>Page </a:t>
            </a:r>
            <a:fld id="{FC151A49-3979-420A-B659-7791CE30D9C3}" type="slidenum">
              <a:rPr lang="en-GB" altLang="en-US" sz="1600" b="1" smtClean="0"/>
              <a:pPr/>
              <a:t>7</a:t>
            </a:fld>
            <a:endParaRPr lang="en-GB" altLang="en-US" sz="1600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543800" cy="457200"/>
          </a:xfrm>
        </p:spPr>
        <p:txBody>
          <a:bodyPr/>
          <a:lstStyle/>
          <a:p>
            <a:r>
              <a:rPr lang="en-GB" sz="2800" dirty="0"/>
              <a:t>Neutral beam performance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95366"/>
            <a:ext cx="3837155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88024" y="1763231"/>
            <a:ext cx="421196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Statistics on NBI performance</a:t>
            </a:r>
            <a:br>
              <a:rPr lang="en-GB" sz="2000" dirty="0" smtClean="0"/>
            </a:br>
            <a:r>
              <a:rPr lang="en-GB" sz="2000" dirty="0" smtClean="0"/>
              <a:t>for the </a:t>
            </a:r>
            <a:r>
              <a:rPr lang="en-GB" sz="2000" dirty="0" smtClean="0">
                <a:solidFill>
                  <a:srgbClr val="0000FF"/>
                </a:solidFill>
              </a:rPr>
              <a:t>period 2012-2014 </a:t>
            </a:r>
            <a:br>
              <a:rPr lang="en-GB" sz="2000" dirty="0" smtClean="0">
                <a:solidFill>
                  <a:srgbClr val="0000FF"/>
                </a:solidFill>
              </a:rPr>
            </a:br>
            <a:r>
              <a:rPr lang="en-GB" sz="2000" dirty="0" smtClean="0">
                <a:solidFill>
                  <a:srgbClr val="0000FF"/>
                </a:solidFill>
              </a:rPr>
              <a:t>(2600 good plasma pulses):</a:t>
            </a:r>
          </a:p>
          <a:p>
            <a:pPr marL="342900" indent="-342900" defTabSz="8191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P</a:t>
            </a:r>
            <a:r>
              <a:rPr lang="en-GB" sz="2000" baseline="-25000" dirty="0" smtClean="0"/>
              <a:t>NBI</a:t>
            </a:r>
            <a:r>
              <a:rPr lang="en-GB" sz="2000" dirty="0" smtClean="0"/>
              <a:t> &gt; 25 MW: 	61 pulses</a:t>
            </a:r>
          </a:p>
          <a:p>
            <a:pPr marL="342900" indent="-342900" defTabSz="8191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err="1" smtClean="0"/>
              <a:t>P</a:t>
            </a:r>
            <a:r>
              <a:rPr lang="en-GB" sz="2000" baseline="-25000" dirty="0" err="1" smtClean="0"/>
              <a:t>max</a:t>
            </a:r>
            <a:r>
              <a:rPr lang="en-GB" sz="2000" dirty="0" smtClean="0"/>
              <a:t> = 		27.5-28MW</a:t>
            </a:r>
          </a:p>
          <a:p>
            <a:pPr marL="342900" indent="-342900" defTabSz="8191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Average duration: 	5-6 s</a:t>
            </a:r>
          </a:p>
        </p:txBody>
      </p:sp>
      <p:cxnSp>
        <p:nvCxnSpPr>
          <p:cNvPr id="7" name="Straight Connector 6"/>
          <p:cNvCxnSpPr>
            <a:stCxn id="8" idx="1"/>
          </p:cNvCxnSpPr>
          <p:nvPr/>
        </p:nvCxnSpPr>
        <p:spPr>
          <a:xfrm>
            <a:off x="3629250" y="1441198"/>
            <a:ext cx="0" cy="2674168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29250" y="1287309"/>
            <a:ext cx="12007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ITER-like Wall</a:t>
            </a:r>
            <a:endParaRPr lang="en-GB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547664" y="1268760"/>
            <a:ext cx="8292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CFC Wall</a:t>
            </a:r>
            <a:endParaRPr lang="en-GB" sz="1400" b="1" dirty="0"/>
          </a:p>
        </p:txBody>
      </p:sp>
      <p:sp>
        <p:nvSpPr>
          <p:cNvPr id="10" name="Down Arrow 9"/>
          <p:cNvSpPr/>
          <p:nvPr/>
        </p:nvSpPr>
        <p:spPr>
          <a:xfrm>
            <a:off x="1572553" y="1811134"/>
            <a:ext cx="72008" cy="216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1403648" y="1528521"/>
            <a:ext cx="4571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 smtClean="0"/>
              <a:t>DTE1</a:t>
            </a:r>
            <a:endParaRPr lang="en-GB" sz="1000" b="1" dirty="0"/>
          </a:p>
        </p:txBody>
      </p:sp>
      <p:sp>
        <p:nvSpPr>
          <p:cNvPr id="12" name="Rectangle 11"/>
          <p:cNvSpPr/>
          <p:nvPr/>
        </p:nvSpPr>
        <p:spPr>
          <a:xfrm>
            <a:off x="692914" y="4365104"/>
            <a:ext cx="8343582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b="1" dirty="0">
                <a:solidFill>
                  <a:srgbClr val="FF0000"/>
                </a:solidFill>
              </a:rPr>
              <a:t>For 2015/16:</a:t>
            </a:r>
          </a:p>
          <a:p>
            <a:pPr>
              <a:spcAft>
                <a:spcPts val="600"/>
              </a:spcAft>
            </a:pPr>
            <a:r>
              <a:rPr lang="en-GB" sz="2000" dirty="0"/>
              <a:t>Extensive conditioning of sources in the testbed and during Restart </a:t>
            </a:r>
            <a:br>
              <a:rPr lang="en-GB" sz="2000" dirty="0"/>
            </a:br>
            <a:r>
              <a:rPr lang="en-GB" sz="2000" dirty="0">
                <a:sym typeface="Wingdings" panose="05000000000000000000" pitchFamily="2" charset="2"/>
              </a:rPr>
              <a:t> ~30 MW </a:t>
            </a:r>
            <a:r>
              <a:rPr lang="en-GB" sz="2000" dirty="0" smtClean="0">
                <a:sym typeface="Wingdings" panose="05000000000000000000" pitchFamily="2" charset="2"/>
              </a:rPr>
              <a:t>available, </a:t>
            </a:r>
          </a:p>
          <a:p>
            <a:pPr>
              <a:spcAft>
                <a:spcPts val="600"/>
              </a:spcAft>
            </a:pPr>
            <a:r>
              <a:rPr lang="en-GB" sz="2000" dirty="0" smtClean="0">
                <a:sym typeface="Wingdings" panose="05000000000000000000" pitchFamily="2" charset="2"/>
              </a:rPr>
              <a:t> Improve power handling in 2016/17 shutdown (ion dumps “J-plates”)</a:t>
            </a:r>
            <a:endParaRPr lang="en-GB" sz="2000" dirty="0">
              <a:sym typeface="Wingdings" panose="05000000000000000000" pitchFamily="2" charset="2"/>
            </a:endParaRPr>
          </a:p>
          <a:p>
            <a:r>
              <a:rPr lang="en-GB" sz="2000" b="1" dirty="0" smtClean="0">
                <a:solidFill>
                  <a:srgbClr val="FF0000"/>
                </a:solidFill>
              </a:rPr>
              <a:t>Target </a:t>
            </a:r>
            <a:r>
              <a:rPr lang="en-GB" sz="2000" b="1" dirty="0">
                <a:solidFill>
                  <a:srgbClr val="FF0000"/>
                </a:solidFill>
              </a:rPr>
              <a:t>for </a:t>
            </a:r>
            <a:r>
              <a:rPr lang="en-GB" sz="2000" b="1" dirty="0" smtClean="0">
                <a:solidFill>
                  <a:srgbClr val="FF0000"/>
                </a:solidFill>
              </a:rPr>
              <a:t>T and DT operation: 34 </a:t>
            </a:r>
            <a:r>
              <a:rPr lang="en-GB" sz="2000" b="1" dirty="0">
                <a:solidFill>
                  <a:srgbClr val="FF0000"/>
                </a:solidFill>
              </a:rPr>
              <a:t>MW for 5-6s (~250MJ injected)</a:t>
            </a:r>
          </a:p>
        </p:txBody>
      </p:sp>
    </p:spTree>
    <p:extLst>
      <p:ext uri="{BB962C8B-B14F-4D97-AF65-F5344CB8AC3E}">
        <p14:creationId xmlns:p14="http://schemas.microsoft.com/office/powerpoint/2010/main" val="689831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z="1400" smtClean="0"/>
              <a:t>George Sips| PPPL Seminar| Princeton| 26-Jan-2016| </a:t>
            </a:r>
            <a:r>
              <a:rPr lang="en-GB" altLang="en-US" sz="1600" b="1" smtClean="0"/>
              <a:t>Page </a:t>
            </a:r>
            <a:fld id="{FC151A49-3979-420A-B659-7791CE30D9C3}" type="slidenum">
              <a:rPr lang="en-GB" altLang="en-US" sz="1600" b="1" smtClean="0"/>
              <a:pPr/>
              <a:t>8</a:t>
            </a:fld>
            <a:endParaRPr lang="en-GB" altLang="en-US" sz="1600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543800" cy="457200"/>
          </a:xfrm>
        </p:spPr>
        <p:txBody>
          <a:bodyPr/>
          <a:lstStyle/>
          <a:p>
            <a:r>
              <a:rPr lang="en-GB" sz="2800" dirty="0"/>
              <a:t>ICRH </a:t>
            </a:r>
            <a:r>
              <a:rPr lang="en-GB" sz="2800" dirty="0" smtClean="0"/>
              <a:t>performance</a:t>
            </a:r>
            <a:endParaRPr lang="en-GB" sz="2800" dirty="0"/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5163717" y="1279788"/>
            <a:ext cx="3872780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altLang="en-US" sz="2000" dirty="0" smtClean="0">
                <a:latin typeface="+mj-lt"/>
              </a:rPr>
              <a:t>With the ITER-like Wall </a:t>
            </a:r>
            <a:r>
              <a:rPr lang="en-GB" altLang="en-US" sz="2000" dirty="0" smtClean="0">
                <a:solidFill>
                  <a:srgbClr val="0000FF"/>
                </a:solidFill>
                <a:latin typeface="+mj-lt"/>
              </a:rPr>
              <a:t>~5MW</a:t>
            </a:r>
            <a:r>
              <a:rPr lang="en-GB" altLang="en-US" sz="2000" dirty="0" smtClean="0">
                <a:latin typeface="+mj-lt"/>
              </a:rPr>
              <a:t> </a:t>
            </a:r>
            <a:r>
              <a:rPr lang="en-GB" altLang="en-US" sz="2000" dirty="0">
                <a:latin typeface="+mj-lt"/>
              </a:rPr>
              <a:t>ICRH </a:t>
            </a:r>
            <a:r>
              <a:rPr lang="en-GB" altLang="en-US" sz="2000" dirty="0" smtClean="0">
                <a:latin typeface="+mj-lt"/>
              </a:rPr>
              <a:t>in H-modes.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latin typeface="+mj-lt"/>
              </a:rPr>
              <a:t>Optimised </a:t>
            </a:r>
            <a:r>
              <a:rPr lang="en-GB" altLang="en-US" sz="2000" dirty="0">
                <a:latin typeface="+mj-lt"/>
              </a:rPr>
              <a:t>coupling </a:t>
            </a:r>
            <a:r>
              <a:rPr lang="en-GB" altLang="en-US" sz="2000" dirty="0" smtClean="0">
                <a:latin typeface="+mj-lt"/>
              </a:rPr>
              <a:t>using gas.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latin typeface="+mj-lt"/>
              </a:rPr>
              <a:t>More </a:t>
            </a:r>
            <a:r>
              <a:rPr lang="en-GB" altLang="en-US" sz="2000" dirty="0">
                <a:latin typeface="+mj-lt"/>
              </a:rPr>
              <a:t>power at </a:t>
            </a:r>
            <a:r>
              <a:rPr lang="en-GB" altLang="en-US" sz="2000" dirty="0" smtClean="0">
                <a:latin typeface="+mj-lt"/>
              </a:rPr>
              <a:t>higher frequencies: 42MHz &amp; 51MHz.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latin typeface="+mj-lt"/>
              </a:rPr>
              <a:t>Operation typically </a:t>
            </a:r>
            <a:r>
              <a:rPr lang="en-GB" altLang="en-US" sz="2000" dirty="0">
                <a:latin typeface="+mj-lt"/>
              </a:rPr>
              <a:t>at 30kV, but ~35kV is possible.</a:t>
            </a:r>
          </a:p>
          <a:p>
            <a:pPr eaLnBrk="1" hangingPunct="1"/>
            <a:endParaRPr lang="en-GB" altLang="en-US" sz="2000" dirty="0" smtClean="0">
              <a:latin typeface="+mj-lt"/>
            </a:endParaRPr>
          </a:p>
          <a:p>
            <a:pPr eaLnBrk="1" hangingPunct="1"/>
            <a:endParaRPr lang="en-GB" sz="2000" dirty="0" smtClean="0">
              <a:solidFill>
                <a:srgbClr val="0000FF"/>
              </a:solidFill>
              <a:latin typeface="+mj-lt"/>
            </a:endParaRPr>
          </a:p>
          <a:p>
            <a:pPr eaLnBrk="1" hangingPunct="1"/>
            <a:r>
              <a:rPr lang="en-GB" sz="2000" b="1" dirty="0" smtClean="0">
                <a:solidFill>
                  <a:srgbClr val="0000FF"/>
                </a:solidFill>
                <a:latin typeface="+mj-lt"/>
              </a:rPr>
              <a:t>ITER-like antenna (ILA):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+mj-lt"/>
              </a:rPr>
              <a:t>Re-instated for </a:t>
            </a:r>
            <a:r>
              <a:rPr lang="en-GB" sz="2000" dirty="0">
                <a:latin typeface="+mj-lt"/>
              </a:rPr>
              <a:t>2015/16, </a:t>
            </a:r>
            <a:endParaRPr lang="en-GB" sz="2000" dirty="0" smtClean="0">
              <a:latin typeface="+mj-lt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+mj-lt"/>
              </a:rPr>
              <a:t>2-4 MW</a:t>
            </a:r>
            <a:r>
              <a:rPr lang="en-GB" sz="2000" dirty="0" smtClean="0">
                <a:latin typeface="+mn-lt"/>
              </a:rPr>
              <a:t>? (2016)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+mn-lt"/>
              </a:rPr>
              <a:t>Frequency range 32-48 MHz</a:t>
            </a:r>
            <a:endParaRPr lang="en-GB" sz="20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3968" y="5910499"/>
            <a:ext cx="46839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Target for T and DT: 6-8MW (including ILA)</a:t>
            </a:r>
            <a:endParaRPr lang="en-GB" sz="2000" b="1" dirty="0">
              <a:solidFill>
                <a:srgbClr val="FF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8" y="1124743"/>
            <a:ext cx="4799188" cy="4543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9831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z="1400" smtClean="0"/>
              <a:t>George Sips| PPPL Seminar| Princeton| 26-Jan-2016| </a:t>
            </a:r>
            <a:r>
              <a:rPr lang="en-GB" altLang="en-US" sz="1600" b="1" smtClean="0"/>
              <a:t>Page </a:t>
            </a:r>
            <a:fld id="{FC151A49-3979-420A-B659-7791CE30D9C3}" type="slidenum">
              <a:rPr lang="en-GB" altLang="en-US" sz="1600" b="1" smtClean="0"/>
              <a:pPr/>
              <a:t>9</a:t>
            </a:fld>
            <a:endParaRPr lang="en-GB" altLang="en-US" sz="1600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543800" cy="457200"/>
          </a:xfrm>
        </p:spPr>
        <p:txBody>
          <a:bodyPr/>
          <a:lstStyle/>
          <a:p>
            <a:r>
              <a:rPr lang="en-GB" sz="2800" dirty="0" smtClean="0"/>
              <a:t>Divertor: Limits</a:t>
            </a:r>
            <a:endParaRPr lang="en-GB" sz="2800" dirty="0"/>
          </a:p>
        </p:txBody>
      </p:sp>
      <p:sp>
        <p:nvSpPr>
          <p:cNvPr id="5" name="Rectangle 4"/>
          <p:cNvSpPr/>
          <p:nvPr/>
        </p:nvSpPr>
        <p:spPr>
          <a:xfrm>
            <a:off x="721102" y="1061120"/>
            <a:ext cx="6459141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87350"/>
            <a:r>
              <a:rPr lang="en-GB" sz="2400" b="1" dirty="0" smtClean="0">
                <a:solidFill>
                  <a:srgbClr val="FF0000"/>
                </a:solidFill>
              </a:rPr>
              <a:t>Tile 5: 		</a:t>
            </a:r>
            <a:r>
              <a:rPr lang="en-GB" sz="2400" dirty="0" smtClean="0">
                <a:solidFill>
                  <a:srgbClr val="0000FF"/>
                </a:solidFill>
              </a:rPr>
              <a:t>Solid-W</a:t>
            </a:r>
            <a:r>
              <a:rPr lang="en-GB" sz="2400" dirty="0" smtClean="0"/>
              <a:t>, stacks A, B,C and D</a:t>
            </a:r>
          </a:p>
          <a:p>
            <a:pPr marL="2171700" lvl="4" indent="-342900" defTabSz="387350">
              <a:buFont typeface="Arial" panose="020B0604020202020204" pitchFamily="34" charset="0"/>
              <a:buChar char="•"/>
            </a:pPr>
            <a:r>
              <a:rPr lang="en-GB" sz="2400" dirty="0" err="1" smtClean="0"/>
              <a:t>T</a:t>
            </a:r>
            <a:r>
              <a:rPr lang="en-GB" sz="2400" baseline="-25000" dirty="0" err="1" smtClean="0"/>
              <a:t>surface</a:t>
            </a:r>
            <a:r>
              <a:rPr lang="en-GB" sz="2400" dirty="0" smtClean="0"/>
              <a:t> limit 1000</a:t>
            </a:r>
            <a:r>
              <a:rPr lang="en-GB" sz="2400" baseline="30000" dirty="0" smtClean="0"/>
              <a:t>o</a:t>
            </a:r>
            <a:r>
              <a:rPr lang="en-GB" sz="2400" dirty="0" smtClean="0"/>
              <a:t>C-2200</a:t>
            </a:r>
            <a:r>
              <a:rPr lang="en-GB" sz="2400" baseline="30000" dirty="0" smtClean="0"/>
              <a:t>o</a:t>
            </a:r>
            <a:r>
              <a:rPr lang="en-GB" sz="2400" dirty="0" smtClean="0"/>
              <a:t>C </a:t>
            </a:r>
          </a:p>
          <a:p>
            <a:pPr marL="2171700" lvl="4" indent="-342900" defTabSz="387350">
              <a:buFont typeface="Arial" panose="020B0604020202020204" pitchFamily="34" charset="0"/>
              <a:buChar char="•"/>
            </a:pPr>
            <a:r>
              <a:rPr lang="en-GB" sz="2400" dirty="0"/>
              <a:t>	</a:t>
            </a:r>
            <a:r>
              <a:rPr lang="en-GB" sz="2400" dirty="0" smtClean="0"/>
              <a:t>Input energy limit ~60 MJ/stack</a:t>
            </a:r>
          </a:p>
          <a:p>
            <a:pPr defTabSz="387350"/>
            <a:r>
              <a:rPr lang="en-GB" sz="2400" b="1" dirty="0" smtClean="0">
                <a:solidFill>
                  <a:srgbClr val="FF0000"/>
                </a:solidFill>
              </a:rPr>
              <a:t>Other tiles: 	</a:t>
            </a:r>
            <a:r>
              <a:rPr lang="en-GB" sz="2400" dirty="0" smtClean="0">
                <a:solidFill>
                  <a:srgbClr val="0000FF"/>
                </a:solidFill>
              </a:rPr>
              <a:t>W-coated CFC </a:t>
            </a:r>
            <a:r>
              <a:rPr lang="en-GB" sz="2400" dirty="0" err="1" smtClean="0"/>
              <a:t>T</a:t>
            </a:r>
            <a:r>
              <a:rPr lang="en-GB" sz="2400" baseline="-25000" dirty="0" err="1" smtClean="0"/>
              <a:t>surface</a:t>
            </a:r>
            <a:r>
              <a:rPr lang="en-GB" sz="2400" dirty="0" smtClean="0"/>
              <a:t> limit </a:t>
            </a:r>
            <a:r>
              <a:rPr lang="en-GB" sz="2400" dirty="0" smtClean="0"/>
              <a:t>1200</a:t>
            </a:r>
            <a:r>
              <a:rPr lang="en-GB" sz="2400" baseline="30000" dirty="0" smtClean="0"/>
              <a:t>o</a:t>
            </a:r>
            <a:r>
              <a:rPr lang="en-GB" sz="2400" dirty="0" smtClean="0"/>
              <a:t>C </a:t>
            </a:r>
            <a:endParaRPr lang="en-GB" sz="2400" dirty="0"/>
          </a:p>
          <a:p>
            <a:pPr marL="2171700" lvl="4" indent="-342900" defTabSz="387350">
              <a:buFont typeface="Arial" panose="020B0604020202020204" pitchFamily="34" charset="0"/>
              <a:buChar char="•"/>
            </a:pPr>
            <a:r>
              <a:rPr lang="en-GB" sz="2400" dirty="0" smtClean="0"/>
              <a:t>Input energy </a:t>
            </a:r>
            <a:r>
              <a:rPr lang="en-GB" sz="2400" dirty="0"/>
              <a:t>limit </a:t>
            </a:r>
            <a:r>
              <a:rPr lang="en-GB" sz="2400" dirty="0" smtClean="0"/>
              <a:t>~250 MJ/tile</a:t>
            </a:r>
            <a:endParaRPr lang="en-GB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921" y="3212976"/>
            <a:ext cx="4594215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372200" y="3645024"/>
            <a:ext cx="25092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Be, main chamber</a:t>
            </a:r>
          </a:p>
          <a:p>
            <a:r>
              <a:rPr lang="en-GB" sz="2400" dirty="0" err="1"/>
              <a:t>T</a:t>
            </a:r>
            <a:r>
              <a:rPr lang="en-GB" sz="2400" baseline="-25000" dirty="0" err="1"/>
              <a:t>surface</a:t>
            </a:r>
            <a:r>
              <a:rPr lang="en-GB" sz="2400" dirty="0"/>
              <a:t> limit </a:t>
            </a:r>
            <a:r>
              <a:rPr lang="en-GB" sz="2400" dirty="0" smtClean="0"/>
              <a:t>950</a:t>
            </a:r>
            <a:r>
              <a:rPr lang="en-GB" sz="2400" baseline="30000" dirty="0" smtClean="0"/>
              <a:t>o</a:t>
            </a:r>
            <a:r>
              <a:rPr lang="en-GB" sz="2400" dirty="0" smtClean="0"/>
              <a:t>C</a:t>
            </a:r>
            <a:endParaRPr lang="en-GB" sz="2400" dirty="0"/>
          </a:p>
        </p:txBody>
      </p:sp>
      <p:sp>
        <p:nvSpPr>
          <p:cNvPr id="2" name="Oval 1"/>
          <p:cNvSpPr/>
          <p:nvPr/>
        </p:nvSpPr>
        <p:spPr>
          <a:xfrm>
            <a:off x="3203848" y="5085184"/>
            <a:ext cx="216024" cy="360040"/>
          </a:xfrm>
          <a:prstGeom prst="ellipse">
            <a:avLst/>
          </a:prstGeom>
          <a:solidFill>
            <a:srgbClr val="FFFF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31998"/>
      </p:ext>
    </p:extLst>
  </p:cSld>
  <p:clrMapOvr>
    <a:masterClrMapping/>
  </p:clrMapOvr>
</p:sld>
</file>

<file path=ppt/theme/theme1.xml><?xml version="1.0" encoding="utf-8"?>
<a:theme xmlns:a="http://schemas.openxmlformats.org/drawingml/2006/main" name="JET_EUROfus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JET_EUROfusion.pot</Template>
  <TotalTime>2705</TotalTime>
  <Words>2109</Words>
  <Application>Microsoft Office PowerPoint</Application>
  <PresentationFormat>On-screen Show (4:3)</PresentationFormat>
  <Paragraphs>308</Paragraphs>
  <Slides>30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JET_EUROfusion</vt:lpstr>
      <vt:lpstr>Document</vt:lpstr>
      <vt:lpstr>Preparing JET for T and DT operation</vt:lpstr>
      <vt:lpstr>Outline</vt:lpstr>
      <vt:lpstr>JET: ITER-like Wall using Be/W (ILW)</vt:lpstr>
      <vt:lpstr>JET Goals Aligned with ITER Projections</vt:lpstr>
      <vt:lpstr>Objective: DT operation with Be/W wall</vt:lpstr>
      <vt:lpstr>Summary of operation readiness</vt:lpstr>
      <vt:lpstr>Neutral beam performance</vt:lpstr>
      <vt:lpstr>ICRH performance</vt:lpstr>
      <vt:lpstr>Divertor: Limits</vt:lpstr>
      <vt:lpstr>Protection of the ITER-like Wall (PIW)</vt:lpstr>
      <vt:lpstr>Disruption Mitigation Systems</vt:lpstr>
      <vt:lpstr>Closed loop tritium fuel cycle</vt:lpstr>
      <vt:lpstr>Diagnostic improvements since DTE1 (1998)</vt:lpstr>
      <vt:lpstr>Diagnostics: However….</vt:lpstr>
      <vt:lpstr>14 MeV neutron diagnostics: Calibration</vt:lpstr>
      <vt:lpstr>Best discharges in 2014 (~25MW NBI)</vt:lpstr>
      <vt:lpstr>Scenarios: Performance gaps at q95~3    (ITER baseline scenario)</vt:lpstr>
      <vt:lpstr>Carbon wall v. ITER-like wall</vt:lpstr>
      <vt:lpstr>Confinement improves with pumping</vt:lpstr>
      <vt:lpstr>Pellet fuelling and pacing now available</vt:lpstr>
      <vt:lpstr>Control of Tsurface in the divertor</vt:lpstr>
      <vt:lpstr>Scenarios: Performance gaps at q95~4,    (Hybrid scenario at lower Ip)</vt:lpstr>
      <vt:lpstr>MHD and radiation limit duration</vt:lpstr>
      <vt:lpstr>Fusion performance  34 MW NBI</vt:lpstr>
      <vt:lpstr>Baseline (q95~3) projection to DT (H98~0.8)</vt:lpstr>
      <vt:lpstr>Hybrid (q95~3.5-4) projections to DT</vt:lpstr>
      <vt:lpstr>Alpha and Isotope Physics - overview</vt:lpstr>
      <vt:lpstr>Isotope effects</vt:lpstr>
      <vt:lpstr>Alpha and TAE physics</vt:lpstr>
      <vt:lpstr>Timeline &amp; 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Nieckchen Petra</dc:creator>
  <cp:lastModifiedBy>Sips, George C</cp:lastModifiedBy>
  <cp:revision>406</cp:revision>
  <cp:lastPrinted>2015-02-17T13:36:14Z</cp:lastPrinted>
  <dcterms:created xsi:type="dcterms:W3CDTF">2014-10-27T16:40:37Z</dcterms:created>
  <dcterms:modified xsi:type="dcterms:W3CDTF">2016-01-19T09:50:05Z</dcterms:modified>
</cp:coreProperties>
</file>