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8" r:id="rId2"/>
    <p:sldId id="503" r:id="rId3"/>
    <p:sldId id="504" r:id="rId4"/>
    <p:sldId id="450" r:id="rId5"/>
    <p:sldId id="451" r:id="rId6"/>
    <p:sldId id="452" r:id="rId7"/>
    <p:sldId id="453" r:id="rId8"/>
    <p:sldId id="454" r:id="rId9"/>
    <p:sldId id="455" r:id="rId10"/>
    <p:sldId id="456" r:id="rId11"/>
    <p:sldId id="457" r:id="rId12"/>
    <p:sldId id="458" r:id="rId13"/>
    <p:sldId id="459" r:id="rId14"/>
    <p:sldId id="460" r:id="rId15"/>
    <p:sldId id="463" r:id="rId16"/>
    <p:sldId id="464" r:id="rId17"/>
    <p:sldId id="468" r:id="rId18"/>
    <p:sldId id="469" r:id="rId19"/>
    <p:sldId id="471" r:id="rId20"/>
    <p:sldId id="475" r:id="rId21"/>
    <p:sldId id="478" r:id="rId22"/>
    <p:sldId id="481" r:id="rId23"/>
    <p:sldId id="482" r:id="rId24"/>
    <p:sldId id="483" r:id="rId25"/>
    <p:sldId id="484" r:id="rId26"/>
    <p:sldId id="509" r:id="rId27"/>
    <p:sldId id="510" r:id="rId28"/>
    <p:sldId id="487" r:id="rId29"/>
    <p:sldId id="490" r:id="rId30"/>
    <p:sldId id="491" r:id="rId31"/>
    <p:sldId id="492" r:id="rId32"/>
    <p:sldId id="423" r:id="rId33"/>
    <p:sldId id="502" r:id="rId34"/>
    <p:sldId id="402" r:id="rId35"/>
    <p:sldId id="499" r:id="rId36"/>
    <p:sldId id="527" r:id="rId37"/>
    <p:sldId id="336" r:id="rId38"/>
    <p:sldId id="337" r:id="rId39"/>
    <p:sldId id="528" r:id="rId40"/>
    <p:sldId id="515" r:id="rId41"/>
    <p:sldId id="516" r:id="rId42"/>
    <p:sldId id="304" r:id="rId43"/>
    <p:sldId id="352" r:id="rId44"/>
    <p:sldId id="349" r:id="rId45"/>
    <p:sldId id="350" r:id="rId46"/>
    <p:sldId id="518" r:id="rId47"/>
    <p:sldId id="310" r:id="rId48"/>
    <p:sldId id="519" r:id="rId49"/>
    <p:sldId id="520" r:id="rId50"/>
    <p:sldId id="521" r:id="rId51"/>
    <p:sldId id="522" r:id="rId52"/>
    <p:sldId id="523" r:id="rId53"/>
    <p:sldId id="317" r:id="rId54"/>
    <p:sldId id="318" r:id="rId55"/>
    <p:sldId id="319" r:id="rId56"/>
    <p:sldId id="320" r:id="rId57"/>
    <p:sldId id="270" r:id="rId58"/>
    <p:sldId id="271" r:id="rId59"/>
    <p:sldId id="272" r:id="rId60"/>
    <p:sldId id="273" r:id="rId61"/>
    <p:sldId id="529" r:id="rId62"/>
    <p:sldId id="286" r:id="rId63"/>
    <p:sldId id="292" r:id="rId64"/>
    <p:sldId id="525" r:id="rId65"/>
    <p:sldId id="293" r:id="rId66"/>
    <p:sldId id="294" r:id="rId67"/>
    <p:sldId id="295" r:id="rId68"/>
    <p:sldId id="296" r:id="rId69"/>
    <p:sldId id="526" r:id="rId70"/>
    <p:sldId id="530" r:id="rId71"/>
    <p:sldId id="501" r:id="rId72"/>
    <p:sldId id="532" r:id="rId73"/>
    <p:sldId id="535" r:id="rId74"/>
    <p:sldId id="357"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3333FF"/>
    <a:srgbClr val="920000"/>
    <a:srgbClr val="0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30" autoAdjust="0"/>
  </p:normalViewPr>
  <p:slideViewPr>
    <p:cSldViewPr>
      <p:cViewPr varScale="1">
        <p:scale>
          <a:sx n="99" d="100"/>
          <a:sy n="99" d="100"/>
        </p:scale>
        <p:origin x="-1878" y="-150"/>
      </p:cViewPr>
      <p:guideLst>
        <p:guide orient="horz" pos="2160"/>
        <p:guide pos="2880"/>
      </p:guideLst>
    </p:cSldViewPr>
  </p:slideViewPr>
  <p:notesTextViewPr>
    <p:cViewPr>
      <p:scale>
        <a:sx n="1" d="1"/>
        <a:sy n="1" d="1"/>
      </p:scale>
      <p:origin x="0" y="0"/>
    </p:cViewPr>
  </p:notesTextViewPr>
  <p:sorterViewPr>
    <p:cViewPr>
      <p:scale>
        <a:sx n="100" d="100"/>
        <a:sy n="100" d="100"/>
      </p:scale>
      <p:origin x="0" y="940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E46C3C-6671-4B05-8C04-A564177E6221}" type="datetimeFigureOut">
              <a:rPr lang="en-US" smtClean="0"/>
              <a:t>1/5/2017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A37322-5B01-4894-A3A3-56232F48BE61}" type="slidenum">
              <a:rPr lang="en-US" smtClean="0"/>
              <a:t>‹#›</a:t>
            </a:fld>
            <a:endParaRPr lang="en-US"/>
          </a:p>
        </p:txBody>
      </p:sp>
    </p:spTree>
    <p:extLst>
      <p:ext uri="{BB962C8B-B14F-4D97-AF65-F5344CB8AC3E}">
        <p14:creationId xmlns:p14="http://schemas.microsoft.com/office/powerpoint/2010/main" val="1395831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Future</a:t>
            </a:r>
            <a:r>
              <a:rPr lang="en-US" b="1" baseline="0" dirty="0" smtClean="0"/>
              <a:t> new high-k scattering diagnostic will probe this</a:t>
            </a:r>
            <a:endParaRPr lang="en-US" b="1" dirty="0" smtClean="0"/>
          </a:p>
          <a:p>
            <a:r>
              <a:rPr lang="en-US" b="1" dirty="0" smtClean="0"/>
              <a:t>SOMETHING ABOUT MULTISCALE, HOWARD NF</a:t>
            </a:r>
            <a:r>
              <a:rPr lang="en-US" b="1" baseline="0" dirty="0" smtClean="0"/>
              <a:t> 2016, HOLLAND IAEA  TH/6-1</a:t>
            </a:r>
            <a:endParaRPr lang="en-US" b="1" dirty="0"/>
          </a:p>
        </p:txBody>
      </p:sp>
      <p:sp>
        <p:nvSpPr>
          <p:cNvPr id="4" name="Slide Number Placeholder 3"/>
          <p:cNvSpPr>
            <a:spLocks noGrp="1"/>
          </p:cNvSpPr>
          <p:nvPr>
            <p:ph type="sldNum" sz="quarter" idx="10"/>
          </p:nvPr>
        </p:nvSpPr>
        <p:spPr/>
        <p:txBody>
          <a:bodyPr/>
          <a:lstStyle/>
          <a:p>
            <a:fld id="{ABA37322-5B01-4894-A3A3-56232F48BE61}" type="slidenum">
              <a:rPr lang="en-US" smtClean="0"/>
              <a:t>22</a:t>
            </a:fld>
            <a:endParaRPr lang="en-US"/>
          </a:p>
        </p:txBody>
      </p:sp>
    </p:spTree>
    <p:extLst>
      <p:ext uri="{BB962C8B-B14F-4D97-AF65-F5344CB8AC3E}">
        <p14:creationId xmlns:p14="http://schemas.microsoft.com/office/powerpoint/2010/main" val="2070963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30</a:t>
            </a:fld>
            <a:endParaRPr lang="en-US" dirty="0"/>
          </a:p>
        </p:txBody>
      </p:sp>
    </p:spTree>
    <p:extLst>
      <p:ext uri="{BB962C8B-B14F-4D97-AF65-F5344CB8AC3E}">
        <p14:creationId xmlns:p14="http://schemas.microsoft.com/office/powerpoint/2010/main" val="3328459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A37322-5B01-4894-A3A3-56232F48BE61}" type="slidenum">
              <a:rPr lang="en-US" smtClean="0"/>
              <a:t>31</a:t>
            </a:fld>
            <a:endParaRPr lang="en-US"/>
          </a:p>
        </p:txBody>
      </p:sp>
    </p:spTree>
    <p:extLst>
      <p:ext uri="{BB962C8B-B14F-4D97-AF65-F5344CB8AC3E}">
        <p14:creationId xmlns:p14="http://schemas.microsoft.com/office/powerpoint/2010/main" val="108460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9D1D94-129E-45A9-B6BF-7404AA2F77FB}" type="slidenum">
              <a:rPr lang="en-US" smtClean="0"/>
              <a:pPr/>
              <a:t>62</a:t>
            </a:fld>
            <a:endParaRPr lang="en-US"/>
          </a:p>
        </p:txBody>
      </p:sp>
    </p:spTree>
    <p:extLst>
      <p:ext uri="{BB962C8B-B14F-4D97-AF65-F5344CB8AC3E}">
        <p14:creationId xmlns:p14="http://schemas.microsoft.com/office/powerpoint/2010/main" val="710560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3622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156400" y="4844896"/>
            <a:ext cx="4831200" cy="1894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Placeholder 6"/>
          <p:cNvSpPr>
            <a:spLocks noGrp="1"/>
          </p:cNvSpPr>
          <p:nvPr>
            <p:ph type="body" sz="quarter" idx="10" hasCustomPrompt="1"/>
          </p:nvPr>
        </p:nvSpPr>
        <p:spPr>
          <a:xfrm>
            <a:off x="914400" y="35052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pic>
        <p:nvPicPr>
          <p:cNvPr id="29" name="Picture 6" descr="http://nstx.pppl.gov/DragNDrop/Presentation_Template/NSTX-U_cutaway_low_re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239000" y="4953000"/>
            <a:ext cx="1668672" cy="175260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20"/>
          <p:cNvSpPr>
            <a:spLocks noGrp="1"/>
          </p:cNvSpPr>
          <p:nvPr>
            <p:ph type="body" sz="quarter" idx="12" hasCustomPrompt="1"/>
          </p:nvPr>
        </p:nvSpPr>
        <p:spPr>
          <a:xfrm>
            <a:off x="53400" y="48768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348396103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3800"/>
              </a:lnSpc>
              <a:defRPr>
                <a:effectLst/>
              </a:defRPr>
            </a:lvl1pPr>
          </a:lstStyle>
          <a:p>
            <a:r>
              <a:rPr lang="en-US" smtClean="0"/>
              <a:t>Click to edit Master title style</a:t>
            </a:r>
            <a:endParaRPr lang="en-US" dirty="0"/>
          </a:p>
        </p:txBody>
      </p:sp>
      <p:sp>
        <p:nvSpPr>
          <p:cNvPr id="4" name="Content Placeholder 2"/>
          <p:cNvSpPr>
            <a:spLocks noGrp="1"/>
          </p:cNvSpPr>
          <p:nvPr>
            <p:ph idx="1"/>
          </p:nvPr>
        </p:nvSpPr>
        <p:spPr>
          <a:xfrm>
            <a:off x="465826"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
        <p:nvSpPr>
          <p:cNvPr id="5" name="Content Placeholder 2"/>
          <p:cNvSpPr>
            <a:spLocks noGrp="1"/>
          </p:cNvSpPr>
          <p:nvPr>
            <p:ph idx="10"/>
          </p:nvPr>
        </p:nvSpPr>
        <p:spPr>
          <a:xfrm>
            <a:off x="4718649" y="1566863"/>
            <a:ext cx="3968496" cy="4751357"/>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dirty="0"/>
          </a:p>
        </p:txBody>
      </p:sp>
    </p:spTree>
    <p:extLst>
      <p:ext uri="{BB962C8B-B14F-4D97-AF65-F5344CB8AC3E}">
        <p14:creationId xmlns:p14="http://schemas.microsoft.com/office/powerpoint/2010/main" val="78313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3E59EFCC-6AE7-4245-AA9D-A2510F138A7A}" type="slidenum">
              <a:rPr lang="en-US" smtClean="0"/>
              <a:t>‹#›</a:t>
            </a:fld>
            <a:endParaRPr lang="en-US"/>
          </a:p>
        </p:txBody>
      </p:sp>
    </p:spTree>
    <p:extLst>
      <p:ext uri="{BB962C8B-B14F-4D97-AF65-F5344CB8AC3E}">
        <p14:creationId xmlns:p14="http://schemas.microsoft.com/office/powerpoint/2010/main" val="26059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o Image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33400" y="2667000"/>
            <a:ext cx="8077200" cy="1066800"/>
          </a:xfrm>
        </p:spPr>
        <p:txBody>
          <a:bodyPr lIns="0" rIns="0" anchor="ctr" anchorCtr="1"/>
          <a:lstStyle>
            <a:lvl1pPr marL="0" indent="0" algn="ctr">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author list</a:t>
            </a:r>
            <a:endParaRPr lang="en-US" dirty="0"/>
          </a:p>
        </p:txBody>
      </p:sp>
      <p:sp>
        <p:nvSpPr>
          <p:cNvPr id="10" name="Title 9"/>
          <p:cNvSpPr>
            <a:spLocks noGrp="1"/>
          </p:cNvSpPr>
          <p:nvPr>
            <p:ph type="title" hasCustomPrompt="1"/>
          </p:nvPr>
        </p:nvSpPr>
        <p:spPr>
          <a:xfrm>
            <a:off x="152400" y="1143000"/>
            <a:ext cx="8839200" cy="1143000"/>
          </a:xfrm>
          <a:prstGeom prst="rect">
            <a:avLst/>
          </a:prstGeom>
        </p:spPr>
        <p:txBody>
          <a:bodyPr lIns="0" rIns="0" anchor="ctr" anchorCtr="1"/>
          <a:lstStyle>
            <a:lvl1pPr>
              <a:defRPr/>
            </a:lvl1pPr>
          </a:lstStyle>
          <a:p>
            <a:r>
              <a:rPr lang="en-US" dirty="0" smtClean="0"/>
              <a:t>Click to edit presentation title</a:t>
            </a:r>
            <a:endParaRPr lang="en-US" dirty="0"/>
          </a:p>
        </p:txBody>
      </p:sp>
      <p:pic>
        <p:nvPicPr>
          <p:cNvPr id="1026" name="Picture 2" descr="C:\Users\jmenard\My Files\PPPL\Projects\NSTX-U\Presentation template\2015 - New template\logo and banner source\Gray_banner_red_line_with_SC_NSTXU_logos.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0119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userDrawn="1"/>
        </p:nvSpPr>
        <p:spPr>
          <a:xfrm>
            <a:off x="0" y="6553200"/>
            <a:ext cx="9144000" cy="304800"/>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914400" y="4038600"/>
            <a:ext cx="7315200" cy="1219200"/>
          </a:xfrm>
        </p:spPr>
        <p:txBody>
          <a:bodyPr lIns="0" rIns="0" anchor="ctr" anchorCtr="1">
            <a:norm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a:solidFill>
                  <a:srgbClr val="920000"/>
                </a:solidFill>
              </a:defRPr>
            </a:lvl1pPr>
          </a:lstStyle>
          <a:p>
            <a: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2400" dirty="0" smtClean="0">
                <a:solidFill>
                  <a:srgbClr val="C00000"/>
                </a:solidFill>
              </a:rPr>
              <a:t>Click to edit meeting name, location, and date</a:t>
            </a:r>
          </a:p>
        </p:txBody>
      </p:sp>
      <p:sp>
        <p:nvSpPr>
          <p:cNvPr id="11" name="Text Placeholder 20"/>
          <p:cNvSpPr>
            <a:spLocks noGrp="1"/>
          </p:cNvSpPr>
          <p:nvPr>
            <p:ph type="body" sz="quarter" idx="12" hasCustomPrompt="1"/>
          </p:nvPr>
        </p:nvSpPr>
        <p:spPr>
          <a:xfrm>
            <a:off x="76200" y="5562600"/>
            <a:ext cx="2080200" cy="609600"/>
          </a:xfrm>
        </p:spPr>
        <p:txBody>
          <a:bodyPr>
            <a:noAutofit/>
          </a:bodyPr>
          <a:lstStyle>
            <a:lvl1pPr marL="0" indent="0" algn="ctr">
              <a:buNone/>
              <a:defRPr sz="1400"/>
            </a:lvl1pPr>
          </a:lstStyle>
          <a:p>
            <a:pPr lvl="0"/>
            <a:r>
              <a:rPr lang="en-US" dirty="0" smtClean="0"/>
              <a:t>Place your institutional logo(s) here:</a:t>
            </a:r>
            <a:endParaRPr lang="en-US" dirty="0"/>
          </a:p>
        </p:txBody>
      </p:sp>
    </p:spTree>
    <p:extLst>
      <p:ext uri="{BB962C8B-B14F-4D97-AF65-F5344CB8AC3E}">
        <p14:creationId xmlns:p14="http://schemas.microsoft.com/office/powerpoint/2010/main" val="41699949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2046713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hasCustomPrompt="1"/>
          </p:nvPr>
        </p:nvSpPr>
        <p:spPr>
          <a:xfrm>
            <a:off x="76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2"/>
          <p:cNvSpPr>
            <a:spLocks noGrp="1"/>
          </p:cNvSpPr>
          <p:nvPr>
            <p:ph idx="10" hasCustomPrompt="1"/>
          </p:nvPr>
        </p:nvSpPr>
        <p:spPr>
          <a:xfrm>
            <a:off x="4648200" y="1066800"/>
            <a:ext cx="4419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2092720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1615911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6" name="Text Placeholder 2"/>
          <p:cNvSpPr>
            <a:spLocks noGrp="1"/>
          </p:cNvSpPr>
          <p:nvPr>
            <p:ph idx="1" hasCustomPrompt="1"/>
          </p:nvPr>
        </p:nvSpPr>
        <p:spPr>
          <a:xfrm>
            <a:off x="76200" y="1066800"/>
            <a:ext cx="8991600" cy="5410200"/>
          </a:xfrm>
          <a:prstGeom prst="rect">
            <a:avLst/>
          </a:prstGeom>
        </p:spPr>
        <p:txBody>
          <a:bodyPr vert="horz" lIns="91440" tIns="45720" rIns="91440" bIns="45720" rtlCol="0">
            <a:normAutofit/>
          </a:bodyPr>
          <a:lstStyle>
            <a:lvl1pPr>
              <a:defRPr/>
            </a:lvl1pPr>
          </a:lstStyle>
          <a:p>
            <a:pPr lvl="0"/>
            <a:r>
              <a:rPr lang="en-US" dirty="0" smtClean="0"/>
              <a:t>First level</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540966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1" name="Content Placeholder 3"/>
          <p:cNvSpPr>
            <a:spLocks noGrp="1"/>
          </p:cNvSpPr>
          <p:nvPr>
            <p:ph sz="half" idx="10"/>
          </p:nvPr>
        </p:nvSpPr>
        <p:spPr>
          <a:xfrm>
            <a:off x="457200" y="1211387"/>
            <a:ext cx="8229600" cy="388813"/>
          </a:xfrm>
        </p:spPr>
        <p:txBody>
          <a:bodyPr anchor="ctr">
            <a:noAutofit/>
          </a:bodyPr>
          <a:lstStyle>
            <a:lvl1pPr marL="0" indent="0" algn="l">
              <a:buNone/>
              <a:defRPr sz="2400">
                <a:solidFill>
                  <a:srgbClr val="20768C"/>
                </a:solidFill>
              </a:defRPr>
            </a:lvl1pPr>
            <a:lvl2pPr marL="274320" indent="0">
              <a:buNone/>
              <a:defRPr sz="2400"/>
            </a:lvl2pPr>
            <a:lvl3pPr marL="548640" indent="0">
              <a:buNone/>
              <a:defRPr sz="2000"/>
            </a:lvl3pPr>
            <a:lvl4pPr marL="822960" indent="0">
              <a:buNone/>
              <a:defRPr sz="1800"/>
            </a:lvl4pPr>
            <a:lvl5pPr marL="1051560" indent="0">
              <a:buNone/>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4" name="Content Placeholder 2"/>
          <p:cNvSpPr>
            <a:spLocks noGrp="1"/>
          </p:cNvSpPr>
          <p:nvPr>
            <p:ph idx="1"/>
          </p:nvPr>
        </p:nvSpPr>
        <p:spPr>
          <a:xfrm>
            <a:off x="457200" y="1600200"/>
            <a:ext cx="82296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0178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200" y="1066800"/>
            <a:ext cx="8991600" cy="54102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2" descr="C:\Users\jmenard\My Files\PPPL\Projects\NSTX-U\Presentation template\2015 - New template\logo and banner source\Gray_banner_red_line.pn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0" y="0"/>
            <a:ext cx="9144000" cy="997977"/>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p:cNvSpPr>
            <a:spLocks noGrp="1"/>
          </p:cNvSpPr>
          <p:nvPr>
            <p:ph type="title"/>
          </p:nvPr>
        </p:nvSpPr>
        <p:spPr>
          <a:xfrm>
            <a:off x="0" y="0"/>
            <a:ext cx="9144000" cy="960120"/>
          </a:xfrm>
          <a:prstGeom prst="rect">
            <a:avLst/>
          </a:prstGeom>
        </p:spPr>
        <p:txBody>
          <a:bodyPr vert="horz" lIns="45720" tIns="45720" rIns="45720" bIns="45720" rtlCol="0" anchor="ctr" anchorCtr="1">
            <a:normAutofit/>
          </a:bodyPr>
          <a:lstStyle/>
          <a:p>
            <a:r>
              <a:rPr lang="en-US" dirty="0" smtClean="0"/>
              <a:t>Click to edit Master title style</a:t>
            </a:r>
            <a:endParaRPr lang="en-US" dirty="0"/>
          </a:p>
        </p:txBody>
      </p:sp>
      <p:pic>
        <p:nvPicPr>
          <p:cNvPr id="2052" name="Picture 4" descr="C:\Users\jmenard\My Files\PPPL\Projects\NSTX-U\Presentation template\2015 - New template\logo and banner source\Gray_banner_red_line_bottom_NSTXU_logo.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0" y="6555100"/>
            <a:ext cx="9144000" cy="3029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8458224" y="6583439"/>
            <a:ext cx="609576" cy="246221"/>
          </a:xfrm>
          <a:prstGeom prst="rect">
            <a:avLst/>
          </a:prstGeom>
          <a:noFill/>
        </p:spPr>
        <p:txBody>
          <a:bodyPr wrap="square" lIns="0" tIns="45720" rIns="0" bIns="45720" rtlCol="0">
            <a:spAutoFit/>
          </a:bodyPr>
          <a:lstStyle/>
          <a:p>
            <a:pPr algn="r"/>
            <a:fld id="{F117DE82-C9A9-43C8-BFFE-CF607F10B2C3}" type="slidenum">
              <a:rPr lang="en-US" sz="1000" b="1" smtClean="0">
                <a:solidFill>
                  <a:srgbClr val="336699"/>
                </a:solidFill>
                <a:latin typeface="Arial" panose="020B0604020202020204" pitchFamily="34" charset="0"/>
                <a:cs typeface="Arial" panose="020B0604020202020204" pitchFamily="34" charset="0"/>
              </a:rPr>
              <a:pPr algn="r"/>
              <a:t>‹#›</a:t>
            </a:fld>
            <a:endParaRPr lang="en-US" sz="1000" b="1" dirty="0">
              <a:solidFill>
                <a:srgbClr val="336699"/>
              </a:solidFill>
              <a:latin typeface="Arial" panose="020B0604020202020204" pitchFamily="34" charset="0"/>
              <a:cs typeface="Arial" panose="020B0604020202020204" pitchFamily="34" charset="0"/>
            </a:endParaRPr>
          </a:p>
        </p:txBody>
      </p:sp>
      <p:sp>
        <p:nvSpPr>
          <p:cNvPr id="10" name="TextBox 9"/>
          <p:cNvSpPr txBox="1"/>
          <p:nvPr userDrawn="1"/>
        </p:nvSpPr>
        <p:spPr>
          <a:xfrm>
            <a:off x="914400" y="6583439"/>
            <a:ext cx="7315200" cy="246221"/>
          </a:xfrm>
          <a:prstGeom prst="rect">
            <a:avLst/>
          </a:prstGeom>
          <a:noFill/>
        </p:spPr>
        <p:txBody>
          <a:bodyPr wrap="square" lIns="0" tIns="45720" rIns="0" bIns="45720"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rgbClr val="336699"/>
                </a:solidFill>
                <a:latin typeface="Arial" panose="020B0604020202020204" pitchFamily="34" charset="0"/>
                <a:cs typeface="Arial" panose="020B0604020202020204" pitchFamily="34" charset="0"/>
              </a:rPr>
              <a:t>NSTX-U PAC-38 videoconference – January 6, 2017</a:t>
            </a:r>
          </a:p>
        </p:txBody>
      </p:sp>
    </p:spTree>
    <p:extLst>
      <p:ext uri="{BB962C8B-B14F-4D97-AF65-F5344CB8AC3E}">
        <p14:creationId xmlns:p14="http://schemas.microsoft.com/office/powerpoint/2010/main" val="1794205605"/>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64" r:id="rId4"/>
    <p:sldLayoutId id="2147483665" r:id="rId5"/>
    <p:sldLayoutId id="2147483666" r:id="rId6"/>
    <p:sldLayoutId id="2147483675" r:id="rId7"/>
    <p:sldLayoutId id="2147483681" r:id="rId8"/>
    <p:sldLayoutId id="2147483682" r:id="rId9"/>
    <p:sldLayoutId id="2147483683" r:id="rId10"/>
    <p:sldLayoutId id="2147483684" r:id="rId11"/>
    <p:sldLayoutId id="2147483685" r:id="rId12"/>
    <p:sldLayoutId id="2147483691" r:id="rId13"/>
    <p:sldLayoutId id="2147483694" r:id="rId14"/>
    <p:sldLayoutId id="2147483695" r:id="rId15"/>
  </p:sldLayoutIdLst>
  <p:timing>
    <p:tnLst>
      <p:par>
        <p:cTn id="1" dur="indefinite" restart="never" nodeType="tmRoot"/>
      </p:par>
    </p:tnLst>
  </p:timing>
  <p:hf hdr="0" dt="0"/>
  <p:txStyles>
    <p:title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3.xml.rels><?xml version="1.0" encoding="UTF-8" standalone="yes"?>
<Relationships xmlns="http://schemas.openxmlformats.org/package/2006/relationships"><Relationship Id="rId2" Type="http://schemas.openxmlformats.org/officeDocument/2006/relationships/hyperlink" Target="http://nstx.pppl.gov/DragNDrop/Scientific_Conferences/APS/APS-DPP_16/"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1.xml"/><Relationship Id="rId1" Type="http://schemas.openxmlformats.org/officeDocument/2006/relationships/vmlDrawing" Target="../drawings/vmlDrawing1.vml"/><Relationship Id="rId4" Type="http://schemas.openxmlformats.org/officeDocument/2006/relationships/image" Target="../media/image88.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J. Menard, S. Gerhardt, R. </a:t>
            </a:r>
            <a:r>
              <a:rPr lang="en-US" dirty="0" err="1" smtClean="0"/>
              <a:t>Hawryluk</a:t>
            </a:r>
            <a:endParaRPr lang="en-US" dirty="0"/>
          </a:p>
        </p:txBody>
      </p:sp>
      <p:sp>
        <p:nvSpPr>
          <p:cNvPr id="3" name="Title 2"/>
          <p:cNvSpPr>
            <a:spLocks noGrp="1"/>
          </p:cNvSpPr>
          <p:nvPr>
            <p:ph type="title"/>
          </p:nvPr>
        </p:nvSpPr>
        <p:spPr/>
        <p:txBody>
          <a:bodyPr>
            <a:normAutofit/>
          </a:bodyPr>
          <a:lstStyle/>
          <a:p>
            <a:r>
              <a:rPr lang="en-US" sz="4400" b="1" dirty="0" smtClean="0"/>
              <a:t>NSTX-U PAC-38 Videocon</a:t>
            </a:r>
            <a:endParaRPr lang="en-US" sz="4400" b="1" dirty="0"/>
          </a:p>
        </p:txBody>
      </p:sp>
      <p:sp>
        <p:nvSpPr>
          <p:cNvPr id="4" name="Text Placeholder 3"/>
          <p:cNvSpPr>
            <a:spLocks noGrp="1"/>
          </p:cNvSpPr>
          <p:nvPr>
            <p:ph type="body" sz="quarter" idx="10"/>
          </p:nvPr>
        </p:nvSpPr>
        <p:spPr/>
        <p:txBody>
          <a:bodyPr/>
          <a:lstStyle/>
          <a:p>
            <a:pPr>
              <a:lnSpc>
                <a:spcPct val="85000"/>
              </a:lnSpc>
            </a:pPr>
            <a:r>
              <a:rPr lang="en-US" dirty="0" smtClean="0"/>
              <a:t>January 6, 2017</a:t>
            </a:r>
            <a:endParaRPr lang="en-US" dirty="0"/>
          </a:p>
        </p:txBody>
      </p:sp>
      <p:sp>
        <p:nvSpPr>
          <p:cNvPr id="5" name="Text Placeholder 4"/>
          <p:cNvSpPr>
            <a:spLocks noGrp="1"/>
          </p:cNvSpPr>
          <p:nvPr>
            <p:ph type="body" sz="quarter" idx="12"/>
          </p:nvPr>
        </p:nvSpPr>
        <p:spPr/>
        <p:txBody>
          <a:bodyPr/>
          <a:lstStyle/>
          <a:p>
            <a:endParaRPr lang="en-US" dirty="0"/>
          </a:p>
        </p:txBody>
      </p:sp>
      <p:pic>
        <p:nvPicPr>
          <p:cNvPr id="6" name="Picture 4" descr="PPPL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615025"/>
            <a:ext cx="1606138" cy="56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7038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124200"/>
            <a:ext cx="7620000" cy="2743200"/>
          </a:xfrm>
        </p:spPr>
        <p:txBody>
          <a:bodyPr>
            <a:noAutofit/>
          </a:bodyPr>
          <a:lstStyle/>
          <a:p>
            <a:pPr marL="0" indent="0">
              <a:buNone/>
            </a:pPr>
            <a:r>
              <a:rPr lang="en-US" sz="3200" b="1" dirty="0" smtClean="0"/>
              <a:t>Topical science areas:</a:t>
            </a:r>
          </a:p>
          <a:p>
            <a:pPr marL="573088" lvl="1" indent="-344488"/>
            <a:r>
              <a:rPr lang="en-US" sz="2800" dirty="0" smtClean="0"/>
              <a:t>Scenario Development </a:t>
            </a:r>
          </a:p>
          <a:p>
            <a:pPr marL="573088" lvl="1" indent="-344488"/>
            <a:r>
              <a:rPr lang="en-US" sz="2800" dirty="0" smtClean="0">
                <a:solidFill>
                  <a:schemeClr val="bg1">
                    <a:lumMod val="85000"/>
                  </a:schemeClr>
                </a:solidFill>
              </a:rPr>
              <a:t>Macroscopic Stability</a:t>
            </a:r>
          </a:p>
          <a:p>
            <a:pPr marL="573088" lvl="1" indent="-344488"/>
            <a:r>
              <a:rPr lang="en-US" sz="2800" dirty="0" smtClean="0">
                <a:solidFill>
                  <a:schemeClr val="bg1">
                    <a:lumMod val="85000"/>
                  </a:schemeClr>
                </a:solidFill>
              </a:rPr>
              <a:t>Transport and Turbulence</a:t>
            </a:r>
          </a:p>
          <a:p>
            <a:pPr marL="573088" lvl="1" indent="-344488"/>
            <a:r>
              <a:rPr lang="en-US" sz="2800" dirty="0" smtClean="0">
                <a:solidFill>
                  <a:schemeClr val="bg1">
                    <a:lumMod val="85000"/>
                  </a:schemeClr>
                </a:solidFill>
              </a:rPr>
              <a:t>Energetic Particles</a:t>
            </a: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5"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6" name="Rectangle 5"/>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9"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Tree>
    <p:extLst>
      <p:ext uri="{BB962C8B-B14F-4D97-AF65-F5344CB8AC3E}">
        <p14:creationId xmlns:p14="http://schemas.microsoft.com/office/powerpoint/2010/main" val="2727338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NSTX-U has surpassed maximum </a:t>
            </a:r>
            <a:br>
              <a:rPr lang="en-US" sz="3200" dirty="0" smtClean="0"/>
            </a:br>
            <a:r>
              <a:rPr lang="en-US" sz="3200" dirty="0" smtClean="0"/>
              <a:t>pulse duration and magnetic field of NSTX</a:t>
            </a:r>
            <a:endParaRPr lang="en-US" sz="32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20080"/>
            <a:ext cx="4139453" cy="3466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20080"/>
            <a:ext cx="4263787"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1214735"/>
            <a:ext cx="9143885" cy="461665"/>
          </a:xfrm>
          <a:prstGeom prst="rect">
            <a:avLst/>
          </a:prstGeom>
          <a:noFill/>
        </p:spPr>
        <p:txBody>
          <a:bodyPr wrap="square" rtlCol="0">
            <a:spAutoFit/>
          </a:bodyPr>
          <a:lstStyle/>
          <a:p>
            <a:pPr algn="ctr"/>
            <a:r>
              <a:rPr lang="en-US" sz="2400" dirty="0" smtClean="0">
                <a:solidFill>
                  <a:srgbClr val="0000FF"/>
                </a:solidFill>
                <a:latin typeface="Arial" panose="020B0604020202020204" pitchFamily="34" charset="0"/>
                <a:cs typeface="Arial" panose="020B0604020202020204" pitchFamily="34" charset="0"/>
              </a:rPr>
              <a:t>Compare similar </a:t>
            </a:r>
            <a:r>
              <a:rPr lang="en-US" sz="2400" b="1" dirty="0" smtClean="0">
                <a:latin typeface="Arial" panose="020B0604020202020204" pitchFamily="34" charset="0"/>
                <a:cs typeface="Arial" panose="020B0604020202020204" pitchFamily="34" charset="0"/>
              </a:rPr>
              <a:t>NSTX</a:t>
            </a:r>
            <a:r>
              <a:rPr lang="en-US" sz="2400" dirty="0" smtClean="0">
                <a:solidFill>
                  <a:srgbClr val="0000FF"/>
                </a:solidFill>
                <a:latin typeface="Arial" panose="020B0604020202020204" pitchFamily="34" charset="0"/>
                <a:cs typeface="Arial" panose="020B0604020202020204" pitchFamily="34" charset="0"/>
              </a:rPr>
              <a:t> / </a:t>
            </a:r>
            <a:r>
              <a:rPr lang="en-US" sz="2400" b="1" dirty="0" smtClean="0">
                <a:solidFill>
                  <a:srgbClr val="FF0000"/>
                </a:solidFill>
                <a:latin typeface="Arial" panose="020B0604020202020204" pitchFamily="34" charset="0"/>
                <a:cs typeface="Arial" panose="020B0604020202020204" pitchFamily="34" charset="0"/>
              </a:rPr>
              <a:t>NSTX-U</a:t>
            </a:r>
            <a:r>
              <a:rPr lang="en-US" sz="2400" dirty="0" smtClean="0">
                <a:solidFill>
                  <a:srgbClr val="0000FF"/>
                </a:solidFill>
                <a:latin typeface="Arial" panose="020B0604020202020204" pitchFamily="34" charset="0"/>
                <a:cs typeface="Arial" panose="020B0604020202020204" pitchFamily="34" charset="0"/>
              </a:rPr>
              <a:t> </a:t>
            </a:r>
            <a:r>
              <a:rPr lang="en-US" sz="2400" dirty="0" err="1" smtClean="0">
                <a:solidFill>
                  <a:srgbClr val="0000FF"/>
                </a:solidFill>
                <a:latin typeface="Arial" panose="020B0604020202020204" pitchFamily="34" charset="0"/>
                <a:cs typeface="Arial" panose="020B0604020202020204" pitchFamily="34" charset="0"/>
              </a:rPr>
              <a:t>Boronized</a:t>
            </a:r>
            <a:r>
              <a:rPr lang="en-US" sz="2400" dirty="0" smtClean="0">
                <a:solidFill>
                  <a:srgbClr val="0000FF"/>
                </a:solidFill>
                <a:latin typeface="Arial" panose="020B0604020202020204" pitchFamily="34" charset="0"/>
                <a:cs typeface="Arial" panose="020B0604020202020204" pitchFamily="34" charset="0"/>
              </a:rPr>
              <a:t> L-modes, P</a:t>
            </a:r>
            <a:r>
              <a:rPr lang="en-US" sz="2400" baseline="-25000" dirty="0" smtClean="0">
                <a:solidFill>
                  <a:srgbClr val="0000FF"/>
                </a:solidFill>
                <a:latin typeface="Arial" panose="020B0604020202020204" pitchFamily="34" charset="0"/>
                <a:cs typeface="Arial" panose="020B0604020202020204" pitchFamily="34" charset="0"/>
              </a:rPr>
              <a:t>NBI</a:t>
            </a:r>
            <a:r>
              <a:rPr lang="en-US" sz="2400" dirty="0" smtClean="0">
                <a:solidFill>
                  <a:srgbClr val="0000FF"/>
                </a:solidFill>
                <a:latin typeface="Arial" panose="020B0604020202020204" pitchFamily="34" charset="0"/>
                <a:cs typeface="Arial" panose="020B0604020202020204" pitchFamily="34" charset="0"/>
              </a:rPr>
              <a:t>=1MW</a:t>
            </a:r>
            <a:endParaRPr lang="en-US" sz="2400" dirty="0">
              <a:solidFill>
                <a:srgbClr val="0000FF"/>
              </a:solidFill>
              <a:latin typeface="Arial" panose="020B0604020202020204" pitchFamily="34" charset="0"/>
              <a:cs typeface="Arial" panose="020B0604020202020204" pitchFamily="34" charset="0"/>
            </a:endParaRPr>
          </a:p>
        </p:txBody>
      </p:sp>
      <p:cxnSp>
        <p:nvCxnSpPr>
          <p:cNvPr id="7" name="Straight Connector 6"/>
          <p:cNvCxnSpPr/>
          <p:nvPr/>
        </p:nvCxnSpPr>
        <p:spPr>
          <a:xfrm flipV="1">
            <a:off x="3810000" y="3429000"/>
            <a:ext cx="0" cy="276231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6200" y="5616714"/>
            <a:ext cx="3505200" cy="707886"/>
          </a:xfrm>
          <a:prstGeom prst="rect">
            <a:avLst/>
          </a:prstGeom>
          <a:noFill/>
        </p:spPr>
        <p:txBody>
          <a:bodyPr wrap="square" rtlCol="0">
            <a:spAutoFit/>
          </a:bodyPr>
          <a:lstStyle/>
          <a:p>
            <a:pPr algn="r"/>
            <a:r>
              <a:rPr lang="en-US" sz="2000" b="1" dirty="0" smtClean="0">
                <a:solidFill>
                  <a:srgbClr val="0000FF"/>
                </a:solidFill>
                <a:latin typeface="Arial Narrow" panose="020B0606020202030204" pitchFamily="34" charset="0"/>
                <a:cs typeface="Arial" panose="020B0604020202020204" pitchFamily="34" charset="0"/>
              </a:rPr>
              <a:t>NSTX-U L-mode duration </a:t>
            </a:r>
          </a:p>
          <a:p>
            <a:pPr algn="r"/>
            <a:r>
              <a:rPr lang="en-US" sz="2000" b="1" dirty="0" smtClean="0">
                <a:solidFill>
                  <a:srgbClr val="0000FF"/>
                </a:solidFill>
                <a:latin typeface="Arial Narrow" panose="020B0606020202030204" pitchFamily="34" charset="0"/>
                <a:cs typeface="Arial" panose="020B0604020202020204" pitchFamily="34" charset="0"/>
              </a:rPr>
              <a:t>exceeds longest NSTX H-mode</a:t>
            </a:r>
            <a:endParaRPr lang="en-US" sz="2000" b="1" dirty="0">
              <a:solidFill>
                <a:srgbClr val="0000FF"/>
              </a:solidFill>
              <a:latin typeface="Arial Narrow" panose="020B0606020202030204" pitchFamily="34" charset="0"/>
              <a:cs typeface="Arial" panose="020B0604020202020204" pitchFamily="34" charset="0"/>
            </a:endParaRPr>
          </a:p>
        </p:txBody>
      </p:sp>
      <p:sp>
        <p:nvSpPr>
          <p:cNvPr id="11" name="Right Arrow 10"/>
          <p:cNvSpPr/>
          <p:nvPr/>
        </p:nvSpPr>
        <p:spPr>
          <a:xfrm>
            <a:off x="3429000" y="5818257"/>
            <a:ext cx="346295" cy="304800"/>
          </a:xfrm>
          <a:prstGeom prst="rightArrow">
            <a:avLst>
              <a:gd name="adj1" fmla="val 73529"/>
              <a:gd name="adj2" fmla="val 50000"/>
            </a:avLst>
          </a:prstGeom>
          <a:solidFill>
            <a:srgbClr val="0000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H="1">
            <a:off x="6019800" y="3611880"/>
            <a:ext cx="609600" cy="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76400" y="2514600"/>
            <a:ext cx="1552028"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4x longer</a:t>
            </a:r>
            <a:endParaRPr lang="en-US" sz="2400" b="1" dirty="0">
              <a:solidFill>
                <a:srgbClr val="FF0000"/>
              </a:solidFill>
              <a:latin typeface="Arial" panose="020B0604020202020204" pitchFamily="34" charset="0"/>
              <a:cs typeface="Arial" panose="020B0604020202020204" pitchFamily="34" charset="0"/>
            </a:endParaRPr>
          </a:p>
        </p:txBody>
      </p:sp>
      <p:cxnSp>
        <p:nvCxnSpPr>
          <p:cNvPr id="21" name="Straight Connector 20"/>
          <p:cNvCxnSpPr/>
          <p:nvPr/>
        </p:nvCxnSpPr>
        <p:spPr>
          <a:xfrm flipV="1">
            <a:off x="5867400" y="3611880"/>
            <a:ext cx="457200" cy="2206378"/>
          </a:xfrm>
          <a:prstGeom prst="line">
            <a:avLst/>
          </a:prstGeom>
          <a:ln w="28575">
            <a:solidFill>
              <a:srgbClr val="0000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114800" y="5848290"/>
            <a:ext cx="3505200" cy="400110"/>
          </a:xfrm>
          <a:prstGeom prst="rect">
            <a:avLst/>
          </a:prstGeom>
          <a:noFill/>
        </p:spPr>
        <p:txBody>
          <a:bodyPr wrap="square" rtlCol="0">
            <a:spAutoFit/>
          </a:bodyPr>
          <a:lstStyle/>
          <a:p>
            <a:pPr algn="ctr"/>
            <a:r>
              <a:rPr lang="en-US" sz="2000" b="1" dirty="0" smtClean="0">
                <a:solidFill>
                  <a:srgbClr val="FF0000"/>
                </a:solidFill>
                <a:latin typeface="Arial Narrow" panose="020B0606020202030204" pitchFamily="34" charset="0"/>
                <a:cs typeface="Arial" panose="020B0604020202020204" pitchFamily="34" charset="0"/>
              </a:rPr>
              <a:t>NSTX-U B</a:t>
            </a:r>
            <a:r>
              <a:rPr lang="en-US" sz="2000" b="1" baseline="-25000" dirty="0" smtClean="0">
                <a:solidFill>
                  <a:srgbClr val="FF0000"/>
                </a:solidFill>
                <a:latin typeface="Arial Narrow" panose="020B0606020202030204" pitchFamily="34" charset="0"/>
                <a:cs typeface="Arial" panose="020B0604020202020204" pitchFamily="34" charset="0"/>
              </a:rPr>
              <a:t>T</a:t>
            </a:r>
            <a:r>
              <a:rPr lang="en-US" sz="2000" b="1" dirty="0" smtClean="0">
                <a:solidFill>
                  <a:srgbClr val="FF0000"/>
                </a:solidFill>
                <a:latin typeface="Arial Narrow" panose="020B0606020202030204" pitchFamily="34" charset="0"/>
                <a:cs typeface="Arial" panose="020B0604020202020204" pitchFamily="34" charset="0"/>
              </a:rPr>
              <a:t> </a:t>
            </a:r>
            <a:r>
              <a:rPr lang="en-US" sz="2000" b="1" dirty="0" smtClean="0">
                <a:solidFill>
                  <a:srgbClr val="0000FF"/>
                </a:solidFill>
                <a:latin typeface="Arial Narrow" panose="020B0606020202030204" pitchFamily="34" charset="0"/>
                <a:cs typeface="Arial" panose="020B0604020202020204" pitchFamily="34" charset="0"/>
              </a:rPr>
              <a:t>&gt; highest NSTX B</a:t>
            </a:r>
            <a:r>
              <a:rPr lang="en-US" sz="2000" b="1" baseline="-25000" dirty="0" smtClean="0">
                <a:solidFill>
                  <a:srgbClr val="0000FF"/>
                </a:solidFill>
                <a:latin typeface="Arial Narrow" panose="020B0606020202030204" pitchFamily="34" charset="0"/>
                <a:cs typeface="Arial" panose="020B0604020202020204" pitchFamily="34" charset="0"/>
              </a:rPr>
              <a:t>T</a:t>
            </a:r>
            <a:r>
              <a:rPr lang="en-US" sz="2000" b="1" dirty="0" smtClean="0">
                <a:solidFill>
                  <a:srgbClr val="0000FF"/>
                </a:solidFill>
                <a:latin typeface="Arial Narrow" panose="020B0606020202030204" pitchFamily="34" charset="0"/>
                <a:cs typeface="Arial" panose="020B0604020202020204" pitchFamily="34" charset="0"/>
              </a:rPr>
              <a:t> </a:t>
            </a:r>
            <a:endParaRPr lang="en-US" sz="2000" b="1" dirty="0">
              <a:solidFill>
                <a:srgbClr val="0000FF"/>
              </a:solidFill>
              <a:latin typeface="Arial Narrow" panose="020B0606020202030204" pitchFamily="34" charset="0"/>
              <a:cs typeface="Arial" panose="020B0604020202020204" pitchFamily="34" charset="0"/>
            </a:endParaRPr>
          </a:p>
        </p:txBody>
      </p:sp>
      <p:cxnSp>
        <p:nvCxnSpPr>
          <p:cNvPr id="35" name="Straight Connector 34"/>
          <p:cNvCxnSpPr/>
          <p:nvPr/>
        </p:nvCxnSpPr>
        <p:spPr>
          <a:xfrm flipH="1" flipV="1">
            <a:off x="6629400" y="3611880"/>
            <a:ext cx="228600" cy="502920"/>
          </a:xfrm>
          <a:prstGeom prst="line">
            <a:avLst/>
          </a:prstGeom>
          <a:ln w="28575">
            <a:solidFill>
              <a:srgbClr val="0000FF"/>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5884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smtClean="0"/>
              <a:t>n=1 error field correction (EFC) optimized to maximize pulse length, discharge performance</a:t>
            </a:r>
            <a:endParaRPr lang="en-US" sz="32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2527"/>
            <a:ext cx="4943383" cy="38672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1062335"/>
            <a:ext cx="914400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L-modes used to identify optimal correction amplitude, phase</a:t>
            </a:r>
            <a:endParaRPr lang="en-US" sz="2400" dirty="0">
              <a:latin typeface="Arial" panose="020B0604020202020204" pitchFamily="34" charset="0"/>
              <a:cs typeface="Arial" panose="020B0604020202020204" pitchFamily="34" charset="0"/>
            </a:endParaRPr>
          </a:p>
        </p:txBody>
      </p:sp>
      <p:sp>
        <p:nvSpPr>
          <p:cNvPr id="2" name="Right Arrow 1"/>
          <p:cNvSpPr/>
          <p:nvPr/>
        </p:nvSpPr>
        <p:spPr>
          <a:xfrm rot="3320129">
            <a:off x="422677" y="1634316"/>
            <a:ext cx="5334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625" r="23989"/>
          <a:stretch/>
        </p:blipFill>
        <p:spPr>
          <a:xfrm>
            <a:off x="5410200" y="2841516"/>
            <a:ext cx="3374753" cy="3635484"/>
          </a:xfrm>
          <a:prstGeom prst="rect">
            <a:avLst/>
          </a:prstGeom>
        </p:spPr>
      </p:pic>
      <p:sp>
        <p:nvSpPr>
          <p:cNvPr id="7" name="Title 1"/>
          <p:cNvSpPr txBox="1">
            <a:spLocks/>
          </p:cNvSpPr>
          <p:nvPr/>
        </p:nvSpPr>
        <p:spPr>
          <a:xfrm>
            <a:off x="5215218" y="1748667"/>
            <a:ext cx="3928782" cy="1146933"/>
          </a:xfrm>
          <a:prstGeom prst="rect">
            <a:avLst/>
          </a:prstGeom>
        </p:spPr>
        <p:txBody>
          <a:bodyPr vert="horz" lIns="0" tIns="0" rIns="0" bIns="0" rtlCol="0" anchor="ctr" anchorCtr="1">
            <a:noAutofit/>
          </a:bodyPr>
          <a:lstStyle>
            <a:lvl1pPr algn="ctr" defTabSz="914400" rtl="0" eaLnBrk="1" latinLnBrk="0" hangingPunct="1">
              <a:lnSpc>
                <a:spcPct val="85000"/>
              </a:lnSpc>
              <a:spcBef>
                <a:spcPct val="0"/>
              </a:spcBef>
              <a:buNone/>
              <a:defRPr sz="4000" kern="1200">
                <a:solidFill>
                  <a:srgbClr val="336699"/>
                </a:solidFill>
                <a:latin typeface="Arial" panose="020B0604020202020204" pitchFamily="34" charset="0"/>
                <a:ea typeface="+mj-ea"/>
                <a:cs typeface="Arial" panose="020B0604020202020204" pitchFamily="34" charset="0"/>
              </a:defRPr>
            </a:lvl1pPr>
          </a:lstStyle>
          <a:p>
            <a:pPr marL="233363" indent="-233363" algn="l">
              <a:lnSpc>
                <a:spcPct val="100000"/>
              </a:lnSpc>
              <a:buFont typeface="Arial" panose="020B0604020202020204" pitchFamily="34" charset="0"/>
              <a:buChar char="•"/>
            </a:pPr>
            <a:r>
              <a:rPr lang="en-US" sz="2400" dirty="0" smtClean="0">
                <a:solidFill>
                  <a:schemeClr val="tx1"/>
                </a:solidFill>
              </a:rPr>
              <a:t>Multiple compass scans confirm optimal L-mode EFC in flattop</a:t>
            </a:r>
            <a:endParaRPr lang="en-US" sz="1800" dirty="0">
              <a:solidFill>
                <a:schemeClr val="tx1"/>
              </a:solidFill>
            </a:endParaRPr>
          </a:p>
        </p:txBody>
      </p:sp>
      <p:sp>
        <p:nvSpPr>
          <p:cNvPr id="5" name="TextBox 4"/>
          <p:cNvSpPr txBox="1"/>
          <p:nvPr/>
        </p:nvSpPr>
        <p:spPr>
          <a:xfrm>
            <a:off x="6629400" y="6197617"/>
            <a:ext cx="1423467"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EFC current [kA]</a:t>
            </a:r>
            <a:endParaRPr lang="en-US" sz="1400" b="1" dirty="0">
              <a:latin typeface="Arial" panose="020B0604020202020204" pitchFamily="34" charset="0"/>
              <a:cs typeface="Arial" panose="020B0604020202020204" pitchFamily="34" charset="0"/>
            </a:endParaRPr>
          </a:p>
        </p:txBody>
      </p:sp>
      <p:sp>
        <p:nvSpPr>
          <p:cNvPr id="9" name="TextBox 8"/>
          <p:cNvSpPr txBox="1"/>
          <p:nvPr/>
        </p:nvSpPr>
        <p:spPr>
          <a:xfrm rot="16200000">
            <a:off x="4806189" y="4488038"/>
            <a:ext cx="1423467" cy="215444"/>
          </a:xfrm>
          <a:prstGeom prst="rect">
            <a:avLst/>
          </a:prstGeom>
          <a:solidFill>
            <a:schemeClr val="bg1"/>
          </a:solidFill>
        </p:spPr>
        <p:txBody>
          <a:bodyPr wrap="none" lIns="0" tIns="0" rIns="0" bIns="0" rtlCol="0">
            <a:spAutoFit/>
          </a:bodyPr>
          <a:lstStyle/>
          <a:p>
            <a:r>
              <a:rPr lang="en-US" sz="1400" b="1" dirty="0" smtClean="0">
                <a:latin typeface="Arial" panose="020B0604020202020204" pitchFamily="34" charset="0"/>
                <a:cs typeface="Arial" panose="020B0604020202020204" pitchFamily="34" charset="0"/>
              </a:rPr>
              <a:t>EFC current [kA]</a:t>
            </a:r>
            <a:endParaRPr lang="en-US" sz="1400" b="1" dirty="0">
              <a:latin typeface="Arial" panose="020B0604020202020204" pitchFamily="34" charset="0"/>
              <a:cs typeface="Arial" panose="020B0604020202020204" pitchFamily="34" charset="0"/>
            </a:endParaRPr>
          </a:p>
        </p:txBody>
      </p:sp>
      <p:sp>
        <p:nvSpPr>
          <p:cNvPr id="8" name="TextBox 7"/>
          <p:cNvSpPr txBox="1"/>
          <p:nvPr/>
        </p:nvSpPr>
        <p:spPr>
          <a:xfrm>
            <a:off x="5867400" y="5391090"/>
            <a:ext cx="1339469" cy="430887"/>
          </a:xfrm>
          <a:prstGeom prst="rect">
            <a:avLst/>
          </a:prstGeom>
          <a:solidFill>
            <a:schemeClr val="bg1"/>
          </a:solidFill>
        </p:spPr>
        <p:txBody>
          <a:bodyPr wrap="none" rIns="0" rtlCol="0">
            <a:spAutoFit/>
          </a:bodyPr>
          <a:lstStyle/>
          <a:p>
            <a:r>
              <a:rPr lang="en-US" sz="1100" b="1" dirty="0" smtClean="0">
                <a:latin typeface="Arial Narrow" panose="020B0606020202030204" pitchFamily="34" charset="0"/>
                <a:cs typeface="Arial" panose="020B0604020202020204" pitchFamily="34" charset="0"/>
              </a:rPr>
              <a:t>n</a:t>
            </a:r>
            <a:r>
              <a:rPr lang="en-US" sz="1100" b="1" baseline="-25000" dirty="0" smtClean="0">
                <a:latin typeface="Arial Narrow" panose="020B0606020202030204" pitchFamily="34" charset="0"/>
                <a:cs typeface="Arial" panose="020B0604020202020204" pitchFamily="34" charset="0"/>
              </a:rPr>
              <a:t>e</a:t>
            </a:r>
            <a:r>
              <a:rPr lang="en-US" sz="1100" b="1" dirty="0" smtClean="0">
                <a:latin typeface="Arial Narrow" panose="020B0606020202030204" pitchFamily="34" charset="0"/>
                <a:cs typeface="Arial" panose="020B0604020202020204" pitchFamily="34" charset="0"/>
              </a:rPr>
              <a:t> = 2.9 ×10</a:t>
            </a:r>
            <a:r>
              <a:rPr lang="en-US" sz="1100" b="1" baseline="30000" dirty="0" smtClean="0">
                <a:latin typeface="Arial Narrow" panose="020B0606020202030204" pitchFamily="34" charset="0"/>
                <a:cs typeface="Arial" panose="020B0604020202020204" pitchFamily="34" charset="0"/>
              </a:rPr>
              <a:t>13</a:t>
            </a:r>
            <a:r>
              <a:rPr lang="en-US" sz="1100" b="1" dirty="0" smtClean="0">
                <a:latin typeface="Arial Narrow" panose="020B0606020202030204" pitchFamily="34" charset="0"/>
                <a:cs typeface="Arial" panose="020B0604020202020204" pitchFamily="34" charset="0"/>
              </a:rPr>
              <a:t> (solid)</a:t>
            </a:r>
          </a:p>
          <a:p>
            <a:r>
              <a:rPr lang="en-US" sz="1100" b="1" dirty="0" smtClean="0">
                <a:latin typeface="Arial Narrow" panose="020B0606020202030204" pitchFamily="34" charset="0"/>
                <a:cs typeface="Arial" panose="020B0604020202020204" pitchFamily="34" charset="0"/>
              </a:rPr>
              <a:t>n</a:t>
            </a:r>
            <a:r>
              <a:rPr lang="en-US" sz="1100" b="1" baseline="-25000" dirty="0" smtClean="0">
                <a:latin typeface="Arial Narrow" panose="020B0606020202030204" pitchFamily="34" charset="0"/>
                <a:cs typeface="Arial" panose="020B0604020202020204" pitchFamily="34" charset="0"/>
              </a:rPr>
              <a:t>e</a:t>
            </a:r>
            <a:r>
              <a:rPr lang="en-US" sz="1100" b="1" dirty="0" smtClean="0">
                <a:latin typeface="Arial Narrow" panose="020B0606020202030204" pitchFamily="34" charset="0"/>
                <a:cs typeface="Arial" panose="020B0604020202020204" pitchFamily="34" charset="0"/>
              </a:rPr>
              <a:t> </a:t>
            </a:r>
            <a:r>
              <a:rPr lang="en-US" sz="1100" b="1" dirty="0">
                <a:latin typeface="Arial Narrow" panose="020B0606020202030204" pitchFamily="34" charset="0"/>
                <a:cs typeface="Arial" panose="020B0604020202020204" pitchFamily="34" charset="0"/>
              </a:rPr>
              <a:t>= </a:t>
            </a:r>
            <a:r>
              <a:rPr lang="en-US" sz="1100" b="1" dirty="0" smtClean="0">
                <a:latin typeface="Arial Narrow" panose="020B0606020202030204" pitchFamily="34" charset="0"/>
                <a:cs typeface="Arial" panose="020B0604020202020204" pitchFamily="34" charset="0"/>
              </a:rPr>
              <a:t>1.4 ×10</a:t>
            </a:r>
            <a:r>
              <a:rPr lang="en-US" sz="1100" b="1" baseline="30000" dirty="0" smtClean="0">
                <a:latin typeface="Arial Narrow" panose="020B0606020202030204" pitchFamily="34" charset="0"/>
                <a:cs typeface="Arial" panose="020B0604020202020204" pitchFamily="34" charset="0"/>
              </a:rPr>
              <a:t>13</a:t>
            </a:r>
            <a:r>
              <a:rPr lang="en-US" sz="1100" b="1" dirty="0" smtClean="0">
                <a:latin typeface="Arial Narrow" panose="020B0606020202030204" pitchFamily="34" charset="0"/>
                <a:cs typeface="Arial" panose="020B0604020202020204" pitchFamily="34" charset="0"/>
              </a:rPr>
              <a:t> (dashed)</a:t>
            </a:r>
            <a:endParaRPr lang="en-US" sz="11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87363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noFill/>
          </a:ln>
        </p:spPr>
        <p:txBody>
          <a:bodyPr>
            <a:normAutofit/>
          </a:bodyPr>
          <a:lstStyle/>
          <a:p>
            <a:r>
              <a:rPr lang="en-US" sz="3000" dirty="0" smtClean="0"/>
              <a:t>Recovered ~1MA H-modes with weak/no core MHD</a:t>
            </a:r>
            <a:endParaRPr lang="en-US" sz="3000" dirty="0"/>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976" y="1492558"/>
            <a:ext cx="3485624" cy="4984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76800" y="1066800"/>
            <a:ext cx="4019950" cy="425758"/>
          </a:xfrm>
          <a:prstGeom prst="rect">
            <a:avLst/>
          </a:prstGeom>
        </p:spPr>
        <p:txBody>
          <a:bodyPr wrap="square">
            <a:spAutoFit/>
          </a:bodyPr>
          <a:lstStyle/>
          <a:p>
            <a:pPr>
              <a:lnSpc>
                <a:spcPts val="2620"/>
              </a:lnSpc>
              <a:spcBef>
                <a:spcPts val="60"/>
              </a:spcBef>
              <a:tabLst>
                <a:tab pos="469900" algn="l"/>
              </a:tabLst>
            </a:pPr>
            <a:r>
              <a:rPr lang="en-US" sz="2200" b="1" dirty="0" smtClean="0">
                <a:latin typeface="Arial"/>
                <a:cs typeface="Arial"/>
              </a:rPr>
              <a:t>H</a:t>
            </a:r>
            <a:r>
              <a:rPr lang="en-US" sz="2200" b="1" baseline="-25000" dirty="0" smtClean="0">
                <a:latin typeface="Arial"/>
                <a:cs typeface="Arial"/>
              </a:rPr>
              <a:t>98</a:t>
            </a:r>
            <a:r>
              <a:rPr lang="en-US" sz="2200" b="1" dirty="0" smtClean="0">
                <a:latin typeface="Arial"/>
                <a:cs typeface="Arial"/>
              </a:rPr>
              <a:t> ≥ 1, β</a:t>
            </a:r>
            <a:r>
              <a:rPr lang="en-US" sz="2175" b="1" spc="15" baseline="-21072" dirty="0" smtClean="0">
                <a:latin typeface="Arial"/>
                <a:cs typeface="Arial"/>
              </a:rPr>
              <a:t>N</a:t>
            </a:r>
            <a:r>
              <a:rPr lang="en-US" sz="2175" b="1" baseline="-21072" dirty="0" smtClean="0">
                <a:latin typeface="Arial"/>
                <a:cs typeface="Arial"/>
              </a:rPr>
              <a:t> </a:t>
            </a:r>
            <a:r>
              <a:rPr lang="en-US" sz="2000" b="1" dirty="0">
                <a:latin typeface="Arial"/>
                <a:cs typeface="Arial"/>
              </a:rPr>
              <a:t>≥</a:t>
            </a:r>
            <a:r>
              <a:rPr lang="en-US" sz="2200" b="1" spc="-5" dirty="0" smtClean="0">
                <a:latin typeface="Arial"/>
                <a:cs typeface="Arial"/>
              </a:rPr>
              <a:t> n=1 </a:t>
            </a:r>
            <a:r>
              <a:rPr lang="en-US" sz="2200" b="1" dirty="0" smtClean="0">
                <a:latin typeface="Arial"/>
                <a:cs typeface="Arial"/>
              </a:rPr>
              <a:t>no-wall</a:t>
            </a:r>
            <a:r>
              <a:rPr lang="en-US" sz="2200" b="1" spc="-5" dirty="0" smtClean="0">
                <a:latin typeface="Arial"/>
                <a:cs typeface="Arial"/>
              </a:rPr>
              <a:t> </a:t>
            </a:r>
            <a:r>
              <a:rPr lang="en-US" sz="2200" b="1" dirty="0" smtClean="0">
                <a:latin typeface="Arial"/>
                <a:cs typeface="Arial"/>
              </a:rPr>
              <a:t>limit</a:t>
            </a:r>
            <a:endParaRPr lang="en-US" sz="2200" b="1" dirty="0">
              <a:latin typeface="Arial"/>
              <a:cs typeface="Aria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02" y="1527825"/>
            <a:ext cx="4070498" cy="497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ject 4"/>
          <p:cNvSpPr txBox="1"/>
          <p:nvPr/>
        </p:nvSpPr>
        <p:spPr>
          <a:xfrm>
            <a:off x="990600" y="1143000"/>
            <a:ext cx="3200400" cy="410369"/>
          </a:xfrm>
          <a:prstGeom prst="rect">
            <a:avLst/>
          </a:prstGeom>
          <a:ln w="9524">
            <a:noFill/>
          </a:ln>
        </p:spPr>
        <p:txBody>
          <a:bodyPr vert="horz" wrap="square" lIns="0" tIns="0" rIns="0" bIns="0" rtlCol="0">
            <a:spAutoFit/>
          </a:bodyPr>
          <a:lstStyle/>
          <a:p>
            <a:pPr>
              <a:lnSpc>
                <a:spcPts val="1639"/>
              </a:lnSpc>
              <a:tabLst>
                <a:tab pos="2519363" algn="l"/>
              </a:tabLst>
            </a:pPr>
            <a:r>
              <a:rPr sz="1400" b="1" dirty="0" smtClean="0">
                <a:solidFill>
                  <a:srgbClr val="FF0000"/>
                </a:solidFill>
                <a:latin typeface="Arial"/>
                <a:cs typeface="Arial"/>
              </a:rPr>
              <a:t>202946</a:t>
            </a:r>
            <a:r>
              <a:rPr lang="en-US" sz="1400" b="1" dirty="0" smtClean="0">
                <a:solidFill>
                  <a:srgbClr val="FF0000"/>
                </a:solidFill>
                <a:latin typeface="Arial"/>
                <a:cs typeface="Arial"/>
              </a:rPr>
              <a:t> </a:t>
            </a:r>
            <a:r>
              <a:rPr sz="1400" b="1" dirty="0" smtClean="0">
                <a:solidFill>
                  <a:srgbClr val="FF0000"/>
                </a:solidFill>
                <a:latin typeface="Arial"/>
                <a:cs typeface="Arial"/>
              </a:rPr>
              <a:t>–</a:t>
            </a:r>
            <a:r>
              <a:rPr sz="1400" b="1" spc="-5" dirty="0" smtClean="0">
                <a:solidFill>
                  <a:srgbClr val="FF0000"/>
                </a:solidFill>
                <a:latin typeface="Arial"/>
                <a:cs typeface="Arial"/>
              </a:rPr>
              <a:t> </a:t>
            </a:r>
            <a:r>
              <a:rPr sz="1400" b="1" spc="-5" dirty="0">
                <a:solidFill>
                  <a:srgbClr val="FF0000"/>
                </a:solidFill>
                <a:latin typeface="Arial"/>
                <a:cs typeface="Arial"/>
              </a:rPr>
              <a:t>no </a:t>
            </a:r>
            <a:r>
              <a:rPr sz="1400" b="1" spc="-5" dirty="0" smtClean="0">
                <a:solidFill>
                  <a:srgbClr val="FF0000"/>
                </a:solidFill>
                <a:latin typeface="Arial"/>
                <a:cs typeface="Arial"/>
              </a:rPr>
              <a:t>EF</a:t>
            </a:r>
            <a:r>
              <a:rPr sz="1400" b="1" dirty="0" smtClean="0">
                <a:solidFill>
                  <a:srgbClr val="FF0000"/>
                </a:solidFill>
                <a:latin typeface="Arial"/>
                <a:cs typeface="Arial"/>
              </a:rPr>
              <a:t>C</a:t>
            </a:r>
            <a:r>
              <a:rPr lang="en-US" sz="1400" b="1" dirty="0" smtClean="0">
                <a:solidFill>
                  <a:srgbClr val="FF0000"/>
                </a:solidFill>
                <a:latin typeface="Arial"/>
                <a:cs typeface="Arial"/>
              </a:rPr>
              <a:t>   </a:t>
            </a:r>
            <a:r>
              <a:rPr lang="en-US" sz="1400" b="1" dirty="0" smtClean="0">
                <a:solidFill>
                  <a:srgbClr val="1087FF"/>
                </a:solidFill>
                <a:latin typeface="Arial"/>
                <a:cs typeface="Arial"/>
              </a:rPr>
              <a:t>204</a:t>
            </a:r>
            <a:r>
              <a:rPr lang="en-US" sz="1400" b="1" spc="-80" dirty="0" smtClean="0">
                <a:solidFill>
                  <a:srgbClr val="1087FF"/>
                </a:solidFill>
                <a:latin typeface="Arial"/>
                <a:cs typeface="Arial"/>
              </a:rPr>
              <a:t>1</a:t>
            </a:r>
            <a:r>
              <a:rPr lang="en-US" sz="1400" b="1" dirty="0" smtClean="0">
                <a:solidFill>
                  <a:srgbClr val="1087FF"/>
                </a:solidFill>
                <a:latin typeface="Arial"/>
                <a:cs typeface="Arial"/>
              </a:rPr>
              <a:t>12 –</a:t>
            </a:r>
            <a:r>
              <a:rPr lang="en-US" sz="1400" b="1" spc="-5" dirty="0" smtClean="0">
                <a:solidFill>
                  <a:srgbClr val="1087FF"/>
                </a:solidFill>
                <a:latin typeface="Arial"/>
                <a:cs typeface="Arial"/>
              </a:rPr>
              <a:t> EF</a:t>
            </a:r>
            <a:r>
              <a:rPr lang="en-US" sz="1400" b="1" dirty="0" smtClean="0">
                <a:solidFill>
                  <a:srgbClr val="1087FF"/>
                </a:solidFill>
                <a:latin typeface="Arial"/>
                <a:cs typeface="Arial"/>
              </a:rPr>
              <a:t>C</a:t>
            </a:r>
            <a:r>
              <a:rPr lang="en-US" sz="1400" b="1" spc="-5" dirty="0" smtClean="0">
                <a:solidFill>
                  <a:srgbClr val="1087FF"/>
                </a:solidFill>
                <a:latin typeface="Arial"/>
                <a:cs typeface="Arial"/>
              </a:rPr>
              <a:t> </a:t>
            </a:r>
            <a:r>
              <a:rPr lang="en-US" sz="1400" b="1" dirty="0">
                <a:solidFill>
                  <a:srgbClr val="1087FF"/>
                </a:solidFill>
                <a:latin typeface="Arial"/>
                <a:cs typeface="Arial"/>
              </a:rPr>
              <a:t>v2</a:t>
            </a:r>
            <a:endParaRPr lang="en-US" sz="1400" dirty="0">
              <a:latin typeface="Arial"/>
              <a:cs typeface="Arial"/>
            </a:endParaRPr>
          </a:p>
          <a:p>
            <a:pPr>
              <a:lnSpc>
                <a:spcPts val="1639"/>
              </a:lnSpc>
              <a:tabLst>
                <a:tab pos="2286000" algn="l"/>
              </a:tabLst>
            </a:pPr>
            <a:r>
              <a:rPr sz="1400" b="1" dirty="0" smtClean="0">
                <a:solidFill>
                  <a:srgbClr val="5EC40C"/>
                </a:solidFill>
                <a:latin typeface="Arial"/>
                <a:cs typeface="Arial"/>
              </a:rPr>
              <a:t>203679 –</a:t>
            </a:r>
            <a:r>
              <a:rPr sz="1400" b="1" spc="-5" dirty="0" smtClean="0">
                <a:solidFill>
                  <a:srgbClr val="5EC40C"/>
                </a:solidFill>
                <a:latin typeface="Arial"/>
                <a:cs typeface="Arial"/>
              </a:rPr>
              <a:t> </a:t>
            </a:r>
            <a:r>
              <a:rPr sz="1400" b="1" spc="-5" dirty="0">
                <a:solidFill>
                  <a:srgbClr val="5EC40C"/>
                </a:solidFill>
                <a:latin typeface="Arial"/>
                <a:cs typeface="Arial"/>
              </a:rPr>
              <a:t>EF</a:t>
            </a:r>
            <a:r>
              <a:rPr sz="1400" b="1" dirty="0">
                <a:solidFill>
                  <a:srgbClr val="5EC40C"/>
                </a:solidFill>
                <a:latin typeface="Arial"/>
                <a:cs typeface="Arial"/>
              </a:rPr>
              <a:t>C</a:t>
            </a:r>
            <a:r>
              <a:rPr sz="1400" b="1" spc="-5" dirty="0">
                <a:solidFill>
                  <a:srgbClr val="5EC40C"/>
                </a:solidFill>
                <a:latin typeface="Arial"/>
                <a:cs typeface="Arial"/>
              </a:rPr>
              <a:t> </a:t>
            </a:r>
            <a:r>
              <a:rPr sz="1400" b="1" dirty="0" smtClean="0">
                <a:solidFill>
                  <a:srgbClr val="5EC40C"/>
                </a:solidFill>
                <a:latin typeface="Arial"/>
                <a:cs typeface="Arial"/>
              </a:rPr>
              <a:t>v1</a:t>
            </a:r>
            <a:r>
              <a:rPr lang="en-US" sz="1400" b="1" dirty="0" smtClean="0">
                <a:solidFill>
                  <a:srgbClr val="5EC40C"/>
                </a:solidFill>
                <a:latin typeface="Arial"/>
                <a:cs typeface="Arial"/>
              </a:rPr>
              <a:t>   </a:t>
            </a:r>
            <a:r>
              <a:rPr lang="en-US" sz="1400" b="1" dirty="0" smtClean="0">
                <a:latin typeface="Arial"/>
                <a:cs typeface="Arial"/>
              </a:rPr>
              <a:t>204</a:t>
            </a:r>
            <a:r>
              <a:rPr lang="en-US" sz="1400" b="1" spc="-80" dirty="0" smtClean="0">
                <a:latin typeface="Arial"/>
                <a:cs typeface="Arial"/>
              </a:rPr>
              <a:t>1</a:t>
            </a:r>
            <a:r>
              <a:rPr lang="en-US" sz="1400" b="1" dirty="0" smtClean="0">
                <a:latin typeface="Arial"/>
                <a:cs typeface="Arial"/>
              </a:rPr>
              <a:t>18 –</a:t>
            </a:r>
            <a:r>
              <a:rPr lang="en-US" sz="1400" b="1" spc="-5" dirty="0" smtClean="0">
                <a:latin typeface="Arial"/>
                <a:cs typeface="Arial"/>
              </a:rPr>
              <a:t> EF</a:t>
            </a:r>
            <a:r>
              <a:rPr lang="en-US" sz="1400" b="1" dirty="0" smtClean="0">
                <a:latin typeface="Arial"/>
                <a:cs typeface="Arial"/>
              </a:rPr>
              <a:t>C</a:t>
            </a:r>
            <a:r>
              <a:rPr lang="en-US" sz="1400" b="1" spc="-5" dirty="0" smtClean="0">
                <a:latin typeface="Arial"/>
                <a:cs typeface="Arial"/>
              </a:rPr>
              <a:t> </a:t>
            </a:r>
            <a:r>
              <a:rPr lang="en-US" sz="1400" b="1" dirty="0" smtClean="0">
                <a:latin typeface="Arial"/>
                <a:cs typeface="Arial"/>
              </a:rPr>
              <a:t>v2</a:t>
            </a:r>
            <a:endParaRPr lang="en-US" sz="1400" dirty="0">
              <a:latin typeface="Arial"/>
              <a:cs typeface="Arial"/>
            </a:endParaRPr>
          </a:p>
        </p:txBody>
      </p:sp>
    </p:spTree>
    <p:extLst>
      <p:ext uri="{BB962C8B-B14F-4D97-AF65-F5344CB8AC3E}">
        <p14:creationId xmlns:p14="http://schemas.microsoft.com/office/powerpoint/2010/main" val="39017580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Accessed low</a:t>
            </a:r>
            <a:r>
              <a:rPr lang="en-US" sz="3200" spc="-5" dirty="0"/>
              <a:t> l</a:t>
            </a:r>
            <a:r>
              <a:rPr lang="en-US" sz="3200" baseline="-20833" dirty="0">
                <a:solidFill>
                  <a:srgbClr val="407AAA"/>
                </a:solidFill>
              </a:rPr>
              <a:t>i</a:t>
            </a:r>
            <a:r>
              <a:rPr lang="en-US" sz="3200" spc="-5" dirty="0"/>
              <a:t> and high </a:t>
            </a:r>
            <a:r>
              <a:rPr lang="en-US" sz="3200" dirty="0">
                <a:latin typeface="Symbol" panose="05050102010706020507" pitchFamily="18" charset="2"/>
                <a:cs typeface="Arial"/>
              </a:rPr>
              <a:t>k</a:t>
            </a:r>
            <a:r>
              <a:rPr lang="en-US" sz="3200" dirty="0"/>
              <a:t> using progressively earlier H-mode </a:t>
            </a:r>
            <a:r>
              <a:rPr lang="en-US" sz="3200" spc="-5" dirty="0"/>
              <a:t>and heating + </a:t>
            </a:r>
            <a:r>
              <a:rPr lang="en-US" sz="3200" dirty="0"/>
              <a:t>optimized EFC</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5370"/>
            <a:ext cx="8538210" cy="435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ject 4"/>
          <p:cNvSpPr/>
          <p:nvPr/>
        </p:nvSpPr>
        <p:spPr>
          <a:xfrm>
            <a:off x="5155311" y="2957323"/>
            <a:ext cx="1709928" cy="905256"/>
          </a:xfrm>
          <a:custGeom>
            <a:avLst/>
            <a:gdLst/>
            <a:ahLst/>
            <a:cxnLst/>
            <a:rect l="l" t="t" r="r" b="b"/>
            <a:pathLst>
              <a:path w="1295400" h="685800">
                <a:moveTo>
                  <a:pt x="0" y="0"/>
                </a:moveTo>
                <a:lnTo>
                  <a:pt x="1295399" y="0"/>
                </a:lnTo>
                <a:lnTo>
                  <a:pt x="1295399" y="685799"/>
                </a:lnTo>
                <a:lnTo>
                  <a:pt x="0" y="685799"/>
                </a:lnTo>
                <a:lnTo>
                  <a:pt x="0" y="0"/>
                </a:lnTo>
                <a:close/>
              </a:path>
            </a:pathLst>
          </a:custGeom>
          <a:ln w="38099">
            <a:solidFill>
              <a:srgbClr val="008F00"/>
            </a:solidFill>
          </a:ln>
        </p:spPr>
        <p:txBody>
          <a:bodyPr wrap="square" lIns="0" tIns="0" rIns="0" bIns="0" rtlCol="0"/>
          <a:lstStyle/>
          <a:p>
            <a:endParaRPr/>
          </a:p>
        </p:txBody>
      </p:sp>
      <p:sp>
        <p:nvSpPr>
          <p:cNvPr id="6" name="object 5"/>
          <p:cNvSpPr txBox="1"/>
          <p:nvPr/>
        </p:nvSpPr>
        <p:spPr>
          <a:xfrm>
            <a:off x="5033772" y="3923980"/>
            <a:ext cx="2129028" cy="276999"/>
          </a:xfrm>
          <a:prstGeom prst="rect">
            <a:avLst/>
          </a:prstGeom>
        </p:spPr>
        <p:txBody>
          <a:bodyPr vert="horz" wrap="square" lIns="0" tIns="0" rIns="0" bIns="0" rtlCol="0">
            <a:spAutoFit/>
          </a:bodyPr>
          <a:lstStyle/>
          <a:p>
            <a:pPr marL="12700" algn="ctr">
              <a:lnSpc>
                <a:spcPct val="100000"/>
              </a:lnSpc>
            </a:pPr>
            <a:r>
              <a:rPr sz="1800" b="1" spc="-5" dirty="0">
                <a:solidFill>
                  <a:srgbClr val="008000"/>
                </a:solidFill>
                <a:latin typeface="Arial"/>
                <a:cs typeface="Arial"/>
              </a:rPr>
              <a:t>L</a:t>
            </a:r>
            <a:r>
              <a:rPr sz="1800" b="1" dirty="0">
                <a:solidFill>
                  <a:srgbClr val="008000"/>
                </a:solidFill>
                <a:latin typeface="Arial"/>
                <a:cs typeface="Arial"/>
              </a:rPr>
              <a:t>-m</a:t>
            </a:r>
            <a:r>
              <a:rPr sz="1800" b="1" spc="-5" dirty="0">
                <a:solidFill>
                  <a:srgbClr val="008000"/>
                </a:solidFill>
                <a:latin typeface="Arial"/>
                <a:cs typeface="Arial"/>
              </a:rPr>
              <a:t>od</a:t>
            </a:r>
            <a:r>
              <a:rPr sz="1800" b="1" dirty="0">
                <a:solidFill>
                  <a:srgbClr val="008000"/>
                </a:solidFill>
                <a:latin typeface="Arial"/>
                <a:cs typeface="Arial"/>
              </a:rPr>
              <a:t>e</a:t>
            </a:r>
            <a:r>
              <a:rPr sz="1800" b="1" spc="-5" dirty="0">
                <a:solidFill>
                  <a:srgbClr val="008000"/>
                </a:solidFill>
                <a:latin typeface="Arial"/>
                <a:cs typeface="Arial"/>
              </a:rPr>
              <a:t> fl</a:t>
            </a:r>
            <a:r>
              <a:rPr sz="1800" b="1" dirty="0">
                <a:solidFill>
                  <a:srgbClr val="008000"/>
                </a:solidFill>
                <a:latin typeface="Arial"/>
                <a:cs typeface="Arial"/>
              </a:rPr>
              <a:t>atto</a:t>
            </a:r>
            <a:r>
              <a:rPr sz="1800" b="1" spc="-5" dirty="0">
                <a:solidFill>
                  <a:srgbClr val="008000"/>
                </a:solidFill>
                <a:latin typeface="Arial"/>
                <a:cs typeface="Arial"/>
              </a:rPr>
              <a:t>p</a:t>
            </a:r>
            <a:endParaRPr sz="1800" dirty="0">
              <a:latin typeface="Arial"/>
              <a:cs typeface="Arial"/>
            </a:endParaRPr>
          </a:p>
        </p:txBody>
      </p:sp>
      <p:sp>
        <p:nvSpPr>
          <p:cNvPr id="7" name="object 6"/>
          <p:cNvSpPr txBox="1"/>
          <p:nvPr/>
        </p:nvSpPr>
        <p:spPr>
          <a:xfrm>
            <a:off x="4114800" y="1928308"/>
            <a:ext cx="1828307" cy="276999"/>
          </a:xfrm>
          <a:prstGeom prst="rect">
            <a:avLst/>
          </a:prstGeom>
          <a:solidFill>
            <a:schemeClr val="bg1">
              <a:alpha val="50000"/>
            </a:schemeClr>
          </a:solidFill>
        </p:spPr>
        <p:txBody>
          <a:bodyPr vert="horz" wrap="square" lIns="0" tIns="0" rIns="0" bIns="0" rtlCol="0">
            <a:spAutoFit/>
          </a:bodyPr>
          <a:lstStyle/>
          <a:p>
            <a:pPr marL="12700" algn="ctr">
              <a:lnSpc>
                <a:spcPct val="100000"/>
              </a:lnSpc>
            </a:pPr>
            <a:r>
              <a:rPr sz="1800" b="1" dirty="0">
                <a:latin typeface="Arial"/>
                <a:cs typeface="Arial"/>
              </a:rPr>
              <a:t>H-m</a:t>
            </a:r>
            <a:r>
              <a:rPr sz="1800" b="1" spc="-5" dirty="0">
                <a:latin typeface="Arial"/>
                <a:cs typeface="Arial"/>
              </a:rPr>
              <a:t>od</a:t>
            </a:r>
            <a:r>
              <a:rPr sz="1800" b="1" dirty="0">
                <a:latin typeface="Arial"/>
                <a:cs typeface="Arial"/>
              </a:rPr>
              <a:t>e</a:t>
            </a:r>
            <a:r>
              <a:rPr sz="1800" b="1" spc="-5" dirty="0">
                <a:latin typeface="Arial"/>
                <a:cs typeface="Arial"/>
              </a:rPr>
              <a:t> fl</a:t>
            </a:r>
            <a:r>
              <a:rPr sz="1800" b="1" dirty="0">
                <a:latin typeface="Arial"/>
                <a:cs typeface="Arial"/>
              </a:rPr>
              <a:t>atto</a:t>
            </a:r>
            <a:r>
              <a:rPr sz="1800" b="1" spc="-5" dirty="0">
                <a:latin typeface="Arial"/>
                <a:cs typeface="Arial"/>
              </a:rPr>
              <a:t>p</a:t>
            </a:r>
            <a:endParaRPr sz="1800" dirty="0">
              <a:latin typeface="Arial"/>
              <a:cs typeface="Arial"/>
            </a:endParaRPr>
          </a:p>
        </p:txBody>
      </p:sp>
      <p:sp>
        <p:nvSpPr>
          <p:cNvPr id="8" name="object 7"/>
          <p:cNvSpPr txBox="1"/>
          <p:nvPr/>
        </p:nvSpPr>
        <p:spPr>
          <a:xfrm>
            <a:off x="6248400" y="1501170"/>
            <a:ext cx="2819400" cy="784830"/>
          </a:xfrm>
          <a:prstGeom prst="rect">
            <a:avLst/>
          </a:prstGeom>
          <a:solidFill>
            <a:srgbClr val="FFFFCC"/>
          </a:solidFill>
          <a:ln w="19050">
            <a:solidFill>
              <a:schemeClr val="tx1"/>
            </a:solidFill>
          </a:ln>
        </p:spPr>
        <p:txBody>
          <a:bodyPr vert="horz" wrap="square" lIns="0" tIns="0" rIns="0" bIns="45720" rtlCol="0">
            <a:spAutoFit/>
          </a:bodyPr>
          <a:lstStyle/>
          <a:p>
            <a:pPr marL="119063" indent="-3175"/>
            <a:r>
              <a:rPr sz="2400" b="1" dirty="0" smtClean="0">
                <a:solidFill>
                  <a:srgbClr val="0000FF"/>
                </a:solidFill>
                <a:latin typeface="Arial Narrow" panose="020B0606020202030204" pitchFamily="34" charset="0"/>
                <a:cs typeface="Arial"/>
              </a:rPr>
              <a:t>N</a:t>
            </a:r>
            <a:r>
              <a:rPr sz="2400" b="1" spc="-5" dirty="0" smtClean="0">
                <a:solidFill>
                  <a:srgbClr val="0000FF"/>
                </a:solidFill>
                <a:latin typeface="Arial Narrow" panose="020B0606020202030204" pitchFamily="34" charset="0"/>
                <a:cs typeface="Arial"/>
              </a:rPr>
              <a:t>ST</a:t>
            </a:r>
            <a:r>
              <a:rPr sz="2400" b="1" dirty="0" smtClean="0">
                <a:solidFill>
                  <a:srgbClr val="0000FF"/>
                </a:solidFill>
                <a:latin typeface="Arial Narrow" panose="020B0606020202030204" pitchFamily="34" charset="0"/>
                <a:cs typeface="Arial"/>
              </a:rPr>
              <a:t>X-U</a:t>
            </a:r>
            <a:r>
              <a:rPr lang="en-US" sz="2400" b="1" dirty="0" smtClean="0">
                <a:solidFill>
                  <a:srgbClr val="0000FF"/>
                </a:solidFill>
                <a:latin typeface="Arial Narrow" panose="020B0606020202030204" pitchFamily="34" charset="0"/>
                <a:cs typeface="Arial"/>
              </a:rPr>
              <a:t> (5 run weeks)</a:t>
            </a:r>
          </a:p>
          <a:p>
            <a:pPr marL="119063" indent="-3175"/>
            <a:r>
              <a:rPr lang="en-US" sz="2400" b="1" dirty="0" smtClean="0">
                <a:solidFill>
                  <a:srgbClr val="FF0000"/>
                </a:solidFill>
                <a:latin typeface="Arial Narrow" panose="020B0606020202030204" pitchFamily="34" charset="0"/>
                <a:cs typeface="Arial"/>
              </a:rPr>
              <a:t>NSTX (10 years)</a:t>
            </a:r>
            <a:endParaRPr sz="2400" dirty="0">
              <a:solidFill>
                <a:srgbClr val="FF0000"/>
              </a:solidFill>
              <a:latin typeface="Arial Narrow" panose="020B0606020202030204" pitchFamily="34" charset="0"/>
              <a:cs typeface="Arial"/>
            </a:endParaRPr>
          </a:p>
        </p:txBody>
      </p:sp>
      <p:sp>
        <p:nvSpPr>
          <p:cNvPr id="9" name="Right Arrow 8"/>
          <p:cNvSpPr/>
          <p:nvPr/>
        </p:nvSpPr>
        <p:spPr>
          <a:xfrm rot="13168013">
            <a:off x="3349818" y="1824400"/>
            <a:ext cx="657022" cy="463099"/>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ject 6"/>
          <p:cNvSpPr txBox="1"/>
          <p:nvPr/>
        </p:nvSpPr>
        <p:spPr>
          <a:xfrm>
            <a:off x="2438400" y="1444823"/>
            <a:ext cx="1705356" cy="307777"/>
          </a:xfrm>
          <a:prstGeom prst="rect">
            <a:avLst/>
          </a:prstGeom>
          <a:solidFill>
            <a:schemeClr val="bg1">
              <a:alpha val="50000"/>
            </a:schemeClr>
          </a:solidFill>
        </p:spPr>
        <p:txBody>
          <a:bodyPr vert="horz" wrap="square" lIns="0" tIns="0" rIns="0" bIns="0" rtlCol="0">
            <a:spAutoFit/>
          </a:bodyPr>
          <a:lstStyle/>
          <a:p>
            <a:pPr marL="12700" algn="ctr">
              <a:lnSpc>
                <a:spcPct val="100000"/>
              </a:lnSpc>
            </a:pPr>
            <a:r>
              <a:rPr lang="en-US" sz="2000" b="1" dirty="0" smtClean="0">
                <a:latin typeface="Arial"/>
                <a:cs typeface="Arial"/>
              </a:rPr>
              <a:t>Future goal</a:t>
            </a:r>
            <a:endParaRPr sz="2000" dirty="0">
              <a:latin typeface="Arial"/>
              <a:cs typeface="Arial"/>
            </a:endParaRPr>
          </a:p>
        </p:txBody>
      </p:sp>
      <p:sp>
        <p:nvSpPr>
          <p:cNvPr id="11" name="object 8"/>
          <p:cNvSpPr/>
          <p:nvPr/>
        </p:nvSpPr>
        <p:spPr>
          <a:xfrm>
            <a:off x="3948303" y="2253235"/>
            <a:ext cx="2112264" cy="1307592"/>
          </a:xfrm>
          <a:custGeom>
            <a:avLst/>
            <a:gdLst/>
            <a:ahLst/>
            <a:cxnLst/>
            <a:rect l="l" t="t" r="r" b="b"/>
            <a:pathLst>
              <a:path w="1600200" h="990600">
                <a:moveTo>
                  <a:pt x="0" y="0"/>
                </a:moveTo>
                <a:lnTo>
                  <a:pt x="1600199" y="0"/>
                </a:lnTo>
                <a:lnTo>
                  <a:pt x="1600199" y="990599"/>
                </a:lnTo>
                <a:lnTo>
                  <a:pt x="0" y="990599"/>
                </a:lnTo>
                <a:lnTo>
                  <a:pt x="0" y="0"/>
                </a:lnTo>
                <a:close/>
              </a:path>
            </a:pathLst>
          </a:custGeom>
          <a:ln w="38099">
            <a:solidFill>
              <a:srgbClr val="000000"/>
            </a:solidFill>
          </a:ln>
        </p:spPr>
        <p:txBody>
          <a:bodyPr wrap="square" lIns="0" tIns="0" rIns="0" bIns="0" rtlCol="0"/>
          <a:lstStyle/>
          <a:p>
            <a:endParaRPr/>
          </a:p>
        </p:txBody>
      </p:sp>
      <p:sp>
        <p:nvSpPr>
          <p:cNvPr id="13" name="Content Placeholder 1"/>
          <p:cNvSpPr txBox="1">
            <a:spLocks/>
          </p:cNvSpPr>
          <p:nvPr/>
        </p:nvSpPr>
        <p:spPr>
          <a:xfrm>
            <a:off x="76200" y="5334000"/>
            <a:ext cx="8991600" cy="1219200"/>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b="1" dirty="0" smtClean="0"/>
              <a:t>NSTX-U:  Additional sensors improve estimation of Z, </a:t>
            </a:r>
            <a:r>
              <a:rPr lang="en-US" b="1" dirty="0" err="1" smtClean="0"/>
              <a:t>dZ</a:t>
            </a:r>
            <a:r>
              <a:rPr lang="en-US" b="1" dirty="0" smtClean="0"/>
              <a:t>/</a:t>
            </a:r>
            <a:r>
              <a:rPr lang="en-US" b="1" dirty="0" err="1" smtClean="0"/>
              <a:t>dt</a:t>
            </a:r>
            <a:endParaRPr lang="en-US" b="1" dirty="0"/>
          </a:p>
          <a:p>
            <a:r>
              <a:rPr lang="en-US" b="1" dirty="0" smtClean="0"/>
              <a:t>Goals for next run:  </a:t>
            </a:r>
          </a:p>
          <a:p>
            <a:pPr lvl="1"/>
            <a:r>
              <a:rPr lang="en-US" sz="2600" b="1" dirty="0" smtClean="0"/>
              <a:t>Access l</a:t>
            </a:r>
            <a:r>
              <a:rPr lang="en-US" sz="2600" b="1" baseline="-25000" dirty="0" smtClean="0"/>
              <a:t>i</a:t>
            </a:r>
            <a:r>
              <a:rPr lang="en-US" sz="2600" b="1" dirty="0" smtClean="0"/>
              <a:t> = 0.5-0.7, </a:t>
            </a:r>
            <a:r>
              <a:rPr lang="en-US" sz="2600" b="1" dirty="0" smtClean="0">
                <a:latin typeface="Symbol" panose="05050102010706020507" pitchFamily="18" charset="2"/>
              </a:rPr>
              <a:t>k</a:t>
            </a:r>
            <a:r>
              <a:rPr lang="en-US" sz="2600" b="1" dirty="0" smtClean="0"/>
              <a:t>=2.4-2.7, B</a:t>
            </a:r>
            <a:r>
              <a:rPr lang="en-US" sz="2600" b="1" baseline="-25000" dirty="0" smtClean="0"/>
              <a:t>T</a:t>
            </a:r>
            <a:r>
              <a:rPr lang="en-US" sz="2600" b="1" dirty="0" smtClean="0"/>
              <a:t> = 0.75-1T, I</a:t>
            </a:r>
            <a:r>
              <a:rPr lang="en-US" sz="2600" b="1" baseline="-25000" dirty="0" smtClean="0"/>
              <a:t>P</a:t>
            </a:r>
            <a:r>
              <a:rPr lang="en-US" sz="2600" b="1" dirty="0" smtClean="0"/>
              <a:t> = 1.5-2MA </a:t>
            </a:r>
            <a:endParaRPr lang="en-US" sz="2600" b="1" dirty="0"/>
          </a:p>
        </p:txBody>
      </p:sp>
    </p:spTree>
    <p:extLst>
      <p:ext uri="{BB962C8B-B14F-4D97-AF65-F5344CB8AC3E}">
        <p14:creationId xmlns:p14="http://schemas.microsoft.com/office/powerpoint/2010/main" val="21341431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371600"/>
            <a:ext cx="3733800" cy="5410200"/>
          </a:xfrm>
        </p:spPr>
        <p:txBody>
          <a:bodyPr>
            <a:noAutofit/>
          </a:bodyPr>
          <a:lstStyle/>
          <a:p>
            <a:r>
              <a:rPr lang="en-US" dirty="0"/>
              <a:t>Three </a:t>
            </a:r>
            <a:r>
              <a:rPr lang="en-US" dirty="0" smtClean="0"/>
              <a:t>morning fiducials</a:t>
            </a:r>
          </a:p>
          <a:p>
            <a:endParaRPr lang="en-US" sz="700" dirty="0"/>
          </a:p>
          <a:p>
            <a:r>
              <a:rPr lang="en-US" dirty="0" smtClean="0"/>
              <a:t>One operator waveform used to </a:t>
            </a:r>
            <a:r>
              <a:rPr lang="en-US" dirty="0"/>
              <a:t>start ramp-down at </a:t>
            </a:r>
            <a:r>
              <a:rPr lang="en-US" dirty="0" smtClean="0"/>
              <a:t>t=1.5s</a:t>
            </a:r>
            <a:endParaRPr lang="en-US" dirty="0"/>
          </a:p>
          <a:p>
            <a:endParaRPr lang="en-US" sz="700" dirty="0" smtClean="0"/>
          </a:p>
          <a:p>
            <a:r>
              <a:rPr lang="en-US" dirty="0" smtClean="0"/>
              <a:t>Ramp-down </a:t>
            </a:r>
            <a:r>
              <a:rPr lang="en-US" dirty="0"/>
              <a:t>is </a:t>
            </a:r>
            <a:r>
              <a:rPr lang="en-US" dirty="0" smtClean="0"/>
              <a:t>inner-wall limited, power </a:t>
            </a:r>
            <a:r>
              <a:rPr lang="en-US" dirty="0"/>
              <a:t>and </a:t>
            </a:r>
            <a:r>
              <a:rPr lang="en-US" dirty="0" smtClean="0"/>
              <a:t>current  </a:t>
            </a:r>
            <a:r>
              <a:rPr lang="en-US" dirty="0"/>
              <a:t>slowly ramped </a:t>
            </a:r>
            <a:r>
              <a:rPr lang="en-US" dirty="0" smtClean="0"/>
              <a:t>off</a:t>
            </a:r>
            <a:endParaRPr lang="en-US" dirty="0"/>
          </a:p>
        </p:txBody>
      </p:sp>
      <p:sp>
        <p:nvSpPr>
          <p:cNvPr id="3" name="Title 2"/>
          <p:cNvSpPr>
            <a:spLocks noGrp="1"/>
          </p:cNvSpPr>
          <p:nvPr>
            <p:ph type="title"/>
          </p:nvPr>
        </p:nvSpPr>
        <p:spPr/>
        <p:txBody>
          <a:bodyPr>
            <a:noAutofit/>
          </a:bodyPr>
          <a:lstStyle/>
          <a:p>
            <a:r>
              <a:rPr lang="en-US" sz="3600" dirty="0" smtClean="0"/>
              <a:t>Shutdown handler used for well-controlled disruption-free L-mode ramp-down</a:t>
            </a:r>
            <a:endParaRPr lang="en-US" sz="3600" dirty="0"/>
          </a:p>
        </p:txBody>
      </p:sp>
      <p:sp>
        <p:nvSpPr>
          <p:cNvPr id="4" name="object 4"/>
          <p:cNvSpPr/>
          <p:nvPr/>
        </p:nvSpPr>
        <p:spPr>
          <a:xfrm>
            <a:off x="4247845" y="2591788"/>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5" name="object 5"/>
          <p:cNvSpPr/>
          <p:nvPr/>
        </p:nvSpPr>
        <p:spPr>
          <a:xfrm>
            <a:off x="4247845"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6" name="object 6"/>
          <p:cNvSpPr/>
          <p:nvPr/>
        </p:nvSpPr>
        <p:spPr>
          <a:xfrm>
            <a:off x="5157036"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 name="object 7"/>
          <p:cNvSpPr/>
          <p:nvPr/>
        </p:nvSpPr>
        <p:spPr>
          <a:xfrm>
            <a:off x="6065918"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8" name="object 8"/>
          <p:cNvSpPr/>
          <p:nvPr/>
        </p:nvSpPr>
        <p:spPr>
          <a:xfrm>
            <a:off x="6975097"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9" name="object 9"/>
          <p:cNvSpPr/>
          <p:nvPr/>
        </p:nvSpPr>
        <p:spPr>
          <a:xfrm>
            <a:off x="7884288"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10" name="object 10"/>
          <p:cNvSpPr/>
          <p:nvPr/>
        </p:nvSpPr>
        <p:spPr>
          <a:xfrm>
            <a:off x="8793480" y="1814516"/>
            <a:ext cx="0" cy="777688"/>
          </a:xfrm>
          <a:custGeom>
            <a:avLst/>
            <a:gdLst/>
            <a:ahLst/>
            <a:cxnLst/>
            <a:rect l="l" t="t" r="r" b="b"/>
            <a:pathLst>
              <a:path h="881380">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11" name="object 11"/>
          <p:cNvSpPr/>
          <p:nvPr/>
        </p:nvSpPr>
        <p:spPr>
          <a:xfrm>
            <a:off x="4425020"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2" name="object 12"/>
          <p:cNvSpPr/>
          <p:nvPr/>
        </p:nvSpPr>
        <p:spPr>
          <a:xfrm>
            <a:off x="4606853"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3" name="object 13"/>
          <p:cNvSpPr/>
          <p:nvPr/>
        </p:nvSpPr>
        <p:spPr>
          <a:xfrm>
            <a:off x="4788697"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4" name="object 14"/>
          <p:cNvSpPr/>
          <p:nvPr/>
        </p:nvSpPr>
        <p:spPr>
          <a:xfrm>
            <a:off x="4970532"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5" name="object 15"/>
          <p:cNvSpPr/>
          <p:nvPr/>
        </p:nvSpPr>
        <p:spPr>
          <a:xfrm>
            <a:off x="5334210"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6" name="object 16"/>
          <p:cNvSpPr/>
          <p:nvPr/>
        </p:nvSpPr>
        <p:spPr>
          <a:xfrm>
            <a:off x="5515736"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7" name="object 17"/>
          <p:cNvSpPr/>
          <p:nvPr/>
        </p:nvSpPr>
        <p:spPr>
          <a:xfrm>
            <a:off x="5697569"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8" name="object 18"/>
          <p:cNvSpPr/>
          <p:nvPr/>
        </p:nvSpPr>
        <p:spPr>
          <a:xfrm>
            <a:off x="5879403"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19" name="object 19"/>
          <p:cNvSpPr/>
          <p:nvPr/>
        </p:nvSpPr>
        <p:spPr>
          <a:xfrm>
            <a:off x="6243082"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0" name="object 20"/>
          <p:cNvSpPr/>
          <p:nvPr/>
        </p:nvSpPr>
        <p:spPr>
          <a:xfrm>
            <a:off x="6424916"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1" name="object 21"/>
          <p:cNvSpPr/>
          <p:nvPr/>
        </p:nvSpPr>
        <p:spPr>
          <a:xfrm>
            <a:off x="6606750"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2" name="object 22"/>
          <p:cNvSpPr/>
          <p:nvPr/>
        </p:nvSpPr>
        <p:spPr>
          <a:xfrm>
            <a:off x="6788593"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3" name="object 23"/>
          <p:cNvSpPr/>
          <p:nvPr/>
        </p:nvSpPr>
        <p:spPr>
          <a:xfrm>
            <a:off x="7152272"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4" name="object 24"/>
          <p:cNvSpPr/>
          <p:nvPr/>
        </p:nvSpPr>
        <p:spPr>
          <a:xfrm>
            <a:off x="7334105"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5" name="object 25"/>
          <p:cNvSpPr/>
          <p:nvPr/>
        </p:nvSpPr>
        <p:spPr>
          <a:xfrm>
            <a:off x="7515939"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6" name="object 26"/>
          <p:cNvSpPr/>
          <p:nvPr/>
        </p:nvSpPr>
        <p:spPr>
          <a:xfrm>
            <a:off x="7697784"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7" name="object 27"/>
          <p:cNvSpPr/>
          <p:nvPr/>
        </p:nvSpPr>
        <p:spPr>
          <a:xfrm>
            <a:off x="8061463"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8" name="object 28"/>
          <p:cNvSpPr/>
          <p:nvPr/>
        </p:nvSpPr>
        <p:spPr>
          <a:xfrm>
            <a:off x="8243296"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29" name="object 29"/>
          <p:cNvSpPr/>
          <p:nvPr/>
        </p:nvSpPr>
        <p:spPr>
          <a:xfrm>
            <a:off x="8425130"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30" name="object 30"/>
          <p:cNvSpPr/>
          <p:nvPr/>
        </p:nvSpPr>
        <p:spPr>
          <a:xfrm>
            <a:off x="8606975" y="2585893"/>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31" name="object 31"/>
          <p:cNvSpPr/>
          <p:nvPr/>
        </p:nvSpPr>
        <p:spPr>
          <a:xfrm>
            <a:off x="4247845" y="1814516"/>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32" name="object 32"/>
          <p:cNvSpPr/>
          <p:nvPr/>
        </p:nvSpPr>
        <p:spPr>
          <a:xfrm>
            <a:off x="4035504" y="1809983"/>
            <a:ext cx="4762646" cy="786338"/>
          </a:xfrm>
          <a:prstGeom prst="rect">
            <a:avLst/>
          </a:prstGeom>
          <a:blipFill>
            <a:blip r:embed="rId2" cstate="print"/>
            <a:stretch>
              <a:fillRect/>
            </a:stretch>
          </a:blipFill>
        </p:spPr>
        <p:txBody>
          <a:bodyPr wrap="square" lIns="0" tIns="0" rIns="0" bIns="0" rtlCol="0"/>
          <a:lstStyle/>
          <a:p>
            <a:endParaRPr/>
          </a:p>
        </p:txBody>
      </p:sp>
      <p:sp>
        <p:nvSpPr>
          <p:cNvPr id="33" name="object 33"/>
          <p:cNvSpPr/>
          <p:nvPr/>
        </p:nvSpPr>
        <p:spPr>
          <a:xfrm>
            <a:off x="4425020"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4" name="object 34"/>
          <p:cNvSpPr/>
          <p:nvPr/>
        </p:nvSpPr>
        <p:spPr>
          <a:xfrm>
            <a:off x="7334105"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5" name="object 35"/>
          <p:cNvSpPr/>
          <p:nvPr/>
        </p:nvSpPr>
        <p:spPr>
          <a:xfrm>
            <a:off x="7515939"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6" name="object 36"/>
          <p:cNvSpPr/>
          <p:nvPr/>
        </p:nvSpPr>
        <p:spPr>
          <a:xfrm>
            <a:off x="7697784"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7" name="object 37"/>
          <p:cNvSpPr/>
          <p:nvPr/>
        </p:nvSpPr>
        <p:spPr>
          <a:xfrm>
            <a:off x="8061463"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8" name="object 38"/>
          <p:cNvSpPr/>
          <p:nvPr/>
        </p:nvSpPr>
        <p:spPr>
          <a:xfrm>
            <a:off x="8243296"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39" name="object 39"/>
          <p:cNvSpPr/>
          <p:nvPr/>
        </p:nvSpPr>
        <p:spPr>
          <a:xfrm>
            <a:off x="8425130"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40" name="object 40"/>
          <p:cNvSpPr/>
          <p:nvPr/>
        </p:nvSpPr>
        <p:spPr>
          <a:xfrm>
            <a:off x="8606975" y="1820406"/>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41" name="object 41"/>
          <p:cNvSpPr/>
          <p:nvPr/>
        </p:nvSpPr>
        <p:spPr>
          <a:xfrm>
            <a:off x="4247845" y="3420736"/>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42" name="object 42"/>
          <p:cNvSpPr/>
          <p:nvPr/>
        </p:nvSpPr>
        <p:spPr>
          <a:xfrm>
            <a:off x="4247845"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3" name="object 43"/>
          <p:cNvSpPr/>
          <p:nvPr/>
        </p:nvSpPr>
        <p:spPr>
          <a:xfrm>
            <a:off x="5157036"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4" name="object 44"/>
          <p:cNvSpPr/>
          <p:nvPr/>
        </p:nvSpPr>
        <p:spPr>
          <a:xfrm>
            <a:off x="6065918"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5" name="object 45"/>
          <p:cNvSpPr/>
          <p:nvPr/>
        </p:nvSpPr>
        <p:spPr>
          <a:xfrm>
            <a:off x="6975097"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6" name="object 46"/>
          <p:cNvSpPr/>
          <p:nvPr/>
        </p:nvSpPr>
        <p:spPr>
          <a:xfrm>
            <a:off x="7884288"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7" name="object 47"/>
          <p:cNvSpPr/>
          <p:nvPr/>
        </p:nvSpPr>
        <p:spPr>
          <a:xfrm>
            <a:off x="8793480" y="2643463"/>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48" name="object 48"/>
          <p:cNvSpPr/>
          <p:nvPr/>
        </p:nvSpPr>
        <p:spPr>
          <a:xfrm>
            <a:off x="4425020"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49" name="object 49"/>
          <p:cNvSpPr/>
          <p:nvPr/>
        </p:nvSpPr>
        <p:spPr>
          <a:xfrm>
            <a:off x="4606853"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0" name="object 50"/>
          <p:cNvSpPr/>
          <p:nvPr/>
        </p:nvSpPr>
        <p:spPr>
          <a:xfrm>
            <a:off x="4788697"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1" name="object 51"/>
          <p:cNvSpPr/>
          <p:nvPr/>
        </p:nvSpPr>
        <p:spPr>
          <a:xfrm>
            <a:off x="4970532"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2" name="object 52"/>
          <p:cNvSpPr/>
          <p:nvPr/>
        </p:nvSpPr>
        <p:spPr>
          <a:xfrm>
            <a:off x="5334210"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3" name="object 53"/>
          <p:cNvSpPr/>
          <p:nvPr/>
        </p:nvSpPr>
        <p:spPr>
          <a:xfrm>
            <a:off x="5515736"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4" name="object 54"/>
          <p:cNvSpPr/>
          <p:nvPr/>
        </p:nvSpPr>
        <p:spPr>
          <a:xfrm>
            <a:off x="5697569"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5" name="object 55"/>
          <p:cNvSpPr/>
          <p:nvPr/>
        </p:nvSpPr>
        <p:spPr>
          <a:xfrm>
            <a:off x="5879403"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6" name="object 56"/>
          <p:cNvSpPr/>
          <p:nvPr/>
        </p:nvSpPr>
        <p:spPr>
          <a:xfrm>
            <a:off x="6243082"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7" name="object 57"/>
          <p:cNvSpPr/>
          <p:nvPr/>
        </p:nvSpPr>
        <p:spPr>
          <a:xfrm>
            <a:off x="6424916"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8" name="object 58"/>
          <p:cNvSpPr/>
          <p:nvPr/>
        </p:nvSpPr>
        <p:spPr>
          <a:xfrm>
            <a:off x="6606750"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59" name="object 59"/>
          <p:cNvSpPr/>
          <p:nvPr/>
        </p:nvSpPr>
        <p:spPr>
          <a:xfrm>
            <a:off x="6788593"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0" name="object 60"/>
          <p:cNvSpPr/>
          <p:nvPr/>
        </p:nvSpPr>
        <p:spPr>
          <a:xfrm>
            <a:off x="7152272"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1" name="object 61"/>
          <p:cNvSpPr/>
          <p:nvPr/>
        </p:nvSpPr>
        <p:spPr>
          <a:xfrm>
            <a:off x="7334105"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2" name="object 62"/>
          <p:cNvSpPr/>
          <p:nvPr/>
        </p:nvSpPr>
        <p:spPr>
          <a:xfrm>
            <a:off x="7515939"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3" name="object 63"/>
          <p:cNvSpPr/>
          <p:nvPr/>
        </p:nvSpPr>
        <p:spPr>
          <a:xfrm>
            <a:off x="7697784"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4" name="object 64"/>
          <p:cNvSpPr/>
          <p:nvPr/>
        </p:nvSpPr>
        <p:spPr>
          <a:xfrm>
            <a:off x="8061463"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5" name="object 65"/>
          <p:cNvSpPr/>
          <p:nvPr/>
        </p:nvSpPr>
        <p:spPr>
          <a:xfrm>
            <a:off x="8243296"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6" name="object 66"/>
          <p:cNvSpPr/>
          <p:nvPr/>
        </p:nvSpPr>
        <p:spPr>
          <a:xfrm>
            <a:off x="8425130"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7" name="object 67"/>
          <p:cNvSpPr/>
          <p:nvPr/>
        </p:nvSpPr>
        <p:spPr>
          <a:xfrm>
            <a:off x="8606975" y="3414845"/>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68" name="object 68"/>
          <p:cNvSpPr/>
          <p:nvPr/>
        </p:nvSpPr>
        <p:spPr>
          <a:xfrm>
            <a:off x="4247845" y="2643463"/>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69" name="object 69"/>
          <p:cNvSpPr/>
          <p:nvPr/>
        </p:nvSpPr>
        <p:spPr>
          <a:xfrm>
            <a:off x="4035504" y="2638930"/>
            <a:ext cx="4762646" cy="786338"/>
          </a:xfrm>
          <a:prstGeom prst="rect">
            <a:avLst/>
          </a:prstGeom>
          <a:blipFill>
            <a:blip r:embed="rId3" cstate="print"/>
            <a:stretch>
              <a:fillRect/>
            </a:stretch>
          </a:blipFill>
        </p:spPr>
        <p:txBody>
          <a:bodyPr wrap="square" lIns="0" tIns="0" rIns="0" bIns="0" rtlCol="0"/>
          <a:lstStyle/>
          <a:p>
            <a:endParaRPr/>
          </a:p>
        </p:txBody>
      </p:sp>
      <p:sp>
        <p:nvSpPr>
          <p:cNvPr id="70" name="object 70"/>
          <p:cNvSpPr/>
          <p:nvPr/>
        </p:nvSpPr>
        <p:spPr>
          <a:xfrm>
            <a:off x="8243296" y="2649359"/>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71" name="object 71"/>
          <p:cNvSpPr/>
          <p:nvPr/>
        </p:nvSpPr>
        <p:spPr>
          <a:xfrm>
            <a:off x="8425130" y="2649359"/>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72" name="object 72"/>
          <p:cNvSpPr/>
          <p:nvPr/>
        </p:nvSpPr>
        <p:spPr>
          <a:xfrm>
            <a:off x="8606975" y="2649359"/>
            <a:ext cx="9814" cy="0"/>
          </a:xfrm>
          <a:custGeom>
            <a:avLst/>
            <a:gdLst/>
            <a:ahLst/>
            <a:cxnLst/>
            <a:rect l="l" t="t" r="r" b="b"/>
            <a:pathLst>
              <a:path w="10795">
                <a:moveTo>
                  <a:pt x="0" y="0"/>
                </a:moveTo>
                <a:lnTo>
                  <a:pt x="10275" y="0"/>
                </a:lnTo>
              </a:path>
            </a:pathLst>
          </a:custGeom>
          <a:ln w="13363">
            <a:solidFill>
              <a:srgbClr val="000000"/>
            </a:solidFill>
          </a:ln>
        </p:spPr>
        <p:txBody>
          <a:bodyPr wrap="square" lIns="0" tIns="0" rIns="0" bIns="0" rtlCol="0"/>
          <a:lstStyle/>
          <a:p>
            <a:endParaRPr/>
          </a:p>
        </p:txBody>
      </p:sp>
      <p:sp>
        <p:nvSpPr>
          <p:cNvPr id="73" name="object 73"/>
          <p:cNvSpPr/>
          <p:nvPr/>
        </p:nvSpPr>
        <p:spPr>
          <a:xfrm>
            <a:off x="4247845" y="4249693"/>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74" name="object 74"/>
          <p:cNvSpPr/>
          <p:nvPr/>
        </p:nvSpPr>
        <p:spPr>
          <a:xfrm>
            <a:off x="4247845"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5" name="object 75"/>
          <p:cNvSpPr/>
          <p:nvPr/>
        </p:nvSpPr>
        <p:spPr>
          <a:xfrm>
            <a:off x="5157036"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6" name="object 76"/>
          <p:cNvSpPr/>
          <p:nvPr/>
        </p:nvSpPr>
        <p:spPr>
          <a:xfrm>
            <a:off x="6065918"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7" name="object 77"/>
          <p:cNvSpPr/>
          <p:nvPr/>
        </p:nvSpPr>
        <p:spPr>
          <a:xfrm>
            <a:off x="6975097"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8" name="object 78"/>
          <p:cNvSpPr/>
          <p:nvPr/>
        </p:nvSpPr>
        <p:spPr>
          <a:xfrm>
            <a:off x="7884288"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79" name="object 79"/>
          <p:cNvSpPr/>
          <p:nvPr/>
        </p:nvSpPr>
        <p:spPr>
          <a:xfrm>
            <a:off x="8793480" y="3472421"/>
            <a:ext cx="0" cy="777688"/>
          </a:xfrm>
          <a:custGeom>
            <a:avLst/>
            <a:gdLst/>
            <a:ahLst/>
            <a:cxnLst/>
            <a:rect l="l" t="t" r="r" b="b"/>
            <a:pathLst>
              <a:path h="881379">
                <a:moveTo>
                  <a:pt x="0" y="880908"/>
                </a:moveTo>
                <a:lnTo>
                  <a:pt x="0" y="0"/>
                </a:lnTo>
              </a:path>
            </a:pathLst>
          </a:custGeom>
          <a:ln w="10275">
            <a:solidFill>
              <a:srgbClr val="000000"/>
            </a:solidFill>
            <a:prstDash val="lgDash"/>
          </a:ln>
        </p:spPr>
        <p:txBody>
          <a:bodyPr wrap="square" lIns="0" tIns="0" rIns="0" bIns="0" rtlCol="0"/>
          <a:lstStyle/>
          <a:p>
            <a:endParaRPr/>
          </a:p>
        </p:txBody>
      </p:sp>
      <p:sp>
        <p:nvSpPr>
          <p:cNvPr id="80" name="object 80"/>
          <p:cNvSpPr/>
          <p:nvPr/>
        </p:nvSpPr>
        <p:spPr>
          <a:xfrm>
            <a:off x="4425020"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1" name="object 81"/>
          <p:cNvSpPr/>
          <p:nvPr/>
        </p:nvSpPr>
        <p:spPr>
          <a:xfrm>
            <a:off x="4606853"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2" name="object 82"/>
          <p:cNvSpPr/>
          <p:nvPr/>
        </p:nvSpPr>
        <p:spPr>
          <a:xfrm>
            <a:off x="4788697"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3" name="object 83"/>
          <p:cNvSpPr/>
          <p:nvPr/>
        </p:nvSpPr>
        <p:spPr>
          <a:xfrm>
            <a:off x="4970532"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4" name="object 84"/>
          <p:cNvSpPr/>
          <p:nvPr/>
        </p:nvSpPr>
        <p:spPr>
          <a:xfrm>
            <a:off x="5334210"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5" name="object 85"/>
          <p:cNvSpPr/>
          <p:nvPr/>
        </p:nvSpPr>
        <p:spPr>
          <a:xfrm>
            <a:off x="5515736"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6" name="object 86"/>
          <p:cNvSpPr/>
          <p:nvPr/>
        </p:nvSpPr>
        <p:spPr>
          <a:xfrm>
            <a:off x="5697569"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7" name="object 87"/>
          <p:cNvSpPr/>
          <p:nvPr/>
        </p:nvSpPr>
        <p:spPr>
          <a:xfrm>
            <a:off x="5879403"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8" name="object 88"/>
          <p:cNvSpPr/>
          <p:nvPr/>
        </p:nvSpPr>
        <p:spPr>
          <a:xfrm>
            <a:off x="6243082"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89" name="object 89"/>
          <p:cNvSpPr/>
          <p:nvPr/>
        </p:nvSpPr>
        <p:spPr>
          <a:xfrm>
            <a:off x="6424916"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0" name="object 90"/>
          <p:cNvSpPr/>
          <p:nvPr/>
        </p:nvSpPr>
        <p:spPr>
          <a:xfrm>
            <a:off x="6606750"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1" name="object 91"/>
          <p:cNvSpPr/>
          <p:nvPr/>
        </p:nvSpPr>
        <p:spPr>
          <a:xfrm>
            <a:off x="6788593"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2" name="object 92"/>
          <p:cNvSpPr/>
          <p:nvPr/>
        </p:nvSpPr>
        <p:spPr>
          <a:xfrm>
            <a:off x="7152272"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3" name="object 93"/>
          <p:cNvSpPr/>
          <p:nvPr/>
        </p:nvSpPr>
        <p:spPr>
          <a:xfrm>
            <a:off x="7334105"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4" name="object 94"/>
          <p:cNvSpPr/>
          <p:nvPr/>
        </p:nvSpPr>
        <p:spPr>
          <a:xfrm>
            <a:off x="7515939"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5" name="object 95"/>
          <p:cNvSpPr/>
          <p:nvPr/>
        </p:nvSpPr>
        <p:spPr>
          <a:xfrm>
            <a:off x="7697784"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6" name="object 96"/>
          <p:cNvSpPr/>
          <p:nvPr/>
        </p:nvSpPr>
        <p:spPr>
          <a:xfrm>
            <a:off x="8061463"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7" name="object 97"/>
          <p:cNvSpPr/>
          <p:nvPr/>
        </p:nvSpPr>
        <p:spPr>
          <a:xfrm>
            <a:off x="8243296"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8" name="object 98"/>
          <p:cNvSpPr/>
          <p:nvPr/>
        </p:nvSpPr>
        <p:spPr>
          <a:xfrm>
            <a:off x="8425130"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99" name="object 99"/>
          <p:cNvSpPr/>
          <p:nvPr/>
        </p:nvSpPr>
        <p:spPr>
          <a:xfrm>
            <a:off x="8606975" y="4243953"/>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00" name="object 100"/>
          <p:cNvSpPr/>
          <p:nvPr/>
        </p:nvSpPr>
        <p:spPr>
          <a:xfrm>
            <a:off x="4247845" y="3472420"/>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101" name="object 101"/>
          <p:cNvSpPr/>
          <p:nvPr/>
        </p:nvSpPr>
        <p:spPr>
          <a:xfrm>
            <a:off x="4247845"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2" name="object 102"/>
          <p:cNvSpPr/>
          <p:nvPr/>
        </p:nvSpPr>
        <p:spPr>
          <a:xfrm>
            <a:off x="5157036"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3" name="object 103"/>
          <p:cNvSpPr/>
          <p:nvPr/>
        </p:nvSpPr>
        <p:spPr>
          <a:xfrm>
            <a:off x="6065918"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4" name="object 104"/>
          <p:cNvSpPr/>
          <p:nvPr/>
        </p:nvSpPr>
        <p:spPr>
          <a:xfrm>
            <a:off x="6975097"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5" name="object 105"/>
          <p:cNvSpPr/>
          <p:nvPr/>
        </p:nvSpPr>
        <p:spPr>
          <a:xfrm>
            <a:off x="7884288"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6" name="object 106"/>
          <p:cNvSpPr/>
          <p:nvPr/>
        </p:nvSpPr>
        <p:spPr>
          <a:xfrm>
            <a:off x="8793480" y="3472421"/>
            <a:ext cx="0" cy="777688"/>
          </a:xfrm>
          <a:custGeom>
            <a:avLst/>
            <a:gdLst/>
            <a:ahLst/>
            <a:cxnLst/>
            <a:rect l="l" t="t" r="r" b="b"/>
            <a:pathLst>
              <a:path h="881379">
                <a:moveTo>
                  <a:pt x="0" y="0"/>
                </a:moveTo>
                <a:lnTo>
                  <a:pt x="0" y="880908"/>
                </a:lnTo>
              </a:path>
            </a:pathLst>
          </a:custGeom>
          <a:ln w="10275">
            <a:solidFill>
              <a:srgbClr val="000000"/>
            </a:solidFill>
            <a:prstDash val="lgDash"/>
          </a:ln>
        </p:spPr>
        <p:txBody>
          <a:bodyPr wrap="square" lIns="0" tIns="0" rIns="0" bIns="0" rtlCol="0"/>
          <a:lstStyle/>
          <a:p>
            <a:endParaRPr/>
          </a:p>
        </p:txBody>
      </p:sp>
      <p:sp>
        <p:nvSpPr>
          <p:cNvPr id="107" name="object 107"/>
          <p:cNvSpPr/>
          <p:nvPr/>
        </p:nvSpPr>
        <p:spPr>
          <a:xfrm>
            <a:off x="4425020"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08" name="object 108"/>
          <p:cNvSpPr/>
          <p:nvPr/>
        </p:nvSpPr>
        <p:spPr>
          <a:xfrm>
            <a:off x="4606853"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09" name="object 109"/>
          <p:cNvSpPr/>
          <p:nvPr/>
        </p:nvSpPr>
        <p:spPr>
          <a:xfrm>
            <a:off x="4788697"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0" name="object 110"/>
          <p:cNvSpPr/>
          <p:nvPr/>
        </p:nvSpPr>
        <p:spPr>
          <a:xfrm>
            <a:off x="4970532"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1" name="object 111"/>
          <p:cNvSpPr/>
          <p:nvPr/>
        </p:nvSpPr>
        <p:spPr>
          <a:xfrm>
            <a:off x="5334210"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2" name="object 112"/>
          <p:cNvSpPr/>
          <p:nvPr/>
        </p:nvSpPr>
        <p:spPr>
          <a:xfrm>
            <a:off x="5515736"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3" name="object 113"/>
          <p:cNvSpPr/>
          <p:nvPr/>
        </p:nvSpPr>
        <p:spPr>
          <a:xfrm>
            <a:off x="5697569"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4" name="object 114"/>
          <p:cNvSpPr/>
          <p:nvPr/>
        </p:nvSpPr>
        <p:spPr>
          <a:xfrm>
            <a:off x="5879403"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5" name="object 115"/>
          <p:cNvSpPr/>
          <p:nvPr/>
        </p:nvSpPr>
        <p:spPr>
          <a:xfrm>
            <a:off x="6243082"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6" name="object 116"/>
          <p:cNvSpPr/>
          <p:nvPr/>
        </p:nvSpPr>
        <p:spPr>
          <a:xfrm>
            <a:off x="6424916"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7" name="object 117"/>
          <p:cNvSpPr/>
          <p:nvPr/>
        </p:nvSpPr>
        <p:spPr>
          <a:xfrm>
            <a:off x="6606750"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8" name="object 118"/>
          <p:cNvSpPr/>
          <p:nvPr/>
        </p:nvSpPr>
        <p:spPr>
          <a:xfrm>
            <a:off x="6788593"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19" name="object 119"/>
          <p:cNvSpPr/>
          <p:nvPr/>
        </p:nvSpPr>
        <p:spPr>
          <a:xfrm>
            <a:off x="7152272"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0" name="object 120"/>
          <p:cNvSpPr/>
          <p:nvPr/>
        </p:nvSpPr>
        <p:spPr>
          <a:xfrm>
            <a:off x="7334105"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1" name="object 121"/>
          <p:cNvSpPr/>
          <p:nvPr/>
        </p:nvSpPr>
        <p:spPr>
          <a:xfrm>
            <a:off x="7515939"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2" name="object 122"/>
          <p:cNvSpPr/>
          <p:nvPr/>
        </p:nvSpPr>
        <p:spPr>
          <a:xfrm>
            <a:off x="7697784"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3" name="object 123"/>
          <p:cNvSpPr/>
          <p:nvPr/>
        </p:nvSpPr>
        <p:spPr>
          <a:xfrm>
            <a:off x="8061463"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4" name="object 124"/>
          <p:cNvSpPr/>
          <p:nvPr/>
        </p:nvSpPr>
        <p:spPr>
          <a:xfrm>
            <a:off x="8243296"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5" name="object 125"/>
          <p:cNvSpPr/>
          <p:nvPr/>
        </p:nvSpPr>
        <p:spPr>
          <a:xfrm>
            <a:off x="8425130"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6" name="object 126"/>
          <p:cNvSpPr/>
          <p:nvPr/>
        </p:nvSpPr>
        <p:spPr>
          <a:xfrm>
            <a:off x="8606975" y="3478311"/>
            <a:ext cx="9814" cy="0"/>
          </a:xfrm>
          <a:custGeom>
            <a:avLst/>
            <a:gdLst/>
            <a:ahLst/>
            <a:cxnLst/>
            <a:rect l="l" t="t" r="r" b="b"/>
            <a:pathLst>
              <a:path w="10795">
                <a:moveTo>
                  <a:pt x="0" y="0"/>
                </a:moveTo>
                <a:lnTo>
                  <a:pt x="10275" y="0"/>
                </a:lnTo>
              </a:path>
            </a:pathLst>
          </a:custGeom>
          <a:ln w="13351">
            <a:solidFill>
              <a:srgbClr val="000000"/>
            </a:solidFill>
          </a:ln>
        </p:spPr>
        <p:txBody>
          <a:bodyPr wrap="square" lIns="0" tIns="0" rIns="0" bIns="0" rtlCol="0"/>
          <a:lstStyle/>
          <a:p>
            <a:endParaRPr/>
          </a:p>
        </p:txBody>
      </p:sp>
      <p:sp>
        <p:nvSpPr>
          <p:cNvPr id="127" name="object 127"/>
          <p:cNvSpPr/>
          <p:nvPr/>
        </p:nvSpPr>
        <p:spPr>
          <a:xfrm>
            <a:off x="4247845" y="3472421"/>
            <a:ext cx="0" cy="777688"/>
          </a:xfrm>
          <a:custGeom>
            <a:avLst/>
            <a:gdLst/>
            <a:ahLst/>
            <a:cxnLst/>
            <a:rect l="l" t="t" r="r" b="b"/>
            <a:pathLst>
              <a:path h="881379">
                <a:moveTo>
                  <a:pt x="0" y="880908"/>
                </a:moveTo>
                <a:lnTo>
                  <a:pt x="0" y="0"/>
                </a:lnTo>
              </a:path>
            </a:pathLst>
          </a:custGeom>
          <a:ln w="10275">
            <a:solidFill>
              <a:srgbClr val="000000"/>
            </a:solidFill>
          </a:ln>
        </p:spPr>
        <p:txBody>
          <a:bodyPr wrap="square" lIns="0" tIns="0" rIns="0" bIns="0" rtlCol="0"/>
          <a:lstStyle/>
          <a:p>
            <a:endParaRPr/>
          </a:p>
        </p:txBody>
      </p:sp>
      <p:sp>
        <p:nvSpPr>
          <p:cNvPr id="128" name="object 128"/>
          <p:cNvSpPr/>
          <p:nvPr/>
        </p:nvSpPr>
        <p:spPr>
          <a:xfrm>
            <a:off x="4247845" y="4224309"/>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129" name="object 129"/>
          <p:cNvSpPr/>
          <p:nvPr/>
        </p:nvSpPr>
        <p:spPr>
          <a:xfrm>
            <a:off x="4147900" y="4175652"/>
            <a:ext cx="50800" cy="74519"/>
          </a:xfrm>
          <a:custGeom>
            <a:avLst/>
            <a:gdLst/>
            <a:ahLst/>
            <a:cxnLst/>
            <a:rect l="l" t="t" r="r" b="b"/>
            <a:pathLst>
              <a:path w="55879" h="84454">
                <a:moveTo>
                  <a:pt x="23982" y="0"/>
                </a:moveTo>
                <a:lnTo>
                  <a:pt x="11986" y="3769"/>
                </a:lnTo>
                <a:lnTo>
                  <a:pt x="3769" y="15755"/>
                </a:lnTo>
                <a:lnTo>
                  <a:pt x="0" y="35957"/>
                </a:lnTo>
                <a:lnTo>
                  <a:pt x="0" y="47943"/>
                </a:lnTo>
                <a:lnTo>
                  <a:pt x="3769" y="67819"/>
                </a:lnTo>
                <a:lnTo>
                  <a:pt x="11986" y="79805"/>
                </a:lnTo>
                <a:lnTo>
                  <a:pt x="23982" y="83913"/>
                </a:lnTo>
                <a:lnTo>
                  <a:pt x="31848" y="83913"/>
                </a:lnTo>
                <a:lnTo>
                  <a:pt x="43848" y="79805"/>
                </a:lnTo>
                <a:lnTo>
                  <a:pt x="51726" y="67819"/>
                </a:lnTo>
                <a:lnTo>
                  <a:pt x="55822" y="47943"/>
                </a:lnTo>
                <a:lnTo>
                  <a:pt x="55822" y="35957"/>
                </a:lnTo>
                <a:lnTo>
                  <a:pt x="51726" y="15755"/>
                </a:lnTo>
                <a:lnTo>
                  <a:pt x="43848" y="3769"/>
                </a:lnTo>
                <a:lnTo>
                  <a:pt x="31848" y="0"/>
                </a:lnTo>
                <a:lnTo>
                  <a:pt x="23982" y="0"/>
                </a:lnTo>
              </a:path>
            </a:pathLst>
          </a:custGeom>
          <a:ln w="6850">
            <a:solidFill>
              <a:srgbClr val="000000"/>
            </a:solidFill>
          </a:ln>
        </p:spPr>
        <p:txBody>
          <a:bodyPr wrap="square" lIns="0" tIns="0" rIns="0" bIns="0" rtlCol="0"/>
          <a:lstStyle/>
          <a:p>
            <a:endParaRPr/>
          </a:p>
        </p:txBody>
      </p:sp>
      <p:sp>
        <p:nvSpPr>
          <p:cNvPr id="130" name="object 130"/>
          <p:cNvSpPr/>
          <p:nvPr/>
        </p:nvSpPr>
        <p:spPr>
          <a:xfrm>
            <a:off x="4247845" y="4046609"/>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131" name="object 131"/>
          <p:cNvSpPr/>
          <p:nvPr/>
        </p:nvSpPr>
        <p:spPr>
          <a:xfrm>
            <a:off x="4075040" y="4015180"/>
            <a:ext cx="50800" cy="74519"/>
          </a:xfrm>
          <a:custGeom>
            <a:avLst/>
            <a:gdLst/>
            <a:ahLst/>
            <a:cxnLst/>
            <a:rect l="l" t="t" r="r" b="b"/>
            <a:pathLst>
              <a:path w="55879" h="84454">
                <a:moveTo>
                  <a:pt x="4106" y="19863"/>
                </a:moveTo>
                <a:lnTo>
                  <a:pt x="4106" y="15755"/>
                </a:lnTo>
                <a:lnTo>
                  <a:pt x="7877" y="7877"/>
                </a:lnTo>
                <a:lnTo>
                  <a:pt x="11984" y="3769"/>
                </a:lnTo>
                <a:lnTo>
                  <a:pt x="19862" y="0"/>
                </a:lnTo>
                <a:lnTo>
                  <a:pt x="35970" y="0"/>
                </a:lnTo>
                <a:lnTo>
                  <a:pt x="43834" y="3769"/>
                </a:lnTo>
                <a:lnTo>
                  <a:pt x="47955" y="7877"/>
                </a:lnTo>
                <a:lnTo>
                  <a:pt x="52064" y="15755"/>
                </a:lnTo>
                <a:lnTo>
                  <a:pt x="52064" y="23971"/>
                </a:lnTo>
                <a:lnTo>
                  <a:pt x="47955" y="31849"/>
                </a:lnTo>
                <a:lnTo>
                  <a:pt x="40077" y="43835"/>
                </a:lnTo>
                <a:lnTo>
                  <a:pt x="0" y="83913"/>
                </a:lnTo>
                <a:lnTo>
                  <a:pt x="55832" y="83913"/>
                </a:lnTo>
              </a:path>
            </a:pathLst>
          </a:custGeom>
          <a:ln w="6850">
            <a:solidFill>
              <a:srgbClr val="000000"/>
            </a:solidFill>
          </a:ln>
        </p:spPr>
        <p:txBody>
          <a:bodyPr wrap="square" lIns="0" tIns="0" rIns="0" bIns="0" rtlCol="0"/>
          <a:lstStyle/>
          <a:p>
            <a:endParaRPr/>
          </a:p>
        </p:txBody>
      </p:sp>
      <p:sp>
        <p:nvSpPr>
          <p:cNvPr id="132" name="object 132"/>
          <p:cNvSpPr/>
          <p:nvPr/>
        </p:nvSpPr>
        <p:spPr>
          <a:xfrm>
            <a:off x="4147900" y="4015180"/>
            <a:ext cx="50800" cy="74519"/>
          </a:xfrm>
          <a:custGeom>
            <a:avLst/>
            <a:gdLst/>
            <a:ahLst/>
            <a:cxnLst/>
            <a:rect l="l" t="t" r="r" b="b"/>
            <a:pathLst>
              <a:path w="55879" h="84454">
                <a:moveTo>
                  <a:pt x="23982" y="0"/>
                </a:moveTo>
                <a:lnTo>
                  <a:pt x="11986" y="3769"/>
                </a:lnTo>
                <a:lnTo>
                  <a:pt x="3769" y="15755"/>
                </a:lnTo>
                <a:lnTo>
                  <a:pt x="0" y="35957"/>
                </a:lnTo>
                <a:lnTo>
                  <a:pt x="0" y="47943"/>
                </a:lnTo>
                <a:lnTo>
                  <a:pt x="3769" y="67819"/>
                </a:lnTo>
                <a:lnTo>
                  <a:pt x="11986" y="79805"/>
                </a:lnTo>
                <a:lnTo>
                  <a:pt x="23982" y="83913"/>
                </a:lnTo>
                <a:lnTo>
                  <a:pt x="31848" y="83913"/>
                </a:lnTo>
                <a:lnTo>
                  <a:pt x="43848" y="79805"/>
                </a:lnTo>
                <a:lnTo>
                  <a:pt x="51726" y="67819"/>
                </a:lnTo>
                <a:lnTo>
                  <a:pt x="55822" y="47943"/>
                </a:lnTo>
                <a:lnTo>
                  <a:pt x="55822" y="35957"/>
                </a:lnTo>
                <a:lnTo>
                  <a:pt x="51726" y="15755"/>
                </a:lnTo>
                <a:lnTo>
                  <a:pt x="43848" y="3769"/>
                </a:lnTo>
                <a:lnTo>
                  <a:pt x="31848" y="0"/>
                </a:lnTo>
                <a:lnTo>
                  <a:pt x="23982" y="0"/>
                </a:lnTo>
              </a:path>
            </a:pathLst>
          </a:custGeom>
          <a:ln w="6850">
            <a:solidFill>
              <a:srgbClr val="000000"/>
            </a:solidFill>
          </a:ln>
        </p:spPr>
        <p:txBody>
          <a:bodyPr wrap="square" lIns="0" tIns="0" rIns="0" bIns="0" rtlCol="0"/>
          <a:lstStyle/>
          <a:p>
            <a:endParaRPr/>
          </a:p>
        </p:txBody>
      </p:sp>
      <p:sp>
        <p:nvSpPr>
          <p:cNvPr id="133" name="object 133"/>
          <p:cNvSpPr/>
          <p:nvPr/>
        </p:nvSpPr>
        <p:spPr>
          <a:xfrm>
            <a:off x="4247845" y="3868908"/>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134" name="object 134"/>
          <p:cNvSpPr/>
          <p:nvPr/>
        </p:nvSpPr>
        <p:spPr>
          <a:xfrm>
            <a:off x="4075041" y="3837480"/>
            <a:ext cx="54841" cy="49306"/>
          </a:xfrm>
          <a:custGeom>
            <a:avLst/>
            <a:gdLst/>
            <a:ahLst/>
            <a:cxnLst/>
            <a:rect l="l" t="t" r="r" b="b"/>
            <a:pathLst>
              <a:path w="60325" h="55879">
                <a:moveTo>
                  <a:pt x="40077" y="0"/>
                </a:moveTo>
                <a:lnTo>
                  <a:pt x="0" y="55833"/>
                </a:lnTo>
                <a:lnTo>
                  <a:pt x="59941" y="55833"/>
                </a:lnTo>
              </a:path>
            </a:pathLst>
          </a:custGeom>
          <a:ln w="6850">
            <a:solidFill>
              <a:srgbClr val="000000"/>
            </a:solidFill>
          </a:ln>
        </p:spPr>
        <p:txBody>
          <a:bodyPr wrap="square" lIns="0" tIns="0" rIns="0" bIns="0" rtlCol="0"/>
          <a:lstStyle/>
          <a:p>
            <a:endParaRPr/>
          </a:p>
        </p:txBody>
      </p:sp>
      <p:sp>
        <p:nvSpPr>
          <p:cNvPr id="135" name="object 135"/>
          <p:cNvSpPr/>
          <p:nvPr/>
        </p:nvSpPr>
        <p:spPr>
          <a:xfrm>
            <a:off x="4111474" y="3837480"/>
            <a:ext cx="0" cy="74519"/>
          </a:xfrm>
          <a:custGeom>
            <a:avLst/>
            <a:gdLst/>
            <a:ahLst/>
            <a:cxnLst/>
            <a:rect l="l" t="t" r="r" b="b"/>
            <a:pathLst>
              <a:path h="84454">
                <a:moveTo>
                  <a:pt x="0" y="0"/>
                </a:moveTo>
                <a:lnTo>
                  <a:pt x="0" y="83913"/>
                </a:lnTo>
              </a:path>
            </a:pathLst>
          </a:custGeom>
          <a:ln w="6850">
            <a:solidFill>
              <a:srgbClr val="000000"/>
            </a:solidFill>
          </a:ln>
        </p:spPr>
        <p:txBody>
          <a:bodyPr wrap="square" lIns="0" tIns="0" rIns="0" bIns="0" rtlCol="0"/>
          <a:lstStyle/>
          <a:p>
            <a:endParaRPr/>
          </a:p>
        </p:txBody>
      </p:sp>
      <p:sp>
        <p:nvSpPr>
          <p:cNvPr id="136" name="object 136"/>
          <p:cNvSpPr/>
          <p:nvPr/>
        </p:nvSpPr>
        <p:spPr>
          <a:xfrm>
            <a:off x="4147900" y="3837480"/>
            <a:ext cx="50800" cy="74519"/>
          </a:xfrm>
          <a:custGeom>
            <a:avLst/>
            <a:gdLst/>
            <a:ahLst/>
            <a:cxnLst/>
            <a:rect l="l" t="t" r="r" b="b"/>
            <a:pathLst>
              <a:path w="55879" h="84454">
                <a:moveTo>
                  <a:pt x="23982" y="0"/>
                </a:moveTo>
                <a:lnTo>
                  <a:pt x="11986" y="3769"/>
                </a:lnTo>
                <a:lnTo>
                  <a:pt x="3769" y="15755"/>
                </a:lnTo>
                <a:lnTo>
                  <a:pt x="0" y="35970"/>
                </a:lnTo>
                <a:lnTo>
                  <a:pt x="0" y="47955"/>
                </a:lnTo>
                <a:lnTo>
                  <a:pt x="3769" y="67819"/>
                </a:lnTo>
                <a:lnTo>
                  <a:pt x="11986" y="79805"/>
                </a:lnTo>
                <a:lnTo>
                  <a:pt x="23982" y="83913"/>
                </a:lnTo>
                <a:lnTo>
                  <a:pt x="31848" y="83913"/>
                </a:lnTo>
                <a:lnTo>
                  <a:pt x="43848" y="79805"/>
                </a:lnTo>
                <a:lnTo>
                  <a:pt x="51726" y="67819"/>
                </a:lnTo>
                <a:lnTo>
                  <a:pt x="55822" y="47955"/>
                </a:lnTo>
                <a:lnTo>
                  <a:pt x="55822" y="35970"/>
                </a:lnTo>
                <a:lnTo>
                  <a:pt x="51726" y="15755"/>
                </a:lnTo>
                <a:lnTo>
                  <a:pt x="43848" y="3769"/>
                </a:lnTo>
                <a:lnTo>
                  <a:pt x="31848" y="0"/>
                </a:lnTo>
                <a:lnTo>
                  <a:pt x="23982" y="0"/>
                </a:lnTo>
              </a:path>
            </a:pathLst>
          </a:custGeom>
          <a:ln w="6850">
            <a:solidFill>
              <a:srgbClr val="000000"/>
            </a:solidFill>
          </a:ln>
        </p:spPr>
        <p:txBody>
          <a:bodyPr wrap="square" lIns="0" tIns="0" rIns="0" bIns="0" rtlCol="0"/>
          <a:lstStyle/>
          <a:p>
            <a:endParaRPr/>
          </a:p>
        </p:txBody>
      </p:sp>
      <p:sp>
        <p:nvSpPr>
          <p:cNvPr id="137" name="object 137"/>
          <p:cNvSpPr/>
          <p:nvPr/>
        </p:nvSpPr>
        <p:spPr>
          <a:xfrm>
            <a:off x="4247845" y="3691219"/>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138" name="object 138"/>
          <p:cNvSpPr/>
          <p:nvPr/>
        </p:nvSpPr>
        <p:spPr>
          <a:xfrm>
            <a:off x="4078775" y="3659791"/>
            <a:ext cx="47335" cy="74519"/>
          </a:xfrm>
          <a:custGeom>
            <a:avLst/>
            <a:gdLst/>
            <a:ahLst/>
            <a:cxnLst/>
            <a:rect l="l" t="t" r="r" b="b"/>
            <a:pathLst>
              <a:path w="52070" h="84454">
                <a:moveTo>
                  <a:pt x="47957" y="11985"/>
                </a:moveTo>
                <a:lnTo>
                  <a:pt x="43848" y="3757"/>
                </a:lnTo>
                <a:lnTo>
                  <a:pt x="31863" y="0"/>
                </a:lnTo>
                <a:lnTo>
                  <a:pt x="23985" y="0"/>
                </a:lnTo>
                <a:lnTo>
                  <a:pt x="11987" y="3757"/>
                </a:lnTo>
                <a:lnTo>
                  <a:pt x="3771" y="15743"/>
                </a:lnTo>
                <a:lnTo>
                  <a:pt x="0" y="35957"/>
                </a:lnTo>
                <a:lnTo>
                  <a:pt x="0" y="55821"/>
                </a:lnTo>
                <a:lnTo>
                  <a:pt x="3771" y="71915"/>
                </a:lnTo>
                <a:lnTo>
                  <a:pt x="11987" y="79793"/>
                </a:lnTo>
                <a:lnTo>
                  <a:pt x="23985" y="83901"/>
                </a:lnTo>
                <a:lnTo>
                  <a:pt x="27743" y="83901"/>
                </a:lnTo>
                <a:lnTo>
                  <a:pt x="39727" y="79793"/>
                </a:lnTo>
                <a:lnTo>
                  <a:pt x="47957" y="71915"/>
                </a:lnTo>
                <a:lnTo>
                  <a:pt x="51726" y="59929"/>
                </a:lnTo>
                <a:lnTo>
                  <a:pt x="51726" y="55821"/>
                </a:lnTo>
                <a:lnTo>
                  <a:pt x="11987" y="35957"/>
                </a:lnTo>
                <a:lnTo>
                  <a:pt x="0" y="55821"/>
                </a:lnTo>
              </a:path>
            </a:pathLst>
          </a:custGeom>
          <a:ln w="6850">
            <a:solidFill>
              <a:srgbClr val="000000"/>
            </a:solidFill>
          </a:ln>
        </p:spPr>
        <p:txBody>
          <a:bodyPr wrap="square" lIns="0" tIns="0" rIns="0" bIns="0" rtlCol="0"/>
          <a:lstStyle/>
          <a:p>
            <a:endParaRPr/>
          </a:p>
        </p:txBody>
      </p:sp>
      <p:sp>
        <p:nvSpPr>
          <p:cNvPr id="139" name="object 139"/>
          <p:cNvSpPr/>
          <p:nvPr/>
        </p:nvSpPr>
        <p:spPr>
          <a:xfrm>
            <a:off x="4147900" y="3659791"/>
            <a:ext cx="50800" cy="74519"/>
          </a:xfrm>
          <a:custGeom>
            <a:avLst/>
            <a:gdLst/>
            <a:ahLst/>
            <a:cxnLst/>
            <a:rect l="l" t="t" r="r" b="b"/>
            <a:pathLst>
              <a:path w="55879" h="84454">
                <a:moveTo>
                  <a:pt x="23982" y="0"/>
                </a:moveTo>
                <a:lnTo>
                  <a:pt x="11986" y="3757"/>
                </a:lnTo>
                <a:lnTo>
                  <a:pt x="3769" y="15743"/>
                </a:lnTo>
                <a:lnTo>
                  <a:pt x="0" y="35957"/>
                </a:lnTo>
                <a:lnTo>
                  <a:pt x="0" y="47943"/>
                </a:lnTo>
                <a:lnTo>
                  <a:pt x="3769" y="67807"/>
                </a:lnTo>
                <a:lnTo>
                  <a:pt x="11986" y="79793"/>
                </a:lnTo>
                <a:lnTo>
                  <a:pt x="23982" y="83901"/>
                </a:lnTo>
                <a:lnTo>
                  <a:pt x="31848" y="83901"/>
                </a:lnTo>
                <a:lnTo>
                  <a:pt x="43848" y="79793"/>
                </a:lnTo>
                <a:lnTo>
                  <a:pt x="51726" y="67807"/>
                </a:lnTo>
                <a:lnTo>
                  <a:pt x="55822" y="47943"/>
                </a:lnTo>
                <a:lnTo>
                  <a:pt x="55822" y="35957"/>
                </a:lnTo>
                <a:lnTo>
                  <a:pt x="51726" y="15743"/>
                </a:lnTo>
                <a:lnTo>
                  <a:pt x="43848" y="3757"/>
                </a:lnTo>
                <a:lnTo>
                  <a:pt x="31848" y="0"/>
                </a:lnTo>
                <a:lnTo>
                  <a:pt x="23982" y="0"/>
                </a:lnTo>
              </a:path>
            </a:pathLst>
          </a:custGeom>
          <a:ln w="6850">
            <a:solidFill>
              <a:srgbClr val="000000"/>
            </a:solidFill>
          </a:ln>
        </p:spPr>
        <p:txBody>
          <a:bodyPr wrap="square" lIns="0" tIns="0" rIns="0" bIns="0" rtlCol="0"/>
          <a:lstStyle/>
          <a:p>
            <a:endParaRPr/>
          </a:p>
        </p:txBody>
      </p:sp>
      <p:sp>
        <p:nvSpPr>
          <p:cNvPr id="140" name="object 140"/>
          <p:cNvSpPr/>
          <p:nvPr/>
        </p:nvSpPr>
        <p:spPr>
          <a:xfrm>
            <a:off x="4247845" y="3513520"/>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141" name="object 141"/>
          <p:cNvSpPr/>
          <p:nvPr/>
        </p:nvSpPr>
        <p:spPr>
          <a:xfrm>
            <a:off x="4075040" y="3482091"/>
            <a:ext cx="50800" cy="74519"/>
          </a:xfrm>
          <a:custGeom>
            <a:avLst/>
            <a:gdLst/>
            <a:ahLst/>
            <a:cxnLst/>
            <a:rect l="l" t="t" r="r" b="b"/>
            <a:pathLst>
              <a:path w="55879" h="84454">
                <a:moveTo>
                  <a:pt x="19862" y="0"/>
                </a:moveTo>
                <a:lnTo>
                  <a:pt x="7877" y="4108"/>
                </a:lnTo>
                <a:lnTo>
                  <a:pt x="4106" y="11985"/>
                </a:lnTo>
                <a:lnTo>
                  <a:pt x="4106" y="19863"/>
                </a:lnTo>
                <a:lnTo>
                  <a:pt x="7877" y="28080"/>
                </a:lnTo>
                <a:lnTo>
                  <a:pt x="16094" y="31849"/>
                </a:lnTo>
                <a:lnTo>
                  <a:pt x="31850" y="35957"/>
                </a:lnTo>
                <a:lnTo>
                  <a:pt x="43834" y="40066"/>
                </a:lnTo>
                <a:lnTo>
                  <a:pt x="52064" y="47943"/>
                </a:lnTo>
                <a:lnTo>
                  <a:pt x="55832" y="55821"/>
                </a:lnTo>
                <a:lnTo>
                  <a:pt x="55832" y="67807"/>
                </a:lnTo>
                <a:lnTo>
                  <a:pt x="52064" y="76036"/>
                </a:lnTo>
                <a:lnTo>
                  <a:pt x="47955" y="80144"/>
                </a:lnTo>
                <a:lnTo>
                  <a:pt x="35970" y="83901"/>
                </a:lnTo>
                <a:lnTo>
                  <a:pt x="19862" y="83901"/>
                </a:lnTo>
                <a:lnTo>
                  <a:pt x="7877" y="80144"/>
                </a:lnTo>
                <a:lnTo>
                  <a:pt x="4106" y="76036"/>
                </a:lnTo>
                <a:lnTo>
                  <a:pt x="0" y="67807"/>
                </a:lnTo>
                <a:lnTo>
                  <a:pt x="0" y="55821"/>
                </a:lnTo>
                <a:lnTo>
                  <a:pt x="4106" y="47943"/>
                </a:lnTo>
                <a:lnTo>
                  <a:pt x="11984" y="40066"/>
                </a:lnTo>
                <a:lnTo>
                  <a:pt x="23972" y="35957"/>
                </a:lnTo>
                <a:lnTo>
                  <a:pt x="40077" y="31849"/>
                </a:lnTo>
                <a:lnTo>
                  <a:pt x="47955" y="28080"/>
                </a:lnTo>
                <a:lnTo>
                  <a:pt x="52064" y="19863"/>
                </a:lnTo>
                <a:lnTo>
                  <a:pt x="52064" y="11985"/>
                </a:lnTo>
                <a:lnTo>
                  <a:pt x="47955" y="4108"/>
                </a:lnTo>
                <a:lnTo>
                  <a:pt x="35970" y="0"/>
                </a:lnTo>
                <a:lnTo>
                  <a:pt x="19862" y="0"/>
                </a:lnTo>
              </a:path>
            </a:pathLst>
          </a:custGeom>
          <a:ln w="6850">
            <a:solidFill>
              <a:srgbClr val="000000"/>
            </a:solidFill>
          </a:ln>
        </p:spPr>
        <p:txBody>
          <a:bodyPr wrap="square" lIns="0" tIns="0" rIns="0" bIns="0" rtlCol="0"/>
          <a:lstStyle/>
          <a:p>
            <a:endParaRPr/>
          </a:p>
        </p:txBody>
      </p:sp>
      <p:sp>
        <p:nvSpPr>
          <p:cNvPr id="142" name="object 142"/>
          <p:cNvSpPr/>
          <p:nvPr/>
        </p:nvSpPr>
        <p:spPr>
          <a:xfrm>
            <a:off x="4147900" y="3482091"/>
            <a:ext cx="50800" cy="74519"/>
          </a:xfrm>
          <a:custGeom>
            <a:avLst/>
            <a:gdLst/>
            <a:ahLst/>
            <a:cxnLst/>
            <a:rect l="l" t="t" r="r" b="b"/>
            <a:pathLst>
              <a:path w="55879" h="84454">
                <a:moveTo>
                  <a:pt x="23982" y="0"/>
                </a:moveTo>
                <a:lnTo>
                  <a:pt x="11986" y="4108"/>
                </a:lnTo>
                <a:lnTo>
                  <a:pt x="3769" y="16094"/>
                </a:lnTo>
                <a:lnTo>
                  <a:pt x="0" y="35957"/>
                </a:lnTo>
                <a:lnTo>
                  <a:pt x="0" y="47943"/>
                </a:lnTo>
                <a:lnTo>
                  <a:pt x="3769" y="67807"/>
                </a:lnTo>
                <a:lnTo>
                  <a:pt x="11986" y="80144"/>
                </a:lnTo>
                <a:lnTo>
                  <a:pt x="23982" y="83901"/>
                </a:lnTo>
                <a:lnTo>
                  <a:pt x="31848" y="83901"/>
                </a:lnTo>
                <a:lnTo>
                  <a:pt x="43848" y="80144"/>
                </a:lnTo>
                <a:lnTo>
                  <a:pt x="51726" y="67807"/>
                </a:lnTo>
                <a:lnTo>
                  <a:pt x="55822" y="47943"/>
                </a:lnTo>
                <a:lnTo>
                  <a:pt x="55822" y="35957"/>
                </a:lnTo>
                <a:lnTo>
                  <a:pt x="51726" y="16094"/>
                </a:lnTo>
                <a:lnTo>
                  <a:pt x="43848" y="4108"/>
                </a:lnTo>
                <a:lnTo>
                  <a:pt x="31848" y="0"/>
                </a:lnTo>
                <a:lnTo>
                  <a:pt x="23982" y="0"/>
                </a:lnTo>
              </a:path>
            </a:pathLst>
          </a:custGeom>
          <a:ln w="6850">
            <a:solidFill>
              <a:srgbClr val="000000"/>
            </a:solidFill>
          </a:ln>
        </p:spPr>
        <p:txBody>
          <a:bodyPr wrap="square" lIns="0" tIns="0" rIns="0" bIns="0" rtlCol="0"/>
          <a:lstStyle/>
          <a:p>
            <a:endParaRPr/>
          </a:p>
        </p:txBody>
      </p:sp>
      <p:sp>
        <p:nvSpPr>
          <p:cNvPr id="143" name="object 143"/>
          <p:cNvSpPr/>
          <p:nvPr/>
        </p:nvSpPr>
        <p:spPr>
          <a:xfrm>
            <a:off x="4247845" y="4135459"/>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144" name="object 144"/>
          <p:cNvSpPr/>
          <p:nvPr/>
        </p:nvSpPr>
        <p:spPr>
          <a:xfrm>
            <a:off x="4247845" y="3957759"/>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145" name="object 145"/>
          <p:cNvSpPr/>
          <p:nvPr/>
        </p:nvSpPr>
        <p:spPr>
          <a:xfrm>
            <a:off x="4247845" y="3780070"/>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146" name="object 146"/>
          <p:cNvSpPr/>
          <p:nvPr/>
        </p:nvSpPr>
        <p:spPr>
          <a:xfrm>
            <a:off x="4247845" y="3602370"/>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147" name="object 147"/>
          <p:cNvSpPr/>
          <p:nvPr/>
        </p:nvSpPr>
        <p:spPr>
          <a:xfrm>
            <a:off x="8793480" y="3472421"/>
            <a:ext cx="0" cy="777688"/>
          </a:xfrm>
          <a:custGeom>
            <a:avLst/>
            <a:gdLst/>
            <a:ahLst/>
            <a:cxnLst/>
            <a:rect l="l" t="t" r="r" b="b"/>
            <a:pathLst>
              <a:path h="881379">
                <a:moveTo>
                  <a:pt x="0" y="880908"/>
                </a:moveTo>
                <a:lnTo>
                  <a:pt x="0" y="0"/>
                </a:lnTo>
              </a:path>
            </a:pathLst>
          </a:custGeom>
          <a:ln w="10275">
            <a:solidFill>
              <a:srgbClr val="000000"/>
            </a:solidFill>
          </a:ln>
        </p:spPr>
        <p:txBody>
          <a:bodyPr wrap="square" lIns="0" tIns="0" rIns="0" bIns="0" rtlCol="0"/>
          <a:lstStyle/>
          <a:p>
            <a:endParaRPr/>
          </a:p>
        </p:txBody>
      </p:sp>
      <p:sp>
        <p:nvSpPr>
          <p:cNvPr id="148" name="object 148"/>
          <p:cNvSpPr/>
          <p:nvPr/>
        </p:nvSpPr>
        <p:spPr>
          <a:xfrm>
            <a:off x="8715634" y="4224309"/>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149" name="object 149"/>
          <p:cNvSpPr/>
          <p:nvPr/>
        </p:nvSpPr>
        <p:spPr>
          <a:xfrm>
            <a:off x="8715634" y="4046609"/>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150" name="object 150"/>
          <p:cNvSpPr/>
          <p:nvPr/>
        </p:nvSpPr>
        <p:spPr>
          <a:xfrm>
            <a:off x="8715634" y="3868908"/>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151" name="object 151"/>
          <p:cNvSpPr/>
          <p:nvPr/>
        </p:nvSpPr>
        <p:spPr>
          <a:xfrm>
            <a:off x="8715634" y="3691219"/>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152" name="object 152"/>
          <p:cNvSpPr/>
          <p:nvPr/>
        </p:nvSpPr>
        <p:spPr>
          <a:xfrm>
            <a:off x="8715634" y="3513520"/>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153" name="object 153"/>
          <p:cNvSpPr/>
          <p:nvPr/>
        </p:nvSpPr>
        <p:spPr>
          <a:xfrm>
            <a:off x="8754549" y="4135459"/>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154" name="object 154"/>
          <p:cNvSpPr/>
          <p:nvPr/>
        </p:nvSpPr>
        <p:spPr>
          <a:xfrm>
            <a:off x="8754549" y="3957759"/>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155" name="object 155"/>
          <p:cNvSpPr/>
          <p:nvPr/>
        </p:nvSpPr>
        <p:spPr>
          <a:xfrm>
            <a:off x="8754549" y="3780070"/>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156" name="object 156"/>
          <p:cNvSpPr/>
          <p:nvPr/>
        </p:nvSpPr>
        <p:spPr>
          <a:xfrm>
            <a:off x="8754549" y="3602370"/>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157" name="object 157"/>
          <p:cNvSpPr/>
          <p:nvPr/>
        </p:nvSpPr>
        <p:spPr>
          <a:xfrm>
            <a:off x="4247845" y="3594811"/>
            <a:ext cx="4218132" cy="632572"/>
          </a:xfrm>
          <a:custGeom>
            <a:avLst/>
            <a:gdLst/>
            <a:ahLst/>
            <a:cxnLst/>
            <a:rect l="l" t="t" r="r" b="b"/>
            <a:pathLst>
              <a:path w="4639945" h="716914">
                <a:moveTo>
                  <a:pt x="0" y="713431"/>
                </a:moveTo>
                <a:lnTo>
                  <a:pt x="50009" y="716850"/>
                </a:lnTo>
                <a:lnTo>
                  <a:pt x="67820" y="709311"/>
                </a:lnTo>
                <a:lnTo>
                  <a:pt x="85968" y="697325"/>
                </a:lnTo>
                <a:lnTo>
                  <a:pt x="104128" y="700067"/>
                </a:lnTo>
                <a:lnTo>
                  <a:pt x="121938" y="702472"/>
                </a:lnTo>
                <a:lnTo>
                  <a:pt x="140085" y="701445"/>
                </a:lnTo>
                <a:lnTo>
                  <a:pt x="157896" y="702810"/>
                </a:lnTo>
                <a:lnTo>
                  <a:pt x="176057" y="702122"/>
                </a:lnTo>
                <a:lnTo>
                  <a:pt x="193866" y="688432"/>
                </a:lnTo>
                <a:lnTo>
                  <a:pt x="212015" y="680554"/>
                </a:lnTo>
                <a:lnTo>
                  <a:pt x="229825" y="669245"/>
                </a:lnTo>
                <a:lnTo>
                  <a:pt x="247973" y="648354"/>
                </a:lnTo>
                <a:lnTo>
                  <a:pt x="265783" y="627113"/>
                </a:lnTo>
                <a:lnTo>
                  <a:pt x="283942" y="602802"/>
                </a:lnTo>
                <a:lnTo>
                  <a:pt x="302091" y="583277"/>
                </a:lnTo>
                <a:lnTo>
                  <a:pt x="319900" y="554846"/>
                </a:lnTo>
                <a:lnTo>
                  <a:pt x="338049" y="539779"/>
                </a:lnTo>
                <a:lnTo>
                  <a:pt x="355859" y="522996"/>
                </a:lnTo>
                <a:lnTo>
                  <a:pt x="374020" y="514092"/>
                </a:lnTo>
                <a:lnTo>
                  <a:pt x="391830" y="500740"/>
                </a:lnTo>
                <a:lnTo>
                  <a:pt x="409977" y="491485"/>
                </a:lnTo>
                <a:lnTo>
                  <a:pt x="427788" y="488066"/>
                </a:lnTo>
                <a:lnTo>
                  <a:pt x="445936" y="473337"/>
                </a:lnTo>
                <a:lnTo>
                  <a:pt x="464095" y="475040"/>
                </a:lnTo>
                <a:lnTo>
                  <a:pt x="517863" y="470594"/>
                </a:lnTo>
                <a:lnTo>
                  <a:pt x="553833" y="451419"/>
                </a:lnTo>
                <a:lnTo>
                  <a:pt x="571981" y="435663"/>
                </a:lnTo>
                <a:lnTo>
                  <a:pt x="589793" y="426758"/>
                </a:lnTo>
                <a:lnTo>
                  <a:pt x="607952" y="425381"/>
                </a:lnTo>
                <a:lnTo>
                  <a:pt x="626101" y="417503"/>
                </a:lnTo>
                <a:lnTo>
                  <a:pt x="643911" y="405867"/>
                </a:lnTo>
                <a:lnTo>
                  <a:pt x="662059" y="390450"/>
                </a:lnTo>
                <a:lnTo>
                  <a:pt x="679869" y="380518"/>
                </a:lnTo>
                <a:lnTo>
                  <a:pt x="698028" y="371613"/>
                </a:lnTo>
                <a:lnTo>
                  <a:pt x="715839" y="352776"/>
                </a:lnTo>
                <a:lnTo>
                  <a:pt x="733986" y="330170"/>
                </a:lnTo>
                <a:lnTo>
                  <a:pt x="751796" y="316468"/>
                </a:lnTo>
                <a:lnTo>
                  <a:pt x="769946" y="307225"/>
                </a:lnTo>
                <a:lnTo>
                  <a:pt x="788106" y="287010"/>
                </a:lnTo>
                <a:lnTo>
                  <a:pt x="805916" y="269551"/>
                </a:lnTo>
                <a:lnTo>
                  <a:pt x="824064" y="263038"/>
                </a:lnTo>
                <a:lnTo>
                  <a:pt x="841874" y="244890"/>
                </a:lnTo>
                <a:lnTo>
                  <a:pt x="860022" y="228446"/>
                </a:lnTo>
                <a:lnTo>
                  <a:pt x="877832" y="209271"/>
                </a:lnTo>
                <a:lnTo>
                  <a:pt x="895992" y="199677"/>
                </a:lnTo>
                <a:lnTo>
                  <a:pt x="913801" y="181867"/>
                </a:lnTo>
                <a:lnTo>
                  <a:pt x="931949" y="180840"/>
                </a:lnTo>
                <a:lnTo>
                  <a:pt x="950111" y="182206"/>
                </a:lnTo>
                <a:lnTo>
                  <a:pt x="967920" y="178098"/>
                </a:lnTo>
                <a:lnTo>
                  <a:pt x="986068" y="182894"/>
                </a:lnTo>
                <a:lnTo>
                  <a:pt x="1003879" y="179125"/>
                </a:lnTo>
                <a:lnTo>
                  <a:pt x="1022026" y="178098"/>
                </a:lnTo>
                <a:lnTo>
                  <a:pt x="1039849" y="191461"/>
                </a:lnTo>
                <a:lnTo>
                  <a:pt x="1057997" y="193515"/>
                </a:lnTo>
                <a:lnTo>
                  <a:pt x="1075806" y="188718"/>
                </a:lnTo>
                <a:lnTo>
                  <a:pt x="1093954" y="205163"/>
                </a:lnTo>
                <a:lnTo>
                  <a:pt x="1112103" y="173639"/>
                </a:lnTo>
                <a:lnTo>
                  <a:pt x="1129924" y="169193"/>
                </a:lnTo>
                <a:lnTo>
                  <a:pt x="1148073" y="175355"/>
                </a:lnTo>
                <a:lnTo>
                  <a:pt x="1165884" y="181867"/>
                </a:lnTo>
                <a:lnTo>
                  <a:pt x="1184032" y="155153"/>
                </a:lnTo>
                <a:lnTo>
                  <a:pt x="1201841" y="153099"/>
                </a:lnTo>
                <a:lnTo>
                  <a:pt x="1220002" y="155153"/>
                </a:lnTo>
                <a:lnTo>
                  <a:pt x="1237812" y="132546"/>
                </a:lnTo>
                <a:lnTo>
                  <a:pt x="1255960" y="122276"/>
                </a:lnTo>
                <a:lnTo>
                  <a:pt x="1274109" y="150356"/>
                </a:lnTo>
                <a:lnTo>
                  <a:pt x="1291919" y="153437"/>
                </a:lnTo>
                <a:lnTo>
                  <a:pt x="1310079" y="144194"/>
                </a:lnTo>
                <a:lnTo>
                  <a:pt x="1327889" y="155153"/>
                </a:lnTo>
                <a:lnTo>
                  <a:pt x="1346037" y="135627"/>
                </a:lnTo>
                <a:lnTo>
                  <a:pt x="1363847" y="134938"/>
                </a:lnTo>
                <a:lnTo>
                  <a:pt x="1381995" y="135977"/>
                </a:lnTo>
                <a:lnTo>
                  <a:pt x="1399817" y="147275"/>
                </a:lnTo>
                <a:lnTo>
                  <a:pt x="1417965" y="144532"/>
                </a:lnTo>
                <a:lnTo>
                  <a:pt x="1436112" y="139397"/>
                </a:lnTo>
                <a:lnTo>
                  <a:pt x="1453922" y="157207"/>
                </a:lnTo>
                <a:lnTo>
                  <a:pt x="1472084" y="137005"/>
                </a:lnTo>
                <a:lnTo>
                  <a:pt x="1489892" y="136654"/>
                </a:lnTo>
                <a:lnTo>
                  <a:pt x="1508041" y="150356"/>
                </a:lnTo>
                <a:lnTo>
                  <a:pt x="1525852" y="102412"/>
                </a:lnTo>
                <a:lnTo>
                  <a:pt x="1543999" y="116790"/>
                </a:lnTo>
                <a:lnTo>
                  <a:pt x="1561822" y="117479"/>
                </a:lnTo>
                <a:lnTo>
                  <a:pt x="1579970" y="125695"/>
                </a:lnTo>
                <a:lnTo>
                  <a:pt x="1598118" y="105493"/>
                </a:lnTo>
                <a:lnTo>
                  <a:pt x="1615927" y="127061"/>
                </a:lnTo>
                <a:lnTo>
                  <a:pt x="1634075" y="145909"/>
                </a:lnTo>
                <a:lnTo>
                  <a:pt x="1651897" y="110966"/>
                </a:lnTo>
                <a:lnTo>
                  <a:pt x="1670047" y="122964"/>
                </a:lnTo>
                <a:lnTo>
                  <a:pt x="1687857" y="133923"/>
                </a:lnTo>
                <a:lnTo>
                  <a:pt x="1706017" y="120560"/>
                </a:lnTo>
                <a:lnTo>
                  <a:pt x="1723815" y="132884"/>
                </a:lnTo>
                <a:lnTo>
                  <a:pt x="1741975" y="108574"/>
                </a:lnTo>
                <a:lnTo>
                  <a:pt x="1760123" y="135977"/>
                </a:lnTo>
                <a:lnTo>
                  <a:pt x="1777933" y="115763"/>
                </a:lnTo>
                <a:lnTo>
                  <a:pt x="1796094" y="119871"/>
                </a:lnTo>
                <a:lnTo>
                  <a:pt x="1813891" y="109939"/>
                </a:lnTo>
                <a:lnTo>
                  <a:pt x="1832052" y="143843"/>
                </a:lnTo>
                <a:lnTo>
                  <a:pt x="1849862" y="130492"/>
                </a:lnTo>
                <a:lnTo>
                  <a:pt x="1868010" y="142140"/>
                </a:lnTo>
                <a:lnTo>
                  <a:pt x="1885820" y="79805"/>
                </a:lnTo>
                <a:lnTo>
                  <a:pt x="1903967" y="123641"/>
                </a:lnTo>
                <a:lnTo>
                  <a:pt x="1922127" y="69523"/>
                </a:lnTo>
                <a:lnTo>
                  <a:pt x="1939938" y="53429"/>
                </a:lnTo>
                <a:lnTo>
                  <a:pt x="1958086" y="60280"/>
                </a:lnTo>
                <a:lnTo>
                  <a:pt x="1975895" y="111993"/>
                </a:lnTo>
                <a:lnTo>
                  <a:pt x="1994057" y="126722"/>
                </a:lnTo>
                <a:lnTo>
                  <a:pt x="2011865" y="89049"/>
                </a:lnTo>
                <a:lnTo>
                  <a:pt x="2030013" y="70900"/>
                </a:lnTo>
                <a:lnTo>
                  <a:pt x="2047825" y="123641"/>
                </a:lnTo>
                <a:lnTo>
                  <a:pt x="2065972" y="59591"/>
                </a:lnTo>
                <a:lnTo>
                  <a:pt x="2084132" y="120222"/>
                </a:lnTo>
                <a:lnTo>
                  <a:pt x="2101943" y="113020"/>
                </a:lnTo>
                <a:lnTo>
                  <a:pt x="2120091" y="87345"/>
                </a:lnTo>
                <a:lnTo>
                  <a:pt x="2137900" y="108224"/>
                </a:lnTo>
                <a:lnTo>
                  <a:pt x="2156061" y="82198"/>
                </a:lnTo>
                <a:lnTo>
                  <a:pt x="2173870" y="114736"/>
                </a:lnTo>
                <a:lnTo>
                  <a:pt x="2192020" y="93157"/>
                </a:lnTo>
                <a:lnTo>
                  <a:pt x="2209830" y="95561"/>
                </a:lnTo>
                <a:lnTo>
                  <a:pt x="2227990" y="115763"/>
                </a:lnTo>
                <a:lnTo>
                  <a:pt x="2246138" y="87683"/>
                </a:lnTo>
                <a:lnTo>
                  <a:pt x="2263948" y="110966"/>
                </a:lnTo>
                <a:lnTo>
                  <a:pt x="2282096" y="119871"/>
                </a:lnTo>
                <a:lnTo>
                  <a:pt x="2299906" y="84602"/>
                </a:lnTo>
                <a:lnTo>
                  <a:pt x="2318065" y="115087"/>
                </a:lnTo>
                <a:lnTo>
                  <a:pt x="2335864" y="76374"/>
                </a:lnTo>
                <a:lnTo>
                  <a:pt x="2354025" y="117141"/>
                </a:lnTo>
                <a:lnTo>
                  <a:pt x="2371833" y="46240"/>
                </a:lnTo>
                <a:lnTo>
                  <a:pt x="2389981" y="60968"/>
                </a:lnTo>
                <a:lnTo>
                  <a:pt x="2408143" y="81171"/>
                </a:lnTo>
                <a:lnTo>
                  <a:pt x="2425941" y="115087"/>
                </a:lnTo>
                <a:lnTo>
                  <a:pt x="2444100" y="74670"/>
                </a:lnTo>
                <a:lnTo>
                  <a:pt x="2461910" y="59591"/>
                </a:lnTo>
                <a:lnTo>
                  <a:pt x="2480059" y="95899"/>
                </a:lnTo>
                <a:lnTo>
                  <a:pt x="2497868" y="74670"/>
                </a:lnTo>
                <a:lnTo>
                  <a:pt x="2516028" y="119533"/>
                </a:lnTo>
                <a:lnTo>
                  <a:pt x="2533838" y="88710"/>
                </a:lnTo>
                <a:lnTo>
                  <a:pt x="2551986" y="89049"/>
                </a:lnTo>
                <a:lnTo>
                  <a:pt x="2570135" y="65415"/>
                </a:lnTo>
                <a:lnTo>
                  <a:pt x="2587957" y="107197"/>
                </a:lnTo>
                <a:lnTo>
                  <a:pt x="2606105" y="86644"/>
                </a:lnTo>
                <a:lnTo>
                  <a:pt x="2623915" y="88022"/>
                </a:lnTo>
                <a:lnTo>
                  <a:pt x="2642064" y="112682"/>
                </a:lnTo>
                <a:lnTo>
                  <a:pt x="2659873" y="74670"/>
                </a:lnTo>
                <a:lnTo>
                  <a:pt x="2678034" y="85967"/>
                </a:lnTo>
                <a:lnTo>
                  <a:pt x="2695843" y="140762"/>
                </a:lnTo>
                <a:lnTo>
                  <a:pt x="2713992" y="56848"/>
                </a:lnTo>
                <a:lnTo>
                  <a:pt x="2732141" y="50010"/>
                </a:lnTo>
                <a:lnTo>
                  <a:pt x="2749961" y="30484"/>
                </a:lnTo>
                <a:lnTo>
                  <a:pt x="2768111" y="108912"/>
                </a:lnTo>
                <a:lnTo>
                  <a:pt x="2785920" y="49659"/>
                </a:lnTo>
                <a:lnTo>
                  <a:pt x="2804069" y="126384"/>
                </a:lnTo>
                <a:lnTo>
                  <a:pt x="2821878" y="53429"/>
                </a:lnTo>
                <a:lnTo>
                  <a:pt x="2840038" y="55145"/>
                </a:lnTo>
                <a:lnTo>
                  <a:pt x="2857837" y="151383"/>
                </a:lnTo>
                <a:lnTo>
                  <a:pt x="2875996" y="117817"/>
                </a:lnTo>
                <a:lnTo>
                  <a:pt x="2894146" y="119871"/>
                </a:lnTo>
                <a:lnTo>
                  <a:pt x="2911954" y="97265"/>
                </a:lnTo>
                <a:lnTo>
                  <a:pt x="2930115" y="60618"/>
                </a:lnTo>
                <a:lnTo>
                  <a:pt x="2947926" y="155491"/>
                </a:lnTo>
                <a:lnTo>
                  <a:pt x="2966073" y="43147"/>
                </a:lnTo>
                <a:lnTo>
                  <a:pt x="2983883" y="54118"/>
                </a:lnTo>
                <a:lnTo>
                  <a:pt x="3002031" y="69873"/>
                </a:lnTo>
                <a:lnTo>
                  <a:pt x="3019854" y="157545"/>
                </a:lnTo>
                <a:lnTo>
                  <a:pt x="3038001" y="84252"/>
                </a:lnTo>
                <a:lnTo>
                  <a:pt x="3056149" y="43847"/>
                </a:lnTo>
                <a:lnTo>
                  <a:pt x="3073959" y="0"/>
                </a:lnTo>
                <a:lnTo>
                  <a:pt x="3092109" y="7189"/>
                </a:lnTo>
                <a:lnTo>
                  <a:pt x="3109931" y="3769"/>
                </a:lnTo>
                <a:lnTo>
                  <a:pt x="3128078" y="153787"/>
                </a:lnTo>
                <a:lnTo>
                  <a:pt x="3145888" y="200015"/>
                </a:lnTo>
                <a:lnTo>
                  <a:pt x="3164036" y="240432"/>
                </a:lnTo>
                <a:lnTo>
                  <a:pt x="3181846" y="213717"/>
                </a:lnTo>
                <a:lnTo>
                  <a:pt x="3200006" y="224338"/>
                </a:lnTo>
                <a:lnTo>
                  <a:pt x="3218155" y="246594"/>
                </a:lnTo>
                <a:lnTo>
                  <a:pt x="3235964" y="258242"/>
                </a:lnTo>
                <a:lnTo>
                  <a:pt x="3254124" y="244540"/>
                </a:lnTo>
                <a:lnTo>
                  <a:pt x="3271936" y="274686"/>
                </a:lnTo>
                <a:lnTo>
                  <a:pt x="3290083" y="281537"/>
                </a:lnTo>
                <a:lnTo>
                  <a:pt x="3307892" y="285295"/>
                </a:lnTo>
                <a:lnTo>
                  <a:pt x="3326041" y="301739"/>
                </a:lnTo>
                <a:lnTo>
                  <a:pt x="3343851" y="361331"/>
                </a:lnTo>
                <a:lnTo>
                  <a:pt x="3362012" y="373329"/>
                </a:lnTo>
                <a:lnTo>
                  <a:pt x="3380159" y="372978"/>
                </a:lnTo>
                <a:lnTo>
                  <a:pt x="3397969" y="421961"/>
                </a:lnTo>
                <a:lnTo>
                  <a:pt x="3416117" y="426758"/>
                </a:lnTo>
                <a:lnTo>
                  <a:pt x="3433927" y="431893"/>
                </a:lnTo>
                <a:lnTo>
                  <a:pt x="3452087" y="444218"/>
                </a:lnTo>
                <a:lnTo>
                  <a:pt x="3469899" y="414422"/>
                </a:lnTo>
                <a:lnTo>
                  <a:pt x="3488046" y="464770"/>
                </a:lnTo>
                <a:lnTo>
                  <a:pt x="3505857" y="467513"/>
                </a:lnTo>
                <a:lnTo>
                  <a:pt x="3524004" y="466486"/>
                </a:lnTo>
                <a:lnTo>
                  <a:pt x="3542164" y="447649"/>
                </a:lnTo>
                <a:lnTo>
                  <a:pt x="3559975" y="442164"/>
                </a:lnTo>
                <a:lnTo>
                  <a:pt x="3578122" y="464770"/>
                </a:lnTo>
                <a:lnTo>
                  <a:pt x="3595932" y="486011"/>
                </a:lnTo>
                <a:lnTo>
                  <a:pt x="3614080" y="502106"/>
                </a:lnTo>
                <a:lnTo>
                  <a:pt x="3631903" y="525401"/>
                </a:lnTo>
                <a:lnTo>
                  <a:pt x="3650050" y="533955"/>
                </a:lnTo>
                <a:lnTo>
                  <a:pt x="3667860" y="537725"/>
                </a:lnTo>
                <a:lnTo>
                  <a:pt x="3686022" y="560670"/>
                </a:lnTo>
                <a:lnTo>
                  <a:pt x="3704169" y="561359"/>
                </a:lnTo>
                <a:lnTo>
                  <a:pt x="3721979" y="570264"/>
                </a:lnTo>
                <a:lnTo>
                  <a:pt x="3740127" y="597317"/>
                </a:lnTo>
                <a:lnTo>
                  <a:pt x="3757937" y="607249"/>
                </a:lnTo>
                <a:lnTo>
                  <a:pt x="3776098" y="595263"/>
                </a:lnTo>
                <a:lnTo>
                  <a:pt x="3793908" y="597317"/>
                </a:lnTo>
                <a:lnTo>
                  <a:pt x="3812055" y="610680"/>
                </a:lnTo>
                <a:lnTo>
                  <a:pt x="3829866" y="582938"/>
                </a:lnTo>
                <a:lnTo>
                  <a:pt x="3848013" y="589777"/>
                </a:lnTo>
                <a:lnTo>
                  <a:pt x="3866174" y="610680"/>
                </a:lnTo>
                <a:lnTo>
                  <a:pt x="3883985" y="646638"/>
                </a:lnTo>
                <a:lnTo>
                  <a:pt x="3902132" y="608626"/>
                </a:lnTo>
                <a:lnTo>
                  <a:pt x="3919942" y="625058"/>
                </a:lnTo>
                <a:lnTo>
                  <a:pt x="3938090" y="660340"/>
                </a:lnTo>
                <a:lnTo>
                  <a:pt x="3955900" y="654854"/>
                </a:lnTo>
                <a:lnTo>
                  <a:pt x="3974061" y="651097"/>
                </a:lnTo>
                <a:lnTo>
                  <a:pt x="3991871" y="652124"/>
                </a:lnTo>
                <a:lnTo>
                  <a:pt x="4010018" y="659313"/>
                </a:lnTo>
                <a:lnTo>
                  <a:pt x="4028180" y="652462"/>
                </a:lnTo>
                <a:lnTo>
                  <a:pt x="4045990" y="671649"/>
                </a:lnTo>
                <a:lnTo>
                  <a:pt x="4064138" y="659651"/>
                </a:lnTo>
                <a:lnTo>
                  <a:pt x="4081948" y="670272"/>
                </a:lnTo>
                <a:lnTo>
                  <a:pt x="4100095" y="671987"/>
                </a:lnTo>
                <a:lnTo>
                  <a:pt x="4117917" y="680204"/>
                </a:lnTo>
                <a:lnTo>
                  <a:pt x="4136065" y="682946"/>
                </a:lnTo>
                <a:lnTo>
                  <a:pt x="4153876" y="692878"/>
                </a:lnTo>
                <a:lnTo>
                  <a:pt x="4172023" y="669245"/>
                </a:lnTo>
                <a:lnTo>
                  <a:pt x="4190172" y="716174"/>
                </a:lnTo>
                <a:lnTo>
                  <a:pt x="4207994" y="713431"/>
                </a:lnTo>
                <a:lnTo>
                  <a:pt x="4639890" y="713431"/>
                </a:lnTo>
              </a:path>
            </a:pathLst>
          </a:custGeom>
          <a:ln w="10275">
            <a:solidFill>
              <a:srgbClr val="000000"/>
            </a:solidFill>
          </a:ln>
        </p:spPr>
        <p:txBody>
          <a:bodyPr wrap="square" lIns="0" tIns="0" rIns="0" bIns="0" rtlCol="0"/>
          <a:lstStyle/>
          <a:p>
            <a:endParaRPr/>
          </a:p>
        </p:txBody>
      </p:sp>
      <p:sp>
        <p:nvSpPr>
          <p:cNvPr id="158" name="object 158"/>
          <p:cNvSpPr/>
          <p:nvPr/>
        </p:nvSpPr>
        <p:spPr>
          <a:xfrm>
            <a:off x="5157036" y="3472720"/>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59" name="object 159"/>
          <p:cNvSpPr/>
          <p:nvPr/>
        </p:nvSpPr>
        <p:spPr>
          <a:xfrm>
            <a:off x="6065918" y="3472720"/>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0" name="object 160"/>
          <p:cNvSpPr/>
          <p:nvPr/>
        </p:nvSpPr>
        <p:spPr>
          <a:xfrm>
            <a:off x="6975097" y="3472720"/>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1" name="object 161"/>
          <p:cNvSpPr/>
          <p:nvPr/>
        </p:nvSpPr>
        <p:spPr>
          <a:xfrm>
            <a:off x="7884288" y="3472720"/>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2" name="object 162"/>
          <p:cNvSpPr/>
          <p:nvPr/>
        </p:nvSpPr>
        <p:spPr>
          <a:xfrm>
            <a:off x="4247845" y="3491153"/>
            <a:ext cx="4218132" cy="740149"/>
          </a:xfrm>
          <a:custGeom>
            <a:avLst/>
            <a:gdLst/>
            <a:ahLst/>
            <a:cxnLst/>
            <a:rect l="l" t="t" r="r" b="b"/>
            <a:pathLst>
              <a:path w="4639945" h="838835">
                <a:moveTo>
                  <a:pt x="0" y="830910"/>
                </a:moveTo>
                <a:lnTo>
                  <a:pt x="50009" y="838788"/>
                </a:lnTo>
                <a:lnTo>
                  <a:pt x="67820" y="827479"/>
                </a:lnTo>
                <a:lnTo>
                  <a:pt x="85968" y="823371"/>
                </a:lnTo>
                <a:lnTo>
                  <a:pt x="104128" y="818924"/>
                </a:lnTo>
                <a:lnTo>
                  <a:pt x="121938" y="818236"/>
                </a:lnTo>
                <a:lnTo>
                  <a:pt x="140085" y="817547"/>
                </a:lnTo>
                <a:lnTo>
                  <a:pt x="157896" y="819263"/>
                </a:lnTo>
                <a:lnTo>
                  <a:pt x="176057" y="822005"/>
                </a:lnTo>
                <a:lnTo>
                  <a:pt x="193866" y="810358"/>
                </a:lnTo>
                <a:lnTo>
                  <a:pt x="212015" y="792210"/>
                </a:lnTo>
                <a:lnTo>
                  <a:pt x="229825" y="784332"/>
                </a:lnTo>
                <a:lnTo>
                  <a:pt x="247973" y="758632"/>
                </a:lnTo>
                <a:lnTo>
                  <a:pt x="265783" y="728160"/>
                </a:lnTo>
                <a:lnTo>
                  <a:pt x="283942" y="688770"/>
                </a:lnTo>
                <a:lnTo>
                  <a:pt x="302091" y="668218"/>
                </a:lnTo>
                <a:lnTo>
                  <a:pt x="319900" y="644246"/>
                </a:lnTo>
                <a:lnTo>
                  <a:pt x="338049" y="631571"/>
                </a:lnTo>
                <a:lnTo>
                  <a:pt x="355859" y="617869"/>
                </a:lnTo>
                <a:lnTo>
                  <a:pt x="374020" y="612734"/>
                </a:lnTo>
                <a:lnTo>
                  <a:pt x="391830" y="604168"/>
                </a:lnTo>
                <a:lnTo>
                  <a:pt x="409977" y="593897"/>
                </a:lnTo>
                <a:lnTo>
                  <a:pt x="427788" y="587735"/>
                </a:lnTo>
                <a:lnTo>
                  <a:pt x="445936" y="576426"/>
                </a:lnTo>
                <a:lnTo>
                  <a:pt x="464095" y="564790"/>
                </a:lnTo>
                <a:lnTo>
                  <a:pt x="481906" y="563075"/>
                </a:lnTo>
                <a:lnTo>
                  <a:pt x="500053" y="565129"/>
                </a:lnTo>
                <a:lnTo>
                  <a:pt x="517863" y="564102"/>
                </a:lnTo>
                <a:lnTo>
                  <a:pt x="536011" y="560670"/>
                </a:lnTo>
                <a:lnTo>
                  <a:pt x="553833" y="537725"/>
                </a:lnTo>
                <a:lnTo>
                  <a:pt x="571981" y="521293"/>
                </a:lnTo>
                <a:lnTo>
                  <a:pt x="589793" y="501429"/>
                </a:lnTo>
                <a:lnTo>
                  <a:pt x="607952" y="482930"/>
                </a:lnTo>
                <a:lnTo>
                  <a:pt x="626101" y="480188"/>
                </a:lnTo>
                <a:lnTo>
                  <a:pt x="643911" y="466148"/>
                </a:lnTo>
                <a:lnTo>
                  <a:pt x="662059" y="443541"/>
                </a:lnTo>
                <a:lnTo>
                  <a:pt x="679869" y="428812"/>
                </a:lnTo>
                <a:lnTo>
                  <a:pt x="698028" y="414084"/>
                </a:lnTo>
                <a:lnTo>
                  <a:pt x="715839" y="409637"/>
                </a:lnTo>
                <a:lnTo>
                  <a:pt x="733986" y="388058"/>
                </a:lnTo>
                <a:lnTo>
                  <a:pt x="751796" y="372640"/>
                </a:lnTo>
                <a:lnTo>
                  <a:pt x="769946" y="357573"/>
                </a:lnTo>
                <a:lnTo>
                  <a:pt x="788106" y="336332"/>
                </a:lnTo>
                <a:lnTo>
                  <a:pt x="805916" y="332912"/>
                </a:lnTo>
                <a:lnTo>
                  <a:pt x="824064" y="315441"/>
                </a:lnTo>
                <a:lnTo>
                  <a:pt x="841874" y="300036"/>
                </a:lnTo>
                <a:lnTo>
                  <a:pt x="860022" y="289077"/>
                </a:lnTo>
                <a:lnTo>
                  <a:pt x="877832" y="278456"/>
                </a:lnTo>
                <a:lnTo>
                  <a:pt x="895992" y="253795"/>
                </a:lnTo>
                <a:lnTo>
                  <a:pt x="913801" y="228108"/>
                </a:lnTo>
                <a:lnTo>
                  <a:pt x="931949" y="226392"/>
                </a:lnTo>
                <a:lnTo>
                  <a:pt x="950111" y="213379"/>
                </a:lnTo>
                <a:lnTo>
                  <a:pt x="967920" y="201042"/>
                </a:lnTo>
                <a:lnTo>
                  <a:pt x="986068" y="230850"/>
                </a:lnTo>
                <a:lnTo>
                  <a:pt x="1003879" y="196258"/>
                </a:lnTo>
                <a:lnTo>
                  <a:pt x="1022026" y="195569"/>
                </a:lnTo>
                <a:lnTo>
                  <a:pt x="1039849" y="225027"/>
                </a:lnTo>
                <a:lnTo>
                  <a:pt x="1057997" y="246256"/>
                </a:lnTo>
                <a:lnTo>
                  <a:pt x="1075806" y="224676"/>
                </a:lnTo>
                <a:lnTo>
                  <a:pt x="1093954" y="235985"/>
                </a:lnTo>
                <a:lnTo>
                  <a:pt x="1112103" y="205501"/>
                </a:lnTo>
                <a:lnTo>
                  <a:pt x="1129924" y="170908"/>
                </a:lnTo>
                <a:lnTo>
                  <a:pt x="1148073" y="185637"/>
                </a:lnTo>
                <a:lnTo>
                  <a:pt x="1165884" y="181179"/>
                </a:lnTo>
                <a:lnTo>
                  <a:pt x="1184032" y="187691"/>
                </a:lnTo>
                <a:lnTo>
                  <a:pt x="1201841" y="202420"/>
                </a:lnTo>
                <a:lnTo>
                  <a:pt x="1220002" y="216460"/>
                </a:lnTo>
                <a:lnTo>
                  <a:pt x="1237812" y="160288"/>
                </a:lnTo>
                <a:lnTo>
                  <a:pt x="1255960" y="231877"/>
                </a:lnTo>
                <a:lnTo>
                  <a:pt x="1274109" y="149667"/>
                </a:lnTo>
                <a:lnTo>
                  <a:pt x="1291919" y="192150"/>
                </a:lnTo>
                <a:lnTo>
                  <a:pt x="1310079" y="205163"/>
                </a:lnTo>
                <a:lnTo>
                  <a:pt x="1327889" y="200366"/>
                </a:lnTo>
                <a:lnTo>
                  <a:pt x="1346037" y="182894"/>
                </a:lnTo>
                <a:lnTo>
                  <a:pt x="1363847" y="184272"/>
                </a:lnTo>
                <a:lnTo>
                  <a:pt x="1381995" y="191461"/>
                </a:lnTo>
                <a:lnTo>
                  <a:pt x="1399817" y="175705"/>
                </a:lnTo>
                <a:lnTo>
                  <a:pt x="1417965" y="165085"/>
                </a:lnTo>
                <a:lnTo>
                  <a:pt x="1436112" y="188029"/>
                </a:lnTo>
                <a:lnTo>
                  <a:pt x="1453922" y="166462"/>
                </a:lnTo>
                <a:lnTo>
                  <a:pt x="1472084" y="173301"/>
                </a:lnTo>
                <a:lnTo>
                  <a:pt x="1489892" y="151045"/>
                </a:lnTo>
                <a:lnTo>
                  <a:pt x="1508041" y="157895"/>
                </a:lnTo>
                <a:lnTo>
                  <a:pt x="1525852" y="147275"/>
                </a:lnTo>
                <a:lnTo>
                  <a:pt x="1543999" y="144194"/>
                </a:lnTo>
                <a:lnTo>
                  <a:pt x="1561822" y="112344"/>
                </a:lnTo>
                <a:lnTo>
                  <a:pt x="1579970" y="126046"/>
                </a:lnTo>
                <a:lnTo>
                  <a:pt x="1598118" y="139397"/>
                </a:lnTo>
                <a:lnTo>
                  <a:pt x="1615927" y="152410"/>
                </a:lnTo>
                <a:lnTo>
                  <a:pt x="1634075" y="142828"/>
                </a:lnTo>
                <a:lnTo>
                  <a:pt x="1651897" y="125006"/>
                </a:lnTo>
                <a:lnTo>
                  <a:pt x="1670047" y="143167"/>
                </a:lnTo>
                <a:lnTo>
                  <a:pt x="1687857" y="134950"/>
                </a:lnTo>
                <a:lnTo>
                  <a:pt x="1706017" y="144194"/>
                </a:lnTo>
                <a:lnTo>
                  <a:pt x="1723815" y="158922"/>
                </a:lnTo>
                <a:lnTo>
                  <a:pt x="1741975" y="107547"/>
                </a:lnTo>
                <a:lnTo>
                  <a:pt x="1760123" y="143505"/>
                </a:lnTo>
                <a:lnTo>
                  <a:pt x="1777933" y="169193"/>
                </a:lnTo>
                <a:lnTo>
                  <a:pt x="1796094" y="145909"/>
                </a:lnTo>
                <a:lnTo>
                  <a:pt x="1813891" y="174328"/>
                </a:lnTo>
                <a:lnTo>
                  <a:pt x="1832052" y="180840"/>
                </a:lnTo>
                <a:lnTo>
                  <a:pt x="1849862" y="178098"/>
                </a:lnTo>
                <a:lnTo>
                  <a:pt x="1868010" y="186664"/>
                </a:lnTo>
                <a:lnTo>
                  <a:pt x="1885820" y="105155"/>
                </a:lnTo>
                <a:lnTo>
                  <a:pt x="1903967" y="177759"/>
                </a:lnTo>
                <a:lnTo>
                  <a:pt x="1922127" y="120910"/>
                </a:lnTo>
                <a:lnTo>
                  <a:pt x="1939938" y="183245"/>
                </a:lnTo>
                <a:lnTo>
                  <a:pt x="1958086" y="207905"/>
                </a:lnTo>
                <a:lnTo>
                  <a:pt x="1975895" y="193515"/>
                </a:lnTo>
                <a:lnTo>
                  <a:pt x="1994057" y="109263"/>
                </a:lnTo>
                <a:lnTo>
                  <a:pt x="2011865" y="159261"/>
                </a:lnTo>
                <a:lnTo>
                  <a:pt x="2030013" y="204124"/>
                </a:lnTo>
                <a:lnTo>
                  <a:pt x="2047825" y="199339"/>
                </a:lnTo>
                <a:lnTo>
                  <a:pt x="2065972" y="222972"/>
                </a:lnTo>
                <a:lnTo>
                  <a:pt x="2084132" y="197961"/>
                </a:lnTo>
                <a:lnTo>
                  <a:pt x="2101943" y="104128"/>
                </a:lnTo>
                <a:lnTo>
                  <a:pt x="2120091" y="99331"/>
                </a:lnTo>
                <a:lnTo>
                  <a:pt x="2137900" y="156530"/>
                </a:lnTo>
                <a:lnTo>
                  <a:pt x="2156061" y="115087"/>
                </a:lnTo>
                <a:lnTo>
                  <a:pt x="2173870" y="115425"/>
                </a:lnTo>
                <a:lnTo>
                  <a:pt x="2192020" y="175705"/>
                </a:lnTo>
                <a:lnTo>
                  <a:pt x="2209830" y="180840"/>
                </a:lnTo>
                <a:lnTo>
                  <a:pt x="2227990" y="212352"/>
                </a:lnTo>
                <a:lnTo>
                  <a:pt x="2246138" y="173989"/>
                </a:lnTo>
                <a:lnTo>
                  <a:pt x="2263948" y="111317"/>
                </a:lnTo>
                <a:lnTo>
                  <a:pt x="2282096" y="129803"/>
                </a:lnTo>
                <a:lnTo>
                  <a:pt x="2299906" y="139059"/>
                </a:lnTo>
                <a:lnTo>
                  <a:pt x="2318065" y="207217"/>
                </a:lnTo>
                <a:lnTo>
                  <a:pt x="2335864" y="197285"/>
                </a:lnTo>
                <a:lnTo>
                  <a:pt x="2354025" y="191799"/>
                </a:lnTo>
                <a:lnTo>
                  <a:pt x="2371833" y="214406"/>
                </a:lnTo>
                <a:lnTo>
                  <a:pt x="2389981" y="243525"/>
                </a:lnTo>
                <a:lnTo>
                  <a:pt x="2408143" y="99669"/>
                </a:lnTo>
                <a:lnTo>
                  <a:pt x="2425941" y="95561"/>
                </a:lnTo>
                <a:lnTo>
                  <a:pt x="2444100" y="108574"/>
                </a:lnTo>
                <a:lnTo>
                  <a:pt x="2461910" y="111317"/>
                </a:lnTo>
                <a:lnTo>
                  <a:pt x="2480059" y="188029"/>
                </a:lnTo>
                <a:lnTo>
                  <a:pt x="2497868" y="119871"/>
                </a:lnTo>
                <a:lnTo>
                  <a:pt x="2516028" y="133573"/>
                </a:lnTo>
                <a:lnTo>
                  <a:pt x="2533838" y="215433"/>
                </a:lnTo>
                <a:lnTo>
                  <a:pt x="2551986" y="218514"/>
                </a:lnTo>
                <a:lnTo>
                  <a:pt x="2570135" y="232216"/>
                </a:lnTo>
                <a:lnTo>
                  <a:pt x="2587957" y="227419"/>
                </a:lnTo>
                <a:lnTo>
                  <a:pt x="2606105" y="102412"/>
                </a:lnTo>
                <a:lnTo>
                  <a:pt x="2623915" y="201042"/>
                </a:lnTo>
                <a:lnTo>
                  <a:pt x="2642064" y="122276"/>
                </a:lnTo>
                <a:lnTo>
                  <a:pt x="2659873" y="195569"/>
                </a:lnTo>
                <a:lnTo>
                  <a:pt x="2678034" y="191461"/>
                </a:lnTo>
                <a:lnTo>
                  <a:pt x="2695843" y="109601"/>
                </a:lnTo>
                <a:lnTo>
                  <a:pt x="2713992" y="174328"/>
                </a:lnTo>
                <a:lnTo>
                  <a:pt x="2732141" y="113709"/>
                </a:lnTo>
                <a:lnTo>
                  <a:pt x="2749961" y="124668"/>
                </a:lnTo>
                <a:lnTo>
                  <a:pt x="2768111" y="132884"/>
                </a:lnTo>
                <a:lnTo>
                  <a:pt x="2785920" y="199339"/>
                </a:lnTo>
                <a:lnTo>
                  <a:pt x="2804069" y="226742"/>
                </a:lnTo>
                <a:lnTo>
                  <a:pt x="2821878" y="203109"/>
                </a:lnTo>
                <a:lnTo>
                  <a:pt x="2840038" y="203785"/>
                </a:lnTo>
                <a:lnTo>
                  <a:pt x="2857837" y="207905"/>
                </a:lnTo>
                <a:lnTo>
                  <a:pt x="2875996" y="215783"/>
                </a:lnTo>
                <a:lnTo>
                  <a:pt x="2894146" y="208920"/>
                </a:lnTo>
                <a:lnTo>
                  <a:pt x="2911954" y="93169"/>
                </a:lnTo>
                <a:lnTo>
                  <a:pt x="2930115" y="206528"/>
                </a:lnTo>
                <a:lnTo>
                  <a:pt x="2947926" y="208244"/>
                </a:lnTo>
                <a:lnTo>
                  <a:pt x="2966073" y="171597"/>
                </a:lnTo>
                <a:lnTo>
                  <a:pt x="2983883" y="125695"/>
                </a:lnTo>
                <a:lnTo>
                  <a:pt x="3002031" y="190434"/>
                </a:lnTo>
                <a:lnTo>
                  <a:pt x="3019854" y="77063"/>
                </a:lnTo>
                <a:lnTo>
                  <a:pt x="3038001" y="86994"/>
                </a:lnTo>
                <a:lnTo>
                  <a:pt x="3056149" y="91103"/>
                </a:lnTo>
                <a:lnTo>
                  <a:pt x="3073959" y="104804"/>
                </a:lnTo>
                <a:lnTo>
                  <a:pt x="3092109" y="35970"/>
                </a:lnTo>
                <a:lnTo>
                  <a:pt x="3109931" y="0"/>
                </a:lnTo>
                <a:lnTo>
                  <a:pt x="3128078" y="167489"/>
                </a:lnTo>
                <a:lnTo>
                  <a:pt x="3145888" y="179813"/>
                </a:lnTo>
                <a:lnTo>
                  <a:pt x="3164036" y="299009"/>
                </a:lnTo>
                <a:lnTo>
                  <a:pt x="3181846" y="292496"/>
                </a:lnTo>
                <a:lnTo>
                  <a:pt x="3200006" y="339413"/>
                </a:lnTo>
                <a:lnTo>
                  <a:pt x="3218155" y="321265"/>
                </a:lnTo>
                <a:lnTo>
                  <a:pt x="3235964" y="392854"/>
                </a:lnTo>
                <a:lnTo>
                  <a:pt x="3254124" y="290442"/>
                </a:lnTo>
                <a:lnTo>
                  <a:pt x="3271936" y="313737"/>
                </a:lnTo>
                <a:lnTo>
                  <a:pt x="3290083" y="363059"/>
                </a:lnTo>
                <a:lnTo>
                  <a:pt x="3307892" y="364074"/>
                </a:lnTo>
                <a:lnTo>
                  <a:pt x="3326041" y="386003"/>
                </a:lnTo>
                <a:lnTo>
                  <a:pt x="3343851" y="449014"/>
                </a:lnTo>
                <a:lnTo>
                  <a:pt x="3362012" y="495943"/>
                </a:lnTo>
                <a:lnTo>
                  <a:pt x="3380159" y="482242"/>
                </a:lnTo>
                <a:lnTo>
                  <a:pt x="3397969" y="516146"/>
                </a:lnTo>
                <a:lnTo>
                  <a:pt x="3416117" y="509307"/>
                </a:lnTo>
                <a:lnTo>
                  <a:pt x="3433927" y="521969"/>
                </a:lnTo>
                <a:lnTo>
                  <a:pt x="3452087" y="517173"/>
                </a:lnTo>
                <a:lnTo>
                  <a:pt x="3469899" y="528144"/>
                </a:lnTo>
                <a:lnTo>
                  <a:pt x="3488046" y="530186"/>
                </a:lnTo>
                <a:lnTo>
                  <a:pt x="3505857" y="593209"/>
                </a:lnTo>
                <a:lnTo>
                  <a:pt x="3524004" y="523347"/>
                </a:lnTo>
                <a:lnTo>
                  <a:pt x="3542164" y="520266"/>
                </a:lnTo>
                <a:lnTo>
                  <a:pt x="3559975" y="618220"/>
                </a:lnTo>
                <a:lnTo>
                  <a:pt x="3578122" y="570264"/>
                </a:lnTo>
                <a:lnTo>
                  <a:pt x="3595932" y="628140"/>
                </a:lnTo>
                <a:lnTo>
                  <a:pt x="3614080" y="638760"/>
                </a:lnTo>
                <a:lnTo>
                  <a:pt x="3631903" y="605545"/>
                </a:lnTo>
                <a:lnTo>
                  <a:pt x="3650050" y="705215"/>
                </a:lnTo>
                <a:lnTo>
                  <a:pt x="3667860" y="615139"/>
                </a:lnTo>
                <a:lnTo>
                  <a:pt x="3686022" y="663759"/>
                </a:lnTo>
                <a:lnTo>
                  <a:pt x="3704169" y="654516"/>
                </a:lnTo>
                <a:lnTo>
                  <a:pt x="3721979" y="668906"/>
                </a:lnTo>
                <a:lnTo>
                  <a:pt x="3740127" y="721997"/>
                </a:lnTo>
                <a:lnTo>
                  <a:pt x="3757937" y="683973"/>
                </a:lnTo>
                <a:lnTo>
                  <a:pt x="3776098" y="676784"/>
                </a:lnTo>
                <a:lnTo>
                  <a:pt x="3793908" y="733633"/>
                </a:lnTo>
                <a:lnTo>
                  <a:pt x="3812055" y="730214"/>
                </a:lnTo>
                <a:lnTo>
                  <a:pt x="3829866" y="737403"/>
                </a:lnTo>
                <a:lnTo>
                  <a:pt x="3848013" y="723363"/>
                </a:lnTo>
                <a:lnTo>
                  <a:pt x="3866174" y="710350"/>
                </a:lnTo>
                <a:lnTo>
                  <a:pt x="3883985" y="749739"/>
                </a:lnTo>
                <a:lnTo>
                  <a:pt x="3902132" y="765495"/>
                </a:lnTo>
                <a:lnTo>
                  <a:pt x="3919942" y="767199"/>
                </a:lnTo>
                <a:lnTo>
                  <a:pt x="3938090" y="773022"/>
                </a:lnTo>
                <a:lnTo>
                  <a:pt x="3955900" y="772334"/>
                </a:lnTo>
                <a:lnTo>
                  <a:pt x="3974061" y="763090"/>
                </a:lnTo>
                <a:lnTo>
                  <a:pt x="3991871" y="747673"/>
                </a:lnTo>
                <a:lnTo>
                  <a:pt x="4010018" y="762752"/>
                </a:lnTo>
                <a:lnTo>
                  <a:pt x="4028180" y="756590"/>
                </a:lnTo>
                <a:lnTo>
                  <a:pt x="4045990" y="771307"/>
                </a:lnTo>
                <a:lnTo>
                  <a:pt x="4064138" y="769253"/>
                </a:lnTo>
                <a:lnTo>
                  <a:pt x="4081948" y="779535"/>
                </a:lnTo>
                <a:lnTo>
                  <a:pt x="4100095" y="796318"/>
                </a:lnTo>
                <a:lnTo>
                  <a:pt x="4117917" y="773022"/>
                </a:lnTo>
                <a:lnTo>
                  <a:pt x="4136065" y="795967"/>
                </a:lnTo>
                <a:lnTo>
                  <a:pt x="4153876" y="803169"/>
                </a:lnTo>
                <a:lnTo>
                  <a:pt x="4172023" y="761036"/>
                </a:lnTo>
                <a:lnTo>
                  <a:pt x="4190172" y="800426"/>
                </a:lnTo>
                <a:lnTo>
                  <a:pt x="4207994" y="808304"/>
                </a:lnTo>
                <a:lnTo>
                  <a:pt x="4226142" y="830910"/>
                </a:lnTo>
                <a:lnTo>
                  <a:pt x="4639890" y="830910"/>
                </a:lnTo>
              </a:path>
            </a:pathLst>
          </a:custGeom>
          <a:ln w="10275">
            <a:solidFill>
              <a:srgbClr val="FF0000"/>
            </a:solidFill>
          </a:ln>
        </p:spPr>
        <p:txBody>
          <a:bodyPr wrap="square" lIns="0" tIns="0" rIns="0" bIns="0" rtlCol="0"/>
          <a:lstStyle/>
          <a:p>
            <a:endParaRPr/>
          </a:p>
        </p:txBody>
      </p:sp>
      <p:sp>
        <p:nvSpPr>
          <p:cNvPr id="163" name="object 163"/>
          <p:cNvSpPr/>
          <p:nvPr/>
        </p:nvSpPr>
        <p:spPr>
          <a:xfrm>
            <a:off x="4247845" y="3508679"/>
            <a:ext cx="4218132" cy="716056"/>
          </a:xfrm>
          <a:custGeom>
            <a:avLst/>
            <a:gdLst/>
            <a:ahLst/>
            <a:cxnLst/>
            <a:rect l="l" t="t" r="r" b="b"/>
            <a:pathLst>
              <a:path w="4639945" h="811529">
                <a:moveTo>
                  <a:pt x="0" y="811046"/>
                </a:moveTo>
                <a:lnTo>
                  <a:pt x="50009" y="807277"/>
                </a:lnTo>
                <a:lnTo>
                  <a:pt x="67820" y="808992"/>
                </a:lnTo>
                <a:lnTo>
                  <a:pt x="85968" y="807965"/>
                </a:lnTo>
                <a:lnTo>
                  <a:pt x="104128" y="775427"/>
                </a:lnTo>
                <a:lnTo>
                  <a:pt x="121938" y="800426"/>
                </a:lnTo>
                <a:lnTo>
                  <a:pt x="140085" y="797345"/>
                </a:lnTo>
                <a:lnTo>
                  <a:pt x="157896" y="796656"/>
                </a:lnTo>
                <a:lnTo>
                  <a:pt x="176057" y="798710"/>
                </a:lnTo>
                <a:lnTo>
                  <a:pt x="193866" y="790156"/>
                </a:lnTo>
                <a:lnTo>
                  <a:pt x="212015" y="777131"/>
                </a:lnTo>
                <a:lnTo>
                  <a:pt x="229825" y="759333"/>
                </a:lnTo>
                <a:lnTo>
                  <a:pt x="247973" y="741511"/>
                </a:lnTo>
                <a:lnTo>
                  <a:pt x="265783" y="722336"/>
                </a:lnTo>
                <a:lnTo>
                  <a:pt x="283942" y="685000"/>
                </a:lnTo>
                <a:lnTo>
                  <a:pt x="302091" y="656570"/>
                </a:lnTo>
                <a:lnTo>
                  <a:pt x="319900" y="643557"/>
                </a:lnTo>
                <a:lnTo>
                  <a:pt x="338049" y="628152"/>
                </a:lnTo>
                <a:lnTo>
                  <a:pt x="355859" y="615139"/>
                </a:lnTo>
                <a:lnTo>
                  <a:pt x="374020" y="613761"/>
                </a:lnTo>
                <a:lnTo>
                  <a:pt x="391830" y="602802"/>
                </a:lnTo>
                <a:lnTo>
                  <a:pt x="409977" y="588424"/>
                </a:lnTo>
                <a:lnTo>
                  <a:pt x="427788" y="570602"/>
                </a:lnTo>
                <a:lnTo>
                  <a:pt x="445936" y="575749"/>
                </a:lnTo>
                <a:lnTo>
                  <a:pt x="464095" y="575399"/>
                </a:lnTo>
                <a:lnTo>
                  <a:pt x="481906" y="566494"/>
                </a:lnTo>
                <a:lnTo>
                  <a:pt x="500053" y="565817"/>
                </a:lnTo>
                <a:lnTo>
                  <a:pt x="517863" y="558966"/>
                </a:lnTo>
                <a:lnTo>
                  <a:pt x="536011" y="542184"/>
                </a:lnTo>
                <a:lnTo>
                  <a:pt x="553833" y="534982"/>
                </a:lnTo>
                <a:lnTo>
                  <a:pt x="571981" y="518550"/>
                </a:lnTo>
                <a:lnTo>
                  <a:pt x="589793" y="495605"/>
                </a:lnTo>
                <a:lnTo>
                  <a:pt x="607952" y="472648"/>
                </a:lnTo>
                <a:lnTo>
                  <a:pt x="626101" y="449365"/>
                </a:lnTo>
                <a:lnTo>
                  <a:pt x="643911" y="425731"/>
                </a:lnTo>
                <a:lnTo>
                  <a:pt x="662059" y="405867"/>
                </a:lnTo>
                <a:lnTo>
                  <a:pt x="679869" y="387369"/>
                </a:lnTo>
                <a:lnTo>
                  <a:pt x="698028" y="374694"/>
                </a:lnTo>
                <a:lnTo>
                  <a:pt x="715839" y="359627"/>
                </a:lnTo>
                <a:lnTo>
                  <a:pt x="733986" y="351749"/>
                </a:lnTo>
                <a:lnTo>
                  <a:pt x="751796" y="346276"/>
                </a:lnTo>
                <a:lnTo>
                  <a:pt x="769946" y="338048"/>
                </a:lnTo>
                <a:lnTo>
                  <a:pt x="788106" y="322980"/>
                </a:lnTo>
                <a:lnTo>
                  <a:pt x="805916" y="314076"/>
                </a:lnTo>
                <a:lnTo>
                  <a:pt x="824064" y="304144"/>
                </a:lnTo>
                <a:lnTo>
                  <a:pt x="841874" y="284956"/>
                </a:lnTo>
                <a:lnTo>
                  <a:pt x="860022" y="263038"/>
                </a:lnTo>
                <a:lnTo>
                  <a:pt x="877832" y="242498"/>
                </a:lnTo>
                <a:lnTo>
                  <a:pt x="895992" y="217487"/>
                </a:lnTo>
                <a:lnTo>
                  <a:pt x="913801" y="211663"/>
                </a:lnTo>
                <a:lnTo>
                  <a:pt x="931949" y="222622"/>
                </a:lnTo>
                <a:lnTo>
                  <a:pt x="950111" y="207905"/>
                </a:lnTo>
                <a:lnTo>
                  <a:pt x="967920" y="190434"/>
                </a:lnTo>
                <a:lnTo>
                  <a:pt x="986068" y="175367"/>
                </a:lnTo>
                <a:lnTo>
                  <a:pt x="1003879" y="175367"/>
                </a:lnTo>
                <a:lnTo>
                  <a:pt x="1022026" y="161315"/>
                </a:lnTo>
                <a:lnTo>
                  <a:pt x="1039849" y="191799"/>
                </a:lnTo>
                <a:lnTo>
                  <a:pt x="1057997" y="189407"/>
                </a:lnTo>
                <a:lnTo>
                  <a:pt x="1075806" y="195919"/>
                </a:lnTo>
                <a:lnTo>
                  <a:pt x="1093954" y="161315"/>
                </a:lnTo>
                <a:lnTo>
                  <a:pt x="1112103" y="167489"/>
                </a:lnTo>
                <a:lnTo>
                  <a:pt x="1129924" y="193177"/>
                </a:lnTo>
                <a:lnTo>
                  <a:pt x="1148073" y="165423"/>
                </a:lnTo>
                <a:lnTo>
                  <a:pt x="1165884" y="134600"/>
                </a:lnTo>
                <a:lnTo>
                  <a:pt x="1184032" y="122614"/>
                </a:lnTo>
                <a:lnTo>
                  <a:pt x="1201841" y="113371"/>
                </a:lnTo>
                <a:lnTo>
                  <a:pt x="1220002" y="137005"/>
                </a:lnTo>
                <a:lnTo>
                  <a:pt x="1237812" y="102062"/>
                </a:lnTo>
                <a:lnTo>
                  <a:pt x="1255960" y="115763"/>
                </a:lnTo>
                <a:lnTo>
                  <a:pt x="1274109" y="121587"/>
                </a:lnTo>
                <a:lnTo>
                  <a:pt x="1291919" y="158922"/>
                </a:lnTo>
                <a:lnTo>
                  <a:pt x="1310079" y="151733"/>
                </a:lnTo>
                <a:lnTo>
                  <a:pt x="1327889" y="136666"/>
                </a:lnTo>
                <a:lnTo>
                  <a:pt x="1346037" y="130154"/>
                </a:lnTo>
                <a:lnTo>
                  <a:pt x="1363847" y="102412"/>
                </a:lnTo>
                <a:lnTo>
                  <a:pt x="1381995" y="83225"/>
                </a:lnTo>
                <a:lnTo>
                  <a:pt x="1399817" y="78778"/>
                </a:lnTo>
                <a:lnTo>
                  <a:pt x="1417965" y="54806"/>
                </a:lnTo>
                <a:lnTo>
                  <a:pt x="1436112" y="84264"/>
                </a:lnTo>
                <a:lnTo>
                  <a:pt x="1453922" y="78778"/>
                </a:lnTo>
                <a:lnTo>
                  <a:pt x="1472084" y="104128"/>
                </a:lnTo>
                <a:lnTo>
                  <a:pt x="1489892" y="71927"/>
                </a:lnTo>
                <a:lnTo>
                  <a:pt x="1508041" y="32200"/>
                </a:lnTo>
                <a:lnTo>
                  <a:pt x="1525852" y="12674"/>
                </a:lnTo>
                <a:lnTo>
                  <a:pt x="1543999" y="63023"/>
                </a:lnTo>
                <a:lnTo>
                  <a:pt x="1561822" y="97615"/>
                </a:lnTo>
                <a:lnTo>
                  <a:pt x="1579970" y="79805"/>
                </a:lnTo>
                <a:lnTo>
                  <a:pt x="1598118" y="97615"/>
                </a:lnTo>
                <a:lnTo>
                  <a:pt x="1615927" y="81859"/>
                </a:lnTo>
                <a:lnTo>
                  <a:pt x="1634075" y="92480"/>
                </a:lnTo>
                <a:lnTo>
                  <a:pt x="1651897" y="103101"/>
                </a:lnTo>
                <a:lnTo>
                  <a:pt x="1670047" y="103101"/>
                </a:lnTo>
                <a:lnTo>
                  <a:pt x="1687857" y="23971"/>
                </a:lnTo>
                <a:lnTo>
                  <a:pt x="1706017" y="58226"/>
                </a:lnTo>
                <a:lnTo>
                  <a:pt x="1723815" y="105493"/>
                </a:lnTo>
                <a:lnTo>
                  <a:pt x="1741975" y="33565"/>
                </a:lnTo>
                <a:lnTo>
                  <a:pt x="1760123" y="88372"/>
                </a:lnTo>
                <a:lnTo>
                  <a:pt x="1777933" y="61307"/>
                </a:lnTo>
                <a:lnTo>
                  <a:pt x="1796094" y="83225"/>
                </a:lnTo>
                <a:lnTo>
                  <a:pt x="1813891" y="91791"/>
                </a:lnTo>
                <a:lnTo>
                  <a:pt x="1832052" y="87683"/>
                </a:lnTo>
                <a:lnTo>
                  <a:pt x="1849862" y="64738"/>
                </a:lnTo>
                <a:lnTo>
                  <a:pt x="1868010" y="62334"/>
                </a:lnTo>
                <a:lnTo>
                  <a:pt x="1885820" y="76386"/>
                </a:lnTo>
                <a:lnTo>
                  <a:pt x="1903967" y="108574"/>
                </a:lnTo>
                <a:lnTo>
                  <a:pt x="1922127" y="89737"/>
                </a:lnTo>
                <a:lnTo>
                  <a:pt x="1939938" y="51375"/>
                </a:lnTo>
                <a:lnTo>
                  <a:pt x="1958086" y="56510"/>
                </a:lnTo>
                <a:lnTo>
                  <a:pt x="1975895" y="32888"/>
                </a:lnTo>
                <a:lnTo>
                  <a:pt x="1994057" y="0"/>
                </a:lnTo>
                <a:lnTo>
                  <a:pt x="2011865" y="106858"/>
                </a:lnTo>
                <a:lnTo>
                  <a:pt x="2030013" y="173301"/>
                </a:lnTo>
                <a:lnTo>
                  <a:pt x="2047825" y="22606"/>
                </a:lnTo>
                <a:lnTo>
                  <a:pt x="2065972" y="97966"/>
                </a:lnTo>
                <a:lnTo>
                  <a:pt x="2084132" y="55483"/>
                </a:lnTo>
                <a:lnTo>
                  <a:pt x="2101943" y="62684"/>
                </a:lnTo>
                <a:lnTo>
                  <a:pt x="2120091" y="53767"/>
                </a:lnTo>
                <a:lnTo>
                  <a:pt x="2137900" y="41793"/>
                </a:lnTo>
                <a:lnTo>
                  <a:pt x="2156061" y="62684"/>
                </a:lnTo>
                <a:lnTo>
                  <a:pt x="2173870" y="22606"/>
                </a:lnTo>
                <a:lnTo>
                  <a:pt x="2192020" y="38700"/>
                </a:lnTo>
                <a:lnTo>
                  <a:pt x="2209830" y="85629"/>
                </a:lnTo>
                <a:lnTo>
                  <a:pt x="2227990" y="93507"/>
                </a:lnTo>
                <a:lnTo>
                  <a:pt x="2246138" y="84264"/>
                </a:lnTo>
                <a:lnTo>
                  <a:pt x="2263948" y="13701"/>
                </a:lnTo>
                <a:lnTo>
                  <a:pt x="2282096" y="101723"/>
                </a:lnTo>
                <a:lnTo>
                  <a:pt x="2299906" y="82886"/>
                </a:lnTo>
                <a:lnTo>
                  <a:pt x="2318065" y="132208"/>
                </a:lnTo>
                <a:lnTo>
                  <a:pt x="2335864" y="52402"/>
                </a:lnTo>
                <a:lnTo>
                  <a:pt x="2354025" y="19525"/>
                </a:lnTo>
                <a:lnTo>
                  <a:pt x="2371833" y="116802"/>
                </a:lnTo>
                <a:lnTo>
                  <a:pt x="2389981" y="83913"/>
                </a:lnTo>
                <a:lnTo>
                  <a:pt x="2408143" y="62684"/>
                </a:lnTo>
                <a:lnTo>
                  <a:pt x="2425941" y="91103"/>
                </a:lnTo>
                <a:lnTo>
                  <a:pt x="2444100" y="125019"/>
                </a:lnTo>
                <a:lnTo>
                  <a:pt x="2461910" y="153787"/>
                </a:lnTo>
                <a:lnTo>
                  <a:pt x="2480059" y="68846"/>
                </a:lnTo>
                <a:lnTo>
                  <a:pt x="2497868" y="114398"/>
                </a:lnTo>
                <a:lnTo>
                  <a:pt x="2516028" y="106520"/>
                </a:lnTo>
                <a:lnTo>
                  <a:pt x="2533838" y="171259"/>
                </a:lnTo>
                <a:lnTo>
                  <a:pt x="2551986" y="69185"/>
                </a:lnTo>
                <a:lnTo>
                  <a:pt x="2570135" y="32538"/>
                </a:lnTo>
                <a:lnTo>
                  <a:pt x="2587957" y="39051"/>
                </a:lnTo>
                <a:lnTo>
                  <a:pt x="2606105" y="111317"/>
                </a:lnTo>
                <a:lnTo>
                  <a:pt x="2623915" y="73981"/>
                </a:lnTo>
                <a:lnTo>
                  <a:pt x="2642064" y="29119"/>
                </a:lnTo>
                <a:lnTo>
                  <a:pt x="2659873" y="66442"/>
                </a:lnTo>
                <a:lnTo>
                  <a:pt x="2678034" y="129803"/>
                </a:lnTo>
                <a:lnTo>
                  <a:pt x="2695843" y="124668"/>
                </a:lnTo>
                <a:lnTo>
                  <a:pt x="2713992" y="100696"/>
                </a:lnTo>
                <a:lnTo>
                  <a:pt x="2732141" y="155503"/>
                </a:lnTo>
                <a:lnTo>
                  <a:pt x="2749961" y="107547"/>
                </a:lnTo>
                <a:lnTo>
                  <a:pt x="2768111" y="126384"/>
                </a:lnTo>
                <a:lnTo>
                  <a:pt x="2785920" y="99669"/>
                </a:lnTo>
                <a:lnTo>
                  <a:pt x="2804069" y="80494"/>
                </a:lnTo>
                <a:lnTo>
                  <a:pt x="2821878" y="39389"/>
                </a:lnTo>
                <a:lnTo>
                  <a:pt x="2840038" y="217487"/>
                </a:lnTo>
                <a:lnTo>
                  <a:pt x="2857837" y="170908"/>
                </a:lnTo>
                <a:lnTo>
                  <a:pt x="2875996" y="94872"/>
                </a:lnTo>
                <a:lnTo>
                  <a:pt x="2894146" y="90426"/>
                </a:lnTo>
                <a:lnTo>
                  <a:pt x="2911954" y="143505"/>
                </a:lnTo>
                <a:lnTo>
                  <a:pt x="2930115" y="134950"/>
                </a:lnTo>
                <a:lnTo>
                  <a:pt x="2947926" y="217487"/>
                </a:lnTo>
                <a:lnTo>
                  <a:pt x="2966073" y="133923"/>
                </a:lnTo>
                <a:lnTo>
                  <a:pt x="2983883" y="134950"/>
                </a:lnTo>
                <a:lnTo>
                  <a:pt x="3002031" y="125695"/>
                </a:lnTo>
                <a:lnTo>
                  <a:pt x="3019854" y="193853"/>
                </a:lnTo>
                <a:lnTo>
                  <a:pt x="3038001" y="134600"/>
                </a:lnTo>
                <a:lnTo>
                  <a:pt x="3056149" y="168854"/>
                </a:lnTo>
                <a:lnTo>
                  <a:pt x="3073959" y="153099"/>
                </a:lnTo>
                <a:lnTo>
                  <a:pt x="3092109" y="152422"/>
                </a:lnTo>
                <a:lnTo>
                  <a:pt x="3109931" y="122964"/>
                </a:lnTo>
                <a:lnTo>
                  <a:pt x="3128078" y="258930"/>
                </a:lnTo>
                <a:lnTo>
                  <a:pt x="3145888" y="255161"/>
                </a:lnTo>
                <a:lnTo>
                  <a:pt x="3164036" y="296266"/>
                </a:lnTo>
                <a:lnTo>
                  <a:pt x="3181846" y="339075"/>
                </a:lnTo>
                <a:lnTo>
                  <a:pt x="3200006" y="330858"/>
                </a:lnTo>
                <a:lnTo>
                  <a:pt x="3218155" y="326412"/>
                </a:lnTo>
                <a:lnTo>
                  <a:pt x="3235964" y="325723"/>
                </a:lnTo>
                <a:lnTo>
                  <a:pt x="3254124" y="323669"/>
                </a:lnTo>
                <a:lnTo>
                  <a:pt x="3271936" y="345587"/>
                </a:lnTo>
                <a:lnTo>
                  <a:pt x="3290083" y="370248"/>
                </a:lnTo>
                <a:lnTo>
                  <a:pt x="3307892" y="394570"/>
                </a:lnTo>
                <a:lnTo>
                  <a:pt x="3326041" y="384976"/>
                </a:lnTo>
                <a:lnTo>
                  <a:pt x="3343851" y="437717"/>
                </a:lnTo>
                <a:lnTo>
                  <a:pt x="3362012" y="413407"/>
                </a:lnTo>
                <a:lnTo>
                  <a:pt x="3380159" y="448676"/>
                </a:lnTo>
                <a:lnTo>
                  <a:pt x="3397969" y="461689"/>
                </a:lnTo>
                <a:lnTo>
                  <a:pt x="3416117" y="508956"/>
                </a:lnTo>
                <a:lnTo>
                  <a:pt x="3433927" y="497997"/>
                </a:lnTo>
                <a:lnTo>
                  <a:pt x="3452087" y="485661"/>
                </a:lnTo>
                <a:lnTo>
                  <a:pt x="3469899" y="543899"/>
                </a:lnTo>
                <a:lnTo>
                  <a:pt x="3488046" y="556562"/>
                </a:lnTo>
                <a:lnTo>
                  <a:pt x="3505857" y="551089"/>
                </a:lnTo>
                <a:lnTo>
                  <a:pt x="3524004" y="550738"/>
                </a:lnTo>
                <a:lnTo>
                  <a:pt x="3542164" y="595613"/>
                </a:lnTo>
                <a:lnTo>
                  <a:pt x="3559975" y="569575"/>
                </a:lnTo>
                <a:lnTo>
                  <a:pt x="3578122" y="577115"/>
                </a:lnTo>
                <a:lnTo>
                  <a:pt x="3595932" y="595275"/>
                </a:lnTo>
                <a:lnTo>
                  <a:pt x="3614080" y="562386"/>
                </a:lnTo>
                <a:lnTo>
                  <a:pt x="3631903" y="643895"/>
                </a:lnTo>
                <a:lnTo>
                  <a:pt x="3650050" y="620612"/>
                </a:lnTo>
                <a:lnTo>
                  <a:pt x="3667860" y="678500"/>
                </a:lnTo>
                <a:lnTo>
                  <a:pt x="3686022" y="671649"/>
                </a:lnTo>
                <a:lnTo>
                  <a:pt x="3704169" y="674041"/>
                </a:lnTo>
                <a:lnTo>
                  <a:pt x="3721979" y="663433"/>
                </a:lnTo>
                <a:lnTo>
                  <a:pt x="3740127" y="663083"/>
                </a:lnTo>
                <a:lnTo>
                  <a:pt x="3757937" y="686378"/>
                </a:lnTo>
                <a:lnTo>
                  <a:pt x="3776098" y="677123"/>
                </a:lnTo>
                <a:lnTo>
                  <a:pt x="3793908" y="674041"/>
                </a:lnTo>
                <a:lnTo>
                  <a:pt x="3812055" y="701783"/>
                </a:lnTo>
                <a:lnTo>
                  <a:pt x="3829866" y="690136"/>
                </a:lnTo>
                <a:lnTo>
                  <a:pt x="3848013" y="715485"/>
                </a:lnTo>
                <a:lnTo>
                  <a:pt x="3866174" y="749389"/>
                </a:lnTo>
                <a:lnTo>
                  <a:pt x="3883985" y="712066"/>
                </a:lnTo>
                <a:lnTo>
                  <a:pt x="3902132" y="708634"/>
                </a:lnTo>
                <a:lnTo>
                  <a:pt x="3919942" y="732956"/>
                </a:lnTo>
                <a:lnTo>
                  <a:pt x="3938090" y="753509"/>
                </a:lnTo>
                <a:lnTo>
                  <a:pt x="3955900" y="746658"/>
                </a:lnTo>
                <a:lnTo>
                  <a:pt x="3974061" y="755901"/>
                </a:lnTo>
                <a:lnTo>
                  <a:pt x="3991871" y="760698"/>
                </a:lnTo>
                <a:lnTo>
                  <a:pt x="4010018" y="759333"/>
                </a:lnTo>
                <a:lnTo>
                  <a:pt x="4028180" y="760698"/>
                </a:lnTo>
                <a:lnTo>
                  <a:pt x="4045990" y="765495"/>
                </a:lnTo>
                <a:lnTo>
                  <a:pt x="4064138" y="764806"/>
                </a:lnTo>
                <a:lnTo>
                  <a:pt x="4081948" y="769603"/>
                </a:lnTo>
                <a:lnTo>
                  <a:pt x="4100095" y="778846"/>
                </a:lnTo>
                <a:lnTo>
                  <a:pt x="4117917" y="773373"/>
                </a:lnTo>
                <a:lnTo>
                  <a:pt x="4136065" y="784670"/>
                </a:lnTo>
                <a:lnTo>
                  <a:pt x="4153876" y="770968"/>
                </a:lnTo>
                <a:lnTo>
                  <a:pt x="4172023" y="765833"/>
                </a:lnTo>
                <a:lnTo>
                  <a:pt x="4190172" y="767887"/>
                </a:lnTo>
                <a:lnTo>
                  <a:pt x="4207994" y="811046"/>
                </a:lnTo>
                <a:lnTo>
                  <a:pt x="4639890" y="811046"/>
                </a:lnTo>
              </a:path>
            </a:pathLst>
          </a:custGeom>
          <a:ln w="10275">
            <a:solidFill>
              <a:srgbClr val="00C000"/>
            </a:solidFill>
          </a:ln>
        </p:spPr>
        <p:txBody>
          <a:bodyPr wrap="square" lIns="0" tIns="0" rIns="0" bIns="0" rtlCol="0"/>
          <a:lstStyle/>
          <a:p>
            <a:endParaRPr/>
          </a:p>
        </p:txBody>
      </p:sp>
      <p:sp>
        <p:nvSpPr>
          <p:cNvPr id="164" name="object 164"/>
          <p:cNvSpPr/>
          <p:nvPr/>
        </p:nvSpPr>
        <p:spPr>
          <a:xfrm>
            <a:off x="4247845" y="5078641"/>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165" name="object 165"/>
          <p:cNvSpPr/>
          <p:nvPr/>
        </p:nvSpPr>
        <p:spPr>
          <a:xfrm>
            <a:off x="4247845"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6" name="object 166"/>
          <p:cNvSpPr/>
          <p:nvPr/>
        </p:nvSpPr>
        <p:spPr>
          <a:xfrm>
            <a:off x="5157036"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7" name="object 167"/>
          <p:cNvSpPr/>
          <p:nvPr/>
        </p:nvSpPr>
        <p:spPr>
          <a:xfrm>
            <a:off x="6065918"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8" name="object 168"/>
          <p:cNvSpPr/>
          <p:nvPr/>
        </p:nvSpPr>
        <p:spPr>
          <a:xfrm>
            <a:off x="6975097"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69" name="object 169"/>
          <p:cNvSpPr/>
          <p:nvPr/>
        </p:nvSpPr>
        <p:spPr>
          <a:xfrm>
            <a:off x="7884288"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70" name="object 170"/>
          <p:cNvSpPr/>
          <p:nvPr/>
        </p:nvSpPr>
        <p:spPr>
          <a:xfrm>
            <a:off x="8793480"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171" name="object 171"/>
          <p:cNvSpPr/>
          <p:nvPr/>
        </p:nvSpPr>
        <p:spPr>
          <a:xfrm>
            <a:off x="4425020"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2" name="object 172"/>
          <p:cNvSpPr/>
          <p:nvPr/>
        </p:nvSpPr>
        <p:spPr>
          <a:xfrm>
            <a:off x="4606853"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3" name="object 173"/>
          <p:cNvSpPr/>
          <p:nvPr/>
        </p:nvSpPr>
        <p:spPr>
          <a:xfrm>
            <a:off x="4788697"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4" name="object 174"/>
          <p:cNvSpPr/>
          <p:nvPr/>
        </p:nvSpPr>
        <p:spPr>
          <a:xfrm>
            <a:off x="4970532"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5" name="object 175"/>
          <p:cNvSpPr/>
          <p:nvPr/>
        </p:nvSpPr>
        <p:spPr>
          <a:xfrm>
            <a:off x="5334210"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6" name="object 176"/>
          <p:cNvSpPr/>
          <p:nvPr/>
        </p:nvSpPr>
        <p:spPr>
          <a:xfrm>
            <a:off x="5515736"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7" name="object 177"/>
          <p:cNvSpPr/>
          <p:nvPr/>
        </p:nvSpPr>
        <p:spPr>
          <a:xfrm>
            <a:off x="5697569"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8" name="object 178"/>
          <p:cNvSpPr/>
          <p:nvPr/>
        </p:nvSpPr>
        <p:spPr>
          <a:xfrm>
            <a:off x="5879403"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79" name="object 179"/>
          <p:cNvSpPr/>
          <p:nvPr/>
        </p:nvSpPr>
        <p:spPr>
          <a:xfrm>
            <a:off x="6243082"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0" name="object 180"/>
          <p:cNvSpPr/>
          <p:nvPr/>
        </p:nvSpPr>
        <p:spPr>
          <a:xfrm>
            <a:off x="6424916"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1" name="object 181"/>
          <p:cNvSpPr/>
          <p:nvPr/>
        </p:nvSpPr>
        <p:spPr>
          <a:xfrm>
            <a:off x="6606750"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2" name="object 182"/>
          <p:cNvSpPr/>
          <p:nvPr/>
        </p:nvSpPr>
        <p:spPr>
          <a:xfrm>
            <a:off x="6788593"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3" name="object 183"/>
          <p:cNvSpPr/>
          <p:nvPr/>
        </p:nvSpPr>
        <p:spPr>
          <a:xfrm>
            <a:off x="7152272"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4" name="object 184"/>
          <p:cNvSpPr/>
          <p:nvPr/>
        </p:nvSpPr>
        <p:spPr>
          <a:xfrm>
            <a:off x="7334105"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5" name="object 185"/>
          <p:cNvSpPr/>
          <p:nvPr/>
        </p:nvSpPr>
        <p:spPr>
          <a:xfrm>
            <a:off x="7515939"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6" name="object 186"/>
          <p:cNvSpPr/>
          <p:nvPr/>
        </p:nvSpPr>
        <p:spPr>
          <a:xfrm>
            <a:off x="7697784"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7" name="object 187"/>
          <p:cNvSpPr/>
          <p:nvPr/>
        </p:nvSpPr>
        <p:spPr>
          <a:xfrm>
            <a:off x="8061463"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8" name="object 188"/>
          <p:cNvSpPr/>
          <p:nvPr/>
        </p:nvSpPr>
        <p:spPr>
          <a:xfrm>
            <a:off x="8243296"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89" name="object 189"/>
          <p:cNvSpPr/>
          <p:nvPr/>
        </p:nvSpPr>
        <p:spPr>
          <a:xfrm>
            <a:off x="8425130"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90" name="object 190"/>
          <p:cNvSpPr/>
          <p:nvPr/>
        </p:nvSpPr>
        <p:spPr>
          <a:xfrm>
            <a:off x="8606975" y="5072899"/>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191" name="object 191"/>
          <p:cNvSpPr/>
          <p:nvPr/>
        </p:nvSpPr>
        <p:spPr>
          <a:xfrm>
            <a:off x="4247845" y="4301666"/>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192" name="object 192"/>
          <p:cNvSpPr/>
          <p:nvPr/>
        </p:nvSpPr>
        <p:spPr>
          <a:xfrm>
            <a:off x="4247845"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3" name="object 193"/>
          <p:cNvSpPr/>
          <p:nvPr/>
        </p:nvSpPr>
        <p:spPr>
          <a:xfrm>
            <a:off x="5157036"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4" name="object 194"/>
          <p:cNvSpPr/>
          <p:nvPr/>
        </p:nvSpPr>
        <p:spPr>
          <a:xfrm>
            <a:off x="6065918"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5" name="object 195"/>
          <p:cNvSpPr/>
          <p:nvPr/>
        </p:nvSpPr>
        <p:spPr>
          <a:xfrm>
            <a:off x="6975097"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6" name="object 196"/>
          <p:cNvSpPr/>
          <p:nvPr/>
        </p:nvSpPr>
        <p:spPr>
          <a:xfrm>
            <a:off x="7884288"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7" name="object 197"/>
          <p:cNvSpPr/>
          <p:nvPr/>
        </p:nvSpPr>
        <p:spPr>
          <a:xfrm>
            <a:off x="8793480" y="4301666"/>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198" name="object 198"/>
          <p:cNvSpPr/>
          <p:nvPr/>
        </p:nvSpPr>
        <p:spPr>
          <a:xfrm>
            <a:off x="4425020"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199" name="object 199"/>
          <p:cNvSpPr/>
          <p:nvPr/>
        </p:nvSpPr>
        <p:spPr>
          <a:xfrm>
            <a:off x="4606853"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0" name="object 200"/>
          <p:cNvSpPr/>
          <p:nvPr/>
        </p:nvSpPr>
        <p:spPr>
          <a:xfrm>
            <a:off x="4788697"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1" name="object 201"/>
          <p:cNvSpPr/>
          <p:nvPr/>
        </p:nvSpPr>
        <p:spPr>
          <a:xfrm>
            <a:off x="4970532"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2" name="object 202"/>
          <p:cNvSpPr/>
          <p:nvPr/>
        </p:nvSpPr>
        <p:spPr>
          <a:xfrm>
            <a:off x="5334210"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3" name="object 203"/>
          <p:cNvSpPr/>
          <p:nvPr/>
        </p:nvSpPr>
        <p:spPr>
          <a:xfrm>
            <a:off x="5515736"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4" name="object 204"/>
          <p:cNvSpPr/>
          <p:nvPr/>
        </p:nvSpPr>
        <p:spPr>
          <a:xfrm>
            <a:off x="5697569"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5" name="object 205"/>
          <p:cNvSpPr/>
          <p:nvPr/>
        </p:nvSpPr>
        <p:spPr>
          <a:xfrm>
            <a:off x="5879403"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6" name="object 206"/>
          <p:cNvSpPr/>
          <p:nvPr/>
        </p:nvSpPr>
        <p:spPr>
          <a:xfrm>
            <a:off x="6243082"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7" name="object 207"/>
          <p:cNvSpPr/>
          <p:nvPr/>
        </p:nvSpPr>
        <p:spPr>
          <a:xfrm>
            <a:off x="6424916"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8" name="object 208"/>
          <p:cNvSpPr/>
          <p:nvPr/>
        </p:nvSpPr>
        <p:spPr>
          <a:xfrm>
            <a:off x="6606750"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09" name="object 209"/>
          <p:cNvSpPr/>
          <p:nvPr/>
        </p:nvSpPr>
        <p:spPr>
          <a:xfrm>
            <a:off x="6788593"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0" name="object 210"/>
          <p:cNvSpPr/>
          <p:nvPr/>
        </p:nvSpPr>
        <p:spPr>
          <a:xfrm>
            <a:off x="7152272"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1" name="object 211"/>
          <p:cNvSpPr/>
          <p:nvPr/>
        </p:nvSpPr>
        <p:spPr>
          <a:xfrm>
            <a:off x="7334105"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2" name="object 212"/>
          <p:cNvSpPr/>
          <p:nvPr/>
        </p:nvSpPr>
        <p:spPr>
          <a:xfrm>
            <a:off x="7515939"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3" name="object 213"/>
          <p:cNvSpPr/>
          <p:nvPr/>
        </p:nvSpPr>
        <p:spPr>
          <a:xfrm>
            <a:off x="7697784"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4" name="object 214"/>
          <p:cNvSpPr/>
          <p:nvPr/>
        </p:nvSpPr>
        <p:spPr>
          <a:xfrm>
            <a:off x="8061463"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5" name="object 215"/>
          <p:cNvSpPr/>
          <p:nvPr/>
        </p:nvSpPr>
        <p:spPr>
          <a:xfrm>
            <a:off x="8243296"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6" name="object 216"/>
          <p:cNvSpPr/>
          <p:nvPr/>
        </p:nvSpPr>
        <p:spPr>
          <a:xfrm>
            <a:off x="8425130"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7" name="object 217"/>
          <p:cNvSpPr/>
          <p:nvPr/>
        </p:nvSpPr>
        <p:spPr>
          <a:xfrm>
            <a:off x="8606975" y="4307413"/>
            <a:ext cx="9814" cy="0"/>
          </a:xfrm>
          <a:custGeom>
            <a:avLst/>
            <a:gdLst/>
            <a:ahLst/>
            <a:cxnLst/>
            <a:rect l="l" t="t" r="r" b="b"/>
            <a:pathLst>
              <a:path w="10795">
                <a:moveTo>
                  <a:pt x="0" y="0"/>
                </a:moveTo>
                <a:lnTo>
                  <a:pt x="10275" y="0"/>
                </a:lnTo>
              </a:path>
            </a:pathLst>
          </a:custGeom>
          <a:ln w="13025">
            <a:solidFill>
              <a:srgbClr val="000000"/>
            </a:solidFill>
          </a:ln>
        </p:spPr>
        <p:txBody>
          <a:bodyPr wrap="square" lIns="0" tIns="0" rIns="0" bIns="0" rtlCol="0"/>
          <a:lstStyle/>
          <a:p>
            <a:endParaRPr/>
          </a:p>
        </p:txBody>
      </p:sp>
      <p:sp>
        <p:nvSpPr>
          <p:cNvPr id="218" name="object 218"/>
          <p:cNvSpPr/>
          <p:nvPr/>
        </p:nvSpPr>
        <p:spPr>
          <a:xfrm>
            <a:off x="4247845" y="4301666"/>
            <a:ext cx="0" cy="777127"/>
          </a:xfrm>
          <a:custGeom>
            <a:avLst/>
            <a:gdLst/>
            <a:ahLst/>
            <a:cxnLst/>
            <a:rect l="l" t="t" r="r" b="b"/>
            <a:pathLst>
              <a:path h="880745">
                <a:moveTo>
                  <a:pt x="0" y="880570"/>
                </a:moveTo>
                <a:lnTo>
                  <a:pt x="0" y="0"/>
                </a:lnTo>
              </a:path>
            </a:pathLst>
          </a:custGeom>
          <a:ln w="10275">
            <a:solidFill>
              <a:srgbClr val="000000"/>
            </a:solidFill>
          </a:ln>
        </p:spPr>
        <p:txBody>
          <a:bodyPr wrap="square" lIns="0" tIns="0" rIns="0" bIns="0" rtlCol="0"/>
          <a:lstStyle/>
          <a:p>
            <a:endParaRPr/>
          </a:p>
        </p:txBody>
      </p:sp>
      <p:sp>
        <p:nvSpPr>
          <p:cNvPr id="219" name="object 219"/>
          <p:cNvSpPr/>
          <p:nvPr/>
        </p:nvSpPr>
        <p:spPr>
          <a:xfrm>
            <a:off x="4247845" y="5060208"/>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220" name="object 220"/>
          <p:cNvSpPr/>
          <p:nvPr/>
        </p:nvSpPr>
        <p:spPr>
          <a:xfrm>
            <a:off x="4147900" y="5004600"/>
            <a:ext cx="50800" cy="74519"/>
          </a:xfrm>
          <a:custGeom>
            <a:avLst/>
            <a:gdLst/>
            <a:ahLst/>
            <a:cxnLst/>
            <a:rect l="l" t="t" r="r" b="b"/>
            <a:pathLst>
              <a:path w="55879" h="84454">
                <a:moveTo>
                  <a:pt x="23982" y="0"/>
                </a:moveTo>
                <a:lnTo>
                  <a:pt x="11986" y="4120"/>
                </a:lnTo>
                <a:lnTo>
                  <a:pt x="3769" y="16106"/>
                </a:lnTo>
                <a:lnTo>
                  <a:pt x="0" y="35970"/>
                </a:lnTo>
                <a:lnTo>
                  <a:pt x="0" y="47955"/>
                </a:lnTo>
                <a:lnTo>
                  <a:pt x="3769" y="68158"/>
                </a:lnTo>
                <a:lnTo>
                  <a:pt x="11986" y="80156"/>
                </a:lnTo>
                <a:lnTo>
                  <a:pt x="23982" y="83913"/>
                </a:lnTo>
                <a:lnTo>
                  <a:pt x="31848" y="83913"/>
                </a:lnTo>
                <a:lnTo>
                  <a:pt x="43848" y="80156"/>
                </a:lnTo>
                <a:lnTo>
                  <a:pt x="51726" y="68158"/>
                </a:lnTo>
                <a:lnTo>
                  <a:pt x="55822" y="47955"/>
                </a:lnTo>
                <a:lnTo>
                  <a:pt x="55822" y="35970"/>
                </a:lnTo>
                <a:lnTo>
                  <a:pt x="51726" y="16106"/>
                </a:lnTo>
                <a:lnTo>
                  <a:pt x="43848" y="4120"/>
                </a:lnTo>
                <a:lnTo>
                  <a:pt x="31848" y="0"/>
                </a:lnTo>
                <a:lnTo>
                  <a:pt x="23982" y="0"/>
                </a:lnTo>
              </a:path>
            </a:pathLst>
          </a:custGeom>
          <a:ln w="6850">
            <a:solidFill>
              <a:srgbClr val="000000"/>
            </a:solidFill>
          </a:ln>
        </p:spPr>
        <p:txBody>
          <a:bodyPr wrap="square" lIns="0" tIns="0" rIns="0" bIns="0" rtlCol="0"/>
          <a:lstStyle/>
          <a:p>
            <a:endParaRPr/>
          </a:p>
        </p:txBody>
      </p:sp>
      <p:sp>
        <p:nvSpPr>
          <p:cNvPr id="221" name="object 221"/>
          <p:cNvSpPr/>
          <p:nvPr/>
        </p:nvSpPr>
        <p:spPr>
          <a:xfrm>
            <a:off x="4247845" y="4872241"/>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222" name="object 222"/>
          <p:cNvSpPr/>
          <p:nvPr/>
        </p:nvSpPr>
        <p:spPr>
          <a:xfrm>
            <a:off x="4038617" y="4840502"/>
            <a:ext cx="51377" cy="74519"/>
          </a:xfrm>
          <a:custGeom>
            <a:avLst/>
            <a:gdLst/>
            <a:ahLst/>
            <a:cxnLst/>
            <a:rect l="l" t="t" r="r" b="b"/>
            <a:pathLst>
              <a:path w="56514" h="84454">
                <a:moveTo>
                  <a:pt x="23970" y="0"/>
                </a:moveTo>
                <a:lnTo>
                  <a:pt x="11986" y="4108"/>
                </a:lnTo>
                <a:lnTo>
                  <a:pt x="4108" y="16106"/>
                </a:lnTo>
                <a:lnTo>
                  <a:pt x="0" y="36308"/>
                </a:lnTo>
                <a:lnTo>
                  <a:pt x="0" y="48294"/>
                </a:lnTo>
                <a:lnTo>
                  <a:pt x="4108" y="68158"/>
                </a:lnTo>
                <a:lnTo>
                  <a:pt x="11986" y="80144"/>
                </a:lnTo>
                <a:lnTo>
                  <a:pt x="23970" y="84264"/>
                </a:lnTo>
                <a:lnTo>
                  <a:pt x="31850" y="84264"/>
                </a:lnTo>
                <a:lnTo>
                  <a:pt x="44173" y="80144"/>
                </a:lnTo>
                <a:lnTo>
                  <a:pt x="52051" y="68158"/>
                </a:lnTo>
                <a:lnTo>
                  <a:pt x="56160" y="48294"/>
                </a:lnTo>
                <a:lnTo>
                  <a:pt x="56160" y="36308"/>
                </a:lnTo>
                <a:lnTo>
                  <a:pt x="52051" y="16106"/>
                </a:lnTo>
                <a:lnTo>
                  <a:pt x="44173" y="4108"/>
                </a:lnTo>
                <a:lnTo>
                  <a:pt x="31850" y="0"/>
                </a:lnTo>
                <a:lnTo>
                  <a:pt x="23970" y="0"/>
                </a:lnTo>
              </a:path>
            </a:pathLst>
          </a:custGeom>
          <a:ln w="6850">
            <a:solidFill>
              <a:srgbClr val="000000"/>
            </a:solidFill>
          </a:ln>
        </p:spPr>
        <p:txBody>
          <a:bodyPr wrap="square" lIns="0" tIns="0" rIns="0" bIns="0" rtlCol="0"/>
          <a:lstStyle/>
          <a:p>
            <a:endParaRPr/>
          </a:p>
        </p:txBody>
      </p:sp>
      <p:sp>
        <p:nvSpPr>
          <p:cNvPr id="223" name="object 223"/>
          <p:cNvSpPr/>
          <p:nvPr/>
        </p:nvSpPr>
        <p:spPr>
          <a:xfrm>
            <a:off x="4114891" y="4907593"/>
            <a:ext cx="7505" cy="7284"/>
          </a:xfrm>
          <a:custGeom>
            <a:avLst/>
            <a:gdLst/>
            <a:ahLst/>
            <a:cxnLst/>
            <a:rect l="l" t="t" r="r" b="b"/>
            <a:pathLst>
              <a:path w="8254" h="8254">
                <a:moveTo>
                  <a:pt x="4120" y="0"/>
                </a:moveTo>
                <a:lnTo>
                  <a:pt x="0" y="4108"/>
                </a:lnTo>
                <a:lnTo>
                  <a:pt x="4120" y="8228"/>
                </a:lnTo>
                <a:lnTo>
                  <a:pt x="8229" y="4108"/>
                </a:lnTo>
                <a:lnTo>
                  <a:pt x="4120" y="0"/>
                </a:lnTo>
              </a:path>
            </a:pathLst>
          </a:custGeom>
          <a:ln w="6850">
            <a:solidFill>
              <a:srgbClr val="000000"/>
            </a:solidFill>
          </a:ln>
        </p:spPr>
        <p:txBody>
          <a:bodyPr wrap="square" lIns="0" tIns="0" rIns="0" bIns="0" rtlCol="0"/>
          <a:lstStyle/>
          <a:p>
            <a:endParaRPr/>
          </a:p>
        </p:txBody>
      </p:sp>
      <p:sp>
        <p:nvSpPr>
          <p:cNvPr id="224" name="object 224"/>
          <p:cNvSpPr/>
          <p:nvPr/>
        </p:nvSpPr>
        <p:spPr>
          <a:xfrm>
            <a:off x="4147900" y="4840502"/>
            <a:ext cx="50800" cy="74519"/>
          </a:xfrm>
          <a:custGeom>
            <a:avLst/>
            <a:gdLst/>
            <a:ahLst/>
            <a:cxnLst/>
            <a:rect l="l" t="t" r="r" b="b"/>
            <a:pathLst>
              <a:path w="55879" h="84454">
                <a:moveTo>
                  <a:pt x="47956" y="0"/>
                </a:moveTo>
                <a:lnTo>
                  <a:pt x="7877" y="0"/>
                </a:lnTo>
                <a:lnTo>
                  <a:pt x="3769" y="36308"/>
                </a:lnTo>
                <a:lnTo>
                  <a:pt x="7877" y="32200"/>
                </a:lnTo>
                <a:lnTo>
                  <a:pt x="19863" y="28092"/>
                </a:lnTo>
                <a:lnTo>
                  <a:pt x="31848" y="28092"/>
                </a:lnTo>
                <a:lnTo>
                  <a:pt x="43848" y="32200"/>
                </a:lnTo>
                <a:lnTo>
                  <a:pt x="51726" y="40078"/>
                </a:lnTo>
                <a:lnTo>
                  <a:pt x="55822" y="52064"/>
                </a:lnTo>
                <a:lnTo>
                  <a:pt x="55822" y="60280"/>
                </a:lnTo>
                <a:lnTo>
                  <a:pt x="51726" y="72266"/>
                </a:lnTo>
                <a:lnTo>
                  <a:pt x="43848" y="80144"/>
                </a:lnTo>
                <a:lnTo>
                  <a:pt x="31848" y="84264"/>
                </a:lnTo>
                <a:lnTo>
                  <a:pt x="19863" y="84264"/>
                </a:lnTo>
                <a:lnTo>
                  <a:pt x="7877" y="80144"/>
                </a:lnTo>
                <a:lnTo>
                  <a:pt x="3769" y="76036"/>
                </a:lnTo>
                <a:lnTo>
                  <a:pt x="0" y="68158"/>
                </a:lnTo>
              </a:path>
            </a:pathLst>
          </a:custGeom>
          <a:ln w="6850">
            <a:solidFill>
              <a:srgbClr val="000000"/>
            </a:solidFill>
          </a:ln>
        </p:spPr>
        <p:txBody>
          <a:bodyPr wrap="square" lIns="0" tIns="0" rIns="0" bIns="0" rtlCol="0"/>
          <a:lstStyle/>
          <a:p>
            <a:endParaRPr/>
          </a:p>
        </p:txBody>
      </p:sp>
      <p:sp>
        <p:nvSpPr>
          <p:cNvPr id="225" name="object 225"/>
          <p:cNvSpPr/>
          <p:nvPr/>
        </p:nvSpPr>
        <p:spPr>
          <a:xfrm>
            <a:off x="4247845" y="4684263"/>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226" name="object 226"/>
          <p:cNvSpPr/>
          <p:nvPr/>
        </p:nvSpPr>
        <p:spPr>
          <a:xfrm>
            <a:off x="4049513" y="4652536"/>
            <a:ext cx="18473" cy="74519"/>
          </a:xfrm>
          <a:custGeom>
            <a:avLst/>
            <a:gdLst/>
            <a:ahLst/>
            <a:cxnLst/>
            <a:rect l="l" t="t" r="r" b="b"/>
            <a:pathLst>
              <a:path w="20320" h="84454">
                <a:moveTo>
                  <a:pt x="0" y="16094"/>
                </a:moveTo>
                <a:lnTo>
                  <a:pt x="7876" y="11985"/>
                </a:lnTo>
                <a:lnTo>
                  <a:pt x="19863" y="0"/>
                </a:lnTo>
                <a:lnTo>
                  <a:pt x="19863" y="84252"/>
                </a:lnTo>
              </a:path>
            </a:pathLst>
          </a:custGeom>
          <a:ln w="6850">
            <a:solidFill>
              <a:srgbClr val="000000"/>
            </a:solidFill>
          </a:ln>
        </p:spPr>
        <p:txBody>
          <a:bodyPr wrap="square" lIns="0" tIns="0" rIns="0" bIns="0" rtlCol="0"/>
          <a:lstStyle/>
          <a:p>
            <a:endParaRPr/>
          </a:p>
        </p:txBody>
      </p:sp>
      <p:sp>
        <p:nvSpPr>
          <p:cNvPr id="227" name="object 227"/>
          <p:cNvSpPr/>
          <p:nvPr/>
        </p:nvSpPr>
        <p:spPr>
          <a:xfrm>
            <a:off x="4114891" y="4719616"/>
            <a:ext cx="7505" cy="7284"/>
          </a:xfrm>
          <a:custGeom>
            <a:avLst/>
            <a:gdLst/>
            <a:ahLst/>
            <a:cxnLst/>
            <a:rect l="l" t="t" r="r" b="b"/>
            <a:pathLst>
              <a:path w="8254" h="8254">
                <a:moveTo>
                  <a:pt x="4120" y="0"/>
                </a:moveTo>
                <a:lnTo>
                  <a:pt x="0" y="4120"/>
                </a:lnTo>
                <a:lnTo>
                  <a:pt x="4120" y="8228"/>
                </a:lnTo>
                <a:lnTo>
                  <a:pt x="8229" y="4120"/>
                </a:lnTo>
                <a:lnTo>
                  <a:pt x="4120" y="0"/>
                </a:lnTo>
              </a:path>
            </a:pathLst>
          </a:custGeom>
          <a:ln w="6850">
            <a:solidFill>
              <a:srgbClr val="000000"/>
            </a:solidFill>
          </a:ln>
        </p:spPr>
        <p:txBody>
          <a:bodyPr wrap="square" lIns="0" tIns="0" rIns="0" bIns="0" rtlCol="0"/>
          <a:lstStyle/>
          <a:p>
            <a:endParaRPr/>
          </a:p>
        </p:txBody>
      </p:sp>
      <p:sp>
        <p:nvSpPr>
          <p:cNvPr id="228" name="object 228"/>
          <p:cNvSpPr/>
          <p:nvPr/>
        </p:nvSpPr>
        <p:spPr>
          <a:xfrm>
            <a:off x="4147900" y="4652536"/>
            <a:ext cx="50800" cy="74519"/>
          </a:xfrm>
          <a:custGeom>
            <a:avLst/>
            <a:gdLst/>
            <a:ahLst/>
            <a:cxnLst/>
            <a:rect l="l" t="t" r="r" b="b"/>
            <a:pathLst>
              <a:path w="55879" h="84454">
                <a:moveTo>
                  <a:pt x="23982" y="0"/>
                </a:moveTo>
                <a:lnTo>
                  <a:pt x="11986" y="4108"/>
                </a:lnTo>
                <a:lnTo>
                  <a:pt x="3769" y="16094"/>
                </a:lnTo>
                <a:lnTo>
                  <a:pt x="0" y="35957"/>
                </a:lnTo>
                <a:lnTo>
                  <a:pt x="0" y="47943"/>
                </a:lnTo>
                <a:lnTo>
                  <a:pt x="3769" y="68158"/>
                </a:lnTo>
                <a:lnTo>
                  <a:pt x="11986" y="80144"/>
                </a:lnTo>
                <a:lnTo>
                  <a:pt x="23982" y="84252"/>
                </a:lnTo>
                <a:lnTo>
                  <a:pt x="31848" y="84252"/>
                </a:lnTo>
                <a:lnTo>
                  <a:pt x="43848" y="80144"/>
                </a:lnTo>
                <a:lnTo>
                  <a:pt x="51726" y="68158"/>
                </a:lnTo>
                <a:lnTo>
                  <a:pt x="55822" y="47943"/>
                </a:lnTo>
                <a:lnTo>
                  <a:pt x="55822" y="35957"/>
                </a:lnTo>
                <a:lnTo>
                  <a:pt x="51726" y="16094"/>
                </a:lnTo>
                <a:lnTo>
                  <a:pt x="43848" y="4108"/>
                </a:lnTo>
                <a:lnTo>
                  <a:pt x="31848" y="0"/>
                </a:lnTo>
                <a:lnTo>
                  <a:pt x="23982" y="0"/>
                </a:lnTo>
              </a:path>
            </a:pathLst>
          </a:custGeom>
          <a:ln w="6850">
            <a:solidFill>
              <a:srgbClr val="000000"/>
            </a:solidFill>
          </a:ln>
        </p:spPr>
        <p:txBody>
          <a:bodyPr wrap="square" lIns="0" tIns="0" rIns="0" bIns="0" rtlCol="0"/>
          <a:lstStyle/>
          <a:p>
            <a:endParaRPr/>
          </a:p>
        </p:txBody>
      </p:sp>
      <p:sp>
        <p:nvSpPr>
          <p:cNvPr id="229" name="object 229"/>
          <p:cNvSpPr/>
          <p:nvPr/>
        </p:nvSpPr>
        <p:spPr>
          <a:xfrm>
            <a:off x="4247845" y="4496286"/>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230" name="object 230"/>
          <p:cNvSpPr/>
          <p:nvPr/>
        </p:nvSpPr>
        <p:spPr>
          <a:xfrm>
            <a:off x="4049513" y="4464559"/>
            <a:ext cx="18473" cy="74519"/>
          </a:xfrm>
          <a:custGeom>
            <a:avLst/>
            <a:gdLst/>
            <a:ahLst/>
            <a:cxnLst/>
            <a:rect l="l" t="t" r="r" b="b"/>
            <a:pathLst>
              <a:path w="20320" h="84454">
                <a:moveTo>
                  <a:pt x="0" y="16106"/>
                </a:moveTo>
                <a:lnTo>
                  <a:pt x="7876" y="11985"/>
                </a:lnTo>
                <a:lnTo>
                  <a:pt x="19863" y="0"/>
                </a:lnTo>
                <a:lnTo>
                  <a:pt x="19863" y="84252"/>
                </a:lnTo>
              </a:path>
            </a:pathLst>
          </a:custGeom>
          <a:ln w="6850">
            <a:solidFill>
              <a:srgbClr val="000000"/>
            </a:solidFill>
          </a:ln>
        </p:spPr>
        <p:txBody>
          <a:bodyPr wrap="square" lIns="0" tIns="0" rIns="0" bIns="0" rtlCol="0"/>
          <a:lstStyle/>
          <a:p>
            <a:endParaRPr/>
          </a:p>
        </p:txBody>
      </p:sp>
      <p:sp>
        <p:nvSpPr>
          <p:cNvPr id="231" name="object 231"/>
          <p:cNvSpPr/>
          <p:nvPr/>
        </p:nvSpPr>
        <p:spPr>
          <a:xfrm>
            <a:off x="4114891" y="4531649"/>
            <a:ext cx="7505" cy="7284"/>
          </a:xfrm>
          <a:custGeom>
            <a:avLst/>
            <a:gdLst/>
            <a:ahLst/>
            <a:cxnLst/>
            <a:rect l="l" t="t" r="r" b="b"/>
            <a:pathLst>
              <a:path w="8254" h="8254">
                <a:moveTo>
                  <a:pt x="4120" y="0"/>
                </a:moveTo>
                <a:lnTo>
                  <a:pt x="0" y="4108"/>
                </a:lnTo>
                <a:lnTo>
                  <a:pt x="4120" y="8216"/>
                </a:lnTo>
                <a:lnTo>
                  <a:pt x="8229" y="4108"/>
                </a:lnTo>
                <a:lnTo>
                  <a:pt x="4120" y="0"/>
                </a:lnTo>
              </a:path>
            </a:pathLst>
          </a:custGeom>
          <a:ln w="6850">
            <a:solidFill>
              <a:srgbClr val="000000"/>
            </a:solidFill>
          </a:ln>
        </p:spPr>
        <p:txBody>
          <a:bodyPr wrap="square" lIns="0" tIns="0" rIns="0" bIns="0" rtlCol="0"/>
          <a:lstStyle/>
          <a:p>
            <a:endParaRPr/>
          </a:p>
        </p:txBody>
      </p:sp>
      <p:sp>
        <p:nvSpPr>
          <p:cNvPr id="232" name="object 232"/>
          <p:cNvSpPr/>
          <p:nvPr/>
        </p:nvSpPr>
        <p:spPr>
          <a:xfrm>
            <a:off x="4147900" y="4464559"/>
            <a:ext cx="50800" cy="74519"/>
          </a:xfrm>
          <a:custGeom>
            <a:avLst/>
            <a:gdLst/>
            <a:ahLst/>
            <a:cxnLst/>
            <a:rect l="l" t="t" r="r" b="b"/>
            <a:pathLst>
              <a:path w="55879" h="84454">
                <a:moveTo>
                  <a:pt x="47956" y="0"/>
                </a:moveTo>
                <a:lnTo>
                  <a:pt x="7877" y="0"/>
                </a:lnTo>
                <a:lnTo>
                  <a:pt x="3769" y="35957"/>
                </a:lnTo>
                <a:lnTo>
                  <a:pt x="7877" y="32200"/>
                </a:lnTo>
                <a:lnTo>
                  <a:pt x="19863" y="28080"/>
                </a:lnTo>
                <a:lnTo>
                  <a:pt x="31848" y="28080"/>
                </a:lnTo>
                <a:lnTo>
                  <a:pt x="43848" y="32200"/>
                </a:lnTo>
                <a:lnTo>
                  <a:pt x="51726" y="40078"/>
                </a:lnTo>
                <a:lnTo>
                  <a:pt x="55822" y="52064"/>
                </a:lnTo>
                <a:lnTo>
                  <a:pt x="55822" y="59941"/>
                </a:lnTo>
                <a:lnTo>
                  <a:pt x="51726" y="71927"/>
                </a:lnTo>
                <a:lnTo>
                  <a:pt x="43848" y="80144"/>
                </a:lnTo>
                <a:lnTo>
                  <a:pt x="31848" y="84252"/>
                </a:lnTo>
                <a:lnTo>
                  <a:pt x="19863" y="84252"/>
                </a:lnTo>
                <a:lnTo>
                  <a:pt x="7877" y="80144"/>
                </a:lnTo>
                <a:lnTo>
                  <a:pt x="3769" y="76036"/>
                </a:lnTo>
                <a:lnTo>
                  <a:pt x="0" y="68158"/>
                </a:lnTo>
              </a:path>
            </a:pathLst>
          </a:custGeom>
          <a:ln w="6850">
            <a:solidFill>
              <a:srgbClr val="000000"/>
            </a:solidFill>
          </a:ln>
        </p:spPr>
        <p:txBody>
          <a:bodyPr wrap="square" lIns="0" tIns="0" rIns="0" bIns="0" rtlCol="0"/>
          <a:lstStyle/>
          <a:p>
            <a:endParaRPr/>
          </a:p>
        </p:txBody>
      </p:sp>
      <p:sp>
        <p:nvSpPr>
          <p:cNvPr id="233" name="object 233"/>
          <p:cNvSpPr/>
          <p:nvPr/>
        </p:nvSpPr>
        <p:spPr>
          <a:xfrm>
            <a:off x="4247845" y="4966218"/>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234" name="object 234"/>
          <p:cNvSpPr/>
          <p:nvPr/>
        </p:nvSpPr>
        <p:spPr>
          <a:xfrm>
            <a:off x="4247845" y="4778252"/>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235" name="object 235"/>
          <p:cNvSpPr/>
          <p:nvPr/>
        </p:nvSpPr>
        <p:spPr>
          <a:xfrm>
            <a:off x="4247845" y="4590274"/>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236" name="object 236"/>
          <p:cNvSpPr/>
          <p:nvPr/>
        </p:nvSpPr>
        <p:spPr>
          <a:xfrm>
            <a:off x="4247845" y="4402308"/>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237" name="object 237"/>
          <p:cNvSpPr/>
          <p:nvPr/>
        </p:nvSpPr>
        <p:spPr>
          <a:xfrm>
            <a:off x="8793480" y="4301666"/>
            <a:ext cx="0" cy="777127"/>
          </a:xfrm>
          <a:custGeom>
            <a:avLst/>
            <a:gdLst/>
            <a:ahLst/>
            <a:cxnLst/>
            <a:rect l="l" t="t" r="r" b="b"/>
            <a:pathLst>
              <a:path h="880745">
                <a:moveTo>
                  <a:pt x="0" y="880570"/>
                </a:moveTo>
                <a:lnTo>
                  <a:pt x="0" y="0"/>
                </a:lnTo>
              </a:path>
            </a:pathLst>
          </a:custGeom>
          <a:ln w="10275">
            <a:solidFill>
              <a:srgbClr val="000000"/>
            </a:solidFill>
          </a:ln>
        </p:spPr>
        <p:txBody>
          <a:bodyPr wrap="square" lIns="0" tIns="0" rIns="0" bIns="0" rtlCol="0"/>
          <a:lstStyle/>
          <a:p>
            <a:endParaRPr/>
          </a:p>
        </p:txBody>
      </p:sp>
      <p:sp>
        <p:nvSpPr>
          <p:cNvPr id="238" name="object 238"/>
          <p:cNvSpPr/>
          <p:nvPr/>
        </p:nvSpPr>
        <p:spPr>
          <a:xfrm>
            <a:off x="8715634" y="5060208"/>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239" name="object 239"/>
          <p:cNvSpPr/>
          <p:nvPr/>
        </p:nvSpPr>
        <p:spPr>
          <a:xfrm>
            <a:off x="8715634" y="4872241"/>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240" name="object 240"/>
          <p:cNvSpPr/>
          <p:nvPr/>
        </p:nvSpPr>
        <p:spPr>
          <a:xfrm>
            <a:off x="8715634" y="4684263"/>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241" name="object 241"/>
          <p:cNvSpPr/>
          <p:nvPr/>
        </p:nvSpPr>
        <p:spPr>
          <a:xfrm>
            <a:off x="8715634" y="4496286"/>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242" name="object 242"/>
          <p:cNvSpPr/>
          <p:nvPr/>
        </p:nvSpPr>
        <p:spPr>
          <a:xfrm>
            <a:off x="8754549" y="4966218"/>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243" name="object 243"/>
          <p:cNvSpPr/>
          <p:nvPr/>
        </p:nvSpPr>
        <p:spPr>
          <a:xfrm>
            <a:off x="8754549" y="4778252"/>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244" name="object 244"/>
          <p:cNvSpPr/>
          <p:nvPr/>
        </p:nvSpPr>
        <p:spPr>
          <a:xfrm>
            <a:off x="8754549" y="4590274"/>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245" name="object 245"/>
          <p:cNvSpPr/>
          <p:nvPr/>
        </p:nvSpPr>
        <p:spPr>
          <a:xfrm>
            <a:off x="8754549" y="4402308"/>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246" name="object 246"/>
          <p:cNvSpPr/>
          <p:nvPr/>
        </p:nvSpPr>
        <p:spPr>
          <a:xfrm>
            <a:off x="4247845" y="4347308"/>
            <a:ext cx="4218132" cy="713254"/>
          </a:xfrm>
          <a:custGeom>
            <a:avLst/>
            <a:gdLst/>
            <a:ahLst/>
            <a:cxnLst/>
            <a:rect l="l" t="t" r="r" b="b"/>
            <a:pathLst>
              <a:path w="4639945" h="808354">
                <a:moveTo>
                  <a:pt x="0" y="807953"/>
                </a:moveTo>
                <a:lnTo>
                  <a:pt x="50009" y="52051"/>
                </a:lnTo>
                <a:lnTo>
                  <a:pt x="67820" y="21917"/>
                </a:lnTo>
                <a:lnTo>
                  <a:pt x="85968" y="57537"/>
                </a:lnTo>
                <a:lnTo>
                  <a:pt x="104128" y="67131"/>
                </a:lnTo>
                <a:lnTo>
                  <a:pt x="121938" y="98630"/>
                </a:lnTo>
                <a:lnTo>
                  <a:pt x="140085" y="139735"/>
                </a:lnTo>
                <a:lnTo>
                  <a:pt x="157896" y="129803"/>
                </a:lnTo>
                <a:lnTo>
                  <a:pt x="176057" y="126033"/>
                </a:lnTo>
                <a:lnTo>
                  <a:pt x="193866" y="144194"/>
                </a:lnTo>
                <a:lnTo>
                  <a:pt x="212015" y="131857"/>
                </a:lnTo>
                <a:lnTo>
                  <a:pt x="229825" y="140762"/>
                </a:lnTo>
                <a:lnTo>
                  <a:pt x="247973" y="136316"/>
                </a:lnTo>
                <a:lnTo>
                  <a:pt x="265783" y="131169"/>
                </a:lnTo>
                <a:lnTo>
                  <a:pt x="283942" y="110628"/>
                </a:lnTo>
                <a:lnTo>
                  <a:pt x="302091" y="85629"/>
                </a:lnTo>
                <a:lnTo>
                  <a:pt x="319900" y="78428"/>
                </a:lnTo>
                <a:lnTo>
                  <a:pt x="338049" y="70212"/>
                </a:lnTo>
                <a:lnTo>
                  <a:pt x="355859" y="71577"/>
                </a:lnTo>
                <a:lnTo>
                  <a:pt x="374020" y="73293"/>
                </a:lnTo>
                <a:lnTo>
                  <a:pt x="391830" y="72266"/>
                </a:lnTo>
                <a:lnTo>
                  <a:pt x="409977" y="66780"/>
                </a:lnTo>
                <a:lnTo>
                  <a:pt x="427788" y="70550"/>
                </a:lnTo>
                <a:lnTo>
                  <a:pt x="445936" y="57875"/>
                </a:lnTo>
                <a:lnTo>
                  <a:pt x="464095" y="9593"/>
                </a:lnTo>
                <a:lnTo>
                  <a:pt x="481906" y="9931"/>
                </a:lnTo>
                <a:lnTo>
                  <a:pt x="500053" y="19175"/>
                </a:lnTo>
                <a:lnTo>
                  <a:pt x="517863" y="0"/>
                </a:lnTo>
                <a:lnTo>
                  <a:pt x="536011" y="29795"/>
                </a:lnTo>
                <a:lnTo>
                  <a:pt x="553833" y="41443"/>
                </a:lnTo>
                <a:lnTo>
                  <a:pt x="571981" y="38011"/>
                </a:lnTo>
                <a:lnTo>
                  <a:pt x="589793" y="51024"/>
                </a:lnTo>
                <a:lnTo>
                  <a:pt x="607952" y="23971"/>
                </a:lnTo>
                <a:lnTo>
                  <a:pt x="626101" y="57199"/>
                </a:lnTo>
                <a:lnTo>
                  <a:pt x="643911" y="57537"/>
                </a:lnTo>
                <a:lnTo>
                  <a:pt x="662059" y="44862"/>
                </a:lnTo>
                <a:lnTo>
                  <a:pt x="679869" y="73293"/>
                </a:lnTo>
                <a:lnTo>
                  <a:pt x="698028" y="72604"/>
                </a:lnTo>
                <a:lnTo>
                  <a:pt x="715839" y="83913"/>
                </a:lnTo>
                <a:lnTo>
                  <a:pt x="733986" y="83563"/>
                </a:lnTo>
                <a:lnTo>
                  <a:pt x="751796" y="85967"/>
                </a:lnTo>
                <a:lnTo>
                  <a:pt x="769946" y="86644"/>
                </a:lnTo>
                <a:lnTo>
                  <a:pt x="788106" y="84940"/>
                </a:lnTo>
                <a:lnTo>
                  <a:pt x="805916" y="85967"/>
                </a:lnTo>
                <a:lnTo>
                  <a:pt x="824064" y="89387"/>
                </a:lnTo>
                <a:lnTo>
                  <a:pt x="841874" y="89049"/>
                </a:lnTo>
                <a:lnTo>
                  <a:pt x="860022" y="92468"/>
                </a:lnTo>
                <a:lnTo>
                  <a:pt x="877832" y="91791"/>
                </a:lnTo>
                <a:lnTo>
                  <a:pt x="895992" y="97953"/>
                </a:lnTo>
                <a:lnTo>
                  <a:pt x="913801" y="98980"/>
                </a:lnTo>
                <a:lnTo>
                  <a:pt x="931949" y="98980"/>
                </a:lnTo>
                <a:lnTo>
                  <a:pt x="950111" y="98292"/>
                </a:lnTo>
                <a:lnTo>
                  <a:pt x="967920" y="98980"/>
                </a:lnTo>
                <a:lnTo>
                  <a:pt x="986068" y="95899"/>
                </a:lnTo>
                <a:lnTo>
                  <a:pt x="1003879" y="97265"/>
                </a:lnTo>
                <a:lnTo>
                  <a:pt x="1022026" y="93157"/>
                </a:lnTo>
                <a:lnTo>
                  <a:pt x="1039849" y="96588"/>
                </a:lnTo>
                <a:lnTo>
                  <a:pt x="1057997" y="90414"/>
                </a:lnTo>
                <a:lnTo>
                  <a:pt x="1075806" y="94184"/>
                </a:lnTo>
                <a:lnTo>
                  <a:pt x="1093954" y="95211"/>
                </a:lnTo>
                <a:lnTo>
                  <a:pt x="1112103" y="90764"/>
                </a:lnTo>
                <a:lnTo>
                  <a:pt x="1129924" y="92818"/>
                </a:lnTo>
                <a:lnTo>
                  <a:pt x="1148073" y="96926"/>
                </a:lnTo>
                <a:lnTo>
                  <a:pt x="1165884" y="93157"/>
                </a:lnTo>
                <a:lnTo>
                  <a:pt x="1184032" y="93157"/>
                </a:lnTo>
                <a:lnTo>
                  <a:pt x="1201841" y="91441"/>
                </a:lnTo>
                <a:lnTo>
                  <a:pt x="1220002" y="88022"/>
                </a:lnTo>
                <a:lnTo>
                  <a:pt x="1237812" y="83225"/>
                </a:lnTo>
                <a:lnTo>
                  <a:pt x="1255960" y="83913"/>
                </a:lnTo>
                <a:lnTo>
                  <a:pt x="1274109" y="86644"/>
                </a:lnTo>
                <a:lnTo>
                  <a:pt x="1291919" y="85629"/>
                </a:lnTo>
                <a:lnTo>
                  <a:pt x="1310079" y="85279"/>
                </a:lnTo>
                <a:lnTo>
                  <a:pt x="1327889" y="83563"/>
                </a:lnTo>
                <a:lnTo>
                  <a:pt x="1346037" y="82536"/>
                </a:lnTo>
                <a:lnTo>
                  <a:pt x="1363847" y="83913"/>
                </a:lnTo>
                <a:lnTo>
                  <a:pt x="1381995" y="77751"/>
                </a:lnTo>
                <a:lnTo>
                  <a:pt x="1399817" y="81171"/>
                </a:lnTo>
                <a:lnTo>
                  <a:pt x="1417965" y="85967"/>
                </a:lnTo>
                <a:lnTo>
                  <a:pt x="1436112" y="85629"/>
                </a:lnTo>
                <a:lnTo>
                  <a:pt x="1453922" y="90076"/>
                </a:lnTo>
                <a:lnTo>
                  <a:pt x="1472084" y="81171"/>
                </a:lnTo>
                <a:lnTo>
                  <a:pt x="1489892" y="83563"/>
                </a:lnTo>
                <a:lnTo>
                  <a:pt x="1508041" y="82886"/>
                </a:lnTo>
                <a:lnTo>
                  <a:pt x="1525852" y="82198"/>
                </a:lnTo>
                <a:lnTo>
                  <a:pt x="1543999" y="87671"/>
                </a:lnTo>
                <a:lnTo>
                  <a:pt x="1561822" y="91103"/>
                </a:lnTo>
                <a:lnTo>
                  <a:pt x="1579970" y="84940"/>
                </a:lnTo>
                <a:lnTo>
                  <a:pt x="1598118" y="85967"/>
                </a:lnTo>
                <a:lnTo>
                  <a:pt x="1615927" y="79805"/>
                </a:lnTo>
                <a:lnTo>
                  <a:pt x="1634075" y="81171"/>
                </a:lnTo>
                <a:lnTo>
                  <a:pt x="1651897" y="81847"/>
                </a:lnTo>
                <a:lnTo>
                  <a:pt x="1670047" y="80832"/>
                </a:lnTo>
                <a:lnTo>
                  <a:pt x="1687857" y="82536"/>
                </a:lnTo>
                <a:lnTo>
                  <a:pt x="1706017" y="77401"/>
                </a:lnTo>
                <a:lnTo>
                  <a:pt x="1723815" y="79805"/>
                </a:lnTo>
                <a:lnTo>
                  <a:pt x="1741975" y="81847"/>
                </a:lnTo>
                <a:lnTo>
                  <a:pt x="1760123" y="83225"/>
                </a:lnTo>
                <a:lnTo>
                  <a:pt x="1777933" y="78428"/>
                </a:lnTo>
                <a:lnTo>
                  <a:pt x="1796094" y="83225"/>
                </a:lnTo>
                <a:lnTo>
                  <a:pt x="1813891" y="83563"/>
                </a:lnTo>
                <a:lnTo>
                  <a:pt x="1832052" y="84252"/>
                </a:lnTo>
                <a:lnTo>
                  <a:pt x="1849862" y="84590"/>
                </a:lnTo>
                <a:lnTo>
                  <a:pt x="1868010" y="85629"/>
                </a:lnTo>
                <a:lnTo>
                  <a:pt x="1885820" y="86994"/>
                </a:lnTo>
                <a:lnTo>
                  <a:pt x="1903967" y="84252"/>
                </a:lnTo>
                <a:lnTo>
                  <a:pt x="1922127" y="88022"/>
                </a:lnTo>
                <a:lnTo>
                  <a:pt x="1939938" y="82536"/>
                </a:lnTo>
                <a:lnTo>
                  <a:pt x="1958086" y="90076"/>
                </a:lnTo>
                <a:lnTo>
                  <a:pt x="1975895" y="83913"/>
                </a:lnTo>
                <a:lnTo>
                  <a:pt x="1994057" y="84252"/>
                </a:lnTo>
                <a:lnTo>
                  <a:pt x="2011865" y="83913"/>
                </a:lnTo>
                <a:lnTo>
                  <a:pt x="2030013" y="86994"/>
                </a:lnTo>
                <a:lnTo>
                  <a:pt x="2047825" y="82198"/>
                </a:lnTo>
                <a:lnTo>
                  <a:pt x="2065972" y="82536"/>
                </a:lnTo>
                <a:lnTo>
                  <a:pt x="2084132" y="85279"/>
                </a:lnTo>
                <a:lnTo>
                  <a:pt x="2101943" y="86994"/>
                </a:lnTo>
                <a:lnTo>
                  <a:pt x="2120091" y="87333"/>
                </a:lnTo>
                <a:lnTo>
                  <a:pt x="2137900" y="84940"/>
                </a:lnTo>
                <a:lnTo>
                  <a:pt x="2156061" y="82198"/>
                </a:lnTo>
                <a:lnTo>
                  <a:pt x="2173870" y="79117"/>
                </a:lnTo>
                <a:lnTo>
                  <a:pt x="2192020" y="85629"/>
                </a:lnTo>
                <a:lnTo>
                  <a:pt x="2209830" y="84590"/>
                </a:lnTo>
                <a:lnTo>
                  <a:pt x="2227990" y="83225"/>
                </a:lnTo>
                <a:lnTo>
                  <a:pt x="2246138" y="82198"/>
                </a:lnTo>
                <a:lnTo>
                  <a:pt x="2263948" y="81509"/>
                </a:lnTo>
                <a:lnTo>
                  <a:pt x="2282096" y="81509"/>
                </a:lnTo>
                <a:lnTo>
                  <a:pt x="2299906" y="88710"/>
                </a:lnTo>
                <a:lnTo>
                  <a:pt x="2318065" y="82886"/>
                </a:lnTo>
                <a:lnTo>
                  <a:pt x="2335864" y="81847"/>
                </a:lnTo>
                <a:lnTo>
                  <a:pt x="2354025" y="80832"/>
                </a:lnTo>
                <a:lnTo>
                  <a:pt x="2371833" y="84940"/>
                </a:lnTo>
                <a:lnTo>
                  <a:pt x="2389981" y="82886"/>
                </a:lnTo>
                <a:lnTo>
                  <a:pt x="2408143" y="83563"/>
                </a:lnTo>
                <a:lnTo>
                  <a:pt x="2425941" y="86994"/>
                </a:lnTo>
                <a:lnTo>
                  <a:pt x="2444100" y="84252"/>
                </a:lnTo>
                <a:lnTo>
                  <a:pt x="2461910" y="86644"/>
                </a:lnTo>
                <a:lnTo>
                  <a:pt x="2480059" y="84252"/>
                </a:lnTo>
                <a:lnTo>
                  <a:pt x="2497868" y="94522"/>
                </a:lnTo>
                <a:lnTo>
                  <a:pt x="2516028" y="88022"/>
                </a:lnTo>
                <a:lnTo>
                  <a:pt x="2533838" y="88360"/>
                </a:lnTo>
                <a:lnTo>
                  <a:pt x="2551986" y="88710"/>
                </a:lnTo>
                <a:lnTo>
                  <a:pt x="2570135" y="86994"/>
                </a:lnTo>
                <a:lnTo>
                  <a:pt x="2587957" y="88360"/>
                </a:lnTo>
                <a:lnTo>
                  <a:pt x="2606105" y="84590"/>
                </a:lnTo>
                <a:lnTo>
                  <a:pt x="2623915" y="89725"/>
                </a:lnTo>
                <a:lnTo>
                  <a:pt x="2642064" y="84940"/>
                </a:lnTo>
                <a:lnTo>
                  <a:pt x="2659873" y="90076"/>
                </a:lnTo>
                <a:lnTo>
                  <a:pt x="2678034" y="80144"/>
                </a:lnTo>
                <a:lnTo>
                  <a:pt x="2695843" y="87671"/>
                </a:lnTo>
                <a:lnTo>
                  <a:pt x="2713992" y="81847"/>
                </a:lnTo>
                <a:lnTo>
                  <a:pt x="2732141" y="87333"/>
                </a:lnTo>
                <a:lnTo>
                  <a:pt x="2749961" y="83913"/>
                </a:lnTo>
                <a:lnTo>
                  <a:pt x="2768111" y="85279"/>
                </a:lnTo>
                <a:lnTo>
                  <a:pt x="2785920" y="84940"/>
                </a:lnTo>
                <a:lnTo>
                  <a:pt x="2804069" y="84590"/>
                </a:lnTo>
                <a:lnTo>
                  <a:pt x="2821878" y="87333"/>
                </a:lnTo>
                <a:lnTo>
                  <a:pt x="2840038" y="79455"/>
                </a:lnTo>
                <a:lnTo>
                  <a:pt x="2857837" y="86994"/>
                </a:lnTo>
                <a:lnTo>
                  <a:pt x="2875996" y="84252"/>
                </a:lnTo>
                <a:lnTo>
                  <a:pt x="2894146" y="86994"/>
                </a:lnTo>
                <a:lnTo>
                  <a:pt x="2911954" y="82198"/>
                </a:lnTo>
                <a:lnTo>
                  <a:pt x="2930115" y="87333"/>
                </a:lnTo>
                <a:lnTo>
                  <a:pt x="2947926" y="85629"/>
                </a:lnTo>
                <a:lnTo>
                  <a:pt x="2966073" y="82536"/>
                </a:lnTo>
                <a:lnTo>
                  <a:pt x="2983883" y="89049"/>
                </a:lnTo>
                <a:lnTo>
                  <a:pt x="3002031" y="89049"/>
                </a:lnTo>
                <a:lnTo>
                  <a:pt x="3019854" y="84940"/>
                </a:lnTo>
                <a:lnTo>
                  <a:pt x="3038001" y="54456"/>
                </a:lnTo>
                <a:lnTo>
                  <a:pt x="3056149" y="64388"/>
                </a:lnTo>
                <a:lnTo>
                  <a:pt x="3073959" y="96238"/>
                </a:lnTo>
                <a:lnTo>
                  <a:pt x="3092109" y="86644"/>
                </a:lnTo>
                <a:lnTo>
                  <a:pt x="3109931" y="119533"/>
                </a:lnTo>
                <a:lnTo>
                  <a:pt x="3128078" y="186664"/>
                </a:lnTo>
                <a:lnTo>
                  <a:pt x="3145888" y="200366"/>
                </a:lnTo>
                <a:lnTo>
                  <a:pt x="3164036" y="211663"/>
                </a:lnTo>
                <a:lnTo>
                  <a:pt x="3181846" y="209609"/>
                </a:lnTo>
                <a:lnTo>
                  <a:pt x="3200006" y="229123"/>
                </a:lnTo>
                <a:lnTo>
                  <a:pt x="3218155" y="242148"/>
                </a:lnTo>
                <a:lnTo>
                  <a:pt x="3235964" y="241797"/>
                </a:lnTo>
                <a:lnTo>
                  <a:pt x="3254124" y="223649"/>
                </a:lnTo>
                <a:lnTo>
                  <a:pt x="3271936" y="203785"/>
                </a:lnTo>
                <a:lnTo>
                  <a:pt x="3290083" y="217487"/>
                </a:lnTo>
                <a:lnTo>
                  <a:pt x="3307892" y="223649"/>
                </a:lnTo>
                <a:lnTo>
                  <a:pt x="3326041" y="234608"/>
                </a:lnTo>
                <a:lnTo>
                  <a:pt x="3343851" y="241121"/>
                </a:lnTo>
                <a:lnTo>
                  <a:pt x="3362012" y="245567"/>
                </a:lnTo>
                <a:lnTo>
                  <a:pt x="3380159" y="248648"/>
                </a:lnTo>
                <a:lnTo>
                  <a:pt x="3397969" y="249675"/>
                </a:lnTo>
                <a:lnTo>
                  <a:pt x="3416117" y="249675"/>
                </a:lnTo>
                <a:lnTo>
                  <a:pt x="3433927" y="253107"/>
                </a:lnTo>
                <a:lnTo>
                  <a:pt x="3452087" y="255837"/>
                </a:lnTo>
                <a:lnTo>
                  <a:pt x="3469899" y="255161"/>
                </a:lnTo>
                <a:lnTo>
                  <a:pt x="3488046" y="257553"/>
                </a:lnTo>
                <a:lnTo>
                  <a:pt x="3505857" y="257903"/>
                </a:lnTo>
                <a:lnTo>
                  <a:pt x="3524004" y="265093"/>
                </a:lnTo>
                <a:lnTo>
                  <a:pt x="3542164" y="264754"/>
                </a:lnTo>
                <a:lnTo>
                  <a:pt x="3559975" y="267147"/>
                </a:lnTo>
                <a:lnTo>
                  <a:pt x="3578122" y="266808"/>
                </a:lnTo>
                <a:lnTo>
                  <a:pt x="3595932" y="270916"/>
                </a:lnTo>
                <a:lnTo>
                  <a:pt x="3614080" y="273309"/>
                </a:lnTo>
                <a:lnTo>
                  <a:pt x="3631903" y="272970"/>
                </a:lnTo>
                <a:lnTo>
                  <a:pt x="3650050" y="269539"/>
                </a:lnTo>
                <a:lnTo>
                  <a:pt x="3667860" y="271605"/>
                </a:lnTo>
                <a:lnTo>
                  <a:pt x="3686022" y="266458"/>
                </a:lnTo>
                <a:lnTo>
                  <a:pt x="3704169" y="267147"/>
                </a:lnTo>
                <a:lnTo>
                  <a:pt x="3721979" y="266808"/>
                </a:lnTo>
                <a:lnTo>
                  <a:pt x="3740127" y="266808"/>
                </a:lnTo>
                <a:lnTo>
                  <a:pt x="3757937" y="270578"/>
                </a:lnTo>
                <a:lnTo>
                  <a:pt x="3776098" y="265093"/>
                </a:lnTo>
                <a:lnTo>
                  <a:pt x="3793908" y="267147"/>
                </a:lnTo>
                <a:lnTo>
                  <a:pt x="3812055" y="263727"/>
                </a:lnTo>
                <a:lnTo>
                  <a:pt x="3829866" y="274336"/>
                </a:lnTo>
                <a:lnTo>
                  <a:pt x="3848013" y="275713"/>
                </a:lnTo>
                <a:lnTo>
                  <a:pt x="3866174" y="270228"/>
                </a:lnTo>
                <a:lnTo>
                  <a:pt x="3883985" y="282564"/>
                </a:lnTo>
                <a:lnTo>
                  <a:pt x="3902132" y="281537"/>
                </a:lnTo>
                <a:lnTo>
                  <a:pt x="3919942" y="284618"/>
                </a:lnTo>
                <a:lnTo>
                  <a:pt x="3938090" y="276740"/>
                </a:lnTo>
                <a:lnTo>
                  <a:pt x="3955900" y="278794"/>
                </a:lnTo>
                <a:lnTo>
                  <a:pt x="3974061" y="271943"/>
                </a:lnTo>
                <a:lnTo>
                  <a:pt x="3991871" y="288037"/>
                </a:lnTo>
                <a:lnTo>
                  <a:pt x="4010018" y="290092"/>
                </a:lnTo>
                <a:lnTo>
                  <a:pt x="4028180" y="285983"/>
                </a:lnTo>
                <a:lnTo>
                  <a:pt x="4045990" y="279483"/>
                </a:lnTo>
                <a:lnTo>
                  <a:pt x="4064138" y="272620"/>
                </a:lnTo>
                <a:lnTo>
                  <a:pt x="4081948" y="281187"/>
                </a:lnTo>
                <a:lnTo>
                  <a:pt x="4100095" y="284618"/>
                </a:lnTo>
                <a:lnTo>
                  <a:pt x="4117917" y="268174"/>
                </a:lnTo>
                <a:lnTo>
                  <a:pt x="4136065" y="276740"/>
                </a:lnTo>
                <a:lnTo>
                  <a:pt x="4153876" y="291119"/>
                </a:lnTo>
                <a:lnTo>
                  <a:pt x="4172023" y="290092"/>
                </a:lnTo>
                <a:lnTo>
                  <a:pt x="4190172" y="229811"/>
                </a:lnTo>
                <a:lnTo>
                  <a:pt x="4207994" y="807953"/>
                </a:lnTo>
                <a:lnTo>
                  <a:pt x="4639890" y="807953"/>
                </a:lnTo>
              </a:path>
            </a:pathLst>
          </a:custGeom>
          <a:ln w="10275">
            <a:solidFill>
              <a:srgbClr val="000000"/>
            </a:solidFill>
          </a:ln>
        </p:spPr>
        <p:txBody>
          <a:bodyPr wrap="square" lIns="0" tIns="0" rIns="0" bIns="0" rtlCol="0"/>
          <a:lstStyle/>
          <a:p>
            <a:endParaRPr/>
          </a:p>
        </p:txBody>
      </p:sp>
      <p:sp>
        <p:nvSpPr>
          <p:cNvPr id="247" name="object 247"/>
          <p:cNvSpPr/>
          <p:nvPr/>
        </p:nvSpPr>
        <p:spPr>
          <a:xfrm>
            <a:off x="5157036"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48" name="object 248"/>
          <p:cNvSpPr/>
          <p:nvPr/>
        </p:nvSpPr>
        <p:spPr>
          <a:xfrm>
            <a:off x="6065918"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49" name="object 249"/>
          <p:cNvSpPr/>
          <p:nvPr/>
        </p:nvSpPr>
        <p:spPr>
          <a:xfrm>
            <a:off x="6975097"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50" name="object 250"/>
          <p:cNvSpPr/>
          <p:nvPr/>
        </p:nvSpPr>
        <p:spPr>
          <a:xfrm>
            <a:off x="7884288" y="4301666"/>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51" name="object 251"/>
          <p:cNvSpPr/>
          <p:nvPr/>
        </p:nvSpPr>
        <p:spPr>
          <a:xfrm>
            <a:off x="4247845" y="4338234"/>
            <a:ext cx="4218132" cy="722219"/>
          </a:xfrm>
          <a:custGeom>
            <a:avLst/>
            <a:gdLst/>
            <a:ahLst/>
            <a:cxnLst/>
            <a:rect l="l" t="t" r="r" b="b"/>
            <a:pathLst>
              <a:path w="4639945" h="818514">
                <a:moveTo>
                  <a:pt x="0" y="818236"/>
                </a:moveTo>
                <a:lnTo>
                  <a:pt x="50009" y="23295"/>
                </a:lnTo>
                <a:lnTo>
                  <a:pt x="67820" y="57199"/>
                </a:lnTo>
                <a:lnTo>
                  <a:pt x="85968" y="73293"/>
                </a:lnTo>
                <a:lnTo>
                  <a:pt x="104128" y="114398"/>
                </a:lnTo>
                <a:lnTo>
                  <a:pt x="121938" y="167489"/>
                </a:lnTo>
                <a:lnTo>
                  <a:pt x="140085" y="157895"/>
                </a:lnTo>
                <a:lnTo>
                  <a:pt x="157896" y="165773"/>
                </a:lnTo>
                <a:lnTo>
                  <a:pt x="176057" y="163381"/>
                </a:lnTo>
                <a:lnTo>
                  <a:pt x="193866" y="158246"/>
                </a:lnTo>
                <a:lnTo>
                  <a:pt x="212015" y="147963"/>
                </a:lnTo>
                <a:lnTo>
                  <a:pt x="229825" y="184272"/>
                </a:lnTo>
                <a:lnTo>
                  <a:pt x="247973" y="177759"/>
                </a:lnTo>
                <a:lnTo>
                  <a:pt x="265783" y="150368"/>
                </a:lnTo>
                <a:lnTo>
                  <a:pt x="283942" y="124330"/>
                </a:lnTo>
                <a:lnTo>
                  <a:pt x="302091" y="101047"/>
                </a:lnTo>
                <a:lnTo>
                  <a:pt x="319900" y="87345"/>
                </a:lnTo>
                <a:lnTo>
                  <a:pt x="338049" y="83575"/>
                </a:lnTo>
                <a:lnTo>
                  <a:pt x="355859" y="80494"/>
                </a:lnTo>
                <a:lnTo>
                  <a:pt x="374020" y="81521"/>
                </a:lnTo>
                <a:lnTo>
                  <a:pt x="391830" y="77751"/>
                </a:lnTo>
                <a:lnTo>
                  <a:pt x="409977" y="66792"/>
                </a:lnTo>
                <a:lnTo>
                  <a:pt x="427788" y="66792"/>
                </a:lnTo>
                <a:lnTo>
                  <a:pt x="445936" y="44536"/>
                </a:lnTo>
                <a:lnTo>
                  <a:pt x="464095" y="16444"/>
                </a:lnTo>
                <a:lnTo>
                  <a:pt x="481906" y="0"/>
                </a:lnTo>
                <a:lnTo>
                  <a:pt x="500053" y="25011"/>
                </a:lnTo>
                <a:lnTo>
                  <a:pt x="517863" y="15079"/>
                </a:lnTo>
                <a:lnTo>
                  <a:pt x="536011" y="20552"/>
                </a:lnTo>
                <a:lnTo>
                  <a:pt x="553833" y="26714"/>
                </a:lnTo>
                <a:lnTo>
                  <a:pt x="571981" y="59253"/>
                </a:lnTo>
                <a:lnTo>
                  <a:pt x="589793" y="45551"/>
                </a:lnTo>
                <a:lnTo>
                  <a:pt x="607952" y="78778"/>
                </a:lnTo>
                <a:lnTo>
                  <a:pt x="626101" y="77063"/>
                </a:lnTo>
                <a:lnTo>
                  <a:pt x="643911" y="92480"/>
                </a:lnTo>
                <a:lnTo>
                  <a:pt x="662059" y="90426"/>
                </a:lnTo>
                <a:lnTo>
                  <a:pt x="679869" y="93845"/>
                </a:lnTo>
                <a:lnTo>
                  <a:pt x="698028" y="97615"/>
                </a:lnTo>
                <a:lnTo>
                  <a:pt x="715839" y="103777"/>
                </a:lnTo>
                <a:lnTo>
                  <a:pt x="733986" y="102750"/>
                </a:lnTo>
                <a:lnTo>
                  <a:pt x="751796" y="102412"/>
                </a:lnTo>
                <a:lnTo>
                  <a:pt x="769946" y="102750"/>
                </a:lnTo>
                <a:lnTo>
                  <a:pt x="788106" y="107547"/>
                </a:lnTo>
                <a:lnTo>
                  <a:pt x="805916" y="105831"/>
                </a:lnTo>
                <a:lnTo>
                  <a:pt x="824064" y="107547"/>
                </a:lnTo>
                <a:lnTo>
                  <a:pt x="841874" y="110979"/>
                </a:lnTo>
                <a:lnTo>
                  <a:pt x="860022" y="108236"/>
                </a:lnTo>
                <a:lnTo>
                  <a:pt x="877832" y="116114"/>
                </a:lnTo>
                <a:lnTo>
                  <a:pt x="895992" y="120222"/>
                </a:lnTo>
                <a:lnTo>
                  <a:pt x="913801" y="113371"/>
                </a:lnTo>
                <a:lnTo>
                  <a:pt x="931949" y="119195"/>
                </a:lnTo>
                <a:lnTo>
                  <a:pt x="950111" y="114060"/>
                </a:lnTo>
                <a:lnTo>
                  <a:pt x="967920" y="116452"/>
                </a:lnTo>
                <a:lnTo>
                  <a:pt x="986068" y="115425"/>
                </a:lnTo>
                <a:lnTo>
                  <a:pt x="1003879" y="118506"/>
                </a:lnTo>
                <a:lnTo>
                  <a:pt x="1022026" y="116114"/>
                </a:lnTo>
                <a:lnTo>
                  <a:pt x="1039849" y="116114"/>
                </a:lnTo>
                <a:lnTo>
                  <a:pt x="1057997" y="115775"/>
                </a:lnTo>
                <a:lnTo>
                  <a:pt x="1075806" y="115775"/>
                </a:lnTo>
                <a:lnTo>
                  <a:pt x="1093954" y="119195"/>
                </a:lnTo>
                <a:lnTo>
                  <a:pt x="1112103" y="113033"/>
                </a:lnTo>
                <a:lnTo>
                  <a:pt x="1129924" y="114398"/>
                </a:lnTo>
                <a:lnTo>
                  <a:pt x="1148073" y="114060"/>
                </a:lnTo>
                <a:lnTo>
                  <a:pt x="1165884" y="115425"/>
                </a:lnTo>
                <a:lnTo>
                  <a:pt x="1184032" y="110628"/>
                </a:lnTo>
                <a:lnTo>
                  <a:pt x="1201841" y="113033"/>
                </a:lnTo>
                <a:lnTo>
                  <a:pt x="1220002" y="110628"/>
                </a:lnTo>
                <a:lnTo>
                  <a:pt x="1255960" y="110628"/>
                </a:lnTo>
                <a:lnTo>
                  <a:pt x="1274109" y="113371"/>
                </a:lnTo>
                <a:lnTo>
                  <a:pt x="1291919" y="109601"/>
                </a:lnTo>
                <a:lnTo>
                  <a:pt x="1310079" y="110979"/>
                </a:lnTo>
                <a:lnTo>
                  <a:pt x="1327889" y="107897"/>
                </a:lnTo>
                <a:lnTo>
                  <a:pt x="1346037" y="111655"/>
                </a:lnTo>
                <a:lnTo>
                  <a:pt x="1363847" y="106870"/>
                </a:lnTo>
                <a:lnTo>
                  <a:pt x="1381995" y="112006"/>
                </a:lnTo>
                <a:lnTo>
                  <a:pt x="1399817" y="107209"/>
                </a:lnTo>
                <a:lnTo>
                  <a:pt x="1417965" y="111317"/>
                </a:lnTo>
                <a:lnTo>
                  <a:pt x="1436112" y="110290"/>
                </a:lnTo>
                <a:lnTo>
                  <a:pt x="1453922" y="104466"/>
                </a:lnTo>
                <a:lnTo>
                  <a:pt x="1472084" y="106182"/>
                </a:lnTo>
                <a:lnTo>
                  <a:pt x="1489892" y="106520"/>
                </a:lnTo>
                <a:lnTo>
                  <a:pt x="1508041" y="110290"/>
                </a:lnTo>
                <a:lnTo>
                  <a:pt x="1525852" y="102750"/>
                </a:lnTo>
                <a:lnTo>
                  <a:pt x="1543999" y="107897"/>
                </a:lnTo>
                <a:lnTo>
                  <a:pt x="1561822" y="107209"/>
                </a:lnTo>
                <a:lnTo>
                  <a:pt x="1579970" y="107897"/>
                </a:lnTo>
                <a:lnTo>
                  <a:pt x="1598118" y="104128"/>
                </a:lnTo>
                <a:lnTo>
                  <a:pt x="1615927" y="106182"/>
                </a:lnTo>
                <a:lnTo>
                  <a:pt x="1634075" y="107897"/>
                </a:lnTo>
                <a:lnTo>
                  <a:pt x="1651897" y="108912"/>
                </a:lnTo>
                <a:lnTo>
                  <a:pt x="1670047" y="110290"/>
                </a:lnTo>
                <a:lnTo>
                  <a:pt x="1687857" y="109601"/>
                </a:lnTo>
                <a:lnTo>
                  <a:pt x="1706017" y="107547"/>
                </a:lnTo>
                <a:lnTo>
                  <a:pt x="1723815" y="112682"/>
                </a:lnTo>
                <a:lnTo>
                  <a:pt x="1741975" y="110628"/>
                </a:lnTo>
                <a:lnTo>
                  <a:pt x="1760123" y="105155"/>
                </a:lnTo>
                <a:lnTo>
                  <a:pt x="1777933" y="108574"/>
                </a:lnTo>
                <a:lnTo>
                  <a:pt x="1796094" y="111655"/>
                </a:lnTo>
                <a:lnTo>
                  <a:pt x="1813891" y="106520"/>
                </a:lnTo>
                <a:lnTo>
                  <a:pt x="1832052" y="111317"/>
                </a:lnTo>
                <a:lnTo>
                  <a:pt x="1849862" y="107209"/>
                </a:lnTo>
                <a:lnTo>
                  <a:pt x="1868010" y="109601"/>
                </a:lnTo>
                <a:lnTo>
                  <a:pt x="1885820" y="104804"/>
                </a:lnTo>
                <a:lnTo>
                  <a:pt x="1903967" y="107209"/>
                </a:lnTo>
                <a:lnTo>
                  <a:pt x="1922127" y="107209"/>
                </a:lnTo>
                <a:lnTo>
                  <a:pt x="1939938" y="109601"/>
                </a:lnTo>
                <a:lnTo>
                  <a:pt x="1958086" y="108574"/>
                </a:lnTo>
                <a:lnTo>
                  <a:pt x="1975895" y="110628"/>
                </a:lnTo>
                <a:lnTo>
                  <a:pt x="1994057" y="109951"/>
                </a:lnTo>
                <a:lnTo>
                  <a:pt x="2011865" y="109263"/>
                </a:lnTo>
                <a:lnTo>
                  <a:pt x="2030013" y="109951"/>
                </a:lnTo>
                <a:lnTo>
                  <a:pt x="2047825" y="108236"/>
                </a:lnTo>
                <a:lnTo>
                  <a:pt x="2065972" y="108574"/>
                </a:lnTo>
                <a:lnTo>
                  <a:pt x="2084132" y="106870"/>
                </a:lnTo>
                <a:lnTo>
                  <a:pt x="2101943" y="109601"/>
                </a:lnTo>
                <a:lnTo>
                  <a:pt x="2120091" y="108236"/>
                </a:lnTo>
                <a:lnTo>
                  <a:pt x="2137900" y="103439"/>
                </a:lnTo>
                <a:lnTo>
                  <a:pt x="2156061" y="109263"/>
                </a:lnTo>
                <a:lnTo>
                  <a:pt x="2173870" y="107897"/>
                </a:lnTo>
                <a:lnTo>
                  <a:pt x="2192020" y="107209"/>
                </a:lnTo>
                <a:lnTo>
                  <a:pt x="2209830" y="108236"/>
                </a:lnTo>
                <a:lnTo>
                  <a:pt x="2227990" y="111317"/>
                </a:lnTo>
                <a:lnTo>
                  <a:pt x="2246138" y="112682"/>
                </a:lnTo>
                <a:lnTo>
                  <a:pt x="2263948" y="112344"/>
                </a:lnTo>
                <a:lnTo>
                  <a:pt x="2282096" y="112344"/>
                </a:lnTo>
                <a:lnTo>
                  <a:pt x="2299906" y="108574"/>
                </a:lnTo>
                <a:lnTo>
                  <a:pt x="2318065" y="107547"/>
                </a:lnTo>
                <a:lnTo>
                  <a:pt x="2335864" y="107547"/>
                </a:lnTo>
                <a:lnTo>
                  <a:pt x="2354025" y="105831"/>
                </a:lnTo>
                <a:lnTo>
                  <a:pt x="2371833" y="102750"/>
                </a:lnTo>
                <a:lnTo>
                  <a:pt x="2389981" y="107547"/>
                </a:lnTo>
                <a:lnTo>
                  <a:pt x="2408143" y="104466"/>
                </a:lnTo>
                <a:lnTo>
                  <a:pt x="2425941" y="106520"/>
                </a:lnTo>
                <a:lnTo>
                  <a:pt x="2444100" y="107209"/>
                </a:lnTo>
                <a:lnTo>
                  <a:pt x="2461910" y="106520"/>
                </a:lnTo>
                <a:lnTo>
                  <a:pt x="2480059" y="106182"/>
                </a:lnTo>
                <a:lnTo>
                  <a:pt x="2497868" y="109601"/>
                </a:lnTo>
                <a:lnTo>
                  <a:pt x="2516028" y="103777"/>
                </a:lnTo>
                <a:lnTo>
                  <a:pt x="2533838" y="106182"/>
                </a:lnTo>
                <a:lnTo>
                  <a:pt x="2551986" y="108236"/>
                </a:lnTo>
                <a:lnTo>
                  <a:pt x="2570135" y="111655"/>
                </a:lnTo>
                <a:lnTo>
                  <a:pt x="2587957" y="108574"/>
                </a:lnTo>
                <a:lnTo>
                  <a:pt x="2606105" y="107547"/>
                </a:lnTo>
                <a:lnTo>
                  <a:pt x="2623915" y="107209"/>
                </a:lnTo>
                <a:lnTo>
                  <a:pt x="2642064" y="108912"/>
                </a:lnTo>
                <a:lnTo>
                  <a:pt x="2659873" y="112344"/>
                </a:lnTo>
                <a:lnTo>
                  <a:pt x="2678034" y="110290"/>
                </a:lnTo>
                <a:lnTo>
                  <a:pt x="2695843" y="113033"/>
                </a:lnTo>
                <a:lnTo>
                  <a:pt x="2713992" y="107209"/>
                </a:lnTo>
                <a:lnTo>
                  <a:pt x="2732141" y="105831"/>
                </a:lnTo>
                <a:lnTo>
                  <a:pt x="2749961" y="110979"/>
                </a:lnTo>
                <a:lnTo>
                  <a:pt x="2768111" y="106182"/>
                </a:lnTo>
                <a:lnTo>
                  <a:pt x="2785920" y="107547"/>
                </a:lnTo>
                <a:lnTo>
                  <a:pt x="2804069" y="103777"/>
                </a:lnTo>
                <a:lnTo>
                  <a:pt x="2821878" y="108236"/>
                </a:lnTo>
                <a:lnTo>
                  <a:pt x="2840038" y="111655"/>
                </a:lnTo>
                <a:lnTo>
                  <a:pt x="2857837" y="109601"/>
                </a:lnTo>
                <a:lnTo>
                  <a:pt x="2875996" y="106870"/>
                </a:lnTo>
                <a:lnTo>
                  <a:pt x="2894146" y="112344"/>
                </a:lnTo>
                <a:lnTo>
                  <a:pt x="2911954" y="112006"/>
                </a:lnTo>
                <a:lnTo>
                  <a:pt x="2930115" y="106870"/>
                </a:lnTo>
                <a:lnTo>
                  <a:pt x="2947926" y="110628"/>
                </a:lnTo>
                <a:lnTo>
                  <a:pt x="2966073" y="109951"/>
                </a:lnTo>
                <a:lnTo>
                  <a:pt x="2983883" y="109601"/>
                </a:lnTo>
                <a:lnTo>
                  <a:pt x="3002031" y="112344"/>
                </a:lnTo>
                <a:lnTo>
                  <a:pt x="3019854" y="112344"/>
                </a:lnTo>
                <a:lnTo>
                  <a:pt x="3038001" y="95223"/>
                </a:lnTo>
                <a:lnTo>
                  <a:pt x="3056149" y="105493"/>
                </a:lnTo>
                <a:lnTo>
                  <a:pt x="3073959" y="119883"/>
                </a:lnTo>
                <a:lnTo>
                  <a:pt x="3092109" y="128788"/>
                </a:lnTo>
                <a:lnTo>
                  <a:pt x="3109931" y="139409"/>
                </a:lnTo>
                <a:lnTo>
                  <a:pt x="3128078" y="184610"/>
                </a:lnTo>
                <a:lnTo>
                  <a:pt x="3145888" y="212014"/>
                </a:lnTo>
                <a:lnTo>
                  <a:pt x="3164036" y="221257"/>
                </a:lnTo>
                <a:lnTo>
                  <a:pt x="3181846" y="220918"/>
                </a:lnTo>
                <a:lnTo>
                  <a:pt x="3200006" y="242836"/>
                </a:lnTo>
                <a:lnTo>
                  <a:pt x="3218155" y="259957"/>
                </a:lnTo>
                <a:lnTo>
                  <a:pt x="3235964" y="262024"/>
                </a:lnTo>
                <a:lnTo>
                  <a:pt x="3254124" y="233931"/>
                </a:lnTo>
                <a:lnTo>
                  <a:pt x="3271936" y="212702"/>
                </a:lnTo>
                <a:lnTo>
                  <a:pt x="3290083" y="225715"/>
                </a:lnTo>
                <a:lnTo>
                  <a:pt x="3307892" y="234270"/>
                </a:lnTo>
                <a:lnTo>
                  <a:pt x="3326041" y="242148"/>
                </a:lnTo>
                <a:lnTo>
                  <a:pt x="3343851" y="255161"/>
                </a:lnTo>
                <a:lnTo>
                  <a:pt x="3362012" y="260984"/>
                </a:lnTo>
                <a:lnTo>
                  <a:pt x="3380159" y="264078"/>
                </a:lnTo>
                <a:lnTo>
                  <a:pt x="3397969" y="261335"/>
                </a:lnTo>
                <a:lnTo>
                  <a:pt x="3416117" y="260308"/>
                </a:lnTo>
                <a:lnTo>
                  <a:pt x="3433927" y="263389"/>
                </a:lnTo>
                <a:lnTo>
                  <a:pt x="3452087" y="263389"/>
                </a:lnTo>
                <a:lnTo>
                  <a:pt x="3469899" y="271267"/>
                </a:lnTo>
                <a:lnTo>
                  <a:pt x="3488046" y="271267"/>
                </a:lnTo>
                <a:lnTo>
                  <a:pt x="3505857" y="271943"/>
                </a:lnTo>
                <a:lnTo>
                  <a:pt x="3524004" y="276064"/>
                </a:lnTo>
                <a:lnTo>
                  <a:pt x="3542164" y="279483"/>
                </a:lnTo>
                <a:lnTo>
                  <a:pt x="3559975" y="277429"/>
                </a:lnTo>
                <a:lnTo>
                  <a:pt x="3578122" y="281537"/>
                </a:lnTo>
                <a:lnTo>
                  <a:pt x="3595932" y="284618"/>
                </a:lnTo>
                <a:lnTo>
                  <a:pt x="3614080" y="286684"/>
                </a:lnTo>
                <a:lnTo>
                  <a:pt x="3631903" y="287361"/>
                </a:lnTo>
                <a:lnTo>
                  <a:pt x="3650050" y="287023"/>
                </a:lnTo>
                <a:lnTo>
                  <a:pt x="3667860" y="284280"/>
                </a:lnTo>
                <a:lnTo>
                  <a:pt x="3686022" y="277429"/>
                </a:lnTo>
                <a:lnTo>
                  <a:pt x="3704169" y="280172"/>
                </a:lnTo>
                <a:lnTo>
                  <a:pt x="3721979" y="276740"/>
                </a:lnTo>
                <a:lnTo>
                  <a:pt x="3740127" y="280172"/>
                </a:lnTo>
                <a:lnTo>
                  <a:pt x="3776098" y="280172"/>
                </a:lnTo>
                <a:lnTo>
                  <a:pt x="3793908" y="283591"/>
                </a:lnTo>
                <a:lnTo>
                  <a:pt x="3812055" y="284280"/>
                </a:lnTo>
                <a:lnTo>
                  <a:pt x="3829866" y="288388"/>
                </a:lnTo>
                <a:lnTo>
                  <a:pt x="3848013" y="292158"/>
                </a:lnTo>
                <a:lnTo>
                  <a:pt x="3866174" y="288050"/>
                </a:lnTo>
                <a:lnTo>
                  <a:pt x="3883985" y="287361"/>
                </a:lnTo>
                <a:lnTo>
                  <a:pt x="3902132" y="292158"/>
                </a:lnTo>
                <a:lnTo>
                  <a:pt x="3919942" y="287699"/>
                </a:lnTo>
                <a:lnTo>
                  <a:pt x="3938090" y="284280"/>
                </a:lnTo>
                <a:lnTo>
                  <a:pt x="3955900" y="292846"/>
                </a:lnTo>
                <a:lnTo>
                  <a:pt x="3974061" y="334278"/>
                </a:lnTo>
                <a:lnTo>
                  <a:pt x="3991871" y="339075"/>
                </a:lnTo>
                <a:lnTo>
                  <a:pt x="4010018" y="315791"/>
                </a:lnTo>
                <a:lnTo>
                  <a:pt x="4028180" y="287361"/>
                </a:lnTo>
                <a:lnTo>
                  <a:pt x="4045990" y="303455"/>
                </a:lnTo>
                <a:lnTo>
                  <a:pt x="4064138" y="305859"/>
                </a:lnTo>
                <a:lnTo>
                  <a:pt x="4081948" y="297293"/>
                </a:lnTo>
                <a:lnTo>
                  <a:pt x="4100095" y="307575"/>
                </a:lnTo>
                <a:lnTo>
                  <a:pt x="4117917" y="309279"/>
                </a:lnTo>
                <a:lnTo>
                  <a:pt x="4136065" y="310656"/>
                </a:lnTo>
                <a:lnTo>
                  <a:pt x="4153876" y="818236"/>
                </a:lnTo>
                <a:lnTo>
                  <a:pt x="4172023" y="383261"/>
                </a:lnTo>
                <a:lnTo>
                  <a:pt x="4190172" y="335317"/>
                </a:lnTo>
                <a:lnTo>
                  <a:pt x="4207994" y="818236"/>
                </a:lnTo>
                <a:lnTo>
                  <a:pt x="4639890" y="818236"/>
                </a:lnTo>
              </a:path>
            </a:pathLst>
          </a:custGeom>
          <a:ln w="10275">
            <a:solidFill>
              <a:srgbClr val="FF0000"/>
            </a:solidFill>
          </a:ln>
        </p:spPr>
        <p:txBody>
          <a:bodyPr wrap="square" lIns="0" tIns="0" rIns="0" bIns="0" rtlCol="0"/>
          <a:lstStyle/>
          <a:p>
            <a:endParaRPr/>
          </a:p>
        </p:txBody>
      </p:sp>
      <p:sp>
        <p:nvSpPr>
          <p:cNvPr id="252" name="object 252"/>
          <p:cNvSpPr/>
          <p:nvPr/>
        </p:nvSpPr>
        <p:spPr>
          <a:xfrm>
            <a:off x="4247845" y="4320110"/>
            <a:ext cx="4218132" cy="740149"/>
          </a:xfrm>
          <a:custGeom>
            <a:avLst/>
            <a:gdLst/>
            <a:ahLst/>
            <a:cxnLst/>
            <a:rect l="l" t="t" r="r" b="b"/>
            <a:pathLst>
              <a:path w="4639945" h="838835">
                <a:moveTo>
                  <a:pt x="0" y="838776"/>
                </a:moveTo>
                <a:lnTo>
                  <a:pt x="50009" y="134250"/>
                </a:lnTo>
                <a:lnTo>
                  <a:pt x="67820" y="60280"/>
                </a:lnTo>
                <a:lnTo>
                  <a:pt x="85968" y="95211"/>
                </a:lnTo>
                <a:lnTo>
                  <a:pt x="104128" y="139397"/>
                </a:lnTo>
                <a:lnTo>
                  <a:pt x="121938" y="182894"/>
                </a:lnTo>
                <a:lnTo>
                  <a:pt x="140085" y="194192"/>
                </a:lnTo>
                <a:lnTo>
                  <a:pt x="157896" y="185625"/>
                </a:lnTo>
                <a:lnTo>
                  <a:pt x="176057" y="196246"/>
                </a:lnTo>
                <a:lnTo>
                  <a:pt x="193866" y="184948"/>
                </a:lnTo>
                <a:lnTo>
                  <a:pt x="212015" y="190772"/>
                </a:lnTo>
                <a:lnTo>
                  <a:pt x="229825" y="187341"/>
                </a:lnTo>
                <a:lnTo>
                  <a:pt x="247973" y="214055"/>
                </a:lnTo>
                <a:lnTo>
                  <a:pt x="265783" y="176382"/>
                </a:lnTo>
                <a:lnTo>
                  <a:pt x="283942" y="141789"/>
                </a:lnTo>
                <a:lnTo>
                  <a:pt x="319900" y="105143"/>
                </a:lnTo>
                <a:lnTo>
                  <a:pt x="338049" y="89725"/>
                </a:lnTo>
                <a:lnTo>
                  <a:pt x="355859" y="70888"/>
                </a:lnTo>
                <a:lnTo>
                  <a:pt x="374020" y="62672"/>
                </a:lnTo>
                <a:lnTo>
                  <a:pt x="391830" y="51024"/>
                </a:lnTo>
                <a:lnTo>
                  <a:pt x="409977" y="47255"/>
                </a:lnTo>
                <a:lnTo>
                  <a:pt x="427788" y="48970"/>
                </a:lnTo>
                <a:lnTo>
                  <a:pt x="445936" y="46916"/>
                </a:lnTo>
                <a:lnTo>
                  <a:pt x="464095" y="0"/>
                </a:lnTo>
                <a:lnTo>
                  <a:pt x="481906" y="13012"/>
                </a:lnTo>
                <a:lnTo>
                  <a:pt x="500053" y="42120"/>
                </a:lnTo>
                <a:lnTo>
                  <a:pt x="517863" y="57875"/>
                </a:lnTo>
                <a:lnTo>
                  <a:pt x="536011" y="64037"/>
                </a:lnTo>
                <a:lnTo>
                  <a:pt x="553833" y="73293"/>
                </a:lnTo>
                <a:lnTo>
                  <a:pt x="571981" y="47255"/>
                </a:lnTo>
                <a:lnTo>
                  <a:pt x="589793" y="83225"/>
                </a:lnTo>
                <a:lnTo>
                  <a:pt x="607952" y="65077"/>
                </a:lnTo>
                <a:lnTo>
                  <a:pt x="626101" y="69173"/>
                </a:lnTo>
                <a:lnTo>
                  <a:pt x="643911" y="74658"/>
                </a:lnTo>
                <a:lnTo>
                  <a:pt x="662059" y="106858"/>
                </a:lnTo>
                <a:lnTo>
                  <a:pt x="679869" y="108224"/>
                </a:lnTo>
                <a:lnTo>
                  <a:pt x="698028" y="113709"/>
                </a:lnTo>
                <a:lnTo>
                  <a:pt x="715839" y="115413"/>
                </a:lnTo>
                <a:lnTo>
                  <a:pt x="733986" y="116102"/>
                </a:lnTo>
                <a:lnTo>
                  <a:pt x="751796" y="122264"/>
                </a:lnTo>
                <a:lnTo>
                  <a:pt x="769946" y="121587"/>
                </a:lnTo>
                <a:lnTo>
                  <a:pt x="788106" y="118844"/>
                </a:lnTo>
                <a:lnTo>
                  <a:pt x="805916" y="121925"/>
                </a:lnTo>
                <a:lnTo>
                  <a:pt x="824064" y="116790"/>
                </a:lnTo>
                <a:lnTo>
                  <a:pt x="841874" y="123641"/>
                </a:lnTo>
                <a:lnTo>
                  <a:pt x="860022" y="121587"/>
                </a:lnTo>
                <a:lnTo>
                  <a:pt x="877832" y="125695"/>
                </a:lnTo>
                <a:lnTo>
                  <a:pt x="895992" y="118844"/>
                </a:lnTo>
                <a:lnTo>
                  <a:pt x="913801" y="119533"/>
                </a:lnTo>
                <a:lnTo>
                  <a:pt x="931949" y="127749"/>
                </a:lnTo>
                <a:lnTo>
                  <a:pt x="950111" y="122614"/>
                </a:lnTo>
                <a:lnTo>
                  <a:pt x="967920" y="124318"/>
                </a:lnTo>
                <a:lnTo>
                  <a:pt x="986068" y="123641"/>
                </a:lnTo>
                <a:lnTo>
                  <a:pt x="1003879" y="125006"/>
                </a:lnTo>
                <a:lnTo>
                  <a:pt x="1022026" y="123641"/>
                </a:lnTo>
                <a:lnTo>
                  <a:pt x="1039849" y="124668"/>
                </a:lnTo>
                <a:lnTo>
                  <a:pt x="1057997" y="120210"/>
                </a:lnTo>
                <a:lnTo>
                  <a:pt x="1075806" y="126372"/>
                </a:lnTo>
                <a:lnTo>
                  <a:pt x="1093954" y="117467"/>
                </a:lnTo>
                <a:lnTo>
                  <a:pt x="1112103" y="116452"/>
                </a:lnTo>
                <a:lnTo>
                  <a:pt x="1129924" y="119183"/>
                </a:lnTo>
                <a:lnTo>
                  <a:pt x="1148073" y="120548"/>
                </a:lnTo>
                <a:lnTo>
                  <a:pt x="1165884" y="112332"/>
                </a:lnTo>
                <a:lnTo>
                  <a:pt x="1184032" y="116102"/>
                </a:lnTo>
                <a:lnTo>
                  <a:pt x="1201841" y="117467"/>
                </a:lnTo>
                <a:lnTo>
                  <a:pt x="1220002" y="116452"/>
                </a:lnTo>
                <a:lnTo>
                  <a:pt x="1237812" y="113359"/>
                </a:lnTo>
                <a:lnTo>
                  <a:pt x="1255960" y="122264"/>
                </a:lnTo>
                <a:lnTo>
                  <a:pt x="1274109" y="117817"/>
                </a:lnTo>
                <a:lnTo>
                  <a:pt x="1291919" y="114386"/>
                </a:lnTo>
                <a:lnTo>
                  <a:pt x="1310079" y="114386"/>
                </a:lnTo>
                <a:lnTo>
                  <a:pt x="1327889" y="119871"/>
                </a:lnTo>
                <a:lnTo>
                  <a:pt x="1346037" y="116452"/>
                </a:lnTo>
                <a:lnTo>
                  <a:pt x="1363847" y="111305"/>
                </a:lnTo>
                <a:lnTo>
                  <a:pt x="1381995" y="115763"/>
                </a:lnTo>
                <a:lnTo>
                  <a:pt x="1399817" y="113359"/>
                </a:lnTo>
                <a:lnTo>
                  <a:pt x="1417965" y="116790"/>
                </a:lnTo>
                <a:lnTo>
                  <a:pt x="1436112" y="111655"/>
                </a:lnTo>
                <a:lnTo>
                  <a:pt x="1453922" y="111655"/>
                </a:lnTo>
                <a:lnTo>
                  <a:pt x="1472084" y="112332"/>
                </a:lnTo>
                <a:lnTo>
                  <a:pt x="1489892" y="112332"/>
                </a:lnTo>
                <a:lnTo>
                  <a:pt x="1508041" y="115413"/>
                </a:lnTo>
                <a:lnTo>
                  <a:pt x="1525852" y="111655"/>
                </a:lnTo>
                <a:lnTo>
                  <a:pt x="1543999" y="114386"/>
                </a:lnTo>
                <a:lnTo>
                  <a:pt x="1561822" y="116790"/>
                </a:lnTo>
                <a:lnTo>
                  <a:pt x="1579970" y="113020"/>
                </a:lnTo>
                <a:lnTo>
                  <a:pt x="1598118" y="113359"/>
                </a:lnTo>
                <a:lnTo>
                  <a:pt x="1615927" y="110278"/>
                </a:lnTo>
                <a:lnTo>
                  <a:pt x="1634075" y="115413"/>
                </a:lnTo>
                <a:lnTo>
                  <a:pt x="1651897" y="117467"/>
                </a:lnTo>
                <a:lnTo>
                  <a:pt x="1670047" y="111655"/>
                </a:lnTo>
                <a:lnTo>
                  <a:pt x="1687857" y="114048"/>
                </a:lnTo>
                <a:lnTo>
                  <a:pt x="1706017" y="110628"/>
                </a:lnTo>
                <a:lnTo>
                  <a:pt x="1723815" y="118156"/>
                </a:lnTo>
                <a:lnTo>
                  <a:pt x="1741975" y="114048"/>
                </a:lnTo>
                <a:lnTo>
                  <a:pt x="1760123" y="115413"/>
                </a:lnTo>
                <a:lnTo>
                  <a:pt x="1777933" y="115413"/>
                </a:lnTo>
                <a:lnTo>
                  <a:pt x="1796094" y="116452"/>
                </a:lnTo>
                <a:lnTo>
                  <a:pt x="1813891" y="117129"/>
                </a:lnTo>
                <a:lnTo>
                  <a:pt x="1832052" y="114736"/>
                </a:lnTo>
                <a:lnTo>
                  <a:pt x="1849862" y="115075"/>
                </a:lnTo>
                <a:lnTo>
                  <a:pt x="1868010" y="115763"/>
                </a:lnTo>
                <a:lnTo>
                  <a:pt x="1885820" y="115763"/>
                </a:lnTo>
                <a:lnTo>
                  <a:pt x="1903967" y="112332"/>
                </a:lnTo>
                <a:lnTo>
                  <a:pt x="1922127" y="113359"/>
                </a:lnTo>
                <a:lnTo>
                  <a:pt x="1939938" y="117129"/>
                </a:lnTo>
                <a:lnTo>
                  <a:pt x="1958086" y="116790"/>
                </a:lnTo>
                <a:lnTo>
                  <a:pt x="1975895" y="114736"/>
                </a:lnTo>
                <a:lnTo>
                  <a:pt x="1994057" y="119871"/>
                </a:lnTo>
                <a:lnTo>
                  <a:pt x="2011865" y="118494"/>
                </a:lnTo>
                <a:lnTo>
                  <a:pt x="2030013" y="120548"/>
                </a:lnTo>
                <a:lnTo>
                  <a:pt x="2047825" y="115763"/>
                </a:lnTo>
                <a:lnTo>
                  <a:pt x="2065972" y="116102"/>
                </a:lnTo>
                <a:lnTo>
                  <a:pt x="2084132" y="115413"/>
                </a:lnTo>
                <a:lnTo>
                  <a:pt x="2101943" y="113020"/>
                </a:lnTo>
                <a:lnTo>
                  <a:pt x="2120091" y="116452"/>
                </a:lnTo>
                <a:lnTo>
                  <a:pt x="2137900" y="119533"/>
                </a:lnTo>
                <a:lnTo>
                  <a:pt x="2156061" y="114048"/>
                </a:lnTo>
                <a:lnTo>
                  <a:pt x="2173870" y="118156"/>
                </a:lnTo>
                <a:lnTo>
                  <a:pt x="2192020" y="112332"/>
                </a:lnTo>
                <a:lnTo>
                  <a:pt x="2209830" y="120210"/>
                </a:lnTo>
                <a:lnTo>
                  <a:pt x="2227990" y="114386"/>
                </a:lnTo>
                <a:lnTo>
                  <a:pt x="2246138" y="116790"/>
                </a:lnTo>
                <a:lnTo>
                  <a:pt x="2263948" y="118844"/>
                </a:lnTo>
                <a:lnTo>
                  <a:pt x="2282096" y="115075"/>
                </a:lnTo>
                <a:lnTo>
                  <a:pt x="2299906" y="117817"/>
                </a:lnTo>
                <a:lnTo>
                  <a:pt x="2318065" y="115075"/>
                </a:lnTo>
                <a:lnTo>
                  <a:pt x="2335864" y="117467"/>
                </a:lnTo>
                <a:lnTo>
                  <a:pt x="2354025" y="118156"/>
                </a:lnTo>
                <a:lnTo>
                  <a:pt x="2371833" y="112670"/>
                </a:lnTo>
                <a:lnTo>
                  <a:pt x="2389981" y="107197"/>
                </a:lnTo>
                <a:lnTo>
                  <a:pt x="2408143" y="111305"/>
                </a:lnTo>
                <a:lnTo>
                  <a:pt x="2425941" y="112670"/>
                </a:lnTo>
                <a:lnTo>
                  <a:pt x="2444100" y="117467"/>
                </a:lnTo>
                <a:lnTo>
                  <a:pt x="2461910" y="116452"/>
                </a:lnTo>
                <a:lnTo>
                  <a:pt x="2480059" y="115763"/>
                </a:lnTo>
                <a:lnTo>
                  <a:pt x="2497868" y="117129"/>
                </a:lnTo>
                <a:lnTo>
                  <a:pt x="2516028" y="115763"/>
                </a:lnTo>
                <a:lnTo>
                  <a:pt x="2533838" y="120210"/>
                </a:lnTo>
                <a:lnTo>
                  <a:pt x="2551986" y="117817"/>
                </a:lnTo>
                <a:lnTo>
                  <a:pt x="2570135" y="122264"/>
                </a:lnTo>
                <a:lnTo>
                  <a:pt x="2587957" y="120210"/>
                </a:lnTo>
                <a:lnTo>
                  <a:pt x="2606105" y="118844"/>
                </a:lnTo>
                <a:lnTo>
                  <a:pt x="2623915" y="118844"/>
                </a:lnTo>
                <a:lnTo>
                  <a:pt x="2642064" y="118494"/>
                </a:lnTo>
                <a:lnTo>
                  <a:pt x="2659873" y="115413"/>
                </a:lnTo>
                <a:lnTo>
                  <a:pt x="2678034" y="115413"/>
                </a:lnTo>
                <a:lnTo>
                  <a:pt x="2695843" y="114386"/>
                </a:lnTo>
                <a:lnTo>
                  <a:pt x="2713992" y="114736"/>
                </a:lnTo>
                <a:lnTo>
                  <a:pt x="2732141" y="119183"/>
                </a:lnTo>
                <a:lnTo>
                  <a:pt x="2749961" y="118844"/>
                </a:lnTo>
                <a:lnTo>
                  <a:pt x="2768111" y="120210"/>
                </a:lnTo>
                <a:lnTo>
                  <a:pt x="2785920" y="120210"/>
                </a:lnTo>
                <a:lnTo>
                  <a:pt x="2804069" y="118494"/>
                </a:lnTo>
                <a:lnTo>
                  <a:pt x="2821878" y="120548"/>
                </a:lnTo>
                <a:lnTo>
                  <a:pt x="2840038" y="115413"/>
                </a:lnTo>
                <a:lnTo>
                  <a:pt x="2857837" y="118844"/>
                </a:lnTo>
                <a:lnTo>
                  <a:pt x="2875996" y="119533"/>
                </a:lnTo>
                <a:lnTo>
                  <a:pt x="2894146" y="116790"/>
                </a:lnTo>
                <a:lnTo>
                  <a:pt x="2911954" y="113709"/>
                </a:lnTo>
                <a:lnTo>
                  <a:pt x="2930115" y="114736"/>
                </a:lnTo>
                <a:lnTo>
                  <a:pt x="2947926" y="117129"/>
                </a:lnTo>
                <a:lnTo>
                  <a:pt x="2966073" y="120548"/>
                </a:lnTo>
                <a:lnTo>
                  <a:pt x="2983883" y="116452"/>
                </a:lnTo>
                <a:lnTo>
                  <a:pt x="3002031" y="114386"/>
                </a:lnTo>
                <a:lnTo>
                  <a:pt x="3019854" y="84252"/>
                </a:lnTo>
                <a:lnTo>
                  <a:pt x="3038001" y="88698"/>
                </a:lnTo>
                <a:lnTo>
                  <a:pt x="3092109" y="114048"/>
                </a:lnTo>
                <a:lnTo>
                  <a:pt x="3128078" y="198650"/>
                </a:lnTo>
                <a:lnTo>
                  <a:pt x="3145888" y="219191"/>
                </a:lnTo>
                <a:lnTo>
                  <a:pt x="3164036" y="228446"/>
                </a:lnTo>
                <a:lnTo>
                  <a:pt x="3181846" y="226041"/>
                </a:lnTo>
                <a:lnTo>
                  <a:pt x="3200006" y="221245"/>
                </a:lnTo>
                <a:lnTo>
                  <a:pt x="3218155" y="250364"/>
                </a:lnTo>
                <a:lnTo>
                  <a:pt x="3235964" y="245905"/>
                </a:lnTo>
                <a:lnTo>
                  <a:pt x="3254124" y="223987"/>
                </a:lnTo>
                <a:lnTo>
                  <a:pt x="3271936" y="228784"/>
                </a:lnTo>
                <a:lnTo>
                  <a:pt x="3290083" y="245905"/>
                </a:lnTo>
                <a:lnTo>
                  <a:pt x="3307892" y="250702"/>
                </a:lnTo>
                <a:lnTo>
                  <a:pt x="3326041" y="260634"/>
                </a:lnTo>
                <a:lnTo>
                  <a:pt x="3343851" y="268174"/>
                </a:lnTo>
                <a:lnTo>
                  <a:pt x="3362012" y="271605"/>
                </a:lnTo>
                <a:lnTo>
                  <a:pt x="3380159" y="277767"/>
                </a:lnTo>
                <a:lnTo>
                  <a:pt x="3397969" y="278444"/>
                </a:lnTo>
                <a:lnTo>
                  <a:pt x="3416117" y="281187"/>
                </a:lnTo>
                <a:lnTo>
                  <a:pt x="3433927" y="280848"/>
                </a:lnTo>
                <a:lnTo>
                  <a:pt x="3452087" y="284618"/>
                </a:lnTo>
                <a:lnTo>
                  <a:pt x="3469899" y="286322"/>
                </a:lnTo>
                <a:lnTo>
                  <a:pt x="3488046" y="288376"/>
                </a:lnTo>
                <a:lnTo>
                  <a:pt x="3505857" y="286660"/>
                </a:lnTo>
                <a:lnTo>
                  <a:pt x="3524004" y="292834"/>
                </a:lnTo>
                <a:lnTo>
                  <a:pt x="3542164" y="301050"/>
                </a:lnTo>
                <a:lnTo>
                  <a:pt x="3559975" y="294888"/>
                </a:lnTo>
                <a:lnTo>
                  <a:pt x="3578122" y="297281"/>
                </a:lnTo>
                <a:lnTo>
                  <a:pt x="3595932" y="303105"/>
                </a:lnTo>
                <a:lnTo>
                  <a:pt x="3614080" y="303105"/>
                </a:lnTo>
                <a:lnTo>
                  <a:pt x="3631903" y="302766"/>
                </a:lnTo>
                <a:lnTo>
                  <a:pt x="3650050" y="303443"/>
                </a:lnTo>
                <a:lnTo>
                  <a:pt x="3667860" y="302428"/>
                </a:lnTo>
                <a:lnTo>
                  <a:pt x="3686022" y="297281"/>
                </a:lnTo>
                <a:lnTo>
                  <a:pt x="3704169" y="294200"/>
                </a:lnTo>
                <a:lnTo>
                  <a:pt x="3721979" y="291119"/>
                </a:lnTo>
                <a:lnTo>
                  <a:pt x="3740127" y="295577"/>
                </a:lnTo>
                <a:lnTo>
                  <a:pt x="3757937" y="291119"/>
                </a:lnTo>
                <a:lnTo>
                  <a:pt x="3776098" y="298996"/>
                </a:lnTo>
                <a:lnTo>
                  <a:pt x="3793908" y="296254"/>
                </a:lnTo>
                <a:lnTo>
                  <a:pt x="3812055" y="304132"/>
                </a:lnTo>
                <a:lnTo>
                  <a:pt x="3829866" y="304482"/>
                </a:lnTo>
                <a:lnTo>
                  <a:pt x="3848013" y="305847"/>
                </a:lnTo>
                <a:lnTo>
                  <a:pt x="3866174" y="306874"/>
                </a:lnTo>
                <a:lnTo>
                  <a:pt x="3883985" y="313725"/>
                </a:lnTo>
                <a:lnTo>
                  <a:pt x="3902132" y="310982"/>
                </a:lnTo>
                <a:lnTo>
                  <a:pt x="3919942" y="312698"/>
                </a:lnTo>
                <a:lnTo>
                  <a:pt x="3938090" y="317145"/>
                </a:lnTo>
                <a:lnTo>
                  <a:pt x="3955900" y="314752"/>
                </a:lnTo>
                <a:lnTo>
                  <a:pt x="3974061" y="348656"/>
                </a:lnTo>
                <a:lnTo>
                  <a:pt x="3991871" y="343859"/>
                </a:lnTo>
                <a:lnTo>
                  <a:pt x="4010018" y="350372"/>
                </a:lnTo>
                <a:lnTo>
                  <a:pt x="4028180" y="315441"/>
                </a:lnTo>
                <a:lnTo>
                  <a:pt x="4045990" y="314063"/>
                </a:lnTo>
                <a:lnTo>
                  <a:pt x="4064138" y="321265"/>
                </a:lnTo>
                <a:lnTo>
                  <a:pt x="4081948" y="322280"/>
                </a:lnTo>
                <a:lnTo>
                  <a:pt x="4100095" y="316468"/>
                </a:lnTo>
                <a:lnTo>
                  <a:pt x="4117917" y="356534"/>
                </a:lnTo>
                <a:lnTo>
                  <a:pt x="4136065" y="301401"/>
                </a:lnTo>
                <a:lnTo>
                  <a:pt x="4153876" y="376059"/>
                </a:lnTo>
                <a:lnTo>
                  <a:pt x="4172023" y="352088"/>
                </a:lnTo>
                <a:lnTo>
                  <a:pt x="4190172" y="383937"/>
                </a:lnTo>
                <a:lnTo>
                  <a:pt x="4207994" y="340102"/>
                </a:lnTo>
                <a:lnTo>
                  <a:pt x="4226142" y="349345"/>
                </a:lnTo>
                <a:lnTo>
                  <a:pt x="4243953" y="838776"/>
                </a:lnTo>
                <a:lnTo>
                  <a:pt x="4639890" y="838776"/>
                </a:lnTo>
              </a:path>
            </a:pathLst>
          </a:custGeom>
          <a:ln w="10275">
            <a:solidFill>
              <a:srgbClr val="00C000"/>
            </a:solidFill>
          </a:ln>
        </p:spPr>
        <p:txBody>
          <a:bodyPr wrap="square" lIns="0" tIns="0" rIns="0" bIns="0" rtlCol="0"/>
          <a:lstStyle/>
          <a:p>
            <a:endParaRPr/>
          </a:p>
        </p:txBody>
      </p:sp>
      <p:sp>
        <p:nvSpPr>
          <p:cNvPr id="253" name="object 253"/>
          <p:cNvSpPr/>
          <p:nvPr/>
        </p:nvSpPr>
        <p:spPr>
          <a:xfrm>
            <a:off x="4247845" y="5907598"/>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254" name="object 254"/>
          <p:cNvSpPr/>
          <p:nvPr/>
        </p:nvSpPr>
        <p:spPr>
          <a:xfrm>
            <a:off x="4247845"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55" name="object 255"/>
          <p:cNvSpPr/>
          <p:nvPr/>
        </p:nvSpPr>
        <p:spPr>
          <a:xfrm>
            <a:off x="4218582" y="5993121"/>
            <a:ext cx="51377" cy="74519"/>
          </a:xfrm>
          <a:custGeom>
            <a:avLst/>
            <a:gdLst/>
            <a:ahLst/>
            <a:cxnLst/>
            <a:rect l="l" t="t" r="r" b="b"/>
            <a:pathLst>
              <a:path w="56514" h="84454">
                <a:moveTo>
                  <a:pt x="23973" y="0"/>
                </a:moveTo>
                <a:lnTo>
                  <a:pt x="11987" y="4110"/>
                </a:lnTo>
                <a:lnTo>
                  <a:pt x="4109" y="16099"/>
                </a:lnTo>
                <a:lnTo>
                  <a:pt x="0" y="35965"/>
                </a:lnTo>
                <a:lnTo>
                  <a:pt x="0" y="47948"/>
                </a:lnTo>
                <a:lnTo>
                  <a:pt x="4109" y="68158"/>
                </a:lnTo>
                <a:lnTo>
                  <a:pt x="11987" y="80146"/>
                </a:lnTo>
                <a:lnTo>
                  <a:pt x="23973" y="83912"/>
                </a:lnTo>
                <a:lnTo>
                  <a:pt x="32189" y="83912"/>
                </a:lnTo>
                <a:lnTo>
                  <a:pt x="44186" y="80146"/>
                </a:lnTo>
                <a:lnTo>
                  <a:pt x="52065" y="68158"/>
                </a:lnTo>
                <a:lnTo>
                  <a:pt x="56172" y="47948"/>
                </a:lnTo>
                <a:lnTo>
                  <a:pt x="56172" y="35965"/>
                </a:lnTo>
                <a:lnTo>
                  <a:pt x="52065" y="16099"/>
                </a:lnTo>
                <a:lnTo>
                  <a:pt x="44186" y="4110"/>
                </a:lnTo>
                <a:lnTo>
                  <a:pt x="32189" y="0"/>
                </a:lnTo>
                <a:lnTo>
                  <a:pt x="23973" y="0"/>
                </a:lnTo>
              </a:path>
            </a:pathLst>
          </a:custGeom>
          <a:ln w="6850">
            <a:solidFill>
              <a:srgbClr val="000000"/>
            </a:solidFill>
          </a:ln>
        </p:spPr>
        <p:txBody>
          <a:bodyPr wrap="square" lIns="0" tIns="0" rIns="0" bIns="0" rtlCol="0"/>
          <a:lstStyle/>
          <a:p>
            <a:endParaRPr/>
          </a:p>
        </p:txBody>
      </p:sp>
      <p:sp>
        <p:nvSpPr>
          <p:cNvPr id="256" name="object 256"/>
          <p:cNvSpPr/>
          <p:nvPr/>
        </p:nvSpPr>
        <p:spPr>
          <a:xfrm>
            <a:off x="5157036"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57" name="object 257"/>
          <p:cNvSpPr/>
          <p:nvPr/>
        </p:nvSpPr>
        <p:spPr>
          <a:xfrm>
            <a:off x="5073280" y="5993121"/>
            <a:ext cx="50800" cy="74519"/>
          </a:xfrm>
          <a:custGeom>
            <a:avLst/>
            <a:gdLst/>
            <a:ahLst/>
            <a:cxnLst/>
            <a:rect l="l" t="t" r="r" b="b"/>
            <a:pathLst>
              <a:path w="55879" h="84454">
                <a:moveTo>
                  <a:pt x="23972" y="0"/>
                </a:moveTo>
                <a:lnTo>
                  <a:pt x="11986" y="4110"/>
                </a:lnTo>
                <a:lnTo>
                  <a:pt x="4108" y="16099"/>
                </a:lnTo>
                <a:lnTo>
                  <a:pt x="0" y="35965"/>
                </a:lnTo>
                <a:lnTo>
                  <a:pt x="0" y="47948"/>
                </a:lnTo>
                <a:lnTo>
                  <a:pt x="4108" y="68158"/>
                </a:lnTo>
                <a:lnTo>
                  <a:pt x="11986" y="80146"/>
                </a:lnTo>
                <a:lnTo>
                  <a:pt x="23972" y="83912"/>
                </a:lnTo>
                <a:lnTo>
                  <a:pt x="31850" y="83912"/>
                </a:lnTo>
                <a:lnTo>
                  <a:pt x="43837" y="80146"/>
                </a:lnTo>
                <a:lnTo>
                  <a:pt x="52053" y="68158"/>
                </a:lnTo>
                <a:lnTo>
                  <a:pt x="55835" y="47948"/>
                </a:lnTo>
                <a:lnTo>
                  <a:pt x="55835" y="35965"/>
                </a:lnTo>
                <a:lnTo>
                  <a:pt x="52053" y="16099"/>
                </a:lnTo>
                <a:lnTo>
                  <a:pt x="43837" y="4110"/>
                </a:lnTo>
                <a:lnTo>
                  <a:pt x="31850" y="0"/>
                </a:lnTo>
                <a:lnTo>
                  <a:pt x="23972" y="0"/>
                </a:lnTo>
              </a:path>
            </a:pathLst>
          </a:custGeom>
          <a:ln w="6850">
            <a:solidFill>
              <a:srgbClr val="000000"/>
            </a:solidFill>
          </a:ln>
        </p:spPr>
        <p:txBody>
          <a:bodyPr wrap="square" lIns="0" tIns="0" rIns="0" bIns="0" rtlCol="0"/>
          <a:lstStyle/>
          <a:p>
            <a:endParaRPr/>
          </a:p>
        </p:txBody>
      </p:sp>
      <p:sp>
        <p:nvSpPr>
          <p:cNvPr id="258" name="object 258"/>
          <p:cNvSpPr/>
          <p:nvPr/>
        </p:nvSpPr>
        <p:spPr>
          <a:xfrm>
            <a:off x="5149565" y="6060210"/>
            <a:ext cx="7505" cy="7284"/>
          </a:xfrm>
          <a:custGeom>
            <a:avLst/>
            <a:gdLst/>
            <a:ahLst/>
            <a:cxnLst/>
            <a:rect l="l" t="t" r="r" b="b"/>
            <a:pathLst>
              <a:path w="8254" h="8254">
                <a:moveTo>
                  <a:pt x="4109" y="0"/>
                </a:moveTo>
                <a:lnTo>
                  <a:pt x="0" y="4110"/>
                </a:lnTo>
                <a:lnTo>
                  <a:pt x="4109" y="7876"/>
                </a:lnTo>
                <a:lnTo>
                  <a:pt x="8217" y="4110"/>
                </a:lnTo>
                <a:lnTo>
                  <a:pt x="4109" y="0"/>
                </a:lnTo>
              </a:path>
            </a:pathLst>
          </a:custGeom>
          <a:ln w="6850">
            <a:solidFill>
              <a:srgbClr val="000000"/>
            </a:solidFill>
          </a:ln>
        </p:spPr>
        <p:txBody>
          <a:bodyPr wrap="square" lIns="0" tIns="0" rIns="0" bIns="0" rtlCol="0"/>
          <a:lstStyle/>
          <a:p>
            <a:endParaRPr/>
          </a:p>
        </p:txBody>
      </p:sp>
      <p:sp>
        <p:nvSpPr>
          <p:cNvPr id="259" name="object 259"/>
          <p:cNvSpPr/>
          <p:nvPr/>
        </p:nvSpPr>
        <p:spPr>
          <a:xfrm>
            <a:off x="5182256" y="5993121"/>
            <a:ext cx="51377" cy="74519"/>
          </a:xfrm>
          <a:custGeom>
            <a:avLst/>
            <a:gdLst/>
            <a:ahLst/>
            <a:cxnLst/>
            <a:rect l="l" t="t" r="r" b="b"/>
            <a:pathLst>
              <a:path w="56514" h="84454">
                <a:moveTo>
                  <a:pt x="48294" y="0"/>
                </a:moveTo>
                <a:lnTo>
                  <a:pt x="8215" y="0"/>
                </a:lnTo>
                <a:lnTo>
                  <a:pt x="4120" y="35965"/>
                </a:lnTo>
                <a:lnTo>
                  <a:pt x="8215" y="32194"/>
                </a:lnTo>
                <a:lnTo>
                  <a:pt x="20213" y="28082"/>
                </a:lnTo>
                <a:lnTo>
                  <a:pt x="32199" y="28082"/>
                </a:lnTo>
                <a:lnTo>
                  <a:pt x="44186" y="32194"/>
                </a:lnTo>
                <a:lnTo>
                  <a:pt x="52064" y="40070"/>
                </a:lnTo>
                <a:lnTo>
                  <a:pt x="56172" y="52059"/>
                </a:lnTo>
                <a:lnTo>
                  <a:pt x="56172" y="59937"/>
                </a:lnTo>
                <a:lnTo>
                  <a:pt x="52064" y="71924"/>
                </a:lnTo>
                <a:lnTo>
                  <a:pt x="44186" y="80146"/>
                </a:lnTo>
                <a:lnTo>
                  <a:pt x="32199" y="83912"/>
                </a:lnTo>
                <a:lnTo>
                  <a:pt x="20213" y="83912"/>
                </a:lnTo>
                <a:lnTo>
                  <a:pt x="8215" y="80146"/>
                </a:lnTo>
                <a:lnTo>
                  <a:pt x="4120" y="76036"/>
                </a:lnTo>
                <a:lnTo>
                  <a:pt x="0" y="68158"/>
                </a:lnTo>
              </a:path>
            </a:pathLst>
          </a:custGeom>
          <a:ln w="6850">
            <a:solidFill>
              <a:srgbClr val="000000"/>
            </a:solidFill>
          </a:ln>
        </p:spPr>
        <p:txBody>
          <a:bodyPr wrap="square" lIns="0" tIns="0" rIns="0" bIns="0" rtlCol="0"/>
          <a:lstStyle/>
          <a:p>
            <a:endParaRPr/>
          </a:p>
        </p:txBody>
      </p:sp>
      <p:sp>
        <p:nvSpPr>
          <p:cNvPr id="260" name="object 260"/>
          <p:cNvSpPr/>
          <p:nvPr/>
        </p:nvSpPr>
        <p:spPr>
          <a:xfrm>
            <a:off x="6065918"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61" name="object 261"/>
          <p:cNvSpPr/>
          <p:nvPr/>
        </p:nvSpPr>
        <p:spPr>
          <a:xfrm>
            <a:off x="5993368" y="5993121"/>
            <a:ext cx="18473" cy="74519"/>
          </a:xfrm>
          <a:custGeom>
            <a:avLst/>
            <a:gdLst/>
            <a:ahLst/>
            <a:cxnLst/>
            <a:rect l="l" t="t" r="r" b="b"/>
            <a:pathLst>
              <a:path w="20320" h="84454">
                <a:moveTo>
                  <a:pt x="0" y="16099"/>
                </a:moveTo>
                <a:lnTo>
                  <a:pt x="7877" y="11988"/>
                </a:lnTo>
                <a:lnTo>
                  <a:pt x="19863" y="0"/>
                </a:lnTo>
                <a:lnTo>
                  <a:pt x="19863" y="83912"/>
                </a:lnTo>
              </a:path>
            </a:pathLst>
          </a:custGeom>
          <a:ln w="6850">
            <a:solidFill>
              <a:srgbClr val="000000"/>
            </a:solidFill>
          </a:ln>
        </p:spPr>
        <p:txBody>
          <a:bodyPr wrap="square" lIns="0" tIns="0" rIns="0" bIns="0" rtlCol="0"/>
          <a:lstStyle/>
          <a:p>
            <a:endParaRPr/>
          </a:p>
        </p:txBody>
      </p:sp>
      <p:sp>
        <p:nvSpPr>
          <p:cNvPr id="262" name="object 262"/>
          <p:cNvSpPr/>
          <p:nvPr/>
        </p:nvSpPr>
        <p:spPr>
          <a:xfrm>
            <a:off x="6058756" y="6060210"/>
            <a:ext cx="7505" cy="7284"/>
          </a:xfrm>
          <a:custGeom>
            <a:avLst/>
            <a:gdLst/>
            <a:ahLst/>
            <a:cxnLst/>
            <a:rect l="l" t="t" r="r" b="b"/>
            <a:pathLst>
              <a:path w="8254" h="8254">
                <a:moveTo>
                  <a:pt x="4108" y="0"/>
                </a:moveTo>
                <a:lnTo>
                  <a:pt x="0" y="4110"/>
                </a:lnTo>
                <a:lnTo>
                  <a:pt x="4108" y="7876"/>
                </a:lnTo>
                <a:lnTo>
                  <a:pt x="7877" y="4110"/>
                </a:lnTo>
                <a:lnTo>
                  <a:pt x="4108" y="0"/>
                </a:lnTo>
              </a:path>
            </a:pathLst>
          </a:custGeom>
          <a:ln w="6850">
            <a:solidFill>
              <a:srgbClr val="000000"/>
            </a:solidFill>
          </a:ln>
        </p:spPr>
        <p:txBody>
          <a:bodyPr wrap="square" lIns="0" tIns="0" rIns="0" bIns="0" rtlCol="0"/>
          <a:lstStyle/>
          <a:p>
            <a:endParaRPr/>
          </a:p>
        </p:txBody>
      </p:sp>
      <p:sp>
        <p:nvSpPr>
          <p:cNvPr id="263" name="object 263"/>
          <p:cNvSpPr/>
          <p:nvPr/>
        </p:nvSpPr>
        <p:spPr>
          <a:xfrm>
            <a:off x="6091447" y="5993121"/>
            <a:ext cx="51377" cy="74519"/>
          </a:xfrm>
          <a:custGeom>
            <a:avLst/>
            <a:gdLst/>
            <a:ahLst/>
            <a:cxnLst/>
            <a:rect l="l" t="t" r="r" b="b"/>
            <a:pathLst>
              <a:path w="56514" h="84454">
                <a:moveTo>
                  <a:pt x="23972" y="0"/>
                </a:moveTo>
                <a:lnTo>
                  <a:pt x="11986" y="4110"/>
                </a:lnTo>
                <a:lnTo>
                  <a:pt x="4108" y="16099"/>
                </a:lnTo>
                <a:lnTo>
                  <a:pt x="0" y="35965"/>
                </a:lnTo>
                <a:lnTo>
                  <a:pt x="0" y="47948"/>
                </a:lnTo>
                <a:lnTo>
                  <a:pt x="4108" y="68158"/>
                </a:lnTo>
                <a:lnTo>
                  <a:pt x="11986" y="80146"/>
                </a:lnTo>
                <a:lnTo>
                  <a:pt x="23972" y="83912"/>
                </a:lnTo>
                <a:lnTo>
                  <a:pt x="32200" y="83912"/>
                </a:lnTo>
                <a:lnTo>
                  <a:pt x="44186" y="80146"/>
                </a:lnTo>
                <a:lnTo>
                  <a:pt x="52064" y="68158"/>
                </a:lnTo>
                <a:lnTo>
                  <a:pt x="56171" y="47948"/>
                </a:lnTo>
                <a:lnTo>
                  <a:pt x="56171" y="35965"/>
                </a:lnTo>
                <a:lnTo>
                  <a:pt x="52064" y="16099"/>
                </a:lnTo>
                <a:lnTo>
                  <a:pt x="44186" y="4110"/>
                </a:lnTo>
                <a:lnTo>
                  <a:pt x="32200" y="0"/>
                </a:lnTo>
                <a:lnTo>
                  <a:pt x="23972" y="0"/>
                </a:lnTo>
              </a:path>
            </a:pathLst>
          </a:custGeom>
          <a:ln w="6850">
            <a:solidFill>
              <a:srgbClr val="000000"/>
            </a:solidFill>
          </a:ln>
        </p:spPr>
        <p:txBody>
          <a:bodyPr wrap="square" lIns="0" tIns="0" rIns="0" bIns="0" rtlCol="0"/>
          <a:lstStyle/>
          <a:p>
            <a:endParaRPr/>
          </a:p>
        </p:txBody>
      </p:sp>
      <p:sp>
        <p:nvSpPr>
          <p:cNvPr id="264" name="object 264"/>
          <p:cNvSpPr/>
          <p:nvPr/>
        </p:nvSpPr>
        <p:spPr>
          <a:xfrm>
            <a:off x="6975097"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65" name="object 265"/>
          <p:cNvSpPr/>
          <p:nvPr/>
        </p:nvSpPr>
        <p:spPr>
          <a:xfrm>
            <a:off x="6902238" y="5993121"/>
            <a:ext cx="18473" cy="74519"/>
          </a:xfrm>
          <a:custGeom>
            <a:avLst/>
            <a:gdLst/>
            <a:ahLst/>
            <a:cxnLst/>
            <a:rect l="l" t="t" r="r" b="b"/>
            <a:pathLst>
              <a:path w="20320" h="84454">
                <a:moveTo>
                  <a:pt x="0" y="16099"/>
                </a:moveTo>
                <a:lnTo>
                  <a:pt x="8229" y="11988"/>
                </a:lnTo>
                <a:lnTo>
                  <a:pt x="20214" y="0"/>
                </a:lnTo>
                <a:lnTo>
                  <a:pt x="20214" y="83912"/>
                </a:lnTo>
              </a:path>
            </a:pathLst>
          </a:custGeom>
          <a:ln w="6850">
            <a:solidFill>
              <a:srgbClr val="000000"/>
            </a:solidFill>
          </a:ln>
        </p:spPr>
        <p:txBody>
          <a:bodyPr wrap="square" lIns="0" tIns="0" rIns="0" bIns="0" rtlCol="0"/>
          <a:lstStyle/>
          <a:p>
            <a:endParaRPr/>
          </a:p>
        </p:txBody>
      </p:sp>
      <p:sp>
        <p:nvSpPr>
          <p:cNvPr id="266" name="object 266"/>
          <p:cNvSpPr/>
          <p:nvPr/>
        </p:nvSpPr>
        <p:spPr>
          <a:xfrm>
            <a:off x="6967947" y="6060210"/>
            <a:ext cx="7505" cy="7284"/>
          </a:xfrm>
          <a:custGeom>
            <a:avLst/>
            <a:gdLst/>
            <a:ahLst/>
            <a:cxnLst/>
            <a:rect l="l" t="t" r="r" b="b"/>
            <a:pathLst>
              <a:path w="8254" h="8254">
                <a:moveTo>
                  <a:pt x="3757" y="0"/>
                </a:moveTo>
                <a:lnTo>
                  <a:pt x="0" y="4110"/>
                </a:lnTo>
                <a:lnTo>
                  <a:pt x="3757" y="7876"/>
                </a:lnTo>
                <a:lnTo>
                  <a:pt x="7865" y="4110"/>
                </a:lnTo>
                <a:lnTo>
                  <a:pt x="3757" y="0"/>
                </a:lnTo>
              </a:path>
            </a:pathLst>
          </a:custGeom>
          <a:ln w="6850">
            <a:solidFill>
              <a:srgbClr val="000000"/>
            </a:solidFill>
          </a:ln>
        </p:spPr>
        <p:txBody>
          <a:bodyPr wrap="square" lIns="0" tIns="0" rIns="0" bIns="0" rtlCol="0"/>
          <a:lstStyle/>
          <a:p>
            <a:endParaRPr/>
          </a:p>
        </p:txBody>
      </p:sp>
      <p:sp>
        <p:nvSpPr>
          <p:cNvPr id="267" name="object 267"/>
          <p:cNvSpPr/>
          <p:nvPr/>
        </p:nvSpPr>
        <p:spPr>
          <a:xfrm>
            <a:off x="7000635" y="5993121"/>
            <a:ext cx="50800" cy="74519"/>
          </a:xfrm>
          <a:custGeom>
            <a:avLst/>
            <a:gdLst/>
            <a:ahLst/>
            <a:cxnLst/>
            <a:rect l="l" t="t" r="r" b="b"/>
            <a:pathLst>
              <a:path w="55879" h="84454">
                <a:moveTo>
                  <a:pt x="47944" y="0"/>
                </a:moveTo>
                <a:lnTo>
                  <a:pt x="7877" y="0"/>
                </a:lnTo>
                <a:lnTo>
                  <a:pt x="4108" y="35965"/>
                </a:lnTo>
                <a:lnTo>
                  <a:pt x="7877" y="32194"/>
                </a:lnTo>
                <a:lnTo>
                  <a:pt x="19863" y="28082"/>
                </a:lnTo>
                <a:lnTo>
                  <a:pt x="31850" y="28082"/>
                </a:lnTo>
                <a:lnTo>
                  <a:pt x="43836" y="32194"/>
                </a:lnTo>
                <a:lnTo>
                  <a:pt x="52053" y="40070"/>
                </a:lnTo>
                <a:lnTo>
                  <a:pt x="55822" y="52059"/>
                </a:lnTo>
                <a:lnTo>
                  <a:pt x="55822" y="59937"/>
                </a:lnTo>
                <a:lnTo>
                  <a:pt x="52053" y="71924"/>
                </a:lnTo>
                <a:lnTo>
                  <a:pt x="43836" y="80146"/>
                </a:lnTo>
                <a:lnTo>
                  <a:pt x="31850" y="83912"/>
                </a:lnTo>
                <a:lnTo>
                  <a:pt x="19863" y="83912"/>
                </a:lnTo>
                <a:lnTo>
                  <a:pt x="7877" y="80146"/>
                </a:lnTo>
                <a:lnTo>
                  <a:pt x="4108" y="76036"/>
                </a:lnTo>
                <a:lnTo>
                  <a:pt x="0" y="68158"/>
                </a:lnTo>
              </a:path>
            </a:pathLst>
          </a:custGeom>
          <a:ln w="6850">
            <a:solidFill>
              <a:srgbClr val="000000"/>
            </a:solidFill>
          </a:ln>
        </p:spPr>
        <p:txBody>
          <a:bodyPr wrap="square" lIns="0" tIns="0" rIns="0" bIns="0" rtlCol="0"/>
          <a:lstStyle/>
          <a:p>
            <a:endParaRPr/>
          </a:p>
        </p:txBody>
      </p:sp>
      <p:sp>
        <p:nvSpPr>
          <p:cNvPr id="268" name="object 268"/>
          <p:cNvSpPr/>
          <p:nvPr/>
        </p:nvSpPr>
        <p:spPr>
          <a:xfrm>
            <a:off x="7884288"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69" name="object 269"/>
          <p:cNvSpPr/>
          <p:nvPr/>
        </p:nvSpPr>
        <p:spPr>
          <a:xfrm>
            <a:off x="7800534" y="5993121"/>
            <a:ext cx="51377" cy="74519"/>
          </a:xfrm>
          <a:custGeom>
            <a:avLst/>
            <a:gdLst/>
            <a:ahLst/>
            <a:cxnLst/>
            <a:rect l="l" t="t" r="r" b="b"/>
            <a:pathLst>
              <a:path w="56515" h="84454">
                <a:moveTo>
                  <a:pt x="4106" y="20205"/>
                </a:moveTo>
                <a:lnTo>
                  <a:pt x="4106" y="16099"/>
                </a:lnTo>
                <a:lnTo>
                  <a:pt x="7876" y="7877"/>
                </a:lnTo>
                <a:lnTo>
                  <a:pt x="11984" y="4110"/>
                </a:lnTo>
                <a:lnTo>
                  <a:pt x="19863" y="0"/>
                </a:lnTo>
                <a:lnTo>
                  <a:pt x="35958" y="0"/>
                </a:lnTo>
                <a:lnTo>
                  <a:pt x="44185" y="4110"/>
                </a:lnTo>
                <a:lnTo>
                  <a:pt x="47942" y="7877"/>
                </a:lnTo>
                <a:lnTo>
                  <a:pt x="52064" y="16099"/>
                </a:lnTo>
                <a:lnTo>
                  <a:pt x="52064" y="23976"/>
                </a:lnTo>
                <a:lnTo>
                  <a:pt x="47942" y="32194"/>
                </a:lnTo>
                <a:lnTo>
                  <a:pt x="40065" y="44182"/>
                </a:lnTo>
                <a:lnTo>
                  <a:pt x="0" y="83912"/>
                </a:lnTo>
                <a:lnTo>
                  <a:pt x="56172" y="83912"/>
                </a:lnTo>
              </a:path>
            </a:pathLst>
          </a:custGeom>
          <a:ln w="6850">
            <a:solidFill>
              <a:srgbClr val="000000"/>
            </a:solidFill>
          </a:ln>
        </p:spPr>
        <p:txBody>
          <a:bodyPr wrap="square" lIns="0" tIns="0" rIns="0" bIns="0" rtlCol="0"/>
          <a:lstStyle/>
          <a:p>
            <a:endParaRPr/>
          </a:p>
        </p:txBody>
      </p:sp>
      <p:sp>
        <p:nvSpPr>
          <p:cNvPr id="270" name="object 270"/>
          <p:cNvSpPr/>
          <p:nvPr/>
        </p:nvSpPr>
        <p:spPr>
          <a:xfrm>
            <a:off x="7876820" y="6060210"/>
            <a:ext cx="7505" cy="7284"/>
          </a:xfrm>
          <a:custGeom>
            <a:avLst/>
            <a:gdLst/>
            <a:ahLst/>
            <a:cxnLst/>
            <a:rect l="l" t="t" r="r" b="b"/>
            <a:pathLst>
              <a:path w="8254" h="8254">
                <a:moveTo>
                  <a:pt x="4106" y="0"/>
                </a:moveTo>
                <a:lnTo>
                  <a:pt x="0" y="4110"/>
                </a:lnTo>
                <a:lnTo>
                  <a:pt x="4106" y="7876"/>
                </a:lnTo>
                <a:lnTo>
                  <a:pt x="8215" y="4110"/>
                </a:lnTo>
                <a:lnTo>
                  <a:pt x="4106" y="0"/>
                </a:lnTo>
              </a:path>
            </a:pathLst>
          </a:custGeom>
          <a:ln w="6850">
            <a:solidFill>
              <a:srgbClr val="000000"/>
            </a:solidFill>
          </a:ln>
        </p:spPr>
        <p:txBody>
          <a:bodyPr wrap="square" lIns="0" tIns="0" rIns="0" bIns="0" rtlCol="0"/>
          <a:lstStyle/>
          <a:p>
            <a:endParaRPr/>
          </a:p>
        </p:txBody>
      </p:sp>
      <p:sp>
        <p:nvSpPr>
          <p:cNvPr id="271" name="object 271"/>
          <p:cNvSpPr/>
          <p:nvPr/>
        </p:nvSpPr>
        <p:spPr>
          <a:xfrm>
            <a:off x="7909827" y="5993121"/>
            <a:ext cx="50800" cy="74519"/>
          </a:xfrm>
          <a:custGeom>
            <a:avLst/>
            <a:gdLst/>
            <a:ahLst/>
            <a:cxnLst/>
            <a:rect l="l" t="t" r="r" b="b"/>
            <a:pathLst>
              <a:path w="55879" h="84454">
                <a:moveTo>
                  <a:pt x="23970" y="0"/>
                </a:moveTo>
                <a:lnTo>
                  <a:pt x="11984" y="4110"/>
                </a:lnTo>
                <a:lnTo>
                  <a:pt x="3756" y="16099"/>
                </a:lnTo>
                <a:lnTo>
                  <a:pt x="0" y="35965"/>
                </a:lnTo>
                <a:lnTo>
                  <a:pt x="0" y="47948"/>
                </a:lnTo>
                <a:lnTo>
                  <a:pt x="3756" y="68158"/>
                </a:lnTo>
                <a:lnTo>
                  <a:pt x="11984" y="80146"/>
                </a:lnTo>
                <a:lnTo>
                  <a:pt x="23970" y="83912"/>
                </a:lnTo>
                <a:lnTo>
                  <a:pt x="31850" y="83912"/>
                </a:lnTo>
                <a:lnTo>
                  <a:pt x="43834" y="80146"/>
                </a:lnTo>
                <a:lnTo>
                  <a:pt x="51713" y="68158"/>
                </a:lnTo>
                <a:lnTo>
                  <a:pt x="55822" y="47948"/>
                </a:lnTo>
                <a:lnTo>
                  <a:pt x="55822" y="35965"/>
                </a:lnTo>
                <a:lnTo>
                  <a:pt x="51713" y="16099"/>
                </a:lnTo>
                <a:lnTo>
                  <a:pt x="43834" y="4110"/>
                </a:lnTo>
                <a:lnTo>
                  <a:pt x="31850" y="0"/>
                </a:lnTo>
                <a:lnTo>
                  <a:pt x="23970" y="0"/>
                </a:lnTo>
              </a:path>
            </a:pathLst>
          </a:custGeom>
          <a:ln w="6850">
            <a:solidFill>
              <a:srgbClr val="000000"/>
            </a:solidFill>
          </a:ln>
        </p:spPr>
        <p:txBody>
          <a:bodyPr wrap="square" lIns="0" tIns="0" rIns="0" bIns="0" rtlCol="0"/>
          <a:lstStyle/>
          <a:p>
            <a:endParaRPr/>
          </a:p>
        </p:txBody>
      </p:sp>
      <p:sp>
        <p:nvSpPr>
          <p:cNvPr id="272" name="object 272"/>
          <p:cNvSpPr/>
          <p:nvPr/>
        </p:nvSpPr>
        <p:spPr>
          <a:xfrm>
            <a:off x="8793480"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273" name="object 273"/>
          <p:cNvSpPr/>
          <p:nvPr/>
        </p:nvSpPr>
        <p:spPr>
          <a:xfrm>
            <a:off x="8709724" y="5993121"/>
            <a:ext cx="50800" cy="74519"/>
          </a:xfrm>
          <a:custGeom>
            <a:avLst/>
            <a:gdLst/>
            <a:ahLst/>
            <a:cxnLst/>
            <a:rect l="l" t="t" r="r" b="b"/>
            <a:pathLst>
              <a:path w="55879" h="84454">
                <a:moveTo>
                  <a:pt x="3768" y="20205"/>
                </a:moveTo>
                <a:lnTo>
                  <a:pt x="3768" y="16099"/>
                </a:lnTo>
                <a:lnTo>
                  <a:pt x="7876" y="7877"/>
                </a:lnTo>
                <a:lnTo>
                  <a:pt x="11986" y="4110"/>
                </a:lnTo>
                <a:lnTo>
                  <a:pt x="19863" y="0"/>
                </a:lnTo>
                <a:lnTo>
                  <a:pt x="35958" y="0"/>
                </a:lnTo>
                <a:lnTo>
                  <a:pt x="43836" y="4110"/>
                </a:lnTo>
                <a:lnTo>
                  <a:pt x="47944" y="7877"/>
                </a:lnTo>
                <a:lnTo>
                  <a:pt x="52051" y="16099"/>
                </a:lnTo>
                <a:lnTo>
                  <a:pt x="52051" y="23976"/>
                </a:lnTo>
                <a:lnTo>
                  <a:pt x="47944" y="32194"/>
                </a:lnTo>
                <a:lnTo>
                  <a:pt x="40065" y="44182"/>
                </a:lnTo>
                <a:lnTo>
                  <a:pt x="0" y="83912"/>
                </a:lnTo>
                <a:lnTo>
                  <a:pt x="55820" y="83912"/>
                </a:lnTo>
              </a:path>
            </a:pathLst>
          </a:custGeom>
          <a:ln w="6850">
            <a:solidFill>
              <a:srgbClr val="000000"/>
            </a:solidFill>
          </a:ln>
        </p:spPr>
        <p:txBody>
          <a:bodyPr wrap="square" lIns="0" tIns="0" rIns="0" bIns="0" rtlCol="0"/>
          <a:lstStyle/>
          <a:p>
            <a:endParaRPr/>
          </a:p>
        </p:txBody>
      </p:sp>
      <p:sp>
        <p:nvSpPr>
          <p:cNvPr id="274" name="object 274"/>
          <p:cNvSpPr/>
          <p:nvPr/>
        </p:nvSpPr>
        <p:spPr>
          <a:xfrm>
            <a:off x="8786010" y="6060210"/>
            <a:ext cx="7505" cy="7284"/>
          </a:xfrm>
          <a:custGeom>
            <a:avLst/>
            <a:gdLst/>
            <a:ahLst/>
            <a:cxnLst/>
            <a:rect l="l" t="t" r="r" b="b"/>
            <a:pathLst>
              <a:path w="8254" h="8254">
                <a:moveTo>
                  <a:pt x="4106" y="0"/>
                </a:moveTo>
                <a:lnTo>
                  <a:pt x="0" y="4110"/>
                </a:lnTo>
                <a:lnTo>
                  <a:pt x="4106" y="7876"/>
                </a:lnTo>
                <a:lnTo>
                  <a:pt x="8216" y="4110"/>
                </a:lnTo>
                <a:lnTo>
                  <a:pt x="4106" y="0"/>
                </a:lnTo>
              </a:path>
            </a:pathLst>
          </a:custGeom>
          <a:ln w="6850">
            <a:solidFill>
              <a:srgbClr val="000000"/>
            </a:solidFill>
          </a:ln>
        </p:spPr>
        <p:txBody>
          <a:bodyPr wrap="square" lIns="0" tIns="0" rIns="0" bIns="0" rtlCol="0"/>
          <a:lstStyle/>
          <a:p>
            <a:endParaRPr/>
          </a:p>
        </p:txBody>
      </p:sp>
      <p:sp>
        <p:nvSpPr>
          <p:cNvPr id="275" name="object 275"/>
          <p:cNvSpPr/>
          <p:nvPr/>
        </p:nvSpPr>
        <p:spPr>
          <a:xfrm>
            <a:off x="8818699" y="5993121"/>
            <a:ext cx="51377" cy="74519"/>
          </a:xfrm>
          <a:custGeom>
            <a:avLst/>
            <a:gdLst/>
            <a:ahLst/>
            <a:cxnLst/>
            <a:rect l="l" t="t" r="r" b="b"/>
            <a:pathLst>
              <a:path w="56515" h="84454">
                <a:moveTo>
                  <a:pt x="48294" y="0"/>
                </a:moveTo>
                <a:lnTo>
                  <a:pt x="8216" y="0"/>
                </a:lnTo>
                <a:lnTo>
                  <a:pt x="4106" y="35965"/>
                </a:lnTo>
                <a:lnTo>
                  <a:pt x="8216" y="32194"/>
                </a:lnTo>
                <a:lnTo>
                  <a:pt x="20214" y="28082"/>
                </a:lnTo>
                <a:lnTo>
                  <a:pt x="32187" y="28082"/>
                </a:lnTo>
                <a:lnTo>
                  <a:pt x="44186" y="32194"/>
                </a:lnTo>
                <a:lnTo>
                  <a:pt x="52063" y="40070"/>
                </a:lnTo>
                <a:lnTo>
                  <a:pt x="56171" y="52059"/>
                </a:lnTo>
                <a:lnTo>
                  <a:pt x="56171" y="59937"/>
                </a:lnTo>
                <a:lnTo>
                  <a:pt x="52063" y="71924"/>
                </a:lnTo>
                <a:lnTo>
                  <a:pt x="44186" y="80146"/>
                </a:lnTo>
                <a:lnTo>
                  <a:pt x="32187" y="83912"/>
                </a:lnTo>
                <a:lnTo>
                  <a:pt x="20214" y="83912"/>
                </a:lnTo>
                <a:lnTo>
                  <a:pt x="8216" y="80146"/>
                </a:lnTo>
                <a:lnTo>
                  <a:pt x="4106" y="76036"/>
                </a:lnTo>
                <a:lnTo>
                  <a:pt x="0" y="68158"/>
                </a:lnTo>
              </a:path>
            </a:pathLst>
          </a:custGeom>
          <a:ln w="6850">
            <a:solidFill>
              <a:srgbClr val="000000"/>
            </a:solidFill>
          </a:ln>
        </p:spPr>
        <p:txBody>
          <a:bodyPr wrap="square" lIns="0" tIns="0" rIns="0" bIns="0" rtlCol="0"/>
          <a:lstStyle/>
          <a:p>
            <a:endParaRPr/>
          </a:p>
        </p:txBody>
      </p:sp>
      <p:sp>
        <p:nvSpPr>
          <p:cNvPr id="276" name="object 276"/>
          <p:cNvSpPr/>
          <p:nvPr/>
        </p:nvSpPr>
        <p:spPr>
          <a:xfrm>
            <a:off x="4425020"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77" name="object 277"/>
          <p:cNvSpPr/>
          <p:nvPr/>
        </p:nvSpPr>
        <p:spPr>
          <a:xfrm>
            <a:off x="4606853"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78" name="object 278"/>
          <p:cNvSpPr/>
          <p:nvPr/>
        </p:nvSpPr>
        <p:spPr>
          <a:xfrm>
            <a:off x="4788697"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79" name="object 279"/>
          <p:cNvSpPr/>
          <p:nvPr/>
        </p:nvSpPr>
        <p:spPr>
          <a:xfrm>
            <a:off x="4970532"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0" name="object 280"/>
          <p:cNvSpPr/>
          <p:nvPr/>
        </p:nvSpPr>
        <p:spPr>
          <a:xfrm>
            <a:off x="5334210"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1" name="object 281"/>
          <p:cNvSpPr/>
          <p:nvPr/>
        </p:nvSpPr>
        <p:spPr>
          <a:xfrm>
            <a:off x="5515736"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2" name="object 282"/>
          <p:cNvSpPr/>
          <p:nvPr/>
        </p:nvSpPr>
        <p:spPr>
          <a:xfrm>
            <a:off x="5697569"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3" name="object 283"/>
          <p:cNvSpPr/>
          <p:nvPr/>
        </p:nvSpPr>
        <p:spPr>
          <a:xfrm>
            <a:off x="5879403"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4" name="object 284"/>
          <p:cNvSpPr/>
          <p:nvPr/>
        </p:nvSpPr>
        <p:spPr>
          <a:xfrm>
            <a:off x="6243082"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5" name="object 285"/>
          <p:cNvSpPr/>
          <p:nvPr/>
        </p:nvSpPr>
        <p:spPr>
          <a:xfrm>
            <a:off x="6424916"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6" name="object 286"/>
          <p:cNvSpPr/>
          <p:nvPr/>
        </p:nvSpPr>
        <p:spPr>
          <a:xfrm>
            <a:off x="6606750"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7" name="object 287"/>
          <p:cNvSpPr/>
          <p:nvPr/>
        </p:nvSpPr>
        <p:spPr>
          <a:xfrm>
            <a:off x="6788593"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8" name="object 288"/>
          <p:cNvSpPr/>
          <p:nvPr/>
        </p:nvSpPr>
        <p:spPr>
          <a:xfrm>
            <a:off x="7152272"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89" name="object 289"/>
          <p:cNvSpPr/>
          <p:nvPr/>
        </p:nvSpPr>
        <p:spPr>
          <a:xfrm>
            <a:off x="7334105"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0" name="object 290"/>
          <p:cNvSpPr/>
          <p:nvPr/>
        </p:nvSpPr>
        <p:spPr>
          <a:xfrm>
            <a:off x="7515939"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1" name="object 291"/>
          <p:cNvSpPr/>
          <p:nvPr/>
        </p:nvSpPr>
        <p:spPr>
          <a:xfrm>
            <a:off x="7697784"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2" name="object 292"/>
          <p:cNvSpPr/>
          <p:nvPr/>
        </p:nvSpPr>
        <p:spPr>
          <a:xfrm>
            <a:off x="8061463"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3" name="object 293"/>
          <p:cNvSpPr/>
          <p:nvPr/>
        </p:nvSpPr>
        <p:spPr>
          <a:xfrm>
            <a:off x="8243296"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4" name="object 294"/>
          <p:cNvSpPr/>
          <p:nvPr/>
        </p:nvSpPr>
        <p:spPr>
          <a:xfrm>
            <a:off x="8425130"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5" name="object 295"/>
          <p:cNvSpPr/>
          <p:nvPr/>
        </p:nvSpPr>
        <p:spPr>
          <a:xfrm>
            <a:off x="8606975" y="5901858"/>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296" name="object 296"/>
          <p:cNvSpPr/>
          <p:nvPr/>
        </p:nvSpPr>
        <p:spPr>
          <a:xfrm>
            <a:off x="6431464" y="6156310"/>
            <a:ext cx="40409" cy="49306"/>
          </a:xfrm>
          <a:custGeom>
            <a:avLst/>
            <a:gdLst/>
            <a:ahLst/>
            <a:cxnLst/>
            <a:rect l="l" t="t" r="r" b="b"/>
            <a:pathLst>
              <a:path w="44450" h="55879">
                <a:moveTo>
                  <a:pt x="43836" y="11988"/>
                </a:moveTo>
                <a:lnTo>
                  <a:pt x="40065" y="3767"/>
                </a:lnTo>
                <a:lnTo>
                  <a:pt x="28078" y="0"/>
                </a:lnTo>
                <a:lnTo>
                  <a:pt x="16092" y="0"/>
                </a:lnTo>
                <a:lnTo>
                  <a:pt x="4106" y="3767"/>
                </a:lnTo>
                <a:lnTo>
                  <a:pt x="0" y="11988"/>
                </a:lnTo>
                <a:lnTo>
                  <a:pt x="4106" y="19866"/>
                </a:lnTo>
                <a:lnTo>
                  <a:pt x="11984" y="23976"/>
                </a:lnTo>
                <a:lnTo>
                  <a:pt x="31837" y="27742"/>
                </a:lnTo>
                <a:lnTo>
                  <a:pt x="40065" y="31854"/>
                </a:lnTo>
                <a:lnTo>
                  <a:pt x="43836" y="39731"/>
                </a:lnTo>
                <a:lnTo>
                  <a:pt x="43836" y="43843"/>
                </a:lnTo>
                <a:lnTo>
                  <a:pt x="40065" y="51719"/>
                </a:lnTo>
                <a:lnTo>
                  <a:pt x="28078" y="55830"/>
                </a:lnTo>
                <a:lnTo>
                  <a:pt x="16092" y="55830"/>
                </a:lnTo>
                <a:lnTo>
                  <a:pt x="4106" y="51719"/>
                </a:lnTo>
                <a:lnTo>
                  <a:pt x="0" y="43843"/>
                </a:lnTo>
              </a:path>
            </a:pathLst>
          </a:custGeom>
          <a:ln w="6850">
            <a:solidFill>
              <a:srgbClr val="000000"/>
            </a:solidFill>
          </a:ln>
        </p:spPr>
        <p:txBody>
          <a:bodyPr wrap="square" lIns="0" tIns="0" rIns="0" bIns="0" rtlCol="0"/>
          <a:lstStyle/>
          <a:p>
            <a:endParaRPr/>
          </a:p>
        </p:txBody>
      </p:sp>
      <p:sp>
        <p:nvSpPr>
          <p:cNvPr id="297" name="object 297"/>
          <p:cNvSpPr/>
          <p:nvPr/>
        </p:nvSpPr>
        <p:spPr>
          <a:xfrm>
            <a:off x="6493426" y="6156310"/>
            <a:ext cx="43873" cy="49306"/>
          </a:xfrm>
          <a:custGeom>
            <a:avLst/>
            <a:gdLst/>
            <a:ahLst/>
            <a:cxnLst/>
            <a:rect l="l" t="t" r="r" b="b"/>
            <a:pathLst>
              <a:path w="48259" h="55879">
                <a:moveTo>
                  <a:pt x="0" y="23976"/>
                </a:moveTo>
                <a:lnTo>
                  <a:pt x="47944" y="23976"/>
                </a:lnTo>
                <a:lnTo>
                  <a:pt x="47944" y="15755"/>
                </a:lnTo>
                <a:lnTo>
                  <a:pt x="43836" y="7877"/>
                </a:lnTo>
                <a:lnTo>
                  <a:pt x="39715" y="3767"/>
                </a:lnTo>
                <a:lnTo>
                  <a:pt x="31839" y="0"/>
                </a:lnTo>
                <a:lnTo>
                  <a:pt x="19851" y="0"/>
                </a:lnTo>
                <a:lnTo>
                  <a:pt x="11973" y="3767"/>
                </a:lnTo>
                <a:lnTo>
                  <a:pt x="3758" y="11988"/>
                </a:lnTo>
                <a:lnTo>
                  <a:pt x="0" y="23976"/>
                </a:lnTo>
                <a:lnTo>
                  <a:pt x="0" y="31854"/>
                </a:lnTo>
                <a:lnTo>
                  <a:pt x="3758" y="43843"/>
                </a:lnTo>
                <a:lnTo>
                  <a:pt x="11973" y="51719"/>
                </a:lnTo>
                <a:lnTo>
                  <a:pt x="19851" y="55830"/>
                </a:lnTo>
                <a:lnTo>
                  <a:pt x="31839" y="55830"/>
                </a:lnTo>
                <a:lnTo>
                  <a:pt x="39715" y="51719"/>
                </a:lnTo>
                <a:lnTo>
                  <a:pt x="47944" y="43843"/>
                </a:lnTo>
              </a:path>
            </a:pathLst>
          </a:custGeom>
          <a:ln w="6850">
            <a:solidFill>
              <a:srgbClr val="000000"/>
            </a:solidFill>
          </a:ln>
        </p:spPr>
        <p:txBody>
          <a:bodyPr wrap="square" lIns="0" tIns="0" rIns="0" bIns="0" rtlCol="0"/>
          <a:lstStyle/>
          <a:p>
            <a:endParaRPr/>
          </a:p>
        </p:txBody>
      </p:sp>
      <p:sp>
        <p:nvSpPr>
          <p:cNvPr id="298" name="object 298"/>
          <p:cNvSpPr/>
          <p:nvPr/>
        </p:nvSpPr>
        <p:spPr>
          <a:xfrm>
            <a:off x="6558804" y="6156310"/>
            <a:ext cx="43873" cy="49306"/>
          </a:xfrm>
          <a:custGeom>
            <a:avLst/>
            <a:gdLst/>
            <a:ahLst/>
            <a:cxnLst/>
            <a:rect l="l" t="t" r="r" b="b"/>
            <a:pathLst>
              <a:path w="48259" h="55879">
                <a:moveTo>
                  <a:pt x="47956" y="11988"/>
                </a:moveTo>
                <a:lnTo>
                  <a:pt x="40078" y="3767"/>
                </a:lnTo>
                <a:lnTo>
                  <a:pt x="31851" y="0"/>
                </a:lnTo>
                <a:lnTo>
                  <a:pt x="19863" y="0"/>
                </a:lnTo>
                <a:lnTo>
                  <a:pt x="11987" y="3767"/>
                </a:lnTo>
                <a:lnTo>
                  <a:pt x="4109" y="11988"/>
                </a:lnTo>
                <a:lnTo>
                  <a:pt x="0" y="23976"/>
                </a:lnTo>
                <a:lnTo>
                  <a:pt x="0" y="31854"/>
                </a:lnTo>
                <a:lnTo>
                  <a:pt x="4109" y="43843"/>
                </a:lnTo>
                <a:lnTo>
                  <a:pt x="11987" y="51719"/>
                </a:lnTo>
                <a:lnTo>
                  <a:pt x="19863" y="55830"/>
                </a:lnTo>
                <a:lnTo>
                  <a:pt x="31851" y="55830"/>
                </a:lnTo>
                <a:lnTo>
                  <a:pt x="40078" y="51719"/>
                </a:lnTo>
                <a:lnTo>
                  <a:pt x="47956" y="43843"/>
                </a:lnTo>
              </a:path>
            </a:pathLst>
          </a:custGeom>
          <a:ln w="6850">
            <a:solidFill>
              <a:srgbClr val="000000"/>
            </a:solidFill>
          </a:ln>
        </p:spPr>
        <p:txBody>
          <a:bodyPr wrap="square" lIns="0" tIns="0" rIns="0" bIns="0" rtlCol="0"/>
          <a:lstStyle/>
          <a:p>
            <a:endParaRPr/>
          </a:p>
        </p:txBody>
      </p:sp>
      <p:sp>
        <p:nvSpPr>
          <p:cNvPr id="299" name="object 299"/>
          <p:cNvSpPr/>
          <p:nvPr/>
        </p:nvSpPr>
        <p:spPr>
          <a:xfrm>
            <a:off x="4247845" y="5130625"/>
            <a:ext cx="4546023" cy="0"/>
          </a:xfrm>
          <a:custGeom>
            <a:avLst/>
            <a:gdLst/>
            <a:ahLst/>
            <a:cxnLst/>
            <a:rect l="l" t="t" r="r" b="b"/>
            <a:pathLst>
              <a:path w="5000625">
                <a:moveTo>
                  <a:pt x="0" y="0"/>
                </a:moveTo>
                <a:lnTo>
                  <a:pt x="5000197" y="0"/>
                </a:lnTo>
              </a:path>
            </a:pathLst>
          </a:custGeom>
          <a:ln w="10275">
            <a:solidFill>
              <a:srgbClr val="000000"/>
            </a:solidFill>
          </a:ln>
        </p:spPr>
        <p:txBody>
          <a:bodyPr wrap="square" lIns="0" tIns="0" rIns="0" bIns="0" rtlCol="0"/>
          <a:lstStyle/>
          <a:p>
            <a:endParaRPr/>
          </a:p>
        </p:txBody>
      </p:sp>
      <p:sp>
        <p:nvSpPr>
          <p:cNvPr id="300" name="object 300"/>
          <p:cNvSpPr/>
          <p:nvPr/>
        </p:nvSpPr>
        <p:spPr>
          <a:xfrm>
            <a:off x="4247845"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1" name="object 301"/>
          <p:cNvSpPr/>
          <p:nvPr/>
        </p:nvSpPr>
        <p:spPr>
          <a:xfrm>
            <a:off x="5157036"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2" name="object 302"/>
          <p:cNvSpPr/>
          <p:nvPr/>
        </p:nvSpPr>
        <p:spPr>
          <a:xfrm>
            <a:off x="6065918"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3" name="object 303"/>
          <p:cNvSpPr/>
          <p:nvPr/>
        </p:nvSpPr>
        <p:spPr>
          <a:xfrm>
            <a:off x="6975097"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4" name="object 304"/>
          <p:cNvSpPr/>
          <p:nvPr/>
        </p:nvSpPr>
        <p:spPr>
          <a:xfrm>
            <a:off x="7884288"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5" name="object 305"/>
          <p:cNvSpPr/>
          <p:nvPr/>
        </p:nvSpPr>
        <p:spPr>
          <a:xfrm>
            <a:off x="8793480" y="5130625"/>
            <a:ext cx="0" cy="777127"/>
          </a:xfrm>
          <a:custGeom>
            <a:avLst/>
            <a:gdLst/>
            <a:ahLst/>
            <a:cxnLst/>
            <a:rect l="l" t="t" r="r" b="b"/>
            <a:pathLst>
              <a:path h="880745">
                <a:moveTo>
                  <a:pt x="0" y="0"/>
                </a:moveTo>
                <a:lnTo>
                  <a:pt x="0" y="880570"/>
                </a:lnTo>
              </a:path>
            </a:pathLst>
          </a:custGeom>
          <a:ln w="10275">
            <a:solidFill>
              <a:srgbClr val="000000"/>
            </a:solidFill>
            <a:prstDash val="lgDash"/>
          </a:ln>
        </p:spPr>
        <p:txBody>
          <a:bodyPr wrap="square" lIns="0" tIns="0" rIns="0" bIns="0" rtlCol="0"/>
          <a:lstStyle/>
          <a:p>
            <a:endParaRPr/>
          </a:p>
        </p:txBody>
      </p:sp>
      <p:sp>
        <p:nvSpPr>
          <p:cNvPr id="306" name="object 306"/>
          <p:cNvSpPr/>
          <p:nvPr/>
        </p:nvSpPr>
        <p:spPr>
          <a:xfrm>
            <a:off x="4425020"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07" name="object 307"/>
          <p:cNvSpPr/>
          <p:nvPr/>
        </p:nvSpPr>
        <p:spPr>
          <a:xfrm>
            <a:off x="4606853"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08" name="object 308"/>
          <p:cNvSpPr/>
          <p:nvPr/>
        </p:nvSpPr>
        <p:spPr>
          <a:xfrm>
            <a:off x="4788697"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09" name="object 309"/>
          <p:cNvSpPr/>
          <p:nvPr/>
        </p:nvSpPr>
        <p:spPr>
          <a:xfrm>
            <a:off x="4970532"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0" name="object 310"/>
          <p:cNvSpPr/>
          <p:nvPr/>
        </p:nvSpPr>
        <p:spPr>
          <a:xfrm>
            <a:off x="5334210"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1" name="object 311"/>
          <p:cNvSpPr/>
          <p:nvPr/>
        </p:nvSpPr>
        <p:spPr>
          <a:xfrm>
            <a:off x="5515736"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2" name="object 312"/>
          <p:cNvSpPr/>
          <p:nvPr/>
        </p:nvSpPr>
        <p:spPr>
          <a:xfrm>
            <a:off x="5697569"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3" name="object 313"/>
          <p:cNvSpPr/>
          <p:nvPr/>
        </p:nvSpPr>
        <p:spPr>
          <a:xfrm>
            <a:off x="5879403"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4" name="object 314"/>
          <p:cNvSpPr/>
          <p:nvPr/>
        </p:nvSpPr>
        <p:spPr>
          <a:xfrm>
            <a:off x="6243082"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5" name="object 315"/>
          <p:cNvSpPr/>
          <p:nvPr/>
        </p:nvSpPr>
        <p:spPr>
          <a:xfrm>
            <a:off x="6424916"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6" name="object 316"/>
          <p:cNvSpPr/>
          <p:nvPr/>
        </p:nvSpPr>
        <p:spPr>
          <a:xfrm>
            <a:off x="6606750"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7" name="object 317"/>
          <p:cNvSpPr/>
          <p:nvPr/>
        </p:nvSpPr>
        <p:spPr>
          <a:xfrm>
            <a:off x="6788593"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8" name="object 318"/>
          <p:cNvSpPr/>
          <p:nvPr/>
        </p:nvSpPr>
        <p:spPr>
          <a:xfrm>
            <a:off x="7152272"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19" name="object 319"/>
          <p:cNvSpPr/>
          <p:nvPr/>
        </p:nvSpPr>
        <p:spPr>
          <a:xfrm>
            <a:off x="7334105"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0" name="object 320"/>
          <p:cNvSpPr/>
          <p:nvPr/>
        </p:nvSpPr>
        <p:spPr>
          <a:xfrm>
            <a:off x="7515939"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1" name="object 321"/>
          <p:cNvSpPr/>
          <p:nvPr/>
        </p:nvSpPr>
        <p:spPr>
          <a:xfrm>
            <a:off x="7697784"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2" name="object 322"/>
          <p:cNvSpPr/>
          <p:nvPr/>
        </p:nvSpPr>
        <p:spPr>
          <a:xfrm>
            <a:off x="8061463"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3" name="object 323"/>
          <p:cNvSpPr/>
          <p:nvPr/>
        </p:nvSpPr>
        <p:spPr>
          <a:xfrm>
            <a:off x="8243296"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4" name="object 324"/>
          <p:cNvSpPr/>
          <p:nvPr/>
        </p:nvSpPr>
        <p:spPr>
          <a:xfrm>
            <a:off x="8425130"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5" name="object 325"/>
          <p:cNvSpPr/>
          <p:nvPr/>
        </p:nvSpPr>
        <p:spPr>
          <a:xfrm>
            <a:off x="8606975" y="5136365"/>
            <a:ext cx="9814" cy="0"/>
          </a:xfrm>
          <a:custGeom>
            <a:avLst/>
            <a:gdLst/>
            <a:ahLst/>
            <a:cxnLst/>
            <a:rect l="l" t="t" r="r" b="b"/>
            <a:pathLst>
              <a:path w="10795">
                <a:moveTo>
                  <a:pt x="0" y="0"/>
                </a:moveTo>
                <a:lnTo>
                  <a:pt x="10275" y="0"/>
                </a:lnTo>
              </a:path>
            </a:pathLst>
          </a:custGeom>
          <a:ln w="13012">
            <a:solidFill>
              <a:srgbClr val="000000"/>
            </a:solidFill>
          </a:ln>
        </p:spPr>
        <p:txBody>
          <a:bodyPr wrap="square" lIns="0" tIns="0" rIns="0" bIns="0" rtlCol="0"/>
          <a:lstStyle/>
          <a:p>
            <a:endParaRPr/>
          </a:p>
        </p:txBody>
      </p:sp>
      <p:sp>
        <p:nvSpPr>
          <p:cNvPr id="326" name="object 326"/>
          <p:cNvSpPr/>
          <p:nvPr/>
        </p:nvSpPr>
        <p:spPr>
          <a:xfrm>
            <a:off x="4247845" y="5130625"/>
            <a:ext cx="0" cy="777127"/>
          </a:xfrm>
          <a:custGeom>
            <a:avLst/>
            <a:gdLst/>
            <a:ahLst/>
            <a:cxnLst/>
            <a:rect l="l" t="t" r="r" b="b"/>
            <a:pathLst>
              <a:path h="880745">
                <a:moveTo>
                  <a:pt x="0" y="880570"/>
                </a:moveTo>
                <a:lnTo>
                  <a:pt x="0" y="0"/>
                </a:lnTo>
              </a:path>
            </a:pathLst>
          </a:custGeom>
          <a:ln w="10275">
            <a:solidFill>
              <a:srgbClr val="000000"/>
            </a:solidFill>
          </a:ln>
        </p:spPr>
        <p:txBody>
          <a:bodyPr wrap="square" lIns="0" tIns="0" rIns="0" bIns="0" rtlCol="0"/>
          <a:lstStyle/>
          <a:p>
            <a:endParaRPr/>
          </a:p>
        </p:txBody>
      </p:sp>
      <p:sp>
        <p:nvSpPr>
          <p:cNvPr id="327" name="object 327"/>
          <p:cNvSpPr/>
          <p:nvPr/>
        </p:nvSpPr>
        <p:spPr>
          <a:xfrm>
            <a:off x="4247845" y="5781881"/>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328" name="object 328"/>
          <p:cNvSpPr/>
          <p:nvPr/>
        </p:nvSpPr>
        <p:spPr>
          <a:xfrm>
            <a:off x="4038617" y="5750144"/>
            <a:ext cx="51377" cy="74519"/>
          </a:xfrm>
          <a:custGeom>
            <a:avLst/>
            <a:gdLst/>
            <a:ahLst/>
            <a:cxnLst/>
            <a:rect l="l" t="t" r="r" b="b"/>
            <a:pathLst>
              <a:path w="56514" h="84454">
                <a:moveTo>
                  <a:pt x="23970" y="0"/>
                </a:moveTo>
                <a:lnTo>
                  <a:pt x="11986" y="4108"/>
                </a:lnTo>
                <a:lnTo>
                  <a:pt x="4108" y="16106"/>
                </a:lnTo>
                <a:lnTo>
                  <a:pt x="0" y="35970"/>
                </a:lnTo>
                <a:lnTo>
                  <a:pt x="0" y="47955"/>
                </a:lnTo>
                <a:lnTo>
                  <a:pt x="4108" y="68158"/>
                </a:lnTo>
                <a:lnTo>
                  <a:pt x="11986" y="80144"/>
                </a:lnTo>
                <a:lnTo>
                  <a:pt x="23970" y="84264"/>
                </a:lnTo>
                <a:lnTo>
                  <a:pt x="31850" y="84264"/>
                </a:lnTo>
                <a:lnTo>
                  <a:pt x="44173" y="80144"/>
                </a:lnTo>
                <a:lnTo>
                  <a:pt x="52051" y="68158"/>
                </a:lnTo>
                <a:lnTo>
                  <a:pt x="56160" y="47955"/>
                </a:lnTo>
                <a:lnTo>
                  <a:pt x="56160" y="35970"/>
                </a:lnTo>
                <a:lnTo>
                  <a:pt x="52051" y="16106"/>
                </a:lnTo>
                <a:lnTo>
                  <a:pt x="44173" y="4108"/>
                </a:lnTo>
                <a:lnTo>
                  <a:pt x="31850" y="0"/>
                </a:lnTo>
                <a:lnTo>
                  <a:pt x="23970" y="0"/>
                </a:lnTo>
              </a:path>
            </a:pathLst>
          </a:custGeom>
          <a:ln w="6850">
            <a:solidFill>
              <a:srgbClr val="000000"/>
            </a:solidFill>
          </a:ln>
        </p:spPr>
        <p:txBody>
          <a:bodyPr wrap="square" lIns="0" tIns="0" rIns="0" bIns="0" rtlCol="0"/>
          <a:lstStyle/>
          <a:p>
            <a:endParaRPr/>
          </a:p>
        </p:txBody>
      </p:sp>
      <p:sp>
        <p:nvSpPr>
          <p:cNvPr id="329" name="object 329"/>
          <p:cNvSpPr/>
          <p:nvPr/>
        </p:nvSpPr>
        <p:spPr>
          <a:xfrm>
            <a:off x="4114891" y="5817234"/>
            <a:ext cx="7505" cy="7284"/>
          </a:xfrm>
          <a:custGeom>
            <a:avLst/>
            <a:gdLst/>
            <a:ahLst/>
            <a:cxnLst/>
            <a:rect l="l" t="t" r="r" b="b"/>
            <a:pathLst>
              <a:path w="8254" h="8254">
                <a:moveTo>
                  <a:pt x="4120" y="0"/>
                </a:moveTo>
                <a:lnTo>
                  <a:pt x="0" y="4108"/>
                </a:lnTo>
                <a:lnTo>
                  <a:pt x="4120" y="8228"/>
                </a:lnTo>
                <a:lnTo>
                  <a:pt x="8229" y="4108"/>
                </a:lnTo>
                <a:lnTo>
                  <a:pt x="4120" y="0"/>
                </a:lnTo>
              </a:path>
            </a:pathLst>
          </a:custGeom>
          <a:ln w="6850">
            <a:solidFill>
              <a:srgbClr val="000000"/>
            </a:solidFill>
          </a:ln>
        </p:spPr>
        <p:txBody>
          <a:bodyPr wrap="square" lIns="0" tIns="0" rIns="0" bIns="0" rtlCol="0"/>
          <a:lstStyle/>
          <a:p>
            <a:endParaRPr/>
          </a:p>
        </p:txBody>
      </p:sp>
      <p:sp>
        <p:nvSpPr>
          <p:cNvPr id="330" name="object 330"/>
          <p:cNvSpPr/>
          <p:nvPr/>
        </p:nvSpPr>
        <p:spPr>
          <a:xfrm>
            <a:off x="4147900" y="5750144"/>
            <a:ext cx="50800" cy="74519"/>
          </a:xfrm>
          <a:custGeom>
            <a:avLst/>
            <a:gdLst/>
            <a:ahLst/>
            <a:cxnLst/>
            <a:rect l="l" t="t" r="r" b="b"/>
            <a:pathLst>
              <a:path w="55879" h="84454">
                <a:moveTo>
                  <a:pt x="47956" y="0"/>
                </a:moveTo>
                <a:lnTo>
                  <a:pt x="7877" y="0"/>
                </a:lnTo>
                <a:lnTo>
                  <a:pt x="3769" y="35970"/>
                </a:lnTo>
                <a:lnTo>
                  <a:pt x="7877" y="32200"/>
                </a:lnTo>
                <a:lnTo>
                  <a:pt x="19863" y="28092"/>
                </a:lnTo>
                <a:lnTo>
                  <a:pt x="31848" y="28092"/>
                </a:lnTo>
                <a:lnTo>
                  <a:pt x="43848" y="32200"/>
                </a:lnTo>
                <a:lnTo>
                  <a:pt x="51726" y="40078"/>
                </a:lnTo>
                <a:lnTo>
                  <a:pt x="55822" y="52064"/>
                </a:lnTo>
                <a:lnTo>
                  <a:pt x="55822" y="59941"/>
                </a:lnTo>
                <a:lnTo>
                  <a:pt x="51726" y="72266"/>
                </a:lnTo>
                <a:lnTo>
                  <a:pt x="43848" y="80144"/>
                </a:lnTo>
                <a:lnTo>
                  <a:pt x="31848" y="84264"/>
                </a:lnTo>
                <a:lnTo>
                  <a:pt x="19863" y="84264"/>
                </a:lnTo>
                <a:lnTo>
                  <a:pt x="7877" y="80144"/>
                </a:lnTo>
                <a:lnTo>
                  <a:pt x="3769" y="76036"/>
                </a:lnTo>
                <a:lnTo>
                  <a:pt x="0" y="68158"/>
                </a:lnTo>
              </a:path>
            </a:pathLst>
          </a:custGeom>
          <a:ln w="6850">
            <a:solidFill>
              <a:srgbClr val="000000"/>
            </a:solidFill>
          </a:ln>
        </p:spPr>
        <p:txBody>
          <a:bodyPr wrap="square" lIns="0" tIns="0" rIns="0" bIns="0" rtlCol="0"/>
          <a:lstStyle/>
          <a:p>
            <a:endParaRPr/>
          </a:p>
        </p:txBody>
      </p:sp>
      <p:sp>
        <p:nvSpPr>
          <p:cNvPr id="331" name="object 331"/>
          <p:cNvSpPr/>
          <p:nvPr/>
        </p:nvSpPr>
        <p:spPr>
          <a:xfrm>
            <a:off x="4247845" y="5646794"/>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332" name="object 332"/>
          <p:cNvSpPr/>
          <p:nvPr/>
        </p:nvSpPr>
        <p:spPr>
          <a:xfrm>
            <a:off x="4049513" y="5615366"/>
            <a:ext cx="18473" cy="74519"/>
          </a:xfrm>
          <a:custGeom>
            <a:avLst/>
            <a:gdLst/>
            <a:ahLst/>
            <a:cxnLst/>
            <a:rect l="l" t="t" r="r" b="b"/>
            <a:pathLst>
              <a:path w="20320" h="84454">
                <a:moveTo>
                  <a:pt x="0" y="16094"/>
                </a:moveTo>
                <a:lnTo>
                  <a:pt x="7876" y="11985"/>
                </a:lnTo>
                <a:lnTo>
                  <a:pt x="19863" y="0"/>
                </a:lnTo>
                <a:lnTo>
                  <a:pt x="19863" y="83913"/>
                </a:lnTo>
              </a:path>
            </a:pathLst>
          </a:custGeom>
          <a:ln w="6850">
            <a:solidFill>
              <a:srgbClr val="000000"/>
            </a:solidFill>
          </a:ln>
        </p:spPr>
        <p:txBody>
          <a:bodyPr wrap="square" lIns="0" tIns="0" rIns="0" bIns="0" rtlCol="0"/>
          <a:lstStyle/>
          <a:p>
            <a:endParaRPr/>
          </a:p>
        </p:txBody>
      </p:sp>
      <p:sp>
        <p:nvSpPr>
          <p:cNvPr id="333" name="object 333"/>
          <p:cNvSpPr/>
          <p:nvPr/>
        </p:nvSpPr>
        <p:spPr>
          <a:xfrm>
            <a:off x="4114891" y="5682456"/>
            <a:ext cx="7505" cy="7284"/>
          </a:xfrm>
          <a:custGeom>
            <a:avLst/>
            <a:gdLst/>
            <a:ahLst/>
            <a:cxnLst/>
            <a:rect l="l" t="t" r="r" b="b"/>
            <a:pathLst>
              <a:path w="8254" h="8254">
                <a:moveTo>
                  <a:pt x="4120" y="0"/>
                </a:moveTo>
                <a:lnTo>
                  <a:pt x="0" y="4108"/>
                </a:lnTo>
                <a:lnTo>
                  <a:pt x="4120" y="7877"/>
                </a:lnTo>
                <a:lnTo>
                  <a:pt x="8229" y="4108"/>
                </a:lnTo>
                <a:lnTo>
                  <a:pt x="4120" y="0"/>
                </a:lnTo>
              </a:path>
            </a:pathLst>
          </a:custGeom>
          <a:ln w="6850">
            <a:solidFill>
              <a:srgbClr val="000000"/>
            </a:solidFill>
          </a:ln>
        </p:spPr>
        <p:txBody>
          <a:bodyPr wrap="square" lIns="0" tIns="0" rIns="0" bIns="0" rtlCol="0"/>
          <a:lstStyle/>
          <a:p>
            <a:endParaRPr/>
          </a:p>
        </p:txBody>
      </p:sp>
      <p:sp>
        <p:nvSpPr>
          <p:cNvPr id="334" name="object 334"/>
          <p:cNvSpPr/>
          <p:nvPr/>
        </p:nvSpPr>
        <p:spPr>
          <a:xfrm>
            <a:off x="4147900" y="5615366"/>
            <a:ext cx="50800" cy="74519"/>
          </a:xfrm>
          <a:custGeom>
            <a:avLst/>
            <a:gdLst/>
            <a:ahLst/>
            <a:cxnLst/>
            <a:rect l="l" t="t" r="r" b="b"/>
            <a:pathLst>
              <a:path w="55879" h="84454">
                <a:moveTo>
                  <a:pt x="23982" y="0"/>
                </a:moveTo>
                <a:lnTo>
                  <a:pt x="11986" y="4108"/>
                </a:lnTo>
                <a:lnTo>
                  <a:pt x="3769" y="16094"/>
                </a:lnTo>
                <a:lnTo>
                  <a:pt x="0" y="35957"/>
                </a:lnTo>
                <a:lnTo>
                  <a:pt x="0" y="47943"/>
                </a:lnTo>
                <a:lnTo>
                  <a:pt x="3769" y="67807"/>
                </a:lnTo>
                <a:lnTo>
                  <a:pt x="11986" y="80144"/>
                </a:lnTo>
                <a:lnTo>
                  <a:pt x="23982" y="83913"/>
                </a:lnTo>
                <a:lnTo>
                  <a:pt x="31848" y="83913"/>
                </a:lnTo>
                <a:lnTo>
                  <a:pt x="43848" y="80144"/>
                </a:lnTo>
                <a:lnTo>
                  <a:pt x="51726" y="67807"/>
                </a:lnTo>
                <a:lnTo>
                  <a:pt x="55822" y="47943"/>
                </a:lnTo>
                <a:lnTo>
                  <a:pt x="55822" y="35957"/>
                </a:lnTo>
                <a:lnTo>
                  <a:pt x="51726" y="16094"/>
                </a:lnTo>
                <a:lnTo>
                  <a:pt x="43848" y="4108"/>
                </a:lnTo>
                <a:lnTo>
                  <a:pt x="31848" y="0"/>
                </a:lnTo>
                <a:lnTo>
                  <a:pt x="23982" y="0"/>
                </a:lnTo>
              </a:path>
            </a:pathLst>
          </a:custGeom>
          <a:ln w="6850">
            <a:solidFill>
              <a:srgbClr val="000000"/>
            </a:solidFill>
          </a:ln>
        </p:spPr>
        <p:txBody>
          <a:bodyPr wrap="square" lIns="0" tIns="0" rIns="0" bIns="0" rtlCol="0"/>
          <a:lstStyle/>
          <a:p>
            <a:endParaRPr/>
          </a:p>
        </p:txBody>
      </p:sp>
      <p:sp>
        <p:nvSpPr>
          <p:cNvPr id="335" name="object 335"/>
          <p:cNvSpPr/>
          <p:nvPr/>
        </p:nvSpPr>
        <p:spPr>
          <a:xfrm>
            <a:off x="4247845" y="5512006"/>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336" name="object 336"/>
          <p:cNvSpPr/>
          <p:nvPr/>
        </p:nvSpPr>
        <p:spPr>
          <a:xfrm>
            <a:off x="4049513" y="5480279"/>
            <a:ext cx="18473" cy="74519"/>
          </a:xfrm>
          <a:custGeom>
            <a:avLst/>
            <a:gdLst/>
            <a:ahLst/>
            <a:cxnLst/>
            <a:rect l="l" t="t" r="r" b="b"/>
            <a:pathLst>
              <a:path w="20320" h="84454">
                <a:moveTo>
                  <a:pt x="0" y="16094"/>
                </a:moveTo>
                <a:lnTo>
                  <a:pt x="7876" y="11985"/>
                </a:lnTo>
                <a:lnTo>
                  <a:pt x="19863" y="0"/>
                </a:lnTo>
                <a:lnTo>
                  <a:pt x="19863" y="84252"/>
                </a:lnTo>
              </a:path>
            </a:pathLst>
          </a:custGeom>
          <a:ln w="6850">
            <a:solidFill>
              <a:srgbClr val="000000"/>
            </a:solidFill>
          </a:ln>
        </p:spPr>
        <p:txBody>
          <a:bodyPr wrap="square" lIns="0" tIns="0" rIns="0" bIns="0" rtlCol="0"/>
          <a:lstStyle/>
          <a:p>
            <a:endParaRPr/>
          </a:p>
        </p:txBody>
      </p:sp>
      <p:sp>
        <p:nvSpPr>
          <p:cNvPr id="337" name="object 337"/>
          <p:cNvSpPr/>
          <p:nvPr/>
        </p:nvSpPr>
        <p:spPr>
          <a:xfrm>
            <a:off x="4114891" y="5547368"/>
            <a:ext cx="7505" cy="7284"/>
          </a:xfrm>
          <a:custGeom>
            <a:avLst/>
            <a:gdLst/>
            <a:ahLst/>
            <a:cxnLst/>
            <a:rect l="l" t="t" r="r" b="b"/>
            <a:pathLst>
              <a:path w="8254" h="8254">
                <a:moveTo>
                  <a:pt x="4120" y="0"/>
                </a:moveTo>
                <a:lnTo>
                  <a:pt x="0" y="4108"/>
                </a:lnTo>
                <a:lnTo>
                  <a:pt x="4120" y="8216"/>
                </a:lnTo>
                <a:lnTo>
                  <a:pt x="8229" y="4108"/>
                </a:lnTo>
                <a:lnTo>
                  <a:pt x="4120" y="0"/>
                </a:lnTo>
              </a:path>
            </a:pathLst>
          </a:custGeom>
          <a:ln w="6850">
            <a:solidFill>
              <a:srgbClr val="000000"/>
            </a:solidFill>
          </a:ln>
        </p:spPr>
        <p:txBody>
          <a:bodyPr wrap="square" lIns="0" tIns="0" rIns="0" bIns="0" rtlCol="0"/>
          <a:lstStyle/>
          <a:p>
            <a:endParaRPr/>
          </a:p>
        </p:txBody>
      </p:sp>
      <p:sp>
        <p:nvSpPr>
          <p:cNvPr id="338" name="object 338"/>
          <p:cNvSpPr/>
          <p:nvPr/>
        </p:nvSpPr>
        <p:spPr>
          <a:xfrm>
            <a:off x="4147900" y="5480279"/>
            <a:ext cx="50800" cy="74519"/>
          </a:xfrm>
          <a:custGeom>
            <a:avLst/>
            <a:gdLst/>
            <a:ahLst/>
            <a:cxnLst/>
            <a:rect l="l" t="t" r="r" b="b"/>
            <a:pathLst>
              <a:path w="55879" h="84454">
                <a:moveTo>
                  <a:pt x="47956" y="0"/>
                </a:moveTo>
                <a:lnTo>
                  <a:pt x="7877" y="0"/>
                </a:lnTo>
                <a:lnTo>
                  <a:pt x="3769" y="36308"/>
                </a:lnTo>
                <a:lnTo>
                  <a:pt x="7877" y="32188"/>
                </a:lnTo>
                <a:lnTo>
                  <a:pt x="19863" y="28080"/>
                </a:lnTo>
                <a:lnTo>
                  <a:pt x="31848" y="28080"/>
                </a:lnTo>
                <a:lnTo>
                  <a:pt x="43848" y="32188"/>
                </a:lnTo>
                <a:lnTo>
                  <a:pt x="51726" y="40066"/>
                </a:lnTo>
                <a:lnTo>
                  <a:pt x="55822" y="52051"/>
                </a:lnTo>
                <a:lnTo>
                  <a:pt x="55822" y="60280"/>
                </a:lnTo>
                <a:lnTo>
                  <a:pt x="51726" y="72266"/>
                </a:lnTo>
                <a:lnTo>
                  <a:pt x="43848" y="80144"/>
                </a:lnTo>
                <a:lnTo>
                  <a:pt x="31848" y="84252"/>
                </a:lnTo>
                <a:lnTo>
                  <a:pt x="19863" y="84252"/>
                </a:lnTo>
                <a:lnTo>
                  <a:pt x="7877" y="80144"/>
                </a:lnTo>
                <a:lnTo>
                  <a:pt x="3769" y="76036"/>
                </a:lnTo>
                <a:lnTo>
                  <a:pt x="0" y="68158"/>
                </a:lnTo>
              </a:path>
            </a:pathLst>
          </a:custGeom>
          <a:ln w="6850">
            <a:solidFill>
              <a:srgbClr val="000000"/>
            </a:solidFill>
          </a:ln>
        </p:spPr>
        <p:txBody>
          <a:bodyPr wrap="square" lIns="0" tIns="0" rIns="0" bIns="0" rtlCol="0"/>
          <a:lstStyle/>
          <a:p>
            <a:endParaRPr/>
          </a:p>
        </p:txBody>
      </p:sp>
      <p:sp>
        <p:nvSpPr>
          <p:cNvPr id="339" name="object 339"/>
          <p:cNvSpPr/>
          <p:nvPr/>
        </p:nvSpPr>
        <p:spPr>
          <a:xfrm>
            <a:off x="4247845" y="5377227"/>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340" name="object 340"/>
          <p:cNvSpPr/>
          <p:nvPr/>
        </p:nvSpPr>
        <p:spPr>
          <a:xfrm>
            <a:off x="4038617" y="5345490"/>
            <a:ext cx="51377" cy="74519"/>
          </a:xfrm>
          <a:custGeom>
            <a:avLst/>
            <a:gdLst/>
            <a:ahLst/>
            <a:cxnLst/>
            <a:rect l="l" t="t" r="r" b="b"/>
            <a:pathLst>
              <a:path w="56514" h="84454">
                <a:moveTo>
                  <a:pt x="4108" y="19863"/>
                </a:moveTo>
                <a:lnTo>
                  <a:pt x="4108" y="16094"/>
                </a:lnTo>
                <a:lnTo>
                  <a:pt x="7877" y="7877"/>
                </a:lnTo>
                <a:lnTo>
                  <a:pt x="11986" y="4120"/>
                </a:lnTo>
                <a:lnTo>
                  <a:pt x="19862" y="0"/>
                </a:lnTo>
                <a:lnTo>
                  <a:pt x="35956" y="0"/>
                </a:lnTo>
                <a:lnTo>
                  <a:pt x="44173" y="4120"/>
                </a:lnTo>
                <a:lnTo>
                  <a:pt x="47944" y="7877"/>
                </a:lnTo>
                <a:lnTo>
                  <a:pt x="52051" y="16094"/>
                </a:lnTo>
                <a:lnTo>
                  <a:pt x="52051" y="23984"/>
                </a:lnTo>
                <a:lnTo>
                  <a:pt x="47944" y="31861"/>
                </a:lnTo>
                <a:lnTo>
                  <a:pt x="40066" y="44186"/>
                </a:lnTo>
                <a:lnTo>
                  <a:pt x="0" y="83913"/>
                </a:lnTo>
                <a:lnTo>
                  <a:pt x="56160" y="83913"/>
                </a:lnTo>
              </a:path>
            </a:pathLst>
          </a:custGeom>
          <a:ln w="6850">
            <a:solidFill>
              <a:srgbClr val="000000"/>
            </a:solidFill>
          </a:ln>
        </p:spPr>
        <p:txBody>
          <a:bodyPr wrap="square" lIns="0" tIns="0" rIns="0" bIns="0" rtlCol="0"/>
          <a:lstStyle/>
          <a:p>
            <a:endParaRPr/>
          </a:p>
        </p:txBody>
      </p:sp>
      <p:sp>
        <p:nvSpPr>
          <p:cNvPr id="341" name="object 341"/>
          <p:cNvSpPr/>
          <p:nvPr/>
        </p:nvSpPr>
        <p:spPr>
          <a:xfrm>
            <a:off x="4114891" y="5412580"/>
            <a:ext cx="7505" cy="7284"/>
          </a:xfrm>
          <a:custGeom>
            <a:avLst/>
            <a:gdLst/>
            <a:ahLst/>
            <a:cxnLst/>
            <a:rect l="l" t="t" r="r" b="b"/>
            <a:pathLst>
              <a:path w="8254" h="8254">
                <a:moveTo>
                  <a:pt x="4120" y="0"/>
                </a:moveTo>
                <a:lnTo>
                  <a:pt x="0" y="4120"/>
                </a:lnTo>
                <a:lnTo>
                  <a:pt x="4120" y="7877"/>
                </a:lnTo>
                <a:lnTo>
                  <a:pt x="8229" y="4120"/>
                </a:lnTo>
                <a:lnTo>
                  <a:pt x="4120" y="0"/>
                </a:lnTo>
              </a:path>
            </a:pathLst>
          </a:custGeom>
          <a:ln w="6850">
            <a:solidFill>
              <a:srgbClr val="000000"/>
            </a:solidFill>
          </a:ln>
        </p:spPr>
        <p:txBody>
          <a:bodyPr wrap="square" lIns="0" tIns="0" rIns="0" bIns="0" rtlCol="0"/>
          <a:lstStyle/>
          <a:p>
            <a:endParaRPr/>
          </a:p>
        </p:txBody>
      </p:sp>
      <p:sp>
        <p:nvSpPr>
          <p:cNvPr id="342" name="object 342"/>
          <p:cNvSpPr/>
          <p:nvPr/>
        </p:nvSpPr>
        <p:spPr>
          <a:xfrm>
            <a:off x="4147900" y="5345490"/>
            <a:ext cx="50800" cy="74519"/>
          </a:xfrm>
          <a:custGeom>
            <a:avLst/>
            <a:gdLst/>
            <a:ahLst/>
            <a:cxnLst/>
            <a:rect l="l" t="t" r="r" b="b"/>
            <a:pathLst>
              <a:path w="55879" h="84454">
                <a:moveTo>
                  <a:pt x="23982" y="0"/>
                </a:moveTo>
                <a:lnTo>
                  <a:pt x="11986" y="4120"/>
                </a:lnTo>
                <a:lnTo>
                  <a:pt x="3769" y="16094"/>
                </a:lnTo>
                <a:lnTo>
                  <a:pt x="0" y="35970"/>
                </a:lnTo>
                <a:lnTo>
                  <a:pt x="0" y="47955"/>
                </a:lnTo>
                <a:lnTo>
                  <a:pt x="3769" y="68158"/>
                </a:lnTo>
                <a:lnTo>
                  <a:pt x="11986" y="80156"/>
                </a:lnTo>
                <a:lnTo>
                  <a:pt x="23982" y="83913"/>
                </a:lnTo>
                <a:lnTo>
                  <a:pt x="31848" y="83913"/>
                </a:lnTo>
                <a:lnTo>
                  <a:pt x="43848" y="80156"/>
                </a:lnTo>
                <a:lnTo>
                  <a:pt x="51726" y="68158"/>
                </a:lnTo>
                <a:lnTo>
                  <a:pt x="55822" y="47955"/>
                </a:lnTo>
                <a:lnTo>
                  <a:pt x="55822" y="35970"/>
                </a:lnTo>
                <a:lnTo>
                  <a:pt x="51726" y="16094"/>
                </a:lnTo>
                <a:lnTo>
                  <a:pt x="43848" y="4120"/>
                </a:lnTo>
                <a:lnTo>
                  <a:pt x="31848" y="0"/>
                </a:lnTo>
                <a:lnTo>
                  <a:pt x="23982" y="0"/>
                </a:lnTo>
              </a:path>
            </a:pathLst>
          </a:custGeom>
          <a:ln w="6850">
            <a:solidFill>
              <a:srgbClr val="000000"/>
            </a:solidFill>
          </a:ln>
        </p:spPr>
        <p:txBody>
          <a:bodyPr wrap="square" lIns="0" tIns="0" rIns="0" bIns="0" rtlCol="0"/>
          <a:lstStyle/>
          <a:p>
            <a:endParaRPr/>
          </a:p>
        </p:txBody>
      </p:sp>
      <p:sp>
        <p:nvSpPr>
          <p:cNvPr id="343" name="object 343"/>
          <p:cNvSpPr/>
          <p:nvPr/>
        </p:nvSpPr>
        <p:spPr>
          <a:xfrm>
            <a:off x="4247845" y="5242140"/>
            <a:ext cx="77932" cy="0"/>
          </a:xfrm>
          <a:custGeom>
            <a:avLst/>
            <a:gdLst/>
            <a:ahLst/>
            <a:cxnLst/>
            <a:rect l="l" t="t" r="r" b="b"/>
            <a:pathLst>
              <a:path w="85725">
                <a:moveTo>
                  <a:pt x="0" y="0"/>
                </a:moveTo>
                <a:lnTo>
                  <a:pt x="85628" y="0"/>
                </a:lnTo>
              </a:path>
            </a:pathLst>
          </a:custGeom>
          <a:ln w="10275">
            <a:solidFill>
              <a:srgbClr val="000000"/>
            </a:solidFill>
          </a:ln>
        </p:spPr>
        <p:txBody>
          <a:bodyPr wrap="square" lIns="0" tIns="0" rIns="0" bIns="0" rtlCol="0"/>
          <a:lstStyle/>
          <a:p>
            <a:endParaRPr/>
          </a:p>
        </p:txBody>
      </p:sp>
      <p:sp>
        <p:nvSpPr>
          <p:cNvPr id="344" name="object 344"/>
          <p:cNvSpPr/>
          <p:nvPr/>
        </p:nvSpPr>
        <p:spPr>
          <a:xfrm>
            <a:off x="4038617" y="5210711"/>
            <a:ext cx="51377" cy="74519"/>
          </a:xfrm>
          <a:custGeom>
            <a:avLst/>
            <a:gdLst/>
            <a:ahLst/>
            <a:cxnLst/>
            <a:rect l="l" t="t" r="r" b="b"/>
            <a:pathLst>
              <a:path w="56514" h="84454">
                <a:moveTo>
                  <a:pt x="4108" y="19863"/>
                </a:moveTo>
                <a:lnTo>
                  <a:pt x="4108" y="15755"/>
                </a:lnTo>
                <a:lnTo>
                  <a:pt x="7877" y="7877"/>
                </a:lnTo>
                <a:lnTo>
                  <a:pt x="11986" y="3757"/>
                </a:lnTo>
                <a:lnTo>
                  <a:pt x="19862" y="0"/>
                </a:lnTo>
                <a:lnTo>
                  <a:pt x="35956" y="0"/>
                </a:lnTo>
                <a:lnTo>
                  <a:pt x="44173" y="3757"/>
                </a:lnTo>
                <a:lnTo>
                  <a:pt x="47944" y="7877"/>
                </a:lnTo>
                <a:lnTo>
                  <a:pt x="52051" y="15755"/>
                </a:lnTo>
                <a:lnTo>
                  <a:pt x="52051" y="23971"/>
                </a:lnTo>
                <a:lnTo>
                  <a:pt x="47944" y="31849"/>
                </a:lnTo>
                <a:lnTo>
                  <a:pt x="40066" y="43835"/>
                </a:lnTo>
                <a:lnTo>
                  <a:pt x="0" y="83913"/>
                </a:lnTo>
                <a:lnTo>
                  <a:pt x="56160" y="83913"/>
                </a:lnTo>
              </a:path>
            </a:pathLst>
          </a:custGeom>
          <a:ln w="6850">
            <a:solidFill>
              <a:srgbClr val="000000"/>
            </a:solidFill>
          </a:ln>
        </p:spPr>
        <p:txBody>
          <a:bodyPr wrap="square" lIns="0" tIns="0" rIns="0" bIns="0" rtlCol="0"/>
          <a:lstStyle/>
          <a:p>
            <a:endParaRPr/>
          </a:p>
        </p:txBody>
      </p:sp>
      <p:sp>
        <p:nvSpPr>
          <p:cNvPr id="345" name="object 345"/>
          <p:cNvSpPr/>
          <p:nvPr/>
        </p:nvSpPr>
        <p:spPr>
          <a:xfrm>
            <a:off x="4114891" y="5277801"/>
            <a:ext cx="7505" cy="7284"/>
          </a:xfrm>
          <a:custGeom>
            <a:avLst/>
            <a:gdLst/>
            <a:ahLst/>
            <a:cxnLst/>
            <a:rect l="l" t="t" r="r" b="b"/>
            <a:pathLst>
              <a:path w="8254" h="8254">
                <a:moveTo>
                  <a:pt x="4120" y="0"/>
                </a:moveTo>
                <a:lnTo>
                  <a:pt x="0" y="3757"/>
                </a:lnTo>
                <a:lnTo>
                  <a:pt x="4120" y="7877"/>
                </a:lnTo>
                <a:lnTo>
                  <a:pt x="8229" y="3757"/>
                </a:lnTo>
                <a:lnTo>
                  <a:pt x="4120" y="0"/>
                </a:lnTo>
              </a:path>
            </a:pathLst>
          </a:custGeom>
          <a:ln w="6850">
            <a:solidFill>
              <a:srgbClr val="000000"/>
            </a:solidFill>
          </a:ln>
        </p:spPr>
        <p:txBody>
          <a:bodyPr wrap="square" lIns="0" tIns="0" rIns="0" bIns="0" rtlCol="0"/>
          <a:lstStyle/>
          <a:p>
            <a:endParaRPr/>
          </a:p>
        </p:txBody>
      </p:sp>
      <p:sp>
        <p:nvSpPr>
          <p:cNvPr id="346" name="object 346"/>
          <p:cNvSpPr/>
          <p:nvPr/>
        </p:nvSpPr>
        <p:spPr>
          <a:xfrm>
            <a:off x="4147900" y="5210711"/>
            <a:ext cx="50800" cy="74519"/>
          </a:xfrm>
          <a:custGeom>
            <a:avLst/>
            <a:gdLst/>
            <a:ahLst/>
            <a:cxnLst/>
            <a:rect l="l" t="t" r="r" b="b"/>
            <a:pathLst>
              <a:path w="55879" h="84454">
                <a:moveTo>
                  <a:pt x="47956" y="0"/>
                </a:moveTo>
                <a:lnTo>
                  <a:pt x="7877" y="0"/>
                </a:lnTo>
                <a:lnTo>
                  <a:pt x="3769" y="35957"/>
                </a:lnTo>
                <a:lnTo>
                  <a:pt x="7877" y="31849"/>
                </a:lnTo>
                <a:lnTo>
                  <a:pt x="19863" y="27741"/>
                </a:lnTo>
                <a:lnTo>
                  <a:pt x="31848" y="27741"/>
                </a:lnTo>
                <a:lnTo>
                  <a:pt x="43848" y="31849"/>
                </a:lnTo>
                <a:lnTo>
                  <a:pt x="51726" y="39727"/>
                </a:lnTo>
                <a:lnTo>
                  <a:pt x="55822" y="51713"/>
                </a:lnTo>
                <a:lnTo>
                  <a:pt x="55822" y="59929"/>
                </a:lnTo>
                <a:lnTo>
                  <a:pt x="51726" y="71915"/>
                </a:lnTo>
                <a:lnTo>
                  <a:pt x="43848" y="79793"/>
                </a:lnTo>
                <a:lnTo>
                  <a:pt x="31848" y="83913"/>
                </a:lnTo>
                <a:lnTo>
                  <a:pt x="19863" y="83913"/>
                </a:lnTo>
                <a:lnTo>
                  <a:pt x="7877" y="79793"/>
                </a:lnTo>
                <a:lnTo>
                  <a:pt x="3769" y="76036"/>
                </a:lnTo>
                <a:lnTo>
                  <a:pt x="0" y="67807"/>
                </a:lnTo>
              </a:path>
            </a:pathLst>
          </a:custGeom>
          <a:ln w="6850">
            <a:solidFill>
              <a:srgbClr val="000000"/>
            </a:solidFill>
          </a:ln>
        </p:spPr>
        <p:txBody>
          <a:bodyPr wrap="square" lIns="0" tIns="0" rIns="0" bIns="0" rtlCol="0"/>
          <a:lstStyle/>
          <a:p>
            <a:endParaRPr/>
          </a:p>
        </p:txBody>
      </p:sp>
      <p:sp>
        <p:nvSpPr>
          <p:cNvPr id="347" name="object 347"/>
          <p:cNvSpPr/>
          <p:nvPr/>
        </p:nvSpPr>
        <p:spPr>
          <a:xfrm>
            <a:off x="4247845" y="5849271"/>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48" name="object 348"/>
          <p:cNvSpPr/>
          <p:nvPr/>
        </p:nvSpPr>
        <p:spPr>
          <a:xfrm>
            <a:off x="4247845" y="5714482"/>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49" name="object 349"/>
          <p:cNvSpPr/>
          <p:nvPr/>
        </p:nvSpPr>
        <p:spPr>
          <a:xfrm>
            <a:off x="4247845" y="5579405"/>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50" name="object 350"/>
          <p:cNvSpPr/>
          <p:nvPr/>
        </p:nvSpPr>
        <p:spPr>
          <a:xfrm>
            <a:off x="4247845" y="5444616"/>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51" name="object 351"/>
          <p:cNvSpPr/>
          <p:nvPr/>
        </p:nvSpPr>
        <p:spPr>
          <a:xfrm>
            <a:off x="4247845" y="5309529"/>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52" name="object 352"/>
          <p:cNvSpPr/>
          <p:nvPr/>
        </p:nvSpPr>
        <p:spPr>
          <a:xfrm>
            <a:off x="4247845" y="5174740"/>
            <a:ext cx="39255" cy="0"/>
          </a:xfrm>
          <a:custGeom>
            <a:avLst/>
            <a:gdLst/>
            <a:ahLst/>
            <a:cxnLst/>
            <a:rect l="l" t="t" r="r" b="b"/>
            <a:pathLst>
              <a:path w="43179">
                <a:moveTo>
                  <a:pt x="0" y="0"/>
                </a:moveTo>
                <a:lnTo>
                  <a:pt x="42821" y="0"/>
                </a:lnTo>
              </a:path>
            </a:pathLst>
          </a:custGeom>
          <a:ln w="10275">
            <a:solidFill>
              <a:srgbClr val="000000"/>
            </a:solidFill>
          </a:ln>
        </p:spPr>
        <p:txBody>
          <a:bodyPr wrap="square" lIns="0" tIns="0" rIns="0" bIns="0" rtlCol="0"/>
          <a:lstStyle/>
          <a:p>
            <a:endParaRPr/>
          </a:p>
        </p:txBody>
      </p:sp>
      <p:sp>
        <p:nvSpPr>
          <p:cNvPr id="353" name="object 353"/>
          <p:cNvSpPr/>
          <p:nvPr/>
        </p:nvSpPr>
        <p:spPr>
          <a:xfrm>
            <a:off x="8793480" y="5130625"/>
            <a:ext cx="0" cy="777127"/>
          </a:xfrm>
          <a:custGeom>
            <a:avLst/>
            <a:gdLst/>
            <a:ahLst/>
            <a:cxnLst/>
            <a:rect l="l" t="t" r="r" b="b"/>
            <a:pathLst>
              <a:path h="880745">
                <a:moveTo>
                  <a:pt x="0" y="880570"/>
                </a:moveTo>
                <a:lnTo>
                  <a:pt x="0" y="0"/>
                </a:lnTo>
              </a:path>
            </a:pathLst>
          </a:custGeom>
          <a:ln w="10275">
            <a:solidFill>
              <a:srgbClr val="000000"/>
            </a:solidFill>
          </a:ln>
        </p:spPr>
        <p:txBody>
          <a:bodyPr wrap="square" lIns="0" tIns="0" rIns="0" bIns="0" rtlCol="0"/>
          <a:lstStyle/>
          <a:p>
            <a:endParaRPr/>
          </a:p>
        </p:txBody>
      </p:sp>
      <p:sp>
        <p:nvSpPr>
          <p:cNvPr id="354" name="object 354"/>
          <p:cNvSpPr/>
          <p:nvPr/>
        </p:nvSpPr>
        <p:spPr>
          <a:xfrm>
            <a:off x="8715634" y="5781881"/>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355" name="object 355"/>
          <p:cNvSpPr/>
          <p:nvPr/>
        </p:nvSpPr>
        <p:spPr>
          <a:xfrm>
            <a:off x="8715634" y="5646794"/>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356" name="object 356"/>
          <p:cNvSpPr/>
          <p:nvPr/>
        </p:nvSpPr>
        <p:spPr>
          <a:xfrm>
            <a:off x="8715634" y="5512006"/>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357" name="object 357"/>
          <p:cNvSpPr/>
          <p:nvPr/>
        </p:nvSpPr>
        <p:spPr>
          <a:xfrm>
            <a:off x="8715634" y="5377227"/>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358" name="object 358"/>
          <p:cNvSpPr/>
          <p:nvPr/>
        </p:nvSpPr>
        <p:spPr>
          <a:xfrm>
            <a:off x="8715634" y="5242140"/>
            <a:ext cx="77932" cy="0"/>
          </a:xfrm>
          <a:custGeom>
            <a:avLst/>
            <a:gdLst/>
            <a:ahLst/>
            <a:cxnLst/>
            <a:rect l="l" t="t" r="r" b="b"/>
            <a:pathLst>
              <a:path w="85725">
                <a:moveTo>
                  <a:pt x="85630" y="0"/>
                </a:moveTo>
                <a:lnTo>
                  <a:pt x="0" y="0"/>
                </a:lnTo>
              </a:path>
            </a:pathLst>
          </a:custGeom>
          <a:ln w="10275">
            <a:solidFill>
              <a:srgbClr val="000000"/>
            </a:solidFill>
          </a:ln>
        </p:spPr>
        <p:txBody>
          <a:bodyPr wrap="square" lIns="0" tIns="0" rIns="0" bIns="0" rtlCol="0"/>
          <a:lstStyle/>
          <a:p>
            <a:endParaRPr/>
          </a:p>
        </p:txBody>
      </p:sp>
      <p:sp>
        <p:nvSpPr>
          <p:cNvPr id="359" name="object 359"/>
          <p:cNvSpPr/>
          <p:nvPr/>
        </p:nvSpPr>
        <p:spPr>
          <a:xfrm>
            <a:off x="8754549" y="5849271"/>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0" name="object 360"/>
          <p:cNvSpPr/>
          <p:nvPr/>
        </p:nvSpPr>
        <p:spPr>
          <a:xfrm>
            <a:off x="8754549" y="5714482"/>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1" name="object 361"/>
          <p:cNvSpPr/>
          <p:nvPr/>
        </p:nvSpPr>
        <p:spPr>
          <a:xfrm>
            <a:off x="8754549" y="5579405"/>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2" name="object 362"/>
          <p:cNvSpPr/>
          <p:nvPr/>
        </p:nvSpPr>
        <p:spPr>
          <a:xfrm>
            <a:off x="8754549" y="5444616"/>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3" name="object 363"/>
          <p:cNvSpPr/>
          <p:nvPr/>
        </p:nvSpPr>
        <p:spPr>
          <a:xfrm>
            <a:off x="8754549" y="5309529"/>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4" name="object 364"/>
          <p:cNvSpPr/>
          <p:nvPr/>
        </p:nvSpPr>
        <p:spPr>
          <a:xfrm>
            <a:off x="8754549" y="5174740"/>
            <a:ext cx="39255" cy="0"/>
          </a:xfrm>
          <a:custGeom>
            <a:avLst/>
            <a:gdLst/>
            <a:ahLst/>
            <a:cxnLst/>
            <a:rect l="l" t="t" r="r" b="b"/>
            <a:pathLst>
              <a:path w="43179">
                <a:moveTo>
                  <a:pt x="42822" y="0"/>
                </a:moveTo>
                <a:lnTo>
                  <a:pt x="0" y="0"/>
                </a:lnTo>
              </a:path>
            </a:pathLst>
          </a:custGeom>
          <a:ln w="10275">
            <a:solidFill>
              <a:srgbClr val="000000"/>
            </a:solidFill>
          </a:ln>
        </p:spPr>
        <p:txBody>
          <a:bodyPr wrap="square" lIns="0" tIns="0" rIns="0" bIns="0" rtlCol="0"/>
          <a:lstStyle/>
          <a:p>
            <a:endParaRPr/>
          </a:p>
        </p:txBody>
      </p:sp>
      <p:sp>
        <p:nvSpPr>
          <p:cNvPr id="365" name="object 365"/>
          <p:cNvSpPr/>
          <p:nvPr/>
        </p:nvSpPr>
        <p:spPr>
          <a:xfrm>
            <a:off x="4275251" y="5268729"/>
            <a:ext cx="3818659" cy="615203"/>
          </a:xfrm>
          <a:custGeom>
            <a:avLst/>
            <a:gdLst/>
            <a:ahLst/>
            <a:cxnLst/>
            <a:rect l="l" t="t" r="r" b="b"/>
            <a:pathLst>
              <a:path w="4200525" h="697229">
                <a:moveTo>
                  <a:pt x="0" y="696648"/>
                </a:moveTo>
                <a:lnTo>
                  <a:pt x="33227" y="641841"/>
                </a:lnTo>
                <a:lnTo>
                  <a:pt x="66441" y="571291"/>
                </a:lnTo>
                <a:lnTo>
                  <a:pt x="99669" y="518888"/>
                </a:lnTo>
                <a:lnTo>
                  <a:pt x="133235" y="524023"/>
                </a:lnTo>
                <a:lnTo>
                  <a:pt x="166451" y="503471"/>
                </a:lnTo>
                <a:lnTo>
                  <a:pt x="200015" y="476768"/>
                </a:lnTo>
                <a:lnTo>
                  <a:pt x="233244" y="435663"/>
                </a:lnTo>
                <a:lnTo>
                  <a:pt x="266459" y="425393"/>
                </a:lnTo>
                <a:lnTo>
                  <a:pt x="299687" y="399705"/>
                </a:lnTo>
                <a:lnTo>
                  <a:pt x="333251" y="396962"/>
                </a:lnTo>
                <a:lnTo>
                  <a:pt x="366479" y="376072"/>
                </a:lnTo>
                <a:lnTo>
                  <a:pt x="400046" y="382234"/>
                </a:lnTo>
                <a:lnTo>
                  <a:pt x="433261" y="371963"/>
                </a:lnTo>
                <a:lnTo>
                  <a:pt x="466489" y="397989"/>
                </a:lnTo>
                <a:lnTo>
                  <a:pt x="499704" y="398328"/>
                </a:lnTo>
                <a:lnTo>
                  <a:pt x="533270" y="411002"/>
                </a:lnTo>
                <a:lnTo>
                  <a:pt x="566497" y="404840"/>
                </a:lnTo>
                <a:lnTo>
                  <a:pt x="599725" y="411002"/>
                </a:lnTo>
                <a:lnTo>
                  <a:pt x="633278" y="402098"/>
                </a:lnTo>
                <a:lnTo>
                  <a:pt x="666506" y="397639"/>
                </a:lnTo>
                <a:lnTo>
                  <a:pt x="699733" y="371613"/>
                </a:lnTo>
                <a:lnTo>
                  <a:pt x="733298" y="363735"/>
                </a:lnTo>
                <a:lnTo>
                  <a:pt x="766514" y="344560"/>
                </a:lnTo>
                <a:lnTo>
                  <a:pt x="799742" y="329831"/>
                </a:lnTo>
                <a:lnTo>
                  <a:pt x="832969" y="308252"/>
                </a:lnTo>
                <a:lnTo>
                  <a:pt x="866534" y="303117"/>
                </a:lnTo>
                <a:lnTo>
                  <a:pt x="899750" y="308252"/>
                </a:lnTo>
                <a:lnTo>
                  <a:pt x="933315" y="318522"/>
                </a:lnTo>
                <a:lnTo>
                  <a:pt x="966542" y="311333"/>
                </a:lnTo>
                <a:lnTo>
                  <a:pt x="999759" y="314764"/>
                </a:lnTo>
                <a:lnTo>
                  <a:pt x="1032986" y="313737"/>
                </a:lnTo>
                <a:lnTo>
                  <a:pt x="1066551" y="310994"/>
                </a:lnTo>
                <a:lnTo>
                  <a:pt x="1099778" y="286672"/>
                </a:lnTo>
                <a:lnTo>
                  <a:pt x="1133333" y="303117"/>
                </a:lnTo>
                <a:lnTo>
                  <a:pt x="1166560" y="280510"/>
                </a:lnTo>
                <a:lnTo>
                  <a:pt x="1199788" y="294900"/>
                </a:lnTo>
                <a:lnTo>
                  <a:pt x="1233003" y="271943"/>
                </a:lnTo>
                <a:lnTo>
                  <a:pt x="1266569" y="284968"/>
                </a:lnTo>
                <a:lnTo>
                  <a:pt x="1299796" y="277091"/>
                </a:lnTo>
                <a:lnTo>
                  <a:pt x="1333362" y="269551"/>
                </a:lnTo>
                <a:lnTo>
                  <a:pt x="1366578" y="262700"/>
                </a:lnTo>
                <a:lnTo>
                  <a:pt x="1399805" y="258930"/>
                </a:lnTo>
                <a:lnTo>
                  <a:pt x="1433019" y="257903"/>
                </a:lnTo>
                <a:lnTo>
                  <a:pt x="1466598" y="246606"/>
                </a:lnTo>
                <a:lnTo>
                  <a:pt x="1499814" y="248310"/>
                </a:lnTo>
                <a:lnTo>
                  <a:pt x="1533379" y="239405"/>
                </a:lnTo>
                <a:lnTo>
                  <a:pt x="1566606" y="222972"/>
                </a:lnTo>
                <a:lnTo>
                  <a:pt x="1599833" y="238378"/>
                </a:lnTo>
                <a:lnTo>
                  <a:pt x="1633048" y="218176"/>
                </a:lnTo>
                <a:lnTo>
                  <a:pt x="1666614" y="231877"/>
                </a:lnTo>
                <a:lnTo>
                  <a:pt x="1699831" y="208932"/>
                </a:lnTo>
                <a:lnTo>
                  <a:pt x="1733408" y="236324"/>
                </a:lnTo>
                <a:lnTo>
                  <a:pt x="1766623" y="205851"/>
                </a:lnTo>
                <a:lnTo>
                  <a:pt x="1799850" y="226392"/>
                </a:lnTo>
                <a:lnTo>
                  <a:pt x="1833067" y="200028"/>
                </a:lnTo>
                <a:lnTo>
                  <a:pt x="1866631" y="224338"/>
                </a:lnTo>
                <a:lnTo>
                  <a:pt x="1899859" y="198988"/>
                </a:lnTo>
                <a:lnTo>
                  <a:pt x="1933075" y="225703"/>
                </a:lnTo>
                <a:lnTo>
                  <a:pt x="1966653" y="195231"/>
                </a:lnTo>
                <a:lnTo>
                  <a:pt x="1999867" y="220230"/>
                </a:lnTo>
                <a:lnTo>
                  <a:pt x="2033095" y="195231"/>
                </a:lnTo>
                <a:lnTo>
                  <a:pt x="2066648" y="192826"/>
                </a:lnTo>
                <a:lnTo>
                  <a:pt x="2099876" y="197973"/>
                </a:lnTo>
                <a:lnTo>
                  <a:pt x="2166318" y="184948"/>
                </a:lnTo>
                <a:lnTo>
                  <a:pt x="2199884" y="197285"/>
                </a:lnTo>
                <a:lnTo>
                  <a:pt x="2233112" y="188380"/>
                </a:lnTo>
                <a:lnTo>
                  <a:pt x="2266679" y="186326"/>
                </a:lnTo>
                <a:lnTo>
                  <a:pt x="2299906" y="185299"/>
                </a:lnTo>
                <a:lnTo>
                  <a:pt x="2333120" y="192826"/>
                </a:lnTo>
                <a:lnTo>
                  <a:pt x="2366348" y="194880"/>
                </a:lnTo>
                <a:lnTo>
                  <a:pt x="2399913" y="187353"/>
                </a:lnTo>
                <a:lnTo>
                  <a:pt x="2433129" y="190772"/>
                </a:lnTo>
                <a:lnTo>
                  <a:pt x="2466695" y="187353"/>
                </a:lnTo>
                <a:lnTo>
                  <a:pt x="2499922" y="162354"/>
                </a:lnTo>
                <a:lnTo>
                  <a:pt x="2533149" y="183583"/>
                </a:lnTo>
                <a:lnTo>
                  <a:pt x="2566365" y="154126"/>
                </a:lnTo>
                <a:lnTo>
                  <a:pt x="2599931" y="180502"/>
                </a:lnTo>
                <a:lnTo>
                  <a:pt x="2633158" y="159261"/>
                </a:lnTo>
                <a:lnTo>
                  <a:pt x="2666724" y="179813"/>
                </a:lnTo>
                <a:lnTo>
                  <a:pt x="2699939" y="193177"/>
                </a:lnTo>
                <a:lnTo>
                  <a:pt x="2733166" y="180152"/>
                </a:lnTo>
                <a:lnTo>
                  <a:pt x="2766395" y="173651"/>
                </a:lnTo>
                <a:lnTo>
                  <a:pt x="2799960" y="194880"/>
                </a:lnTo>
                <a:lnTo>
                  <a:pt x="2833176" y="169193"/>
                </a:lnTo>
                <a:lnTo>
                  <a:pt x="2866404" y="159261"/>
                </a:lnTo>
                <a:lnTo>
                  <a:pt x="2899968" y="159949"/>
                </a:lnTo>
                <a:lnTo>
                  <a:pt x="2933185" y="185299"/>
                </a:lnTo>
                <a:lnTo>
                  <a:pt x="2966412" y="159949"/>
                </a:lnTo>
                <a:lnTo>
                  <a:pt x="2999977" y="138708"/>
                </a:lnTo>
                <a:lnTo>
                  <a:pt x="3033204" y="77751"/>
                </a:lnTo>
                <a:lnTo>
                  <a:pt x="3066421" y="0"/>
                </a:lnTo>
                <a:lnTo>
                  <a:pt x="3099985" y="68846"/>
                </a:lnTo>
                <a:lnTo>
                  <a:pt x="3133213" y="129127"/>
                </a:lnTo>
                <a:lnTo>
                  <a:pt x="3166429" y="166112"/>
                </a:lnTo>
                <a:lnTo>
                  <a:pt x="3199994" y="153787"/>
                </a:lnTo>
                <a:lnTo>
                  <a:pt x="3233221" y="162354"/>
                </a:lnTo>
                <a:lnTo>
                  <a:pt x="3266449" y="177759"/>
                </a:lnTo>
                <a:lnTo>
                  <a:pt x="3299665" y="207217"/>
                </a:lnTo>
                <a:lnTo>
                  <a:pt x="3333230" y="250714"/>
                </a:lnTo>
                <a:lnTo>
                  <a:pt x="3366445" y="283941"/>
                </a:lnTo>
                <a:lnTo>
                  <a:pt x="3400023" y="293523"/>
                </a:lnTo>
                <a:lnTo>
                  <a:pt x="3433238" y="313049"/>
                </a:lnTo>
                <a:lnTo>
                  <a:pt x="3466466" y="340790"/>
                </a:lnTo>
                <a:lnTo>
                  <a:pt x="3499681" y="351061"/>
                </a:lnTo>
                <a:lnTo>
                  <a:pt x="3533259" y="383599"/>
                </a:lnTo>
                <a:lnTo>
                  <a:pt x="3566474" y="367167"/>
                </a:lnTo>
                <a:lnTo>
                  <a:pt x="3600040" y="395597"/>
                </a:lnTo>
                <a:lnTo>
                  <a:pt x="3633268" y="426420"/>
                </a:lnTo>
                <a:lnTo>
                  <a:pt x="3666484" y="440110"/>
                </a:lnTo>
                <a:lnTo>
                  <a:pt x="3699712" y="442176"/>
                </a:lnTo>
                <a:lnTo>
                  <a:pt x="3733276" y="458608"/>
                </a:lnTo>
                <a:lnTo>
                  <a:pt x="3766493" y="464094"/>
                </a:lnTo>
                <a:lnTo>
                  <a:pt x="3800057" y="476768"/>
                </a:lnTo>
                <a:lnTo>
                  <a:pt x="3833285" y="492174"/>
                </a:lnTo>
                <a:lnTo>
                  <a:pt x="3866500" y="502106"/>
                </a:lnTo>
                <a:lnTo>
                  <a:pt x="3899729" y="513064"/>
                </a:lnTo>
                <a:lnTo>
                  <a:pt x="3933294" y="526428"/>
                </a:lnTo>
                <a:lnTo>
                  <a:pt x="3966521" y="519915"/>
                </a:lnTo>
                <a:lnTo>
                  <a:pt x="4000088" y="533967"/>
                </a:lnTo>
                <a:lnTo>
                  <a:pt x="4033303" y="543887"/>
                </a:lnTo>
                <a:lnTo>
                  <a:pt x="4066530" y="563075"/>
                </a:lnTo>
                <a:lnTo>
                  <a:pt x="4099745" y="573695"/>
                </a:lnTo>
                <a:lnTo>
                  <a:pt x="4133312" y="590466"/>
                </a:lnTo>
                <a:lnTo>
                  <a:pt x="4166539" y="601437"/>
                </a:lnTo>
                <a:lnTo>
                  <a:pt x="4200104" y="628828"/>
                </a:lnTo>
              </a:path>
            </a:pathLst>
          </a:custGeom>
          <a:ln w="10275">
            <a:solidFill>
              <a:srgbClr val="000000"/>
            </a:solidFill>
          </a:ln>
        </p:spPr>
        <p:txBody>
          <a:bodyPr wrap="square" lIns="0" tIns="0" rIns="0" bIns="0" rtlCol="0"/>
          <a:lstStyle/>
          <a:p>
            <a:endParaRPr/>
          </a:p>
        </p:txBody>
      </p:sp>
      <p:sp>
        <p:nvSpPr>
          <p:cNvPr id="366" name="object 366"/>
          <p:cNvSpPr/>
          <p:nvPr/>
        </p:nvSpPr>
        <p:spPr>
          <a:xfrm>
            <a:off x="5157036"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367" name="object 367"/>
          <p:cNvSpPr/>
          <p:nvPr/>
        </p:nvSpPr>
        <p:spPr>
          <a:xfrm>
            <a:off x="6065918"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368" name="object 368"/>
          <p:cNvSpPr/>
          <p:nvPr/>
        </p:nvSpPr>
        <p:spPr>
          <a:xfrm>
            <a:off x="6975097"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369" name="object 369"/>
          <p:cNvSpPr/>
          <p:nvPr/>
        </p:nvSpPr>
        <p:spPr>
          <a:xfrm>
            <a:off x="7884288" y="5130625"/>
            <a:ext cx="0" cy="777127"/>
          </a:xfrm>
          <a:custGeom>
            <a:avLst/>
            <a:gdLst/>
            <a:ahLst/>
            <a:cxnLst/>
            <a:rect l="l" t="t" r="r" b="b"/>
            <a:pathLst>
              <a:path h="880745">
                <a:moveTo>
                  <a:pt x="0" y="880570"/>
                </a:moveTo>
                <a:lnTo>
                  <a:pt x="0" y="0"/>
                </a:lnTo>
              </a:path>
            </a:pathLst>
          </a:custGeom>
          <a:ln w="10275">
            <a:solidFill>
              <a:srgbClr val="000000"/>
            </a:solidFill>
            <a:prstDash val="lgDash"/>
          </a:ln>
        </p:spPr>
        <p:txBody>
          <a:bodyPr wrap="square" lIns="0" tIns="0" rIns="0" bIns="0" rtlCol="0"/>
          <a:lstStyle/>
          <a:p>
            <a:endParaRPr/>
          </a:p>
        </p:txBody>
      </p:sp>
      <p:sp>
        <p:nvSpPr>
          <p:cNvPr id="370" name="object 370"/>
          <p:cNvSpPr/>
          <p:nvPr/>
        </p:nvSpPr>
        <p:spPr>
          <a:xfrm>
            <a:off x="4275251" y="5149057"/>
            <a:ext cx="3818659" cy="740149"/>
          </a:xfrm>
          <a:custGeom>
            <a:avLst/>
            <a:gdLst/>
            <a:ahLst/>
            <a:cxnLst/>
            <a:rect l="l" t="t" r="r" b="b"/>
            <a:pathLst>
              <a:path w="4200525" h="838834">
                <a:moveTo>
                  <a:pt x="0" y="838788"/>
                </a:moveTo>
                <a:lnTo>
                  <a:pt x="33227" y="780212"/>
                </a:lnTo>
                <a:lnTo>
                  <a:pt x="66441" y="700067"/>
                </a:lnTo>
                <a:lnTo>
                  <a:pt x="99669" y="662394"/>
                </a:lnTo>
                <a:lnTo>
                  <a:pt x="133235" y="664110"/>
                </a:lnTo>
                <a:lnTo>
                  <a:pt x="166451" y="651435"/>
                </a:lnTo>
                <a:lnTo>
                  <a:pt x="200015" y="597317"/>
                </a:lnTo>
                <a:lnTo>
                  <a:pt x="233244" y="549022"/>
                </a:lnTo>
                <a:lnTo>
                  <a:pt x="266459" y="547657"/>
                </a:lnTo>
                <a:lnTo>
                  <a:pt x="299687" y="531901"/>
                </a:lnTo>
                <a:lnTo>
                  <a:pt x="333251" y="525401"/>
                </a:lnTo>
                <a:lnTo>
                  <a:pt x="366479" y="514430"/>
                </a:lnTo>
                <a:lnTo>
                  <a:pt x="400046" y="518888"/>
                </a:lnTo>
                <a:lnTo>
                  <a:pt x="433261" y="504848"/>
                </a:lnTo>
                <a:lnTo>
                  <a:pt x="466489" y="521969"/>
                </a:lnTo>
                <a:lnTo>
                  <a:pt x="499704" y="530536"/>
                </a:lnTo>
                <a:lnTo>
                  <a:pt x="533270" y="525739"/>
                </a:lnTo>
                <a:lnTo>
                  <a:pt x="566497" y="508268"/>
                </a:lnTo>
                <a:lnTo>
                  <a:pt x="599725" y="503133"/>
                </a:lnTo>
                <a:lnTo>
                  <a:pt x="632940" y="482580"/>
                </a:lnTo>
                <a:lnTo>
                  <a:pt x="666506" y="471283"/>
                </a:lnTo>
                <a:lnTo>
                  <a:pt x="699733" y="447987"/>
                </a:lnTo>
                <a:lnTo>
                  <a:pt x="733298" y="439771"/>
                </a:lnTo>
                <a:lnTo>
                  <a:pt x="766514" y="419569"/>
                </a:lnTo>
                <a:lnTo>
                  <a:pt x="799742" y="414772"/>
                </a:lnTo>
                <a:lnTo>
                  <a:pt x="832969" y="387031"/>
                </a:lnTo>
                <a:lnTo>
                  <a:pt x="866534" y="382910"/>
                </a:lnTo>
                <a:lnTo>
                  <a:pt x="899750" y="376072"/>
                </a:lnTo>
                <a:lnTo>
                  <a:pt x="933315" y="371275"/>
                </a:lnTo>
                <a:lnTo>
                  <a:pt x="966542" y="377099"/>
                </a:lnTo>
                <a:lnTo>
                  <a:pt x="999759" y="367843"/>
                </a:lnTo>
                <a:lnTo>
                  <a:pt x="1066551" y="359627"/>
                </a:lnTo>
                <a:lnTo>
                  <a:pt x="1133333" y="341817"/>
                </a:lnTo>
                <a:lnTo>
                  <a:pt x="1166560" y="317157"/>
                </a:lnTo>
                <a:lnTo>
                  <a:pt x="1199788" y="333601"/>
                </a:lnTo>
                <a:lnTo>
                  <a:pt x="1233003" y="312360"/>
                </a:lnTo>
                <a:lnTo>
                  <a:pt x="1266569" y="331197"/>
                </a:lnTo>
                <a:lnTo>
                  <a:pt x="1299796" y="304482"/>
                </a:lnTo>
                <a:lnTo>
                  <a:pt x="1333362" y="321265"/>
                </a:lnTo>
                <a:lnTo>
                  <a:pt x="1366578" y="292158"/>
                </a:lnTo>
                <a:lnTo>
                  <a:pt x="1399805" y="291469"/>
                </a:lnTo>
                <a:lnTo>
                  <a:pt x="1433019" y="270240"/>
                </a:lnTo>
                <a:lnTo>
                  <a:pt x="1466598" y="267835"/>
                </a:lnTo>
                <a:lnTo>
                  <a:pt x="1499814" y="256538"/>
                </a:lnTo>
                <a:lnTo>
                  <a:pt x="1533379" y="258592"/>
                </a:lnTo>
                <a:lnTo>
                  <a:pt x="1566606" y="250714"/>
                </a:lnTo>
                <a:lnTo>
                  <a:pt x="1599833" y="243513"/>
                </a:lnTo>
                <a:lnTo>
                  <a:pt x="1633048" y="226742"/>
                </a:lnTo>
                <a:lnTo>
                  <a:pt x="1666614" y="237351"/>
                </a:lnTo>
                <a:lnTo>
                  <a:pt x="1699831" y="219541"/>
                </a:lnTo>
                <a:lnTo>
                  <a:pt x="1733408" y="253107"/>
                </a:lnTo>
                <a:lnTo>
                  <a:pt x="1766623" y="219541"/>
                </a:lnTo>
                <a:lnTo>
                  <a:pt x="1799850" y="230838"/>
                </a:lnTo>
                <a:lnTo>
                  <a:pt x="1833067" y="226054"/>
                </a:lnTo>
                <a:lnTo>
                  <a:pt x="1866631" y="228784"/>
                </a:lnTo>
                <a:lnTo>
                  <a:pt x="1899859" y="225703"/>
                </a:lnTo>
                <a:lnTo>
                  <a:pt x="1933075" y="227419"/>
                </a:lnTo>
                <a:lnTo>
                  <a:pt x="1966303" y="233931"/>
                </a:lnTo>
                <a:lnTo>
                  <a:pt x="1999867" y="238040"/>
                </a:lnTo>
                <a:lnTo>
                  <a:pt x="2033095" y="226054"/>
                </a:lnTo>
                <a:lnTo>
                  <a:pt x="2066648" y="233931"/>
                </a:lnTo>
                <a:lnTo>
                  <a:pt x="2099876" y="198312"/>
                </a:lnTo>
                <a:lnTo>
                  <a:pt x="2133103" y="216122"/>
                </a:lnTo>
                <a:lnTo>
                  <a:pt x="2166318" y="200015"/>
                </a:lnTo>
                <a:lnTo>
                  <a:pt x="2199884" y="219541"/>
                </a:lnTo>
                <a:lnTo>
                  <a:pt x="2233112" y="188029"/>
                </a:lnTo>
                <a:lnTo>
                  <a:pt x="2266679" y="220568"/>
                </a:lnTo>
                <a:lnTo>
                  <a:pt x="2299906" y="190084"/>
                </a:lnTo>
                <a:lnTo>
                  <a:pt x="2333120" y="223311"/>
                </a:lnTo>
                <a:lnTo>
                  <a:pt x="2366348" y="194204"/>
                </a:lnTo>
                <a:lnTo>
                  <a:pt x="2399913" y="215771"/>
                </a:lnTo>
                <a:lnTo>
                  <a:pt x="2433129" y="185975"/>
                </a:lnTo>
                <a:lnTo>
                  <a:pt x="2466695" y="201042"/>
                </a:lnTo>
                <a:lnTo>
                  <a:pt x="2499922" y="188718"/>
                </a:lnTo>
                <a:lnTo>
                  <a:pt x="2533149" y="218514"/>
                </a:lnTo>
                <a:lnTo>
                  <a:pt x="2566365" y="193165"/>
                </a:lnTo>
                <a:lnTo>
                  <a:pt x="2599931" y="200704"/>
                </a:lnTo>
                <a:lnTo>
                  <a:pt x="2633158" y="174678"/>
                </a:lnTo>
                <a:lnTo>
                  <a:pt x="2666724" y="180840"/>
                </a:lnTo>
                <a:lnTo>
                  <a:pt x="2699939" y="175705"/>
                </a:lnTo>
                <a:lnTo>
                  <a:pt x="2733166" y="197961"/>
                </a:lnTo>
                <a:lnTo>
                  <a:pt x="2766395" y="195219"/>
                </a:lnTo>
                <a:lnTo>
                  <a:pt x="2799960" y="199677"/>
                </a:lnTo>
                <a:lnTo>
                  <a:pt x="2833176" y="198312"/>
                </a:lnTo>
                <a:lnTo>
                  <a:pt x="2866741" y="193515"/>
                </a:lnTo>
                <a:lnTo>
                  <a:pt x="2899968" y="193165"/>
                </a:lnTo>
                <a:lnTo>
                  <a:pt x="2933185" y="188029"/>
                </a:lnTo>
                <a:lnTo>
                  <a:pt x="2966412" y="185287"/>
                </a:lnTo>
                <a:lnTo>
                  <a:pt x="2999977" y="157895"/>
                </a:lnTo>
                <a:lnTo>
                  <a:pt x="3033204" y="28092"/>
                </a:lnTo>
                <a:lnTo>
                  <a:pt x="3066421" y="0"/>
                </a:lnTo>
                <a:lnTo>
                  <a:pt x="3099648" y="49659"/>
                </a:lnTo>
                <a:lnTo>
                  <a:pt x="3133213" y="154814"/>
                </a:lnTo>
                <a:lnTo>
                  <a:pt x="3166429" y="167489"/>
                </a:lnTo>
                <a:lnTo>
                  <a:pt x="3199994" y="194542"/>
                </a:lnTo>
                <a:lnTo>
                  <a:pt x="3233221" y="225365"/>
                </a:lnTo>
                <a:lnTo>
                  <a:pt x="3266449" y="237351"/>
                </a:lnTo>
                <a:lnTo>
                  <a:pt x="3299665" y="282214"/>
                </a:lnTo>
                <a:lnTo>
                  <a:pt x="3333230" y="305509"/>
                </a:lnTo>
                <a:lnTo>
                  <a:pt x="3366445" y="339413"/>
                </a:lnTo>
                <a:lnTo>
                  <a:pt x="3400023" y="383599"/>
                </a:lnTo>
                <a:lnTo>
                  <a:pt x="3433238" y="406894"/>
                </a:lnTo>
                <a:lnTo>
                  <a:pt x="3466466" y="410314"/>
                </a:lnTo>
                <a:lnTo>
                  <a:pt x="3499681" y="420246"/>
                </a:lnTo>
                <a:lnTo>
                  <a:pt x="3533259" y="451757"/>
                </a:lnTo>
                <a:lnTo>
                  <a:pt x="3566474" y="466148"/>
                </a:lnTo>
                <a:lnTo>
                  <a:pt x="3600040" y="490120"/>
                </a:lnTo>
                <a:lnTo>
                  <a:pt x="3633268" y="505875"/>
                </a:lnTo>
                <a:lnTo>
                  <a:pt x="3666484" y="522658"/>
                </a:lnTo>
                <a:lnTo>
                  <a:pt x="3699712" y="524023"/>
                </a:lnTo>
                <a:lnTo>
                  <a:pt x="3733276" y="546630"/>
                </a:lnTo>
                <a:lnTo>
                  <a:pt x="3766493" y="556562"/>
                </a:lnTo>
                <a:lnTo>
                  <a:pt x="3800057" y="573006"/>
                </a:lnTo>
                <a:lnTo>
                  <a:pt x="3833285" y="584992"/>
                </a:lnTo>
                <a:lnTo>
                  <a:pt x="3866500" y="599383"/>
                </a:lnTo>
                <a:lnTo>
                  <a:pt x="3899729" y="604518"/>
                </a:lnTo>
                <a:lnTo>
                  <a:pt x="3933294" y="624382"/>
                </a:lnTo>
                <a:lnTo>
                  <a:pt x="3966521" y="620612"/>
                </a:lnTo>
                <a:lnTo>
                  <a:pt x="4000088" y="636368"/>
                </a:lnTo>
                <a:lnTo>
                  <a:pt x="4033303" y="643219"/>
                </a:lnTo>
                <a:lnTo>
                  <a:pt x="4066530" y="668556"/>
                </a:lnTo>
                <a:lnTo>
                  <a:pt x="4099745" y="676434"/>
                </a:lnTo>
                <a:lnTo>
                  <a:pt x="4133312" y="688081"/>
                </a:lnTo>
                <a:lnTo>
                  <a:pt x="4166539" y="711377"/>
                </a:lnTo>
                <a:lnTo>
                  <a:pt x="4200104" y="743565"/>
                </a:lnTo>
              </a:path>
            </a:pathLst>
          </a:custGeom>
          <a:ln w="10275">
            <a:solidFill>
              <a:srgbClr val="FF0000"/>
            </a:solidFill>
          </a:ln>
        </p:spPr>
        <p:txBody>
          <a:bodyPr wrap="square" lIns="0" tIns="0" rIns="0" bIns="0" rtlCol="0"/>
          <a:lstStyle/>
          <a:p>
            <a:endParaRPr/>
          </a:p>
        </p:txBody>
      </p:sp>
      <p:sp>
        <p:nvSpPr>
          <p:cNvPr id="371" name="object 371"/>
          <p:cNvSpPr/>
          <p:nvPr/>
        </p:nvSpPr>
        <p:spPr>
          <a:xfrm>
            <a:off x="4275251" y="5260274"/>
            <a:ext cx="3848677" cy="627529"/>
          </a:xfrm>
          <a:custGeom>
            <a:avLst/>
            <a:gdLst/>
            <a:ahLst/>
            <a:cxnLst/>
            <a:rect l="l" t="t" r="r" b="b"/>
            <a:pathLst>
              <a:path w="4233545" h="711200">
                <a:moveTo>
                  <a:pt x="0" y="711026"/>
                </a:moveTo>
                <a:lnTo>
                  <a:pt x="33227" y="649030"/>
                </a:lnTo>
                <a:lnTo>
                  <a:pt x="66441" y="567521"/>
                </a:lnTo>
                <a:lnTo>
                  <a:pt x="99669" y="531213"/>
                </a:lnTo>
                <a:lnTo>
                  <a:pt x="133235" y="529847"/>
                </a:lnTo>
                <a:lnTo>
                  <a:pt x="166451" y="499701"/>
                </a:lnTo>
                <a:lnTo>
                  <a:pt x="200015" y="447987"/>
                </a:lnTo>
                <a:lnTo>
                  <a:pt x="233244" y="446610"/>
                </a:lnTo>
                <a:lnTo>
                  <a:pt x="266459" y="446960"/>
                </a:lnTo>
                <a:lnTo>
                  <a:pt x="299687" y="432232"/>
                </a:lnTo>
                <a:lnTo>
                  <a:pt x="333251" y="432570"/>
                </a:lnTo>
                <a:lnTo>
                  <a:pt x="366479" y="421273"/>
                </a:lnTo>
                <a:lnTo>
                  <a:pt x="400046" y="414760"/>
                </a:lnTo>
                <a:lnTo>
                  <a:pt x="433261" y="413057"/>
                </a:lnTo>
                <a:lnTo>
                  <a:pt x="466489" y="418192"/>
                </a:lnTo>
                <a:lnTo>
                  <a:pt x="499704" y="392504"/>
                </a:lnTo>
                <a:lnTo>
                  <a:pt x="533270" y="394220"/>
                </a:lnTo>
                <a:lnTo>
                  <a:pt x="566497" y="375032"/>
                </a:lnTo>
                <a:lnTo>
                  <a:pt x="599725" y="357899"/>
                </a:lnTo>
                <a:lnTo>
                  <a:pt x="633278" y="326400"/>
                </a:lnTo>
                <a:lnTo>
                  <a:pt x="666506" y="318184"/>
                </a:lnTo>
                <a:lnTo>
                  <a:pt x="699733" y="294888"/>
                </a:lnTo>
                <a:lnTo>
                  <a:pt x="733298" y="292834"/>
                </a:lnTo>
                <a:lnTo>
                  <a:pt x="766514" y="270566"/>
                </a:lnTo>
                <a:lnTo>
                  <a:pt x="799742" y="266458"/>
                </a:lnTo>
                <a:lnTo>
                  <a:pt x="832969" y="239405"/>
                </a:lnTo>
                <a:lnTo>
                  <a:pt x="866534" y="239743"/>
                </a:lnTo>
                <a:lnTo>
                  <a:pt x="899750" y="217487"/>
                </a:lnTo>
                <a:lnTo>
                  <a:pt x="933315" y="232554"/>
                </a:lnTo>
                <a:lnTo>
                  <a:pt x="966542" y="209259"/>
                </a:lnTo>
                <a:lnTo>
                  <a:pt x="999759" y="221595"/>
                </a:lnTo>
                <a:lnTo>
                  <a:pt x="1032986" y="191111"/>
                </a:lnTo>
                <a:lnTo>
                  <a:pt x="1066551" y="190084"/>
                </a:lnTo>
                <a:lnTo>
                  <a:pt x="1099778" y="170220"/>
                </a:lnTo>
                <a:lnTo>
                  <a:pt x="1133333" y="172950"/>
                </a:lnTo>
                <a:lnTo>
                  <a:pt x="1166560" y="152748"/>
                </a:lnTo>
                <a:lnTo>
                  <a:pt x="1199788" y="158234"/>
                </a:lnTo>
                <a:lnTo>
                  <a:pt x="1233003" y="128438"/>
                </a:lnTo>
                <a:lnTo>
                  <a:pt x="1266569" y="141451"/>
                </a:lnTo>
                <a:lnTo>
                  <a:pt x="1299796" y="117129"/>
                </a:lnTo>
                <a:lnTo>
                  <a:pt x="1333362" y="128776"/>
                </a:lnTo>
                <a:lnTo>
                  <a:pt x="1366578" y="109251"/>
                </a:lnTo>
                <a:lnTo>
                  <a:pt x="1399805" y="110616"/>
                </a:lnTo>
                <a:lnTo>
                  <a:pt x="1433019" y="84252"/>
                </a:lnTo>
                <a:lnTo>
                  <a:pt x="1466598" y="95899"/>
                </a:lnTo>
                <a:lnTo>
                  <a:pt x="1499814" y="74658"/>
                </a:lnTo>
                <a:lnTo>
                  <a:pt x="1533379" y="76712"/>
                </a:lnTo>
                <a:lnTo>
                  <a:pt x="1566606" y="57537"/>
                </a:lnTo>
                <a:lnTo>
                  <a:pt x="1599833" y="66092"/>
                </a:lnTo>
                <a:lnTo>
                  <a:pt x="1633048" y="65077"/>
                </a:lnTo>
                <a:lnTo>
                  <a:pt x="1666614" y="69861"/>
                </a:lnTo>
                <a:lnTo>
                  <a:pt x="1699831" y="40404"/>
                </a:lnTo>
                <a:lnTo>
                  <a:pt x="1733408" y="61983"/>
                </a:lnTo>
                <a:lnTo>
                  <a:pt x="1766623" y="32538"/>
                </a:lnTo>
                <a:lnTo>
                  <a:pt x="1799850" y="47943"/>
                </a:lnTo>
                <a:lnTo>
                  <a:pt x="1833067" y="45889"/>
                </a:lnTo>
                <a:lnTo>
                  <a:pt x="1866631" y="47605"/>
                </a:lnTo>
                <a:lnTo>
                  <a:pt x="1899859" y="40404"/>
                </a:lnTo>
                <a:lnTo>
                  <a:pt x="1933075" y="42458"/>
                </a:lnTo>
                <a:lnTo>
                  <a:pt x="1966653" y="24310"/>
                </a:lnTo>
                <a:lnTo>
                  <a:pt x="1999867" y="47605"/>
                </a:lnTo>
                <a:lnTo>
                  <a:pt x="2033095" y="22256"/>
                </a:lnTo>
                <a:lnTo>
                  <a:pt x="2066648" y="48282"/>
                </a:lnTo>
                <a:lnTo>
                  <a:pt x="2099876" y="18836"/>
                </a:lnTo>
                <a:lnTo>
                  <a:pt x="2133103" y="34930"/>
                </a:lnTo>
                <a:lnTo>
                  <a:pt x="2166318" y="26714"/>
                </a:lnTo>
                <a:lnTo>
                  <a:pt x="2199884" y="26714"/>
                </a:lnTo>
                <a:lnTo>
                  <a:pt x="2233112" y="21229"/>
                </a:lnTo>
                <a:lnTo>
                  <a:pt x="2266679" y="21579"/>
                </a:lnTo>
                <a:lnTo>
                  <a:pt x="2299906" y="24998"/>
                </a:lnTo>
                <a:lnTo>
                  <a:pt x="2333120" y="52402"/>
                </a:lnTo>
                <a:lnTo>
                  <a:pt x="2366348" y="17459"/>
                </a:lnTo>
                <a:lnTo>
                  <a:pt x="2399913" y="40066"/>
                </a:lnTo>
                <a:lnTo>
                  <a:pt x="2433129" y="25675"/>
                </a:lnTo>
                <a:lnTo>
                  <a:pt x="2466695" y="22594"/>
                </a:lnTo>
                <a:lnTo>
                  <a:pt x="2499922" y="21917"/>
                </a:lnTo>
                <a:lnTo>
                  <a:pt x="2533149" y="42120"/>
                </a:lnTo>
                <a:lnTo>
                  <a:pt x="2566365" y="8904"/>
                </a:lnTo>
                <a:lnTo>
                  <a:pt x="2599931" y="36984"/>
                </a:lnTo>
                <a:lnTo>
                  <a:pt x="2633158" y="22594"/>
                </a:lnTo>
                <a:lnTo>
                  <a:pt x="2666724" y="28080"/>
                </a:lnTo>
                <a:lnTo>
                  <a:pt x="2699939" y="30472"/>
                </a:lnTo>
                <a:lnTo>
                  <a:pt x="2733166" y="29445"/>
                </a:lnTo>
                <a:lnTo>
                  <a:pt x="2766395" y="20202"/>
                </a:lnTo>
                <a:lnTo>
                  <a:pt x="2799960" y="57199"/>
                </a:lnTo>
                <a:lnTo>
                  <a:pt x="2833176" y="35957"/>
                </a:lnTo>
                <a:lnTo>
                  <a:pt x="2866404" y="52051"/>
                </a:lnTo>
                <a:lnTo>
                  <a:pt x="2899968" y="54106"/>
                </a:lnTo>
                <a:lnTo>
                  <a:pt x="2933185" y="68158"/>
                </a:lnTo>
                <a:lnTo>
                  <a:pt x="2966412" y="71915"/>
                </a:lnTo>
                <a:lnTo>
                  <a:pt x="2999977" y="75347"/>
                </a:lnTo>
                <a:lnTo>
                  <a:pt x="3033204" y="52740"/>
                </a:lnTo>
                <a:lnTo>
                  <a:pt x="3066421" y="10270"/>
                </a:lnTo>
                <a:lnTo>
                  <a:pt x="3099985" y="0"/>
                </a:lnTo>
                <a:lnTo>
                  <a:pt x="3133213" y="63361"/>
                </a:lnTo>
                <a:lnTo>
                  <a:pt x="3166429" y="94522"/>
                </a:lnTo>
                <a:lnTo>
                  <a:pt x="3199994" y="138019"/>
                </a:lnTo>
                <a:lnTo>
                  <a:pt x="3233221" y="121925"/>
                </a:lnTo>
                <a:lnTo>
                  <a:pt x="3266449" y="160626"/>
                </a:lnTo>
                <a:lnTo>
                  <a:pt x="3299665" y="195907"/>
                </a:lnTo>
                <a:lnTo>
                  <a:pt x="3333230" y="213717"/>
                </a:lnTo>
                <a:lnTo>
                  <a:pt x="3366445" y="238716"/>
                </a:lnTo>
                <a:lnTo>
                  <a:pt x="3400023" y="287010"/>
                </a:lnTo>
                <a:lnTo>
                  <a:pt x="3433238" y="271255"/>
                </a:lnTo>
                <a:lnTo>
                  <a:pt x="3466466" y="306186"/>
                </a:lnTo>
                <a:lnTo>
                  <a:pt x="3499681" y="317833"/>
                </a:lnTo>
                <a:lnTo>
                  <a:pt x="3533259" y="346264"/>
                </a:lnTo>
                <a:lnTo>
                  <a:pt x="3566474" y="355507"/>
                </a:lnTo>
                <a:lnTo>
                  <a:pt x="3600040" y="373667"/>
                </a:lnTo>
                <a:lnTo>
                  <a:pt x="3633268" y="394558"/>
                </a:lnTo>
                <a:lnTo>
                  <a:pt x="3666484" y="420922"/>
                </a:lnTo>
                <a:lnTo>
                  <a:pt x="3699712" y="426746"/>
                </a:lnTo>
                <a:lnTo>
                  <a:pt x="3733276" y="442164"/>
                </a:lnTo>
                <a:lnTo>
                  <a:pt x="3766493" y="443191"/>
                </a:lnTo>
                <a:lnTo>
                  <a:pt x="3800057" y="461689"/>
                </a:lnTo>
                <a:lnTo>
                  <a:pt x="3833285" y="470932"/>
                </a:lnTo>
                <a:lnTo>
                  <a:pt x="3866500" y="490458"/>
                </a:lnTo>
                <a:lnTo>
                  <a:pt x="3899729" y="489431"/>
                </a:lnTo>
                <a:lnTo>
                  <a:pt x="3933294" y="512037"/>
                </a:lnTo>
                <a:lnTo>
                  <a:pt x="3966521" y="506214"/>
                </a:lnTo>
                <a:lnTo>
                  <a:pt x="4000088" y="523673"/>
                </a:lnTo>
                <a:lnTo>
                  <a:pt x="4033303" y="539090"/>
                </a:lnTo>
                <a:lnTo>
                  <a:pt x="4066530" y="554846"/>
                </a:lnTo>
                <a:lnTo>
                  <a:pt x="4099745" y="571629"/>
                </a:lnTo>
                <a:lnTo>
                  <a:pt x="4133312" y="586358"/>
                </a:lnTo>
                <a:lnTo>
                  <a:pt x="4166539" y="594912"/>
                </a:lnTo>
                <a:lnTo>
                  <a:pt x="4200104" y="620950"/>
                </a:lnTo>
                <a:lnTo>
                  <a:pt x="4233331" y="654166"/>
                </a:lnTo>
              </a:path>
            </a:pathLst>
          </a:custGeom>
          <a:ln w="10275">
            <a:solidFill>
              <a:srgbClr val="00C000"/>
            </a:solidFill>
          </a:ln>
        </p:spPr>
        <p:txBody>
          <a:bodyPr wrap="square" lIns="0" tIns="0" rIns="0" bIns="0" rtlCol="0"/>
          <a:lstStyle/>
          <a:p>
            <a:endParaRPr/>
          </a:p>
        </p:txBody>
      </p:sp>
      <p:sp>
        <p:nvSpPr>
          <p:cNvPr id="372" name="object 372"/>
          <p:cNvSpPr txBox="1"/>
          <p:nvPr/>
        </p:nvSpPr>
        <p:spPr>
          <a:xfrm>
            <a:off x="4618374" y="4557280"/>
            <a:ext cx="446809" cy="461665"/>
          </a:xfrm>
          <a:prstGeom prst="rect">
            <a:avLst/>
          </a:prstGeom>
        </p:spPr>
        <p:txBody>
          <a:bodyPr vert="horz" wrap="square" lIns="0" tIns="0" rIns="0" bIns="0" rtlCol="0">
            <a:spAutoFit/>
          </a:bodyPr>
          <a:lstStyle/>
          <a:p>
            <a:pPr marL="11397">
              <a:lnSpc>
                <a:spcPts val="1176"/>
              </a:lnSpc>
            </a:pPr>
            <a:r>
              <a:rPr sz="1000" b="1" spc="-4" dirty="0">
                <a:latin typeface="Arial"/>
                <a:cs typeface="Arial"/>
              </a:rPr>
              <a:t>204179</a:t>
            </a:r>
            <a:endParaRPr sz="1000">
              <a:latin typeface="Arial"/>
              <a:cs typeface="Arial"/>
            </a:endParaRPr>
          </a:p>
          <a:p>
            <a:pPr marL="11397">
              <a:lnSpc>
                <a:spcPts val="1167"/>
              </a:lnSpc>
            </a:pPr>
            <a:r>
              <a:rPr sz="1000" b="1" spc="-4" dirty="0">
                <a:solidFill>
                  <a:srgbClr val="FF0000"/>
                </a:solidFill>
                <a:latin typeface="Arial"/>
                <a:cs typeface="Arial"/>
              </a:rPr>
              <a:t>204163</a:t>
            </a:r>
            <a:endParaRPr sz="1000">
              <a:latin typeface="Arial"/>
              <a:cs typeface="Arial"/>
            </a:endParaRPr>
          </a:p>
          <a:p>
            <a:pPr marL="11397">
              <a:lnSpc>
                <a:spcPts val="1176"/>
              </a:lnSpc>
            </a:pPr>
            <a:r>
              <a:rPr sz="1000" b="1" spc="-4" dirty="0">
                <a:solidFill>
                  <a:srgbClr val="008080"/>
                </a:solidFill>
                <a:latin typeface="Arial"/>
                <a:cs typeface="Arial"/>
              </a:rPr>
              <a:t>204155</a:t>
            </a:r>
            <a:endParaRPr sz="1000">
              <a:latin typeface="Arial"/>
              <a:cs typeface="Arial"/>
            </a:endParaRPr>
          </a:p>
        </p:txBody>
      </p:sp>
      <p:sp>
        <p:nvSpPr>
          <p:cNvPr id="373" name="object 373"/>
          <p:cNvSpPr txBox="1"/>
          <p:nvPr/>
        </p:nvSpPr>
        <p:spPr>
          <a:xfrm>
            <a:off x="8012736" y="1882748"/>
            <a:ext cx="658668" cy="246221"/>
          </a:xfrm>
          <a:prstGeom prst="rect">
            <a:avLst/>
          </a:prstGeom>
        </p:spPr>
        <p:txBody>
          <a:bodyPr vert="horz" wrap="square" lIns="0" tIns="0" rIns="0" bIns="0" rtlCol="0">
            <a:spAutoFit/>
          </a:bodyPr>
          <a:lstStyle/>
          <a:p>
            <a:pPr marL="11397">
              <a:tabLst>
                <a:tab pos="216543" algn="l"/>
              </a:tabLst>
            </a:pPr>
            <a:r>
              <a:rPr sz="1600" spc="-4" dirty="0">
                <a:latin typeface="Arial"/>
                <a:cs typeface="Arial"/>
              </a:rPr>
              <a:t>I	[MA]</a:t>
            </a:r>
            <a:endParaRPr sz="1600">
              <a:latin typeface="Arial"/>
              <a:cs typeface="Arial"/>
            </a:endParaRPr>
          </a:p>
        </p:txBody>
      </p:sp>
      <p:sp>
        <p:nvSpPr>
          <p:cNvPr id="374" name="object 374"/>
          <p:cNvSpPr txBox="1"/>
          <p:nvPr/>
        </p:nvSpPr>
        <p:spPr>
          <a:xfrm>
            <a:off x="8070475" y="1987656"/>
            <a:ext cx="116032" cy="169277"/>
          </a:xfrm>
          <a:prstGeom prst="rect">
            <a:avLst/>
          </a:prstGeom>
        </p:spPr>
        <p:txBody>
          <a:bodyPr vert="horz" wrap="square" lIns="0" tIns="0" rIns="0" bIns="0" rtlCol="0">
            <a:spAutoFit/>
          </a:bodyPr>
          <a:lstStyle/>
          <a:p>
            <a:pPr marL="11397"/>
            <a:r>
              <a:rPr sz="1100" dirty="0">
                <a:latin typeface="Arial"/>
                <a:cs typeface="Arial"/>
              </a:rPr>
              <a:t>P</a:t>
            </a:r>
            <a:endParaRPr sz="1100">
              <a:latin typeface="Arial"/>
              <a:cs typeface="Arial"/>
            </a:endParaRPr>
          </a:p>
        </p:txBody>
      </p:sp>
      <p:sp>
        <p:nvSpPr>
          <p:cNvPr id="375" name="object 375"/>
          <p:cNvSpPr txBox="1"/>
          <p:nvPr/>
        </p:nvSpPr>
        <p:spPr>
          <a:xfrm>
            <a:off x="7920372" y="2756806"/>
            <a:ext cx="842818" cy="246221"/>
          </a:xfrm>
          <a:prstGeom prst="rect">
            <a:avLst/>
          </a:prstGeom>
        </p:spPr>
        <p:txBody>
          <a:bodyPr vert="horz" wrap="square" lIns="0" tIns="0" rIns="0" bIns="0" rtlCol="0">
            <a:spAutoFit/>
          </a:bodyPr>
          <a:lstStyle/>
          <a:p>
            <a:pPr marL="11397"/>
            <a:r>
              <a:rPr sz="1600" dirty="0">
                <a:latin typeface="Arial"/>
                <a:cs typeface="Arial"/>
              </a:rPr>
              <a:t>P</a:t>
            </a:r>
            <a:r>
              <a:rPr sz="1600" baseline="-20833" dirty="0">
                <a:latin typeface="Arial"/>
                <a:cs typeface="Arial"/>
              </a:rPr>
              <a:t>inj</a:t>
            </a:r>
            <a:r>
              <a:rPr sz="1600" spc="222" baseline="-20833" dirty="0">
                <a:latin typeface="Arial"/>
                <a:cs typeface="Arial"/>
              </a:rPr>
              <a:t> </a:t>
            </a:r>
            <a:r>
              <a:rPr sz="1600" spc="-4" dirty="0">
                <a:latin typeface="Arial"/>
                <a:cs typeface="Arial"/>
              </a:rPr>
              <a:t>[MW]</a:t>
            </a:r>
            <a:endParaRPr sz="1600">
              <a:latin typeface="Arial"/>
              <a:cs typeface="Arial"/>
            </a:endParaRPr>
          </a:p>
        </p:txBody>
      </p:sp>
      <p:sp>
        <p:nvSpPr>
          <p:cNvPr id="376" name="object 376"/>
          <p:cNvSpPr txBox="1"/>
          <p:nvPr/>
        </p:nvSpPr>
        <p:spPr>
          <a:xfrm>
            <a:off x="7735645" y="3563630"/>
            <a:ext cx="916131" cy="246221"/>
          </a:xfrm>
          <a:prstGeom prst="rect">
            <a:avLst/>
          </a:prstGeom>
        </p:spPr>
        <p:txBody>
          <a:bodyPr vert="horz" wrap="square" lIns="0" tIns="0" rIns="0" bIns="0" rtlCol="0">
            <a:spAutoFit/>
          </a:bodyPr>
          <a:lstStyle/>
          <a:p>
            <a:pPr marL="11397"/>
            <a:r>
              <a:rPr sz="1600" spc="-4" dirty="0">
                <a:latin typeface="Arial"/>
                <a:cs typeface="Arial"/>
              </a:rPr>
              <a:t>W</a:t>
            </a:r>
            <a:r>
              <a:rPr sz="1600" baseline="-20833" dirty="0">
                <a:latin typeface="Arial"/>
                <a:cs typeface="Arial"/>
              </a:rPr>
              <a:t>MHD</a:t>
            </a:r>
            <a:r>
              <a:rPr sz="1600" spc="222" baseline="-20833" dirty="0">
                <a:latin typeface="Arial"/>
                <a:cs typeface="Arial"/>
              </a:rPr>
              <a:t> </a:t>
            </a:r>
            <a:r>
              <a:rPr sz="1600" spc="-4" dirty="0">
                <a:latin typeface="Arial"/>
                <a:cs typeface="Arial"/>
              </a:rPr>
              <a:t>[kJ]</a:t>
            </a:r>
            <a:endParaRPr sz="1600">
              <a:latin typeface="Arial"/>
              <a:cs typeface="Arial"/>
            </a:endParaRPr>
          </a:p>
        </p:txBody>
      </p:sp>
      <p:sp>
        <p:nvSpPr>
          <p:cNvPr id="377" name="object 377"/>
          <p:cNvSpPr txBox="1"/>
          <p:nvPr/>
        </p:nvSpPr>
        <p:spPr>
          <a:xfrm>
            <a:off x="7458555" y="5238482"/>
            <a:ext cx="1232477" cy="246221"/>
          </a:xfrm>
          <a:prstGeom prst="rect">
            <a:avLst/>
          </a:prstGeom>
        </p:spPr>
        <p:txBody>
          <a:bodyPr vert="horz" wrap="square" lIns="0" tIns="0" rIns="0" bIns="0" rtlCol="0">
            <a:spAutoFit/>
          </a:bodyPr>
          <a:lstStyle/>
          <a:p>
            <a:pPr marL="11397"/>
            <a:r>
              <a:rPr sz="1600" dirty="0">
                <a:latin typeface="Arial"/>
                <a:cs typeface="Arial"/>
              </a:rPr>
              <a:t>n</a:t>
            </a:r>
            <a:r>
              <a:rPr sz="1600" baseline="-20833" dirty="0">
                <a:latin typeface="Arial"/>
                <a:cs typeface="Arial"/>
              </a:rPr>
              <a:t>e</a:t>
            </a:r>
            <a:r>
              <a:rPr sz="1600" spc="222" baseline="-20833" dirty="0">
                <a:latin typeface="Arial"/>
                <a:cs typeface="Arial"/>
              </a:rPr>
              <a:t> </a:t>
            </a:r>
            <a:r>
              <a:rPr sz="1600" dirty="0">
                <a:latin typeface="Arial"/>
                <a:cs typeface="Arial"/>
              </a:rPr>
              <a:t>[10</a:t>
            </a:r>
            <a:r>
              <a:rPr sz="1600" baseline="25462" dirty="0">
                <a:latin typeface="Arial"/>
                <a:cs typeface="Arial"/>
              </a:rPr>
              <a:t>13</a:t>
            </a:r>
            <a:r>
              <a:rPr sz="1600" spc="222" baseline="25462" dirty="0">
                <a:latin typeface="Arial"/>
                <a:cs typeface="Arial"/>
              </a:rPr>
              <a:t> </a:t>
            </a:r>
            <a:r>
              <a:rPr sz="1600" dirty="0">
                <a:latin typeface="Arial"/>
                <a:cs typeface="Arial"/>
              </a:rPr>
              <a:t>cm</a:t>
            </a:r>
            <a:r>
              <a:rPr sz="1600" baseline="25462" dirty="0">
                <a:latin typeface="Arial"/>
                <a:cs typeface="Arial"/>
              </a:rPr>
              <a:t>-3</a:t>
            </a:r>
            <a:r>
              <a:rPr sz="1600" spc="-4" dirty="0">
                <a:latin typeface="Arial"/>
                <a:cs typeface="Arial"/>
              </a:rPr>
              <a:t>]</a:t>
            </a:r>
            <a:endParaRPr sz="1600">
              <a:latin typeface="Arial"/>
              <a:cs typeface="Arial"/>
            </a:endParaRPr>
          </a:p>
        </p:txBody>
      </p:sp>
      <p:sp>
        <p:nvSpPr>
          <p:cNvPr id="378" name="object 378"/>
          <p:cNvSpPr txBox="1"/>
          <p:nvPr/>
        </p:nvSpPr>
        <p:spPr>
          <a:xfrm>
            <a:off x="8428372" y="4459704"/>
            <a:ext cx="137391" cy="246221"/>
          </a:xfrm>
          <a:prstGeom prst="rect">
            <a:avLst/>
          </a:prstGeom>
        </p:spPr>
        <p:txBody>
          <a:bodyPr vert="horz" wrap="square" lIns="0" tIns="0" rIns="0" bIns="0" rtlCol="0">
            <a:spAutoFit/>
          </a:bodyPr>
          <a:lstStyle/>
          <a:p>
            <a:pPr marL="11397"/>
            <a:r>
              <a:rPr sz="1600" spc="-4" dirty="0">
                <a:latin typeface="Symbol"/>
                <a:cs typeface="Symbol"/>
              </a:rPr>
              <a:t></a:t>
            </a:r>
            <a:endParaRPr sz="1600">
              <a:latin typeface="Symbol"/>
              <a:cs typeface="Symbol"/>
            </a:endParaRPr>
          </a:p>
        </p:txBody>
      </p:sp>
      <p:sp>
        <p:nvSpPr>
          <p:cNvPr id="379" name="object 379"/>
          <p:cNvSpPr txBox="1"/>
          <p:nvPr/>
        </p:nvSpPr>
        <p:spPr>
          <a:xfrm>
            <a:off x="4064193" y="1479336"/>
            <a:ext cx="4977245" cy="246221"/>
          </a:xfrm>
          <a:prstGeom prst="rect">
            <a:avLst/>
          </a:prstGeom>
        </p:spPr>
        <p:txBody>
          <a:bodyPr vert="horz" wrap="square" lIns="0" tIns="0" rIns="0" bIns="0" rtlCol="0">
            <a:spAutoFit/>
          </a:bodyPr>
          <a:lstStyle/>
          <a:p>
            <a:pPr marL="11397"/>
            <a:r>
              <a:rPr sz="1600" b="1" spc="-4" dirty="0">
                <a:latin typeface="Arial"/>
                <a:cs typeface="Arial"/>
              </a:rPr>
              <a:t>L</a:t>
            </a:r>
            <a:r>
              <a:rPr sz="1600" b="1" dirty="0">
                <a:latin typeface="Arial"/>
                <a:cs typeface="Arial"/>
              </a:rPr>
              <a:t>-m</a:t>
            </a:r>
            <a:r>
              <a:rPr sz="1600" b="1" spc="-4" dirty="0">
                <a:latin typeface="Arial"/>
                <a:cs typeface="Arial"/>
              </a:rPr>
              <a:t>od</a:t>
            </a:r>
            <a:r>
              <a:rPr sz="1600" b="1" dirty="0">
                <a:latin typeface="Arial"/>
                <a:cs typeface="Arial"/>
              </a:rPr>
              <a:t>e</a:t>
            </a:r>
            <a:r>
              <a:rPr sz="1600" b="1" spc="-4" dirty="0">
                <a:latin typeface="Arial"/>
                <a:cs typeface="Arial"/>
              </a:rPr>
              <a:t> </a:t>
            </a:r>
            <a:r>
              <a:rPr sz="1600" b="1" dirty="0">
                <a:latin typeface="Arial"/>
                <a:cs typeface="Arial"/>
              </a:rPr>
              <a:t>Ram</a:t>
            </a:r>
            <a:r>
              <a:rPr sz="1600" b="1" spc="-4" dirty="0">
                <a:latin typeface="Arial"/>
                <a:cs typeface="Arial"/>
              </a:rPr>
              <a:t>pdown</a:t>
            </a:r>
            <a:r>
              <a:rPr sz="1600" b="1" dirty="0">
                <a:latin typeface="Arial"/>
                <a:cs typeface="Arial"/>
              </a:rPr>
              <a:t>s</a:t>
            </a:r>
            <a:r>
              <a:rPr sz="1600" b="1" spc="-4" dirty="0">
                <a:latin typeface="Arial"/>
                <a:cs typeface="Arial"/>
              </a:rPr>
              <a:t> </a:t>
            </a:r>
            <a:r>
              <a:rPr sz="1600" b="1" spc="-94" dirty="0">
                <a:latin typeface="Arial"/>
                <a:cs typeface="Arial"/>
              </a:rPr>
              <a:t>T</a:t>
            </a:r>
            <a:r>
              <a:rPr sz="1600" b="1" dirty="0">
                <a:latin typeface="Arial"/>
                <a:cs typeface="Arial"/>
              </a:rPr>
              <a:t>r</a:t>
            </a:r>
            <a:r>
              <a:rPr sz="1600" b="1" spc="-4" dirty="0">
                <a:latin typeface="Arial"/>
                <a:cs typeface="Arial"/>
              </a:rPr>
              <a:t>igg</a:t>
            </a:r>
            <a:r>
              <a:rPr sz="1600" b="1" dirty="0">
                <a:latin typeface="Arial"/>
                <a:cs typeface="Arial"/>
              </a:rPr>
              <a:t>ere</a:t>
            </a:r>
            <a:r>
              <a:rPr sz="1600" b="1" spc="-4" dirty="0">
                <a:latin typeface="Arial"/>
                <a:cs typeface="Arial"/>
              </a:rPr>
              <a:t>d </a:t>
            </a:r>
            <a:r>
              <a:rPr sz="1600" b="1" dirty="0">
                <a:latin typeface="Arial"/>
                <a:cs typeface="Arial"/>
              </a:rPr>
              <a:t>By</a:t>
            </a:r>
            <a:r>
              <a:rPr sz="1600" b="1" spc="-4" dirty="0">
                <a:latin typeface="Arial"/>
                <a:cs typeface="Arial"/>
              </a:rPr>
              <a:t> </a:t>
            </a:r>
            <a:r>
              <a:rPr sz="1600" b="1" dirty="0">
                <a:latin typeface="Arial"/>
                <a:cs typeface="Arial"/>
              </a:rPr>
              <a:t>a</a:t>
            </a:r>
            <a:r>
              <a:rPr sz="1600" b="1" spc="-4" dirty="0">
                <a:latin typeface="Arial"/>
                <a:cs typeface="Arial"/>
              </a:rPr>
              <a:t> Singl</a:t>
            </a:r>
            <a:r>
              <a:rPr sz="1600" b="1" dirty="0">
                <a:latin typeface="Arial"/>
                <a:cs typeface="Arial"/>
              </a:rPr>
              <a:t>e</a:t>
            </a:r>
            <a:r>
              <a:rPr sz="1600" b="1" spc="-4" dirty="0">
                <a:latin typeface="Arial"/>
                <a:cs typeface="Arial"/>
              </a:rPr>
              <a:t> Swi</a:t>
            </a:r>
            <a:r>
              <a:rPr sz="1600" b="1" dirty="0">
                <a:latin typeface="Arial"/>
                <a:cs typeface="Arial"/>
              </a:rPr>
              <a:t>tc</a:t>
            </a:r>
            <a:r>
              <a:rPr sz="1600" b="1" spc="-4" dirty="0">
                <a:latin typeface="Arial"/>
                <a:cs typeface="Arial"/>
              </a:rPr>
              <a:t>h</a:t>
            </a:r>
            <a:endParaRPr sz="1600">
              <a:latin typeface="Arial"/>
              <a:cs typeface="Arial"/>
            </a:endParaRPr>
          </a:p>
        </p:txBody>
      </p:sp>
      <p:sp>
        <p:nvSpPr>
          <p:cNvPr id="380" name="object 380"/>
          <p:cNvSpPr txBox="1"/>
          <p:nvPr/>
        </p:nvSpPr>
        <p:spPr>
          <a:xfrm>
            <a:off x="6596007" y="2945759"/>
            <a:ext cx="863023" cy="333425"/>
          </a:xfrm>
          <a:prstGeom prst="rect">
            <a:avLst/>
          </a:prstGeom>
        </p:spPr>
        <p:txBody>
          <a:bodyPr vert="horz" wrap="square" lIns="0" tIns="0" rIns="0" bIns="0" rtlCol="0">
            <a:spAutoFit/>
          </a:bodyPr>
          <a:lstStyle/>
          <a:p>
            <a:pPr marL="11397" marR="4559" indent="60404">
              <a:lnSpc>
                <a:spcPts val="1256"/>
              </a:lnSpc>
            </a:pPr>
            <a:r>
              <a:rPr sz="1100" dirty="0">
                <a:latin typeface="Arial"/>
                <a:cs typeface="Arial"/>
              </a:rPr>
              <a:t>Beam</a:t>
            </a:r>
            <a:r>
              <a:rPr sz="1100" spc="-4" dirty="0">
                <a:latin typeface="Arial"/>
                <a:cs typeface="Arial"/>
              </a:rPr>
              <a:t> </a:t>
            </a:r>
            <a:r>
              <a:rPr sz="1100" dirty="0">
                <a:latin typeface="Arial"/>
                <a:cs typeface="Arial"/>
              </a:rPr>
              <a:t>power ramped</a:t>
            </a:r>
            <a:r>
              <a:rPr sz="1100" spc="-4" dirty="0">
                <a:latin typeface="Arial"/>
                <a:cs typeface="Arial"/>
              </a:rPr>
              <a:t> </a:t>
            </a:r>
            <a:r>
              <a:rPr sz="1100" dirty="0">
                <a:latin typeface="Arial"/>
                <a:cs typeface="Arial"/>
              </a:rPr>
              <a:t>down</a:t>
            </a:r>
            <a:endParaRPr sz="1100">
              <a:latin typeface="Arial"/>
              <a:cs typeface="Arial"/>
            </a:endParaRPr>
          </a:p>
        </p:txBody>
      </p:sp>
      <p:sp>
        <p:nvSpPr>
          <p:cNvPr id="381" name="Right Arrow 380"/>
          <p:cNvSpPr/>
          <p:nvPr/>
        </p:nvSpPr>
        <p:spPr>
          <a:xfrm rot="1065486">
            <a:off x="2950651" y="1920663"/>
            <a:ext cx="735728"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9541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124200"/>
            <a:ext cx="7620000" cy="2743200"/>
          </a:xfrm>
        </p:spPr>
        <p:txBody>
          <a:bodyPr>
            <a:noAutofit/>
          </a:bodyPr>
          <a:lstStyle/>
          <a:p>
            <a:pPr marL="0" indent="0">
              <a:buNone/>
            </a:pPr>
            <a:r>
              <a:rPr lang="en-US" sz="3200" b="1" dirty="0" smtClean="0"/>
              <a:t>Topical science areas:</a:t>
            </a:r>
          </a:p>
          <a:p>
            <a:pPr marL="573088" lvl="1" indent="-344488"/>
            <a:r>
              <a:rPr lang="en-US" sz="2800" dirty="0" smtClean="0">
                <a:solidFill>
                  <a:schemeClr val="bg1">
                    <a:lumMod val="85000"/>
                  </a:schemeClr>
                </a:solidFill>
              </a:rPr>
              <a:t>Scenario Development </a:t>
            </a:r>
          </a:p>
          <a:p>
            <a:pPr marL="573088" lvl="1" indent="-344488"/>
            <a:r>
              <a:rPr lang="en-US" sz="2800" dirty="0" smtClean="0"/>
              <a:t>Macroscopic Stability</a:t>
            </a:r>
          </a:p>
          <a:p>
            <a:pPr marL="573088" lvl="1" indent="-344488"/>
            <a:r>
              <a:rPr lang="en-US" sz="2800" dirty="0" smtClean="0">
                <a:solidFill>
                  <a:schemeClr val="bg1">
                    <a:lumMod val="85000"/>
                  </a:schemeClr>
                </a:solidFill>
              </a:rPr>
              <a:t>Transport and Turbulence</a:t>
            </a:r>
          </a:p>
          <a:p>
            <a:pPr marL="573088" lvl="1" indent="-344488"/>
            <a:r>
              <a:rPr lang="en-US" sz="2800" dirty="0" smtClean="0">
                <a:solidFill>
                  <a:schemeClr val="bg1">
                    <a:lumMod val="85000"/>
                  </a:schemeClr>
                </a:solidFill>
              </a:rPr>
              <a:t>Energetic Particles</a:t>
            </a: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5"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6" name="Rectangle 5"/>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9"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Tree>
    <p:extLst>
      <p:ext uri="{BB962C8B-B14F-4D97-AF65-F5344CB8AC3E}">
        <p14:creationId xmlns:p14="http://schemas.microsoft.com/office/powerpoint/2010/main" val="15434050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56867"/>
            <a:ext cx="9144000" cy="846386"/>
          </a:xfrm>
          <a:prstGeom prst="rect">
            <a:avLst/>
          </a:prstGeom>
        </p:spPr>
        <p:txBody>
          <a:bodyPr vert="horz" wrap="square" lIns="0" tIns="0" rIns="0" bIns="0" rtlCol="0">
            <a:spAutoFit/>
          </a:bodyPr>
          <a:lstStyle/>
          <a:p>
            <a:pPr marL="228600" marR="5080" indent="-15875">
              <a:lnSpc>
                <a:spcPts val="3260"/>
              </a:lnSpc>
            </a:pPr>
            <a:r>
              <a:rPr lang="en-US" sz="3200" dirty="0" smtClean="0"/>
              <a:t>NSTX-U: Long-lived stationary </a:t>
            </a:r>
            <a:r>
              <a:rPr lang="en-US" sz="3200" dirty="0" err="1" smtClean="0"/>
              <a:t>sawtoothing</a:t>
            </a:r>
            <a:r>
              <a:rPr lang="en-US" sz="3200" dirty="0" smtClean="0"/>
              <a:t> discharges generated with core rotation f~15kHz    </a:t>
            </a:r>
            <a:endParaRPr sz="3200" dirty="0"/>
          </a:p>
        </p:txBody>
      </p:sp>
      <p:sp>
        <p:nvSpPr>
          <p:cNvPr id="5" name="object 5"/>
          <p:cNvSpPr/>
          <p:nvPr/>
        </p:nvSpPr>
        <p:spPr>
          <a:xfrm>
            <a:off x="1295400" y="1134372"/>
            <a:ext cx="6477000" cy="4799111"/>
          </a:xfrm>
          <a:prstGeom prst="rect">
            <a:avLst/>
          </a:prstGeom>
          <a:blipFill>
            <a:blip r:embed="rId2" cstate="print"/>
            <a:stretch>
              <a:fillRect/>
            </a:stretch>
          </a:blipFill>
        </p:spPr>
        <p:txBody>
          <a:bodyPr wrap="square" lIns="0" tIns="0" rIns="0" bIns="0" rtlCol="0"/>
          <a:lstStyle/>
          <a:p>
            <a:endParaRPr/>
          </a:p>
        </p:txBody>
      </p:sp>
      <p:sp>
        <p:nvSpPr>
          <p:cNvPr id="6" name="object 6"/>
          <p:cNvSpPr txBox="1">
            <a:spLocks noGrp="1"/>
          </p:cNvSpPr>
          <p:nvPr>
            <p:ph type="ftr" sz="quarter" idx="4294967295"/>
          </p:nvPr>
        </p:nvSpPr>
        <p:spPr>
          <a:xfrm>
            <a:off x="5029200" y="2590800"/>
            <a:ext cx="2057400" cy="276999"/>
          </a:xfrm>
          <a:prstGeom prst="rect">
            <a:avLst/>
          </a:prstGeom>
        </p:spPr>
        <p:txBody>
          <a:bodyPr vert="horz" wrap="square" lIns="0" tIns="0" rIns="0" bIns="0" rtlCol="0">
            <a:spAutoFit/>
          </a:bodyPr>
          <a:lstStyle/>
          <a:p>
            <a:pPr marL="12700" algn="ctr">
              <a:lnSpc>
                <a:spcPct val="100000"/>
              </a:lnSpc>
            </a:pPr>
            <a:r>
              <a:rPr spc="-5" dirty="0"/>
              <a:t>BES </a:t>
            </a:r>
            <a:r>
              <a:rPr spc="-5" dirty="0" smtClean="0"/>
              <a:t>L-mode</a:t>
            </a:r>
            <a:r>
              <a:rPr lang="en-US" spc="-5" dirty="0" smtClean="0"/>
              <a:t> targets</a:t>
            </a:r>
            <a:endParaRPr spc="-5" dirty="0"/>
          </a:p>
        </p:txBody>
      </p:sp>
      <p:sp>
        <p:nvSpPr>
          <p:cNvPr id="8" name="TextBox 7"/>
          <p:cNvSpPr txBox="1"/>
          <p:nvPr/>
        </p:nvSpPr>
        <p:spPr>
          <a:xfrm>
            <a:off x="5715000" y="2895600"/>
            <a:ext cx="1349216" cy="307777"/>
          </a:xfrm>
          <a:prstGeom prst="rect">
            <a:avLst/>
          </a:prstGeom>
          <a:noFill/>
        </p:spPr>
        <p:txBody>
          <a:bodyPr wrap="none" rtlCol="0">
            <a:spAutoFit/>
          </a:bodyPr>
          <a:lstStyle/>
          <a:p>
            <a:r>
              <a:rPr lang="en-US" sz="1400" dirty="0" smtClean="0"/>
              <a:t>W. </a:t>
            </a:r>
            <a:r>
              <a:rPr lang="en-US" sz="1400" dirty="0" err="1" smtClean="0"/>
              <a:t>Guttenfelder</a:t>
            </a:r>
            <a:endParaRPr lang="en-US" sz="1400" dirty="0"/>
          </a:p>
        </p:txBody>
      </p:sp>
      <p:sp>
        <p:nvSpPr>
          <p:cNvPr id="9" name="TextBox 8"/>
          <p:cNvSpPr txBox="1"/>
          <p:nvPr/>
        </p:nvSpPr>
        <p:spPr>
          <a:xfrm>
            <a:off x="84617" y="5867399"/>
            <a:ext cx="8974765" cy="461665"/>
          </a:xfrm>
          <a:prstGeom prst="rect">
            <a:avLst/>
          </a:prstGeom>
          <a:noFill/>
        </p:spPr>
        <p:txBody>
          <a:bodyPr wrap="none" rtlCol="0">
            <a:spAutoFit/>
          </a:bodyPr>
          <a:lstStyle/>
          <a:p>
            <a:r>
              <a:rPr lang="en-US" sz="2400" dirty="0" smtClean="0">
                <a:solidFill>
                  <a:srgbClr val="C00000"/>
                </a:solidFill>
                <a:latin typeface="Arial" panose="020B0604020202020204" pitchFamily="34" charset="0"/>
                <a:cs typeface="Arial" panose="020B0604020202020204" pitchFamily="34" charset="0"/>
              </a:rPr>
              <a:t>Previously very difficult to achieve in NSTX due to limited flat-top</a:t>
            </a:r>
            <a:endParaRPr lang="en-US" sz="24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14459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a:bodyPr>
          <a:lstStyle/>
          <a:p>
            <a:r>
              <a:rPr lang="en-US" sz="3200" dirty="0" smtClean="0"/>
              <a:t>Real-</a:t>
            </a:r>
            <a:r>
              <a:rPr lang="en-US" sz="3200" dirty="0"/>
              <a:t>T</a:t>
            </a:r>
            <a:r>
              <a:rPr lang="en-US" sz="3200" dirty="0" smtClean="0"/>
              <a:t>ime Velocity (RTV) is a fast (up to 5kHz) system based on active spectroscopy</a:t>
            </a:r>
            <a:endParaRPr lang="en-US" sz="3200" dirty="0"/>
          </a:p>
        </p:txBody>
      </p:sp>
      <p:pic>
        <p:nvPicPr>
          <p:cNvPr id="4" name="Picture 3" descr="rsi16_topview2.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1066800"/>
            <a:ext cx="4038600" cy="4356100"/>
          </a:xfrm>
          <a:prstGeom prst="rect">
            <a:avLst/>
          </a:prstGeom>
        </p:spPr>
      </p:pic>
      <p:pic>
        <p:nvPicPr>
          <p:cNvPr id="7" name="Picture 6" descr="mpodesta_fig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1" y="3092824"/>
            <a:ext cx="4806343" cy="3388804"/>
          </a:xfrm>
          <a:prstGeom prst="rect">
            <a:avLst/>
          </a:prstGeom>
        </p:spPr>
      </p:pic>
      <p:sp>
        <p:nvSpPr>
          <p:cNvPr id="11" name="Content Placeholder 2"/>
          <p:cNvSpPr>
            <a:spLocks noGrp="1"/>
          </p:cNvSpPr>
          <p:nvPr>
            <p:ph idx="1"/>
          </p:nvPr>
        </p:nvSpPr>
        <p:spPr>
          <a:xfrm>
            <a:off x="72570" y="1063534"/>
            <a:ext cx="4876800" cy="2213065"/>
          </a:xfrm>
        </p:spPr>
        <p:txBody>
          <a:bodyPr>
            <a:normAutofit fontScale="77500" lnSpcReduction="20000"/>
          </a:bodyPr>
          <a:lstStyle/>
          <a:p>
            <a:r>
              <a:rPr lang="en-US" dirty="0" smtClean="0"/>
              <a:t>System based on active charge-exchange spectroscopy (NB1 line)</a:t>
            </a:r>
          </a:p>
          <a:p>
            <a:r>
              <a:rPr lang="en-US" dirty="0"/>
              <a:t>Monitor C VI, n=8-7 line @ </a:t>
            </a:r>
            <a:r>
              <a:rPr lang="en-US" dirty="0" smtClean="0"/>
              <a:t>5291nm</a:t>
            </a:r>
          </a:p>
          <a:p>
            <a:r>
              <a:rPr lang="en-US" dirty="0"/>
              <a:t>RTV views interleaved with CHERS </a:t>
            </a:r>
            <a:r>
              <a:rPr lang="en-US" dirty="0" smtClean="0"/>
              <a:t>views at </a:t>
            </a:r>
            <a:r>
              <a:rPr lang="en-US" dirty="0" err="1" smtClean="0"/>
              <a:t>midplane</a:t>
            </a:r>
            <a:endParaRPr lang="en-US" dirty="0" smtClean="0"/>
          </a:p>
          <a:p>
            <a:pPr marL="228573" lvl="1">
              <a:buFont typeface="Arial" panose="020B0604020202020204" pitchFamily="34" charset="0"/>
              <a:buChar char="•"/>
            </a:pPr>
            <a:r>
              <a:rPr lang="en-US" sz="2900" dirty="0">
                <a:solidFill>
                  <a:schemeClr val="tx1"/>
                </a:solidFill>
              </a:rPr>
              <a:t>4 views available</a:t>
            </a:r>
          </a:p>
          <a:p>
            <a:pPr marL="571433" lvl="2" indent="-342860">
              <a:buFont typeface="Lucida Grande"/>
              <a:buChar char="-"/>
            </a:pPr>
            <a:r>
              <a:rPr lang="en-US" sz="2500" dirty="0">
                <a:solidFill>
                  <a:srgbClr val="000090"/>
                </a:solidFill>
              </a:rPr>
              <a:t>R=112, 125, 132, 140cm</a:t>
            </a:r>
          </a:p>
          <a:p>
            <a:endParaRPr lang="en-US" dirty="0" smtClean="0"/>
          </a:p>
        </p:txBody>
      </p:sp>
      <p:sp>
        <p:nvSpPr>
          <p:cNvPr id="6" name="TextBox 5"/>
          <p:cNvSpPr txBox="1"/>
          <p:nvPr/>
        </p:nvSpPr>
        <p:spPr>
          <a:xfrm>
            <a:off x="8138340" y="6245423"/>
            <a:ext cx="1005660" cy="307777"/>
          </a:xfrm>
          <a:prstGeom prst="rect">
            <a:avLst/>
          </a:prstGeom>
          <a:noFill/>
        </p:spPr>
        <p:txBody>
          <a:bodyPr wrap="none" rtlCol="0">
            <a:spAutoFit/>
          </a:bodyPr>
          <a:lstStyle/>
          <a:p>
            <a:r>
              <a:rPr lang="en-US" sz="1400" dirty="0" smtClean="0"/>
              <a:t>M. </a:t>
            </a:r>
            <a:r>
              <a:rPr lang="en-US" sz="1400" dirty="0" err="1" smtClean="0"/>
              <a:t>Podestá</a:t>
            </a:r>
            <a:endParaRPr lang="en-US" sz="1400" dirty="0"/>
          </a:p>
        </p:txBody>
      </p:sp>
    </p:spTree>
    <p:extLst>
      <p:ext uri="{BB962C8B-B14F-4D97-AF65-F5344CB8AC3E}">
        <p14:creationId xmlns:p14="http://schemas.microsoft.com/office/powerpoint/2010/main" val="8925437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fontScale="90000"/>
          </a:bodyPr>
          <a:lstStyle/>
          <a:p>
            <a:r>
              <a:rPr lang="en-US" sz="3200" dirty="0"/>
              <a:t>MHD, </a:t>
            </a:r>
            <a:r>
              <a:rPr lang="en-US" sz="3200" dirty="0" err="1"/>
              <a:t>sawteeth</a:t>
            </a:r>
            <a:r>
              <a:rPr lang="en-US" sz="3200" dirty="0"/>
              <a:t> compete in </a:t>
            </a:r>
            <a:r>
              <a:rPr lang="en-US" sz="3200" dirty="0" err="1"/>
              <a:t>v</a:t>
            </a:r>
            <a:r>
              <a:rPr lang="en-US" sz="3200" baseline="-25000" dirty="0" err="1">
                <a:latin typeface="Symbol" charset="2"/>
                <a:cs typeface="Symbol" charset="2"/>
              </a:rPr>
              <a:t>f</a:t>
            </a:r>
            <a:r>
              <a:rPr lang="en-US" sz="3200" dirty="0"/>
              <a:t> redistribution; different time scales, high </a:t>
            </a:r>
            <a:r>
              <a:rPr lang="en-US" sz="3200" dirty="0" err="1"/>
              <a:t>f</a:t>
            </a:r>
            <a:r>
              <a:rPr lang="en-US" sz="3200" baseline="-25000" dirty="0" err="1"/>
              <a:t>samp</a:t>
            </a:r>
            <a:r>
              <a:rPr lang="en-US" sz="3200" dirty="0"/>
              <a:t> or RTV enables separation</a:t>
            </a:r>
          </a:p>
        </p:txBody>
      </p:sp>
      <p:sp>
        <p:nvSpPr>
          <p:cNvPr id="3" name="Content Placeholder 2"/>
          <p:cNvSpPr>
            <a:spLocks noGrp="1"/>
          </p:cNvSpPr>
          <p:nvPr>
            <p:ph idx="1"/>
          </p:nvPr>
        </p:nvSpPr>
        <p:spPr>
          <a:xfrm>
            <a:off x="4495800" y="1219200"/>
            <a:ext cx="4572000" cy="5257800"/>
          </a:xfrm>
        </p:spPr>
        <p:txBody>
          <a:bodyPr/>
          <a:lstStyle/>
          <a:p>
            <a:r>
              <a:rPr lang="en-US" dirty="0" smtClean="0"/>
              <a:t>Complex scenario</a:t>
            </a:r>
            <a:endParaRPr lang="en-US" dirty="0"/>
          </a:p>
          <a:p>
            <a:pPr lvl="1"/>
            <a:r>
              <a:rPr lang="en-US" dirty="0" smtClean="0"/>
              <a:t>MHD n=1,2 modes act on ~10ms time scale</a:t>
            </a:r>
          </a:p>
          <a:p>
            <a:pPr lvl="1"/>
            <a:r>
              <a:rPr lang="en-US" dirty="0" err="1" smtClean="0"/>
              <a:t>Sawteeth</a:t>
            </a:r>
            <a:r>
              <a:rPr lang="en-US" dirty="0" smtClean="0"/>
              <a:t> act on ~1ms time scale</a:t>
            </a:r>
          </a:p>
          <a:p>
            <a:r>
              <a:rPr lang="en-US" dirty="0" smtClean="0"/>
              <a:t>High </a:t>
            </a:r>
            <a:r>
              <a:rPr lang="en-US" dirty="0" err="1" smtClean="0"/>
              <a:t>f</a:t>
            </a:r>
            <a:r>
              <a:rPr lang="en-US" baseline="-25000" dirty="0" err="1" smtClean="0"/>
              <a:t>samp</a:t>
            </a:r>
            <a:r>
              <a:rPr lang="en-US" dirty="0" smtClean="0"/>
              <a:t> of RTV allows to differentiate time scales</a:t>
            </a:r>
          </a:p>
          <a:p>
            <a:r>
              <a:rPr lang="en-US" dirty="0" smtClean="0"/>
              <a:t>Complements high spatial resolution CHERS profiles</a:t>
            </a:r>
            <a:endParaRPr lang="en-US" dirty="0"/>
          </a:p>
        </p:txBody>
      </p:sp>
      <p:pic>
        <p:nvPicPr>
          <p:cNvPr id="4" name="Picture 3" descr="rtv_mhd_204601.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71" y="1026886"/>
            <a:ext cx="4572000" cy="5492750"/>
          </a:xfrm>
          <a:prstGeom prst="rect">
            <a:avLst/>
          </a:prstGeom>
        </p:spPr>
      </p:pic>
      <p:sp>
        <p:nvSpPr>
          <p:cNvPr id="5" name="TextBox 4"/>
          <p:cNvSpPr txBox="1"/>
          <p:nvPr/>
        </p:nvSpPr>
        <p:spPr>
          <a:xfrm>
            <a:off x="8138340" y="6245423"/>
            <a:ext cx="1005660" cy="307777"/>
          </a:xfrm>
          <a:prstGeom prst="rect">
            <a:avLst/>
          </a:prstGeom>
          <a:noFill/>
        </p:spPr>
        <p:txBody>
          <a:bodyPr wrap="none" rtlCol="0">
            <a:spAutoFit/>
          </a:bodyPr>
          <a:lstStyle/>
          <a:p>
            <a:r>
              <a:rPr lang="en-US" sz="1400" dirty="0" smtClean="0"/>
              <a:t>M. </a:t>
            </a:r>
            <a:r>
              <a:rPr lang="en-US" sz="1400" dirty="0" err="1" smtClean="0"/>
              <a:t>Podestá</a:t>
            </a:r>
            <a:endParaRPr lang="en-US" sz="1400" dirty="0"/>
          </a:p>
        </p:txBody>
      </p:sp>
    </p:spTree>
    <p:extLst>
      <p:ext uri="{BB962C8B-B14F-4D97-AF65-F5344CB8AC3E}">
        <p14:creationId xmlns:p14="http://schemas.microsoft.com/office/powerpoint/2010/main" val="786167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5257800"/>
          </a:xfrm>
        </p:spPr>
        <p:txBody>
          <a:bodyPr>
            <a:noAutofit/>
          </a:bodyPr>
          <a:lstStyle/>
          <a:p>
            <a:r>
              <a:rPr lang="en-US" sz="3200" dirty="0" smtClean="0">
                <a:latin typeface="+mn-lt"/>
              </a:rPr>
              <a:t>11AM - 1PM Eastern – NSTX-U presentations</a:t>
            </a:r>
          </a:p>
          <a:p>
            <a:pPr lvl="1"/>
            <a:r>
              <a:rPr lang="en-US" sz="2800" dirty="0" smtClean="0">
                <a:latin typeface="+mn-lt"/>
              </a:rPr>
              <a:t>NSTX-U mission</a:t>
            </a:r>
          </a:p>
          <a:p>
            <a:pPr lvl="1"/>
            <a:r>
              <a:rPr lang="en-US" sz="2800" dirty="0" smtClean="0">
                <a:latin typeface="+mn-lt"/>
              </a:rPr>
              <a:t>Selected highlights from 1</a:t>
            </a:r>
            <a:r>
              <a:rPr lang="en-US" sz="2800" baseline="30000" dirty="0" smtClean="0">
                <a:latin typeface="+mn-lt"/>
              </a:rPr>
              <a:t>st</a:t>
            </a:r>
            <a:r>
              <a:rPr lang="en-US" sz="2800" dirty="0" smtClean="0">
                <a:latin typeface="+mn-lt"/>
              </a:rPr>
              <a:t> NSTX-U run</a:t>
            </a:r>
          </a:p>
          <a:p>
            <a:pPr lvl="1"/>
            <a:r>
              <a:rPr lang="en-US" sz="2800" dirty="0"/>
              <a:t>Progress toward DOE/FES Notable Outcomes</a:t>
            </a:r>
          </a:p>
          <a:p>
            <a:pPr lvl="1"/>
            <a:r>
              <a:rPr lang="en-US" sz="2800" dirty="0" smtClean="0">
                <a:latin typeface="+mn-lt"/>
              </a:rPr>
              <a:t>Collaborations</a:t>
            </a:r>
            <a:endParaRPr lang="en-US" sz="2800" dirty="0">
              <a:latin typeface="+mn-lt"/>
            </a:endParaRPr>
          </a:p>
          <a:p>
            <a:pPr lvl="1"/>
            <a:r>
              <a:rPr lang="en-US" sz="2800" dirty="0" smtClean="0">
                <a:latin typeface="+mn-lt"/>
              </a:rPr>
              <a:t>NSTX-U technical challenges</a:t>
            </a:r>
          </a:p>
          <a:p>
            <a:pPr lvl="1"/>
            <a:r>
              <a:rPr lang="en-US" sz="2800" dirty="0" smtClean="0">
                <a:latin typeface="+mn-lt"/>
              </a:rPr>
              <a:t>Recovery effort</a:t>
            </a:r>
          </a:p>
          <a:p>
            <a:pPr lvl="1"/>
            <a:r>
              <a:rPr lang="en-US" sz="2800" dirty="0" smtClean="0">
                <a:latin typeface="+mn-lt"/>
              </a:rPr>
              <a:t>5 year plan discussion</a:t>
            </a:r>
          </a:p>
          <a:p>
            <a:r>
              <a:rPr lang="en-US" sz="3200" dirty="0" smtClean="0">
                <a:latin typeface="+mn-lt"/>
              </a:rPr>
              <a:t>1-2PM (≤ 2:30PM) – PAC executive session</a:t>
            </a:r>
          </a:p>
          <a:p>
            <a:r>
              <a:rPr lang="en-US" sz="3200" dirty="0" smtClean="0">
                <a:latin typeface="+mn-lt"/>
              </a:rPr>
              <a:t>2ish PM – verbal debrief from PAC to NSTX-U</a:t>
            </a:r>
          </a:p>
          <a:p>
            <a:endParaRPr lang="en-US" sz="3200" dirty="0">
              <a:latin typeface="+mn-lt"/>
            </a:endParaRPr>
          </a:p>
        </p:txBody>
      </p:sp>
      <p:sp>
        <p:nvSpPr>
          <p:cNvPr id="3" name="Title 2"/>
          <p:cNvSpPr>
            <a:spLocks noGrp="1"/>
          </p:cNvSpPr>
          <p:nvPr>
            <p:ph type="title"/>
          </p:nvPr>
        </p:nvSpPr>
        <p:spPr/>
        <p:txBody>
          <a:bodyPr/>
          <a:lstStyle/>
          <a:p>
            <a:r>
              <a:rPr lang="en-US" dirty="0" smtClean="0"/>
              <a:t>Agenda (approximate)</a:t>
            </a:r>
            <a:endParaRPr lang="en-US" dirty="0"/>
          </a:p>
        </p:txBody>
      </p:sp>
    </p:spTree>
    <p:extLst>
      <p:ext uri="{BB962C8B-B14F-4D97-AF65-F5344CB8AC3E}">
        <p14:creationId xmlns:p14="http://schemas.microsoft.com/office/powerpoint/2010/main" val="3905011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124200"/>
            <a:ext cx="7620000" cy="2743200"/>
          </a:xfrm>
        </p:spPr>
        <p:txBody>
          <a:bodyPr>
            <a:noAutofit/>
          </a:bodyPr>
          <a:lstStyle/>
          <a:p>
            <a:pPr marL="0" indent="0">
              <a:buNone/>
            </a:pPr>
            <a:r>
              <a:rPr lang="en-US" sz="3200" b="1" dirty="0" smtClean="0"/>
              <a:t>Topical science areas:</a:t>
            </a:r>
          </a:p>
          <a:p>
            <a:pPr marL="573088" lvl="1" indent="-344488"/>
            <a:r>
              <a:rPr lang="en-US" sz="2800" dirty="0" smtClean="0">
                <a:solidFill>
                  <a:schemeClr val="bg1">
                    <a:lumMod val="85000"/>
                  </a:schemeClr>
                </a:solidFill>
              </a:rPr>
              <a:t>Scenario Development </a:t>
            </a:r>
          </a:p>
          <a:p>
            <a:pPr marL="573088" lvl="1" indent="-344488"/>
            <a:r>
              <a:rPr lang="en-US" sz="2800" dirty="0" smtClean="0">
                <a:solidFill>
                  <a:schemeClr val="bg1">
                    <a:lumMod val="85000"/>
                  </a:schemeClr>
                </a:solidFill>
              </a:rPr>
              <a:t>Macroscopic Stability</a:t>
            </a:r>
          </a:p>
          <a:p>
            <a:pPr marL="573088" lvl="1" indent="-344488"/>
            <a:r>
              <a:rPr lang="en-US" sz="2800" dirty="0" smtClean="0"/>
              <a:t>Transport and Turbulence</a:t>
            </a:r>
          </a:p>
          <a:p>
            <a:pPr marL="573088" lvl="1" indent="-344488"/>
            <a:r>
              <a:rPr lang="en-US" sz="2800" dirty="0" smtClean="0">
                <a:solidFill>
                  <a:schemeClr val="bg1">
                    <a:lumMod val="85000"/>
                  </a:schemeClr>
                </a:solidFill>
              </a:rPr>
              <a:t>Energetic Particles</a:t>
            </a: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5"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6" name="Rectangle 5"/>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9"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Tree>
    <p:extLst>
      <p:ext uri="{BB962C8B-B14F-4D97-AF65-F5344CB8AC3E}">
        <p14:creationId xmlns:p14="http://schemas.microsoft.com/office/powerpoint/2010/main" val="26183897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lIns="0" tIns="0" rIns="0" bIns="0" anchor="ctr" anchorCtr="1">
            <a:normAutofit fontScale="90000"/>
          </a:bodyPr>
          <a:lstStyle/>
          <a:p>
            <a:r>
              <a:rPr lang="en-US" sz="3200" dirty="0" smtClean="0">
                <a:latin typeface="Arial" panose="020B0604020202020204" pitchFamily="34" charset="0"/>
                <a:cs typeface="Arial" panose="020B0604020202020204" pitchFamily="34" charset="0"/>
              </a:rPr>
              <a:t>NSTX-U: Bimodal turbulence seen in some L-modes </a:t>
            </a:r>
            <a:br>
              <a:rPr lang="en-US" sz="32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using upgraded 48 channel Beam </a:t>
            </a:r>
            <a:r>
              <a:rPr lang="en-US" sz="2400" dirty="0">
                <a:latin typeface="Arial" panose="020B0604020202020204" pitchFamily="34" charset="0"/>
                <a:cs typeface="Arial" panose="020B0604020202020204" pitchFamily="34" charset="0"/>
              </a:rPr>
              <a:t>Emission Spectroscopy (BES) system </a:t>
            </a:r>
          </a:p>
        </p:txBody>
      </p:sp>
      <p:sp>
        <p:nvSpPr>
          <p:cNvPr id="3" name="Content Placeholder 2"/>
          <p:cNvSpPr>
            <a:spLocks noGrp="1"/>
          </p:cNvSpPr>
          <p:nvPr>
            <p:ph idx="1"/>
          </p:nvPr>
        </p:nvSpPr>
        <p:spPr>
          <a:xfrm>
            <a:off x="76200" y="4572000"/>
            <a:ext cx="8991600" cy="1752600"/>
          </a:xfrm>
        </p:spPr>
        <p:txBody>
          <a:bodyPr>
            <a:normAutofit lnSpcReduction="10000"/>
          </a:bodyPr>
          <a:lstStyle/>
          <a:p>
            <a:r>
              <a:rPr lang="en-US" dirty="0" smtClean="0">
                <a:latin typeface="Arial" panose="020B0604020202020204" pitchFamily="34" charset="0"/>
                <a:cs typeface="Arial" panose="020B0604020202020204" pitchFamily="34" charset="0"/>
              </a:rPr>
              <a:t>Modes propagate in opposite directions</a:t>
            </a:r>
          </a:p>
          <a:p>
            <a:pPr lvl="1"/>
            <a:r>
              <a:rPr lang="en-US" dirty="0" smtClean="0">
                <a:latin typeface="Arial" panose="020B0604020202020204" pitchFamily="34" charset="0"/>
                <a:cs typeface="Arial" panose="020B0604020202020204" pitchFamily="34" charset="0"/>
              </a:rPr>
              <a:t>Similar spectra seen with DIII-D and TFTR BES</a:t>
            </a:r>
          </a:p>
          <a:p>
            <a:pPr lvl="1"/>
            <a:r>
              <a:rPr lang="en-US" dirty="0" smtClean="0">
                <a:latin typeface="Arial" panose="020B0604020202020204" pitchFamily="34" charset="0"/>
                <a:cs typeface="Arial" panose="020B0604020202020204" pitchFamily="34" charset="0"/>
              </a:rPr>
              <a:t>Potential link to grad B direction?</a:t>
            </a:r>
          </a:p>
          <a:p>
            <a:pPr lvl="1"/>
            <a:r>
              <a:rPr lang="en-US" dirty="0" smtClean="0">
                <a:latin typeface="Arial" panose="020B0604020202020204" pitchFamily="34" charset="0"/>
                <a:cs typeface="Arial" panose="020B0604020202020204" pitchFamily="34" charset="0"/>
              </a:rPr>
              <a:t>Gyro-kinetic modelling underway</a:t>
            </a:r>
          </a:p>
        </p:txBody>
      </p:sp>
      <p:sp>
        <p:nvSpPr>
          <p:cNvPr id="15" name="TextBox 14"/>
          <p:cNvSpPr txBox="1"/>
          <p:nvPr/>
        </p:nvSpPr>
        <p:spPr>
          <a:xfrm>
            <a:off x="7772401" y="3219075"/>
            <a:ext cx="1371599" cy="1200329"/>
          </a:xfrm>
          <a:prstGeom prst="rect">
            <a:avLst/>
          </a:prstGeom>
          <a:noFill/>
        </p:spPr>
        <p:txBody>
          <a:bodyPr wrap="square" rtlCol="0">
            <a:spAutoFit/>
          </a:bodyPr>
          <a:lstStyle/>
          <a:p>
            <a:r>
              <a:rPr lang="en-US" dirty="0" smtClean="0">
                <a:solidFill>
                  <a:srgbClr val="0070C0"/>
                </a:solidFill>
                <a:latin typeface="Arial Narrow" panose="020B0606020202030204" pitchFamily="34" charset="0"/>
              </a:rPr>
              <a:t>13 km/s in electron </a:t>
            </a:r>
          </a:p>
          <a:p>
            <a:r>
              <a:rPr lang="en-US" dirty="0" smtClean="0">
                <a:solidFill>
                  <a:srgbClr val="0070C0"/>
                </a:solidFill>
                <a:latin typeface="Arial Narrow" panose="020B0606020202030204" pitchFamily="34" charset="0"/>
              </a:rPr>
              <a:t>diamagnetic direction</a:t>
            </a:r>
            <a:endParaRPr lang="en-US" dirty="0">
              <a:solidFill>
                <a:srgbClr val="0070C0"/>
              </a:solidFill>
              <a:latin typeface="Arial Narrow" panose="020B0606020202030204" pitchFamily="34" charset="0"/>
            </a:endParaRPr>
          </a:p>
        </p:txBody>
      </p:sp>
      <p:sp>
        <p:nvSpPr>
          <p:cNvPr id="16" name="TextBox 15"/>
          <p:cNvSpPr txBox="1"/>
          <p:nvPr/>
        </p:nvSpPr>
        <p:spPr>
          <a:xfrm>
            <a:off x="7772400" y="2255532"/>
            <a:ext cx="1371600" cy="923330"/>
          </a:xfrm>
          <a:prstGeom prst="rect">
            <a:avLst/>
          </a:prstGeom>
          <a:noFill/>
        </p:spPr>
        <p:txBody>
          <a:bodyPr wrap="square" rtlCol="0">
            <a:spAutoFit/>
          </a:bodyPr>
          <a:lstStyle/>
          <a:p>
            <a:r>
              <a:rPr lang="en-US" dirty="0" smtClean="0">
                <a:solidFill>
                  <a:srgbClr val="FF0000"/>
                </a:solidFill>
                <a:latin typeface="Arial Narrow" panose="020B0606020202030204" pitchFamily="34" charset="0"/>
              </a:rPr>
              <a:t>11 km/s in ion </a:t>
            </a:r>
          </a:p>
          <a:p>
            <a:r>
              <a:rPr lang="en-US" dirty="0" smtClean="0">
                <a:solidFill>
                  <a:srgbClr val="FF0000"/>
                </a:solidFill>
                <a:latin typeface="Arial Narrow" panose="020B0606020202030204" pitchFamily="34" charset="0"/>
              </a:rPr>
              <a:t>diamagnetic direction</a:t>
            </a:r>
            <a:endParaRPr lang="en-US" dirty="0">
              <a:solidFill>
                <a:srgbClr val="FF0000"/>
              </a:solidFill>
              <a:latin typeface="Arial Narrow" panose="020B0606020202030204" pitchFamily="34" charset="0"/>
            </a:endParaRPr>
          </a:p>
        </p:txBody>
      </p:sp>
      <p:sp>
        <p:nvSpPr>
          <p:cNvPr id="17" name="TextBox 16"/>
          <p:cNvSpPr txBox="1"/>
          <p:nvPr/>
        </p:nvSpPr>
        <p:spPr>
          <a:xfrm>
            <a:off x="7772400" y="1295400"/>
            <a:ext cx="1371600" cy="830997"/>
          </a:xfrm>
          <a:prstGeom prst="rect">
            <a:avLst/>
          </a:prstGeom>
          <a:noFill/>
        </p:spPr>
        <p:txBody>
          <a:bodyPr wrap="square" rtlCol="0">
            <a:spAutoFit/>
          </a:bodyPr>
          <a:lstStyle/>
          <a:p>
            <a:r>
              <a:rPr lang="en-US" sz="1600" dirty="0" smtClean="0">
                <a:latin typeface="Arial Narrow" panose="020B0606020202030204" pitchFamily="34" charset="0"/>
              </a:rPr>
              <a:t>ΔZ = 3 cm </a:t>
            </a:r>
          </a:p>
          <a:p>
            <a:r>
              <a:rPr lang="en-US" sz="1600" dirty="0" smtClean="0">
                <a:latin typeface="Arial Narrow" panose="020B0606020202030204" pitchFamily="34" charset="0"/>
              </a:rPr>
              <a:t>R = 142 cm</a:t>
            </a:r>
          </a:p>
          <a:p>
            <a:r>
              <a:rPr lang="en-US" sz="1600" dirty="0" err="1" smtClean="0">
                <a:latin typeface="Arial Narrow" panose="020B0606020202030204" pitchFamily="34" charset="0"/>
              </a:rPr>
              <a:t>Δt</a:t>
            </a:r>
            <a:r>
              <a:rPr lang="en-US" sz="1600" dirty="0" smtClean="0">
                <a:latin typeface="Arial Narrow" panose="020B0606020202030204" pitchFamily="34" charset="0"/>
              </a:rPr>
              <a:t> = 24 </a:t>
            </a:r>
            <a:r>
              <a:rPr lang="en-US" sz="1600" dirty="0" err="1" smtClean="0">
                <a:latin typeface="Arial Narrow" panose="020B0606020202030204" pitchFamily="34" charset="0"/>
              </a:rPr>
              <a:t>ms</a:t>
            </a:r>
            <a:endParaRPr lang="en-US" sz="1600" dirty="0">
              <a:latin typeface="Arial Narrow" panose="020B0606020202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262" y="5715259"/>
            <a:ext cx="1908538" cy="761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1" y="1407027"/>
            <a:ext cx="5638799" cy="294111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64" y="1447800"/>
            <a:ext cx="1974636" cy="2710057"/>
          </a:xfrm>
          <a:prstGeom prst="rect">
            <a:avLst/>
          </a:prstGeom>
        </p:spPr>
      </p:pic>
    </p:spTree>
    <p:extLst>
      <p:ext uri="{BB962C8B-B14F-4D97-AF65-F5344CB8AC3E}">
        <p14:creationId xmlns:p14="http://schemas.microsoft.com/office/powerpoint/2010/main" val="17755740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latin typeface="Arial" panose="020B0604020202020204" pitchFamily="34" charset="0"/>
                <a:cs typeface="Arial" panose="020B0604020202020204" pitchFamily="34" charset="0"/>
              </a:rPr>
              <a:t>Same NSTX-U L-modes:  Nonlinear ETG simulations give significant transport </a:t>
            </a:r>
            <a:r>
              <a:rPr lang="en-US" sz="2400" dirty="0" smtClean="0">
                <a:latin typeface="Arial" panose="020B0604020202020204" pitchFamily="34" charset="0"/>
                <a:cs typeface="Arial" panose="020B0604020202020204" pitchFamily="34" charset="0"/>
              </a:rPr>
              <a:t>(R=129-140 cm, r/a=0.47-0.67)</a:t>
            </a:r>
            <a:endParaRPr lang="en-US" sz="2400" dirty="0">
              <a:latin typeface="Arial" panose="020B0604020202020204" pitchFamily="34" charset="0"/>
              <a:cs typeface="Arial" panose="020B0604020202020204" pitchFamily="34" charset="0"/>
            </a:endParaRPr>
          </a:p>
        </p:txBody>
      </p:sp>
      <p:sp>
        <p:nvSpPr>
          <p:cNvPr id="9" name="TextBox 8"/>
          <p:cNvSpPr txBox="1"/>
          <p:nvPr/>
        </p:nvSpPr>
        <p:spPr>
          <a:xfrm>
            <a:off x="7097160" y="5518587"/>
            <a:ext cx="1550424" cy="261610"/>
          </a:xfrm>
          <a:prstGeom prst="rect">
            <a:avLst/>
          </a:prstGeom>
          <a:noFill/>
        </p:spPr>
        <p:txBody>
          <a:bodyPr wrap="none" rtlCol="0">
            <a:spAutoFit/>
          </a:bodyPr>
          <a:lstStyle/>
          <a:p>
            <a:r>
              <a:rPr lang="en-US" sz="1100" b="1" dirty="0" smtClean="0">
                <a:solidFill>
                  <a:srgbClr val="FF0000"/>
                </a:solidFill>
                <a:latin typeface="Symbol" panose="05050102010706020507" pitchFamily="18" charset="2"/>
              </a:rPr>
              <a:t>r</a:t>
            </a:r>
            <a:r>
              <a:rPr lang="en-US" sz="1100" b="1" dirty="0" smtClean="0">
                <a:solidFill>
                  <a:srgbClr val="FF0000"/>
                </a:solidFill>
              </a:rPr>
              <a:t> </a:t>
            </a:r>
            <a:r>
              <a:rPr lang="en-US" sz="1100" b="1" dirty="0" smtClean="0">
                <a:solidFill>
                  <a:srgbClr val="FF0000"/>
                </a:solidFill>
                <a:sym typeface="Symbol"/>
              </a:rPr>
              <a:t> 0.45 0.55 0.65 0.75 </a:t>
            </a:r>
            <a:endParaRPr lang="en-US" sz="1100" b="1" dirty="0">
              <a:solidFill>
                <a:srgbClr val="FF0000"/>
              </a:solidFill>
            </a:endParaRPr>
          </a:p>
        </p:txBody>
      </p:sp>
      <p:sp>
        <p:nvSpPr>
          <p:cNvPr id="2" name="Content Placeholder 1"/>
          <p:cNvSpPr>
            <a:spLocks noGrp="1"/>
          </p:cNvSpPr>
          <p:nvPr>
            <p:ph idx="1"/>
          </p:nvPr>
        </p:nvSpPr>
        <p:spPr>
          <a:xfrm>
            <a:off x="76200" y="1447800"/>
            <a:ext cx="4953000" cy="4800600"/>
          </a:xfrm>
        </p:spPr>
        <p:txBody>
          <a:bodyPr>
            <a:noAutofit/>
          </a:bodyPr>
          <a:lstStyle/>
          <a:p>
            <a:r>
              <a:rPr lang="en-US" sz="2400" dirty="0" err="1" smtClean="0">
                <a:latin typeface="Arial" panose="020B0604020202020204" pitchFamily="34" charset="0"/>
                <a:cs typeface="Arial" panose="020B0604020202020204" pitchFamily="34" charset="0"/>
              </a:rPr>
              <a:t>Q</a:t>
            </a:r>
            <a:r>
              <a:rPr lang="en-US" sz="2400" baseline="-25000" dirty="0" err="1" smtClean="0">
                <a:latin typeface="Arial" panose="020B0604020202020204" pitchFamily="34" charset="0"/>
                <a:cs typeface="Arial" panose="020B0604020202020204" pitchFamily="34" charset="0"/>
              </a:rPr>
              <a:t>e,etg</a:t>
            </a:r>
            <a:r>
              <a:rPr lang="en-US" sz="2400" dirty="0" smtClean="0">
                <a:latin typeface="Arial" panose="020B0604020202020204" pitchFamily="34" charset="0"/>
                <a:cs typeface="Arial" panose="020B0604020202020204" pitchFamily="34" charset="0"/>
              </a:rPr>
              <a:t> large enough to account for </a:t>
            </a:r>
            <a:r>
              <a:rPr lang="en-US" sz="2400" dirty="0" err="1" smtClean="0">
                <a:latin typeface="Arial" panose="020B0604020202020204" pitchFamily="34" charset="0"/>
                <a:cs typeface="Arial" panose="020B0604020202020204" pitchFamily="34" charset="0"/>
              </a:rPr>
              <a:t>Q</a:t>
            </a:r>
            <a:r>
              <a:rPr lang="en-US" sz="2400" baseline="-25000" dirty="0" err="1" smtClean="0">
                <a:latin typeface="Arial" panose="020B0604020202020204" pitchFamily="34" charset="0"/>
                <a:cs typeface="Arial" panose="020B0604020202020204" pitchFamily="34" charset="0"/>
              </a:rPr>
              <a:t>e,exp</a:t>
            </a:r>
            <a:r>
              <a:rPr lang="en-US" sz="2400" dirty="0" smtClean="0">
                <a:latin typeface="Arial" panose="020B0604020202020204" pitchFamily="34" charset="0"/>
                <a:cs typeface="Arial" panose="020B0604020202020204" pitchFamily="34" charset="0"/>
              </a:rPr>
              <a:t> if </a:t>
            </a:r>
            <a:r>
              <a:rPr lang="en-US" sz="2400" dirty="0" err="1" smtClean="0">
                <a:latin typeface="Arial" panose="020B0604020202020204" pitchFamily="34" charset="0"/>
                <a:cs typeface="Arial" panose="020B0604020202020204" pitchFamily="34" charset="0"/>
              </a:rPr>
              <a:t>Z</a:t>
            </a:r>
            <a:r>
              <a:rPr lang="en-US" sz="2400" baseline="-25000" dirty="0" err="1" smtClean="0">
                <a:latin typeface="Arial" panose="020B0604020202020204" pitchFamily="34" charset="0"/>
                <a:cs typeface="Arial" panose="020B0604020202020204" pitchFamily="34" charset="0"/>
              </a:rPr>
              <a:t>eff</a:t>
            </a:r>
            <a:r>
              <a:rPr lang="en-US" sz="2400" dirty="0" smtClean="0">
                <a:latin typeface="Arial" panose="020B0604020202020204" pitchFamily="34" charset="0"/>
                <a:cs typeface="Arial" panose="020B0604020202020204" pitchFamily="34" charset="0"/>
              </a:rPr>
              <a:t>=Z</a:t>
            </a:r>
            <a:r>
              <a:rPr lang="en-US" sz="2400" baseline="-25000" dirty="0" smtClean="0">
                <a:latin typeface="Arial" panose="020B0604020202020204" pitchFamily="34" charset="0"/>
                <a:cs typeface="Arial" panose="020B0604020202020204" pitchFamily="34" charset="0"/>
              </a:rPr>
              <a:t>eff,c</a:t>
            </a:r>
            <a:r>
              <a:rPr lang="en-US" sz="2400" dirty="0" smtClean="0">
                <a:latin typeface="Arial" panose="020B0604020202020204" pitchFamily="34" charset="0"/>
                <a:cs typeface="Arial" panose="020B0604020202020204" pitchFamily="34" charset="0"/>
                <a:sym typeface="Symbol"/>
              </a:rPr>
              <a:t></a:t>
            </a:r>
            <a:r>
              <a:rPr lang="en-US" sz="2400" dirty="0" smtClean="0">
                <a:latin typeface="Arial" panose="020B0604020202020204" pitchFamily="34" charset="0"/>
                <a:cs typeface="Arial" panose="020B0604020202020204" pitchFamily="34" charset="0"/>
              </a:rPr>
              <a:t>1.2</a:t>
            </a:r>
          </a:p>
          <a:p>
            <a:pPr lvl="1"/>
            <a:r>
              <a:rPr lang="en-US" sz="2000" dirty="0" smtClean="0">
                <a:latin typeface="Arial" panose="020B0604020202020204" pitchFamily="34" charset="0"/>
                <a:cs typeface="Arial" panose="020B0604020202020204" pitchFamily="34" charset="0"/>
              </a:rPr>
              <a:t>Larger </a:t>
            </a:r>
            <a:r>
              <a:rPr lang="en-US" sz="2000" dirty="0" err="1" smtClean="0">
                <a:latin typeface="Arial" panose="020B0604020202020204" pitchFamily="34" charset="0"/>
                <a:cs typeface="Arial" panose="020B0604020202020204" pitchFamily="34" charset="0"/>
              </a:rPr>
              <a:t>Z</a:t>
            </a:r>
            <a:r>
              <a:rPr lang="en-US" sz="2000" baseline="-25000" dirty="0" err="1" smtClean="0">
                <a:latin typeface="Arial" panose="020B0604020202020204" pitchFamily="34" charset="0"/>
                <a:cs typeface="Arial" panose="020B0604020202020204" pitchFamily="34" charset="0"/>
              </a:rPr>
              <a:t>eff</a:t>
            </a:r>
            <a:r>
              <a:rPr lang="en-US" sz="2000" dirty="0" smtClean="0">
                <a:latin typeface="Arial" panose="020B0604020202020204" pitchFamily="34" charset="0"/>
                <a:cs typeface="Arial" panose="020B0604020202020204" pitchFamily="34" charset="0"/>
              </a:rPr>
              <a:t> (VB Z</a:t>
            </a:r>
            <a:r>
              <a:rPr lang="en-US" sz="2000" baseline="-25000" dirty="0" smtClean="0">
                <a:latin typeface="Arial" panose="020B0604020202020204" pitchFamily="34" charset="0"/>
                <a:cs typeface="Arial" panose="020B0604020202020204" pitchFamily="34" charset="0"/>
              </a:rPr>
              <a:t>eff</a:t>
            </a:r>
            <a:r>
              <a:rPr lang="en-US" sz="2000" dirty="0" smtClean="0">
                <a:latin typeface="Arial" panose="020B0604020202020204" pitchFamily="34" charset="0"/>
                <a:cs typeface="Arial" panose="020B0604020202020204" pitchFamily="34" charset="0"/>
                <a:sym typeface="Symbol"/>
              </a:rPr>
              <a:t>2</a:t>
            </a:r>
            <a:r>
              <a:rPr lang="en-US" sz="20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sym typeface="Wingdings" panose="05000000000000000000" pitchFamily="2" charset="2"/>
              </a:rPr>
              <a:t></a:t>
            </a:r>
            <a:r>
              <a:rPr lang="en-US" sz="2000" dirty="0" smtClean="0">
                <a:latin typeface="Arial" panose="020B0604020202020204" pitchFamily="34" charset="0"/>
                <a:cs typeface="Arial" panose="020B0604020202020204" pitchFamily="34" charset="0"/>
              </a:rPr>
              <a:t> lower </a:t>
            </a:r>
            <a:r>
              <a:rPr lang="en-US" sz="2000" dirty="0" err="1" smtClean="0">
                <a:latin typeface="Arial" panose="020B0604020202020204" pitchFamily="34" charset="0"/>
                <a:cs typeface="Arial" panose="020B0604020202020204" pitchFamily="34" charset="0"/>
              </a:rPr>
              <a:t>Q</a:t>
            </a:r>
            <a:r>
              <a:rPr lang="en-US" sz="2000" baseline="-25000" dirty="0" err="1" smtClean="0">
                <a:latin typeface="Arial" panose="020B0604020202020204" pitchFamily="34" charset="0"/>
                <a:cs typeface="Arial" panose="020B0604020202020204" pitchFamily="34" charset="0"/>
              </a:rPr>
              <a:t>e,etg</a:t>
            </a:r>
            <a:endParaRPr lang="en-US" sz="2000" baseline="-25000" dirty="0" smtClean="0">
              <a:latin typeface="Arial" panose="020B0604020202020204" pitchFamily="34" charset="0"/>
              <a:cs typeface="Arial" panose="020B0604020202020204" pitchFamily="34" charset="0"/>
            </a:endParaRPr>
          </a:p>
          <a:p>
            <a:endParaRPr lang="en-US" sz="2400" dirty="0" smtClean="0"/>
          </a:p>
          <a:p>
            <a:r>
              <a:rPr lang="en-US" sz="2400" dirty="0" smtClean="0">
                <a:latin typeface="Arial" panose="020B0604020202020204" pitchFamily="34" charset="0"/>
                <a:cs typeface="Arial" panose="020B0604020202020204" pitchFamily="34" charset="0"/>
              </a:rPr>
              <a:t>New high-k microwave scattering diagnostic (for 2018 run) will be ideal for probing region of ETG turbulence</a:t>
            </a:r>
          </a:p>
          <a:p>
            <a:endParaRPr lang="en-US" sz="2400" dirty="0">
              <a:latin typeface="Arial" panose="020B0604020202020204" pitchFamily="34" charset="0"/>
              <a:cs typeface="Arial" panose="020B0604020202020204" pitchFamily="34" charset="0"/>
            </a:endParaRPr>
          </a:p>
          <a:p>
            <a:r>
              <a:rPr lang="en-US" sz="2400" i="1" dirty="0" smtClean="0">
                <a:latin typeface="Arial" panose="020B0604020202020204" pitchFamily="34" charset="0"/>
                <a:cs typeface="Arial" panose="020B0604020202020204" pitchFamily="34" charset="0"/>
              </a:rPr>
              <a:t>May require multiscale simulations for validation</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799" y="1447800"/>
            <a:ext cx="3886201" cy="4313773"/>
          </a:xfrm>
          <a:prstGeom prst="rect">
            <a:avLst/>
          </a:prstGeom>
        </p:spPr>
      </p:pic>
    </p:spTree>
    <p:extLst>
      <p:ext uri="{BB962C8B-B14F-4D97-AF65-F5344CB8AC3E}">
        <p14:creationId xmlns:p14="http://schemas.microsoft.com/office/powerpoint/2010/main" val="5234422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124200"/>
            <a:ext cx="7620000" cy="2743200"/>
          </a:xfrm>
        </p:spPr>
        <p:txBody>
          <a:bodyPr>
            <a:noAutofit/>
          </a:bodyPr>
          <a:lstStyle/>
          <a:p>
            <a:pPr marL="0" indent="0">
              <a:buNone/>
            </a:pPr>
            <a:r>
              <a:rPr lang="en-US" sz="3200" b="1" dirty="0" smtClean="0"/>
              <a:t>Topical science areas:</a:t>
            </a:r>
          </a:p>
          <a:p>
            <a:pPr marL="573088" lvl="1" indent="-344488"/>
            <a:r>
              <a:rPr lang="en-US" sz="2800" dirty="0" smtClean="0">
                <a:solidFill>
                  <a:schemeClr val="bg1">
                    <a:lumMod val="85000"/>
                  </a:schemeClr>
                </a:solidFill>
              </a:rPr>
              <a:t>Scenario Development </a:t>
            </a:r>
          </a:p>
          <a:p>
            <a:pPr marL="573088" lvl="1" indent="-344488"/>
            <a:r>
              <a:rPr lang="en-US" sz="2800" dirty="0" smtClean="0">
                <a:solidFill>
                  <a:schemeClr val="bg1">
                    <a:lumMod val="85000"/>
                  </a:schemeClr>
                </a:solidFill>
              </a:rPr>
              <a:t>Macroscopic Stability</a:t>
            </a:r>
          </a:p>
          <a:p>
            <a:pPr marL="573088" lvl="1" indent="-344488"/>
            <a:r>
              <a:rPr lang="en-US" sz="2800" dirty="0" smtClean="0">
                <a:solidFill>
                  <a:schemeClr val="bg1">
                    <a:lumMod val="85000"/>
                  </a:schemeClr>
                </a:solidFill>
              </a:rPr>
              <a:t>Transport and Turbulence</a:t>
            </a:r>
          </a:p>
          <a:p>
            <a:pPr marL="573088" lvl="1" indent="-344488"/>
            <a:r>
              <a:rPr lang="en-US" sz="2800" dirty="0" smtClean="0"/>
              <a:t>Energetic Particles</a:t>
            </a: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5"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6" name="Rectangle 5"/>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9"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Tree>
    <p:extLst>
      <p:ext uri="{BB962C8B-B14F-4D97-AF65-F5344CB8AC3E}">
        <p14:creationId xmlns:p14="http://schemas.microsoft.com/office/powerpoint/2010/main" val="39039298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Explored fast-ion behavior with original and new NBI via beam blips with different NBI energies</a:t>
            </a:r>
            <a:endParaRPr lang="en-US" sz="3200" dirty="0"/>
          </a:p>
        </p:txBody>
      </p:sp>
      <p:sp>
        <p:nvSpPr>
          <p:cNvPr id="3" name="Content Placeholder 2"/>
          <p:cNvSpPr>
            <a:spLocks noGrp="1"/>
          </p:cNvSpPr>
          <p:nvPr>
            <p:ph idx="1"/>
          </p:nvPr>
        </p:nvSpPr>
        <p:spPr>
          <a:xfrm>
            <a:off x="571499" y="5334000"/>
            <a:ext cx="4457701" cy="685800"/>
          </a:xfrm>
        </p:spPr>
        <p:txBody>
          <a:bodyPr>
            <a:normAutofit fontScale="92500" lnSpcReduction="20000"/>
          </a:bodyPr>
          <a:lstStyle/>
          <a:p>
            <a:r>
              <a:rPr lang="en-US" sz="2400" dirty="0" smtClean="0">
                <a:latin typeface="Arial Narrow" panose="020B0606020202030204" pitchFamily="34" charset="0"/>
              </a:rPr>
              <a:t>Good agreement between </a:t>
            </a:r>
            <a:r>
              <a:rPr lang="en-US" sz="2400" dirty="0" smtClean="0">
                <a:solidFill>
                  <a:srgbClr val="FF0000"/>
                </a:solidFill>
                <a:latin typeface="Arial Narrow" panose="020B0606020202030204" pitchFamily="34" charset="0"/>
              </a:rPr>
              <a:t>neutron measurement </a:t>
            </a:r>
            <a:r>
              <a:rPr lang="en-US" sz="2400" dirty="0" smtClean="0">
                <a:latin typeface="Arial Narrow" panose="020B0606020202030204" pitchFamily="34" charset="0"/>
              </a:rPr>
              <a:t>and </a:t>
            </a:r>
            <a:r>
              <a:rPr lang="en-US" sz="2400" dirty="0" smtClean="0">
                <a:solidFill>
                  <a:srgbClr val="0000FF"/>
                </a:solidFill>
                <a:latin typeface="Arial Narrow" panose="020B0606020202030204" pitchFamily="34" charset="0"/>
              </a:rPr>
              <a:t>TRANSP prediction</a:t>
            </a:r>
            <a:endParaRPr lang="en-US" sz="2400" dirty="0">
              <a:solidFill>
                <a:srgbClr val="0000FF"/>
              </a:solidFill>
              <a:latin typeface="Arial Narrow" panose="020B0606020202030204" pitchFamily="34" charset="0"/>
            </a:endParaRPr>
          </a:p>
        </p:txBody>
      </p:sp>
      <p:sp>
        <p:nvSpPr>
          <p:cNvPr id="4" name="Content Placeholder 3"/>
          <p:cNvSpPr>
            <a:spLocks noGrp="1"/>
          </p:cNvSpPr>
          <p:nvPr>
            <p:ph idx="10"/>
          </p:nvPr>
        </p:nvSpPr>
        <p:spPr>
          <a:xfrm>
            <a:off x="5257800" y="5334000"/>
            <a:ext cx="3581400" cy="685800"/>
          </a:xfrm>
        </p:spPr>
        <p:txBody>
          <a:bodyPr>
            <a:normAutofit fontScale="92500" lnSpcReduction="20000"/>
          </a:bodyPr>
          <a:lstStyle/>
          <a:p>
            <a:r>
              <a:rPr lang="en-US" sz="2400" dirty="0" smtClean="0">
                <a:latin typeface="Arial Narrow" panose="020B0606020202030204" pitchFamily="34" charset="0"/>
              </a:rPr>
              <a:t>~20% discrepancy between </a:t>
            </a:r>
            <a:r>
              <a:rPr lang="en-US" sz="2400" dirty="0" smtClean="0">
                <a:solidFill>
                  <a:srgbClr val="FF0000"/>
                </a:solidFill>
                <a:latin typeface="Arial Narrow" panose="020B0606020202030204" pitchFamily="34" charset="0"/>
              </a:rPr>
              <a:t>data </a:t>
            </a:r>
            <a:r>
              <a:rPr lang="en-US" sz="2400" dirty="0" smtClean="0">
                <a:latin typeface="Arial Narrow" panose="020B0606020202030204" pitchFamily="34" charset="0"/>
              </a:rPr>
              <a:t>and </a:t>
            </a:r>
            <a:r>
              <a:rPr lang="en-US" sz="2400" dirty="0" smtClean="0">
                <a:solidFill>
                  <a:srgbClr val="0000FF"/>
                </a:solidFill>
                <a:latin typeface="Arial Narrow" panose="020B0606020202030204" pitchFamily="34" charset="0"/>
              </a:rPr>
              <a:t>TRANSP predictions</a:t>
            </a:r>
            <a:endParaRPr lang="en-US" sz="2400" dirty="0">
              <a:solidFill>
                <a:srgbClr val="0000FF"/>
              </a:solidFill>
              <a:latin typeface="Arial Narrow" panose="020B0606020202030204" pitchFamily="34" charset="0"/>
            </a:endParaRPr>
          </a:p>
        </p:txBody>
      </p:sp>
      <p:grpSp>
        <p:nvGrpSpPr>
          <p:cNvPr id="9" name="Group 8"/>
          <p:cNvGrpSpPr/>
          <p:nvPr/>
        </p:nvGrpSpPr>
        <p:grpSpPr>
          <a:xfrm>
            <a:off x="76200" y="1447800"/>
            <a:ext cx="8991600" cy="3826069"/>
            <a:chOff x="76200" y="990631"/>
            <a:chExt cx="8991600" cy="4343369"/>
          </a:xfrm>
        </p:grpSpPr>
        <p:sp>
          <p:nvSpPr>
            <p:cNvPr id="5" name="object 2"/>
            <p:cNvSpPr/>
            <p:nvPr/>
          </p:nvSpPr>
          <p:spPr>
            <a:xfrm>
              <a:off x="76200" y="990631"/>
              <a:ext cx="5410200" cy="4343369"/>
            </a:xfrm>
            <a:prstGeom prst="rect">
              <a:avLst/>
            </a:prstGeom>
            <a:blipFill>
              <a:blip r:embed="rId2" cstate="print"/>
              <a:stretch>
                <a:fillRect/>
              </a:stretch>
            </a:blipFill>
          </p:spPr>
          <p:txBody>
            <a:bodyPr wrap="square" lIns="0" tIns="0" rIns="0" bIns="0" rtlCol="0"/>
            <a:lstStyle/>
            <a:p>
              <a:endParaRPr/>
            </a:p>
          </p:txBody>
        </p:sp>
        <p:sp>
          <p:nvSpPr>
            <p:cNvPr id="6" name="object 7"/>
            <p:cNvSpPr txBox="1"/>
            <p:nvPr/>
          </p:nvSpPr>
          <p:spPr>
            <a:xfrm>
              <a:off x="685800" y="3850723"/>
              <a:ext cx="1524000" cy="314450"/>
            </a:xfrm>
            <a:prstGeom prst="rect">
              <a:avLst/>
            </a:prstGeom>
          </p:spPr>
          <p:txBody>
            <a:bodyPr vert="horz" wrap="square" lIns="0" tIns="0" rIns="0" bIns="0" rtlCol="0">
              <a:spAutoFit/>
            </a:bodyPr>
            <a:lstStyle/>
            <a:p>
              <a:pPr marL="12700">
                <a:lnSpc>
                  <a:spcPct val="100000"/>
                </a:lnSpc>
              </a:pPr>
              <a:r>
                <a:rPr lang="en-US" sz="1800" b="1" dirty="0" smtClean="0">
                  <a:latin typeface="Arial"/>
                  <a:cs typeface="Arial"/>
                </a:rPr>
                <a:t>N</a:t>
              </a:r>
              <a:r>
                <a:rPr sz="1800" b="1" dirty="0" smtClean="0">
                  <a:latin typeface="Arial"/>
                  <a:cs typeface="Arial"/>
                </a:rPr>
                <a:t>eutron</a:t>
              </a:r>
              <a:r>
                <a:rPr lang="en-US" sz="1800" b="1" dirty="0" smtClean="0">
                  <a:latin typeface="Arial"/>
                  <a:cs typeface="Arial"/>
                </a:rPr>
                <a:t> rate</a:t>
              </a:r>
              <a:endParaRPr sz="1800" dirty="0">
                <a:latin typeface="Arial"/>
                <a:cs typeface="Arial"/>
              </a:endParaRPr>
            </a:p>
          </p:txBody>
        </p:sp>
        <p:cxnSp>
          <p:nvCxnSpPr>
            <p:cNvPr id="7" name="Straight Connector 6"/>
            <p:cNvCxnSpPr/>
            <p:nvPr/>
          </p:nvCxnSpPr>
          <p:spPr>
            <a:xfrm>
              <a:off x="5257800" y="5105431"/>
              <a:ext cx="30480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object 2"/>
            <p:cNvSpPr/>
            <p:nvPr/>
          </p:nvSpPr>
          <p:spPr>
            <a:xfrm>
              <a:off x="5257800" y="1066831"/>
              <a:ext cx="3810000" cy="4241911"/>
            </a:xfrm>
            <a:prstGeom prst="rect">
              <a:avLst/>
            </a:prstGeom>
            <a:blipFill>
              <a:blip r:embed="rId3" cstate="print"/>
              <a:stretch>
                <a:fillRect/>
              </a:stretch>
            </a:blipFill>
          </p:spPr>
          <p:txBody>
            <a:bodyPr wrap="square" lIns="0" tIns="0" rIns="0" bIns="0" rtlCol="0"/>
            <a:lstStyle/>
            <a:p>
              <a:endParaRPr/>
            </a:p>
          </p:txBody>
        </p:sp>
      </p:grpSp>
      <p:sp>
        <p:nvSpPr>
          <p:cNvPr id="10" name="object 6"/>
          <p:cNvSpPr txBox="1"/>
          <p:nvPr/>
        </p:nvSpPr>
        <p:spPr>
          <a:xfrm>
            <a:off x="152400" y="6093023"/>
            <a:ext cx="8915400" cy="369332"/>
          </a:xfrm>
          <a:prstGeom prst="rect">
            <a:avLst/>
          </a:prstGeom>
        </p:spPr>
        <p:txBody>
          <a:bodyPr vert="horz" wrap="square" lIns="0" tIns="0" rIns="0" bIns="0" rtlCol="0">
            <a:spAutoFit/>
          </a:bodyPr>
          <a:lstStyle/>
          <a:p>
            <a:pPr marL="241300" indent="-228600">
              <a:lnSpc>
                <a:spcPct val="100000"/>
              </a:lnSpc>
              <a:spcBef>
                <a:spcPts val="480"/>
              </a:spcBef>
              <a:buFont typeface="Wingdings"/>
              <a:buChar char=""/>
              <a:tabLst>
                <a:tab pos="241300" algn="l"/>
              </a:tabLst>
            </a:pPr>
            <a:r>
              <a:rPr lang="en-US" sz="2400" spc="-5" dirty="0" smtClean="0">
                <a:latin typeface="Arial" panose="020B0604020202020204" pitchFamily="34" charset="0"/>
                <a:cs typeface="Arial" panose="020B0604020202020204" pitchFamily="34" charset="0"/>
              </a:rPr>
              <a:t>Exploring possible causes, including NBI source energy split</a:t>
            </a:r>
            <a:endParaRPr sz="2400" dirty="0">
              <a:latin typeface="Arial" panose="020B0604020202020204" pitchFamily="34" charset="0"/>
              <a:cs typeface="Arial" panose="020B0604020202020204" pitchFamily="34" charset="0"/>
            </a:endParaRPr>
          </a:p>
        </p:txBody>
      </p:sp>
      <p:sp>
        <p:nvSpPr>
          <p:cNvPr id="11" name="TextBox 10"/>
          <p:cNvSpPr txBox="1"/>
          <p:nvPr/>
        </p:nvSpPr>
        <p:spPr>
          <a:xfrm>
            <a:off x="3124200" y="1053259"/>
            <a:ext cx="1983235"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E</a:t>
            </a:r>
            <a:r>
              <a:rPr lang="en-US" sz="2400" b="1" baseline="-25000" dirty="0" smtClean="0">
                <a:solidFill>
                  <a:srgbClr val="FF0000"/>
                </a:solidFill>
                <a:latin typeface="Arial" panose="020B0604020202020204" pitchFamily="34" charset="0"/>
                <a:cs typeface="Arial" panose="020B0604020202020204" pitchFamily="34" charset="0"/>
              </a:rPr>
              <a:t>NBI</a:t>
            </a:r>
            <a:r>
              <a:rPr lang="en-US" sz="2400" b="1" dirty="0" smtClean="0">
                <a:solidFill>
                  <a:srgbClr val="FF0000"/>
                </a:solidFill>
                <a:latin typeface="Arial" panose="020B0604020202020204" pitchFamily="34" charset="0"/>
                <a:cs typeface="Arial" panose="020B0604020202020204" pitchFamily="34" charset="0"/>
              </a:rPr>
              <a:t> = 85keV</a:t>
            </a:r>
            <a:endParaRPr lang="en-US" sz="24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6857999" y="1053258"/>
            <a:ext cx="1983235" cy="461665"/>
          </a:xfrm>
          <a:prstGeom prst="rect">
            <a:avLst/>
          </a:prstGeom>
          <a:noFill/>
        </p:spPr>
        <p:txBody>
          <a:bodyPr wrap="none" rtlCol="0">
            <a:spAutoFit/>
          </a:bodyPr>
          <a:lstStyle/>
          <a:p>
            <a:r>
              <a:rPr lang="en-US" sz="2400" b="1" dirty="0" smtClean="0">
                <a:solidFill>
                  <a:srgbClr val="FF0000"/>
                </a:solidFill>
                <a:latin typeface="Arial" panose="020B0604020202020204" pitchFamily="34" charset="0"/>
                <a:cs typeface="Arial" panose="020B0604020202020204" pitchFamily="34" charset="0"/>
              </a:rPr>
              <a:t>E</a:t>
            </a:r>
            <a:r>
              <a:rPr lang="en-US" sz="2400" b="1" baseline="-25000" dirty="0" smtClean="0">
                <a:solidFill>
                  <a:srgbClr val="FF0000"/>
                </a:solidFill>
                <a:latin typeface="Arial" panose="020B0604020202020204" pitchFamily="34" charset="0"/>
                <a:cs typeface="Arial" panose="020B0604020202020204" pitchFamily="34" charset="0"/>
              </a:rPr>
              <a:t>NBI</a:t>
            </a:r>
            <a:r>
              <a:rPr lang="en-US" sz="2400" b="1" dirty="0" smtClean="0">
                <a:solidFill>
                  <a:srgbClr val="FF0000"/>
                </a:solidFill>
                <a:latin typeface="Arial" panose="020B0604020202020204" pitchFamily="34" charset="0"/>
                <a:cs typeface="Arial" panose="020B0604020202020204" pitchFamily="34" charset="0"/>
              </a:rPr>
              <a:t> = 65keV</a:t>
            </a:r>
            <a:endParaRPr lang="en-US" sz="2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5200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 y="1008888"/>
            <a:ext cx="5486399" cy="54864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36862"/>
            <a:ext cx="9144000" cy="886397"/>
          </a:xfrm>
          <a:prstGeom prst="rect">
            <a:avLst/>
          </a:prstGeom>
        </p:spPr>
        <p:txBody>
          <a:bodyPr vert="horz" wrap="square" lIns="0" tIns="0" rIns="0" bIns="0" rtlCol="0">
            <a:spAutoFit/>
          </a:bodyPr>
          <a:lstStyle/>
          <a:p>
            <a:pPr marR="5080">
              <a:lnSpc>
                <a:spcPct val="90000"/>
              </a:lnSpc>
            </a:pPr>
            <a:r>
              <a:rPr lang="en-US" sz="3200" spc="-5" dirty="0" smtClean="0"/>
              <a:t>Agreement improved for </a:t>
            </a:r>
            <a:r>
              <a:rPr sz="3200" spc="-25" dirty="0" err="1" smtClean="0"/>
              <a:t>E</a:t>
            </a:r>
            <a:r>
              <a:rPr sz="3200" spc="-37" baseline="-21021" dirty="0" err="1" smtClean="0"/>
              <a:t>inj</a:t>
            </a:r>
            <a:r>
              <a:rPr lang="en-US" sz="3200" spc="-37" baseline="-21021" dirty="0" smtClean="0"/>
              <a:t> </a:t>
            </a:r>
            <a:r>
              <a:rPr sz="3200" spc="-25" dirty="0" smtClean="0"/>
              <a:t>=</a:t>
            </a:r>
            <a:r>
              <a:rPr lang="en-US" sz="3200" spc="-25" dirty="0" smtClean="0"/>
              <a:t> </a:t>
            </a:r>
            <a:r>
              <a:rPr sz="3200" spc="-25" dirty="0" smtClean="0"/>
              <a:t>65keV</a:t>
            </a:r>
            <a:r>
              <a:rPr lang="en-US" sz="3200" spc="-25" dirty="0"/>
              <a:t> </a:t>
            </a:r>
            <a:r>
              <a:rPr lang="en-US" sz="3200" spc="-25" dirty="0" smtClean="0"/>
              <a:t/>
            </a:r>
            <a:br>
              <a:rPr lang="en-US" sz="3200" spc="-25" dirty="0" smtClean="0"/>
            </a:br>
            <a:r>
              <a:rPr lang="en-US" sz="3200" spc="-25" dirty="0" smtClean="0"/>
              <a:t>using small anomalous fast-ion diffusion</a:t>
            </a:r>
            <a:endParaRPr sz="3200" dirty="0"/>
          </a:p>
        </p:txBody>
      </p:sp>
      <p:sp>
        <p:nvSpPr>
          <p:cNvPr id="4" name="object 4"/>
          <p:cNvSpPr txBox="1"/>
          <p:nvPr/>
        </p:nvSpPr>
        <p:spPr>
          <a:xfrm>
            <a:off x="5638800" y="1905109"/>
            <a:ext cx="3352800" cy="4190891"/>
          </a:xfrm>
          <a:prstGeom prst="rect">
            <a:avLst/>
          </a:prstGeom>
        </p:spPr>
        <p:txBody>
          <a:bodyPr vert="horz" wrap="square" lIns="0" tIns="0" rIns="0" bIns="0" rtlCol="0">
            <a:spAutoFit/>
          </a:bodyPr>
          <a:lstStyle/>
          <a:p>
            <a:pPr marL="298450" marR="5080" indent="-285750">
              <a:lnSpc>
                <a:spcPct val="100000"/>
              </a:lnSpc>
              <a:buFont typeface="Arial" panose="020B0604020202020204" pitchFamily="34" charset="0"/>
              <a:buChar char="•"/>
            </a:pPr>
            <a:r>
              <a:rPr sz="2400" spc="-5" dirty="0">
                <a:latin typeface="Arial"/>
                <a:cs typeface="Arial"/>
              </a:rPr>
              <a:t>TRANSP decay time gets reasonable  agreement with data when a small anomalous  fast ion diffusivity (D</a:t>
            </a:r>
            <a:r>
              <a:rPr sz="2400" spc="-7" baseline="-20833" dirty="0">
                <a:latin typeface="Arial"/>
                <a:cs typeface="Arial"/>
              </a:rPr>
              <a:t>af</a:t>
            </a:r>
            <a:r>
              <a:rPr sz="2400" spc="-5" dirty="0">
                <a:latin typeface="Arial"/>
                <a:cs typeface="Arial"/>
              </a:rPr>
              <a:t>=0.3m</a:t>
            </a:r>
            <a:r>
              <a:rPr sz="2400" spc="-7" baseline="25462" dirty="0">
                <a:latin typeface="Arial"/>
                <a:cs typeface="Arial"/>
              </a:rPr>
              <a:t>2</a:t>
            </a:r>
            <a:r>
              <a:rPr sz="2400" spc="-5" dirty="0">
                <a:latin typeface="Arial"/>
                <a:cs typeface="Arial"/>
              </a:rPr>
              <a:t>/s) is</a:t>
            </a:r>
            <a:r>
              <a:rPr sz="2400" spc="-10" dirty="0">
                <a:latin typeface="Arial"/>
                <a:cs typeface="Arial"/>
              </a:rPr>
              <a:t> </a:t>
            </a:r>
            <a:r>
              <a:rPr sz="2400" spc="-5" dirty="0" smtClean="0">
                <a:latin typeface="Arial"/>
                <a:cs typeface="Arial"/>
              </a:rPr>
              <a:t>used</a:t>
            </a:r>
            <a:endParaRPr sz="2400" dirty="0">
              <a:latin typeface="Arial"/>
              <a:cs typeface="Arial"/>
            </a:endParaRPr>
          </a:p>
          <a:p>
            <a:pPr marL="298450" marR="60960" indent="-285750">
              <a:lnSpc>
                <a:spcPct val="100000"/>
              </a:lnSpc>
              <a:spcBef>
                <a:spcPts val="480"/>
              </a:spcBef>
              <a:buFont typeface="Arial" panose="020B0604020202020204" pitchFamily="34" charset="0"/>
              <a:buChar char="•"/>
            </a:pPr>
            <a:endParaRPr lang="en-US" sz="2400" spc="-5" dirty="0" smtClean="0">
              <a:solidFill>
                <a:srgbClr val="0000FF"/>
              </a:solidFill>
              <a:latin typeface="Wingdings"/>
              <a:cs typeface="Wingdings"/>
            </a:endParaRPr>
          </a:p>
          <a:p>
            <a:pPr marL="298450" marR="60960" indent="-285750">
              <a:lnSpc>
                <a:spcPct val="100000"/>
              </a:lnSpc>
              <a:spcBef>
                <a:spcPts val="480"/>
              </a:spcBef>
              <a:buFont typeface="Arial" panose="020B0604020202020204" pitchFamily="34" charset="0"/>
              <a:buChar char="•"/>
            </a:pPr>
            <a:r>
              <a:rPr sz="2400" spc="-5" dirty="0" smtClean="0">
                <a:solidFill>
                  <a:srgbClr val="0000FF"/>
                </a:solidFill>
                <a:latin typeface="Wingdings"/>
                <a:cs typeface="Wingdings"/>
              </a:rPr>
              <a:t></a:t>
            </a:r>
            <a:r>
              <a:rPr sz="2400" spc="-5" dirty="0" smtClean="0">
                <a:solidFill>
                  <a:srgbClr val="0000FF"/>
                </a:solidFill>
                <a:latin typeface="Times New Roman"/>
                <a:cs typeface="Times New Roman"/>
              </a:rPr>
              <a:t> </a:t>
            </a:r>
            <a:r>
              <a:rPr sz="2400" spc="-5" dirty="0">
                <a:solidFill>
                  <a:srgbClr val="0000FF"/>
                </a:solidFill>
                <a:latin typeface="Arial"/>
                <a:cs typeface="Arial"/>
              </a:rPr>
              <a:t>Beam ion behavior is still close to classical  theory</a:t>
            </a:r>
            <a:endParaRPr sz="2400" dirty="0">
              <a:latin typeface="Arial"/>
              <a:cs typeface="Arial"/>
            </a:endParaRPr>
          </a:p>
        </p:txBody>
      </p:sp>
    </p:spTree>
    <p:extLst>
      <p:ext uri="{BB962C8B-B14F-4D97-AF65-F5344CB8AC3E}">
        <p14:creationId xmlns:p14="http://schemas.microsoft.com/office/powerpoint/2010/main" val="2848257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5776" y="1371600"/>
            <a:ext cx="4267200" cy="1752600"/>
          </a:xfrm>
        </p:spPr>
        <p:txBody>
          <a:bodyPr>
            <a:normAutofit/>
          </a:bodyPr>
          <a:lstStyle/>
          <a:p>
            <a:r>
              <a:rPr lang="en-US" dirty="0" smtClean="0">
                <a:latin typeface="Arial" panose="020B0604020202020204" pitchFamily="34" charset="0"/>
                <a:cs typeface="Arial" panose="020B0604020202020204" pitchFamily="34" charset="0"/>
              </a:rPr>
              <a:t>Counter-propagating TAE predicted for </a:t>
            </a:r>
            <a:r>
              <a:rPr lang="en-US" b="1" dirty="0" smtClean="0">
                <a:latin typeface="Arial" panose="020B0604020202020204" pitchFamily="34" charset="0"/>
                <a:cs typeface="Arial" panose="020B0604020202020204" pitchFamily="34" charset="0"/>
              </a:rPr>
              <a:t>hollow</a:t>
            </a:r>
            <a:r>
              <a:rPr lang="en-US" dirty="0" smtClean="0">
                <a:latin typeface="Arial" panose="020B0604020202020204" pitchFamily="34" charset="0"/>
                <a:cs typeface="Arial" panose="020B0604020202020204" pitchFamily="34" charset="0"/>
              </a:rPr>
              <a:t> fast-ion profiles</a:t>
            </a:r>
          </a:p>
          <a:p>
            <a:pPr marL="114300" indent="0" algn="ctr">
              <a:buNone/>
            </a:pPr>
            <a:r>
              <a:rPr lang="en-US" sz="1400" i="1" dirty="0">
                <a:latin typeface="Arial" panose="020B0604020202020204" pitchFamily="34" charset="0"/>
                <a:cs typeface="Arial" panose="020B0604020202020204" pitchFamily="34" charset="0"/>
              </a:rPr>
              <a:t>H.V. Wong, H. </a:t>
            </a:r>
            <a:r>
              <a:rPr lang="en-US" sz="1400" i="1" dirty="0" err="1">
                <a:latin typeface="Arial" panose="020B0604020202020204" pitchFamily="34" charset="0"/>
                <a:cs typeface="Arial" panose="020B0604020202020204" pitchFamily="34" charset="0"/>
              </a:rPr>
              <a:t>Berk</a:t>
            </a:r>
            <a:r>
              <a:rPr lang="en-US" sz="1400" i="1" dirty="0">
                <a:latin typeface="Arial" panose="020B0604020202020204" pitchFamily="34" charset="0"/>
                <a:cs typeface="Arial" panose="020B0604020202020204" pitchFamily="34" charset="0"/>
              </a:rPr>
              <a:t>, Phys. Lett. A </a:t>
            </a:r>
            <a:r>
              <a:rPr lang="en-US" sz="1400" b="1" i="1" dirty="0">
                <a:latin typeface="Arial" panose="020B0604020202020204" pitchFamily="34" charset="0"/>
                <a:cs typeface="Arial" panose="020B0604020202020204" pitchFamily="34" charset="0"/>
              </a:rPr>
              <a:t>251 </a:t>
            </a:r>
            <a:r>
              <a:rPr lang="en-US" sz="1400" i="1" dirty="0">
                <a:latin typeface="Arial" panose="020B0604020202020204" pitchFamily="34" charset="0"/>
                <a:cs typeface="Arial" panose="020B0604020202020204" pitchFamily="34" charset="0"/>
              </a:rPr>
              <a:t>(1999) 126.</a:t>
            </a:r>
            <a:endParaRPr lang="en-US" sz="1400" i="1" dirty="0" smtClean="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Autofit/>
          </a:bodyPr>
          <a:lstStyle/>
          <a:p>
            <a:r>
              <a:rPr lang="en-US" sz="3200" dirty="0" smtClean="0">
                <a:latin typeface="Arial" panose="020B0604020202020204" pitchFamily="34" charset="0"/>
                <a:cs typeface="Arial" panose="020B0604020202020204" pitchFamily="34" charset="0"/>
              </a:rPr>
              <a:t>NSTX-U:  Most tangential NBI generates counter-propagating Toroidal </a:t>
            </a:r>
            <a:r>
              <a:rPr lang="en-US" sz="3200" dirty="0" err="1" smtClean="0">
                <a:latin typeface="Arial" panose="020B0604020202020204" pitchFamily="34" charset="0"/>
                <a:cs typeface="Arial" panose="020B0604020202020204" pitchFamily="34" charset="0"/>
              </a:rPr>
              <a:t>Alfvén</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Eigenmodes</a:t>
            </a:r>
            <a:r>
              <a:rPr lang="en-US" sz="3200" dirty="0" smtClean="0">
                <a:latin typeface="Arial" panose="020B0604020202020204" pitchFamily="34" charset="0"/>
                <a:cs typeface="Arial" panose="020B0604020202020204" pitchFamily="34" charset="0"/>
              </a:rPr>
              <a:t> (TAEs)</a:t>
            </a:r>
            <a:endParaRPr lang="en-US" sz="3200" dirty="0">
              <a:latin typeface="Arial" panose="020B0604020202020204" pitchFamily="34" charset="0"/>
              <a:cs typeface="Arial" panose="020B0604020202020204" pitchFamily="34" charset="0"/>
            </a:endParaRPr>
          </a:p>
        </p:txBody>
      </p:sp>
      <p:sp>
        <p:nvSpPr>
          <p:cNvPr id="11" name="Content Placeholder 1"/>
          <p:cNvSpPr txBox="1">
            <a:spLocks/>
          </p:cNvSpPr>
          <p:nvPr/>
        </p:nvSpPr>
        <p:spPr>
          <a:xfrm>
            <a:off x="76200" y="4800600"/>
            <a:ext cx="5943600" cy="1761687"/>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pPr>
            <a:r>
              <a:rPr lang="en-US" dirty="0" smtClean="0"/>
              <a:t>TRANSP:  As </a:t>
            </a:r>
            <a:r>
              <a:rPr lang="en-US" dirty="0"/>
              <a:t>current builds </a:t>
            </a:r>
            <a:r>
              <a:rPr lang="en-US" dirty="0" smtClean="0"/>
              <a:t>up </a:t>
            </a:r>
            <a:r>
              <a:rPr lang="en-US" dirty="0"/>
              <a:t>beam </a:t>
            </a:r>
            <a:r>
              <a:rPr lang="en-US" dirty="0" smtClean="0"/>
              <a:t>fast-ion beta profile predicted to become hollow</a:t>
            </a:r>
          </a:p>
          <a:p>
            <a:r>
              <a:rPr lang="en-US" sz="2400" b="1" dirty="0" smtClean="0">
                <a:solidFill>
                  <a:srgbClr val="C00000"/>
                </a:solidFill>
              </a:rPr>
              <a:t>1</a:t>
            </a:r>
            <a:r>
              <a:rPr lang="en-US" sz="2400" b="1" baseline="30000" dirty="0" smtClean="0">
                <a:solidFill>
                  <a:srgbClr val="C00000"/>
                </a:solidFill>
              </a:rPr>
              <a:t>st</a:t>
            </a:r>
            <a:r>
              <a:rPr lang="en-US" sz="2400" b="1" dirty="0" smtClean="0">
                <a:solidFill>
                  <a:srgbClr val="C00000"/>
                </a:solidFill>
              </a:rPr>
              <a:t> evidence of off-axis NBI in NSTX-U</a:t>
            </a:r>
            <a:endParaRPr lang="en-US" sz="2400" b="1" dirty="0">
              <a:solidFill>
                <a:srgbClr val="C00000"/>
              </a:solidFill>
            </a:endParaRPr>
          </a:p>
        </p:txBody>
      </p:sp>
      <p:pic>
        <p:nvPicPr>
          <p:cNvPr id="5" name="Picture 4"/>
          <p:cNvPicPr>
            <a:picLocks noChangeAspect="1"/>
          </p:cNvPicPr>
          <p:nvPr/>
        </p:nvPicPr>
        <p:blipFill>
          <a:blip r:embed="rId2"/>
          <a:stretch>
            <a:fillRect/>
          </a:stretch>
        </p:blipFill>
        <p:spPr>
          <a:xfrm>
            <a:off x="228600" y="1210113"/>
            <a:ext cx="4345214" cy="35814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776" y="3429000"/>
            <a:ext cx="3124200" cy="3209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3"/>
          <p:cNvSpPr>
            <a:spLocks noChangeArrowheads="1"/>
          </p:cNvSpPr>
          <p:nvPr/>
        </p:nvSpPr>
        <p:spPr bwMode="auto">
          <a:xfrm rot="19962009" flipH="1">
            <a:off x="5140544" y="5558056"/>
            <a:ext cx="710423" cy="381000"/>
          </a:xfrm>
          <a:prstGeom prst="leftArrow">
            <a:avLst>
              <a:gd name="adj1" fmla="val 60450"/>
              <a:gd name="adj2" fmla="val 50000"/>
            </a:avLst>
          </a:prstGeom>
          <a:solidFill>
            <a:srgbClr val="336699"/>
          </a:solidFill>
          <a:ln w="15875">
            <a:solidFill>
              <a:schemeClr val="tx1"/>
            </a:solidFill>
            <a:round/>
            <a:headEnd/>
            <a:tailEnd type="triangle" w="med" len="med"/>
          </a:ln>
          <a:extLst/>
        </p:spPr>
        <p:txBody>
          <a:bodyPr lIns="0" tIns="0" rIns="0" bIns="0"/>
          <a:lstStyle/>
          <a:p>
            <a:pPr>
              <a:spcBef>
                <a:spcPct val="20000"/>
              </a:spcBef>
              <a:buFontTx/>
              <a:buChar char="•"/>
            </a:pPr>
            <a:endParaRPr lang="en-US"/>
          </a:p>
        </p:txBody>
      </p:sp>
    </p:spTree>
    <p:extLst>
      <p:ext uri="{BB962C8B-B14F-4D97-AF65-F5344CB8AC3E}">
        <p14:creationId xmlns:p14="http://schemas.microsoft.com/office/powerpoint/2010/main" val="13096298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2800" dirty="0" smtClean="0">
                <a:latin typeface="Arial" panose="020B0604020202020204" pitchFamily="34" charset="0"/>
                <a:cs typeface="Arial" panose="020B0604020202020204" pitchFamily="34" charset="0"/>
              </a:rPr>
              <a:t>NSTX-U tangential 2</a:t>
            </a:r>
            <a:r>
              <a:rPr lang="en-US" sz="2800" baseline="30000" dirty="0" smtClean="0">
                <a:latin typeface="Arial" panose="020B0604020202020204" pitchFamily="34" charset="0"/>
                <a:cs typeface="Arial" panose="020B0604020202020204" pitchFamily="34" charset="0"/>
              </a:rPr>
              <a:t>nd</a:t>
            </a:r>
            <a:r>
              <a:rPr lang="en-US" sz="2800" dirty="0" smtClean="0">
                <a:latin typeface="Arial" panose="020B0604020202020204" pitchFamily="34" charset="0"/>
                <a:cs typeface="Arial" panose="020B0604020202020204" pitchFamily="34" charset="0"/>
              </a:rPr>
              <a:t> neutral </a:t>
            </a:r>
            <a:r>
              <a:rPr lang="en-US" sz="2800" dirty="0">
                <a:latin typeface="Arial" panose="020B0604020202020204" pitchFamily="34" charset="0"/>
                <a:cs typeface="Arial" panose="020B0604020202020204" pitchFamily="34" charset="0"/>
              </a:rPr>
              <a:t>beam </a:t>
            </a:r>
            <a:r>
              <a:rPr lang="en-US" sz="2800" dirty="0" smtClean="0">
                <a:latin typeface="Arial" panose="020B0604020202020204" pitchFamily="34" charset="0"/>
                <a:cs typeface="Arial" panose="020B0604020202020204" pitchFamily="34" charset="0"/>
              </a:rPr>
              <a:t>suppresses Global Alfven </a:t>
            </a:r>
            <a:r>
              <a:rPr lang="en-US" sz="2800" dirty="0" err="1" smtClean="0">
                <a:latin typeface="Arial" panose="020B0604020202020204" pitchFamily="34" charset="0"/>
                <a:cs typeface="Arial" panose="020B0604020202020204" pitchFamily="34" charset="0"/>
              </a:rPr>
              <a:t>Eigenmode</a:t>
            </a:r>
            <a:r>
              <a:rPr lang="en-US" sz="2800" dirty="0" smtClean="0">
                <a:latin typeface="Arial" panose="020B0604020202020204" pitchFamily="34" charset="0"/>
                <a:cs typeface="Arial" panose="020B0604020202020204" pitchFamily="34" charset="0"/>
              </a:rPr>
              <a:t> (GAE) – consistent with simulation</a:t>
            </a:r>
            <a:endParaRPr lang="en-US" sz="2800" dirty="0">
              <a:latin typeface="Arial" panose="020B0604020202020204" pitchFamily="34" charset="0"/>
              <a:cs typeface="Arial" panose="020B0604020202020204" pitchFamily="34" charset="0"/>
            </a:endParaRPr>
          </a:p>
        </p:txBody>
      </p:sp>
      <p:pic>
        <p:nvPicPr>
          <p:cNvPr id="18" name="Picture 17" descr="fort20_470.eps"/>
          <p:cNvPicPr>
            <a:picLocks noChangeAspect="1"/>
          </p:cNvPicPr>
          <p:nvPr/>
        </p:nvPicPr>
        <p:blipFill>
          <a:blip r:embed="rId2"/>
          <a:stretch>
            <a:fillRect/>
          </a:stretch>
        </p:blipFill>
        <p:spPr>
          <a:xfrm>
            <a:off x="4572000" y="1800380"/>
            <a:ext cx="3851152" cy="2895599"/>
          </a:xfrm>
          <a:prstGeom prst="rect">
            <a:avLst/>
          </a:prstGeom>
        </p:spPr>
      </p:pic>
      <p:sp>
        <p:nvSpPr>
          <p:cNvPr id="19" name="Rectangle 28"/>
          <p:cNvSpPr>
            <a:spLocks noChangeArrowheads="1"/>
          </p:cNvSpPr>
          <p:nvPr/>
        </p:nvSpPr>
        <p:spPr bwMode="auto">
          <a:xfrm>
            <a:off x="6475948" y="4563868"/>
            <a:ext cx="686852" cy="4369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500"/>
              </a:spcAft>
              <a:buClrTx/>
              <a:buSzTx/>
              <a:buFontTx/>
              <a:buNone/>
              <a:tabLst/>
            </a:pPr>
            <a:r>
              <a:rPr kumimoji="0" lang="en-US" sz="2000" b="1" i="0" u="none" strike="noStrike" cap="none" normalizeH="0" baseline="0" dirty="0" smtClean="0">
                <a:ln>
                  <a:noFill/>
                </a:ln>
                <a:solidFill>
                  <a:srgbClr val="000000"/>
                </a:solidFill>
                <a:effectLst/>
                <a:latin typeface="Arial" pitchFamily="34" charset="0"/>
                <a:cs typeface="Arial" pitchFamily="34" charset="0"/>
              </a:rPr>
              <a:t>t</a:t>
            </a:r>
            <a:r>
              <a:rPr kumimoji="0" lang="en-US" sz="1050" b="1" i="0" u="none" strike="noStrike" cap="none" normalizeH="0" baseline="0" dirty="0" smtClean="0">
                <a:ln>
                  <a:noFill/>
                </a:ln>
                <a:solidFill>
                  <a:srgbClr val="000000"/>
                </a:solidFill>
                <a:effectLst/>
                <a:latin typeface="Arial" pitchFamily="34" charset="0"/>
                <a:cs typeface="Arial" pitchFamily="34" charset="0"/>
              </a:rPr>
              <a:t> </a:t>
            </a:r>
            <a:r>
              <a:rPr kumimoji="0" lang="en-US" sz="2000" b="1" i="0" u="none" strike="noStrike" cap="none" normalizeH="0" baseline="0" dirty="0" smtClean="0">
                <a:ln>
                  <a:noFill/>
                </a:ln>
                <a:solidFill>
                  <a:srgbClr val="000000"/>
                </a:solidFill>
                <a:effectLst/>
                <a:latin typeface="Times New Roman" pitchFamily="18" charset="0"/>
                <a:cs typeface="Arial" pitchFamily="34" charset="0"/>
                <a:sym typeface="Symbol" pitchFamily="18" charset="2"/>
              </a:rPr>
              <a:t></a:t>
            </a:r>
            <a:r>
              <a:rPr kumimoji="0" lang="en-US" sz="2000" b="1" i="0" u="none" strike="noStrike" cap="none" normalizeH="0" baseline="-25000" dirty="0" smtClean="0">
                <a:ln>
                  <a:noFill/>
                </a:ln>
                <a:solidFill>
                  <a:srgbClr val="000000"/>
                </a:solidFill>
                <a:effectLst/>
                <a:latin typeface="Arial" pitchFamily="34" charset="0"/>
                <a:cs typeface="Arial" pitchFamily="34" charset="0"/>
              </a:rPr>
              <a:t>ci</a:t>
            </a:r>
            <a:endParaRPr kumimoji="0" lang="en-US" sz="2800" b="1" i="0" u="none" strike="noStrike" cap="none" normalizeH="0" baseline="0" dirty="0" smtClean="0">
              <a:ln>
                <a:noFill/>
              </a:ln>
              <a:solidFill>
                <a:schemeClr val="tx1"/>
              </a:solidFill>
              <a:effectLst/>
              <a:latin typeface="Arial" pitchFamily="34" charset="0"/>
              <a:cs typeface="Arial" pitchFamily="34" charset="0"/>
            </a:endParaRPr>
          </a:p>
        </p:txBody>
      </p:sp>
      <p:sp>
        <p:nvSpPr>
          <p:cNvPr id="22" name="Rectangle 29"/>
          <p:cNvSpPr>
            <a:spLocks noChangeArrowheads="1"/>
          </p:cNvSpPr>
          <p:nvPr/>
        </p:nvSpPr>
        <p:spPr bwMode="auto">
          <a:xfrm>
            <a:off x="4267200" y="1219200"/>
            <a:ext cx="4800600" cy="7335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80000"/>
              </a:lnSpc>
              <a:spcBef>
                <a:spcPts val="500"/>
              </a:spcBef>
              <a:spcAft>
                <a:spcPts val="500"/>
              </a:spcAft>
              <a:buClrTx/>
              <a:buSzTx/>
              <a:buFontTx/>
              <a:buNone/>
              <a:tabLst/>
            </a:pPr>
            <a:r>
              <a:rPr lang="en-US" b="1" dirty="0" smtClean="0">
                <a:solidFill>
                  <a:srgbClr val="000000"/>
                </a:solidFill>
                <a:latin typeface="Arial" pitchFamily="34" charset="0"/>
                <a:cs typeface="Arial" pitchFamily="34" charset="0"/>
              </a:rPr>
              <a:t>HYM code simulation of  #204707, n=10</a:t>
            </a:r>
          </a:p>
          <a:p>
            <a:pPr algn="ctr" fontAlgn="base">
              <a:lnSpc>
                <a:spcPct val="80000"/>
              </a:lnSpc>
              <a:spcBef>
                <a:spcPts val="500"/>
              </a:spcBef>
              <a:spcAft>
                <a:spcPts val="500"/>
              </a:spcAft>
            </a:pPr>
            <a:r>
              <a:rPr lang="en-US" sz="2000" b="1" dirty="0">
                <a:solidFill>
                  <a:srgbClr val="000000"/>
                </a:solidFill>
                <a:latin typeface="Arial" pitchFamily="34" charset="0"/>
                <a:cs typeface="Arial" pitchFamily="34" charset="0"/>
              </a:rPr>
              <a:t>|</a:t>
            </a:r>
            <a:r>
              <a:rPr lang="en-US" sz="2000" b="1" dirty="0" err="1">
                <a:solidFill>
                  <a:srgbClr val="000000"/>
                </a:solidFill>
                <a:latin typeface="Symbol" panose="05050102010706020507" pitchFamily="18" charset="2"/>
                <a:cs typeface="Arial" pitchFamily="34" charset="0"/>
              </a:rPr>
              <a:t>d</a:t>
            </a:r>
            <a:r>
              <a:rPr lang="en-US" sz="2000" b="1" dirty="0" err="1">
                <a:solidFill>
                  <a:srgbClr val="000000"/>
                </a:solidFill>
                <a:latin typeface="Arial" pitchFamily="34" charset="0"/>
                <a:cs typeface="Arial" pitchFamily="34" charset="0"/>
              </a:rPr>
              <a:t>B</a:t>
            </a:r>
            <a:r>
              <a:rPr lang="en-US" sz="2000" b="1" baseline="-25000" dirty="0" err="1">
                <a:solidFill>
                  <a:srgbClr val="000000"/>
                </a:solidFill>
                <a:latin typeface="Arial" pitchFamily="34" charset="0"/>
                <a:cs typeface="Arial" pitchFamily="34" charset="0"/>
              </a:rPr>
              <a:t>n</a:t>
            </a:r>
            <a:r>
              <a:rPr lang="en-US" sz="2000" b="1" dirty="0">
                <a:solidFill>
                  <a:srgbClr val="000000"/>
                </a:solidFill>
                <a:latin typeface="Arial" pitchFamily="34" charset="0"/>
                <a:cs typeface="Arial" pitchFamily="34" charset="0"/>
              </a:rPr>
              <a:t> |</a:t>
            </a:r>
            <a:r>
              <a:rPr lang="en-US" sz="2000" b="1" baseline="30000" dirty="0" smtClean="0">
                <a:solidFill>
                  <a:srgbClr val="000000"/>
                </a:solidFill>
                <a:latin typeface="Arial" pitchFamily="34" charset="0"/>
                <a:cs typeface="Arial" pitchFamily="34" charset="0"/>
              </a:rPr>
              <a:t>2</a:t>
            </a:r>
            <a:endParaRPr kumimoji="0" lang="en-US" sz="2000" b="1" i="0" u="none" strike="noStrike" cap="none" normalizeH="0" dirty="0" smtClean="0">
              <a:ln>
                <a:noFill/>
              </a:ln>
              <a:solidFill>
                <a:schemeClr val="tx1"/>
              </a:solidFill>
              <a:effectLst/>
              <a:latin typeface="Times New Roman" pitchFamily="18" charset="0"/>
              <a:cs typeface="Arial" pitchFamily="34" charset="0"/>
            </a:endParaRPr>
          </a:p>
        </p:txBody>
      </p:sp>
      <p:sp>
        <p:nvSpPr>
          <p:cNvPr id="24" name="Rectangle 29"/>
          <p:cNvSpPr>
            <a:spLocks noChangeArrowheads="1"/>
          </p:cNvSpPr>
          <p:nvPr/>
        </p:nvSpPr>
        <p:spPr bwMode="auto">
          <a:xfrm>
            <a:off x="6381268" y="2333779"/>
            <a:ext cx="1010132" cy="381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lang="en-US" dirty="0" smtClean="0">
                <a:solidFill>
                  <a:srgbClr val="FF0000"/>
                </a:solidFill>
                <a:latin typeface="Arial" pitchFamily="34" charset="0"/>
                <a:cs typeface="Arial" pitchFamily="34" charset="0"/>
              </a:rPr>
              <a:t>t=0.44s</a:t>
            </a:r>
            <a:endParaRPr kumimoji="0" lang="en-US" b="0" i="0" u="none" strike="noStrike" cap="none" normalizeH="0" dirty="0" smtClean="0">
              <a:ln>
                <a:noFill/>
              </a:ln>
              <a:solidFill>
                <a:srgbClr val="FF0000"/>
              </a:solidFill>
              <a:effectLst/>
              <a:latin typeface="Times New Roman" pitchFamily="18" charset="0"/>
              <a:cs typeface="Arial" pitchFamily="34" charset="0"/>
            </a:endParaRPr>
          </a:p>
        </p:txBody>
      </p:sp>
      <p:sp>
        <p:nvSpPr>
          <p:cNvPr id="25" name="Rectangle 24"/>
          <p:cNvSpPr>
            <a:spLocks noChangeArrowheads="1"/>
          </p:cNvSpPr>
          <p:nvPr/>
        </p:nvSpPr>
        <p:spPr bwMode="auto">
          <a:xfrm>
            <a:off x="7015396" y="3781579"/>
            <a:ext cx="1010132" cy="3811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ts val="500"/>
              </a:spcBef>
              <a:spcAft>
                <a:spcPts val="500"/>
              </a:spcAft>
              <a:buClrTx/>
              <a:buSzTx/>
              <a:buFontTx/>
              <a:buNone/>
              <a:tabLst/>
            </a:pPr>
            <a:r>
              <a:rPr lang="en-US" dirty="0" smtClean="0">
                <a:solidFill>
                  <a:srgbClr val="0000FF"/>
                </a:solidFill>
                <a:latin typeface="Arial" pitchFamily="34" charset="0"/>
                <a:cs typeface="Arial" pitchFamily="34" charset="0"/>
              </a:rPr>
              <a:t>t=0.47s</a:t>
            </a:r>
            <a:endParaRPr kumimoji="0" lang="en-US" b="0" i="0" u="none" strike="noStrike" cap="none" normalizeH="0" dirty="0" smtClean="0">
              <a:ln>
                <a:noFill/>
              </a:ln>
              <a:solidFill>
                <a:srgbClr val="0000FF"/>
              </a:solidFill>
              <a:effectLst/>
              <a:latin typeface="Times New Roman" pitchFamily="18" charset="0"/>
              <a:cs typeface="Arial" pitchFamily="34" charset="0"/>
            </a:endParaRPr>
          </a:p>
        </p:txBody>
      </p:sp>
      <p:sp>
        <p:nvSpPr>
          <p:cNvPr id="31" name="Rectangle 30"/>
          <p:cNvSpPr/>
          <p:nvPr/>
        </p:nvSpPr>
        <p:spPr>
          <a:xfrm>
            <a:off x="76200" y="6102381"/>
            <a:ext cx="8991600" cy="452432"/>
          </a:xfrm>
          <a:prstGeom prst="rect">
            <a:avLst/>
          </a:prstGeom>
          <a:solidFill>
            <a:srgbClr val="FFFFCC"/>
          </a:solidFill>
          <a:ln>
            <a:solidFill>
              <a:schemeClr val="tx1"/>
            </a:solidFill>
          </a:ln>
        </p:spPr>
        <p:txBody>
          <a:bodyPr wrap="square" tIns="91440" bIns="45720">
            <a:spAutoFit/>
          </a:bodyPr>
          <a:lstStyle/>
          <a:p>
            <a:pPr algn="ctr">
              <a:lnSpc>
                <a:spcPct val="85000"/>
              </a:lnSpc>
            </a:pPr>
            <a:r>
              <a:rPr lang="en-US" sz="2400" b="1" kern="0" dirty="0" smtClean="0">
                <a:solidFill>
                  <a:srgbClr val="C00000"/>
                </a:solidFill>
                <a:latin typeface="Arial" panose="020B0604020202020204" pitchFamily="34" charset="0"/>
                <a:cs typeface="Arial" panose="020B0604020202020204" pitchFamily="34" charset="0"/>
              </a:rPr>
              <a:t>New 2</a:t>
            </a:r>
            <a:r>
              <a:rPr lang="en-US" sz="2400" b="1" kern="0" baseline="30000" dirty="0" smtClean="0">
                <a:solidFill>
                  <a:srgbClr val="C00000"/>
                </a:solidFill>
                <a:latin typeface="Arial" panose="020B0604020202020204" pitchFamily="34" charset="0"/>
                <a:cs typeface="Arial" panose="020B0604020202020204" pitchFamily="34" charset="0"/>
              </a:rPr>
              <a:t>nd</a:t>
            </a:r>
            <a:r>
              <a:rPr lang="en-US" sz="2400" b="1" kern="0" dirty="0" smtClean="0">
                <a:solidFill>
                  <a:srgbClr val="C00000"/>
                </a:solidFill>
                <a:latin typeface="Arial" panose="020B0604020202020204" pitchFamily="34" charset="0"/>
                <a:cs typeface="Arial" panose="020B0604020202020204" pitchFamily="34" charset="0"/>
              </a:rPr>
              <a:t> </a:t>
            </a:r>
            <a:r>
              <a:rPr lang="en-US" sz="2400" b="1" kern="0" dirty="0">
                <a:solidFill>
                  <a:srgbClr val="C00000"/>
                </a:solidFill>
                <a:latin typeface="Arial" panose="020B0604020202020204" pitchFamily="34" charset="0"/>
                <a:cs typeface="Arial" panose="020B0604020202020204" pitchFamily="34" charset="0"/>
              </a:rPr>
              <a:t>NBI </a:t>
            </a:r>
            <a:r>
              <a:rPr lang="en-US" sz="2400" b="1" kern="0" dirty="0" smtClean="0">
                <a:solidFill>
                  <a:srgbClr val="C00000"/>
                </a:solidFill>
                <a:latin typeface="Arial" panose="020B0604020202020204" pitchFamily="34" charset="0"/>
                <a:cs typeface="Arial" panose="020B0604020202020204" pitchFamily="34" charset="0"/>
              </a:rPr>
              <a:t>already powerful tool </a:t>
            </a:r>
            <a:r>
              <a:rPr lang="en-US" sz="2400" b="1" kern="0" dirty="0">
                <a:solidFill>
                  <a:srgbClr val="C00000"/>
                </a:solidFill>
                <a:latin typeface="Arial" panose="020B0604020202020204" pitchFamily="34" charset="0"/>
                <a:cs typeface="Arial" panose="020B0604020202020204" pitchFamily="34" charset="0"/>
              </a:rPr>
              <a:t>for </a:t>
            </a:r>
            <a:r>
              <a:rPr lang="en-US" sz="2400" b="1" kern="0" dirty="0" smtClean="0">
                <a:solidFill>
                  <a:srgbClr val="C00000"/>
                </a:solidFill>
                <a:latin typeface="Arial" panose="020B0604020202020204" pitchFamily="34" charset="0"/>
                <a:cs typeface="Arial" panose="020B0604020202020204" pitchFamily="34" charset="0"/>
              </a:rPr>
              <a:t>fast ion, AE physics</a:t>
            </a:r>
            <a:endParaRPr lang="en-US" sz="2000" b="1" dirty="0">
              <a:solidFill>
                <a:srgbClr val="C00000"/>
              </a:solidFill>
              <a:latin typeface="Arial" panose="020B0604020202020204" pitchFamily="34" charset="0"/>
              <a:cs typeface="Arial" panose="020B0604020202020204" pitchFamily="34" charset="0"/>
            </a:endParaRP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2" y="1266066"/>
            <a:ext cx="3798498" cy="480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Left Arrow 3"/>
          <p:cNvSpPr>
            <a:spLocks noChangeArrowheads="1"/>
          </p:cNvSpPr>
          <p:nvPr/>
        </p:nvSpPr>
        <p:spPr bwMode="auto">
          <a:xfrm rot="16200000" flipH="1">
            <a:off x="7154374" y="4780606"/>
            <a:ext cx="550253" cy="381000"/>
          </a:xfrm>
          <a:prstGeom prst="leftArrow">
            <a:avLst>
              <a:gd name="adj1" fmla="val 60450"/>
              <a:gd name="adj2" fmla="val 50000"/>
            </a:avLst>
          </a:prstGeom>
          <a:solidFill>
            <a:schemeClr val="tx1"/>
          </a:solidFill>
          <a:ln w="15875">
            <a:solidFill>
              <a:schemeClr val="tx1"/>
            </a:solidFill>
            <a:round/>
            <a:headEnd/>
            <a:tailEnd type="triangle" w="med" len="med"/>
          </a:ln>
          <a:extLst/>
        </p:spPr>
        <p:txBody>
          <a:bodyPr lIns="0" tIns="0" rIns="0" bIns="0"/>
          <a:lstStyle/>
          <a:p>
            <a:pPr>
              <a:spcBef>
                <a:spcPct val="20000"/>
              </a:spcBef>
              <a:buFontTx/>
              <a:buChar char="•"/>
            </a:pPr>
            <a:endParaRPr lang="en-US"/>
          </a:p>
        </p:txBody>
      </p:sp>
      <p:sp>
        <p:nvSpPr>
          <p:cNvPr id="28" name="Rectangle 27"/>
          <p:cNvSpPr/>
          <p:nvPr/>
        </p:nvSpPr>
        <p:spPr>
          <a:xfrm>
            <a:off x="3896264" y="5114216"/>
            <a:ext cx="5171536" cy="877163"/>
          </a:xfrm>
          <a:prstGeom prst="rect">
            <a:avLst/>
          </a:prstGeom>
          <a:solidFill>
            <a:schemeClr val="bg1">
              <a:lumMod val="95000"/>
            </a:schemeClr>
          </a:solidFill>
          <a:ln>
            <a:solidFill>
              <a:schemeClr val="tx1"/>
            </a:solidFill>
          </a:ln>
        </p:spPr>
        <p:txBody>
          <a:bodyPr wrap="square" rIns="0" bIns="91440">
            <a:spAutoFit/>
          </a:bodyPr>
          <a:lstStyle/>
          <a:p>
            <a:pPr marL="112713" indent="-112713">
              <a:buFont typeface="Arial" panose="020B0604020202020204" pitchFamily="34" charset="0"/>
              <a:buChar char="•"/>
            </a:pPr>
            <a:r>
              <a:rPr lang="en-US" sz="1600" kern="0" dirty="0" smtClean="0">
                <a:solidFill>
                  <a:srgbClr val="FF0000"/>
                </a:solidFill>
                <a:latin typeface="Arial" pitchFamily="34" charset="0"/>
                <a:cs typeface="Arial" pitchFamily="34" charset="0"/>
              </a:rPr>
              <a:t>HYM code: growth </a:t>
            </a:r>
            <a:r>
              <a:rPr lang="en-US" sz="1600" kern="0" dirty="0">
                <a:solidFill>
                  <a:srgbClr val="FF0000"/>
                </a:solidFill>
                <a:latin typeface="Arial" pitchFamily="34" charset="0"/>
                <a:cs typeface="Arial" pitchFamily="34" charset="0"/>
              </a:rPr>
              <a:t>of n=10 counter-GAE </a:t>
            </a:r>
            <a:r>
              <a:rPr lang="en-US" sz="1600" kern="0" dirty="0" smtClean="0">
                <a:solidFill>
                  <a:srgbClr val="FF0000"/>
                </a:solidFill>
                <a:latin typeface="Arial" pitchFamily="34" charset="0"/>
                <a:cs typeface="Arial" pitchFamily="34" charset="0"/>
              </a:rPr>
              <a:t>from 1</a:t>
            </a:r>
            <a:r>
              <a:rPr lang="en-US" sz="1600" kern="0" baseline="30000" dirty="0" smtClean="0">
                <a:solidFill>
                  <a:srgbClr val="FF0000"/>
                </a:solidFill>
                <a:latin typeface="Arial" pitchFamily="34" charset="0"/>
                <a:cs typeface="Arial" pitchFamily="34" charset="0"/>
              </a:rPr>
              <a:t>st</a:t>
            </a:r>
            <a:r>
              <a:rPr lang="en-US" sz="1600" kern="0" dirty="0" smtClean="0">
                <a:solidFill>
                  <a:srgbClr val="FF0000"/>
                </a:solidFill>
                <a:latin typeface="Arial" pitchFamily="34" charset="0"/>
                <a:cs typeface="Arial" pitchFamily="34" charset="0"/>
              </a:rPr>
              <a:t> NBI</a:t>
            </a:r>
            <a:endParaRPr lang="en-US" sz="1600" kern="0" dirty="0">
              <a:solidFill>
                <a:srgbClr val="FF0000"/>
              </a:solidFill>
              <a:latin typeface="Arial" pitchFamily="34" charset="0"/>
              <a:cs typeface="Arial" pitchFamily="34" charset="0"/>
            </a:endParaRPr>
          </a:p>
          <a:p>
            <a:pPr marL="112713" indent="-112713">
              <a:buFont typeface="Arial" panose="020B0604020202020204" pitchFamily="34" charset="0"/>
              <a:buChar char="•"/>
            </a:pPr>
            <a:r>
              <a:rPr lang="en-US" sz="1600" kern="0" dirty="0" smtClean="0">
                <a:solidFill>
                  <a:srgbClr val="0000FF"/>
                </a:solidFill>
                <a:latin typeface="Arial" pitchFamily="34" charset="0"/>
                <a:cs typeface="Arial" pitchFamily="34" charset="0"/>
              </a:rPr>
              <a:t>HYM: suppression </a:t>
            </a:r>
            <a:r>
              <a:rPr lang="en-US" sz="1600" kern="0" dirty="0">
                <a:solidFill>
                  <a:srgbClr val="0000FF"/>
                </a:solidFill>
                <a:latin typeface="Arial" pitchFamily="34" charset="0"/>
                <a:cs typeface="Arial" pitchFamily="34" charset="0"/>
              </a:rPr>
              <a:t>of n=10 counter-GAE by 2</a:t>
            </a:r>
            <a:r>
              <a:rPr lang="en-US" sz="1600" kern="0" baseline="30000" dirty="0">
                <a:solidFill>
                  <a:srgbClr val="0000FF"/>
                </a:solidFill>
                <a:latin typeface="Arial" pitchFamily="34" charset="0"/>
                <a:cs typeface="Arial" pitchFamily="34" charset="0"/>
              </a:rPr>
              <a:t>nd</a:t>
            </a:r>
            <a:r>
              <a:rPr lang="en-US" sz="1600" kern="0" dirty="0">
                <a:solidFill>
                  <a:srgbClr val="0000FF"/>
                </a:solidFill>
                <a:latin typeface="Arial" pitchFamily="34" charset="0"/>
                <a:cs typeface="Arial" pitchFamily="34" charset="0"/>
              </a:rPr>
              <a:t> NBI</a:t>
            </a:r>
            <a:endParaRPr lang="en-US" sz="1600" dirty="0">
              <a:solidFill>
                <a:srgbClr val="0000FF"/>
              </a:solidFill>
            </a:endParaRPr>
          </a:p>
          <a:p>
            <a:pPr marL="112713" indent="-112713">
              <a:buFont typeface="Arial" panose="020B0604020202020204" pitchFamily="34" charset="0"/>
              <a:buChar char="•"/>
            </a:pPr>
            <a:r>
              <a:rPr lang="en-US" sz="1600" kern="0" dirty="0" smtClean="0">
                <a:latin typeface="Arial" pitchFamily="34" charset="0"/>
                <a:cs typeface="Arial" pitchFamily="34" charset="0"/>
              </a:rPr>
              <a:t>Most unstable </a:t>
            </a:r>
            <a:r>
              <a:rPr lang="en-US" sz="1600" i="1" kern="0" dirty="0" smtClean="0">
                <a:latin typeface="Arial" pitchFamily="34" charset="0"/>
                <a:cs typeface="Arial" pitchFamily="34" charset="0"/>
              </a:rPr>
              <a:t>n</a:t>
            </a:r>
            <a:r>
              <a:rPr lang="en-US" sz="1600" kern="0" dirty="0" smtClean="0">
                <a:latin typeface="Arial" pitchFamily="34" charset="0"/>
                <a:cs typeface="Arial" pitchFamily="34" charset="0"/>
              </a:rPr>
              <a:t>-number, mode </a:t>
            </a:r>
            <a:r>
              <a:rPr lang="en-US" sz="1600" b="1" kern="0" dirty="0" smtClean="0">
                <a:latin typeface="Symbol" panose="05050102010706020507" pitchFamily="18" charset="2"/>
                <a:cs typeface="Arial" pitchFamily="34" charset="0"/>
              </a:rPr>
              <a:t>w</a:t>
            </a:r>
            <a:r>
              <a:rPr lang="en-US" sz="1600" kern="0" dirty="0" smtClean="0">
                <a:latin typeface="Arial" pitchFamily="34" charset="0"/>
                <a:cs typeface="Arial" pitchFamily="34" charset="0"/>
              </a:rPr>
              <a:t> consistent with HYM</a:t>
            </a:r>
          </a:p>
        </p:txBody>
      </p:sp>
    </p:spTree>
    <p:extLst>
      <p:ext uri="{BB962C8B-B14F-4D97-AF65-F5344CB8AC3E}">
        <p14:creationId xmlns:p14="http://schemas.microsoft.com/office/powerpoint/2010/main" val="16398345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72284"/>
            <a:ext cx="9144000" cy="615553"/>
          </a:xfrm>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7" name="object 7"/>
          <p:cNvSpPr txBox="1"/>
          <p:nvPr/>
        </p:nvSpPr>
        <p:spPr>
          <a:xfrm>
            <a:off x="154928" y="3099435"/>
            <a:ext cx="4889500" cy="862965"/>
          </a:xfrm>
          <a:prstGeom prst="rect">
            <a:avLst/>
          </a:prstGeom>
        </p:spPr>
        <p:txBody>
          <a:bodyPr vert="horz" wrap="square" lIns="0" tIns="0" rIns="0" bIns="0" rtlCol="0">
            <a:spAutoFit/>
          </a:bodyPr>
          <a:lstStyle/>
          <a:p>
            <a:pPr marL="182245" marR="5080" indent="-169545">
              <a:lnSpc>
                <a:spcPct val="100000"/>
              </a:lnSpc>
              <a:buChar char="•"/>
              <a:tabLst>
                <a:tab pos="182880" algn="l"/>
              </a:tabLst>
            </a:pPr>
            <a:r>
              <a:rPr sz="2800" dirty="0">
                <a:latin typeface="Arial"/>
                <a:cs typeface="Arial"/>
              </a:rPr>
              <a:t>Develop solutions for</a:t>
            </a:r>
            <a:r>
              <a:rPr sz="2800" spc="-85" dirty="0">
                <a:latin typeface="Arial"/>
                <a:cs typeface="Arial"/>
              </a:rPr>
              <a:t> </a:t>
            </a:r>
            <a:r>
              <a:rPr sz="2800" dirty="0">
                <a:latin typeface="Arial"/>
                <a:cs typeface="Arial"/>
              </a:rPr>
              <a:t>plasma-  material interface</a:t>
            </a:r>
            <a:r>
              <a:rPr sz="2800" spc="-85" dirty="0">
                <a:latin typeface="Arial"/>
                <a:cs typeface="Arial"/>
              </a:rPr>
              <a:t> </a:t>
            </a:r>
            <a:r>
              <a:rPr sz="2800" dirty="0">
                <a:latin typeface="Arial"/>
                <a:cs typeface="Arial"/>
              </a:rPr>
              <a:t>(PMI)</a:t>
            </a:r>
          </a:p>
        </p:txBody>
      </p:sp>
      <p:sp>
        <p:nvSpPr>
          <p:cNvPr id="8" name="object 8"/>
          <p:cNvSpPr txBox="1"/>
          <p:nvPr/>
        </p:nvSpPr>
        <p:spPr>
          <a:xfrm>
            <a:off x="154928" y="4873237"/>
            <a:ext cx="5102860" cy="862965"/>
          </a:xfrm>
          <a:prstGeom prst="rect">
            <a:avLst/>
          </a:prstGeom>
        </p:spPr>
        <p:txBody>
          <a:bodyPr vert="horz" wrap="square" lIns="0" tIns="0" rIns="0" bIns="0" rtlCol="0">
            <a:spAutoFit/>
          </a:bodyPr>
          <a:lstStyle/>
          <a:p>
            <a:pPr marL="182245" marR="5080" indent="-169545">
              <a:lnSpc>
                <a:spcPct val="100000"/>
              </a:lnSpc>
              <a:buChar char="•"/>
              <a:tabLst>
                <a:tab pos="182880" algn="l"/>
              </a:tabLst>
            </a:pPr>
            <a:r>
              <a:rPr sz="2800" dirty="0">
                <a:latin typeface="Arial"/>
                <a:cs typeface="Arial"/>
              </a:rPr>
              <a:t>Advance </a:t>
            </a:r>
            <a:r>
              <a:rPr sz="2800" spc="-5" dirty="0">
                <a:latin typeface="Arial"/>
                <a:cs typeface="Arial"/>
              </a:rPr>
              <a:t>ST </a:t>
            </a:r>
            <a:r>
              <a:rPr sz="2800" dirty="0">
                <a:latin typeface="Arial"/>
                <a:cs typeface="Arial"/>
              </a:rPr>
              <a:t>as Fusion</a:t>
            </a:r>
            <a:r>
              <a:rPr sz="2800" spc="-100" dirty="0">
                <a:latin typeface="Arial"/>
                <a:cs typeface="Arial"/>
              </a:rPr>
              <a:t> </a:t>
            </a:r>
            <a:r>
              <a:rPr sz="2800" dirty="0">
                <a:latin typeface="Arial"/>
                <a:cs typeface="Arial"/>
              </a:rPr>
              <a:t>Nuclear  Science Facility and </a:t>
            </a:r>
            <a:r>
              <a:rPr sz="2800" spc="-5" dirty="0">
                <a:latin typeface="Arial"/>
                <a:cs typeface="Arial"/>
              </a:rPr>
              <a:t>Pilot</a:t>
            </a:r>
            <a:r>
              <a:rPr sz="2800" spc="-90" dirty="0">
                <a:latin typeface="Arial"/>
                <a:cs typeface="Arial"/>
              </a:rPr>
              <a:t> </a:t>
            </a:r>
            <a:r>
              <a:rPr sz="2800" dirty="0">
                <a:latin typeface="Arial"/>
                <a:cs typeface="Arial"/>
              </a:rPr>
              <a:t>Plant</a:t>
            </a:r>
          </a:p>
        </p:txBody>
      </p:sp>
      <p:sp>
        <p:nvSpPr>
          <p:cNvPr id="13" name="object 13"/>
          <p:cNvSpPr txBox="1"/>
          <p:nvPr/>
        </p:nvSpPr>
        <p:spPr>
          <a:xfrm>
            <a:off x="7677436" y="4489704"/>
            <a:ext cx="1104900" cy="559435"/>
          </a:xfrm>
          <a:prstGeom prst="rect">
            <a:avLst/>
          </a:prstGeom>
        </p:spPr>
        <p:txBody>
          <a:bodyPr vert="horz" wrap="square" lIns="0" tIns="0" rIns="0" bIns="0" rtlCol="0">
            <a:spAutoFit/>
          </a:bodyPr>
          <a:lstStyle/>
          <a:p>
            <a:pPr marL="12700">
              <a:lnSpc>
                <a:spcPct val="100000"/>
              </a:lnSpc>
            </a:pPr>
            <a:r>
              <a:rPr sz="1800" spc="-20" dirty="0">
                <a:latin typeface="Arial"/>
                <a:cs typeface="Arial"/>
              </a:rPr>
              <a:t>ST-FNSF</a:t>
            </a:r>
            <a:r>
              <a:rPr sz="1800" spc="-75" dirty="0">
                <a:latin typeface="Arial"/>
                <a:cs typeface="Arial"/>
              </a:rPr>
              <a:t> </a:t>
            </a:r>
            <a:r>
              <a:rPr sz="1800" dirty="0">
                <a:latin typeface="Arial"/>
                <a:cs typeface="Arial"/>
              </a:rPr>
              <a:t>/</a:t>
            </a:r>
            <a:endParaRPr sz="1800">
              <a:latin typeface="Arial"/>
              <a:cs typeface="Arial"/>
            </a:endParaRPr>
          </a:p>
          <a:p>
            <a:pPr marL="30480">
              <a:lnSpc>
                <a:spcPct val="100000"/>
              </a:lnSpc>
            </a:pPr>
            <a:r>
              <a:rPr sz="1800" spc="-5" dirty="0">
                <a:latin typeface="Arial"/>
                <a:cs typeface="Arial"/>
              </a:rPr>
              <a:t>Pilot-Plant</a:t>
            </a:r>
            <a:endParaRPr sz="1800">
              <a:latin typeface="Arial"/>
              <a:cs typeface="Arial"/>
            </a:endParaRPr>
          </a:p>
        </p:txBody>
      </p:sp>
      <p:sp>
        <p:nvSpPr>
          <p:cNvPr id="14" name="object 14"/>
          <p:cNvSpPr/>
          <p:nvPr/>
        </p:nvSpPr>
        <p:spPr>
          <a:xfrm>
            <a:off x="5867400" y="4343400"/>
            <a:ext cx="1502676" cy="1676399"/>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7568430" y="5169158"/>
            <a:ext cx="1378021" cy="1308603"/>
          </a:xfrm>
          <a:prstGeom prst="rect">
            <a:avLst/>
          </a:prstGeom>
          <a:blipFill>
            <a:blip r:embed="rId4" cstate="print"/>
            <a:stretch>
              <a:fillRect/>
            </a:stretch>
          </a:blipFill>
        </p:spPr>
        <p:txBody>
          <a:bodyPr wrap="square" lIns="0" tIns="0" rIns="0" bIns="0" rtlCol="0"/>
          <a:lstStyle/>
          <a:p>
            <a:endParaRPr/>
          </a:p>
        </p:txBody>
      </p:sp>
      <p:sp>
        <p:nvSpPr>
          <p:cNvPr id="20" name="Rectangle 19"/>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2" name="Rectangle 1"/>
          <p:cNvSpPr/>
          <p:nvPr/>
        </p:nvSpPr>
        <p:spPr>
          <a:xfrm>
            <a:off x="0" y="1012826"/>
            <a:ext cx="9144000" cy="1806574"/>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4343399"/>
            <a:ext cx="9144000" cy="2134361"/>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7197663" y="2872252"/>
            <a:ext cx="1793937" cy="1307980"/>
            <a:chOff x="5551149" y="2877239"/>
            <a:chExt cx="1793937" cy="1307980"/>
          </a:xfrm>
        </p:grpSpPr>
        <p:sp>
          <p:nvSpPr>
            <p:cNvPr id="21" name="object 9"/>
            <p:cNvSpPr/>
            <p:nvPr/>
          </p:nvSpPr>
          <p:spPr>
            <a:xfrm>
              <a:off x="5668686" y="2877239"/>
              <a:ext cx="1530349" cy="990596"/>
            </a:xfrm>
            <a:prstGeom prst="rect">
              <a:avLst/>
            </a:prstGeom>
            <a:blipFill>
              <a:blip r:embed="rId5" cstate="print"/>
              <a:stretch>
                <a:fillRect/>
              </a:stretch>
            </a:blipFill>
          </p:spPr>
          <p:txBody>
            <a:bodyPr wrap="square" lIns="0" tIns="0" rIns="0" bIns="0" rtlCol="0"/>
            <a:lstStyle/>
            <a:p>
              <a:endParaRPr/>
            </a:p>
          </p:txBody>
        </p:sp>
        <p:sp>
          <p:nvSpPr>
            <p:cNvPr id="22" name="object 10"/>
            <p:cNvSpPr txBox="1"/>
            <p:nvPr/>
          </p:nvSpPr>
          <p:spPr>
            <a:xfrm>
              <a:off x="5551149" y="3908220"/>
              <a:ext cx="1793937" cy="276999"/>
            </a:xfrm>
            <a:prstGeom prst="rect">
              <a:avLst/>
            </a:prstGeom>
          </p:spPr>
          <p:txBody>
            <a:bodyPr vert="horz" wrap="square" lIns="0" tIns="0" rIns="0" bIns="0" rtlCol="0">
              <a:spAutoFit/>
            </a:bodyPr>
            <a:lstStyle/>
            <a:p>
              <a:pPr marL="12700" algn="ctr">
                <a:lnSpc>
                  <a:spcPct val="100000"/>
                </a:lnSpc>
              </a:pPr>
              <a:r>
                <a:rPr dirty="0">
                  <a:latin typeface="Arial" panose="020B0604020202020204" pitchFamily="34" charset="0"/>
                  <a:cs typeface="Arial" panose="020B0604020202020204" pitchFamily="34" charset="0"/>
                </a:rPr>
                <a:t>Liquid </a:t>
              </a:r>
              <a:r>
                <a:rPr spc="-5" dirty="0">
                  <a:latin typeface="Arial" panose="020B0604020202020204" pitchFamily="34" charset="0"/>
                  <a:cs typeface="Arial" panose="020B0604020202020204" pitchFamily="34" charset="0"/>
                </a:rPr>
                <a:t>metals </a:t>
              </a:r>
              <a:r>
                <a:rPr dirty="0">
                  <a:latin typeface="Arial" panose="020B0604020202020204" pitchFamily="34" charset="0"/>
                  <a:cs typeface="Arial" panose="020B0604020202020204" pitchFamily="34" charset="0"/>
                </a:rPr>
                <a:t>/</a:t>
              </a:r>
              <a:r>
                <a:rPr spc="-35" dirty="0">
                  <a:latin typeface="Arial" panose="020B0604020202020204" pitchFamily="34" charset="0"/>
                  <a:cs typeface="Arial" panose="020B0604020202020204" pitchFamily="34" charset="0"/>
                </a:rPr>
                <a:t> </a:t>
              </a:r>
              <a:r>
                <a:rPr spc="-5" dirty="0" smtClean="0">
                  <a:latin typeface="Arial" panose="020B0604020202020204" pitchFamily="34" charset="0"/>
                  <a:cs typeface="Arial" panose="020B0604020202020204" pitchFamily="34" charset="0"/>
                </a:rPr>
                <a:t>Li</a:t>
              </a:r>
              <a:endParaRPr dirty="0">
                <a:latin typeface="Arial" panose="020B0604020202020204" pitchFamily="34" charset="0"/>
                <a:cs typeface="Arial" panose="020B0604020202020204" pitchFamily="34" charset="0"/>
              </a:endParaRPr>
            </a:p>
          </p:txBody>
        </p:sp>
      </p:grpSp>
      <p:grpSp>
        <p:nvGrpSpPr>
          <p:cNvPr id="23" name="Group 22"/>
          <p:cNvGrpSpPr/>
          <p:nvPr/>
        </p:nvGrpSpPr>
        <p:grpSpPr>
          <a:xfrm>
            <a:off x="5638800" y="2895600"/>
            <a:ext cx="1354856" cy="1315410"/>
            <a:chOff x="7589118" y="2877239"/>
            <a:chExt cx="1354856" cy="1315410"/>
          </a:xfrm>
        </p:grpSpPr>
        <p:sp>
          <p:nvSpPr>
            <p:cNvPr id="24" name="object 11"/>
            <p:cNvSpPr txBox="1"/>
            <p:nvPr/>
          </p:nvSpPr>
          <p:spPr>
            <a:xfrm>
              <a:off x="7589118" y="3907534"/>
              <a:ext cx="129667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Snowflake/X</a:t>
              </a:r>
              <a:endParaRPr sz="1800" dirty="0">
                <a:latin typeface="Arial"/>
                <a:cs typeface="Arial"/>
              </a:endParaRPr>
            </a:p>
          </p:txBody>
        </p:sp>
        <p:sp>
          <p:nvSpPr>
            <p:cNvPr id="25" name="object 12"/>
            <p:cNvSpPr/>
            <p:nvPr/>
          </p:nvSpPr>
          <p:spPr>
            <a:xfrm>
              <a:off x="7669213" y="2877239"/>
              <a:ext cx="1274761" cy="1047745"/>
            </a:xfrm>
            <a:prstGeom prst="rect">
              <a:avLst/>
            </a:prstGeom>
            <a:blipFill>
              <a:blip r:embed="rId6"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23722047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a:xfrm>
            <a:off x="0" y="1"/>
            <a:ext cx="9144000" cy="990600"/>
          </a:xfrm>
        </p:spPr>
        <p:txBody>
          <a:bodyPr>
            <a:normAutofit/>
          </a:bodyPr>
          <a:lstStyle/>
          <a:p>
            <a:pPr algn="ctr">
              <a:lnSpc>
                <a:spcPct val="100000"/>
              </a:lnSpc>
            </a:pPr>
            <a:r>
              <a:rPr lang="en-US" sz="2800" dirty="0" smtClean="0"/>
              <a:t>Throughput-optimized camera and high-X-point L-modes </a:t>
            </a:r>
            <a:r>
              <a:rPr lang="en-US" sz="2800" dirty="0"/>
              <a:t>enabled </a:t>
            </a:r>
            <a:r>
              <a:rPr lang="en-US" sz="2800" u="sng" dirty="0" smtClean="0"/>
              <a:t>near-</a:t>
            </a:r>
            <a:r>
              <a:rPr lang="en-US" sz="2800" u="sng" dirty="0" err="1" smtClean="0"/>
              <a:t>separatrix</a:t>
            </a:r>
            <a:r>
              <a:rPr lang="en-US" sz="2800" dirty="0" smtClean="0"/>
              <a:t> turbulence imaging in NSTX-U</a:t>
            </a:r>
            <a:endParaRPr lang="en-US" sz="2800" b="0" dirty="0">
              <a:effectLst/>
            </a:endParaRPr>
          </a:p>
        </p:txBody>
      </p:sp>
      <p:sp>
        <p:nvSpPr>
          <p:cNvPr id="16" name="Content Placeholder 15"/>
          <p:cNvSpPr>
            <a:spLocks noGrp="1"/>
          </p:cNvSpPr>
          <p:nvPr>
            <p:ph idx="1"/>
          </p:nvPr>
        </p:nvSpPr>
        <p:spPr>
          <a:xfrm>
            <a:off x="0" y="1158614"/>
            <a:ext cx="6455357" cy="2531643"/>
          </a:xfrm>
        </p:spPr>
        <p:txBody>
          <a:bodyPr>
            <a:normAutofit fontScale="85000" lnSpcReduction="20000"/>
          </a:bodyPr>
          <a:lstStyle/>
          <a:p>
            <a:r>
              <a:rPr lang="en-US" dirty="0" smtClean="0"/>
              <a:t>Divertor turbulence imaging through different species/charge states provides information at different spatial locations</a:t>
            </a:r>
          </a:p>
          <a:p>
            <a:r>
              <a:rPr lang="en-US" dirty="0" smtClean="0"/>
              <a:t>Throughput-optimized setup enabled turbulence imaging via C III (up to 140kHz)</a:t>
            </a:r>
          </a:p>
          <a:p>
            <a:pPr lvl="1"/>
            <a:r>
              <a:rPr lang="en-US" dirty="0" smtClean="0">
                <a:solidFill>
                  <a:srgbClr val="0F4F97"/>
                </a:solidFill>
              </a:rPr>
              <a:t>Filaments along divertor legs (vs. filament footprint on floor via Li I or D</a:t>
            </a:r>
            <a:r>
              <a:rPr lang="el-GR" dirty="0" smtClean="0">
                <a:solidFill>
                  <a:srgbClr val="0F4F97"/>
                </a:solidFill>
              </a:rPr>
              <a:t>α</a:t>
            </a:r>
            <a:r>
              <a:rPr lang="en-US" dirty="0" smtClean="0">
                <a:solidFill>
                  <a:srgbClr val="0F4F97"/>
                </a:solidFill>
              </a:rPr>
              <a:t>)</a:t>
            </a:r>
          </a:p>
          <a:p>
            <a:pPr lvl="1"/>
            <a:endParaRPr lang="en-US" dirty="0" smtClean="0"/>
          </a:p>
          <a:p>
            <a:endParaRPr lang="en-US" dirty="0" smtClean="0">
              <a:solidFill>
                <a:srgbClr val="0F4F97"/>
              </a:solidFill>
            </a:endParaRPr>
          </a:p>
          <a:p>
            <a:endParaRPr lang="en-US" dirty="0" smtClean="0"/>
          </a:p>
        </p:txBody>
      </p:sp>
      <p:pic>
        <p:nvPicPr>
          <p:cNvPr id="7" name="Picture 6"/>
          <p:cNvPicPr>
            <a:picLocks noChangeAspect="1"/>
          </p:cNvPicPr>
          <p:nvPr/>
        </p:nvPicPr>
        <p:blipFill>
          <a:blip r:embed="rId2"/>
          <a:stretch>
            <a:fillRect/>
          </a:stretch>
        </p:blipFill>
        <p:spPr>
          <a:xfrm>
            <a:off x="69775" y="3829111"/>
            <a:ext cx="2452917" cy="2461052"/>
          </a:xfrm>
          <a:prstGeom prst="rect">
            <a:avLst/>
          </a:prstGeom>
        </p:spPr>
      </p:pic>
      <p:pic>
        <p:nvPicPr>
          <p:cNvPr id="8" name="Picture 7"/>
          <p:cNvPicPr>
            <a:picLocks noChangeAspect="1"/>
          </p:cNvPicPr>
          <p:nvPr/>
        </p:nvPicPr>
        <p:blipFill>
          <a:blip r:embed="rId3"/>
          <a:stretch>
            <a:fillRect/>
          </a:stretch>
        </p:blipFill>
        <p:spPr>
          <a:xfrm>
            <a:off x="2670059" y="3829111"/>
            <a:ext cx="3251802" cy="2461052"/>
          </a:xfrm>
          <a:prstGeom prst="rect">
            <a:avLst/>
          </a:prstGeom>
        </p:spPr>
      </p:pic>
      <p:pic>
        <p:nvPicPr>
          <p:cNvPr id="9" name="Picture 8"/>
          <p:cNvPicPr>
            <a:picLocks noChangeAspect="1"/>
          </p:cNvPicPr>
          <p:nvPr/>
        </p:nvPicPr>
        <p:blipFill>
          <a:blip r:embed="rId4"/>
          <a:stretch>
            <a:fillRect/>
          </a:stretch>
        </p:blipFill>
        <p:spPr>
          <a:xfrm>
            <a:off x="6069228" y="3980326"/>
            <a:ext cx="2982582" cy="2245709"/>
          </a:xfrm>
          <a:prstGeom prst="rect">
            <a:avLst/>
          </a:prstGeom>
        </p:spPr>
      </p:pic>
      <p:grpSp>
        <p:nvGrpSpPr>
          <p:cNvPr id="10" name="Group 9"/>
          <p:cNvGrpSpPr/>
          <p:nvPr/>
        </p:nvGrpSpPr>
        <p:grpSpPr>
          <a:xfrm>
            <a:off x="6450850" y="1180386"/>
            <a:ext cx="2340864" cy="2771204"/>
            <a:chOff x="0" y="0"/>
            <a:chExt cx="2816225" cy="3337560"/>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816225" cy="3337560"/>
            </a:xfrm>
            <a:prstGeom prst="rect">
              <a:avLst/>
            </a:prstGeom>
          </p:spPr>
        </p:pic>
        <p:cxnSp>
          <p:nvCxnSpPr>
            <p:cNvPr id="12" name="Straight Arrow Connector 11"/>
            <p:cNvCxnSpPr/>
            <p:nvPr/>
          </p:nvCxnSpPr>
          <p:spPr>
            <a:xfrm flipH="1">
              <a:off x="450273" y="58882"/>
              <a:ext cx="1991591" cy="1437120"/>
            </a:xfrm>
            <a:prstGeom prst="straightConnector1">
              <a:avLst/>
            </a:prstGeom>
            <a:ln w="34925">
              <a:tailEnd type="stealth"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177637" y="65809"/>
              <a:ext cx="1260763" cy="2171469"/>
            </a:xfrm>
            <a:prstGeom prst="straightConnector1">
              <a:avLst/>
            </a:prstGeom>
            <a:ln w="34925">
              <a:tailEnd type="stealth" w="med" len="lg"/>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7258" y="6021909"/>
            <a:ext cx="2605313" cy="276999"/>
          </a:xfrm>
          <a:prstGeom prst="rect">
            <a:avLst/>
          </a:prstGeom>
          <a:solidFill>
            <a:schemeClr val="bg1"/>
          </a:solidFill>
        </p:spPr>
        <p:txBody>
          <a:bodyPr wrap="square">
            <a:spAutoFit/>
          </a:bodyPr>
          <a:lstStyle/>
          <a:p>
            <a:pPr algn="ctr"/>
            <a:r>
              <a:rPr lang="en-US" sz="1200" dirty="0" smtClean="0">
                <a:solidFill>
                  <a:srgbClr val="FF0000"/>
                </a:solidFill>
              </a:rPr>
              <a:t>Reconstructed view + </a:t>
            </a:r>
            <a:r>
              <a:rPr lang="en-US" sz="1200" dirty="0" err="1" smtClean="0">
                <a:solidFill>
                  <a:srgbClr val="FF0000"/>
                </a:solidFill>
              </a:rPr>
              <a:t>separatrix</a:t>
            </a:r>
            <a:endParaRPr lang="en-US" sz="1200" dirty="0">
              <a:solidFill>
                <a:srgbClr val="FF0000"/>
              </a:solidFill>
            </a:endParaRPr>
          </a:p>
        </p:txBody>
      </p:sp>
    </p:spTree>
    <p:extLst>
      <p:ext uri="{BB962C8B-B14F-4D97-AF65-F5344CB8AC3E}">
        <p14:creationId xmlns:p14="http://schemas.microsoft.com/office/powerpoint/2010/main" val="25029903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8991600" cy="5410200"/>
          </a:xfrm>
        </p:spPr>
        <p:txBody>
          <a:bodyPr>
            <a:noAutofit/>
          </a:bodyPr>
          <a:lstStyle/>
          <a:p>
            <a:r>
              <a:rPr lang="en-US" sz="2400" dirty="0"/>
              <a:t>T</a:t>
            </a:r>
            <a:r>
              <a:rPr lang="en-US" sz="2400" dirty="0" smtClean="0"/>
              <a:t>his videoconference is meant to provide the PAC with an informational update on the recent history, status, and plans for the NSTX-U program and facility</a:t>
            </a:r>
          </a:p>
          <a:p>
            <a:endParaRPr lang="en-US" sz="1050" dirty="0" smtClean="0"/>
          </a:p>
          <a:p>
            <a:r>
              <a:rPr lang="en-US" sz="2400" dirty="0" smtClean="0"/>
              <a:t>The NSTX-U program welcomes PAC comments / recommendations on any aspect of this presentation</a:t>
            </a:r>
            <a:endParaRPr lang="en-US" sz="900" dirty="0" smtClean="0"/>
          </a:p>
          <a:p>
            <a:endParaRPr lang="en-US" sz="1050" dirty="0" smtClean="0"/>
          </a:p>
          <a:p>
            <a:r>
              <a:rPr lang="en-US" sz="2400" dirty="0" smtClean="0"/>
              <a:t>As NSTX-U embarks on preparing for the next 5 year plan (FY2019-FY2023), the program would benefit from including US University PIs/leaders in the scientific goal and strategic planning of the research program, and we request PAC ideas/suggestions on how best to solicit and include this additional input</a:t>
            </a:r>
          </a:p>
          <a:p>
            <a:endParaRPr lang="en-US" sz="1200" dirty="0" smtClean="0"/>
          </a:p>
          <a:p>
            <a:r>
              <a:rPr lang="en-US" sz="2400" dirty="0" smtClean="0"/>
              <a:t>A brief written PAC report is requested by Jan 20, 2017</a:t>
            </a:r>
            <a:endParaRPr lang="en-US" sz="2400" dirty="0"/>
          </a:p>
        </p:txBody>
      </p:sp>
      <p:sp>
        <p:nvSpPr>
          <p:cNvPr id="3" name="Title 2"/>
          <p:cNvSpPr>
            <a:spLocks noGrp="1"/>
          </p:cNvSpPr>
          <p:nvPr>
            <p:ph type="title"/>
          </p:nvPr>
        </p:nvSpPr>
        <p:spPr/>
        <p:txBody>
          <a:bodyPr/>
          <a:lstStyle/>
          <a:p>
            <a:r>
              <a:rPr lang="en-US" dirty="0" smtClean="0"/>
              <a:t>Charge</a:t>
            </a:r>
            <a:endParaRPr lang="en-US" dirty="0"/>
          </a:p>
        </p:txBody>
      </p:sp>
    </p:spTree>
    <p:extLst>
      <p:ext uri="{BB962C8B-B14F-4D97-AF65-F5344CB8AC3E}">
        <p14:creationId xmlns:p14="http://schemas.microsoft.com/office/powerpoint/2010/main" val="22024632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6038494" y="1252547"/>
            <a:ext cx="2940644" cy="2682441"/>
          </a:xfrm>
          <a:prstGeom prst="rect">
            <a:avLst/>
          </a:prstGeom>
        </p:spPr>
      </p:pic>
      <p:sp>
        <p:nvSpPr>
          <p:cNvPr id="15" name="Title 14"/>
          <p:cNvSpPr>
            <a:spLocks noGrp="1"/>
          </p:cNvSpPr>
          <p:nvPr>
            <p:ph type="title"/>
          </p:nvPr>
        </p:nvSpPr>
        <p:spPr>
          <a:xfrm>
            <a:off x="0" y="1"/>
            <a:ext cx="9144000" cy="914400"/>
          </a:xfrm>
        </p:spPr>
        <p:txBody>
          <a:bodyPr>
            <a:normAutofit fontScale="90000"/>
          </a:bodyPr>
          <a:lstStyle/>
          <a:p>
            <a:pPr algn="ctr"/>
            <a:r>
              <a:rPr lang="en-US" sz="3200" b="0" dirty="0" smtClean="0"/>
              <a:t>Time delayed cross correlation shows opposite toroidal rotation for inner/outer leg filaments </a:t>
            </a:r>
            <a:endParaRPr lang="en-US" sz="3200" b="0" dirty="0">
              <a:effectLst/>
            </a:endParaRPr>
          </a:p>
        </p:txBody>
      </p:sp>
      <p:sp>
        <p:nvSpPr>
          <p:cNvPr id="16" name="Content Placeholder 15"/>
          <p:cNvSpPr>
            <a:spLocks noGrp="1"/>
          </p:cNvSpPr>
          <p:nvPr>
            <p:ph idx="1"/>
          </p:nvPr>
        </p:nvSpPr>
        <p:spPr>
          <a:xfrm>
            <a:off x="0" y="1066801"/>
            <a:ext cx="6676624" cy="2608332"/>
          </a:xfrm>
        </p:spPr>
        <p:txBody>
          <a:bodyPr>
            <a:normAutofit fontScale="62500" lnSpcReduction="20000"/>
          </a:bodyPr>
          <a:lstStyle/>
          <a:p>
            <a:r>
              <a:rPr lang="en-US" dirty="0" smtClean="0"/>
              <a:t>Time-delayed cross correlation of single pixel with rest of image to show average filament propagation</a:t>
            </a:r>
          </a:p>
          <a:p>
            <a:r>
              <a:rPr lang="en-US" dirty="0" smtClean="0"/>
              <a:t>Apparent poloidal motion for both inner and outer leg filaments towards X-point (also in C-Mod, J. Terry, JNME 2016)</a:t>
            </a:r>
          </a:p>
          <a:p>
            <a:pPr lvl="1"/>
            <a:r>
              <a:rPr lang="en-US" dirty="0" smtClean="0">
                <a:solidFill>
                  <a:srgbClr val="0F4F97"/>
                </a:solidFill>
              </a:rPr>
              <a:t>Or equivalently opposite toroidal directions</a:t>
            </a:r>
          </a:p>
          <a:p>
            <a:pPr lvl="1"/>
            <a:r>
              <a:rPr lang="en-US" dirty="0" smtClean="0">
                <a:solidFill>
                  <a:srgbClr val="0F4F97"/>
                </a:solidFill>
              </a:rPr>
              <a:t>Inconsistent with flux tube rigid rotation (as in J. Terry JNME 2016)</a:t>
            </a:r>
          </a:p>
          <a:p>
            <a:r>
              <a:rPr lang="en-US" dirty="0" smtClean="0"/>
              <a:t>Poloidal velocity ~1km/s</a:t>
            </a:r>
          </a:p>
          <a:p>
            <a:endParaRPr lang="en-US" dirty="0" smtClean="0">
              <a:solidFill>
                <a:srgbClr val="0F4F97"/>
              </a:solidFill>
            </a:endParaRPr>
          </a:p>
          <a:p>
            <a:endParaRPr lang="en-US" dirty="0" smtClean="0"/>
          </a:p>
        </p:txBody>
      </p:sp>
      <p:pic>
        <p:nvPicPr>
          <p:cNvPr id="5" name="Picture 4"/>
          <p:cNvPicPr>
            <a:picLocks noChangeAspect="1"/>
          </p:cNvPicPr>
          <p:nvPr/>
        </p:nvPicPr>
        <p:blipFill>
          <a:blip r:embed="rId4"/>
          <a:stretch>
            <a:fillRect/>
          </a:stretch>
        </p:blipFill>
        <p:spPr>
          <a:xfrm>
            <a:off x="6406084" y="3934988"/>
            <a:ext cx="2388870" cy="2400300"/>
          </a:xfrm>
          <a:prstGeom prst="rect">
            <a:avLst/>
          </a:prstGeom>
        </p:spPr>
      </p:pic>
      <p:sp>
        <p:nvSpPr>
          <p:cNvPr id="10" name="Rectangle 9"/>
          <p:cNvSpPr/>
          <p:nvPr/>
        </p:nvSpPr>
        <p:spPr>
          <a:xfrm>
            <a:off x="6834754" y="5552212"/>
            <a:ext cx="1792414" cy="523220"/>
          </a:xfrm>
          <a:prstGeom prst="rect">
            <a:avLst/>
          </a:prstGeom>
        </p:spPr>
        <p:txBody>
          <a:bodyPr wrap="none">
            <a:spAutoFit/>
          </a:bodyPr>
          <a:lstStyle/>
          <a:p>
            <a:pPr algn="ctr"/>
            <a:r>
              <a:rPr lang="en-US" sz="1400" dirty="0" smtClean="0"/>
              <a:t>Time-delayed cc</a:t>
            </a:r>
          </a:p>
          <a:p>
            <a:pPr algn="ctr"/>
            <a:r>
              <a:rPr lang="en-US" sz="1400" dirty="0" smtClean="0"/>
              <a:t>at different elevation</a:t>
            </a:r>
            <a:endParaRPr lang="en-US" sz="1400" dirty="0"/>
          </a:p>
        </p:txBody>
      </p:sp>
      <p:cxnSp>
        <p:nvCxnSpPr>
          <p:cNvPr id="17" name="Straight Arrow Connector 16"/>
          <p:cNvCxnSpPr/>
          <p:nvPr/>
        </p:nvCxnSpPr>
        <p:spPr>
          <a:xfrm flipH="1" flipV="1">
            <a:off x="7730961" y="2105025"/>
            <a:ext cx="193839" cy="488593"/>
          </a:xfrm>
          <a:prstGeom prst="straightConnector1">
            <a:avLst/>
          </a:prstGeom>
          <a:ln w="3175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7162801" y="1957530"/>
            <a:ext cx="326965" cy="244297"/>
          </a:xfrm>
          <a:prstGeom prst="straightConnector1">
            <a:avLst/>
          </a:prstGeom>
          <a:ln w="31750" cmpd="sng">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19" name="Picture 18" descr="C:\Users\filippo\AppData\Local\Microsoft\Windows\INetCacheContent.Word\outer_cc.png"/>
          <p:cNvPicPr/>
          <p:nvPr/>
        </p:nvPicPr>
        <p:blipFill>
          <a:blip r:embed="rId5">
            <a:extLst>
              <a:ext uri="{28A0092B-C50C-407E-A947-70E740481C1C}">
                <a14:useLocalDpi xmlns:a14="http://schemas.microsoft.com/office/drawing/2010/main" val="0"/>
              </a:ext>
            </a:extLst>
          </a:blip>
          <a:srcRect/>
          <a:stretch>
            <a:fillRect/>
          </a:stretch>
        </p:blipFill>
        <p:spPr bwMode="auto">
          <a:xfrm>
            <a:off x="3194248" y="4166808"/>
            <a:ext cx="2844246" cy="2121197"/>
          </a:xfrm>
          <a:prstGeom prst="rect">
            <a:avLst/>
          </a:prstGeom>
          <a:noFill/>
          <a:ln>
            <a:noFill/>
          </a:ln>
        </p:spPr>
      </p:pic>
      <p:pic>
        <p:nvPicPr>
          <p:cNvPr id="22" name="Picture 21" descr="C:\Users\filippo\AppData\Local\Microsoft\Windows\INetCacheContent.Word\inner_cc.png"/>
          <p:cNvPicPr/>
          <p:nvPr/>
        </p:nvPicPr>
        <p:blipFill>
          <a:blip r:embed="rId6">
            <a:extLst>
              <a:ext uri="{28A0092B-C50C-407E-A947-70E740481C1C}">
                <a14:useLocalDpi xmlns:a14="http://schemas.microsoft.com/office/drawing/2010/main" val="0"/>
              </a:ext>
            </a:extLst>
          </a:blip>
          <a:srcRect/>
          <a:stretch>
            <a:fillRect/>
          </a:stretch>
        </p:blipFill>
        <p:spPr bwMode="auto">
          <a:xfrm>
            <a:off x="337615" y="4166807"/>
            <a:ext cx="2852504" cy="2121199"/>
          </a:xfrm>
          <a:prstGeom prst="rect">
            <a:avLst/>
          </a:prstGeom>
          <a:noFill/>
          <a:ln>
            <a:noFill/>
          </a:ln>
        </p:spPr>
      </p:pic>
      <p:sp>
        <p:nvSpPr>
          <p:cNvPr id="23" name="Rectangle 22"/>
          <p:cNvSpPr/>
          <p:nvPr/>
        </p:nvSpPr>
        <p:spPr>
          <a:xfrm>
            <a:off x="668929" y="5858504"/>
            <a:ext cx="1967205" cy="369332"/>
          </a:xfrm>
          <a:prstGeom prst="rect">
            <a:avLst/>
          </a:prstGeom>
          <a:noFill/>
        </p:spPr>
        <p:txBody>
          <a:bodyPr wrap="none">
            <a:spAutoFit/>
          </a:bodyPr>
          <a:lstStyle/>
          <a:p>
            <a:r>
              <a:rPr lang="en-US" dirty="0" smtClean="0"/>
              <a:t>Inner-leg filament</a:t>
            </a:r>
            <a:endParaRPr lang="en-US" dirty="0"/>
          </a:p>
        </p:txBody>
      </p:sp>
      <p:sp>
        <p:nvSpPr>
          <p:cNvPr id="24" name="Rectangle 23"/>
          <p:cNvSpPr/>
          <p:nvPr/>
        </p:nvSpPr>
        <p:spPr>
          <a:xfrm>
            <a:off x="3667260" y="5858504"/>
            <a:ext cx="2018501" cy="369332"/>
          </a:xfrm>
          <a:prstGeom prst="rect">
            <a:avLst/>
          </a:prstGeom>
          <a:noFill/>
        </p:spPr>
        <p:txBody>
          <a:bodyPr wrap="none">
            <a:spAutoFit/>
          </a:bodyPr>
          <a:lstStyle/>
          <a:p>
            <a:r>
              <a:rPr lang="en-US" dirty="0" smtClean="0"/>
              <a:t>Outer-leg filament</a:t>
            </a:r>
            <a:endParaRPr lang="en-US" dirty="0"/>
          </a:p>
        </p:txBody>
      </p:sp>
      <p:pic>
        <p:nvPicPr>
          <p:cNvPr id="25" name="Picture 24"/>
          <p:cNvPicPr>
            <a:picLocks noChangeAspect="1"/>
          </p:cNvPicPr>
          <p:nvPr/>
        </p:nvPicPr>
        <p:blipFill>
          <a:blip r:embed="rId7"/>
          <a:stretch>
            <a:fillRect/>
          </a:stretch>
        </p:blipFill>
        <p:spPr>
          <a:xfrm>
            <a:off x="3373345" y="3791644"/>
            <a:ext cx="2647571" cy="375162"/>
          </a:xfrm>
          <a:prstGeom prst="rect">
            <a:avLst/>
          </a:prstGeom>
        </p:spPr>
      </p:pic>
      <p:sp>
        <p:nvSpPr>
          <p:cNvPr id="26" name="Rectangle 25"/>
          <p:cNvSpPr/>
          <p:nvPr/>
        </p:nvSpPr>
        <p:spPr>
          <a:xfrm>
            <a:off x="3352800" y="3535918"/>
            <a:ext cx="2780120" cy="369332"/>
          </a:xfrm>
          <a:prstGeom prst="rect">
            <a:avLst/>
          </a:prstGeom>
          <a:noFill/>
        </p:spPr>
        <p:txBody>
          <a:bodyPr wrap="none">
            <a:spAutoFit/>
          </a:bodyPr>
          <a:lstStyle/>
          <a:p>
            <a:r>
              <a:rPr lang="en-US" dirty="0" smtClean="0"/>
              <a:t>Zero-delay cross correlation</a:t>
            </a:r>
            <a:endParaRPr lang="en-US" dirty="0"/>
          </a:p>
        </p:txBody>
      </p:sp>
    </p:spTree>
    <p:extLst>
      <p:ext uri="{BB962C8B-B14F-4D97-AF65-F5344CB8AC3E}">
        <p14:creationId xmlns:p14="http://schemas.microsoft.com/office/powerpoint/2010/main" val="1588122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100000"/>
              </a:lnSpc>
            </a:pPr>
            <a:r>
              <a:rPr lang="en-US" sz="2800" dirty="0" smtClean="0"/>
              <a:t>Material </a:t>
            </a:r>
            <a:r>
              <a:rPr lang="en-US" sz="2800" dirty="0"/>
              <a:t>Analysis </a:t>
            </a:r>
            <a:r>
              <a:rPr lang="en-US" sz="2800" dirty="0" smtClean="0"/>
              <a:t>&amp; Particle </a:t>
            </a:r>
            <a:r>
              <a:rPr lang="en-US" sz="2800" dirty="0"/>
              <a:t>Probe (MAPP) </a:t>
            </a:r>
            <a:r>
              <a:rPr lang="en-US" sz="2800" dirty="0" smtClean="0"/>
              <a:t>providing </a:t>
            </a:r>
            <a:br>
              <a:rPr lang="en-US" sz="2800" dirty="0" smtClean="0"/>
            </a:br>
            <a:r>
              <a:rPr lang="en-US" sz="2800" dirty="0" smtClean="0"/>
              <a:t>new measurements of surface evolution in NSTX-U</a:t>
            </a:r>
            <a:endParaRPr lang="en-US" sz="2800" dirty="0"/>
          </a:p>
        </p:txBody>
      </p:sp>
      <p:pic>
        <p:nvPicPr>
          <p:cNvPr id="5" name="Picture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09550" y="1180654"/>
            <a:ext cx="1981200" cy="1753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 y="3129352"/>
            <a:ext cx="2209800" cy="3271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5"/>
          <a:stretch>
            <a:fillRect/>
          </a:stretch>
        </p:blipFill>
        <p:spPr>
          <a:xfrm>
            <a:off x="342455" y="5486400"/>
            <a:ext cx="411832" cy="533400"/>
          </a:xfrm>
          <a:prstGeom prst="rect">
            <a:avLst/>
          </a:prstGeom>
        </p:spPr>
      </p:pic>
      <p:sp>
        <p:nvSpPr>
          <p:cNvPr id="7" name="TextBox 6"/>
          <p:cNvSpPr txBox="1"/>
          <p:nvPr/>
        </p:nvSpPr>
        <p:spPr>
          <a:xfrm>
            <a:off x="2362200" y="5232737"/>
            <a:ext cx="6705599" cy="1015663"/>
          </a:xfrm>
          <a:prstGeom prst="rect">
            <a:avLst/>
          </a:prstGeom>
          <a:noFill/>
        </p:spPr>
        <p:txBody>
          <a:bodyPr wrap="square" rtlCol="0">
            <a:spAutoFit/>
          </a:bodyPr>
          <a:lstStyle/>
          <a:p>
            <a:pPr marL="169863" indent="-169863">
              <a:buFont typeface="Arial" panose="020B0604020202020204" pitchFamily="34" charset="0"/>
              <a:buChar char="•"/>
            </a:pPr>
            <a:r>
              <a:rPr lang="en-US" sz="2000" b="1" dirty="0">
                <a:solidFill>
                  <a:srgbClr val="C00000"/>
                </a:solidFill>
                <a:latin typeface="Arial Narrow" panose="020B0606020202030204" pitchFamily="34" charset="0"/>
                <a:cs typeface="Arial" panose="020B0604020202020204" pitchFamily="34" charset="0"/>
              </a:rPr>
              <a:t>Tracked C/B/O evolution, </a:t>
            </a:r>
            <a:r>
              <a:rPr lang="en-US" sz="2000" b="1" dirty="0" smtClean="0">
                <a:solidFill>
                  <a:srgbClr val="C00000"/>
                </a:solidFill>
                <a:latin typeface="Arial Narrow" panose="020B0606020202030204" pitchFamily="34" charset="0"/>
                <a:cs typeface="Arial" panose="020B0604020202020204" pitchFamily="34" charset="0"/>
              </a:rPr>
              <a:t>correlated with </a:t>
            </a:r>
            <a:r>
              <a:rPr lang="en-US" sz="2000" b="1" dirty="0">
                <a:solidFill>
                  <a:srgbClr val="C00000"/>
                </a:solidFill>
                <a:latin typeface="Arial Narrow" panose="020B0606020202030204" pitchFamily="34" charset="0"/>
                <a:cs typeface="Arial" panose="020B0604020202020204" pitchFamily="34" charset="0"/>
              </a:rPr>
              <a:t>plasma performance</a:t>
            </a:r>
          </a:p>
          <a:p>
            <a:pPr marL="169863" indent="-169863">
              <a:buFont typeface="Arial" panose="020B0604020202020204" pitchFamily="34" charset="0"/>
              <a:buChar char="•"/>
            </a:pPr>
            <a:r>
              <a:rPr lang="en-US" sz="2000" b="1" dirty="0" smtClean="0">
                <a:solidFill>
                  <a:srgbClr val="C00000"/>
                </a:solidFill>
                <a:latin typeface="Arial Narrow" panose="020B0606020202030204" pitchFamily="34" charset="0"/>
                <a:cs typeface="Arial" panose="020B0604020202020204" pitchFamily="34" charset="0"/>
              </a:rPr>
              <a:t>Implemented remote-control + between-shot MAPP analysis </a:t>
            </a:r>
          </a:p>
          <a:p>
            <a:pPr marL="169863" indent="-169863">
              <a:buFont typeface="Arial" panose="020B0604020202020204" pitchFamily="34" charset="0"/>
              <a:buChar char="•"/>
            </a:pPr>
            <a:r>
              <a:rPr lang="en-US" sz="2000" b="1" dirty="0" smtClean="0">
                <a:solidFill>
                  <a:srgbClr val="C00000"/>
                </a:solidFill>
                <a:latin typeface="Arial Narrow" panose="020B0606020202030204" pitchFamily="34" charset="0"/>
                <a:cs typeface="Arial" panose="020B0604020202020204" pitchFamily="34" charset="0"/>
              </a:rPr>
              <a:t>Future:  Use with Li, understand complex Li chemistry/evolution</a:t>
            </a:r>
            <a:endParaRPr lang="en-US" sz="2000" b="1" dirty="0">
              <a:solidFill>
                <a:srgbClr val="C00000"/>
              </a:solidFill>
              <a:latin typeface="Arial Narrow" panose="020B0606020202030204" pitchFamily="34" charset="0"/>
              <a:cs typeface="Arial" panose="020B0604020202020204" pitchFamily="34" charset="0"/>
            </a:endParaRPr>
          </a:p>
        </p:txBody>
      </p:sp>
      <p:pic>
        <p:nvPicPr>
          <p:cNvPr id="819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199" y="1066800"/>
            <a:ext cx="6563503" cy="4086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19570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52400"/>
            <a:ext cx="9144000" cy="615553"/>
          </a:xfrm>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
        <p:nvSpPr>
          <p:cNvPr id="4" name="object 4"/>
          <p:cNvSpPr/>
          <p:nvPr/>
        </p:nvSpPr>
        <p:spPr>
          <a:xfrm>
            <a:off x="5846078" y="1219200"/>
            <a:ext cx="1676398" cy="173037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54928" y="13981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7" name="object 7"/>
          <p:cNvSpPr txBox="1"/>
          <p:nvPr/>
        </p:nvSpPr>
        <p:spPr>
          <a:xfrm>
            <a:off x="154928" y="3270196"/>
            <a:ext cx="4889500" cy="862965"/>
          </a:xfrm>
          <a:prstGeom prst="rect">
            <a:avLst/>
          </a:prstGeom>
        </p:spPr>
        <p:txBody>
          <a:bodyPr vert="horz" wrap="square" lIns="0" tIns="0" rIns="0" bIns="0" rtlCol="0">
            <a:spAutoFit/>
          </a:bodyPr>
          <a:lstStyle/>
          <a:p>
            <a:pPr marL="182245" marR="5080" indent="-169545">
              <a:lnSpc>
                <a:spcPct val="100000"/>
              </a:lnSpc>
              <a:buChar char="•"/>
              <a:tabLst>
                <a:tab pos="182880" algn="l"/>
              </a:tabLst>
            </a:pPr>
            <a:r>
              <a:rPr sz="2800" dirty="0">
                <a:latin typeface="Arial"/>
                <a:cs typeface="Arial"/>
              </a:rPr>
              <a:t>Develop solutions for</a:t>
            </a:r>
            <a:r>
              <a:rPr sz="2800" spc="-85" dirty="0">
                <a:latin typeface="Arial"/>
                <a:cs typeface="Arial"/>
              </a:rPr>
              <a:t> </a:t>
            </a:r>
            <a:r>
              <a:rPr sz="2800" dirty="0">
                <a:latin typeface="Arial"/>
                <a:cs typeface="Arial"/>
              </a:rPr>
              <a:t>plasma-  material interface</a:t>
            </a:r>
            <a:r>
              <a:rPr sz="2800" spc="-85" dirty="0">
                <a:latin typeface="Arial"/>
                <a:cs typeface="Arial"/>
              </a:rPr>
              <a:t> </a:t>
            </a:r>
            <a:r>
              <a:rPr sz="2800" dirty="0">
                <a:latin typeface="Arial"/>
                <a:cs typeface="Arial"/>
              </a:rPr>
              <a:t>(PMI)</a:t>
            </a:r>
          </a:p>
        </p:txBody>
      </p:sp>
      <p:sp>
        <p:nvSpPr>
          <p:cNvPr id="8" name="object 8"/>
          <p:cNvSpPr txBox="1"/>
          <p:nvPr/>
        </p:nvSpPr>
        <p:spPr>
          <a:xfrm>
            <a:off x="152400" y="4419600"/>
            <a:ext cx="5691151" cy="1563505"/>
          </a:xfrm>
          <a:prstGeom prst="rect">
            <a:avLst/>
          </a:prstGeom>
        </p:spPr>
        <p:txBody>
          <a:bodyPr vert="horz" wrap="square" lIns="0" tIns="0" rIns="0" bIns="0" rtlCol="0">
            <a:spAutoFit/>
          </a:bodyPr>
          <a:lstStyle/>
          <a:p>
            <a:pPr marL="182245" marR="5080" indent="-169545">
              <a:lnSpc>
                <a:spcPct val="85000"/>
              </a:lnSpc>
              <a:buChar char="•"/>
              <a:tabLst>
                <a:tab pos="182880" algn="l"/>
              </a:tabLst>
            </a:pPr>
            <a:r>
              <a:rPr sz="2800" dirty="0">
                <a:latin typeface="Arial"/>
                <a:cs typeface="Arial"/>
              </a:rPr>
              <a:t>Advance </a:t>
            </a:r>
            <a:r>
              <a:rPr sz="2800" spc="-5" dirty="0">
                <a:latin typeface="Arial"/>
                <a:cs typeface="Arial"/>
              </a:rPr>
              <a:t>ST </a:t>
            </a:r>
            <a:r>
              <a:rPr sz="2800" dirty="0">
                <a:latin typeface="Arial"/>
                <a:cs typeface="Arial"/>
              </a:rPr>
              <a:t>as Fusion</a:t>
            </a:r>
            <a:r>
              <a:rPr sz="2800" spc="-100" dirty="0">
                <a:latin typeface="Arial"/>
                <a:cs typeface="Arial"/>
              </a:rPr>
              <a:t> </a:t>
            </a:r>
            <a:r>
              <a:rPr sz="2800" dirty="0">
                <a:latin typeface="Arial"/>
                <a:cs typeface="Arial"/>
              </a:rPr>
              <a:t>Nuclear  Science Facility and </a:t>
            </a:r>
            <a:r>
              <a:rPr sz="2800" spc="-5" dirty="0">
                <a:latin typeface="Arial"/>
                <a:cs typeface="Arial"/>
              </a:rPr>
              <a:t>Pilot</a:t>
            </a:r>
            <a:r>
              <a:rPr sz="2800" spc="-90" dirty="0">
                <a:latin typeface="Arial"/>
                <a:cs typeface="Arial"/>
              </a:rPr>
              <a:t> </a:t>
            </a:r>
            <a:r>
              <a:rPr sz="2800" dirty="0" smtClean="0">
                <a:latin typeface="Arial"/>
                <a:cs typeface="Arial"/>
              </a:rPr>
              <a:t>Plant</a:t>
            </a:r>
            <a:endParaRPr lang="en-US" sz="2800" dirty="0" smtClean="0">
              <a:latin typeface="Arial"/>
              <a:cs typeface="Arial"/>
            </a:endParaRPr>
          </a:p>
          <a:p>
            <a:pPr marL="461963" marR="5080" lvl="1" indent="-231775">
              <a:buFont typeface="Wingdings" panose="05000000000000000000" pitchFamily="2" charset="2"/>
              <a:buChar char="Ø"/>
              <a:tabLst>
                <a:tab pos="182880" algn="l"/>
              </a:tabLst>
            </a:pPr>
            <a:r>
              <a:rPr lang="en-US" dirty="0" smtClean="0">
                <a:solidFill>
                  <a:srgbClr val="C00000"/>
                </a:solidFill>
                <a:latin typeface="Arial"/>
                <a:cs typeface="Arial"/>
              </a:rPr>
              <a:t>Results of 5yr study published in Nuclear Fusion</a:t>
            </a:r>
          </a:p>
          <a:p>
            <a:pPr marL="461963" marR="5080" lvl="1" indent="-231775">
              <a:buFont typeface="Wingdings" panose="05000000000000000000" pitchFamily="2" charset="2"/>
              <a:buChar char="Ø"/>
              <a:tabLst>
                <a:tab pos="182880" algn="l"/>
              </a:tabLst>
            </a:pPr>
            <a:r>
              <a:rPr lang="en-US" dirty="0" smtClean="0">
                <a:solidFill>
                  <a:srgbClr val="C00000"/>
                </a:solidFill>
                <a:latin typeface="Arial"/>
                <a:cs typeface="Arial"/>
              </a:rPr>
              <a:t>Invited talk: TOFE </a:t>
            </a:r>
            <a:r>
              <a:rPr lang="en-US" dirty="0">
                <a:solidFill>
                  <a:srgbClr val="C00000"/>
                </a:solidFill>
                <a:latin typeface="Arial"/>
                <a:cs typeface="Arial"/>
              </a:rPr>
              <a:t>2016 </a:t>
            </a:r>
            <a:r>
              <a:rPr lang="en-US" dirty="0" smtClean="0">
                <a:solidFill>
                  <a:srgbClr val="C00000"/>
                </a:solidFill>
                <a:latin typeface="Arial"/>
                <a:cs typeface="Arial"/>
              </a:rPr>
              <a:t>- FNSF/Pilot Plant study</a:t>
            </a:r>
          </a:p>
          <a:p>
            <a:pPr marL="461963" marR="5080" lvl="1" indent="-231775">
              <a:buFont typeface="Wingdings" panose="05000000000000000000" pitchFamily="2" charset="2"/>
              <a:buChar char="Ø"/>
              <a:tabLst>
                <a:tab pos="182880" algn="l"/>
              </a:tabLst>
            </a:pPr>
            <a:r>
              <a:rPr lang="en-US" dirty="0" smtClean="0">
                <a:solidFill>
                  <a:srgbClr val="C00000"/>
                </a:solidFill>
                <a:latin typeface="Arial"/>
                <a:cs typeface="Arial"/>
              </a:rPr>
              <a:t>Invited talk: APS 2016 - Compact Pilot Innovations</a:t>
            </a:r>
          </a:p>
        </p:txBody>
      </p:sp>
      <p:sp>
        <p:nvSpPr>
          <p:cNvPr id="9" name="object 9"/>
          <p:cNvSpPr/>
          <p:nvPr/>
        </p:nvSpPr>
        <p:spPr>
          <a:xfrm>
            <a:off x="5910263" y="3048000"/>
            <a:ext cx="1530349" cy="990596"/>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5551149" y="4078981"/>
            <a:ext cx="1894839" cy="283845"/>
          </a:xfrm>
          <a:prstGeom prst="rect">
            <a:avLst/>
          </a:prstGeom>
        </p:spPr>
        <p:txBody>
          <a:bodyPr vert="horz" wrap="square" lIns="0" tIns="0" rIns="0" bIns="0" rtlCol="0">
            <a:spAutoFit/>
          </a:bodyPr>
          <a:lstStyle/>
          <a:p>
            <a:pPr marL="12700">
              <a:lnSpc>
                <a:spcPct val="100000"/>
              </a:lnSpc>
            </a:pPr>
            <a:r>
              <a:rPr sz="1800" dirty="0">
                <a:latin typeface="Arial Narrow"/>
                <a:cs typeface="Arial Narrow"/>
              </a:rPr>
              <a:t>Liquid </a:t>
            </a:r>
            <a:r>
              <a:rPr sz="1800" spc="-5" dirty="0">
                <a:latin typeface="Arial Narrow"/>
                <a:cs typeface="Arial Narrow"/>
              </a:rPr>
              <a:t>metals </a:t>
            </a:r>
            <a:r>
              <a:rPr sz="1800" dirty="0">
                <a:latin typeface="Arial Narrow"/>
                <a:cs typeface="Arial Narrow"/>
              </a:rPr>
              <a:t>/</a:t>
            </a:r>
            <a:r>
              <a:rPr sz="1800" spc="-35" dirty="0">
                <a:latin typeface="Arial Narrow"/>
                <a:cs typeface="Arial Narrow"/>
              </a:rPr>
              <a:t> </a:t>
            </a:r>
            <a:r>
              <a:rPr sz="1800" spc="-5" dirty="0">
                <a:latin typeface="Arial Narrow"/>
                <a:cs typeface="Arial Narrow"/>
              </a:rPr>
              <a:t>Lithium</a:t>
            </a:r>
            <a:endParaRPr sz="1800" dirty="0">
              <a:latin typeface="Arial Narrow"/>
              <a:cs typeface="Arial Narrow"/>
            </a:endParaRPr>
          </a:p>
        </p:txBody>
      </p:sp>
      <p:sp>
        <p:nvSpPr>
          <p:cNvPr id="11" name="object 11"/>
          <p:cNvSpPr txBox="1"/>
          <p:nvPr/>
        </p:nvSpPr>
        <p:spPr>
          <a:xfrm>
            <a:off x="7589118" y="4078295"/>
            <a:ext cx="129667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Snowflake/X</a:t>
            </a:r>
            <a:endParaRPr sz="1800" dirty="0">
              <a:latin typeface="Arial"/>
              <a:cs typeface="Arial"/>
            </a:endParaRPr>
          </a:p>
        </p:txBody>
      </p:sp>
      <p:sp>
        <p:nvSpPr>
          <p:cNvPr id="12" name="object 12"/>
          <p:cNvSpPr/>
          <p:nvPr/>
        </p:nvSpPr>
        <p:spPr>
          <a:xfrm>
            <a:off x="7669213" y="3048000"/>
            <a:ext cx="1274761" cy="1047745"/>
          </a:xfrm>
          <a:prstGeom prst="rect">
            <a:avLst/>
          </a:prstGeom>
          <a:blipFill>
            <a:blip r:embed="rId4" cstate="print"/>
            <a:stretch>
              <a:fillRect/>
            </a:stretch>
          </a:blipFill>
        </p:spPr>
        <p:txBody>
          <a:bodyPr wrap="square" lIns="0" tIns="0" rIns="0" bIns="0" rtlCol="0"/>
          <a:lstStyle/>
          <a:p>
            <a:endParaRPr/>
          </a:p>
        </p:txBody>
      </p:sp>
      <p:sp>
        <p:nvSpPr>
          <p:cNvPr id="13" name="object 13"/>
          <p:cNvSpPr txBox="1"/>
          <p:nvPr/>
        </p:nvSpPr>
        <p:spPr>
          <a:xfrm>
            <a:off x="7467600" y="4572000"/>
            <a:ext cx="1104900" cy="559435"/>
          </a:xfrm>
          <a:prstGeom prst="rect">
            <a:avLst/>
          </a:prstGeom>
        </p:spPr>
        <p:txBody>
          <a:bodyPr vert="horz" wrap="square" lIns="0" tIns="0" rIns="0" bIns="0" rtlCol="0">
            <a:spAutoFit/>
          </a:bodyPr>
          <a:lstStyle/>
          <a:p>
            <a:pPr marL="12700">
              <a:lnSpc>
                <a:spcPct val="100000"/>
              </a:lnSpc>
            </a:pPr>
            <a:r>
              <a:rPr sz="1800" spc="-20" dirty="0">
                <a:latin typeface="Arial"/>
                <a:cs typeface="Arial"/>
              </a:rPr>
              <a:t>ST-FNSF</a:t>
            </a:r>
            <a:r>
              <a:rPr sz="1800" spc="-75" dirty="0">
                <a:latin typeface="Arial"/>
                <a:cs typeface="Arial"/>
              </a:rPr>
              <a:t> </a:t>
            </a:r>
            <a:r>
              <a:rPr sz="1800" dirty="0">
                <a:latin typeface="Arial"/>
                <a:cs typeface="Arial"/>
              </a:rPr>
              <a:t>/</a:t>
            </a:r>
          </a:p>
          <a:p>
            <a:pPr marL="30480">
              <a:lnSpc>
                <a:spcPct val="100000"/>
              </a:lnSpc>
            </a:pPr>
            <a:r>
              <a:rPr sz="1800" spc="-5" dirty="0">
                <a:latin typeface="Arial"/>
                <a:cs typeface="Arial"/>
              </a:rPr>
              <a:t>Pilot-Plant</a:t>
            </a:r>
            <a:endParaRPr sz="1800" dirty="0">
              <a:latin typeface="Arial"/>
              <a:cs typeface="Arial"/>
            </a:endParaRPr>
          </a:p>
        </p:txBody>
      </p:sp>
      <p:sp>
        <p:nvSpPr>
          <p:cNvPr id="14" name="object 14"/>
          <p:cNvSpPr/>
          <p:nvPr/>
        </p:nvSpPr>
        <p:spPr>
          <a:xfrm>
            <a:off x="5867400" y="4419600"/>
            <a:ext cx="1502676" cy="1676399"/>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7568430" y="5181600"/>
            <a:ext cx="1378021" cy="1308603"/>
          </a:xfrm>
          <a:prstGeom prst="rect">
            <a:avLst/>
          </a:prstGeom>
          <a:blipFill>
            <a:blip r:embed="rId6" cstate="print"/>
            <a:stretch>
              <a:fillRect/>
            </a:stretch>
          </a:blipFill>
        </p:spPr>
        <p:txBody>
          <a:bodyPr wrap="square" lIns="0" tIns="0" rIns="0" bIns="0" rtlCol="0"/>
          <a:lstStyle/>
          <a:p>
            <a:endParaRPr/>
          </a:p>
        </p:txBody>
      </p:sp>
      <p:sp>
        <p:nvSpPr>
          <p:cNvPr id="20" name="Rectangle 19"/>
          <p:cNvSpPr/>
          <p:nvPr/>
        </p:nvSpPr>
        <p:spPr>
          <a:xfrm>
            <a:off x="7568430" y="12772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2" name="Rectangle 1"/>
          <p:cNvSpPr/>
          <p:nvPr/>
        </p:nvSpPr>
        <p:spPr>
          <a:xfrm>
            <a:off x="0" y="1219200"/>
            <a:ext cx="9144000" cy="3179823"/>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40090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NSTX-U </a:t>
            </a:r>
            <a:r>
              <a:rPr lang="en-US" sz="2800" dirty="0" smtClean="0"/>
              <a:t>strongly supporting advancing predictive capability, ITER, PMI solutions, and next-step STs</a:t>
            </a:r>
            <a:endParaRPr lang="en-US" sz="2800" dirty="0"/>
          </a:p>
        </p:txBody>
      </p:sp>
      <p:sp>
        <p:nvSpPr>
          <p:cNvPr id="3" name="Content Placeholder 2"/>
          <p:cNvSpPr>
            <a:spLocks noGrp="1"/>
          </p:cNvSpPr>
          <p:nvPr>
            <p:ph idx="1"/>
          </p:nvPr>
        </p:nvSpPr>
        <p:spPr>
          <a:xfrm>
            <a:off x="0" y="1066800"/>
            <a:ext cx="9144000" cy="5410200"/>
          </a:xfrm>
        </p:spPr>
        <p:txBody>
          <a:bodyPr>
            <a:normAutofit/>
          </a:bodyPr>
          <a:lstStyle/>
          <a:p>
            <a:pPr>
              <a:lnSpc>
                <a:spcPct val="95000"/>
              </a:lnSpc>
            </a:pPr>
            <a:r>
              <a:rPr lang="en-US" sz="2400" dirty="0"/>
              <a:t>For more results info, see 2016 APS-DPP presentations </a:t>
            </a:r>
            <a:r>
              <a:rPr lang="en-US" sz="2400" dirty="0">
                <a:hlinkClick r:id="rId2"/>
              </a:rPr>
              <a:t>here</a:t>
            </a:r>
            <a:endParaRPr lang="en-US" sz="2400" dirty="0"/>
          </a:p>
          <a:p>
            <a:pPr>
              <a:lnSpc>
                <a:spcPct val="95000"/>
              </a:lnSpc>
            </a:pPr>
            <a:r>
              <a:rPr lang="en-US" sz="2400" dirty="0" smtClean="0"/>
              <a:t>Productive first year of operations on NSTX-U</a:t>
            </a:r>
          </a:p>
          <a:p>
            <a:pPr lvl="1">
              <a:lnSpc>
                <a:spcPct val="95000"/>
              </a:lnSpc>
            </a:pPr>
            <a:r>
              <a:rPr lang="en-US" sz="2000" dirty="0" smtClean="0"/>
              <a:t>Rapid H-mode access</a:t>
            </a:r>
            <a:r>
              <a:rPr lang="en-US" sz="2000" dirty="0"/>
              <a:t>, </a:t>
            </a:r>
            <a:r>
              <a:rPr lang="en-US" sz="2000" dirty="0" smtClean="0"/>
              <a:t>scenario </a:t>
            </a:r>
            <a:r>
              <a:rPr lang="en-US" sz="2000" dirty="0"/>
              <a:t>development, error </a:t>
            </a:r>
            <a:r>
              <a:rPr lang="en-US" sz="2000" dirty="0" smtClean="0"/>
              <a:t>field correction</a:t>
            </a:r>
          </a:p>
          <a:p>
            <a:pPr lvl="1">
              <a:lnSpc>
                <a:spcPct val="95000"/>
              </a:lnSpc>
            </a:pPr>
            <a:r>
              <a:rPr lang="en-US" sz="2000" dirty="0" smtClean="0"/>
              <a:t>Surpassed NSTX maximum magnetic field and pulse-duration</a:t>
            </a:r>
          </a:p>
          <a:p>
            <a:pPr lvl="1">
              <a:lnSpc>
                <a:spcPct val="95000"/>
              </a:lnSpc>
            </a:pPr>
            <a:r>
              <a:rPr lang="en-US" sz="2000" dirty="0"/>
              <a:t>N</a:t>
            </a:r>
            <a:r>
              <a:rPr lang="en-US" sz="2000" dirty="0" smtClean="0"/>
              <a:t>ew fast-ion physics with 2</a:t>
            </a:r>
            <a:r>
              <a:rPr lang="en-US" sz="2000" baseline="30000" dirty="0" smtClean="0"/>
              <a:t>nd</a:t>
            </a:r>
            <a:r>
              <a:rPr lang="en-US" sz="2000" dirty="0" smtClean="0"/>
              <a:t> NBI – GAE stabilization, counter TAE</a:t>
            </a:r>
          </a:p>
          <a:p>
            <a:pPr lvl="1">
              <a:lnSpc>
                <a:spcPct val="95000"/>
              </a:lnSpc>
            </a:pPr>
            <a:r>
              <a:rPr lang="en-US" sz="2000" dirty="0" smtClean="0"/>
              <a:t>Commissioned new advanced PMI diagnostics – MAPP</a:t>
            </a:r>
            <a:endParaRPr lang="en-US" sz="2000" dirty="0"/>
          </a:p>
          <a:p>
            <a:pPr>
              <a:lnSpc>
                <a:spcPct val="95000"/>
              </a:lnSpc>
            </a:pPr>
            <a:r>
              <a:rPr lang="en-US" sz="2400" dirty="0" smtClean="0"/>
              <a:t>Developing advanced predictive capability</a:t>
            </a:r>
          </a:p>
          <a:p>
            <a:pPr lvl="1">
              <a:lnSpc>
                <a:spcPct val="95000"/>
              </a:lnSpc>
            </a:pPr>
            <a:r>
              <a:rPr lang="en-US" sz="2000" dirty="0" smtClean="0"/>
              <a:t>New models for tearing stability, reduced models for RWM</a:t>
            </a:r>
          </a:p>
          <a:p>
            <a:pPr lvl="1">
              <a:lnSpc>
                <a:spcPct val="95000"/>
              </a:lnSpc>
            </a:pPr>
            <a:r>
              <a:rPr lang="en-US" sz="2000" dirty="0" smtClean="0"/>
              <a:t>Global ion-scale turbulence (GTS), </a:t>
            </a:r>
            <a:r>
              <a:rPr lang="en-US" sz="2000" dirty="0" smtClean="0">
                <a:sym typeface="Symbol"/>
              </a:rPr>
              <a:t></a:t>
            </a:r>
            <a:r>
              <a:rPr lang="en-US" sz="2000" dirty="0" smtClean="0"/>
              <a:t>n ETG stabilization</a:t>
            </a:r>
          </a:p>
          <a:p>
            <a:pPr lvl="1">
              <a:lnSpc>
                <a:spcPct val="95000"/>
              </a:lnSpc>
            </a:pPr>
            <a:r>
              <a:rPr lang="en-US" sz="2000" dirty="0" smtClean="0"/>
              <a:t>GAE stabilization from 2</a:t>
            </a:r>
            <a:r>
              <a:rPr lang="en-US" sz="2000" baseline="30000" dirty="0" smtClean="0"/>
              <a:t>nd</a:t>
            </a:r>
            <a:r>
              <a:rPr lang="en-US" sz="2000" dirty="0" smtClean="0"/>
              <a:t> NBI consistent with simulation</a:t>
            </a:r>
          </a:p>
          <a:p>
            <a:pPr lvl="1">
              <a:lnSpc>
                <a:spcPct val="95000"/>
              </a:lnSpc>
            </a:pPr>
            <a:r>
              <a:rPr lang="en-US" sz="2000" dirty="0" smtClean="0"/>
              <a:t>Exploring SOL widths, advanced </a:t>
            </a:r>
            <a:r>
              <a:rPr lang="en-US" sz="2000" dirty="0" err="1" smtClean="0"/>
              <a:t>divertor</a:t>
            </a:r>
            <a:r>
              <a:rPr lang="en-US" sz="2000" dirty="0" smtClean="0"/>
              <a:t> interactions with 3D fields</a:t>
            </a:r>
          </a:p>
          <a:p>
            <a:pPr>
              <a:lnSpc>
                <a:spcPct val="95000"/>
              </a:lnSpc>
            </a:pPr>
            <a:r>
              <a:rPr lang="en-US" sz="2400" dirty="0" smtClean="0"/>
              <a:t>Developed attractive Cu, HTS ST-FNSF, Pilot concepts</a:t>
            </a:r>
          </a:p>
          <a:p>
            <a:pPr>
              <a:lnSpc>
                <a:spcPct val="95000"/>
              </a:lnSpc>
            </a:pPr>
            <a:r>
              <a:rPr lang="en-US" sz="2400" dirty="0" smtClean="0"/>
              <a:t>In 2017 will emphasize collaborations, 5YP prep</a:t>
            </a:r>
          </a:p>
          <a:p>
            <a:pPr>
              <a:lnSpc>
                <a:spcPct val="95000"/>
              </a:lnSpc>
            </a:pPr>
            <a:r>
              <a:rPr lang="en-US" sz="2400" dirty="0" smtClean="0"/>
              <a:t>Aim to resume NSTX-U physics operation in CY2018 - TBD</a:t>
            </a:r>
          </a:p>
          <a:p>
            <a:pPr>
              <a:lnSpc>
                <a:spcPct val="95000"/>
              </a:lnSpc>
            </a:pPr>
            <a:endParaRPr lang="en-US" sz="400" dirty="0" smtClean="0"/>
          </a:p>
          <a:p>
            <a:pPr lvl="1">
              <a:lnSpc>
                <a:spcPct val="95000"/>
              </a:lnSpc>
            </a:pPr>
            <a:endParaRPr lang="en-US" sz="1800" dirty="0" smtClean="0"/>
          </a:p>
          <a:p>
            <a:pPr>
              <a:lnSpc>
                <a:spcPct val="95000"/>
              </a:lnSpc>
            </a:pPr>
            <a:endParaRPr lang="en-US" sz="2400" dirty="0" smtClean="0"/>
          </a:p>
        </p:txBody>
      </p:sp>
    </p:spTree>
    <p:extLst>
      <p:ext uri="{BB962C8B-B14F-4D97-AF65-F5344CB8AC3E}">
        <p14:creationId xmlns:p14="http://schemas.microsoft.com/office/powerpoint/2010/main" val="794569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19200"/>
            <a:ext cx="9144000" cy="5257800"/>
          </a:xfrm>
        </p:spPr>
        <p:txBody>
          <a:bodyPr>
            <a:noAutofit/>
          </a:bodyPr>
          <a:lstStyle/>
          <a:p>
            <a:r>
              <a:rPr lang="en-US" sz="2400" b="1" dirty="0" smtClean="0">
                <a:latin typeface="Arial" panose="020B0604020202020204" pitchFamily="34" charset="0"/>
                <a:cs typeface="Arial" panose="020B0604020202020204" pitchFamily="34" charset="0"/>
              </a:rPr>
              <a:t>Notable Outcome 1: </a:t>
            </a:r>
            <a:r>
              <a:rPr lang="en-US" sz="2400" dirty="0" smtClean="0">
                <a:latin typeface="Arial" panose="020B0604020202020204" pitchFamily="34" charset="0"/>
                <a:cs typeface="Arial" panose="020B0604020202020204" pitchFamily="34" charset="0"/>
              </a:rPr>
              <a:t>Perform experimental research …at magnetic field, I</a:t>
            </a:r>
            <a:r>
              <a:rPr lang="en-US" sz="2400" baseline="-25000" dirty="0" smtClean="0">
                <a:latin typeface="Arial" panose="020B0604020202020204" pitchFamily="34" charset="0"/>
                <a:cs typeface="Arial" panose="020B0604020202020204" pitchFamily="34" charset="0"/>
              </a:rPr>
              <a:t>P</a:t>
            </a:r>
            <a:r>
              <a:rPr lang="en-US" sz="2400" dirty="0" smtClean="0">
                <a:latin typeface="Arial" panose="020B0604020202020204" pitchFamily="34" charset="0"/>
                <a:cs typeface="Arial" panose="020B0604020202020204" pitchFamily="34" charset="0"/>
              </a:rPr>
              <a:t>, pulse length beyond that achieved in NSTX…</a:t>
            </a:r>
          </a:p>
          <a:p>
            <a:pPr lvl="1"/>
            <a:r>
              <a:rPr lang="en-US" sz="2000" dirty="0" smtClean="0">
                <a:latin typeface="Arial" panose="020B0604020202020204" pitchFamily="34" charset="0"/>
                <a:cs typeface="Arial" panose="020B0604020202020204" pitchFamily="34" charset="0"/>
              </a:rPr>
              <a:t>NSTX-U pulse lengths (&gt;2s) exceeded NSTX (&lt; 1.8s) at field (0.6-0.65T) exceeding maximum NSTX field (0.55T)</a:t>
            </a:r>
          </a:p>
          <a:p>
            <a:pPr lvl="1"/>
            <a:r>
              <a:rPr lang="en-US" sz="2000" dirty="0" smtClean="0">
                <a:latin typeface="Arial" panose="020B0604020202020204" pitchFamily="34" charset="0"/>
                <a:cs typeface="Arial" panose="020B0604020202020204" pitchFamily="34" charset="0"/>
              </a:rPr>
              <a:t>Achieved I</a:t>
            </a:r>
            <a:r>
              <a:rPr lang="en-US" sz="2000" baseline="-25000" dirty="0" smtClean="0">
                <a:latin typeface="Arial" panose="020B0604020202020204" pitchFamily="34" charset="0"/>
                <a:cs typeface="Arial" panose="020B0604020202020204" pitchFamily="34" charset="0"/>
              </a:rPr>
              <a:t>P</a:t>
            </a:r>
            <a:r>
              <a:rPr lang="en-US" sz="2000" dirty="0" smtClean="0">
                <a:latin typeface="Arial" panose="020B0604020202020204" pitchFamily="34" charset="0"/>
                <a:cs typeface="Arial" panose="020B0604020202020204" pitchFamily="34" charset="0"/>
              </a:rPr>
              <a:t> ~ 1MA – </a:t>
            </a:r>
            <a:r>
              <a:rPr lang="en-US" sz="2000" b="1" dirty="0" smtClean="0">
                <a:solidFill>
                  <a:srgbClr val="C00000"/>
                </a:solidFill>
                <a:latin typeface="Arial" panose="020B0604020202020204" pitchFamily="34" charset="0"/>
                <a:cs typeface="Arial" panose="020B0604020202020204" pitchFamily="34" charset="0"/>
              </a:rPr>
              <a:t>but did not exceed max NSTX I</a:t>
            </a:r>
            <a:r>
              <a:rPr lang="en-US" sz="2000" b="1" baseline="-25000" dirty="0" smtClean="0">
                <a:solidFill>
                  <a:srgbClr val="C00000"/>
                </a:solidFill>
                <a:latin typeface="Arial" panose="020B0604020202020204" pitchFamily="34" charset="0"/>
                <a:cs typeface="Arial" panose="020B0604020202020204" pitchFamily="34" charset="0"/>
              </a:rPr>
              <a:t>P</a:t>
            </a:r>
            <a:r>
              <a:rPr lang="en-US" sz="2000" b="1" dirty="0" smtClean="0">
                <a:solidFill>
                  <a:srgbClr val="C00000"/>
                </a:solidFill>
                <a:latin typeface="Arial" panose="020B0604020202020204" pitchFamily="34" charset="0"/>
                <a:cs typeface="Arial" panose="020B0604020202020204" pitchFamily="34" charset="0"/>
              </a:rPr>
              <a:t> = 1.3MA</a:t>
            </a:r>
            <a:r>
              <a:rPr lang="en-US" sz="2000" dirty="0" smtClean="0">
                <a:latin typeface="Arial" panose="020B0604020202020204" pitchFamily="34" charset="0"/>
                <a:cs typeface="Arial" panose="020B0604020202020204" pitchFamily="34" charset="0"/>
              </a:rPr>
              <a:t>, will require more run time for early EFC </a:t>
            </a:r>
            <a:r>
              <a:rPr lang="en-US" sz="2000" dirty="0" smtClean="0">
                <a:latin typeface="Arial" panose="020B0604020202020204" pitchFamily="34" charset="0"/>
                <a:cs typeface="Arial" panose="020B0604020202020204" pitchFamily="34" charset="0"/>
                <a:sym typeface="Wingdings" panose="05000000000000000000" pitchFamily="2" charset="2"/>
              </a:rPr>
              <a:t>+ </a:t>
            </a:r>
            <a:r>
              <a:rPr lang="en-US" sz="2000" dirty="0" smtClean="0">
                <a:latin typeface="Arial" panose="020B0604020202020204" pitchFamily="34" charset="0"/>
                <a:cs typeface="Arial" panose="020B0604020202020204" pitchFamily="34" charset="0"/>
              </a:rPr>
              <a:t>improved early H-mode scenarios</a:t>
            </a:r>
          </a:p>
          <a:p>
            <a:pPr marL="342900" lvl="1">
              <a:buClr>
                <a:schemeClr val="accent1"/>
              </a:buClr>
            </a:pPr>
            <a:endParaRPr lang="en-US" sz="1200" b="1" dirty="0" smtClean="0">
              <a:solidFill>
                <a:schemeClr val="tx1"/>
              </a:solidFill>
              <a:latin typeface="Arial" panose="020B0604020202020204" pitchFamily="34" charset="0"/>
              <a:cs typeface="Arial" panose="020B0604020202020204" pitchFamily="34" charset="0"/>
            </a:endParaRPr>
          </a:p>
          <a:p>
            <a:pPr marL="342900" lvl="1">
              <a:buClr>
                <a:schemeClr val="accent1"/>
              </a:buClr>
            </a:pPr>
            <a:r>
              <a:rPr lang="en-US" b="1" dirty="0" smtClean="0">
                <a:solidFill>
                  <a:schemeClr val="tx1"/>
                </a:solidFill>
                <a:latin typeface="Arial" panose="020B0604020202020204" pitchFamily="34" charset="0"/>
                <a:cs typeface="Arial" panose="020B0604020202020204" pitchFamily="34" charset="0"/>
              </a:rPr>
              <a:t>Notable Outcome 2: …</a:t>
            </a:r>
            <a:r>
              <a:rPr lang="en-US" dirty="0" smtClean="0">
                <a:solidFill>
                  <a:schemeClr val="tx1"/>
                </a:solidFill>
                <a:latin typeface="Arial" panose="020B0604020202020204" pitchFamily="34" charset="0"/>
                <a:cs typeface="Arial" panose="020B0604020202020204" pitchFamily="34" charset="0"/>
              </a:rPr>
              <a:t>support </a:t>
            </a:r>
            <a:r>
              <a:rPr lang="en-US" dirty="0">
                <a:solidFill>
                  <a:schemeClr val="tx1"/>
                </a:solidFill>
                <a:latin typeface="Arial" panose="020B0604020202020204" pitchFamily="34" charset="0"/>
                <a:cs typeface="Arial" panose="020B0604020202020204" pitchFamily="34" charset="0"/>
              </a:rPr>
              <a:t>the FES joint research </a:t>
            </a:r>
            <a:r>
              <a:rPr lang="en-US" dirty="0" smtClean="0">
                <a:solidFill>
                  <a:schemeClr val="tx1"/>
                </a:solidFill>
                <a:latin typeface="Arial" panose="020B0604020202020204" pitchFamily="34" charset="0"/>
                <a:cs typeface="Arial" panose="020B0604020202020204" pitchFamily="34" charset="0"/>
              </a:rPr>
              <a:t>target to “Conduct </a:t>
            </a:r>
            <a:r>
              <a:rPr lang="en-US" dirty="0">
                <a:solidFill>
                  <a:schemeClr val="tx1"/>
                </a:solidFill>
                <a:latin typeface="Arial" panose="020B0604020202020204" pitchFamily="34" charset="0"/>
                <a:cs typeface="Arial" panose="020B0604020202020204" pitchFamily="34" charset="0"/>
              </a:rPr>
              <a:t>research to detect and minimize the consequences of disruptions in present and future </a:t>
            </a:r>
            <a:r>
              <a:rPr lang="en-US" dirty="0" smtClean="0">
                <a:solidFill>
                  <a:schemeClr val="tx1"/>
                </a:solidFill>
                <a:latin typeface="Arial" panose="020B0604020202020204" pitchFamily="34" charset="0"/>
                <a:cs typeface="Arial" panose="020B0604020202020204" pitchFamily="34" charset="0"/>
              </a:rPr>
              <a:t>tokamaks”</a:t>
            </a:r>
            <a:endParaRPr lang="en-US" dirty="0">
              <a:solidFill>
                <a:schemeClr val="tx1"/>
              </a:solidFill>
              <a:latin typeface="Arial" panose="020B0604020202020204" pitchFamily="34" charset="0"/>
              <a:cs typeface="Arial" panose="020B0604020202020204" pitchFamily="34" charset="0"/>
            </a:endParaRPr>
          </a:p>
          <a:p>
            <a:pPr lvl="1"/>
            <a:r>
              <a:rPr lang="en-US" sz="2000" dirty="0" smtClean="0">
                <a:latin typeface="Arial" panose="020B0604020202020204" pitchFamily="34" charset="0"/>
                <a:cs typeface="Arial" panose="020B0604020202020204" pitchFamily="34" charset="0"/>
              </a:rPr>
              <a:t>Automatic </a:t>
            </a:r>
            <a:r>
              <a:rPr lang="en-US" sz="2000" dirty="0">
                <a:latin typeface="Arial" panose="020B0604020202020204" pitchFamily="34" charset="0"/>
                <a:cs typeface="Arial" panose="020B0604020202020204" pitchFamily="34" charset="0"/>
              </a:rPr>
              <a:t>shutdown algorithms </a:t>
            </a:r>
            <a:r>
              <a:rPr lang="en-US" sz="2000" dirty="0" smtClean="0">
                <a:latin typeface="Arial" panose="020B0604020202020204" pitchFamily="34" charset="0"/>
                <a:cs typeface="Arial" panose="020B0604020202020204" pitchFamily="34" charset="0"/>
              </a:rPr>
              <a:t>developed, detecting </a:t>
            </a:r>
            <a:r>
              <a:rPr lang="en-US" sz="2000" dirty="0">
                <a:latin typeface="Arial" panose="020B0604020202020204" pitchFamily="34" charset="0"/>
                <a:cs typeface="Arial" panose="020B0604020202020204" pitchFamily="34" charset="0"/>
              </a:rPr>
              <a:t>disruptions in real-time </a:t>
            </a:r>
            <a:r>
              <a:rPr lang="en-US" sz="2000" dirty="0" smtClean="0">
                <a:latin typeface="Arial" panose="020B0604020202020204" pitchFamily="34" charset="0"/>
                <a:cs typeface="Arial" panose="020B0604020202020204" pitchFamily="34" charset="0"/>
              </a:rPr>
              <a:t>via </a:t>
            </a:r>
            <a:r>
              <a:rPr lang="en-US" sz="2000" dirty="0">
                <a:latin typeface="Arial" panose="020B0604020202020204" pitchFamily="34" charset="0"/>
                <a:cs typeface="Arial" panose="020B0604020202020204" pitchFamily="34" charset="0"/>
              </a:rPr>
              <a:t>I</a:t>
            </a:r>
            <a:r>
              <a:rPr lang="en-US" sz="2000" baseline="-25000"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error, vertical motion, </a:t>
            </a:r>
            <a:r>
              <a:rPr lang="en-US" sz="2000" dirty="0" smtClean="0">
                <a:latin typeface="Arial" panose="020B0604020202020204" pitchFamily="34" charset="0"/>
                <a:cs typeface="Arial" panose="020B0604020202020204" pitchFamily="34" charset="0"/>
              </a:rPr>
              <a:t>n=1 </a:t>
            </a:r>
            <a:r>
              <a:rPr lang="en-US" sz="2000" dirty="0">
                <a:latin typeface="Arial" panose="020B0604020202020204" pitchFamily="34" charset="0"/>
                <a:cs typeface="Arial" panose="020B0604020202020204" pitchFamily="34" charset="0"/>
              </a:rPr>
              <a:t>locked mode </a:t>
            </a:r>
            <a:r>
              <a:rPr lang="en-US" sz="2000" dirty="0" smtClean="0">
                <a:latin typeface="Arial" panose="020B0604020202020204" pitchFamily="34" charset="0"/>
                <a:cs typeface="Arial" panose="020B0604020202020204" pitchFamily="34" charset="0"/>
              </a:rPr>
              <a:t>signature (future)</a:t>
            </a:r>
            <a:endParaRPr lang="en-US" sz="2000" dirty="0">
              <a:latin typeface="Arial" panose="020B0604020202020204" pitchFamily="34" charset="0"/>
              <a:cs typeface="Arial" panose="020B0604020202020204" pitchFamily="34" charset="0"/>
            </a:endParaRPr>
          </a:p>
          <a:p>
            <a:pPr lvl="1"/>
            <a:r>
              <a:rPr lang="en-US" sz="2000" dirty="0">
                <a:latin typeface="Arial" panose="020B0604020202020204" pitchFamily="34" charset="0"/>
                <a:cs typeface="Arial" panose="020B0604020202020204" pitchFamily="34" charset="0"/>
              </a:rPr>
              <a:t>DECAF code progressing toward real-time application</a:t>
            </a:r>
          </a:p>
          <a:p>
            <a:pPr lvl="1"/>
            <a:r>
              <a:rPr lang="en-US" sz="2000" dirty="0">
                <a:latin typeface="Arial" panose="020B0604020202020204" pitchFamily="34" charset="0"/>
                <a:cs typeface="Arial" panose="020B0604020202020204" pitchFamily="34" charset="0"/>
              </a:rPr>
              <a:t>MGI using an electromagnetic valve similar to ITER design</a:t>
            </a:r>
          </a:p>
          <a:p>
            <a:pPr lvl="2"/>
            <a:r>
              <a:rPr lang="en-US" sz="1800" dirty="0">
                <a:latin typeface="Arial" panose="020B0604020202020204" pitchFamily="34" charset="0"/>
                <a:cs typeface="Arial" panose="020B0604020202020204" pitchFamily="34" charset="0"/>
              </a:rPr>
              <a:t>2 MGI valves </a:t>
            </a:r>
            <a:r>
              <a:rPr lang="en-US" sz="1800" dirty="0" smtClean="0">
                <a:latin typeface="Arial" panose="020B0604020202020204" pitchFamily="34" charset="0"/>
                <a:cs typeface="Arial" panose="020B0604020202020204" pitchFamily="34" charset="0"/>
              </a:rPr>
              <a:t>installed, commissioned</a:t>
            </a:r>
            <a:r>
              <a:rPr lang="en-US" sz="1800" dirty="0">
                <a:latin typeface="Arial" panose="020B0604020202020204" pitchFamily="34" charset="0"/>
                <a:cs typeface="Arial" panose="020B0604020202020204" pitchFamily="34" charset="0"/>
              </a:rPr>
              <a:t>, </a:t>
            </a:r>
            <a:r>
              <a:rPr lang="en-US" sz="1800" b="1" dirty="0" smtClean="0">
                <a:solidFill>
                  <a:srgbClr val="C00000"/>
                </a:solidFill>
                <a:latin typeface="Arial" panose="020B0604020202020204" pitchFamily="34" charset="0"/>
                <a:cs typeface="Arial" panose="020B0604020202020204" pitchFamily="34" charset="0"/>
              </a:rPr>
              <a:t>not tested in plasma (PF1AU failure) </a:t>
            </a:r>
            <a:endParaRPr lang="en-US" sz="1800" b="1" dirty="0">
              <a:solidFill>
                <a:srgbClr val="C00000"/>
              </a:solidFill>
              <a:latin typeface="Arial" panose="020B0604020202020204" pitchFamily="34" charset="0"/>
              <a:cs typeface="Arial" panose="020B0604020202020204" pitchFamily="34" charset="0"/>
            </a:endParaRPr>
          </a:p>
          <a:p>
            <a:pPr lvl="1"/>
            <a:endParaRPr lang="en-US" dirty="0" smtClean="0">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normAutofit fontScale="90000"/>
          </a:bodyPr>
          <a:lstStyle/>
          <a:p>
            <a:r>
              <a:rPr lang="en-US" sz="4000" dirty="0" smtClean="0">
                <a:latin typeface="Arial" panose="020B0604020202020204" pitchFamily="34" charset="0"/>
                <a:cs typeface="Arial" panose="020B0604020202020204" pitchFamily="34" charset="0"/>
              </a:rPr>
              <a:t>Progress toward FES Notable </a:t>
            </a:r>
            <a:r>
              <a:rPr lang="en-US" sz="4000" dirty="0">
                <a:latin typeface="Arial" panose="020B0604020202020204" pitchFamily="34" charset="0"/>
                <a:cs typeface="Arial" panose="020B0604020202020204" pitchFamily="34" charset="0"/>
              </a:rPr>
              <a:t>O</a:t>
            </a:r>
            <a:r>
              <a:rPr lang="en-US" sz="4000" dirty="0" smtClean="0">
                <a:latin typeface="Arial" panose="020B0604020202020204" pitchFamily="34" charset="0"/>
                <a:cs typeface="Arial" panose="020B0604020202020204" pitchFamily="34" charset="0"/>
              </a:rPr>
              <a:t>utcomes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35347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5562600"/>
          </a:xfrm>
        </p:spPr>
        <p:txBody>
          <a:bodyPr>
            <a:noAutofit/>
          </a:bodyPr>
          <a:lstStyle/>
          <a:p>
            <a:pPr>
              <a:lnSpc>
                <a:spcPct val="90000"/>
              </a:lnSpc>
            </a:pPr>
            <a:r>
              <a:rPr lang="en-US" dirty="0" smtClean="0"/>
              <a:t>Increase field to 0.8-1T, current to 1.6-2MA</a:t>
            </a:r>
          </a:p>
          <a:p>
            <a:pPr>
              <a:lnSpc>
                <a:spcPct val="90000"/>
              </a:lnSpc>
            </a:pPr>
            <a:r>
              <a:rPr lang="en-US" dirty="0" smtClean="0"/>
              <a:t>Develop early H-mode / low-l</a:t>
            </a:r>
            <a:r>
              <a:rPr lang="en-US" baseline="-25000" dirty="0" smtClean="0"/>
              <a:t>i</a:t>
            </a:r>
            <a:r>
              <a:rPr lang="en-US" dirty="0" smtClean="0"/>
              <a:t> / high-</a:t>
            </a:r>
            <a:r>
              <a:rPr lang="en-US" dirty="0" smtClean="0">
                <a:latin typeface="Symbol" panose="05050102010706020507" pitchFamily="18" charset="2"/>
              </a:rPr>
              <a:t>k</a:t>
            </a:r>
            <a:r>
              <a:rPr lang="en-US" dirty="0" smtClean="0"/>
              <a:t> scenarios</a:t>
            </a:r>
          </a:p>
          <a:p>
            <a:pPr>
              <a:lnSpc>
                <a:spcPct val="90000"/>
              </a:lnSpc>
            </a:pPr>
            <a:r>
              <a:rPr lang="en-US" dirty="0" smtClean="0"/>
              <a:t>Assess </a:t>
            </a:r>
            <a:r>
              <a:rPr lang="en-US" dirty="0"/>
              <a:t>H-mode energy confinement, pedestal, and </a:t>
            </a:r>
            <a:r>
              <a:rPr lang="en-US" dirty="0" smtClean="0"/>
              <a:t>SOL characteristics </a:t>
            </a:r>
            <a:r>
              <a:rPr lang="en-US" dirty="0"/>
              <a:t>with higher B</a:t>
            </a:r>
            <a:r>
              <a:rPr lang="en-US" baseline="-25000" dirty="0"/>
              <a:t>T</a:t>
            </a:r>
            <a:r>
              <a:rPr lang="en-US" dirty="0"/>
              <a:t>, </a:t>
            </a:r>
            <a:r>
              <a:rPr lang="en-US" dirty="0" smtClean="0"/>
              <a:t>I</a:t>
            </a:r>
            <a:r>
              <a:rPr lang="en-US" baseline="-25000" dirty="0" smtClean="0"/>
              <a:t>P</a:t>
            </a:r>
            <a:r>
              <a:rPr lang="en-US" dirty="0" smtClean="0"/>
              <a:t>, P</a:t>
            </a:r>
            <a:r>
              <a:rPr lang="en-US" baseline="-25000" dirty="0" smtClean="0"/>
              <a:t>NBI</a:t>
            </a:r>
          </a:p>
          <a:p>
            <a:pPr>
              <a:lnSpc>
                <a:spcPct val="90000"/>
              </a:lnSpc>
            </a:pPr>
            <a:r>
              <a:rPr lang="en-US" dirty="0" smtClean="0"/>
              <a:t>Complete assessment of </a:t>
            </a:r>
            <a:r>
              <a:rPr lang="en-US" dirty="0"/>
              <a:t>effects of </a:t>
            </a:r>
            <a:r>
              <a:rPr lang="en-US" dirty="0" smtClean="0"/>
              <a:t>NBI parameters </a:t>
            </a:r>
            <a:r>
              <a:rPr lang="en-US" dirty="0"/>
              <a:t>on </a:t>
            </a:r>
            <a:r>
              <a:rPr lang="en-US" dirty="0" smtClean="0"/>
              <a:t>fast </a:t>
            </a:r>
            <a:r>
              <a:rPr lang="en-US" dirty="0"/>
              <a:t>ion </a:t>
            </a:r>
            <a:r>
              <a:rPr lang="en-US" dirty="0" smtClean="0"/>
              <a:t>distribution, neutral </a:t>
            </a:r>
            <a:r>
              <a:rPr lang="en-US" dirty="0"/>
              <a:t>beam driven current </a:t>
            </a:r>
            <a:r>
              <a:rPr lang="en-US" dirty="0" smtClean="0"/>
              <a:t>profile</a:t>
            </a:r>
          </a:p>
          <a:p>
            <a:pPr lvl="1">
              <a:lnSpc>
                <a:spcPct val="90000"/>
              </a:lnSpc>
            </a:pPr>
            <a:r>
              <a:rPr lang="en-US" dirty="0" smtClean="0"/>
              <a:t>Expand upon new physics already observed w/ tangential NBI</a:t>
            </a:r>
          </a:p>
          <a:p>
            <a:pPr lvl="1">
              <a:lnSpc>
                <a:spcPct val="90000"/>
              </a:lnSpc>
            </a:pPr>
            <a:r>
              <a:rPr lang="en-US" dirty="0" smtClean="0"/>
              <a:t>Increase NBI current drive, non-inductive fraction</a:t>
            </a:r>
          </a:p>
          <a:p>
            <a:pPr>
              <a:lnSpc>
                <a:spcPct val="90000"/>
              </a:lnSpc>
            </a:pPr>
            <a:r>
              <a:rPr lang="en-US" dirty="0" smtClean="0"/>
              <a:t>Key physics, operational </a:t>
            </a:r>
            <a:r>
              <a:rPr lang="en-US" dirty="0"/>
              <a:t>tools for </a:t>
            </a:r>
            <a:r>
              <a:rPr lang="en-US" dirty="0" smtClean="0"/>
              <a:t>high-performance</a:t>
            </a:r>
            <a:endParaRPr lang="en-US" dirty="0"/>
          </a:p>
          <a:p>
            <a:pPr lvl="1">
              <a:lnSpc>
                <a:spcPct val="90000"/>
              </a:lnSpc>
            </a:pPr>
            <a:r>
              <a:rPr lang="en-US" dirty="0"/>
              <a:t>Developed shape &amp; vertical control, new inboard gap control, </a:t>
            </a:r>
            <a:r>
              <a:rPr lang="en-US" dirty="0" smtClean="0"/>
              <a:t>EFC, HFS &amp; LFS fueling under PCS, </a:t>
            </a:r>
            <a:r>
              <a:rPr lang="en-US" dirty="0"/>
              <a:t>automated </a:t>
            </a:r>
            <a:r>
              <a:rPr lang="en-US" dirty="0" smtClean="0"/>
              <a:t>shutdown</a:t>
            </a:r>
            <a:endParaRPr lang="en-US" dirty="0"/>
          </a:p>
          <a:p>
            <a:pPr lvl="1">
              <a:lnSpc>
                <a:spcPct val="90000"/>
              </a:lnSpc>
            </a:pPr>
            <a:r>
              <a:rPr lang="en-US" dirty="0" smtClean="0">
                <a:solidFill>
                  <a:srgbClr val="C00000"/>
                </a:solidFill>
              </a:rPr>
              <a:t>Need to commission: n=1 </a:t>
            </a:r>
            <a:r>
              <a:rPr lang="en-US" dirty="0">
                <a:solidFill>
                  <a:srgbClr val="C00000"/>
                </a:solidFill>
              </a:rPr>
              <a:t>d</a:t>
            </a:r>
            <a:r>
              <a:rPr lang="en-US" dirty="0" smtClean="0">
                <a:solidFill>
                  <a:srgbClr val="C00000"/>
                </a:solidFill>
              </a:rPr>
              <a:t>ynamic EFC</a:t>
            </a:r>
            <a:r>
              <a:rPr lang="en-US" dirty="0">
                <a:solidFill>
                  <a:srgbClr val="C00000"/>
                </a:solidFill>
              </a:rPr>
              <a:t>, RWM </a:t>
            </a:r>
            <a:r>
              <a:rPr lang="en-US" dirty="0" smtClean="0">
                <a:solidFill>
                  <a:srgbClr val="C00000"/>
                </a:solidFill>
              </a:rPr>
              <a:t>control</a:t>
            </a:r>
          </a:p>
          <a:p>
            <a:pPr lvl="1">
              <a:lnSpc>
                <a:spcPct val="90000"/>
              </a:lnSpc>
            </a:pPr>
            <a:r>
              <a:rPr lang="en-US" dirty="0" smtClean="0">
                <a:solidFill>
                  <a:srgbClr val="C00000"/>
                </a:solidFill>
              </a:rPr>
              <a:t>Test Impurity Granule Injector (IGI), MGI, Li evaporation</a:t>
            </a:r>
            <a:endParaRPr lang="en-US" dirty="0">
              <a:solidFill>
                <a:srgbClr val="C00000"/>
              </a:solidFill>
            </a:endParaRPr>
          </a:p>
          <a:p>
            <a:pPr lvl="1">
              <a:lnSpc>
                <a:spcPct val="90000"/>
              </a:lnSpc>
            </a:pPr>
            <a:endParaRPr lang="en-US" dirty="0" smtClean="0"/>
          </a:p>
        </p:txBody>
      </p:sp>
      <p:sp>
        <p:nvSpPr>
          <p:cNvPr id="3" name="Title 2"/>
          <p:cNvSpPr>
            <a:spLocks noGrp="1"/>
          </p:cNvSpPr>
          <p:nvPr>
            <p:ph type="title"/>
          </p:nvPr>
        </p:nvSpPr>
        <p:spPr/>
        <p:txBody>
          <a:bodyPr>
            <a:noAutofit/>
          </a:bodyPr>
          <a:lstStyle/>
          <a:p>
            <a:r>
              <a:rPr lang="en-US" sz="3200" dirty="0" smtClean="0">
                <a:latin typeface="Arial" panose="020B0604020202020204" pitchFamily="34" charset="0"/>
                <a:cs typeface="Arial" panose="020B0604020202020204" pitchFamily="34" charset="0"/>
              </a:rPr>
              <a:t>Likely goals for next NSTX-U run campaign</a:t>
            </a:r>
            <a:r>
              <a:rPr lang="en-US" sz="3600" dirty="0" smtClean="0">
                <a:latin typeface="Arial" panose="020B0604020202020204" pitchFamily="34" charset="0"/>
                <a:cs typeface="Arial" panose="020B0604020202020204" pitchFamily="34" charset="0"/>
              </a:rPr>
              <a:t/>
            </a:r>
            <a:br>
              <a:rPr lang="en-US" sz="3600" dirty="0" smtClean="0">
                <a:latin typeface="Arial" panose="020B0604020202020204" pitchFamily="34" charset="0"/>
                <a:cs typeface="Arial" panose="020B0604020202020204" pitchFamily="34" charset="0"/>
              </a:rPr>
            </a:br>
            <a:r>
              <a:rPr lang="en-US" sz="2400" dirty="0"/>
              <a:t>O</a:t>
            </a:r>
            <a:r>
              <a:rPr lang="en-US" sz="2400" dirty="0" smtClean="0"/>
              <a:t>nly a subset, and will decide as a team via next Research </a:t>
            </a:r>
            <a:r>
              <a:rPr lang="en-US" sz="2400" dirty="0"/>
              <a:t>F</a:t>
            </a:r>
            <a:r>
              <a:rPr lang="en-US" sz="2400" dirty="0" smtClean="0"/>
              <a:t>orum</a:t>
            </a:r>
            <a:endParaRPr lang="en-US" sz="2400" dirty="0"/>
          </a:p>
        </p:txBody>
      </p:sp>
    </p:spTree>
    <p:extLst>
      <p:ext uri="{BB962C8B-B14F-4D97-AF65-F5344CB8AC3E}">
        <p14:creationId xmlns:p14="http://schemas.microsoft.com/office/powerpoint/2010/main" val="692652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458200" cy="5257800"/>
          </a:xfrm>
        </p:spPr>
        <p:txBody>
          <a:bodyPr>
            <a:normAutofit fontScale="77500" lnSpcReduction="20000"/>
          </a:bodyPr>
          <a:lstStyle/>
          <a:p>
            <a:pPr>
              <a:lnSpc>
                <a:spcPct val="170000"/>
              </a:lnSpc>
            </a:pPr>
            <a:r>
              <a:rPr lang="en-US" sz="3600" b="1" dirty="0">
                <a:solidFill>
                  <a:schemeClr val="bg1">
                    <a:lumMod val="75000"/>
                  </a:schemeClr>
                </a:solidFill>
              </a:rPr>
              <a:t>NSTX-U mission</a:t>
            </a:r>
          </a:p>
          <a:p>
            <a:pPr>
              <a:lnSpc>
                <a:spcPct val="170000"/>
              </a:lnSpc>
            </a:pPr>
            <a:r>
              <a:rPr lang="en-US" sz="3600" b="1" dirty="0">
                <a:solidFill>
                  <a:schemeClr val="bg1">
                    <a:lumMod val="75000"/>
                  </a:schemeClr>
                </a:solidFill>
              </a:rPr>
              <a:t>Selected highlights from 1st NSTX-U run</a:t>
            </a:r>
          </a:p>
          <a:p>
            <a:pPr>
              <a:lnSpc>
                <a:spcPct val="170000"/>
              </a:lnSpc>
            </a:pPr>
            <a:r>
              <a:rPr lang="en-US" sz="3600" b="1" dirty="0" smtClean="0">
                <a:solidFill>
                  <a:schemeClr val="bg1">
                    <a:lumMod val="75000"/>
                  </a:schemeClr>
                </a:solidFill>
              </a:rPr>
              <a:t>Progress toward DOE/FES Notable Outcomes</a:t>
            </a:r>
          </a:p>
          <a:p>
            <a:pPr>
              <a:lnSpc>
                <a:spcPct val="170000"/>
              </a:lnSpc>
            </a:pPr>
            <a:r>
              <a:rPr lang="en-US" sz="3600" b="1" dirty="0" smtClean="0"/>
              <a:t>Collaborations</a:t>
            </a:r>
            <a:endParaRPr lang="en-US" sz="3600" b="1" dirty="0"/>
          </a:p>
          <a:p>
            <a:pPr>
              <a:lnSpc>
                <a:spcPct val="170000"/>
              </a:lnSpc>
            </a:pPr>
            <a:r>
              <a:rPr lang="en-US" sz="3600" b="1" dirty="0">
                <a:solidFill>
                  <a:schemeClr val="bg1">
                    <a:lumMod val="75000"/>
                  </a:schemeClr>
                </a:solidFill>
              </a:rPr>
              <a:t>NSTX-U technical challenges</a:t>
            </a:r>
          </a:p>
          <a:p>
            <a:pPr>
              <a:lnSpc>
                <a:spcPct val="170000"/>
              </a:lnSpc>
            </a:pPr>
            <a:r>
              <a:rPr lang="en-US" sz="3600" b="1" dirty="0">
                <a:solidFill>
                  <a:schemeClr val="bg1">
                    <a:lumMod val="75000"/>
                  </a:schemeClr>
                </a:solidFill>
              </a:rPr>
              <a:t>Recovery effort</a:t>
            </a:r>
          </a:p>
          <a:p>
            <a:pPr>
              <a:lnSpc>
                <a:spcPct val="170000"/>
              </a:lnSpc>
            </a:pPr>
            <a:r>
              <a:rPr lang="en-US" sz="3600" b="1" dirty="0">
                <a:solidFill>
                  <a:schemeClr val="bg1">
                    <a:lumMod val="75000"/>
                  </a:schemeClr>
                </a:solidFill>
              </a:rPr>
              <a:t>5 year plan </a:t>
            </a:r>
            <a:r>
              <a:rPr lang="en-US" sz="3600" b="1" dirty="0" smtClean="0">
                <a:solidFill>
                  <a:schemeClr val="bg1">
                    <a:lumMod val="75000"/>
                  </a:schemeClr>
                </a:solidFill>
              </a:rPr>
              <a:t>discussion</a:t>
            </a:r>
            <a:endParaRPr lang="en-US" sz="3600" b="1" dirty="0">
              <a:solidFill>
                <a:schemeClr val="bg1">
                  <a:lumMod val="75000"/>
                </a:schemeClr>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19850799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990600"/>
            <a:ext cx="8991600" cy="5715000"/>
          </a:xfrm>
        </p:spPr>
        <p:txBody>
          <a:bodyPr>
            <a:normAutofit fontScale="85000" lnSpcReduction="20000"/>
          </a:bodyPr>
          <a:lstStyle/>
          <a:p>
            <a:pPr>
              <a:lnSpc>
                <a:spcPct val="115000"/>
              </a:lnSpc>
            </a:pPr>
            <a:r>
              <a:rPr lang="en-US" sz="2400" dirty="0" smtClean="0">
                <a:latin typeface="Arial" panose="020B0604020202020204" pitchFamily="34" charset="0"/>
                <a:cs typeface="Arial" panose="020B0604020202020204" pitchFamily="34" charset="0"/>
              </a:rPr>
              <a:t>EAST</a:t>
            </a:r>
            <a:r>
              <a:rPr lang="en-US" sz="2400" dirty="0">
                <a:latin typeface="Arial" panose="020B0604020202020204" pitchFamily="34" charset="0"/>
                <a:cs typeface="Arial" panose="020B0604020202020204" pitchFamily="34" charset="0"/>
              </a:rPr>
              <a:t>:  Edge physics, plasma material interactions (high-Z, Li)</a:t>
            </a:r>
          </a:p>
          <a:p>
            <a:pPr lvl="1">
              <a:lnSpc>
                <a:spcPct val="115000"/>
              </a:lnSpc>
            </a:pPr>
            <a:r>
              <a:rPr lang="en-US" sz="2000" dirty="0" err="1" smtClean="0">
                <a:latin typeface="Arial" panose="020B0604020202020204" pitchFamily="34" charset="0"/>
                <a:cs typeface="Arial" panose="020B0604020202020204" pitchFamily="34" charset="0"/>
              </a:rPr>
              <a:t>Maingi</a:t>
            </a:r>
            <a:r>
              <a:rPr lang="en-US" sz="2000" dirty="0" smtClean="0">
                <a:latin typeface="Arial" panose="020B0604020202020204" pitchFamily="34" charset="0"/>
                <a:cs typeface="Arial" panose="020B0604020202020204" pitchFamily="34" charset="0"/>
              </a:rPr>
              <a:t> + collaborators leading experiments this month / early next year</a:t>
            </a:r>
          </a:p>
          <a:p>
            <a:pPr>
              <a:lnSpc>
                <a:spcPct val="115000"/>
              </a:lnSpc>
            </a:pPr>
            <a:r>
              <a:rPr lang="en-US" sz="2400" dirty="0" smtClean="0">
                <a:latin typeface="Arial" panose="020B0604020202020204" pitchFamily="34" charset="0"/>
                <a:cs typeface="Arial" panose="020B0604020202020204" pitchFamily="34" charset="0"/>
              </a:rPr>
              <a:t>JET</a:t>
            </a:r>
            <a:r>
              <a:rPr lang="en-US" sz="2400" dirty="0">
                <a:latin typeface="Arial" panose="020B0604020202020204" pitchFamily="34" charset="0"/>
                <a:cs typeface="Arial" panose="020B0604020202020204" pitchFamily="34" charset="0"/>
              </a:rPr>
              <a:t>:  Energetic particle studies and plasma ramp-down scenario development and </a:t>
            </a:r>
            <a:r>
              <a:rPr lang="en-US" sz="2400" dirty="0" smtClean="0">
                <a:latin typeface="Arial" panose="020B0604020202020204" pitchFamily="34" charset="0"/>
                <a:cs typeface="Arial" panose="020B0604020202020204" pitchFamily="34" charset="0"/>
              </a:rPr>
              <a:t>modelling</a:t>
            </a:r>
          </a:p>
          <a:p>
            <a:pPr lvl="1">
              <a:lnSpc>
                <a:spcPct val="115000"/>
              </a:lnSpc>
            </a:pPr>
            <a:r>
              <a:rPr lang="en-US" sz="2000" dirty="0" smtClean="0">
                <a:latin typeface="Arial" panose="020B0604020202020204" pitchFamily="34" charset="0"/>
                <a:cs typeface="Arial" panose="020B0604020202020204" pitchFamily="34" charset="0"/>
              </a:rPr>
              <a:t>Podesta, Darrow, </a:t>
            </a:r>
            <a:r>
              <a:rPr lang="en-US" sz="2000" dirty="0" err="1" smtClean="0">
                <a:latin typeface="Arial" panose="020B0604020202020204" pitchFamily="34" charset="0"/>
                <a:cs typeface="Arial" panose="020B0604020202020204" pitchFamily="34" charset="0"/>
              </a:rPr>
              <a:t>Poli</a:t>
            </a:r>
            <a:endParaRPr lang="en-US" sz="2000" dirty="0">
              <a:latin typeface="Arial" panose="020B0604020202020204" pitchFamily="34" charset="0"/>
              <a:cs typeface="Arial" panose="020B0604020202020204" pitchFamily="34" charset="0"/>
            </a:endParaRPr>
          </a:p>
          <a:p>
            <a:pPr>
              <a:lnSpc>
                <a:spcPct val="115000"/>
              </a:lnSpc>
            </a:pPr>
            <a:r>
              <a:rPr lang="en-US" sz="2400" dirty="0">
                <a:latin typeface="Arial" panose="020B0604020202020204" pitchFamily="34" charset="0"/>
                <a:cs typeface="Arial" panose="020B0604020202020204" pitchFamily="34" charset="0"/>
              </a:rPr>
              <a:t>KSTAR:  Core MHD and rotation physics, plasma </a:t>
            </a:r>
            <a:r>
              <a:rPr lang="en-US" sz="2400" dirty="0" smtClean="0">
                <a:latin typeface="Arial" panose="020B0604020202020204" pitchFamily="34" charset="0"/>
                <a:cs typeface="Arial" panose="020B0604020202020204" pitchFamily="34" charset="0"/>
              </a:rPr>
              <a:t>control</a:t>
            </a:r>
          </a:p>
          <a:p>
            <a:pPr lvl="1">
              <a:lnSpc>
                <a:spcPct val="115000"/>
              </a:lnSpc>
            </a:pPr>
            <a:r>
              <a:rPr lang="en-US" sz="2000" dirty="0" err="1" smtClean="0">
                <a:latin typeface="Arial" panose="020B0604020202020204" pitchFamily="34" charset="0"/>
                <a:cs typeface="Arial" panose="020B0604020202020204" pitchFamily="34" charset="0"/>
              </a:rPr>
              <a:t>Sabbagh</a:t>
            </a:r>
            <a:r>
              <a:rPr lang="en-US" sz="2000" dirty="0" smtClean="0">
                <a:latin typeface="Arial" panose="020B0604020202020204" pitchFamily="34" charset="0"/>
                <a:cs typeface="Arial" panose="020B0604020202020204" pitchFamily="34" charset="0"/>
              </a:rPr>
              <a:t> (Columbia) + group, J-K Park, J-W </a:t>
            </a:r>
            <a:r>
              <a:rPr lang="en-US" sz="2000" dirty="0" err="1" smtClean="0">
                <a:latin typeface="Arial" panose="020B0604020202020204" pitchFamily="34" charset="0"/>
                <a:cs typeface="Arial" panose="020B0604020202020204" pitchFamily="34" charset="0"/>
              </a:rPr>
              <a:t>Ahn</a:t>
            </a:r>
            <a:r>
              <a:rPr lang="en-US" sz="2000" dirty="0"/>
              <a:t> </a:t>
            </a:r>
            <a:r>
              <a:rPr lang="en-US" sz="2000" dirty="0" smtClean="0"/>
              <a:t>(ORNL)</a:t>
            </a:r>
            <a:endParaRPr lang="en-US" sz="2000" dirty="0">
              <a:latin typeface="Arial" panose="020B0604020202020204" pitchFamily="34" charset="0"/>
              <a:cs typeface="Arial" panose="020B0604020202020204" pitchFamily="34" charset="0"/>
            </a:endParaRPr>
          </a:p>
          <a:p>
            <a:pPr>
              <a:lnSpc>
                <a:spcPct val="115000"/>
              </a:lnSpc>
            </a:pPr>
            <a:r>
              <a:rPr lang="en-US" sz="2400" dirty="0">
                <a:latin typeface="Arial" panose="020B0604020202020204" pitchFamily="34" charset="0"/>
                <a:cs typeface="Arial" panose="020B0604020202020204" pitchFamily="34" charset="0"/>
              </a:rPr>
              <a:t>MAST-U: Control, scenario modelling supporting 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plasma</a:t>
            </a:r>
          </a:p>
          <a:p>
            <a:pPr lvl="1">
              <a:lnSpc>
                <a:spcPct val="115000"/>
              </a:lnSpc>
            </a:pPr>
            <a:r>
              <a:rPr lang="en-US" sz="2000" dirty="0" err="1" smtClean="0">
                <a:latin typeface="Arial" panose="020B0604020202020204" pitchFamily="34" charset="0"/>
                <a:cs typeface="Arial" panose="020B0604020202020204" pitchFamily="34" charset="0"/>
              </a:rPr>
              <a:t>Battaglia</a:t>
            </a:r>
            <a:r>
              <a:rPr lang="en-US" sz="2000" dirty="0" smtClean="0">
                <a:latin typeface="Arial" panose="020B0604020202020204" pitchFamily="34" charset="0"/>
                <a:cs typeface="Arial" panose="020B0604020202020204" pitchFamily="34" charset="0"/>
              </a:rPr>
              <a:t> (+Boyer) </a:t>
            </a:r>
            <a:r>
              <a:rPr lang="en-US" sz="2000" dirty="0" smtClean="0"/>
              <a:t>tentatively planning visits/stays </a:t>
            </a:r>
            <a:r>
              <a:rPr lang="en-US" sz="2000" dirty="0" smtClean="0">
                <a:latin typeface="Arial" panose="020B0604020202020204" pitchFamily="34" charset="0"/>
                <a:cs typeface="Arial" panose="020B0604020202020204" pitchFamily="34" charset="0"/>
              </a:rPr>
              <a:t>summer/fall 2017</a:t>
            </a:r>
          </a:p>
          <a:p>
            <a:pPr>
              <a:lnSpc>
                <a:spcPct val="115000"/>
              </a:lnSpc>
            </a:pPr>
            <a:r>
              <a:rPr lang="en-US" sz="2400" dirty="0" smtClean="0">
                <a:latin typeface="Arial" panose="020B0604020202020204" pitchFamily="34" charset="0"/>
                <a:cs typeface="Arial" panose="020B0604020202020204" pitchFamily="34" charset="0"/>
              </a:rPr>
              <a:t>W7-X: 3D confinement and stability</a:t>
            </a:r>
          </a:p>
          <a:p>
            <a:pPr lvl="1">
              <a:lnSpc>
                <a:spcPct val="115000"/>
              </a:lnSpc>
            </a:pPr>
            <a:r>
              <a:rPr lang="en-US" sz="2000" dirty="0" smtClean="0">
                <a:latin typeface="Arial" panose="020B0604020202020204" pitchFamily="34" charset="0"/>
                <a:cs typeface="Arial" panose="020B0604020202020204" pitchFamily="34" charset="0"/>
              </a:rPr>
              <a:t>Lunsford - </a:t>
            </a:r>
            <a:r>
              <a:rPr lang="en-US" sz="2000" dirty="0" smtClean="0"/>
              <a:t>alternate </a:t>
            </a:r>
            <a:r>
              <a:rPr lang="en-US" sz="2000" dirty="0"/>
              <a:t>wall </a:t>
            </a:r>
            <a:r>
              <a:rPr lang="en-US" sz="2000" dirty="0" smtClean="0"/>
              <a:t>conditioning using </a:t>
            </a:r>
            <a:r>
              <a:rPr lang="en-US" sz="2000" dirty="0" smtClean="0">
                <a:latin typeface="Arial" panose="020B0604020202020204" pitchFamily="34" charset="0"/>
                <a:cs typeface="Arial" panose="020B0604020202020204" pitchFamily="34" charset="0"/>
              </a:rPr>
              <a:t>boron powder dropper</a:t>
            </a:r>
          </a:p>
          <a:p>
            <a:pPr>
              <a:lnSpc>
                <a:spcPct val="115000"/>
              </a:lnSpc>
            </a:pPr>
            <a:r>
              <a:rPr lang="en-US" sz="2400" dirty="0" smtClean="0">
                <a:latin typeface="Arial" panose="020B0604020202020204" pitchFamily="34" charset="0"/>
                <a:cs typeface="Arial" panose="020B0604020202020204" pitchFamily="34" charset="0"/>
              </a:rPr>
              <a:t>WEST:  start-up, RF physics, high-Z </a:t>
            </a:r>
            <a:r>
              <a:rPr lang="en-US" sz="2400" dirty="0"/>
              <a:t>PMI, real-time wall </a:t>
            </a:r>
            <a:r>
              <a:rPr lang="en-US" sz="2400" dirty="0" smtClean="0"/>
              <a:t>protection</a:t>
            </a:r>
            <a:endParaRPr lang="en-US" sz="2400" dirty="0" smtClean="0">
              <a:latin typeface="Arial" panose="020B0604020202020204" pitchFamily="34" charset="0"/>
              <a:cs typeface="Arial" panose="020B0604020202020204" pitchFamily="34" charset="0"/>
            </a:endParaRPr>
          </a:p>
          <a:p>
            <a:pPr lvl="1">
              <a:lnSpc>
                <a:spcPct val="115000"/>
              </a:lnSpc>
            </a:pPr>
            <a:r>
              <a:rPr lang="en-US" sz="2100" dirty="0" smtClean="0">
                <a:latin typeface="Arial" panose="020B0604020202020204" pitchFamily="34" charset="0"/>
                <a:cs typeface="Arial" panose="020B0604020202020204" pitchFamily="34" charset="0"/>
              </a:rPr>
              <a:t>Mueller going in spring, </a:t>
            </a:r>
            <a:r>
              <a:rPr lang="en-US" sz="2100" dirty="0" err="1" smtClean="0">
                <a:latin typeface="Arial" panose="020B0604020202020204" pitchFamily="34" charset="0"/>
                <a:cs typeface="Arial" panose="020B0604020202020204" pitchFamily="34" charset="0"/>
              </a:rPr>
              <a:t>Reinke</a:t>
            </a:r>
            <a:r>
              <a:rPr lang="en-US" sz="2100" dirty="0" smtClean="0">
                <a:latin typeface="Arial" panose="020B0604020202020204" pitchFamily="34" charset="0"/>
                <a:cs typeface="Arial" panose="020B0604020202020204" pitchFamily="34" charset="0"/>
              </a:rPr>
              <a:t> (ORNL) in fall, possibly PPPL RF physicists </a:t>
            </a:r>
          </a:p>
          <a:p>
            <a:pPr>
              <a:lnSpc>
                <a:spcPct val="115000"/>
              </a:lnSpc>
            </a:pPr>
            <a:r>
              <a:rPr lang="en-US" sz="2400" dirty="0" smtClean="0"/>
              <a:t>LAPD at UCLA </a:t>
            </a:r>
            <a:r>
              <a:rPr lang="en-US" sz="2400" dirty="0"/>
              <a:t>- RF </a:t>
            </a:r>
            <a:r>
              <a:rPr lang="en-US" sz="2400" dirty="0" smtClean="0"/>
              <a:t>coupling and heating physics, cavity modes </a:t>
            </a:r>
          </a:p>
          <a:p>
            <a:pPr lvl="1">
              <a:lnSpc>
                <a:spcPct val="115000"/>
              </a:lnSpc>
            </a:pPr>
            <a:r>
              <a:rPr lang="en-US" sz="2100" dirty="0" smtClean="0"/>
              <a:t>R. Perkins leading RF development efforts</a:t>
            </a:r>
          </a:p>
          <a:p>
            <a:pPr>
              <a:lnSpc>
                <a:spcPct val="115000"/>
              </a:lnSpc>
            </a:pPr>
            <a:r>
              <a:rPr lang="en-US" sz="2500" dirty="0" smtClean="0"/>
              <a:t>HL2A in China offering significant run-time</a:t>
            </a:r>
          </a:p>
          <a:p>
            <a:pPr lvl="1">
              <a:lnSpc>
                <a:spcPct val="115000"/>
              </a:lnSpc>
            </a:pPr>
            <a:r>
              <a:rPr lang="en-US" sz="2100" dirty="0"/>
              <a:t>Y. Ren </a:t>
            </a:r>
            <a:r>
              <a:rPr lang="en-US" sz="2100" dirty="0" smtClean="0"/>
              <a:t>presented </a:t>
            </a:r>
            <a:r>
              <a:rPr lang="en-US" sz="2100" dirty="0"/>
              <a:t>capabilities/opportunities </a:t>
            </a:r>
            <a:r>
              <a:rPr lang="en-US" sz="2100" dirty="0" smtClean="0"/>
              <a:t>in December, gathering ideas now</a:t>
            </a:r>
            <a:endParaRPr lang="en-US" sz="2100" dirty="0"/>
          </a:p>
          <a:p>
            <a:pPr>
              <a:lnSpc>
                <a:spcPct val="115000"/>
              </a:lnSpc>
            </a:pPr>
            <a:endParaRPr lang="en-US" sz="2400" dirty="0"/>
          </a:p>
        </p:txBody>
      </p:sp>
      <p:sp>
        <p:nvSpPr>
          <p:cNvPr id="3" name="Title 2"/>
          <p:cNvSpPr>
            <a:spLocks noGrp="1"/>
          </p:cNvSpPr>
          <p:nvPr>
            <p:ph type="title"/>
          </p:nvPr>
        </p:nvSpPr>
        <p:spPr/>
        <p:txBody>
          <a:bodyPr>
            <a:normAutofit fontScale="90000"/>
          </a:bodyPr>
          <a:lstStyle/>
          <a:p>
            <a:r>
              <a:rPr lang="en-US" sz="3200" dirty="0" smtClean="0">
                <a:latin typeface="Arial" charset="0"/>
              </a:rPr>
              <a:t>Example enhanced </a:t>
            </a:r>
            <a:r>
              <a:rPr lang="en-US" sz="3200" dirty="0">
                <a:latin typeface="Arial" charset="0"/>
              </a:rPr>
              <a:t>c</a:t>
            </a:r>
            <a:r>
              <a:rPr lang="en-US" sz="3200" dirty="0" smtClean="0">
                <a:latin typeface="Arial" charset="0"/>
              </a:rPr>
              <a:t>ollaborations </a:t>
            </a:r>
            <a:r>
              <a:rPr lang="en-US" sz="3200" dirty="0">
                <a:latin typeface="Arial" charset="0"/>
              </a:rPr>
              <a:t>for </a:t>
            </a:r>
            <a:r>
              <a:rPr lang="en-US" sz="3200" dirty="0" smtClean="0">
                <a:latin typeface="Arial" charset="0"/>
              </a:rPr>
              <a:t>outage </a:t>
            </a:r>
            <a:r>
              <a:rPr lang="en-US" sz="3200" dirty="0">
                <a:latin typeface="Arial" charset="0"/>
              </a:rPr>
              <a:t>p</a:t>
            </a:r>
            <a:r>
              <a:rPr lang="en-US" sz="3200" dirty="0" smtClean="0">
                <a:latin typeface="Arial" charset="0"/>
              </a:rPr>
              <a:t>eriod</a:t>
            </a:r>
            <a:br>
              <a:rPr lang="en-US" sz="3200" dirty="0" smtClean="0">
                <a:latin typeface="Arial" charset="0"/>
              </a:rPr>
            </a:br>
            <a:r>
              <a:rPr lang="en-US" sz="2800" dirty="0" smtClean="0">
                <a:solidFill>
                  <a:srgbClr val="C00000"/>
                </a:solidFill>
                <a:latin typeface="Arial" charset="0"/>
              </a:rPr>
              <a:t>Building </a:t>
            </a:r>
            <a:r>
              <a:rPr lang="en-US" sz="2800" dirty="0">
                <a:solidFill>
                  <a:srgbClr val="C00000"/>
                </a:solidFill>
                <a:latin typeface="Arial" charset="0"/>
              </a:rPr>
              <a:t>upon and </a:t>
            </a:r>
            <a:r>
              <a:rPr lang="en-US" sz="2800" dirty="0" smtClean="0">
                <a:solidFill>
                  <a:srgbClr val="C00000"/>
                </a:solidFill>
                <a:latin typeface="Arial" charset="0"/>
              </a:rPr>
              <a:t>informing </a:t>
            </a:r>
            <a:r>
              <a:rPr lang="en-US" sz="2800" dirty="0">
                <a:solidFill>
                  <a:srgbClr val="C00000"/>
                </a:solidFill>
                <a:latin typeface="Arial" charset="0"/>
              </a:rPr>
              <a:t>NSTX-U </a:t>
            </a:r>
            <a:r>
              <a:rPr lang="en-US" sz="2800" dirty="0" smtClean="0">
                <a:solidFill>
                  <a:srgbClr val="C00000"/>
                </a:solidFill>
                <a:latin typeface="Arial" charset="0"/>
              </a:rPr>
              <a:t>research</a:t>
            </a:r>
            <a:endParaRPr lang="en-US" sz="3200" dirty="0">
              <a:solidFill>
                <a:srgbClr val="C00000"/>
              </a:solidFill>
            </a:endParaRPr>
          </a:p>
        </p:txBody>
      </p:sp>
    </p:spTree>
    <p:extLst>
      <p:ext uri="{BB962C8B-B14F-4D97-AF65-F5344CB8AC3E}">
        <p14:creationId xmlns:p14="http://schemas.microsoft.com/office/powerpoint/2010/main" val="7322102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4156"/>
            <a:ext cx="9144000" cy="900244"/>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smtClean="0"/>
              <a:t>DIII-D National Campaign proposals assessed by NSTX-U </a:t>
            </a:r>
          </a:p>
          <a:p>
            <a:r>
              <a:rPr lang="en-US" sz="2600" dirty="0" smtClean="0">
                <a:solidFill>
                  <a:srgbClr val="C00000"/>
                </a:solidFill>
              </a:rPr>
              <a:t>Initial guidance: 3+1 week for campaign (4-day weeks)</a:t>
            </a:r>
            <a:endParaRPr lang="en-US" sz="2600" dirty="0">
              <a:solidFill>
                <a:srgbClr val="C00000"/>
              </a:solidFill>
            </a:endParaRPr>
          </a:p>
        </p:txBody>
      </p:sp>
      <p:sp>
        <p:nvSpPr>
          <p:cNvPr id="7" name="Content Placeholder 2"/>
          <p:cNvSpPr txBox="1">
            <a:spLocks/>
          </p:cNvSpPr>
          <p:nvPr/>
        </p:nvSpPr>
        <p:spPr>
          <a:xfrm>
            <a:off x="76200" y="1083054"/>
            <a:ext cx="8991600" cy="539394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Solicited &amp; received proposal synopses from team</a:t>
            </a:r>
          </a:p>
          <a:p>
            <a:r>
              <a:rPr lang="en-US" sz="2800" dirty="0" smtClean="0"/>
              <a:t>Run-time over-subscribed by factor of two to three</a:t>
            </a:r>
          </a:p>
          <a:p>
            <a:pPr lvl="1"/>
            <a:r>
              <a:rPr lang="en-US" sz="2400" dirty="0" smtClean="0"/>
              <a:t>Boundary: 17 proposals, 17 days req. </a:t>
            </a:r>
          </a:p>
          <a:p>
            <a:pPr lvl="1"/>
            <a:r>
              <a:rPr lang="en-US" sz="2400" dirty="0" smtClean="0"/>
              <a:t>Core: 12 proposals, 12 days req.</a:t>
            </a:r>
          </a:p>
          <a:p>
            <a:pPr lvl="1"/>
            <a:r>
              <a:rPr lang="en-US" sz="2400" dirty="0" smtClean="0"/>
              <a:t>Integrated Scenario: 8 proposals, 7.5 days req.</a:t>
            </a:r>
          </a:p>
          <a:p>
            <a:r>
              <a:rPr lang="en-US" sz="2800" dirty="0" smtClean="0">
                <a:solidFill>
                  <a:srgbClr val="0000FF"/>
                </a:solidFill>
              </a:rPr>
              <a:t>Prioritization process</a:t>
            </a:r>
          </a:p>
          <a:p>
            <a:pPr lvl="1"/>
            <a:r>
              <a:rPr lang="en-US" sz="2400" dirty="0" smtClean="0"/>
              <a:t>NSTX-U recommendations: Based on near-term NSTX-U goals, well-defined ideas that require minimal operational development, Early Career considerations</a:t>
            </a:r>
          </a:p>
          <a:p>
            <a:pPr lvl="1"/>
            <a:r>
              <a:rPr lang="en-US" sz="2400" dirty="0" smtClean="0"/>
              <a:t>NSTX-U selections discussed with GA, FFCC in December</a:t>
            </a:r>
          </a:p>
          <a:p>
            <a:pPr lvl="2"/>
            <a:r>
              <a:rPr lang="en-US" b="1" dirty="0">
                <a:solidFill>
                  <a:srgbClr val="C00000"/>
                </a:solidFill>
              </a:rPr>
              <a:t>12 days total:  Priority 1 (8 days), Priority 2 (4 days</a:t>
            </a:r>
            <a:r>
              <a:rPr lang="en-US" b="1" dirty="0" smtClean="0">
                <a:solidFill>
                  <a:srgbClr val="C00000"/>
                </a:solidFill>
              </a:rPr>
              <a:t>)</a:t>
            </a:r>
            <a:endParaRPr lang="en-US" sz="2800" dirty="0" smtClean="0"/>
          </a:p>
          <a:p>
            <a:pPr lvl="1"/>
            <a:r>
              <a:rPr lang="en-US" sz="2400" dirty="0" smtClean="0"/>
              <a:t>Final selections will be made in coming days</a:t>
            </a:r>
            <a:endParaRPr lang="en-US" sz="2800" dirty="0" smtClean="0"/>
          </a:p>
        </p:txBody>
      </p:sp>
    </p:spTree>
    <p:extLst>
      <p:ext uri="{BB962C8B-B14F-4D97-AF65-F5344CB8AC3E}">
        <p14:creationId xmlns:p14="http://schemas.microsoft.com/office/powerpoint/2010/main" val="34175067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458200" cy="5257800"/>
          </a:xfrm>
        </p:spPr>
        <p:txBody>
          <a:bodyPr>
            <a:normAutofit fontScale="77500" lnSpcReduction="20000"/>
          </a:bodyPr>
          <a:lstStyle/>
          <a:p>
            <a:pPr>
              <a:lnSpc>
                <a:spcPct val="170000"/>
              </a:lnSpc>
            </a:pPr>
            <a:r>
              <a:rPr lang="en-US" sz="3600" b="1" dirty="0">
                <a:solidFill>
                  <a:schemeClr val="bg1">
                    <a:lumMod val="75000"/>
                  </a:schemeClr>
                </a:solidFill>
              </a:rPr>
              <a:t>NSTX-U mission</a:t>
            </a:r>
          </a:p>
          <a:p>
            <a:pPr>
              <a:lnSpc>
                <a:spcPct val="170000"/>
              </a:lnSpc>
            </a:pPr>
            <a:r>
              <a:rPr lang="en-US" sz="3600" b="1" dirty="0">
                <a:solidFill>
                  <a:schemeClr val="bg1">
                    <a:lumMod val="75000"/>
                  </a:schemeClr>
                </a:solidFill>
              </a:rPr>
              <a:t>Selected highlights from 1st NSTX-U run</a:t>
            </a:r>
          </a:p>
          <a:p>
            <a:pPr>
              <a:lnSpc>
                <a:spcPct val="170000"/>
              </a:lnSpc>
            </a:pPr>
            <a:r>
              <a:rPr lang="en-US" sz="3600" b="1" dirty="0" smtClean="0">
                <a:solidFill>
                  <a:schemeClr val="bg1">
                    <a:lumMod val="75000"/>
                  </a:schemeClr>
                </a:solidFill>
              </a:rPr>
              <a:t>Progress toward DOE/FES Notable Outcomes</a:t>
            </a:r>
          </a:p>
          <a:p>
            <a:pPr>
              <a:lnSpc>
                <a:spcPct val="170000"/>
              </a:lnSpc>
            </a:pPr>
            <a:r>
              <a:rPr lang="en-US" sz="3600" b="1" dirty="0" smtClean="0">
                <a:solidFill>
                  <a:schemeClr val="bg1">
                    <a:lumMod val="75000"/>
                  </a:schemeClr>
                </a:solidFill>
              </a:rPr>
              <a:t>Collaborations</a:t>
            </a:r>
            <a:endParaRPr lang="en-US" sz="3600" b="1" dirty="0">
              <a:solidFill>
                <a:schemeClr val="bg1">
                  <a:lumMod val="75000"/>
                </a:schemeClr>
              </a:solidFill>
            </a:endParaRPr>
          </a:p>
          <a:p>
            <a:pPr>
              <a:lnSpc>
                <a:spcPct val="170000"/>
              </a:lnSpc>
            </a:pPr>
            <a:r>
              <a:rPr lang="en-US" sz="3600" b="1" dirty="0"/>
              <a:t>NSTX-U technical challenges</a:t>
            </a:r>
          </a:p>
          <a:p>
            <a:pPr>
              <a:lnSpc>
                <a:spcPct val="170000"/>
              </a:lnSpc>
            </a:pPr>
            <a:r>
              <a:rPr lang="en-US" sz="3600" b="1" dirty="0">
                <a:solidFill>
                  <a:schemeClr val="bg1">
                    <a:lumMod val="75000"/>
                  </a:schemeClr>
                </a:solidFill>
              </a:rPr>
              <a:t>Recovery effort</a:t>
            </a:r>
          </a:p>
          <a:p>
            <a:pPr>
              <a:lnSpc>
                <a:spcPct val="170000"/>
              </a:lnSpc>
            </a:pPr>
            <a:r>
              <a:rPr lang="en-US" sz="3600" b="1" dirty="0">
                <a:solidFill>
                  <a:schemeClr val="bg1">
                    <a:lumMod val="75000"/>
                  </a:schemeClr>
                </a:solidFill>
              </a:rPr>
              <a:t>5 year plan </a:t>
            </a:r>
            <a:r>
              <a:rPr lang="en-US" sz="3600" b="1" dirty="0" smtClean="0">
                <a:solidFill>
                  <a:schemeClr val="bg1">
                    <a:lumMod val="75000"/>
                  </a:schemeClr>
                </a:solidFill>
              </a:rPr>
              <a:t>discussion</a:t>
            </a:r>
            <a:endParaRPr lang="en-US" sz="3600" b="1" dirty="0">
              <a:solidFill>
                <a:schemeClr val="bg1">
                  <a:lumMod val="75000"/>
                </a:schemeClr>
              </a:solidFill>
            </a:endParaRPr>
          </a:p>
        </p:txBody>
      </p:sp>
      <p:sp>
        <p:nvSpPr>
          <p:cNvPr id="3" name="Title 2"/>
          <p:cNvSpPr>
            <a:spLocks noGrp="1"/>
          </p:cNvSpPr>
          <p:nvPr>
            <p:ph type="title"/>
          </p:nvPr>
        </p:nvSpPr>
        <p:spPr/>
        <p:txBody>
          <a:bodyPr/>
          <a:lstStyle/>
          <a:p>
            <a:r>
              <a:rPr lang="en-US" dirty="0" smtClean="0"/>
              <a:t>Outline</a:t>
            </a:r>
            <a:endParaRPr lang="en-US" dirty="0"/>
          </a:p>
        </p:txBody>
      </p:sp>
    </p:spTree>
    <p:extLst>
      <p:ext uri="{BB962C8B-B14F-4D97-AF65-F5344CB8AC3E}">
        <p14:creationId xmlns:p14="http://schemas.microsoft.com/office/powerpoint/2010/main" val="20841769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458200" cy="5257800"/>
          </a:xfrm>
        </p:spPr>
        <p:txBody>
          <a:bodyPr>
            <a:normAutofit fontScale="77500" lnSpcReduction="20000"/>
          </a:bodyPr>
          <a:lstStyle/>
          <a:p>
            <a:pPr>
              <a:lnSpc>
                <a:spcPct val="170000"/>
              </a:lnSpc>
            </a:pPr>
            <a:r>
              <a:rPr lang="en-US" sz="3600" b="1" dirty="0"/>
              <a:t>NSTX-U mission</a:t>
            </a:r>
          </a:p>
          <a:p>
            <a:pPr>
              <a:lnSpc>
                <a:spcPct val="170000"/>
              </a:lnSpc>
            </a:pPr>
            <a:r>
              <a:rPr lang="en-US" sz="3600" b="1" dirty="0"/>
              <a:t>Selected highlights from 1st NSTX-U run</a:t>
            </a:r>
          </a:p>
          <a:p>
            <a:pPr>
              <a:lnSpc>
                <a:spcPct val="170000"/>
              </a:lnSpc>
            </a:pPr>
            <a:r>
              <a:rPr lang="en-US" sz="3600" b="1" dirty="0" smtClean="0"/>
              <a:t>Progress toward DOE/FES Notable Outcomes</a:t>
            </a:r>
          </a:p>
          <a:p>
            <a:pPr>
              <a:lnSpc>
                <a:spcPct val="170000"/>
              </a:lnSpc>
            </a:pPr>
            <a:r>
              <a:rPr lang="en-US" sz="3600" b="1" dirty="0" smtClean="0"/>
              <a:t>Collaborations</a:t>
            </a:r>
            <a:endParaRPr lang="en-US" sz="3600" b="1" dirty="0"/>
          </a:p>
          <a:p>
            <a:pPr>
              <a:lnSpc>
                <a:spcPct val="170000"/>
              </a:lnSpc>
            </a:pPr>
            <a:r>
              <a:rPr lang="en-US" sz="3600" b="1" dirty="0"/>
              <a:t>NSTX-U technical challenges</a:t>
            </a:r>
          </a:p>
          <a:p>
            <a:pPr>
              <a:lnSpc>
                <a:spcPct val="170000"/>
              </a:lnSpc>
            </a:pPr>
            <a:r>
              <a:rPr lang="en-US" sz="3600" b="1" dirty="0"/>
              <a:t>Recovery effort</a:t>
            </a:r>
          </a:p>
          <a:p>
            <a:pPr>
              <a:lnSpc>
                <a:spcPct val="170000"/>
              </a:lnSpc>
            </a:pPr>
            <a:r>
              <a:rPr lang="en-US" sz="3600" b="1" dirty="0"/>
              <a:t>5 year plan </a:t>
            </a:r>
            <a:r>
              <a:rPr lang="en-US" sz="3600" b="1" dirty="0" smtClean="0"/>
              <a:t>discussion</a:t>
            </a:r>
            <a:endParaRPr lang="en-US" sz="3600" b="1" dirty="0"/>
          </a:p>
        </p:txBody>
      </p:sp>
      <p:sp>
        <p:nvSpPr>
          <p:cNvPr id="3" name="Title 2"/>
          <p:cNvSpPr>
            <a:spLocks noGrp="1"/>
          </p:cNvSpPr>
          <p:nvPr>
            <p:ph type="title"/>
          </p:nvPr>
        </p:nvSpPr>
        <p:spPr/>
        <p:txBody>
          <a:bodyPr/>
          <a:lstStyle/>
          <a:p>
            <a:r>
              <a:rPr lang="en-US" b="1" dirty="0" smtClean="0"/>
              <a:t>Outline</a:t>
            </a:r>
            <a:endParaRPr lang="en-US" b="1" dirty="0"/>
          </a:p>
        </p:txBody>
      </p:sp>
    </p:spTree>
    <p:extLst>
      <p:ext uri="{BB962C8B-B14F-4D97-AF65-F5344CB8AC3E}">
        <p14:creationId xmlns:p14="http://schemas.microsoft.com/office/powerpoint/2010/main" val="2200130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PF1AU coil developed turn-to-turn short(s)</a:t>
            </a:r>
          </a:p>
        </p:txBody>
      </p:sp>
      <p:pic>
        <p:nvPicPr>
          <p:cNvPr id="5" name="Shape 60" descr="Screen Shot 2016-07-08 at 12.22.44 PM.png"/>
          <p:cNvPicPr preferRelativeResize="0"/>
          <p:nvPr/>
        </p:nvPicPr>
        <p:blipFill>
          <a:blip r:embed="rId2">
            <a:alphaModFix/>
          </a:blip>
          <a:stretch>
            <a:fillRect/>
          </a:stretch>
        </p:blipFill>
        <p:spPr>
          <a:xfrm>
            <a:off x="260414" y="2002632"/>
            <a:ext cx="2667000" cy="3940968"/>
          </a:xfrm>
          <a:prstGeom prst="rect">
            <a:avLst/>
          </a:prstGeom>
          <a:noFill/>
          <a:ln>
            <a:noFill/>
          </a:ln>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675" y="1701801"/>
            <a:ext cx="3146609" cy="38623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632014" y="2231232"/>
            <a:ext cx="914400" cy="1066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2546414" y="1701800"/>
            <a:ext cx="2449261" cy="529432"/>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546414" y="3298032"/>
            <a:ext cx="2449261" cy="2266156"/>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458200" y="4564618"/>
            <a:ext cx="570990" cy="307777"/>
          </a:xfrm>
          <a:prstGeom prst="rect">
            <a:avLst/>
          </a:prstGeom>
          <a:noFill/>
        </p:spPr>
        <p:txBody>
          <a:bodyPr wrap="none" rtlCol="0">
            <a:spAutoFit/>
          </a:bodyPr>
          <a:lstStyle/>
          <a:p>
            <a:r>
              <a:rPr lang="en-US" sz="1400" b="1" dirty="0" smtClean="0"/>
              <a:t>PF3U</a:t>
            </a:r>
            <a:endParaRPr lang="en-US" sz="1400" b="1" dirty="0"/>
          </a:p>
        </p:txBody>
      </p:sp>
      <p:sp>
        <p:nvSpPr>
          <p:cNvPr id="23" name="TextBox 22"/>
          <p:cNvSpPr txBox="1"/>
          <p:nvPr/>
        </p:nvSpPr>
        <p:spPr>
          <a:xfrm>
            <a:off x="8458200" y="3683000"/>
            <a:ext cx="570990" cy="307777"/>
          </a:xfrm>
          <a:prstGeom prst="rect">
            <a:avLst/>
          </a:prstGeom>
          <a:noFill/>
        </p:spPr>
        <p:txBody>
          <a:bodyPr wrap="none" rtlCol="0">
            <a:spAutoFit/>
          </a:bodyPr>
          <a:lstStyle/>
          <a:p>
            <a:r>
              <a:rPr lang="en-US" sz="1400" b="1" dirty="0" smtClean="0"/>
              <a:t>PF2U</a:t>
            </a:r>
            <a:endParaRPr lang="en-US" sz="1400" b="1" dirty="0"/>
          </a:p>
        </p:txBody>
      </p:sp>
      <p:cxnSp>
        <p:nvCxnSpPr>
          <p:cNvPr id="25" name="Straight Arrow Connector 24"/>
          <p:cNvCxnSpPr/>
          <p:nvPr/>
        </p:nvCxnSpPr>
        <p:spPr>
          <a:xfrm flipH="1">
            <a:off x="6214875" y="3858483"/>
            <a:ext cx="2243325" cy="205517"/>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205475" y="4718507"/>
            <a:ext cx="1252725" cy="139759"/>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315290" y="1942068"/>
            <a:ext cx="354584" cy="307777"/>
          </a:xfrm>
          <a:prstGeom prst="rect">
            <a:avLst/>
          </a:prstGeom>
          <a:noFill/>
        </p:spPr>
        <p:txBody>
          <a:bodyPr wrap="none" rtlCol="0">
            <a:spAutoFit/>
          </a:bodyPr>
          <a:lstStyle/>
          <a:p>
            <a:pPr algn="r"/>
            <a:r>
              <a:rPr lang="en-US" sz="1400" b="1" dirty="0" smtClean="0"/>
              <a:t>TF</a:t>
            </a:r>
            <a:endParaRPr lang="en-US" sz="1400" b="1" dirty="0"/>
          </a:p>
        </p:txBody>
      </p:sp>
      <p:sp>
        <p:nvSpPr>
          <p:cNvPr id="29" name="TextBox 28"/>
          <p:cNvSpPr txBox="1"/>
          <p:nvPr/>
        </p:nvSpPr>
        <p:spPr>
          <a:xfrm>
            <a:off x="4227893" y="2841823"/>
            <a:ext cx="420307" cy="307777"/>
          </a:xfrm>
          <a:prstGeom prst="rect">
            <a:avLst/>
          </a:prstGeom>
          <a:noFill/>
        </p:spPr>
        <p:txBody>
          <a:bodyPr wrap="none" rtlCol="0">
            <a:spAutoFit/>
          </a:bodyPr>
          <a:lstStyle/>
          <a:p>
            <a:pPr algn="r"/>
            <a:r>
              <a:rPr lang="en-US" sz="1400" b="1" dirty="0" smtClean="0"/>
              <a:t>OH</a:t>
            </a:r>
            <a:endParaRPr lang="en-US" sz="1400" b="1" dirty="0"/>
          </a:p>
        </p:txBody>
      </p:sp>
      <p:sp>
        <p:nvSpPr>
          <p:cNvPr id="30" name="TextBox 29"/>
          <p:cNvSpPr txBox="1"/>
          <p:nvPr/>
        </p:nvSpPr>
        <p:spPr>
          <a:xfrm>
            <a:off x="3542761" y="3850046"/>
            <a:ext cx="1309397" cy="584775"/>
          </a:xfrm>
          <a:prstGeom prst="rect">
            <a:avLst/>
          </a:prstGeom>
          <a:noFill/>
        </p:spPr>
        <p:txBody>
          <a:bodyPr wrap="none" rtlCol="0" anchor="ctr">
            <a:spAutoFit/>
          </a:bodyPr>
          <a:lstStyle/>
          <a:p>
            <a:pPr algn="r"/>
            <a:r>
              <a:rPr lang="en-US" sz="3200" b="1" dirty="0" smtClean="0"/>
              <a:t>PF1AU</a:t>
            </a:r>
            <a:endParaRPr lang="en-US" sz="3200" b="1" dirty="0"/>
          </a:p>
        </p:txBody>
      </p:sp>
      <p:cxnSp>
        <p:nvCxnSpPr>
          <p:cNvPr id="31" name="Straight Arrow Connector 30"/>
          <p:cNvCxnSpPr>
            <a:stCxn id="28" idx="3"/>
          </p:cNvCxnSpPr>
          <p:nvPr/>
        </p:nvCxnSpPr>
        <p:spPr>
          <a:xfrm>
            <a:off x="4669874" y="2095957"/>
            <a:ext cx="533400" cy="358913"/>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4657933" y="2997200"/>
            <a:ext cx="676067" cy="47110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4800600" y="4170750"/>
            <a:ext cx="533400" cy="271561"/>
          </a:xfrm>
          <a:prstGeom prst="straightConnector1">
            <a:avLst/>
          </a:prstGeom>
          <a:ln w="3810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063389" y="3451423"/>
            <a:ext cx="671979" cy="307777"/>
          </a:xfrm>
          <a:prstGeom prst="rect">
            <a:avLst/>
          </a:prstGeom>
          <a:noFill/>
        </p:spPr>
        <p:txBody>
          <a:bodyPr wrap="none" rtlCol="0" anchor="ctr">
            <a:spAutoFit/>
          </a:bodyPr>
          <a:lstStyle/>
          <a:p>
            <a:pPr algn="r"/>
            <a:r>
              <a:rPr lang="en-US" sz="1400" b="1" dirty="0" smtClean="0"/>
              <a:t>PF1BU</a:t>
            </a:r>
            <a:endParaRPr lang="en-US" sz="1400" b="1" dirty="0"/>
          </a:p>
        </p:txBody>
      </p:sp>
      <p:sp>
        <p:nvSpPr>
          <p:cNvPr id="33" name="TextBox 32"/>
          <p:cNvSpPr txBox="1"/>
          <p:nvPr/>
        </p:nvSpPr>
        <p:spPr>
          <a:xfrm>
            <a:off x="4048847" y="3166645"/>
            <a:ext cx="665567" cy="307777"/>
          </a:xfrm>
          <a:prstGeom prst="rect">
            <a:avLst/>
          </a:prstGeom>
          <a:noFill/>
        </p:spPr>
        <p:txBody>
          <a:bodyPr wrap="none" rtlCol="0" anchor="ctr">
            <a:spAutoFit/>
          </a:bodyPr>
          <a:lstStyle/>
          <a:p>
            <a:pPr algn="r"/>
            <a:r>
              <a:rPr lang="en-US" sz="1400" b="1" dirty="0" smtClean="0"/>
              <a:t>PF1CU</a:t>
            </a:r>
            <a:endParaRPr lang="en-US" sz="1400" b="1" dirty="0"/>
          </a:p>
        </p:txBody>
      </p:sp>
      <p:cxnSp>
        <p:nvCxnSpPr>
          <p:cNvPr id="43" name="Straight Arrow Connector 42"/>
          <p:cNvCxnSpPr/>
          <p:nvPr/>
        </p:nvCxnSpPr>
        <p:spPr>
          <a:xfrm>
            <a:off x="2209800" y="685800"/>
            <a:ext cx="1561244" cy="3225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5334000" y="3886200"/>
            <a:ext cx="152400" cy="1192312"/>
          </a:xfrm>
          <a:prstGeom prst="roundRect">
            <a:avLst>
              <a:gd name="adj" fmla="val 43708"/>
            </a:avLst>
          </a:prstGeom>
          <a:no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4714414" y="3567499"/>
            <a:ext cx="854412" cy="572701"/>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714414" y="3320534"/>
            <a:ext cx="1067178" cy="702965"/>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8815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295400"/>
            <a:ext cx="4267200" cy="4953000"/>
          </a:xfrm>
        </p:spPr>
        <p:txBody>
          <a:bodyPr>
            <a:normAutofit/>
          </a:bodyPr>
          <a:lstStyle/>
          <a:p>
            <a:pPr marL="169863" indent="-169863">
              <a:spcBef>
                <a:spcPts val="0"/>
              </a:spcBef>
              <a:buFont typeface="Arial"/>
              <a:buChar char="•"/>
            </a:pPr>
            <a:r>
              <a:rPr lang="en-US" sz="2400" dirty="0" smtClean="0">
                <a:solidFill>
                  <a:schemeClr val="dk1"/>
                </a:solidFill>
              </a:rPr>
              <a:t>PF1AU carried current while open circuited during OH pre-charge phase</a:t>
            </a:r>
          </a:p>
          <a:p>
            <a:pPr marL="0" indent="0">
              <a:spcBef>
                <a:spcPts val="0"/>
              </a:spcBef>
              <a:buNone/>
            </a:pPr>
            <a:r>
              <a:rPr lang="en-US" sz="2400" dirty="0">
                <a:solidFill>
                  <a:schemeClr val="dk1"/>
                </a:solidFill>
              </a:rPr>
              <a:t> </a:t>
            </a:r>
            <a:r>
              <a:rPr lang="en-US" sz="2400" dirty="0" smtClean="0">
                <a:solidFill>
                  <a:schemeClr val="dk1"/>
                </a:solidFill>
              </a:rPr>
              <a:t> </a:t>
            </a:r>
          </a:p>
          <a:p>
            <a:pPr>
              <a:spcBef>
                <a:spcPts val="0"/>
              </a:spcBef>
              <a:spcAft>
                <a:spcPts val="1000"/>
              </a:spcAft>
            </a:pPr>
            <a:r>
              <a:rPr lang="en" sz="2400" dirty="0" smtClean="0">
                <a:solidFill>
                  <a:schemeClr val="dk1"/>
                </a:solidFill>
              </a:rPr>
              <a:t>Starts to </a:t>
            </a:r>
            <a:r>
              <a:rPr lang="en-US" sz="2400" dirty="0" smtClean="0">
                <a:solidFill>
                  <a:schemeClr val="dk1"/>
                </a:solidFill>
              </a:rPr>
              <a:t>conduct</a:t>
            </a:r>
            <a:r>
              <a:rPr lang="en" sz="2400" dirty="0" smtClean="0">
                <a:solidFill>
                  <a:schemeClr val="dk1"/>
                </a:solidFill>
              </a:rPr>
              <a:t> </a:t>
            </a:r>
            <a:r>
              <a:rPr lang="en-US" sz="2400" dirty="0" smtClean="0">
                <a:solidFill>
                  <a:schemeClr val="dk1"/>
                </a:solidFill>
              </a:rPr>
              <a:t>current</a:t>
            </a:r>
            <a:r>
              <a:rPr lang="en" sz="2400" dirty="0" smtClean="0">
                <a:solidFill>
                  <a:schemeClr val="dk1"/>
                </a:solidFill>
              </a:rPr>
              <a:t> at the end of ~March / April</a:t>
            </a:r>
            <a:endParaRPr lang="en-US" sz="2400" dirty="0" smtClean="0">
              <a:solidFill>
                <a:schemeClr val="dk1"/>
              </a:solidFill>
            </a:endParaRPr>
          </a:p>
          <a:p>
            <a:pPr>
              <a:spcBef>
                <a:spcPts val="0"/>
              </a:spcBef>
              <a:spcAft>
                <a:spcPts val="1000"/>
              </a:spcAft>
            </a:pPr>
            <a:endParaRPr lang="en" sz="2400" dirty="0">
              <a:solidFill>
                <a:schemeClr val="dk1"/>
              </a:solidFill>
            </a:endParaRPr>
          </a:p>
          <a:p>
            <a:pPr marL="169863" lvl="0" indent="-169863">
              <a:spcBef>
                <a:spcPts val="0"/>
              </a:spcBef>
              <a:spcAft>
                <a:spcPts val="1000"/>
              </a:spcAft>
              <a:buClr>
                <a:schemeClr val="dk1"/>
              </a:buClr>
              <a:buFont typeface="Arial"/>
              <a:buChar char="•"/>
            </a:pPr>
            <a:r>
              <a:rPr lang="en" sz="2400" dirty="0" smtClean="0">
                <a:solidFill>
                  <a:schemeClr val="dk1"/>
                </a:solidFill>
              </a:rPr>
              <a:t>Very </a:t>
            </a:r>
            <a:r>
              <a:rPr lang="en" sz="2400" dirty="0">
                <a:solidFill>
                  <a:schemeClr val="dk1"/>
                </a:solidFill>
              </a:rPr>
              <a:t>fast degradation on the final run day in </a:t>
            </a:r>
            <a:r>
              <a:rPr lang="en" sz="2400" dirty="0" smtClean="0">
                <a:solidFill>
                  <a:schemeClr val="dk1"/>
                </a:solidFill>
              </a:rPr>
              <a:t>June – 100kAt induced current</a:t>
            </a:r>
            <a:endParaRPr lang="en-US" sz="2400" dirty="0" smtClean="0">
              <a:solidFill>
                <a:schemeClr val="dk1"/>
              </a:solidFill>
            </a:endParaRPr>
          </a:p>
          <a:p>
            <a:pPr marL="169863" lvl="0" indent="-169863">
              <a:spcBef>
                <a:spcPts val="0"/>
              </a:spcBef>
              <a:spcAft>
                <a:spcPts val="1000"/>
              </a:spcAft>
              <a:buClr>
                <a:schemeClr val="dk1"/>
              </a:buClr>
              <a:buFont typeface="Arial"/>
              <a:buChar char="•"/>
            </a:pPr>
            <a:endParaRPr lang="en" sz="1200" dirty="0" smtClean="0">
              <a:solidFill>
                <a:schemeClr val="dk1"/>
              </a:solidFill>
            </a:endParaRPr>
          </a:p>
          <a:p>
            <a:pPr marL="169863" indent="-169863">
              <a:spcBef>
                <a:spcPts val="0"/>
              </a:spcBef>
              <a:spcAft>
                <a:spcPts val="1000"/>
              </a:spcAft>
              <a:buClr>
                <a:schemeClr val="dk1"/>
              </a:buClr>
              <a:buFont typeface="Arial"/>
              <a:buChar char="•"/>
            </a:pPr>
            <a:r>
              <a:rPr lang="en" b="1" dirty="0" smtClean="0">
                <a:solidFill>
                  <a:srgbClr val="C00000"/>
                </a:solidFill>
                <a:latin typeface="Arial Narrow" panose="020B0606020202030204" pitchFamily="34" charset="0"/>
              </a:rPr>
              <a:t>PF1AL shows no</a:t>
            </a:r>
            <a:r>
              <a:rPr lang="en-US" b="1" dirty="0">
                <a:solidFill>
                  <a:srgbClr val="C00000"/>
                </a:solidFill>
                <a:latin typeface="Arial Narrow" panose="020B0606020202030204" pitchFamily="34" charset="0"/>
              </a:rPr>
              <a:t> </a:t>
            </a:r>
            <a:r>
              <a:rPr lang="en" b="1" dirty="0" smtClean="0">
                <a:solidFill>
                  <a:srgbClr val="C00000"/>
                </a:solidFill>
                <a:latin typeface="Arial Narrow" panose="020B0606020202030204" pitchFamily="34" charset="0"/>
              </a:rPr>
              <a:t>anomalies</a:t>
            </a:r>
            <a:r>
              <a:rPr lang="en-US" b="1" dirty="0" smtClean="0">
                <a:solidFill>
                  <a:srgbClr val="C00000"/>
                </a:solidFill>
                <a:latin typeface="Arial Narrow" panose="020B0606020202030204" pitchFamily="34" charset="0"/>
              </a:rPr>
              <a:t>   </a:t>
            </a:r>
            <a:endParaRPr lang="en" b="1" dirty="0">
              <a:solidFill>
                <a:srgbClr val="C00000"/>
              </a:solidFill>
              <a:latin typeface="Arial Narrow" panose="020B0606020202030204" pitchFamily="34" charset="0"/>
            </a:endParaRPr>
          </a:p>
        </p:txBody>
      </p:sp>
      <p:sp>
        <p:nvSpPr>
          <p:cNvPr id="3" name="Title 2"/>
          <p:cNvSpPr>
            <a:spLocks noGrp="1"/>
          </p:cNvSpPr>
          <p:nvPr>
            <p:ph type="title"/>
          </p:nvPr>
        </p:nvSpPr>
        <p:spPr/>
        <p:txBody>
          <a:bodyPr>
            <a:noAutofit/>
          </a:bodyPr>
          <a:lstStyle/>
          <a:p>
            <a:r>
              <a:rPr lang="en-US" sz="3200" dirty="0" smtClean="0"/>
              <a:t>PF1AU coil failed gradually - coil inductance decreased </a:t>
            </a:r>
            <a:r>
              <a:rPr lang="en-US" sz="3200" dirty="0"/>
              <a:t>2-5% over three </a:t>
            </a:r>
            <a:r>
              <a:rPr lang="en-US" sz="3200" dirty="0" smtClean="0"/>
              <a:t>month </a:t>
            </a:r>
            <a:r>
              <a:rPr lang="en-US" sz="3200" dirty="0"/>
              <a:t>period</a:t>
            </a:r>
          </a:p>
        </p:txBody>
      </p:sp>
      <p:pic>
        <p:nvPicPr>
          <p:cNvPr id="4" name="Shape 822" descr="PF1aUL_rampup_trends_shotnum.png"/>
          <p:cNvPicPr preferRelativeResize="0"/>
          <p:nvPr/>
        </p:nvPicPr>
        <p:blipFill rotWithShape="1">
          <a:blip r:embed="rId2">
            <a:alphaModFix/>
          </a:blip>
          <a:srcRect/>
          <a:stretch/>
        </p:blipFill>
        <p:spPr>
          <a:xfrm>
            <a:off x="4394911" y="1467375"/>
            <a:ext cx="4749089" cy="4247625"/>
          </a:xfrm>
          <a:prstGeom prst="rect">
            <a:avLst/>
          </a:prstGeom>
          <a:noFill/>
          <a:ln>
            <a:noFill/>
          </a:ln>
        </p:spPr>
      </p:pic>
      <p:sp>
        <p:nvSpPr>
          <p:cNvPr id="5" name="TextBox 4"/>
          <p:cNvSpPr txBox="1"/>
          <p:nvPr/>
        </p:nvSpPr>
        <p:spPr>
          <a:xfrm>
            <a:off x="7391400" y="1905000"/>
            <a:ext cx="620745" cy="369332"/>
          </a:xfrm>
          <a:prstGeom prst="rect">
            <a:avLst/>
          </a:prstGeom>
          <a:noFill/>
        </p:spPr>
        <p:txBody>
          <a:bodyPr wrap="none" rtlCol="0">
            <a:spAutoFit/>
          </a:bodyPr>
          <a:lstStyle/>
          <a:p>
            <a:r>
              <a:rPr lang="en-US" dirty="0" smtClean="0"/>
              <a:t>May</a:t>
            </a:r>
            <a:endParaRPr lang="en-US" dirty="0"/>
          </a:p>
        </p:txBody>
      </p:sp>
      <p:sp>
        <p:nvSpPr>
          <p:cNvPr id="6" name="TextBox 5"/>
          <p:cNvSpPr txBox="1"/>
          <p:nvPr/>
        </p:nvSpPr>
        <p:spPr>
          <a:xfrm>
            <a:off x="8066055" y="1905000"/>
            <a:ext cx="685216" cy="369332"/>
          </a:xfrm>
          <a:prstGeom prst="rect">
            <a:avLst/>
          </a:prstGeom>
          <a:noFill/>
        </p:spPr>
        <p:txBody>
          <a:bodyPr wrap="none" rtlCol="0">
            <a:spAutoFit/>
          </a:bodyPr>
          <a:lstStyle/>
          <a:p>
            <a:r>
              <a:rPr lang="en-US" dirty="0" smtClean="0"/>
              <a:t>June</a:t>
            </a:r>
            <a:endParaRPr lang="en-US" dirty="0"/>
          </a:p>
        </p:txBody>
      </p:sp>
      <p:sp>
        <p:nvSpPr>
          <p:cNvPr id="7" name="TextBox 6"/>
          <p:cNvSpPr txBox="1"/>
          <p:nvPr/>
        </p:nvSpPr>
        <p:spPr>
          <a:xfrm>
            <a:off x="4644876" y="5800461"/>
            <a:ext cx="4346724" cy="646331"/>
          </a:xfrm>
          <a:prstGeom prst="rect">
            <a:avLst/>
          </a:prstGeom>
          <a:noFill/>
        </p:spPr>
        <p:txBody>
          <a:bodyPr wrap="square" rtlCol="0">
            <a:spAutoFit/>
          </a:bodyPr>
          <a:lstStyle/>
          <a:p>
            <a:pPr algn="ctr"/>
            <a:r>
              <a:rPr lang="en-US" b="1" i="1" dirty="0" smtClean="0">
                <a:latin typeface="Arial Narrow" panose="020B0606020202030204" pitchFamily="34" charset="0"/>
              </a:rPr>
              <a:t>NOTE:  Inductance change and induced current inferred from magnetics</a:t>
            </a:r>
            <a:endParaRPr lang="en-US" b="1" i="1" dirty="0">
              <a:latin typeface="Arial Narrow" panose="020B0606020202030204" pitchFamily="34" charset="0"/>
            </a:endParaRPr>
          </a:p>
        </p:txBody>
      </p:sp>
    </p:spTree>
    <p:extLst>
      <p:ext uri="{BB962C8B-B14F-4D97-AF65-F5344CB8AC3E}">
        <p14:creationId xmlns:p14="http://schemas.microsoft.com/office/powerpoint/2010/main" val="35733404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PF1AU removed 8/24/16</a:t>
            </a:r>
            <a:endParaRPr lang="en-US" dirty="0"/>
          </a:p>
        </p:txBody>
      </p:sp>
      <p:pic>
        <p:nvPicPr>
          <p:cNvPr id="4" name="Picture 3" descr="20160824_105839_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013885"/>
            <a:ext cx="7368115" cy="5526086"/>
          </a:xfrm>
          <a:prstGeom prst="rect">
            <a:avLst/>
          </a:prstGeom>
        </p:spPr>
      </p:pic>
      <p:sp>
        <p:nvSpPr>
          <p:cNvPr id="2" name="TextBox 1"/>
          <p:cNvSpPr txBox="1"/>
          <p:nvPr/>
        </p:nvSpPr>
        <p:spPr>
          <a:xfrm>
            <a:off x="990600" y="3276600"/>
            <a:ext cx="2590800" cy="923330"/>
          </a:xfrm>
          <a:prstGeom prst="rect">
            <a:avLst/>
          </a:prstGeom>
          <a:solidFill>
            <a:schemeClr val="bg1"/>
          </a:solidFill>
          <a:ln>
            <a:solidFill>
              <a:schemeClr val="tx1"/>
            </a:solidFill>
          </a:ln>
        </p:spPr>
        <p:txBody>
          <a:bodyPr wrap="square" rtlCol="0">
            <a:spAutoFit/>
          </a:bodyPr>
          <a:lstStyle/>
          <a:p>
            <a:pPr algn="ctr"/>
            <a:r>
              <a:rPr lang="en-US" b="1" dirty="0" smtClean="0">
                <a:solidFill>
                  <a:srgbClr val="FF0000"/>
                </a:solidFill>
              </a:rPr>
              <a:t>Forensic Analysis of this Coil Discussed Later in the Talk</a:t>
            </a:r>
            <a:endParaRPr lang="en-US" b="1" dirty="0">
              <a:solidFill>
                <a:srgbClr val="FF0000"/>
              </a:solidFill>
            </a:endParaRPr>
          </a:p>
        </p:txBody>
      </p:sp>
    </p:spTree>
    <p:extLst>
      <p:ext uri="{BB962C8B-B14F-4D97-AF65-F5344CB8AC3E}">
        <p14:creationId xmlns:p14="http://schemas.microsoft.com/office/powerpoint/2010/main" val="1292495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2"/>
          <p:cNvSpPr>
            <a:spLocks noGrp="1"/>
          </p:cNvSpPr>
          <p:nvPr>
            <p:ph type="title"/>
          </p:nvPr>
        </p:nvSpPr>
        <p:spPr>
          <a:xfrm>
            <a:off x="-76200" y="0"/>
            <a:ext cx="9220200" cy="990600"/>
          </a:xfrm>
        </p:spPr>
        <p:txBody>
          <a:bodyPr>
            <a:normAutofit/>
          </a:bodyPr>
          <a:lstStyle/>
          <a:p>
            <a:r>
              <a:rPr lang="en-US" altLang="en-US" sz="3200" dirty="0" smtClean="0"/>
              <a:t>TF joints on CS bundle:  </a:t>
            </a:r>
            <a:r>
              <a:rPr lang="en-US" altLang="en-US" sz="3200" dirty="0"/>
              <a:t>A</a:t>
            </a:r>
            <a:r>
              <a:rPr lang="en-US" altLang="en-US" sz="3200" dirty="0" smtClean="0"/>
              <a:t>ll joint resistances </a:t>
            </a:r>
            <a:br>
              <a:rPr lang="en-US" altLang="en-US" sz="3200" dirty="0" smtClean="0"/>
            </a:br>
            <a:r>
              <a:rPr lang="en-US" altLang="en-US" sz="3200" dirty="0" smtClean="0"/>
              <a:t>and surface conditions were nominal after run </a:t>
            </a:r>
            <a:endParaRPr lang="en-US" altLang="en-US" sz="3200" dirty="0"/>
          </a:p>
        </p:txBody>
      </p:sp>
      <p:sp>
        <p:nvSpPr>
          <p:cNvPr id="28674" name="Content Placeholder 2"/>
          <p:cNvSpPr>
            <a:spLocks noGrp="1"/>
          </p:cNvSpPr>
          <p:nvPr>
            <p:ph idx="1"/>
          </p:nvPr>
        </p:nvSpPr>
        <p:spPr>
          <a:xfrm>
            <a:off x="247650" y="1028700"/>
            <a:ext cx="8648700" cy="2197100"/>
          </a:xfrm>
        </p:spPr>
        <p:txBody>
          <a:bodyPr>
            <a:noAutofit/>
          </a:bodyPr>
          <a:lstStyle/>
          <a:p>
            <a:pPr>
              <a:lnSpc>
                <a:spcPct val="90000"/>
              </a:lnSpc>
            </a:pPr>
            <a:r>
              <a:rPr lang="en-US" altLang="en-US" dirty="0" smtClean="0"/>
              <a:t>In FY 2016, NSTX-U operated mostly at B</a:t>
            </a:r>
            <a:r>
              <a:rPr lang="en-US" altLang="en-US" baseline="-25000" dirty="0" smtClean="0"/>
              <a:t>T</a:t>
            </a:r>
            <a:r>
              <a:rPr lang="en-US" altLang="en-US" dirty="0" smtClean="0"/>
              <a:t> ~ 6.5 </a:t>
            </a:r>
            <a:r>
              <a:rPr lang="en-US" altLang="en-US" dirty="0" err="1" smtClean="0"/>
              <a:t>kG</a:t>
            </a:r>
            <a:r>
              <a:rPr lang="en-US" altLang="en-US" dirty="0" smtClean="0"/>
              <a:t> up to ~ 2.2 s flat top for over 1000 shots</a:t>
            </a:r>
          </a:p>
          <a:p>
            <a:pPr>
              <a:lnSpc>
                <a:spcPct val="90000"/>
              </a:lnSpc>
            </a:pPr>
            <a:r>
              <a:rPr lang="en-US" altLang="en-US" dirty="0" smtClean="0"/>
              <a:t>TF joint measurements performed as TF joints were disassembled - joint surfaces in very good condition</a:t>
            </a:r>
          </a:p>
          <a:p>
            <a:pPr>
              <a:lnSpc>
                <a:spcPct val="90000"/>
              </a:lnSpc>
            </a:pPr>
            <a:r>
              <a:rPr lang="en-US" altLang="en-US" dirty="0" smtClean="0">
                <a:solidFill>
                  <a:srgbClr val="FF0000"/>
                </a:solidFill>
              </a:rPr>
              <a:t>But, full </a:t>
            </a:r>
            <a:r>
              <a:rPr lang="en-US" altLang="en-US" dirty="0" smtClean="0">
                <a:solidFill>
                  <a:srgbClr val="FF0000"/>
                </a:solidFill>
              </a:rPr>
              <a:t>performance </a:t>
            </a:r>
            <a:r>
              <a:rPr lang="en-US" altLang="en-US" dirty="0" smtClean="0">
                <a:solidFill>
                  <a:srgbClr val="FF0000"/>
                </a:solidFill>
              </a:rPr>
              <a:t>will increase joint heating 5-6x  </a:t>
            </a:r>
          </a:p>
          <a:p>
            <a:pPr>
              <a:lnSpc>
                <a:spcPct val="90000"/>
              </a:lnSpc>
            </a:pPr>
            <a:endParaRPr lang="en-US" altLang="en-US" dirty="0" smtClean="0"/>
          </a:p>
        </p:txBody>
      </p:sp>
      <p:pic>
        <p:nvPicPr>
          <p:cNvPr id="28675" name="Picture 31" descr="0EDC1741.pdf - Adobe Acrobat Pro"/>
          <p:cNvPicPr>
            <a:picLocks noChangeAspect="1"/>
          </p:cNvPicPr>
          <p:nvPr/>
        </p:nvPicPr>
        <p:blipFill>
          <a:blip r:embed="rId2">
            <a:extLst>
              <a:ext uri="{28A0092B-C50C-407E-A947-70E740481C1C}">
                <a14:useLocalDpi xmlns:a14="http://schemas.microsoft.com/office/drawing/2010/main" val="0"/>
              </a:ext>
            </a:extLst>
          </a:blip>
          <a:srcRect l="26230" t="28717" r="45476" b="26724"/>
          <a:stretch>
            <a:fillRect/>
          </a:stretch>
        </p:blipFill>
        <p:spPr bwMode="auto">
          <a:xfrm>
            <a:off x="914400" y="3289901"/>
            <a:ext cx="3657600" cy="315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4"/>
          <p:cNvSpPr txBox="1">
            <a:spLocks noChangeArrowheads="1"/>
          </p:cNvSpPr>
          <p:nvPr/>
        </p:nvSpPr>
        <p:spPr bwMode="auto">
          <a:xfrm>
            <a:off x="10134600" y="1028700"/>
            <a:ext cx="184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MS PGothic" pitchFamily="34" charset="-128"/>
              </a:defRPr>
            </a:lvl1pPr>
            <a:lvl2pPr marL="742950" indent="-285750" eaLnBrk="0" hangingPunct="0">
              <a:defRPr sz="1200" b="1" i="1">
                <a:solidFill>
                  <a:srgbClr val="1822CD"/>
                </a:solidFill>
                <a:latin typeface="Helvetica" charset="0"/>
                <a:ea typeface="MS PGothic" pitchFamily="34" charset="-128"/>
              </a:defRPr>
            </a:lvl2pPr>
            <a:lvl3pPr marL="1143000" indent="-228600" eaLnBrk="0" hangingPunct="0">
              <a:defRPr sz="1200" b="1" i="1">
                <a:solidFill>
                  <a:srgbClr val="1822CD"/>
                </a:solidFill>
                <a:latin typeface="Helvetica" charset="0"/>
                <a:ea typeface="MS PGothic" pitchFamily="34" charset="-128"/>
              </a:defRPr>
            </a:lvl3pPr>
            <a:lvl4pPr marL="1600200" indent="-228600" eaLnBrk="0" hangingPunct="0">
              <a:defRPr sz="1200" b="1" i="1">
                <a:solidFill>
                  <a:srgbClr val="1822CD"/>
                </a:solidFill>
                <a:latin typeface="Helvetica" charset="0"/>
                <a:ea typeface="MS PGothic" pitchFamily="34" charset="-128"/>
              </a:defRPr>
            </a:lvl4pPr>
            <a:lvl5pPr marL="2057400" indent="-228600" eaLnBrk="0" hangingPunct="0">
              <a:defRPr sz="1200" b="1" i="1">
                <a:solidFill>
                  <a:srgbClr val="1822CD"/>
                </a:solidFill>
                <a:latin typeface="Helvetica"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charset="0"/>
                <a:ea typeface="MS PGothic" pitchFamily="34" charset="-128"/>
              </a:defRPr>
            </a:lvl9pPr>
          </a:lstStyle>
          <a:p>
            <a:pPr eaLnBrk="1" hangingPunct="1"/>
            <a:endParaRPr lang="en-US" altLang="en-US"/>
          </a:p>
        </p:txBody>
      </p:sp>
      <p:pic>
        <p:nvPicPr>
          <p:cNvPr id="28677" name="Picture 57"/>
          <p:cNvPicPr>
            <a:picLocks noChangeAspect="1"/>
          </p:cNvPicPr>
          <p:nvPr/>
        </p:nvPicPr>
        <p:blipFill>
          <a:blip r:embed="rId3" cstate="print">
            <a:extLst>
              <a:ext uri="{28A0092B-C50C-407E-A947-70E740481C1C}">
                <a14:useLocalDpi xmlns:a14="http://schemas.microsoft.com/office/drawing/2010/main" val="0"/>
              </a:ext>
            </a:extLst>
          </a:blip>
          <a:srcRect l="2" r="6152" b="-104"/>
          <a:stretch>
            <a:fillRect/>
          </a:stretch>
        </p:blipFill>
        <p:spPr bwMode="auto">
          <a:xfrm rot="5400000">
            <a:off x="6327774" y="3730626"/>
            <a:ext cx="3011488" cy="24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679" name="Straight Arrow Connector 58"/>
          <p:cNvCxnSpPr>
            <a:cxnSpLocks noChangeShapeType="1"/>
          </p:cNvCxnSpPr>
          <p:nvPr/>
        </p:nvCxnSpPr>
        <p:spPr bwMode="auto">
          <a:xfrm>
            <a:off x="6858000" y="2667000"/>
            <a:ext cx="975518" cy="2267744"/>
          </a:xfrm>
          <a:prstGeom prst="straightConnector1">
            <a:avLst/>
          </a:prstGeom>
          <a:noFill/>
          <a:ln w="38100">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171431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2"/>
          <p:cNvSpPr>
            <a:spLocks noGrp="1"/>
          </p:cNvSpPr>
          <p:nvPr>
            <p:ph type="title"/>
          </p:nvPr>
        </p:nvSpPr>
        <p:spPr/>
        <p:txBody>
          <a:bodyPr/>
          <a:lstStyle/>
          <a:p>
            <a:r>
              <a:rPr lang="en-US" altLang="en-US" sz="3600" b="0" smtClean="0"/>
              <a:t>NSTX-U CS Divertor Cooling Tube Issues </a:t>
            </a:r>
            <a:endParaRPr lang="en-US" altLang="en-US" sz="3200" b="0" smtClean="0"/>
          </a:p>
        </p:txBody>
      </p:sp>
      <p:pic>
        <p:nvPicPr>
          <p:cNvPr id="2560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30480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4"/>
          <p:cNvSpPr txBox="1">
            <a:spLocks noChangeArrowheads="1"/>
          </p:cNvSpPr>
          <p:nvPr/>
        </p:nvSpPr>
        <p:spPr bwMode="auto">
          <a:xfrm>
            <a:off x="3352800" y="1066800"/>
            <a:ext cx="5588000"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3" indent="-457200" eaLnBrk="0" hangingPunct="0">
              <a:defRPr sz="1200" b="1" i="1">
                <a:solidFill>
                  <a:srgbClr val="1822CD"/>
                </a:solidFill>
                <a:latin typeface="Helvetica" charset="0"/>
                <a:ea typeface="MS PGothic" pitchFamily="34" charset="-128"/>
              </a:defRPr>
            </a:lvl1pPr>
            <a:lvl2pPr marL="742950" indent="-285750" eaLnBrk="0" hangingPunct="0">
              <a:defRPr sz="1200" b="1" i="1">
                <a:solidFill>
                  <a:srgbClr val="1822CD"/>
                </a:solidFill>
                <a:latin typeface="Helvetica" charset="0"/>
                <a:ea typeface="MS PGothic" pitchFamily="34" charset="-128"/>
              </a:defRPr>
            </a:lvl2pPr>
            <a:lvl3pPr marL="457200" indent="-182563" eaLnBrk="0" hangingPunct="0">
              <a:defRPr sz="1200" b="1" i="1">
                <a:solidFill>
                  <a:srgbClr val="1822CD"/>
                </a:solidFill>
                <a:latin typeface="Helvetica" charset="0"/>
                <a:ea typeface="MS PGothic" pitchFamily="34" charset="-128"/>
              </a:defRPr>
            </a:lvl3pPr>
            <a:lvl4pPr marL="1600200" indent="-228600" eaLnBrk="0" hangingPunct="0">
              <a:defRPr sz="1200" b="1" i="1">
                <a:solidFill>
                  <a:srgbClr val="1822CD"/>
                </a:solidFill>
                <a:latin typeface="Helvetica" charset="0"/>
                <a:ea typeface="MS PGothic" pitchFamily="34" charset="-128"/>
              </a:defRPr>
            </a:lvl4pPr>
            <a:lvl5pPr marL="2057400" indent="-228600" eaLnBrk="0" hangingPunct="0">
              <a:defRPr sz="1200" b="1" i="1">
                <a:solidFill>
                  <a:srgbClr val="1822CD"/>
                </a:solidFill>
                <a:latin typeface="Helvetica"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charset="0"/>
                <a:ea typeface="MS PGothic" pitchFamily="34" charset="-128"/>
              </a:defRPr>
            </a:lvl9pPr>
          </a:lstStyle>
          <a:p>
            <a:pPr eaLnBrk="1" hangingPunct="1">
              <a:spcAft>
                <a:spcPts val="1200"/>
              </a:spcAft>
            </a:pPr>
            <a:r>
              <a:rPr lang="en-US" altLang="en-US" sz="2400" b="0" i="0" dirty="0">
                <a:solidFill>
                  <a:srgbClr val="336699"/>
                </a:solidFill>
              </a:rPr>
              <a:t>• NSTX-U has spiral cooling tubes on airside ID of center-stack casing ends to cool </a:t>
            </a:r>
            <a:r>
              <a:rPr lang="en-US" altLang="en-US" sz="2400" b="0" i="0" dirty="0" err="1">
                <a:solidFill>
                  <a:srgbClr val="336699"/>
                </a:solidFill>
              </a:rPr>
              <a:t>divertor</a:t>
            </a:r>
            <a:r>
              <a:rPr lang="en-US" altLang="en-US" sz="2400" b="0" i="0" dirty="0">
                <a:solidFill>
                  <a:srgbClr val="336699"/>
                </a:solidFill>
              </a:rPr>
              <a:t> region. </a:t>
            </a:r>
          </a:p>
          <a:p>
            <a:pPr eaLnBrk="1" hangingPunct="1">
              <a:spcAft>
                <a:spcPts val="1200"/>
              </a:spcAft>
            </a:pPr>
            <a:r>
              <a:rPr lang="en-US" altLang="en-US" sz="2400" b="0" i="0" dirty="0">
                <a:solidFill>
                  <a:srgbClr val="336699"/>
                </a:solidFill>
              </a:rPr>
              <a:t>• Another set of vacuum side cooling tubes on the </a:t>
            </a:r>
            <a:r>
              <a:rPr lang="en-US" altLang="en-US" sz="2400" b="0" i="0" dirty="0" err="1">
                <a:solidFill>
                  <a:srgbClr val="336699"/>
                </a:solidFill>
              </a:rPr>
              <a:t>horizonal</a:t>
            </a:r>
            <a:r>
              <a:rPr lang="en-US" altLang="en-US" sz="2400" b="0" i="0" dirty="0">
                <a:solidFill>
                  <a:srgbClr val="336699"/>
                </a:solidFill>
              </a:rPr>
              <a:t> CS flanges (horizontal inboard </a:t>
            </a:r>
            <a:r>
              <a:rPr lang="en-US" altLang="en-US" sz="2400" b="0" i="0" dirty="0" err="1">
                <a:solidFill>
                  <a:srgbClr val="336699"/>
                </a:solidFill>
              </a:rPr>
              <a:t>divertor</a:t>
            </a:r>
            <a:r>
              <a:rPr lang="en-US" altLang="en-US" sz="2400" b="0" i="0" dirty="0">
                <a:solidFill>
                  <a:srgbClr val="336699"/>
                </a:solidFill>
              </a:rPr>
              <a:t>).</a:t>
            </a:r>
          </a:p>
          <a:p>
            <a:pPr eaLnBrk="1" hangingPunct="1">
              <a:spcAft>
                <a:spcPts val="1200"/>
              </a:spcAft>
            </a:pPr>
            <a:r>
              <a:rPr lang="en-US" altLang="en-US" sz="2400" b="0" i="0" dirty="0">
                <a:solidFill>
                  <a:srgbClr val="336699"/>
                </a:solidFill>
              </a:rPr>
              <a:t>• Installed to cool PFCs between pulses to avoid thermal ratcheting over multiple high-power shots.  </a:t>
            </a:r>
          </a:p>
          <a:p>
            <a:pPr lvl="2" eaLnBrk="1" hangingPunct="1">
              <a:spcAft>
                <a:spcPts val="1200"/>
              </a:spcAft>
            </a:pPr>
            <a:r>
              <a:rPr lang="en-US" altLang="en-US" sz="2400" b="0" i="0" dirty="0">
                <a:solidFill>
                  <a:srgbClr val="FF0000"/>
                </a:solidFill>
              </a:rPr>
              <a:t>- </a:t>
            </a:r>
            <a:r>
              <a:rPr lang="en-US" altLang="en-US" sz="2000" b="0" i="0" dirty="0">
                <a:solidFill>
                  <a:srgbClr val="C00000"/>
                </a:solidFill>
              </a:rPr>
              <a:t>This cooling capability has not been needed or used </a:t>
            </a:r>
            <a:r>
              <a:rPr lang="en-US" altLang="en-US" sz="2000" b="0" i="0" dirty="0" smtClean="0">
                <a:solidFill>
                  <a:srgbClr val="C00000"/>
                </a:solidFill>
              </a:rPr>
              <a:t>yet, </a:t>
            </a:r>
            <a:r>
              <a:rPr lang="en-US" altLang="en-US" sz="2000" b="0" i="0" dirty="0">
                <a:solidFill>
                  <a:srgbClr val="C00000"/>
                </a:solidFill>
              </a:rPr>
              <a:t>but </a:t>
            </a:r>
            <a:r>
              <a:rPr lang="en-US" altLang="en-US" sz="2000" b="0" i="0" dirty="0" smtClean="0">
                <a:solidFill>
                  <a:srgbClr val="C00000"/>
                </a:solidFill>
              </a:rPr>
              <a:t>will be needed in future.</a:t>
            </a:r>
            <a:endParaRPr lang="en-US" altLang="en-US" sz="2000" b="0" i="0" dirty="0">
              <a:solidFill>
                <a:srgbClr val="C00000"/>
              </a:solidFill>
            </a:endParaRPr>
          </a:p>
          <a:p>
            <a:pPr eaLnBrk="1" hangingPunct="1">
              <a:spcAft>
                <a:spcPts val="1200"/>
              </a:spcAft>
            </a:pPr>
            <a:r>
              <a:rPr lang="en-US" altLang="en-US" sz="2400" b="0" i="0" dirty="0">
                <a:solidFill>
                  <a:srgbClr val="336699"/>
                </a:solidFill>
              </a:rPr>
              <a:t>• Similar tubing on bottom of CS casing near PF1AL coil. </a:t>
            </a:r>
          </a:p>
          <a:p>
            <a:pPr eaLnBrk="1" hangingPunct="1">
              <a:spcAft>
                <a:spcPts val="1200"/>
              </a:spcAft>
            </a:pPr>
            <a:endParaRPr lang="en-US" altLang="en-US" sz="2400" b="0" i="0" dirty="0"/>
          </a:p>
        </p:txBody>
      </p:sp>
    </p:spTree>
    <p:extLst>
      <p:ext uri="{BB962C8B-B14F-4D97-AF65-F5344CB8AC3E}">
        <p14:creationId xmlns:p14="http://schemas.microsoft.com/office/powerpoint/2010/main" val="38429366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title"/>
          </p:nvPr>
        </p:nvSpPr>
        <p:spPr/>
        <p:txBody>
          <a:bodyPr/>
          <a:lstStyle/>
          <a:p>
            <a:r>
              <a:rPr lang="en-US" altLang="en-US" sz="3200" b="0" dirty="0" err="1" smtClean="0"/>
              <a:t>Divertor</a:t>
            </a:r>
            <a:r>
              <a:rPr lang="en-US" altLang="en-US" sz="3200" b="0" dirty="0" smtClean="0"/>
              <a:t> CS Cooling Tubes Severely Damaged</a:t>
            </a:r>
            <a:br>
              <a:rPr lang="en-US" altLang="en-US" sz="3200" b="0" dirty="0" smtClean="0"/>
            </a:br>
            <a:r>
              <a:rPr lang="en-US" altLang="en-US" sz="2800" b="0" dirty="0" smtClean="0">
                <a:solidFill>
                  <a:srgbClr val="FF0D2E"/>
                </a:solidFill>
              </a:rPr>
              <a:t>Induced currents in copper tube likely cause</a:t>
            </a:r>
            <a:endParaRPr lang="en-US" altLang="en-US" sz="2800" b="0" dirty="0" smtClean="0"/>
          </a:p>
        </p:txBody>
      </p:sp>
      <p:pic>
        <p:nvPicPr>
          <p:cNvPr id="26626"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443" y="1466648"/>
            <a:ext cx="4284702" cy="3181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19500"/>
            <a:ext cx="38862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1295400"/>
            <a:ext cx="388778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a:spLocks noChangeArrowheads="1"/>
          </p:cNvSpPr>
          <p:nvPr/>
        </p:nvSpPr>
        <p:spPr bwMode="auto">
          <a:xfrm>
            <a:off x="7543800" y="1447800"/>
            <a:ext cx="990600" cy="990600"/>
          </a:xfrm>
          <a:prstGeom prst="ellipse">
            <a:avLst/>
          </a:prstGeom>
          <a:noFill/>
          <a:ln w="38100">
            <a:solidFill>
              <a:srgbClr val="FF0D2E"/>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12" name="Oval 11"/>
          <p:cNvSpPr>
            <a:spLocks noChangeArrowheads="1"/>
          </p:cNvSpPr>
          <p:nvPr/>
        </p:nvSpPr>
        <p:spPr bwMode="auto">
          <a:xfrm>
            <a:off x="5562600" y="4419600"/>
            <a:ext cx="990600" cy="990600"/>
          </a:xfrm>
          <a:prstGeom prst="ellipse">
            <a:avLst/>
          </a:prstGeom>
          <a:noFill/>
          <a:ln w="38100">
            <a:solidFill>
              <a:srgbClr val="FF0D2E"/>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a typeface="+mn-ea"/>
            </a:endParaRPr>
          </a:p>
        </p:txBody>
      </p:sp>
      <p:sp>
        <p:nvSpPr>
          <p:cNvPr id="26632" name="TextBox 12"/>
          <p:cNvSpPr txBox="1">
            <a:spLocks noChangeArrowheads="1"/>
          </p:cNvSpPr>
          <p:nvPr/>
        </p:nvSpPr>
        <p:spPr bwMode="auto">
          <a:xfrm>
            <a:off x="5638800" y="2895600"/>
            <a:ext cx="2819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b="1" i="1">
                <a:solidFill>
                  <a:srgbClr val="1822CD"/>
                </a:solidFill>
                <a:latin typeface="Helvetica" charset="0"/>
                <a:ea typeface="MS PGothic" pitchFamily="34" charset="-128"/>
              </a:defRPr>
            </a:lvl1pPr>
            <a:lvl2pPr marL="742950" indent="-285750" eaLnBrk="0" hangingPunct="0">
              <a:defRPr sz="1200" b="1" i="1">
                <a:solidFill>
                  <a:srgbClr val="1822CD"/>
                </a:solidFill>
                <a:latin typeface="Helvetica" charset="0"/>
                <a:ea typeface="MS PGothic" pitchFamily="34" charset="-128"/>
              </a:defRPr>
            </a:lvl2pPr>
            <a:lvl3pPr marL="1143000" indent="-228600" eaLnBrk="0" hangingPunct="0">
              <a:defRPr sz="1200" b="1" i="1">
                <a:solidFill>
                  <a:srgbClr val="1822CD"/>
                </a:solidFill>
                <a:latin typeface="Helvetica" charset="0"/>
                <a:ea typeface="MS PGothic" pitchFamily="34" charset="-128"/>
              </a:defRPr>
            </a:lvl3pPr>
            <a:lvl4pPr marL="1600200" indent="-228600" eaLnBrk="0" hangingPunct="0">
              <a:defRPr sz="1200" b="1" i="1">
                <a:solidFill>
                  <a:srgbClr val="1822CD"/>
                </a:solidFill>
                <a:latin typeface="Helvetica" charset="0"/>
                <a:ea typeface="MS PGothic" pitchFamily="34" charset="-128"/>
              </a:defRPr>
            </a:lvl4pPr>
            <a:lvl5pPr marL="2057400" indent="-228600" eaLnBrk="0" hangingPunct="0">
              <a:defRPr sz="1200" b="1" i="1">
                <a:solidFill>
                  <a:srgbClr val="1822CD"/>
                </a:solidFill>
                <a:latin typeface="Helvetica"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charset="0"/>
                <a:ea typeface="MS PGothic" pitchFamily="34" charset="-128"/>
              </a:defRPr>
            </a:lvl9pPr>
          </a:lstStyle>
          <a:p>
            <a:pPr eaLnBrk="1" hangingPunct="1"/>
            <a:r>
              <a:rPr lang="en-US" altLang="en-US">
                <a:solidFill>
                  <a:srgbClr val="FF0000"/>
                </a:solidFill>
              </a:rPr>
              <a:t>Missing part of tube at multiple locations</a:t>
            </a:r>
          </a:p>
        </p:txBody>
      </p:sp>
      <p:cxnSp>
        <p:nvCxnSpPr>
          <p:cNvPr id="15" name="Straight Arrow Connector 14"/>
          <p:cNvCxnSpPr>
            <a:cxnSpLocks noChangeShapeType="1"/>
            <a:endCxn id="11" idx="3"/>
          </p:cNvCxnSpPr>
          <p:nvPr/>
        </p:nvCxnSpPr>
        <p:spPr bwMode="auto">
          <a:xfrm flipV="1">
            <a:off x="7239000" y="2293938"/>
            <a:ext cx="449263" cy="677862"/>
          </a:xfrm>
          <a:prstGeom prst="straightConnector1">
            <a:avLst/>
          </a:prstGeom>
          <a:noFill/>
          <a:ln w="25400">
            <a:solidFill>
              <a:srgbClr val="FF0D2E"/>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7" name="Straight Arrow Connector 16"/>
          <p:cNvCxnSpPr>
            <a:cxnSpLocks noChangeShapeType="1"/>
          </p:cNvCxnSpPr>
          <p:nvPr/>
        </p:nvCxnSpPr>
        <p:spPr bwMode="auto">
          <a:xfrm flipH="1">
            <a:off x="6248400" y="3429000"/>
            <a:ext cx="609600" cy="990600"/>
          </a:xfrm>
          <a:prstGeom prst="straightConnector1">
            <a:avLst/>
          </a:prstGeom>
          <a:noFill/>
          <a:ln w="25400">
            <a:solidFill>
              <a:srgbClr val="FF0D2E"/>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635" name="TextBox 19"/>
          <p:cNvSpPr txBox="1">
            <a:spLocks noChangeArrowheads="1"/>
          </p:cNvSpPr>
          <p:nvPr/>
        </p:nvSpPr>
        <p:spPr bwMode="auto">
          <a:xfrm>
            <a:off x="4902200" y="977900"/>
            <a:ext cx="3954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b="1" i="1">
                <a:solidFill>
                  <a:srgbClr val="1822CD"/>
                </a:solidFill>
                <a:latin typeface="Helvetica" charset="0"/>
                <a:ea typeface="MS PGothic" pitchFamily="34" charset="-128"/>
              </a:defRPr>
            </a:lvl1pPr>
            <a:lvl2pPr marL="742950" indent="-285750" eaLnBrk="0" hangingPunct="0">
              <a:defRPr sz="1200" b="1" i="1">
                <a:solidFill>
                  <a:srgbClr val="1822CD"/>
                </a:solidFill>
                <a:latin typeface="Helvetica" charset="0"/>
                <a:ea typeface="MS PGothic" pitchFamily="34" charset="-128"/>
              </a:defRPr>
            </a:lvl2pPr>
            <a:lvl3pPr marL="1143000" indent="-228600" eaLnBrk="0" hangingPunct="0">
              <a:defRPr sz="1200" b="1" i="1">
                <a:solidFill>
                  <a:srgbClr val="1822CD"/>
                </a:solidFill>
                <a:latin typeface="Helvetica" charset="0"/>
                <a:ea typeface="MS PGothic" pitchFamily="34" charset="-128"/>
              </a:defRPr>
            </a:lvl3pPr>
            <a:lvl4pPr marL="1600200" indent="-228600" eaLnBrk="0" hangingPunct="0">
              <a:defRPr sz="1200" b="1" i="1">
                <a:solidFill>
                  <a:srgbClr val="1822CD"/>
                </a:solidFill>
                <a:latin typeface="Helvetica" charset="0"/>
                <a:ea typeface="MS PGothic" pitchFamily="34" charset="-128"/>
              </a:defRPr>
            </a:lvl4pPr>
            <a:lvl5pPr marL="2057400" indent="-228600" eaLnBrk="0" hangingPunct="0">
              <a:defRPr sz="1200" b="1" i="1">
                <a:solidFill>
                  <a:srgbClr val="1822CD"/>
                </a:solidFill>
                <a:latin typeface="Helvetica"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charset="0"/>
                <a:ea typeface="MS PGothic" pitchFamily="34" charset="-128"/>
              </a:defRPr>
            </a:lvl9pPr>
          </a:lstStyle>
          <a:p>
            <a:pPr eaLnBrk="1" hangingPunct="1"/>
            <a:r>
              <a:rPr lang="en-US" altLang="en-US" sz="1400" i="0"/>
              <a:t>Severe damage in divertor CS cooling tubes</a:t>
            </a:r>
          </a:p>
        </p:txBody>
      </p:sp>
      <p:sp>
        <p:nvSpPr>
          <p:cNvPr id="26636" name="TextBox 20"/>
          <p:cNvSpPr txBox="1">
            <a:spLocks noChangeArrowheads="1"/>
          </p:cNvSpPr>
          <p:nvPr/>
        </p:nvSpPr>
        <p:spPr bwMode="auto">
          <a:xfrm>
            <a:off x="152400" y="1079599"/>
            <a:ext cx="4589718" cy="307777"/>
          </a:xfrm>
          <a:prstGeom prst="rect">
            <a:avLst/>
          </a:prstGeom>
          <a:solidFill>
            <a:schemeClr val="bg1"/>
          </a:solidFill>
          <a:ln>
            <a:noFill/>
          </a:ln>
        </p:spPr>
        <p:txBody>
          <a:bodyPr wrap="none">
            <a:spAutoFit/>
          </a:bodyPr>
          <a:lstStyle>
            <a:lvl1pPr eaLnBrk="0" hangingPunct="0">
              <a:defRPr sz="1200" b="1" i="1">
                <a:solidFill>
                  <a:srgbClr val="1822CD"/>
                </a:solidFill>
                <a:latin typeface="Helvetica" charset="0"/>
                <a:ea typeface="MS PGothic" pitchFamily="34" charset="-128"/>
              </a:defRPr>
            </a:lvl1pPr>
            <a:lvl2pPr marL="742950" indent="-285750" eaLnBrk="0" hangingPunct="0">
              <a:defRPr sz="1200" b="1" i="1">
                <a:solidFill>
                  <a:srgbClr val="1822CD"/>
                </a:solidFill>
                <a:latin typeface="Helvetica" charset="0"/>
                <a:ea typeface="MS PGothic" pitchFamily="34" charset="-128"/>
              </a:defRPr>
            </a:lvl2pPr>
            <a:lvl3pPr marL="1143000" indent="-228600" eaLnBrk="0" hangingPunct="0">
              <a:defRPr sz="1200" b="1" i="1">
                <a:solidFill>
                  <a:srgbClr val="1822CD"/>
                </a:solidFill>
                <a:latin typeface="Helvetica" charset="0"/>
                <a:ea typeface="MS PGothic" pitchFamily="34" charset="-128"/>
              </a:defRPr>
            </a:lvl3pPr>
            <a:lvl4pPr marL="1600200" indent="-228600" eaLnBrk="0" hangingPunct="0">
              <a:defRPr sz="1200" b="1" i="1">
                <a:solidFill>
                  <a:srgbClr val="1822CD"/>
                </a:solidFill>
                <a:latin typeface="Helvetica" charset="0"/>
                <a:ea typeface="MS PGothic" pitchFamily="34" charset="-128"/>
              </a:defRPr>
            </a:lvl4pPr>
            <a:lvl5pPr marL="2057400" indent="-228600" eaLnBrk="0" hangingPunct="0">
              <a:defRPr sz="1200" b="1" i="1">
                <a:solidFill>
                  <a:srgbClr val="1822CD"/>
                </a:solidFill>
                <a:latin typeface="Helvetica" charset="0"/>
                <a:ea typeface="MS PGothic" pitchFamily="34" charset="-128"/>
              </a:defRPr>
            </a:lvl5pPr>
            <a:lvl6pPr marL="2514600" indent="-228600" eaLnBrk="0" fontAlgn="base" hangingPunct="0">
              <a:spcBef>
                <a:spcPct val="0"/>
              </a:spcBef>
              <a:spcAft>
                <a:spcPct val="0"/>
              </a:spcAft>
              <a:defRPr sz="1200" b="1" i="1">
                <a:solidFill>
                  <a:srgbClr val="1822CD"/>
                </a:solidFill>
                <a:latin typeface="Helvetica" charset="0"/>
                <a:ea typeface="MS PGothic" pitchFamily="34" charset="-128"/>
              </a:defRPr>
            </a:lvl6pPr>
            <a:lvl7pPr marL="2971800" indent="-228600" eaLnBrk="0" fontAlgn="base" hangingPunct="0">
              <a:spcBef>
                <a:spcPct val="0"/>
              </a:spcBef>
              <a:spcAft>
                <a:spcPct val="0"/>
              </a:spcAft>
              <a:defRPr sz="1200" b="1" i="1">
                <a:solidFill>
                  <a:srgbClr val="1822CD"/>
                </a:solidFill>
                <a:latin typeface="Helvetica" charset="0"/>
                <a:ea typeface="MS PGothic" pitchFamily="34" charset="-128"/>
              </a:defRPr>
            </a:lvl7pPr>
            <a:lvl8pPr marL="3429000" indent="-228600" eaLnBrk="0" fontAlgn="base" hangingPunct="0">
              <a:spcBef>
                <a:spcPct val="0"/>
              </a:spcBef>
              <a:spcAft>
                <a:spcPct val="0"/>
              </a:spcAft>
              <a:defRPr sz="1200" b="1" i="1">
                <a:solidFill>
                  <a:srgbClr val="1822CD"/>
                </a:solidFill>
                <a:latin typeface="Helvetica" charset="0"/>
                <a:ea typeface="MS PGothic" pitchFamily="34" charset="-128"/>
              </a:defRPr>
            </a:lvl8pPr>
            <a:lvl9pPr marL="3886200" indent="-228600" eaLnBrk="0" fontAlgn="base" hangingPunct="0">
              <a:spcBef>
                <a:spcPct val="0"/>
              </a:spcBef>
              <a:spcAft>
                <a:spcPct val="0"/>
              </a:spcAft>
              <a:defRPr sz="1200" b="1" i="1">
                <a:solidFill>
                  <a:srgbClr val="1822CD"/>
                </a:solidFill>
                <a:latin typeface="Helvetica" charset="0"/>
                <a:ea typeface="MS PGothic" pitchFamily="34" charset="-128"/>
              </a:defRPr>
            </a:lvl9pPr>
          </a:lstStyle>
          <a:p>
            <a:pPr eaLnBrk="1" hangingPunct="1"/>
            <a:r>
              <a:rPr lang="en-US" altLang="en-US" sz="1400" i="0" dirty="0" smtClean="0"/>
              <a:t>NSTX-U </a:t>
            </a:r>
            <a:r>
              <a:rPr lang="en-US" altLang="en-US" sz="1400" i="0" dirty="0" err="1"/>
              <a:t>d</a:t>
            </a:r>
            <a:r>
              <a:rPr lang="en-US" altLang="en-US" sz="1400" i="0" dirty="0" err="1" smtClean="0"/>
              <a:t>ivertor</a:t>
            </a:r>
            <a:r>
              <a:rPr lang="en-US" altLang="en-US" sz="1400" i="0" dirty="0" smtClean="0"/>
              <a:t> </a:t>
            </a:r>
            <a:r>
              <a:rPr lang="en-US" altLang="en-US" sz="1400" i="0" dirty="0"/>
              <a:t>CS cooling tube before installation</a:t>
            </a:r>
          </a:p>
        </p:txBody>
      </p:sp>
    </p:spTree>
    <p:extLst>
      <p:ext uri="{BB962C8B-B14F-4D97-AF65-F5344CB8AC3E}">
        <p14:creationId xmlns:p14="http://schemas.microsoft.com/office/powerpoint/2010/main" val="15908693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60120"/>
          </a:xfrm>
        </p:spPr>
        <p:txBody>
          <a:bodyPr lIns="0" tIns="0" rIns="0" bIns="0" anchor="ctr" anchorCtr="1">
            <a:normAutofit/>
          </a:bodyPr>
          <a:lstStyle/>
          <a:p>
            <a:r>
              <a:rPr lang="en-US" altLang="en-US" sz="2800" dirty="0"/>
              <a:t>Lower cooling tube also </a:t>
            </a:r>
            <a:r>
              <a:rPr lang="en-US" altLang="en-US" sz="2800" dirty="0" smtClean="0"/>
              <a:t>breached </a:t>
            </a:r>
            <a:r>
              <a:rPr lang="en-US" altLang="en-US" sz="2800" dirty="0">
                <a:sym typeface="Wingdings" panose="05000000000000000000" pitchFamily="2" charset="2"/>
              </a:rPr>
              <a:t> </a:t>
            </a:r>
            <a:r>
              <a:rPr lang="en-US" altLang="en-US" sz="2800" dirty="0" smtClean="0">
                <a:sym typeface="Wingdings" panose="05000000000000000000" pitchFamily="2" charset="2"/>
              </a:rPr>
              <a:t>damaged  need </a:t>
            </a:r>
            <a:br>
              <a:rPr lang="en-US" altLang="en-US" sz="2800" dirty="0" smtClean="0">
                <a:sym typeface="Wingdings" panose="05000000000000000000" pitchFamily="2" charset="2"/>
              </a:rPr>
            </a:br>
            <a:r>
              <a:rPr lang="en-US" altLang="en-US" sz="2800" dirty="0" smtClean="0">
                <a:sym typeface="Wingdings" panose="05000000000000000000" pitchFamily="2" charset="2"/>
              </a:rPr>
              <a:t>to </a:t>
            </a:r>
            <a:r>
              <a:rPr lang="en-US" altLang="en-US" sz="2800" dirty="0">
                <a:sym typeface="Wingdings" panose="05000000000000000000" pitchFamily="2" charset="2"/>
              </a:rPr>
              <a:t>remove both CS and casing to access tube, PF1AL</a:t>
            </a:r>
            <a:endParaRPr lang="en-US" sz="2800" dirty="0"/>
          </a:p>
        </p:txBody>
      </p:sp>
      <p:pic>
        <p:nvPicPr>
          <p:cNvPr id="8" name="Picture 2"/>
          <p:cNvPicPr>
            <a:picLocks noChangeAspect="1" noChangeArrowheads="1"/>
          </p:cNvPicPr>
          <p:nvPr/>
        </p:nvPicPr>
        <p:blipFill>
          <a:blip r:embed="rId2">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a:off x="5257800" y="1667068"/>
            <a:ext cx="1566310" cy="469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5"/>
          <p:cNvCxnSpPr>
            <a:cxnSpLocks noChangeShapeType="1"/>
          </p:cNvCxnSpPr>
          <p:nvPr/>
        </p:nvCxnSpPr>
        <p:spPr bwMode="auto">
          <a:xfrm flipV="1">
            <a:off x="6590246" y="2225833"/>
            <a:ext cx="1" cy="3581399"/>
          </a:xfrm>
          <a:prstGeom prst="straightConnector1">
            <a:avLst/>
          </a:prstGeom>
          <a:noFill/>
          <a:ln w="76200" algn="ctr">
            <a:solidFill>
              <a:srgbClr val="336699"/>
            </a:solidFill>
            <a:round/>
            <a:headEnd/>
            <a:tailEnd type="arrow" w="med" len="med"/>
          </a:ln>
          <a:extLst>
            <a:ext uri="{909E8E84-426E-40DD-AFC4-6F175D3DCCD1}">
              <a14:hiddenFill xmlns:a14="http://schemas.microsoft.com/office/drawing/2010/main">
                <a:noFill/>
              </a14:hiddenFill>
            </a:ext>
          </a:extLst>
        </p:spPr>
      </p:cxnSp>
      <p:pic>
        <p:nvPicPr>
          <p:cNvPr id="12" name="Picture 3"/>
          <p:cNvPicPr>
            <a:picLocks noChangeAspect="1" noChangeArrowheads="1"/>
          </p:cNvPicPr>
          <p:nvPr/>
        </p:nvPicPr>
        <p:blipFill>
          <a:blip r:embed="rId3">
            <a:clrChange>
              <a:clrFrom>
                <a:srgbClr val="FFFFFF"/>
              </a:clrFrom>
              <a:clrTo>
                <a:srgbClr val="FFFFFF">
                  <a:alpha val="0"/>
                </a:srgbClr>
              </a:clrTo>
            </a:clrChange>
            <a:lum contrast="20000"/>
            <a:extLst>
              <a:ext uri="{28A0092B-C50C-407E-A947-70E740481C1C}">
                <a14:useLocalDpi xmlns:a14="http://schemas.microsoft.com/office/drawing/2010/main" val="0"/>
              </a:ext>
            </a:extLst>
          </a:blip>
          <a:srcRect/>
          <a:stretch>
            <a:fillRect/>
          </a:stretch>
        </p:blipFill>
        <p:spPr bwMode="auto">
          <a:xfrm>
            <a:off x="1219200" y="1524000"/>
            <a:ext cx="2762396" cy="4985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5"/>
          <p:cNvCxnSpPr>
            <a:cxnSpLocks noChangeShapeType="1"/>
          </p:cNvCxnSpPr>
          <p:nvPr/>
        </p:nvCxnSpPr>
        <p:spPr bwMode="auto">
          <a:xfrm flipV="1">
            <a:off x="3203703" y="1676400"/>
            <a:ext cx="1" cy="2133599"/>
          </a:xfrm>
          <a:prstGeom prst="straightConnector1">
            <a:avLst/>
          </a:prstGeom>
          <a:noFill/>
          <a:ln w="76200" algn="ctr">
            <a:solidFill>
              <a:srgbClr val="336699"/>
            </a:solidFill>
            <a:round/>
            <a:headEnd/>
            <a:tailEnd type="arrow" w="med" len="med"/>
          </a:ln>
          <a:extLst>
            <a:ext uri="{909E8E84-426E-40DD-AFC4-6F175D3DCCD1}">
              <a14:hiddenFill xmlns:a14="http://schemas.microsoft.com/office/drawing/2010/main">
                <a:noFill/>
              </a14:hiddenFill>
            </a:ext>
          </a:extLst>
        </p:spPr>
      </p:cxnSp>
      <p:sp>
        <p:nvSpPr>
          <p:cNvPr id="14" name="TextBox 13"/>
          <p:cNvSpPr txBox="1"/>
          <p:nvPr/>
        </p:nvSpPr>
        <p:spPr>
          <a:xfrm>
            <a:off x="3269806" y="1229380"/>
            <a:ext cx="625492" cy="523220"/>
          </a:xfrm>
          <a:prstGeom prst="rect">
            <a:avLst/>
          </a:prstGeom>
          <a:noFill/>
        </p:spPr>
        <p:txBody>
          <a:bodyPr wrap="none" rtlCol="0">
            <a:spAutoFit/>
          </a:bodyPr>
          <a:lstStyle/>
          <a:p>
            <a:r>
              <a:rPr lang="en-US" sz="2800" b="1" dirty="0" smtClean="0">
                <a:solidFill>
                  <a:srgbClr val="336699"/>
                </a:solidFill>
              </a:rPr>
              <a:t>(1)</a:t>
            </a:r>
            <a:endParaRPr lang="en-US" sz="2800" b="1" dirty="0">
              <a:solidFill>
                <a:srgbClr val="336699"/>
              </a:solidFill>
            </a:endParaRPr>
          </a:p>
        </p:txBody>
      </p:sp>
      <p:sp>
        <p:nvSpPr>
          <p:cNvPr id="16" name="TextBox 15"/>
          <p:cNvSpPr txBox="1"/>
          <p:nvPr/>
        </p:nvSpPr>
        <p:spPr>
          <a:xfrm>
            <a:off x="6285446" y="1296248"/>
            <a:ext cx="625492" cy="523220"/>
          </a:xfrm>
          <a:prstGeom prst="rect">
            <a:avLst/>
          </a:prstGeom>
          <a:noFill/>
        </p:spPr>
        <p:txBody>
          <a:bodyPr wrap="none" rtlCol="0">
            <a:spAutoFit/>
          </a:bodyPr>
          <a:lstStyle/>
          <a:p>
            <a:r>
              <a:rPr lang="en-US" sz="2800" b="1" dirty="0" smtClean="0">
                <a:solidFill>
                  <a:srgbClr val="336699"/>
                </a:solidFill>
              </a:rPr>
              <a:t>(2)</a:t>
            </a:r>
            <a:endParaRPr lang="en-US" sz="2800" b="1" dirty="0">
              <a:solidFill>
                <a:srgbClr val="336699"/>
              </a:solidFill>
            </a:endParaRPr>
          </a:p>
        </p:txBody>
      </p:sp>
    </p:spTree>
    <p:extLst>
      <p:ext uri="{BB962C8B-B14F-4D97-AF65-F5344CB8AC3E}">
        <p14:creationId xmlns:p14="http://schemas.microsoft.com/office/powerpoint/2010/main" val="22052878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Centerstack</a:t>
            </a:r>
            <a:r>
              <a:rPr lang="en-US" dirty="0" smtClean="0"/>
              <a:t> removed 11/17 </a:t>
            </a:r>
            <a:endParaRPr lang="en-US" dirty="0"/>
          </a:p>
        </p:txBody>
      </p:sp>
      <p:pic>
        <p:nvPicPr>
          <p:cNvPr id="5" name="Picture 4" descr="20161117_103134_00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59250" y="1746250"/>
            <a:ext cx="5435600" cy="4076700"/>
          </a:xfrm>
          <a:prstGeom prst="rect">
            <a:avLst/>
          </a:prstGeom>
        </p:spPr>
      </p:pic>
      <p:pic>
        <p:nvPicPr>
          <p:cNvPr id="7" name="Picture 6" descr="20161117_101717_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9550" y="1733550"/>
            <a:ext cx="5334000" cy="4000500"/>
          </a:xfrm>
          <a:prstGeom prst="rect">
            <a:avLst/>
          </a:prstGeom>
        </p:spPr>
      </p:pic>
    </p:spTree>
    <p:extLst>
      <p:ext uri="{BB962C8B-B14F-4D97-AF65-F5344CB8AC3E}">
        <p14:creationId xmlns:p14="http://schemas.microsoft.com/office/powerpoint/2010/main" val="29484262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CS on mounting stand after being pulled</a:t>
            </a:r>
            <a:endParaRPr lang="en-US" sz="3200" dirty="0"/>
          </a:p>
        </p:txBody>
      </p:sp>
      <p:pic>
        <p:nvPicPr>
          <p:cNvPr id="7" name="Picture 6" descr="P105072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318000" y="1778000"/>
            <a:ext cx="5080000" cy="3810000"/>
          </a:xfrm>
          <a:prstGeom prst="rect">
            <a:avLst/>
          </a:prstGeom>
        </p:spPr>
      </p:pic>
      <p:pic>
        <p:nvPicPr>
          <p:cNvPr id="8" name="Picture 7" descr="20161117_103134_00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30200" y="1778000"/>
            <a:ext cx="5080000" cy="3810000"/>
          </a:xfrm>
          <a:prstGeom prst="rect">
            <a:avLst/>
          </a:prstGeom>
        </p:spPr>
      </p:pic>
    </p:spTree>
    <p:extLst>
      <p:ext uri="{BB962C8B-B14F-4D97-AF65-F5344CB8AC3E}">
        <p14:creationId xmlns:p14="http://schemas.microsoft.com/office/powerpoint/2010/main" val="19994347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914400"/>
          </a:xfrm>
        </p:spPr>
        <p:txBody>
          <a:bodyPr/>
          <a:lstStyle/>
          <a:p>
            <a:r>
              <a:rPr lang="en-US" dirty="0" smtClean="0"/>
              <a:t>CS casing lifted </a:t>
            </a:r>
            <a:r>
              <a:rPr lang="en-US" dirty="0"/>
              <a:t>o</a:t>
            </a:r>
            <a:r>
              <a:rPr lang="en-US" dirty="0" smtClean="0"/>
              <a:t>ff</a:t>
            </a:r>
            <a:endParaRPr lang="en-US" dirty="0"/>
          </a:p>
        </p:txBody>
      </p:sp>
      <p:pic>
        <p:nvPicPr>
          <p:cNvPr id="7" name="Picture 6" descr="P105075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162425" y="1800225"/>
            <a:ext cx="5257800" cy="3943350"/>
          </a:xfrm>
          <a:prstGeom prst="rect">
            <a:avLst/>
          </a:prstGeom>
        </p:spPr>
      </p:pic>
      <p:pic>
        <p:nvPicPr>
          <p:cNvPr id="8" name="Picture 7" descr="P10507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55601" y="1778000"/>
            <a:ext cx="5283200" cy="3962400"/>
          </a:xfrm>
          <a:prstGeom prst="rect">
            <a:avLst/>
          </a:prstGeom>
        </p:spPr>
      </p:pic>
    </p:spTree>
    <p:extLst>
      <p:ext uri="{BB962C8B-B14F-4D97-AF65-F5344CB8AC3E}">
        <p14:creationId xmlns:p14="http://schemas.microsoft.com/office/powerpoint/2010/main" val="21338410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172284"/>
            <a:ext cx="9144000" cy="615553"/>
          </a:xfrm>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7" name="object 7"/>
          <p:cNvSpPr txBox="1"/>
          <p:nvPr/>
        </p:nvSpPr>
        <p:spPr>
          <a:xfrm>
            <a:off x="154928" y="3099435"/>
            <a:ext cx="4889500" cy="862965"/>
          </a:xfrm>
          <a:prstGeom prst="rect">
            <a:avLst/>
          </a:prstGeom>
        </p:spPr>
        <p:txBody>
          <a:bodyPr vert="horz" wrap="square" lIns="0" tIns="0" rIns="0" bIns="0" rtlCol="0">
            <a:spAutoFit/>
          </a:bodyPr>
          <a:lstStyle/>
          <a:p>
            <a:pPr marL="182245" marR="5080" indent="-169545">
              <a:lnSpc>
                <a:spcPct val="100000"/>
              </a:lnSpc>
              <a:buChar char="•"/>
              <a:tabLst>
                <a:tab pos="182880" algn="l"/>
              </a:tabLst>
            </a:pPr>
            <a:r>
              <a:rPr sz="2800" dirty="0">
                <a:latin typeface="Arial"/>
                <a:cs typeface="Arial"/>
              </a:rPr>
              <a:t>Develop solutions for</a:t>
            </a:r>
            <a:r>
              <a:rPr sz="2800" spc="-85" dirty="0">
                <a:latin typeface="Arial"/>
                <a:cs typeface="Arial"/>
              </a:rPr>
              <a:t> </a:t>
            </a:r>
            <a:r>
              <a:rPr sz="2800" dirty="0">
                <a:latin typeface="Arial"/>
                <a:cs typeface="Arial"/>
              </a:rPr>
              <a:t>plasma-  material interface</a:t>
            </a:r>
            <a:r>
              <a:rPr sz="2800" spc="-85" dirty="0">
                <a:latin typeface="Arial"/>
                <a:cs typeface="Arial"/>
              </a:rPr>
              <a:t> </a:t>
            </a:r>
            <a:r>
              <a:rPr sz="2800" dirty="0">
                <a:latin typeface="Arial"/>
                <a:cs typeface="Arial"/>
              </a:rPr>
              <a:t>(PMI)</a:t>
            </a:r>
          </a:p>
        </p:txBody>
      </p:sp>
      <p:sp>
        <p:nvSpPr>
          <p:cNvPr id="8" name="object 8"/>
          <p:cNvSpPr txBox="1"/>
          <p:nvPr/>
        </p:nvSpPr>
        <p:spPr>
          <a:xfrm>
            <a:off x="154928" y="4873237"/>
            <a:ext cx="5102860" cy="862965"/>
          </a:xfrm>
          <a:prstGeom prst="rect">
            <a:avLst/>
          </a:prstGeom>
        </p:spPr>
        <p:txBody>
          <a:bodyPr vert="horz" wrap="square" lIns="0" tIns="0" rIns="0" bIns="0" rtlCol="0">
            <a:spAutoFit/>
          </a:bodyPr>
          <a:lstStyle/>
          <a:p>
            <a:pPr marL="182245" marR="5080" indent="-169545">
              <a:lnSpc>
                <a:spcPct val="100000"/>
              </a:lnSpc>
              <a:buChar char="•"/>
              <a:tabLst>
                <a:tab pos="182880" algn="l"/>
              </a:tabLst>
            </a:pPr>
            <a:r>
              <a:rPr sz="2800" dirty="0">
                <a:latin typeface="Arial"/>
                <a:cs typeface="Arial"/>
              </a:rPr>
              <a:t>Advance </a:t>
            </a:r>
            <a:r>
              <a:rPr sz="2800" spc="-5" dirty="0">
                <a:latin typeface="Arial"/>
                <a:cs typeface="Arial"/>
              </a:rPr>
              <a:t>ST </a:t>
            </a:r>
            <a:r>
              <a:rPr sz="2800" dirty="0">
                <a:latin typeface="Arial"/>
                <a:cs typeface="Arial"/>
              </a:rPr>
              <a:t>as Fusion</a:t>
            </a:r>
            <a:r>
              <a:rPr sz="2800" spc="-100" dirty="0">
                <a:latin typeface="Arial"/>
                <a:cs typeface="Arial"/>
              </a:rPr>
              <a:t> </a:t>
            </a:r>
            <a:r>
              <a:rPr sz="2800" dirty="0">
                <a:latin typeface="Arial"/>
                <a:cs typeface="Arial"/>
              </a:rPr>
              <a:t>Nuclear  Science Facility and </a:t>
            </a:r>
            <a:r>
              <a:rPr sz="2800" spc="-5" dirty="0">
                <a:latin typeface="Arial"/>
                <a:cs typeface="Arial"/>
              </a:rPr>
              <a:t>Pilot</a:t>
            </a:r>
            <a:r>
              <a:rPr sz="2800" spc="-90" dirty="0">
                <a:latin typeface="Arial"/>
                <a:cs typeface="Arial"/>
              </a:rPr>
              <a:t> </a:t>
            </a:r>
            <a:r>
              <a:rPr sz="2800" dirty="0">
                <a:latin typeface="Arial"/>
                <a:cs typeface="Arial"/>
              </a:rPr>
              <a:t>Plant</a:t>
            </a:r>
          </a:p>
        </p:txBody>
      </p:sp>
      <p:grpSp>
        <p:nvGrpSpPr>
          <p:cNvPr id="2" name="Group 1"/>
          <p:cNvGrpSpPr/>
          <p:nvPr/>
        </p:nvGrpSpPr>
        <p:grpSpPr>
          <a:xfrm>
            <a:off x="7197663" y="2872252"/>
            <a:ext cx="1793937" cy="1307980"/>
            <a:chOff x="5551149" y="2877239"/>
            <a:chExt cx="1793937" cy="1307980"/>
          </a:xfrm>
        </p:grpSpPr>
        <p:sp>
          <p:nvSpPr>
            <p:cNvPr id="9" name="object 9"/>
            <p:cNvSpPr/>
            <p:nvPr/>
          </p:nvSpPr>
          <p:spPr>
            <a:xfrm>
              <a:off x="5668686" y="2877239"/>
              <a:ext cx="1530349" cy="990596"/>
            </a:xfrm>
            <a:prstGeom prst="rect">
              <a:avLst/>
            </a:prstGeom>
            <a:blipFill>
              <a:blip r:embed="rId3" cstate="print"/>
              <a:stretch>
                <a:fillRect/>
              </a:stretch>
            </a:blipFill>
          </p:spPr>
          <p:txBody>
            <a:bodyPr wrap="square" lIns="0" tIns="0" rIns="0" bIns="0" rtlCol="0"/>
            <a:lstStyle/>
            <a:p>
              <a:endParaRPr/>
            </a:p>
          </p:txBody>
        </p:sp>
        <p:sp>
          <p:nvSpPr>
            <p:cNvPr id="10" name="object 10"/>
            <p:cNvSpPr txBox="1"/>
            <p:nvPr/>
          </p:nvSpPr>
          <p:spPr>
            <a:xfrm>
              <a:off x="5551149" y="3908220"/>
              <a:ext cx="1793937" cy="276999"/>
            </a:xfrm>
            <a:prstGeom prst="rect">
              <a:avLst/>
            </a:prstGeom>
          </p:spPr>
          <p:txBody>
            <a:bodyPr vert="horz" wrap="square" lIns="0" tIns="0" rIns="0" bIns="0" rtlCol="0">
              <a:spAutoFit/>
            </a:bodyPr>
            <a:lstStyle/>
            <a:p>
              <a:pPr marL="12700" algn="ctr">
                <a:lnSpc>
                  <a:spcPct val="100000"/>
                </a:lnSpc>
              </a:pPr>
              <a:r>
                <a:rPr dirty="0">
                  <a:latin typeface="Arial" panose="020B0604020202020204" pitchFamily="34" charset="0"/>
                  <a:cs typeface="Arial" panose="020B0604020202020204" pitchFamily="34" charset="0"/>
                </a:rPr>
                <a:t>Liquid </a:t>
              </a:r>
              <a:r>
                <a:rPr spc="-5" dirty="0">
                  <a:latin typeface="Arial" panose="020B0604020202020204" pitchFamily="34" charset="0"/>
                  <a:cs typeface="Arial" panose="020B0604020202020204" pitchFamily="34" charset="0"/>
                </a:rPr>
                <a:t>metals </a:t>
              </a:r>
              <a:r>
                <a:rPr dirty="0">
                  <a:latin typeface="Arial" panose="020B0604020202020204" pitchFamily="34" charset="0"/>
                  <a:cs typeface="Arial" panose="020B0604020202020204" pitchFamily="34" charset="0"/>
                </a:rPr>
                <a:t>/</a:t>
              </a:r>
              <a:r>
                <a:rPr spc="-35" dirty="0">
                  <a:latin typeface="Arial" panose="020B0604020202020204" pitchFamily="34" charset="0"/>
                  <a:cs typeface="Arial" panose="020B0604020202020204" pitchFamily="34" charset="0"/>
                </a:rPr>
                <a:t> </a:t>
              </a:r>
              <a:r>
                <a:rPr spc="-5" dirty="0" smtClean="0">
                  <a:latin typeface="Arial" panose="020B0604020202020204" pitchFamily="34" charset="0"/>
                  <a:cs typeface="Arial" panose="020B0604020202020204" pitchFamily="34" charset="0"/>
                </a:rPr>
                <a:t>Li</a:t>
              </a:r>
              <a:endParaRPr dirty="0">
                <a:latin typeface="Arial" panose="020B0604020202020204" pitchFamily="34" charset="0"/>
                <a:cs typeface="Arial" panose="020B0604020202020204" pitchFamily="34" charset="0"/>
              </a:endParaRPr>
            </a:p>
          </p:txBody>
        </p:sp>
      </p:grpSp>
      <p:grpSp>
        <p:nvGrpSpPr>
          <p:cNvPr id="5" name="Group 4"/>
          <p:cNvGrpSpPr/>
          <p:nvPr/>
        </p:nvGrpSpPr>
        <p:grpSpPr>
          <a:xfrm>
            <a:off x="5638800" y="2895600"/>
            <a:ext cx="1354856" cy="1315410"/>
            <a:chOff x="7589118" y="2877239"/>
            <a:chExt cx="1354856" cy="1315410"/>
          </a:xfrm>
        </p:grpSpPr>
        <p:sp>
          <p:nvSpPr>
            <p:cNvPr id="11" name="object 11"/>
            <p:cNvSpPr txBox="1"/>
            <p:nvPr/>
          </p:nvSpPr>
          <p:spPr>
            <a:xfrm>
              <a:off x="7589118" y="3907534"/>
              <a:ext cx="1296670" cy="285115"/>
            </a:xfrm>
            <a:prstGeom prst="rect">
              <a:avLst/>
            </a:prstGeom>
          </p:spPr>
          <p:txBody>
            <a:bodyPr vert="horz" wrap="square" lIns="0" tIns="0" rIns="0" bIns="0" rtlCol="0">
              <a:spAutoFit/>
            </a:bodyPr>
            <a:lstStyle/>
            <a:p>
              <a:pPr marL="12700">
                <a:lnSpc>
                  <a:spcPct val="100000"/>
                </a:lnSpc>
              </a:pPr>
              <a:r>
                <a:rPr sz="1800" spc="-5" dirty="0">
                  <a:latin typeface="Arial"/>
                  <a:cs typeface="Arial"/>
                </a:rPr>
                <a:t>Snowflake/X</a:t>
              </a:r>
              <a:endParaRPr sz="1800" dirty="0">
                <a:latin typeface="Arial"/>
                <a:cs typeface="Arial"/>
              </a:endParaRPr>
            </a:p>
          </p:txBody>
        </p:sp>
        <p:sp>
          <p:nvSpPr>
            <p:cNvPr id="12" name="object 12"/>
            <p:cNvSpPr/>
            <p:nvPr/>
          </p:nvSpPr>
          <p:spPr>
            <a:xfrm>
              <a:off x="7669213" y="2877239"/>
              <a:ext cx="1274761" cy="1047745"/>
            </a:xfrm>
            <a:prstGeom prst="rect">
              <a:avLst/>
            </a:prstGeom>
            <a:blipFill>
              <a:blip r:embed="rId4" cstate="print"/>
              <a:stretch>
                <a:fillRect/>
              </a:stretch>
            </a:blipFill>
          </p:spPr>
          <p:txBody>
            <a:bodyPr wrap="square" lIns="0" tIns="0" rIns="0" bIns="0" rtlCol="0"/>
            <a:lstStyle/>
            <a:p>
              <a:endParaRPr/>
            </a:p>
          </p:txBody>
        </p:sp>
      </p:grpSp>
      <p:sp>
        <p:nvSpPr>
          <p:cNvPr id="13" name="object 13"/>
          <p:cNvSpPr txBox="1"/>
          <p:nvPr/>
        </p:nvSpPr>
        <p:spPr>
          <a:xfrm>
            <a:off x="7677436" y="4489704"/>
            <a:ext cx="1104900" cy="559435"/>
          </a:xfrm>
          <a:prstGeom prst="rect">
            <a:avLst/>
          </a:prstGeom>
        </p:spPr>
        <p:txBody>
          <a:bodyPr vert="horz" wrap="square" lIns="0" tIns="0" rIns="0" bIns="0" rtlCol="0">
            <a:spAutoFit/>
          </a:bodyPr>
          <a:lstStyle/>
          <a:p>
            <a:pPr marL="12700">
              <a:lnSpc>
                <a:spcPct val="100000"/>
              </a:lnSpc>
            </a:pPr>
            <a:r>
              <a:rPr sz="1800" spc="-20" dirty="0">
                <a:latin typeface="Arial"/>
                <a:cs typeface="Arial"/>
              </a:rPr>
              <a:t>ST-FNSF</a:t>
            </a:r>
            <a:r>
              <a:rPr sz="1800" spc="-75" dirty="0">
                <a:latin typeface="Arial"/>
                <a:cs typeface="Arial"/>
              </a:rPr>
              <a:t> </a:t>
            </a:r>
            <a:r>
              <a:rPr sz="1800" dirty="0">
                <a:latin typeface="Arial"/>
                <a:cs typeface="Arial"/>
              </a:rPr>
              <a:t>/</a:t>
            </a:r>
            <a:endParaRPr sz="1800">
              <a:latin typeface="Arial"/>
              <a:cs typeface="Arial"/>
            </a:endParaRPr>
          </a:p>
          <a:p>
            <a:pPr marL="30480">
              <a:lnSpc>
                <a:spcPct val="100000"/>
              </a:lnSpc>
            </a:pPr>
            <a:r>
              <a:rPr sz="1800" spc="-5" dirty="0">
                <a:latin typeface="Arial"/>
                <a:cs typeface="Arial"/>
              </a:rPr>
              <a:t>Pilot-Plant</a:t>
            </a:r>
            <a:endParaRPr sz="1800">
              <a:latin typeface="Arial"/>
              <a:cs typeface="Arial"/>
            </a:endParaRPr>
          </a:p>
        </p:txBody>
      </p:sp>
      <p:sp>
        <p:nvSpPr>
          <p:cNvPr id="14" name="object 14"/>
          <p:cNvSpPr/>
          <p:nvPr/>
        </p:nvSpPr>
        <p:spPr>
          <a:xfrm>
            <a:off x="5867400" y="4343400"/>
            <a:ext cx="1502676" cy="1676399"/>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7568430" y="5169158"/>
            <a:ext cx="1378021" cy="1308603"/>
          </a:xfrm>
          <a:prstGeom prst="rect">
            <a:avLst/>
          </a:prstGeom>
          <a:blipFill>
            <a:blip r:embed="rId6" cstate="print"/>
            <a:stretch>
              <a:fillRect/>
            </a:stretch>
          </a:blipFill>
        </p:spPr>
        <p:txBody>
          <a:bodyPr wrap="square" lIns="0" tIns="0" rIns="0" bIns="0" rtlCol="0"/>
          <a:lstStyle/>
          <a:p>
            <a:endParaRPr/>
          </a:p>
        </p:txBody>
      </p:sp>
      <p:sp>
        <p:nvSpPr>
          <p:cNvPr id="20" name="Rectangle 19"/>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Tree>
    <p:extLst>
      <p:ext uri="{BB962C8B-B14F-4D97-AF65-F5344CB8AC3E}">
        <p14:creationId xmlns:p14="http://schemas.microsoft.com/office/powerpoint/2010/main" val="22821884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Casing fully </a:t>
            </a:r>
            <a:r>
              <a:rPr lang="en-US" dirty="0"/>
              <a:t>s</a:t>
            </a:r>
            <a:r>
              <a:rPr lang="en-US" dirty="0" smtClean="0"/>
              <a:t>eparated from bundle</a:t>
            </a:r>
            <a:endParaRPr lang="en-US" dirty="0"/>
          </a:p>
        </p:txBody>
      </p:sp>
      <p:pic>
        <p:nvPicPr>
          <p:cNvPr id="7" name="Picture 6" descr="P105076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5725" y="1838325"/>
            <a:ext cx="4953000" cy="3714750"/>
          </a:xfrm>
          <a:prstGeom prst="rect">
            <a:avLst/>
          </a:prstGeom>
        </p:spPr>
      </p:pic>
      <p:pic>
        <p:nvPicPr>
          <p:cNvPr id="8" name="Picture 7" descr="P105077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24325" y="1838325"/>
            <a:ext cx="4953000" cy="3714750"/>
          </a:xfrm>
          <a:prstGeom prst="rect">
            <a:avLst/>
          </a:prstGeom>
        </p:spPr>
      </p:pic>
    </p:spTree>
    <p:extLst>
      <p:ext uri="{BB962C8B-B14F-4D97-AF65-F5344CB8AC3E}">
        <p14:creationId xmlns:p14="http://schemas.microsoft.com/office/powerpoint/2010/main" val="41070923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normAutofit/>
          </a:bodyPr>
          <a:lstStyle/>
          <a:p>
            <a:r>
              <a:rPr lang="en-US" dirty="0" smtClean="0"/>
              <a:t>Lower cooling </a:t>
            </a:r>
            <a:r>
              <a:rPr lang="en-US" dirty="0"/>
              <a:t>t</a:t>
            </a:r>
            <a:r>
              <a:rPr lang="en-US" dirty="0" smtClean="0"/>
              <a:t>ubes also </a:t>
            </a:r>
            <a:r>
              <a:rPr lang="en-US" dirty="0"/>
              <a:t>d</a:t>
            </a:r>
            <a:r>
              <a:rPr lang="en-US" dirty="0" smtClean="0"/>
              <a:t>amaged</a:t>
            </a:r>
            <a:endParaRPr lang="en-US" dirty="0"/>
          </a:p>
        </p:txBody>
      </p:sp>
      <p:pic>
        <p:nvPicPr>
          <p:cNvPr id="7" name="Picture 6" descr="P105036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2057400"/>
            <a:ext cx="4343400" cy="3257550"/>
          </a:xfrm>
          <a:prstGeom prst="rect">
            <a:avLst/>
          </a:prstGeom>
        </p:spPr>
      </p:pic>
      <p:sp>
        <p:nvSpPr>
          <p:cNvPr id="8" name="TextBox 7"/>
          <p:cNvSpPr txBox="1"/>
          <p:nvPr/>
        </p:nvSpPr>
        <p:spPr>
          <a:xfrm>
            <a:off x="846975" y="1295400"/>
            <a:ext cx="3039225"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smtClean="0"/>
              <a:t>Failed Upper Cooling Tube</a:t>
            </a:r>
          </a:p>
          <a:p>
            <a:pPr algn="ctr"/>
            <a:r>
              <a:rPr lang="en-US" dirty="0" smtClean="0"/>
              <a:t>(Previously Reported)</a:t>
            </a:r>
            <a:endParaRPr lang="en-US" dirty="0"/>
          </a:p>
        </p:txBody>
      </p:sp>
      <p:pic>
        <p:nvPicPr>
          <p:cNvPr id="9" name="Picture 8" descr="P105077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057400"/>
            <a:ext cx="4368800" cy="3276600"/>
          </a:xfrm>
          <a:prstGeom prst="rect">
            <a:avLst/>
          </a:prstGeom>
        </p:spPr>
      </p:pic>
      <p:sp>
        <p:nvSpPr>
          <p:cNvPr id="10" name="TextBox 9"/>
          <p:cNvSpPr txBox="1"/>
          <p:nvPr/>
        </p:nvSpPr>
        <p:spPr>
          <a:xfrm>
            <a:off x="4572001" y="1295400"/>
            <a:ext cx="4445000"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smtClean="0"/>
              <a:t>Discovered a Failed Lower Cooling Tube</a:t>
            </a:r>
          </a:p>
          <a:p>
            <a:pPr algn="ctr"/>
            <a:r>
              <a:rPr lang="en-US" dirty="0" smtClean="0"/>
              <a:t>(“powder” is </a:t>
            </a:r>
            <a:r>
              <a:rPr lang="en-US" dirty="0" err="1"/>
              <a:t>m</a:t>
            </a:r>
            <a:r>
              <a:rPr lang="en-US" dirty="0" err="1" smtClean="0"/>
              <a:t>icrotherm</a:t>
            </a:r>
            <a:r>
              <a:rPr lang="en-US" dirty="0" smtClean="0"/>
              <a:t> insulation dust)</a:t>
            </a:r>
          </a:p>
        </p:txBody>
      </p:sp>
      <p:sp>
        <p:nvSpPr>
          <p:cNvPr id="11" name="TextBox 10"/>
          <p:cNvSpPr txBox="1"/>
          <p:nvPr/>
        </p:nvSpPr>
        <p:spPr>
          <a:xfrm>
            <a:off x="4648200" y="5410200"/>
            <a:ext cx="4170178" cy="646331"/>
          </a:xfrm>
          <a:prstGeom prst="rect">
            <a:avLst/>
          </a:prstGeom>
          <a:solidFill>
            <a:schemeClr val="tx2">
              <a:lumMod val="20000"/>
              <a:lumOff val="80000"/>
            </a:schemeClr>
          </a:solidFill>
          <a:ln>
            <a:solidFill>
              <a:schemeClr val="tx1"/>
            </a:solidFill>
          </a:ln>
        </p:spPr>
        <p:txBody>
          <a:bodyPr wrap="square" rtlCol="0">
            <a:spAutoFit/>
          </a:bodyPr>
          <a:lstStyle/>
          <a:p>
            <a:pPr algn="ctr"/>
            <a:r>
              <a:rPr lang="en-US" dirty="0" smtClean="0"/>
              <a:t>Note: This Result Anticipated Based on </a:t>
            </a:r>
          </a:p>
          <a:p>
            <a:pPr algn="ctr"/>
            <a:r>
              <a:rPr lang="en-US" dirty="0" smtClean="0"/>
              <a:t>Pressure Testing of the Tube</a:t>
            </a:r>
          </a:p>
        </p:txBody>
      </p:sp>
    </p:spTree>
    <p:extLst>
      <p:ext uri="{BB962C8B-B14F-4D97-AF65-F5344CB8AC3E}">
        <p14:creationId xmlns:p14="http://schemas.microsoft.com/office/powerpoint/2010/main" val="38213908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PF1A lower successfully removed</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3338" y="1066800"/>
            <a:ext cx="5431862"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975450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66800"/>
            <a:ext cx="9144000" cy="3657600"/>
          </a:xfrm>
        </p:spPr>
        <p:txBody>
          <a:bodyPr/>
          <a:lstStyle/>
          <a:p>
            <a:r>
              <a:rPr lang="en-US" dirty="0" smtClean="0"/>
              <a:t>Goal of Phase 1: </a:t>
            </a:r>
          </a:p>
          <a:p>
            <a:pPr lvl="1"/>
            <a:r>
              <a:rPr lang="en-US" dirty="0" smtClean="0"/>
              <a:t>Identify locations with potential issue</a:t>
            </a:r>
          </a:p>
          <a:p>
            <a:pPr lvl="1"/>
            <a:r>
              <a:rPr lang="en-US" dirty="0" smtClean="0"/>
              <a:t>Section the coil in ways that do not destroy regions of interest</a:t>
            </a:r>
          </a:p>
          <a:p>
            <a:pPr lvl="1"/>
            <a:r>
              <a:rPr lang="en-US" dirty="0" smtClean="0"/>
              <a:t>Do visual, electrical, pressure, and vacuum testing on the section.</a:t>
            </a:r>
          </a:p>
          <a:p>
            <a:r>
              <a:rPr lang="en-US" dirty="0" smtClean="0"/>
              <a:t>Desired to not destroy any faulted regions in the coil.</a:t>
            </a:r>
          </a:p>
          <a:p>
            <a:r>
              <a:rPr lang="en-US" dirty="0" smtClean="0"/>
              <a:t>Have documented the results of these tests, discussed with various parties, developing next step plans.</a:t>
            </a:r>
          </a:p>
          <a:p>
            <a:pPr marL="0" indent="0">
              <a:buNone/>
            </a:pPr>
            <a:endParaRPr lang="en-US" dirty="0" smtClean="0"/>
          </a:p>
          <a:p>
            <a:pPr lvl="1"/>
            <a:endParaRPr lang="en-US" dirty="0"/>
          </a:p>
        </p:txBody>
      </p:sp>
      <p:sp>
        <p:nvSpPr>
          <p:cNvPr id="3" name="Title 2"/>
          <p:cNvSpPr>
            <a:spLocks noGrp="1"/>
          </p:cNvSpPr>
          <p:nvPr>
            <p:ph type="title"/>
          </p:nvPr>
        </p:nvSpPr>
        <p:spPr/>
        <p:txBody>
          <a:bodyPr/>
          <a:lstStyle/>
          <a:p>
            <a:r>
              <a:rPr lang="en-US" dirty="0" smtClean="0"/>
              <a:t>PF1AU Forensic Analysis Overview</a:t>
            </a:r>
            <a:endParaRPr lang="en-US" dirty="0"/>
          </a:p>
        </p:txBody>
      </p:sp>
      <p:sp>
        <p:nvSpPr>
          <p:cNvPr id="4" name="TextBox 3"/>
          <p:cNvSpPr txBox="1"/>
          <p:nvPr/>
        </p:nvSpPr>
        <p:spPr>
          <a:xfrm>
            <a:off x="1752600" y="5410200"/>
            <a:ext cx="5769528" cy="830997"/>
          </a:xfrm>
          <a:prstGeom prst="rect">
            <a:avLst/>
          </a:prstGeom>
          <a:solidFill>
            <a:schemeClr val="tx2">
              <a:lumMod val="20000"/>
              <a:lumOff val="80000"/>
            </a:schemeClr>
          </a:solidFill>
          <a:ln>
            <a:solidFill>
              <a:schemeClr val="tx1"/>
            </a:solidFill>
          </a:ln>
        </p:spPr>
        <p:txBody>
          <a:bodyPr wrap="none" rtlCol="0">
            <a:spAutoFit/>
          </a:bodyPr>
          <a:lstStyle/>
          <a:p>
            <a:r>
              <a:rPr lang="en-US" sz="2400" dirty="0" smtClean="0"/>
              <a:t>Effort led by Joe Petrella and Irv Zatz</a:t>
            </a:r>
          </a:p>
          <a:p>
            <a:r>
              <a:rPr lang="en-US" sz="2400" dirty="0" smtClean="0"/>
              <a:t>+ great help from tech shop, FCPC techs</a:t>
            </a:r>
            <a:endParaRPr lang="en-US" sz="2400" dirty="0"/>
          </a:p>
        </p:txBody>
      </p:sp>
    </p:spTree>
    <p:extLst>
      <p:ext uri="{BB962C8B-B14F-4D97-AF65-F5344CB8AC3E}">
        <p14:creationId xmlns:p14="http://schemas.microsoft.com/office/powerpoint/2010/main" val="14086126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X-Rays Identified a Number of Anomalies</a:t>
            </a:r>
            <a:br>
              <a:rPr lang="en-US" dirty="0" smtClean="0"/>
            </a:br>
            <a:r>
              <a:rPr lang="en-US" dirty="0" smtClean="0"/>
              <a:t>(9/1/16, 9/8/16)</a:t>
            </a:r>
            <a:endParaRPr lang="en-US" dirty="0"/>
          </a:p>
        </p:txBody>
      </p:sp>
      <p:pic>
        <p:nvPicPr>
          <p:cNvPr id="5" name="Picture 4" descr="ANOMALIE 1B.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286000"/>
            <a:ext cx="5181600" cy="4270920"/>
          </a:xfrm>
          <a:prstGeom prst="rect">
            <a:avLst/>
          </a:prstGeom>
        </p:spPr>
      </p:pic>
      <p:pic>
        <p:nvPicPr>
          <p:cNvPr id="6" name="Shape 243"/>
          <p:cNvPicPr preferRelativeResize="0"/>
          <p:nvPr/>
        </p:nvPicPr>
        <p:blipFill rotWithShape="1">
          <a:blip r:embed="rId3">
            <a:alphaModFix/>
          </a:blip>
          <a:srcRect l="38641" t="31380" r="37883" b="47838"/>
          <a:stretch/>
        </p:blipFill>
        <p:spPr>
          <a:xfrm>
            <a:off x="152400" y="5014127"/>
            <a:ext cx="2209800" cy="1462873"/>
          </a:xfrm>
          <a:prstGeom prst="rect">
            <a:avLst/>
          </a:prstGeom>
          <a:noFill/>
          <a:ln>
            <a:noFill/>
          </a:ln>
        </p:spPr>
      </p:pic>
      <p:sp>
        <p:nvSpPr>
          <p:cNvPr id="7" name="TextBox 6"/>
          <p:cNvSpPr txBox="1"/>
          <p:nvPr/>
        </p:nvSpPr>
        <p:spPr>
          <a:xfrm>
            <a:off x="3200400" y="1009471"/>
            <a:ext cx="5943600" cy="1200329"/>
          </a:xfrm>
          <a:prstGeom prst="rect">
            <a:avLst/>
          </a:prstGeom>
          <a:noFill/>
        </p:spPr>
        <p:txBody>
          <a:bodyPr wrap="square" rtlCol="0">
            <a:spAutoFit/>
          </a:bodyPr>
          <a:lstStyle/>
          <a:p>
            <a:r>
              <a:rPr lang="en-US" dirty="0" smtClean="0"/>
              <a:t>Image shows:</a:t>
            </a:r>
          </a:p>
          <a:p>
            <a:pPr marL="285750" indent="-285750">
              <a:buFont typeface="Arial"/>
              <a:buChar char="•"/>
            </a:pPr>
            <a:r>
              <a:rPr lang="en-US" dirty="0" smtClean="0"/>
              <a:t>Joggles (semi-abrupt transitions in conductor height)</a:t>
            </a:r>
          </a:p>
          <a:p>
            <a:pPr marL="285750" indent="-285750">
              <a:buFont typeface="Arial"/>
              <a:buChar char="•"/>
            </a:pPr>
            <a:r>
              <a:rPr lang="en-US" dirty="0" smtClean="0"/>
              <a:t>Region of apparent lower density</a:t>
            </a:r>
            <a:endParaRPr lang="en-US" dirty="0"/>
          </a:p>
          <a:p>
            <a:r>
              <a:rPr lang="en-US" dirty="0" smtClean="0"/>
              <a:t>Other X-rays located all braze joints.</a:t>
            </a:r>
            <a:endParaRPr lang="en-US" dirty="0"/>
          </a:p>
        </p:txBody>
      </p:sp>
      <p:sp>
        <p:nvSpPr>
          <p:cNvPr id="8" name="Rectangle 7"/>
          <p:cNvSpPr/>
          <p:nvPr/>
        </p:nvSpPr>
        <p:spPr>
          <a:xfrm>
            <a:off x="5029200" y="3581400"/>
            <a:ext cx="1676400" cy="9906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0" name="Straight Connector 9"/>
          <p:cNvCxnSpPr/>
          <p:nvPr/>
        </p:nvCxnSpPr>
        <p:spPr>
          <a:xfrm flipH="1">
            <a:off x="152400" y="3581400"/>
            <a:ext cx="4876800" cy="1447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2362200" y="4572000"/>
            <a:ext cx="4343400" cy="190500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descr="PF1AU Cutaway Image.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 y="990600"/>
            <a:ext cx="3143911" cy="3581400"/>
          </a:xfrm>
          <a:prstGeom prst="rect">
            <a:avLst/>
          </a:prstGeom>
        </p:spPr>
      </p:pic>
    </p:spTree>
    <p:extLst>
      <p:ext uri="{BB962C8B-B14F-4D97-AF65-F5344CB8AC3E}">
        <p14:creationId xmlns:p14="http://schemas.microsoft.com/office/powerpoint/2010/main" val="485516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Coil Was Sectioned Using a Milling Machine</a:t>
            </a:r>
            <a:endParaRPr lang="en-US" dirty="0"/>
          </a:p>
        </p:txBody>
      </p:sp>
      <p:pic>
        <p:nvPicPr>
          <p:cNvPr id="4" name="Picture 1" descr="Screen Shot 2016-10-12 at 3.42.56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2286000"/>
            <a:ext cx="2590800" cy="3675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creen Shot 2016-10-12 at 3.42.13 PM.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1600200"/>
            <a:ext cx="297021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191000" y="5943600"/>
            <a:ext cx="4953000" cy="523220"/>
          </a:xfrm>
          <a:prstGeom prst="rect">
            <a:avLst/>
          </a:prstGeom>
          <a:noFill/>
        </p:spPr>
        <p:txBody>
          <a:bodyPr wrap="square" rtlCol="0">
            <a:spAutoFit/>
          </a:bodyPr>
          <a:lstStyle/>
          <a:p>
            <a:pPr algn="ctr"/>
            <a:r>
              <a:rPr lang="en-US" sz="2800" dirty="0" smtClean="0"/>
              <a:t>Detail of an Initial Cut</a:t>
            </a:r>
            <a:endParaRPr lang="en-US" sz="2800" dirty="0"/>
          </a:p>
        </p:txBody>
      </p:sp>
      <p:sp>
        <p:nvSpPr>
          <p:cNvPr id="2" name="TextBox 1"/>
          <p:cNvSpPr txBox="1"/>
          <p:nvPr/>
        </p:nvSpPr>
        <p:spPr>
          <a:xfrm>
            <a:off x="4495800" y="1219200"/>
            <a:ext cx="4191000" cy="830997"/>
          </a:xfrm>
          <a:prstGeom prst="rect">
            <a:avLst/>
          </a:prstGeom>
          <a:solidFill>
            <a:schemeClr val="tx2">
              <a:lumMod val="20000"/>
              <a:lumOff val="80000"/>
            </a:schemeClr>
          </a:solidFill>
          <a:ln>
            <a:solidFill>
              <a:schemeClr val="tx1"/>
            </a:solidFill>
          </a:ln>
        </p:spPr>
        <p:txBody>
          <a:bodyPr wrap="square" rtlCol="0">
            <a:spAutoFit/>
          </a:bodyPr>
          <a:lstStyle/>
          <a:p>
            <a:pPr algn="ctr"/>
            <a:r>
              <a:rPr lang="en-US" sz="2400" dirty="0" smtClean="0">
                <a:solidFill>
                  <a:srgbClr val="FF0000"/>
                </a:solidFill>
              </a:rPr>
              <a:t>Section Planes Chosen to Avoid Any Regions of Interest</a:t>
            </a:r>
            <a:endParaRPr lang="en-US" sz="2400" dirty="0">
              <a:solidFill>
                <a:srgbClr val="FF0000"/>
              </a:solidFill>
            </a:endParaRPr>
          </a:p>
        </p:txBody>
      </p:sp>
    </p:spTree>
    <p:extLst>
      <p:ext uri="{BB962C8B-B14F-4D97-AF65-F5344CB8AC3E}">
        <p14:creationId xmlns:p14="http://schemas.microsoft.com/office/powerpoint/2010/main" val="63480075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2"/>
          <p:cNvSpPr>
            <a:spLocks noGrp="1"/>
          </p:cNvSpPr>
          <p:nvPr>
            <p:ph type="title"/>
          </p:nvPr>
        </p:nvSpPr>
        <p:spPr/>
        <p:txBody>
          <a:bodyPr>
            <a:normAutofit fontScale="90000"/>
          </a:bodyPr>
          <a:lstStyle/>
          <a:p>
            <a:r>
              <a:rPr lang="en-US" sz="3600" dirty="0" smtClean="0">
                <a:latin typeface="Arial" charset="0"/>
              </a:rPr>
              <a:t>A Battery of Tests Was Performed on the Three Sections</a:t>
            </a:r>
            <a:endParaRPr lang="en-US" sz="3600" dirty="0">
              <a:latin typeface="Arial" charset="0"/>
            </a:endParaRPr>
          </a:p>
        </p:txBody>
      </p:sp>
      <p:pic>
        <p:nvPicPr>
          <p:cNvPr id="17410" name="Picture 4" descr="IMG_1080.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0"/>
            <a:ext cx="544830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IMG_109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02200" y="2260600"/>
            <a:ext cx="4876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228600" y="106680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Electrical Tests</a:t>
            </a:r>
          </a:p>
        </p:txBody>
      </p:sp>
      <p:sp>
        <p:nvSpPr>
          <p:cNvPr id="17413" name="TextBox 7"/>
          <p:cNvSpPr txBox="1">
            <a:spLocks noChangeArrowheads="1"/>
          </p:cNvSpPr>
          <p:nvPr/>
        </p:nvSpPr>
        <p:spPr bwMode="auto">
          <a:xfrm>
            <a:off x="6172200" y="990600"/>
            <a:ext cx="2586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Videoscope Tests</a:t>
            </a:r>
          </a:p>
        </p:txBody>
      </p:sp>
      <p:sp>
        <p:nvSpPr>
          <p:cNvPr id="17414" name="TextBox 6"/>
          <p:cNvSpPr txBox="1">
            <a:spLocks noChangeArrowheads="1"/>
          </p:cNvSpPr>
          <p:nvPr/>
        </p:nvSpPr>
        <p:spPr bwMode="auto">
          <a:xfrm>
            <a:off x="152400" y="5486400"/>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0000"/>
                </a:solidFill>
              </a:rPr>
              <a:t>Also </a:t>
            </a:r>
            <a:r>
              <a:rPr lang="en-US" dirty="0" smtClean="0">
                <a:solidFill>
                  <a:srgbClr val="FF0000"/>
                </a:solidFill>
              </a:rPr>
              <a:t>vacuum </a:t>
            </a:r>
            <a:r>
              <a:rPr lang="en-US" dirty="0">
                <a:solidFill>
                  <a:srgbClr val="FF0000"/>
                </a:solidFill>
              </a:rPr>
              <a:t>&amp; pressure testing on individual channels</a:t>
            </a:r>
          </a:p>
        </p:txBody>
      </p:sp>
      <p:cxnSp>
        <p:nvCxnSpPr>
          <p:cNvPr id="8" name="Straight Arrow Connector 7"/>
          <p:cNvCxnSpPr/>
          <p:nvPr/>
        </p:nvCxnSpPr>
        <p:spPr>
          <a:xfrm>
            <a:off x="3076714" y="2057400"/>
            <a:ext cx="123686" cy="685800"/>
          </a:xfrm>
          <a:prstGeom prst="straightConnector1">
            <a:avLst/>
          </a:prstGeom>
          <a:ln w="28575">
            <a:solidFill>
              <a:srgbClr val="FF0000"/>
            </a:solidFill>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6414498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Videoscope</a:t>
            </a:r>
            <a:r>
              <a:rPr lang="en-US" sz="3200" dirty="0" smtClean="0"/>
              <a:t> shows breach in cooling channel</a:t>
            </a:r>
            <a:endParaRPr lang="en-US" sz="3200" dirty="0"/>
          </a:p>
        </p:txBody>
      </p:sp>
      <p:sp>
        <p:nvSpPr>
          <p:cNvPr id="3" name="Slide Number Placeholder 2"/>
          <p:cNvSpPr>
            <a:spLocks noGrp="1"/>
          </p:cNvSpPr>
          <p:nvPr>
            <p:ph type="sldNum" sz="quarter" idx="4294967295"/>
          </p:nvPr>
        </p:nvSpPr>
        <p:spPr>
          <a:xfrm>
            <a:off x="8077200" y="5740917"/>
            <a:ext cx="548640" cy="396240"/>
          </a:xfrm>
          <a:prstGeom prst="bracketPair">
            <a:avLst>
              <a:gd name="adj" fmla="val 17949"/>
            </a:avLst>
          </a:prstGeom>
        </p:spPr>
        <p:txBody>
          <a:bodyPr/>
          <a:lstStyle/>
          <a:p>
            <a:fld id="{2A58D50E-4A1C-D745-8EB4-193C227A261C}" type="slidenum">
              <a:rPr lang="en-US" smtClean="0"/>
              <a:pPr/>
              <a:t>57</a:t>
            </a:fld>
            <a:endParaRPr lang="en-US" dirty="0"/>
          </a:p>
        </p:txBody>
      </p:sp>
      <p:sp>
        <p:nvSpPr>
          <p:cNvPr id="8" name="TextBox 7"/>
          <p:cNvSpPr txBox="1"/>
          <p:nvPr/>
        </p:nvSpPr>
        <p:spPr>
          <a:xfrm>
            <a:off x="6190559" y="1066800"/>
            <a:ext cx="1505641" cy="369332"/>
          </a:xfrm>
          <a:prstGeom prst="rect">
            <a:avLst/>
          </a:prstGeom>
          <a:noFill/>
        </p:spPr>
        <p:txBody>
          <a:bodyPr wrap="none" rtlCol="0">
            <a:spAutoFit/>
          </a:bodyPr>
          <a:lstStyle/>
          <a:p>
            <a:r>
              <a:rPr lang="en-US" dirty="0" smtClean="0"/>
              <a:t>Shorted Turns</a:t>
            </a:r>
            <a:endParaRPr lang="en-US" dirty="0"/>
          </a:p>
        </p:txBody>
      </p:sp>
      <p:pic>
        <p:nvPicPr>
          <p:cNvPr id="9" name="Picture 5" descr="IMG_1093.JPG"/>
          <p:cNvPicPr>
            <a:picLocks noChangeAspect="1"/>
          </p:cNvPicPr>
          <p:nvPr/>
        </p:nvPicPr>
        <p:blipFill rotWithShape="1">
          <a:blip r:embed="rId2" cstate="print">
            <a:extLst>
              <a:ext uri="{28A0092B-C50C-407E-A947-70E740481C1C}">
                <a14:useLocalDpi xmlns:a14="http://schemas.microsoft.com/office/drawing/2010/main" val="0"/>
              </a:ext>
            </a:extLst>
          </a:blip>
          <a:srcRect b="17969"/>
          <a:stretch/>
        </p:blipFill>
        <p:spPr bwMode="auto">
          <a:xfrm rot="16200000">
            <a:off x="4914900" y="2628901"/>
            <a:ext cx="4876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999947" y="1143000"/>
            <a:ext cx="2686853" cy="369332"/>
          </a:xfrm>
          <a:prstGeom prst="rect">
            <a:avLst/>
          </a:prstGeom>
          <a:solidFill>
            <a:schemeClr val="tx2">
              <a:lumMod val="20000"/>
              <a:lumOff val="80000"/>
            </a:schemeClr>
          </a:solidFill>
          <a:ln>
            <a:solidFill>
              <a:schemeClr val="tx1"/>
            </a:solidFill>
          </a:ln>
        </p:spPr>
        <p:txBody>
          <a:bodyPr wrap="none" rtlCol="0">
            <a:spAutoFit/>
          </a:bodyPr>
          <a:lstStyle/>
          <a:p>
            <a:r>
              <a:rPr lang="en-US" dirty="0" smtClean="0"/>
              <a:t>Region of Shorted Turns</a:t>
            </a:r>
            <a:endParaRPr lang="en-US" dirty="0"/>
          </a:p>
        </p:txBody>
      </p:sp>
      <p:sp>
        <p:nvSpPr>
          <p:cNvPr id="11" name="Rectangle 10"/>
          <p:cNvSpPr/>
          <p:nvPr/>
        </p:nvSpPr>
        <p:spPr>
          <a:xfrm rot="191701">
            <a:off x="7451991" y="2522300"/>
            <a:ext cx="325438" cy="176340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n>
                <a:solidFill>
                  <a:srgbClr val="FF0000"/>
                </a:solidFill>
              </a:ln>
              <a:noFill/>
            </a:endParaRPr>
          </a:p>
        </p:txBody>
      </p:sp>
      <p:sp>
        <p:nvSpPr>
          <p:cNvPr id="12" name="TextBox 11"/>
          <p:cNvSpPr txBox="1"/>
          <p:nvPr/>
        </p:nvSpPr>
        <p:spPr>
          <a:xfrm>
            <a:off x="6070054" y="2681469"/>
            <a:ext cx="1219200" cy="923330"/>
          </a:xfrm>
          <a:prstGeom prst="rect">
            <a:avLst/>
          </a:prstGeom>
          <a:noFill/>
        </p:spPr>
        <p:txBody>
          <a:bodyPr wrap="square" rtlCol="0">
            <a:spAutoFit/>
          </a:bodyPr>
          <a:lstStyle/>
          <a:p>
            <a:r>
              <a:rPr lang="en-US" dirty="0" smtClean="0">
                <a:solidFill>
                  <a:srgbClr val="FFFF00"/>
                </a:solidFill>
              </a:rPr>
              <a:t>Large Void on This Turn</a:t>
            </a:r>
            <a:endParaRPr lang="en-US" dirty="0">
              <a:solidFill>
                <a:srgbClr val="FFFF00"/>
              </a:solidFill>
            </a:endParaRPr>
          </a:p>
        </p:txBody>
      </p:sp>
      <p:cxnSp>
        <p:nvCxnSpPr>
          <p:cNvPr id="13" name="Straight Arrow Connector 12"/>
          <p:cNvCxnSpPr/>
          <p:nvPr/>
        </p:nvCxnSpPr>
        <p:spPr>
          <a:xfrm>
            <a:off x="6679654" y="3595869"/>
            <a:ext cx="7620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 name="Picture 1" descr="100IV7R1_0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8"/>
          <p:cNvSpPr txBox="1">
            <a:spLocks noChangeArrowheads="1"/>
          </p:cNvSpPr>
          <p:nvPr/>
        </p:nvSpPr>
        <p:spPr bwMode="auto">
          <a:xfrm>
            <a:off x="304800" y="1828800"/>
            <a:ext cx="5181600" cy="400110"/>
          </a:xfrm>
          <a:prstGeom prst="rect">
            <a:avLst/>
          </a:prstGeom>
          <a:solidFill>
            <a:srgbClr val="FFFF00"/>
          </a:solidFill>
          <a:ln>
            <a:solidFill>
              <a:schemeClr val="tx1"/>
            </a:solid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t>Section A-B, Layer 3, Row </a:t>
            </a:r>
            <a:r>
              <a:rPr lang="en-US" sz="2000" dirty="0" smtClean="0"/>
              <a:t>9 Void </a:t>
            </a:r>
            <a:r>
              <a:rPr lang="en-US" sz="2000" dirty="0"/>
              <a:t>Anomaly</a:t>
            </a:r>
          </a:p>
        </p:txBody>
      </p:sp>
    </p:spTree>
    <p:extLst>
      <p:ext uri="{BB962C8B-B14F-4D97-AF65-F5344CB8AC3E}">
        <p14:creationId xmlns:p14="http://schemas.microsoft.com/office/powerpoint/2010/main" val="3400921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txBody>
          <a:bodyPr/>
          <a:lstStyle/>
          <a:p>
            <a:r>
              <a:rPr lang="en-US" dirty="0" smtClean="0"/>
              <a:t>View of fault region - </a:t>
            </a:r>
            <a:r>
              <a:rPr lang="en-US" dirty="0"/>
              <a:t>c</a:t>
            </a:r>
            <a:r>
              <a:rPr lang="en-US" dirty="0" smtClean="0"/>
              <a:t>oncave side</a:t>
            </a:r>
            <a:endParaRPr lang="en-US" dirty="0"/>
          </a:p>
        </p:txBody>
      </p:sp>
      <p:pic>
        <p:nvPicPr>
          <p:cNvPr id="7" name="Picture 6" descr="IMG_191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381125"/>
            <a:ext cx="7086600" cy="4724400"/>
          </a:xfrm>
          <a:prstGeom prst="rect">
            <a:avLst/>
          </a:prstGeom>
        </p:spPr>
      </p:pic>
    </p:spTree>
    <p:extLst>
      <p:ext uri="{BB962C8B-B14F-4D97-AF65-F5344CB8AC3E}">
        <p14:creationId xmlns:p14="http://schemas.microsoft.com/office/powerpoint/2010/main" val="20986629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1009650"/>
          </a:xfrm>
        </p:spPr>
        <p:txBody>
          <a:bodyPr>
            <a:normAutofit/>
          </a:bodyPr>
          <a:lstStyle/>
          <a:p>
            <a:r>
              <a:rPr lang="en-US" dirty="0"/>
              <a:t>View of fault region - </a:t>
            </a:r>
            <a:r>
              <a:rPr lang="en-US" dirty="0" smtClean="0"/>
              <a:t>convex </a:t>
            </a:r>
            <a:r>
              <a:rPr lang="en-US" dirty="0"/>
              <a:t>s</a:t>
            </a:r>
            <a:r>
              <a:rPr lang="en-US" dirty="0" smtClean="0"/>
              <a:t>ide</a:t>
            </a:r>
            <a:endParaRPr lang="en-US" dirty="0"/>
          </a:p>
        </p:txBody>
      </p:sp>
      <p:pic>
        <p:nvPicPr>
          <p:cNvPr id="7" name="Picture 6" descr="IMG_186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1524000"/>
            <a:ext cx="7162800" cy="4775200"/>
          </a:xfrm>
          <a:prstGeom prst="rect">
            <a:avLst/>
          </a:prstGeom>
        </p:spPr>
      </p:pic>
    </p:spTree>
    <p:extLst>
      <p:ext uri="{BB962C8B-B14F-4D97-AF65-F5344CB8AC3E}">
        <p14:creationId xmlns:p14="http://schemas.microsoft.com/office/powerpoint/2010/main" val="2881026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8082"/>
            <a:ext cx="9144000" cy="948978"/>
          </a:xfrm>
          <a:prstGeom prst="rect">
            <a:avLst/>
          </a:prstGeom>
        </p:spPr>
        <p:txBody>
          <a:bodyPr vert="horz" wrap="square" lIns="0" tIns="0" rIns="0" bIns="0" rtlCol="0">
            <a:spAutoFit/>
          </a:bodyPr>
          <a:lstStyle/>
          <a:p>
            <a:pPr marR="5080" indent="12700">
              <a:lnSpc>
                <a:spcPts val="3670"/>
              </a:lnSpc>
            </a:pPr>
            <a:r>
              <a:rPr sz="3200" b="1" spc="-5" dirty="0">
                <a:latin typeface="Arial"/>
                <a:cs typeface="Arial"/>
              </a:rPr>
              <a:t>NSTX-U will </a:t>
            </a:r>
            <a:r>
              <a:rPr sz="3200" b="1" spc="-10" dirty="0">
                <a:latin typeface="Arial"/>
                <a:cs typeface="Arial"/>
              </a:rPr>
              <a:t>access </a:t>
            </a:r>
            <a:r>
              <a:rPr sz="3200" b="1" spc="-5" dirty="0">
                <a:latin typeface="Arial"/>
                <a:cs typeface="Arial"/>
              </a:rPr>
              <a:t>new </a:t>
            </a:r>
            <a:r>
              <a:rPr sz="3200" b="1" spc="-5" dirty="0" smtClean="0">
                <a:latin typeface="Arial"/>
                <a:cs typeface="Arial"/>
              </a:rPr>
              <a:t>physics</a:t>
            </a:r>
            <a:r>
              <a:rPr lang="en-US" sz="3200" b="1" spc="-5" dirty="0" smtClean="0">
                <a:latin typeface="Arial"/>
                <a:cs typeface="Arial"/>
              </a:rPr>
              <a:t/>
            </a:r>
            <a:br>
              <a:rPr lang="en-US" sz="3200" b="1" spc="-5" dirty="0" smtClean="0">
                <a:latin typeface="Arial"/>
                <a:cs typeface="Arial"/>
              </a:rPr>
            </a:br>
            <a:r>
              <a:rPr sz="3200" b="1" spc="-5" dirty="0" smtClean="0">
                <a:latin typeface="Arial"/>
                <a:cs typeface="Arial"/>
              </a:rPr>
              <a:t>with </a:t>
            </a:r>
            <a:r>
              <a:rPr sz="3200" b="1" spc="-5" dirty="0">
                <a:latin typeface="Arial"/>
                <a:cs typeface="Arial"/>
              </a:rPr>
              <a:t>2 major new</a:t>
            </a:r>
            <a:r>
              <a:rPr sz="3200" b="1" spc="-80" dirty="0">
                <a:latin typeface="Arial"/>
                <a:cs typeface="Arial"/>
              </a:rPr>
              <a:t> </a:t>
            </a:r>
            <a:r>
              <a:rPr sz="3200" b="1" spc="-5" dirty="0">
                <a:latin typeface="Arial"/>
                <a:cs typeface="Arial"/>
              </a:rPr>
              <a:t>tools:</a:t>
            </a:r>
          </a:p>
        </p:txBody>
      </p:sp>
      <p:sp>
        <p:nvSpPr>
          <p:cNvPr id="5" name="object 5"/>
          <p:cNvSpPr txBox="1"/>
          <p:nvPr/>
        </p:nvSpPr>
        <p:spPr>
          <a:xfrm>
            <a:off x="257714" y="5312664"/>
            <a:ext cx="4283710" cy="1128514"/>
          </a:xfrm>
          <a:prstGeom prst="rect">
            <a:avLst/>
          </a:prstGeom>
        </p:spPr>
        <p:txBody>
          <a:bodyPr vert="horz" wrap="square" lIns="0" tIns="0" rIns="0" bIns="0" rtlCol="0">
            <a:spAutoFit/>
          </a:bodyPr>
          <a:lstStyle/>
          <a:p>
            <a:pPr algn="ctr">
              <a:lnSpc>
                <a:spcPts val="2870"/>
              </a:lnSpc>
            </a:pPr>
            <a:r>
              <a:rPr sz="2400" b="1" u="heavy" spc="-5" dirty="0">
                <a:latin typeface="Arial Narrow"/>
                <a:cs typeface="Arial Narrow"/>
              </a:rPr>
              <a:t>Higher </a:t>
            </a:r>
            <a:r>
              <a:rPr sz="2400" b="1" u="heavy" spc="-110" dirty="0">
                <a:latin typeface="Arial Narrow"/>
                <a:cs typeface="Arial Narrow"/>
              </a:rPr>
              <a:t>T, </a:t>
            </a:r>
            <a:r>
              <a:rPr sz="2400" b="1" u="heavy" spc="-5" dirty="0">
                <a:latin typeface="Arial Narrow"/>
                <a:cs typeface="Arial Narrow"/>
              </a:rPr>
              <a:t>low </a:t>
            </a:r>
            <a:r>
              <a:rPr lang="en-US" sz="2400" b="1" u="heavy" spc="-5" dirty="0" smtClean="0">
                <a:latin typeface="Symbol" panose="05050102010706020507" pitchFamily="18" charset="2"/>
                <a:cs typeface="Arial Narrow"/>
              </a:rPr>
              <a:t>n</a:t>
            </a:r>
            <a:r>
              <a:rPr lang="en-US" sz="2400" b="1" u="heavy" spc="-5" dirty="0" smtClean="0">
                <a:latin typeface="Arial Narrow"/>
                <a:cs typeface="Arial Narrow"/>
              </a:rPr>
              <a:t>*</a:t>
            </a:r>
            <a:r>
              <a:rPr sz="2400" b="1" u="heavy" spc="-5" dirty="0" smtClean="0">
                <a:latin typeface="Arial Narrow"/>
                <a:cs typeface="Arial Narrow"/>
              </a:rPr>
              <a:t> </a:t>
            </a:r>
            <a:r>
              <a:rPr lang="en-US" sz="2400" b="1" u="heavy" spc="-5" dirty="0" smtClean="0">
                <a:latin typeface="Arial Narrow"/>
                <a:cs typeface="Arial Narrow"/>
              </a:rPr>
              <a:t>from low to h</a:t>
            </a:r>
            <a:r>
              <a:rPr sz="2400" b="1" u="heavy" spc="-5" dirty="0" smtClean="0">
                <a:latin typeface="Arial Narrow"/>
                <a:cs typeface="Arial Narrow"/>
              </a:rPr>
              <a:t>igh</a:t>
            </a:r>
            <a:r>
              <a:rPr sz="2400" b="1" u="heavy" spc="140" dirty="0" smtClean="0">
                <a:latin typeface="Arial Narrow"/>
                <a:cs typeface="Arial Narrow"/>
              </a:rPr>
              <a:t> </a:t>
            </a:r>
            <a:r>
              <a:rPr sz="2400" b="1" u="heavy" spc="-5" dirty="0">
                <a:latin typeface="Symbol"/>
                <a:cs typeface="Symbol"/>
              </a:rPr>
              <a:t></a:t>
            </a:r>
            <a:endParaRPr sz="2400" dirty="0">
              <a:latin typeface="Symbol"/>
              <a:cs typeface="Symbol"/>
            </a:endParaRPr>
          </a:p>
          <a:p>
            <a:pPr marL="329565" marR="320675" algn="ctr">
              <a:lnSpc>
                <a:spcPts val="2900"/>
              </a:lnSpc>
              <a:spcBef>
                <a:spcPts val="70"/>
              </a:spcBef>
            </a:pPr>
            <a:r>
              <a:rPr sz="2400" spc="-5" dirty="0" smtClean="0">
                <a:solidFill>
                  <a:srgbClr val="C00000"/>
                </a:solidFill>
                <a:latin typeface="Wingdings"/>
                <a:cs typeface="Wingdings"/>
              </a:rPr>
              <a:t></a:t>
            </a:r>
            <a:r>
              <a:rPr sz="2400" spc="-5" dirty="0" smtClean="0">
                <a:solidFill>
                  <a:srgbClr val="C00000"/>
                </a:solidFill>
                <a:latin typeface="Times New Roman"/>
                <a:cs typeface="Times New Roman"/>
              </a:rPr>
              <a:t> </a:t>
            </a:r>
            <a:r>
              <a:rPr sz="2400" b="1" spc="-5" dirty="0" smtClean="0">
                <a:solidFill>
                  <a:srgbClr val="C00000"/>
                </a:solidFill>
                <a:latin typeface="Arial Narrow"/>
                <a:cs typeface="Arial Narrow"/>
              </a:rPr>
              <a:t>Unique </a:t>
            </a:r>
            <a:r>
              <a:rPr sz="2400" b="1" spc="-5" dirty="0">
                <a:solidFill>
                  <a:srgbClr val="C00000"/>
                </a:solidFill>
                <a:latin typeface="Arial Narrow"/>
                <a:cs typeface="Arial Narrow"/>
              </a:rPr>
              <a:t>regime, study new  transport and stability</a:t>
            </a:r>
            <a:r>
              <a:rPr sz="2400" b="1" spc="-25" dirty="0">
                <a:solidFill>
                  <a:srgbClr val="C00000"/>
                </a:solidFill>
                <a:latin typeface="Arial Narrow"/>
                <a:cs typeface="Arial Narrow"/>
              </a:rPr>
              <a:t> </a:t>
            </a:r>
            <a:r>
              <a:rPr sz="2400" b="1" spc="-5" dirty="0">
                <a:solidFill>
                  <a:srgbClr val="C00000"/>
                </a:solidFill>
                <a:latin typeface="Arial Narrow"/>
                <a:cs typeface="Arial Narrow"/>
              </a:rPr>
              <a:t>physics</a:t>
            </a:r>
            <a:endParaRPr sz="2400" dirty="0">
              <a:latin typeface="Arial Narrow"/>
              <a:cs typeface="Arial Narrow"/>
            </a:endParaRPr>
          </a:p>
        </p:txBody>
      </p:sp>
      <p:sp>
        <p:nvSpPr>
          <p:cNvPr id="8" name="object 8"/>
          <p:cNvSpPr txBox="1"/>
          <p:nvPr/>
        </p:nvSpPr>
        <p:spPr>
          <a:xfrm>
            <a:off x="4581302" y="5320283"/>
            <a:ext cx="4477385" cy="978535"/>
          </a:xfrm>
          <a:prstGeom prst="rect">
            <a:avLst/>
          </a:prstGeom>
        </p:spPr>
        <p:txBody>
          <a:bodyPr vert="horz" wrap="square" lIns="0" tIns="0" rIns="0" bIns="0" rtlCol="0">
            <a:spAutoFit/>
          </a:bodyPr>
          <a:lstStyle/>
          <a:p>
            <a:pPr algn="ctr">
              <a:lnSpc>
                <a:spcPts val="2730"/>
              </a:lnSpc>
            </a:pPr>
            <a:r>
              <a:rPr sz="2400" b="1" u="heavy" spc="-5" dirty="0">
                <a:latin typeface="Arial Narrow"/>
                <a:cs typeface="Arial Narrow"/>
              </a:rPr>
              <a:t>Full non-inductive current</a:t>
            </a:r>
            <a:r>
              <a:rPr sz="2400" b="1" u="heavy" spc="-25" dirty="0">
                <a:latin typeface="Arial Narrow"/>
                <a:cs typeface="Arial Narrow"/>
              </a:rPr>
              <a:t> </a:t>
            </a:r>
            <a:r>
              <a:rPr sz="2400" b="1" u="heavy" spc="-5" dirty="0">
                <a:latin typeface="Arial Narrow"/>
                <a:cs typeface="Arial Narrow"/>
              </a:rPr>
              <a:t>drive</a:t>
            </a:r>
            <a:endParaRPr sz="2400" dirty="0">
              <a:latin typeface="Arial Narrow"/>
              <a:cs typeface="Arial Narrow"/>
            </a:endParaRPr>
          </a:p>
          <a:p>
            <a:pPr algn="ctr">
              <a:lnSpc>
                <a:spcPts val="2620"/>
              </a:lnSpc>
            </a:pPr>
            <a:r>
              <a:rPr sz="2400" spc="-5" dirty="0">
                <a:solidFill>
                  <a:srgbClr val="C00000"/>
                </a:solidFill>
                <a:latin typeface="Wingdings"/>
                <a:cs typeface="Wingdings"/>
              </a:rPr>
              <a:t></a:t>
            </a:r>
            <a:r>
              <a:rPr sz="2400" spc="-5" dirty="0">
                <a:solidFill>
                  <a:srgbClr val="C00000"/>
                </a:solidFill>
                <a:latin typeface="Times New Roman"/>
                <a:cs typeface="Times New Roman"/>
              </a:rPr>
              <a:t> </a:t>
            </a:r>
            <a:r>
              <a:rPr sz="2400" b="1" spc="-5" dirty="0">
                <a:solidFill>
                  <a:srgbClr val="C00000"/>
                </a:solidFill>
                <a:latin typeface="Arial Narrow"/>
                <a:cs typeface="Arial Narrow"/>
              </a:rPr>
              <a:t>Not demonstrated in </a:t>
            </a:r>
            <a:r>
              <a:rPr sz="2400" b="1" dirty="0">
                <a:solidFill>
                  <a:srgbClr val="C00000"/>
                </a:solidFill>
                <a:latin typeface="Arial Narrow"/>
                <a:cs typeface="Arial Narrow"/>
              </a:rPr>
              <a:t>ST </a:t>
            </a:r>
            <a:r>
              <a:rPr sz="2400" b="1" spc="-5" dirty="0">
                <a:solidFill>
                  <a:srgbClr val="C00000"/>
                </a:solidFill>
                <a:latin typeface="Arial Narrow"/>
                <a:cs typeface="Arial Narrow"/>
              </a:rPr>
              <a:t>at</a:t>
            </a:r>
            <a:r>
              <a:rPr sz="2400" b="1" spc="-60" dirty="0">
                <a:solidFill>
                  <a:srgbClr val="C00000"/>
                </a:solidFill>
                <a:latin typeface="Arial Narrow"/>
                <a:cs typeface="Arial Narrow"/>
              </a:rPr>
              <a:t> </a:t>
            </a:r>
            <a:r>
              <a:rPr sz="2400" b="1" spc="-5" dirty="0">
                <a:solidFill>
                  <a:srgbClr val="C00000"/>
                </a:solidFill>
                <a:latin typeface="Arial Narrow"/>
                <a:cs typeface="Arial Narrow"/>
              </a:rPr>
              <a:t>high-</a:t>
            </a:r>
            <a:r>
              <a:rPr sz="2400" b="1" spc="-5" dirty="0">
                <a:solidFill>
                  <a:srgbClr val="C00000"/>
                </a:solidFill>
                <a:latin typeface="Symbol"/>
                <a:cs typeface="Symbol"/>
              </a:rPr>
              <a:t></a:t>
            </a:r>
            <a:r>
              <a:rPr sz="2400" b="1" spc="-7" baseline="-20833" dirty="0">
                <a:solidFill>
                  <a:srgbClr val="C00000"/>
                </a:solidFill>
                <a:latin typeface="Arial"/>
                <a:cs typeface="Arial"/>
              </a:rPr>
              <a:t>T</a:t>
            </a:r>
            <a:endParaRPr sz="2400" baseline="-20833" dirty="0">
              <a:latin typeface="Arial"/>
              <a:cs typeface="Arial"/>
            </a:endParaRPr>
          </a:p>
          <a:p>
            <a:pPr algn="ctr">
              <a:lnSpc>
                <a:spcPts val="2290"/>
              </a:lnSpc>
            </a:pPr>
            <a:r>
              <a:rPr sz="2000" b="1" spc="-10" dirty="0">
                <a:solidFill>
                  <a:srgbClr val="C00000"/>
                </a:solidFill>
                <a:latin typeface="Arial Narrow"/>
                <a:cs typeface="Arial Narrow"/>
              </a:rPr>
              <a:t>Essential </a:t>
            </a:r>
            <a:r>
              <a:rPr sz="2000" b="1" spc="-5" dirty="0">
                <a:solidFill>
                  <a:srgbClr val="C00000"/>
                </a:solidFill>
                <a:latin typeface="Arial Narrow"/>
                <a:cs typeface="Arial Narrow"/>
              </a:rPr>
              <a:t>for any future steady-state</a:t>
            </a:r>
            <a:r>
              <a:rPr sz="2000" b="1" spc="15" dirty="0">
                <a:solidFill>
                  <a:srgbClr val="C00000"/>
                </a:solidFill>
                <a:latin typeface="Arial Narrow"/>
                <a:cs typeface="Arial Narrow"/>
              </a:rPr>
              <a:t> </a:t>
            </a:r>
            <a:r>
              <a:rPr sz="2000" b="1" spc="-5" dirty="0">
                <a:solidFill>
                  <a:srgbClr val="C00000"/>
                </a:solidFill>
                <a:latin typeface="Arial Narrow"/>
                <a:cs typeface="Arial Narrow"/>
              </a:rPr>
              <a:t>ST</a:t>
            </a:r>
            <a:endParaRPr sz="2000" dirty="0">
              <a:latin typeface="Arial Narrow"/>
              <a:cs typeface="Arial Narrow"/>
            </a:endParaRPr>
          </a:p>
        </p:txBody>
      </p:sp>
      <p:sp>
        <p:nvSpPr>
          <p:cNvPr id="16" name="object 3"/>
          <p:cNvSpPr/>
          <p:nvPr/>
        </p:nvSpPr>
        <p:spPr>
          <a:xfrm>
            <a:off x="685800" y="1295400"/>
            <a:ext cx="3584731" cy="3748645"/>
          </a:xfrm>
          <a:prstGeom prst="rect">
            <a:avLst/>
          </a:prstGeom>
          <a:blipFill>
            <a:blip r:embed="rId2" cstate="print"/>
            <a:stretch>
              <a:fillRect/>
            </a:stretch>
          </a:blipFill>
        </p:spPr>
        <p:txBody>
          <a:bodyPr wrap="square" lIns="0" tIns="0" rIns="0" bIns="0" rtlCol="0"/>
          <a:lstStyle/>
          <a:p>
            <a:endParaRPr/>
          </a:p>
        </p:txBody>
      </p:sp>
      <p:sp>
        <p:nvSpPr>
          <p:cNvPr id="17" name="object 4"/>
          <p:cNvSpPr/>
          <p:nvPr/>
        </p:nvSpPr>
        <p:spPr>
          <a:xfrm>
            <a:off x="5006110" y="1293812"/>
            <a:ext cx="3604489" cy="3735387"/>
          </a:xfrm>
          <a:prstGeom prst="rect">
            <a:avLst/>
          </a:prstGeom>
          <a:blipFill>
            <a:blip r:embed="rId3" cstate="print"/>
            <a:stretch>
              <a:fillRect/>
            </a:stretch>
          </a:blipFill>
        </p:spPr>
        <p:txBody>
          <a:bodyPr wrap="square" lIns="0" tIns="0" rIns="0" bIns="0" rtlCol="0"/>
          <a:lstStyle/>
          <a:p>
            <a:endParaRPr/>
          </a:p>
        </p:txBody>
      </p:sp>
      <p:sp>
        <p:nvSpPr>
          <p:cNvPr id="18" name="object 5"/>
          <p:cNvSpPr/>
          <p:nvPr/>
        </p:nvSpPr>
        <p:spPr>
          <a:xfrm>
            <a:off x="1655701" y="1373153"/>
            <a:ext cx="909319" cy="1343660"/>
          </a:xfrm>
          <a:custGeom>
            <a:avLst/>
            <a:gdLst/>
            <a:ahLst/>
            <a:cxnLst/>
            <a:rect l="l" t="t" r="r" b="b"/>
            <a:pathLst>
              <a:path w="909319" h="1343660">
                <a:moveTo>
                  <a:pt x="178104" y="0"/>
                </a:moveTo>
                <a:lnTo>
                  <a:pt x="0" y="102552"/>
                </a:lnTo>
                <a:lnTo>
                  <a:pt x="641591" y="1216812"/>
                </a:lnTo>
                <a:lnTo>
                  <a:pt x="552538" y="1268082"/>
                </a:lnTo>
                <a:lnTo>
                  <a:pt x="833196" y="1343634"/>
                </a:lnTo>
                <a:lnTo>
                  <a:pt x="894943" y="1114259"/>
                </a:lnTo>
                <a:lnTo>
                  <a:pt x="819696" y="1114259"/>
                </a:lnTo>
                <a:lnTo>
                  <a:pt x="178104" y="0"/>
                </a:lnTo>
                <a:close/>
              </a:path>
              <a:path w="909319" h="1343660">
                <a:moveTo>
                  <a:pt x="908748" y="1062977"/>
                </a:moveTo>
                <a:lnTo>
                  <a:pt x="819696" y="1114259"/>
                </a:lnTo>
                <a:lnTo>
                  <a:pt x="894943" y="1114259"/>
                </a:lnTo>
                <a:lnTo>
                  <a:pt x="908748" y="1062977"/>
                </a:lnTo>
                <a:close/>
              </a:path>
            </a:pathLst>
          </a:custGeom>
          <a:solidFill>
            <a:srgbClr val="FFFF00"/>
          </a:solidFill>
        </p:spPr>
        <p:txBody>
          <a:bodyPr wrap="square" lIns="0" tIns="0" rIns="0" bIns="0" rtlCol="0"/>
          <a:lstStyle/>
          <a:p>
            <a:endParaRPr/>
          </a:p>
        </p:txBody>
      </p:sp>
      <p:sp>
        <p:nvSpPr>
          <p:cNvPr id="19" name="object 6"/>
          <p:cNvSpPr/>
          <p:nvPr/>
        </p:nvSpPr>
        <p:spPr>
          <a:xfrm>
            <a:off x="1655701" y="1373153"/>
            <a:ext cx="909319" cy="1343660"/>
          </a:xfrm>
          <a:custGeom>
            <a:avLst/>
            <a:gdLst/>
            <a:ahLst/>
            <a:cxnLst/>
            <a:rect l="l" t="t" r="r" b="b"/>
            <a:pathLst>
              <a:path w="909319" h="1343660">
                <a:moveTo>
                  <a:pt x="178104" y="0"/>
                </a:moveTo>
                <a:lnTo>
                  <a:pt x="819696" y="1114259"/>
                </a:lnTo>
                <a:lnTo>
                  <a:pt x="908748" y="1062977"/>
                </a:lnTo>
                <a:lnTo>
                  <a:pt x="833196" y="1343634"/>
                </a:lnTo>
                <a:lnTo>
                  <a:pt x="552538" y="1268082"/>
                </a:lnTo>
                <a:lnTo>
                  <a:pt x="641591" y="1216812"/>
                </a:lnTo>
                <a:lnTo>
                  <a:pt x="0" y="102552"/>
                </a:lnTo>
                <a:lnTo>
                  <a:pt x="178104" y="0"/>
                </a:lnTo>
                <a:close/>
              </a:path>
            </a:pathLst>
          </a:custGeom>
          <a:ln w="25400">
            <a:solidFill>
              <a:srgbClr val="000000"/>
            </a:solidFill>
          </a:ln>
        </p:spPr>
        <p:txBody>
          <a:bodyPr wrap="square" lIns="0" tIns="0" rIns="0" bIns="0" rtlCol="0"/>
          <a:lstStyle/>
          <a:p>
            <a:endParaRPr/>
          </a:p>
        </p:txBody>
      </p:sp>
      <p:sp>
        <p:nvSpPr>
          <p:cNvPr id="20" name="object 8"/>
          <p:cNvSpPr/>
          <p:nvPr/>
        </p:nvSpPr>
        <p:spPr>
          <a:xfrm>
            <a:off x="6442660" y="1380901"/>
            <a:ext cx="608330" cy="734060"/>
          </a:xfrm>
          <a:custGeom>
            <a:avLst/>
            <a:gdLst/>
            <a:ahLst/>
            <a:cxnLst/>
            <a:rect l="l" t="t" r="r" b="b"/>
            <a:pathLst>
              <a:path w="608329" h="734060">
                <a:moveTo>
                  <a:pt x="0" y="447763"/>
                </a:moveTo>
                <a:lnTo>
                  <a:pt x="50164" y="734047"/>
                </a:lnTo>
                <a:lnTo>
                  <a:pt x="336461" y="683882"/>
                </a:lnTo>
                <a:lnTo>
                  <a:pt x="252336" y="624852"/>
                </a:lnTo>
                <a:lnTo>
                  <a:pt x="335186" y="506793"/>
                </a:lnTo>
                <a:lnTo>
                  <a:pt x="84112" y="506793"/>
                </a:lnTo>
                <a:lnTo>
                  <a:pt x="0" y="447763"/>
                </a:lnTo>
                <a:close/>
              </a:path>
              <a:path w="608329" h="734060">
                <a:moveTo>
                  <a:pt x="439762" y="0"/>
                </a:moveTo>
                <a:lnTo>
                  <a:pt x="84112" y="506793"/>
                </a:lnTo>
                <a:lnTo>
                  <a:pt x="335186" y="506793"/>
                </a:lnTo>
                <a:lnTo>
                  <a:pt x="607987" y="118059"/>
                </a:lnTo>
                <a:lnTo>
                  <a:pt x="439762" y="0"/>
                </a:lnTo>
                <a:close/>
              </a:path>
            </a:pathLst>
          </a:custGeom>
          <a:solidFill>
            <a:srgbClr val="FFFF00"/>
          </a:solidFill>
        </p:spPr>
        <p:txBody>
          <a:bodyPr wrap="square" lIns="0" tIns="0" rIns="0" bIns="0" rtlCol="0"/>
          <a:lstStyle/>
          <a:p>
            <a:endParaRPr/>
          </a:p>
        </p:txBody>
      </p:sp>
      <p:sp>
        <p:nvSpPr>
          <p:cNvPr id="21" name="object 9"/>
          <p:cNvSpPr/>
          <p:nvPr/>
        </p:nvSpPr>
        <p:spPr>
          <a:xfrm>
            <a:off x="6442660" y="1380902"/>
            <a:ext cx="608330" cy="734060"/>
          </a:xfrm>
          <a:custGeom>
            <a:avLst/>
            <a:gdLst/>
            <a:ahLst/>
            <a:cxnLst/>
            <a:rect l="l" t="t" r="r" b="b"/>
            <a:pathLst>
              <a:path w="608329" h="734060">
                <a:moveTo>
                  <a:pt x="607987" y="118059"/>
                </a:moveTo>
                <a:lnTo>
                  <a:pt x="252336" y="624852"/>
                </a:lnTo>
                <a:lnTo>
                  <a:pt x="336461" y="683882"/>
                </a:lnTo>
                <a:lnTo>
                  <a:pt x="50164" y="734047"/>
                </a:lnTo>
                <a:lnTo>
                  <a:pt x="0" y="447763"/>
                </a:lnTo>
                <a:lnTo>
                  <a:pt x="84112" y="506793"/>
                </a:lnTo>
                <a:lnTo>
                  <a:pt x="439762" y="0"/>
                </a:lnTo>
                <a:lnTo>
                  <a:pt x="607987" y="118059"/>
                </a:lnTo>
                <a:close/>
              </a:path>
            </a:pathLst>
          </a:custGeom>
          <a:ln w="25399">
            <a:solidFill>
              <a:srgbClr val="000000"/>
            </a:solidFill>
          </a:ln>
        </p:spPr>
        <p:txBody>
          <a:bodyPr wrap="square" lIns="0" tIns="0" rIns="0" bIns="0" rtlCol="0"/>
          <a:lstStyle/>
          <a:p>
            <a:endParaRPr/>
          </a:p>
        </p:txBody>
      </p:sp>
      <p:sp>
        <p:nvSpPr>
          <p:cNvPr id="22" name="object 11"/>
          <p:cNvSpPr txBox="1"/>
          <p:nvPr/>
        </p:nvSpPr>
        <p:spPr>
          <a:xfrm>
            <a:off x="4191000" y="1066800"/>
            <a:ext cx="4953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7" dirty="0" smtClean="0">
                <a:solidFill>
                  <a:srgbClr val="336699"/>
                </a:solidFill>
                <a:latin typeface="Arial Narrow"/>
                <a:cs typeface="Arial Narrow"/>
              </a:rPr>
              <a:t>2</a:t>
            </a:r>
            <a:r>
              <a:rPr sz="2800" b="1" spc="-7" dirty="0">
                <a:solidFill>
                  <a:srgbClr val="336699"/>
                </a:solidFill>
                <a:latin typeface="Arial Narrow"/>
                <a:cs typeface="Arial Narrow"/>
              </a:rPr>
              <a:t>. </a:t>
            </a:r>
            <a:r>
              <a:rPr sz="2800" b="1" spc="-37" dirty="0" smtClean="0">
                <a:solidFill>
                  <a:srgbClr val="336699"/>
                </a:solidFill>
                <a:latin typeface="Arial Narrow"/>
                <a:cs typeface="Arial Narrow"/>
              </a:rPr>
              <a:t>Tangential</a:t>
            </a:r>
            <a:r>
              <a:rPr lang="en-US" sz="2800" b="1" spc="-37" dirty="0">
                <a:solidFill>
                  <a:srgbClr val="336699"/>
                </a:solidFill>
                <a:latin typeface="Arial Narrow"/>
                <a:cs typeface="Arial Narrow"/>
              </a:rPr>
              <a:t> </a:t>
            </a:r>
            <a:r>
              <a:rPr lang="en-US" sz="2800" b="1" spc="-37" dirty="0" smtClean="0">
                <a:solidFill>
                  <a:srgbClr val="336699"/>
                </a:solidFill>
                <a:latin typeface="Arial Narrow"/>
                <a:cs typeface="Arial Narrow"/>
              </a:rPr>
              <a:t>2</a:t>
            </a:r>
            <a:r>
              <a:rPr lang="en-US" sz="2800" b="1" spc="-37" baseline="30000" dirty="0" smtClean="0">
                <a:solidFill>
                  <a:srgbClr val="336699"/>
                </a:solidFill>
                <a:latin typeface="Arial Narrow"/>
                <a:cs typeface="Arial Narrow"/>
              </a:rPr>
              <a:t>nd </a:t>
            </a:r>
            <a:r>
              <a:rPr sz="2800" b="1" spc="-7" dirty="0" smtClean="0">
                <a:solidFill>
                  <a:srgbClr val="336699"/>
                </a:solidFill>
                <a:latin typeface="Arial Narrow"/>
                <a:cs typeface="Arial Narrow"/>
              </a:rPr>
              <a:t>Neutral</a:t>
            </a:r>
            <a:r>
              <a:rPr sz="2800" b="1" spc="247" dirty="0" smtClean="0">
                <a:solidFill>
                  <a:srgbClr val="336699"/>
                </a:solidFill>
                <a:latin typeface="Arial Narrow"/>
                <a:cs typeface="Arial Narrow"/>
              </a:rPr>
              <a:t> </a:t>
            </a:r>
            <a:r>
              <a:rPr sz="2800" b="1" spc="-7" dirty="0">
                <a:solidFill>
                  <a:srgbClr val="336699"/>
                </a:solidFill>
                <a:latin typeface="Arial Narrow"/>
                <a:cs typeface="Arial Narrow"/>
              </a:rPr>
              <a:t>Beam</a:t>
            </a:r>
            <a:endParaRPr sz="2800" dirty="0">
              <a:latin typeface="Arial Narrow"/>
              <a:cs typeface="Arial Narrow"/>
            </a:endParaRPr>
          </a:p>
        </p:txBody>
      </p:sp>
      <p:sp>
        <p:nvSpPr>
          <p:cNvPr id="23" name="object 11"/>
          <p:cNvSpPr txBox="1"/>
          <p:nvPr/>
        </p:nvSpPr>
        <p:spPr>
          <a:xfrm>
            <a:off x="0" y="1066800"/>
            <a:ext cx="4191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5" dirty="0">
                <a:solidFill>
                  <a:srgbClr val="336699"/>
                </a:solidFill>
                <a:latin typeface="Arial Narrow"/>
                <a:cs typeface="Arial Narrow"/>
              </a:rPr>
              <a:t>1. New</a:t>
            </a:r>
            <a:r>
              <a:rPr sz="2800" b="1" spc="25" dirty="0">
                <a:solidFill>
                  <a:srgbClr val="336699"/>
                </a:solidFill>
                <a:latin typeface="Arial Narrow"/>
                <a:cs typeface="Arial Narrow"/>
              </a:rPr>
              <a:t> </a:t>
            </a:r>
            <a:r>
              <a:rPr sz="2800" b="1" spc="-5" dirty="0">
                <a:solidFill>
                  <a:srgbClr val="336699"/>
                </a:solidFill>
                <a:latin typeface="Arial Narrow"/>
                <a:cs typeface="Arial Narrow"/>
              </a:rPr>
              <a:t>Central</a:t>
            </a:r>
            <a:r>
              <a:rPr sz="2800" b="1" dirty="0">
                <a:solidFill>
                  <a:srgbClr val="336699"/>
                </a:solidFill>
                <a:latin typeface="Arial Narrow"/>
                <a:cs typeface="Arial Narrow"/>
              </a:rPr>
              <a:t> </a:t>
            </a:r>
            <a:r>
              <a:rPr sz="2800" b="1" spc="-5" dirty="0" smtClean="0">
                <a:solidFill>
                  <a:srgbClr val="336699"/>
                </a:solidFill>
                <a:latin typeface="Arial Narrow"/>
                <a:cs typeface="Arial Narrow"/>
              </a:rPr>
              <a:t>Magnet</a:t>
            </a:r>
            <a:endParaRPr sz="4000" dirty="0">
              <a:latin typeface="Arial Narrow"/>
              <a:cs typeface="Arial Narrow"/>
            </a:endParaRPr>
          </a:p>
        </p:txBody>
      </p:sp>
    </p:spTree>
    <p:extLst>
      <p:ext uri="{BB962C8B-B14F-4D97-AF65-F5344CB8AC3E}">
        <p14:creationId xmlns:p14="http://schemas.microsoft.com/office/powerpoint/2010/main" val="21563649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Hole in conductor from turn exterior</a:t>
            </a:r>
            <a:endParaRPr lang="en-US" dirty="0"/>
          </a:p>
        </p:txBody>
      </p:sp>
      <p:pic>
        <p:nvPicPr>
          <p:cNvPr id="7" name="Picture 6" descr="IMG_185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676400"/>
            <a:ext cx="6400800" cy="4267200"/>
          </a:xfrm>
          <a:prstGeom prst="rect">
            <a:avLst/>
          </a:prstGeom>
        </p:spPr>
      </p:pic>
    </p:spTree>
    <p:extLst>
      <p:ext uri="{BB962C8B-B14F-4D97-AF65-F5344CB8AC3E}">
        <p14:creationId xmlns:p14="http://schemas.microsoft.com/office/powerpoint/2010/main" val="150809061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458200" cy="5257800"/>
          </a:xfrm>
        </p:spPr>
        <p:txBody>
          <a:bodyPr>
            <a:normAutofit fontScale="77500" lnSpcReduction="20000"/>
          </a:bodyPr>
          <a:lstStyle/>
          <a:p>
            <a:pPr>
              <a:lnSpc>
                <a:spcPct val="170000"/>
              </a:lnSpc>
            </a:pPr>
            <a:r>
              <a:rPr lang="en-US" sz="3600" b="1" dirty="0">
                <a:solidFill>
                  <a:schemeClr val="bg1">
                    <a:lumMod val="75000"/>
                  </a:schemeClr>
                </a:solidFill>
              </a:rPr>
              <a:t>NSTX-U mission</a:t>
            </a:r>
          </a:p>
          <a:p>
            <a:pPr>
              <a:lnSpc>
                <a:spcPct val="170000"/>
              </a:lnSpc>
            </a:pPr>
            <a:r>
              <a:rPr lang="en-US" sz="3600" b="1" dirty="0">
                <a:solidFill>
                  <a:schemeClr val="bg1">
                    <a:lumMod val="75000"/>
                  </a:schemeClr>
                </a:solidFill>
              </a:rPr>
              <a:t>Selected highlights from 1st NSTX-U run</a:t>
            </a:r>
          </a:p>
          <a:p>
            <a:pPr>
              <a:lnSpc>
                <a:spcPct val="170000"/>
              </a:lnSpc>
            </a:pPr>
            <a:r>
              <a:rPr lang="en-US" sz="3600" b="1" dirty="0" smtClean="0">
                <a:solidFill>
                  <a:schemeClr val="bg1">
                    <a:lumMod val="75000"/>
                  </a:schemeClr>
                </a:solidFill>
              </a:rPr>
              <a:t>Progress toward DOE/FES Notable Outcomes</a:t>
            </a:r>
          </a:p>
          <a:p>
            <a:pPr>
              <a:lnSpc>
                <a:spcPct val="170000"/>
              </a:lnSpc>
            </a:pPr>
            <a:r>
              <a:rPr lang="en-US" sz="3600" b="1" dirty="0" smtClean="0">
                <a:solidFill>
                  <a:schemeClr val="bg1">
                    <a:lumMod val="75000"/>
                  </a:schemeClr>
                </a:solidFill>
              </a:rPr>
              <a:t>Collaborations</a:t>
            </a:r>
            <a:endParaRPr lang="en-US" sz="3600" b="1" dirty="0">
              <a:solidFill>
                <a:schemeClr val="bg1">
                  <a:lumMod val="75000"/>
                </a:schemeClr>
              </a:solidFill>
            </a:endParaRPr>
          </a:p>
          <a:p>
            <a:pPr>
              <a:lnSpc>
                <a:spcPct val="170000"/>
              </a:lnSpc>
            </a:pPr>
            <a:r>
              <a:rPr lang="en-US" sz="3600" b="1" dirty="0">
                <a:solidFill>
                  <a:schemeClr val="bg1">
                    <a:lumMod val="75000"/>
                  </a:schemeClr>
                </a:solidFill>
              </a:rPr>
              <a:t>NSTX-U technical challenges</a:t>
            </a:r>
          </a:p>
          <a:p>
            <a:pPr>
              <a:lnSpc>
                <a:spcPct val="170000"/>
              </a:lnSpc>
            </a:pPr>
            <a:r>
              <a:rPr lang="en-US" sz="3600" b="1" dirty="0"/>
              <a:t>Recovery effort</a:t>
            </a:r>
          </a:p>
          <a:p>
            <a:pPr>
              <a:lnSpc>
                <a:spcPct val="170000"/>
              </a:lnSpc>
            </a:pPr>
            <a:r>
              <a:rPr lang="en-US" sz="3600" b="1" dirty="0">
                <a:solidFill>
                  <a:schemeClr val="bg1">
                    <a:lumMod val="75000"/>
                  </a:schemeClr>
                </a:solidFill>
              </a:rPr>
              <a:t>5 year plan </a:t>
            </a:r>
            <a:r>
              <a:rPr lang="en-US" sz="3600" b="1" dirty="0" smtClean="0">
                <a:solidFill>
                  <a:schemeClr val="bg1">
                    <a:lumMod val="75000"/>
                  </a:schemeClr>
                </a:solidFill>
              </a:rPr>
              <a:t>discussion</a:t>
            </a:r>
            <a:endParaRPr lang="en-US" sz="3600" b="1" dirty="0">
              <a:solidFill>
                <a:schemeClr val="bg1">
                  <a:lumMod val="75000"/>
                </a:schemeClr>
              </a:solidFill>
            </a:endParaRPr>
          </a:p>
        </p:txBody>
      </p:sp>
      <p:sp>
        <p:nvSpPr>
          <p:cNvPr id="3" name="Title 2"/>
          <p:cNvSpPr>
            <a:spLocks noGrp="1"/>
          </p:cNvSpPr>
          <p:nvPr>
            <p:ph type="title"/>
          </p:nvPr>
        </p:nvSpPr>
        <p:spPr/>
        <p:txBody>
          <a:bodyPr/>
          <a:lstStyle/>
          <a:p>
            <a:r>
              <a:rPr lang="en-US" b="1" dirty="0" smtClean="0"/>
              <a:t>Outline</a:t>
            </a:r>
            <a:endParaRPr lang="en-US" b="1" dirty="0"/>
          </a:p>
        </p:txBody>
      </p:sp>
    </p:spTree>
    <p:extLst>
      <p:ext uri="{BB962C8B-B14F-4D97-AF65-F5344CB8AC3E}">
        <p14:creationId xmlns:p14="http://schemas.microsoft.com/office/powerpoint/2010/main" val="36776348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NSTX-U / PPPL scored poorly in FY16 performance evaluation from DOE/FES</a:t>
            </a:r>
            <a:endParaRPr lang="en-US" sz="3200" dirty="0"/>
          </a:p>
        </p:txBody>
      </p:sp>
      <p:sp>
        <p:nvSpPr>
          <p:cNvPr id="3" name="Content Placeholder 2"/>
          <p:cNvSpPr>
            <a:spLocks noGrp="1"/>
          </p:cNvSpPr>
          <p:nvPr>
            <p:ph idx="4294967295"/>
          </p:nvPr>
        </p:nvSpPr>
        <p:spPr>
          <a:xfrm>
            <a:off x="152400" y="1219200"/>
            <a:ext cx="8839200" cy="5257800"/>
          </a:xfrm>
        </p:spPr>
        <p:txBody>
          <a:bodyPr>
            <a:normAutofit lnSpcReduction="10000"/>
          </a:bodyPr>
          <a:lstStyle/>
          <a:p>
            <a:r>
              <a:rPr lang="en-US" dirty="0" smtClean="0"/>
              <a:t>“</a:t>
            </a:r>
            <a:r>
              <a:rPr lang="is-IS" dirty="0" smtClean="0"/>
              <a:t>…serious flaws in the design revealed that PPPL had failed to apply its own basic engineering practices, ultimately causing the failure of several critical components...”</a:t>
            </a:r>
          </a:p>
          <a:p>
            <a:pPr lvl="1"/>
            <a:r>
              <a:rPr lang="is-IS" dirty="0" smtClean="0"/>
              <a:t>This resulted in subsequent construction (operation) problems....</a:t>
            </a:r>
            <a:endParaRPr lang="en-US" sz="1600" dirty="0" smtClean="0"/>
          </a:p>
          <a:p>
            <a:r>
              <a:rPr lang="en-US" dirty="0" smtClean="0"/>
              <a:t>Failed </a:t>
            </a:r>
            <a:r>
              <a:rPr lang="en-US" dirty="0"/>
              <a:t>to meet a Notable Outcome,</a:t>
            </a:r>
            <a:r>
              <a:rPr lang="is-IS" dirty="0"/>
              <a:t>… “prevented the performance of experimental research to address spherical torus issues at parameters beyond those achieved on NSTX</a:t>
            </a:r>
            <a:r>
              <a:rPr lang="is-IS" dirty="0" smtClean="0"/>
              <a:t>”</a:t>
            </a:r>
          </a:p>
          <a:p>
            <a:r>
              <a:rPr lang="is-IS" dirty="0" smtClean="0"/>
              <a:t>Positive aspects of FY16 run were also noted in performance evaluation, but these are outweighed by the systematic engineering / operational failures</a:t>
            </a:r>
          </a:p>
        </p:txBody>
      </p:sp>
    </p:spTree>
    <p:extLst>
      <p:ext uri="{BB962C8B-B14F-4D97-AF65-F5344CB8AC3E}">
        <p14:creationId xmlns:p14="http://schemas.microsoft.com/office/powerpoint/2010/main" val="294606329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Comprehensive “extent of condition” and engineering policy &amp; procedure reviews will be conducted in FY17</a:t>
            </a:r>
            <a:endParaRPr lang="en-US" sz="2800" dirty="0"/>
          </a:p>
        </p:txBody>
      </p:sp>
      <p:sp>
        <p:nvSpPr>
          <p:cNvPr id="3" name="Content Placeholder 2"/>
          <p:cNvSpPr>
            <a:spLocks noGrp="1"/>
          </p:cNvSpPr>
          <p:nvPr>
            <p:ph idx="4294967295"/>
          </p:nvPr>
        </p:nvSpPr>
        <p:spPr>
          <a:xfrm>
            <a:off x="152401" y="1066800"/>
            <a:ext cx="8915399" cy="5410200"/>
          </a:xfrm>
        </p:spPr>
        <p:txBody>
          <a:bodyPr>
            <a:normAutofit fontScale="92500" lnSpcReduction="10000"/>
          </a:bodyPr>
          <a:lstStyle/>
          <a:p>
            <a:pPr>
              <a:lnSpc>
                <a:spcPct val="120000"/>
              </a:lnSpc>
              <a:spcBef>
                <a:spcPts val="0"/>
              </a:spcBef>
            </a:pPr>
            <a:r>
              <a:rPr lang="en-US" dirty="0">
                <a:solidFill>
                  <a:srgbClr val="000000"/>
                </a:solidFill>
              </a:rPr>
              <a:t>EXTENT OF CONDITION</a:t>
            </a:r>
          </a:p>
          <a:p>
            <a:pPr lvl="1">
              <a:lnSpc>
                <a:spcPct val="120000"/>
              </a:lnSpc>
              <a:spcBef>
                <a:spcPts val="0"/>
              </a:spcBef>
            </a:pPr>
            <a:r>
              <a:rPr lang="en-US" dirty="0">
                <a:solidFill>
                  <a:srgbClr val="000000"/>
                </a:solidFill>
              </a:rPr>
              <a:t>FES: Complete an extensive extent-of-condition review of NSTX-U to identify all design, construction, and operational issues.  Prepare correction action plan (CAP) to include cost, schedule, scope, and technical specifications of actions.   Provide an interim progress report by March 31, 2017 and complete the CAP review and final report to DOE by September 30, 2017. </a:t>
            </a:r>
            <a:endParaRPr lang="en-US" dirty="0" smtClean="0">
              <a:solidFill>
                <a:srgbClr val="000000"/>
              </a:solidFill>
            </a:endParaRPr>
          </a:p>
          <a:p>
            <a:pPr lvl="1">
              <a:lnSpc>
                <a:spcPct val="120000"/>
              </a:lnSpc>
              <a:spcBef>
                <a:spcPts val="0"/>
              </a:spcBef>
            </a:pPr>
            <a:endParaRPr lang="en-US" sz="2200" dirty="0">
              <a:solidFill>
                <a:srgbClr val="000000"/>
              </a:solidFill>
            </a:endParaRPr>
          </a:p>
          <a:p>
            <a:pPr>
              <a:lnSpc>
                <a:spcPct val="120000"/>
              </a:lnSpc>
              <a:spcBef>
                <a:spcPts val="0"/>
              </a:spcBef>
            </a:pPr>
            <a:r>
              <a:rPr lang="en-US" dirty="0">
                <a:solidFill>
                  <a:srgbClr val="000000"/>
                </a:solidFill>
              </a:rPr>
              <a:t>EXTENT OF CAUSE</a:t>
            </a:r>
          </a:p>
          <a:p>
            <a:pPr lvl="1">
              <a:lnSpc>
                <a:spcPct val="120000"/>
              </a:lnSpc>
              <a:spcBef>
                <a:spcPts val="0"/>
              </a:spcBef>
            </a:pPr>
            <a:r>
              <a:rPr lang="en-US" dirty="0">
                <a:solidFill>
                  <a:srgbClr val="000000"/>
                </a:solidFill>
              </a:rPr>
              <a:t>SC/PSO:  Conduct a review of policies and procedures for design, construction, installation, commissioning and operations of NSTX-U and other construction activities and projects.   Develop corrective actions to ensure the highest quality project management across the lab.</a:t>
            </a:r>
          </a:p>
          <a:p>
            <a:endParaRPr lang="en-US" dirty="0"/>
          </a:p>
        </p:txBody>
      </p:sp>
    </p:spTree>
    <p:extLst>
      <p:ext uri="{BB962C8B-B14F-4D97-AF65-F5344CB8AC3E}">
        <p14:creationId xmlns:p14="http://schemas.microsoft.com/office/powerpoint/2010/main" val="442604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NSTX-U re-organized</a:t>
            </a:r>
            <a:br>
              <a:rPr lang="en-US" dirty="0" smtClean="0"/>
            </a:br>
            <a:r>
              <a:rPr lang="en-US" sz="2700" dirty="0" smtClean="0"/>
              <a:t>Rich </a:t>
            </a:r>
            <a:r>
              <a:rPr lang="en-US" sz="2700" dirty="0" err="1" smtClean="0"/>
              <a:t>Hawryluk</a:t>
            </a:r>
            <a:r>
              <a:rPr lang="en-US" sz="2700" dirty="0" smtClean="0"/>
              <a:t> leading NSTX-U Recovery Project</a:t>
            </a:r>
            <a:endParaRPr lang="en-US" dirty="0"/>
          </a:p>
        </p:txBody>
      </p:sp>
      <p:pic>
        <p:nvPicPr>
          <p:cNvPr id="3074" name="Picture 2" descr="https://d1a095e8-a-44384764-s-sites.googlegroups.com/a/pppl.gov/nstx-u/organization/NSTX-U_Recovery_Research_FY17_v22.png?attachauth=ANoY7cqspthQEOKW95AWG-JSSPHL3-T14N7FqDfD7-kRgJiLYComMcrn3JKI-wLbY33zg9yZQZfBFR7eCA6cLosCVj_eSjOUXSziL72rcrylD4bztUDjtKmjfw1eJMqauC3yWlQkZiGjSlCNMUTrPdKvy85bofVgGun6cqKxbpL4RPnPgA0rBC1gQn2EJrEiMm97XHJW4W4Fp35ejYde-YTW2gE67RQM7R9Mr47FkIYjc3LPhu1jXW-IIbQ7grH2jMwUivIAGXEj&amp;attredirects=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4" y="1371600"/>
            <a:ext cx="9193068"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1839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914400"/>
          </a:xfrm>
        </p:spPr>
        <p:txBody>
          <a:bodyPr>
            <a:noAutofit/>
          </a:bodyPr>
          <a:lstStyle/>
          <a:p>
            <a:r>
              <a:rPr lang="en-US" sz="3200" spc="0" dirty="0" smtClean="0">
                <a:latin typeface="+mn-lt"/>
              </a:rPr>
              <a:t>Extent </a:t>
            </a:r>
            <a:r>
              <a:rPr lang="en-US" sz="3200" dirty="0" smtClean="0">
                <a:latin typeface="+mn-lt"/>
              </a:rPr>
              <a:t>of Condition </a:t>
            </a:r>
            <a:r>
              <a:rPr lang="en-US" sz="3200" dirty="0" smtClean="0">
                <a:latin typeface="+mn-lt"/>
                <a:sym typeface="Wingdings" panose="05000000000000000000" pitchFamily="2" charset="2"/>
              </a:rPr>
              <a:t> implement via</a:t>
            </a:r>
            <a:br>
              <a:rPr lang="en-US" sz="3200" dirty="0" smtClean="0">
                <a:latin typeface="+mn-lt"/>
                <a:sym typeface="Wingdings" panose="05000000000000000000" pitchFamily="2" charset="2"/>
              </a:rPr>
            </a:br>
            <a:r>
              <a:rPr lang="en-US" sz="3200" spc="0" dirty="0" smtClean="0">
                <a:latin typeface="+mn-lt"/>
              </a:rPr>
              <a:t>Design </a:t>
            </a:r>
            <a:r>
              <a:rPr lang="en-US" sz="3200" dirty="0">
                <a:latin typeface="+mn-lt"/>
              </a:rPr>
              <a:t>Verification </a:t>
            </a:r>
            <a:r>
              <a:rPr lang="en-US" sz="3200" spc="0" dirty="0">
                <a:latin typeface="+mn-lt"/>
              </a:rPr>
              <a:t>&amp; V</a:t>
            </a:r>
            <a:r>
              <a:rPr lang="en-US" sz="3200" dirty="0">
                <a:latin typeface="+mn-lt"/>
              </a:rPr>
              <a:t>alidation </a:t>
            </a:r>
            <a:r>
              <a:rPr lang="en-US" sz="3200" spc="0" dirty="0" smtClean="0">
                <a:latin typeface="+mn-lt"/>
              </a:rPr>
              <a:t>Reviews (DVVR)</a:t>
            </a:r>
            <a:endParaRPr lang="en-US" sz="3200" dirty="0">
              <a:latin typeface="Arial Narrow" panose="020B0606020202030204" pitchFamily="34" charset="0"/>
            </a:endParaRPr>
          </a:p>
        </p:txBody>
      </p:sp>
      <p:pic>
        <p:nvPicPr>
          <p:cNvPr id="5" name="Picture 4"/>
          <p:cNvPicPr>
            <a:picLocks noChangeAspect="1"/>
          </p:cNvPicPr>
          <p:nvPr/>
        </p:nvPicPr>
        <p:blipFill>
          <a:blip r:embed="rId2"/>
          <a:stretch>
            <a:fillRect/>
          </a:stretch>
        </p:blipFill>
        <p:spPr>
          <a:xfrm>
            <a:off x="381000" y="1488618"/>
            <a:ext cx="8458200" cy="4984257"/>
          </a:xfrm>
          <a:prstGeom prst="rect">
            <a:avLst/>
          </a:prstGeom>
        </p:spPr>
      </p:pic>
      <p:sp>
        <p:nvSpPr>
          <p:cNvPr id="9" name="Rectangle 8"/>
          <p:cNvSpPr/>
          <p:nvPr/>
        </p:nvSpPr>
        <p:spPr>
          <a:xfrm>
            <a:off x="228600" y="1066347"/>
            <a:ext cx="8763000" cy="400110"/>
          </a:xfrm>
          <a:prstGeom prst="rect">
            <a:avLst/>
          </a:prstGeom>
        </p:spPr>
        <p:txBody>
          <a:bodyPr wrap="square">
            <a:spAutoFit/>
          </a:bodyPr>
          <a:lstStyle/>
          <a:p>
            <a:pPr algn="ctr"/>
            <a:r>
              <a:rPr lang="en-US" sz="2000" b="1" dirty="0">
                <a:solidFill>
                  <a:srgbClr val="C00000"/>
                </a:solidFill>
              </a:rPr>
              <a:t>System Design Description (SDD) is key element</a:t>
            </a:r>
          </a:p>
        </p:txBody>
      </p:sp>
    </p:spTree>
    <p:extLst>
      <p:ext uri="{BB962C8B-B14F-4D97-AF65-F5344CB8AC3E}">
        <p14:creationId xmlns:p14="http://schemas.microsoft.com/office/powerpoint/2010/main" val="398339760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Research Staff supporting SDD development</a:t>
            </a:r>
            <a:endParaRPr lang="en-US" sz="3200"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27" y="1295400"/>
            <a:ext cx="9029946"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102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t>FY17:  Develop Corrective Action Plan based on gaps,</a:t>
            </a:r>
            <a:br>
              <a:rPr lang="en-US" sz="2800" b="1" dirty="0" smtClean="0"/>
            </a:br>
            <a:r>
              <a:rPr lang="en-US" sz="2800" dirty="0" smtClean="0"/>
              <a:t>review the CAP, then begin implementing CAP actions</a:t>
            </a:r>
            <a:endParaRPr lang="en-US" sz="2800" dirty="0"/>
          </a:p>
        </p:txBody>
      </p:sp>
      <p:sp>
        <p:nvSpPr>
          <p:cNvPr id="3" name="Content Placeholder 2"/>
          <p:cNvSpPr>
            <a:spLocks noGrp="1"/>
          </p:cNvSpPr>
          <p:nvPr>
            <p:ph idx="4294967295"/>
          </p:nvPr>
        </p:nvSpPr>
        <p:spPr>
          <a:xfrm>
            <a:off x="0" y="4114800"/>
            <a:ext cx="8610600" cy="1905000"/>
          </a:xfrm>
        </p:spPr>
        <p:txBody>
          <a:bodyPr>
            <a:normAutofit/>
          </a:bodyPr>
          <a:lstStyle/>
          <a:p>
            <a:pPr lvl="1">
              <a:buFont typeface="Arial" panose="020B0604020202020204" pitchFamily="34" charset="0"/>
              <a:buChar char="•"/>
            </a:pPr>
            <a:r>
              <a:rPr lang="en-US" sz="2800" dirty="0" smtClean="0"/>
              <a:t>There will be external (+internal / PPPL) reviewer participation in all SDD / DVVR reviews</a:t>
            </a:r>
          </a:p>
          <a:p>
            <a:pPr lvl="1">
              <a:buFont typeface="Arial" panose="020B0604020202020204" pitchFamily="34" charset="0"/>
              <a:buChar char="•"/>
            </a:pPr>
            <a:r>
              <a:rPr lang="en-US" sz="2800" dirty="0" smtClean="0"/>
              <a:t>Full external review(s) of the CAP and the SDD + DVVR process used to generate the CAP</a:t>
            </a:r>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2829346083"/>
              </p:ext>
            </p:extLst>
          </p:nvPr>
        </p:nvGraphicFramePr>
        <p:xfrm>
          <a:off x="155575" y="1069975"/>
          <a:ext cx="8748713" cy="2847975"/>
        </p:xfrm>
        <a:graphic>
          <a:graphicData uri="http://schemas.openxmlformats.org/presentationml/2006/ole">
            <mc:AlternateContent xmlns:mc="http://schemas.openxmlformats.org/markup-compatibility/2006">
              <mc:Choice xmlns:v="urn:schemas-microsoft-com:vml" Requires="v">
                <p:oleObj spid="_x0000_s1179" name="Document" r:id="rId3" imgW="7864517" imgH="2565793" progId="Word.Document.12">
                  <p:embed/>
                </p:oleObj>
              </mc:Choice>
              <mc:Fallback>
                <p:oleObj name="Document" r:id="rId3" imgW="7864517" imgH="2565793" progId="Word.Document.12">
                  <p:embed/>
                  <p:pic>
                    <p:nvPicPr>
                      <p:cNvPr id="0" name=""/>
                      <p:cNvPicPr/>
                      <p:nvPr/>
                    </p:nvPicPr>
                    <p:blipFill>
                      <a:blip r:embed="rId4"/>
                      <a:stretch>
                        <a:fillRect/>
                      </a:stretch>
                    </p:blipFill>
                    <p:spPr>
                      <a:xfrm>
                        <a:off x="155575" y="1069975"/>
                        <a:ext cx="8748713" cy="2847975"/>
                      </a:xfrm>
                      <a:prstGeom prst="rect">
                        <a:avLst/>
                      </a:prstGeom>
                    </p:spPr>
                  </p:pic>
                </p:oleObj>
              </mc:Fallback>
            </mc:AlternateContent>
          </a:graphicData>
        </a:graphic>
      </p:graphicFrame>
    </p:spTree>
    <p:extLst>
      <p:ext uri="{BB962C8B-B14F-4D97-AF65-F5344CB8AC3E}">
        <p14:creationId xmlns:p14="http://schemas.microsoft.com/office/powerpoint/2010/main" val="26621402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Extent </a:t>
            </a:r>
            <a:r>
              <a:rPr lang="en-US" dirty="0"/>
              <a:t>of </a:t>
            </a:r>
            <a:r>
              <a:rPr lang="en-US" dirty="0" smtClean="0"/>
              <a:t>Cause Review </a:t>
            </a:r>
            <a:r>
              <a:rPr lang="en-US" dirty="0"/>
              <a:t>(</a:t>
            </a:r>
            <a:r>
              <a:rPr lang="en-US" dirty="0" smtClean="0"/>
              <a:t>Les </a:t>
            </a:r>
            <a:r>
              <a:rPr lang="en-US" dirty="0"/>
              <a:t>Hill)</a:t>
            </a:r>
          </a:p>
        </p:txBody>
      </p:sp>
      <p:sp>
        <p:nvSpPr>
          <p:cNvPr id="3" name="Content Placeholder 2"/>
          <p:cNvSpPr>
            <a:spLocks noGrp="1"/>
          </p:cNvSpPr>
          <p:nvPr>
            <p:ph idx="4294967295"/>
          </p:nvPr>
        </p:nvSpPr>
        <p:spPr>
          <a:xfrm>
            <a:off x="228600" y="1219200"/>
            <a:ext cx="8763000" cy="5257800"/>
          </a:xfrm>
        </p:spPr>
        <p:txBody>
          <a:bodyPr>
            <a:normAutofit fontScale="92500" lnSpcReduction="10000"/>
          </a:bodyPr>
          <a:lstStyle/>
          <a:p>
            <a:pPr>
              <a:lnSpc>
                <a:spcPct val="110000"/>
              </a:lnSpc>
              <a:spcBef>
                <a:spcPts val="0"/>
              </a:spcBef>
            </a:pPr>
            <a:endParaRPr lang="en-US" sz="700" dirty="0"/>
          </a:p>
          <a:p>
            <a:pPr>
              <a:lnSpc>
                <a:spcPct val="110000"/>
              </a:lnSpc>
              <a:spcBef>
                <a:spcPts val="0"/>
              </a:spcBef>
            </a:pPr>
            <a:r>
              <a:rPr lang="en-US" dirty="0"/>
              <a:t>Program review is project management-centric but will necessarily extend to supporting policies, programs, procedures and work practices in areas such as engineering design, configuration management, conduct of operations, etc.  </a:t>
            </a:r>
          </a:p>
          <a:p>
            <a:pPr marL="0" indent="0">
              <a:lnSpc>
                <a:spcPct val="110000"/>
              </a:lnSpc>
              <a:spcBef>
                <a:spcPts val="0"/>
              </a:spcBef>
              <a:buNone/>
            </a:pPr>
            <a:endParaRPr lang="en-US" sz="1000" dirty="0"/>
          </a:p>
          <a:p>
            <a:pPr>
              <a:lnSpc>
                <a:spcPct val="110000"/>
              </a:lnSpc>
              <a:spcBef>
                <a:spcPts val="0"/>
              </a:spcBef>
            </a:pPr>
            <a:r>
              <a:rPr lang="en-US" dirty="0"/>
              <a:t>Phase approach adopted to support NSTX-U recovery, restart</a:t>
            </a:r>
          </a:p>
          <a:p>
            <a:pPr lvl="1">
              <a:lnSpc>
                <a:spcPct val="110000"/>
              </a:lnSpc>
              <a:spcBef>
                <a:spcPts val="0"/>
              </a:spcBef>
            </a:pPr>
            <a:r>
              <a:rPr lang="en-US" dirty="0"/>
              <a:t>Phase I: Critical review of NSTX-U issues and identification/implementation of near-term actions to preclude recurrence of equipment deficiencies on time line needed to support NSTX-U recovery schedule</a:t>
            </a:r>
          </a:p>
          <a:p>
            <a:pPr lvl="1">
              <a:lnSpc>
                <a:spcPct val="110000"/>
              </a:lnSpc>
              <a:spcBef>
                <a:spcPts val="0"/>
              </a:spcBef>
            </a:pPr>
            <a:r>
              <a:rPr lang="en-US" dirty="0"/>
              <a:t>Phase II: Balance of program reviews and development of corrective action plan by end of FY17</a:t>
            </a:r>
          </a:p>
          <a:p>
            <a:pPr>
              <a:lnSpc>
                <a:spcPct val="110000"/>
              </a:lnSpc>
            </a:pPr>
            <a:endParaRPr lang="en-US" dirty="0"/>
          </a:p>
        </p:txBody>
      </p:sp>
    </p:spTree>
    <p:extLst>
      <p:ext uri="{BB962C8B-B14F-4D97-AF65-F5344CB8AC3E}">
        <p14:creationId xmlns:p14="http://schemas.microsoft.com/office/powerpoint/2010/main" val="149411394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NSTX-U will not operate for at least 1 year, possibly significantly longer – depending on:</a:t>
            </a:r>
            <a:endParaRPr lang="en-US" sz="3200" dirty="0"/>
          </a:p>
        </p:txBody>
      </p:sp>
      <p:sp>
        <p:nvSpPr>
          <p:cNvPr id="4" name="Content Placeholder 3"/>
          <p:cNvSpPr>
            <a:spLocks noGrp="1"/>
          </p:cNvSpPr>
          <p:nvPr>
            <p:ph idx="1"/>
          </p:nvPr>
        </p:nvSpPr>
        <p:spPr>
          <a:xfrm>
            <a:off x="190500" y="1143000"/>
            <a:ext cx="8763000" cy="5334000"/>
          </a:xfrm>
        </p:spPr>
        <p:txBody>
          <a:bodyPr>
            <a:normAutofit lnSpcReduction="10000"/>
          </a:bodyPr>
          <a:lstStyle/>
          <a:p>
            <a:r>
              <a:rPr lang="en-US" sz="3200" dirty="0" smtClean="0"/>
              <a:t>Number of PF1 coils that will be replaced,  schedule for replacement, and resource needs and </a:t>
            </a:r>
            <a:r>
              <a:rPr lang="en-US" sz="3200" dirty="0" smtClean="0"/>
              <a:t>availability</a:t>
            </a:r>
          </a:p>
          <a:p>
            <a:pPr lvl="1"/>
            <a:r>
              <a:rPr lang="en-US" dirty="0" smtClean="0"/>
              <a:t>Key example: Existing PF1B coils incompatible with 350C bake of inboard horizontal </a:t>
            </a:r>
            <a:r>
              <a:rPr lang="en-US" dirty="0" err="1" smtClean="0"/>
              <a:t>divertor</a:t>
            </a:r>
            <a:r>
              <a:rPr lang="en-US" dirty="0" smtClean="0"/>
              <a:t> </a:t>
            </a:r>
            <a:r>
              <a:rPr lang="en-US" dirty="0" smtClean="0">
                <a:sym typeface="Wingdings" panose="05000000000000000000" pitchFamily="2" charset="2"/>
              </a:rPr>
              <a:t> </a:t>
            </a:r>
            <a:r>
              <a:rPr lang="en-US" dirty="0" smtClean="0"/>
              <a:t>need to eliminate or build smaller coils </a:t>
            </a:r>
            <a:r>
              <a:rPr lang="en-US" smtClean="0"/>
              <a:t>– analysis </a:t>
            </a:r>
            <a:r>
              <a:rPr lang="en-US" dirty="0" smtClean="0"/>
              <a:t>ongoing</a:t>
            </a:r>
            <a:endParaRPr lang="en-US" dirty="0" smtClean="0"/>
          </a:p>
          <a:p>
            <a:endParaRPr lang="en-US" sz="1200" dirty="0"/>
          </a:p>
          <a:p>
            <a:r>
              <a:rPr lang="en-US" sz="3200" dirty="0" smtClean="0"/>
              <a:t>Any other major findings from ongoing SDD / DVVRs, and the Extent of Condition reviews</a:t>
            </a:r>
          </a:p>
          <a:p>
            <a:endParaRPr lang="en-US" sz="3200" dirty="0"/>
          </a:p>
          <a:p>
            <a:r>
              <a:rPr lang="en-US" sz="3200" dirty="0" smtClean="0">
                <a:sym typeface="Wingdings" panose="05000000000000000000" pitchFamily="2" charset="2"/>
              </a:rPr>
              <a:t>Operational readiness - </a:t>
            </a:r>
            <a:r>
              <a:rPr lang="en-US" sz="3200" dirty="0" smtClean="0"/>
              <a:t>NSTX-U will (newly) be under DOE accelerator safety order (ASO)</a:t>
            </a:r>
            <a:endParaRPr lang="en-US" sz="3200" dirty="0"/>
          </a:p>
          <a:p>
            <a:endParaRPr lang="en-US" sz="3200" dirty="0" smtClean="0"/>
          </a:p>
          <a:p>
            <a:endParaRPr lang="en-US" sz="3200" dirty="0" smtClean="0"/>
          </a:p>
        </p:txBody>
      </p:sp>
    </p:spTree>
    <p:extLst>
      <p:ext uri="{BB962C8B-B14F-4D97-AF65-F5344CB8AC3E}">
        <p14:creationId xmlns:p14="http://schemas.microsoft.com/office/powerpoint/2010/main" val="11346240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3838"/>
            <a:ext cx="9144000" cy="492443"/>
          </a:xfrm>
          <a:prstGeom prst="rect">
            <a:avLst/>
          </a:prstGeom>
        </p:spPr>
        <p:txBody>
          <a:bodyPr vert="horz" wrap="square" lIns="0" tIns="0" rIns="0" bIns="0" rtlCol="0">
            <a:spAutoFit/>
          </a:bodyPr>
          <a:lstStyle/>
          <a:p>
            <a:pPr marL="59055">
              <a:lnSpc>
                <a:spcPct val="100000"/>
              </a:lnSpc>
            </a:pPr>
            <a:r>
              <a:rPr sz="3200" b="1" spc="-5" dirty="0">
                <a:latin typeface="Arial"/>
                <a:cs typeface="Arial"/>
              </a:rPr>
              <a:t>NSTX-U will have major boost in</a:t>
            </a:r>
            <a:r>
              <a:rPr sz="3200" b="1" spc="-70" dirty="0">
                <a:latin typeface="Arial"/>
                <a:cs typeface="Arial"/>
              </a:rPr>
              <a:t> </a:t>
            </a:r>
            <a:r>
              <a:rPr sz="3200" b="1" spc="-5" dirty="0" smtClean="0">
                <a:latin typeface="Arial"/>
                <a:cs typeface="Arial"/>
              </a:rPr>
              <a:t>performanc</a:t>
            </a:r>
            <a:r>
              <a:rPr lang="en-US" sz="3200" b="1" spc="-5" dirty="0" smtClean="0">
                <a:latin typeface="Arial"/>
                <a:cs typeface="Arial"/>
              </a:rPr>
              <a:t>e</a:t>
            </a:r>
            <a:endParaRPr sz="3200" b="1" spc="-5" dirty="0">
              <a:latin typeface="Arial"/>
              <a:cs typeface="Arial"/>
            </a:endParaRPr>
          </a:p>
        </p:txBody>
      </p:sp>
      <p:sp>
        <p:nvSpPr>
          <p:cNvPr id="3" name="object 3"/>
          <p:cNvSpPr/>
          <p:nvPr/>
        </p:nvSpPr>
        <p:spPr>
          <a:xfrm>
            <a:off x="685800" y="1295400"/>
            <a:ext cx="3584731" cy="3748645"/>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5006110" y="1293812"/>
            <a:ext cx="3604489" cy="3735387"/>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1655701" y="1373153"/>
            <a:ext cx="909319" cy="1343660"/>
          </a:xfrm>
          <a:custGeom>
            <a:avLst/>
            <a:gdLst/>
            <a:ahLst/>
            <a:cxnLst/>
            <a:rect l="l" t="t" r="r" b="b"/>
            <a:pathLst>
              <a:path w="909319" h="1343660">
                <a:moveTo>
                  <a:pt x="178104" y="0"/>
                </a:moveTo>
                <a:lnTo>
                  <a:pt x="0" y="102552"/>
                </a:lnTo>
                <a:lnTo>
                  <a:pt x="641591" y="1216812"/>
                </a:lnTo>
                <a:lnTo>
                  <a:pt x="552538" y="1268082"/>
                </a:lnTo>
                <a:lnTo>
                  <a:pt x="833196" y="1343634"/>
                </a:lnTo>
                <a:lnTo>
                  <a:pt x="894943" y="1114259"/>
                </a:lnTo>
                <a:lnTo>
                  <a:pt x="819696" y="1114259"/>
                </a:lnTo>
                <a:lnTo>
                  <a:pt x="178104" y="0"/>
                </a:lnTo>
                <a:close/>
              </a:path>
              <a:path w="909319" h="1343660">
                <a:moveTo>
                  <a:pt x="908748" y="1062977"/>
                </a:moveTo>
                <a:lnTo>
                  <a:pt x="819696" y="1114259"/>
                </a:lnTo>
                <a:lnTo>
                  <a:pt x="894943" y="1114259"/>
                </a:lnTo>
                <a:lnTo>
                  <a:pt x="908748" y="1062977"/>
                </a:lnTo>
                <a:close/>
              </a:path>
            </a:pathLst>
          </a:custGeom>
          <a:solidFill>
            <a:srgbClr val="FFFF00"/>
          </a:solidFill>
        </p:spPr>
        <p:txBody>
          <a:bodyPr wrap="square" lIns="0" tIns="0" rIns="0" bIns="0" rtlCol="0"/>
          <a:lstStyle/>
          <a:p>
            <a:endParaRPr/>
          </a:p>
        </p:txBody>
      </p:sp>
      <p:sp>
        <p:nvSpPr>
          <p:cNvPr id="6" name="object 6"/>
          <p:cNvSpPr/>
          <p:nvPr/>
        </p:nvSpPr>
        <p:spPr>
          <a:xfrm>
            <a:off x="1655701" y="1373153"/>
            <a:ext cx="909319" cy="1343660"/>
          </a:xfrm>
          <a:custGeom>
            <a:avLst/>
            <a:gdLst/>
            <a:ahLst/>
            <a:cxnLst/>
            <a:rect l="l" t="t" r="r" b="b"/>
            <a:pathLst>
              <a:path w="909319" h="1343660">
                <a:moveTo>
                  <a:pt x="178104" y="0"/>
                </a:moveTo>
                <a:lnTo>
                  <a:pt x="819696" y="1114259"/>
                </a:lnTo>
                <a:lnTo>
                  <a:pt x="908748" y="1062977"/>
                </a:lnTo>
                <a:lnTo>
                  <a:pt x="833196" y="1343634"/>
                </a:lnTo>
                <a:lnTo>
                  <a:pt x="552538" y="1268082"/>
                </a:lnTo>
                <a:lnTo>
                  <a:pt x="641591" y="1216812"/>
                </a:lnTo>
                <a:lnTo>
                  <a:pt x="0" y="102552"/>
                </a:lnTo>
                <a:lnTo>
                  <a:pt x="178104" y="0"/>
                </a:lnTo>
                <a:close/>
              </a:path>
            </a:pathLst>
          </a:custGeom>
          <a:ln w="25400">
            <a:solidFill>
              <a:srgbClr val="000000"/>
            </a:solidFill>
          </a:ln>
        </p:spPr>
        <p:txBody>
          <a:bodyPr wrap="square" lIns="0" tIns="0" rIns="0" bIns="0" rtlCol="0"/>
          <a:lstStyle/>
          <a:p>
            <a:endParaRPr/>
          </a:p>
        </p:txBody>
      </p:sp>
      <p:sp>
        <p:nvSpPr>
          <p:cNvPr id="8" name="object 8"/>
          <p:cNvSpPr/>
          <p:nvPr/>
        </p:nvSpPr>
        <p:spPr>
          <a:xfrm>
            <a:off x="6442660" y="1380901"/>
            <a:ext cx="608330" cy="734060"/>
          </a:xfrm>
          <a:custGeom>
            <a:avLst/>
            <a:gdLst/>
            <a:ahLst/>
            <a:cxnLst/>
            <a:rect l="l" t="t" r="r" b="b"/>
            <a:pathLst>
              <a:path w="608329" h="734060">
                <a:moveTo>
                  <a:pt x="0" y="447763"/>
                </a:moveTo>
                <a:lnTo>
                  <a:pt x="50164" y="734047"/>
                </a:lnTo>
                <a:lnTo>
                  <a:pt x="336461" y="683882"/>
                </a:lnTo>
                <a:lnTo>
                  <a:pt x="252336" y="624852"/>
                </a:lnTo>
                <a:lnTo>
                  <a:pt x="335186" y="506793"/>
                </a:lnTo>
                <a:lnTo>
                  <a:pt x="84112" y="506793"/>
                </a:lnTo>
                <a:lnTo>
                  <a:pt x="0" y="447763"/>
                </a:lnTo>
                <a:close/>
              </a:path>
              <a:path w="608329" h="734060">
                <a:moveTo>
                  <a:pt x="439762" y="0"/>
                </a:moveTo>
                <a:lnTo>
                  <a:pt x="84112" y="506793"/>
                </a:lnTo>
                <a:lnTo>
                  <a:pt x="335186" y="506793"/>
                </a:lnTo>
                <a:lnTo>
                  <a:pt x="607987" y="118059"/>
                </a:lnTo>
                <a:lnTo>
                  <a:pt x="439762" y="0"/>
                </a:lnTo>
                <a:close/>
              </a:path>
            </a:pathLst>
          </a:custGeom>
          <a:solidFill>
            <a:srgbClr val="FFFF00"/>
          </a:solidFill>
        </p:spPr>
        <p:txBody>
          <a:bodyPr wrap="square" lIns="0" tIns="0" rIns="0" bIns="0" rtlCol="0"/>
          <a:lstStyle/>
          <a:p>
            <a:endParaRPr/>
          </a:p>
        </p:txBody>
      </p:sp>
      <p:sp>
        <p:nvSpPr>
          <p:cNvPr id="9" name="object 9"/>
          <p:cNvSpPr/>
          <p:nvPr/>
        </p:nvSpPr>
        <p:spPr>
          <a:xfrm>
            <a:off x="6442660" y="1380902"/>
            <a:ext cx="608330" cy="734060"/>
          </a:xfrm>
          <a:custGeom>
            <a:avLst/>
            <a:gdLst/>
            <a:ahLst/>
            <a:cxnLst/>
            <a:rect l="l" t="t" r="r" b="b"/>
            <a:pathLst>
              <a:path w="608329" h="734060">
                <a:moveTo>
                  <a:pt x="607987" y="118059"/>
                </a:moveTo>
                <a:lnTo>
                  <a:pt x="252336" y="624852"/>
                </a:lnTo>
                <a:lnTo>
                  <a:pt x="336461" y="683882"/>
                </a:lnTo>
                <a:lnTo>
                  <a:pt x="50164" y="734047"/>
                </a:lnTo>
                <a:lnTo>
                  <a:pt x="0" y="447763"/>
                </a:lnTo>
                <a:lnTo>
                  <a:pt x="84112" y="506793"/>
                </a:lnTo>
                <a:lnTo>
                  <a:pt x="439762" y="0"/>
                </a:lnTo>
                <a:lnTo>
                  <a:pt x="607987" y="118059"/>
                </a:lnTo>
                <a:close/>
              </a:path>
            </a:pathLst>
          </a:custGeom>
          <a:ln w="25399">
            <a:solidFill>
              <a:srgbClr val="000000"/>
            </a:solidFill>
          </a:ln>
        </p:spPr>
        <p:txBody>
          <a:bodyPr wrap="square" lIns="0" tIns="0" rIns="0" bIns="0" rtlCol="0"/>
          <a:lstStyle/>
          <a:p>
            <a:endParaRPr/>
          </a:p>
        </p:txBody>
      </p:sp>
      <p:sp>
        <p:nvSpPr>
          <p:cNvPr id="12" name="object 12"/>
          <p:cNvSpPr txBox="1"/>
          <p:nvPr/>
        </p:nvSpPr>
        <p:spPr>
          <a:xfrm>
            <a:off x="154939" y="5320413"/>
            <a:ext cx="3640454" cy="1034415"/>
          </a:xfrm>
          <a:prstGeom prst="rect">
            <a:avLst/>
          </a:prstGeom>
        </p:spPr>
        <p:txBody>
          <a:bodyPr vert="horz" wrap="square" lIns="0" tIns="0" rIns="0" bIns="0" rtlCol="0">
            <a:spAutoFit/>
          </a:bodyPr>
          <a:lstStyle/>
          <a:p>
            <a:pPr marL="12700">
              <a:lnSpc>
                <a:spcPts val="2735"/>
              </a:lnSpc>
            </a:pPr>
            <a:r>
              <a:rPr sz="2400" spc="-5" dirty="0">
                <a:latin typeface="Wingdings"/>
                <a:cs typeface="Wingdings"/>
              </a:rPr>
              <a:t></a:t>
            </a:r>
            <a:r>
              <a:rPr sz="2400" spc="-5" dirty="0">
                <a:latin typeface="Arial Narrow"/>
                <a:cs typeface="Arial Narrow"/>
              </a:rPr>
              <a:t>2</a:t>
            </a:r>
            <a:r>
              <a:rPr sz="2400" spc="-5" dirty="0">
                <a:latin typeface="Arial"/>
                <a:cs typeface="Arial"/>
              </a:rPr>
              <a:t>× </a:t>
            </a:r>
            <a:r>
              <a:rPr sz="2400" spc="-5" dirty="0">
                <a:latin typeface="Arial Narrow"/>
                <a:cs typeface="Arial Narrow"/>
              </a:rPr>
              <a:t>toroidal field (0.5 </a:t>
            </a:r>
            <a:r>
              <a:rPr sz="2400" spc="-5" dirty="0">
                <a:latin typeface="Wingdings"/>
                <a:cs typeface="Wingdings"/>
              </a:rPr>
              <a:t></a:t>
            </a:r>
            <a:r>
              <a:rPr sz="2400" spc="-150" dirty="0">
                <a:latin typeface="Times New Roman"/>
                <a:cs typeface="Times New Roman"/>
              </a:rPr>
              <a:t> </a:t>
            </a:r>
            <a:r>
              <a:rPr sz="2400" spc="-5" dirty="0">
                <a:latin typeface="Arial Narrow"/>
                <a:cs typeface="Arial Narrow"/>
              </a:rPr>
              <a:t>1T)</a:t>
            </a:r>
            <a:endParaRPr sz="2400">
              <a:latin typeface="Arial Narrow"/>
              <a:cs typeface="Arial Narrow"/>
            </a:endParaRPr>
          </a:p>
          <a:p>
            <a:pPr marL="12700">
              <a:lnSpc>
                <a:spcPts val="2590"/>
              </a:lnSpc>
            </a:pPr>
            <a:r>
              <a:rPr sz="2400" spc="-5" dirty="0">
                <a:latin typeface="Wingdings"/>
                <a:cs typeface="Wingdings"/>
              </a:rPr>
              <a:t></a:t>
            </a:r>
            <a:r>
              <a:rPr sz="2400" spc="-5" dirty="0">
                <a:latin typeface="Arial Narrow"/>
                <a:cs typeface="Arial Narrow"/>
              </a:rPr>
              <a:t>2</a:t>
            </a:r>
            <a:r>
              <a:rPr sz="2400" spc="-5" dirty="0">
                <a:latin typeface="Arial"/>
                <a:cs typeface="Arial"/>
              </a:rPr>
              <a:t>× </a:t>
            </a:r>
            <a:r>
              <a:rPr sz="2400" spc="-5" dirty="0">
                <a:latin typeface="Arial Narrow"/>
                <a:cs typeface="Arial Narrow"/>
              </a:rPr>
              <a:t>plasma current (1 </a:t>
            </a:r>
            <a:r>
              <a:rPr sz="2400" spc="-5" dirty="0">
                <a:latin typeface="Wingdings"/>
                <a:cs typeface="Wingdings"/>
              </a:rPr>
              <a:t></a:t>
            </a:r>
            <a:r>
              <a:rPr sz="2400" spc="-140" dirty="0">
                <a:latin typeface="Times New Roman"/>
                <a:cs typeface="Times New Roman"/>
              </a:rPr>
              <a:t> </a:t>
            </a:r>
            <a:r>
              <a:rPr sz="2400" spc="-5" dirty="0">
                <a:latin typeface="Arial Narrow"/>
                <a:cs typeface="Arial Narrow"/>
              </a:rPr>
              <a:t>2MA)</a:t>
            </a:r>
            <a:endParaRPr sz="2400">
              <a:latin typeface="Arial Narrow"/>
              <a:cs typeface="Arial Narrow"/>
            </a:endParaRPr>
          </a:p>
          <a:p>
            <a:pPr marL="12700">
              <a:lnSpc>
                <a:spcPts val="2735"/>
              </a:lnSpc>
            </a:pPr>
            <a:r>
              <a:rPr sz="2400" spc="-5" dirty="0">
                <a:latin typeface="Wingdings"/>
                <a:cs typeface="Wingdings"/>
              </a:rPr>
              <a:t></a:t>
            </a:r>
            <a:r>
              <a:rPr sz="2400" spc="-5" dirty="0">
                <a:latin typeface="Arial Narrow"/>
                <a:cs typeface="Arial Narrow"/>
              </a:rPr>
              <a:t>5</a:t>
            </a:r>
            <a:r>
              <a:rPr sz="2400" spc="-5" dirty="0">
                <a:latin typeface="Arial"/>
                <a:cs typeface="Arial"/>
              </a:rPr>
              <a:t>× </a:t>
            </a:r>
            <a:r>
              <a:rPr sz="2400" spc="-5" dirty="0">
                <a:latin typeface="Arial Narrow"/>
                <a:cs typeface="Arial Narrow"/>
              </a:rPr>
              <a:t>longer pulse (1 </a:t>
            </a:r>
            <a:r>
              <a:rPr sz="2400" spc="-5" dirty="0">
                <a:latin typeface="Wingdings"/>
                <a:cs typeface="Wingdings"/>
              </a:rPr>
              <a:t></a:t>
            </a:r>
            <a:r>
              <a:rPr sz="2400" spc="-145" dirty="0">
                <a:latin typeface="Times New Roman"/>
                <a:cs typeface="Times New Roman"/>
              </a:rPr>
              <a:t> </a:t>
            </a:r>
            <a:r>
              <a:rPr sz="2400" spc="-5" dirty="0">
                <a:latin typeface="Arial Narrow"/>
                <a:cs typeface="Arial Narrow"/>
              </a:rPr>
              <a:t>5s)</a:t>
            </a:r>
            <a:endParaRPr sz="2400">
              <a:latin typeface="Arial Narrow"/>
              <a:cs typeface="Arial Narrow"/>
            </a:endParaRPr>
          </a:p>
        </p:txBody>
      </p:sp>
      <p:sp>
        <p:nvSpPr>
          <p:cNvPr id="13" name="object 13"/>
          <p:cNvSpPr txBox="1"/>
          <p:nvPr/>
        </p:nvSpPr>
        <p:spPr>
          <a:xfrm>
            <a:off x="4457378" y="5120382"/>
            <a:ext cx="4513580" cy="1373505"/>
          </a:xfrm>
          <a:prstGeom prst="rect">
            <a:avLst/>
          </a:prstGeom>
        </p:spPr>
        <p:txBody>
          <a:bodyPr vert="horz" wrap="square" lIns="0" tIns="0" rIns="0" bIns="0" rtlCol="0">
            <a:spAutoFit/>
          </a:bodyPr>
          <a:lstStyle/>
          <a:p>
            <a:pPr marL="12700">
              <a:lnSpc>
                <a:spcPts val="2800"/>
              </a:lnSpc>
            </a:pPr>
            <a:r>
              <a:rPr sz="2400" spc="-5" dirty="0">
                <a:latin typeface="Wingdings"/>
                <a:cs typeface="Wingdings"/>
              </a:rPr>
              <a:t></a:t>
            </a:r>
            <a:r>
              <a:rPr sz="2400" spc="-5" dirty="0">
                <a:latin typeface="Arial Narrow"/>
                <a:cs typeface="Arial Narrow"/>
              </a:rPr>
              <a:t>2</a:t>
            </a:r>
            <a:r>
              <a:rPr sz="2400" spc="-5" dirty="0">
                <a:latin typeface="Arial"/>
                <a:cs typeface="Arial"/>
              </a:rPr>
              <a:t>× </a:t>
            </a:r>
            <a:r>
              <a:rPr sz="2400" spc="-5" dirty="0">
                <a:latin typeface="Arial Narrow"/>
                <a:cs typeface="Arial Narrow"/>
              </a:rPr>
              <a:t>heating power (5 </a:t>
            </a:r>
            <a:r>
              <a:rPr sz="2400" spc="-5" dirty="0">
                <a:latin typeface="Wingdings"/>
                <a:cs typeface="Wingdings"/>
              </a:rPr>
              <a:t></a:t>
            </a:r>
            <a:r>
              <a:rPr sz="2400" spc="-140" dirty="0">
                <a:latin typeface="Times New Roman"/>
                <a:cs typeface="Times New Roman"/>
              </a:rPr>
              <a:t> </a:t>
            </a:r>
            <a:r>
              <a:rPr sz="2400" spc="-5" dirty="0">
                <a:latin typeface="Arial Narrow"/>
                <a:cs typeface="Arial Narrow"/>
              </a:rPr>
              <a:t>10MW)</a:t>
            </a:r>
            <a:endParaRPr sz="2400">
              <a:latin typeface="Arial Narrow"/>
              <a:cs typeface="Arial Narrow"/>
            </a:endParaRPr>
          </a:p>
          <a:p>
            <a:pPr marL="355600" indent="-228600">
              <a:lnSpc>
                <a:spcPts val="2170"/>
              </a:lnSpc>
              <a:buFont typeface="Arial"/>
              <a:buChar char="•"/>
              <a:tabLst>
                <a:tab pos="355600" algn="l"/>
              </a:tabLst>
            </a:pPr>
            <a:r>
              <a:rPr sz="2000" spc="-25" dirty="0">
                <a:solidFill>
                  <a:srgbClr val="FF0000"/>
                </a:solidFill>
                <a:latin typeface="Arial Narrow"/>
                <a:cs typeface="Arial Narrow"/>
              </a:rPr>
              <a:t>Tangential </a:t>
            </a:r>
            <a:r>
              <a:rPr sz="2000" spc="-5" dirty="0">
                <a:solidFill>
                  <a:srgbClr val="FF0000"/>
                </a:solidFill>
                <a:latin typeface="Arial Narrow"/>
                <a:cs typeface="Arial Narrow"/>
              </a:rPr>
              <a:t>NBI </a:t>
            </a:r>
            <a:r>
              <a:rPr sz="2000" spc="-5" dirty="0">
                <a:solidFill>
                  <a:srgbClr val="FF0000"/>
                </a:solidFill>
                <a:latin typeface="Wingdings"/>
                <a:cs typeface="Wingdings"/>
              </a:rPr>
              <a:t></a:t>
            </a:r>
            <a:r>
              <a:rPr sz="2000" spc="-5" dirty="0">
                <a:solidFill>
                  <a:srgbClr val="FF0000"/>
                </a:solidFill>
                <a:latin typeface="Times New Roman"/>
                <a:cs typeface="Times New Roman"/>
              </a:rPr>
              <a:t> </a:t>
            </a:r>
            <a:r>
              <a:rPr sz="2000" spc="-5" dirty="0">
                <a:solidFill>
                  <a:srgbClr val="FF0000"/>
                </a:solidFill>
                <a:latin typeface="Arial Narrow"/>
                <a:cs typeface="Arial Narrow"/>
              </a:rPr>
              <a:t>2</a:t>
            </a:r>
            <a:r>
              <a:rPr sz="2000" spc="-5" dirty="0">
                <a:solidFill>
                  <a:srgbClr val="FF0000"/>
                </a:solidFill>
                <a:latin typeface="Arial"/>
                <a:cs typeface="Arial"/>
              </a:rPr>
              <a:t>× </a:t>
            </a:r>
            <a:r>
              <a:rPr sz="2000" spc="-5" dirty="0">
                <a:solidFill>
                  <a:srgbClr val="FF0000"/>
                </a:solidFill>
                <a:latin typeface="Arial Narrow"/>
                <a:cs typeface="Arial Narrow"/>
              </a:rPr>
              <a:t>current drive</a:t>
            </a:r>
            <a:r>
              <a:rPr sz="2000" spc="-130" dirty="0">
                <a:solidFill>
                  <a:srgbClr val="FF0000"/>
                </a:solidFill>
                <a:latin typeface="Arial Narrow"/>
                <a:cs typeface="Arial Narrow"/>
              </a:rPr>
              <a:t> </a:t>
            </a:r>
            <a:r>
              <a:rPr sz="2000" spc="-10" dirty="0">
                <a:solidFill>
                  <a:srgbClr val="FF0000"/>
                </a:solidFill>
                <a:latin typeface="Arial Narrow"/>
                <a:cs typeface="Arial Narrow"/>
              </a:rPr>
              <a:t>efficiency</a:t>
            </a:r>
            <a:endParaRPr sz="2000">
              <a:latin typeface="Arial Narrow"/>
              <a:cs typeface="Arial Narrow"/>
            </a:endParaRPr>
          </a:p>
          <a:p>
            <a:pPr marL="12700">
              <a:lnSpc>
                <a:spcPts val="2590"/>
              </a:lnSpc>
            </a:pPr>
            <a:r>
              <a:rPr sz="2400" spc="-5" dirty="0">
                <a:latin typeface="Wingdings"/>
                <a:cs typeface="Wingdings"/>
              </a:rPr>
              <a:t></a:t>
            </a:r>
            <a:r>
              <a:rPr sz="2400" spc="-5" dirty="0">
                <a:latin typeface="Arial Narrow"/>
                <a:cs typeface="Arial Narrow"/>
              </a:rPr>
              <a:t>4</a:t>
            </a:r>
            <a:r>
              <a:rPr sz="2400" spc="-5" dirty="0">
                <a:latin typeface="Arial"/>
                <a:cs typeface="Arial"/>
              </a:rPr>
              <a:t>× </a:t>
            </a:r>
            <a:r>
              <a:rPr sz="2400" spc="-5" dirty="0">
                <a:latin typeface="Arial Narrow"/>
                <a:cs typeface="Arial Narrow"/>
              </a:rPr>
              <a:t>divertor heat flux (</a:t>
            </a:r>
            <a:r>
              <a:rPr sz="2400" spc="-5" dirty="0">
                <a:latin typeface="Wingdings"/>
                <a:cs typeface="Wingdings"/>
              </a:rPr>
              <a:t></a:t>
            </a:r>
            <a:r>
              <a:rPr sz="2400" spc="-5" dirty="0">
                <a:latin typeface="Times New Roman"/>
                <a:cs typeface="Times New Roman"/>
              </a:rPr>
              <a:t> </a:t>
            </a:r>
            <a:r>
              <a:rPr sz="2400" spc="-5" dirty="0">
                <a:latin typeface="Arial Narrow"/>
                <a:cs typeface="Arial Narrow"/>
              </a:rPr>
              <a:t>ITER</a:t>
            </a:r>
            <a:r>
              <a:rPr sz="2400" spc="-120" dirty="0">
                <a:latin typeface="Arial Narrow"/>
                <a:cs typeface="Arial Narrow"/>
              </a:rPr>
              <a:t> </a:t>
            </a:r>
            <a:r>
              <a:rPr sz="2400" spc="-5" dirty="0">
                <a:latin typeface="Arial Narrow"/>
                <a:cs typeface="Arial Narrow"/>
              </a:rPr>
              <a:t>levels)</a:t>
            </a:r>
            <a:endParaRPr sz="2400">
              <a:latin typeface="Arial Narrow"/>
              <a:cs typeface="Arial Narrow"/>
            </a:endParaRPr>
          </a:p>
          <a:p>
            <a:pPr marL="12700">
              <a:lnSpc>
                <a:spcPts val="2740"/>
              </a:lnSpc>
            </a:pPr>
            <a:r>
              <a:rPr sz="2400" dirty="0">
                <a:latin typeface="Wingdings"/>
                <a:cs typeface="Wingdings"/>
              </a:rPr>
              <a:t></a:t>
            </a:r>
            <a:r>
              <a:rPr sz="2400" dirty="0">
                <a:latin typeface="Arial Narrow"/>
                <a:cs typeface="Arial Narrow"/>
              </a:rPr>
              <a:t>Up </a:t>
            </a:r>
            <a:r>
              <a:rPr sz="2400" spc="-5" dirty="0">
                <a:latin typeface="Arial Narrow"/>
                <a:cs typeface="Arial Narrow"/>
              </a:rPr>
              <a:t>to 10</a:t>
            </a:r>
            <a:r>
              <a:rPr sz="2400" spc="-5" dirty="0">
                <a:latin typeface="Arial"/>
                <a:cs typeface="Arial"/>
              </a:rPr>
              <a:t>× </a:t>
            </a:r>
            <a:r>
              <a:rPr sz="2400" spc="-5" dirty="0">
                <a:latin typeface="Arial Narrow"/>
                <a:cs typeface="Arial Narrow"/>
              </a:rPr>
              <a:t>higher nT</a:t>
            </a:r>
            <a:r>
              <a:rPr sz="2400" spc="-5" dirty="0">
                <a:latin typeface="Symbol"/>
                <a:cs typeface="Symbol"/>
              </a:rPr>
              <a:t></a:t>
            </a:r>
            <a:r>
              <a:rPr sz="2400" spc="-7" baseline="-20833" dirty="0">
                <a:latin typeface="Arial"/>
                <a:cs typeface="Arial"/>
              </a:rPr>
              <a:t>E </a:t>
            </a:r>
            <a:r>
              <a:rPr sz="2400" spc="-5" dirty="0">
                <a:latin typeface="Arial Narrow"/>
                <a:cs typeface="Arial Narrow"/>
              </a:rPr>
              <a:t>(~MJ</a:t>
            </a:r>
            <a:r>
              <a:rPr sz="2400" spc="60" dirty="0">
                <a:latin typeface="Arial Narrow"/>
                <a:cs typeface="Arial Narrow"/>
              </a:rPr>
              <a:t> </a:t>
            </a:r>
            <a:r>
              <a:rPr sz="2400" spc="-5" dirty="0">
                <a:latin typeface="Arial Narrow"/>
                <a:cs typeface="Arial Narrow"/>
              </a:rPr>
              <a:t>plasmas)</a:t>
            </a:r>
            <a:endParaRPr sz="2400">
              <a:latin typeface="Arial Narrow"/>
              <a:cs typeface="Arial Narrow"/>
            </a:endParaRPr>
          </a:p>
        </p:txBody>
      </p:sp>
      <p:sp>
        <p:nvSpPr>
          <p:cNvPr id="16" name="object 11"/>
          <p:cNvSpPr txBox="1"/>
          <p:nvPr/>
        </p:nvSpPr>
        <p:spPr>
          <a:xfrm>
            <a:off x="4191000" y="1066800"/>
            <a:ext cx="4953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7" dirty="0" smtClean="0">
                <a:solidFill>
                  <a:srgbClr val="336699"/>
                </a:solidFill>
                <a:latin typeface="Arial Narrow"/>
                <a:cs typeface="Arial Narrow"/>
              </a:rPr>
              <a:t>2</a:t>
            </a:r>
            <a:r>
              <a:rPr sz="2800" b="1" spc="-7" dirty="0">
                <a:solidFill>
                  <a:srgbClr val="336699"/>
                </a:solidFill>
                <a:latin typeface="Arial Narrow"/>
                <a:cs typeface="Arial Narrow"/>
              </a:rPr>
              <a:t>. </a:t>
            </a:r>
            <a:r>
              <a:rPr sz="2800" b="1" spc="-37" dirty="0" smtClean="0">
                <a:solidFill>
                  <a:srgbClr val="336699"/>
                </a:solidFill>
                <a:latin typeface="Arial Narrow"/>
                <a:cs typeface="Arial Narrow"/>
              </a:rPr>
              <a:t>Tangential</a:t>
            </a:r>
            <a:r>
              <a:rPr lang="en-US" sz="2800" b="1" spc="-37" dirty="0">
                <a:solidFill>
                  <a:srgbClr val="336699"/>
                </a:solidFill>
                <a:latin typeface="Arial Narrow"/>
                <a:cs typeface="Arial Narrow"/>
              </a:rPr>
              <a:t> </a:t>
            </a:r>
            <a:r>
              <a:rPr lang="en-US" sz="2800" b="1" spc="-37" dirty="0" smtClean="0">
                <a:solidFill>
                  <a:srgbClr val="336699"/>
                </a:solidFill>
                <a:latin typeface="Arial Narrow"/>
                <a:cs typeface="Arial Narrow"/>
              </a:rPr>
              <a:t>2</a:t>
            </a:r>
            <a:r>
              <a:rPr lang="en-US" sz="2800" b="1" spc="-37" baseline="30000" dirty="0" smtClean="0">
                <a:solidFill>
                  <a:srgbClr val="336699"/>
                </a:solidFill>
                <a:latin typeface="Arial Narrow"/>
                <a:cs typeface="Arial Narrow"/>
              </a:rPr>
              <a:t>nd </a:t>
            </a:r>
            <a:r>
              <a:rPr sz="2800" b="1" spc="-7" dirty="0" smtClean="0">
                <a:solidFill>
                  <a:srgbClr val="336699"/>
                </a:solidFill>
                <a:latin typeface="Arial Narrow"/>
                <a:cs typeface="Arial Narrow"/>
              </a:rPr>
              <a:t>Neutral</a:t>
            </a:r>
            <a:r>
              <a:rPr sz="2800" b="1" spc="247" dirty="0" smtClean="0">
                <a:solidFill>
                  <a:srgbClr val="336699"/>
                </a:solidFill>
                <a:latin typeface="Arial Narrow"/>
                <a:cs typeface="Arial Narrow"/>
              </a:rPr>
              <a:t> </a:t>
            </a:r>
            <a:r>
              <a:rPr sz="2800" b="1" spc="-7" dirty="0">
                <a:solidFill>
                  <a:srgbClr val="336699"/>
                </a:solidFill>
                <a:latin typeface="Arial Narrow"/>
                <a:cs typeface="Arial Narrow"/>
              </a:rPr>
              <a:t>Beam</a:t>
            </a:r>
            <a:endParaRPr sz="2800" dirty="0">
              <a:latin typeface="Arial Narrow"/>
              <a:cs typeface="Arial Narrow"/>
            </a:endParaRPr>
          </a:p>
        </p:txBody>
      </p:sp>
      <p:sp>
        <p:nvSpPr>
          <p:cNvPr id="17" name="object 11"/>
          <p:cNvSpPr txBox="1"/>
          <p:nvPr/>
        </p:nvSpPr>
        <p:spPr>
          <a:xfrm>
            <a:off x="0" y="1066800"/>
            <a:ext cx="4191000" cy="430887"/>
          </a:xfrm>
          <a:prstGeom prst="rect">
            <a:avLst/>
          </a:prstGeom>
          <a:solidFill>
            <a:schemeClr val="bg1"/>
          </a:solidFill>
        </p:spPr>
        <p:txBody>
          <a:bodyPr vert="horz" wrap="square" lIns="0" tIns="0" rIns="0" bIns="0" rtlCol="0">
            <a:spAutoFit/>
          </a:bodyPr>
          <a:lstStyle/>
          <a:p>
            <a:pPr marL="12700" algn="ctr">
              <a:lnSpc>
                <a:spcPct val="100000"/>
              </a:lnSpc>
              <a:tabLst>
                <a:tab pos="4187825" algn="l"/>
              </a:tabLst>
            </a:pPr>
            <a:r>
              <a:rPr sz="2800" b="1" spc="-5" dirty="0">
                <a:solidFill>
                  <a:srgbClr val="336699"/>
                </a:solidFill>
                <a:latin typeface="Arial Narrow"/>
                <a:cs typeface="Arial Narrow"/>
              </a:rPr>
              <a:t>1. New</a:t>
            </a:r>
            <a:r>
              <a:rPr sz="2800" b="1" spc="25" dirty="0">
                <a:solidFill>
                  <a:srgbClr val="336699"/>
                </a:solidFill>
                <a:latin typeface="Arial Narrow"/>
                <a:cs typeface="Arial Narrow"/>
              </a:rPr>
              <a:t> </a:t>
            </a:r>
            <a:r>
              <a:rPr sz="2800" b="1" spc="-5" dirty="0">
                <a:solidFill>
                  <a:srgbClr val="336699"/>
                </a:solidFill>
                <a:latin typeface="Arial Narrow"/>
                <a:cs typeface="Arial Narrow"/>
              </a:rPr>
              <a:t>Central</a:t>
            </a:r>
            <a:r>
              <a:rPr sz="2800" b="1" dirty="0">
                <a:solidFill>
                  <a:srgbClr val="336699"/>
                </a:solidFill>
                <a:latin typeface="Arial Narrow"/>
                <a:cs typeface="Arial Narrow"/>
              </a:rPr>
              <a:t> </a:t>
            </a:r>
            <a:r>
              <a:rPr sz="2800" b="1" spc="-5" dirty="0" smtClean="0">
                <a:solidFill>
                  <a:srgbClr val="336699"/>
                </a:solidFill>
                <a:latin typeface="Arial Narrow"/>
                <a:cs typeface="Arial Narrow"/>
              </a:rPr>
              <a:t>Magnet</a:t>
            </a:r>
            <a:endParaRPr sz="4000" dirty="0">
              <a:latin typeface="Arial Narrow"/>
              <a:cs typeface="Arial Narrow"/>
            </a:endParaRPr>
          </a:p>
        </p:txBody>
      </p:sp>
      <p:sp>
        <p:nvSpPr>
          <p:cNvPr id="7" name="TextBox 6"/>
          <p:cNvSpPr txBox="1"/>
          <p:nvPr/>
        </p:nvSpPr>
        <p:spPr>
          <a:xfrm>
            <a:off x="3018447" y="4572000"/>
            <a:ext cx="3058851" cy="461665"/>
          </a:xfrm>
          <a:prstGeom prst="rect">
            <a:avLst/>
          </a:prstGeom>
          <a:solidFill>
            <a:schemeClr val="bg1">
              <a:lumMod val="95000"/>
            </a:schemeClr>
          </a:solidFill>
          <a:ln w="12700">
            <a:solidFill>
              <a:schemeClr val="tx1"/>
            </a:solidFill>
          </a:ln>
        </p:spPr>
        <p:txBody>
          <a:bodyPr wrap="non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Performance goals:</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363059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143000"/>
            <a:ext cx="8458200" cy="5257800"/>
          </a:xfrm>
        </p:spPr>
        <p:txBody>
          <a:bodyPr>
            <a:normAutofit fontScale="77500" lnSpcReduction="20000"/>
          </a:bodyPr>
          <a:lstStyle/>
          <a:p>
            <a:pPr>
              <a:lnSpc>
                <a:spcPct val="170000"/>
              </a:lnSpc>
            </a:pPr>
            <a:r>
              <a:rPr lang="en-US" sz="3600" b="1" dirty="0">
                <a:solidFill>
                  <a:schemeClr val="bg1">
                    <a:lumMod val="75000"/>
                  </a:schemeClr>
                </a:solidFill>
              </a:rPr>
              <a:t>NSTX-U mission</a:t>
            </a:r>
          </a:p>
          <a:p>
            <a:pPr>
              <a:lnSpc>
                <a:spcPct val="170000"/>
              </a:lnSpc>
            </a:pPr>
            <a:r>
              <a:rPr lang="en-US" sz="3600" b="1" dirty="0">
                <a:solidFill>
                  <a:schemeClr val="bg1">
                    <a:lumMod val="75000"/>
                  </a:schemeClr>
                </a:solidFill>
              </a:rPr>
              <a:t>Selected highlights from 1st NSTX-U run</a:t>
            </a:r>
          </a:p>
          <a:p>
            <a:pPr>
              <a:lnSpc>
                <a:spcPct val="170000"/>
              </a:lnSpc>
            </a:pPr>
            <a:r>
              <a:rPr lang="en-US" sz="3600" b="1" dirty="0" smtClean="0">
                <a:solidFill>
                  <a:schemeClr val="bg1">
                    <a:lumMod val="75000"/>
                  </a:schemeClr>
                </a:solidFill>
              </a:rPr>
              <a:t>Progress toward DOE/FES Notable Outcomes</a:t>
            </a:r>
          </a:p>
          <a:p>
            <a:pPr>
              <a:lnSpc>
                <a:spcPct val="170000"/>
              </a:lnSpc>
            </a:pPr>
            <a:r>
              <a:rPr lang="en-US" sz="3600" b="1" dirty="0" smtClean="0">
                <a:solidFill>
                  <a:schemeClr val="bg1">
                    <a:lumMod val="75000"/>
                  </a:schemeClr>
                </a:solidFill>
              </a:rPr>
              <a:t>Collaborations</a:t>
            </a:r>
            <a:endParaRPr lang="en-US" sz="3600" b="1" dirty="0">
              <a:solidFill>
                <a:schemeClr val="bg1">
                  <a:lumMod val="75000"/>
                </a:schemeClr>
              </a:solidFill>
            </a:endParaRPr>
          </a:p>
          <a:p>
            <a:pPr>
              <a:lnSpc>
                <a:spcPct val="170000"/>
              </a:lnSpc>
            </a:pPr>
            <a:r>
              <a:rPr lang="en-US" sz="3600" b="1" dirty="0">
                <a:solidFill>
                  <a:schemeClr val="bg1">
                    <a:lumMod val="75000"/>
                  </a:schemeClr>
                </a:solidFill>
              </a:rPr>
              <a:t>NSTX-U technical challenges</a:t>
            </a:r>
          </a:p>
          <a:p>
            <a:pPr>
              <a:lnSpc>
                <a:spcPct val="170000"/>
              </a:lnSpc>
            </a:pPr>
            <a:r>
              <a:rPr lang="en-US" sz="3600" b="1" dirty="0">
                <a:solidFill>
                  <a:schemeClr val="bg1">
                    <a:lumMod val="75000"/>
                  </a:schemeClr>
                </a:solidFill>
              </a:rPr>
              <a:t>Recovery effort</a:t>
            </a:r>
          </a:p>
          <a:p>
            <a:pPr>
              <a:lnSpc>
                <a:spcPct val="170000"/>
              </a:lnSpc>
            </a:pPr>
            <a:r>
              <a:rPr lang="en-US" sz="3600" b="1" dirty="0"/>
              <a:t>5 year plan </a:t>
            </a:r>
            <a:r>
              <a:rPr lang="en-US" sz="3600" b="1" dirty="0" smtClean="0"/>
              <a:t>discussion</a:t>
            </a:r>
            <a:endParaRPr lang="en-US" sz="3600" b="1" dirty="0"/>
          </a:p>
        </p:txBody>
      </p:sp>
      <p:sp>
        <p:nvSpPr>
          <p:cNvPr id="3" name="Title 2"/>
          <p:cNvSpPr>
            <a:spLocks noGrp="1"/>
          </p:cNvSpPr>
          <p:nvPr>
            <p:ph type="title"/>
          </p:nvPr>
        </p:nvSpPr>
        <p:spPr/>
        <p:txBody>
          <a:bodyPr/>
          <a:lstStyle/>
          <a:p>
            <a:r>
              <a:rPr lang="en-US" b="1" dirty="0" smtClean="0"/>
              <a:t>Outline</a:t>
            </a:r>
            <a:endParaRPr lang="en-US" b="1" dirty="0"/>
          </a:p>
        </p:txBody>
      </p:sp>
    </p:spTree>
    <p:extLst>
      <p:ext uri="{BB962C8B-B14F-4D97-AF65-F5344CB8AC3E}">
        <p14:creationId xmlns:p14="http://schemas.microsoft.com/office/powerpoint/2010/main" val="104641756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t>PF coil recovery schedule </a:t>
            </a:r>
            <a:r>
              <a:rPr lang="en-US" sz="2800" b="1" dirty="0">
                <a:sym typeface="Wingdings" panose="05000000000000000000" pitchFamily="2" charset="2"/>
              </a:rPr>
              <a:t> 10 run weeks </a:t>
            </a:r>
            <a:r>
              <a:rPr lang="en-US" sz="2400" b="1" i="1" dirty="0">
                <a:sym typeface="Wingdings" panose="05000000000000000000" pitchFamily="2" charset="2"/>
              </a:rPr>
              <a:t>(mostly commissioning) </a:t>
            </a:r>
            <a:r>
              <a:rPr lang="en-US" sz="2800" b="1" dirty="0">
                <a:sym typeface="Wingdings" panose="05000000000000000000" pitchFamily="2" charset="2"/>
              </a:rPr>
              <a:t>during present FY14-18 five year plan</a:t>
            </a:r>
            <a:endParaRPr lang="en-US" sz="3000" b="1" dirty="0"/>
          </a:p>
        </p:txBody>
      </p:sp>
      <p:sp>
        <p:nvSpPr>
          <p:cNvPr id="3" name="Content Placeholder 2"/>
          <p:cNvSpPr>
            <a:spLocks noGrp="1"/>
          </p:cNvSpPr>
          <p:nvPr>
            <p:ph idx="1"/>
          </p:nvPr>
        </p:nvSpPr>
        <p:spPr>
          <a:xfrm>
            <a:off x="76200" y="1219200"/>
            <a:ext cx="9067800" cy="1447800"/>
          </a:xfrm>
        </p:spPr>
        <p:txBody>
          <a:bodyPr>
            <a:normAutofit/>
          </a:bodyPr>
          <a:lstStyle/>
          <a:p>
            <a:r>
              <a:rPr lang="en-US" sz="2400" dirty="0" smtClean="0">
                <a:latin typeface="Arial" panose="020B0604020202020204" pitchFamily="34" charset="0"/>
                <a:cs typeface="Arial" panose="020B0604020202020204" pitchFamily="34" charset="0"/>
              </a:rPr>
              <a:t>FY19-23 plan due spring 2018, peer-reviewed summer 2018</a:t>
            </a:r>
          </a:p>
          <a:p>
            <a:r>
              <a:rPr lang="en-US" sz="2400" dirty="0"/>
              <a:t>B</a:t>
            </a:r>
            <a:r>
              <a:rPr lang="en-US" sz="2400" dirty="0" smtClean="0">
                <a:latin typeface="Arial" panose="020B0604020202020204" pitchFamily="34" charset="0"/>
                <a:cs typeface="Arial" panose="020B0604020202020204" pitchFamily="34" charset="0"/>
              </a:rPr>
              <a:t>egin brainstorming early 2017, then writing in summer / fall</a:t>
            </a:r>
          </a:p>
          <a:p>
            <a:r>
              <a:rPr lang="en-US" sz="2400" dirty="0" smtClean="0"/>
              <a:t>Generate research goals, </a:t>
            </a:r>
            <a:r>
              <a:rPr lang="en-US" sz="2400" dirty="0" smtClean="0">
                <a:latin typeface="Arial" panose="020B0604020202020204" pitchFamily="34" charset="0"/>
                <a:cs typeface="Arial" panose="020B0604020202020204" pitchFamily="34" charset="0"/>
              </a:rPr>
              <a:t>prioritize facility enhancements  </a:t>
            </a:r>
            <a:endParaRPr lang="en-US" sz="2400"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914400" y="3339465"/>
            <a:ext cx="7315200" cy="2617113"/>
          </a:xfrm>
          <a:prstGeom prst="rect">
            <a:avLst/>
          </a:prstGeom>
          <a:solidFill>
            <a:schemeClr val="bg1">
              <a:lumMod val="95000"/>
            </a:schemeClr>
          </a:solidFill>
          <a:ln w="12700">
            <a:solidFill>
              <a:schemeClr val="tx1"/>
            </a:solidFill>
            <a:miter lim="800000"/>
            <a:headEnd/>
            <a:tailEnd/>
          </a:ln>
        </p:spPr>
        <p:txBody>
          <a:bodyPr lIns="91429" tIns="45714" rIns="91429" bIns="45714"/>
          <a:lstStyle/>
          <a:p>
            <a:pPr marL="231775" indent="-231775" defTabSz="804769" eaLnBrk="0" hangingPunct="0">
              <a:lnSpc>
                <a:spcPct val="80000"/>
              </a:lnSpc>
              <a:spcBef>
                <a:spcPct val="20000"/>
              </a:spcBef>
              <a:buFontTx/>
              <a:buChar char="•"/>
              <a:defRPr/>
            </a:pPr>
            <a:r>
              <a:rPr lang="en-US" sz="2000" i="0" kern="0" dirty="0">
                <a:solidFill>
                  <a:schemeClr val="tx1"/>
                </a:solidFill>
                <a:latin typeface="Arial" panose="020B0604020202020204" pitchFamily="34" charset="0"/>
                <a:cs typeface="Arial" panose="020B0604020202020204" pitchFamily="34" charset="0"/>
              </a:rPr>
              <a:t>Explore unique ST parameter regimes to advance predictive capability - for ITER and </a:t>
            </a:r>
            <a:r>
              <a:rPr lang="en-US" sz="2000" i="0" kern="0" dirty="0" smtClean="0">
                <a:solidFill>
                  <a:schemeClr val="tx1"/>
                </a:solidFill>
                <a:latin typeface="Arial" panose="020B0604020202020204" pitchFamily="34" charset="0"/>
                <a:cs typeface="Arial" panose="020B0604020202020204" pitchFamily="34" charset="0"/>
              </a:rPr>
              <a:t>beyond</a:t>
            </a:r>
          </a:p>
          <a:p>
            <a:pPr lvl="1" indent="-228600" defTabSz="804769" eaLnBrk="0" hangingPunct="0">
              <a:lnSpc>
                <a:spcPct val="80000"/>
              </a:lnSpc>
              <a:spcBef>
                <a:spcPct val="20000"/>
              </a:spcBef>
              <a:buFont typeface="+mj-lt"/>
              <a:buAutoNum type="arabicPeriod"/>
              <a:defRPr/>
            </a:pPr>
            <a:r>
              <a:rPr lang="en-US" kern="0" dirty="0" smtClean="0">
                <a:solidFill>
                  <a:srgbClr val="3333FF"/>
                </a:solidFill>
                <a:latin typeface="Arial Narrow" panose="020B0606020202030204" pitchFamily="34" charset="0"/>
                <a:cs typeface="Arial" panose="020B0604020202020204" pitchFamily="34" charset="0"/>
              </a:rPr>
              <a:t>Study energetic particle physics </a:t>
            </a:r>
            <a:r>
              <a:rPr lang="en-US" b="0" i="0" kern="0" dirty="0" smtClean="0">
                <a:solidFill>
                  <a:srgbClr val="3333FF"/>
                </a:solidFill>
                <a:latin typeface="Arial Narrow" panose="020B0606020202030204" pitchFamily="34" charset="0"/>
                <a:cs typeface="Arial" panose="020B0604020202020204" pitchFamily="34" charset="0"/>
              </a:rPr>
              <a:t>prototypical of ITER/FNSF burning plasmas</a:t>
            </a:r>
          </a:p>
          <a:p>
            <a:pPr lvl="1" indent="-228600" defTabSz="804769" eaLnBrk="0" hangingPunct="0">
              <a:lnSpc>
                <a:spcPct val="80000"/>
              </a:lnSpc>
              <a:spcBef>
                <a:spcPct val="20000"/>
              </a:spcBef>
              <a:buFont typeface="+mj-lt"/>
              <a:buAutoNum type="arabicPeriod"/>
              <a:defRPr/>
            </a:pPr>
            <a:r>
              <a:rPr lang="en-US" b="0" i="0" kern="0" dirty="0" smtClean="0">
                <a:solidFill>
                  <a:srgbClr val="3333FF"/>
                </a:solidFill>
                <a:latin typeface="Arial Narrow" panose="020B0606020202030204" pitchFamily="34" charset="0"/>
                <a:cs typeface="Arial" panose="020B0604020202020204" pitchFamily="34" charset="0"/>
              </a:rPr>
              <a:t>Understand energy confinement and MHD stability at high normalized pressure</a:t>
            </a:r>
          </a:p>
          <a:p>
            <a:pPr marL="231775" indent="-231775" defTabSz="804769" eaLnBrk="0" hangingPunct="0">
              <a:lnSpc>
                <a:spcPct val="80000"/>
              </a:lnSpc>
              <a:spcBef>
                <a:spcPct val="20000"/>
              </a:spcBef>
              <a:buFontTx/>
              <a:buChar char="•"/>
              <a:defRPr/>
            </a:pPr>
            <a:r>
              <a:rPr lang="en-US" sz="2000" i="0" kern="0" dirty="0" smtClean="0">
                <a:solidFill>
                  <a:schemeClr val="tx1"/>
                </a:solidFill>
                <a:latin typeface="Arial" panose="020B0604020202020204" pitchFamily="34" charset="0"/>
                <a:cs typeface="Arial" panose="020B0604020202020204" pitchFamily="34" charset="0"/>
              </a:rPr>
              <a:t>Develop </a:t>
            </a:r>
            <a:r>
              <a:rPr lang="en-US" sz="2000" i="0" kern="0" dirty="0">
                <a:solidFill>
                  <a:schemeClr val="tx1"/>
                </a:solidFill>
                <a:latin typeface="Arial" panose="020B0604020202020204" pitchFamily="34" charset="0"/>
                <a:cs typeface="Arial" panose="020B0604020202020204" pitchFamily="34" charset="0"/>
              </a:rPr>
              <a:t>solutions for PMI challenge</a:t>
            </a:r>
          </a:p>
          <a:p>
            <a:pPr lvl="1" indent="-225425" defTabSz="520700" eaLnBrk="0" hangingPunct="0">
              <a:lnSpc>
                <a:spcPct val="80000"/>
              </a:lnSpc>
              <a:spcBef>
                <a:spcPct val="20000"/>
              </a:spcBef>
              <a:buFont typeface="+mj-lt"/>
              <a:buAutoNum type="arabicPeriod" startAt="3"/>
              <a:defRPr/>
            </a:pPr>
            <a:r>
              <a:rPr lang="en-US" kern="0" dirty="0" smtClean="0">
                <a:solidFill>
                  <a:srgbClr val="3333FF"/>
                </a:solidFill>
                <a:latin typeface="Arial Narrow" panose="020B0606020202030204" pitchFamily="34" charset="0"/>
                <a:cs typeface="Arial" panose="020B0604020202020204" pitchFamily="34" charset="0"/>
              </a:rPr>
              <a:t>Dissipate high edge heat loads using expanded magnetic fields + radiation</a:t>
            </a:r>
            <a:endParaRPr lang="en-US" b="0" i="0" kern="0" dirty="0" smtClean="0">
              <a:solidFill>
                <a:srgbClr val="3333FF"/>
              </a:solidFill>
              <a:latin typeface="Arial Narrow" panose="020B0606020202030204" pitchFamily="34" charset="0"/>
              <a:cs typeface="Arial" panose="020B0604020202020204" pitchFamily="34" charset="0"/>
            </a:endParaRPr>
          </a:p>
          <a:p>
            <a:pPr lvl="1" indent="-225425" defTabSz="520700" eaLnBrk="0" hangingPunct="0">
              <a:lnSpc>
                <a:spcPct val="80000"/>
              </a:lnSpc>
              <a:spcBef>
                <a:spcPct val="20000"/>
              </a:spcBef>
              <a:buFont typeface="+mj-lt"/>
              <a:buAutoNum type="arabicPeriod" startAt="3"/>
              <a:defRPr/>
            </a:pPr>
            <a:r>
              <a:rPr lang="en-US" b="0" i="0" kern="0" dirty="0" smtClean="0">
                <a:solidFill>
                  <a:srgbClr val="3333FF"/>
                </a:solidFill>
                <a:latin typeface="Arial Narrow" panose="020B0606020202030204" pitchFamily="34" charset="0"/>
                <a:cs typeface="Arial" panose="020B0604020202020204" pitchFamily="34" charset="0"/>
              </a:rPr>
              <a:t>Compare performance of solid vs. liquid metal plasma facing components</a:t>
            </a:r>
            <a:endParaRPr lang="en-US" b="0" i="0" kern="0" dirty="0">
              <a:solidFill>
                <a:srgbClr val="3333FF"/>
              </a:solidFill>
              <a:latin typeface="Arial Narrow" panose="020B0606020202030204" pitchFamily="34" charset="0"/>
              <a:cs typeface="Arial" panose="020B0604020202020204" pitchFamily="34" charset="0"/>
            </a:endParaRPr>
          </a:p>
          <a:p>
            <a:pPr marL="231775" indent="-231775" defTabSz="804769" eaLnBrk="0" hangingPunct="0">
              <a:lnSpc>
                <a:spcPct val="80000"/>
              </a:lnSpc>
              <a:spcBef>
                <a:spcPct val="20000"/>
              </a:spcBef>
              <a:buFontTx/>
              <a:buChar char="•"/>
              <a:defRPr/>
            </a:pPr>
            <a:r>
              <a:rPr lang="en-US" sz="2000" i="0" kern="0" dirty="0" smtClean="0">
                <a:solidFill>
                  <a:schemeClr val="tx1"/>
                </a:solidFill>
                <a:latin typeface="Arial" panose="020B0604020202020204" pitchFamily="34" charset="0"/>
                <a:cs typeface="Arial" panose="020B0604020202020204" pitchFamily="34" charset="0"/>
              </a:rPr>
              <a:t>Advance </a:t>
            </a:r>
            <a:r>
              <a:rPr lang="en-US" sz="2000" i="0" kern="0" dirty="0">
                <a:solidFill>
                  <a:schemeClr val="tx1"/>
                </a:solidFill>
                <a:latin typeface="Arial" panose="020B0604020202020204" pitchFamily="34" charset="0"/>
                <a:cs typeface="Arial" panose="020B0604020202020204" pitchFamily="34" charset="0"/>
              </a:rPr>
              <a:t>ST </a:t>
            </a:r>
            <a:r>
              <a:rPr lang="en-US" sz="2000" kern="0" dirty="0" smtClean="0">
                <a:latin typeface="Arial" panose="020B0604020202020204" pitchFamily="34" charset="0"/>
                <a:cs typeface="Arial" panose="020B0604020202020204" pitchFamily="34" charset="0"/>
              </a:rPr>
              <a:t>as possible</a:t>
            </a:r>
            <a:r>
              <a:rPr lang="en-US" sz="2000" i="0" kern="0" dirty="0" smtClean="0">
                <a:solidFill>
                  <a:schemeClr val="tx1"/>
                </a:solidFill>
                <a:latin typeface="Arial" panose="020B0604020202020204" pitchFamily="34" charset="0"/>
                <a:cs typeface="Arial" panose="020B0604020202020204" pitchFamily="34" charset="0"/>
              </a:rPr>
              <a:t> FNSF / DEMO</a:t>
            </a:r>
          </a:p>
          <a:p>
            <a:pPr lvl="1" indent="-225425" defTabSz="804769" eaLnBrk="0" hangingPunct="0">
              <a:lnSpc>
                <a:spcPct val="80000"/>
              </a:lnSpc>
              <a:spcBef>
                <a:spcPct val="20000"/>
              </a:spcBef>
              <a:buFont typeface="+mj-lt"/>
              <a:buAutoNum type="arabicPeriod" startAt="5"/>
              <a:defRPr/>
            </a:pPr>
            <a:r>
              <a:rPr lang="en-US" kern="0" dirty="0">
                <a:solidFill>
                  <a:srgbClr val="3333FF"/>
                </a:solidFill>
                <a:latin typeface="Arial Narrow" panose="020B0606020202030204" pitchFamily="34" charset="0"/>
                <a:cs typeface="Calibri" pitchFamily="34" charset="0"/>
              </a:rPr>
              <a:t>Form and sustain </a:t>
            </a:r>
            <a:r>
              <a:rPr lang="en-US" kern="0" dirty="0" smtClean="0">
                <a:solidFill>
                  <a:srgbClr val="3333FF"/>
                </a:solidFill>
                <a:latin typeface="Arial Narrow" panose="020B0606020202030204" pitchFamily="34" charset="0"/>
                <a:cs typeface="Calibri" pitchFamily="34" charset="0"/>
              </a:rPr>
              <a:t>plasma </a:t>
            </a:r>
            <a:r>
              <a:rPr lang="en-US" kern="0" dirty="0">
                <a:solidFill>
                  <a:srgbClr val="3333FF"/>
                </a:solidFill>
                <a:latin typeface="Arial Narrow" panose="020B0606020202030204" pitchFamily="34" charset="0"/>
                <a:cs typeface="Calibri" pitchFamily="34" charset="0"/>
              </a:rPr>
              <a:t>current </a:t>
            </a:r>
            <a:r>
              <a:rPr lang="en-US" kern="0" dirty="0" smtClean="0">
                <a:solidFill>
                  <a:srgbClr val="3333FF"/>
                </a:solidFill>
                <a:latin typeface="Arial Narrow" panose="020B0606020202030204" pitchFamily="34" charset="0"/>
                <a:cs typeface="Calibri" pitchFamily="34" charset="0"/>
              </a:rPr>
              <a:t>without transformer for steady-state ST</a:t>
            </a:r>
            <a:endParaRPr lang="en-US" kern="0" dirty="0">
              <a:solidFill>
                <a:srgbClr val="3333FF"/>
              </a:solidFill>
              <a:latin typeface="Arial Narrow" panose="020B0606020202030204" pitchFamily="34" charset="0"/>
            </a:endParaRPr>
          </a:p>
        </p:txBody>
      </p:sp>
      <p:sp>
        <p:nvSpPr>
          <p:cNvPr id="5" name="Text Box 8"/>
          <p:cNvSpPr txBox="1">
            <a:spLocks noChangeArrowheads="1"/>
          </p:cNvSpPr>
          <p:nvPr/>
        </p:nvSpPr>
        <p:spPr bwMode="auto">
          <a:xfrm>
            <a:off x="533400" y="2819400"/>
            <a:ext cx="8077200" cy="369332"/>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91429" tIns="0" rIns="91429" bIns="0">
            <a:spAutoFit/>
          </a:bodyPr>
          <a:lstStyle/>
          <a:p>
            <a:pPr algn="ctr">
              <a:defRPr/>
            </a:pPr>
            <a:r>
              <a:rPr lang="en-US" sz="2400" b="1" i="0" dirty="0" smtClean="0">
                <a:solidFill>
                  <a:schemeClr val="tx1"/>
                </a:solidFill>
                <a:latin typeface="Arial Narrow" panose="020B0606020202030204" pitchFamily="34" charset="0"/>
                <a:cs typeface="Arial" panose="020B0604020202020204" pitchFamily="34" charset="0"/>
              </a:rPr>
              <a:t>Mission Elements and </a:t>
            </a:r>
            <a:r>
              <a:rPr lang="en-US" sz="2400" b="1" dirty="0" smtClean="0">
                <a:solidFill>
                  <a:srgbClr val="3333FF"/>
                </a:solidFill>
                <a:latin typeface="Arial Narrow" panose="020B0606020202030204" pitchFamily="34" charset="0"/>
                <a:cs typeface="Arial" panose="020B0604020202020204" pitchFamily="34" charset="0"/>
              </a:rPr>
              <a:t>Present</a:t>
            </a:r>
            <a:r>
              <a:rPr lang="en-US" sz="2400" b="1" i="0" dirty="0" smtClean="0">
                <a:solidFill>
                  <a:srgbClr val="3333FF"/>
                </a:solidFill>
                <a:latin typeface="Arial Narrow" panose="020B0606020202030204" pitchFamily="34" charset="0"/>
                <a:cs typeface="Arial" panose="020B0604020202020204" pitchFamily="34" charset="0"/>
              </a:rPr>
              <a:t> 5 Year Plan 5 Highest Priorities</a:t>
            </a:r>
            <a:endParaRPr lang="en-US" sz="2400" b="1" i="0" dirty="0">
              <a:solidFill>
                <a:srgbClr val="3333FF"/>
              </a:solidFill>
              <a:latin typeface="Arial Narrow" panose="020B0606020202030204" pitchFamily="34" charset="0"/>
              <a:cs typeface="Arial" panose="020B0604020202020204" pitchFamily="34" charset="0"/>
            </a:endParaRPr>
          </a:p>
        </p:txBody>
      </p:sp>
      <p:sp>
        <p:nvSpPr>
          <p:cNvPr id="7" name="TextBox 6"/>
          <p:cNvSpPr txBox="1"/>
          <p:nvPr/>
        </p:nvSpPr>
        <p:spPr>
          <a:xfrm>
            <a:off x="167637" y="6076890"/>
            <a:ext cx="8791189" cy="400110"/>
          </a:xfrm>
          <a:prstGeom prst="rect">
            <a:avLst/>
          </a:prstGeom>
          <a:noFill/>
        </p:spPr>
        <p:txBody>
          <a:bodyPr wrap="none" rtlCol="0">
            <a:spAutoFit/>
          </a:bodyPr>
          <a:lstStyle/>
          <a:p>
            <a:pPr algn="ctr"/>
            <a:r>
              <a:rPr lang="en-US" sz="2000" b="1" dirty="0" smtClean="0">
                <a:solidFill>
                  <a:srgbClr val="C00000"/>
                </a:solidFill>
              </a:rPr>
              <a:t>Missions, priorities for next 5 year plan will </a:t>
            </a:r>
            <a:r>
              <a:rPr lang="en-US" sz="2000" b="1" smtClean="0">
                <a:solidFill>
                  <a:srgbClr val="C00000"/>
                </a:solidFill>
              </a:rPr>
              <a:t>be a major FY17 </a:t>
            </a:r>
            <a:r>
              <a:rPr lang="en-US" sz="2000" b="1" dirty="0" smtClean="0">
                <a:solidFill>
                  <a:srgbClr val="C00000"/>
                </a:solidFill>
              </a:rPr>
              <a:t>deliverable</a:t>
            </a:r>
            <a:endParaRPr lang="en-US" sz="2000" b="1" dirty="0">
              <a:solidFill>
                <a:srgbClr val="C00000"/>
              </a:solidFill>
            </a:endParaRPr>
          </a:p>
        </p:txBody>
      </p:sp>
    </p:spTree>
    <p:extLst>
      <p:ext uri="{BB962C8B-B14F-4D97-AF65-F5344CB8AC3E}">
        <p14:creationId xmlns:p14="http://schemas.microsoft.com/office/powerpoint/2010/main" val="231522267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a:ln>
            <a:noFill/>
          </a:ln>
        </p:spPr>
        <p:txBody>
          <a:bodyPr>
            <a:normAutofit/>
          </a:bodyPr>
          <a:lstStyle/>
          <a:p>
            <a:r>
              <a:rPr lang="en-US" sz="3200" dirty="0" smtClean="0"/>
              <a:t>Near-term schedule for 5 year plan preparation</a:t>
            </a:r>
            <a:endParaRPr lang="en-US" sz="3200" dirty="0"/>
          </a:p>
        </p:txBody>
      </p:sp>
      <p:sp>
        <p:nvSpPr>
          <p:cNvPr id="3" name="Content Placeholder 2"/>
          <p:cNvSpPr>
            <a:spLocks noGrp="1"/>
          </p:cNvSpPr>
          <p:nvPr>
            <p:ph idx="1"/>
          </p:nvPr>
        </p:nvSpPr>
        <p:spPr>
          <a:xfrm>
            <a:off x="0" y="990600"/>
            <a:ext cx="9144000" cy="5562600"/>
          </a:xfrm>
          <a:ln>
            <a:solidFill>
              <a:schemeClr val="bg1"/>
            </a:solidFill>
          </a:ln>
        </p:spPr>
        <p:txBody>
          <a:bodyPr>
            <a:noAutofit/>
          </a:bodyPr>
          <a:lstStyle/>
          <a:p>
            <a:r>
              <a:rPr lang="en-US" sz="2000" b="1" dirty="0" smtClean="0"/>
              <a:t>By end of January – receive PAC report, discuss with science groups</a:t>
            </a:r>
          </a:p>
          <a:p>
            <a:r>
              <a:rPr lang="en-US" sz="2000" b="1" dirty="0" smtClean="0"/>
              <a:t>By end </a:t>
            </a:r>
            <a:r>
              <a:rPr lang="en-US" sz="2000" b="1" dirty="0"/>
              <a:t>of </a:t>
            </a:r>
            <a:r>
              <a:rPr lang="en-US" sz="2000" b="1" dirty="0" smtClean="0"/>
              <a:t>February:</a:t>
            </a:r>
            <a:endParaRPr lang="en-US" sz="2000" b="1" dirty="0"/>
          </a:p>
          <a:p>
            <a:pPr lvl="1"/>
            <a:r>
              <a:rPr lang="en-US" sz="2000" dirty="0"/>
              <a:t>Outreach to University PIs / UFA to discuss / plan external University participation in defining 5YP science goals</a:t>
            </a:r>
          </a:p>
          <a:p>
            <a:r>
              <a:rPr lang="en-US" sz="2000" b="1" dirty="0" smtClean="0"/>
              <a:t>By mid-March 2017:</a:t>
            </a:r>
          </a:p>
          <a:p>
            <a:pPr marL="457200" lvl="1" indent="-228600"/>
            <a:r>
              <a:rPr lang="en-US" sz="2000" dirty="0" smtClean="0"/>
              <a:t>Assess </a:t>
            </a:r>
            <a:r>
              <a:rPr lang="en-US" sz="2000" dirty="0"/>
              <a:t>implications of </a:t>
            </a:r>
            <a:r>
              <a:rPr lang="en-US" sz="2000" dirty="0" err="1"/>
              <a:t>EoC</a:t>
            </a:r>
            <a:r>
              <a:rPr lang="en-US" sz="2000" dirty="0"/>
              <a:t> and CAP on NSTX-U 5 year plan, share report results and implications with team and PAC</a:t>
            </a:r>
          </a:p>
          <a:p>
            <a:r>
              <a:rPr lang="en-US" sz="2000" b="1" dirty="0" smtClean="0"/>
              <a:t>By </a:t>
            </a:r>
            <a:r>
              <a:rPr lang="en-US" sz="2000" b="1" dirty="0"/>
              <a:t>end of April 2017:</a:t>
            </a:r>
          </a:p>
          <a:p>
            <a:pPr marL="457200" lvl="1" indent="-228600"/>
            <a:r>
              <a:rPr lang="en-US" sz="2000" dirty="0"/>
              <a:t>Hold team-wide 5 year plan science mission, goal, and strategy brainstorming and prioritization meeting including experiment, theory, and University community representation.</a:t>
            </a:r>
          </a:p>
          <a:p>
            <a:pPr marL="457200" lvl="1" indent="-228600"/>
            <a:r>
              <a:rPr lang="en-US" sz="2000" dirty="0"/>
              <a:t>Complete preliminary assessment of existing/planned facility, diagnostic, and simulation capabilities to achieve 5YP science goals</a:t>
            </a:r>
            <a:r>
              <a:rPr lang="en-US" sz="2000" dirty="0" smtClean="0"/>
              <a:t>.</a:t>
            </a:r>
            <a:endParaRPr lang="en-US" sz="2000" dirty="0"/>
          </a:p>
          <a:p>
            <a:r>
              <a:rPr lang="en-US" sz="2000" b="1" dirty="0"/>
              <a:t>By end of May 2017:</a:t>
            </a:r>
          </a:p>
          <a:p>
            <a:pPr marL="457200" lvl="1" indent="-228600"/>
            <a:r>
              <a:rPr lang="en-US" sz="2000" dirty="0"/>
              <a:t>Hold team-wide 5 year plan additional facility and diagnostic enhancement brainstorming meeting plus preliminary </a:t>
            </a:r>
            <a:r>
              <a:rPr lang="en-US" sz="2000" dirty="0" smtClean="0"/>
              <a:t>prioritization</a:t>
            </a:r>
            <a:endParaRPr lang="en-US" sz="2000" dirty="0"/>
          </a:p>
        </p:txBody>
      </p:sp>
    </p:spTree>
    <p:extLst>
      <p:ext uri="{BB962C8B-B14F-4D97-AF65-F5344CB8AC3E}">
        <p14:creationId xmlns:p14="http://schemas.microsoft.com/office/powerpoint/2010/main" val="269313744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1066800"/>
            <a:ext cx="9067800" cy="5410200"/>
          </a:xfrm>
        </p:spPr>
        <p:txBody>
          <a:bodyPr>
            <a:normAutofit lnSpcReduction="10000"/>
          </a:bodyPr>
          <a:lstStyle/>
          <a:p>
            <a:r>
              <a:rPr lang="en-US" dirty="0" smtClean="0"/>
              <a:t>Ask UFA / university reps to generate ideas for how NSTX-U could be used explore new physics areas not already / typically part of the mainline program</a:t>
            </a:r>
          </a:p>
          <a:p>
            <a:r>
              <a:rPr lang="en-US" dirty="0" smtClean="0"/>
              <a:t>Present these ideas at a dedicated session(s) at mission / goal / strategy brainstorming meeting</a:t>
            </a:r>
          </a:p>
          <a:p>
            <a:r>
              <a:rPr lang="en-US" dirty="0" smtClean="0"/>
              <a:t>Debate ideas amongst full team, select (at least) a few</a:t>
            </a:r>
          </a:p>
          <a:p>
            <a:r>
              <a:rPr lang="en-US" dirty="0" smtClean="0"/>
              <a:t>Assess whether ideas can be supported with existing and/or planned facility and diagnostics</a:t>
            </a:r>
          </a:p>
          <a:p>
            <a:r>
              <a:rPr lang="en-US" dirty="0" smtClean="0"/>
              <a:t>Participate in facility enhancement brainstorming</a:t>
            </a:r>
          </a:p>
          <a:p>
            <a:r>
              <a:rPr lang="en-US" dirty="0" smtClean="0"/>
              <a:t>Contribute 5 year plan proposal text and plans</a:t>
            </a:r>
          </a:p>
          <a:p>
            <a:r>
              <a:rPr lang="en-US" dirty="0" smtClean="0"/>
              <a:t>If appropriate, lead dedicated NSTX-U task force(s) and/or generate milestones to carry out research</a:t>
            </a:r>
            <a:endParaRPr lang="en-US" dirty="0"/>
          </a:p>
        </p:txBody>
      </p:sp>
      <p:sp>
        <p:nvSpPr>
          <p:cNvPr id="3" name="Title 2"/>
          <p:cNvSpPr>
            <a:spLocks noGrp="1"/>
          </p:cNvSpPr>
          <p:nvPr>
            <p:ph type="title"/>
          </p:nvPr>
        </p:nvSpPr>
        <p:spPr/>
        <p:txBody>
          <a:bodyPr>
            <a:normAutofit/>
          </a:bodyPr>
          <a:lstStyle/>
          <a:p>
            <a:r>
              <a:rPr lang="en-US" sz="3200" dirty="0"/>
              <a:t>Proposed </a:t>
            </a:r>
            <a:r>
              <a:rPr lang="en-US" sz="3200" dirty="0" smtClean="0"/>
              <a:t>/ possible approaches </a:t>
            </a:r>
            <a:r>
              <a:rPr lang="en-US" sz="3200" dirty="0"/>
              <a:t>for </a:t>
            </a:r>
            <a:r>
              <a:rPr lang="en-US" sz="3200" dirty="0" smtClean="0"/>
              <a:t>enhanced </a:t>
            </a:r>
            <a:r>
              <a:rPr lang="en-US" sz="3200" dirty="0"/>
              <a:t>University PI (not already in team) engagement</a:t>
            </a:r>
          </a:p>
        </p:txBody>
      </p:sp>
    </p:spTree>
    <p:extLst>
      <p:ext uri="{BB962C8B-B14F-4D97-AF65-F5344CB8AC3E}">
        <p14:creationId xmlns:p14="http://schemas.microsoft.com/office/powerpoint/2010/main" val="7293142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t>Any (more) questions?</a:t>
            </a:r>
            <a:endParaRPr lang="en-US" sz="5400" dirty="0"/>
          </a:p>
        </p:txBody>
      </p:sp>
      <p:sp>
        <p:nvSpPr>
          <p:cNvPr id="4" name="Content Placeholder 3"/>
          <p:cNvSpPr>
            <a:spLocks noGrp="1"/>
          </p:cNvSpPr>
          <p:nvPr>
            <p:ph idx="1"/>
          </p:nvPr>
        </p:nvSpPr>
        <p:spPr/>
        <p:txBody>
          <a:bodyPr>
            <a:normAutofit/>
          </a:bodyPr>
          <a:lstStyle/>
          <a:p>
            <a:pPr marL="0" indent="0" algn="ctr">
              <a:buNone/>
            </a:pPr>
            <a:endParaRPr lang="en-US" sz="6000" dirty="0" smtClean="0"/>
          </a:p>
          <a:p>
            <a:pPr marL="0" indent="0" algn="ctr">
              <a:buNone/>
            </a:pPr>
            <a:r>
              <a:rPr lang="en-US" sz="6000" dirty="0" smtClean="0"/>
              <a:t>Thank you!</a:t>
            </a:r>
            <a:endParaRPr lang="en-US" sz="6000" dirty="0"/>
          </a:p>
        </p:txBody>
      </p:sp>
    </p:spTree>
    <p:extLst>
      <p:ext uri="{BB962C8B-B14F-4D97-AF65-F5344CB8AC3E}">
        <p14:creationId xmlns:p14="http://schemas.microsoft.com/office/powerpoint/2010/main" val="35949471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NSTX-U had </a:t>
            </a:r>
            <a:r>
              <a:rPr lang="en-US" sz="3200" dirty="0" smtClean="0"/>
              <a:t>scientifically </a:t>
            </a:r>
            <a:r>
              <a:rPr lang="en-US" sz="3200" dirty="0"/>
              <a:t>productive 1</a:t>
            </a:r>
            <a:r>
              <a:rPr lang="en-US" sz="3200" baseline="30000" dirty="0"/>
              <a:t>st</a:t>
            </a:r>
            <a:r>
              <a:rPr lang="en-US" sz="3200" dirty="0"/>
              <a:t> year</a:t>
            </a:r>
          </a:p>
        </p:txBody>
      </p:sp>
      <p:sp>
        <p:nvSpPr>
          <p:cNvPr id="4" name="Rounded Rectangle 3"/>
          <p:cNvSpPr/>
          <p:nvPr/>
        </p:nvSpPr>
        <p:spPr>
          <a:xfrm>
            <a:off x="76200" y="1143000"/>
            <a:ext cx="8991600" cy="3657600"/>
          </a:xfrm>
          <a:prstGeom prst="roundRect">
            <a:avLst>
              <a:gd name="adj" fmla="val 3764"/>
            </a:avLst>
          </a:prstGeom>
          <a:solidFill>
            <a:schemeClr val="bg1">
              <a:lumMod val="95000"/>
            </a:schemeClr>
          </a:solid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
          <p:cNvSpPr txBox="1">
            <a:spLocks/>
          </p:cNvSpPr>
          <p:nvPr/>
        </p:nvSpPr>
        <p:spPr>
          <a:xfrm>
            <a:off x="76200" y="1143000"/>
            <a:ext cx="9067800" cy="5334000"/>
          </a:xfrm>
          <a:prstGeom prst="rect">
            <a:avLst/>
          </a:prstGeom>
        </p:spPr>
        <p:txBody>
          <a:bodyPr vert="horz" lIns="91440" tIns="45720" rIns="91440" bIns="45720" rtlCol="0">
            <a:noAutofit/>
          </a:bodyPr>
          <a:lstStyle>
            <a:lvl1pPr marL="228600" indent="-2286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457200" indent="-228600" algn="l" defTabSz="914400" rtl="0" eaLnBrk="1" latinLnBrk="0" hangingPunct="1">
              <a:spcBef>
                <a:spcPct val="20000"/>
              </a:spcBef>
              <a:buFont typeface="Arial" panose="020B0604020202020204" pitchFamily="34" charset="0"/>
              <a:buChar char="–"/>
              <a:defRPr sz="2400" kern="1200">
                <a:solidFill>
                  <a:srgbClr val="336699"/>
                </a:solidFill>
                <a:latin typeface="Arial" panose="020B0604020202020204" pitchFamily="34" charset="0"/>
                <a:ea typeface="+mn-ea"/>
                <a:cs typeface="Arial" panose="020B0604020202020204" pitchFamily="34" charset="0"/>
              </a:defRPr>
            </a:lvl2pPr>
            <a:lvl3pPr marL="685800" indent="-228600" algn="l" defTabSz="914400" rtl="0" eaLnBrk="1" latinLnBrk="0" hangingPunct="1">
              <a:spcBef>
                <a:spcPct val="20000"/>
              </a:spcBef>
              <a:buFont typeface="Wingdings" panose="05000000000000000000" pitchFamily="2" charset="2"/>
              <a:buChar char="§"/>
              <a:defRPr sz="2000" kern="1200">
                <a:solidFill>
                  <a:srgbClr val="920000"/>
                </a:solidFill>
                <a:latin typeface="Arial" panose="020B0604020202020204" pitchFamily="34" charset="0"/>
                <a:ea typeface="+mn-ea"/>
                <a:cs typeface="Arial" panose="020B0604020202020204" pitchFamily="34" charset="0"/>
              </a:defRPr>
            </a:lvl3pPr>
            <a:lvl4pPr marL="857250" indent="-171450" algn="l" defTabSz="914400" rtl="0" eaLnBrk="1" latinLnBrk="0" hangingPunct="1">
              <a:spcBef>
                <a:spcPct val="20000"/>
              </a:spcBef>
              <a:buFont typeface="Arial" panose="020B0604020202020204" pitchFamily="34" charset="0"/>
              <a:buChar char="•"/>
              <a:defRPr sz="1800" kern="1200">
                <a:solidFill>
                  <a:srgbClr val="008080"/>
                </a:solidFill>
                <a:latin typeface="Arial" panose="020B0604020202020204" pitchFamily="34" charset="0"/>
                <a:ea typeface="+mn-ea"/>
                <a:cs typeface="Arial" panose="020B0604020202020204" pitchFamily="34" charset="0"/>
              </a:defRPr>
            </a:lvl4pPr>
            <a:lvl5pPr marL="1028700" indent="-171450" algn="l" defTabSz="914400" rtl="0" eaLnBrk="1" latinLnBrk="0" hangingPunct="1">
              <a:spcBef>
                <a:spcPct val="20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05000"/>
              </a:lnSpc>
            </a:pPr>
            <a:r>
              <a:rPr lang="en-US" sz="2400" dirty="0" smtClean="0"/>
              <a:t>Achieved H-mode on 8</a:t>
            </a:r>
            <a:r>
              <a:rPr lang="en-US" sz="2400" baseline="30000" dirty="0" smtClean="0"/>
              <a:t>th</a:t>
            </a:r>
            <a:r>
              <a:rPr lang="en-US" sz="2400" dirty="0" smtClean="0"/>
              <a:t> day of 10 weeks of operation</a:t>
            </a:r>
          </a:p>
          <a:p>
            <a:pPr>
              <a:lnSpc>
                <a:spcPct val="105000"/>
              </a:lnSpc>
            </a:pPr>
            <a:r>
              <a:rPr lang="en-US" sz="2400" dirty="0" smtClean="0"/>
              <a:t>Surpassed magnetic field and pulse-duration of NSTX</a:t>
            </a:r>
          </a:p>
          <a:p>
            <a:pPr>
              <a:lnSpc>
                <a:spcPct val="105000"/>
              </a:lnSpc>
            </a:pPr>
            <a:r>
              <a:rPr lang="en-US" sz="2400" dirty="0" smtClean="0"/>
              <a:t>Matched best NSTX H-mode performance at ~1MA</a:t>
            </a:r>
          </a:p>
          <a:p>
            <a:pPr>
              <a:lnSpc>
                <a:spcPct val="105000"/>
              </a:lnSpc>
            </a:pPr>
            <a:r>
              <a:rPr lang="en-US" sz="2400" dirty="0" smtClean="0"/>
              <a:t>Identified and corrected dominant error fields </a:t>
            </a:r>
          </a:p>
          <a:p>
            <a:pPr>
              <a:lnSpc>
                <a:spcPct val="105000"/>
              </a:lnSpc>
            </a:pPr>
            <a:r>
              <a:rPr lang="en-US" sz="2400" dirty="0" smtClean="0"/>
              <a:t>Commissioned all magnetic and kinetic profile diagnostics</a:t>
            </a:r>
          </a:p>
          <a:p>
            <a:pPr>
              <a:lnSpc>
                <a:spcPct val="105000"/>
              </a:lnSpc>
            </a:pPr>
            <a:r>
              <a:rPr lang="en-US" sz="2400" dirty="0" smtClean="0"/>
              <a:t>New 2</a:t>
            </a:r>
            <a:r>
              <a:rPr lang="en-US" sz="2400" baseline="30000" dirty="0" smtClean="0"/>
              <a:t>nd</a:t>
            </a:r>
            <a:r>
              <a:rPr lang="en-US" sz="2400" dirty="0" smtClean="0"/>
              <a:t> NBI suppresses Global Alfven </a:t>
            </a:r>
            <a:r>
              <a:rPr lang="en-US" sz="2400" dirty="0" err="1" smtClean="0"/>
              <a:t>Eigenmodes</a:t>
            </a:r>
            <a:r>
              <a:rPr lang="en-US" sz="2400" dirty="0" smtClean="0"/>
              <a:t> (GAE)</a:t>
            </a:r>
          </a:p>
          <a:p>
            <a:pPr>
              <a:lnSpc>
                <a:spcPct val="105000"/>
              </a:lnSpc>
            </a:pPr>
            <a:r>
              <a:rPr lang="en-US" sz="2400" dirty="0" smtClean="0"/>
              <a:t>Implemented techniques for controlled plasma shut down, disruption detection, commissioned new tools for mitigation</a:t>
            </a:r>
          </a:p>
          <a:p>
            <a:pPr lvl="1">
              <a:lnSpc>
                <a:spcPct val="115000"/>
              </a:lnSpc>
            </a:pPr>
            <a:endParaRPr lang="en-US" sz="500" dirty="0" smtClean="0"/>
          </a:p>
          <a:p>
            <a:pPr>
              <a:lnSpc>
                <a:spcPct val="115000"/>
              </a:lnSpc>
            </a:pPr>
            <a:r>
              <a:rPr lang="en-US" sz="2400" dirty="0"/>
              <a:t>R</a:t>
            </a:r>
            <a:r>
              <a:rPr lang="en-US" sz="2400" dirty="0" smtClean="0"/>
              <a:t>un ended prematurely (10/18wks) due to </a:t>
            </a:r>
            <a:r>
              <a:rPr lang="en-US" sz="2400" dirty="0" err="1" smtClean="0"/>
              <a:t>divertor</a:t>
            </a:r>
            <a:r>
              <a:rPr lang="en-US" sz="2400" dirty="0" smtClean="0"/>
              <a:t> PF coil fault</a:t>
            </a:r>
          </a:p>
          <a:p>
            <a:pPr lvl="1"/>
            <a:r>
              <a:rPr lang="en-US" sz="2000" dirty="0" smtClean="0"/>
              <a:t>Coil + other issues </a:t>
            </a:r>
            <a:r>
              <a:rPr lang="en-US" sz="2000" dirty="0" smtClean="0">
                <a:sym typeface="Wingdings" panose="05000000000000000000" pitchFamily="2" charset="2"/>
              </a:rPr>
              <a:t> </a:t>
            </a:r>
            <a:r>
              <a:rPr lang="en-US" sz="2000" dirty="0" smtClean="0"/>
              <a:t>major reviews of design, fab, procedures</a:t>
            </a:r>
          </a:p>
          <a:p>
            <a:pPr lvl="1"/>
            <a:r>
              <a:rPr lang="en-US" sz="2000" dirty="0" smtClean="0"/>
              <a:t>Coil </a:t>
            </a:r>
            <a:r>
              <a:rPr lang="en-US" sz="2000" dirty="0"/>
              <a:t>f</a:t>
            </a:r>
            <a:r>
              <a:rPr lang="en-US" sz="2000" dirty="0" smtClean="0"/>
              <a:t>orensics complete, preparation for new coil fabrication underway</a:t>
            </a:r>
          </a:p>
          <a:p>
            <a:pPr lvl="1"/>
            <a:r>
              <a:rPr lang="en-US" sz="2000" dirty="0" smtClean="0"/>
              <a:t>Aim to resume plasma operation during CY2018, but still TBD</a:t>
            </a:r>
          </a:p>
        </p:txBody>
      </p:sp>
    </p:spTree>
    <p:extLst>
      <p:ext uri="{BB962C8B-B14F-4D97-AF65-F5344CB8AC3E}">
        <p14:creationId xmlns:p14="http://schemas.microsoft.com/office/powerpoint/2010/main" val="1416223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 y="3124200"/>
            <a:ext cx="7620000" cy="2743200"/>
          </a:xfrm>
        </p:spPr>
        <p:txBody>
          <a:bodyPr>
            <a:noAutofit/>
          </a:bodyPr>
          <a:lstStyle/>
          <a:p>
            <a:pPr marL="0" indent="0">
              <a:buNone/>
            </a:pPr>
            <a:r>
              <a:rPr lang="en-US" sz="3200" b="1" dirty="0" smtClean="0"/>
              <a:t>Topical science areas:</a:t>
            </a:r>
          </a:p>
          <a:p>
            <a:pPr marL="573088" lvl="1" indent="-344488"/>
            <a:r>
              <a:rPr lang="en-US" sz="2800" dirty="0" smtClean="0"/>
              <a:t>Scenario Development </a:t>
            </a:r>
          </a:p>
          <a:p>
            <a:pPr marL="573088" lvl="1" indent="-344488"/>
            <a:r>
              <a:rPr lang="en-US" sz="2800" dirty="0" smtClean="0"/>
              <a:t>Macroscopic Stability</a:t>
            </a:r>
          </a:p>
          <a:p>
            <a:pPr marL="573088" lvl="1" indent="-344488"/>
            <a:r>
              <a:rPr lang="en-US" sz="2800" dirty="0" smtClean="0"/>
              <a:t>Transport and Turbulence</a:t>
            </a:r>
          </a:p>
          <a:p>
            <a:pPr marL="573088" lvl="1" indent="-344488"/>
            <a:r>
              <a:rPr lang="en-US" sz="2800" dirty="0" smtClean="0"/>
              <a:t>Energetic Particles</a:t>
            </a:r>
          </a:p>
        </p:txBody>
      </p:sp>
      <p:sp>
        <p:nvSpPr>
          <p:cNvPr id="4" name="object 4"/>
          <p:cNvSpPr/>
          <p:nvPr/>
        </p:nvSpPr>
        <p:spPr>
          <a:xfrm>
            <a:off x="5846078" y="1066800"/>
            <a:ext cx="1676398" cy="1730374"/>
          </a:xfrm>
          <a:prstGeom prst="rect">
            <a:avLst/>
          </a:prstGeom>
          <a:blipFill>
            <a:blip r:embed="rId2" cstate="print"/>
            <a:stretch>
              <a:fillRect/>
            </a:stretch>
          </a:blipFill>
        </p:spPr>
        <p:txBody>
          <a:bodyPr wrap="square" lIns="0" tIns="0" rIns="0" bIns="0" rtlCol="0"/>
          <a:lstStyle/>
          <a:p>
            <a:endParaRPr/>
          </a:p>
        </p:txBody>
      </p:sp>
      <p:sp>
        <p:nvSpPr>
          <p:cNvPr id="5" name="object 6"/>
          <p:cNvSpPr txBox="1"/>
          <p:nvPr/>
        </p:nvSpPr>
        <p:spPr>
          <a:xfrm>
            <a:off x="154928" y="1245766"/>
            <a:ext cx="5560072" cy="1192634"/>
          </a:xfrm>
          <a:prstGeom prst="rect">
            <a:avLst/>
          </a:prstGeom>
        </p:spPr>
        <p:txBody>
          <a:bodyPr vert="horz" wrap="square" lIns="0" tIns="0" rIns="0" bIns="0" rtlCol="0">
            <a:spAutoFit/>
          </a:bodyPr>
          <a:lstStyle/>
          <a:p>
            <a:pPr marL="182245" indent="-169545">
              <a:lnSpc>
                <a:spcPts val="3145"/>
              </a:lnSpc>
              <a:buChar char="•"/>
              <a:tabLst>
                <a:tab pos="182880" algn="l"/>
              </a:tabLst>
            </a:pPr>
            <a:r>
              <a:rPr sz="2800" dirty="0" smtClean="0">
                <a:latin typeface="Arial"/>
                <a:cs typeface="Arial"/>
              </a:rPr>
              <a:t>Explore </a:t>
            </a:r>
            <a:r>
              <a:rPr sz="2800" dirty="0">
                <a:latin typeface="Arial"/>
                <a:cs typeface="Arial"/>
              </a:rPr>
              <a:t>unique </a:t>
            </a:r>
            <a:r>
              <a:rPr sz="2800" spc="-5" dirty="0">
                <a:latin typeface="Arial"/>
                <a:cs typeface="Arial"/>
              </a:rPr>
              <a:t>ST</a:t>
            </a:r>
            <a:r>
              <a:rPr sz="2800" spc="-80" dirty="0">
                <a:latin typeface="Arial"/>
                <a:cs typeface="Arial"/>
              </a:rPr>
              <a:t> </a:t>
            </a:r>
            <a:r>
              <a:rPr sz="2800" dirty="0" smtClean="0">
                <a:latin typeface="Arial"/>
                <a:cs typeface="Arial"/>
              </a:rPr>
              <a:t>parameter</a:t>
            </a:r>
            <a:r>
              <a:rPr lang="en-US" sz="2800" dirty="0" smtClean="0">
                <a:latin typeface="Arial"/>
                <a:cs typeface="Arial"/>
              </a:rPr>
              <a:t> </a:t>
            </a:r>
            <a:r>
              <a:rPr sz="2800" dirty="0" smtClean="0">
                <a:latin typeface="Arial"/>
                <a:cs typeface="Arial"/>
              </a:rPr>
              <a:t>regimes to</a:t>
            </a:r>
            <a:r>
              <a:rPr lang="en-US" sz="2800" dirty="0" smtClean="0">
                <a:latin typeface="Arial"/>
                <a:cs typeface="Arial"/>
              </a:rPr>
              <a:t> </a:t>
            </a:r>
            <a:r>
              <a:rPr sz="2800" dirty="0" smtClean="0">
                <a:latin typeface="Arial"/>
                <a:cs typeface="Arial"/>
              </a:rPr>
              <a:t>advance </a:t>
            </a:r>
            <a:r>
              <a:rPr sz="2800" dirty="0">
                <a:latin typeface="Arial"/>
                <a:cs typeface="Arial"/>
              </a:rPr>
              <a:t>predictive  capability - for </a:t>
            </a:r>
            <a:r>
              <a:rPr sz="2800" spc="-5" dirty="0">
                <a:latin typeface="Arial"/>
                <a:cs typeface="Arial"/>
              </a:rPr>
              <a:t>ITER </a:t>
            </a:r>
            <a:r>
              <a:rPr sz="2800" dirty="0" smtClean="0">
                <a:latin typeface="Arial"/>
                <a:cs typeface="Arial"/>
              </a:rPr>
              <a:t>and</a:t>
            </a:r>
            <a:r>
              <a:rPr lang="en-US" sz="2800" dirty="0" smtClean="0">
                <a:latin typeface="Arial"/>
                <a:cs typeface="Arial"/>
              </a:rPr>
              <a:t> </a:t>
            </a:r>
            <a:r>
              <a:rPr sz="2800" dirty="0" smtClean="0">
                <a:latin typeface="Arial"/>
                <a:cs typeface="Arial"/>
              </a:rPr>
              <a:t>beyond</a:t>
            </a:r>
            <a:endParaRPr sz="2800" dirty="0">
              <a:latin typeface="Arial"/>
              <a:cs typeface="Arial"/>
            </a:endParaRPr>
          </a:p>
        </p:txBody>
      </p:sp>
      <p:sp>
        <p:nvSpPr>
          <p:cNvPr id="6" name="Rectangle 5"/>
          <p:cNvSpPr/>
          <p:nvPr/>
        </p:nvSpPr>
        <p:spPr>
          <a:xfrm>
            <a:off x="7568430" y="1124823"/>
            <a:ext cx="713657" cy="335989"/>
          </a:xfrm>
          <a:prstGeom prst="rect">
            <a:avLst/>
          </a:prstGeom>
        </p:spPr>
        <p:txBody>
          <a:bodyPr wrap="none">
            <a:spAutoFit/>
          </a:bodyPr>
          <a:lstStyle/>
          <a:p>
            <a:pPr marR="5080" algn="r">
              <a:lnSpc>
                <a:spcPts val="1945"/>
              </a:lnSpc>
            </a:pPr>
            <a:r>
              <a:rPr lang="en-US" spc="-5" dirty="0">
                <a:latin typeface="Arial" panose="020B0604020202020204" pitchFamily="34" charset="0"/>
                <a:cs typeface="Arial" panose="020B0604020202020204" pitchFamily="34" charset="0"/>
              </a:rPr>
              <a:t>ITE</a:t>
            </a:r>
            <a:r>
              <a:rPr lang="en-US" dirty="0">
                <a:latin typeface="Arial" panose="020B0604020202020204" pitchFamily="34" charset="0"/>
                <a:cs typeface="Arial" panose="020B0604020202020204" pitchFamily="34" charset="0"/>
              </a:rPr>
              <a:t>R</a:t>
            </a:r>
          </a:p>
        </p:txBody>
      </p:sp>
      <p:sp>
        <p:nvSpPr>
          <p:cNvPr id="9" name="object 3"/>
          <p:cNvSpPr txBox="1">
            <a:spLocks noGrp="1"/>
          </p:cNvSpPr>
          <p:nvPr>
            <p:ph type="title"/>
          </p:nvPr>
        </p:nvSpPr>
        <p:spPr>
          <a:prstGeom prst="rect">
            <a:avLst/>
          </a:prstGeom>
        </p:spPr>
        <p:txBody>
          <a:bodyPr vert="horz" wrap="square" lIns="0" tIns="0" rIns="0" bIns="0" rtlCol="0">
            <a:spAutoFit/>
          </a:bodyPr>
          <a:lstStyle/>
          <a:p>
            <a:pPr>
              <a:lnSpc>
                <a:spcPct val="100000"/>
              </a:lnSpc>
            </a:pPr>
            <a:r>
              <a:rPr lang="en-US" b="1" dirty="0" smtClean="0">
                <a:latin typeface="Arial"/>
                <a:cs typeface="Arial"/>
              </a:rPr>
              <a:t>NSTX-U </a:t>
            </a:r>
            <a:r>
              <a:rPr b="1" dirty="0" smtClean="0">
                <a:latin typeface="Arial"/>
                <a:cs typeface="Arial"/>
              </a:rPr>
              <a:t>Mission</a:t>
            </a:r>
            <a:r>
              <a:rPr b="1" spc="-80" dirty="0" smtClean="0">
                <a:latin typeface="Arial"/>
                <a:cs typeface="Arial"/>
              </a:rPr>
              <a:t> </a:t>
            </a:r>
            <a:r>
              <a:rPr b="1" spc="-5" dirty="0">
                <a:latin typeface="Arial"/>
                <a:cs typeface="Arial"/>
              </a:rPr>
              <a:t>Elements:</a:t>
            </a:r>
            <a:endParaRPr dirty="0">
              <a:latin typeface="Arial"/>
              <a:cs typeface="Arial"/>
            </a:endParaRPr>
          </a:p>
        </p:txBody>
      </p:sp>
    </p:spTree>
    <p:extLst>
      <p:ext uri="{BB962C8B-B14F-4D97-AF65-F5344CB8AC3E}">
        <p14:creationId xmlns:p14="http://schemas.microsoft.com/office/powerpoint/2010/main" val="3285940272"/>
      </p:ext>
    </p:extLst>
  </p:cSld>
  <p:clrMapOvr>
    <a:masterClrMapping/>
  </p:clrMapOvr>
  <p:timing>
    <p:tnLst>
      <p:par>
        <p:cTn id="1" dur="indefinite" restart="never" nodeType="tmRoot"/>
      </p:par>
    </p:tnLst>
  </p:timing>
</p:sld>
</file>

<file path=ppt/theme/theme1.xml><?xml version="1.0" encoding="utf-8"?>
<a:theme xmlns:a="http://schemas.openxmlformats.org/drawingml/2006/main" name="NSTX Upgra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1824</TotalTime>
  <Words>3958</Words>
  <Application>Microsoft Office PowerPoint</Application>
  <PresentationFormat>On-screen Show (4:3)</PresentationFormat>
  <Paragraphs>512</Paragraphs>
  <Slides>74</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74</vt:i4>
      </vt:variant>
    </vt:vector>
  </HeadingPairs>
  <TitlesOfParts>
    <vt:vector size="76" baseType="lpstr">
      <vt:lpstr>NSTX Upgrade</vt:lpstr>
      <vt:lpstr>Document</vt:lpstr>
      <vt:lpstr>NSTX-U PAC-38 Videocon</vt:lpstr>
      <vt:lpstr>Agenda (approximate)</vt:lpstr>
      <vt:lpstr>Charge</vt:lpstr>
      <vt:lpstr>Outline</vt:lpstr>
      <vt:lpstr>NSTX-U Mission Elements:</vt:lpstr>
      <vt:lpstr>NSTX-U will access new physics with 2 major new tools:</vt:lpstr>
      <vt:lpstr>NSTX-U will have major boost in performance</vt:lpstr>
      <vt:lpstr>NSTX-U had scientifically productive 1st year</vt:lpstr>
      <vt:lpstr>NSTX-U Mission Elements:</vt:lpstr>
      <vt:lpstr>NSTX-U Mission Elements:</vt:lpstr>
      <vt:lpstr>NSTX-U has surpassed maximum  pulse duration and magnetic field of NSTX</vt:lpstr>
      <vt:lpstr>n=1 error field correction (EFC) optimized to maximize pulse length, discharge performance</vt:lpstr>
      <vt:lpstr>Recovered ~1MA H-modes with weak/no core MHD</vt:lpstr>
      <vt:lpstr>Accessed low li and high k using progressively earlier H-mode and heating + optimized EFC</vt:lpstr>
      <vt:lpstr>Shutdown handler used for well-controlled disruption-free L-mode ramp-down</vt:lpstr>
      <vt:lpstr>NSTX-U Mission Elements:</vt:lpstr>
      <vt:lpstr>NSTX-U: Long-lived stationary sawtoothing discharges generated with core rotation f~15kHz    </vt:lpstr>
      <vt:lpstr>Real-Time Velocity (RTV) is a fast (up to 5kHz) system based on active spectroscopy</vt:lpstr>
      <vt:lpstr>MHD, sawteeth compete in vf redistribution; different time scales, high fsamp or RTV enables separation</vt:lpstr>
      <vt:lpstr>NSTX-U Mission Elements:</vt:lpstr>
      <vt:lpstr>NSTX-U: Bimodal turbulence seen in some L-modes  using upgraded 48 channel Beam Emission Spectroscopy (BES) system </vt:lpstr>
      <vt:lpstr>Same NSTX-U L-modes:  Nonlinear ETG simulations give significant transport (R=129-140 cm, r/a=0.47-0.67)</vt:lpstr>
      <vt:lpstr>NSTX-U Mission Elements:</vt:lpstr>
      <vt:lpstr>Explored fast-ion behavior with original and new NBI via beam blips with different NBI energies</vt:lpstr>
      <vt:lpstr>Agreement improved for Einj = 65keV  using small anomalous fast-ion diffusion</vt:lpstr>
      <vt:lpstr>NSTX-U:  Most tangential NBI generates counter-propagating Toroidal Alfvén Eigenmodes (TAEs)</vt:lpstr>
      <vt:lpstr>NSTX-U tangential 2nd neutral beam suppresses Global Alfven Eigenmode (GAE) – consistent with simulation</vt:lpstr>
      <vt:lpstr>NSTX-U Mission Elements:</vt:lpstr>
      <vt:lpstr>Throughput-optimized camera and high-X-point L-modes enabled near-separatrix turbulence imaging in NSTX-U</vt:lpstr>
      <vt:lpstr>Time delayed cross correlation shows opposite toroidal rotation for inner/outer leg filaments </vt:lpstr>
      <vt:lpstr>Material Analysis &amp; Particle Probe (MAPP) providing  new measurements of surface evolution in NSTX-U</vt:lpstr>
      <vt:lpstr>NSTX-U Mission Elements:</vt:lpstr>
      <vt:lpstr>NSTX-U strongly supporting advancing predictive capability, ITER, PMI solutions, and next-step STs</vt:lpstr>
      <vt:lpstr>Progress toward FES Notable Outcomes</vt:lpstr>
      <vt:lpstr>Likely goals for next NSTX-U run campaign Only a subset, and will decide as a team via next Research Forum</vt:lpstr>
      <vt:lpstr>Outline</vt:lpstr>
      <vt:lpstr>Example enhanced collaborations for outage period Building upon and informing NSTX-U research</vt:lpstr>
      <vt:lpstr>PowerPoint Presentation</vt:lpstr>
      <vt:lpstr>Outline</vt:lpstr>
      <vt:lpstr>PF1AU coil developed turn-to-turn short(s)</vt:lpstr>
      <vt:lpstr>PF1AU coil failed gradually - coil inductance decreased 2-5% over three month period</vt:lpstr>
      <vt:lpstr>PF1AU removed 8/24/16</vt:lpstr>
      <vt:lpstr>TF joints on CS bundle:  All joint resistances  and surface conditions were nominal after run </vt:lpstr>
      <vt:lpstr>NSTX-U CS Divertor Cooling Tube Issues </vt:lpstr>
      <vt:lpstr>Divertor CS Cooling Tubes Severely Damaged Induced currents in copper tube likely cause</vt:lpstr>
      <vt:lpstr>Lower cooling tube also breached  damaged  need  to remove both CS and casing to access tube, PF1AL</vt:lpstr>
      <vt:lpstr>Centerstack removed 11/17 </vt:lpstr>
      <vt:lpstr>CS on mounting stand after being pulled</vt:lpstr>
      <vt:lpstr>CS casing lifted off</vt:lpstr>
      <vt:lpstr>Casing fully separated from bundle</vt:lpstr>
      <vt:lpstr>Lower cooling tubes also damaged</vt:lpstr>
      <vt:lpstr>PF1A lower successfully removed</vt:lpstr>
      <vt:lpstr>PF1AU Forensic Analysis Overview</vt:lpstr>
      <vt:lpstr>X-Rays Identified a Number of Anomalies (9/1/16, 9/8/16)</vt:lpstr>
      <vt:lpstr>Coil Was Sectioned Using a Milling Machine</vt:lpstr>
      <vt:lpstr>A Battery of Tests Was Performed on the Three Sections</vt:lpstr>
      <vt:lpstr>Videoscope shows breach in cooling channel</vt:lpstr>
      <vt:lpstr>View of fault region - concave side</vt:lpstr>
      <vt:lpstr>View of fault region - convex side</vt:lpstr>
      <vt:lpstr>Hole in conductor from turn exterior</vt:lpstr>
      <vt:lpstr>Outline</vt:lpstr>
      <vt:lpstr>NSTX-U / PPPL scored poorly in FY16 performance evaluation from DOE/FES</vt:lpstr>
      <vt:lpstr>Comprehensive “extent of condition” and engineering policy &amp; procedure reviews will be conducted in FY17</vt:lpstr>
      <vt:lpstr>NSTX-U re-organized Rich Hawryluk leading NSTX-U Recovery Project</vt:lpstr>
      <vt:lpstr>Extent of Condition  implement via Design Verification &amp; Validation Reviews (DVVR)</vt:lpstr>
      <vt:lpstr>Research Staff supporting SDD development</vt:lpstr>
      <vt:lpstr>FY17:  Develop Corrective Action Plan based on gaps, review the CAP, then begin implementing CAP actions</vt:lpstr>
      <vt:lpstr>Extent of Cause Review (Les Hill)</vt:lpstr>
      <vt:lpstr>NSTX-U will not operate for at least 1 year, possibly significantly longer – depending on:</vt:lpstr>
      <vt:lpstr>Outline</vt:lpstr>
      <vt:lpstr>PF coil recovery schedule  10 run weeks (mostly commissioning) during present FY14-18 five year plan</vt:lpstr>
      <vt:lpstr>Near-term schedule for 5 year plan preparation</vt:lpstr>
      <vt:lpstr>Proposed / possible approaches for enhanced University PI (not already in team) engagement</vt:lpstr>
      <vt:lpstr>Any (more) questions?</vt:lpstr>
    </vt:vector>
  </TitlesOfParts>
  <Company>PPPL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Jonathan E. Menard</dc:creator>
  <cp:lastModifiedBy>Jonathan E. Menard</cp:lastModifiedBy>
  <cp:revision>262</cp:revision>
  <dcterms:created xsi:type="dcterms:W3CDTF">2015-07-16T16:59:24Z</dcterms:created>
  <dcterms:modified xsi:type="dcterms:W3CDTF">2017-01-05T13:29:57Z</dcterms:modified>
</cp:coreProperties>
</file>