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8" r:id="rId2"/>
    <p:sldId id="286" r:id="rId3"/>
    <p:sldId id="302" r:id="rId4"/>
    <p:sldId id="285" r:id="rId5"/>
    <p:sldId id="277" r:id="rId6"/>
    <p:sldId id="303" r:id="rId7"/>
    <p:sldId id="269" r:id="rId8"/>
    <p:sldId id="308" r:id="rId9"/>
    <p:sldId id="309" r:id="rId10"/>
    <p:sldId id="299" r:id="rId11"/>
    <p:sldId id="305" r:id="rId12"/>
    <p:sldId id="280" r:id="rId13"/>
    <p:sldId id="279" r:id="rId14"/>
    <p:sldId id="306" r:id="rId15"/>
    <p:sldId id="289" r:id="rId16"/>
    <p:sldId id="296" r:id="rId17"/>
    <p:sldId id="284" r:id="rId18"/>
    <p:sldId id="264" r:id="rId19"/>
    <p:sldId id="283" r:id="rId20"/>
    <p:sldId id="281" r:id="rId21"/>
    <p:sldId id="297" r:id="rId22"/>
    <p:sldId id="270" r:id="rId23"/>
    <p:sldId id="295" r:id="rId24"/>
    <p:sldId id="298" r:id="rId25"/>
    <p:sldId id="272" r:id="rId26"/>
    <p:sldId id="274" r:id="rId27"/>
    <p:sldId id="307" r:id="rId28"/>
    <p:sldId id="275" r:id="rId29"/>
    <p:sldId id="276" r:id="rId30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92000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30" autoAdjust="0"/>
  </p:normalViewPr>
  <p:slideViewPr>
    <p:cSldViewPr showGuides="1">
      <p:cViewPr>
        <p:scale>
          <a:sx n="103" d="100"/>
          <a:sy n="103" d="100"/>
        </p:scale>
        <p:origin x="-80" y="-6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-388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3C68E72-7118-4BB6-BC0C-A067E02A39FA}" type="datetimeFigureOut">
              <a:rPr lang="en-US"/>
              <a:pPr>
                <a:defRPr/>
              </a:pPr>
              <a:t>1/5/18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7BF9A66-EF9C-4423-829B-6D9627B95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65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9CBF51-4AB4-460D-93D3-226BBE47090E}" type="datetimeFigureOut">
              <a:rPr lang="en-US"/>
              <a:pPr>
                <a:defRPr/>
              </a:pPr>
              <a:t>1/5/18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36400B2-87AA-4DB1-B67D-2C60F6396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98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914900"/>
            <a:ext cx="9144000" cy="2286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450" y="3714750"/>
            <a:ext cx="34671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ttp://nstx.pppl.gov/DragNDrop/Presentation_Template/NSTX-U_cutaway_low_res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662363"/>
            <a:ext cx="1355725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771650"/>
            <a:ext cx="8077200" cy="800100"/>
          </a:xfrm>
        </p:spPr>
        <p:txBody>
          <a:bodyPr lIns="0" rIns="0" anchor="ctr" anchorCtr="1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" y="857250"/>
            <a:ext cx="8839200" cy="857250"/>
          </a:xfrm>
          <a:prstGeom prst="rect">
            <a:avLst/>
          </a:prstGeom>
        </p:spPr>
        <p:txBody>
          <a:bodyPr lIns="0" rIns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33400" y="2628900"/>
            <a:ext cx="8077200" cy="914400"/>
          </a:xfrm>
        </p:spPr>
        <p:txBody>
          <a:bodyPr lIns="0" rIns="0" anchor="ctr" anchorCtr="1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rgbClr val="92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76200" y="3733800"/>
            <a:ext cx="2514600" cy="285750"/>
          </a:xfrm>
        </p:spPr>
        <p:txBody>
          <a:bodyPr>
            <a:noAutofit/>
          </a:bodyPr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2"/>
            <a:ext cx="9144000" cy="78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09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N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914900"/>
            <a:ext cx="9144000" cy="2286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000250"/>
            <a:ext cx="8077200" cy="800100"/>
          </a:xfrm>
        </p:spPr>
        <p:txBody>
          <a:bodyPr lIns="0" rIns="0" anchor="ctr" anchorCtr="1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" y="857250"/>
            <a:ext cx="8839200" cy="857250"/>
          </a:xfrm>
          <a:prstGeom prst="rect">
            <a:avLst/>
          </a:prstGeom>
        </p:spPr>
        <p:txBody>
          <a:bodyPr lIns="0" rIns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914400" y="3028950"/>
            <a:ext cx="7315200" cy="914400"/>
          </a:xfrm>
        </p:spPr>
        <p:txBody>
          <a:bodyPr lIns="0" rIns="0" anchor="ctr" anchorCtr="1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rgbClr val="92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76200" y="4171950"/>
            <a:ext cx="2080200" cy="457200"/>
          </a:xfrm>
        </p:spPr>
        <p:txBody>
          <a:bodyPr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2"/>
            <a:ext cx="9144000" cy="78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5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77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200" y="800100"/>
            <a:ext cx="4419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idx="10"/>
          </p:nvPr>
        </p:nvSpPr>
        <p:spPr>
          <a:xfrm>
            <a:off x="4648200" y="800100"/>
            <a:ext cx="4419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885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78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405765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06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" y="800100"/>
            <a:ext cx="89916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pic>
        <p:nvPicPr>
          <p:cNvPr id="1027" name="Picture 2" descr="C:\Users\jmenard\My Files\PPPL\Projects\NSTX-U\Presentation template\2015 - New template\logo and banner source\Gray_banner_red_line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</a:p>
        </p:txBody>
      </p:sp>
      <p:grpSp>
        <p:nvGrpSpPr>
          <p:cNvPr id="1029" name="Group 4"/>
          <p:cNvGrpSpPr>
            <a:grpSpLocks/>
          </p:cNvGrpSpPr>
          <p:nvPr userDrawn="1"/>
        </p:nvGrpSpPr>
        <p:grpSpPr bwMode="auto">
          <a:xfrm>
            <a:off x="0" y="4916488"/>
            <a:ext cx="9144000" cy="227012"/>
            <a:chOff x="0" y="4324350"/>
            <a:chExt cx="9144000" cy="227176"/>
          </a:xfrm>
        </p:grpSpPr>
        <p:pic>
          <p:nvPicPr>
            <p:cNvPr id="1032" name="Picture 4" descr="C:\Users\jmenard\My Files\PPPL\Projects\NSTX-U\Presentation template\2015 - New template\logo and banner source\Gray_banner_red_line_bottom_NSTXU_logo.png"/>
            <p:cNvPicPr preferRelativeResize="0">
              <a:picLocks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0" y="4324350"/>
              <a:ext cx="6858000" cy="22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4" descr="C:\Users\jmenard\My Files\PPPL\Projects\NSTX-U\Presentation template\2015 - New template\logo and banner source\Gray_banner_red_line_bottom_NSTXU_logo.png"/>
            <p:cNvPicPr preferRelativeResize="0">
              <a:picLocks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24350"/>
              <a:ext cx="6858000" cy="22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0" name="TextBox 11"/>
          <p:cNvSpPr txBox="1">
            <a:spLocks noChangeArrowheads="1"/>
          </p:cNvSpPr>
          <p:nvPr userDrawn="1"/>
        </p:nvSpPr>
        <p:spPr bwMode="auto">
          <a:xfrm>
            <a:off x="8458200" y="4933950"/>
            <a:ext cx="6096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576" rIns="0" bIns="3657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fld id="{B68F388F-2EF6-4AC8-9EE8-B087E0ED7117}" type="slidenum">
              <a:rPr lang="en-US" altLang="en-US" sz="900" b="1" smtClean="0">
                <a:solidFill>
                  <a:srgbClr val="336699"/>
                </a:solidFill>
              </a:rPr>
              <a:pPr algn="r">
                <a:defRPr/>
              </a:pPr>
              <a:t>‹#›</a:t>
            </a:fld>
            <a:endParaRPr lang="en-US" altLang="en-US" sz="900" b="1" smtClean="0">
              <a:solidFill>
                <a:srgbClr val="336699"/>
              </a:solidFill>
            </a:endParaRPr>
          </a:p>
        </p:txBody>
      </p:sp>
      <p:sp>
        <p:nvSpPr>
          <p:cNvPr id="1031" name="TextBox 12"/>
          <p:cNvSpPr txBox="1">
            <a:spLocks noChangeArrowheads="1"/>
          </p:cNvSpPr>
          <p:nvPr userDrawn="1"/>
        </p:nvSpPr>
        <p:spPr bwMode="auto">
          <a:xfrm>
            <a:off x="914400" y="4933950"/>
            <a:ext cx="73152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576" rIns="0" bIns="3657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en-US" sz="900" b="1" dirty="0" smtClean="0">
                <a:solidFill>
                  <a:srgbClr val="336699"/>
                </a:solidFill>
              </a:rPr>
              <a:t>PAC-39, Collaborations, S.</a:t>
            </a:r>
            <a:r>
              <a:rPr lang="en-US" altLang="en-US" sz="900" b="1" baseline="0" dirty="0" smtClean="0">
                <a:solidFill>
                  <a:srgbClr val="336699"/>
                </a:solidFill>
              </a:rPr>
              <a:t> Kaye</a:t>
            </a:r>
            <a:r>
              <a:rPr lang="en-US" altLang="en-US" sz="900" b="1" dirty="0" smtClean="0">
                <a:solidFill>
                  <a:srgbClr val="336699"/>
                </a:solidFill>
              </a:rPr>
              <a:t>, 1/9/18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kern="1200">
          <a:solidFill>
            <a:srgbClr val="33669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5pPr>
      <a:lvl6pPr marL="4572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6pPr>
      <a:lvl7pPr marL="9144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7pPr>
      <a:lvl8pPr marL="13716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8pPr>
      <a:lvl9pPr marL="1828800" algn="ctr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rgbClr val="336699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33669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800" kern="1200">
          <a:solidFill>
            <a:srgbClr val="92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808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70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3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image" Target="../media/image20.jpeg"/><Relationship Id="rId5" Type="http://schemas.openxmlformats.org/officeDocument/2006/relationships/image" Target="../media/image2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emf"/><Relationship Id="rId3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jpeg"/><Relationship Id="rId3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nstx-u.pppl.gov/program/milestones/fy2018-research" TargetMode="External"/><Relationship Id="rId3" Type="http://schemas.openxmlformats.org/officeDocument/2006/relationships/hyperlink" Target="http://nstx-u.pppl.gov/program/milestones/fy2019-research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Arial" charset="0"/>
                <a:cs typeface="Arial" charset="0"/>
              </a:rPr>
              <a:t>S.M. Kaye</a:t>
            </a:r>
          </a:p>
        </p:txBody>
      </p:sp>
      <p:sp>
        <p:nvSpPr>
          <p:cNvPr id="409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Arial" charset="0"/>
                <a:cs typeface="Arial" charset="0"/>
              </a:rPr>
              <a:t>NSTX-U Researcher Collaboration Activities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 rtlCol="0">
            <a:normAutofit lnSpcReduction="10000"/>
          </a:bodyPr>
          <a:lstStyle/>
          <a:p>
            <a:pPr>
              <a:lnSpc>
                <a:spcPct val="85000"/>
              </a:lnSpc>
              <a:defRPr/>
            </a:pPr>
            <a:r>
              <a:rPr lang="en-US" dirty="0" smtClean="0"/>
              <a:t>NSTX-U PAC-39</a:t>
            </a:r>
            <a:endParaRPr lang="en-US" dirty="0"/>
          </a:p>
          <a:p>
            <a:pPr>
              <a:lnSpc>
                <a:spcPct val="85000"/>
              </a:lnSpc>
              <a:defRPr/>
            </a:pPr>
            <a:r>
              <a:rPr lang="en-US" dirty="0" smtClean="0"/>
              <a:t>PPPL, Princeton Univ.</a:t>
            </a:r>
            <a:endParaRPr lang="en-US" dirty="0"/>
          </a:p>
          <a:p>
            <a:pPr>
              <a:lnSpc>
                <a:spcPct val="85000"/>
              </a:lnSpc>
              <a:defRPr/>
            </a:pPr>
            <a:r>
              <a:rPr lang="en-US" dirty="0" smtClean="0"/>
              <a:t>9-10 January 2018</a:t>
            </a:r>
            <a:endParaRPr lang="en-US" dirty="0"/>
          </a:p>
        </p:txBody>
      </p:sp>
      <p:pic>
        <p:nvPicPr>
          <p:cNvPr id="4101" name="Picture 4" descr="PPPL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4152900"/>
            <a:ext cx="14414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latin typeface="+mj-lt"/>
              </a:rPr>
              <a:t>Rotation and stored energy control </a:t>
            </a:r>
            <a:r>
              <a:rPr lang="en-US" sz="2400" dirty="0" smtClean="0">
                <a:latin typeface="+mj-lt"/>
              </a:rPr>
              <a:t>necessary to achieve target </a:t>
            </a:r>
            <a:r>
              <a:rPr lang="en-US" sz="2400" b="1" dirty="0" smtClean="0">
                <a:latin typeface="+mj-lt"/>
              </a:rPr>
              <a:t>high performance </a:t>
            </a:r>
            <a:r>
              <a:rPr lang="en-US" sz="2400" dirty="0" smtClean="0">
                <a:latin typeface="+mj-lt"/>
              </a:rPr>
              <a:t>plasmas</a:t>
            </a:r>
            <a:endParaRPr lang="en-US" sz="2400" dirty="0">
              <a:latin typeface="+mj-lt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93663" y="819150"/>
            <a:ext cx="3335337" cy="3810000"/>
          </a:xfrm>
        </p:spPr>
        <p:txBody>
          <a:bodyPr>
            <a:noAutofit/>
          </a:bodyPr>
          <a:lstStyle/>
          <a:p>
            <a:pPr fontAlgn="base">
              <a:spcAft>
                <a:spcPct val="0"/>
              </a:spcAft>
              <a:buFont typeface="Arial" charset="0"/>
              <a:buChar char="•"/>
            </a:pPr>
            <a:r>
              <a:rPr lang="en-US" sz="2000" dirty="0" smtClean="0">
                <a:latin typeface="+mn-lt"/>
              </a:rPr>
              <a:t>Control algorithms developed for NSTX-U, adapted and implemented on DIII-D</a:t>
            </a:r>
          </a:p>
          <a:p>
            <a:pPr fontAlgn="base">
              <a:spcAft>
                <a:spcPct val="0"/>
              </a:spcAft>
              <a:buFont typeface="Arial" charset="0"/>
              <a:buChar char="•"/>
            </a:pPr>
            <a:r>
              <a:rPr lang="en-US" sz="2000" dirty="0" smtClean="0">
                <a:latin typeface="+mn-lt"/>
              </a:rPr>
              <a:t>Constrained optimization finds </a:t>
            </a:r>
            <a:r>
              <a:rPr lang="en-US" sz="2000" dirty="0" smtClean="0">
                <a:latin typeface="+mn-lt"/>
              </a:rPr>
              <a:t>beam v</a:t>
            </a:r>
            <a:r>
              <a:rPr lang="en-US" sz="2000" dirty="0" smtClean="0">
                <a:latin typeface="+mn-lt"/>
              </a:rPr>
              <a:t>oltage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&amp; </a:t>
            </a:r>
            <a:r>
              <a:rPr lang="en-US" sz="2000" dirty="0" err="1" smtClean="0">
                <a:latin typeface="+mn-lt"/>
              </a:rPr>
              <a:t>perveance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variation </a:t>
            </a:r>
            <a:r>
              <a:rPr lang="en-US" sz="2000" dirty="0" smtClean="0">
                <a:latin typeface="+mn-lt"/>
              </a:rPr>
              <a:t>to produce required torque &amp; power to achieve      targe</a:t>
            </a:r>
            <a:r>
              <a:rPr lang="en-US" sz="2000" dirty="0" smtClean="0">
                <a:latin typeface="+mn-lt"/>
              </a:rPr>
              <a:t>t </a:t>
            </a:r>
            <a:r>
              <a:rPr lang="en-US" sz="2000" dirty="0" smtClean="0">
                <a:latin typeface="+mn-lt"/>
              </a:rPr>
              <a:t>rotation &amp;energy</a:t>
            </a:r>
            <a:endParaRPr lang="en-US" sz="2000" dirty="0" smtClean="0">
              <a:latin typeface="+mn-lt"/>
            </a:endParaRPr>
          </a:p>
          <a:p>
            <a:pPr eaLnBrk="1" hangingPunct="1">
              <a:buClr>
                <a:schemeClr val="tx2"/>
              </a:buClr>
            </a:pPr>
            <a:r>
              <a:rPr lang="en-US" sz="2000" dirty="0" smtClean="0"/>
              <a:t>Planning </a:t>
            </a:r>
            <a:r>
              <a:rPr lang="en-US" sz="2000" dirty="0"/>
              <a:t>to expand to shear/profile </a:t>
            </a:r>
            <a:r>
              <a:rPr lang="en-US" sz="2000" dirty="0" smtClean="0"/>
              <a:t>control</a:t>
            </a:r>
            <a:endParaRPr lang="en-US" sz="2000" dirty="0"/>
          </a:p>
          <a:p>
            <a:pPr fontAlgn="base">
              <a:spcAft>
                <a:spcPct val="0"/>
              </a:spcAft>
              <a:buFont typeface="Arial" charset="0"/>
              <a:buChar char="•"/>
            </a:pPr>
            <a:endParaRPr lang="en-US" dirty="0">
              <a:latin typeface="+mn-lt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20"/>
          <a:stretch>
            <a:fillRect/>
          </a:stretch>
        </p:blipFill>
        <p:spPr bwMode="auto">
          <a:xfrm>
            <a:off x="3581400" y="895350"/>
            <a:ext cx="5423266" cy="148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6"/>
          <a:stretch>
            <a:fillRect/>
          </a:stretch>
        </p:blipFill>
        <p:spPr bwMode="auto">
          <a:xfrm>
            <a:off x="3156386" y="3257550"/>
            <a:ext cx="5914372" cy="15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7"/>
          <p:cNvSpPr txBox="1">
            <a:spLocks noChangeArrowheads="1"/>
          </p:cNvSpPr>
          <p:nvPr/>
        </p:nvSpPr>
        <p:spPr bwMode="auto">
          <a:xfrm>
            <a:off x="4495800" y="2459038"/>
            <a:ext cx="3492500" cy="646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en-US" sz="1200" dirty="0" err="1">
                <a:latin typeface="+mn-lt"/>
              </a:rPr>
              <a:t>Perveance</a:t>
            </a:r>
            <a:r>
              <a:rPr lang="en-US" sz="1200" dirty="0">
                <a:latin typeface="+mn-lt"/>
              </a:rPr>
              <a:t> changes faster to compensate slower voltages, but saturates trying to compensate sudden confinement changes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783138" y="3105150"/>
            <a:ext cx="1092200" cy="5064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242050" y="3105150"/>
            <a:ext cx="1271588" cy="636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71916" y="4644620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D. Boyer,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147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40000"/>
              </a:spcBef>
            </a:pPr>
            <a:r>
              <a:rPr lang="en-US" sz="2400" dirty="0"/>
              <a:t>Disruption Event Characterization and Forecasting (DECAF) </a:t>
            </a:r>
            <a:r>
              <a:rPr lang="en-US" sz="2400" dirty="0" smtClean="0"/>
              <a:t>development for maintenance of </a:t>
            </a:r>
            <a:r>
              <a:rPr lang="en-US" sz="2400" b="1" dirty="0" smtClean="0"/>
              <a:t>high-performance </a:t>
            </a:r>
            <a:r>
              <a:rPr lang="en-US" sz="2400" dirty="0" smtClean="0"/>
              <a:t>plasmas</a:t>
            </a:r>
            <a:endParaRPr lang="en-US" alt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52400" y="819150"/>
            <a:ext cx="510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1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3366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336699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40000"/>
              </a:spcBef>
            </a:pPr>
            <a:endParaRPr lang="en-US" altLang="en-US" sz="20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00600" y="1657350"/>
            <a:ext cx="4267199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/>
          <a:lstStyle>
            <a:lvl1pPr marL="342900" indent="-342900" eaLnBrk="0" hangingPunct="0">
              <a:buClr>
                <a:srgbClr val="FF3300"/>
              </a:buClr>
              <a:buSzPct val="75000"/>
              <a:buFont typeface="Wingdings" pitchFamily="2" charset="2"/>
              <a:buChar char="q"/>
              <a:defRPr sz="2400">
                <a:solidFill>
                  <a:srgbClr val="0000FF"/>
                </a:solidFill>
                <a:latin typeface="Arial" pitchFamily="34" charset="0"/>
              </a:defRPr>
            </a:lvl1pPr>
            <a:lvl2pPr marL="742950" indent="-285750" eaLnBrk="0" hangingPunct="0">
              <a:buClr>
                <a:srgbClr val="3333FF"/>
              </a:buClr>
              <a:buSzPct val="75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buSzPct val="180000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buClr>
                <a:srgbClr val="3333FF"/>
              </a:buClr>
              <a:buSzPct val="65000"/>
              <a:buFont typeface="Wingdings" pitchFamily="2" charset="2"/>
              <a:buChar char="q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buClr>
                <a:srgbClr val="FF3300"/>
              </a:buClr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  <a:buClr>
                <a:srgbClr val="336699"/>
              </a:buClr>
              <a:buFont typeface="Arial"/>
              <a:buChar char="•"/>
            </a:pPr>
            <a:r>
              <a:rPr lang="en-US" sz="2000" dirty="0" smtClean="0">
                <a:solidFill>
                  <a:srgbClr val="336699"/>
                </a:solidFill>
              </a:rPr>
              <a:t>Physics-based </a:t>
            </a:r>
            <a:r>
              <a:rPr lang="en-US" sz="2000" dirty="0">
                <a:solidFill>
                  <a:srgbClr val="336699"/>
                </a:solidFill>
              </a:rPr>
              <a:t>d</a:t>
            </a:r>
            <a:r>
              <a:rPr lang="en-US" sz="2000" dirty="0" smtClean="0">
                <a:solidFill>
                  <a:srgbClr val="336699"/>
                </a:solidFill>
              </a:rPr>
              <a:t>isruption forecasting models (e.g., reduced kinetic RWM model: </a:t>
            </a:r>
            <a:r>
              <a:rPr lang="en-US" sz="2000" dirty="0" err="1" smtClean="0">
                <a:solidFill>
                  <a:srgbClr val="336699"/>
                </a:solidFill>
              </a:rPr>
              <a:t>Berkery</a:t>
            </a:r>
            <a:r>
              <a:rPr lang="en-US" sz="2000" dirty="0" smtClean="0">
                <a:solidFill>
                  <a:srgbClr val="336699"/>
                </a:solidFill>
              </a:rPr>
              <a:t>, 2017)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336699"/>
              </a:buClr>
              <a:buFont typeface="Arial"/>
              <a:buChar char="•"/>
            </a:pPr>
            <a:r>
              <a:rPr lang="en-US" sz="2000" dirty="0" smtClean="0">
                <a:solidFill>
                  <a:srgbClr val="336699"/>
                </a:solidFill>
              </a:rPr>
              <a:t>Prediction quantitatively compared to experiment (7% false positive)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336699"/>
              </a:buClr>
              <a:buFont typeface="Arial"/>
              <a:buChar char="•"/>
            </a:pPr>
            <a:r>
              <a:rPr lang="en-US" sz="2000" dirty="0">
                <a:solidFill>
                  <a:srgbClr val="336699"/>
                </a:solidFill>
              </a:rPr>
              <a:t>C</a:t>
            </a:r>
            <a:r>
              <a:rPr lang="en-US" sz="2000" dirty="0" smtClean="0">
                <a:solidFill>
                  <a:srgbClr val="336699"/>
                </a:solidFill>
              </a:rPr>
              <a:t>ollaborative (inter)national multi-device studies starting (incl. NSTX/-U, KSTAR, DIII-D, TCV)</a:t>
            </a:r>
          </a:p>
          <a:p>
            <a:pPr>
              <a:lnSpc>
                <a:spcPct val="90000"/>
              </a:lnSpc>
            </a:pPr>
            <a:endParaRPr lang="en-US" sz="1800" dirty="0" smtClean="0"/>
          </a:p>
        </p:txBody>
      </p:sp>
      <p:grpSp>
        <p:nvGrpSpPr>
          <p:cNvPr id="45" name="Group 44"/>
          <p:cNvGrpSpPr/>
          <p:nvPr/>
        </p:nvGrpSpPr>
        <p:grpSpPr>
          <a:xfrm>
            <a:off x="152400" y="715256"/>
            <a:ext cx="10607894" cy="3685294"/>
            <a:chOff x="194337" y="1270059"/>
            <a:chExt cx="10128288" cy="3518672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45"/>
            <a:stretch/>
          </p:blipFill>
          <p:spPr bwMode="auto">
            <a:xfrm>
              <a:off x="291971" y="2306880"/>
              <a:ext cx="4119760" cy="248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94337" y="1270059"/>
              <a:ext cx="10128288" cy="4531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u="sng" dirty="0" smtClean="0">
                  <a:solidFill>
                    <a:srgbClr val="800000"/>
                  </a:solidFill>
                  <a:latin typeface="+mj-lt"/>
                  <a:ea typeface="+mn-ea"/>
                </a:rPr>
                <a:t>Automated disruption event chain analysis to cue avoidance systems </a:t>
              </a:r>
              <a:r>
                <a:rPr lang="en-US" b="1" u="sng" dirty="0" smtClean="0">
                  <a:solidFill>
                    <a:srgbClr val="800000"/>
                  </a:solidFill>
                  <a:latin typeface="+mj-lt"/>
                  <a:ea typeface="+mn-ea"/>
                </a:rPr>
                <a:t>(RA19-1)</a:t>
              </a:r>
              <a:endParaRPr lang="en-US" b="1" u="sng" dirty="0">
                <a:solidFill>
                  <a:srgbClr val="800000"/>
                </a:solidFill>
                <a:latin typeface="+mj-lt"/>
                <a:ea typeface="+mn-ea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22489" y="1789773"/>
              <a:ext cx="676688" cy="364541"/>
            </a:xfrm>
            <a:custGeom>
              <a:avLst/>
              <a:gdLst>
                <a:gd name="connsiteX0" fmla="*/ 0 w 492760"/>
                <a:gd name="connsiteY0" fmla="*/ 0 h 132080"/>
                <a:gd name="connsiteX1" fmla="*/ 434340 w 492760"/>
                <a:gd name="connsiteY1" fmla="*/ 0 h 132080"/>
                <a:gd name="connsiteX2" fmla="*/ 492760 w 492760"/>
                <a:gd name="connsiteY2" fmla="*/ 71120 h 132080"/>
                <a:gd name="connsiteX3" fmla="*/ 436880 w 492760"/>
                <a:gd name="connsiteY3" fmla="*/ 132080 h 132080"/>
                <a:gd name="connsiteX4" fmla="*/ 0 w 492760"/>
                <a:gd name="connsiteY4" fmla="*/ 132080 h 132080"/>
                <a:gd name="connsiteX5" fmla="*/ 58420 w 492760"/>
                <a:gd name="connsiteY5" fmla="*/ 66040 h 132080"/>
                <a:gd name="connsiteX6" fmla="*/ 0 w 492760"/>
                <a:gd name="connsiteY6" fmla="*/ 0 h 13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760" h="132080">
                  <a:moveTo>
                    <a:pt x="0" y="0"/>
                  </a:moveTo>
                  <a:lnTo>
                    <a:pt x="434340" y="0"/>
                  </a:lnTo>
                  <a:lnTo>
                    <a:pt x="492760" y="71120"/>
                  </a:lnTo>
                  <a:lnTo>
                    <a:pt x="436880" y="132080"/>
                  </a:lnTo>
                  <a:lnTo>
                    <a:pt x="0" y="132080"/>
                  </a:lnTo>
                  <a:lnTo>
                    <a:pt x="58420" y="66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66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5795" y="1796007"/>
              <a:ext cx="601600" cy="293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RWM</a:t>
              </a:r>
              <a:endParaRPr lang="en-US" sz="14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1090242" y="1789773"/>
              <a:ext cx="676688" cy="364541"/>
            </a:xfrm>
            <a:custGeom>
              <a:avLst/>
              <a:gdLst>
                <a:gd name="connsiteX0" fmla="*/ 0 w 492760"/>
                <a:gd name="connsiteY0" fmla="*/ 0 h 132080"/>
                <a:gd name="connsiteX1" fmla="*/ 434340 w 492760"/>
                <a:gd name="connsiteY1" fmla="*/ 0 h 132080"/>
                <a:gd name="connsiteX2" fmla="*/ 492760 w 492760"/>
                <a:gd name="connsiteY2" fmla="*/ 71120 h 132080"/>
                <a:gd name="connsiteX3" fmla="*/ 436880 w 492760"/>
                <a:gd name="connsiteY3" fmla="*/ 132080 h 132080"/>
                <a:gd name="connsiteX4" fmla="*/ 0 w 492760"/>
                <a:gd name="connsiteY4" fmla="*/ 132080 h 132080"/>
                <a:gd name="connsiteX5" fmla="*/ 58420 w 492760"/>
                <a:gd name="connsiteY5" fmla="*/ 66040 h 132080"/>
                <a:gd name="connsiteX6" fmla="*/ 0 w 492760"/>
                <a:gd name="connsiteY6" fmla="*/ 0 h 13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760" h="132080">
                  <a:moveTo>
                    <a:pt x="0" y="0"/>
                  </a:moveTo>
                  <a:lnTo>
                    <a:pt x="434340" y="0"/>
                  </a:lnTo>
                  <a:lnTo>
                    <a:pt x="492760" y="71120"/>
                  </a:lnTo>
                  <a:lnTo>
                    <a:pt x="436880" y="132080"/>
                  </a:lnTo>
                  <a:lnTo>
                    <a:pt x="0" y="132080"/>
                  </a:lnTo>
                  <a:lnTo>
                    <a:pt x="58420" y="66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66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136392" y="1796007"/>
              <a:ext cx="541025" cy="293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VSC</a:t>
              </a:r>
              <a:endParaRPr lang="en-US" sz="14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1757936" y="1789773"/>
              <a:ext cx="676688" cy="364541"/>
            </a:xfrm>
            <a:custGeom>
              <a:avLst/>
              <a:gdLst>
                <a:gd name="connsiteX0" fmla="*/ 0 w 492760"/>
                <a:gd name="connsiteY0" fmla="*/ 0 h 132080"/>
                <a:gd name="connsiteX1" fmla="*/ 434340 w 492760"/>
                <a:gd name="connsiteY1" fmla="*/ 0 h 132080"/>
                <a:gd name="connsiteX2" fmla="*/ 492760 w 492760"/>
                <a:gd name="connsiteY2" fmla="*/ 71120 h 132080"/>
                <a:gd name="connsiteX3" fmla="*/ 436880 w 492760"/>
                <a:gd name="connsiteY3" fmla="*/ 132080 h 132080"/>
                <a:gd name="connsiteX4" fmla="*/ 0 w 492760"/>
                <a:gd name="connsiteY4" fmla="*/ 132080 h 132080"/>
                <a:gd name="connsiteX5" fmla="*/ 58420 w 492760"/>
                <a:gd name="connsiteY5" fmla="*/ 66040 h 132080"/>
                <a:gd name="connsiteX6" fmla="*/ 0 w 492760"/>
                <a:gd name="connsiteY6" fmla="*/ 0 h 13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760" h="132080">
                  <a:moveTo>
                    <a:pt x="0" y="0"/>
                  </a:moveTo>
                  <a:lnTo>
                    <a:pt x="434340" y="0"/>
                  </a:lnTo>
                  <a:lnTo>
                    <a:pt x="492760" y="71120"/>
                  </a:lnTo>
                  <a:lnTo>
                    <a:pt x="436880" y="132080"/>
                  </a:lnTo>
                  <a:lnTo>
                    <a:pt x="0" y="132080"/>
                  </a:lnTo>
                  <a:lnTo>
                    <a:pt x="58420" y="66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66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95034" y="1796007"/>
              <a:ext cx="576239" cy="293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WPC</a:t>
              </a:r>
              <a:endParaRPr lang="en-US" sz="14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2430848" y="1789773"/>
              <a:ext cx="676688" cy="364541"/>
            </a:xfrm>
            <a:custGeom>
              <a:avLst/>
              <a:gdLst>
                <a:gd name="connsiteX0" fmla="*/ 0 w 492760"/>
                <a:gd name="connsiteY0" fmla="*/ 0 h 132080"/>
                <a:gd name="connsiteX1" fmla="*/ 434340 w 492760"/>
                <a:gd name="connsiteY1" fmla="*/ 0 h 132080"/>
                <a:gd name="connsiteX2" fmla="*/ 492760 w 492760"/>
                <a:gd name="connsiteY2" fmla="*/ 71120 h 132080"/>
                <a:gd name="connsiteX3" fmla="*/ 436880 w 492760"/>
                <a:gd name="connsiteY3" fmla="*/ 132080 h 132080"/>
                <a:gd name="connsiteX4" fmla="*/ 0 w 492760"/>
                <a:gd name="connsiteY4" fmla="*/ 132080 h 132080"/>
                <a:gd name="connsiteX5" fmla="*/ 58420 w 492760"/>
                <a:gd name="connsiteY5" fmla="*/ 66040 h 132080"/>
                <a:gd name="connsiteX6" fmla="*/ 0 w 492760"/>
                <a:gd name="connsiteY6" fmla="*/ 0 h 13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760" h="132080">
                  <a:moveTo>
                    <a:pt x="0" y="0"/>
                  </a:moveTo>
                  <a:lnTo>
                    <a:pt x="434340" y="0"/>
                  </a:lnTo>
                  <a:lnTo>
                    <a:pt x="492760" y="71120"/>
                  </a:lnTo>
                  <a:lnTo>
                    <a:pt x="436880" y="132080"/>
                  </a:lnTo>
                  <a:lnTo>
                    <a:pt x="0" y="132080"/>
                  </a:lnTo>
                  <a:lnTo>
                    <a:pt x="58420" y="66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66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492286" y="1796007"/>
              <a:ext cx="528781" cy="293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LON</a:t>
              </a:r>
              <a:endParaRPr lang="en-US" sz="14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089548" y="1789773"/>
              <a:ext cx="676688" cy="364541"/>
            </a:xfrm>
            <a:custGeom>
              <a:avLst/>
              <a:gdLst>
                <a:gd name="connsiteX0" fmla="*/ 0 w 492760"/>
                <a:gd name="connsiteY0" fmla="*/ 0 h 132080"/>
                <a:gd name="connsiteX1" fmla="*/ 434340 w 492760"/>
                <a:gd name="connsiteY1" fmla="*/ 0 h 132080"/>
                <a:gd name="connsiteX2" fmla="*/ 492760 w 492760"/>
                <a:gd name="connsiteY2" fmla="*/ 71120 h 132080"/>
                <a:gd name="connsiteX3" fmla="*/ 436880 w 492760"/>
                <a:gd name="connsiteY3" fmla="*/ 132080 h 132080"/>
                <a:gd name="connsiteX4" fmla="*/ 0 w 492760"/>
                <a:gd name="connsiteY4" fmla="*/ 132080 h 132080"/>
                <a:gd name="connsiteX5" fmla="*/ 58420 w 492760"/>
                <a:gd name="connsiteY5" fmla="*/ 66040 h 132080"/>
                <a:gd name="connsiteX6" fmla="*/ 0 w 492760"/>
                <a:gd name="connsiteY6" fmla="*/ 0 h 13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760" h="132080">
                  <a:moveTo>
                    <a:pt x="0" y="0"/>
                  </a:moveTo>
                  <a:lnTo>
                    <a:pt x="434340" y="0"/>
                  </a:lnTo>
                  <a:lnTo>
                    <a:pt x="492760" y="71120"/>
                  </a:lnTo>
                  <a:lnTo>
                    <a:pt x="436880" y="132080"/>
                  </a:lnTo>
                  <a:lnTo>
                    <a:pt x="0" y="132080"/>
                  </a:lnTo>
                  <a:lnTo>
                    <a:pt x="58420" y="66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66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182036" y="1796007"/>
              <a:ext cx="462071" cy="293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IPR</a:t>
              </a:r>
              <a:endParaRPr lang="en-US" sz="14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748189" y="1789773"/>
              <a:ext cx="676688" cy="364541"/>
            </a:xfrm>
            <a:custGeom>
              <a:avLst/>
              <a:gdLst>
                <a:gd name="connsiteX0" fmla="*/ 0 w 492760"/>
                <a:gd name="connsiteY0" fmla="*/ 0 h 132080"/>
                <a:gd name="connsiteX1" fmla="*/ 434340 w 492760"/>
                <a:gd name="connsiteY1" fmla="*/ 0 h 132080"/>
                <a:gd name="connsiteX2" fmla="*/ 492760 w 492760"/>
                <a:gd name="connsiteY2" fmla="*/ 71120 h 132080"/>
                <a:gd name="connsiteX3" fmla="*/ 436880 w 492760"/>
                <a:gd name="connsiteY3" fmla="*/ 132080 h 132080"/>
                <a:gd name="connsiteX4" fmla="*/ 0 w 492760"/>
                <a:gd name="connsiteY4" fmla="*/ 132080 h 132080"/>
                <a:gd name="connsiteX5" fmla="*/ 58420 w 492760"/>
                <a:gd name="connsiteY5" fmla="*/ 66040 h 132080"/>
                <a:gd name="connsiteX6" fmla="*/ 0 w 492760"/>
                <a:gd name="connsiteY6" fmla="*/ 0 h 13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760" h="132080">
                  <a:moveTo>
                    <a:pt x="0" y="0"/>
                  </a:moveTo>
                  <a:lnTo>
                    <a:pt x="434340" y="0"/>
                  </a:lnTo>
                  <a:lnTo>
                    <a:pt x="492760" y="71120"/>
                  </a:lnTo>
                  <a:lnTo>
                    <a:pt x="436880" y="132080"/>
                  </a:lnTo>
                  <a:lnTo>
                    <a:pt x="0" y="132080"/>
                  </a:lnTo>
                  <a:lnTo>
                    <a:pt x="58420" y="66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66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794340" y="1796007"/>
              <a:ext cx="538323" cy="293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LOQ</a:t>
              </a:r>
              <a:endParaRPr lang="en-US" sz="1400" dirty="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4544583" y="1789773"/>
              <a:ext cx="517008" cy="364541"/>
              <a:chOff x="4682788" y="1371600"/>
              <a:chExt cx="517008" cy="364541"/>
            </a:xfrm>
            <a:solidFill>
              <a:srgbClr val="FFFF66"/>
            </a:solidFill>
          </p:grpSpPr>
          <p:sp>
            <p:nvSpPr>
              <p:cNvPr id="34" name="Rectangle 33"/>
              <p:cNvSpPr/>
              <p:nvPr/>
            </p:nvSpPr>
            <p:spPr bwMode="auto">
              <a:xfrm>
                <a:off x="4685447" y="1371600"/>
                <a:ext cx="514349" cy="364541"/>
              </a:xfrm>
              <a:prstGeom prst="rect">
                <a:avLst/>
              </a:prstGeom>
              <a:grp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682788" y="1376148"/>
                <a:ext cx="462071" cy="293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FF0000"/>
                    </a:solidFill>
                    <a:latin typeface="+mj-lt"/>
                  </a:rPr>
                  <a:t>DIS</a:t>
                </a:r>
                <a:endParaRPr lang="en-US" sz="1400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520571" y="2130785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j-lt"/>
                </a:rPr>
                <a:t>(0.717s)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071383" y="2128710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j-lt"/>
                </a:rPr>
                <a:t>(0.736s)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30171" y="2130785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j-lt"/>
                </a:rPr>
                <a:t>(0.724s)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66930" y="2130785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j-lt"/>
                </a:rPr>
                <a:t>(0.729s)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425571" y="2130785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j-lt"/>
                </a:rPr>
                <a:t>(0.731s)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720971" y="2130785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j-lt"/>
                </a:rPr>
                <a:t>(0.747s)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42" name="Text Box 5"/>
            <p:cNvSpPr txBox="1">
              <a:spLocks noChangeArrowheads="1"/>
            </p:cNvSpPr>
            <p:nvPr/>
          </p:nvSpPr>
          <p:spPr bwMode="auto">
            <a:xfrm>
              <a:off x="1183688" y="3828869"/>
              <a:ext cx="47929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sz="1400" dirty="0" smtClean="0">
                  <a:latin typeface="+mj-lt"/>
                </a:rPr>
                <a:t>NSTX</a:t>
              </a:r>
              <a:endParaRPr lang="en-US" sz="1400" baseline="-25000" dirty="0">
                <a:latin typeface="+mj-lt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295400" y="4552950"/>
            <a:ext cx="2687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S. </a:t>
            </a:r>
            <a:r>
              <a:rPr lang="en-US" sz="1200" dirty="0" err="1" smtClean="0">
                <a:solidFill>
                  <a:srgbClr val="008080"/>
                </a:solidFill>
              </a:rPr>
              <a:t>Sabbagh</a:t>
            </a:r>
            <a:r>
              <a:rPr lang="en-US" sz="1200" dirty="0" smtClean="0">
                <a:solidFill>
                  <a:srgbClr val="008080"/>
                </a:solidFill>
              </a:rPr>
              <a:t>, J. </a:t>
            </a:r>
            <a:r>
              <a:rPr lang="en-US" sz="1200" dirty="0" err="1" smtClean="0">
                <a:solidFill>
                  <a:srgbClr val="008080"/>
                </a:solidFill>
              </a:rPr>
              <a:t>Berkery</a:t>
            </a:r>
            <a:r>
              <a:rPr lang="en-US" sz="1200" dirty="0" smtClean="0">
                <a:solidFill>
                  <a:srgbClr val="008080"/>
                </a:solidFill>
              </a:rPr>
              <a:t>, Columbia U.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085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1466850"/>
          </a:xfrm>
        </p:spPr>
        <p:txBody>
          <a:bodyPr>
            <a:normAutofit fontScale="92500" lnSpcReduction="10000"/>
          </a:bodyPr>
          <a:lstStyle/>
          <a:p>
            <a:r>
              <a:rPr lang="en-US" sz="1900" dirty="0" smtClean="0"/>
              <a:t>Experiment </a:t>
            </a:r>
            <a:r>
              <a:rPr lang="en-US" sz="1900" dirty="0"/>
              <a:t>on DIII-D designed to understand improvement of confinement with decreasing collisionality in STs </a:t>
            </a:r>
            <a:r>
              <a:rPr lang="en-US" sz="1900" b="1" dirty="0" smtClean="0"/>
              <a:t>as well as</a:t>
            </a:r>
            <a:r>
              <a:rPr lang="en-US" sz="1900" dirty="0" smtClean="0"/>
              <a:t> at higher </a:t>
            </a:r>
            <a:r>
              <a:rPr lang="en-US" sz="1900" dirty="0"/>
              <a:t>aspect </a:t>
            </a:r>
            <a:r>
              <a:rPr lang="en-US" sz="1900" dirty="0" smtClean="0"/>
              <a:t>ratio </a:t>
            </a:r>
            <a:r>
              <a:rPr lang="en-US" sz="1900" b="1" dirty="0" smtClean="0">
                <a:solidFill>
                  <a:srgbClr val="800000"/>
                </a:solidFill>
              </a:rPr>
              <a:t>(R18-3, 19-1)</a:t>
            </a:r>
            <a:endParaRPr lang="en-US" sz="1900" b="1" dirty="0">
              <a:solidFill>
                <a:srgbClr val="800000"/>
              </a:solidFill>
            </a:endParaRPr>
          </a:p>
          <a:p>
            <a:r>
              <a:rPr lang="en-US" sz="1900" dirty="0"/>
              <a:t>DBS measurement indicates reduction of </a:t>
            </a:r>
            <a:r>
              <a:rPr lang="en-US" sz="1900" dirty="0" smtClean="0"/>
              <a:t>turbulence with </a:t>
            </a:r>
            <a:r>
              <a:rPr lang="en-US" sz="1900" dirty="0"/>
              <a:t>increasing B</a:t>
            </a:r>
            <a:r>
              <a:rPr lang="en-US" sz="1900" baseline="-25000" dirty="0"/>
              <a:t>T</a:t>
            </a:r>
            <a:r>
              <a:rPr lang="en-US" sz="1900" dirty="0"/>
              <a:t> (decreasing collisionality), consistent with energy confinement </a:t>
            </a:r>
            <a:r>
              <a:rPr lang="en-US" sz="1900" dirty="0" smtClean="0"/>
              <a:t>improvement</a:t>
            </a:r>
          </a:p>
          <a:p>
            <a:r>
              <a:rPr lang="en-US" sz="1900" dirty="0" smtClean="0"/>
              <a:t>E-S/E-M gyrokinetic simulations (flux tube &amp; global) to understand cause of trend</a:t>
            </a:r>
            <a:endParaRPr lang="en-US" sz="19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Core </a:t>
            </a:r>
            <a:r>
              <a:rPr lang="en-US" sz="2400" dirty="0" smtClean="0"/>
              <a:t>low</a:t>
            </a:r>
            <a:r>
              <a:rPr lang="en-US" sz="2400" dirty="0"/>
              <a:t>-k </a:t>
            </a:r>
            <a:r>
              <a:rPr lang="en-US" sz="2400" dirty="0" smtClean="0"/>
              <a:t>turbulence reduced </a:t>
            </a:r>
            <a:r>
              <a:rPr lang="en-US" sz="2400" dirty="0"/>
              <a:t>as </a:t>
            </a:r>
            <a:r>
              <a:rPr lang="en-US" sz="2400" b="1" dirty="0" smtClean="0"/>
              <a:t>collisionality</a:t>
            </a:r>
            <a:r>
              <a:rPr lang="en-US" sz="2400" dirty="0" smtClean="0"/>
              <a:t> decreases in </a:t>
            </a:r>
            <a:r>
              <a:rPr lang="en-US" sz="2400" dirty="0"/>
              <a:t>Advanced Inductive Hybrid Scenario </a:t>
            </a:r>
            <a:r>
              <a:rPr lang="en-US" sz="2400" dirty="0" smtClean="0"/>
              <a:t>at </a:t>
            </a:r>
            <a:r>
              <a:rPr lang="en-US" sz="2400" b="1" dirty="0" smtClean="0"/>
              <a:t>ST</a:t>
            </a:r>
            <a:r>
              <a:rPr lang="en-US" sz="2400" b="1" dirty="0"/>
              <a:t>-relevant q</a:t>
            </a:r>
            <a:r>
              <a:rPr lang="en-US" sz="2400" b="1" baseline="-25000" dirty="0"/>
              <a:t>95</a:t>
            </a:r>
            <a:r>
              <a:rPr lang="en-US" sz="2400" b="1" dirty="0"/>
              <a:t> </a:t>
            </a:r>
          </a:p>
        </p:txBody>
      </p:sp>
      <p:pic>
        <p:nvPicPr>
          <p:cNvPr id="4" name="Picture 5" descr="C:\Users\yren\OneDrive\presentation\NSTX\2017\DIID_run_campaign\nu_scan_normconfinementtime_vs_nu_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7" y="2468118"/>
            <a:ext cx="3463747" cy="236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15200" y="2800350"/>
            <a:ext cx="129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</a:rPr>
              <a:t>DBS measurement at </a:t>
            </a:r>
            <a:r>
              <a:rPr lang="el-GR" sz="1200" b="1" dirty="0" smtClean="0">
                <a:solidFill>
                  <a:srgbClr val="0000FF"/>
                </a:solidFill>
              </a:rPr>
              <a:t>ρ</a:t>
            </a:r>
            <a:r>
              <a:rPr lang="el-GR" sz="1200" b="1" dirty="0">
                <a:solidFill>
                  <a:srgbClr val="0000FF"/>
                </a:solidFill>
              </a:rPr>
              <a:t>~ </a:t>
            </a:r>
            <a:r>
              <a:rPr lang="el-GR" sz="1200" b="1" dirty="0" smtClean="0">
                <a:solidFill>
                  <a:srgbClr val="0000FF"/>
                </a:solidFill>
              </a:rPr>
              <a:t>0.55-0.65</a:t>
            </a:r>
            <a:r>
              <a:rPr lang="en-US" sz="1200" b="1" dirty="0" smtClean="0">
                <a:solidFill>
                  <a:srgbClr val="0000FF"/>
                </a:solidFill>
              </a:rPr>
              <a:t>, averaged </a:t>
            </a:r>
            <a:r>
              <a:rPr lang="en-US" sz="1200" b="1" dirty="0">
                <a:solidFill>
                  <a:srgbClr val="0000FF"/>
                </a:solidFill>
              </a:rPr>
              <a:t>for </a:t>
            </a:r>
            <a:r>
              <a:rPr lang="en-US" sz="1200" b="1" dirty="0" smtClean="0">
                <a:solidFill>
                  <a:srgbClr val="0000FF"/>
                </a:solidFill>
              </a:rPr>
              <a:t>t=3.75-4 s</a:t>
            </a:r>
            <a:endParaRPr lang="el-GR" sz="1200" b="1" dirty="0">
              <a:solidFill>
                <a:srgbClr val="0000FF"/>
              </a:solidFill>
            </a:endParaRPr>
          </a:p>
          <a:p>
            <a:r>
              <a:rPr lang="en-US" sz="1200" b="1" dirty="0" smtClean="0">
                <a:solidFill>
                  <a:srgbClr val="0000FF"/>
                </a:solidFill>
              </a:rPr>
              <a:t> </a:t>
            </a:r>
            <a:endParaRPr lang="en-US" sz="1200" b="1" dirty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7200" y="2495550"/>
            <a:ext cx="2852928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91400" y="4476750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Y. </a:t>
            </a:r>
            <a:r>
              <a:rPr lang="en-US" sz="1200" dirty="0" err="1" smtClean="0">
                <a:solidFill>
                  <a:srgbClr val="008080"/>
                </a:solidFill>
              </a:rPr>
              <a:t>Ren</a:t>
            </a:r>
            <a:r>
              <a:rPr lang="en-US" sz="1200" dirty="0" smtClean="0">
                <a:solidFill>
                  <a:srgbClr val="008080"/>
                </a:solidFill>
              </a:rPr>
              <a:t>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484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76300"/>
            <a:ext cx="9067800" cy="1162050"/>
          </a:xfrm>
        </p:spPr>
        <p:txBody>
          <a:bodyPr>
            <a:normAutofit fontScale="92500"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E</a:t>
            </a:r>
            <a:r>
              <a:rPr lang="en-US" sz="1800" dirty="0" smtClean="0">
                <a:solidFill>
                  <a:srgbClr val="000000"/>
                </a:solidFill>
              </a:rPr>
              <a:t>nhanced </a:t>
            </a:r>
            <a:r>
              <a:rPr lang="en-US" sz="1800" dirty="0">
                <a:solidFill>
                  <a:srgbClr val="000000"/>
                </a:solidFill>
              </a:rPr>
              <a:t>coupling to </a:t>
            </a:r>
            <a:r>
              <a:rPr lang="en-US" sz="1800" dirty="0" err="1">
                <a:solidFill>
                  <a:srgbClr val="000000"/>
                </a:solidFill>
                <a:latin typeface="Symbol" panose="05050102010706020507" pitchFamily="18" charset="2"/>
              </a:rPr>
              <a:t>δ</a:t>
            </a:r>
            <a:r>
              <a:rPr lang="en-US" sz="1800" dirty="0" err="1">
                <a:solidFill>
                  <a:srgbClr val="000000"/>
                </a:solidFill>
              </a:rPr>
              <a:t>B</a:t>
            </a:r>
            <a:r>
              <a:rPr lang="en-US" sz="1800" dirty="0">
                <a:solidFill>
                  <a:srgbClr val="000000"/>
                </a:solidFill>
              </a:rPr>
              <a:t> at increasing </a:t>
            </a:r>
            <a:r>
              <a:rPr lang="en-US" sz="1800" dirty="0">
                <a:solidFill>
                  <a:srgbClr val="000000"/>
                </a:solidFill>
                <a:latin typeface="Symbol" panose="05050102010706020507" pitchFamily="18" charset="2"/>
              </a:rPr>
              <a:t>β</a:t>
            </a:r>
            <a:r>
              <a:rPr lang="en-US" sz="1800" dirty="0">
                <a:solidFill>
                  <a:srgbClr val="000000"/>
                </a:solidFill>
              </a:rPr>
              <a:t> is stabilizing to ITG/</a:t>
            </a:r>
            <a:r>
              <a:rPr lang="en-US" sz="1800" dirty="0" smtClean="0">
                <a:solidFill>
                  <a:srgbClr val="000000"/>
                </a:solidFill>
              </a:rPr>
              <a:t>TEM </a:t>
            </a:r>
            <a:r>
              <a:rPr lang="en-US" sz="1800" b="1" dirty="0" smtClean="0">
                <a:solidFill>
                  <a:srgbClr val="800000"/>
                </a:solidFill>
              </a:rPr>
              <a:t>(R19-3, 19-1)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Measured </a:t>
            </a:r>
            <a:r>
              <a:rPr lang="en-US" sz="1800" dirty="0">
                <a:solidFill>
                  <a:srgbClr val="000000"/>
                </a:solidFill>
              </a:rPr>
              <a:t>simultaneous </a:t>
            </a:r>
            <a:r>
              <a:rPr lang="en-US" sz="1800" dirty="0" err="1" smtClean="0">
                <a:solidFill>
                  <a:srgbClr val="000000"/>
                </a:solidFill>
                <a:latin typeface="Symbol" panose="05050102010706020507" pitchFamily="18" charset="2"/>
              </a:rPr>
              <a:t>δ</a:t>
            </a:r>
            <a:r>
              <a:rPr lang="en-US" sz="1800" dirty="0" err="1" smtClean="0">
                <a:solidFill>
                  <a:srgbClr val="000000"/>
                </a:solidFill>
              </a:rPr>
              <a:t>n</a:t>
            </a:r>
            <a:r>
              <a:rPr lang="en-US" sz="1800" dirty="0" smtClean="0">
                <a:solidFill>
                  <a:srgbClr val="000000"/>
                </a:solidFill>
              </a:rPr>
              <a:t> (</a:t>
            </a:r>
            <a:r>
              <a:rPr lang="en-US" sz="1800" dirty="0" smtClean="0">
                <a:solidFill>
                  <a:srgbClr val="000000"/>
                </a:solidFill>
              </a:rPr>
              <a:t>DBS) </a:t>
            </a:r>
            <a:r>
              <a:rPr lang="en-US" sz="1800" dirty="0">
                <a:solidFill>
                  <a:srgbClr val="000000"/>
                </a:solidFill>
              </a:rPr>
              <a:t>&amp; </a:t>
            </a:r>
            <a:r>
              <a:rPr lang="en-US" sz="1800" dirty="0" err="1" smtClean="0">
                <a:solidFill>
                  <a:srgbClr val="000000"/>
                </a:solidFill>
                <a:latin typeface="Symbol" panose="05050102010706020507" pitchFamily="18" charset="2"/>
              </a:rPr>
              <a:t>δ</a:t>
            </a:r>
            <a:r>
              <a:rPr lang="en-US" sz="1800" dirty="0" err="1" smtClean="0">
                <a:solidFill>
                  <a:srgbClr val="000000"/>
                </a:solidFill>
              </a:rPr>
              <a:t>B</a:t>
            </a:r>
            <a:r>
              <a:rPr lang="en-US" sz="1800" dirty="0" smtClean="0">
                <a:solidFill>
                  <a:srgbClr val="000000"/>
                </a:solidFill>
              </a:rPr>
              <a:t> (CPS</a:t>
            </a:r>
            <a:r>
              <a:rPr lang="en-US" sz="1800" dirty="0">
                <a:solidFill>
                  <a:srgbClr val="000000"/>
                </a:solidFill>
              </a:rPr>
              <a:t>) </a:t>
            </a:r>
            <a:r>
              <a:rPr lang="en-US" sz="1800" dirty="0">
                <a:solidFill>
                  <a:srgbClr val="000000"/>
                </a:solidFill>
              </a:rPr>
              <a:t>as far in as </a:t>
            </a:r>
            <a:r>
              <a:rPr lang="en-US" sz="1800" dirty="0">
                <a:solidFill>
                  <a:srgbClr val="000000"/>
                </a:solidFill>
                <a:latin typeface="Symbol" panose="05050102010706020507" pitchFamily="18" charset="2"/>
              </a:rPr>
              <a:t>r</a:t>
            </a:r>
            <a:r>
              <a:rPr lang="en-US" sz="1800" dirty="0">
                <a:solidFill>
                  <a:srgbClr val="000000"/>
                </a:solidFill>
              </a:rPr>
              <a:t>~0.4 in QH-</a:t>
            </a:r>
            <a:r>
              <a:rPr lang="en-US" sz="1800" dirty="0" smtClean="0">
                <a:solidFill>
                  <a:srgbClr val="000000"/>
                </a:solidFill>
              </a:rPr>
              <a:t>modes on DIII-D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Use results to validate electromagnetic gyrokinetic simulations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What is the influence of electromagnetic </a:t>
            </a:r>
            <a:r>
              <a:rPr lang="en-US" sz="2400" dirty="0"/>
              <a:t>microturbulence </a:t>
            </a:r>
            <a:r>
              <a:rPr lang="en-US" sz="2400" dirty="0" smtClean="0"/>
              <a:t>at      </a:t>
            </a:r>
            <a:r>
              <a:rPr lang="en-US" sz="2400" b="1" dirty="0" smtClean="0"/>
              <a:t>high β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6477000" y="2173928"/>
            <a:ext cx="2430780" cy="232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038600" y="2114550"/>
            <a:ext cx="2472690" cy="236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800" y="2038350"/>
            <a:ext cx="34290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/>
              <a:buChar char="•"/>
            </a:pPr>
            <a:r>
              <a:rPr lang="en-US" dirty="0">
                <a:solidFill>
                  <a:srgbClr val="336699"/>
                </a:solidFill>
              </a:rPr>
              <a:t>Ratio of CPS/DBS amplitudes ~</a:t>
            </a:r>
            <a:r>
              <a:rPr lang="en-US" dirty="0" err="1">
                <a:solidFill>
                  <a:srgbClr val="336699"/>
                </a:solidFill>
                <a:latin typeface="Symbol" panose="05050102010706020507" pitchFamily="18" charset="2"/>
              </a:rPr>
              <a:t>δ</a:t>
            </a:r>
            <a:r>
              <a:rPr lang="en-US" dirty="0" err="1">
                <a:solidFill>
                  <a:srgbClr val="336699"/>
                </a:solidFill>
              </a:rPr>
              <a:t>B</a:t>
            </a:r>
            <a:r>
              <a:rPr lang="en-US" dirty="0">
                <a:solidFill>
                  <a:srgbClr val="336699"/>
                </a:solidFill>
              </a:rPr>
              <a:t>/</a:t>
            </a:r>
            <a:r>
              <a:rPr lang="en-US" dirty="0" err="1">
                <a:solidFill>
                  <a:srgbClr val="336699"/>
                </a:solidFill>
                <a:latin typeface="Symbol" panose="05050102010706020507" pitchFamily="18" charset="2"/>
              </a:rPr>
              <a:t>δ</a:t>
            </a:r>
            <a:r>
              <a:rPr lang="en-US" dirty="0" err="1">
                <a:solidFill>
                  <a:srgbClr val="336699"/>
                </a:solidFill>
              </a:rPr>
              <a:t>n</a:t>
            </a:r>
            <a:r>
              <a:rPr lang="en-US" dirty="0">
                <a:solidFill>
                  <a:srgbClr val="336699"/>
                </a:solidFill>
              </a:rPr>
              <a:t> increases with </a:t>
            </a:r>
            <a:r>
              <a:rPr lang="en-US" dirty="0">
                <a:solidFill>
                  <a:srgbClr val="336699"/>
                </a:solidFill>
                <a:latin typeface="Symbol" panose="05050102010706020507" pitchFamily="18" charset="2"/>
              </a:rPr>
              <a:t>β</a:t>
            </a:r>
            <a:r>
              <a:rPr lang="en-US" dirty="0">
                <a:solidFill>
                  <a:srgbClr val="336699"/>
                </a:solidFill>
              </a:rPr>
              <a:t>, expected from </a:t>
            </a:r>
            <a:r>
              <a:rPr lang="en-US" dirty="0" smtClean="0">
                <a:solidFill>
                  <a:srgbClr val="336699"/>
                </a:solidFill>
              </a:rPr>
              <a:t>theory</a:t>
            </a:r>
          </a:p>
          <a:p>
            <a:pPr marL="285750" lvl="1" indent="-285750">
              <a:buFont typeface="Arial"/>
              <a:buChar char="•"/>
            </a:pPr>
            <a:endParaRPr lang="en-US" dirty="0">
              <a:solidFill>
                <a:srgbClr val="336699"/>
              </a:solidFill>
              <a:latin typeface="Symbol" panose="05050102010706020507" pitchFamily="18" charset="2"/>
            </a:endParaRPr>
          </a:p>
          <a:p>
            <a:pPr marL="285750" lvl="1" indent="-285750">
              <a:buFont typeface="Arial"/>
              <a:buChar char="•"/>
            </a:pPr>
            <a:r>
              <a:rPr lang="en-US" dirty="0">
                <a:solidFill>
                  <a:srgbClr val="336699"/>
                </a:solidFill>
              </a:rPr>
              <a:t>Requires ray tracing, gyrokinetic simulations + synthetic diagnostics for validation (ongoing for IAEA FEC 2018)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76600" y="447675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W. </a:t>
            </a:r>
            <a:r>
              <a:rPr lang="en-US" sz="1200" dirty="0" err="1" smtClean="0">
                <a:solidFill>
                  <a:srgbClr val="008080"/>
                </a:solidFill>
              </a:rPr>
              <a:t>Guttenfelder</a:t>
            </a:r>
            <a:r>
              <a:rPr lang="en-US" sz="1200" dirty="0" smtClean="0">
                <a:solidFill>
                  <a:srgbClr val="008080"/>
                </a:solidFill>
              </a:rPr>
              <a:t>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79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Collaborations on 3D MHD show importance of rotational and kinetic effects in identification and detection of </a:t>
            </a:r>
            <a:r>
              <a:rPr lang="en-US" sz="2400" dirty="0" smtClean="0"/>
              <a:t>MHD modes</a:t>
            </a:r>
            <a:endParaRPr lang="en-US" sz="2400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12812" y="819150"/>
            <a:ext cx="5473588" cy="24384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MARS-K shows rotational and drift kinetic effects </a:t>
            </a:r>
            <a:r>
              <a:rPr lang="en-US" sz="1800" dirty="0" smtClean="0"/>
              <a:t>fundamentally </a:t>
            </a:r>
            <a:r>
              <a:rPr lang="en-US" sz="1800" dirty="0" smtClean="0"/>
              <a:t>change 3D plasma response and </a:t>
            </a:r>
            <a:r>
              <a:rPr lang="en-US" sz="1800" dirty="0" smtClean="0"/>
              <a:t>RWM stability </a:t>
            </a:r>
            <a:r>
              <a:rPr lang="en-US" sz="1800" dirty="0" smtClean="0"/>
              <a:t>in high performance plasmas </a:t>
            </a:r>
          </a:p>
          <a:p>
            <a:pPr lvl="1"/>
            <a:r>
              <a:rPr lang="en-US" sz="1400" dirty="0" smtClean="0"/>
              <a:t>Predicted frequency response to 3D fields can be largely different between fluid and kinetic simulations</a:t>
            </a:r>
          </a:p>
          <a:p>
            <a:pPr lvl="1"/>
            <a:r>
              <a:rPr lang="en-US" sz="1400" dirty="0" smtClean="0"/>
              <a:t>RWM stability inferred from kinetic </a:t>
            </a:r>
            <a:r>
              <a:rPr lang="en-US" sz="1400" dirty="0" err="1" smtClean="0"/>
              <a:t>Nyquist</a:t>
            </a:r>
            <a:r>
              <a:rPr lang="en-US" sz="1400" dirty="0" smtClean="0"/>
              <a:t> contour explains 3D response in </a:t>
            </a:r>
            <a:r>
              <a:rPr lang="en-US" altLang="ja-JP" sz="1400" b="1" dirty="0" smtClean="0"/>
              <a:t>high </a:t>
            </a:r>
            <a:r>
              <a:rPr lang="en-US" altLang="ja-JP" sz="1400" b="1" dirty="0"/>
              <a:t>β</a:t>
            </a:r>
            <a:r>
              <a:rPr lang="en-US" altLang="ja-JP" sz="1400" dirty="0"/>
              <a:t> </a:t>
            </a:r>
            <a:r>
              <a:rPr lang="en-US" altLang="ja-JP" sz="1400" b="1" dirty="0"/>
              <a:t>and low </a:t>
            </a:r>
            <a:r>
              <a:rPr lang="en-US" altLang="ja-JP" sz="1400" b="1" dirty="0" err="1">
                <a:latin typeface="Times New Roman"/>
                <a:cs typeface="Times New Roman"/>
              </a:rPr>
              <a:t>ν</a:t>
            </a:r>
            <a:r>
              <a:rPr lang="en-US" altLang="ja-JP" sz="1400" b="1" dirty="0">
                <a:latin typeface="Times New Roman"/>
                <a:cs typeface="Times New Roman"/>
              </a:rPr>
              <a:t>*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NSTX plasmas</a:t>
            </a:r>
            <a:endParaRPr lang="en-US" altLang="ja-JP" sz="1400" dirty="0"/>
          </a:p>
          <a:p>
            <a:pPr lvl="1"/>
            <a:r>
              <a:rPr lang="en-US" altLang="ja-JP" sz="1400" dirty="0" smtClean="0"/>
              <a:t>Consistent with </a:t>
            </a:r>
            <a:r>
              <a:rPr lang="en-US" altLang="ja-JP" sz="1400" dirty="0" err="1" smtClean="0"/>
              <a:t>Berkery</a:t>
            </a:r>
            <a:r>
              <a:rPr lang="en-US" altLang="ja-JP" sz="1400" dirty="0" smtClean="0"/>
              <a:t>/</a:t>
            </a:r>
            <a:r>
              <a:rPr lang="en-US" altLang="ja-JP" sz="1400" dirty="0" err="1" smtClean="0"/>
              <a:t>Sabbagh</a:t>
            </a:r>
            <a:r>
              <a:rPr lang="en-US" altLang="ja-JP" sz="1400" dirty="0" smtClean="0"/>
              <a:t> results </a:t>
            </a:r>
            <a:endParaRPr lang="en-US" altLang="ja-JP" sz="1400" dirty="0" smtClean="0"/>
          </a:p>
          <a:p>
            <a:pPr lvl="1"/>
            <a:r>
              <a:rPr lang="en-US" altLang="ja-JP" sz="1400" b="1" dirty="0" smtClean="0">
                <a:solidFill>
                  <a:srgbClr val="800000"/>
                </a:solidFill>
              </a:rPr>
              <a:t>RA18-1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4"/>
          <a:stretch/>
        </p:blipFill>
        <p:spPr>
          <a:xfrm>
            <a:off x="5638800" y="906489"/>
            <a:ext cx="3276600" cy="24072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2944" y="742950"/>
            <a:ext cx="268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NSTX 124801 </a:t>
            </a:r>
            <a:r>
              <a:rPr lang="en-US" altLang="ja-JP" sz="1400" dirty="0" smtClean="0"/>
              <a:t>β</a:t>
            </a:r>
            <a:r>
              <a:rPr lang="en-US" altLang="ja-JP" sz="1400" baseline="-25000" dirty="0" smtClean="0"/>
              <a:t>N</a:t>
            </a:r>
            <a:r>
              <a:rPr lang="en-US" altLang="ja-JP" sz="1400" dirty="0" smtClean="0"/>
              <a:t>=4.98&gt;β</a:t>
            </a:r>
            <a:r>
              <a:rPr lang="en-US" altLang="ja-JP" sz="1400" baseline="-25000" dirty="0" smtClean="0"/>
              <a:t>N-</a:t>
            </a:r>
            <a:r>
              <a:rPr lang="en-US" altLang="ja-JP" sz="1400" baseline="-25000" dirty="0" err="1" smtClean="0"/>
              <a:t>nowall</a:t>
            </a:r>
            <a:r>
              <a:rPr kumimoji="1" lang="en-US" altLang="ja-JP" sz="1400" dirty="0" smtClean="0"/>
              <a:t> </a:t>
            </a:r>
            <a:endParaRPr kumimoji="1" lang="ja-JP" altLang="en-US" sz="1400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0" y="3290967"/>
            <a:ext cx="9144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  <a:lvl2pPr marL="457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36699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2pPr>
            <a:lvl3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§"/>
              <a:defRPr sz="2000" kern="1200">
                <a:solidFill>
                  <a:srgbClr val="92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3pPr>
            <a:lvl4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rgbClr val="00808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4pPr>
            <a:lvl5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 smtClean="0">
                <a:solidFill>
                  <a:prstClr val="black"/>
                </a:solidFill>
                <a:ea typeface="ＭＳ Ｐゴシック" charset="0"/>
              </a:rPr>
              <a:t>Advanced 3D</a:t>
            </a:r>
            <a:r>
              <a:rPr lang="zh-CN" altLang="en-US" sz="1800" dirty="0" smtClean="0">
                <a:solidFill>
                  <a:prstClr val="black"/>
                </a:solidFill>
                <a:ea typeface="ＭＳ Ｐゴシック" charset="0"/>
              </a:rPr>
              <a:t> </a:t>
            </a:r>
            <a:r>
              <a:rPr lang="en-US" altLang="zh-CN" sz="1800" dirty="0" smtClean="0">
                <a:solidFill>
                  <a:prstClr val="black"/>
                </a:solidFill>
                <a:ea typeface="ＭＳ Ｐゴシック" charset="0"/>
              </a:rPr>
              <a:t>MHD</a:t>
            </a:r>
            <a:r>
              <a:rPr lang="zh-CN" altLang="en-US" sz="1800" dirty="0" smtClean="0">
                <a:solidFill>
                  <a:prstClr val="black"/>
                </a:solidFill>
                <a:ea typeface="ＭＳ Ｐゴシック" charset="0"/>
              </a:rPr>
              <a:t> </a:t>
            </a:r>
            <a:r>
              <a:rPr lang="en-US" altLang="zh-CN" sz="1800" dirty="0" smtClean="0">
                <a:solidFill>
                  <a:prstClr val="black"/>
                </a:solidFill>
                <a:ea typeface="ＭＳ Ｐゴシック" charset="0"/>
              </a:rPr>
              <a:t>spectroscopy, based on </a:t>
            </a:r>
            <a:r>
              <a:rPr lang="en-US" altLang="zh-CN" sz="1800" dirty="0" err="1" smtClean="0">
                <a:solidFill>
                  <a:prstClr val="black"/>
                </a:solidFill>
                <a:ea typeface="ＭＳ Ｐゴシック" charset="0"/>
              </a:rPr>
              <a:t>Nyquist</a:t>
            </a:r>
            <a:r>
              <a:rPr lang="en-US" altLang="zh-CN" sz="1800" dirty="0" smtClean="0">
                <a:solidFill>
                  <a:prstClr val="black"/>
                </a:solidFill>
                <a:ea typeface="ＭＳ Ｐゴシック" charset="0"/>
              </a:rPr>
              <a:t> method, has been used to identify and detect MHD stability and multi-mode response on EAST and DIII-D</a:t>
            </a:r>
            <a:endParaRPr lang="en-US" altLang="ja-JP" sz="1800" dirty="0" smtClean="0"/>
          </a:p>
          <a:p>
            <a:pPr lvl="1"/>
            <a:r>
              <a:rPr lang="en-US" altLang="ja-JP" sz="1400" b="1" dirty="0"/>
              <a:t>T</a:t>
            </a:r>
            <a:r>
              <a:rPr lang="en-US" altLang="ja-JP" sz="1400" b="1" dirty="0" smtClean="0"/>
              <a:t>ested in 2017 and 2018 EAST and DIII-D experimental campaign</a:t>
            </a:r>
          </a:p>
          <a:p>
            <a:pPr lvl="1"/>
            <a:r>
              <a:rPr lang="en-US" altLang="ja-JP" sz="1400" dirty="0"/>
              <a:t>F</a:t>
            </a:r>
            <a:r>
              <a:rPr lang="en-US" altLang="ja-JP" sz="1400" dirty="0" smtClean="0"/>
              <a:t>irst time successfully extracted experimental transfer function between applied field and plasma response</a:t>
            </a:r>
          </a:p>
          <a:p>
            <a:pPr lvl="1"/>
            <a:r>
              <a:rPr lang="en-US" altLang="ja-JP" sz="1400" dirty="0" smtClean="0"/>
              <a:t>This is one method that can be used to </a:t>
            </a:r>
            <a:r>
              <a:rPr lang="en-US" altLang="ja-JP" sz="1400" dirty="0"/>
              <a:t>develop real-time </a:t>
            </a:r>
            <a:r>
              <a:rPr lang="en-US" altLang="ja-JP" sz="1400" dirty="0" smtClean="0"/>
              <a:t>global MHD </a:t>
            </a:r>
            <a:r>
              <a:rPr lang="en-US" altLang="ja-JP" sz="1400" dirty="0" smtClean="0"/>
              <a:t>stability monitor and improve RWM feedback controller in NSTX-U and other devices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4014" y="2266950"/>
            <a:ext cx="2303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0432FF"/>
                </a:solidFill>
              </a:rPr>
              <a:t>Fluid Response</a:t>
            </a:r>
          </a:p>
          <a:p>
            <a:pPr algn="ctr"/>
            <a:r>
              <a:rPr kumimoji="1" lang="en-US" altLang="ja-JP" sz="1200" dirty="0" smtClean="0">
                <a:solidFill>
                  <a:srgbClr val="0432FF"/>
                </a:solidFill>
              </a:rPr>
              <a:t>RWM Re(</a:t>
            </a:r>
            <a:r>
              <a:rPr kumimoji="1" lang="en-US" altLang="ja-JP" sz="1200" dirty="0" err="1" smtClean="0">
                <a:solidFill>
                  <a:srgbClr val="0432FF"/>
                </a:solidFill>
                <a:latin typeface="Times New Roman"/>
                <a:cs typeface="Times New Roman"/>
              </a:rPr>
              <a:t>γ</a:t>
            </a:r>
            <a:r>
              <a:rPr kumimoji="1" lang="en-US" altLang="ja-JP" sz="1200" dirty="0" smtClean="0">
                <a:solidFill>
                  <a:srgbClr val="0432FF"/>
                </a:solidFill>
              </a:rPr>
              <a:t>)= 13.7s</a:t>
            </a:r>
            <a:r>
              <a:rPr kumimoji="1" lang="en-US" altLang="ja-JP" sz="1200" baseline="30000" dirty="0" smtClean="0">
                <a:solidFill>
                  <a:srgbClr val="0432FF"/>
                </a:solidFill>
              </a:rPr>
              <a:t>-1</a:t>
            </a:r>
            <a:r>
              <a:rPr kumimoji="1" lang="en-US" altLang="ja-JP" sz="1200" dirty="0" smtClean="0">
                <a:solidFill>
                  <a:srgbClr val="0432FF"/>
                </a:solidFill>
              </a:rPr>
              <a:t> (unstable)</a:t>
            </a:r>
            <a:endParaRPr kumimoji="1" lang="ja-JP" altLang="en-US" sz="1200" dirty="0">
              <a:solidFill>
                <a:srgbClr val="0432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36339" y="971550"/>
            <a:ext cx="2183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FF40FF"/>
                </a:solidFill>
              </a:rPr>
              <a:t>Kinetic Response</a:t>
            </a:r>
          </a:p>
          <a:p>
            <a:pPr algn="ctr"/>
            <a:r>
              <a:rPr kumimoji="1" lang="en-US" altLang="ja-JP" sz="1200" dirty="0" smtClean="0">
                <a:solidFill>
                  <a:srgbClr val="FF40FF"/>
                </a:solidFill>
              </a:rPr>
              <a:t>RWM Re(</a:t>
            </a:r>
            <a:r>
              <a:rPr kumimoji="1" lang="en-US" altLang="ja-JP" sz="1200" dirty="0" err="1" smtClean="0">
                <a:solidFill>
                  <a:srgbClr val="FF40FF"/>
                </a:solidFill>
                <a:latin typeface="Times New Roman"/>
                <a:cs typeface="Times New Roman"/>
              </a:rPr>
              <a:t>γ</a:t>
            </a:r>
            <a:r>
              <a:rPr kumimoji="1" lang="en-US" altLang="ja-JP" sz="1200" dirty="0" smtClean="0">
                <a:solidFill>
                  <a:srgbClr val="FF40FF"/>
                </a:solidFill>
              </a:rPr>
              <a:t>)= -13.2s</a:t>
            </a:r>
            <a:r>
              <a:rPr kumimoji="1" lang="en-US" altLang="ja-JP" sz="1200" baseline="30000" dirty="0" smtClean="0">
                <a:solidFill>
                  <a:srgbClr val="FF40FF"/>
                </a:solidFill>
              </a:rPr>
              <a:t>-1</a:t>
            </a:r>
            <a:r>
              <a:rPr kumimoji="1" lang="en-US" altLang="ja-JP" sz="1200" dirty="0" smtClean="0">
                <a:solidFill>
                  <a:srgbClr val="FF40FF"/>
                </a:solidFill>
              </a:rPr>
              <a:t> (stable)</a:t>
            </a:r>
            <a:endParaRPr kumimoji="1" lang="ja-JP" altLang="en-US" sz="1200" dirty="0">
              <a:solidFill>
                <a:srgbClr val="FF4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2800" y="2952750"/>
            <a:ext cx="26425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8080"/>
                </a:solidFill>
              </a:rPr>
              <a:t>Z. Wang</a:t>
            </a:r>
            <a:r>
              <a:rPr lang="zh-CN" altLang="en-US" sz="1200" dirty="0" smtClean="0">
                <a:solidFill>
                  <a:srgbClr val="008080"/>
                </a:solidFill>
              </a:rPr>
              <a:t> </a:t>
            </a:r>
            <a:r>
              <a:rPr lang="en-US" altLang="zh-CN" sz="1200" dirty="0" smtClean="0">
                <a:solidFill>
                  <a:srgbClr val="008080"/>
                </a:solidFill>
              </a:rPr>
              <a:t>et</a:t>
            </a:r>
            <a:r>
              <a:rPr lang="zh-CN" altLang="en-US" sz="1200" dirty="0" smtClean="0">
                <a:solidFill>
                  <a:srgbClr val="008080"/>
                </a:solidFill>
              </a:rPr>
              <a:t> </a:t>
            </a:r>
            <a:r>
              <a:rPr lang="en-US" altLang="zh-CN" sz="1200" dirty="0" smtClean="0">
                <a:solidFill>
                  <a:srgbClr val="008080"/>
                </a:solidFill>
              </a:rPr>
              <a:t>al,</a:t>
            </a:r>
            <a:r>
              <a:rPr lang="zh-CN" altLang="en-US" sz="1200" dirty="0" smtClean="0">
                <a:solidFill>
                  <a:srgbClr val="008080"/>
                </a:solidFill>
              </a:rPr>
              <a:t> </a:t>
            </a:r>
            <a:r>
              <a:rPr lang="en-US" altLang="zh-CN" sz="1200" dirty="0" smtClean="0">
                <a:solidFill>
                  <a:srgbClr val="008080"/>
                </a:solidFill>
              </a:rPr>
              <a:t>NF</a:t>
            </a:r>
            <a:r>
              <a:rPr lang="zh-CN" altLang="en-US" sz="1200" dirty="0" smtClean="0">
                <a:solidFill>
                  <a:srgbClr val="008080"/>
                </a:solidFill>
              </a:rPr>
              <a:t> </a:t>
            </a:r>
            <a:r>
              <a:rPr lang="en-US" altLang="zh-CN" sz="1200" dirty="0" smtClean="0">
                <a:solidFill>
                  <a:srgbClr val="008080"/>
                </a:solidFill>
              </a:rPr>
              <a:t>58</a:t>
            </a:r>
            <a:r>
              <a:rPr lang="zh-CN" altLang="en-US" sz="1200" dirty="0" smtClean="0">
                <a:solidFill>
                  <a:srgbClr val="008080"/>
                </a:solidFill>
              </a:rPr>
              <a:t> </a:t>
            </a:r>
            <a:r>
              <a:rPr lang="en-US" altLang="zh-CN" sz="1200" dirty="0" smtClean="0">
                <a:solidFill>
                  <a:srgbClr val="008080"/>
                </a:solidFill>
              </a:rPr>
              <a:t>016015</a:t>
            </a:r>
            <a:r>
              <a:rPr lang="zh-CN" altLang="en-US" sz="1200" dirty="0" smtClean="0">
                <a:solidFill>
                  <a:srgbClr val="008080"/>
                </a:solidFill>
              </a:rPr>
              <a:t> </a:t>
            </a:r>
            <a:r>
              <a:rPr lang="en-US" altLang="zh-CN" sz="1200" dirty="0" smtClean="0">
                <a:solidFill>
                  <a:srgbClr val="008080"/>
                </a:solidFill>
              </a:rPr>
              <a:t>(2018)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87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191000" y="1504950"/>
            <a:ext cx="1852573" cy="1463483"/>
            <a:chOff x="7319656" y="1158470"/>
            <a:chExt cx="1852573" cy="146348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26" t="19405"/>
            <a:stretch/>
          </p:blipFill>
          <p:spPr>
            <a:xfrm>
              <a:off x="7319656" y="1158470"/>
              <a:ext cx="875794" cy="1463483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 flipH="1" flipV="1">
              <a:off x="8038298" y="2097992"/>
              <a:ext cx="461952" cy="737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flipH="1">
              <a:off x="8219098" y="1657350"/>
              <a:ext cx="445449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H="1">
              <a:off x="7840101" y="2190750"/>
              <a:ext cx="50980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8500250" y="1643281"/>
              <a:ext cx="6719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/>
                <a:t>Gas </a:t>
              </a:r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6019800" cy="4057650"/>
          </a:xfrm>
        </p:spPr>
        <p:txBody>
          <a:bodyPr>
            <a:normAutofit fontScale="62500" lnSpcReduction="20000"/>
          </a:bodyPr>
          <a:lstStyle/>
          <a:p>
            <a:r>
              <a:rPr lang="en-US" sz="3500" dirty="0" smtClean="0"/>
              <a:t>Divertor detachment studied in highly-shaped NSTX/NSTX-U </a:t>
            </a:r>
            <a:r>
              <a:rPr lang="en-US" sz="3500" dirty="0" smtClean="0"/>
              <a:t>similar </a:t>
            </a:r>
            <a:r>
              <a:rPr lang="en-US" sz="3500" dirty="0" smtClean="0"/>
              <a:t>plasmas on DIII-D </a:t>
            </a:r>
            <a:r>
              <a:rPr lang="en-US" sz="3500" b="1" dirty="0" smtClean="0">
                <a:solidFill>
                  <a:srgbClr val="800000"/>
                </a:solidFill>
              </a:rPr>
              <a:t>(JRT17)</a:t>
            </a:r>
            <a:endParaRPr lang="en-US" sz="3500" b="1" dirty="0">
              <a:solidFill>
                <a:srgbClr val="800000"/>
              </a:solidFill>
            </a:endParaRPr>
          </a:p>
          <a:p>
            <a:r>
              <a:rPr lang="en-US" sz="3500" dirty="0" smtClean="0"/>
              <a:t>NSTX </a:t>
            </a:r>
            <a:r>
              <a:rPr lang="en-US" sz="3500" dirty="0"/>
              <a:t>demonstrated partial </a:t>
            </a:r>
            <a:r>
              <a:rPr lang="en-US" sz="3500" dirty="0" smtClean="0"/>
              <a:t>           detachment </a:t>
            </a:r>
            <a:r>
              <a:rPr lang="en-US" sz="3500" dirty="0"/>
              <a:t>sensitivity on</a:t>
            </a:r>
          </a:p>
          <a:p>
            <a:pPr lvl="1"/>
            <a:r>
              <a:rPr lang="en-US" sz="3300" dirty="0"/>
              <a:t>Gas injection location</a:t>
            </a:r>
          </a:p>
          <a:p>
            <a:pPr lvl="1"/>
            <a:r>
              <a:rPr lang="en-US" sz="3300" dirty="0"/>
              <a:t>Divertor flux expansion</a:t>
            </a:r>
          </a:p>
          <a:p>
            <a:pPr lvl="1"/>
            <a:r>
              <a:rPr lang="en-US" sz="3300" dirty="0"/>
              <a:t>Divertor separatrix angle with PFCs</a:t>
            </a:r>
          </a:p>
          <a:p>
            <a:r>
              <a:rPr lang="en-US" sz="3500" dirty="0" smtClean="0"/>
              <a:t>FY2017 </a:t>
            </a:r>
            <a:r>
              <a:rPr lang="en-US" sz="3500" dirty="0"/>
              <a:t>result in DIII-D: </a:t>
            </a:r>
            <a:r>
              <a:rPr lang="en-US" sz="3500" dirty="0">
                <a:solidFill>
                  <a:srgbClr val="336699"/>
                </a:solidFill>
              </a:rPr>
              <a:t>little change in divertor detachment characteristics with gas injection location (midplane, divertor shelf, divertor baffle</a:t>
            </a:r>
            <a:r>
              <a:rPr lang="en-US" sz="3500" dirty="0" smtClean="0">
                <a:solidFill>
                  <a:srgbClr val="336699"/>
                </a:solidFill>
              </a:rPr>
              <a:t>)</a:t>
            </a:r>
          </a:p>
          <a:p>
            <a:r>
              <a:rPr lang="en-US" sz="3500" dirty="0" smtClean="0"/>
              <a:t>Analysis to understand differences ongoing</a:t>
            </a:r>
            <a:endParaRPr lang="en-US" sz="35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Divertor detachment is one method </a:t>
            </a:r>
            <a:r>
              <a:rPr lang="en-US" sz="2400" dirty="0" smtClean="0"/>
              <a:t>for </a:t>
            </a:r>
            <a:r>
              <a:rPr lang="en-US" sz="2400" b="1" dirty="0" smtClean="0"/>
              <a:t>heat flux mitigation</a:t>
            </a:r>
            <a:endParaRPr lang="en-US" sz="2400" b="1" dirty="0">
              <a:solidFill>
                <a:srgbClr val="8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9400" y="4601256"/>
            <a:ext cx="18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V. </a:t>
            </a:r>
            <a:r>
              <a:rPr lang="en-US" sz="1200" dirty="0" err="1" smtClean="0">
                <a:solidFill>
                  <a:srgbClr val="008080"/>
                </a:solidFill>
              </a:rPr>
              <a:t>Soukhanovskii</a:t>
            </a:r>
            <a:r>
              <a:rPr lang="en-US" sz="1200" dirty="0" smtClean="0">
                <a:solidFill>
                  <a:srgbClr val="008080"/>
                </a:solidFill>
              </a:rPr>
              <a:t>, LLNL</a:t>
            </a:r>
            <a:endParaRPr lang="en-US" sz="1200" dirty="0">
              <a:solidFill>
                <a:srgbClr val="00808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95349"/>
            <a:ext cx="2743200" cy="371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72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>
                <a:latin typeface="Arial" charset="0"/>
              </a:rPr>
              <a:t>UCLA’s </a:t>
            </a:r>
            <a:r>
              <a:rPr lang="en-US" sz="2200" dirty="0" err="1">
                <a:latin typeface="Arial" charset="0"/>
              </a:rPr>
              <a:t>LArge</a:t>
            </a:r>
            <a:r>
              <a:rPr lang="en-US" sz="2200" dirty="0">
                <a:latin typeface="Arial" charset="0"/>
              </a:rPr>
              <a:t> Plasma Device (LAPD</a:t>
            </a:r>
            <a:r>
              <a:rPr lang="en-US" sz="2200" dirty="0" smtClean="0">
                <a:latin typeface="Arial" charset="0"/>
              </a:rPr>
              <a:t>) serves as a “test stand” to understand </a:t>
            </a:r>
            <a:r>
              <a:rPr lang="en-US" sz="2200" b="1" dirty="0" smtClean="0">
                <a:latin typeface="Arial" charset="0"/>
              </a:rPr>
              <a:t>HHFW</a:t>
            </a:r>
            <a:r>
              <a:rPr lang="en-US" sz="2200" dirty="0" smtClean="0">
                <a:latin typeface="Arial" charset="0"/>
              </a:rPr>
              <a:t> losses and to improve NSTX-U </a:t>
            </a:r>
            <a:r>
              <a:rPr lang="en-US" sz="2200" b="1" dirty="0" smtClean="0">
                <a:latin typeface="Arial" charset="0"/>
              </a:rPr>
              <a:t>heating</a:t>
            </a:r>
            <a:r>
              <a:rPr lang="en-US" sz="2200" dirty="0" smtClean="0">
                <a:latin typeface="Arial" charset="0"/>
              </a:rPr>
              <a:t> performance</a:t>
            </a:r>
            <a:endParaRPr lang="en-US" sz="2200" dirty="0"/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5234899" y="2631468"/>
            <a:ext cx="3832901" cy="2302482"/>
            <a:chOff x="3810000" y="3657600"/>
            <a:chExt cx="5327650" cy="3200400"/>
          </a:xfrm>
        </p:grpSpPr>
        <p:pic>
          <p:nvPicPr>
            <p:cNvPr id="7" name="Picture 1" descr="tilt_Anglescan_z_plus63c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95" t="6039" r="14003" b="-2"/>
            <a:stretch>
              <a:fillRect/>
            </a:stretch>
          </p:blipFill>
          <p:spPr bwMode="auto">
            <a:xfrm>
              <a:off x="3810000" y="4050792"/>
              <a:ext cx="5327650" cy="280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3"/>
            <p:cNvSpPr txBox="1">
              <a:spLocks noChangeArrowheads="1"/>
            </p:cNvSpPr>
            <p:nvPr/>
          </p:nvSpPr>
          <p:spPr bwMode="auto">
            <a:xfrm>
              <a:off x="4572000" y="5943600"/>
              <a:ext cx="4114800" cy="38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200" dirty="0"/>
                <a:t>Changing tilt angle from -16</a:t>
              </a:r>
              <a:r>
                <a:rPr lang="en-US" sz="1200" baseline="30000" dirty="0"/>
                <a:t>o</a:t>
              </a:r>
              <a:r>
                <a:rPr lang="en-US" sz="1200" dirty="0"/>
                <a:t> to +14</a:t>
              </a:r>
              <a:r>
                <a:rPr lang="en-US" sz="1200" baseline="30000" dirty="0"/>
                <a:t>o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4267200" y="6324600"/>
              <a:ext cx="4572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3"/>
            <p:cNvSpPr txBox="1">
              <a:spLocks noChangeArrowheads="1"/>
            </p:cNvSpPr>
            <p:nvPr/>
          </p:nvSpPr>
          <p:spPr bwMode="auto">
            <a:xfrm>
              <a:off x="4648200" y="3657600"/>
              <a:ext cx="4114801" cy="427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400" dirty="0"/>
                <a:t>Plasma Potential (V)</a:t>
              </a:r>
              <a:endParaRPr lang="en-US" sz="1400" baseline="300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845425" y="4233863"/>
              <a:ext cx="228600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827588" y="4230688"/>
              <a:ext cx="228600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7678180" y="4142657"/>
              <a:ext cx="718056" cy="385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200" dirty="0">
                  <a:cs typeface="Arial" charset="0"/>
                </a:rPr>
                <a:t>159</a:t>
              </a:r>
              <a:endParaRPr lang="en-US" sz="1200" baseline="30000" dirty="0">
                <a:cs typeface="Arial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4676064" y="4139376"/>
              <a:ext cx="5334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200">
                  <a:cs typeface="Arial" charset="0"/>
                </a:rPr>
                <a:t>0</a:t>
              </a:r>
              <a:endParaRPr lang="en-US" sz="1200" baseline="30000">
                <a:cs typeface="Arial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335713" y="4256088"/>
              <a:ext cx="228600" cy="1158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6183677" y="4139374"/>
              <a:ext cx="5334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200">
                  <a:cs typeface="Arial" charset="0"/>
                </a:rPr>
                <a:t>79</a:t>
              </a:r>
              <a:endParaRPr lang="en-US" sz="1200" baseline="30000">
                <a:cs typeface="Arial" charset="0"/>
              </a:endParaRPr>
            </a:p>
          </p:txBody>
        </p:sp>
      </p:grp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0" y="742950"/>
            <a:ext cx="4876800" cy="17526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sz="1800" dirty="0">
                <a:latin typeface="Arial" charset="0"/>
              </a:rPr>
              <a:t>On NSTX, </a:t>
            </a:r>
            <a:r>
              <a:rPr lang="en-US" sz="1800" dirty="0" smtClean="0">
                <a:latin typeface="Arial" charset="0"/>
              </a:rPr>
              <a:t>there is a significant loss of HHFW power to the SOL. What is the reason for this?</a:t>
            </a:r>
            <a:endParaRPr lang="en-US" sz="1800" dirty="0">
              <a:latin typeface="Arial" charset="0"/>
            </a:endParaRPr>
          </a:p>
          <a:p>
            <a:pPr lvl="1" eaLnBrk="1" hangingPunct="1"/>
            <a:r>
              <a:rPr lang="en-US" sz="1600" dirty="0" smtClean="0">
                <a:latin typeface="Arial" charset="0"/>
                <a:cs typeface="Arial" charset="0"/>
              </a:rPr>
              <a:t>Can </a:t>
            </a:r>
            <a:r>
              <a:rPr lang="en-US" sz="1600" dirty="0">
                <a:latin typeface="Arial" charset="0"/>
                <a:cs typeface="Arial" charset="0"/>
              </a:rPr>
              <a:t>far-field rectification dissipate substantial HHFW power</a:t>
            </a:r>
            <a:r>
              <a:rPr lang="en-US" sz="1600" dirty="0" smtClean="0">
                <a:latin typeface="Arial" charset="0"/>
                <a:cs typeface="Arial" charset="0"/>
              </a:rPr>
              <a:t>? </a:t>
            </a:r>
          </a:p>
          <a:p>
            <a:pPr lvl="1" eaLnBrk="1" hangingPunct="1"/>
            <a:r>
              <a:rPr lang="en-US" sz="1600" dirty="0" smtClean="0">
                <a:latin typeface="Arial" charset="0"/>
                <a:cs typeface="Arial" charset="0"/>
              </a:rPr>
              <a:t>Is this related to the misalignment of the current straps with </a:t>
            </a:r>
            <a:r>
              <a:rPr lang="en-US" sz="1600" b="1" dirty="0" smtClean="0">
                <a:latin typeface="Arial" charset="0"/>
                <a:cs typeface="Arial" charset="0"/>
              </a:rPr>
              <a:t>B</a:t>
            </a:r>
            <a:r>
              <a:rPr lang="en-US" sz="1600" b="1" baseline="-25000" dirty="0" smtClean="0">
                <a:latin typeface="Arial" charset="0"/>
                <a:cs typeface="Arial" charset="0"/>
              </a:rPr>
              <a:t>TOT</a:t>
            </a:r>
            <a:r>
              <a:rPr lang="en-US" sz="1600" dirty="0" smtClean="0">
                <a:latin typeface="Arial" charset="0"/>
                <a:cs typeface="Arial" charset="0"/>
              </a:rPr>
              <a:t> in NSTX(-U)?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228600" y="2616306"/>
            <a:ext cx="5029200" cy="216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800" u="sng" dirty="0">
                <a:cs typeface="Arial" charset="0"/>
              </a:rPr>
              <a:t>Preliminary result:</a:t>
            </a:r>
            <a:r>
              <a:rPr lang="en-US" sz="1800" dirty="0">
                <a:cs typeface="Arial" charset="0"/>
              </a:rPr>
              <a:t> </a:t>
            </a:r>
            <a:endParaRPr lang="en-US" sz="1800" dirty="0" smtClean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1600" dirty="0">
                <a:solidFill>
                  <a:srgbClr val="336699"/>
                </a:solidFill>
              </a:rPr>
              <a:t>The amplitude of potential changes </a:t>
            </a:r>
            <a:r>
              <a:rPr lang="en-US" sz="1600" dirty="0" smtClean="0">
                <a:solidFill>
                  <a:srgbClr val="336699"/>
                </a:solidFill>
              </a:rPr>
              <a:t>significantly as </a:t>
            </a:r>
            <a:r>
              <a:rPr lang="en-US" sz="1600" dirty="0">
                <a:solidFill>
                  <a:srgbClr val="336699"/>
                </a:solidFill>
              </a:rPr>
              <a:t>antenna is tilted relative to field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1600" dirty="0" smtClean="0">
                <a:solidFill>
                  <a:srgbClr val="336699"/>
                </a:solidFill>
                <a:cs typeface="Arial" charset="0"/>
              </a:rPr>
              <a:t>LAPD has identified regions of enhanced potential on side of single-strap antenna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1600" dirty="0">
                <a:solidFill>
                  <a:srgbClr val="336699"/>
                </a:solidFill>
              </a:rPr>
              <a:t>S</a:t>
            </a:r>
            <a:r>
              <a:rPr lang="en-US" sz="1600" dirty="0" smtClean="0">
                <a:solidFill>
                  <a:srgbClr val="336699"/>
                </a:solidFill>
                <a:cs typeface="Arial" charset="0"/>
              </a:rPr>
              <a:t>tudying reason for change in potential </a:t>
            </a:r>
            <a:r>
              <a:rPr lang="en-US" sz="1600" dirty="0" smtClean="0">
                <a:solidFill>
                  <a:srgbClr val="336699"/>
                </a:solidFill>
              </a:rPr>
              <a:t>&amp; </a:t>
            </a:r>
            <a:r>
              <a:rPr lang="en-US" sz="1600" dirty="0">
                <a:solidFill>
                  <a:srgbClr val="336699"/>
                </a:solidFill>
              </a:rPr>
              <a:t>impact of tilt </a:t>
            </a:r>
            <a:r>
              <a:rPr lang="en-US" sz="1600" dirty="0" smtClean="0">
                <a:solidFill>
                  <a:srgbClr val="336699"/>
                </a:solidFill>
              </a:rPr>
              <a:t>effect in the </a:t>
            </a:r>
            <a:r>
              <a:rPr lang="en-US" sz="1600" dirty="0" smtClean="0">
                <a:solidFill>
                  <a:srgbClr val="336699"/>
                </a:solidFill>
              </a:rPr>
              <a:t>far</a:t>
            </a:r>
            <a:r>
              <a:rPr lang="en-US" sz="1600" dirty="0" smtClean="0">
                <a:solidFill>
                  <a:srgbClr val="336699"/>
                </a:solidFill>
              </a:rPr>
              <a:t>-field </a:t>
            </a:r>
            <a:r>
              <a:rPr lang="en-US" sz="1600" dirty="0" smtClean="0">
                <a:solidFill>
                  <a:srgbClr val="336699"/>
                </a:solidFill>
                <a:cs typeface="Arial" charset="0"/>
              </a:rPr>
              <a:t>[</a:t>
            </a:r>
            <a:r>
              <a:rPr lang="en-US" sz="1600" dirty="0" smtClean="0">
                <a:solidFill>
                  <a:srgbClr val="336699"/>
                </a:solidFill>
                <a:cs typeface="Arial" charset="0"/>
              </a:rPr>
              <a:t>analog to divertor in NSTX(-U)]</a:t>
            </a:r>
            <a:endParaRPr lang="en-US" sz="1600" dirty="0">
              <a:solidFill>
                <a:srgbClr val="336699"/>
              </a:solidFill>
              <a:cs typeface="Arial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4912010" y="700167"/>
            <a:ext cx="42319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6858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1800" dirty="0">
                <a:cs typeface="Arial" charset="0"/>
              </a:rPr>
              <a:t>LAPD offers opportunity to study these topics in detail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1600" dirty="0">
                <a:solidFill>
                  <a:srgbClr val="336699"/>
                </a:solidFill>
                <a:cs typeface="Arial" charset="0"/>
              </a:rPr>
              <a:t>Flexible setup &amp; diagnostic accessibility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1600" dirty="0">
                <a:solidFill>
                  <a:srgbClr val="336699"/>
                </a:solidFill>
                <a:cs typeface="Arial" charset="0"/>
              </a:rPr>
              <a:t>Detailed 2D and 3D data </a:t>
            </a:r>
            <a:r>
              <a:rPr lang="en-US" sz="1600" dirty="0" smtClean="0">
                <a:solidFill>
                  <a:srgbClr val="336699"/>
                </a:solidFill>
                <a:cs typeface="Arial" charset="0"/>
              </a:rPr>
              <a:t>sets, which are not </a:t>
            </a:r>
            <a:r>
              <a:rPr lang="en-US" sz="1600" dirty="0">
                <a:solidFill>
                  <a:srgbClr val="336699"/>
                </a:solidFill>
                <a:cs typeface="Arial" charset="0"/>
              </a:rPr>
              <a:t>obtainable on major tokamaks due to time and access constraints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1600" dirty="0">
                <a:solidFill>
                  <a:srgbClr val="336699"/>
                </a:solidFill>
                <a:cs typeface="Arial" charset="0"/>
              </a:rPr>
              <a:t>Plasma parameters are similar to NSTX SOL</a:t>
            </a:r>
            <a:endParaRPr lang="en-US" dirty="0">
              <a:solidFill>
                <a:srgbClr val="336699"/>
              </a:solidFill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80500" y="4629150"/>
            <a:ext cx="13773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R. Perkins,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0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Results </a:t>
            </a:r>
            <a:r>
              <a:rPr lang="en-US" dirty="0"/>
              <a:t>from </a:t>
            </a:r>
            <a:r>
              <a:rPr lang="en-US" dirty="0" smtClean="0"/>
              <a:t>collaborations (</a:t>
            </a:r>
            <a:r>
              <a:rPr lang="en-US" dirty="0"/>
              <a:t>active and planned) </a:t>
            </a:r>
            <a:r>
              <a:rPr lang="en-US" dirty="0" smtClean="0"/>
              <a:t>address </a:t>
            </a:r>
            <a:r>
              <a:rPr lang="en-US" dirty="0"/>
              <a:t>NSTX-U </a:t>
            </a:r>
            <a:r>
              <a:rPr lang="en-US" dirty="0" smtClean="0"/>
              <a:t>research elements and will provide guidance for </a:t>
            </a:r>
            <a:r>
              <a:rPr lang="en-US" dirty="0"/>
              <a:t>future operational </a:t>
            </a:r>
            <a:r>
              <a:rPr lang="en-US" dirty="0" smtClean="0"/>
              <a:t>scenarios</a:t>
            </a:r>
          </a:p>
          <a:p>
            <a:pPr marL="228600" lvl="1">
              <a:buFont typeface="Arial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Opportunities </a:t>
            </a:r>
            <a:r>
              <a:rPr lang="en-US" sz="2400" dirty="0" smtClean="0">
                <a:solidFill>
                  <a:schemeClr val="tx1"/>
                </a:solidFill>
              </a:rPr>
              <a:t>for non</a:t>
            </a:r>
            <a:r>
              <a:rPr lang="en-US" sz="2400" dirty="0" smtClean="0">
                <a:solidFill>
                  <a:schemeClr val="tx1"/>
                </a:solidFill>
              </a:rPr>
              <a:t>-PPPL researchers to collaborate </a:t>
            </a:r>
            <a:r>
              <a:rPr lang="en-US" sz="2400" dirty="0" smtClean="0">
                <a:solidFill>
                  <a:schemeClr val="tx1"/>
                </a:solidFill>
              </a:rPr>
              <a:t>exist    (or have been proposed) to provide a means </a:t>
            </a:r>
            <a:r>
              <a:rPr lang="en-US" sz="2400" dirty="0" smtClean="0">
                <a:solidFill>
                  <a:schemeClr val="tx1"/>
                </a:solidFill>
              </a:rPr>
              <a:t>to maintain research </a:t>
            </a:r>
            <a:r>
              <a:rPr lang="en-US" sz="2400" dirty="0" smtClean="0">
                <a:solidFill>
                  <a:schemeClr val="tx1"/>
                </a:solidFill>
              </a:rPr>
              <a:t>activities, </a:t>
            </a:r>
            <a:r>
              <a:rPr lang="en-US" sz="2400" dirty="0" smtClean="0">
                <a:solidFill>
                  <a:schemeClr val="tx1"/>
                </a:solidFill>
              </a:rPr>
              <a:t>and </a:t>
            </a:r>
            <a:r>
              <a:rPr lang="en-US" sz="2400" dirty="0" smtClean="0">
                <a:solidFill>
                  <a:schemeClr val="tx1"/>
                </a:solidFill>
              </a:rPr>
              <a:t>to communicate results </a:t>
            </a:r>
            <a:r>
              <a:rPr lang="en-US" sz="2400" dirty="0" smtClean="0">
                <a:solidFill>
                  <a:schemeClr val="tx1"/>
                </a:solidFill>
              </a:rPr>
              <a:t>with the NSTX-U Team</a:t>
            </a:r>
          </a:p>
          <a:p>
            <a:pPr marL="228600" lvl="1">
              <a:buFont typeface="Arial" charset="0"/>
              <a:buChar char="•"/>
            </a:pPr>
            <a:endParaRPr lang="en-US" dirty="0"/>
          </a:p>
          <a:p>
            <a:r>
              <a:rPr lang="en-US" b="1" dirty="0" smtClean="0">
                <a:solidFill>
                  <a:srgbClr val="920000"/>
                </a:solidFill>
              </a:rPr>
              <a:t>Non-PPPL researchers remain </a:t>
            </a:r>
            <a:r>
              <a:rPr lang="en-US" b="1" dirty="0">
                <a:solidFill>
                  <a:srgbClr val="920000"/>
                </a:solidFill>
              </a:rPr>
              <a:t>interested in NSTX-</a:t>
            </a:r>
            <a:r>
              <a:rPr lang="en-US" b="1" dirty="0" smtClean="0">
                <a:solidFill>
                  <a:srgbClr val="920000"/>
                </a:solidFill>
              </a:rPr>
              <a:t>U, </a:t>
            </a:r>
            <a:r>
              <a:rPr lang="en-US" b="1" dirty="0">
                <a:solidFill>
                  <a:srgbClr val="920000"/>
                </a:solidFill>
              </a:rPr>
              <a:t>and we look forward to </a:t>
            </a:r>
            <a:r>
              <a:rPr lang="en-US" b="1" dirty="0" smtClean="0">
                <a:solidFill>
                  <a:srgbClr val="920000"/>
                </a:solidFill>
              </a:rPr>
              <a:t>them bringing their </a:t>
            </a:r>
            <a:r>
              <a:rPr lang="en-US" b="1" dirty="0">
                <a:solidFill>
                  <a:srgbClr val="920000"/>
                </a:solidFill>
              </a:rPr>
              <a:t>full research expertise </a:t>
            </a:r>
            <a:r>
              <a:rPr lang="en-US" b="1" dirty="0" smtClean="0">
                <a:solidFill>
                  <a:srgbClr val="920000"/>
                </a:solidFill>
              </a:rPr>
              <a:t>back to </a:t>
            </a:r>
            <a:r>
              <a:rPr lang="en-US" b="1" dirty="0">
                <a:solidFill>
                  <a:srgbClr val="920000"/>
                </a:solidFill>
              </a:rPr>
              <a:t>NSTX-U </a:t>
            </a:r>
            <a:r>
              <a:rPr lang="en-US" b="1" dirty="0" smtClean="0">
                <a:solidFill>
                  <a:srgbClr val="920000"/>
                </a:solidFill>
              </a:rPr>
              <a:t>when </a:t>
            </a:r>
            <a:r>
              <a:rPr lang="en-US" b="1" dirty="0">
                <a:solidFill>
                  <a:srgbClr val="920000"/>
                </a:solidFill>
              </a:rPr>
              <a:t>operations resume</a:t>
            </a:r>
            <a:endParaRPr lang="en-US" b="1" dirty="0">
              <a:solidFill>
                <a:srgbClr val="336699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915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Arial" charset="0"/>
                <a:cs typeface="Arial" charset="0"/>
              </a:rPr>
              <a:t>Back-up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Dedicated </a:t>
            </a:r>
            <a:r>
              <a:rPr lang="en-US" sz="2400" dirty="0" smtClean="0"/>
              <a:t>campaign experiment on DIII-D </a:t>
            </a:r>
            <a:r>
              <a:rPr lang="en-US" sz="2400" dirty="0"/>
              <a:t>investigates stability and </a:t>
            </a:r>
            <a:r>
              <a:rPr lang="en-US" sz="2400" i="1" dirty="0"/>
              <a:t>f</a:t>
            </a:r>
            <a:r>
              <a:rPr lang="en-US" sz="2400" dirty="0"/>
              <a:t> &amp; </a:t>
            </a:r>
            <a:r>
              <a:rPr lang="en-US" sz="2400" i="1" dirty="0"/>
              <a:t>n</a:t>
            </a:r>
            <a:r>
              <a:rPr lang="en-US" sz="2400" dirty="0"/>
              <a:t> scaling of compressional Alfvén eigenmodes on DIII-D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152400" y="895350"/>
            <a:ext cx="5213827" cy="3826154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Observed CAEs consistent with many aspects of theory:</a:t>
            </a:r>
          </a:p>
          <a:p>
            <a:pPr lvl="1"/>
            <a:r>
              <a:rPr lang="en-US" sz="1900" dirty="0" smtClean="0"/>
              <a:t>Frequency dependent on beam injection geometry</a:t>
            </a:r>
          </a:p>
          <a:p>
            <a:pPr lvl="1"/>
            <a:r>
              <a:rPr lang="en-US" sz="1900" dirty="0" smtClean="0"/>
              <a:t>Beam density threshold observed</a:t>
            </a:r>
          </a:p>
          <a:p>
            <a:pPr lvl="2"/>
            <a:r>
              <a:rPr lang="en-US" sz="1600" dirty="0" smtClean="0"/>
              <a:t>Beam current ramped at constant voltage (variable </a:t>
            </a:r>
            <a:r>
              <a:rPr lang="en-US" sz="1600" dirty="0" err="1" smtClean="0"/>
              <a:t>perveance</a:t>
            </a:r>
            <a:r>
              <a:rPr lang="en-US" sz="1600" dirty="0" smtClean="0"/>
              <a:t> beams)</a:t>
            </a:r>
          </a:p>
          <a:p>
            <a:pPr lvl="1"/>
            <a:r>
              <a:rPr lang="en-US" sz="1900" dirty="0" smtClean="0"/>
              <a:t>Observed </a:t>
            </a:r>
            <a:r>
              <a:rPr lang="en-US" sz="1900" i="1" dirty="0" smtClean="0"/>
              <a:t>B</a:t>
            </a:r>
            <a:r>
              <a:rPr lang="en-US" sz="1900" i="1" baseline="-25000" dirty="0" smtClean="0"/>
              <a:t>T</a:t>
            </a:r>
            <a:r>
              <a:rPr lang="en-US" sz="1900" dirty="0" smtClean="0"/>
              <a:t> &amp; n</a:t>
            </a:r>
            <a:r>
              <a:rPr lang="en-US" sz="1900" baseline="-25000" dirty="0" smtClean="0"/>
              <a:t>e</a:t>
            </a:r>
            <a:r>
              <a:rPr lang="en-US" sz="1900" dirty="0" smtClean="0"/>
              <a:t> thresholds consistent with resonance condition — </a:t>
            </a:r>
            <a:r>
              <a:rPr lang="en-US" sz="1900" i="1" dirty="0" smtClean="0"/>
              <a:t>f </a:t>
            </a:r>
            <a:r>
              <a:rPr lang="en-US" sz="1900" dirty="0" smtClean="0"/>
              <a:t>increases with </a:t>
            </a:r>
            <a:r>
              <a:rPr lang="en-US" sz="1900" i="1" dirty="0" err="1"/>
              <a:t>v</a:t>
            </a:r>
            <a:r>
              <a:rPr lang="en-US" sz="1900" i="1" baseline="-25000" dirty="0" err="1"/>
              <a:t>A</a:t>
            </a:r>
            <a:r>
              <a:rPr lang="en-US" sz="1900" i="1" baseline="-25000" dirty="0"/>
              <a:t> </a:t>
            </a:r>
            <a:r>
              <a:rPr lang="en-US" sz="1900" dirty="0" smtClean="0"/>
              <a:t>as expected </a:t>
            </a:r>
          </a:p>
          <a:p>
            <a:r>
              <a:rPr lang="en-US" sz="2000" dirty="0" smtClean="0"/>
              <a:t>Preliminary 2-point </a:t>
            </a:r>
            <a:r>
              <a:rPr lang="en-US" sz="2000" i="1" dirty="0" smtClean="0"/>
              <a:t>n</a:t>
            </a:r>
            <a:r>
              <a:rPr lang="en-US" sz="2000" dirty="0" smtClean="0"/>
              <a:t> results</a:t>
            </a:r>
          </a:p>
          <a:p>
            <a:pPr lvl="1"/>
            <a:r>
              <a:rPr lang="en-US" sz="1900" dirty="0" smtClean="0"/>
              <a:t>n </a:t>
            </a:r>
            <a:r>
              <a:rPr lang="en-US" sz="1900" dirty="0"/>
              <a:t>&lt; 0 consistent with Doppler shifted cyclotron resonance </a:t>
            </a:r>
            <a:endParaRPr lang="en-US" sz="1900" dirty="0" smtClean="0"/>
          </a:p>
          <a:p>
            <a:pPr lvl="1"/>
            <a:r>
              <a:rPr lang="en-US" sz="1900" i="1" dirty="0"/>
              <a:t>f</a:t>
            </a:r>
            <a:r>
              <a:rPr lang="en-US" sz="1900" dirty="0"/>
              <a:t> increases as |</a:t>
            </a:r>
            <a:r>
              <a:rPr lang="en-US" sz="1900" i="1" dirty="0" smtClean="0"/>
              <a:t>n</a:t>
            </a:r>
            <a:r>
              <a:rPr lang="en-US" sz="1900" dirty="0" smtClean="0"/>
              <a:t>| decreases</a:t>
            </a:r>
          </a:p>
          <a:p>
            <a:r>
              <a:rPr lang="en-US" dirty="0" smtClean="0"/>
              <a:t>Addresses NSTX-U </a:t>
            </a:r>
            <a:r>
              <a:rPr lang="en-US" b="1" dirty="0" smtClean="0">
                <a:solidFill>
                  <a:srgbClr val="800000"/>
                </a:solidFill>
              </a:rPr>
              <a:t>JRT18, R18-4, 19-4</a:t>
            </a:r>
          </a:p>
          <a:p>
            <a:pPr lvl="1"/>
            <a:r>
              <a:rPr lang="en-US" dirty="0" smtClean="0"/>
              <a:t>Results will be used to validate HYM linear and non-linear simulations</a:t>
            </a: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6019800" y="3790950"/>
            <a:ext cx="2697015" cy="1081697"/>
            <a:chOff x="5565917" y="4747389"/>
            <a:chExt cx="3502617" cy="2006855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611"/>
                      </a14:imgEffect>
                      <a14:imgEffect>
                        <a14:brightnessContrast bright="62000" contrast="4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565917" y="4747389"/>
              <a:ext cx="3502617" cy="2006855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6060722" y="5728714"/>
              <a:ext cx="2792927" cy="742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Arial"/>
                  <a:cs typeface="Arial"/>
                </a:rPr>
                <a:t>BT ramping down</a:t>
              </a:r>
              <a:r>
                <a:rPr lang="en-US" sz="1000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000" dirty="0" smtClean="0">
                  <a:solidFill>
                    <a:schemeClr val="bg1"/>
                  </a:solidFill>
                  <a:latin typeface="Arial"/>
                  <a:cs typeface="Arial"/>
                </a:rPr>
                <a:t>&amp; cycling through beams</a:t>
              </a:r>
            </a:p>
          </p:txBody>
        </p:sp>
        <p:sp>
          <p:nvSpPr>
            <p:cNvPr id="22" name="Parallelogram 21"/>
            <p:cNvSpPr/>
            <p:nvPr/>
          </p:nvSpPr>
          <p:spPr>
            <a:xfrm rot="16200000">
              <a:off x="7168736" y="4425424"/>
              <a:ext cx="1066649" cy="2233247"/>
            </a:xfrm>
            <a:prstGeom prst="parallelogram">
              <a:avLst>
                <a:gd name="adj" fmla="val 58149"/>
              </a:avLst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531714" y="5286503"/>
              <a:ext cx="1003034" cy="571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Arial"/>
                  <a:cs typeface="Arial"/>
                </a:rPr>
                <a:t>CAEs</a:t>
              </a:r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6477000" y="895350"/>
            <a:ext cx="1990511" cy="2667022"/>
            <a:chOff x="6189785" y="937358"/>
            <a:chExt cx="2843580" cy="3810031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239" t="11787" r="11989" b="46087"/>
            <a:stretch/>
          </p:blipFill>
          <p:spPr>
            <a:xfrm>
              <a:off x="6383216" y="2935421"/>
              <a:ext cx="2506248" cy="1803176"/>
            </a:xfrm>
            <a:prstGeom prst="rect">
              <a:avLst/>
            </a:prstGeom>
          </p:spPr>
        </p:pic>
        <p:grpSp>
          <p:nvGrpSpPr>
            <p:cNvPr id="26" name="Group 25"/>
            <p:cNvGrpSpPr/>
            <p:nvPr/>
          </p:nvGrpSpPr>
          <p:grpSpPr>
            <a:xfrm>
              <a:off x="6286504" y="937358"/>
              <a:ext cx="2733560" cy="2612571"/>
              <a:chOff x="6356840" y="937358"/>
              <a:chExt cx="2733560" cy="2612571"/>
            </a:xfrm>
          </p:grpSpPr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56840" y="937358"/>
                <a:ext cx="2676525" cy="2121776"/>
              </a:xfrm>
              <a:prstGeom prst="rect">
                <a:avLst/>
              </a:prstGeom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649129" y="2134786"/>
                <a:ext cx="2441271" cy="571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 smtClean="0">
                    <a:solidFill>
                      <a:schemeClr val="bg1"/>
                    </a:solidFill>
                    <a:latin typeface="Arial"/>
                    <a:cs typeface="Arial"/>
                  </a:rPr>
                  <a:t>I</a:t>
                </a:r>
                <a:r>
                  <a:rPr lang="en-US" sz="1000" baseline="-25000" dirty="0" err="1" smtClean="0">
                    <a:solidFill>
                      <a:schemeClr val="bg1"/>
                    </a:solidFill>
                    <a:latin typeface="Arial"/>
                    <a:cs typeface="Arial"/>
                  </a:rPr>
                  <a:t>beam</a:t>
                </a:r>
                <a:r>
                  <a:rPr lang="en-US" sz="10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 ramping down @ constant </a:t>
                </a:r>
                <a:r>
                  <a:rPr lang="en-US" sz="1000" dirty="0" err="1" smtClean="0">
                    <a:solidFill>
                      <a:schemeClr val="bg1"/>
                    </a:solidFill>
                    <a:latin typeface="Arial"/>
                    <a:cs typeface="Arial"/>
                  </a:rPr>
                  <a:t>V</a:t>
                </a:r>
                <a:r>
                  <a:rPr lang="en-US" sz="1000" baseline="-25000" dirty="0" err="1" smtClean="0">
                    <a:solidFill>
                      <a:schemeClr val="bg1"/>
                    </a:solidFill>
                    <a:latin typeface="Arial"/>
                    <a:cs typeface="Arial"/>
                  </a:rPr>
                  <a:t>beam</a:t>
                </a:r>
                <a:endParaRPr lang="en-US" sz="1000" baseline="-25000" dirty="0" smtClean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804407" y="2934376"/>
                <a:ext cx="2068279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latin typeface="Arial"/>
                    <a:cs typeface="Arial"/>
                  </a:rPr>
                  <a:t>Beam density (current) threshold</a:t>
                </a:r>
                <a:endParaRPr lang="en-US" sz="1100" baseline="-25000" dirty="0" smtClean="0">
                  <a:latin typeface="Arial"/>
                  <a:cs typeface="Arial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6189785" y="937358"/>
              <a:ext cx="2843580" cy="3810031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6796674" y="1779918"/>
              <a:ext cx="1784618" cy="218328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9" name="Straight Arrow Connector 28"/>
            <p:cNvCxnSpPr>
              <a:stCxn id="28" idx="5"/>
            </p:cNvCxnSpPr>
            <p:nvPr/>
          </p:nvCxnSpPr>
          <p:spPr>
            <a:xfrm>
              <a:off x="8319941" y="1966273"/>
              <a:ext cx="143754" cy="1234127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4191000" y="4476750"/>
            <a:ext cx="1364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8080"/>
                </a:solidFill>
              </a:rPr>
              <a:t>S. Tang, UCLA</a:t>
            </a:r>
            <a:endParaRPr lang="en-US" sz="14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8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Participation in and development of collaborations for FY17-19</a:t>
            </a:r>
          </a:p>
          <a:p>
            <a:pPr lvl="1"/>
            <a:r>
              <a:rPr lang="en-US" dirty="0" smtClean="0"/>
              <a:t>Experiments on </a:t>
            </a:r>
            <a:r>
              <a:rPr lang="en-US" dirty="0"/>
              <a:t>other </a:t>
            </a:r>
            <a:r>
              <a:rPr lang="en-US" dirty="0" smtClean="0"/>
              <a:t>facilities/theory </a:t>
            </a:r>
            <a:r>
              <a:rPr lang="en-US" dirty="0"/>
              <a:t>that address NSTX-U </a:t>
            </a:r>
            <a:r>
              <a:rPr lang="en-US" b="1" dirty="0" smtClean="0"/>
              <a:t>Research Goals </a:t>
            </a:r>
            <a:r>
              <a:rPr lang="en-US" dirty="0"/>
              <a:t>for guiding future </a:t>
            </a:r>
            <a:r>
              <a:rPr lang="en-US" dirty="0" smtClean="0"/>
              <a:t>operations, and which are of benefit to STs and non-STs</a:t>
            </a:r>
            <a:endParaRPr lang="en-US" dirty="0"/>
          </a:p>
          <a:p>
            <a:pPr lvl="1"/>
            <a:r>
              <a:rPr lang="en-US" b="1" dirty="0"/>
              <a:t>DIII-D</a:t>
            </a:r>
            <a:r>
              <a:rPr lang="en-US" dirty="0"/>
              <a:t> major collaboration through integration of PPPL researchers </a:t>
            </a:r>
            <a:r>
              <a:rPr lang="en-US" dirty="0" smtClean="0"/>
              <a:t>and dedicated run campaign</a:t>
            </a:r>
          </a:p>
          <a:p>
            <a:pPr lvl="1"/>
            <a:r>
              <a:rPr lang="en-US" b="1" dirty="0" smtClean="0"/>
              <a:t>MAST</a:t>
            </a:r>
            <a:r>
              <a:rPr lang="en-US" b="1" dirty="0"/>
              <a:t>-U </a:t>
            </a:r>
            <a:r>
              <a:rPr lang="en-US" dirty="0"/>
              <a:t>collaboration has </a:t>
            </a:r>
            <a:r>
              <a:rPr lang="en-US" dirty="0" smtClean="0"/>
              <a:t>started</a:t>
            </a:r>
            <a:endParaRPr lang="en-US" dirty="0">
              <a:solidFill>
                <a:srgbClr val="008080"/>
              </a:solidFill>
            </a:endParaRPr>
          </a:p>
          <a:p>
            <a:pPr lvl="1"/>
            <a:r>
              <a:rPr lang="en-US" b="1" dirty="0"/>
              <a:t>Other</a:t>
            </a:r>
            <a:r>
              <a:rPr lang="en-US" dirty="0"/>
              <a:t> collaborations on both domestic and international </a:t>
            </a:r>
            <a:r>
              <a:rPr lang="en-US" dirty="0" smtClean="0"/>
              <a:t>devices</a:t>
            </a:r>
          </a:p>
          <a:p>
            <a:pPr lvl="1"/>
            <a:r>
              <a:rPr lang="en-US" dirty="0" smtClean="0"/>
              <a:t>Collaboration activities contribute to answering </a:t>
            </a:r>
            <a:r>
              <a:rPr lang="en-US" b="1" dirty="0" smtClean="0"/>
              <a:t>key science questions</a:t>
            </a:r>
            <a:endParaRPr lang="en-US" b="1" dirty="0"/>
          </a:p>
          <a:p>
            <a:r>
              <a:rPr lang="en-US" dirty="0" smtClean="0"/>
              <a:t>Analysis of NSTX-U results ongoing: </a:t>
            </a:r>
            <a:r>
              <a:rPr lang="en-US" sz="2000" dirty="0" smtClean="0">
                <a:solidFill>
                  <a:srgbClr val="336699"/>
                </a:solidFill>
              </a:rPr>
              <a:t>EP/AE physics, divertor turbulence, transport and confinement, EF/stability to address milestones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Researchers </a:t>
            </a:r>
            <a:r>
              <a:rPr lang="en-US" dirty="0" smtClean="0"/>
              <a:t>remain active </a:t>
            </a:r>
            <a:r>
              <a:rPr lang="en-US" dirty="0" smtClean="0"/>
              <a:t>during Recovery period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56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8839200" cy="123825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Disruption mitigation experiment </a:t>
            </a:r>
            <a:r>
              <a:rPr lang="en-US" sz="2000" dirty="0"/>
              <a:t>carried out in DIII-D with low &amp; high-power (L- &amp; H-mode)</a:t>
            </a:r>
          </a:p>
          <a:p>
            <a:r>
              <a:rPr lang="en-US" sz="2000" dirty="0" smtClean="0"/>
              <a:t>Relevance for ITER, Electromagnetic Particle Injector concept for NSTX-U</a:t>
            </a:r>
          </a:p>
          <a:p>
            <a:r>
              <a:rPr lang="en-US" sz="2000" dirty="0" smtClean="0"/>
              <a:t>Results support continued EPI development for higher velocity pellet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SPI experiments carried out to determine whether pellets can penetrate high temperature edge</a:t>
            </a:r>
            <a:endParaRPr lang="en-US" sz="2400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82800"/>
            <a:ext cx="3387852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1350" y="2952249"/>
            <a:ext cx="141365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900" b="1" dirty="0" smtClean="0"/>
              <a:t>Line averaged density</a:t>
            </a:r>
            <a:endParaRPr lang="en-US" sz="9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76600" y="4620238"/>
            <a:ext cx="1966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R. Raman, U. Washington</a:t>
            </a:r>
            <a:endParaRPr lang="en-US" sz="1200" dirty="0">
              <a:solidFill>
                <a:srgbClr val="008080"/>
              </a:solidFill>
            </a:endParaRPr>
          </a:p>
        </p:txBody>
      </p:sp>
      <p:pic>
        <p:nvPicPr>
          <p:cNvPr id="9" name="SPI2_shutdown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2147121"/>
            <a:ext cx="4318758" cy="242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4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78105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sz="2100" dirty="0"/>
              <a:t>Used resonant metrics in linear 3D MHD with edge vs. core decoupling</a:t>
            </a:r>
          </a:p>
          <a:p>
            <a:r>
              <a:rPr lang="en-US" altLang="ja-JP" sz="2100" dirty="0"/>
              <a:t>Fully identified 3-rows KSTAR RMP coil operating windows for ELM suppression</a:t>
            </a:r>
          </a:p>
          <a:p>
            <a:r>
              <a:rPr lang="en-US" altLang="ja-JP" sz="2100" dirty="0"/>
              <a:t>Validated its predictability with new RMPs, including dynamically deployed RMP (e)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KSTAR 3D physics collaboration demonstrated remarkable predictability of ELM suppression window in </a:t>
            </a:r>
            <a:r>
              <a:rPr lang="en-US" sz="2400" dirty="0" smtClean="0"/>
              <a:t>n=1 RMP </a:t>
            </a:r>
            <a:r>
              <a:rPr lang="en-US" sz="2400" dirty="0"/>
              <a:t>coil space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2800" y="3867150"/>
            <a:ext cx="19812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008080"/>
                </a:solidFill>
                <a:latin typeface="+mj-lt"/>
                <a:cs typeface="Century Gothic"/>
              </a:rPr>
              <a:t>(J.-K. Park et al., under review in Nature Physics (2017, EPS Invited 2018)</a:t>
            </a:r>
            <a:endParaRPr kumimoji="1" lang="ja-JP" altLang="en-US" sz="1100" dirty="0">
              <a:solidFill>
                <a:srgbClr val="008080"/>
              </a:solidFill>
              <a:latin typeface="+mj-lt"/>
              <a:cs typeface="Century Gothic"/>
            </a:endParaRPr>
          </a:p>
        </p:txBody>
      </p:sp>
      <p:pic>
        <p:nvPicPr>
          <p:cNvPr id="5" name="Picture 4" descr="fig4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6" r="46768"/>
          <a:stretch/>
        </p:blipFill>
        <p:spPr>
          <a:xfrm>
            <a:off x="4320009" y="1962150"/>
            <a:ext cx="2966986" cy="2862445"/>
          </a:xfrm>
          <a:prstGeom prst="rect">
            <a:avLst/>
          </a:prstGeom>
        </p:spPr>
      </p:pic>
      <p:pic>
        <p:nvPicPr>
          <p:cNvPr id="6" name="Picture 5" descr="fig4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5" b="4916"/>
          <a:stretch/>
        </p:blipFill>
        <p:spPr>
          <a:xfrm>
            <a:off x="990600" y="1962150"/>
            <a:ext cx="2305787" cy="26157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4476750"/>
            <a:ext cx="316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FF0000"/>
                </a:solidFill>
                <a:latin typeface="+mj-lt"/>
                <a:cs typeface="Calibri"/>
              </a:rPr>
              <a:t>+: Experimental locking threshold</a:t>
            </a:r>
          </a:p>
          <a:p>
            <a:pPr algn="ctr"/>
            <a:r>
              <a:rPr kumimoji="1" lang="en-US" altLang="ja-JP" sz="1200" dirty="0">
                <a:solidFill>
                  <a:srgbClr val="0000FF"/>
                </a:solidFill>
                <a:latin typeface="+mj-lt"/>
                <a:cs typeface="Calibri"/>
              </a:rPr>
              <a:t>+</a:t>
            </a:r>
            <a:r>
              <a:rPr kumimoji="1" lang="en-US" altLang="ja-JP" sz="1200" dirty="0" smtClean="0">
                <a:solidFill>
                  <a:srgbClr val="0000FF"/>
                </a:solidFill>
                <a:latin typeface="+mj-lt"/>
                <a:cs typeface="Calibri"/>
              </a:rPr>
              <a:t>: Experimental ELM suppression threshold</a:t>
            </a:r>
            <a:endParaRPr kumimoji="1" lang="ja-JP" altLang="en-US" sz="1200" dirty="0">
              <a:solidFill>
                <a:srgbClr val="0000FF"/>
              </a:solidFill>
              <a:latin typeface="+mj-lt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1657350"/>
            <a:ext cx="22941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336699"/>
                </a:solidFill>
                <a:latin typeface="+mj-lt"/>
                <a:cs typeface="Calibri"/>
              </a:rPr>
              <a:t>(a-e) Experimental RMP traces</a:t>
            </a:r>
            <a:endParaRPr kumimoji="1" lang="ja-JP" altLang="en-US" sz="1200" dirty="0">
              <a:solidFill>
                <a:srgbClr val="336699"/>
              </a:solidFill>
              <a:latin typeface="+mj-lt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1581150"/>
            <a:ext cx="2471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336699"/>
                </a:solidFill>
                <a:latin typeface="+mj-lt"/>
                <a:cs typeface="Calibri"/>
              </a:rPr>
              <a:t>Predicted stability diagram (</a:t>
            </a:r>
            <a:r>
              <a:rPr kumimoji="1" lang="en-US" altLang="ja-JP" sz="1200" dirty="0" err="1" smtClean="0">
                <a:solidFill>
                  <a:srgbClr val="336699"/>
                </a:solidFill>
                <a:latin typeface="+mj-lt"/>
                <a:cs typeface="Calibri"/>
              </a:rPr>
              <a:t>I</a:t>
            </a:r>
            <a:r>
              <a:rPr kumimoji="1" lang="en-US" altLang="ja-JP" sz="1200" baseline="-25000" dirty="0" err="1" smtClean="0">
                <a:solidFill>
                  <a:srgbClr val="336699"/>
                </a:solidFill>
                <a:latin typeface="+mj-lt"/>
                <a:cs typeface="Calibri"/>
              </a:rPr>
              <a:t>M</a:t>
            </a:r>
            <a:r>
              <a:rPr kumimoji="1" lang="en-US" altLang="ja-JP" sz="1200" dirty="0" err="1" smtClean="0">
                <a:solidFill>
                  <a:srgbClr val="336699"/>
                </a:solidFill>
                <a:latin typeface="+mj-lt"/>
                <a:cs typeface="Calibri"/>
              </a:rPr>
              <a:t>,φ</a:t>
            </a:r>
            <a:r>
              <a:rPr kumimoji="1" lang="en-US" altLang="ja-JP" sz="1200" dirty="0" smtClean="0">
                <a:solidFill>
                  <a:srgbClr val="336699"/>
                </a:solidFill>
                <a:latin typeface="+mj-lt"/>
                <a:cs typeface="Calibri"/>
              </a:rPr>
              <a:t>) </a:t>
            </a:r>
          </a:p>
          <a:p>
            <a:pPr algn="ctr"/>
            <a:r>
              <a:rPr kumimoji="1" lang="en-US" altLang="ja-JP" sz="1200" dirty="0" smtClean="0">
                <a:solidFill>
                  <a:srgbClr val="336699"/>
                </a:solidFill>
                <a:latin typeface="+mj-lt"/>
                <a:cs typeface="Calibri"/>
              </a:rPr>
              <a:t>with a special choice of I</a:t>
            </a:r>
            <a:r>
              <a:rPr kumimoji="1" lang="en-US" altLang="ja-JP" sz="1200" baseline="-25000" dirty="0" smtClean="0">
                <a:solidFill>
                  <a:srgbClr val="336699"/>
                </a:solidFill>
                <a:latin typeface="+mj-lt"/>
                <a:cs typeface="Calibri"/>
              </a:rPr>
              <a:t>T</a:t>
            </a:r>
            <a:r>
              <a:rPr kumimoji="1" lang="en-US" altLang="ja-JP" sz="1200" dirty="0" smtClean="0">
                <a:solidFill>
                  <a:srgbClr val="336699"/>
                </a:solidFill>
                <a:latin typeface="+mj-lt"/>
                <a:cs typeface="Calibri"/>
              </a:rPr>
              <a:t>=I</a:t>
            </a:r>
            <a:r>
              <a:rPr kumimoji="1" lang="en-US" altLang="ja-JP" sz="1200" baseline="-25000" dirty="0" smtClean="0">
                <a:solidFill>
                  <a:srgbClr val="336699"/>
                </a:solidFill>
                <a:latin typeface="+mj-lt"/>
                <a:cs typeface="Calibri"/>
              </a:rPr>
              <a:t>B</a:t>
            </a:r>
            <a:r>
              <a:rPr kumimoji="1" lang="en-US" altLang="ja-JP" sz="1200" dirty="0" smtClean="0">
                <a:solidFill>
                  <a:srgbClr val="336699"/>
                </a:solidFill>
                <a:latin typeface="+mj-lt"/>
                <a:cs typeface="Calibri"/>
              </a:rPr>
              <a:t>=5kA</a:t>
            </a:r>
            <a:endParaRPr kumimoji="1" lang="ja-JP" altLang="en-US" sz="1200" dirty="0">
              <a:solidFill>
                <a:srgbClr val="336699"/>
              </a:solidFill>
              <a:latin typeface="+mj-lt"/>
              <a:cs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3486150"/>
            <a:ext cx="7150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chemeClr val="bg1"/>
                </a:solidFill>
              </a:rPr>
              <a:t>Locking</a:t>
            </a:r>
            <a:endParaRPr kumimoji="1" lang="ja-JP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7417" y="2647950"/>
            <a:ext cx="945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ELM </a:t>
            </a:r>
          </a:p>
          <a:p>
            <a:pPr algn="ctr"/>
            <a:r>
              <a:rPr kumimoji="1" lang="en-US" altLang="ja-JP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suppression</a:t>
            </a:r>
            <a:endParaRPr kumimoji="1" lang="ja-JP" alt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380450" y="3096956"/>
            <a:ext cx="762000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380450" y="3096956"/>
            <a:ext cx="881435" cy="494045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426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495800" cy="405765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ELM control important for operation of future fusion devices (e.g., ITER)</a:t>
            </a:r>
          </a:p>
          <a:p>
            <a:pPr lvl="1"/>
            <a:r>
              <a:rPr lang="en-US" sz="1600" dirty="0" smtClean="0"/>
              <a:t>Widely believed ELMs due to peeling-ballooning modes</a:t>
            </a:r>
          </a:p>
          <a:p>
            <a:pPr lvl="1"/>
            <a:r>
              <a:rPr lang="en-US" sz="1600" dirty="0" smtClean="0"/>
              <a:t>EAST reported mitigation of ELMs by LH (Chen, NF 2015)</a:t>
            </a:r>
          </a:p>
          <a:p>
            <a:endParaRPr lang="en-US" sz="2000" dirty="0" smtClean="0"/>
          </a:p>
          <a:p>
            <a:r>
              <a:rPr lang="en-US" sz="2000" dirty="0" smtClean="0"/>
              <a:t>Clear modification of ELM behavior by LH observed in HL-2A </a:t>
            </a:r>
          </a:p>
          <a:p>
            <a:pPr lvl="1"/>
            <a:r>
              <a:rPr lang="en-US" sz="1600" dirty="0" smtClean="0"/>
              <a:t>Analysis ongoing to understand whether modification due to heating or current drive</a:t>
            </a:r>
          </a:p>
          <a:p>
            <a:pPr lvl="1"/>
            <a:r>
              <a:rPr lang="en-US" sz="1600" dirty="0" smtClean="0"/>
              <a:t>Understanding of factors influencing pedestal structure </a:t>
            </a:r>
            <a:r>
              <a:rPr lang="en-US" sz="1600" b="1" dirty="0" smtClean="0">
                <a:solidFill>
                  <a:srgbClr val="800000"/>
                </a:solidFill>
              </a:rPr>
              <a:t>(JRT19, R19-1)</a:t>
            </a:r>
            <a:endParaRPr lang="en-US" sz="1600" b="1" dirty="0">
              <a:solidFill>
                <a:srgbClr val="8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Effect of LHCD on </a:t>
            </a:r>
            <a:r>
              <a:rPr lang="en-US" sz="2400" b="1" dirty="0" smtClean="0"/>
              <a:t>edge plasma stability </a:t>
            </a:r>
            <a:r>
              <a:rPr lang="en-US" sz="2400" dirty="0" smtClean="0"/>
              <a:t>studied in HL-2A L-mode plasmas</a:t>
            </a:r>
            <a:endParaRPr lang="en-US" sz="24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4498317" y="971550"/>
            <a:ext cx="4645683" cy="3295458"/>
            <a:chOff x="4356156" y="800292"/>
            <a:chExt cx="4721883" cy="3295458"/>
          </a:xfrm>
        </p:grpSpPr>
        <p:pic>
          <p:nvPicPr>
            <p:cNvPr id="4" name="Picture 2" descr="C:\Users\yren\Documents\MATLAB\work_HL2A\31573_ver1_zoomin_large_font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80"/>
            <a:stretch/>
          </p:blipFill>
          <p:spPr bwMode="auto">
            <a:xfrm>
              <a:off x="4356156" y="800292"/>
              <a:ext cx="4721883" cy="3295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10"/>
            <p:cNvSpPr/>
            <p:nvPr/>
          </p:nvSpPr>
          <p:spPr>
            <a:xfrm>
              <a:off x="6271803" y="2581592"/>
              <a:ext cx="743552" cy="67595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11"/>
            <p:cNvSpPr/>
            <p:nvPr/>
          </p:nvSpPr>
          <p:spPr>
            <a:xfrm>
              <a:off x="7015356" y="2581592"/>
              <a:ext cx="1284317" cy="675958"/>
            </a:xfrm>
            <a:prstGeom prst="rect">
              <a:avLst/>
            </a:prstGeom>
            <a:noFill/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>
              <a:off x="6102814" y="2325160"/>
              <a:ext cx="1149126" cy="27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1000" b="1" dirty="0" smtClean="0">
                  <a:solidFill>
                    <a:srgbClr val="FF0000"/>
                  </a:solidFill>
                </a:rPr>
                <a:t>Without LHW  </a:t>
              </a:r>
              <a:endParaRPr lang="zh-CN" alt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9" name="矩形 12"/>
            <p:cNvSpPr>
              <a:spLocks noChangeArrowheads="1"/>
            </p:cNvSpPr>
            <p:nvPr/>
          </p:nvSpPr>
          <p:spPr bwMode="auto">
            <a:xfrm>
              <a:off x="7082951" y="2325160"/>
              <a:ext cx="1149126" cy="27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1000" b="1" dirty="0" smtClean="0">
                  <a:solidFill>
                    <a:srgbClr val="0000FF"/>
                  </a:solidFill>
                </a:rPr>
                <a:t>With LHW  </a:t>
              </a:r>
              <a:endParaRPr lang="zh-CN" altLang="en-US" sz="1000" dirty="0">
                <a:solidFill>
                  <a:srgbClr val="0000FF"/>
                </a:solidFill>
              </a:endParaRPr>
            </a:p>
          </p:txBody>
        </p:sp>
      </p:grp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5715000" y="4400550"/>
            <a:ext cx="2133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P</a:t>
            </a:r>
            <a:r>
              <a:rPr lang="en-US" altLang="zh-CN" sz="1800" b="1" baseline="-25000" dirty="0" smtClean="0"/>
              <a:t>LHW</a:t>
            </a:r>
            <a:r>
              <a:rPr lang="en-US" altLang="zh-CN" sz="1800" b="1" dirty="0" smtClean="0"/>
              <a:t>~760kW  </a:t>
            </a:r>
            <a:endParaRPr lang="zh-CN" altLang="en-US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7848600" y="4552950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Y. </a:t>
            </a:r>
            <a:r>
              <a:rPr lang="en-US" sz="1200" dirty="0" err="1" smtClean="0">
                <a:solidFill>
                  <a:srgbClr val="008080"/>
                </a:solidFill>
              </a:rPr>
              <a:t>Ren</a:t>
            </a:r>
            <a:r>
              <a:rPr lang="en-US" sz="1200" dirty="0" smtClean="0">
                <a:solidFill>
                  <a:srgbClr val="008080"/>
                </a:solidFill>
              </a:rPr>
              <a:t>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81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800600" cy="405765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n=2 locking </a:t>
            </a:r>
            <a:r>
              <a:rPr lang="en-US" altLang="ja-JP" dirty="0"/>
              <a:t>threshold </a:t>
            </a:r>
            <a:r>
              <a:rPr lang="en-US" altLang="ja-JP" dirty="0" smtClean="0"/>
              <a:t>decreases strongly with </a:t>
            </a:r>
            <a:r>
              <a:rPr lang="en-US" altLang="ja-JP" dirty="0"/>
              <a:t>increasing B</a:t>
            </a:r>
            <a:r>
              <a:rPr lang="en-US" altLang="ja-JP" baseline="-25000" dirty="0"/>
              <a:t>T</a:t>
            </a:r>
            <a:r>
              <a:rPr lang="en-US" altLang="ja-JP" dirty="0"/>
              <a:t> in 22 DIII-D </a:t>
            </a:r>
            <a:r>
              <a:rPr lang="en-US" altLang="ja-JP" dirty="0" smtClean="0"/>
              <a:t>shots</a:t>
            </a:r>
          </a:p>
          <a:p>
            <a:pPr lvl="1"/>
            <a:r>
              <a:rPr lang="en-US" altLang="ja-JP" dirty="0" smtClean="0"/>
              <a:t>Similar decrease well-known for n=1 EF </a:t>
            </a:r>
            <a:r>
              <a:rPr lang="en-US" altLang="ja-JP" dirty="0"/>
              <a:t/>
            </a:r>
            <a:br>
              <a:rPr lang="en-US" altLang="ja-JP" dirty="0"/>
            </a:br>
            <a:endParaRPr lang="en-US" altLang="ja-JP" dirty="0"/>
          </a:p>
          <a:p>
            <a:r>
              <a:rPr lang="en-US" altLang="ja-JP" dirty="0" smtClean="0"/>
              <a:t>Suggests common </a:t>
            </a:r>
            <a:r>
              <a:rPr lang="en-US" altLang="ja-JP" dirty="0"/>
              <a:t>mechanisms </a:t>
            </a:r>
            <a:r>
              <a:rPr lang="en-US" altLang="ja-JP" dirty="0" smtClean="0"/>
              <a:t>for resonant </a:t>
            </a:r>
            <a:r>
              <a:rPr lang="en-US" altLang="ja-JP" dirty="0"/>
              <a:t>locking </a:t>
            </a:r>
            <a:r>
              <a:rPr lang="en-US" altLang="ja-JP" dirty="0" smtClean="0"/>
              <a:t>of n</a:t>
            </a:r>
            <a:r>
              <a:rPr lang="en-US" altLang="ja-JP" dirty="0"/>
              <a:t>=1 and n=2</a:t>
            </a:r>
          </a:p>
          <a:p>
            <a:endParaRPr lang="en-US" altLang="ja-JP" dirty="0"/>
          </a:p>
          <a:p>
            <a:r>
              <a:rPr lang="en-US" altLang="ja-JP" dirty="0"/>
              <a:t>Future ST and ITER will be more sensitive to field errors due to higher </a:t>
            </a:r>
            <a:r>
              <a:rPr lang="en-US" altLang="ja-JP" dirty="0" smtClean="0"/>
              <a:t>B</a:t>
            </a:r>
            <a:r>
              <a:rPr lang="en-US" altLang="ja-JP" baseline="-25000" dirty="0" smtClean="0"/>
              <a:t>T</a:t>
            </a:r>
            <a:r>
              <a:rPr lang="en-US" altLang="ja-JP" baseline="-25000" dirty="0"/>
              <a:t> </a:t>
            </a:r>
            <a:r>
              <a:rPr lang="en-US" altLang="ja-JP" b="1" dirty="0" smtClean="0">
                <a:solidFill>
                  <a:srgbClr val="800000"/>
                </a:solidFill>
              </a:rPr>
              <a:t>(R19-3)</a:t>
            </a:r>
            <a:endParaRPr lang="en-US" altLang="ja-JP" b="1" baseline="-25000" dirty="0">
              <a:solidFill>
                <a:srgbClr val="800000"/>
              </a:solidFill>
            </a:endParaRP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Experiment also showed a small torque </a:t>
            </a:r>
            <a:r>
              <a:rPr lang="en-US" altLang="ja-JP" dirty="0" smtClean="0"/>
              <a:t>(as in L-mode) </a:t>
            </a:r>
            <a:r>
              <a:rPr lang="en-US" altLang="ja-JP" dirty="0"/>
              <a:t>can </a:t>
            </a:r>
            <a:r>
              <a:rPr lang="en-US" altLang="ja-JP" dirty="0" smtClean="0"/>
              <a:t>increase </a:t>
            </a:r>
            <a:r>
              <a:rPr lang="en-US" altLang="ja-JP" dirty="0"/>
              <a:t>EF </a:t>
            </a:r>
            <a:r>
              <a:rPr lang="en-US" altLang="ja-JP" dirty="0" smtClean="0"/>
              <a:t>threshold substantially </a:t>
            </a:r>
            <a:endParaRPr lang="en-US" altLang="ja-JP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DIII-D collaboration through national campaign shows first systematic negative B</a:t>
            </a:r>
            <a:r>
              <a:rPr lang="en-US" sz="2400" baseline="-25000" dirty="0"/>
              <a:t>T</a:t>
            </a:r>
            <a:r>
              <a:rPr lang="en-US" sz="2400" dirty="0"/>
              <a:t> scaling for n=2 error field thresholds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9589" y="428088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Screen Shot 2017-10-05 at 6.40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819150"/>
            <a:ext cx="3839487" cy="34829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24550" y="4472285"/>
            <a:ext cx="310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008080"/>
                </a:solidFill>
              </a:rPr>
              <a:t>C. Myers (PPPL) and DIII-D research team</a:t>
            </a:r>
          </a:p>
          <a:p>
            <a:pPr algn="ctr"/>
            <a:r>
              <a:rPr kumimoji="1" lang="en-US" altLang="ja-JP" sz="1200" dirty="0" smtClean="0">
                <a:solidFill>
                  <a:srgbClr val="008080"/>
                </a:solidFill>
              </a:rPr>
              <a:t>PRL (2017 submitted)</a:t>
            </a:r>
            <a:endParaRPr kumimoji="1" lang="ja-JP" alt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11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Expanded KSTAR collaborative stability/transport research complements NSTX/-U research and available database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9496" y="666750"/>
            <a:ext cx="8994116" cy="41910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u="sng" dirty="0" smtClean="0"/>
              <a:t>Significant motivation</a:t>
            </a:r>
            <a:r>
              <a:rPr lang="en-US" altLang="en-US" sz="2000" dirty="0" smtClean="0"/>
              <a:t>: Understand influence of aspect ratio (</a:t>
            </a:r>
            <a:r>
              <a:rPr lang="en-US" altLang="en-US" sz="2000" i="1" dirty="0" smtClean="0"/>
              <a:t>A</a:t>
            </a:r>
            <a:r>
              <a:rPr lang="en-US" altLang="en-US" sz="2000" dirty="0" smtClean="0"/>
              <a:t>)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Equilibrium, stability, transport physics all influenced by </a:t>
            </a:r>
            <a:r>
              <a:rPr lang="en-US" altLang="en-US" sz="1600" i="1" dirty="0" smtClean="0"/>
              <a:t>A</a:t>
            </a:r>
          </a:p>
          <a:p>
            <a:pPr lvl="1">
              <a:spcBef>
                <a:spcPts val="0"/>
              </a:spcBef>
            </a:pPr>
            <a:r>
              <a:rPr lang="en-US" altLang="en-US" sz="1600" dirty="0" smtClean="0"/>
              <a:t>Leverage </a:t>
            </a:r>
            <a:r>
              <a:rPr lang="en-US" altLang="en-US" sz="1600" dirty="0"/>
              <a:t>l</a:t>
            </a:r>
            <a:r>
              <a:rPr lang="en-US" altLang="en-US" sz="1600" dirty="0" smtClean="0"/>
              <a:t>arge aspect ratio difference: KSTAR = 3.5, NSTX(-U) </a:t>
            </a:r>
            <a:r>
              <a:rPr lang="en-US" altLang="en-US" sz="1600" smtClean="0"/>
              <a:t>&gt; </a:t>
            </a:r>
            <a:r>
              <a:rPr lang="en-US" altLang="en-US" sz="1600" smtClean="0"/>
              <a:t>1.3</a:t>
            </a:r>
            <a:endParaRPr lang="en-US" altLang="en-US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9496" y="1559028"/>
            <a:ext cx="7165316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5000"/>
              <a:buFont typeface="Wingdings" pitchFamily="2" charset="2"/>
              <a:buChar char="q"/>
              <a:tabLst/>
              <a:defRPr lang="en-US" altLang="en-US" sz="2400" dirty="0" smtClean="0">
                <a:solidFill>
                  <a:srgbClr val="0000FF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FF"/>
              </a:buClr>
              <a:buSzPct val="75000"/>
              <a:buFont typeface="Wingdings" pitchFamily="2" charset="2"/>
              <a:buChar char="q"/>
              <a:tabLst/>
              <a:defRPr lang="en-US" altLang="en-US" sz="2000" dirty="0" smtClean="0">
                <a:solidFill>
                  <a:schemeClr val="tx1"/>
                </a:solidFill>
                <a:latin typeface="+mn-lt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80000"/>
              <a:buFontTx/>
              <a:buChar char="•"/>
              <a:tabLst/>
              <a:defRPr lang="en-US" altLang="en-US" dirty="0" smtClean="0">
                <a:solidFill>
                  <a:srgbClr val="FF0000"/>
                </a:solidFill>
                <a:latin typeface="+mn-lt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FF"/>
              </a:buClr>
              <a:buSzPct val="65000"/>
              <a:buFont typeface="Wingdings" pitchFamily="2" charset="2"/>
              <a:buChar char="q"/>
              <a:tabLst/>
              <a:defRPr lang="en-US" altLang="en-US" sz="1600" dirty="0" smtClean="0">
                <a:solidFill>
                  <a:srgbClr val="009999"/>
                </a:solidFill>
                <a:latin typeface="+mn-lt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Char char="•"/>
              <a:tabLst/>
              <a:defRPr lang="en-US" altLang="en-US" sz="1600" dirty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000" kern="0" dirty="0">
                <a:solidFill>
                  <a:schemeClr val="tx1"/>
                </a:solidFill>
              </a:rPr>
              <a:t>Significant progress </a:t>
            </a:r>
            <a:r>
              <a:rPr lang="en-US" sz="1600" kern="0" dirty="0">
                <a:solidFill>
                  <a:srgbClr val="9900CC"/>
                </a:solidFill>
              </a:rPr>
              <a:t>(all shown at APS DPP ’17)</a:t>
            </a:r>
            <a:endParaRPr lang="en-US" sz="2000" u="sng" kern="0" dirty="0">
              <a:solidFill>
                <a:srgbClr val="9900CC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1600" kern="0" dirty="0">
                <a:solidFill>
                  <a:srgbClr val="336699"/>
                </a:solidFill>
              </a:rPr>
              <a:t>Improvements and new capabilities enabling disruption characterization / forecasting research plan in long pulse, high </a:t>
            </a:r>
            <a:r>
              <a:rPr lang="en-US" sz="1600" kern="0" dirty="0" err="1">
                <a:solidFill>
                  <a:srgbClr val="336699"/>
                </a:solidFill>
                <a:latin typeface="Symbol" panose="05050102010706020507" pitchFamily="18" charset="2"/>
              </a:rPr>
              <a:t>b</a:t>
            </a:r>
            <a:r>
              <a:rPr lang="en-US" sz="1600" kern="0" baseline="-25000" dirty="0" err="1">
                <a:solidFill>
                  <a:srgbClr val="336699"/>
                </a:solidFill>
              </a:rPr>
              <a:t>N</a:t>
            </a:r>
            <a:endParaRPr lang="en-US" sz="1600" kern="0" baseline="-25000" dirty="0">
              <a:solidFill>
                <a:srgbClr val="336699"/>
              </a:solidFill>
            </a:endParaRPr>
          </a:p>
          <a:p>
            <a:pPr marL="1031875" lvl="2">
              <a:spcBef>
                <a:spcPts val="0"/>
              </a:spcBef>
            </a:pPr>
            <a:r>
              <a:rPr lang="en-US" sz="1400" kern="0" dirty="0">
                <a:solidFill>
                  <a:schemeClr val="tx1"/>
                </a:solidFill>
              </a:rPr>
              <a:t>More detailed equilibrium reconstruction: kinetic reconstructions with MSE</a:t>
            </a:r>
          </a:p>
          <a:p>
            <a:pPr marL="1031875" lvl="2">
              <a:spcBef>
                <a:spcPts val="0"/>
              </a:spcBef>
            </a:pPr>
            <a:r>
              <a:rPr lang="en-US" sz="1400" kern="0" dirty="0">
                <a:solidFill>
                  <a:schemeClr val="tx1"/>
                </a:solidFill>
              </a:rPr>
              <a:t>TRANSP analysis of KSTAR high beta and high non-inductive plasmas</a:t>
            </a:r>
          </a:p>
          <a:p>
            <a:pPr marL="1031875" lvl="2">
              <a:spcBef>
                <a:spcPts val="0"/>
              </a:spcBef>
            </a:pPr>
            <a:r>
              <a:rPr lang="en-US" sz="1400" kern="0" dirty="0">
                <a:solidFill>
                  <a:schemeClr val="tx1"/>
                </a:solidFill>
              </a:rPr>
              <a:t>Stability codes (kinetic MHD, NTM, kink/ballooning/RWM) initially tested on KSTAR kinetic equilibria; compare dominant stabilization physics to NSTX</a:t>
            </a:r>
          </a:p>
          <a:p>
            <a:pPr marL="1031875" lvl="2">
              <a:spcBef>
                <a:spcPts val="0"/>
              </a:spcBef>
            </a:pPr>
            <a:r>
              <a:rPr lang="en-US" sz="1400" kern="0" dirty="0">
                <a:solidFill>
                  <a:schemeClr val="tx1"/>
                </a:solidFill>
              </a:rPr>
              <a:t>Significant co-</a:t>
            </a:r>
            <a:r>
              <a:rPr lang="en-US" sz="1400" kern="0" dirty="0" err="1">
                <a:solidFill>
                  <a:schemeClr val="tx1"/>
                </a:solidFill>
              </a:rPr>
              <a:t>I</a:t>
            </a:r>
            <a:r>
              <a:rPr lang="en-US" sz="1400" kern="0" baseline="-25000" dirty="0" err="1">
                <a:solidFill>
                  <a:schemeClr val="tx1"/>
                </a:solidFill>
              </a:rPr>
              <a:t>p</a:t>
            </a:r>
            <a:r>
              <a:rPr lang="en-US" sz="1400" kern="0" dirty="0">
                <a:solidFill>
                  <a:schemeClr val="tx1"/>
                </a:solidFill>
              </a:rPr>
              <a:t> plasma rotation+ shear generated for the first time by NTV</a:t>
            </a:r>
          </a:p>
          <a:p>
            <a:pPr lvl="1">
              <a:spcBef>
                <a:spcPts val="0"/>
              </a:spcBef>
            </a:pPr>
            <a:r>
              <a:rPr lang="en-US" altLang="en-US" sz="1600" kern="0" dirty="0">
                <a:solidFill>
                  <a:srgbClr val="336699"/>
                </a:solidFill>
              </a:rPr>
              <a:t>Improvements/support to key diagnostics</a:t>
            </a:r>
          </a:p>
          <a:p>
            <a:pPr marL="1031875" lvl="2">
              <a:spcBef>
                <a:spcPts val="0"/>
              </a:spcBef>
            </a:pPr>
            <a:r>
              <a:rPr lang="en-US" altLang="en-US" sz="1400" kern="0" dirty="0">
                <a:solidFill>
                  <a:srgbClr val="000000"/>
                </a:solidFill>
              </a:rPr>
              <a:t>C-Mod MSE background </a:t>
            </a:r>
            <a:r>
              <a:rPr lang="en-US" altLang="en-US" sz="1400" kern="0" dirty="0" err="1">
                <a:solidFill>
                  <a:srgbClr val="000000"/>
                </a:solidFill>
              </a:rPr>
              <a:t>polychrometer</a:t>
            </a:r>
            <a:r>
              <a:rPr lang="en-US" altLang="en-US" sz="1400" kern="0" dirty="0">
                <a:solidFill>
                  <a:srgbClr val="000000"/>
                </a:solidFill>
              </a:rPr>
              <a:t> sent to KSTAR (10 channels), building 15 more channels to support 25 total channels (2018)</a:t>
            </a:r>
          </a:p>
          <a:p>
            <a:pPr lvl="1">
              <a:spcBef>
                <a:spcPts val="0"/>
              </a:spcBef>
            </a:pPr>
            <a:r>
              <a:rPr lang="en-US" sz="1600" kern="0" dirty="0">
                <a:solidFill>
                  <a:srgbClr val="336699"/>
                </a:solidFill>
              </a:rPr>
              <a:t>Active control of dynamic error fields and global MHD instability</a:t>
            </a:r>
          </a:p>
          <a:p>
            <a:pPr marL="1031875" lvl="2">
              <a:spcBef>
                <a:spcPts val="0"/>
              </a:spcBef>
            </a:pPr>
            <a:r>
              <a:rPr lang="en-US" altLang="en-US" sz="1400" kern="0" dirty="0">
                <a:solidFill>
                  <a:schemeClr val="tx1"/>
                </a:solidFill>
              </a:rPr>
              <a:t>Created/implemented critical sensor DC and AC compensation for KSTAR RWM PID control (initial control testing 2018 – compare to NSTX results)</a:t>
            </a:r>
          </a:p>
          <a:p>
            <a:pPr lvl="1">
              <a:spcBef>
                <a:spcPts val="0"/>
              </a:spcBef>
            </a:pPr>
            <a:endParaRPr lang="en-US" sz="1600" kern="0" dirty="0"/>
          </a:p>
        </p:txBody>
      </p:sp>
      <p:grpSp>
        <p:nvGrpSpPr>
          <p:cNvPr id="6" name="Group 5"/>
          <p:cNvGrpSpPr/>
          <p:nvPr/>
        </p:nvGrpSpPr>
        <p:grpSpPr>
          <a:xfrm>
            <a:off x="7086600" y="1428750"/>
            <a:ext cx="1924388" cy="1549119"/>
            <a:chOff x="5562600" y="2800350"/>
            <a:chExt cx="1924388" cy="1549119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38"/>
            <a:stretch/>
          </p:blipFill>
          <p:spPr bwMode="auto">
            <a:xfrm>
              <a:off x="5562600" y="2800350"/>
              <a:ext cx="1924388" cy="1549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69733" y="3003672"/>
              <a:ext cx="648996" cy="396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 bwMode="auto">
            <a:xfrm>
              <a:off x="7107211" y="3555546"/>
              <a:ext cx="0" cy="217845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Rectangle 9"/>
            <p:cNvSpPr/>
            <p:nvPr/>
          </p:nvSpPr>
          <p:spPr bwMode="auto">
            <a:xfrm>
              <a:off x="6926826" y="3437426"/>
              <a:ext cx="381000" cy="372835"/>
            </a:xfrm>
            <a:prstGeom prst="rect">
              <a:avLst/>
            </a:prstGeom>
            <a:solidFill>
              <a:schemeClr val="bg1"/>
            </a:solidFill>
            <a:ln w="158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054644" y="3021576"/>
            <a:ext cx="2011312" cy="1821426"/>
            <a:chOff x="6735097" y="2601861"/>
            <a:chExt cx="2330245" cy="2110249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821" b="3410"/>
            <a:stretch/>
          </p:blipFill>
          <p:spPr bwMode="auto">
            <a:xfrm>
              <a:off x="6735097" y="2601861"/>
              <a:ext cx="2322871" cy="2110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Rectangle 12"/>
            <p:cNvSpPr/>
            <p:nvPr/>
          </p:nvSpPr>
          <p:spPr bwMode="auto">
            <a:xfrm>
              <a:off x="8991600" y="2678061"/>
              <a:ext cx="73742" cy="1459476"/>
            </a:xfrm>
            <a:prstGeom prst="rect">
              <a:avLst/>
            </a:prstGeom>
            <a:solidFill>
              <a:schemeClr val="bg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" name="Straight Arrow Connector 13"/>
          <p:cNvCxnSpPr/>
          <p:nvPr/>
        </p:nvCxnSpPr>
        <p:spPr bwMode="auto">
          <a:xfrm>
            <a:off x="6400800" y="3486150"/>
            <a:ext cx="668592" cy="219519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6789174" y="2564376"/>
            <a:ext cx="439992" cy="152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213883" y="2001480"/>
            <a:ext cx="12201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+mj-lt"/>
              </a:rPr>
              <a:t>71% non-inductive</a:t>
            </a:r>
            <a:endParaRPr lang="en-US" sz="1100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01000" y="1043285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8080"/>
                </a:solidFill>
              </a:rPr>
              <a:t>Sabbagh</a:t>
            </a:r>
            <a:r>
              <a:rPr lang="en-US" sz="1200" dirty="0" smtClean="0">
                <a:solidFill>
                  <a:srgbClr val="008080"/>
                </a:solidFill>
              </a:rPr>
              <a:t> et al., Columbia U.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949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Lithium shown to control ELMs on EAST</a:t>
            </a:r>
            <a:endParaRPr lang="en-US" dirty="0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4"/>
          <a:stretch/>
        </p:blipFill>
        <p:spPr bwMode="auto">
          <a:xfrm>
            <a:off x="3657600" y="1123950"/>
            <a:ext cx="1532005" cy="3281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1000" y="4324350"/>
            <a:ext cx="4438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2" tIns="45661" rIns="91322" bIns="45661"/>
          <a:lstStyle/>
          <a:p>
            <a:pPr marL="171450" indent="-171450" eaLnBrk="0" hangingPunct="0">
              <a:defRPr/>
            </a:pPr>
            <a:r>
              <a:rPr lang="en-US" sz="1200" dirty="0" smtClean="0">
                <a:solidFill>
                  <a:srgbClr val="008080"/>
                </a:solidFill>
              </a:rPr>
              <a:t>R</a:t>
            </a:r>
            <a:r>
              <a:rPr lang="en-US" sz="1200" dirty="0">
                <a:solidFill>
                  <a:srgbClr val="008080"/>
                </a:solidFill>
              </a:rPr>
              <a:t>. </a:t>
            </a:r>
            <a:r>
              <a:rPr lang="en-US" sz="1200" dirty="0" err="1">
                <a:solidFill>
                  <a:srgbClr val="008080"/>
                </a:solidFill>
              </a:rPr>
              <a:t>Maingi</a:t>
            </a:r>
            <a:r>
              <a:rPr lang="en-US" sz="1200" dirty="0">
                <a:solidFill>
                  <a:srgbClr val="008080"/>
                </a:solidFill>
              </a:rPr>
              <a:t>, </a:t>
            </a:r>
            <a:r>
              <a:rPr lang="en-US" sz="1200" dirty="0" err="1">
                <a:solidFill>
                  <a:srgbClr val="008080"/>
                </a:solidFill>
              </a:rPr>
              <a:t>Nucl</a:t>
            </a:r>
            <a:r>
              <a:rPr lang="en-US" sz="1200" dirty="0">
                <a:solidFill>
                  <a:srgbClr val="008080"/>
                </a:solidFill>
              </a:rPr>
              <a:t>. Fusion (2017) </a:t>
            </a:r>
            <a:r>
              <a:rPr lang="en-US" sz="1200" dirty="0" smtClean="0">
                <a:solidFill>
                  <a:srgbClr val="008080"/>
                </a:solidFill>
              </a:rPr>
              <a:t>submitted</a:t>
            </a:r>
            <a:endParaRPr lang="en-US" sz="1200" i="0" dirty="0">
              <a:solidFill>
                <a:srgbClr val="008080"/>
              </a:solidFill>
            </a:endParaRPr>
          </a:p>
          <a:p>
            <a:pPr eaLnBrk="0" hangingPunct="0">
              <a:buFontTx/>
              <a:buNone/>
              <a:defRPr/>
            </a:pPr>
            <a:r>
              <a:rPr lang="en-US" sz="1200" i="0" dirty="0" smtClean="0">
                <a:solidFill>
                  <a:srgbClr val="008080"/>
                </a:solidFill>
              </a:rPr>
              <a:t>J</a:t>
            </a:r>
            <a:r>
              <a:rPr lang="en-US" sz="1200" i="0" dirty="0">
                <a:solidFill>
                  <a:srgbClr val="008080"/>
                </a:solidFill>
              </a:rPr>
              <a:t>. </a:t>
            </a:r>
            <a:r>
              <a:rPr lang="en-US" sz="1200" i="0" dirty="0" err="1">
                <a:solidFill>
                  <a:srgbClr val="008080"/>
                </a:solidFill>
              </a:rPr>
              <a:t>Canik</a:t>
            </a:r>
            <a:r>
              <a:rPr lang="en-US" sz="1200" i="0" dirty="0">
                <a:solidFill>
                  <a:srgbClr val="008080"/>
                </a:solidFill>
              </a:rPr>
              <a:t>, IEEE Trans. Plasma Sci. (2017) submitted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81000" y="2038350"/>
            <a:ext cx="3104731" cy="2109399"/>
            <a:chOff x="1587889" y="1127839"/>
            <a:chExt cx="3104731" cy="2109399"/>
          </a:xfrm>
        </p:grpSpPr>
        <p:grpSp>
          <p:nvGrpSpPr>
            <p:cNvPr id="18" name="组合 22">
              <a:extLst>
                <a:ext uri="{FF2B5EF4-FFF2-40B4-BE49-F238E27FC236}">
                  <a16:creationId xmlns="" xmlns:a16="http://schemas.microsoft.com/office/drawing/2014/main" id="{6177A9A9-9816-49F9-9779-EEB24F2A9A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00400" y="1163845"/>
              <a:ext cx="1492220" cy="2046065"/>
              <a:chOff x="-227075" y="1455785"/>
              <a:chExt cx="4234597" cy="5806289"/>
            </a:xfrm>
          </p:grpSpPr>
          <p:pic>
            <p:nvPicPr>
              <p:cNvPr id="22" name="内容占位符 6">
                <a:extLst>
                  <a:ext uri="{FF2B5EF4-FFF2-40B4-BE49-F238E27FC236}">
                    <a16:creationId xmlns="" xmlns:a16="http://schemas.microsoft.com/office/drawing/2014/main" id="{F19C64B8-B56E-4CCF-B109-D33378223F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27075" y="1455785"/>
                <a:ext cx="4234597" cy="5806289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</p:pic>
          <p:sp>
            <p:nvSpPr>
              <p:cNvPr id="23" name="直接箭头连接符 12">
                <a:extLst>
                  <a:ext uri="{FF2B5EF4-FFF2-40B4-BE49-F238E27FC236}">
                    <a16:creationId xmlns="" xmlns:a16="http://schemas.microsoft.com/office/drawing/2014/main" id="{A87C1464-6EE1-44CF-8BE5-D3D7B91389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4019" y="1830630"/>
                <a:ext cx="0" cy="582295"/>
              </a:xfrm>
              <a:prstGeom prst="straightConnector1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4" name="直接箭头连接符 23">
                <a:extLst>
                  <a:ext uri="{FF2B5EF4-FFF2-40B4-BE49-F238E27FC236}">
                    <a16:creationId xmlns="" xmlns:a16="http://schemas.microsoft.com/office/drawing/2014/main" id="{B8AD4431-1101-4540-BF90-A0C98B96A47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823282" y="1831091"/>
                <a:ext cx="0" cy="848534"/>
              </a:xfrm>
              <a:prstGeom prst="straightConnector1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20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7889" y="1127839"/>
              <a:ext cx="1560711" cy="2109399"/>
            </a:xfrm>
            <a:prstGeom prst="rect">
              <a:avLst/>
            </a:prstGeom>
          </p:spPr>
        </p:pic>
      </p:grpSp>
      <p:sp>
        <p:nvSpPr>
          <p:cNvPr id="26" name="TextBox 25"/>
          <p:cNvSpPr txBox="1"/>
          <p:nvPr/>
        </p:nvSpPr>
        <p:spPr>
          <a:xfrm>
            <a:off x="381000" y="81915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0000"/>
                </a:solidFill>
              </a:rPr>
              <a:t>Recycling </a:t>
            </a:r>
            <a:r>
              <a:rPr lang="en-US" dirty="0">
                <a:solidFill>
                  <a:srgbClr val="920000"/>
                </a:solidFill>
              </a:rPr>
              <a:t>and ELMs progressively reduced with constant Li injection rate </a:t>
            </a:r>
            <a:endParaRPr lang="en-US" dirty="0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716" y="1623630"/>
            <a:ext cx="1514246" cy="178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316" y="3681030"/>
            <a:ext cx="3367343" cy="93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116" y="1657350"/>
            <a:ext cx="1310709" cy="168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5832303" y="895350"/>
            <a:ext cx="308309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2" tIns="45661" rIns="91322" bIns="45661"/>
          <a:lstStyle/>
          <a:p>
            <a:pPr eaLnBrk="0" hangingPunct="0">
              <a:defRPr/>
            </a:pPr>
            <a:r>
              <a:rPr lang="en-US" i="0" dirty="0" smtClean="0">
                <a:solidFill>
                  <a:srgbClr val="920000"/>
                </a:solidFill>
              </a:rPr>
              <a:t>Granule injector triggers and paces ELMs</a:t>
            </a:r>
            <a:endParaRPr lang="en-US" dirty="0" smtClean="0">
              <a:solidFill>
                <a:srgbClr val="920000"/>
              </a:solidFill>
            </a:endParaRPr>
          </a:p>
          <a:p>
            <a:pPr marL="171450" indent="-171450" eaLnBrk="0" hangingPunct="0">
              <a:defRPr/>
            </a:pPr>
            <a:r>
              <a:rPr lang="en-US" sz="1400" dirty="0" smtClean="0">
                <a:solidFill>
                  <a:srgbClr val="000000"/>
                </a:solidFill>
              </a:rPr>
              <a:t>  </a:t>
            </a:r>
            <a:endParaRPr lang="en-US" sz="1400" i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52600" y="1733550"/>
            <a:ext cx="1980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336699"/>
                </a:solidFill>
              </a:rPr>
              <a:t>Two droppers installed</a:t>
            </a:r>
            <a:endParaRPr lang="en-US" sz="1400" dirty="0">
              <a:solidFill>
                <a:srgbClr val="336699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58790" y="4640129"/>
            <a:ext cx="13644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R. </a:t>
            </a:r>
            <a:r>
              <a:rPr lang="en-US" sz="1200" dirty="0" err="1" smtClean="0">
                <a:solidFill>
                  <a:srgbClr val="008080"/>
                </a:solidFill>
              </a:rPr>
              <a:t>Maingi</a:t>
            </a:r>
            <a:r>
              <a:rPr lang="en-US" sz="1200" dirty="0" smtClean="0">
                <a:solidFill>
                  <a:srgbClr val="008080"/>
                </a:solidFill>
              </a:rPr>
              <a:t>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522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Powder droppers installed on ASDEX-U and W7-X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895350"/>
            <a:ext cx="3200400" cy="3886200"/>
          </a:xfrm>
        </p:spPr>
        <p:txBody>
          <a:bodyPr>
            <a:noAutofit/>
          </a:bodyPr>
          <a:lstStyle/>
          <a:p>
            <a:r>
              <a:rPr lang="en-US" sz="2000" dirty="0" smtClean="0"/>
              <a:t>ASDEX-U	</a:t>
            </a:r>
          </a:p>
          <a:p>
            <a:pPr lvl="1"/>
            <a:r>
              <a:rPr lang="en-US" sz="1800" dirty="0" smtClean="0"/>
              <a:t>Impurity Powder dropper installed with BN and B powder. Initial experiments on real time wall conditioning promising</a:t>
            </a:r>
          </a:p>
          <a:p>
            <a:r>
              <a:rPr lang="en-US" sz="2000" dirty="0" smtClean="0"/>
              <a:t>W7X</a:t>
            </a:r>
          </a:p>
          <a:p>
            <a:pPr lvl="1"/>
            <a:r>
              <a:rPr lang="en-US" sz="1800" dirty="0" smtClean="0"/>
              <a:t>Compact Injector being designed to go on Multi-purpose probe for in-vessel B</a:t>
            </a:r>
            <a:r>
              <a:rPr lang="en-US" sz="1800" baseline="-25000" dirty="0" smtClean="0"/>
              <a:t>4</a:t>
            </a:r>
            <a:r>
              <a:rPr lang="en-US" sz="1800" dirty="0" smtClean="0"/>
              <a:t>C powder injection</a:t>
            </a:r>
          </a:p>
          <a:p>
            <a:endParaRPr lang="en-US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895350"/>
            <a:ext cx="1533662" cy="238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6124434" y="895350"/>
            <a:ext cx="3171966" cy="3997324"/>
            <a:chOff x="4579938" y="1368425"/>
            <a:chExt cx="4356100" cy="5489575"/>
          </a:xfrm>
        </p:grpSpPr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9938" y="1368425"/>
              <a:ext cx="3997325" cy="548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Content Placeholder 2"/>
            <p:cNvSpPr txBox="1">
              <a:spLocks/>
            </p:cNvSpPr>
            <p:nvPr/>
          </p:nvSpPr>
          <p:spPr bwMode="auto">
            <a:xfrm>
              <a:off x="5213623" y="1936639"/>
              <a:ext cx="3133586" cy="373603"/>
            </a:xfrm>
            <a:prstGeom prst="rect">
              <a:avLst/>
            </a:prstGeom>
            <a:noFill/>
            <a:ln>
              <a:noFill/>
            </a:ln>
            <a:extLs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lIns="90604" tIns="45300" rIns="90604" bIns="45300"/>
            <a:lstStyle>
              <a:lvl1pPr marL="334963" indent="-3349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ＭＳ Ｐゴシック" charset="-128"/>
                  <a:cs typeface="ＭＳ Ｐゴシック" charset="-128"/>
                </a:defRPr>
              </a:lvl1pPr>
              <a:lvl2pPr marL="731838" indent="-27781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accent2"/>
                  </a:solidFill>
                  <a:latin typeface="+mn-lt"/>
                  <a:ea typeface="ＭＳ Ｐゴシック" charset="-128"/>
                </a:defRPr>
              </a:lvl2pPr>
              <a:lvl3pPr marL="1128713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rgbClr val="FF0000"/>
                  </a:solidFill>
                  <a:latin typeface="+mn-lt"/>
                  <a:ea typeface="ＭＳ Ｐゴシック" charset="-128"/>
                </a:defRPr>
              </a:lvl3pPr>
              <a:lvl4pPr marL="1581150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600">
                  <a:solidFill>
                    <a:srgbClr val="009999"/>
                  </a:solidFill>
                  <a:latin typeface="+mn-lt"/>
                  <a:ea typeface="ＭＳ Ｐゴシック" charset="-128"/>
                </a:defRPr>
              </a:lvl4pPr>
              <a:lvl5pPr marL="2035175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5pPr>
              <a:lvl6pPr marL="2491533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2944524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3397546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3850554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Tx/>
                <a:buNone/>
                <a:defRPr/>
              </a:pPr>
              <a:r>
                <a:rPr lang="en-US" sz="1400" b="1" i="0" dirty="0" smtClean="0">
                  <a:ln>
                    <a:solidFill>
                      <a:srgbClr val="0000FF"/>
                    </a:solidFill>
                  </a:ln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Magnetic Perturbations</a:t>
              </a:r>
              <a:endParaRPr lang="en-US" sz="1400" i="0" dirty="0" smtClean="0">
                <a:ln>
                  <a:solidFill>
                    <a:srgbClr val="0000FF"/>
                  </a:solidFill>
                </a:ln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  <a:p>
              <a:pPr marL="454025" lvl="1" indent="0">
                <a:buFontTx/>
                <a:buNone/>
                <a:defRPr/>
              </a:pPr>
              <a:endParaRPr lang="en-US" i="0" dirty="0" smtClean="0">
                <a:solidFill>
                  <a:srgbClr val="0000FF"/>
                </a:solidFill>
                <a:latin typeface="Arial" charset="0"/>
                <a:ea typeface="ＭＳ Ｐゴシック" charset="0"/>
              </a:endParaRPr>
            </a:p>
            <a:p>
              <a:pPr marL="0" indent="0">
                <a:buFontTx/>
                <a:buNone/>
                <a:defRPr/>
              </a:pPr>
              <a:endParaRPr lang="en-US" i="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8" name="Content Placeholder 2"/>
            <p:cNvSpPr txBox="1">
              <a:spLocks/>
            </p:cNvSpPr>
            <p:nvPr/>
          </p:nvSpPr>
          <p:spPr bwMode="auto">
            <a:xfrm>
              <a:off x="5626402" y="4193878"/>
              <a:ext cx="2840532" cy="336640"/>
            </a:xfrm>
            <a:prstGeom prst="rect">
              <a:avLst/>
            </a:prstGeom>
            <a:noFill/>
            <a:ln>
              <a:noFill/>
            </a:ln>
            <a:extLs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lIns="90604" tIns="45300" rIns="90604" bIns="45300"/>
            <a:lstStyle>
              <a:lvl1pPr marL="334963" indent="-3349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ＭＳ Ｐゴシック" charset="-128"/>
                  <a:cs typeface="ＭＳ Ｐゴシック" charset="-128"/>
                </a:defRPr>
              </a:lvl1pPr>
              <a:lvl2pPr marL="731838" indent="-27781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accent2"/>
                  </a:solidFill>
                  <a:latin typeface="+mn-lt"/>
                  <a:ea typeface="ＭＳ Ｐゴシック" charset="-128"/>
                </a:defRPr>
              </a:lvl2pPr>
              <a:lvl3pPr marL="1128713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rgbClr val="FF0000"/>
                  </a:solidFill>
                  <a:latin typeface="+mn-lt"/>
                  <a:ea typeface="ＭＳ Ｐゴシック" charset="-128"/>
                </a:defRPr>
              </a:lvl3pPr>
              <a:lvl4pPr marL="1581150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600">
                  <a:solidFill>
                    <a:srgbClr val="009999"/>
                  </a:solidFill>
                  <a:latin typeface="+mn-lt"/>
                  <a:ea typeface="ＭＳ Ｐゴシック" charset="-128"/>
                </a:defRPr>
              </a:lvl4pPr>
              <a:lvl5pPr marL="2035175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5pPr>
              <a:lvl6pPr marL="2491533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2944524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3397546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3850554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Tx/>
                <a:buNone/>
                <a:defRPr/>
              </a:pPr>
              <a:r>
                <a:rPr lang="en-US" sz="1400" b="1" i="0" dirty="0" smtClean="0">
                  <a:ln>
                    <a:solidFill>
                      <a:srgbClr val="0000FF"/>
                    </a:solidFill>
                  </a:ln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ELMs suppressed</a:t>
              </a:r>
              <a:endParaRPr lang="en-US" sz="1400" i="0" dirty="0" smtClean="0">
                <a:ln>
                  <a:solidFill>
                    <a:srgbClr val="0000FF"/>
                  </a:solidFill>
                </a:ln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  <a:p>
              <a:pPr marL="454025" lvl="1" indent="0">
                <a:buFontTx/>
                <a:buNone/>
                <a:defRPr/>
              </a:pPr>
              <a:endParaRPr lang="en-US" i="0" dirty="0" smtClean="0">
                <a:solidFill>
                  <a:srgbClr val="0000FF"/>
                </a:solidFill>
                <a:latin typeface="Arial" charset="0"/>
                <a:ea typeface="ＭＳ Ｐゴシック" charset="0"/>
              </a:endParaRPr>
            </a:p>
            <a:p>
              <a:pPr marL="0" indent="0">
                <a:buFontTx/>
                <a:buNone/>
                <a:defRPr/>
              </a:pPr>
              <a:endParaRPr lang="en-US" i="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7650163" y="2368550"/>
              <a:ext cx="1285875" cy="3916363"/>
              <a:chOff x="7773940" y="2192193"/>
              <a:chExt cx="1285394" cy="3916410"/>
            </a:xfrm>
          </p:grpSpPr>
          <p:sp>
            <p:nvSpPr>
              <p:cNvPr id="10" name="Rectangle 3"/>
              <p:cNvSpPr>
                <a:spLocks noChangeArrowheads="1"/>
              </p:cNvSpPr>
              <p:nvPr/>
            </p:nvSpPr>
            <p:spPr bwMode="auto">
              <a:xfrm>
                <a:off x="7950539" y="2192193"/>
                <a:ext cx="900976" cy="565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322" tIns="45661" rIns="91322" bIns="45661"/>
              <a:lstStyle/>
              <a:p>
                <a:pPr eaLnBrk="0" hangingPunct="0">
                  <a:buFontTx/>
                  <a:buNone/>
                </a:pPr>
                <a:r>
                  <a:rPr lang="en-US" b="1" i="0" dirty="0" err="1">
                    <a:solidFill>
                      <a:srgbClr val="000000"/>
                    </a:solidFill>
                    <a:latin typeface="Arial" charset="0"/>
                  </a:rPr>
                  <a:t>P</a:t>
                </a:r>
                <a:r>
                  <a:rPr lang="en-US" b="1" i="0" baseline="-25000" dirty="0" err="1">
                    <a:solidFill>
                      <a:srgbClr val="000000"/>
                    </a:solidFill>
                    <a:latin typeface="Arial" charset="0"/>
                  </a:rPr>
                  <a:t>aux</a:t>
                </a:r>
                <a:endParaRPr lang="en-US" b="1" i="0" baseline="-25000" dirty="0">
                  <a:solidFill>
                    <a:srgbClr val="000000"/>
                  </a:solidFill>
                  <a:latin typeface="Arial" charset="0"/>
                </a:endParaRPr>
              </a:p>
              <a:p>
                <a:pPr eaLnBrk="0" hangingPunct="0">
                  <a:buFontTx/>
                  <a:buNone/>
                </a:pPr>
                <a:r>
                  <a:rPr lang="en-US" b="1" i="0" dirty="0" err="1">
                    <a:solidFill>
                      <a:srgbClr val="000000"/>
                    </a:solidFill>
                    <a:latin typeface="Arial" charset="0"/>
                  </a:rPr>
                  <a:t>P</a:t>
                </a:r>
                <a:r>
                  <a:rPr lang="en-US" b="1" i="0" baseline="-25000" dirty="0" err="1">
                    <a:solidFill>
                      <a:srgbClr val="000000"/>
                    </a:solidFill>
                    <a:latin typeface="Arial" charset="0"/>
                  </a:rPr>
                  <a:t>rad</a:t>
                </a:r>
                <a:endParaRPr lang="en-US" b="1" i="0" baseline="-25000" dirty="0">
                  <a:solidFill>
                    <a:srgbClr val="000000"/>
                  </a:solidFill>
                  <a:latin typeface="Arial" charset="0"/>
                </a:endParaRPr>
              </a:p>
              <a:p>
                <a:pPr eaLnBrk="0" hangingPunct="0">
                  <a:buFontTx/>
                  <a:buNone/>
                </a:pPr>
                <a:endParaRPr lang="en-US" b="1" i="0" baseline="-25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" name="Rectangle 3"/>
              <p:cNvSpPr>
                <a:spLocks noChangeArrowheads="1"/>
              </p:cNvSpPr>
              <p:nvPr/>
            </p:nvSpPr>
            <p:spPr bwMode="auto">
              <a:xfrm>
                <a:off x="7987485" y="3337502"/>
                <a:ext cx="633121" cy="565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322" tIns="45661" rIns="91322" bIns="45661"/>
              <a:lstStyle/>
              <a:p>
                <a:pPr eaLnBrk="0" hangingPunct="0">
                  <a:buFontTx/>
                  <a:buNone/>
                </a:pPr>
                <a:r>
                  <a:rPr lang="en-US" b="1" i="0" dirty="0">
                    <a:solidFill>
                      <a:srgbClr val="000000"/>
                    </a:solidFill>
                    <a:latin typeface="Arial" charset="0"/>
                  </a:rPr>
                  <a:t>n</a:t>
                </a:r>
                <a:r>
                  <a:rPr lang="en-US" b="1" i="0" baseline="-25000" dirty="0">
                    <a:solidFill>
                      <a:srgbClr val="000000"/>
                    </a:solidFill>
                    <a:latin typeface="Arial" charset="0"/>
                  </a:rPr>
                  <a:t>e</a:t>
                </a:r>
              </a:p>
            </p:txBody>
          </p:sp>
          <p:sp>
            <p:nvSpPr>
              <p:cNvPr id="12" name="Rectangle 3"/>
              <p:cNvSpPr>
                <a:spLocks noChangeArrowheads="1"/>
              </p:cNvSpPr>
              <p:nvPr/>
            </p:nvSpPr>
            <p:spPr bwMode="auto">
              <a:xfrm>
                <a:off x="8024431" y="4482811"/>
                <a:ext cx="633121" cy="565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322" tIns="45661" rIns="91322" bIns="45661"/>
              <a:lstStyle/>
              <a:p>
                <a:pPr eaLnBrk="0" hangingPunct="0">
                  <a:buFontTx/>
                  <a:buNone/>
                </a:pPr>
                <a:r>
                  <a:rPr lang="en-US" b="1" i="0" dirty="0">
                    <a:solidFill>
                      <a:srgbClr val="000000"/>
                    </a:solidFill>
                  </a:rPr>
                  <a:t>D</a:t>
                </a:r>
                <a:r>
                  <a:rPr lang="en-US" b="1" i="0" baseline="-25000" dirty="0">
                    <a:solidFill>
                      <a:srgbClr val="000000"/>
                    </a:solidFill>
                    <a:latin typeface="Symbol" charset="0"/>
                    <a:cs typeface="Symbol" charset="0"/>
                  </a:rPr>
                  <a:t>a</a:t>
                </a:r>
              </a:p>
            </p:txBody>
          </p:sp>
          <p:sp>
            <p:nvSpPr>
              <p:cNvPr id="13" name="Rectangle 3"/>
              <p:cNvSpPr>
                <a:spLocks noChangeArrowheads="1"/>
              </p:cNvSpPr>
              <p:nvPr/>
            </p:nvSpPr>
            <p:spPr bwMode="auto">
              <a:xfrm>
                <a:off x="7773940" y="5543453"/>
                <a:ext cx="1285394" cy="565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322" tIns="45661" rIns="91322" bIns="45661"/>
              <a:lstStyle/>
              <a:p>
                <a:pPr eaLnBrk="0" hangingPunct="0">
                  <a:buFontTx/>
                  <a:buNone/>
                </a:pPr>
                <a:r>
                  <a:rPr lang="en-US" b="1" i="0" dirty="0">
                    <a:solidFill>
                      <a:srgbClr val="000000"/>
                    </a:solidFill>
                    <a:cs typeface="Symbol" charset="0"/>
                  </a:rPr>
                  <a:t>H</a:t>
                </a:r>
                <a:r>
                  <a:rPr lang="en-US" b="1" i="0" baseline="-25000" dirty="0">
                    <a:solidFill>
                      <a:srgbClr val="000000"/>
                    </a:solidFill>
                    <a:cs typeface="Symbol" charset="0"/>
                  </a:rPr>
                  <a:t>98</a:t>
                </a:r>
                <a:endParaRPr lang="en-US" b="1" i="0" baseline="-25000" dirty="0">
                  <a:solidFill>
                    <a:srgbClr val="000000"/>
                  </a:solidFill>
                  <a:latin typeface="Symbol" charset="0"/>
                  <a:cs typeface="Symbol" charset="0"/>
                </a:endParaRPr>
              </a:p>
              <a:p>
                <a:pPr eaLnBrk="0" hangingPunct="0">
                  <a:buFontTx/>
                  <a:buNone/>
                </a:pPr>
                <a:r>
                  <a:rPr lang="en-US" b="1" i="0" dirty="0">
                    <a:solidFill>
                      <a:srgbClr val="000000"/>
                    </a:solidFill>
                  </a:rPr>
                  <a:t>W</a:t>
                </a:r>
                <a:r>
                  <a:rPr lang="en-US" b="1" i="0" baseline="-25000" dirty="0">
                    <a:solidFill>
                      <a:srgbClr val="000000"/>
                    </a:solidFill>
                  </a:rPr>
                  <a:t>MHD</a:t>
                </a:r>
              </a:p>
            </p:txBody>
          </p:sp>
        </p:grpSp>
        <p:sp>
          <p:nvSpPr>
            <p:cNvPr id="14" name="Content Placeholder 2"/>
            <p:cNvSpPr txBox="1">
              <a:spLocks/>
            </p:cNvSpPr>
            <p:nvPr/>
          </p:nvSpPr>
          <p:spPr bwMode="auto">
            <a:xfrm>
              <a:off x="5293013" y="1577718"/>
              <a:ext cx="1275207" cy="377454"/>
            </a:xfrm>
            <a:prstGeom prst="rect">
              <a:avLst/>
            </a:prstGeom>
            <a:noFill/>
            <a:ln>
              <a:noFill/>
            </a:ln>
            <a:extLs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lIns="90604" tIns="45300" rIns="90604" bIns="45300"/>
            <a:lstStyle>
              <a:lvl1pPr marL="334963" indent="-3349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ＭＳ Ｐゴシック" charset="-128"/>
                  <a:cs typeface="ＭＳ Ｐゴシック" charset="-128"/>
                </a:defRPr>
              </a:lvl1pPr>
              <a:lvl2pPr marL="731838" indent="-27781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accent2"/>
                  </a:solidFill>
                  <a:latin typeface="+mn-lt"/>
                  <a:ea typeface="ＭＳ Ｐゴシック" charset="-128"/>
                </a:defRPr>
              </a:lvl2pPr>
              <a:lvl3pPr marL="1128713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rgbClr val="FF0000"/>
                  </a:solidFill>
                  <a:latin typeface="+mn-lt"/>
                  <a:ea typeface="ＭＳ Ｐゴシック" charset="-128"/>
                </a:defRPr>
              </a:lvl3pPr>
              <a:lvl4pPr marL="1581150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600">
                  <a:solidFill>
                    <a:srgbClr val="009999"/>
                  </a:solidFill>
                  <a:latin typeface="+mn-lt"/>
                  <a:ea typeface="ＭＳ Ｐゴシック" charset="-128"/>
                </a:defRPr>
              </a:lvl4pPr>
              <a:lvl5pPr marL="2035175" indent="-220663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5pPr>
              <a:lvl6pPr marL="2491533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2944524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3397546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3850554" indent="-226502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Tx/>
                <a:buNone/>
                <a:defRPr/>
              </a:pPr>
              <a:r>
                <a:rPr lang="en-US" sz="1400" b="1" i="0" dirty="0" smtClean="0">
                  <a:ln>
                    <a:solidFill>
                      <a:srgbClr val="0000FF"/>
                    </a:solidFill>
                  </a:ln>
                  <a:solidFill>
                    <a:srgbClr val="008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#34826</a:t>
              </a:r>
              <a:endParaRPr lang="en-US" sz="1400" i="0" dirty="0">
                <a:solidFill>
                  <a:srgbClr val="008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24200" y="3790950"/>
            <a:ext cx="3156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ELM suppression with MP achieved after B injection in AUG</a:t>
            </a:r>
            <a:endParaRPr lang="en-US" b="1" dirty="0">
              <a:solidFill>
                <a:srgbClr val="8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4724400" y="2647950"/>
            <a:ext cx="1371600" cy="1066800"/>
          </a:xfrm>
          <a:prstGeom prst="straightConnector1">
            <a:avLst/>
          </a:prstGeom>
          <a:ln w="50800"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648200" y="4552950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R. </a:t>
            </a:r>
            <a:r>
              <a:rPr lang="en-US" sz="1200" dirty="0" err="1" smtClean="0">
                <a:solidFill>
                  <a:srgbClr val="008080"/>
                </a:solidFill>
              </a:rPr>
              <a:t>Maingi</a:t>
            </a:r>
            <a:r>
              <a:rPr lang="en-US" sz="1200" dirty="0" smtClean="0">
                <a:solidFill>
                  <a:srgbClr val="008080"/>
                </a:solidFill>
              </a:rPr>
              <a:t>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4454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charset="0"/>
                <a:ea typeface="ＭＳ Ｐゴシック" charset="0"/>
                <a:cs typeface="ＭＳ Ｐゴシック" charset="0"/>
              </a:rPr>
              <a:t>Flowing liquid lithium limiter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collaboration: several different limiter designs deployed</a:t>
            </a:r>
            <a:endParaRPr lang="en-US" dirty="0"/>
          </a:p>
        </p:txBody>
      </p:sp>
      <p:sp>
        <p:nvSpPr>
          <p:cNvPr id="15" name="Content Placeholder 2"/>
          <p:cNvSpPr>
            <a:spLocks/>
          </p:cNvSpPr>
          <p:nvPr/>
        </p:nvSpPr>
        <p:spPr bwMode="auto">
          <a:xfrm>
            <a:off x="107950" y="690482"/>
            <a:ext cx="5518150" cy="38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914400" eaLnBrk="0" fontAlgn="base" hangingPunct="0"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Gen. 1: Made at PPPL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Cu heat sink; SS coating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Inserted at EAST </a:t>
            </a:r>
            <a:r>
              <a:rPr lang="en-US" dirty="0" err="1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midplane</a:t>
            </a: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 on MAPES system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Compatible with H-mode</a:t>
            </a:r>
          </a:p>
          <a:p>
            <a:pPr marL="342900" indent="-342900" defTabSz="914400" eaLnBrk="0" fontAlgn="base" hangingPunct="0"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Gen. 2: Improved distributor, thicker SS coating, and 2 </a:t>
            </a:r>
            <a:r>
              <a:rPr lang="en-US" sz="2000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ExB</a:t>
            </a: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pumps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Enabled H-mode with transiently high H98 ~ 2</a:t>
            </a:r>
          </a:p>
          <a:p>
            <a:pPr marL="342900" indent="-342900" defTabSz="914400" eaLnBrk="0" fontAlgn="base" hangingPunct="0"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Gen. 3: solid Mo plate, no SS coating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Two version: flat (PPPL) &amp; corrugated for </a:t>
            </a:r>
            <a:r>
              <a:rPr lang="en-US" dirty="0" err="1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TeMHD</a:t>
            </a: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 flow drive (UIUC)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r>
              <a:rPr lang="en-US" dirty="0">
                <a:solidFill>
                  <a:srgbClr val="336699"/>
                </a:solidFill>
                <a:latin typeface="Arial" charset="0"/>
                <a:ea typeface="ＭＳ Ｐゴシック" charset="0"/>
                <a:cs typeface="ＭＳ Ｐゴシック" charset="0"/>
              </a:rPr>
              <a:t>Experiments in 2018</a:t>
            </a:r>
          </a:p>
          <a:p>
            <a:pPr marL="635000" lvl="1" indent="-184150" defTabSz="914400" eaLnBrk="0" fontAlgn="base" hangingPunct="0">
              <a:spcBef>
                <a:spcPts val="600"/>
              </a:spcBef>
              <a:spcAft>
                <a:spcPct val="0"/>
              </a:spcAft>
              <a:buFont typeface="Lucida Grande"/>
              <a:buChar char="-"/>
            </a:pPr>
            <a:endParaRPr lang="en-US" dirty="0">
              <a:solidFill>
                <a:srgbClr val="0000FF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107950" y="4440019"/>
            <a:ext cx="5916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pPr defTabSz="914400" eaLnBrk="1" hangingPunct="1">
              <a:defRPr/>
            </a:pP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J. </a:t>
            </a:r>
            <a:r>
              <a:rPr lang="en-US" sz="1200" kern="0" dirty="0" err="1" smtClean="0">
                <a:solidFill>
                  <a:srgbClr val="008080"/>
                </a:solidFill>
                <a:latin typeface="Arial"/>
                <a:cs typeface="Arial"/>
              </a:rPr>
              <a:t>Ren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et al., </a:t>
            </a:r>
            <a:r>
              <a:rPr lang="en-US" sz="1200" i="1" kern="0" dirty="0" smtClean="0">
                <a:solidFill>
                  <a:srgbClr val="008080"/>
                </a:solidFill>
                <a:latin typeface="Arial"/>
                <a:cs typeface="Arial"/>
              </a:rPr>
              <a:t>RSI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. </a:t>
            </a:r>
            <a:r>
              <a:rPr lang="en-US" sz="1200" b="1" kern="0" dirty="0" smtClean="0">
                <a:solidFill>
                  <a:srgbClr val="008080"/>
                </a:solidFill>
                <a:latin typeface="Arial"/>
                <a:cs typeface="Arial"/>
              </a:rPr>
              <a:t>86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(2015) 023504; J.S. Hu et al. NF </a:t>
            </a:r>
            <a:r>
              <a:rPr lang="en-US" sz="1200" b="1" kern="0" dirty="0" smtClean="0">
                <a:solidFill>
                  <a:srgbClr val="008080"/>
                </a:solidFill>
                <a:latin typeface="Arial"/>
                <a:cs typeface="Arial"/>
              </a:rPr>
              <a:t>56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(2016) 046011</a:t>
            </a:r>
          </a:p>
          <a:p>
            <a:pPr defTabSz="914400" eaLnBrk="1" hangingPunct="1">
              <a:defRPr/>
            </a:pP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G.Z. </a:t>
            </a:r>
            <a:r>
              <a:rPr lang="en-US" sz="1200" kern="0" dirty="0" err="1" smtClean="0">
                <a:solidFill>
                  <a:srgbClr val="008080"/>
                </a:solidFill>
                <a:latin typeface="Arial"/>
                <a:cs typeface="Arial"/>
              </a:rPr>
              <a:t>Zuo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</a:t>
            </a:r>
            <a:r>
              <a:rPr lang="en-US" sz="1200" kern="0" dirty="0">
                <a:solidFill>
                  <a:srgbClr val="008080"/>
                </a:solidFill>
                <a:latin typeface="Arial"/>
                <a:cs typeface="Arial"/>
              </a:rPr>
              <a:t>et al. NF </a:t>
            </a:r>
            <a:r>
              <a:rPr lang="en-US" sz="1200" b="1" kern="0" dirty="0" smtClean="0">
                <a:solidFill>
                  <a:srgbClr val="008080"/>
                </a:solidFill>
                <a:latin typeface="Arial"/>
                <a:cs typeface="Arial"/>
              </a:rPr>
              <a:t>57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</a:t>
            </a:r>
            <a:r>
              <a:rPr lang="en-US" sz="1200" kern="0" dirty="0">
                <a:solidFill>
                  <a:srgbClr val="008080"/>
                </a:solidFill>
                <a:latin typeface="Arial"/>
                <a:cs typeface="Arial"/>
              </a:rPr>
              <a:t>(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2017) 046017; G.Z. </a:t>
            </a:r>
            <a:r>
              <a:rPr lang="en-US" sz="1200" kern="0" dirty="0" err="1" smtClean="0">
                <a:solidFill>
                  <a:srgbClr val="008080"/>
                </a:solidFill>
                <a:latin typeface="Arial"/>
                <a:cs typeface="Arial"/>
              </a:rPr>
              <a:t>Zuo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</a:t>
            </a:r>
            <a:r>
              <a:rPr lang="en-US" sz="1200" kern="0" dirty="0">
                <a:solidFill>
                  <a:srgbClr val="008080"/>
                </a:solidFill>
                <a:latin typeface="Arial"/>
                <a:cs typeface="Arial"/>
              </a:rPr>
              <a:t>et al. R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SI </a:t>
            </a:r>
            <a:r>
              <a:rPr lang="en-US" sz="1200" b="1" kern="0" dirty="0" smtClean="0">
                <a:solidFill>
                  <a:srgbClr val="008080"/>
                </a:solidFill>
                <a:latin typeface="Arial"/>
                <a:cs typeface="Arial"/>
              </a:rPr>
              <a:t>88</a:t>
            </a:r>
            <a:r>
              <a:rPr lang="en-US" sz="1200" kern="0" dirty="0" smtClean="0">
                <a:solidFill>
                  <a:srgbClr val="008080"/>
                </a:solidFill>
                <a:latin typeface="Arial"/>
                <a:cs typeface="Arial"/>
              </a:rPr>
              <a:t> (2017) 123506</a:t>
            </a:r>
            <a:endParaRPr lang="en-US" sz="1200" kern="0" dirty="0">
              <a:solidFill>
                <a:srgbClr val="008080"/>
              </a:solidFill>
              <a:latin typeface="Arial"/>
              <a:cs typeface="Arial"/>
            </a:endParaRPr>
          </a:p>
          <a:p>
            <a:pPr defTabSz="914400" eaLnBrk="1" hangingPunct="1">
              <a:defRPr/>
            </a:pPr>
            <a:endParaRPr lang="en-US" sz="1200" kern="0" dirty="0">
              <a:solidFill>
                <a:srgbClr val="008080"/>
              </a:solidFill>
              <a:latin typeface="Arial"/>
              <a:cs typeface="Arial"/>
            </a:endParaRPr>
          </a:p>
        </p:txBody>
      </p:sp>
      <p:pic>
        <p:nvPicPr>
          <p:cNvPr id="17" name="图片 286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3540829"/>
            <a:ext cx="3608146" cy="14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28674" descr="limiter and distribut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752137"/>
            <a:ext cx="3367309" cy="202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674" y="2552198"/>
            <a:ext cx="930652" cy="109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Straight Arrow Connector 12"/>
          <p:cNvCxnSpPr>
            <a:cxnSpLocks noChangeShapeType="1"/>
          </p:cNvCxnSpPr>
          <p:nvPr/>
        </p:nvCxnSpPr>
        <p:spPr bwMode="auto">
          <a:xfrm>
            <a:off x="5334000" y="1885950"/>
            <a:ext cx="838200" cy="1905000"/>
          </a:xfrm>
          <a:prstGeom prst="straightConnector1">
            <a:avLst/>
          </a:prstGeom>
          <a:noFill/>
          <a:ln w="38100">
            <a:solidFill>
              <a:srgbClr val="008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546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4724400" cy="405765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Coaxial Helicity Injection (CHI) research on QUEST supports NSTX-U longer-term goal of non-inductive startup </a:t>
            </a:r>
            <a:r>
              <a:rPr lang="en-US" sz="2200" b="1" dirty="0" smtClean="0">
                <a:solidFill>
                  <a:srgbClr val="800000"/>
                </a:solidFill>
              </a:rPr>
              <a:t>(R18-2, RA18-3)</a:t>
            </a:r>
          </a:p>
          <a:p>
            <a:r>
              <a:rPr lang="en-US" sz="2200" dirty="0" smtClean="0"/>
              <a:t>The QUEST CHI system has been commissioned by U. Washington</a:t>
            </a:r>
          </a:p>
          <a:p>
            <a:r>
              <a:rPr lang="en-US" sz="2200" dirty="0" smtClean="0"/>
              <a:t>Steady progress increasing current using CHI</a:t>
            </a:r>
          </a:p>
          <a:p>
            <a:pPr lvl="1"/>
            <a:r>
              <a:rPr lang="en-US" sz="1800" dirty="0" smtClean="0"/>
              <a:t>Increased peak toroidal current from 29 kA (Dec. 2016) to 48 kA</a:t>
            </a:r>
          </a:p>
          <a:p>
            <a:pPr lvl="1"/>
            <a:r>
              <a:rPr lang="en-US" sz="1800" dirty="0" smtClean="0"/>
              <a:t>TSC simulations of CHI started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Major goal of the QUEST program is to generate </a:t>
            </a:r>
            <a:r>
              <a:rPr lang="en-US" sz="2400" b="1" dirty="0" smtClean="0"/>
              <a:t>steady-state fully non-inductive plasmas</a:t>
            </a:r>
            <a:endParaRPr lang="en-US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97544"/>
            <a:ext cx="4038600" cy="196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564" y="840994"/>
            <a:ext cx="1808636" cy="1959356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543800" y="1200150"/>
            <a:ext cx="1600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1pPr>
            <a:lvl2pPr marL="742950" indent="-285750" eaLnBrk="0" hangingPunct="0"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2pPr>
            <a:lvl3pPr marL="400050" eaLnBrk="0" hangingPunct="0"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3pPr>
            <a:lvl4pPr marL="1600200" indent="-228600" eaLnBrk="0" hangingPunct="0"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4pPr>
            <a:lvl5pPr marL="2057400" indent="-228600" eaLnBrk="0" hangingPunct="0"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 i="1">
                <a:solidFill>
                  <a:srgbClr val="1822CD"/>
                </a:solidFill>
                <a:latin typeface="Helvetica" charset="0"/>
                <a:ea typeface="MS PGothic" pitchFamily="34" charset="-128"/>
              </a:defRPr>
            </a:lvl9pPr>
          </a:lstStyle>
          <a:p>
            <a:pPr marL="0" indent="0" algn="ctr">
              <a:lnSpc>
                <a:spcPct val="110000"/>
              </a:lnSpc>
            </a:pPr>
            <a:r>
              <a:rPr lang="en-US" altLang="en-US" sz="1600" b="0" i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QUEST</a:t>
            </a:r>
          </a:p>
          <a:p>
            <a:pPr marL="0" indent="0" algn="ctr">
              <a:lnSpc>
                <a:spcPct val="110000"/>
              </a:lnSpc>
            </a:pPr>
            <a:r>
              <a:rPr lang="en-US" altLang="en-US" sz="1600" b="0" i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Spherical</a:t>
            </a:r>
          </a:p>
          <a:p>
            <a:pPr marL="0" indent="0" algn="ctr">
              <a:lnSpc>
                <a:spcPct val="110000"/>
              </a:lnSpc>
            </a:pPr>
            <a:r>
              <a:rPr lang="en-US" altLang="en-US" sz="1600" b="0" i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Tokamak</a:t>
            </a:r>
            <a:endParaRPr lang="en-US" altLang="en-US" sz="1600" b="0" i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21898" y="4629150"/>
            <a:ext cx="26597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R. Raman, U. Wash., M. Ono,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3418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3352800" cy="4057650"/>
          </a:xfrm>
        </p:spPr>
        <p:txBody>
          <a:bodyPr/>
          <a:lstStyle/>
          <a:p>
            <a:r>
              <a:rPr lang="en-US" dirty="0" smtClean="0"/>
              <a:t>28 GHz </a:t>
            </a:r>
            <a:r>
              <a:rPr lang="en-US" dirty="0" err="1" smtClean="0"/>
              <a:t>gyrotron</a:t>
            </a:r>
            <a:r>
              <a:rPr lang="en-US" dirty="0" smtClean="0"/>
              <a:t> being used similar to one proposed for NSTX-U</a:t>
            </a:r>
          </a:p>
          <a:p>
            <a:r>
              <a:rPr lang="en-US" dirty="0" smtClean="0"/>
              <a:t>Generated up to 85 kA with 230 kW</a:t>
            </a:r>
          </a:p>
          <a:p>
            <a:r>
              <a:rPr lang="en-US" dirty="0" smtClean="0"/>
              <a:t>Kinetic modeling of energetic electrons and current drive underway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ECCD being used on QUEST to assist </a:t>
            </a:r>
            <a:r>
              <a:rPr lang="en-US" b="1" dirty="0" smtClean="0"/>
              <a:t>current ramp-up</a:t>
            </a:r>
            <a:endParaRPr lang="en-US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047750"/>
            <a:ext cx="101090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QUEST_Shot_035716_230kW_1.25s_85kA_ECCD_subtitl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819150"/>
            <a:ext cx="3499974" cy="38868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21898" y="4580751"/>
            <a:ext cx="2018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8080"/>
                </a:solidFill>
              </a:rPr>
              <a:t>G. Taylor, N. </a:t>
            </a:r>
            <a:r>
              <a:rPr lang="en-US" sz="1200" dirty="0" err="1" smtClean="0">
                <a:solidFill>
                  <a:srgbClr val="008080"/>
                </a:solidFill>
              </a:rPr>
              <a:t>Bertelli</a:t>
            </a:r>
            <a:r>
              <a:rPr lang="en-US" sz="1200" dirty="0" smtClean="0">
                <a:solidFill>
                  <a:srgbClr val="008080"/>
                </a:solidFill>
              </a:rPr>
              <a:t>, PPPL</a:t>
            </a:r>
            <a:endParaRPr lang="en-US" sz="12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12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Research </a:t>
            </a:r>
            <a:r>
              <a:rPr lang="en-US" dirty="0" smtClean="0"/>
              <a:t>Milestones (R-): formal list of </a:t>
            </a:r>
            <a:r>
              <a:rPr lang="en-US" dirty="0" smtClean="0"/>
              <a:t>NSTX-U deliverables</a:t>
            </a:r>
          </a:p>
          <a:p>
            <a:pPr lvl="1"/>
            <a:r>
              <a:rPr lang="en-US" sz="2200" dirty="0" smtClean="0"/>
              <a:t>Primarily carried out by PPPL researchers directly funded by </a:t>
            </a:r>
            <a:r>
              <a:rPr lang="en-US" sz="2200" dirty="0" smtClean="0"/>
              <a:t>NSTX</a:t>
            </a:r>
            <a:r>
              <a:rPr lang="en-US" sz="2200" dirty="0" smtClean="0"/>
              <a:t>-U, ITER </a:t>
            </a:r>
            <a:r>
              <a:rPr lang="en-US" sz="2200" dirty="0" smtClean="0"/>
              <a:t>&amp;</a:t>
            </a:r>
            <a:r>
              <a:rPr lang="en-US" sz="2200" dirty="0" smtClean="0"/>
              <a:t> Tokamak and/or </a:t>
            </a:r>
            <a:r>
              <a:rPr lang="en-US" sz="2200" dirty="0" smtClean="0"/>
              <a:t>Theory Divisions</a:t>
            </a:r>
          </a:p>
          <a:p>
            <a:r>
              <a:rPr lang="en-US" dirty="0" smtClean="0"/>
              <a:t>Research Activities (RA-): </a:t>
            </a:r>
            <a:r>
              <a:rPr lang="en-US" dirty="0" smtClean="0"/>
              <a:t>research that can benefit both </a:t>
            </a:r>
            <a:r>
              <a:rPr lang="en-US" dirty="0" smtClean="0"/>
              <a:t>ST- and non-ST devices</a:t>
            </a:r>
          </a:p>
          <a:p>
            <a:pPr lvl="1"/>
            <a:r>
              <a:rPr lang="en-US" sz="2200" dirty="0"/>
              <a:t>W</a:t>
            </a:r>
            <a:r>
              <a:rPr lang="en-US" sz="2200" dirty="0" smtClean="0"/>
              <a:t>ork </a:t>
            </a:r>
            <a:r>
              <a:rPr lang="en-US" sz="2200" dirty="0" smtClean="0"/>
              <a:t>carried out by both PPPL and non-PPPL researchers</a:t>
            </a:r>
          </a:p>
          <a:p>
            <a:pPr lvl="1"/>
            <a:r>
              <a:rPr lang="en-US" sz="2200" dirty="0" smtClean="0"/>
              <a:t>Non-PPPL researcher work supported by transferred and/or </a:t>
            </a:r>
            <a:r>
              <a:rPr lang="en-US" sz="2200" dirty="0" smtClean="0"/>
              <a:t>separate </a:t>
            </a:r>
            <a:r>
              <a:rPr lang="en-US" sz="2200" dirty="0" smtClean="0"/>
              <a:t>funding on other devices</a:t>
            </a:r>
          </a:p>
          <a:p>
            <a:pPr lvl="1"/>
            <a:r>
              <a:rPr lang="en-US" sz="2200" dirty="0" smtClean="0"/>
              <a:t>Means by which collaborators who worked on NSTX-U can keep in touch and communicate ongoing work</a:t>
            </a:r>
            <a:endParaRPr lang="en-US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NSTX-U Research Goals </a:t>
            </a:r>
            <a:r>
              <a:rPr lang="en-US" dirty="0" smtClean="0"/>
              <a:t>will be accomplished by </a:t>
            </a:r>
            <a:br>
              <a:rPr lang="en-US" dirty="0" smtClean="0"/>
            </a:br>
            <a:r>
              <a:rPr lang="en-US" dirty="0" smtClean="0"/>
              <a:t>several means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51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JRT18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336699"/>
                </a:solidFill>
              </a:rPr>
              <a:t>Test predictive models of fast ion transport by multiple AEs</a:t>
            </a:r>
          </a:p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R18-1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800000"/>
                </a:solidFill>
              </a:rPr>
              <a:t>Develop/benchmark reduced heat flux and thermo-mechanical models for PFCs/ monitoring</a:t>
            </a:r>
          </a:p>
          <a:p>
            <a:r>
              <a:rPr lang="en-US" dirty="0" smtClean="0">
                <a:hlinkClick r:id="rId2"/>
              </a:rPr>
              <a:t>R18-2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800000"/>
                </a:solidFill>
              </a:rPr>
              <a:t>Develop simulation framework for ST breakdown and current ramp-up</a:t>
            </a:r>
          </a:p>
          <a:p>
            <a:r>
              <a:rPr lang="en-US" dirty="0" smtClean="0">
                <a:hlinkClick r:id="rId2"/>
              </a:rPr>
              <a:t>R18-3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800000"/>
                </a:solidFill>
              </a:rPr>
              <a:t>Validate/further develop reduced models for thermal e</a:t>
            </a:r>
            <a:r>
              <a:rPr lang="en-US" baseline="30000" dirty="0" smtClean="0">
                <a:solidFill>
                  <a:srgbClr val="800000"/>
                </a:solidFill>
              </a:rPr>
              <a:t>-</a:t>
            </a:r>
            <a:r>
              <a:rPr lang="en-US" dirty="0" smtClean="0">
                <a:solidFill>
                  <a:srgbClr val="800000"/>
                </a:solidFill>
              </a:rPr>
              <a:t> transport in STs</a:t>
            </a:r>
          </a:p>
          <a:p>
            <a:r>
              <a:rPr lang="en-US" dirty="0" smtClean="0">
                <a:hlinkClick r:id="rId2"/>
              </a:rPr>
              <a:t>R18-4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800000"/>
                </a:solidFill>
              </a:rPr>
              <a:t>Optimize energetic particle distribution function for improved plasma performance</a:t>
            </a:r>
          </a:p>
          <a:p>
            <a:r>
              <a:rPr lang="en-US" dirty="0" smtClean="0">
                <a:solidFill>
                  <a:srgbClr val="800000"/>
                </a:solidFill>
                <a:hlinkClick r:id="rId2"/>
              </a:rPr>
              <a:t>RA18-1</a:t>
            </a:r>
            <a:r>
              <a:rPr lang="en-US" dirty="0" smtClean="0">
                <a:solidFill>
                  <a:srgbClr val="800000"/>
                </a:solidFill>
              </a:rPr>
              <a:t>: Validation of non-axisymmetric plasma response modeling</a:t>
            </a:r>
          </a:p>
          <a:p>
            <a:r>
              <a:rPr lang="en-US" dirty="0" smtClean="0">
                <a:solidFill>
                  <a:srgbClr val="800000"/>
                </a:solidFill>
                <a:hlinkClick r:id="rId2"/>
              </a:rPr>
              <a:t>RA18-2</a:t>
            </a:r>
            <a:r>
              <a:rPr lang="en-US" dirty="0" smtClean="0">
                <a:solidFill>
                  <a:srgbClr val="800000"/>
                </a:solidFill>
              </a:rPr>
              <a:t>: Develop self consistent calculation of fast wave and energetic ion interactions</a:t>
            </a:r>
          </a:p>
          <a:p>
            <a:r>
              <a:rPr lang="en-US" dirty="0" smtClean="0">
                <a:solidFill>
                  <a:srgbClr val="800000"/>
                </a:solidFill>
                <a:hlinkClick r:id="rId2"/>
              </a:rPr>
              <a:t>RA18-3</a:t>
            </a:r>
            <a:r>
              <a:rPr lang="en-US" dirty="0" smtClean="0">
                <a:solidFill>
                  <a:srgbClr val="800000"/>
                </a:solidFill>
              </a:rPr>
              <a:t>: Assess transient CHI startup potential for ST current initiation</a:t>
            </a:r>
          </a:p>
          <a:p>
            <a:endParaRPr lang="en-US" dirty="0" smtClean="0">
              <a:solidFill>
                <a:srgbClr val="336699"/>
              </a:solidFill>
            </a:endParaRPr>
          </a:p>
          <a:p>
            <a:r>
              <a:rPr lang="en-US" dirty="0" smtClean="0">
                <a:hlinkClick r:id="rId3"/>
              </a:rPr>
              <a:t>R19-1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008080"/>
                </a:solidFill>
              </a:rPr>
              <a:t>Assess H-mode energy confinement and pedestal with higher B</a:t>
            </a:r>
            <a:r>
              <a:rPr lang="en-US" baseline="-25000" dirty="0" smtClean="0">
                <a:solidFill>
                  <a:srgbClr val="008080"/>
                </a:solidFill>
              </a:rPr>
              <a:t>T</a:t>
            </a:r>
            <a:r>
              <a:rPr lang="en-US" dirty="0" smtClean="0">
                <a:solidFill>
                  <a:srgbClr val="008080"/>
                </a:solidFill>
              </a:rPr>
              <a:t>, </a:t>
            </a:r>
            <a:r>
              <a:rPr lang="en-US" dirty="0" err="1" smtClean="0">
                <a:solidFill>
                  <a:srgbClr val="008080"/>
                </a:solidFill>
              </a:rPr>
              <a:t>I</a:t>
            </a:r>
            <a:r>
              <a:rPr lang="en-US" baseline="-25000" dirty="0" err="1" smtClean="0">
                <a:solidFill>
                  <a:srgbClr val="008080"/>
                </a:solidFill>
              </a:rPr>
              <a:t>p</a:t>
            </a:r>
            <a:r>
              <a:rPr lang="en-US" dirty="0">
                <a:solidFill>
                  <a:srgbClr val="008080"/>
                </a:solidFill>
              </a:rPr>
              <a:t> </a:t>
            </a:r>
            <a:r>
              <a:rPr lang="en-US" dirty="0" smtClean="0">
                <a:solidFill>
                  <a:srgbClr val="008080"/>
                </a:solidFill>
              </a:rPr>
              <a:t>and NB heating power</a:t>
            </a:r>
          </a:p>
          <a:p>
            <a:r>
              <a:rPr lang="en-US" dirty="0" smtClean="0">
                <a:hlinkClick r:id="rId3"/>
              </a:rPr>
              <a:t>R19-2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008080"/>
                </a:solidFill>
              </a:rPr>
              <a:t>Demonstrate optimized ramp-up scenarios in STs</a:t>
            </a:r>
          </a:p>
          <a:p>
            <a:r>
              <a:rPr lang="en-US" dirty="0" smtClean="0">
                <a:hlinkClick r:id="rId3"/>
              </a:rPr>
              <a:t>R19-3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008080"/>
                </a:solidFill>
              </a:rPr>
              <a:t>Validate tearing mode physics for tearing avoidance in high performance scenarios</a:t>
            </a:r>
          </a:p>
          <a:p>
            <a:r>
              <a:rPr lang="en-US" dirty="0" smtClean="0">
                <a:hlinkClick r:id="rId3"/>
              </a:rPr>
              <a:t>R19-4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008080"/>
                </a:solidFill>
              </a:rPr>
              <a:t>Assess effects of NB injection parameters on fast ion distribution and NB-driven current profile</a:t>
            </a:r>
          </a:p>
          <a:p>
            <a:r>
              <a:rPr lang="en-US" dirty="0" smtClean="0">
                <a:solidFill>
                  <a:srgbClr val="008080"/>
                </a:solidFill>
                <a:hlinkClick r:id="rId3"/>
              </a:rPr>
              <a:t>RA19-1</a:t>
            </a:r>
            <a:r>
              <a:rPr lang="en-US" dirty="0" smtClean="0">
                <a:solidFill>
                  <a:srgbClr val="008080"/>
                </a:solidFill>
              </a:rPr>
              <a:t>: Expand disruption prediction and avoidance capability for tokamaks</a:t>
            </a:r>
          </a:p>
          <a:p>
            <a:r>
              <a:rPr lang="en-US" dirty="0" smtClean="0">
                <a:solidFill>
                  <a:srgbClr val="008080"/>
                </a:solidFill>
                <a:hlinkClick r:id="rId3"/>
              </a:rPr>
              <a:t>RA19-2</a:t>
            </a:r>
            <a:r>
              <a:rPr lang="en-US" dirty="0" smtClean="0">
                <a:solidFill>
                  <a:srgbClr val="008080"/>
                </a:solidFill>
              </a:rPr>
              <a:t>: Assess importance of H-species in HHFW-heated NSTX-U full-field plasmas</a:t>
            </a:r>
            <a:endParaRPr lang="en-US" dirty="0">
              <a:solidFill>
                <a:srgbClr val="00808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NSTX-U Research Milestones and Activities cover the full range of science topics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49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600" dirty="0" smtClean="0"/>
              <a:t>&gt;Σ3 PPPL FTE researchers funded directly through ITER and Tokamak (I&amp;T) Division to work with PPPL Team on DIII-D</a:t>
            </a:r>
          </a:p>
          <a:p>
            <a:pPr lvl="1"/>
            <a:r>
              <a:rPr lang="en-US" sz="2200" dirty="0"/>
              <a:t>NSTX-U researchers contributed to 2017 I&amp;T Notable Outcome on modeling EP losses due to </a:t>
            </a:r>
            <a:r>
              <a:rPr lang="en-US" sz="2200" dirty="0" smtClean="0"/>
              <a:t>AEs</a:t>
            </a:r>
          </a:p>
          <a:p>
            <a:r>
              <a:rPr lang="en-US" sz="2600" dirty="0" smtClean="0"/>
              <a:t>Two week </a:t>
            </a:r>
            <a:r>
              <a:rPr lang="en-US" sz="2600" dirty="0"/>
              <a:t>(8 days</a:t>
            </a:r>
            <a:r>
              <a:rPr lang="en-US" sz="2600" dirty="0" smtClean="0"/>
              <a:t>) </a:t>
            </a:r>
            <a:r>
              <a:rPr lang="en-US" sz="2600" dirty="0" smtClean="0"/>
              <a:t>dedicated </a:t>
            </a:r>
            <a:r>
              <a:rPr lang="en-US" sz="2600" dirty="0" smtClean="0"/>
              <a:t>campaign in 2017 </a:t>
            </a:r>
            <a:endParaRPr lang="en-US" sz="2600" dirty="0" smtClean="0"/>
          </a:p>
          <a:p>
            <a:pPr lvl="1"/>
            <a:r>
              <a:rPr lang="en-US" sz="2200" dirty="0" smtClean="0"/>
              <a:t>Proposals </a:t>
            </a:r>
            <a:r>
              <a:rPr lang="en-US" sz="2200" dirty="0" smtClean="0"/>
              <a:t>submitted and prioritized based on</a:t>
            </a:r>
            <a:r>
              <a:rPr lang="en-US" sz="2200" dirty="0"/>
              <a:t> </a:t>
            </a:r>
            <a:r>
              <a:rPr lang="en-US" sz="2200" dirty="0" smtClean="0"/>
              <a:t>near</a:t>
            </a:r>
            <a:r>
              <a:rPr lang="en-US" sz="2200" dirty="0"/>
              <a:t>-term NSTX-U goals (including JRT), well-defined ideas that require minimal development time, </a:t>
            </a:r>
            <a:r>
              <a:rPr lang="en-US" sz="2200" dirty="0" smtClean="0"/>
              <a:t>early career </a:t>
            </a:r>
            <a:r>
              <a:rPr lang="en-US" sz="2200" dirty="0"/>
              <a:t>considerations</a:t>
            </a:r>
          </a:p>
          <a:p>
            <a:pPr lvl="1"/>
            <a:r>
              <a:rPr lang="en-US" sz="2200" dirty="0"/>
              <a:t>Selections finalized after discussions with GA, FFCC in </a:t>
            </a:r>
            <a:r>
              <a:rPr lang="en-US" sz="2200" dirty="0" smtClean="0"/>
              <a:t>December 2016</a:t>
            </a:r>
            <a:endParaRPr lang="en-US" sz="2200" dirty="0"/>
          </a:p>
          <a:p>
            <a:pPr lvl="1"/>
            <a:r>
              <a:rPr lang="en-US" sz="2200" dirty="0" smtClean="0"/>
              <a:t>Approximately </a:t>
            </a:r>
            <a:r>
              <a:rPr lang="en-US" sz="2200" dirty="0" smtClean="0"/>
              <a:t>50% of run time allocated to non-PPPL researchers</a:t>
            </a:r>
            <a:endParaRPr lang="en-US" sz="22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DIII-D collaboration: two types of opportunities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85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800100"/>
            <a:ext cx="8991600" cy="933450"/>
          </a:xfrm>
        </p:spPr>
        <p:txBody>
          <a:bodyPr>
            <a:normAutofit fontScale="77500" lnSpcReduction="20000"/>
          </a:bodyPr>
          <a:lstStyle/>
          <a:p>
            <a:r>
              <a:rPr lang="en-US" sz="2600" dirty="0" smtClean="0"/>
              <a:t>Plasma startup scenario development in anticipation of MAST</a:t>
            </a:r>
            <a:r>
              <a:rPr lang="en-US" sz="2600" dirty="0"/>
              <a:t>-U ops in Spring ‘18 (plasma/</a:t>
            </a:r>
            <a:r>
              <a:rPr lang="en-US" sz="2600" dirty="0" err="1"/>
              <a:t>config</a:t>
            </a:r>
            <a:r>
              <a:rPr lang="en-US" sz="2600" dirty="0"/>
              <a:t> commissioning), Fall ‘18 (physics experiments</a:t>
            </a:r>
            <a:r>
              <a:rPr lang="en-US" sz="2600" dirty="0" smtClean="0"/>
              <a:t>)</a:t>
            </a:r>
          </a:p>
          <a:p>
            <a:pPr lvl="1"/>
            <a:r>
              <a:rPr lang="en-US" sz="2200" dirty="0" smtClean="0"/>
              <a:t>D</a:t>
            </a:r>
            <a:r>
              <a:rPr lang="en-US" sz="2200" dirty="0"/>
              <a:t>. </a:t>
            </a:r>
            <a:r>
              <a:rPr lang="en-US" sz="2200" dirty="0" err="1"/>
              <a:t>Battaglia</a:t>
            </a:r>
            <a:r>
              <a:rPr lang="en-US" sz="2200" dirty="0"/>
              <a:t> spent 2 ½ months at MAST-U </a:t>
            </a:r>
            <a:r>
              <a:rPr lang="en-US" sz="2200" dirty="0" smtClean="0"/>
              <a:t>Summer 2017; plans additional visits</a:t>
            </a:r>
            <a:endParaRPr lang="en-US" sz="22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MAST-U collaboration has started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76200" y="1809750"/>
            <a:ext cx="4038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3366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 kern="1200">
                <a:solidFill>
                  <a:srgbClr val="92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808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/>
              <a:t>ST devices have common goals</a:t>
            </a:r>
          </a:p>
          <a:p>
            <a:pPr lvl="1"/>
            <a:r>
              <a:rPr lang="en-US" sz="2300" dirty="0" smtClean="0"/>
              <a:t>Robust, flexible startup with active feedback assist</a:t>
            </a:r>
          </a:p>
          <a:p>
            <a:pPr lvl="1"/>
            <a:r>
              <a:rPr lang="en-US" sz="2300" dirty="0" smtClean="0"/>
              <a:t>Broad j(r)/low </a:t>
            </a:r>
            <a:r>
              <a:rPr lang="en-US" sz="2300" i="1" dirty="0" smtClean="0">
                <a:latin typeface="Brush Script MT Italic"/>
                <a:cs typeface="Brush Script MT Italic"/>
              </a:rPr>
              <a:t>l</a:t>
            </a:r>
            <a:r>
              <a:rPr lang="en-US" sz="2300" baseline="-25000" dirty="0" smtClean="0"/>
              <a:t>i</a:t>
            </a:r>
            <a:r>
              <a:rPr lang="en-US" sz="2300" dirty="0" smtClean="0"/>
              <a:t> to increase </a:t>
            </a:r>
            <a:r>
              <a:rPr lang="en-US" sz="2300" dirty="0" err="1" smtClean="0"/>
              <a:t>κ</a:t>
            </a:r>
            <a:r>
              <a:rPr lang="en-US" sz="2300" dirty="0" smtClean="0"/>
              <a:t>, avoid low-q</a:t>
            </a:r>
            <a:r>
              <a:rPr lang="en-US" sz="2300" baseline="-25000" dirty="0" smtClean="0"/>
              <a:t>0</a:t>
            </a:r>
            <a:r>
              <a:rPr lang="en-US" sz="2300" dirty="0" smtClean="0"/>
              <a:t> MHD activity</a:t>
            </a:r>
          </a:p>
          <a:p>
            <a:pPr lvl="1"/>
            <a:r>
              <a:rPr lang="en-US" sz="2300" dirty="0" smtClean="0"/>
              <a:t>Minimize flux consumption</a:t>
            </a:r>
          </a:p>
          <a:p>
            <a:pPr lvl="1"/>
            <a:endParaRPr lang="en-US" dirty="0" smtClean="0"/>
          </a:p>
          <a:p>
            <a:r>
              <a:rPr lang="en-US" sz="2600" dirty="0" smtClean="0"/>
              <a:t>Ported LRDFIT for startup modeling </a:t>
            </a:r>
            <a:r>
              <a:rPr lang="en-US" b="1" dirty="0" smtClean="0">
                <a:solidFill>
                  <a:srgbClr val="800000"/>
                </a:solidFill>
              </a:rPr>
              <a:t>(R18-2, 19-2)</a:t>
            </a:r>
          </a:p>
          <a:p>
            <a:pPr lvl="1"/>
            <a:r>
              <a:rPr lang="en-US" sz="2200" dirty="0" smtClean="0"/>
              <a:t>Validated on MAST data</a:t>
            </a:r>
          </a:p>
          <a:p>
            <a:pPr lvl="1"/>
            <a:r>
              <a:rPr lang="en-US" sz="2200" dirty="0" smtClean="0"/>
              <a:t>Developed high order null scenario</a:t>
            </a:r>
            <a:endParaRPr lang="en-US" sz="2200" dirty="0"/>
          </a:p>
        </p:txBody>
      </p:sp>
      <p:grpSp>
        <p:nvGrpSpPr>
          <p:cNvPr id="5" name="Group 4"/>
          <p:cNvGrpSpPr/>
          <p:nvPr/>
        </p:nvGrpSpPr>
        <p:grpSpPr>
          <a:xfrm>
            <a:off x="4419600" y="1564018"/>
            <a:ext cx="4088428" cy="2836532"/>
            <a:chOff x="4114800" y="993921"/>
            <a:chExt cx="4876800" cy="3383500"/>
          </a:xfrm>
        </p:grpSpPr>
        <p:grpSp>
          <p:nvGrpSpPr>
            <p:cNvPr id="6" name="Group 5"/>
            <p:cNvGrpSpPr/>
            <p:nvPr/>
          </p:nvGrpSpPr>
          <p:grpSpPr>
            <a:xfrm>
              <a:off x="4114800" y="993921"/>
              <a:ext cx="4876800" cy="3383500"/>
              <a:chOff x="4114800" y="993921"/>
              <a:chExt cx="4876800" cy="33835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14800" y="993921"/>
                <a:ext cx="4789632" cy="3383500"/>
              </a:xfrm>
              <a:prstGeom prst="rect">
                <a:avLst/>
              </a:prstGeom>
            </p:spPr>
          </p:pic>
          <p:sp>
            <p:nvSpPr>
              <p:cNvPr id="9" name="Rectangle 8"/>
              <p:cNvSpPr/>
              <p:nvPr/>
            </p:nvSpPr>
            <p:spPr>
              <a:xfrm>
                <a:off x="8839200" y="1885950"/>
                <a:ext cx="152400" cy="2133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8839200" y="1276350"/>
              <a:ext cx="152400" cy="1524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Arrow Connector 9"/>
          <p:cNvCxnSpPr/>
          <p:nvPr/>
        </p:nvCxnSpPr>
        <p:spPr>
          <a:xfrm flipV="1">
            <a:off x="3581400" y="3486150"/>
            <a:ext cx="838200" cy="53340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" y="4324350"/>
            <a:ext cx="88280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Additional collaborations being developed in areas of transport, EP and core MHD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solidFill>
                  <a:srgbClr val="800000"/>
                </a:solidFill>
              </a:rPr>
              <a:t>R18-3,4, R19-1,3,4</a:t>
            </a:r>
            <a:endParaRPr lang="en-US" sz="16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6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>
                <a:solidFill>
                  <a:srgbClr val="000000"/>
                </a:solidFill>
              </a:rPr>
              <a:t>EAST (China): </a:t>
            </a:r>
            <a:r>
              <a:rPr lang="en-US" dirty="0" smtClean="0"/>
              <a:t>edge physics, plasma materials interactions, effect of lithium</a:t>
            </a:r>
            <a:endParaRPr lang="en-US" b="1" dirty="0" smtClean="0">
              <a:solidFill>
                <a:srgbClr val="8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ASDEX-U, W7-X (Germany): </a:t>
            </a:r>
            <a:r>
              <a:rPr lang="en-US" dirty="0" smtClean="0"/>
              <a:t>wall conditioning using boron powder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QUEST </a:t>
            </a:r>
            <a:r>
              <a:rPr lang="en-US" dirty="0">
                <a:solidFill>
                  <a:srgbClr val="000000"/>
                </a:solidFill>
              </a:rPr>
              <a:t>(Japan): </a:t>
            </a:r>
            <a:r>
              <a:rPr lang="en-US" dirty="0"/>
              <a:t>Full non-inductive operation (CHI, ECCD) 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HL-2A (China): </a:t>
            </a:r>
            <a:r>
              <a:rPr lang="en-US" dirty="0" smtClean="0"/>
              <a:t>LH stabilization of ELMs, effects of NTMs on fast ions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KSTAR (S. Korea): </a:t>
            </a:r>
            <a:r>
              <a:rPr lang="en-US" dirty="0" smtClean="0"/>
              <a:t>Core MHD, rotation physics, plasma control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LAPD: </a:t>
            </a:r>
            <a:r>
              <a:rPr lang="en-US" dirty="0" smtClean="0"/>
              <a:t>RF coupling and heating physics</a:t>
            </a:r>
            <a:endParaRPr lang="en-US" b="1" dirty="0" smtClean="0">
              <a:solidFill>
                <a:srgbClr val="8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Researchers are actively engaging in </a:t>
            </a:r>
            <a:r>
              <a:rPr lang="en-US" sz="2400" dirty="0" smtClean="0"/>
              <a:t>other domestic </a:t>
            </a:r>
            <a:r>
              <a:rPr lang="en-US" sz="2400" dirty="0"/>
              <a:t>and international collaborations during Recovery</a:t>
            </a:r>
          </a:p>
        </p:txBody>
      </p:sp>
    </p:spTree>
    <p:extLst>
      <p:ext uri="{BB962C8B-B14F-4D97-AF65-F5344CB8AC3E}">
        <p14:creationId xmlns:p14="http://schemas.microsoft.com/office/powerpoint/2010/main" val="738004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collaborations </a:t>
            </a:r>
            <a:r>
              <a:rPr lang="en-US" dirty="0" smtClean="0"/>
              <a:t>address key questions?</a:t>
            </a:r>
            <a:endParaRPr lang="en-US" dirty="0"/>
          </a:p>
        </p:txBody>
      </p:sp>
      <p:sp>
        <p:nvSpPr>
          <p:cNvPr id="5" name="Pentagon 4"/>
          <p:cNvSpPr/>
          <p:nvPr/>
        </p:nvSpPr>
        <p:spPr>
          <a:xfrm>
            <a:off x="76200" y="1581150"/>
            <a:ext cx="1371598" cy="990600"/>
          </a:xfrm>
          <a:prstGeom prst="homePlate">
            <a:avLst>
              <a:gd name="adj" fmla="val 133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Core</a:t>
            </a:r>
          </a:p>
          <a:p>
            <a:pPr algn="ctr"/>
            <a:r>
              <a:rPr lang="en-US" sz="1000" dirty="0" smtClean="0"/>
              <a:t>W. </a:t>
            </a:r>
            <a:r>
              <a:rPr lang="en-US" sz="1000" dirty="0" err="1" smtClean="0"/>
              <a:t>Guttenfelder</a:t>
            </a:r>
            <a:endParaRPr lang="en-US" sz="1000" dirty="0"/>
          </a:p>
          <a:p>
            <a:pPr algn="ctr"/>
            <a:r>
              <a:rPr lang="en-US" sz="1000" dirty="0" smtClean="0"/>
              <a:t>M. Podesta</a:t>
            </a:r>
          </a:p>
          <a:p>
            <a:pPr algn="ctr"/>
            <a:r>
              <a:rPr lang="en-US" sz="1000" dirty="0" smtClean="0"/>
              <a:t>S. </a:t>
            </a:r>
            <a:r>
              <a:rPr lang="en-US" sz="1000" dirty="0" err="1" smtClean="0"/>
              <a:t>Sabbagh</a:t>
            </a:r>
            <a:endParaRPr lang="en-US" sz="1000" dirty="0" smtClean="0"/>
          </a:p>
        </p:txBody>
      </p:sp>
      <p:sp>
        <p:nvSpPr>
          <p:cNvPr id="7" name="Pentagon 6"/>
          <p:cNvSpPr/>
          <p:nvPr/>
        </p:nvSpPr>
        <p:spPr>
          <a:xfrm>
            <a:off x="76200" y="1123950"/>
            <a:ext cx="1371598" cy="457200"/>
          </a:xfrm>
          <a:prstGeom prst="homePlate">
            <a:avLst>
              <a:gd name="adj" fmla="val 283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Scenarios</a:t>
            </a:r>
          </a:p>
          <a:p>
            <a:pPr algn="ctr"/>
            <a:r>
              <a:rPr lang="en-US" sz="1000" dirty="0" smtClean="0"/>
              <a:t>D. </a:t>
            </a:r>
            <a:r>
              <a:rPr lang="en-US" sz="1000" dirty="0" err="1" smtClean="0"/>
              <a:t>Battaglia</a:t>
            </a:r>
            <a:endParaRPr lang="en-US" sz="1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84239" y="742950"/>
            <a:ext cx="111116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Arial Narrow" panose="020B0606020202030204" pitchFamily="34" charset="0"/>
              </a:rPr>
              <a:t>Science Group </a:t>
            </a:r>
            <a:r>
              <a:rPr lang="en-US" sz="1200" dirty="0" smtClean="0">
                <a:latin typeface="Arial Narrow" panose="020B0606020202030204" pitchFamily="34" charset="0"/>
              </a:rPr>
              <a:t>and presenter</a:t>
            </a:r>
            <a:endParaRPr lang="en-US" sz="1200" dirty="0"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447799" y="742950"/>
            <a:ext cx="7696201" cy="4133850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buNone/>
            </a:pPr>
            <a:r>
              <a:rPr lang="en-US" sz="2400" b="1" dirty="0" smtClean="0">
                <a:latin typeface="Arial Narrow" panose="020B0606020202030204" pitchFamily="34" charset="0"/>
              </a:rPr>
              <a:t>Key research questions: 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First 1-3 years</a:t>
            </a:r>
            <a:r>
              <a:rPr lang="en-US" sz="2400" b="1" dirty="0" smtClean="0">
                <a:latin typeface="Arial Narrow" panose="020B0606020202030204" pitchFamily="34" charset="0"/>
              </a:rPr>
              <a:t>, </a:t>
            </a:r>
            <a:r>
              <a:rPr lang="en-US" sz="2400" b="1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3-5 years, </a:t>
            </a:r>
            <a:r>
              <a:rPr 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5-10 years</a:t>
            </a:r>
            <a:endParaRPr lang="en-US" sz="2400" b="1" dirty="0">
              <a:latin typeface="Arial Narrow" panose="020B0606020202030204" pitchFamily="34" charset="0"/>
            </a:endParaRP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a high-performance ST have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100% non-inductive current,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equilibrated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Does “ST” confinement scaling persist to (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3</a:t>
            </a:r>
            <a:r>
              <a:rPr lang="en-US" sz="2000" dirty="0">
                <a:solidFill>
                  <a:srgbClr val="0000FF"/>
                </a:solidFill>
                <a:latin typeface="Calibri"/>
                <a:cs typeface="Calibri"/>
              </a:rPr>
              <a:t>×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latin typeface="Arial Narrow" panose="020B0606020202030204" pitchFamily="34" charset="0"/>
              </a:rPr>
              <a:t>to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6</a:t>
            </a:r>
            <a:r>
              <a:rPr lang="en-US" sz="2000" dirty="0" smtClean="0">
                <a:solidFill>
                  <a:srgbClr val="CC00FF"/>
                </a:solidFill>
                <a:latin typeface="Calibri"/>
                <a:cs typeface="Calibri"/>
              </a:rPr>
              <a:t>×</a:t>
            </a:r>
            <a:r>
              <a:rPr lang="en-US" sz="2000" dirty="0" smtClean="0">
                <a:latin typeface="Calibri"/>
                <a:cs typeface="Calibri"/>
              </a:rPr>
              <a:t>) </a:t>
            </a:r>
            <a:r>
              <a:rPr lang="en-US" sz="2000" dirty="0" smtClean="0">
                <a:latin typeface="Arial Narrow" panose="020B0606020202030204" pitchFamily="34" charset="0"/>
              </a:rPr>
              <a:t>lower </a:t>
            </a:r>
            <a:r>
              <a:rPr lang="en-US" sz="2000" dirty="0" err="1" smtClean="0">
                <a:latin typeface="Arial Narrow" panose="020B0606020202030204" pitchFamily="34" charset="0"/>
              </a:rPr>
              <a:t>collisionality</a:t>
            </a:r>
            <a:r>
              <a:rPr lang="en-US" sz="2000" dirty="0" smtClean="0"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latin typeface="Symbol" panose="05050102010706020507" pitchFamily="18" charset="2"/>
              </a:rPr>
              <a:t>n</a:t>
            </a:r>
            <a:r>
              <a:rPr lang="en-US" sz="2000" dirty="0" smtClean="0">
                <a:latin typeface="Arial Narrow" panose="020B0606020202030204" pitchFamily="34" charset="0"/>
              </a:rPr>
              <a:t>*?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</a:t>
            </a:r>
            <a:r>
              <a:rPr lang="en-US" sz="2000" dirty="0" err="1" smtClean="0">
                <a:latin typeface="Arial Narrow" panose="020B0606020202030204" pitchFamily="34" charset="0"/>
              </a:rPr>
              <a:t>Alfvénic</a:t>
            </a:r>
            <a:r>
              <a:rPr lang="en-US" sz="2000" dirty="0" smtClean="0">
                <a:latin typeface="Arial Narrow" panose="020B0606020202030204" pitchFamily="34" charset="0"/>
              </a:rPr>
              <a:t> instabilities be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modelled/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understood, manipulated </a:t>
            </a:r>
            <a:r>
              <a:rPr lang="en-US" sz="2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to control core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passive &amp; active RWM stabilization be achieved at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low </a:t>
            </a:r>
            <a:r>
              <a:rPr lang="en-US" sz="2000" dirty="0" smtClean="0">
                <a:solidFill>
                  <a:srgbClr val="0000FF"/>
                </a:solidFill>
                <a:latin typeface="Symbol" panose="05050102010706020507" pitchFamily="18" charset="2"/>
              </a:rPr>
              <a:t>n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* </a:t>
            </a:r>
            <a:r>
              <a:rPr lang="en-US" sz="2000" dirty="0" smtClean="0">
                <a:latin typeface="Arial Narrow" panose="020B0606020202030204" pitchFamily="34" charset="0"/>
              </a:rPr>
              <a:t>and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sustained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How will pedestal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transport</a:t>
            </a:r>
            <a:r>
              <a:rPr lang="en-US" sz="2000" dirty="0" smtClean="0"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&amp; turbulence </a:t>
            </a:r>
            <a:r>
              <a:rPr lang="en-US" sz="2000" dirty="0" smtClean="0">
                <a:latin typeface="Arial Narrow" panose="020B0606020202030204" pitchFamily="34" charset="0"/>
              </a:rPr>
              <a:t>vary vs </a:t>
            </a:r>
            <a:r>
              <a:rPr lang="en-US" sz="2000" dirty="0">
                <a:solidFill>
                  <a:srgbClr val="0000FF"/>
                </a:solidFill>
                <a:latin typeface="Arial Narrow" panose="020B0606020202030204" pitchFamily="34" charset="0"/>
              </a:rPr>
              <a:t>lower </a:t>
            </a:r>
            <a:r>
              <a:rPr lang="en-US" sz="2000" dirty="0">
                <a:solidFill>
                  <a:srgbClr val="0000FF"/>
                </a:solidFill>
                <a:latin typeface="Symbol" panose="05050102010706020507" pitchFamily="18" charset="2"/>
              </a:rPr>
              <a:t>n</a:t>
            </a:r>
            <a:r>
              <a:rPr lang="en-US" sz="2000" dirty="0">
                <a:solidFill>
                  <a:srgbClr val="0000FF"/>
                </a:solidFill>
                <a:latin typeface="Arial Narrow" panose="020B0606020202030204" pitchFamily="34" charset="0"/>
              </a:rPr>
              <a:t>*,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higher I</a:t>
            </a:r>
            <a:r>
              <a:rPr lang="en-US" sz="2000" baseline="-25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P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, Li coatings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How </a:t>
            </a:r>
            <a:r>
              <a:rPr lang="en-US" sz="2000" dirty="0">
                <a:latin typeface="Arial Narrow" panose="020B0606020202030204" pitchFamily="34" charset="0"/>
              </a:rPr>
              <a:t>does </a:t>
            </a:r>
            <a:r>
              <a:rPr lang="en-US" sz="2000" dirty="0">
                <a:solidFill>
                  <a:srgbClr val="0000FF"/>
                </a:solidFill>
                <a:latin typeface="Arial Narrow" panose="020B0606020202030204" pitchFamily="34" charset="0"/>
              </a:rPr>
              <a:t>heat-flux width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scale?   Can n</a:t>
            </a:r>
            <a:r>
              <a:rPr lang="en-US" sz="2000" baseline="-25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e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control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be sustained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 </a:t>
            </a:r>
            <a:r>
              <a:rPr lang="en-US" sz="2000" dirty="0" smtClean="0">
                <a:latin typeface="Arial Narrow" panose="020B0606020202030204" pitchFamily="34" charset="0"/>
              </a:rPr>
              <a:t>(see backup)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heat fluxes be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mitigated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consistent with high core performance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liquid metals provide a solution for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higher confinement</a:t>
            </a:r>
            <a:r>
              <a:rPr lang="en-US" sz="2000" dirty="0" smtClean="0">
                <a:latin typeface="Arial Narrow" panose="020B0606020202030204" pitchFamily="34" charset="0"/>
              </a:rPr>
              <a:t>, </a:t>
            </a:r>
            <a:r>
              <a:rPr lang="en-US" sz="2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power exhaust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>
                <a:latin typeface="Arial Narrow" panose="020B0606020202030204" pitchFamily="34" charset="0"/>
              </a:rPr>
              <a:t>Can high-harmonic fast-waves provide </a:t>
            </a:r>
            <a:r>
              <a:rPr lang="en-US" sz="2000" dirty="0">
                <a:solidFill>
                  <a:srgbClr val="CC00FF"/>
                </a:solidFill>
                <a:latin typeface="Arial Narrow" panose="020B0606020202030204" pitchFamily="34" charset="0"/>
              </a:rPr>
              <a:t>reliable</a:t>
            </a:r>
            <a:r>
              <a:rPr lang="en-US" sz="20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Arial Narrow" panose="020B0606020202030204" pitchFamily="34" charset="0"/>
              </a:rPr>
              <a:t>heating</a:t>
            </a:r>
            <a:r>
              <a:rPr lang="en-US" sz="20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>
                <a:solidFill>
                  <a:srgbClr val="CC00FF"/>
                </a:solidFill>
                <a:latin typeface="Arial Narrow" panose="020B0606020202030204" pitchFamily="34" charset="0"/>
              </a:rPr>
              <a:t>and CD </a:t>
            </a:r>
            <a:r>
              <a:rPr lang="en-US" sz="2000" dirty="0">
                <a:latin typeface="Arial Narrow" panose="020B0606020202030204" pitchFamily="34" charset="0"/>
              </a:rPr>
              <a:t>in H-mode?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NSTX-U demonstrate solenoidal-free </a:t>
            </a:r>
            <a:r>
              <a:rPr lang="en-US" sz="2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initiation</a:t>
            </a:r>
            <a:r>
              <a:rPr lang="en-US" sz="2000" dirty="0" smtClean="0">
                <a:latin typeface="Arial Narrow" panose="020B0606020202030204" pitchFamily="34" charset="0"/>
              </a:rPr>
              <a:t>,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ramp-up</a:t>
            </a:r>
            <a:r>
              <a:rPr lang="en-US" sz="2000" dirty="0" smtClean="0">
                <a:latin typeface="Arial Narrow" panose="020B0606020202030204" pitchFamily="34" charset="0"/>
              </a:rPr>
              <a:t>, and</a:t>
            </a:r>
            <a:r>
              <a:rPr lang="en-US" sz="2000" dirty="0" smtClean="0">
                <a:latin typeface="Arial Narrow" panose="020B0606020202030204" pitchFamily="34" charset="0"/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flat-top</a:t>
            </a:r>
            <a:r>
              <a:rPr lang="en-US" sz="2000" dirty="0" smtClean="0">
                <a:latin typeface="Arial Narrow" panose="020B0606020202030204" pitchFamily="34" charset="0"/>
                <a:sym typeface="Wingdings" panose="05000000000000000000" pitchFamily="2" charset="2"/>
              </a:rPr>
              <a:t>?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76197" y="2647950"/>
            <a:ext cx="1371599" cy="1371600"/>
          </a:xfrm>
          <a:prstGeom prst="homePlate">
            <a:avLst>
              <a:gd name="adj" fmla="val 113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Boundary</a:t>
            </a:r>
          </a:p>
          <a:p>
            <a:pPr algn="ctr"/>
            <a:r>
              <a:rPr lang="en-US" sz="1000" dirty="0" smtClean="0"/>
              <a:t>A. Diallo</a:t>
            </a:r>
            <a:endParaRPr lang="en-US" sz="1000" dirty="0"/>
          </a:p>
          <a:p>
            <a:pPr algn="ctr"/>
            <a:r>
              <a:rPr lang="en-US" sz="1000" dirty="0" smtClean="0"/>
              <a:t>M. </a:t>
            </a:r>
            <a:r>
              <a:rPr lang="en-US" sz="1000" dirty="0" err="1" smtClean="0"/>
              <a:t>Reinke</a:t>
            </a:r>
            <a:endParaRPr lang="en-US" sz="1000" dirty="0" smtClean="0"/>
          </a:p>
          <a:p>
            <a:pPr algn="ctr"/>
            <a:r>
              <a:rPr lang="en-US" sz="1000" dirty="0" smtClean="0"/>
              <a:t>M. </a:t>
            </a:r>
            <a:r>
              <a:rPr lang="en-US" sz="1000" dirty="0" err="1" smtClean="0"/>
              <a:t>Jaworski</a:t>
            </a:r>
            <a:endParaRPr lang="en-US" sz="1000" dirty="0" smtClean="0"/>
          </a:p>
        </p:txBody>
      </p:sp>
      <p:sp>
        <p:nvSpPr>
          <p:cNvPr id="13" name="Pentagon 12"/>
          <p:cNvSpPr/>
          <p:nvPr/>
        </p:nvSpPr>
        <p:spPr>
          <a:xfrm>
            <a:off x="82551" y="4095750"/>
            <a:ext cx="1371599" cy="685800"/>
          </a:xfrm>
          <a:prstGeom prst="homePlate">
            <a:avLst>
              <a:gd name="adj" fmla="val 241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Scenarios</a:t>
            </a:r>
          </a:p>
          <a:p>
            <a:pPr algn="ctr"/>
            <a:r>
              <a:rPr lang="en-US" sz="1000" dirty="0" smtClean="0"/>
              <a:t>R. Perkins</a:t>
            </a:r>
          </a:p>
          <a:p>
            <a:pPr algn="ctr"/>
            <a:r>
              <a:rPr lang="en-US" sz="1000" dirty="0" smtClean="0"/>
              <a:t>R. Raman</a:t>
            </a:r>
          </a:p>
        </p:txBody>
      </p:sp>
    </p:spTree>
    <p:extLst>
      <p:ext uri="{BB962C8B-B14F-4D97-AF65-F5344CB8AC3E}">
        <p14:creationId xmlns:p14="http://schemas.microsoft.com/office/powerpoint/2010/main" val="2942820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collaborations </a:t>
            </a:r>
            <a:r>
              <a:rPr lang="en-US" dirty="0" smtClean="0"/>
              <a:t>address key questions?</a:t>
            </a:r>
            <a:endParaRPr lang="en-US" dirty="0"/>
          </a:p>
        </p:txBody>
      </p:sp>
      <p:sp>
        <p:nvSpPr>
          <p:cNvPr id="5" name="Pentagon 4"/>
          <p:cNvSpPr/>
          <p:nvPr/>
        </p:nvSpPr>
        <p:spPr>
          <a:xfrm>
            <a:off x="76200" y="1581150"/>
            <a:ext cx="1371598" cy="990600"/>
          </a:xfrm>
          <a:prstGeom prst="homePlate">
            <a:avLst>
              <a:gd name="adj" fmla="val 133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Core</a:t>
            </a:r>
          </a:p>
          <a:p>
            <a:pPr algn="ctr"/>
            <a:r>
              <a:rPr lang="en-US" sz="1000" dirty="0" smtClean="0"/>
              <a:t>W. </a:t>
            </a:r>
            <a:r>
              <a:rPr lang="en-US" sz="1000" dirty="0" err="1" smtClean="0"/>
              <a:t>Guttenfelder</a:t>
            </a:r>
            <a:endParaRPr lang="en-US" sz="1000" dirty="0"/>
          </a:p>
          <a:p>
            <a:pPr algn="ctr"/>
            <a:r>
              <a:rPr lang="en-US" sz="1000" dirty="0" smtClean="0"/>
              <a:t>M. Podesta</a:t>
            </a:r>
          </a:p>
          <a:p>
            <a:pPr algn="ctr"/>
            <a:r>
              <a:rPr lang="en-US" sz="1000" dirty="0" smtClean="0"/>
              <a:t>S. </a:t>
            </a:r>
            <a:r>
              <a:rPr lang="en-US" sz="1000" dirty="0" err="1" smtClean="0"/>
              <a:t>Sabbagh</a:t>
            </a:r>
            <a:endParaRPr lang="en-US" sz="1000" dirty="0" smtClean="0"/>
          </a:p>
        </p:txBody>
      </p:sp>
      <p:sp>
        <p:nvSpPr>
          <p:cNvPr id="7" name="Pentagon 6"/>
          <p:cNvSpPr/>
          <p:nvPr/>
        </p:nvSpPr>
        <p:spPr>
          <a:xfrm>
            <a:off x="76200" y="1123950"/>
            <a:ext cx="1371598" cy="457200"/>
          </a:xfrm>
          <a:prstGeom prst="homePlate">
            <a:avLst>
              <a:gd name="adj" fmla="val 283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Scenarios</a:t>
            </a:r>
          </a:p>
          <a:p>
            <a:pPr algn="ctr"/>
            <a:r>
              <a:rPr lang="en-US" sz="1000" dirty="0" smtClean="0"/>
              <a:t>D. </a:t>
            </a:r>
            <a:r>
              <a:rPr lang="en-US" sz="1000" dirty="0" err="1" smtClean="0"/>
              <a:t>Battaglia</a:t>
            </a:r>
            <a:endParaRPr lang="en-US" sz="1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84239" y="742950"/>
            <a:ext cx="111116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Arial Narrow" panose="020B0606020202030204" pitchFamily="34" charset="0"/>
              </a:rPr>
              <a:t>Science Group </a:t>
            </a:r>
            <a:r>
              <a:rPr lang="en-US" sz="1200" dirty="0" smtClean="0">
                <a:latin typeface="Arial Narrow" panose="020B0606020202030204" pitchFamily="34" charset="0"/>
              </a:rPr>
              <a:t>and presenter</a:t>
            </a:r>
            <a:endParaRPr lang="en-US" sz="1200" dirty="0"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447799" y="742950"/>
            <a:ext cx="7696201" cy="4133850"/>
          </a:xfrm>
        </p:spPr>
        <p:txBody>
          <a:bodyPr>
            <a:noAutofit/>
          </a:bodyPr>
          <a:lstStyle/>
          <a:p>
            <a:pPr marL="0" indent="0" algn="ctr">
              <a:spcBef>
                <a:spcPts val="400"/>
              </a:spcBef>
              <a:buNone/>
            </a:pPr>
            <a:r>
              <a:rPr lang="en-US" sz="2400" b="1" dirty="0" smtClean="0">
                <a:latin typeface="Arial Narrow" panose="020B0606020202030204" pitchFamily="34" charset="0"/>
              </a:rPr>
              <a:t>Key research questions: 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First 1-3 years</a:t>
            </a:r>
            <a:r>
              <a:rPr lang="en-US" sz="2400" b="1" dirty="0" smtClean="0">
                <a:latin typeface="Arial Narrow" panose="020B0606020202030204" pitchFamily="34" charset="0"/>
              </a:rPr>
              <a:t>, </a:t>
            </a:r>
            <a:r>
              <a:rPr lang="en-US" sz="2400" b="1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3-5 years, </a:t>
            </a:r>
            <a:r>
              <a:rPr 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5-10 years</a:t>
            </a:r>
            <a:endParaRPr lang="en-US" sz="2400" b="1" dirty="0">
              <a:latin typeface="Arial Narrow" panose="020B0606020202030204" pitchFamily="34" charset="0"/>
            </a:endParaRP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a high-performance ST have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100% non-inductive current,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equilibrated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Does “ST” confinement scaling persist to (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3</a:t>
            </a:r>
            <a:r>
              <a:rPr lang="en-US" sz="2000" dirty="0">
                <a:solidFill>
                  <a:srgbClr val="0000FF"/>
                </a:solidFill>
                <a:latin typeface="Calibri"/>
                <a:cs typeface="Calibri"/>
              </a:rPr>
              <a:t>×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latin typeface="Arial Narrow" panose="020B0606020202030204" pitchFamily="34" charset="0"/>
              </a:rPr>
              <a:t>to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6</a:t>
            </a:r>
            <a:r>
              <a:rPr lang="en-US" sz="2000" dirty="0" smtClean="0">
                <a:solidFill>
                  <a:srgbClr val="CC00FF"/>
                </a:solidFill>
                <a:latin typeface="Calibri"/>
                <a:cs typeface="Calibri"/>
              </a:rPr>
              <a:t>×</a:t>
            </a:r>
            <a:r>
              <a:rPr lang="en-US" sz="2000" dirty="0" smtClean="0">
                <a:latin typeface="Calibri"/>
                <a:cs typeface="Calibri"/>
              </a:rPr>
              <a:t>) </a:t>
            </a:r>
            <a:r>
              <a:rPr lang="en-US" sz="2000" dirty="0" smtClean="0">
                <a:latin typeface="Arial Narrow" panose="020B0606020202030204" pitchFamily="34" charset="0"/>
              </a:rPr>
              <a:t>lower </a:t>
            </a:r>
            <a:r>
              <a:rPr lang="en-US" sz="2000" dirty="0" err="1" smtClean="0">
                <a:latin typeface="Arial Narrow" panose="020B0606020202030204" pitchFamily="34" charset="0"/>
              </a:rPr>
              <a:t>collisionality</a:t>
            </a:r>
            <a:r>
              <a:rPr lang="en-US" sz="2000" dirty="0" smtClean="0"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latin typeface="Symbol" panose="05050102010706020507" pitchFamily="18" charset="2"/>
              </a:rPr>
              <a:t>n</a:t>
            </a:r>
            <a:r>
              <a:rPr lang="en-US" sz="2000" dirty="0" smtClean="0">
                <a:latin typeface="Arial Narrow" panose="020B0606020202030204" pitchFamily="34" charset="0"/>
              </a:rPr>
              <a:t>*?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Can </a:t>
            </a:r>
            <a:r>
              <a:rPr lang="en-US" sz="2000" dirty="0" err="1" smtClean="0">
                <a:solidFill>
                  <a:srgbClr val="A6A6A6"/>
                </a:solidFill>
                <a:latin typeface="Arial Narrow" panose="020B0606020202030204" pitchFamily="34" charset="0"/>
              </a:rPr>
              <a:t>Alfvénic</a:t>
            </a: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 instabilities be modelled/understood, manipulated to control core?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passive &amp; active RWM stabilization be achieved at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low </a:t>
            </a:r>
            <a:r>
              <a:rPr lang="en-US" sz="2000" dirty="0" smtClean="0">
                <a:solidFill>
                  <a:srgbClr val="0000FF"/>
                </a:solidFill>
                <a:latin typeface="Symbol" panose="05050102010706020507" pitchFamily="18" charset="2"/>
              </a:rPr>
              <a:t>n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* </a:t>
            </a:r>
            <a:r>
              <a:rPr lang="en-US" sz="2000" dirty="0" smtClean="0">
                <a:latin typeface="Arial Narrow" panose="020B0606020202030204" pitchFamily="34" charset="0"/>
              </a:rPr>
              <a:t>and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sustained</a:t>
            </a:r>
            <a:r>
              <a:rPr lang="en-US" sz="2000" dirty="0" smtClean="0"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How will pedestal transport &amp; turbulence vary vs </a:t>
            </a:r>
            <a:r>
              <a:rPr lang="en-US" sz="2000" dirty="0">
                <a:solidFill>
                  <a:srgbClr val="A6A6A6"/>
                </a:solidFill>
                <a:latin typeface="Arial Narrow" panose="020B0606020202030204" pitchFamily="34" charset="0"/>
              </a:rPr>
              <a:t>lower </a:t>
            </a:r>
            <a:r>
              <a:rPr lang="en-US" sz="2000" dirty="0">
                <a:solidFill>
                  <a:srgbClr val="A6A6A6"/>
                </a:solidFill>
                <a:latin typeface="Symbol" panose="05050102010706020507" pitchFamily="18" charset="2"/>
              </a:rPr>
              <a:t>n</a:t>
            </a:r>
            <a:r>
              <a:rPr lang="en-US" sz="2000" dirty="0">
                <a:solidFill>
                  <a:srgbClr val="A6A6A6"/>
                </a:solidFill>
                <a:latin typeface="Arial Narrow" panose="020B0606020202030204" pitchFamily="34" charset="0"/>
              </a:rPr>
              <a:t>*, </a:t>
            </a: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higher I</a:t>
            </a:r>
            <a:r>
              <a:rPr lang="en-US" sz="2000" baseline="-25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P</a:t>
            </a: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, Li coatings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How </a:t>
            </a:r>
            <a:r>
              <a:rPr lang="en-US" sz="2000" dirty="0">
                <a:solidFill>
                  <a:srgbClr val="A6A6A6"/>
                </a:solidFill>
                <a:latin typeface="Arial Narrow" panose="020B0606020202030204" pitchFamily="34" charset="0"/>
              </a:rPr>
              <a:t>does heat-flux width </a:t>
            </a: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scale?   Can n</a:t>
            </a:r>
            <a:r>
              <a:rPr lang="en-US" sz="2000" baseline="-25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e</a:t>
            </a: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 control be sustained? </a:t>
            </a:r>
            <a:endParaRPr lang="en-US" sz="2000" dirty="0" smtClean="0">
              <a:solidFill>
                <a:srgbClr val="A6A6A6"/>
              </a:solidFill>
              <a:latin typeface="Arial Narrow" panose="020B0606020202030204" pitchFamily="34" charset="0"/>
            </a:endParaRP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latin typeface="Arial Narrow" panose="020B0606020202030204" pitchFamily="34" charset="0"/>
              </a:rPr>
              <a:t>Can </a:t>
            </a:r>
            <a:r>
              <a:rPr lang="en-US" sz="2000" dirty="0" smtClean="0">
                <a:latin typeface="Arial Narrow" panose="020B0606020202030204" pitchFamily="34" charset="0"/>
              </a:rPr>
              <a:t>heat fluxes be 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mitigated </a:t>
            </a:r>
            <a:r>
              <a:rPr lang="en-US" sz="2000" dirty="0" smtClean="0">
                <a:solidFill>
                  <a:srgbClr val="CC00FF"/>
                </a:solidFill>
                <a:latin typeface="Arial Narrow" panose="020B0606020202030204" pitchFamily="34" charset="0"/>
              </a:rPr>
              <a:t>consistent with high core performance</a:t>
            </a:r>
            <a:r>
              <a:rPr lang="en-US" sz="20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Can liquid metals provide a solution for higher confinement, power exhaust?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>
                <a:latin typeface="Arial Narrow" panose="020B0606020202030204" pitchFamily="34" charset="0"/>
              </a:rPr>
              <a:t>Can high-harmonic fast-waves provide </a:t>
            </a:r>
            <a:r>
              <a:rPr lang="en-US" sz="2000" dirty="0">
                <a:solidFill>
                  <a:srgbClr val="CC00FF"/>
                </a:solidFill>
                <a:latin typeface="Arial Narrow" panose="020B0606020202030204" pitchFamily="34" charset="0"/>
              </a:rPr>
              <a:t>reliable</a:t>
            </a:r>
            <a:r>
              <a:rPr lang="en-US" sz="20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Arial Narrow" panose="020B0606020202030204" pitchFamily="34" charset="0"/>
              </a:rPr>
              <a:t>heating</a:t>
            </a:r>
            <a:r>
              <a:rPr lang="en-US" sz="20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>
                <a:solidFill>
                  <a:srgbClr val="CC00FF"/>
                </a:solidFill>
                <a:latin typeface="Arial Narrow" panose="020B0606020202030204" pitchFamily="34" charset="0"/>
              </a:rPr>
              <a:t>and CD </a:t>
            </a:r>
            <a:r>
              <a:rPr lang="en-US" sz="2000" dirty="0">
                <a:latin typeface="Arial Narrow" panose="020B0606020202030204" pitchFamily="34" charset="0"/>
              </a:rPr>
              <a:t>in H-mode?</a:t>
            </a:r>
          </a:p>
          <a:p>
            <a:pPr>
              <a:lnSpc>
                <a:spcPct val="102000"/>
              </a:lnSpc>
              <a:spcBef>
                <a:spcPts val="400"/>
              </a:spcBef>
            </a:pP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</a:rPr>
              <a:t>Can NSTX-U demonstrate solenoidal-free initiation, ramp-up, and</a:t>
            </a:r>
            <a:r>
              <a:rPr lang="en-US" sz="2000" dirty="0" smtClean="0">
                <a:solidFill>
                  <a:srgbClr val="A6A6A6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flat-top?</a:t>
            </a:r>
            <a:endParaRPr lang="en-US" sz="2000" dirty="0">
              <a:solidFill>
                <a:srgbClr val="A6A6A6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76197" y="2647950"/>
            <a:ext cx="1371599" cy="1371600"/>
          </a:xfrm>
          <a:prstGeom prst="homePlate">
            <a:avLst>
              <a:gd name="adj" fmla="val 113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Boundary</a:t>
            </a:r>
          </a:p>
          <a:p>
            <a:pPr algn="ctr"/>
            <a:r>
              <a:rPr lang="en-US" sz="1000" dirty="0" smtClean="0"/>
              <a:t>A. Diallo</a:t>
            </a:r>
            <a:endParaRPr lang="en-US" sz="1000" dirty="0"/>
          </a:p>
          <a:p>
            <a:pPr algn="ctr"/>
            <a:r>
              <a:rPr lang="en-US" sz="1000" dirty="0" smtClean="0"/>
              <a:t>M. </a:t>
            </a:r>
            <a:r>
              <a:rPr lang="en-US" sz="1000" dirty="0" err="1" smtClean="0"/>
              <a:t>Reinke</a:t>
            </a:r>
            <a:endParaRPr lang="en-US" sz="1000" dirty="0" smtClean="0"/>
          </a:p>
          <a:p>
            <a:pPr algn="ctr"/>
            <a:r>
              <a:rPr lang="en-US" sz="1000" dirty="0" smtClean="0"/>
              <a:t>M. </a:t>
            </a:r>
            <a:r>
              <a:rPr lang="en-US" sz="1000" dirty="0" err="1" smtClean="0"/>
              <a:t>Jaworski</a:t>
            </a:r>
            <a:endParaRPr lang="en-US" sz="1000" dirty="0" smtClean="0"/>
          </a:p>
        </p:txBody>
      </p:sp>
      <p:sp>
        <p:nvSpPr>
          <p:cNvPr id="13" name="Pentagon 12"/>
          <p:cNvSpPr/>
          <p:nvPr/>
        </p:nvSpPr>
        <p:spPr>
          <a:xfrm>
            <a:off x="82551" y="4095750"/>
            <a:ext cx="1371599" cy="685800"/>
          </a:xfrm>
          <a:prstGeom prst="homePlate">
            <a:avLst>
              <a:gd name="adj" fmla="val 241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Scenarios</a:t>
            </a:r>
          </a:p>
          <a:p>
            <a:pPr algn="ctr"/>
            <a:r>
              <a:rPr lang="en-US" sz="1000" dirty="0" smtClean="0"/>
              <a:t>R. Perkins</a:t>
            </a:r>
          </a:p>
          <a:p>
            <a:pPr algn="ctr"/>
            <a:r>
              <a:rPr lang="en-US" sz="1000" dirty="0" smtClean="0"/>
              <a:t>R. Raman</a:t>
            </a:r>
          </a:p>
        </p:txBody>
      </p:sp>
    </p:spTree>
    <p:extLst>
      <p:ext uri="{BB962C8B-B14F-4D97-AF65-F5344CB8AC3E}">
        <p14:creationId xmlns:p14="http://schemas.microsoft.com/office/powerpoint/2010/main" val="827434341"/>
      </p:ext>
    </p:extLst>
  </p:cSld>
  <p:clrMapOvr>
    <a:masterClrMapping/>
  </p:clrMapOvr>
</p:sld>
</file>

<file path=ppt/theme/theme1.xml><?xml version="1.0" encoding="utf-8"?>
<a:theme xmlns:a="http://schemas.openxmlformats.org/drawingml/2006/main" name="NSTX Upgra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28369</TotalTime>
  <Words>3369</Words>
  <Application>Microsoft Macintosh PowerPoint</Application>
  <PresentationFormat>On-screen Show (16:9)</PresentationFormat>
  <Paragraphs>331</Paragraphs>
  <Slides>29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NSTX Upgrade</vt:lpstr>
      <vt:lpstr>NSTX-U Researcher Collaboration Activities</vt:lpstr>
      <vt:lpstr>Researchers remain active during Recovery period</vt:lpstr>
      <vt:lpstr>NSTX-U Research Goals will be accomplished by  several means</vt:lpstr>
      <vt:lpstr>NSTX-U Research Milestones and Activities cover the full range of science topics</vt:lpstr>
      <vt:lpstr>DIII-D collaboration: two types of opportunities</vt:lpstr>
      <vt:lpstr>MAST-U collaboration has started</vt:lpstr>
      <vt:lpstr>Researchers are actively engaging in other domestic and international collaborations during Recovery</vt:lpstr>
      <vt:lpstr>How do collaborations address key questions?</vt:lpstr>
      <vt:lpstr>How do collaborations address key questions?</vt:lpstr>
      <vt:lpstr>Rotation and stored energy control necessary to achieve target high performance plasmas</vt:lpstr>
      <vt:lpstr>Disruption Event Characterization and Forecasting (DECAF) development for maintenance of high-performance plasmas</vt:lpstr>
      <vt:lpstr>Core low-k turbulence reduced as collisionality decreases in Advanced Inductive Hybrid Scenario at ST-relevant q95 </vt:lpstr>
      <vt:lpstr>What is the influence of electromagnetic microturbulence at      high β?</vt:lpstr>
      <vt:lpstr>Collaborations on 3D MHD show importance of rotational and kinetic effects in identification and detection of MHD modes</vt:lpstr>
      <vt:lpstr>Divertor detachment is one method for heat flux mitigation</vt:lpstr>
      <vt:lpstr>UCLA’s LArge Plasma Device (LAPD) serves as a “test stand” to understand HHFW losses and to improve NSTX-U heating performance</vt:lpstr>
      <vt:lpstr>Summary</vt:lpstr>
      <vt:lpstr>Back-up</vt:lpstr>
      <vt:lpstr>Dedicated campaign experiment on DIII-D investigates stability and f &amp; n scaling of compressional Alfvén eigenmodes on DIII-D</vt:lpstr>
      <vt:lpstr>SPI experiments carried out to determine whether pellets can penetrate high temperature edge</vt:lpstr>
      <vt:lpstr>KSTAR 3D physics collaboration demonstrated remarkable predictability of ELM suppression window in n=1 RMP coil space </vt:lpstr>
      <vt:lpstr>Effect of LHCD on edge plasma stability studied in HL-2A L-mode plasmas</vt:lpstr>
      <vt:lpstr>DIII-D collaboration through national campaign shows first systematic negative BT scaling for n=2 error field thresholds</vt:lpstr>
      <vt:lpstr>Expanded KSTAR collaborative stability/transport research complements NSTX/-U research and available database</vt:lpstr>
      <vt:lpstr>Lithium shown to control ELMs on EAST</vt:lpstr>
      <vt:lpstr>Powder droppers installed on ASDEX-U and W7-X</vt:lpstr>
      <vt:lpstr>Flowing liquid lithium limiter collaboration: several different limiter designs deployed</vt:lpstr>
      <vt:lpstr>Major goal of the QUEST program is to generate steady-state fully non-inductive plasmas</vt:lpstr>
      <vt:lpstr>ECCD being used on QUEST to assist current ramp-up</vt:lpstr>
    </vt:vector>
  </TitlesOfParts>
  <Company>PPPL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E. Menard</dc:creator>
  <cp:lastModifiedBy>Stanley M. Kaye</cp:lastModifiedBy>
  <cp:revision>256</cp:revision>
  <dcterms:created xsi:type="dcterms:W3CDTF">2015-07-16T16:59:24Z</dcterms:created>
  <dcterms:modified xsi:type="dcterms:W3CDTF">2018-01-08T17:54:30Z</dcterms:modified>
</cp:coreProperties>
</file>