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8" r:id="rId2"/>
    <p:sldId id="296" r:id="rId3"/>
    <p:sldId id="320" r:id="rId4"/>
    <p:sldId id="297" r:id="rId5"/>
    <p:sldId id="299" r:id="rId6"/>
    <p:sldId id="272" r:id="rId7"/>
    <p:sldId id="311" r:id="rId8"/>
    <p:sldId id="312" r:id="rId9"/>
    <p:sldId id="313" r:id="rId10"/>
    <p:sldId id="280" r:id="rId11"/>
    <p:sldId id="271" r:id="rId12"/>
    <p:sldId id="281" r:id="rId13"/>
    <p:sldId id="277" r:id="rId14"/>
    <p:sldId id="301" r:id="rId15"/>
    <p:sldId id="321" r:id="rId16"/>
    <p:sldId id="318" r:id="rId17"/>
    <p:sldId id="286" r:id="rId18"/>
    <p:sldId id="274" r:id="rId19"/>
    <p:sldId id="322" r:id="rId20"/>
    <p:sldId id="276" r:id="rId21"/>
    <p:sldId id="275" r:id="rId22"/>
    <p:sldId id="304" r:id="rId23"/>
    <p:sldId id="305" r:id="rId24"/>
    <p:sldId id="314" r:id="rId25"/>
    <p:sldId id="302" r:id="rId26"/>
    <p:sldId id="317" r:id="rId27"/>
    <p:sldId id="285" r:id="rId28"/>
    <p:sldId id="283" r:id="rId29"/>
    <p:sldId id="316" r:id="rId30"/>
    <p:sldId id="319" r:id="rId31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800"/>
    <a:srgbClr val="00DEDE"/>
    <a:srgbClr val="007777"/>
    <a:srgbClr val="336699"/>
    <a:srgbClr val="9200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28" autoAdjust="0"/>
  </p:normalViewPr>
  <p:slideViewPr>
    <p:cSldViewPr showGuides="1">
      <p:cViewPr varScale="1">
        <p:scale>
          <a:sx n="169" d="100"/>
          <a:sy n="169" d="100"/>
        </p:scale>
        <p:origin x="-120" y="-11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-388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battagl:Desktop:Trip%20produc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battagl:Desktop:Trip%20produc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battagl:Desktop:Trip%20produc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acintosh%20HD:Users:dbattagl:Desktop:Trip%20produc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effectLst/>
          </c:spPr>
          <c:marker>
            <c:symbol val="triang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Sheet1!$I$4:$J$4</c:f>
              <c:numCache>
                <c:formatCode>General</c:formatCode>
                <c:ptCount val="2"/>
                <c:pt idx="0">
                  <c:v>0.87</c:v>
                </c:pt>
                <c:pt idx="1">
                  <c:v>0.75</c:v>
                </c:pt>
              </c:numCache>
            </c:numRef>
          </c:xVal>
          <c:yVal>
            <c:numRef>
              <c:f>Sheet1!$I$22:$J$22</c:f>
              <c:numCache>
                <c:formatCode>0.0000</c:formatCode>
                <c:ptCount val="2"/>
                <c:pt idx="0">
                  <c:v>0.0327454174002039</c:v>
                </c:pt>
                <c:pt idx="1">
                  <c:v>0.0222477193102696</c:v>
                </c:pt>
              </c:numCache>
            </c:numRef>
          </c:yVal>
          <c:smooth val="0"/>
        </c:ser>
        <c:ser>
          <c:idx val="2"/>
          <c:order val="1"/>
          <c:spPr>
            <a:ln>
              <a:solidFill>
                <a:schemeClr val="accent2"/>
              </a:solidFill>
            </a:ln>
            <a:effectLst/>
          </c:spPr>
          <c:marker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Sheet1!$B$4:$C$4</c:f>
              <c:numCache>
                <c:formatCode>General</c:formatCode>
                <c:ptCount val="2"/>
                <c:pt idx="0">
                  <c:v>0.635</c:v>
                </c:pt>
                <c:pt idx="1">
                  <c:v>0.6</c:v>
                </c:pt>
              </c:numCache>
            </c:numRef>
          </c:xVal>
          <c:yVal>
            <c:numRef>
              <c:f>Sheet1!$B$22:$C$22</c:f>
              <c:numCache>
                <c:formatCode>0.0000</c:formatCode>
                <c:ptCount val="2"/>
                <c:pt idx="0">
                  <c:v>0.0168026386536612</c:v>
                </c:pt>
                <c:pt idx="1">
                  <c:v>0.0147150213500904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06809592"/>
        <c:axId val="1807200712"/>
      </c:scatterChart>
      <c:valAx>
        <c:axId val="1806809592"/>
        <c:scaling>
          <c:orientation val="minMax"/>
          <c:max val="1.5"/>
        </c:scaling>
        <c:delete val="0"/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I</a:t>
                </a:r>
                <a:r>
                  <a:rPr lang="en-US" sz="1600" baseline="-25000" dirty="0"/>
                  <a:t>p</a:t>
                </a:r>
                <a:r>
                  <a:rPr lang="en-US" sz="1600" dirty="0"/>
                  <a:t> (MA)</a:t>
                </a:r>
              </a:p>
            </c:rich>
          </c:tx>
          <c:layout>
            <c:manualLayout>
              <c:xMode val="edge"/>
              <c:yMode val="edge"/>
              <c:x val="0.467774578177728"/>
              <c:y val="0.8787301587301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07200712"/>
        <c:crossesAt val="0.0001"/>
        <c:crossBetween val="midCat"/>
      </c:valAx>
      <c:valAx>
        <c:axId val="1807200712"/>
        <c:scaling>
          <c:logBase val="10.0"/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0"/>
        <c:majorTickMark val="in"/>
        <c:minorTickMark val="in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06809592"/>
        <c:crosses val="autoZero"/>
        <c:crossBetween val="midCat"/>
        <c:minorUnit val="10.0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effectLst/>
          </c:spPr>
          <c:marker>
            <c:symbol val="triang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Sheet1!$I$4:$J$4</c:f>
              <c:numCache>
                <c:formatCode>General</c:formatCode>
                <c:ptCount val="2"/>
                <c:pt idx="0">
                  <c:v>0.87</c:v>
                </c:pt>
                <c:pt idx="1">
                  <c:v>0.75</c:v>
                </c:pt>
              </c:numCache>
            </c:numRef>
          </c:xVal>
          <c:yVal>
            <c:numRef>
              <c:f>Sheet1!$I$22:$J$22</c:f>
              <c:numCache>
                <c:formatCode>0.0000</c:formatCode>
                <c:ptCount val="2"/>
                <c:pt idx="0">
                  <c:v>0.0327454174002039</c:v>
                </c:pt>
                <c:pt idx="1">
                  <c:v>0.0222477193102696</c:v>
                </c:pt>
              </c:numCache>
            </c:numRef>
          </c:yVal>
          <c:smooth val="0"/>
        </c:ser>
        <c:ser>
          <c:idx val="2"/>
          <c:order val="1"/>
          <c:spPr>
            <a:ln>
              <a:solidFill>
                <a:schemeClr val="accent2"/>
              </a:solidFill>
            </a:ln>
            <a:effectLst/>
          </c:spPr>
          <c:marker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Sheet1!$B$4:$C$4</c:f>
              <c:numCache>
                <c:formatCode>General</c:formatCode>
                <c:ptCount val="2"/>
                <c:pt idx="0">
                  <c:v>0.635</c:v>
                </c:pt>
                <c:pt idx="1">
                  <c:v>0.6</c:v>
                </c:pt>
              </c:numCache>
            </c:numRef>
          </c:xVal>
          <c:yVal>
            <c:numRef>
              <c:f>Sheet1!$B$22:$C$22</c:f>
              <c:numCache>
                <c:formatCode>0.0000</c:formatCode>
                <c:ptCount val="2"/>
                <c:pt idx="0">
                  <c:v>0.0168026386536612</c:v>
                </c:pt>
                <c:pt idx="1">
                  <c:v>0.0147150213500904</c:v>
                </c:pt>
              </c:numCache>
            </c:numRef>
          </c:yVal>
          <c:smooth val="0"/>
        </c:ser>
        <c:ser>
          <c:idx val="1"/>
          <c:order val="2"/>
          <c:spPr>
            <a:effectLst/>
          </c:spPr>
          <c:marker>
            <c:symbol val="square"/>
            <c:size val="9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Sheet1!$D$4:$E$4</c:f>
              <c:numCache>
                <c:formatCode>General</c:formatCode>
                <c:ptCount val="2"/>
                <c:pt idx="0">
                  <c:v>0.8</c:v>
                </c:pt>
                <c:pt idx="1">
                  <c:v>0.77</c:v>
                </c:pt>
              </c:numCache>
            </c:numRef>
          </c:xVal>
          <c:yVal>
            <c:numRef>
              <c:f>Sheet1!$D$22:$E$22</c:f>
              <c:numCache>
                <c:formatCode>0.0000</c:formatCode>
                <c:ptCount val="2"/>
                <c:pt idx="0">
                  <c:v>0.034093234634518</c:v>
                </c:pt>
                <c:pt idx="1">
                  <c:v>0.0311763978318558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accent1"/>
              </a:solidFill>
            </a:ln>
            <a:effectLst/>
          </c:spPr>
          <c:marker>
            <c:symbol val="squar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Sheet1!$K$4:$L$4</c:f>
              <c:numCache>
                <c:formatCode>General</c:formatCode>
                <c:ptCount val="2"/>
                <c:pt idx="0">
                  <c:v>1.225</c:v>
                </c:pt>
                <c:pt idx="1">
                  <c:v>1.2</c:v>
                </c:pt>
              </c:numCache>
            </c:numRef>
          </c:xVal>
          <c:yVal>
            <c:numRef>
              <c:f>Sheet1!$K$22:$L$22</c:f>
              <c:numCache>
                <c:formatCode>0.0000</c:formatCode>
                <c:ptCount val="2"/>
                <c:pt idx="0">
                  <c:v>0.13360623474964</c:v>
                </c:pt>
                <c:pt idx="1">
                  <c:v>0.13779579206895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47471560"/>
        <c:axId val="-2016720232"/>
      </c:scatterChart>
      <c:valAx>
        <c:axId val="1847471560"/>
        <c:scaling>
          <c:orientation val="minMax"/>
          <c:max val="1.5"/>
        </c:scaling>
        <c:delete val="0"/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I</a:t>
                </a:r>
                <a:r>
                  <a:rPr lang="en-US" sz="1600" baseline="-25000" dirty="0"/>
                  <a:t>p</a:t>
                </a:r>
                <a:r>
                  <a:rPr lang="en-US" sz="1600" dirty="0"/>
                  <a:t> (MA)</a:t>
                </a:r>
              </a:p>
            </c:rich>
          </c:tx>
          <c:layout>
            <c:manualLayout>
              <c:xMode val="edge"/>
              <c:yMode val="edge"/>
              <c:x val="0.467774578177728"/>
              <c:y val="0.8787301587301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16720232"/>
        <c:crossesAt val="0.0001"/>
        <c:crossBetween val="midCat"/>
      </c:valAx>
      <c:valAx>
        <c:axId val="-2016720232"/>
        <c:scaling>
          <c:logBase val="10.0"/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0"/>
        <c:majorTickMark val="in"/>
        <c:minorTickMark val="in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47471560"/>
        <c:crosses val="autoZero"/>
        <c:crossBetween val="midCat"/>
        <c:minorUnit val="10.0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effectLst/>
          </c:spPr>
          <c:marker>
            <c:symbol val="triang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Sheet1!$I$4:$J$4</c:f>
              <c:numCache>
                <c:formatCode>General</c:formatCode>
                <c:ptCount val="2"/>
                <c:pt idx="0">
                  <c:v>0.87</c:v>
                </c:pt>
                <c:pt idx="1">
                  <c:v>0.75</c:v>
                </c:pt>
              </c:numCache>
            </c:numRef>
          </c:xVal>
          <c:yVal>
            <c:numRef>
              <c:f>Sheet1!$I$22:$J$22</c:f>
              <c:numCache>
                <c:formatCode>0.0000</c:formatCode>
                <c:ptCount val="2"/>
                <c:pt idx="0">
                  <c:v>0.0327454174002039</c:v>
                </c:pt>
                <c:pt idx="1">
                  <c:v>0.0222477193102696</c:v>
                </c:pt>
              </c:numCache>
            </c:numRef>
          </c:yVal>
          <c:smooth val="0"/>
        </c:ser>
        <c:ser>
          <c:idx val="2"/>
          <c:order val="1"/>
          <c:spPr>
            <a:ln>
              <a:solidFill>
                <a:schemeClr val="accent2"/>
              </a:solidFill>
            </a:ln>
            <a:effectLst/>
          </c:spPr>
          <c:marker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Sheet1!$B$4:$C$4</c:f>
              <c:numCache>
                <c:formatCode>General</c:formatCode>
                <c:ptCount val="2"/>
                <c:pt idx="0">
                  <c:v>0.635</c:v>
                </c:pt>
                <c:pt idx="1">
                  <c:v>0.6</c:v>
                </c:pt>
              </c:numCache>
            </c:numRef>
          </c:xVal>
          <c:yVal>
            <c:numRef>
              <c:f>Sheet1!$B$22:$C$22</c:f>
              <c:numCache>
                <c:formatCode>0.0000</c:formatCode>
                <c:ptCount val="2"/>
                <c:pt idx="0">
                  <c:v>0.0168026386536612</c:v>
                </c:pt>
                <c:pt idx="1">
                  <c:v>0.0147150213500904</c:v>
                </c:pt>
              </c:numCache>
            </c:numRef>
          </c:yVal>
          <c:smooth val="0"/>
        </c:ser>
        <c:ser>
          <c:idx val="1"/>
          <c:order val="2"/>
          <c:spPr>
            <a:effectLst/>
          </c:spPr>
          <c:marker>
            <c:symbol val="square"/>
            <c:size val="9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Sheet1!$D$4:$E$4</c:f>
              <c:numCache>
                <c:formatCode>General</c:formatCode>
                <c:ptCount val="2"/>
                <c:pt idx="0">
                  <c:v>0.8</c:v>
                </c:pt>
                <c:pt idx="1">
                  <c:v>0.77</c:v>
                </c:pt>
              </c:numCache>
            </c:numRef>
          </c:xVal>
          <c:yVal>
            <c:numRef>
              <c:f>Sheet1!$D$22:$E$22</c:f>
              <c:numCache>
                <c:formatCode>0.0000</c:formatCode>
                <c:ptCount val="2"/>
                <c:pt idx="0">
                  <c:v>0.034093234634518</c:v>
                </c:pt>
                <c:pt idx="1">
                  <c:v>0.0311763978318558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accent1"/>
              </a:solidFill>
            </a:ln>
            <a:effectLst/>
          </c:spPr>
          <c:marker>
            <c:symbol val="squar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Sheet1!$K$4:$L$4</c:f>
              <c:numCache>
                <c:formatCode>General</c:formatCode>
                <c:ptCount val="2"/>
                <c:pt idx="0">
                  <c:v>1.225</c:v>
                </c:pt>
                <c:pt idx="1">
                  <c:v>1.2</c:v>
                </c:pt>
              </c:numCache>
            </c:numRef>
          </c:xVal>
          <c:yVal>
            <c:numRef>
              <c:f>Sheet1!$K$22:$L$22</c:f>
              <c:numCache>
                <c:formatCode>0.0000</c:formatCode>
                <c:ptCount val="2"/>
                <c:pt idx="0">
                  <c:v>0.13360623474964</c:v>
                </c:pt>
                <c:pt idx="1">
                  <c:v>0.13779579206895</c:v>
                </c:pt>
              </c:numCache>
            </c:numRef>
          </c:yVal>
          <c:smooth val="0"/>
        </c:ser>
        <c:ser>
          <c:idx val="4"/>
          <c:order val="4"/>
          <c:spPr>
            <a:ln>
              <a:noFill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Sheet1!$M$4:$N$4</c:f>
              <c:numCache>
                <c:formatCode>General</c:formatCode>
                <c:ptCount val="2"/>
                <c:pt idx="0">
                  <c:v>1.45</c:v>
                </c:pt>
                <c:pt idx="1">
                  <c:v>1.11</c:v>
                </c:pt>
              </c:numCache>
            </c:numRef>
          </c:xVal>
          <c:yVal>
            <c:numRef>
              <c:f>Sheet1!$M$22:$N$22</c:f>
              <c:numCache>
                <c:formatCode>0.0000</c:formatCode>
                <c:ptCount val="2"/>
                <c:pt idx="0">
                  <c:v>0.151256039623236</c:v>
                </c:pt>
                <c:pt idx="1">
                  <c:v>0.0764176853963837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47275624"/>
        <c:axId val="-2096399000"/>
      </c:scatterChart>
      <c:valAx>
        <c:axId val="1847275624"/>
        <c:scaling>
          <c:orientation val="minMax"/>
          <c:max val="1.5"/>
        </c:scaling>
        <c:delete val="0"/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I</a:t>
                </a:r>
                <a:r>
                  <a:rPr lang="en-US" sz="1600" baseline="-25000" dirty="0"/>
                  <a:t>p</a:t>
                </a:r>
                <a:r>
                  <a:rPr lang="en-US" sz="1600" dirty="0"/>
                  <a:t> (MA)</a:t>
                </a:r>
              </a:p>
            </c:rich>
          </c:tx>
          <c:layout>
            <c:manualLayout>
              <c:xMode val="edge"/>
              <c:yMode val="edge"/>
              <c:x val="0.467774578177728"/>
              <c:y val="0.8787301587301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96399000"/>
        <c:crossesAt val="0.0001"/>
        <c:crossBetween val="midCat"/>
      </c:valAx>
      <c:valAx>
        <c:axId val="-2096399000"/>
        <c:scaling>
          <c:logBase val="10.0"/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0"/>
        <c:majorTickMark val="in"/>
        <c:minorTickMark val="in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47275624"/>
        <c:crosses val="autoZero"/>
        <c:crossBetween val="midCat"/>
        <c:minorUnit val="10.0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effectLst/>
          </c:spPr>
          <c:marker>
            <c:symbol val="triang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Sheet1!$I$4:$J$4</c:f>
              <c:numCache>
                <c:formatCode>General</c:formatCode>
                <c:ptCount val="2"/>
                <c:pt idx="0">
                  <c:v>0.87</c:v>
                </c:pt>
                <c:pt idx="1">
                  <c:v>0.75</c:v>
                </c:pt>
              </c:numCache>
            </c:numRef>
          </c:xVal>
          <c:yVal>
            <c:numRef>
              <c:f>Sheet1!$I$22:$J$22</c:f>
              <c:numCache>
                <c:formatCode>0.0000</c:formatCode>
                <c:ptCount val="2"/>
                <c:pt idx="0">
                  <c:v>0.0327454174002039</c:v>
                </c:pt>
                <c:pt idx="1">
                  <c:v>0.0222477193102696</c:v>
                </c:pt>
              </c:numCache>
            </c:numRef>
          </c:yVal>
          <c:smooth val="0"/>
        </c:ser>
        <c:ser>
          <c:idx val="2"/>
          <c:order val="1"/>
          <c:spPr>
            <a:ln>
              <a:solidFill>
                <a:schemeClr val="accent2"/>
              </a:solidFill>
            </a:ln>
            <a:effectLst/>
          </c:spPr>
          <c:marker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Sheet1!$B$4:$C$4</c:f>
              <c:numCache>
                <c:formatCode>General</c:formatCode>
                <c:ptCount val="2"/>
                <c:pt idx="0">
                  <c:v>0.635</c:v>
                </c:pt>
                <c:pt idx="1">
                  <c:v>0.6</c:v>
                </c:pt>
              </c:numCache>
            </c:numRef>
          </c:xVal>
          <c:yVal>
            <c:numRef>
              <c:f>Sheet1!$B$22:$C$22</c:f>
              <c:numCache>
                <c:formatCode>0.0000</c:formatCode>
                <c:ptCount val="2"/>
                <c:pt idx="0">
                  <c:v>0.0168026386536612</c:v>
                </c:pt>
                <c:pt idx="1">
                  <c:v>0.0147150213500904</c:v>
                </c:pt>
              </c:numCache>
            </c:numRef>
          </c:yVal>
          <c:smooth val="0"/>
        </c:ser>
        <c:ser>
          <c:idx val="1"/>
          <c:order val="2"/>
          <c:spPr>
            <a:effectLst/>
          </c:spPr>
          <c:marker>
            <c:symbol val="square"/>
            <c:size val="9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Sheet1!$D$4:$E$4</c:f>
              <c:numCache>
                <c:formatCode>General</c:formatCode>
                <c:ptCount val="2"/>
                <c:pt idx="0">
                  <c:v>0.8</c:v>
                </c:pt>
                <c:pt idx="1">
                  <c:v>0.77</c:v>
                </c:pt>
              </c:numCache>
            </c:numRef>
          </c:xVal>
          <c:yVal>
            <c:numRef>
              <c:f>Sheet1!$D$22:$E$22</c:f>
              <c:numCache>
                <c:formatCode>0.0000</c:formatCode>
                <c:ptCount val="2"/>
                <c:pt idx="0">
                  <c:v>0.034093234634518</c:v>
                </c:pt>
                <c:pt idx="1">
                  <c:v>0.0311763978318558</c:v>
                </c:pt>
              </c:numCache>
            </c:numRef>
          </c:yVal>
          <c:smooth val="0"/>
        </c:ser>
        <c:ser>
          <c:idx val="3"/>
          <c:order val="3"/>
          <c:spPr>
            <a:ln>
              <a:solidFill>
                <a:schemeClr val="accent1"/>
              </a:solidFill>
            </a:ln>
            <a:effectLst/>
          </c:spPr>
          <c:marker>
            <c:symbol val="squar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Sheet1!$K$4:$L$4</c:f>
              <c:numCache>
                <c:formatCode>General</c:formatCode>
                <c:ptCount val="2"/>
                <c:pt idx="0">
                  <c:v>1.225</c:v>
                </c:pt>
                <c:pt idx="1">
                  <c:v>1.2</c:v>
                </c:pt>
              </c:numCache>
            </c:numRef>
          </c:xVal>
          <c:yVal>
            <c:numRef>
              <c:f>Sheet1!$K$22:$L$22</c:f>
              <c:numCache>
                <c:formatCode>0.0000</c:formatCode>
                <c:ptCount val="2"/>
                <c:pt idx="0">
                  <c:v>0.13360623474964</c:v>
                </c:pt>
                <c:pt idx="1">
                  <c:v>0.13779579206895</c:v>
                </c:pt>
              </c:numCache>
            </c:numRef>
          </c:yVal>
          <c:smooth val="0"/>
        </c:ser>
        <c:ser>
          <c:idx val="4"/>
          <c:order val="4"/>
          <c:spPr>
            <a:ln>
              <a:noFill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</c:marker>
          <c:xVal>
            <c:numRef>
              <c:f>Sheet1!$M$4:$N$4</c:f>
              <c:numCache>
                <c:formatCode>General</c:formatCode>
                <c:ptCount val="2"/>
                <c:pt idx="0">
                  <c:v>1.45</c:v>
                </c:pt>
                <c:pt idx="1">
                  <c:v>1.11</c:v>
                </c:pt>
              </c:numCache>
            </c:numRef>
          </c:xVal>
          <c:yVal>
            <c:numRef>
              <c:f>Sheet1!$M$22:$N$22</c:f>
              <c:numCache>
                <c:formatCode>0.0000</c:formatCode>
                <c:ptCount val="2"/>
                <c:pt idx="0">
                  <c:v>0.151256039623236</c:v>
                </c:pt>
                <c:pt idx="1">
                  <c:v>0.0764176853963837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17421272"/>
        <c:axId val="1811011592"/>
      </c:scatterChart>
      <c:valAx>
        <c:axId val="-2017421272"/>
        <c:scaling>
          <c:orientation val="minMax"/>
          <c:max val="1.5"/>
        </c:scaling>
        <c:delete val="0"/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I</a:t>
                </a:r>
                <a:r>
                  <a:rPr lang="en-US" sz="1600" baseline="-25000" dirty="0"/>
                  <a:t>p</a:t>
                </a:r>
                <a:r>
                  <a:rPr lang="en-US" sz="1600" dirty="0"/>
                  <a:t> (MA)</a:t>
                </a:r>
              </a:p>
            </c:rich>
          </c:tx>
          <c:layout>
            <c:manualLayout>
              <c:xMode val="edge"/>
              <c:yMode val="edge"/>
              <c:x val="0.467774578177728"/>
              <c:y val="0.8787301587301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11011592"/>
        <c:crossesAt val="0.0001"/>
        <c:crossBetween val="midCat"/>
      </c:valAx>
      <c:valAx>
        <c:axId val="1811011592"/>
        <c:scaling>
          <c:logBase val="10.0"/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0"/>
        <c:majorTickMark val="in"/>
        <c:minorTickMark val="in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17421272"/>
        <c:crosses val="autoZero"/>
        <c:crossBetween val="midCat"/>
        <c:minorUnit val="10.0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Relationship Id="rId2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3C68E72-7118-4BB6-BC0C-A067E02A39FA}" type="datetimeFigureOut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7BF9A66-EF9C-4423-829B-6D9627B95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65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9CBF51-4AB4-460D-93D3-226BBE47090E}" type="datetimeFigureOut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36400B2-87AA-4DB1-B67D-2C60F6396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98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438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53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9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1408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597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39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83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34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104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049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Ramp down should go to backup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88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1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13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13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13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13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94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579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400B2-87AA-4DB1-B67D-2C60F639660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67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914900"/>
            <a:ext cx="9144000" cy="2286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3714751"/>
            <a:ext cx="34671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://nstx.pppl.gov/DragNDrop/Presentation_Template/NSTX-U_cutaway_low_res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2" y="3662364"/>
            <a:ext cx="1355725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771650"/>
            <a:ext cx="8077200" cy="800100"/>
          </a:xfrm>
        </p:spPr>
        <p:txBody>
          <a:bodyPr lIns="0" rIns="0" anchor="ctr" anchorCtr="1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" y="857250"/>
            <a:ext cx="8839200" cy="857250"/>
          </a:xfrm>
          <a:prstGeom prst="rect">
            <a:avLst/>
          </a:prstGeom>
        </p:spPr>
        <p:txBody>
          <a:bodyPr lIns="0" rIns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33400" y="2628900"/>
            <a:ext cx="8077200" cy="914400"/>
          </a:xfrm>
        </p:spPr>
        <p:txBody>
          <a:bodyPr lIns="0" rIns="0" anchor="ctr" anchorCtr="1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92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2"/>
            <a:ext cx="9144000" cy="78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09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914900"/>
            <a:ext cx="9144000" cy="2286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000250"/>
            <a:ext cx="8077200" cy="800100"/>
          </a:xfrm>
        </p:spPr>
        <p:txBody>
          <a:bodyPr lIns="0" rIns="0" anchor="ctr" anchorCtr="1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" y="857250"/>
            <a:ext cx="8839200" cy="857250"/>
          </a:xfrm>
          <a:prstGeom prst="rect">
            <a:avLst/>
          </a:prstGeom>
        </p:spPr>
        <p:txBody>
          <a:bodyPr lIns="0" rIns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914400" y="3028950"/>
            <a:ext cx="7315200" cy="914400"/>
          </a:xfrm>
        </p:spPr>
        <p:txBody>
          <a:bodyPr lIns="0" rIns="0" anchor="ctr" anchorCtr="1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92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76200" y="4171950"/>
            <a:ext cx="2080200" cy="4572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2"/>
            <a:ext cx="9144000" cy="78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5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7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4419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idx="10"/>
          </p:nvPr>
        </p:nvSpPr>
        <p:spPr>
          <a:xfrm>
            <a:off x="4648200" y="800100"/>
            <a:ext cx="4419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85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78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06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" y="800100"/>
            <a:ext cx="89916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7" name="Picture 2" descr="C:\Users\jmenard\My Files\PPPL\Projects\NSTX-U\Presentation template\2015 - New template\logo and banner source\Gray_banner_red_line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grpSp>
        <p:nvGrpSpPr>
          <p:cNvPr id="1029" name="Group 4"/>
          <p:cNvGrpSpPr>
            <a:grpSpLocks/>
          </p:cNvGrpSpPr>
          <p:nvPr userDrawn="1"/>
        </p:nvGrpSpPr>
        <p:grpSpPr bwMode="auto">
          <a:xfrm>
            <a:off x="0" y="4916488"/>
            <a:ext cx="9144000" cy="227012"/>
            <a:chOff x="0" y="4324350"/>
            <a:chExt cx="9144000" cy="227176"/>
          </a:xfrm>
        </p:grpSpPr>
        <p:pic>
          <p:nvPicPr>
            <p:cNvPr id="1032" name="Picture 4" descr="C:\Users\jmenard\My Files\PPPL\Projects\NSTX-U\Presentation template\2015 - New template\logo and banner source\Gray_banner_red_line_bottom_NSTXU_logo.png"/>
            <p:cNvPicPr preferRelativeResize="0">
              <a:picLocks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0" y="4324350"/>
              <a:ext cx="6858000" cy="22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4" descr="C:\Users\jmenard\My Files\PPPL\Projects\NSTX-U\Presentation template\2015 - New template\logo and banner source\Gray_banner_red_line_bottom_NSTXU_logo.png"/>
            <p:cNvPicPr preferRelativeResize="0">
              <a:picLocks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4350"/>
              <a:ext cx="6858000" cy="22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0" name="TextBox 11"/>
          <p:cNvSpPr txBox="1">
            <a:spLocks noChangeArrowheads="1"/>
          </p:cNvSpPr>
          <p:nvPr userDrawn="1"/>
        </p:nvSpPr>
        <p:spPr bwMode="auto">
          <a:xfrm>
            <a:off x="8458200" y="4933951"/>
            <a:ext cx="609600" cy="21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576" rIns="0" bIns="3657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fld id="{B68F388F-2EF6-4AC8-9EE8-B087E0ED7117}" type="slidenum">
              <a:rPr lang="en-US" altLang="en-US" sz="900" b="1" smtClean="0">
                <a:solidFill>
                  <a:srgbClr val="336699"/>
                </a:solidFill>
              </a:rPr>
              <a:pPr algn="r">
                <a:defRPr/>
              </a:pPr>
              <a:t>‹#›</a:t>
            </a:fld>
            <a:endParaRPr lang="en-US" altLang="en-US" sz="900" b="1" smtClean="0">
              <a:solidFill>
                <a:srgbClr val="336699"/>
              </a:solidFill>
            </a:endParaRPr>
          </a:p>
        </p:txBody>
      </p:sp>
      <p:sp>
        <p:nvSpPr>
          <p:cNvPr id="1031" name="TextBox 12"/>
          <p:cNvSpPr txBox="1">
            <a:spLocks noChangeArrowheads="1"/>
          </p:cNvSpPr>
          <p:nvPr userDrawn="1"/>
        </p:nvSpPr>
        <p:spPr bwMode="auto">
          <a:xfrm>
            <a:off x="914400" y="4933951"/>
            <a:ext cx="7315200" cy="21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576" rIns="0" bIns="3657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en-US" sz="900" b="1" dirty="0" smtClean="0">
                <a:solidFill>
                  <a:srgbClr val="336699"/>
                </a:solidFill>
              </a:rPr>
              <a:t>NSTX-U PAC 39, ASC</a:t>
            </a:r>
            <a:r>
              <a:rPr lang="en-US" altLang="en-US" sz="900" b="1" baseline="0" dirty="0" smtClean="0">
                <a:solidFill>
                  <a:srgbClr val="336699"/>
                </a:solidFill>
              </a:rPr>
              <a:t> TSG</a:t>
            </a:r>
            <a:r>
              <a:rPr lang="en-US" altLang="en-US" sz="900" b="1" dirty="0" smtClean="0">
                <a:solidFill>
                  <a:srgbClr val="336699"/>
                </a:solidFill>
              </a:rPr>
              <a:t>, D.J.</a:t>
            </a:r>
            <a:r>
              <a:rPr lang="en-US" altLang="en-US" sz="900" b="1" baseline="0" dirty="0" smtClean="0">
                <a:solidFill>
                  <a:srgbClr val="336699"/>
                </a:solidFill>
              </a:rPr>
              <a:t> Battaglia, January 9, 2018</a:t>
            </a:r>
            <a:endParaRPr lang="en-US" altLang="en-US" sz="900" b="1" dirty="0" smtClean="0">
              <a:solidFill>
                <a:srgbClr val="33669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kern="1200">
          <a:solidFill>
            <a:srgbClr val="33669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5pPr>
      <a:lvl6pPr marL="4572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6pPr>
      <a:lvl7pPr marL="9144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7pPr>
      <a:lvl8pPr marL="13716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8pPr>
      <a:lvl9pPr marL="18288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33669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 kern="1200">
          <a:solidFill>
            <a:srgbClr val="92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00808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70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5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emf"/><Relationship Id="rId5" Type="http://schemas.openxmlformats.org/officeDocument/2006/relationships/image" Target="../media/image27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8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9.emf"/><Relationship Id="rId8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1"/>
          <p:cNvSpPr>
            <a:spLocks noGrp="1"/>
          </p:cNvSpPr>
          <p:nvPr>
            <p:ph type="subTitle" idx="1"/>
          </p:nvPr>
        </p:nvSpPr>
        <p:spPr>
          <a:xfrm>
            <a:off x="533400" y="1657350"/>
            <a:ext cx="8077200" cy="8001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charset="0"/>
                <a:cs typeface="Arial" charset="0"/>
              </a:rPr>
              <a:t>Devon Battaglia for the NSTX-U team</a:t>
            </a:r>
          </a:p>
        </p:txBody>
      </p:sp>
      <p:sp>
        <p:nvSpPr>
          <p:cNvPr id="409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Arial" charset="0"/>
                <a:cs typeface="Arial" charset="0"/>
              </a:rPr>
              <a:t>Advanced Scenarios and Control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 rtlCol="0"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n-US" dirty="0" smtClean="0"/>
              <a:t>NSTX-U PAC 39</a:t>
            </a:r>
            <a:endParaRPr lang="en-US" dirty="0"/>
          </a:p>
          <a:p>
            <a:pPr>
              <a:lnSpc>
                <a:spcPct val="85000"/>
              </a:lnSpc>
              <a:defRPr/>
            </a:pPr>
            <a:r>
              <a:rPr lang="en-US" dirty="0" smtClean="0"/>
              <a:t>January 9-10, 2018</a:t>
            </a:r>
            <a:endParaRPr lang="en-US" dirty="0"/>
          </a:p>
        </p:txBody>
      </p:sp>
      <p:pic>
        <p:nvPicPr>
          <p:cNvPr id="4101" name="Picture 4" descr="PPPL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4152901"/>
            <a:ext cx="14414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715000" cy="41338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Six NBI lines 65 - 100 keV at different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tang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Real-time profile measurements</a:t>
            </a:r>
          </a:p>
          <a:p>
            <a:pPr lvl="1"/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rtCHERS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(RTV):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baseline="-25000" dirty="0" err="1" smtClean="0">
                <a:solidFill>
                  <a:schemeClr val="bg1">
                    <a:lumMod val="75000"/>
                  </a:schemeClr>
                </a:solidFill>
              </a:rPr>
              <a:t>ϕ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control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rtMSE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: J and q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control (in progress)</a:t>
            </a:r>
          </a:p>
          <a:p>
            <a:pPr lvl="1"/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rtMPTS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: P constraint, n</a:t>
            </a:r>
            <a:r>
              <a:rPr lang="en-US" baseline="-25000" dirty="0" smtClean="0">
                <a:solidFill>
                  <a:schemeClr val="bg1">
                    <a:lumMod val="75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feedback (in progress)</a:t>
            </a:r>
          </a:p>
          <a:p>
            <a:pPr lvl="3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Flexible plasma control system (PCS) with parallelized real-time EFIT</a:t>
            </a:r>
          </a:p>
          <a:p>
            <a:pPr lvl="1"/>
            <a:r>
              <a:rPr lang="en-US" dirty="0">
                <a:solidFill>
                  <a:srgbClr val="BFBFBF"/>
                </a:solidFill>
              </a:rPr>
              <a:t>Profile control algorithms developed and tested via integration with TRANSP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Parallelized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PCS architecture accelerates rtEFIT solution with profile constraints</a:t>
            </a:r>
          </a:p>
          <a:p>
            <a:pPr lvl="2"/>
            <a:r>
              <a:rPr lang="en-US" dirty="0">
                <a:solidFill>
                  <a:srgbClr val="BFBFBF"/>
                </a:solidFill>
              </a:rPr>
              <a:t>FY16 run: rtEFIT convergence interval maintained while doubling fitting constraints and resolution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NSTX-U has a suite of real-time control </a:t>
            </a:r>
            <a:br>
              <a:rPr lang="en-US" sz="2800" dirty="0" smtClean="0"/>
            </a:br>
            <a:r>
              <a:rPr lang="en-US" sz="2800" dirty="0" smtClean="0"/>
              <a:t>capabilities for optimizing NI scenarios</a:t>
            </a:r>
            <a:endParaRPr lang="en-US" sz="2800" dirty="0"/>
          </a:p>
        </p:txBody>
      </p:sp>
      <p:pic>
        <p:nvPicPr>
          <p:cNvPr id="5" name="Picture 4" descr="Macintosh HD:private:var:folders:m0:cxnxnnld5_dfn94ql8s1_34wh1lpqp:T:com.apple.Preview:PreviewTemp-JQ1wul:cross_section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6733" r="21522" b="3152"/>
          <a:stretch/>
        </p:blipFill>
        <p:spPr bwMode="auto">
          <a:xfrm>
            <a:off x="6491572" y="819150"/>
            <a:ext cx="2347628" cy="4113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  <a:ext uri="{FAA26D3D-D897-4be2-8F04-BA451C77F1D7}">
              <ma14:placeholderFlag xmlns:ma14="http://schemas.microsoft.com/office/mac/drawingml/2011/main"/>
            </a:ext>
          </a:extLst>
        </p:spPr>
      </p:pic>
    </p:spTree>
    <p:extLst>
      <p:ext uri="{BB962C8B-B14F-4D97-AF65-F5344CB8AC3E}">
        <p14:creationId xmlns:p14="http://schemas.microsoft.com/office/powerpoint/2010/main" val="700116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715000" cy="41338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Six NBI lines 65 - 100 keV at different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tang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smtClean="0"/>
              <a:t>Real-time profile measurements</a:t>
            </a:r>
          </a:p>
          <a:p>
            <a:pPr lvl="1"/>
            <a:r>
              <a:rPr lang="en-US" dirty="0" err="1" smtClean="0"/>
              <a:t>rtCHERS</a:t>
            </a:r>
            <a:r>
              <a:rPr lang="en-US" dirty="0" smtClean="0"/>
              <a:t> (RTV):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ϕ</a:t>
            </a:r>
            <a:r>
              <a:rPr lang="en-US" dirty="0"/>
              <a:t> </a:t>
            </a:r>
            <a:r>
              <a:rPr lang="en-US" dirty="0" smtClean="0"/>
              <a:t>control</a:t>
            </a:r>
          </a:p>
          <a:p>
            <a:pPr lvl="1"/>
            <a:r>
              <a:rPr lang="en-US" dirty="0" err="1"/>
              <a:t>rtMSE</a:t>
            </a:r>
            <a:r>
              <a:rPr lang="en-US" dirty="0"/>
              <a:t>: J and q </a:t>
            </a:r>
            <a:r>
              <a:rPr lang="en-US" dirty="0" smtClean="0"/>
              <a:t>control (in progress)</a:t>
            </a:r>
          </a:p>
          <a:p>
            <a:pPr lvl="1"/>
            <a:r>
              <a:rPr lang="en-US" dirty="0" err="1" smtClean="0"/>
              <a:t>rtMPTS</a:t>
            </a:r>
            <a:r>
              <a:rPr lang="en-US" dirty="0" smtClean="0"/>
              <a:t>: P constraint, n</a:t>
            </a:r>
            <a:r>
              <a:rPr lang="en-US" baseline="-25000" dirty="0" smtClean="0"/>
              <a:t>e</a:t>
            </a:r>
            <a:r>
              <a:rPr lang="en-US" dirty="0" smtClean="0"/>
              <a:t> feedback (in progress)</a:t>
            </a:r>
          </a:p>
          <a:p>
            <a:pPr lvl="3"/>
            <a:endParaRPr lang="en-US" dirty="0"/>
          </a:p>
          <a:p>
            <a:r>
              <a:rPr lang="en-US" dirty="0" smtClean="0">
                <a:solidFill>
                  <a:srgbClr val="BFBFBF"/>
                </a:solidFill>
              </a:rPr>
              <a:t>Flexible plasma control system (PCS) with parallelized real-time EFIT</a:t>
            </a:r>
          </a:p>
          <a:p>
            <a:pPr lvl="1"/>
            <a:r>
              <a:rPr lang="en-US" dirty="0">
                <a:solidFill>
                  <a:srgbClr val="BFBFBF"/>
                </a:solidFill>
              </a:rPr>
              <a:t>Profile control algorithms developed and tested via integration with TRANSP</a:t>
            </a:r>
          </a:p>
          <a:p>
            <a:pPr lvl="1"/>
            <a:r>
              <a:rPr lang="en-US" dirty="0" smtClean="0">
                <a:solidFill>
                  <a:srgbClr val="BFBFBF"/>
                </a:solidFill>
              </a:rPr>
              <a:t>Parallelized </a:t>
            </a:r>
            <a:r>
              <a:rPr lang="en-US" dirty="0" smtClean="0">
                <a:solidFill>
                  <a:srgbClr val="BFBFBF"/>
                </a:solidFill>
              </a:rPr>
              <a:t>PCS architecture accelerates rtEFIT solution with profile constraints</a:t>
            </a:r>
          </a:p>
          <a:p>
            <a:pPr lvl="2"/>
            <a:r>
              <a:rPr lang="en-US" dirty="0">
                <a:solidFill>
                  <a:srgbClr val="BFBFBF"/>
                </a:solidFill>
              </a:rPr>
              <a:t>FY16 run: rtEFIT convergence interval maintained while doubling fitting constraints and resolution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NSTX-U has a suite of real-time control </a:t>
            </a:r>
            <a:br>
              <a:rPr lang="en-US" sz="2800" dirty="0"/>
            </a:br>
            <a:r>
              <a:rPr lang="en-US" sz="2800" dirty="0"/>
              <a:t>capabilities for optimizing NI scenarios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91200" y="843974"/>
            <a:ext cx="334087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Comparison of real-time CHERS system to standard CHERs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432435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M. </a:t>
            </a:r>
            <a:r>
              <a:rPr lang="en-US" sz="1200" dirty="0" err="1" smtClean="0"/>
              <a:t>Podesta</a:t>
            </a:r>
            <a:r>
              <a:rPr lang="en-US" sz="1200" dirty="0" smtClean="0"/>
              <a:t> and R.E. Bell, PPCF 58 (2016) 125016</a:t>
            </a:r>
            <a:endParaRPr lang="en-US" sz="1200" dirty="0"/>
          </a:p>
        </p:txBody>
      </p:sp>
      <p:grpSp>
        <p:nvGrpSpPr>
          <p:cNvPr id="9" name="Group 8"/>
          <p:cNvGrpSpPr/>
          <p:nvPr/>
        </p:nvGrpSpPr>
        <p:grpSpPr>
          <a:xfrm>
            <a:off x="5715000" y="1480928"/>
            <a:ext cx="3276600" cy="2843422"/>
            <a:chOff x="6400800" y="2114550"/>
            <a:chExt cx="2514600" cy="2182161"/>
          </a:xfrm>
        </p:grpSpPr>
        <p:pic>
          <p:nvPicPr>
            <p:cNvPr id="5" name="Picture 4" descr="Mario image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852"/>
            <a:stretch/>
          </p:blipFill>
          <p:spPr>
            <a:xfrm>
              <a:off x="6400800" y="4019550"/>
              <a:ext cx="2514600" cy="277161"/>
            </a:xfrm>
            <a:prstGeom prst="rect">
              <a:avLst/>
            </a:prstGeom>
          </p:spPr>
        </p:pic>
        <p:pic>
          <p:nvPicPr>
            <p:cNvPr id="8" name="Picture 7" descr="Mario image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279"/>
            <a:stretch/>
          </p:blipFill>
          <p:spPr>
            <a:xfrm>
              <a:off x="6400800" y="2114550"/>
              <a:ext cx="2514600" cy="187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0778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33964Y52for_Devonoutputs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78470"/>
            <a:ext cx="2628900" cy="382688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791200" cy="41338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Six NBI lines 65 - 100 keV at different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tang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smtClean="0"/>
              <a:t>Real-time profile measurements</a:t>
            </a:r>
          </a:p>
          <a:p>
            <a:pPr lvl="1"/>
            <a:r>
              <a:rPr lang="en-US" dirty="0" err="1" smtClean="0"/>
              <a:t>rtCHERS</a:t>
            </a:r>
            <a:r>
              <a:rPr lang="en-US" dirty="0" smtClean="0"/>
              <a:t> (RTV):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ϕ</a:t>
            </a:r>
            <a:r>
              <a:rPr lang="en-US" dirty="0"/>
              <a:t> </a:t>
            </a:r>
            <a:r>
              <a:rPr lang="en-US" dirty="0" smtClean="0"/>
              <a:t>control</a:t>
            </a:r>
          </a:p>
          <a:p>
            <a:pPr lvl="1"/>
            <a:r>
              <a:rPr lang="en-US" dirty="0" err="1"/>
              <a:t>rtMSE</a:t>
            </a:r>
            <a:r>
              <a:rPr lang="en-US" dirty="0"/>
              <a:t>: J and q </a:t>
            </a:r>
            <a:r>
              <a:rPr lang="en-US" dirty="0" smtClean="0"/>
              <a:t>control (in progress)</a:t>
            </a:r>
          </a:p>
          <a:p>
            <a:pPr lvl="1"/>
            <a:r>
              <a:rPr lang="en-US" dirty="0" err="1" smtClean="0"/>
              <a:t>rtMPTS</a:t>
            </a:r>
            <a:r>
              <a:rPr lang="en-US" dirty="0" smtClean="0"/>
              <a:t>: P constraint, n</a:t>
            </a:r>
            <a:r>
              <a:rPr lang="en-US" baseline="-25000" dirty="0" smtClean="0"/>
              <a:t>e</a:t>
            </a:r>
            <a:r>
              <a:rPr lang="en-US" dirty="0" smtClean="0"/>
              <a:t> feedback (in progress)</a:t>
            </a:r>
          </a:p>
          <a:p>
            <a:pPr lvl="3"/>
            <a:endParaRPr lang="en-US" dirty="0"/>
          </a:p>
          <a:p>
            <a:r>
              <a:rPr lang="en-US" dirty="0" smtClean="0"/>
              <a:t>Flexible plasma control system (PCS) with parallelized real-time EFIT</a:t>
            </a:r>
          </a:p>
          <a:p>
            <a:pPr lvl="1"/>
            <a:r>
              <a:rPr lang="en-US" dirty="0" smtClean="0"/>
              <a:t>Profile </a:t>
            </a:r>
            <a:r>
              <a:rPr lang="en-US" dirty="0" smtClean="0"/>
              <a:t>control algorithms </a:t>
            </a:r>
            <a:r>
              <a:rPr lang="en-US" dirty="0" smtClean="0"/>
              <a:t>developed and tested </a:t>
            </a:r>
            <a:r>
              <a:rPr lang="en-US" dirty="0" smtClean="0"/>
              <a:t>via </a:t>
            </a:r>
            <a:r>
              <a:rPr lang="en-US" dirty="0" smtClean="0"/>
              <a:t>integration with TRANSP</a:t>
            </a:r>
          </a:p>
          <a:p>
            <a:pPr lvl="1"/>
            <a:r>
              <a:rPr lang="en-US" dirty="0" smtClean="0"/>
              <a:t>Parallelized PCS architecture accelerates rtEFIT solution with profile constraints</a:t>
            </a:r>
          </a:p>
          <a:p>
            <a:pPr lvl="2"/>
            <a:r>
              <a:rPr lang="en-US" dirty="0" smtClean="0"/>
              <a:t>FY16 run: rtEFIT convergence interval maintained while doubling fitting constraints and resolution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NSTX-U has a suite of real-time control </a:t>
            </a:r>
            <a:br>
              <a:rPr lang="en-US" sz="2800" dirty="0"/>
            </a:br>
            <a:r>
              <a:rPr lang="en-US" sz="2800" dirty="0"/>
              <a:t>capabilities for optimizing NI scenarios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48400" y="666750"/>
            <a:ext cx="2868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100% NI TRANSP Simulation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4656951"/>
            <a:ext cx="289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M.D. Boyer et al., NF 57 (2017) 066017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104316" y="3562350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+10% density</a:t>
            </a:r>
            <a:endParaRPr lang="en-US" dirty="0">
              <a:solidFill>
                <a:schemeClr val="accent2"/>
              </a:solidFill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flipH="1">
            <a:off x="6858000" y="3747016"/>
            <a:ext cx="246316" cy="4393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58729" y="2800350"/>
            <a:ext cx="894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Control on</a:t>
            </a:r>
            <a:endParaRPr lang="en-US" sz="12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934201" y="2924949"/>
            <a:ext cx="304799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153400" y="2924949"/>
            <a:ext cx="457200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156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742950"/>
            <a:ext cx="6781800" cy="2209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NSTX-U </a:t>
            </a:r>
            <a:r>
              <a:rPr lang="en-US" dirty="0" smtClean="0"/>
              <a:t>can access higher </a:t>
            </a:r>
            <a:r>
              <a:rPr lang="en-US" dirty="0" smtClean="0"/>
              <a:t>B</a:t>
            </a:r>
            <a:r>
              <a:rPr lang="en-US" baseline="-25000" dirty="0" smtClean="0"/>
              <a:t>T</a:t>
            </a:r>
            <a:r>
              <a:rPr lang="en-US" dirty="0" smtClean="0"/>
              <a:t>,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heat</a:t>
            </a:r>
            <a:r>
              <a:rPr lang="en-US" dirty="0" smtClean="0"/>
              <a:t> in NI scenarios</a:t>
            </a:r>
            <a:endParaRPr lang="en-US" baseline="-25000" dirty="0" smtClean="0"/>
          </a:p>
          <a:p>
            <a:pPr lvl="1"/>
            <a:r>
              <a:rPr lang="en-US" dirty="0" smtClean="0"/>
              <a:t>Access high density (</a:t>
            </a:r>
            <a:r>
              <a:rPr lang="en-US" dirty="0" err="1" smtClean="0"/>
              <a:t>f</a:t>
            </a:r>
            <a:r>
              <a:rPr lang="en-US" baseline="-25000" dirty="0" err="1" smtClean="0"/>
              <a:t>GW</a:t>
            </a:r>
            <a:r>
              <a:rPr lang="en-US" dirty="0" smtClean="0"/>
              <a:t> = 0.5 - 1), large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BS</a:t>
            </a:r>
            <a:r>
              <a:rPr lang="en-US" dirty="0" smtClean="0"/>
              <a:t> (&gt; 70%) in stationary conditions for multiple </a:t>
            </a:r>
            <a:r>
              <a:rPr lang="en-US" dirty="0" err="1" smtClean="0">
                <a:latin typeface="Times"/>
                <a:cs typeface="Times"/>
              </a:rPr>
              <a:t>τ</a:t>
            </a:r>
            <a:r>
              <a:rPr lang="en-US" baseline="-25000" dirty="0" err="1" smtClean="0"/>
              <a:t>R</a:t>
            </a:r>
            <a:r>
              <a:rPr lang="en-US" dirty="0"/>
              <a:t> </a:t>
            </a:r>
            <a:r>
              <a:rPr lang="en-US" dirty="0" smtClean="0"/>
              <a:t>at </a:t>
            </a:r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 smtClean="0"/>
              <a:t> ≥ 1 MA</a:t>
            </a:r>
          </a:p>
          <a:p>
            <a:pPr lvl="4"/>
            <a:endParaRPr lang="en-US" baseline="-25000" dirty="0" smtClean="0"/>
          </a:p>
          <a:p>
            <a:r>
              <a:rPr lang="en-US" dirty="0" smtClean="0"/>
              <a:t>Real-time NBI deposition control via outer gap and beam selection 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Wall-stabilization for operation at β</a:t>
            </a:r>
            <a:r>
              <a:rPr lang="en-US" baseline="-25000" dirty="0" smtClean="0"/>
              <a:t>N</a:t>
            </a:r>
            <a:r>
              <a:rPr lang="en-US" dirty="0" smtClean="0"/>
              <a:t> above no-wall limit concurrently with broad J (low l</a:t>
            </a:r>
            <a:r>
              <a:rPr lang="en-US" baseline="-25000" dirty="0" smtClean="0"/>
              <a:t>i</a:t>
            </a:r>
            <a:r>
              <a:rPr lang="en-US" dirty="0" smtClean="0"/>
              <a:t>)</a:t>
            </a:r>
            <a:endParaRPr lang="en-US" baseline="-250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NSTX-U will have unique capabilities for developing </a:t>
            </a:r>
            <a:br>
              <a:rPr lang="en-US" sz="2800" dirty="0" smtClean="0"/>
            </a:br>
            <a:r>
              <a:rPr lang="en-US" sz="2800" dirty="0" smtClean="0"/>
              <a:t>NI scenarios compared to MAST-U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239000" y="816173"/>
            <a:ext cx="16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MAST-U  </a:t>
            </a:r>
            <a:r>
              <a:rPr lang="en-US" sz="1400" b="1" dirty="0" smtClean="0"/>
              <a:t>NSTX-U</a:t>
            </a:r>
            <a:endParaRPr lang="en-US" sz="1400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161703"/>
              </p:ext>
            </p:extLst>
          </p:nvPr>
        </p:nvGraphicFramePr>
        <p:xfrm>
          <a:off x="477437" y="3044190"/>
          <a:ext cx="5999563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295"/>
                <a:gridCol w="1013043"/>
                <a:gridCol w="970702"/>
                <a:gridCol w="1013043"/>
                <a:gridCol w="1075480"/>
              </a:tblGrid>
              <a:tr h="561474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MAST-U </a:t>
                      </a:r>
                    </a:p>
                    <a:p>
                      <a:r>
                        <a:rPr lang="en-US" sz="1200" dirty="0" smtClean="0"/>
                        <a:t>(2018)</a:t>
                      </a:r>
                    </a:p>
                    <a:p>
                      <a:r>
                        <a:rPr lang="en-US" sz="1200" dirty="0" smtClean="0"/>
                        <a:t>Planned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NSTX-U</a:t>
                      </a:r>
                    </a:p>
                    <a:p>
                      <a:r>
                        <a:rPr lang="en-US" sz="1200" dirty="0" smtClean="0"/>
                        <a:t>(2016)</a:t>
                      </a:r>
                    </a:p>
                    <a:p>
                      <a:r>
                        <a:rPr lang="en-US" sz="1200" dirty="0" smtClean="0"/>
                        <a:t>Achieved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MAST-U</a:t>
                      </a:r>
                    </a:p>
                    <a:p>
                      <a:r>
                        <a:rPr lang="en-US" sz="1200" dirty="0" smtClean="0"/>
                        <a:t>(stage</a:t>
                      </a:r>
                      <a:r>
                        <a:rPr lang="en-US" sz="1200" baseline="0" dirty="0" smtClean="0"/>
                        <a:t> 1</a:t>
                      </a:r>
                      <a:r>
                        <a:rPr lang="en-US" sz="1200" dirty="0" smtClean="0"/>
                        <a:t>)</a:t>
                      </a:r>
                    </a:p>
                    <a:p>
                      <a:r>
                        <a:rPr lang="en-US" sz="1200" dirty="0" smtClean="0"/>
                        <a:t>Planned</a:t>
                      </a:r>
                      <a:endParaRPr lang="en-US" sz="12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NSTX-U</a:t>
                      </a:r>
                    </a:p>
                    <a:p>
                      <a:r>
                        <a:rPr lang="en-US" sz="1200" dirty="0" smtClean="0"/>
                        <a:t>(full field)</a:t>
                      </a:r>
                    </a:p>
                    <a:p>
                      <a:r>
                        <a:rPr lang="en-US" sz="1200" dirty="0" smtClean="0"/>
                        <a:t>Planned</a:t>
                      </a:r>
                      <a:endParaRPr lang="en-US" sz="1200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</a:tr>
              <a:tr h="2406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Max</a:t>
                      </a:r>
                      <a:r>
                        <a:rPr lang="en-US" sz="1200" baseline="0" dirty="0" smtClean="0"/>
                        <a:t> I</a:t>
                      </a:r>
                      <a:r>
                        <a:rPr lang="en-US" sz="1200" baseline="-25000" dirty="0" smtClean="0"/>
                        <a:t>p</a:t>
                      </a:r>
                      <a:r>
                        <a:rPr lang="en-US" sz="1200" baseline="0" dirty="0" smtClean="0"/>
                        <a:t> (MA)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1.0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1.0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2.0</a:t>
                      </a:r>
                      <a:endParaRPr lang="en-US" sz="12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2.0</a:t>
                      </a:r>
                      <a:endParaRPr lang="en-US" sz="1200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</a:tr>
              <a:tr h="2406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Max B</a:t>
                      </a:r>
                      <a:r>
                        <a:rPr lang="en-US" sz="1200" baseline="-25000" dirty="0" smtClean="0"/>
                        <a:t>T</a:t>
                      </a:r>
                      <a:r>
                        <a:rPr lang="en-US" sz="1200" dirty="0" smtClean="0"/>
                        <a:t> at 0.936 m (T)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0.513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0.635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0.684</a:t>
                      </a:r>
                      <a:endParaRPr lang="en-US" sz="12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1.0</a:t>
                      </a:r>
                      <a:endParaRPr lang="en-US" sz="1200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</a:tr>
              <a:tr h="2406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NBI</a:t>
                      </a:r>
                      <a:r>
                        <a:rPr lang="en-US" sz="1200" baseline="0" dirty="0" smtClean="0"/>
                        <a:t> (MW) (Beam voltage)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3.5 (75 keV)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12 (90 keV)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7.5 (75 keV)</a:t>
                      </a:r>
                      <a:endParaRPr lang="en-US" sz="12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 (90 keV)</a:t>
                      </a:r>
                      <a:endParaRPr lang="en-US" sz="1200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</a:tr>
              <a:tr h="240632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</a:t>
                      </a:r>
                      <a:r>
                        <a:rPr lang="en-US" sz="1200" baseline="-25000" dirty="0" err="1" smtClean="0"/>
                        <a:t>pulse</a:t>
                      </a:r>
                      <a:r>
                        <a:rPr lang="en-US" sz="1200" dirty="0" smtClean="0"/>
                        <a:t> at full field (s)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mastu_nstxu (dragged)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6" r="23612"/>
          <a:stretch/>
        </p:blipFill>
        <p:spPr>
          <a:xfrm>
            <a:off x="6781800" y="514350"/>
            <a:ext cx="2163098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55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19150"/>
            <a:ext cx="8991600" cy="41910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</a:t>
            </a:r>
            <a:r>
              <a:rPr lang="en-US" dirty="0" smtClean="0"/>
              <a:t>article and impurity control in long pulse via wall conditioning, ELM control and </a:t>
            </a:r>
            <a:r>
              <a:rPr lang="en-US" dirty="0" smtClean="0"/>
              <a:t>RF </a:t>
            </a:r>
            <a:r>
              <a:rPr lang="en-US" dirty="0" smtClean="0"/>
              <a:t>heating</a:t>
            </a:r>
          </a:p>
          <a:p>
            <a:pPr lvl="1"/>
            <a:r>
              <a:rPr lang="en-US" dirty="0" err="1" smtClean="0"/>
              <a:t>Div</a:t>
            </a:r>
            <a:r>
              <a:rPr lang="en-US" dirty="0" smtClean="0"/>
              <a:t>-SOL TSG + Pedestal </a:t>
            </a:r>
            <a:r>
              <a:rPr lang="en-US" dirty="0" smtClean="0"/>
              <a:t>TSG + T&amp;T TSG, </a:t>
            </a:r>
            <a:r>
              <a:rPr lang="en-US" dirty="0" smtClean="0"/>
              <a:t>Wave H&amp;CD (Particle control task force)</a:t>
            </a:r>
          </a:p>
          <a:p>
            <a:pPr lvl="3"/>
            <a:endParaRPr lang="en-US" dirty="0"/>
          </a:p>
          <a:p>
            <a:r>
              <a:rPr lang="en-US" dirty="0" smtClean="0"/>
              <a:t>NI scenario intimately linked to </a:t>
            </a:r>
            <a:r>
              <a:rPr lang="en-US" dirty="0" smtClean="0"/>
              <a:t>confinement and shape </a:t>
            </a:r>
            <a:r>
              <a:rPr lang="en-US" dirty="0" smtClean="0"/>
              <a:t>of the </a:t>
            </a:r>
            <a:r>
              <a:rPr lang="en-US" dirty="0" smtClean="0"/>
              <a:t>profiles</a:t>
            </a:r>
            <a:endParaRPr lang="en-US" dirty="0" smtClean="0"/>
          </a:p>
          <a:p>
            <a:pPr lvl="1"/>
            <a:r>
              <a:rPr lang="en-US" dirty="0" smtClean="0"/>
              <a:t>Transport and Turbulence </a:t>
            </a:r>
            <a:r>
              <a:rPr lang="en-US" dirty="0"/>
              <a:t>TSG + Pedestal </a:t>
            </a:r>
            <a:r>
              <a:rPr lang="en-US" dirty="0" smtClean="0"/>
              <a:t>TSG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 smtClean="0"/>
              <a:t>Access to high-β requires stabilization of MHD modes</a:t>
            </a:r>
          </a:p>
          <a:p>
            <a:pPr lvl="1"/>
            <a:r>
              <a:rPr lang="en-US" dirty="0" smtClean="0"/>
              <a:t>Macroscopic Stability TSG</a:t>
            </a:r>
          </a:p>
          <a:p>
            <a:pPr lvl="3"/>
            <a:endParaRPr lang="en-US" dirty="0"/>
          </a:p>
          <a:p>
            <a:r>
              <a:rPr lang="en-US" dirty="0" smtClean="0"/>
              <a:t>Core performance depends on deposition and transport of fast ions</a:t>
            </a:r>
          </a:p>
          <a:p>
            <a:pPr lvl="1"/>
            <a:r>
              <a:rPr lang="en-US" dirty="0" smtClean="0"/>
              <a:t>T&amp;T TSG + Energetic Particles TSG</a:t>
            </a:r>
          </a:p>
          <a:p>
            <a:pPr lvl="3"/>
            <a:endParaRPr lang="en-US" dirty="0"/>
          </a:p>
          <a:p>
            <a:r>
              <a:rPr lang="en-US" dirty="0" smtClean="0"/>
              <a:t>Compatibility </a:t>
            </a:r>
            <a:r>
              <a:rPr lang="en-US" dirty="0" smtClean="0"/>
              <a:t>of NI scenarios with heat flux </a:t>
            </a:r>
            <a:r>
              <a:rPr lang="en-US" dirty="0" smtClean="0"/>
              <a:t>control</a:t>
            </a:r>
          </a:p>
          <a:p>
            <a:pPr lvl="1"/>
            <a:r>
              <a:rPr lang="en-US" dirty="0" smtClean="0"/>
              <a:t>PFC WG + Materials TSG + </a:t>
            </a:r>
            <a:r>
              <a:rPr lang="en-US" dirty="0" err="1" smtClean="0"/>
              <a:t>Div</a:t>
            </a:r>
            <a:r>
              <a:rPr lang="en-US" dirty="0" smtClean="0"/>
              <a:t>-SOL TSG</a:t>
            </a:r>
            <a:r>
              <a:rPr lang="en-US" dirty="0" smtClean="0"/>
              <a:t> 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Realization and optimization of fully NI scenarios integrates research and development from multiple TSGs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10622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BFBFBF"/>
                </a:solidFill>
              </a:rPr>
              <a:t>Demonstrate non-inductive sustainment for multiple </a:t>
            </a:r>
            <a:r>
              <a:rPr lang="en-US" dirty="0" err="1" smtClean="0">
                <a:solidFill>
                  <a:srgbClr val="BFBFBF"/>
                </a:solidFill>
                <a:latin typeface="Times"/>
                <a:cs typeface="Times"/>
              </a:rPr>
              <a:t>τ</a:t>
            </a:r>
            <a:r>
              <a:rPr lang="en-US" baseline="-25000" dirty="0" err="1" smtClean="0">
                <a:solidFill>
                  <a:srgbClr val="BFBFBF"/>
                </a:solidFill>
              </a:rPr>
              <a:t>R</a:t>
            </a:r>
            <a:endParaRPr lang="en-US" baseline="-25000" dirty="0" smtClean="0">
              <a:solidFill>
                <a:srgbClr val="BFBFBF"/>
              </a:solidFill>
            </a:endParaRPr>
          </a:p>
          <a:p>
            <a:pPr lvl="1"/>
            <a:r>
              <a:rPr lang="en-US" dirty="0" smtClean="0">
                <a:solidFill>
                  <a:srgbClr val="BFBFBF"/>
                </a:solidFill>
              </a:rPr>
              <a:t>NSTX</a:t>
            </a:r>
            <a:r>
              <a:rPr lang="en-US" dirty="0" smtClean="0">
                <a:solidFill>
                  <a:srgbClr val="BFBFBF"/>
                </a:solidFill>
              </a:rPr>
              <a:t>-U </a:t>
            </a:r>
            <a:r>
              <a:rPr lang="en-US" dirty="0" smtClean="0">
                <a:solidFill>
                  <a:srgbClr val="BFBFBF"/>
                </a:solidFill>
              </a:rPr>
              <a:t>designed</a:t>
            </a:r>
            <a:r>
              <a:rPr lang="en-US" dirty="0" smtClean="0">
                <a:solidFill>
                  <a:srgbClr val="BFBFBF"/>
                </a:solidFill>
              </a:rPr>
              <a:t> to </a:t>
            </a:r>
            <a:r>
              <a:rPr lang="en-US" dirty="0" smtClean="0">
                <a:solidFill>
                  <a:srgbClr val="BFBFBF"/>
                </a:solidFill>
              </a:rPr>
              <a:t>be world-leading in </a:t>
            </a:r>
            <a:r>
              <a:rPr lang="en-US" dirty="0" smtClean="0">
                <a:solidFill>
                  <a:srgbClr val="BFBFBF"/>
                </a:solidFill>
              </a:rPr>
              <a:t>investigating 100</a:t>
            </a:r>
            <a:r>
              <a:rPr lang="en-US" dirty="0" smtClean="0">
                <a:solidFill>
                  <a:srgbClr val="BFBFBF"/>
                </a:solidFill>
              </a:rPr>
              <a:t>% NI scenarios in a low-aspect ratio configuration</a:t>
            </a:r>
          </a:p>
          <a:p>
            <a:pPr lvl="2"/>
            <a:endParaRPr lang="en-US" dirty="0"/>
          </a:p>
          <a:p>
            <a:r>
              <a:rPr lang="en-US" dirty="0" smtClean="0"/>
              <a:t>Develop </a:t>
            </a:r>
            <a:r>
              <a:rPr lang="en-US" dirty="0" smtClean="0"/>
              <a:t>partially inductive scenarios and advanced control to support the broad scientific program</a:t>
            </a:r>
          </a:p>
          <a:p>
            <a:pPr lvl="2"/>
            <a:endParaRPr lang="en-US" dirty="0"/>
          </a:p>
          <a:p>
            <a:r>
              <a:rPr lang="en-US" dirty="0" smtClean="0">
                <a:solidFill>
                  <a:srgbClr val="BFBFBF"/>
                </a:solidFill>
              </a:rPr>
              <a:t>Advance real-time control and </a:t>
            </a:r>
            <a:r>
              <a:rPr lang="en-US" dirty="0" smtClean="0">
                <a:solidFill>
                  <a:srgbClr val="BFBFBF"/>
                </a:solidFill>
              </a:rPr>
              <a:t>scenario modeling </a:t>
            </a:r>
            <a:r>
              <a:rPr lang="en-US" dirty="0" smtClean="0">
                <a:solidFill>
                  <a:srgbClr val="BFBFBF"/>
                </a:solidFill>
              </a:rPr>
              <a:t>for fusion energy </a:t>
            </a:r>
            <a:r>
              <a:rPr lang="en-US" dirty="0" smtClean="0">
                <a:solidFill>
                  <a:srgbClr val="BFBFBF"/>
                </a:solidFill>
              </a:rPr>
              <a:t>research and next-step devices</a:t>
            </a:r>
            <a:endParaRPr lang="en-US" dirty="0" smtClean="0">
              <a:solidFill>
                <a:srgbClr val="BFBFB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Research Thrusts </a:t>
            </a:r>
            <a:r>
              <a:rPr lang="en-US" sz="2800" dirty="0" smtClean="0"/>
              <a:t>of the Advanced Scenarios and Control </a:t>
            </a:r>
            <a:r>
              <a:rPr lang="en-US" sz="2800" dirty="0" smtClean="0"/>
              <a:t>Topical </a:t>
            </a:r>
            <a:r>
              <a:rPr lang="en-US" sz="2800" dirty="0" smtClean="0"/>
              <a:t>Science Group (TSG)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39335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plot_summary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19150"/>
            <a:ext cx="3061855" cy="3962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</a:t>
            </a:r>
            <a:r>
              <a:rPr lang="en-US" sz="2800" dirty="0" smtClean="0"/>
              <a:t>rogress </a:t>
            </a:r>
            <a:r>
              <a:rPr lang="en-US" sz="2800" dirty="0"/>
              <a:t>in </a:t>
            </a:r>
            <a:r>
              <a:rPr lang="en-US" sz="2800" dirty="0" smtClean="0"/>
              <a:t>FY16 toward developing inductive </a:t>
            </a:r>
            <a:br>
              <a:rPr lang="en-US" sz="2800" dirty="0" smtClean="0"/>
            </a:br>
            <a:r>
              <a:rPr lang="en-US" sz="2800" dirty="0" smtClean="0"/>
              <a:t>low-l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, high-κ H-mode scenario</a:t>
            </a:r>
            <a:endParaRPr 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37225" y="895350"/>
            <a:ext cx="1219200" cy="3323987"/>
          </a:xfrm>
          <a:prstGeom prst="rect">
            <a:avLst/>
          </a:prstGeom>
          <a:noFill/>
          <a:ln w="28575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NSTX </a:t>
            </a:r>
          </a:p>
          <a:p>
            <a:r>
              <a:rPr lang="en-US" sz="1600" b="1" dirty="0" smtClean="0"/>
              <a:t>0.44 T</a:t>
            </a:r>
          </a:p>
          <a:p>
            <a:r>
              <a:rPr lang="en-US" sz="1600" b="1" dirty="0" smtClean="0"/>
              <a:t>H-mode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NSTX-U</a:t>
            </a:r>
          </a:p>
          <a:p>
            <a:r>
              <a:rPr lang="en-US" sz="1600" b="1" u="sng" dirty="0" smtClean="0"/>
              <a:t>0.62 T</a:t>
            </a:r>
            <a:endParaRPr lang="en-US" sz="1600" b="1" u="sng" dirty="0"/>
          </a:p>
          <a:p>
            <a:r>
              <a:rPr lang="en-US" sz="1600" b="1" dirty="0" smtClean="0">
                <a:solidFill>
                  <a:srgbClr val="0000FF"/>
                </a:solidFill>
              </a:rPr>
              <a:t>Week 3</a:t>
            </a:r>
          </a:p>
          <a:p>
            <a:r>
              <a:rPr lang="en-US" sz="1600" dirty="0">
                <a:solidFill>
                  <a:srgbClr val="0000FF"/>
                </a:solidFill>
              </a:rPr>
              <a:t>N</a:t>
            </a:r>
            <a:r>
              <a:rPr lang="en-US" sz="1600" dirty="0" smtClean="0">
                <a:solidFill>
                  <a:srgbClr val="0000FF"/>
                </a:solidFill>
              </a:rPr>
              <a:t>o EFC</a:t>
            </a:r>
          </a:p>
          <a:p>
            <a:endParaRPr lang="en-US" sz="900" b="1" dirty="0"/>
          </a:p>
          <a:p>
            <a:r>
              <a:rPr lang="en-US" sz="1600" b="1" dirty="0" smtClean="0">
                <a:solidFill>
                  <a:srgbClr val="00D800"/>
                </a:solidFill>
              </a:rPr>
              <a:t>Week 5</a:t>
            </a:r>
          </a:p>
          <a:p>
            <a:r>
              <a:rPr lang="en-US" sz="1600" dirty="0" smtClean="0">
                <a:solidFill>
                  <a:srgbClr val="00D800"/>
                </a:solidFill>
              </a:rPr>
              <a:t>EFC v1</a:t>
            </a:r>
          </a:p>
          <a:p>
            <a:endParaRPr lang="en-US" sz="900" b="1" dirty="0"/>
          </a:p>
          <a:p>
            <a:r>
              <a:rPr lang="en-US" sz="1600" b="1" dirty="0" smtClean="0">
                <a:solidFill>
                  <a:srgbClr val="FF0000"/>
                </a:solidFill>
              </a:rPr>
              <a:t>Week 7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EFC v2</a:t>
            </a:r>
          </a:p>
        </p:txBody>
      </p:sp>
      <p:pic>
        <p:nvPicPr>
          <p:cNvPr id="26" name="Picture 25" descr="plot_summary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819150"/>
            <a:ext cx="3061855" cy="39624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981200" y="1453574"/>
            <a:ext cx="5270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/>
              <a:t>140702</a:t>
            </a:r>
          </a:p>
          <a:p>
            <a:r>
              <a:rPr lang="en-US" sz="800" b="1" dirty="0" smtClean="0">
                <a:solidFill>
                  <a:srgbClr val="0000FF"/>
                </a:solidFill>
              </a:rPr>
              <a:t>202946</a:t>
            </a:r>
          </a:p>
          <a:p>
            <a:r>
              <a:rPr lang="en-US" sz="800" b="1" dirty="0" smtClean="0">
                <a:solidFill>
                  <a:srgbClr val="00E400"/>
                </a:solidFill>
              </a:rPr>
              <a:t>203679</a:t>
            </a:r>
          </a:p>
          <a:p>
            <a:r>
              <a:rPr lang="en-US" sz="800" b="1" dirty="0" smtClean="0">
                <a:solidFill>
                  <a:srgbClr val="FF0000"/>
                </a:solidFill>
              </a:rPr>
              <a:t>204112</a:t>
            </a:r>
            <a:endParaRPr lang="en-US" sz="800" b="1" dirty="0">
              <a:solidFill>
                <a:srgbClr val="FF0000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590800" y="22669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2514600" y="35623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4648200" y="13525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724400" y="21907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4724400" y="34861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660607" y="1200150"/>
            <a:ext cx="3048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96000" y="114728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Demonstrated stable operation at </a:t>
            </a:r>
            <a:r>
              <a:rPr lang="en-US" sz="1400" b="1" dirty="0" smtClean="0">
                <a:latin typeface="Times New Roman"/>
                <a:cs typeface="Times New Roman"/>
              </a:rPr>
              <a:t>κ</a:t>
            </a:r>
            <a:r>
              <a:rPr lang="en-US" sz="1400" b="1" dirty="0" smtClean="0"/>
              <a:t> similar to NSTX despite higher aspect ratio for l</a:t>
            </a:r>
            <a:r>
              <a:rPr lang="en-US" sz="1400" b="1" baseline="-25000" dirty="0" smtClean="0"/>
              <a:t>i</a:t>
            </a:r>
            <a:r>
              <a:rPr lang="en-US" sz="1400" b="1" dirty="0" smtClean="0"/>
              <a:t> &gt; 0.8</a:t>
            </a:r>
            <a:endParaRPr lang="en-US" sz="14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5492443" y="1885950"/>
            <a:ext cx="3499157" cy="2549047"/>
            <a:chOff x="5817513" y="1927703"/>
            <a:chExt cx="3127084" cy="2278001"/>
          </a:xfrm>
        </p:grpSpPr>
        <p:pic>
          <p:nvPicPr>
            <p:cNvPr id="28" name="Picture 27" descr="NSTX_NSTXU_Comp (dragged).pdf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83" t="6610" r="8337" b="54264"/>
            <a:stretch/>
          </p:blipFill>
          <p:spPr>
            <a:xfrm>
              <a:off x="6175174" y="1927703"/>
              <a:ext cx="2769423" cy="2012457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46841" y="1988463"/>
              <a:ext cx="13685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>
                  <a:solidFill>
                    <a:srgbClr val="FF0000"/>
                  </a:solidFill>
                </a:rPr>
                <a:t>NSTX 10 years</a:t>
              </a:r>
            </a:p>
            <a:p>
              <a:r>
                <a:rPr lang="en-US" sz="1100" b="1" dirty="0" smtClean="0">
                  <a:solidFill>
                    <a:srgbClr val="0000FF"/>
                  </a:solidFill>
                </a:rPr>
                <a:t>NSTX-U 10 weeks</a:t>
              </a:r>
              <a:endParaRPr lang="en-US" sz="1100" b="1" dirty="0">
                <a:solidFill>
                  <a:srgbClr val="0000FF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52616" y="3499104"/>
              <a:ext cx="329184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17513" y="2333831"/>
              <a:ext cx="430887" cy="1152319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  <a:cs typeface="Charter Roman"/>
                </a:rPr>
                <a:t>Elongation</a:t>
              </a:r>
              <a:endParaRPr lang="en-US" sz="1600" b="1" dirty="0">
                <a:latin typeface="+mj-lt"/>
                <a:cs typeface="Charter Roman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68510" y="3867150"/>
              <a:ext cx="2065890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  <a:cs typeface="Charter Roman"/>
                </a:rPr>
                <a:t>Internal inductance</a:t>
              </a:r>
              <a:endParaRPr lang="en-US" sz="1600" b="1" dirty="0">
                <a:latin typeface="+mj-lt"/>
                <a:cs typeface="Charter Roman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00800" y="1962150"/>
              <a:ext cx="114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NSTX-U target</a:t>
              </a:r>
              <a:endParaRPr lang="en-US" sz="1200" dirty="0"/>
            </a:p>
          </p:txBody>
        </p:sp>
        <p:sp>
          <p:nvSpPr>
            <p:cNvPr id="46" name="Parallelogram 45"/>
            <p:cNvSpPr/>
            <p:nvPr/>
          </p:nvSpPr>
          <p:spPr>
            <a:xfrm rot="19762320" flipH="1">
              <a:off x="6988140" y="2151950"/>
              <a:ext cx="304800" cy="347909"/>
            </a:xfrm>
            <a:prstGeom prst="parallelogram">
              <a:avLst>
                <a:gd name="adj" fmla="val 31460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05600" y="4552950"/>
            <a:ext cx="2297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J.E. Menard </a:t>
            </a:r>
            <a:r>
              <a:rPr lang="en-US" sz="1200" dirty="0" err="1" smtClean="0"/>
              <a:t>Nucl</a:t>
            </a:r>
            <a:r>
              <a:rPr lang="en-US" sz="1200" dirty="0" smtClean="0"/>
              <a:t>. Fusion 2017</a:t>
            </a:r>
          </a:p>
        </p:txBody>
      </p:sp>
    </p:spTree>
    <p:extLst>
      <p:ext uri="{BB962C8B-B14F-4D97-AF65-F5344CB8AC3E}">
        <p14:creationId xmlns:p14="http://schemas.microsoft.com/office/powerpoint/2010/main" val="3631915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20411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0" t="9852" r="8526" b="8465"/>
          <a:stretch/>
        </p:blipFill>
        <p:spPr>
          <a:xfrm>
            <a:off x="228600" y="793138"/>
            <a:ext cx="1905000" cy="406461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MHD-quiescent H-mode discharges sustained with</a:t>
            </a:r>
            <a:br>
              <a:rPr lang="en-US" sz="2400" dirty="0" smtClean="0"/>
            </a:br>
            <a:r>
              <a:rPr lang="en-US" sz="2400" dirty="0" smtClean="0"/>
              <a:t> H</a:t>
            </a:r>
            <a:r>
              <a:rPr lang="en-US" sz="2400" baseline="-25000" dirty="0" smtClean="0"/>
              <a:t>98y,2</a:t>
            </a:r>
            <a:r>
              <a:rPr lang="en-US" sz="2400" dirty="0" smtClean="0"/>
              <a:t> </a:t>
            </a:r>
            <a:r>
              <a:rPr lang="en-US" sz="2400" dirty="0"/>
              <a:t>≥ </a:t>
            </a:r>
            <a:r>
              <a:rPr lang="en-US" sz="2400" dirty="0" smtClean="0"/>
              <a:t>1 and β</a:t>
            </a:r>
            <a:r>
              <a:rPr lang="en-US" sz="2400" baseline="-25000" dirty="0" smtClean="0"/>
              <a:t>N</a:t>
            </a:r>
            <a:r>
              <a:rPr lang="en-US" sz="2400" dirty="0"/>
              <a:t>/β</a:t>
            </a:r>
            <a:r>
              <a:rPr lang="en-US" sz="2400" baseline="-25000" dirty="0"/>
              <a:t>no-wall</a:t>
            </a:r>
            <a:r>
              <a:rPr lang="en-US" sz="2400" dirty="0"/>
              <a:t> </a:t>
            </a:r>
            <a:r>
              <a:rPr lang="en-US" sz="2400" dirty="0" smtClean="0"/>
              <a:t>≥ 1</a:t>
            </a:r>
            <a:endParaRPr lang="en-US" sz="24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2392838" y="819150"/>
            <a:ext cx="3017362" cy="4087273"/>
            <a:chOff x="152401" y="819150"/>
            <a:chExt cx="3017362" cy="4087273"/>
          </a:xfrm>
        </p:grpSpPr>
        <p:pic>
          <p:nvPicPr>
            <p:cNvPr id="10" name="Picture 9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"/>
            <a:stretch/>
          </p:blipFill>
          <p:spPr bwMode="auto">
            <a:xfrm>
              <a:off x="152401" y="819150"/>
              <a:ext cx="3017362" cy="408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90800" y="895350"/>
              <a:ext cx="428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/>
                <a:t>n = 1</a:t>
              </a:r>
            </a:p>
            <a:p>
              <a:r>
                <a:rPr lang="en-US" sz="800" b="1" dirty="0" smtClean="0">
                  <a:solidFill>
                    <a:srgbClr val="FF0000"/>
                  </a:solidFill>
                </a:rPr>
                <a:t>n = 2</a:t>
              </a:r>
            </a:p>
            <a:p>
              <a:r>
                <a:rPr lang="en-US" sz="800" b="1" dirty="0" smtClean="0">
                  <a:solidFill>
                    <a:srgbClr val="00FF00"/>
                  </a:solidFill>
                </a:rPr>
                <a:t>n = 3</a:t>
              </a:r>
            </a:p>
            <a:p>
              <a:r>
                <a:rPr lang="en-US" sz="800" b="1" dirty="0" smtClean="0">
                  <a:solidFill>
                    <a:srgbClr val="0000FF"/>
                  </a:solidFill>
                </a:rPr>
                <a:t>n = 4</a:t>
              </a:r>
              <a:endParaRPr 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5800" y="3333750"/>
              <a:ext cx="6896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204112</a:t>
              </a:r>
              <a:endParaRPr lang="en-US" sz="12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410200" y="1200150"/>
            <a:ext cx="137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Minimal core MHD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pPr marL="0" lvl="1"/>
            <a:r>
              <a:rPr lang="en-US" sz="1600" dirty="0"/>
              <a:t>H</a:t>
            </a:r>
            <a:r>
              <a:rPr lang="en-US" sz="1600" baseline="-25000" dirty="0"/>
              <a:t>98y,2</a:t>
            </a:r>
            <a:r>
              <a:rPr lang="en-US" sz="1600" dirty="0"/>
              <a:t> ≥ 1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β</a:t>
            </a:r>
            <a:r>
              <a:rPr lang="en-US" sz="1600" baseline="-25000" dirty="0"/>
              <a:t>N</a:t>
            </a:r>
            <a:r>
              <a:rPr lang="en-US" sz="1600" dirty="0"/>
              <a:t>/β</a:t>
            </a:r>
            <a:r>
              <a:rPr lang="en-US" sz="1600" baseline="-25000" dirty="0"/>
              <a:t>no-wall</a:t>
            </a:r>
            <a:r>
              <a:rPr lang="en-US" sz="1600" dirty="0"/>
              <a:t> ≥ 1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78060" y="4248150"/>
            <a:ext cx="2465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J. </a:t>
            </a:r>
            <a:r>
              <a:rPr lang="en-US" sz="1200" dirty="0" err="1" smtClean="0"/>
              <a:t>Berkery</a:t>
            </a:r>
            <a:r>
              <a:rPr lang="en-US" sz="1200" dirty="0" smtClean="0"/>
              <a:t> </a:t>
            </a:r>
            <a:r>
              <a:rPr lang="en-US" sz="1200" dirty="0" err="1" smtClean="0"/>
              <a:t>PoP</a:t>
            </a:r>
            <a:r>
              <a:rPr lang="en-US" sz="1200" dirty="0" smtClean="0"/>
              <a:t> 24 (2017) 056103</a:t>
            </a:r>
          </a:p>
          <a:p>
            <a:r>
              <a:rPr lang="en-US" sz="1200" dirty="0" smtClean="0"/>
              <a:t>J.E. Menard </a:t>
            </a:r>
            <a:r>
              <a:rPr lang="en-US" sz="1200" dirty="0" err="1" smtClean="0"/>
              <a:t>Nucl</a:t>
            </a:r>
            <a:r>
              <a:rPr lang="en-US" sz="1200" dirty="0" smtClean="0"/>
              <a:t>. Fusion 2017</a:t>
            </a:r>
          </a:p>
          <a:p>
            <a:r>
              <a:rPr lang="en-US" sz="1200" dirty="0" smtClean="0"/>
              <a:t>D.J. Battaglia </a:t>
            </a:r>
            <a:r>
              <a:rPr lang="en-US" sz="1200" dirty="0" err="1" smtClean="0"/>
              <a:t>Nucl</a:t>
            </a:r>
            <a:r>
              <a:rPr lang="en-US" sz="1200" dirty="0" smtClean="0"/>
              <a:t>. Fusion 2018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7162800" y="971550"/>
            <a:ext cx="16594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204112</a:t>
            </a:r>
          </a:p>
          <a:p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 smtClean="0"/>
              <a:t> = 0.9 MA</a:t>
            </a:r>
          </a:p>
          <a:p>
            <a:r>
              <a:rPr lang="en-US" dirty="0" smtClean="0"/>
              <a:t>B</a:t>
            </a:r>
            <a:r>
              <a:rPr lang="en-US" baseline="-25000" dirty="0" smtClean="0"/>
              <a:t>T</a:t>
            </a:r>
            <a:r>
              <a:rPr lang="en-US" dirty="0" smtClean="0"/>
              <a:t> = 0.63 T</a:t>
            </a:r>
          </a:p>
          <a:p>
            <a:r>
              <a:rPr lang="en-US" dirty="0" smtClean="0"/>
              <a:t>P</a:t>
            </a:r>
            <a:r>
              <a:rPr lang="en-US" baseline="-25000" dirty="0" smtClean="0"/>
              <a:t>NBI</a:t>
            </a:r>
            <a:r>
              <a:rPr lang="en-US" dirty="0" smtClean="0"/>
              <a:t> = 5.5 MW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0" y="2419350"/>
            <a:ext cx="2057400" cy="132343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H-mode scenario was difficult to reliably repeat during final two weeks of operations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09140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6400800" cy="413385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FY17-19 ASC research milestones: develop reliable ramp-up to low-l</a:t>
            </a:r>
            <a:r>
              <a:rPr lang="en-US" baseline="-25000" dirty="0" smtClean="0"/>
              <a:t>i</a:t>
            </a:r>
            <a:r>
              <a:rPr lang="en-US" dirty="0" smtClean="0"/>
              <a:t>, high-κ, high-I</a:t>
            </a:r>
            <a:r>
              <a:rPr lang="en-US" baseline="-25000" dirty="0" smtClean="0"/>
              <a:t>p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FY17 milestone identified constraints on elongation, stability and the L-H transition</a:t>
            </a:r>
          </a:p>
          <a:p>
            <a:pPr lvl="1"/>
            <a:r>
              <a:rPr lang="en-US" dirty="0" smtClean="0"/>
              <a:t>FY18-19 develop a framework for predictive modeling for the breakdown and </a:t>
            </a:r>
            <a:r>
              <a:rPr lang="en-US" dirty="0" err="1" smtClean="0"/>
              <a:t>rampup</a:t>
            </a:r>
            <a:endParaRPr lang="en-US" dirty="0" smtClean="0"/>
          </a:p>
          <a:p>
            <a:pPr lvl="2"/>
            <a:r>
              <a:rPr lang="en-US" dirty="0" smtClean="0"/>
              <a:t>Primary tools: TOKSYS and TRANSP</a:t>
            </a:r>
          </a:p>
          <a:p>
            <a:pPr lvl="2"/>
            <a:endParaRPr lang="en-US" dirty="0"/>
          </a:p>
          <a:p>
            <a:r>
              <a:rPr lang="en-US" dirty="0" smtClean="0"/>
              <a:t>Initiated collaboration with MAST-U for developing shared tools and analysis</a:t>
            </a:r>
          </a:p>
          <a:p>
            <a:pPr lvl="1"/>
            <a:r>
              <a:rPr lang="en-US" dirty="0" smtClean="0"/>
              <a:t>Example: start-up modeling of MAST-U 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ee Stan Kaye’s Collaboration talk</a:t>
            </a:r>
          </a:p>
          <a:p>
            <a:pPr lvl="1"/>
            <a:r>
              <a:rPr lang="en-US" dirty="0" smtClean="0"/>
              <a:t>Focus is </a:t>
            </a:r>
            <a:r>
              <a:rPr lang="en-US" dirty="0" smtClean="0"/>
              <a:t>development </a:t>
            </a:r>
            <a:r>
              <a:rPr lang="en-US" dirty="0" smtClean="0"/>
              <a:t>of similar startup </a:t>
            </a:r>
            <a:r>
              <a:rPr lang="en-US" dirty="0" smtClean="0"/>
              <a:t>and ramp-</a:t>
            </a:r>
            <a:r>
              <a:rPr lang="en-US" dirty="0" smtClean="0"/>
              <a:t>up modeling tools and experiments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Present ASC focus is modeling and analysis to accelerate scenario development at restart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3200" y="1731046"/>
            <a:ext cx="2514600" cy="19837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781800" y="994886"/>
            <a:ext cx="2057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Overshooting the 2cm inner gap target is bad for vertical stability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6781800" y="379095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Solution: active control of the inner gap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78907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BFBFBF"/>
                </a:solidFill>
              </a:rPr>
              <a:t>Demonstrate non-inductive sustainment for multiple </a:t>
            </a:r>
            <a:r>
              <a:rPr lang="en-US" dirty="0" err="1" smtClean="0">
                <a:solidFill>
                  <a:srgbClr val="BFBFBF"/>
                </a:solidFill>
                <a:latin typeface="Times"/>
                <a:cs typeface="Times"/>
              </a:rPr>
              <a:t>τ</a:t>
            </a:r>
            <a:r>
              <a:rPr lang="en-US" baseline="-25000" dirty="0" err="1" smtClean="0">
                <a:solidFill>
                  <a:srgbClr val="BFBFBF"/>
                </a:solidFill>
              </a:rPr>
              <a:t>R</a:t>
            </a:r>
            <a:endParaRPr lang="en-US" baseline="-25000" dirty="0" smtClean="0">
              <a:solidFill>
                <a:srgbClr val="BFBFBF"/>
              </a:solidFill>
            </a:endParaRPr>
          </a:p>
          <a:p>
            <a:pPr lvl="1"/>
            <a:r>
              <a:rPr lang="en-US" dirty="0" smtClean="0">
                <a:solidFill>
                  <a:srgbClr val="BFBFBF"/>
                </a:solidFill>
              </a:rPr>
              <a:t>NSTX</a:t>
            </a:r>
            <a:r>
              <a:rPr lang="en-US" dirty="0" smtClean="0">
                <a:solidFill>
                  <a:srgbClr val="BFBFBF"/>
                </a:solidFill>
              </a:rPr>
              <a:t>-U </a:t>
            </a:r>
            <a:r>
              <a:rPr lang="en-US" dirty="0" smtClean="0">
                <a:solidFill>
                  <a:srgbClr val="BFBFBF"/>
                </a:solidFill>
              </a:rPr>
              <a:t>designed</a:t>
            </a:r>
            <a:r>
              <a:rPr lang="en-US" dirty="0" smtClean="0">
                <a:solidFill>
                  <a:srgbClr val="BFBFBF"/>
                </a:solidFill>
              </a:rPr>
              <a:t> to </a:t>
            </a:r>
            <a:r>
              <a:rPr lang="en-US" dirty="0" smtClean="0">
                <a:solidFill>
                  <a:srgbClr val="BFBFBF"/>
                </a:solidFill>
              </a:rPr>
              <a:t>be world-leading in </a:t>
            </a:r>
            <a:r>
              <a:rPr lang="en-US" dirty="0" smtClean="0">
                <a:solidFill>
                  <a:srgbClr val="BFBFBF"/>
                </a:solidFill>
              </a:rPr>
              <a:t>investigating 100</a:t>
            </a:r>
            <a:r>
              <a:rPr lang="en-US" dirty="0" smtClean="0">
                <a:solidFill>
                  <a:srgbClr val="BFBFBF"/>
                </a:solidFill>
              </a:rPr>
              <a:t>% NI scenarios in a low-aspect ratio configuration</a:t>
            </a:r>
          </a:p>
          <a:p>
            <a:pPr lvl="2"/>
            <a:endParaRPr lang="en-US" dirty="0">
              <a:solidFill>
                <a:srgbClr val="BFBFBF"/>
              </a:solidFill>
            </a:endParaRPr>
          </a:p>
          <a:p>
            <a:r>
              <a:rPr lang="en-US" dirty="0" smtClean="0">
                <a:solidFill>
                  <a:srgbClr val="BFBFBF"/>
                </a:solidFill>
              </a:rPr>
              <a:t>Develop </a:t>
            </a:r>
            <a:r>
              <a:rPr lang="en-US" dirty="0" smtClean="0">
                <a:solidFill>
                  <a:srgbClr val="BFBFBF"/>
                </a:solidFill>
              </a:rPr>
              <a:t>partially inductive scenarios and advanced control to support the broad scientific program</a:t>
            </a:r>
          </a:p>
          <a:p>
            <a:pPr lvl="2"/>
            <a:endParaRPr lang="en-US" dirty="0">
              <a:solidFill>
                <a:srgbClr val="BFBFBF"/>
              </a:solidFill>
            </a:endParaRPr>
          </a:p>
          <a:p>
            <a:r>
              <a:rPr lang="en-US" dirty="0" smtClean="0"/>
              <a:t>Advance real-time control and </a:t>
            </a:r>
            <a:r>
              <a:rPr lang="en-US" dirty="0" smtClean="0"/>
              <a:t>scenario modeling </a:t>
            </a:r>
            <a:r>
              <a:rPr lang="en-US" dirty="0" smtClean="0"/>
              <a:t>for fusion energy </a:t>
            </a:r>
            <a:r>
              <a:rPr lang="en-US" dirty="0" smtClean="0"/>
              <a:t>research and next-step devices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Research Thrusts </a:t>
            </a:r>
            <a:r>
              <a:rPr lang="en-US" sz="2800" dirty="0" smtClean="0"/>
              <a:t>of the Advanced Scenarios and Control </a:t>
            </a:r>
            <a:r>
              <a:rPr lang="en-US" sz="2800" dirty="0" smtClean="0"/>
              <a:t>Topical </a:t>
            </a:r>
            <a:r>
              <a:rPr lang="en-US" sz="2800" dirty="0" smtClean="0"/>
              <a:t>Science Group (TSG)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35590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 non-inductive sustainment for multiple </a:t>
            </a:r>
            <a:r>
              <a:rPr lang="en-US" dirty="0" err="1" smtClean="0">
                <a:latin typeface="Times"/>
                <a:cs typeface="Times"/>
              </a:rPr>
              <a:t>τ</a:t>
            </a:r>
            <a:r>
              <a:rPr lang="en-US" baseline="-25000" dirty="0" err="1" smtClean="0"/>
              <a:t>R</a:t>
            </a:r>
            <a:endParaRPr lang="en-US" baseline="-25000" dirty="0" smtClean="0"/>
          </a:p>
          <a:p>
            <a:pPr lvl="1"/>
            <a:r>
              <a:rPr lang="en-US" dirty="0" smtClean="0"/>
              <a:t>NSTX</a:t>
            </a:r>
            <a:r>
              <a:rPr lang="en-US" dirty="0" smtClean="0"/>
              <a:t>-U </a:t>
            </a:r>
            <a:r>
              <a:rPr lang="en-US" dirty="0" smtClean="0"/>
              <a:t>designed</a:t>
            </a:r>
            <a:r>
              <a:rPr lang="en-US" dirty="0" smtClean="0"/>
              <a:t> to </a:t>
            </a:r>
            <a:r>
              <a:rPr lang="en-US" dirty="0" smtClean="0"/>
              <a:t>be world-leading in </a:t>
            </a:r>
            <a:r>
              <a:rPr lang="en-US" dirty="0" smtClean="0"/>
              <a:t>investigating 100</a:t>
            </a:r>
            <a:r>
              <a:rPr lang="en-US" dirty="0" smtClean="0"/>
              <a:t>% NI scenarios in a low-aspect ratio configuration</a:t>
            </a:r>
          </a:p>
          <a:p>
            <a:pPr lvl="2"/>
            <a:endParaRPr lang="en-US" dirty="0"/>
          </a:p>
          <a:p>
            <a:r>
              <a:rPr lang="en-US" dirty="0" smtClean="0"/>
              <a:t>Develop </a:t>
            </a:r>
            <a:r>
              <a:rPr lang="en-US" dirty="0" smtClean="0"/>
              <a:t>partially inductive scenarios and advanced control to support the broad scientific program</a:t>
            </a:r>
          </a:p>
          <a:p>
            <a:pPr lvl="2"/>
            <a:endParaRPr lang="en-US" dirty="0"/>
          </a:p>
          <a:p>
            <a:r>
              <a:rPr lang="en-US" dirty="0" smtClean="0"/>
              <a:t>Advance real-time control and </a:t>
            </a:r>
            <a:r>
              <a:rPr lang="en-US" dirty="0" smtClean="0"/>
              <a:t>scenario modeling </a:t>
            </a:r>
            <a:r>
              <a:rPr lang="en-US" dirty="0" smtClean="0"/>
              <a:t>for fusion energy </a:t>
            </a:r>
            <a:r>
              <a:rPr lang="en-US" dirty="0" smtClean="0"/>
              <a:t>research and next-step devices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Research Thrusts </a:t>
            </a:r>
            <a:r>
              <a:rPr lang="en-US" sz="2800" dirty="0" smtClean="0"/>
              <a:t>of the Advanced Scenarios and Control </a:t>
            </a:r>
            <a:r>
              <a:rPr lang="en-US" sz="2800" dirty="0" smtClean="0"/>
              <a:t>Topical </a:t>
            </a:r>
            <a:r>
              <a:rPr lang="en-US" sz="2800" dirty="0" smtClean="0"/>
              <a:t>Science Group (TSG)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92599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742950"/>
            <a:ext cx="5486400" cy="4343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Predictive modeling with assumed transport properties </a:t>
            </a:r>
          </a:p>
          <a:p>
            <a:pPr lvl="1"/>
            <a:r>
              <a:rPr lang="en-US" sz="1600" dirty="0" smtClean="0"/>
              <a:t>Identify scenarios with relaxed J </a:t>
            </a:r>
            <a:r>
              <a:rPr lang="en-US" sz="1600" dirty="0" smtClean="0"/>
              <a:t>profile</a:t>
            </a:r>
            <a:endParaRPr lang="en-US" sz="1600" dirty="0" smtClean="0"/>
          </a:p>
          <a:p>
            <a:pPr lvl="1"/>
            <a:r>
              <a:rPr lang="en-US" sz="1600" dirty="0" smtClean="0"/>
              <a:t>Minimize flux consumption of ramp-up (backup)</a:t>
            </a:r>
          </a:p>
          <a:p>
            <a:pPr lvl="3"/>
            <a:endParaRPr lang="en-US" sz="1200" dirty="0" smtClean="0"/>
          </a:p>
          <a:p>
            <a:r>
              <a:rPr lang="en-US" sz="2000" dirty="0" smtClean="0"/>
              <a:t>Integrate control algorithm into TRANSP for testing and development (slide 8 and </a:t>
            </a:r>
            <a:r>
              <a:rPr lang="en-US" sz="2000" dirty="0" smtClean="0">
                <a:sym typeface="Wingdings"/>
              </a:rPr>
              <a:t>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000" dirty="0" smtClean="0"/>
              <a:t>Use TRANSP database to develop linearized or neural network </a:t>
            </a:r>
            <a:r>
              <a:rPr lang="en-US" sz="2000" dirty="0" smtClean="0"/>
              <a:t>control model </a:t>
            </a:r>
            <a:r>
              <a:rPr lang="en-US" sz="2000" dirty="0" smtClean="0"/>
              <a:t>(backup)</a:t>
            </a:r>
          </a:p>
          <a:p>
            <a:pPr lvl="1"/>
            <a:r>
              <a:rPr lang="en-US" sz="1600" dirty="0" smtClean="0"/>
              <a:t>Planned expansion of PCS computation power to enable “faster than real-time prediction”</a:t>
            </a:r>
          </a:p>
          <a:p>
            <a:pPr lvl="1"/>
            <a:r>
              <a:rPr lang="en-US" sz="1600" dirty="0" smtClean="0"/>
              <a:t>Disruption avoidance and real-time scenario optimization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PPPL leads development of TRANSP as a tool for modeling and testing of scenarios and control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0" y="81915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  <a:r>
              <a:rPr lang="en-US" dirty="0" smtClean="0"/>
              <a:t>oupled q</a:t>
            </a:r>
            <a:r>
              <a:rPr lang="en-US" baseline="-25000" dirty="0" smtClean="0"/>
              <a:t>0</a:t>
            </a:r>
            <a:r>
              <a:rPr lang="en-US" dirty="0" smtClean="0"/>
              <a:t>, β</a:t>
            </a:r>
            <a:r>
              <a:rPr lang="en-US" baseline="-25000" dirty="0" smtClean="0"/>
              <a:t>N</a:t>
            </a:r>
            <a:r>
              <a:rPr lang="en-US" dirty="0" smtClean="0"/>
              <a:t> feedback controller in TRANSP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77000" y="4552950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M.D. Boyer, </a:t>
            </a:r>
            <a:r>
              <a:rPr lang="en-US" sz="1200" dirty="0" err="1" smtClean="0"/>
              <a:t>Nucl</a:t>
            </a:r>
            <a:r>
              <a:rPr lang="en-US" sz="1200" dirty="0" smtClean="0"/>
              <a:t>. Fusion (2015)</a:t>
            </a:r>
            <a:endParaRPr lang="en-US" sz="1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5747507" y="1524000"/>
            <a:ext cx="3244092" cy="2724150"/>
            <a:chOff x="5747507" y="1447800"/>
            <a:chExt cx="3244092" cy="2724150"/>
          </a:xfrm>
        </p:grpSpPr>
        <p:grpSp>
          <p:nvGrpSpPr>
            <p:cNvPr id="22" name="Group 21"/>
            <p:cNvGrpSpPr/>
            <p:nvPr/>
          </p:nvGrpSpPr>
          <p:grpSpPr>
            <a:xfrm>
              <a:off x="5747507" y="1447800"/>
              <a:ext cx="1643893" cy="2724150"/>
              <a:chOff x="5677978" y="1447800"/>
              <a:chExt cx="1643893" cy="2724150"/>
            </a:xfrm>
          </p:grpSpPr>
          <p:pic>
            <p:nvPicPr>
              <p:cNvPr id="12" name="Picture 11" descr="Boyer_2015_Nucl._Fusion_55_053033 (dragged)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64" t="9849" r="61223" b="77674"/>
              <a:stretch/>
            </p:blipFill>
            <p:spPr>
              <a:xfrm>
                <a:off x="5677978" y="1447800"/>
                <a:ext cx="1643893" cy="1287733"/>
              </a:xfrm>
              <a:prstGeom prst="rect">
                <a:avLst/>
              </a:prstGeom>
            </p:spPr>
          </p:pic>
          <p:pic>
            <p:nvPicPr>
              <p:cNvPr id="13" name="Picture 12" descr="Boyer_2015_Nucl._Fusion_55_053033 (dragged)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02" t="9849" r="38102" b="75570"/>
              <a:stretch/>
            </p:blipFill>
            <p:spPr>
              <a:xfrm>
                <a:off x="5688651" y="2667000"/>
                <a:ext cx="1577000" cy="1504950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5867400" y="1504950"/>
                <a:ext cx="3986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q</a:t>
                </a:r>
                <a:r>
                  <a:rPr lang="en-US" baseline="-25000" dirty="0" smtClean="0"/>
                  <a:t>0</a:t>
                </a:r>
                <a:endParaRPr lang="en-US" baseline="-250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781800" y="2724150"/>
                <a:ext cx="4285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β</a:t>
                </a:r>
                <a:r>
                  <a:rPr lang="en-US" baseline="-25000" dirty="0" smtClean="0"/>
                  <a:t>N</a:t>
                </a:r>
                <a:endParaRPr lang="en-US" baseline="-25000" dirty="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7385640" y="1447800"/>
              <a:ext cx="1605959" cy="2664714"/>
              <a:chOff x="7385640" y="1447800"/>
              <a:chExt cx="1605959" cy="2664714"/>
            </a:xfrm>
          </p:grpSpPr>
          <p:pic>
            <p:nvPicPr>
              <p:cNvPr id="4" name="Picture 3" descr="Boyer_2015_Nucl._Fusion_55_053033 (dragged)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126" t="27753" r="38103" b="58589"/>
              <a:stretch/>
            </p:blipFill>
            <p:spPr>
              <a:xfrm>
                <a:off x="7417660" y="2740914"/>
                <a:ext cx="1546807" cy="1371600"/>
              </a:xfrm>
              <a:prstGeom prst="rect">
                <a:avLst/>
              </a:prstGeom>
            </p:spPr>
          </p:pic>
          <p:pic>
            <p:nvPicPr>
              <p:cNvPr id="14" name="Picture 13" descr="Boyer_2015_Nucl._Fusion_55_053033 (dragged)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519" t="27260" r="61488" b="60580"/>
              <a:stretch/>
            </p:blipFill>
            <p:spPr>
              <a:xfrm>
                <a:off x="7385640" y="1447800"/>
                <a:ext cx="1605959" cy="1255183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7620000" y="2800350"/>
                <a:ext cx="1295400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/>
                  <a:t>NBI Power </a:t>
                </a:r>
              </a:p>
              <a:p>
                <a:pPr algn="ctr"/>
                <a:r>
                  <a:rPr lang="en-US" sz="1600" dirty="0" smtClean="0"/>
                  <a:t>(MW)</a:t>
                </a:r>
                <a:endParaRPr lang="en-US" sz="1600" baseline="-25000" dirty="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620000" y="1471196"/>
                <a:ext cx="1142661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Outer Gap </a:t>
                </a:r>
              </a:p>
              <a:p>
                <a:r>
                  <a:rPr lang="en-US" sz="1600" dirty="0" smtClean="0"/>
                  <a:t>(cm)</a:t>
                </a:r>
                <a:endParaRPr lang="en-US" sz="1600" baseline="-25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040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742950"/>
            <a:ext cx="8991600" cy="421005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State </a:t>
            </a:r>
            <a:r>
              <a:rPr lang="en-US" dirty="0"/>
              <a:t>machine logic in PCS enables future expansion of disruption avoidance and protection</a:t>
            </a:r>
          </a:p>
          <a:p>
            <a:pPr lvl="1"/>
            <a:r>
              <a:rPr lang="en-US" dirty="0"/>
              <a:t>FY16 </a:t>
            </a:r>
            <a:r>
              <a:rPr lang="en-US" dirty="0" smtClean="0"/>
              <a:t>demonstrated controlled </a:t>
            </a:r>
            <a:r>
              <a:rPr lang="en-US" dirty="0"/>
              <a:t>ramp-down triggered by disruption </a:t>
            </a:r>
            <a:r>
              <a:rPr lang="en-US" dirty="0" smtClean="0"/>
              <a:t>warnings (backup)</a:t>
            </a:r>
          </a:p>
          <a:p>
            <a:pPr lvl="3"/>
            <a:endParaRPr lang="en-US" dirty="0"/>
          </a:p>
          <a:p>
            <a:r>
              <a:rPr lang="en-US" dirty="0"/>
              <a:t>NSTX-U researchers </a:t>
            </a:r>
            <a:r>
              <a:rPr lang="en-US" dirty="0" smtClean="0"/>
              <a:t>contribute to the development of advanced </a:t>
            </a:r>
            <a:r>
              <a:rPr lang="en-US" dirty="0"/>
              <a:t>shape control </a:t>
            </a:r>
            <a:r>
              <a:rPr lang="en-US" dirty="0" smtClean="0"/>
              <a:t>algorithms and actuator sharing</a:t>
            </a:r>
            <a:endParaRPr lang="en-US" dirty="0"/>
          </a:p>
          <a:p>
            <a:pPr lvl="1"/>
            <a:r>
              <a:rPr lang="en-US" dirty="0"/>
              <a:t>Involved in collaborations on MIMO shape control including </a:t>
            </a:r>
            <a:r>
              <a:rPr lang="en-US" dirty="0" smtClean="0"/>
              <a:t>snowflake divertor (Pat Vail, Princeton PhD)</a:t>
            </a:r>
            <a:endParaRPr lang="en-US" dirty="0"/>
          </a:p>
          <a:p>
            <a:pPr marL="685800" lvl="3" indent="0">
              <a:buNone/>
            </a:pPr>
            <a:endParaRPr lang="en-US" dirty="0"/>
          </a:p>
          <a:p>
            <a:r>
              <a:rPr lang="en-US" dirty="0" smtClean="0"/>
              <a:t>Heat flux management with fish-scaled surfaces</a:t>
            </a:r>
          </a:p>
          <a:p>
            <a:pPr lvl="1"/>
            <a:r>
              <a:rPr lang="en-US" dirty="0" smtClean="0"/>
              <a:t>Integrate </a:t>
            </a:r>
            <a:r>
              <a:rPr lang="en-US" dirty="0" smtClean="0"/>
              <a:t>flaring or sweeping with angle-of-incidence </a:t>
            </a:r>
            <a:r>
              <a:rPr lang="en-US" dirty="0" smtClean="0"/>
              <a:t>control into target scenarios</a:t>
            </a:r>
            <a:endParaRPr lang="en-US" dirty="0" smtClean="0"/>
          </a:p>
          <a:p>
            <a:pPr lvl="1"/>
            <a:r>
              <a:rPr lang="en-US" dirty="0" smtClean="0"/>
              <a:t>Possible </a:t>
            </a:r>
            <a:r>
              <a:rPr lang="en-US" dirty="0" smtClean="0"/>
              <a:t>future </a:t>
            </a:r>
            <a:r>
              <a:rPr lang="en-US" dirty="0" smtClean="0"/>
              <a:t>investment in heat flux measurements and control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Real-time control development enables science and contributes to broader effort of tokamak control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94277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742950"/>
            <a:ext cx="8991600" cy="440055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Steady progress in </a:t>
            </a:r>
            <a:r>
              <a:rPr lang="en-US" dirty="0" smtClean="0"/>
              <a:t>FY16 toward developing low</a:t>
            </a:r>
            <a:r>
              <a:rPr lang="en-US" dirty="0"/>
              <a:t>-l</a:t>
            </a:r>
            <a:r>
              <a:rPr lang="en-US" baseline="-25000" dirty="0"/>
              <a:t>i</a:t>
            </a:r>
            <a:r>
              <a:rPr lang="en-US" dirty="0"/>
              <a:t>, high-</a:t>
            </a:r>
            <a:r>
              <a:rPr lang="en-US" dirty="0" smtClean="0"/>
              <a:t>κ H-mode scenario</a:t>
            </a:r>
            <a:endParaRPr lang="en-US" dirty="0"/>
          </a:p>
          <a:p>
            <a:pPr lvl="1"/>
            <a:r>
              <a:rPr lang="en-US" dirty="0"/>
              <a:t>Matched NSTX κ for l</a:t>
            </a:r>
            <a:r>
              <a:rPr lang="en-US" baseline="-25000" dirty="0"/>
              <a:t>i</a:t>
            </a:r>
            <a:r>
              <a:rPr lang="en-US" dirty="0"/>
              <a:t> &gt; 0.8 despite larger </a:t>
            </a:r>
            <a:r>
              <a:rPr lang="en-US" dirty="0" smtClean="0"/>
              <a:t>A</a:t>
            </a:r>
          </a:p>
          <a:p>
            <a:pPr lvl="1"/>
            <a:r>
              <a:rPr lang="en-US" dirty="0" smtClean="0"/>
              <a:t>H-mode with MHD-free periods, H</a:t>
            </a:r>
            <a:r>
              <a:rPr lang="en-US" baseline="-25000" dirty="0" smtClean="0"/>
              <a:t>98y,2</a:t>
            </a:r>
            <a:r>
              <a:rPr lang="en-US" dirty="0" smtClean="0"/>
              <a:t> ~ 1, β</a:t>
            </a:r>
            <a:r>
              <a:rPr lang="en-US" baseline="-25000" dirty="0" smtClean="0"/>
              <a:t>N</a:t>
            </a:r>
            <a:r>
              <a:rPr lang="en-US" dirty="0" smtClean="0"/>
              <a:t>/β</a:t>
            </a:r>
            <a:r>
              <a:rPr lang="en-US" baseline="-25000" dirty="0" smtClean="0"/>
              <a:t>N-no-wall</a:t>
            </a:r>
            <a:r>
              <a:rPr lang="en-US" dirty="0" smtClean="0"/>
              <a:t> ~ 1</a:t>
            </a:r>
          </a:p>
          <a:p>
            <a:pPr lvl="1"/>
            <a:endParaRPr lang="en-US" dirty="0"/>
          </a:p>
          <a:p>
            <a:r>
              <a:rPr lang="en-US" dirty="0"/>
              <a:t>R</a:t>
            </a:r>
            <a:r>
              <a:rPr lang="en-US" dirty="0" smtClean="0"/>
              <a:t>eal-time control </a:t>
            </a:r>
            <a:r>
              <a:rPr lang="en-US" dirty="0"/>
              <a:t>capabilities </a:t>
            </a:r>
            <a:r>
              <a:rPr lang="en-US" dirty="0" smtClean="0"/>
              <a:t>commissioned that enable scientific mission</a:t>
            </a:r>
            <a:endParaRPr lang="en-US" dirty="0"/>
          </a:p>
          <a:p>
            <a:pPr lvl="1"/>
            <a:r>
              <a:rPr lang="en-US" dirty="0"/>
              <a:t>Real-time velocity diagnostic, parallelized </a:t>
            </a:r>
            <a:r>
              <a:rPr lang="en-US" dirty="0" smtClean="0"/>
              <a:t>rtEFIT …</a:t>
            </a:r>
          </a:p>
          <a:p>
            <a:pPr lvl="1"/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pplying TRANSP to develop scenarios and real-time control</a:t>
            </a:r>
          </a:p>
          <a:p>
            <a:pPr lvl="1"/>
            <a:r>
              <a:rPr lang="en-US" dirty="0" smtClean="0"/>
              <a:t>Detailed investigations of </a:t>
            </a:r>
            <a:r>
              <a:rPr lang="en-US" dirty="0"/>
              <a:t>a</a:t>
            </a:r>
            <a:r>
              <a:rPr lang="en-US" dirty="0" smtClean="0"/>
              <a:t>ccess and control of 100% NI scenarios</a:t>
            </a:r>
          </a:p>
          <a:p>
            <a:pPr lvl="1"/>
            <a:r>
              <a:rPr lang="en-US" dirty="0" smtClean="0"/>
              <a:t>Developing and testing reduced models for control and real-time forecasting</a:t>
            </a:r>
          </a:p>
          <a:p>
            <a:pPr lvl="1"/>
            <a:endParaRPr lang="en-US" dirty="0"/>
          </a:p>
          <a:p>
            <a:r>
              <a:rPr lang="en-US" dirty="0" smtClean="0"/>
              <a:t>Increased emphasis on angle-of-incidence control with </a:t>
            </a:r>
            <a:r>
              <a:rPr lang="en-US" dirty="0" smtClean="0"/>
              <a:t>new PFC </a:t>
            </a:r>
            <a:r>
              <a:rPr lang="en-US" dirty="0" smtClean="0"/>
              <a:t>design</a:t>
            </a:r>
          </a:p>
          <a:p>
            <a:pPr lvl="1"/>
            <a:r>
              <a:rPr lang="en-US" dirty="0" smtClean="0"/>
              <a:t>See Matt </a:t>
            </a:r>
            <a:r>
              <a:rPr lang="en-US" dirty="0" err="1" smtClean="0"/>
              <a:t>Reinke’s</a:t>
            </a:r>
            <a:r>
              <a:rPr lang="en-US" dirty="0" smtClean="0"/>
              <a:t> talk</a:t>
            </a:r>
          </a:p>
          <a:p>
            <a:pPr lvl="1"/>
            <a:r>
              <a:rPr lang="en-US" dirty="0" smtClean="0"/>
              <a:t>Integrate control into </a:t>
            </a:r>
            <a:r>
              <a:rPr lang="en-US" dirty="0" smtClean="0"/>
              <a:t>target scenarios </a:t>
            </a:r>
            <a:r>
              <a:rPr lang="en-US" dirty="0" smtClean="0"/>
              <a:t>and other heat flux mitigation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Summary: Recent results and new plans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51948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41338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NSTX-U will be world-leading in the demonstration of fully non-inductive scenarios in an ST</a:t>
            </a:r>
          </a:p>
          <a:p>
            <a:pPr lvl="1"/>
            <a:r>
              <a:rPr lang="en-US" dirty="0" smtClean="0"/>
              <a:t>High field (B</a:t>
            </a:r>
            <a:r>
              <a:rPr lang="en-US" baseline="-25000" dirty="0" smtClean="0"/>
              <a:t>T</a:t>
            </a:r>
            <a:r>
              <a:rPr lang="en-US" dirty="0" smtClean="0"/>
              <a:t> = 1T), high power (P</a:t>
            </a:r>
            <a:r>
              <a:rPr lang="en-US" baseline="-25000" dirty="0" smtClean="0"/>
              <a:t>NBI</a:t>
            </a:r>
            <a:r>
              <a:rPr lang="en-US" dirty="0" smtClean="0"/>
              <a:t> = 10 – 15 MW) enables I</a:t>
            </a:r>
            <a:r>
              <a:rPr lang="en-US" baseline="-25000" dirty="0" smtClean="0"/>
              <a:t>p</a:t>
            </a:r>
            <a:r>
              <a:rPr lang="en-US" dirty="0" smtClean="0"/>
              <a:t> ≥ 1 MA at high density (</a:t>
            </a:r>
            <a:r>
              <a:rPr lang="en-US" dirty="0" err="1" smtClean="0"/>
              <a:t>f</a:t>
            </a:r>
            <a:r>
              <a:rPr lang="en-US" baseline="-25000" dirty="0" err="1" smtClean="0"/>
              <a:t>GW</a:t>
            </a:r>
            <a:r>
              <a:rPr lang="en-US" dirty="0" smtClean="0"/>
              <a:t> ~ 0.5 - 1) and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BS</a:t>
            </a:r>
            <a:r>
              <a:rPr lang="en-US" dirty="0" smtClean="0"/>
              <a:t> &gt; 70% for multiple </a:t>
            </a:r>
            <a:r>
              <a:rPr lang="en-US" dirty="0" err="1" smtClean="0"/>
              <a:t>τ</a:t>
            </a:r>
            <a:r>
              <a:rPr lang="en-US" baseline="-25000" dirty="0" err="1" smtClean="0"/>
              <a:t>R</a:t>
            </a:r>
            <a:endParaRPr lang="en-US" dirty="0" smtClean="0"/>
          </a:p>
          <a:p>
            <a:pPr lvl="1"/>
            <a:r>
              <a:rPr lang="en-US" dirty="0" smtClean="0"/>
              <a:t>Real-time measurement and control of J, P,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ϕ</a:t>
            </a:r>
            <a:r>
              <a:rPr lang="en-US" dirty="0" smtClean="0"/>
              <a:t> profiles via 6 NBI injectors + outer gap with parallelized rtEFIT</a:t>
            </a:r>
          </a:p>
          <a:p>
            <a:pPr lvl="3"/>
            <a:endParaRPr lang="en-US" dirty="0"/>
          </a:p>
          <a:p>
            <a:r>
              <a:rPr lang="en-US" dirty="0" smtClean="0"/>
              <a:t>Development of NI scenarios is a priority of the FY20 campaign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odeling, analysis and collaborations aim to accelerate the progress at restart</a:t>
            </a:r>
          </a:p>
          <a:p>
            <a:pPr lvl="3"/>
            <a:endParaRPr lang="en-US" dirty="0"/>
          </a:p>
          <a:p>
            <a:r>
              <a:rPr lang="en-US" dirty="0" smtClean="0"/>
              <a:t>NSTX-U will continue to contribute to the development of critical control capabilities for tokamaks</a:t>
            </a:r>
          </a:p>
          <a:p>
            <a:pPr lvl="1"/>
            <a:r>
              <a:rPr lang="en-US" dirty="0" smtClean="0"/>
              <a:t>Profile control, disruption avoidance, actuator sharing, RWM control, real-time forecasting, machine protection …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Summary: Addressing critical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811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912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Partially inductive scenarios expand the accessible regimes for scientific discovery</a:t>
            </a:r>
            <a:endParaRPr lang="en-US" sz="28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3810000" y="742950"/>
            <a:ext cx="2667000" cy="2502524"/>
            <a:chOff x="1371600" y="731520"/>
            <a:chExt cx="2143896" cy="2011680"/>
          </a:xfrm>
        </p:grpSpPr>
        <p:pic>
          <p:nvPicPr>
            <p:cNvPr id="10" name="Picture 9" descr="nf12_8_083020 (dragged)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42" t="9937" r="29165" b="76592"/>
            <a:stretch/>
          </p:blipFill>
          <p:spPr>
            <a:xfrm>
              <a:off x="1371600" y="742950"/>
              <a:ext cx="2020330" cy="1886293"/>
            </a:xfrm>
            <a:prstGeom prst="rect">
              <a:avLst/>
            </a:prstGeom>
          </p:spPr>
        </p:pic>
        <p:pic>
          <p:nvPicPr>
            <p:cNvPr id="11" name="Picture 10" descr="nf12_8_083020 (dragged)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10" t="9936" r="28891" b="76357"/>
            <a:stretch/>
          </p:blipFill>
          <p:spPr>
            <a:xfrm>
              <a:off x="1563623" y="731520"/>
              <a:ext cx="1951873" cy="201168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096000" y="819150"/>
            <a:ext cx="2968497" cy="2490036"/>
            <a:chOff x="-76199" y="2711622"/>
            <a:chExt cx="2206497" cy="1949622"/>
          </a:xfrm>
        </p:grpSpPr>
        <p:pic>
          <p:nvPicPr>
            <p:cNvPr id="4" name="Picture 3" descr="nf12_8_083020 (dragged)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9" t="23549" r="70167" b="62969"/>
            <a:stretch/>
          </p:blipFill>
          <p:spPr>
            <a:xfrm>
              <a:off x="-76199" y="2711622"/>
              <a:ext cx="2204307" cy="1949622"/>
            </a:xfrm>
            <a:prstGeom prst="rect">
              <a:avLst/>
            </a:prstGeom>
          </p:spPr>
        </p:pic>
        <p:pic>
          <p:nvPicPr>
            <p:cNvPr id="12" name="Picture 11" descr="nf12_8_083020 (dragged)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1" t="24145" r="69799" b="62080"/>
            <a:stretch/>
          </p:blipFill>
          <p:spPr>
            <a:xfrm>
              <a:off x="191251" y="2718486"/>
              <a:ext cx="1939047" cy="1917522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304800" y="819150"/>
            <a:ext cx="3843356" cy="3959792"/>
            <a:chOff x="5300644" y="907682"/>
            <a:chExt cx="3843356" cy="3959792"/>
          </a:xfrm>
        </p:grpSpPr>
        <p:pic>
          <p:nvPicPr>
            <p:cNvPr id="16" name="Picture 1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16"/>
            <a:stretch/>
          </p:blipFill>
          <p:spPr bwMode="auto">
            <a:xfrm>
              <a:off x="5313775" y="919838"/>
              <a:ext cx="3517369" cy="3947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Snip Single Corner Rectangle 16"/>
            <p:cNvSpPr/>
            <p:nvPr/>
          </p:nvSpPr>
          <p:spPr>
            <a:xfrm>
              <a:off x="5882735" y="1477360"/>
              <a:ext cx="2630456" cy="2493869"/>
            </a:xfrm>
            <a:prstGeom prst="snip1Rect">
              <a:avLst>
                <a:gd name="adj" fmla="val 31951"/>
              </a:avLst>
            </a:prstGeom>
            <a:solidFill>
              <a:schemeClr val="accent1">
                <a:alpha val="1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00644" y="907682"/>
              <a:ext cx="517467" cy="3837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42044" y="936307"/>
              <a:ext cx="370195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91440" rIns="0" bIns="91440" rtlCol="0">
              <a:spAutoFit/>
            </a:bodyPr>
            <a:lstStyle/>
            <a:p>
              <a:pPr algn="ctr"/>
              <a:r>
                <a:rPr lang="en-US" b="1" dirty="0" smtClean="0">
                  <a:latin typeface="Arial Narrow" panose="020B0606020202030204" pitchFamily="34" charset="0"/>
                </a:rPr>
                <a:t>Non-inductive current fraction</a:t>
              </a:r>
              <a:endParaRPr lang="en-US" b="1" dirty="0">
                <a:latin typeface="Arial Narrow" panose="020B0606020202030204" pitchFamily="34" charset="0"/>
              </a:endParaRPr>
            </a:p>
          </p:txBody>
        </p:sp>
        <p:sp>
          <p:nvSpPr>
            <p:cNvPr id="20" name="Right Triangle 19"/>
            <p:cNvSpPr/>
            <p:nvPr/>
          </p:nvSpPr>
          <p:spPr>
            <a:xfrm>
              <a:off x="6832983" y="2308867"/>
              <a:ext cx="839066" cy="584789"/>
            </a:xfrm>
            <a:prstGeom prst="rtTriangl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82734" y="2308867"/>
              <a:ext cx="950248" cy="1662362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832983" y="2893656"/>
              <a:ext cx="839066" cy="1077573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5882734" y="2308867"/>
              <a:ext cx="9502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6832983" y="2308868"/>
              <a:ext cx="839066" cy="5847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7665814" y="2893656"/>
              <a:ext cx="0" cy="10687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987983" y="1655033"/>
              <a:ext cx="1030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CC"/>
                  </a:solidFill>
                </a:rPr>
                <a:t>NSTX-U</a:t>
              </a:r>
              <a:endParaRPr lang="en-US" sz="1600" b="1" dirty="0">
                <a:solidFill>
                  <a:srgbClr val="0000CC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6171" y="3140048"/>
              <a:ext cx="7296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NSTX</a:t>
              </a:r>
              <a:endParaRPr lang="en-US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705600" y="356235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Low </a:t>
            </a:r>
            <a:r>
              <a:rPr lang="en-US" dirty="0" err="1" smtClean="0">
                <a:solidFill>
                  <a:srgbClr val="3366FF"/>
                </a:solidFill>
                <a:latin typeface="Times"/>
                <a:cs typeface="Times"/>
              </a:rPr>
              <a:t>ν</a:t>
            </a:r>
            <a:r>
              <a:rPr lang="en-US" dirty="0" smtClean="0">
                <a:solidFill>
                  <a:srgbClr val="3366FF"/>
                </a:solidFill>
              </a:rPr>
              <a:t>*: B</a:t>
            </a:r>
            <a:r>
              <a:rPr lang="en-US" baseline="-25000" dirty="0" smtClean="0">
                <a:solidFill>
                  <a:srgbClr val="3366FF"/>
                </a:solidFill>
              </a:rPr>
              <a:t>T</a:t>
            </a:r>
            <a:r>
              <a:rPr lang="en-US" dirty="0" smtClean="0">
                <a:solidFill>
                  <a:srgbClr val="3366FF"/>
                </a:solidFill>
              </a:rPr>
              <a:t> = 2.0T, </a:t>
            </a:r>
            <a:r>
              <a:rPr lang="en-US" dirty="0">
                <a:solidFill>
                  <a:srgbClr val="3366FF"/>
                </a:solidFill>
              </a:rPr>
              <a:t>15 MW, I</a:t>
            </a:r>
            <a:r>
              <a:rPr lang="en-US" baseline="-25000" dirty="0" smtClean="0">
                <a:solidFill>
                  <a:srgbClr val="3366FF"/>
                </a:solidFill>
              </a:rPr>
              <a:t>p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dirty="0">
                <a:solidFill>
                  <a:srgbClr val="3366FF"/>
                </a:solidFill>
              </a:rPr>
              <a:t>~</a:t>
            </a:r>
            <a:r>
              <a:rPr lang="en-US" dirty="0" smtClean="0">
                <a:solidFill>
                  <a:srgbClr val="3366FF"/>
                </a:solidFill>
              </a:rPr>
              <a:t> 2MA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2400" y="348615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DEDE"/>
                </a:solidFill>
              </a:rPr>
              <a:t>High β</a:t>
            </a:r>
            <a:r>
              <a:rPr lang="en-US" baseline="-25000" dirty="0">
                <a:solidFill>
                  <a:srgbClr val="00DEDE"/>
                </a:solidFill>
              </a:rPr>
              <a:t>N</a:t>
            </a:r>
            <a:r>
              <a:rPr lang="en-US" dirty="0">
                <a:solidFill>
                  <a:srgbClr val="00DEDE"/>
                </a:solidFill>
              </a:rPr>
              <a:t>: </a:t>
            </a:r>
            <a:r>
              <a:rPr lang="en-US" dirty="0" smtClean="0">
                <a:solidFill>
                  <a:srgbClr val="00DEDE"/>
                </a:solidFill>
              </a:rPr>
              <a:t>B</a:t>
            </a:r>
            <a:r>
              <a:rPr lang="en-US" baseline="-25000" dirty="0" smtClean="0">
                <a:solidFill>
                  <a:srgbClr val="00DEDE"/>
                </a:solidFill>
              </a:rPr>
              <a:t>T</a:t>
            </a:r>
            <a:r>
              <a:rPr lang="en-US" dirty="0" smtClean="0">
                <a:solidFill>
                  <a:srgbClr val="00DEDE"/>
                </a:solidFill>
              </a:rPr>
              <a:t> </a:t>
            </a:r>
            <a:r>
              <a:rPr lang="en-US" dirty="0">
                <a:solidFill>
                  <a:srgbClr val="00DEDE"/>
                </a:solidFill>
              </a:rPr>
              <a:t>= 0.55 </a:t>
            </a:r>
            <a:r>
              <a:rPr lang="en-US" dirty="0" smtClean="0">
                <a:solidFill>
                  <a:srgbClr val="00DEDE"/>
                </a:solidFill>
              </a:rPr>
              <a:t>T, </a:t>
            </a:r>
            <a:r>
              <a:rPr lang="en-US" dirty="0">
                <a:solidFill>
                  <a:srgbClr val="00DEDE"/>
                </a:solidFill>
              </a:rPr>
              <a:t>10 MW most off-</a:t>
            </a:r>
            <a:r>
              <a:rPr lang="en-US" dirty="0" smtClean="0">
                <a:solidFill>
                  <a:srgbClr val="00DEDE"/>
                </a:solidFill>
              </a:rPr>
              <a:t>axis,</a:t>
            </a:r>
          </a:p>
          <a:p>
            <a:r>
              <a:rPr lang="en-US" dirty="0" smtClean="0">
                <a:solidFill>
                  <a:srgbClr val="00DEDE"/>
                </a:solidFill>
              </a:rPr>
              <a:t>I</a:t>
            </a:r>
            <a:r>
              <a:rPr lang="en-US" baseline="-25000" dirty="0" smtClean="0">
                <a:solidFill>
                  <a:srgbClr val="00DEDE"/>
                </a:solidFill>
              </a:rPr>
              <a:t>p</a:t>
            </a:r>
            <a:r>
              <a:rPr lang="en-US" dirty="0" smtClean="0">
                <a:solidFill>
                  <a:srgbClr val="00DEDE"/>
                </a:solidFill>
              </a:rPr>
              <a:t> ~ 1 MA</a:t>
            </a:r>
            <a:endParaRPr lang="en-US" dirty="0">
              <a:solidFill>
                <a:srgbClr val="00DEDE"/>
              </a:solidFill>
            </a:endParaRPr>
          </a:p>
          <a:p>
            <a:endParaRPr lang="en-US" dirty="0"/>
          </a:p>
        </p:txBody>
      </p:sp>
      <p:cxnSp>
        <p:nvCxnSpPr>
          <p:cNvPr id="8" name="Elbow Connector 7"/>
          <p:cNvCxnSpPr/>
          <p:nvPr/>
        </p:nvCxnSpPr>
        <p:spPr>
          <a:xfrm rot="16200000" flipV="1">
            <a:off x="4800600" y="2266950"/>
            <a:ext cx="2133600" cy="152400"/>
          </a:xfrm>
          <a:prstGeom prst="bentConnector3">
            <a:avLst>
              <a:gd name="adj1" fmla="val 99202"/>
            </a:avLst>
          </a:prstGeom>
          <a:ln>
            <a:solidFill>
              <a:srgbClr val="00DED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8229600" y="2343150"/>
            <a:ext cx="228600" cy="11430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bject 282"/>
          <p:cNvSpPr txBox="1"/>
          <p:nvPr/>
        </p:nvSpPr>
        <p:spPr>
          <a:xfrm>
            <a:off x="2971800" y="4552950"/>
            <a:ext cx="1684200" cy="3353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1050" dirty="0"/>
              <a:t>Gerhardt et al., NF 52 (2012) 083020</a:t>
            </a:r>
            <a:endParaRPr sz="1050" dirty="0"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77000" y="441073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(Trapezoids scan H</a:t>
            </a:r>
            <a:r>
              <a:rPr lang="en-US" sz="1400" baseline="-25000" dirty="0" smtClean="0"/>
              <a:t>98y,2</a:t>
            </a:r>
            <a:r>
              <a:rPr lang="en-US" sz="1400" dirty="0" smtClean="0"/>
              <a:t> </a:t>
            </a:r>
            <a:r>
              <a:rPr lang="en-US" sz="1400" dirty="0" smtClean="0">
                <a:sym typeface="Wingdings"/>
              </a:rPr>
              <a:t> H</a:t>
            </a:r>
            <a:r>
              <a:rPr lang="en-US" sz="1400" baseline="-25000" dirty="0" smtClean="0">
                <a:sym typeface="Wingdings"/>
              </a:rPr>
              <a:t>ST</a:t>
            </a:r>
            <a:r>
              <a:rPr lang="en-US" sz="1400" dirty="0" smtClean="0"/>
              <a:t> and broad </a:t>
            </a:r>
            <a:r>
              <a:rPr lang="en-US" sz="1400" dirty="0" smtClean="0">
                <a:sym typeface="Wingdings"/>
              </a:rPr>
              <a:t> peaked profiles)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946264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First demonstration of stationary long-pulse </a:t>
            </a:r>
            <a:r>
              <a:rPr lang="en-US" sz="2800" dirty="0" err="1" smtClean="0"/>
              <a:t>sawtoothing</a:t>
            </a:r>
            <a:r>
              <a:rPr lang="en-US" sz="2800" dirty="0" smtClean="0"/>
              <a:t> L-mode on an ST used for first experiments on NSTX-U</a:t>
            </a:r>
            <a:endParaRPr lang="en-US" sz="2800" dirty="0"/>
          </a:p>
        </p:txBody>
      </p:sp>
      <p:pic>
        <p:nvPicPr>
          <p:cNvPr id="4" name="Picture 3" descr="plot_fy16_lmode_control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" y="590550"/>
            <a:ext cx="3238500" cy="4191000"/>
          </a:xfrm>
          <a:prstGeom prst="rect">
            <a:avLst/>
          </a:prstGeom>
        </p:spPr>
      </p:pic>
      <p:pic>
        <p:nvPicPr>
          <p:cNvPr id="6" name="Picture 5" descr="plot_fy16_lmode_control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66750"/>
            <a:ext cx="3200400" cy="4141694"/>
          </a:xfrm>
          <a:prstGeom prst="rect">
            <a:avLst/>
          </a:prstGeom>
        </p:spPr>
      </p:pic>
      <p:pic>
        <p:nvPicPr>
          <p:cNvPr id="7" name="Picture 6" descr="plot_fy16_lmode_control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666750"/>
            <a:ext cx="3200400" cy="4141694"/>
          </a:xfrm>
          <a:prstGeom prst="rect">
            <a:avLst/>
          </a:prstGeom>
        </p:spPr>
      </p:pic>
      <p:pic>
        <p:nvPicPr>
          <p:cNvPr id="8" name="Picture 7" descr="cross_section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42"/>
          <a:stretch/>
        </p:blipFill>
        <p:spPr>
          <a:xfrm>
            <a:off x="6556448" y="819150"/>
            <a:ext cx="2587552" cy="4095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05800" y="971550"/>
            <a:ext cx="633933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0.7s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1.5s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280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181600" cy="9334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FY16 </a:t>
            </a:r>
            <a:r>
              <a:rPr lang="en-US" dirty="0"/>
              <a:t>run demonstrated </a:t>
            </a:r>
            <a:r>
              <a:rPr lang="en-US" dirty="0" smtClean="0"/>
              <a:t>controlled </a:t>
            </a:r>
            <a:r>
              <a:rPr lang="en-US" dirty="0"/>
              <a:t>ramp-down triggered by disruption warnings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State machine logic in PCS enables future expansion of disruption avoidance and protection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236" y="1581150"/>
            <a:ext cx="3820700" cy="311918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4109"/>
          <a:stretch/>
        </p:blipFill>
        <p:spPr>
          <a:xfrm>
            <a:off x="5181600" y="781049"/>
            <a:ext cx="3924487" cy="41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75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Non-inductive scenarios will access I</a:t>
            </a:r>
            <a:r>
              <a:rPr lang="en-US" sz="2800" baseline="-25000" dirty="0" smtClean="0"/>
              <a:t>p</a:t>
            </a:r>
            <a:r>
              <a:rPr lang="en-US" sz="2800" dirty="0" smtClean="0"/>
              <a:t> &gt; 1 MA within </a:t>
            </a:r>
            <a:br>
              <a:rPr lang="en-US" sz="2800" dirty="0" smtClean="0"/>
            </a:br>
            <a:r>
              <a:rPr lang="en-US" sz="2800" dirty="0" smtClean="0"/>
              <a:t>the stability envelop of NSTX </a:t>
            </a:r>
            <a:endParaRPr lang="en-US" sz="2800" dirty="0"/>
          </a:p>
        </p:txBody>
      </p:sp>
      <p:pic>
        <p:nvPicPr>
          <p:cNvPr id="5" name="Picture 4" descr="nf12_8_083020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9" t="9936" r="28144" b="62647"/>
          <a:stretch/>
        </p:blipFill>
        <p:spPr>
          <a:xfrm>
            <a:off x="-76199" y="742951"/>
            <a:ext cx="6503910" cy="3964987"/>
          </a:xfrm>
          <a:prstGeom prst="rect">
            <a:avLst/>
          </a:prstGeom>
        </p:spPr>
      </p:pic>
      <p:pic>
        <p:nvPicPr>
          <p:cNvPr id="6" name="Picture 5" descr="nf12_8_083020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10" t="23663" r="7863" b="62647"/>
          <a:stretch/>
        </p:blipFill>
        <p:spPr>
          <a:xfrm>
            <a:off x="6520642" y="819150"/>
            <a:ext cx="2089958" cy="1979823"/>
          </a:xfrm>
          <a:prstGeom prst="rect">
            <a:avLst/>
          </a:prstGeom>
        </p:spPr>
      </p:pic>
      <p:pic>
        <p:nvPicPr>
          <p:cNvPr id="7" name="Picture 6" descr="nf12_8_083020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9" t="36513" r="75047" b="55562"/>
          <a:stretch/>
        </p:blipFill>
        <p:spPr>
          <a:xfrm>
            <a:off x="6172200" y="3105150"/>
            <a:ext cx="2607422" cy="1752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67600" y="819150"/>
            <a:ext cx="926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NSTX 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A = 1.7</a:t>
            </a:r>
            <a:endParaRPr lang="en-US" b="1" dirty="0">
              <a:solidFill>
                <a:schemeClr val="accent6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5400000">
            <a:off x="7239000" y="1200150"/>
            <a:ext cx="457200" cy="304800"/>
          </a:xfrm>
          <a:prstGeom prst="bentConnector3">
            <a:avLst>
              <a:gd name="adj1" fmla="val 1691"/>
            </a:avLst>
          </a:prstGeom>
          <a:ln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57800" y="2038350"/>
            <a:ext cx="800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NSTX</a:t>
            </a:r>
            <a:endParaRPr lang="en-US" b="1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5334000" y="1581150"/>
            <a:ext cx="762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53200" y="2812018"/>
            <a:ext cx="2374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TRANSP Simulations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362200" y="4629150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S.P. Gerhardt et al., NF 52 (2012) 083020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7249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38800" y="819150"/>
            <a:ext cx="3352800" cy="36576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</a:t>
            </a:r>
            <a:r>
              <a:rPr lang="en-US" dirty="0" smtClean="0"/>
              <a:t>nvestigate potential of HHFW + NBI for reducing OH flux consumption</a:t>
            </a:r>
          </a:p>
          <a:p>
            <a:pPr lvl="1"/>
            <a:r>
              <a:rPr lang="en-US" dirty="0" smtClean="0"/>
              <a:t>Couple reduced OH ramp-up to NI scenarios</a:t>
            </a:r>
          </a:p>
          <a:p>
            <a:pPr lvl="1"/>
            <a:r>
              <a:rPr lang="en-US" dirty="0" smtClean="0"/>
              <a:t>Work aims to determine current drive needs for next-step devices</a:t>
            </a:r>
          </a:p>
          <a:p>
            <a:pPr lvl="1"/>
            <a:r>
              <a:rPr lang="en-US" dirty="0" smtClean="0"/>
              <a:t>See Roger Raman’s talk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Modeling and future experiments focus on reducing inductive current in ramp-up scenarios</a:t>
            </a:r>
            <a:endParaRPr lang="en-US" sz="2800" dirty="0"/>
          </a:p>
        </p:txBody>
      </p:sp>
      <p:pic>
        <p:nvPicPr>
          <p:cNvPr id="4" name="Picture 3" descr="Poli_2015_Nucl._Fusion_55_123011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5" b="47056"/>
          <a:stretch/>
        </p:blipFill>
        <p:spPr>
          <a:xfrm>
            <a:off x="0" y="895350"/>
            <a:ext cx="6223886" cy="3962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1200" y="4552950"/>
            <a:ext cx="3105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F.M. </a:t>
            </a:r>
            <a:r>
              <a:rPr lang="en-US" sz="1400" dirty="0" err="1" smtClean="0"/>
              <a:t>Poli</a:t>
            </a:r>
            <a:r>
              <a:rPr lang="en-US" sz="1400" dirty="0" smtClean="0"/>
              <a:t> et al., NF 55 (2015) 123011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2752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 non-inductive sustainment for multiple </a:t>
            </a:r>
            <a:r>
              <a:rPr lang="en-US" dirty="0" err="1" smtClean="0">
                <a:latin typeface="Times"/>
                <a:cs typeface="Times"/>
              </a:rPr>
              <a:t>τ</a:t>
            </a:r>
            <a:r>
              <a:rPr lang="en-US" baseline="-25000" dirty="0" err="1" smtClean="0"/>
              <a:t>R</a:t>
            </a:r>
            <a:endParaRPr lang="en-US" baseline="-25000" dirty="0" smtClean="0"/>
          </a:p>
          <a:p>
            <a:pPr lvl="1"/>
            <a:r>
              <a:rPr lang="en-US" dirty="0" smtClean="0"/>
              <a:t>NSTX</a:t>
            </a:r>
            <a:r>
              <a:rPr lang="en-US" dirty="0" smtClean="0"/>
              <a:t>-U </a:t>
            </a:r>
            <a:r>
              <a:rPr lang="en-US" dirty="0" smtClean="0"/>
              <a:t>designed</a:t>
            </a:r>
            <a:r>
              <a:rPr lang="en-US" dirty="0" smtClean="0"/>
              <a:t> to </a:t>
            </a:r>
            <a:r>
              <a:rPr lang="en-US" dirty="0" smtClean="0"/>
              <a:t>be world-leading in </a:t>
            </a:r>
            <a:r>
              <a:rPr lang="en-US" dirty="0" smtClean="0"/>
              <a:t>investigating 100</a:t>
            </a:r>
            <a:r>
              <a:rPr lang="en-US" dirty="0" smtClean="0"/>
              <a:t>% NI scenarios in a low-aspect ratio configuration</a:t>
            </a:r>
          </a:p>
          <a:p>
            <a:pPr lvl="2"/>
            <a:endParaRPr lang="en-US" dirty="0"/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Develop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partially inductive scenarios and advanced control to support the broad scientific program</a:t>
            </a:r>
          </a:p>
          <a:p>
            <a:pPr lvl="2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Advance real-time control and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scenario modeling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for fusion energy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research and next-step devices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Research Thrusts </a:t>
            </a:r>
            <a:r>
              <a:rPr lang="en-US" sz="2800" dirty="0" smtClean="0"/>
              <a:t>of the Advanced Scenarios and Control </a:t>
            </a:r>
            <a:r>
              <a:rPr lang="en-US" sz="2800" dirty="0" smtClean="0"/>
              <a:t>Topical </a:t>
            </a:r>
            <a:r>
              <a:rPr lang="en-US" sz="2800" dirty="0" smtClean="0"/>
              <a:t>Science Group (TSG)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93559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943600" cy="40576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“Faster than real-time” forecasting requires reduced models</a:t>
            </a:r>
          </a:p>
          <a:p>
            <a:pPr lvl="1"/>
            <a:r>
              <a:rPr lang="en-US" dirty="0" smtClean="0"/>
              <a:t>NUBEAM calculations can not be completed in real-time</a:t>
            </a:r>
          </a:p>
          <a:p>
            <a:pPr lvl="1"/>
            <a:r>
              <a:rPr lang="en-US" dirty="0" smtClean="0"/>
              <a:t>Solution is to develop a neural net model for the beam heating and current drive</a:t>
            </a:r>
          </a:p>
          <a:p>
            <a:pPr lvl="1"/>
            <a:endParaRPr lang="en-US" dirty="0"/>
          </a:p>
          <a:p>
            <a:r>
              <a:rPr lang="en-US" dirty="0" smtClean="0"/>
              <a:t>Neural net model derived from NSTX-U BEAST database will be integrated into rtEFIT and forecasting algorithms</a:t>
            </a:r>
          </a:p>
          <a:p>
            <a:pPr lvl="1"/>
            <a:r>
              <a:rPr lang="en-US" dirty="0" smtClean="0"/>
              <a:t>BEAST: Between and Among Shots TRANSP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Recent work: Developing neural net models from TRANSP database of NSTX-U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50738"/>
          <a:stretch/>
        </p:blipFill>
        <p:spPr>
          <a:xfrm>
            <a:off x="6070207" y="819150"/>
            <a:ext cx="2647449" cy="2046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39000" y="1428750"/>
            <a:ext cx="1697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</a:rPr>
              <a:t>NN prediction</a:t>
            </a:r>
            <a:endParaRPr lang="en-US" b="1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3788" y="173355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Testing shot</a:t>
            </a:r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876550"/>
            <a:ext cx="2579836" cy="1981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6400" y="4629150"/>
            <a:ext cx="45057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Dan Boyer, NSTX-U Monday Science Meeting 12/5/17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67555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5257800" cy="41338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Non-inductive (NI) current sustainment is required for a continuous tokamak reactor</a:t>
            </a:r>
          </a:p>
          <a:p>
            <a:pPr lvl="1"/>
            <a:r>
              <a:rPr lang="en-US" dirty="0" smtClean="0"/>
              <a:t>NI operation at low-A will have unique challenges and opportunities</a:t>
            </a:r>
          </a:p>
          <a:p>
            <a:endParaRPr lang="en-US" dirty="0"/>
          </a:p>
          <a:p>
            <a:r>
              <a:rPr lang="en-US" dirty="0"/>
              <a:t>NSTX-U will have world-leading capabilities for </a:t>
            </a:r>
            <a:r>
              <a:rPr lang="en-US" dirty="0" smtClean="0"/>
              <a:t>investigating stationary NI </a:t>
            </a:r>
            <a:r>
              <a:rPr lang="en-US" dirty="0" smtClean="0"/>
              <a:t>scenarios at low-A</a:t>
            </a:r>
            <a:endParaRPr lang="en-US" dirty="0" smtClean="0"/>
          </a:p>
          <a:p>
            <a:pPr lvl="1"/>
            <a:r>
              <a:rPr lang="en-US" dirty="0" smtClean="0"/>
              <a:t>Largest I</a:t>
            </a:r>
            <a:r>
              <a:rPr lang="en-US" baseline="-25000" dirty="0" smtClean="0"/>
              <a:t>p</a:t>
            </a:r>
            <a:r>
              <a:rPr lang="en-US" dirty="0" smtClean="0"/>
              <a:t>, B</a:t>
            </a:r>
            <a:r>
              <a:rPr lang="en-US" baseline="-25000" dirty="0" smtClean="0"/>
              <a:t>T</a:t>
            </a:r>
            <a:r>
              <a:rPr lang="en-US" dirty="0" smtClean="0"/>
              <a:t> NI operation in an ST</a:t>
            </a:r>
          </a:p>
          <a:p>
            <a:pPr lvl="1"/>
            <a:r>
              <a:rPr lang="en-US" dirty="0" smtClean="0"/>
              <a:t>Real-time </a:t>
            </a:r>
            <a:r>
              <a:rPr lang="en-US" dirty="0" smtClean="0"/>
              <a:t>control of J</a:t>
            </a:r>
            <a:r>
              <a:rPr lang="en-US" dirty="0" smtClean="0"/>
              <a:t>, P,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ϕ</a:t>
            </a:r>
            <a:r>
              <a:rPr lang="en-US" dirty="0" smtClean="0"/>
              <a:t> </a:t>
            </a:r>
            <a:r>
              <a:rPr lang="en-US" dirty="0" smtClean="0"/>
              <a:t>profiles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Non-inductive operation on an ST provides crucial information needed to optimize the A of next-step devices</a:t>
            </a:r>
            <a:endParaRPr lang="en-US" sz="28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5300644" y="907682"/>
            <a:ext cx="3843356" cy="3959792"/>
            <a:chOff x="5300644" y="907682"/>
            <a:chExt cx="3843356" cy="3959792"/>
          </a:xfrm>
        </p:grpSpPr>
        <p:pic>
          <p:nvPicPr>
            <p:cNvPr id="27" name="Picture 2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16"/>
            <a:stretch/>
          </p:blipFill>
          <p:spPr bwMode="auto">
            <a:xfrm>
              <a:off x="5313775" y="919838"/>
              <a:ext cx="3517369" cy="3947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Snip Single Corner Rectangle 27"/>
            <p:cNvSpPr/>
            <p:nvPr/>
          </p:nvSpPr>
          <p:spPr>
            <a:xfrm>
              <a:off x="5882735" y="1477360"/>
              <a:ext cx="2630456" cy="2493869"/>
            </a:xfrm>
            <a:prstGeom prst="snip1Rect">
              <a:avLst>
                <a:gd name="adj" fmla="val 31951"/>
              </a:avLst>
            </a:prstGeom>
            <a:solidFill>
              <a:schemeClr val="accent1">
                <a:alpha val="1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300644" y="907682"/>
              <a:ext cx="517467" cy="3837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42044" y="936307"/>
              <a:ext cx="370195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91440" rIns="0" bIns="91440" rtlCol="0">
              <a:spAutoFit/>
            </a:bodyPr>
            <a:lstStyle/>
            <a:p>
              <a:pPr algn="ctr"/>
              <a:r>
                <a:rPr lang="en-US" b="1" dirty="0" smtClean="0">
                  <a:latin typeface="Arial Narrow" panose="020B0606020202030204" pitchFamily="34" charset="0"/>
                </a:rPr>
                <a:t>Non-inductive current fraction</a:t>
              </a:r>
              <a:endParaRPr lang="en-US" b="1" dirty="0">
                <a:latin typeface="Arial Narrow" panose="020B0606020202030204" pitchFamily="34" charset="0"/>
              </a:endParaRPr>
            </a:p>
          </p:txBody>
        </p:sp>
        <p:sp>
          <p:nvSpPr>
            <p:cNvPr id="31" name="Right Triangle 30"/>
            <p:cNvSpPr/>
            <p:nvPr/>
          </p:nvSpPr>
          <p:spPr>
            <a:xfrm>
              <a:off x="6832983" y="2308867"/>
              <a:ext cx="839066" cy="584789"/>
            </a:xfrm>
            <a:prstGeom prst="rtTriangl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882734" y="2308867"/>
              <a:ext cx="950248" cy="1662362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832983" y="2893656"/>
              <a:ext cx="839066" cy="1077573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5882734" y="2308867"/>
              <a:ext cx="9502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832983" y="2308868"/>
              <a:ext cx="839066" cy="5847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7665814" y="2893656"/>
              <a:ext cx="0" cy="10687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867400" y="1504950"/>
              <a:ext cx="1295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CC"/>
                  </a:solidFill>
                </a:rPr>
                <a:t>NSTX-U TRANSP</a:t>
              </a:r>
            </a:p>
            <a:p>
              <a:r>
                <a:rPr lang="en-US" sz="1400" b="1" dirty="0" smtClean="0">
                  <a:solidFill>
                    <a:srgbClr val="0000CC"/>
                  </a:solidFill>
                </a:rPr>
                <a:t>Projections</a:t>
              </a:r>
              <a:endParaRPr lang="en-US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52012" y="3140048"/>
              <a:ext cx="12107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NSTX data</a:t>
              </a:r>
              <a:endParaRPr lang="en-US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2" name="object 282"/>
          <p:cNvSpPr txBox="1"/>
          <p:nvPr/>
        </p:nvSpPr>
        <p:spPr>
          <a:xfrm>
            <a:off x="5250000" y="4552950"/>
            <a:ext cx="1684200" cy="3353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1050" dirty="0"/>
              <a:t>Gerhardt et al., NF 52 (2012) 083020</a:t>
            </a:r>
            <a:endParaRPr sz="105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3444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742950"/>
            <a:ext cx="6248400" cy="4038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Performance of </a:t>
            </a:r>
            <a:r>
              <a:rPr lang="en-US" dirty="0" smtClean="0"/>
              <a:t>non-inductive</a:t>
            </a:r>
            <a:r>
              <a:rPr lang="en-US" dirty="0" smtClean="0"/>
              <a:t> </a:t>
            </a:r>
            <a:r>
              <a:rPr lang="en-US" dirty="0" smtClean="0"/>
              <a:t>scenarios in tokamaks </a:t>
            </a:r>
            <a:r>
              <a:rPr lang="en-US" dirty="0" smtClean="0"/>
              <a:t>improves with lower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cyl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NSTX accesses large β</a:t>
            </a:r>
            <a:r>
              <a:rPr lang="en-US" baseline="-25000" dirty="0" smtClean="0"/>
              <a:t>N</a:t>
            </a:r>
            <a:r>
              <a:rPr lang="en-US" dirty="0" smtClean="0"/>
              <a:t>/l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offset lower </a:t>
            </a:r>
            <a:r>
              <a:rPr lang="en-US" dirty="0" err="1" smtClean="0">
                <a:sym typeface="Wingdings"/>
              </a:rPr>
              <a:t>q</a:t>
            </a:r>
            <a:r>
              <a:rPr lang="en-US" baseline="-25000" dirty="0" err="1" smtClean="0">
                <a:sym typeface="Wingdings"/>
              </a:rPr>
              <a:t>cyl</a:t>
            </a:r>
            <a:r>
              <a:rPr lang="en-US" dirty="0" smtClean="0">
                <a:sym typeface="Wingdings"/>
              </a:rPr>
              <a:t> in </a:t>
            </a:r>
            <a:r>
              <a:rPr lang="en-US" dirty="0" err="1" smtClean="0">
                <a:sym typeface="Wingdings"/>
              </a:rPr>
              <a:t>f</a:t>
            </a:r>
            <a:r>
              <a:rPr lang="en-US" baseline="-25000" dirty="0" err="1" smtClean="0">
                <a:sym typeface="Wingdings"/>
              </a:rPr>
              <a:t>BS</a:t>
            </a:r>
            <a:endParaRPr lang="en-US" baseline="-25000" dirty="0" smtClean="0"/>
          </a:p>
          <a:p>
            <a:pPr lvl="1"/>
            <a:r>
              <a:rPr lang="en-US" dirty="0" smtClean="0"/>
              <a:t>Broad J (low l</a:t>
            </a:r>
            <a:r>
              <a:rPr lang="en-US" baseline="-25000" dirty="0" smtClean="0"/>
              <a:t>i</a:t>
            </a:r>
            <a:r>
              <a:rPr lang="en-US" dirty="0" smtClean="0"/>
              <a:t>) aligns with large edge J</a:t>
            </a:r>
            <a:r>
              <a:rPr lang="en-US" baseline="-25000" dirty="0" smtClean="0"/>
              <a:t>BS</a:t>
            </a:r>
            <a:r>
              <a:rPr lang="en-US" dirty="0" smtClean="0"/>
              <a:t> from broad P</a:t>
            </a:r>
            <a:endParaRPr lang="en-US" baseline="-25000" dirty="0"/>
          </a:p>
          <a:p>
            <a:pPr lvl="1"/>
            <a:endParaRPr lang="en-US" baseline="-25000" dirty="0" smtClean="0"/>
          </a:p>
          <a:p>
            <a:pPr lvl="1"/>
            <a:endParaRPr lang="en-US" baseline="-25000" dirty="0"/>
          </a:p>
          <a:p>
            <a:pPr lvl="1"/>
            <a:endParaRPr lang="en-US" baseline="-25000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STs achieve naturally large κ, </a:t>
            </a:r>
            <a:r>
              <a:rPr lang="en-US" dirty="0" err="1" smtClean="0"/>
              <a:t>δ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STs </a:t>
            </a:r>
            <a:r>
              <a:rPr lang="en-US" dirty="0" smtClean="0"/>
              <a:t>can operate </a:t>
            </a:r>
            <a:r>
              <a:rPr lang="en-US" dirty="0" smtClean="0"/>
              <a:t>with stability margin </a:t>
            </a:r>
            <a:r>
              <a:rPr lang="en-US" dirty="0" smtClean="0"/>
              <a:t>at large values of </a:t>
            </a:r>
            <a:r>
              <a:rPr lang="en-US" dirty="0" smtClean="0"/>
              <a:t>global β</a:t>
            </a:r>
            <a:r>
              <a:rPr lang="en-US" baseline="-25000" dirty="0" smtClean="0"/>
              <a:t>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NSTX-U NI target: β</a:t>
            </a:r>
            <a:r>
              <a:rPr lang="en-US" baseline="-25000" dirty="0" smtClean="0"/>
              <a:t>N</a:t>
            </a:r>
            <a:r>
              <a:rPr lang="en-US" dirty="0" smtClean="0"/>
              <a:t>  ~ 5 - 6, l</a:t>
            </a:r>
            <a:r>
              <a:rPr lang="en-US" baseline="-25000" dirty="0" smtClean="0"/>
              <a:t>i</a:t>
            </a:r>
            <a:r>
              <a:rPr lang="en-US" dirty="0" smtClean="0"/>
              <a:t> ~ 0.5</a:t>
            </a:r>
          </a:p>
          <a:p>
            <a:pPr marL="2286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STs can access a non-inductive (NI) regime with </a:t>
            </a:r>
            <a:br>
              <a:rPr lang="en-US" sz="2800" dirty="0" smtClean="0"/>
            </a:br>
            <a:r>
              <a:rPr lang="en-US" sz="2800" dirty="0" smtClean="0"/>
              <a:t>broad pressure and current profiles at high β</a:t>
            </a:r>
            <a:r>
              <a:rPr lang="en-US" sz="2800" baseline="-25000" dirty="0" smtClean="0"/>
              <a:t>N</a:t>
            </a:r>
            <a:endParaRPr lang="en-US" sz="2800" baseline="-250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433849"/>
              </p:ext>
            </p:extLst>
          </p:nvPr>
        </p:nvGraphicFramePr>
        <p:xfrm>
          <a:off x="228600" y="2273951"/>
          <a:ext cx="3008312" cy="678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" name="Equation" r:id="rId4" imgW="1968500" imgH="444500" progId="Equation.3">
                  <p:embed/>
                </p:oleObj>
              </mc:Choice>
              <mc:Fallback>
                <p:oleObj name="Equation" r:id="rId4" imgW="1968500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2273951"/>
                        <a:ext cx="3008312" cy="678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071586"/>
              </p:ext>
            </p:extLst>
          </p:nvPr>
        </p:nvGraphicFramePr>
        <p:xfrm>
          <a:off x="3733800" y="2209800"/>
          <a:ext cx="26670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2" name="Equation" r:id="rId6" imgW="1930400" imgH="482600" progId="Equation.3">
                  <p:embed/>
                </p:oleObj>
              </mc:Choice>
              <mc:Fallback>
                <p:oleObj name="Equation" r:id="rId6" imgW="19304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3800" y="2209800"/>
                        <a:ext cx="26670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7000" y="895350"/>
            <a:ext cx="2527256" cy="242650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29400" y="3333750"/>
            <a:ext cx="2426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S.A. </a:t>
            </a:r>
            <a:r>
              <a:rPr lang="en-US" sz="1200" dirty="0" err="1" smtClean="0"/>
              <a:t>Sabbagh</a:t>
            </a:r>
            <a:r>
              <a:rPr lang="en-US" sz="1200" dirty="0" smtClean="0"/>
              <a:t>, NF 46 (2006) 635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4561642"/>
            <a:ext cx="8610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Do </a:t>
            </a:r>
            <a:r>
              <a:rPr lang="en-US" sz="2000" dirty="0"/>
              <a:t>the potential benefits exceed the challenges of large B</a:t>
            </a:r>
            <a:r>
              <a:rPr lang="en-US" sz="2000" baseline="-25000" dirty="0"/>
              <a:t>T</a:t>
            </a:r>
            <a:r>
              <a:rPr lang="en-US" sz="2000" dirty="0"/>
              <a:t> at low-A?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27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3780093"/>
              </p:ext>
            </p:extLst>
          </p:nvPr>
        </p:nvGraphicFramePr>
        <p:xfrm>
          <a:off x="4699000" y="895350"/>
          <a:ext cx="44450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572000" cy="108585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/>
              <a:t> </a:t>
            </a:r>
            <a:r>
              <a:rPr lang="en-US" dirty="0" smtClean="0"/>
              <a:t>and &lt;</a:t>
            </a:r>
            <a:r>
              <a:rPr lang="en-US" dirty="0" err="1" smtClean="0"/>
              <a:t>nT</a:t>
            </a:r>
            <a:r>
              <a:rPr lang="en-US" dirty="0" smtClean="0"/>
              <a:t>&gt; of 100% NI increase with B</a:t>
            </a:r>
            <a:r>
              <a:rPr lang="en-US" baseline="-25000" dirty="0" smtClean="0"/>
              <a:t>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q</a:t>
            </a:r>
            <a:r>
              <a:rPr lang="en-US" baseline="-25000" dirty="0" smtClean="0"/>
              <a:t>min</a:t>
            </a:r>
            <a:r>
              <a:rPr lang="en-US" dirty="0" smtClean="0"/>
              <a:t> &gt; 1 at </a:t>
            </a:r>
            <a:r>
              <a:rPr lang="en-US" b="1" dirty="0" smtClean="0">
                <a:solidFill>
                  <a:schemeClr val="accent2"/>
                </a:solidFill>
              </a:rPr>
              <a:t>B</a:t>
            </a:r>
            <a:r>
              <a:rPr lang="en-US" b="1" baseline="-25000" dirty="0" smtClean="0">
                <a:solidFill>
                  <a:schemeClr val="accent2"/>
                </a:solidFill>
              </a:rPr>
              <a:t>T</a:t>
            </a:r>
            <a:r>
              <a:rPr lang="en-US" b="1" dirty="0" smtClean="0">
                <a:solidFill>
                  <a:schemeClr val="accent2"/>
                </a:solidFill>
              </a:rPr>
              <a:t>=0.75T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confinement at </a:t>
            </a:r>
            <a:r>
              <a:rPr lang="en-US" b="1" dirty="0" smtClean="0"/>
              <a:t>B</a:t>
            </a:r>
            <a:r>
              <a:rPr lang="en-US" b="1" baseline="-25000" dirty="0" smtClean="0"/>
              <a:t>T</a:t>
            </a:r>
            <a:r>
              <a:rPr lang="en-US" b="1" dirty="0" smtClean="0"/>
              <a:t> = 1T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</a:t>
            </a:r>
            <a:r>
              <a:rPr lang="en-US" sz="2800" baseline="-25000" dirty="0"/>
              <a:t>T</a:t>
            </a:r>
            <a:r>
              <a:rPr lang="en-US" sz="2800" dirty="0"/>
              <a:t> = 1T operation will enable unique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high</a:t>
            </a:r>
            <a:r>
              <a:rPr lang="en-US" sz="2800" dirty="0"/>
              <a:t>-performance NI scenarios at high 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535" y="1733550"/>
            <a:ext cx="461665" cy="191334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err="1" smtClean="0">
                <a:latin typeface="Times"/>
                <a:cs typeface="Times"/>
              </a:rPr>
              <a:t>nτ</a:t>
            </a:r>
            <a:r>
              <a:rPr lang="en-US" baseline="-25000" dirty="0" err="1" smtClean="0">
                <a:latin typeface="Times"/>
                <a:cs typeface="Times"/>
              </a:rPr>
              <a:t>e</a:t>
            </a:r>
            <a:r>
              <a:rPr lang="en-US" dirty="0" err="1" smtClean="0">
                <a:latin typeface="Times"/>
                <a:cs typeface="Times"/>
              </a:rPr>
              <a:t>T</a:t>
            </a:r>
            <a:r>
              <a:rPr lang="en-US" dirty="0" smtClean="0">
                <a:latin typeface="Times"/>
                <a:cs typeface="Times"/>
              </a:rPr>
              <a:t> 10</a:t>
            </a:r>
            <a:r>
              <a:rPr lang="en-US" baseline="30000" dirty="0" smtClean="0">
                <a:latin typeface="Times"/>
                <a:cs typeface="Times"/>
              </a:rPr>
              <a:t>20</a:t>
            </a:r>
            <a:r>
              <a:rPr lang="en-US" dirty="0" smtClean="0">
                <a:latin typeface="Times"/>
                <a:cs typeface="Times"/>
              </a:rPr>
              <a:t> m</a:t>
            </a:r>
            <a:r>
              <a:rPr lang="en-US" baseline="30000" dirty="0" smtClean="0">
                <a:latin typeface="Times"/>
                <a:cs typeface="Times"/>
              </a:rPr>
              <a:t>-3</a:t>
            </a:r>
            <a:r>
              <a:rPr lang="en-US" dirty="0" smtClean="0">
                <a:latin typeface="Times"/>
                <a:cs typeface="Times"/>
              </a:rPr>
              <a:t> s keV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742950"/>
            <a:ext cx="2985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100% NI NSTX-U TRANSP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2876550"/>
            <a:ext cx="14977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</a:rPr>
              <a:t>B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T</a:t>
            </a:r>
            <a:r>
              <a:rPr lang="en-US" sz="1600" b="1" dirty="0" smtClean="0">
                <a:solidFill>
                  <a:schemeClr val="accent2"/>
                </a:solidFill>
              </a:rPr>
              <a:t> = 0.75 T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P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NBI</a:t>
            </a:r>
            <a:r>
              <a:rPr lang="en-US" sz="1600" b="1" dirty="0" smtClean="0">
                <a:solidFill>
                  <a:schemeClr val="accent2"/>
                </a:solidFill>
              </a:rPr>
              <a:t> = 6.8 MW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β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N</a:t>
            </a:r>
            <a:r>
              <a:rPr lang="en-US" sz="1600" b="1" dirty="0" smtClean="0">
                <a:solidFill>
                  <a:schemeClr val="accent2"/>
                </a:solidFill>
              </a:rPr>
              <a:t> = 4.3 – 4.9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5600" y="3867150"/>
            <a:ext cx="706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C0504D"/>
                </a:solidFill>
              </a:rPr>
              <a:t>Peaked</a:t>
            </a:r>
            <a:endParaRPr lang="en-US" sz="1200" dirty="0">
              <a:solidFill>
                <a:srgbClr val="C0504D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3666351"/>
            <a:ext cx="595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C0504D"/>
                </a:solidFill>
              </a:rPr>
              <a:t>Broad</a:t>
            </a:r>
            <a:endParaRPr lang="en-US" sz="1200" dirty="0">
              <a:solidFill>
                <a:srgbClr val="C0504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77090" y="3465552"/>
            <a:ext cx="706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Peaked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91400" y="3181350"/>
            <a:ext cx="595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Broad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39000" y="2343150"/>
            <a:ext cx="1611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P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NBI</a:t>
            </a:r>
            <a:r>
              <a:rPr lang="en-US" sz="1600" b="1" dirty="0" smtClean="0">
                <a:solidFill>
                  <a:srgbClr val="4F81BD"/>
                </a:solidFill>
              </a:rPr>
              <a:t> = 10.2 MW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β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</a:t>
            </a:r>
            <a:r>
              <a:rPr lang="en-US" sz="1600" b="1" dirty="0" smtClean="0">
                <a:solidFill>
                  <a:srgbClr val="4F81BD"/>
                </a:solidFill>
              </a:rPr>
              <a:t> = 4 – 4.3</a:t>
            </a:r>
            <a:endParaRPr lang="en-US" sz="1600" b="1" dirty="0">
              <a:solidFill>
                <a:srgbClr val="4F81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66634" y="1054953"/>
            <a:ext cx="1110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f</a:t>
            </a:r>
            <a:r>
              <a:rPr lang="en-US" sz="1600" baseline="-25000" dirty="0" err="1" smtClean="0"/>
              <a:t>GW</a:t>
            </a:r>
            <a:r>
              <a:rPr lang="en-US" sz="1600" dirty="0" smtClean="0"/>
              <a:t> = 0.72</a:t>
            </a:r>
          </a:p>
          <a:p>
            <a:r>
              <a:rPr lang="en-US" sz="1600" dirty="0" err="1"/>
              <a:t>t</a:t>
            </a:r>
            <a:r>
              <a:rPr lang="en-US" sz="1600" baseline="-25000" dirty="0" err="1" smtClean="0"/>
              <a:t>pulse</a:t>
            </a:r>
            <a:r>
              <a:rPr lang="en-US" sz="1600" dirty="0" smtClean="0"/>
              <a:t> = 5 s</a:t>
            </a:r>
          </a:p>
          <a:p>
            <a:r>
              <a:rPr lang="en-US" sz="1600" dirty="0" smtClean="0"/>
              <a:t>H</a:t>
            </a:r>
            <a:r>
              <a:rPr lang="en-US" sz="1600" baseline="-25000" dirty="0" smtClean="0"/>
              <a:t>98y,2</a:t>
            </a:r>
            <a:r>
              <a:rPr lang="en-US" sz="1600" dirty="0" smtClean="0"/>
              <a:t> = 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81600" y="4656951"/>
            <a:ext cx="388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Adapted from Gerhardt et al., NF 52 (2012) 083020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1007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5025566"/>
              </p:ext>
            </p:extLst>
          </p:nvPr>
        </p:nvGraphicFramePr>
        <p:xfrm>
          <a:off x="4699000" y="895350"/>
          <a:ext cx="44450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572000" cy="253365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/>
              <a:t> </a:t>
            </a:r>
            <a:r>
              <a:rPr lang="en-US" dirty="0" smtClean="0"/>
              <a:t>and &lt;</a:t>
            </a:r>
            <a:r>
              <a:rPr lang="en-US" dirty="0" err="1" smtClean="0"/>
              <a:t>nT</a:t>
            </a:r>
            <a:r>
              <a:rPr lang="en-US" dirty="0" smtClean="0"/>
              <a:t>&gt; of 100% NI increase with B</a:t>
            </a:r>
            <a:r>
              <a:rPr lang="en-US" baseline="-25000" dirty="0" smtClean="0"/>
              <a:t>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q</a:t>
            </a:r>
            <a:r>
              <a:rPr lang="en-US" baseline="-25000" dirty="0" smtClean="0"/>
              <a:t>min</a:t>
            </a:r>
            <a:r>
              <a:rPr lang="en-US" dirty="0" smtClean="0"/>
              <a:t> &gt; 1 at </a:t>
            </a:r>
            <a:r>
              <a:rPr lang="en-US" b="1" dirty="0" smtClean="0">
                <a:solidFill>
                  <a:schemeClr val="accent2"/>
                </a:solidFill>
              </a:rPr>
              <a:t>B</a:t>
            </a:r>
            <a:r>
              <a:rPr lang="en-US" b="1" baseline="-25000" dirty="0" smtClean="0">
                <a:solidFill>
                  <a:schemeClr val="accent2"/>
                </a:solidFill>
              </a:rPr>
              <a:t>T</a:t>
            </a:r>
            <a:r>
              <a:rPr lang="en-US" b="1" dirty="0" smtClean="0">
                <a:solidFill>
                  <a:schemeClr val="accent2"/>
                </a:solidFill>
              </a:rPr>
              <a:t>=0.75T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confinement at </a:t>
            </a:r>
            <a:r>
              <a:rPr lang="en-US" b="1" dirty="0" smtClean="0"/>
              <a:t>B</a:t>
            </a:r>
            <a:r>
              <a:rPr lang="en-US" b="1" baseline="-25000" dirty="0" smtClean="0"/>
              <a:t>T</a:t>
            </a:r>
            <a:r>
              <a:rPr lang="en-US" b="1" dirty="0" smtClean="0"/>
              <a:t> = 1T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Performance scales </a:t>
            </a:r>
            <a:r>
              <a:rPr lang="en-US" dirty="0" smtClean="0"/>
              <a:t>with </a:t>
            </a:r>
            <a:r>
              <a:rPr lang="en-US" dirty="0" smtClean="0"/>
              <a:t>confinement</a:t>
            </a:r>
          </a:p>
          <a:p>
            <a:pPr lvl="1"/>
            <a:r>
              <a:rPr lang="en-US" dirty="0" smtClean="0"/>
              <a:t>ST scaling projects to larger sustained NI I</a:t>
            </a:r>
            <a:r>
              <a:rPr lang="en-US" baseline="-25000" dirty="0" smtClean="0"/>
              <a:t>p</a:t>
            </a:r>
          </a:p>
          <a:p>
            <a:pPr lvl="2"/>
            <a:r>
              <a:rPr lang="en-US" dirty="0"/>
              <a:t>H</a:t>
            </a:r>
            <a:r>
              <a:rPr lang="en-US" baseline="-25000" dirty="0"/>
              <a:t>98y,2</a:t>
            </a:r>
            <a:r>
              <a:rPr lang="en-US" dirty="0"/>
              <a:t> ~ I</a:t>
            </a:r>
            <a:r>
              <a:rPr lang="en-US" baseline="-25000" dirty="0"/>
              <a:t>p</a:t>
            </a:r>
            <a:r>
              <a:rPr lang="en-US" baseline="30000" dirty="0"/>
              <a:t>1.34 </a:t>
            </a:r>
            <a:r>
              <a:rPr lang="en-US" dirty="0"/>
              <a:t>B</a:t>
            </a:r>
            <a:r>
              <a:rPr lang="en-US" baseline="-25000" dirty="0"/>
              <a:t>T</a:t>
            </a:r>
            <a:r>
              <a:rPr lang="en-US" baseline="30000" dirty="0"/>
              <a:t>0.15 </a:t>
            </a:r>
            <a:r>
              <a:rPr lang="en-US" dirty="0"/>
              <a:t>f</a:t>
            </a:r>
            <a:r>
              <a:rPr lang="en-US" baseline="-25000" dirty="0"/>
              <a:t>GW</a:t>
            </a:r>
            <a:r>
              <a:rPr lang="en-US" baseline="30000" dirty="0"/>
              <a:t>.</a:t>
            </a:r>
            <a:r>
              <a:rPr lang="en-US" baseline="30000" dirty="0" smtClean="0"/>
              <a:t>41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H</a:t>
            </a:r>
            <a:r>
              <a:rPr lang="en-US" baseline="-25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~ I</a:t>
            </a:r>
            <a:r>
              <a:rPr lang="en-US" baseline="-25000" dirty="0"/>
              <a:t>p</a:t>
            </a:r>
            <a:r>
              <a:rPr lang="en-US" baseline="30000" dirty="0"/>
              <a:t>1.01 </a:t>
            </a:r>
            <a:r>
              <a:rPr lang="en-US" dirty="0"/>
              <a:t>B</a:t>
            </a:r>
            <a:r>
              <a:rPr lang="en-US" baseline="-25000" dirty="0"/>
              <a:t>T</a:t>
            </a:r>
            <a:r>
              <a:rPr lang="en-US" baseline="30000" dirty="0"/>
              <a:t>1.08 </a:t>
            </a:r>
            <a:r>
              <a:rPr lang="en-US" dirty="0"/>
              <a:t>f</a:t>
            </a:r>
            <a:r>
              <a:rPr lang="en-US" baseline="-25000" dirty="0"/>
              <a:t>GW</a:t>
            </a:r>
            <a:r>
              <a:rPr lang="en-US" baseline="30000" dirty="0"/>
              <a:t>.44</a:t>
            </a:r>
            <a:endParaRPr lang="en-US" dirty="0"/>
          </a:p>
          <a:p>
            <a:pPr lvl="1"/>
            <a:r>
              <a:rPr lang="en-US" dirty="0" smtClean="0"/>
              <a:t>Differences </a:t>
            </a:r>
            <a:r>
              <a:rPr lang="en-US" dirty="0" smtClean="0"/>
              <a:t>in performance between scaling relations becomes larger as B</a:t>
            </a:r>
            <a:r>
              <a:rPr lang="en-US" baseline="-25000" dirty="0" smtClean="0"/>
              <a:t>T</a:t>
            </a:r>
            <a:r>
              <a:rPr lang="en-US" dirty="0" smtClean="0"/>
              <a:t> increases</a:t>
            </a:r>
          </a:p>
          <a:p>
            <a:pPr lvl="2"/>
            <a:r>
              <a:rPr lang="en-US" dirty="0" smtClean="0"/>
              <a:t>See </a:t>
            </a:r>
            <a:r>
              <a:rPr lang="en-US" dirty="0" smtClean="0"/>
              <a:t>T&amp;T TSG presentation (</a:t>
            </a:r>
            <a:r>
              <a:rPr lang="en-US" dirty="0" err="1" smtClean="0"/>
              <a:t>Guttenfelder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</a:t>
            </a:r>
            <a:r>
              <a:rPr lang="en-US" sz="2800" baseline="-25000" dirty="0"/>
              <a:t>T</a:t>
            </a:r>
            <a:r>
              <a:rPr lang="en-US" sz="2800" dirty="0"/>
              <a:t> = 1T operation will enable unique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high</a:t>
            </a:r>
            <a:r>
              <a:rPr lang="en-US" sz="2800" dirty="0"/>
              <a:t>-performance NI scenarios at high 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535" y="1733550"/>
            <a:ext cx="461665" cy="191334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err="1" smtClean="0">
                <a:latin typeface="Times"/>
                <a:cs typeface="Times"/>
              </a:rPr>
              <a:t>nτ</a:t>
            </a:r>
            <a:r>
              <a:rPr lang="en-US" baseline="-25000" dirty="0" err="1" smtClean="0">
                <a:latin typeface="Times"/>
                <a:cs typeface="Times"/>
              </a:rPr>
              <a:t>e</a:t>
            </a:r>
            <a:r>
              <a:rPr lang="en-US" dirty="0" err="1" smtClean="0">
                <a:latin typeface="Times"/>
                <a:cs typeface="Times"/>
              </a:rPr>
              <a:t>T</a:t>
            </a:r>
            <a:r>
              <a:rPr lang="en-US" dirty="0" smtClean="0">
                <a:latin typeface="Times"/>
                <a:cs typeface="Times"/>
              </a:rPr>
              <a:t> 10</a:t>
            </a:r>
            <a:r>
              <a:rPr lang="en-US" baseline="30000" dirty="0" smtClean="0">
                <a:latin typeface="Times"/>
                <a:cs typeface="Times"/>
              </a:rPr>
              <a:t>20</a:t>
            </a:r>
            <a:r>
              <a:rPr lang="en-US" dirty="0" smtClean="0">
                <a:latin typeface="Times"/>
                <a:cs typeface="Times"/>
              </a:rPr>
              <a:t> m</a:t>
            </a:r>
            <a:r>
              <a:rPr lang="en-US" baseline="30000" dirty="0" smtClean="0">
                <a:latin typeface="Times"/>
                <a:cs typeface="Times"/>
              </a:rPr>
              <a:t>-3</a:t>
            </a:r>
            <a:r>
              <a:rPr lang="en-US" dirty="0" smtClean="0">
                <a:latin typeface="Times"/>
                <a:cs typeface="Times"/>
              </a:rPr>
              <a:t> s keV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742950"/>
            <a:ext cx="2985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100% NI NSTX-U TRANSP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66634" y="1054953"/>
            <a:ext cx="1110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f</a:t>
            </a:r>
            <a:r>
              <a:rPr lang="en-US" sz="1600" baseline="-25000" dirty="0" err="1" smtClean="0"/>
              <a:t>GW</a:t>
            </a:r>
            <a:r>
              <a:rPr lang="en-US" sz="1600" dirty="0" smtClean="0"/>
              <a:t> = 0.72</a:t>
            </a:r>
          </a:p>
          <a:p>
            <a:r>
              <a:rPr lang="en-US" sz="1600" dirty="0" err="1"/>
              <a:t>t</a:t>
            </a:r>
            <a:r>
              <a:rPr lang="en-US" sz="1600" baseline="-25000" dirty="0" err="1" smtClean="0"/>
              <a:t>pulse</a:t>
            </a:r>
            <a:r>
              <a:rPr lang="en-US" sz="1600" dirty="0" smtClean="0"/>
              <a:t> = 5 s</a:t>
            </a:r>
          </a:p>
          <a:p>
            <a:r>
              <a:rPr lang="en-US" sz="1600" dirty="0" smtClean="0"/>
              <a:t>H</a:t>
            </a:r>
            <a:r>
              <a:rPr lang="en-US" sz="1600" baseline="-25000" dirty="0" smtClean="0"/>
              <a:t>ST</a:t>
            </a:r>
            <a:r>
              <a:rPr lang="en-US" sz="1600" dirty="0" smtClean="0"/>
              <a:t> =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8841" y="2495550"/>
            <a:ext cx="14977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</a:rPr>
              <a:t>B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T</a:t>
            </a:r>
            <a:r>
              <a:rPr lang="en-US" sz="1600" b="1" dirty="0" smtClean="0">
                <a:solidFill>
                  <a:schemeClr val="accent2"/>
                </a:solidFill>
              </a:rPr>
              <a:t> = 0.75 T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P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NBI</a:t>
            </a:r>
            <a:r>
              <a:rPr lang="en-US" sz="1600" b="1" dirty="0" smtClean="0">
                <a:solidFill>
                  <a:schemeClr val="accent2"/>
                </a:solidFill>
              </a:rPr>
              <a:t> = 6.8 MW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β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N</a:t>
            </a:r>
            <a:r>
              <a:rPr lang="en-US" sz="1600" b="1" dirty="0" smtClean="0">
                <a:solidFill>
                  <a:schemeClr val="accent2"/>
                </a:solidFill>
              </a:rPr>
              <a:t> = 4.8 – 5.3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H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98y,2</a:t>
            </a:r>
            <a:r>
              <a:rPr lang="en-US" sz="1600" b="1" dirty="0" smtClean="0">
                <a:solidFill>
                  <a:schemeClr val="accent2"/>
                </a:solidFill>
              </a:rPr>
              <a:t> = 1.05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8000" y="1352550"/>
            <a:ext cx="16118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P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NBI</a:t>
            </a:r>
            <a:r>
              <a:rPr lang="en-US" sz="1600" b="1" dirty="0" smtClean="0">
                <a:solidFill>
                  <a:srgbClr val="4F81BD"/>
                </a:solidFill>
              </a:rPr>
              <a:t> = 10.2 MW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β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</a:t>
            </a:r>
            <a:r>
              <a:rPr lang="en-US" sz="1600" b="1" dirty="0" smtClean="0">
                <a:solidFill>
                  <a:srgbClr val="4F81BD"/>
                </a:solidFill>
              </a:rPr>
              <a:t> = 4.9 – 5.3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H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98y,2</a:t>
            </a:r>
            <a:r>
              <a:rPr lang="en-US" sz="1600" b="1" dirty="0" smtClean="0">
                <a:solidFill>
                  <a:srgbClr val="4F81BD"/>
                </a:solidFill>
              </a:rPr>
              <a:t> = 1.2</a:t>
            </a:r>
            <a:endParaRPr lang="en-US" sz="1600" b="1" dirty="0">
              <a:solidFill>
                <a:srgbClr val="4F81BD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8001000" y="2190750"/>
            <a:ext cx="381000" cy="3810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010400" y="3105150"/>
            <a:ext cx="381000" cy="3810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181600" y="4656951"/>
            <a:ext cx="388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Adapted from Gerhardt et al., NF 52 (2012) 083020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38789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97195"/>
              </p:ext>
            </p:extLst>
          </p:nvPr>
        </p:nvGraphicFramePr>
        <p:xfrm>
          <a:off x="4699000" y="895350"/>
          <a:ext cx="44450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572000" cy="352425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/>
              <a:t> </a:t>
            </a:r>
            <a:r>
              <a:rPr lang="en-US" dirty="0" smtClean="0"/>
              <a:t>and &lt;</a:t>
            </a:r>
            <a:r>
              <a:rPr lang="en-US" dirty="0" err="1" smtClean="0"/>
              <a:t>nT</a:t>
            </a:r>
            <a:r>
              <a:rPr lang="en-US" dirty="0" smtClean="0"/>
              <a:t>&gt; of 100% NI increase with B</a:t>
            </a:r>
            <a:r>
              <a:rPr lang="en-US" baseline="-25000" dirty="0" smtClean="0"/>
              <a:t>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q</a:t>
            </a:r>
            <a:r>
              <a:rPr lang="en-US" baseline="-25000" dirty="0" smtClean="0"/>
              <a:t>min</a:t>
            </a:r>
            <a:r>
              <a:rPr lang="en-US" dirty="0" smtClean="0"/>
              <a:t> &gt; 1 at </a:t>
            </a:r>
            <a:r>
              <a:rPr lang="en-US" b="1" dirty="0" smtClean="0">
                <a:solidFill>
                  <a:schemeClr val="accent2"/>
                </a:solidFill>
              </a:rPr>
              <a:t>B</a:t>
            </a:r>
            <a:r>
              <a:rPr lang="en-US" b="1" baseline="-25000" dirty="0" smtClean="0">
                <a:solidFill>
                  <a:schemeClr val="accent2"/>
                </a:solidFill>
              </a:rPr>
              <a:t>T</a:t>
            </a:r>
            <a:r>
              <a:rPr lang="en-US" b="1" dirty="0" smtClean="0">
                <a:solidFill>
                  <a:schemeClr val="accent2"/>
                </a:solidFill>
              </a:rPr>
              <a:t>=0.75T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confinement at </a:t>
            </a:r>
            <a:r>
              <a:rPr lang="en-US" b="1" dirty="0" smtClean="0"/>
              <a:t>B</a:t>
            </a:r>
            <a:r>
              <a:rPr lang="en-US" b="1" baseline="-25000" dirty="0" smtClean="0"/>
              <a:t>T</a:t>
            </a:r>
            <a:r>
              <a:rPr lang="en-US" b="1" dirty="0" smtClean="0"/>
              <a:t> = 1T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Performance scales </a:t>
            </a:r>
            <a:r>
              <a:rPr lang="en-US" dirty="0" smtClean="0"/>
              <a:t>with </a:t>
            </a:r>
            <a:r>
              <a:rPr lang="en-US" dirty="0" smtClean="0"/>
              <a:t>confinement</a:t>
            </a:r>
          </a:p>
          <a:p>
            <a:pPr lvl="1"/>
            <a:r>
              <a:rPr lang="en-US" dirty="0" smtClean="0"/>
              <a:t>ST scaling projects to larger sustained NI I</a:t>
            </a:r>
            <a:r>
              <a:rPr lang="en-US" baseline="-25000" dirty="0" smtClean="0"/>
              <a:t>p</a:t>
            </a:r>
          </a:p>
          <a:p>
            <a:pPr lvl="2"/>
            <a:r>
              <a:rPr lang="en-US" dirty="0"/>
              <a:t>H</a:t>
            </a:r>
            <a:r>
              <a:rPr lang="en-US" baseline="-25000" dirty="0"/>
              <a:t>98y,2</a:t>
            </a:r>
            <a:r>
              <a:rPr lang="en-US" dirty="0"/>
              <a:t> ~ </a:t>
            </a:r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baseline="30000" dirty="0" smtClean="0"/>
              <a:t>1.34 </a:t>
            </a:r>
            <a:r>
              <a:rPr lang="en-US" dirty="0" smtClean="0"/>
              <a:t>B</a:t>
            </a:r>
            <a:r>
              <a:rPr lang="en-US" baseline="-25000" dirty="0" smtClean="0"/>
              <a:t>T</a:t>
            </a:r>
            <a:r>
              <a:rPr lang="en-US" baseline="30000" dirty="0" smtClean="0"/>
              <a:t>0.15 </a:t>
            </a:r>
            <a:r>
              <a:rPr lang="en-US" dirty="0" smtClean="0"/>
              <a:t>f</a:t>
            </a:r>
            <a:r>
              <a:rPr lang="en-US" baseline="-25000" dirty="0" smtClean="0"/>
              <a:t>GW</a:t>
            </a:r>
            <a:r>
              <a:rPr lang="en-US" baseline="30000" dirty="0" smtClean="0"/>
              <a:t>.41</a:t>
            </a:r>
            <a:endParaRPr lang="en-US" dirty="0"/>
          </a:p>
          <a:p>
            <a:pPr lvl="2"/>
            <a:r>
              <a:rPr lang="en-US" dirty="0" smtClean="0"/>
              <a:t>H</a:t>
            </a:r>
            <a:r>
              <a:rPr lang="en-US" baseline="-25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~ </a:t>
            </a:r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baseline="30000" dirty="0" smtClean="0"/>
              <a:t>1.01 </a:t>
            </a:r>
            <a:r>
              <a:rPr lang="en-US" dirty="0" smtClean="0"/>
              <a:t>B</a:t>
            </a:r>
            <a:r>
              <a:rPr lang="en-US" baseline="-25000" dirty="0" smtClean="0"/>
              <a:t>T</a:t>
            </a:r>
            <a:r>
              <a:rPr lang="en-US" baseline="30000" dirty="0" smtClean="0"/>
              <a:t>1.08 </a:t>
            </a:r>
            <a:r>
              <a:rPr lang="en-US" dirty="0" smtClean="0"/>
              <a:t>f</a:t>
            </a:r>
            <a:r>
              <a:rPr lang="en-US" baseline="-25000" dirty="0" smtClean="0"/>
              <a:t>GW</a:t>
            </a:r>
            <a:r>
              <a:rPr lang="en-US" baseline="30000" dirty="0"/>
              <a:t>.</a:t>
            </a:r>
            <a:r>
              <a:rPr lang="en-US" baseline="30000" dirty="0" smtClean="0"/>
              <a:t>44</a:t>
            </a:r>
            <a:endParaRPr lang="en-US" dirty="0" smtClean="0"/>
          </a:p>
          <a:p>
            <a:pPr lvl="1"/>
            <a:r>
              <a:rPr lang="en-US" dirty="0" smtClean="0"/>
              <a:t>Differences </a:t>
            </a:r>
            <a:r>
              <a:rPr lang="en-US" dirty="0" smtClean="0"/>
              <a:t>in performance between scaling relations becomes larger as B</a:t>
            </a:r>
            <a:r>
              <a:rPr lang="en-US" baseline="-25000" dirty="0" smtClean="0"/>
              <a:t>T</a:t>
            </a:r>
            <a:r>
              <a:rPr lang="en-US" dirty="0" smtClean="0"/>
              <a:t> increases</a:t>
            </a:r>
          </a:p>
          <a:p>
            <a:pPr lvl="2"/>
            <a:r>
              <a:rPr lang="en-US" dirty="0" smtClean="0"/>
              <a:t>See </a:t>
            </a:r>
            <a:r>
              <a:rPr lang="en-US" dirty="0" smtClean="0"/>
              <a:t>T&amp;T TSG presentation (</a:t>
            </a:r>
            <a:r>
              <a:rPr lang="en-US" dirty="0" err="1" smtClean="0"/>
              <a:t>Guttenfelder</a:t>
            </a:r>
            <a:r>
              <a:rPr lang="en-US" dirty="0" smtClean="0"/>
              <a:t>)</a:t>
            </a:r>
          </a:p>
          <a:p>
            <a:pPr lvl="2"/>
            <a:endParaRPr lang="en-US" dirty="0"/>
          </a:p>
          <a:p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transport limited at B</a:t>
            </a:r>
            <a:r>
              <a:rPr lang="en-US" baseline="-25000" dirty="0" smtClean="0"/>
              <a:t>T</a:t>
            </a:r>
            <a:r>
              <a:rPr lang="en-US" dirty="0" smtClean="0"/>
              <a:t> = 1T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chieve q</a:t>
            </a:r>
            <a:r>
              <a:rPr lang="en-US" baseline="-25000" dirty="0" smtClean="0"/>
              <a:t>min</a:t>
            </a:r>
            <a:r>
              <a:rPr lang="en-US" dirty="0" smtClean="0"/>
              <a:t> &gt; 1 with global stability margin at highest P</a:t>
            </a:r>
            <a:r>
              <a:rPr lang="en-US" baseline="-25000" dirty="0" smtClean="0"/>
              <a:t>NBI</a:t>
            </a:r>
            <a:r>
              <a:rPr lang="en-US" dirty="0" smtClean="0"/>
              <a:t> (</a:t>
            </a:r>
            <a:r>
              <a:rPr lang="en-US" dirty="0" err="1" smtClean="0"/>
              <a:t>t</a:t>
            </a:r>
            <a:r>
              <a:rPr lang="en-US" baseline="-25000" dirty="0" err="1" smtClean="0"/>
              <a:t>pulse</a:t>
            </a:r>
            <a:r>
              <a:rPr lang="en-US" dirty="0" smtClean="0"/>
              <a:t> = 1.5 s ~ </a:t>
            </a:r>
            <a:r>
              <a:rPr lang="en-US" dirty="0" err="1" smtClean="0">
                <a:latin typeface="Times"/>
                <a:cs typeface="Times"/>
              </a:rPr>
              <a:t>τ</a:t>
            </a:r>
            <a:r>
              <a:rPr lang="en-US" baseline="-25000" dirty="0" err="1" smtClean="0"/>
              <a:t>R</a:t>
            </a:r>
            <a:r>
              <a:rPr lang="en-US" dirty="0" smtClean="0"/>
              <a:t>)</a:t>
            </a:r>
            <a:endParaRPr lang="en-US" baseline="-25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</a:t>
            </a:r>
            <a:r>
              <a:rPr lang="en-US" sz="2800" baseline="-25000" dirty="0"/>
              <a:t>T</a:t>
            </a:r>
            <a:r>
              <a:rPr lang="en-US" sz="2800" dirty="0"/>
              <a:t> = 1T operation will enable unique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high</a:t>
            </a:r>
            <a:r>
              <a:rPr lang="en-US" sz="2800" dirty="0"/>
              <a:t>-performance NI scenarios at high 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535" y="1733550"/>
            <a:ext cx="461665" cy="191334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err="1" smtClean="0">
                <a:latin typeface="Times"/>
                <a:cs typeface="Times"/>
              </a:rPr>
              <a:t>nτ</a:t>
            </a:r>
            <a:r>
              <a:rPr lang="en-US" baseline="-25000" dirty="0" err="1" smtClean="0">
                <a:latin typeface="Times"/>
                <a:cs typeface="Times"/>
              </a:rPr>
              <a:t>e</a:t>
            </a:r>
            <a:r>
              <a:rPr lang="en-US" dirty="0" err="1" smtClean="0">
                <a:latin typeface="Times"/>
                <a:cs typeface="Times"/>
              </a:rPr>
              <a:t>T</a:t>
            </a:r>
            <a:r>
              <a:rPr lang="en-US" dirty="0" smtClean="0">
                <a:latin typeface="Times"/>
                <a:cs typeface="Times"/>
              </a:rPr>
              <a:t> 10</a:t>
            </a:r>
            <a:r>
              <a:rPr lang="en-US" baseline="30000" dirty="0" smtClean="0">
                <a:latin typeface="Times"/>
                <a:cs typeface="Times"/>
              </a:rPr>
              <a:t>20</a:t>
            </a:r>
            <a:r>
              <a:rPr lang="en-US" dirty="0" smtClean="0">
                <a:latin typeface="Times"/>
                <a:cs typeface="Times"/>
              </a:rPr>
              <a:t> m</a:t>
            </a:r>
            <a:r>
              <a:rPr lang="en-US" baseline="30000" dirty="0" smtClean="0">
                <a:latin typeface="Times"/>
                <a:cs typeface="Times"/>
              </a:rPr>
              <a:t>-3</a:t>
            </a:r>
            <a:r>
              <a:rPr lang="en-US" dirty="0" smtClean="0">
                <a:latin typeface="Times"/>
                <a:cs typeface="Times"/>
              </a:rPr>
              <a:t> s keV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742950"/>
            <a:ext cx="2985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100% NI NSTX-U TRANSP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66634" y="1054953"/>
            <a:ext cx="1110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f</a:t>
            </a:r>
            <a:r>
              <a:rPr lang="en-US" sz="1600" baseline="-25000" dirty="0" err="1" smtClean="0"/>
              <a:t>GW</a:t>
            </a:r>
            <a:r>
              <a:rPr lang="en-US" sz="1600" dirty="0" smtClean="0"/>
              <a:t> = 0.72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39000" y="1200150"/>
            <a:ext cx="16118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H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ST</a:t>
            </a:r>
            <a:r>
              <a:rPr lang="en-US" sz="1600" b="1" dirty="0" smtClean="0">
                <a:solidFill>
                  <a:srgbClr val="4F81BD"/>
                </a:solidFill>
              </a:rPr>
              <a:t> = 1</a:t>
            </a:r>
          </a:p>
          <a:p>
            <a:r>
              <a:rPr lang="en-US" sz="1600" b="1" dirty="0">
                <a:solidFill>
                  <a:srgbClr val="4F81BD"/>
                </a:solidFill>
              </a:rPr>
              <a:t>β</a:t>
            </a:r>
            <a:r>
              <a:rPr lang="en-US" sz="1600" b="1" baseline="-25000" dirty="0">
                <a:solidFill>
                  <a:srgbClr val="4F81BD"/>
                </a:solidFill>
              </a:rPr>
              <a:t>N</a:t>
            </a:r>
            <a:r>
              <a:rPr lang="en-US" sz="1600" b="1" dirty="0">
                <a:solidFill>
                  <a:srgbClr val="4F81BD"/>
                </a:solidFill>
              </a:rPr>
              <a:t> = </a:t>
            </a:r>
            <a:r>
              <a:rPr lang="en-US" sz="1600" b="1" dirty="0" smtClean="0">
                <a:solidFill>
                  <a:srgbClr val="4F81BD"/>
                </a:solidFill>
              </a:rPr>
              <a:t>5.7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P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NBI</a:t>
            </a:r>
            <a:r>
              <a:rPr lang="en-US" sz="1600" b="1" dirty="0" smtClean="0">
                <a:solidFill>
                  <a:srgbClr val="4F81BD"/>
                </a:solidFill>
              </a:rPr>
              <a:t> = 15.6 MW</a:t>
            </a:r>
            <a:endParaRPr lang="en-US" sz="1600" b="1" dirty="0">
              <a:solidFill>
                <a:srgbClr val="4F81BD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7467600" y="2876550"/>
            <a:ext cx="381000" cy="3810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8305800" y="2343150"/>
            <a:ext cx="381000" cy="76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532128" y="3028950"/>
            <a:ext cx="16118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H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98y,2</a:t>
            </a:r>
            <a:r>
              <a:rPr lang="en-US" sz="1600" b="1" dirty="0" smtClean="0">
                <a:solidFill>
                  <a:srgbClr val="4F81BD"/>
                </a:solidFill>
              </a:rPr>
              <a:t> = 1</a:t>
            </a:r>
          </a:p>
          <a:p>
            <a:r>
              <a:rPr lang="en-US" sz="1600" b="1" dirty="0">
                <a:solidFill>
                  <a:srgbClr val="4F81BD"/>
                </a:solidFill>
              </a:rPr>
              <a:t>β</a:t>
            </a:r>
            <a:r>
              <a:rPr lang="en-US" sz="1600" b="1" baseline="-25000" dirty="0">
                <a:solidFill>
                  <a:srgbClr val="4F81BD"/>
                </a:solidFill>
              </a:rPr>
              <a:t>N</a:t>
            </a:r>
            <a:r>
              <a:rPr lang="en-US" sz="1600" b="1" dirty="0">
                <a:solidFill>
                  <a:srgbClr val="4F81BD"/>
                </a:solidFill>
              </a:rPr>
              <a:t> = </a:t>
            </a:r>
            <a:r>
              <a:rPr lang="en-US" sz="1600" b="1" dirty="0" smtClean="0">
                <a:solidFill>
                  <a:srgbClr val="4F81BD"/>
                </a:solidFill>
              </a:rPr>
              <a:t>4.8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P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NBI</a:t>
            </a:r>
            <a:r>
              <a:rPr lang="en-US" sz="1600" b="1" dirty="0" smtClean="0">
                <a:solidFill>
                  <a:srgbClr val="4F81BD"/>
                </a:solidFill>
              </a:rPr>
              <a:t> = 15.6 MW</a:t>
            </a:r>
            <a:endParaRPr lang="en-US" sz="1600" b="1" dirty="0">
              <a:solidFill>
                <a:srgbClr val="4F81BD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8610600" y="2190750"/>
            <a:ext cx="304800" cy="3048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848600" y="2571750"/>
            <a:ext cx="304800" cy="3048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181600" y="4656951"/>
            <a:ext cx="388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Adapted from Gerhardt et al., NF 52 (2012) 083020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50132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7103156"/>
              </p:ext>
            </p:extLst>
          </p:nvPr>
        </p:nvGraphicFramePr>
        <p:xfrm>
          <a:off x="4699000" y="895350"/>
          <a:ext cx="44450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572000" cy="413385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</a:t>
            </a:r>
            <a:r>
              <a:rPr lang="en-US" baseline="-25000" dirty="0" smtClean="0"/>
              <a:t>p</a:t>
            </a:r>
            <a:r>
              <a:rPr lang="en-US" dirty="0"/>
              <a:t> </a:t>
            </a:r>
            <a:r>
              <a:rPr lang="en-US" dirty="0" smtClean="0"/>
              <a:t>and &lt;</a:t>
            </a:r>
            <a:r>
              <a:rPr lang="en-US" dirty="0" err="1" smtClean="0"/>
              <a:t>nT</a:t>
            </a:r>
            <a:r>
              <a:rPr lang="en-US" dirty="0" smtClean="0"/>
              <a:t>&gt; of 100% NI increase with B</a:t>
            </a:r>
            <a:r>
              <a:rPr lang="en-US" baseline="-25000" dirty="0" smtClean="0"/>
              <a:t>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q</a:t>
            </a:r>
            <a:r>
              <a:rPr lang="en-US" baseline="-25000" dirty="0" smtClean="0"/>
              <a:t>min</a:t>
            </a:r>
            <a:r>
              <a:rPr lang="en-US" dirty="0" smtClean="0"/>
              <a:t> &gt; 1 at </a:t>
            </a:r>
            <a:r>
              <a:rPr lang="en-US" b="1" dirty="0" smtClean="0">
                <a:solidFill>
                  <a:schemeClr val="accent2"/>
                </a:solidFill>
              </a:rPr>
              <a:t>B</a:t>
            </a:r>
            <a:r>
              <a:rPr lang="en-US" b="1" baseline="-25000" dirty="0" smtClean="0">
                <a:solidFill>
                  <a:schemeClr val="accent2"/>
                </a:solidFill>
              </a:rPr>
              <a:t>T</a:t>
            </a:r>
            <a:r>
              <a:rPr lang="en-US" b="1" dirty="0" smtClean="0">
                <a:solidFill>
                  <a:schemeClr val="accent2"/>
                </a:solidFill>
              </a:rPr>
              <a:t>=0.75T</a:t>
            </a:r>
          </a:p>
          <a:p>
            <a:pPr lvl="1"/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limited by confinement at </a:t>
            </a:r>
            <a:r>
              <a:rPr lang="en-US" b="1" dirty="0" smtClean="0"/>
              <a:t>B</a:t>
            </a:r>
            <a:r>
              <a:rPr lang="en-US" b="1" baseline="-25000" dirty="0" smtClean="0"/>
              <a:t>T</a:t>
            </a:r>
            <a:r>
              <a:rPr lang="en-US" b="1" dirty="0" smtClean="0"/>
              <a:t> = 1T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Performance scales </a:t>
            </a:r>
            <a:r>
              <a:rPr lang="en-US" dirty="0" smtClean="0"/>
              <a:t>with </a:t>
            </a:r>
            <a:r>
              <a:rPr lang="en-US" dirty="0" smtClean="0"/>
              <a:t>confinement</a:t>
            </a:r>
          </a:p>
          <a:p>
            <a:pPr lvl="1"/>
            <a:r>
              <a:rPr lang="en-US" dirty="0" smtClean="0"/>
              <a:t>ST scaling projects to larger sustained NI I</a:t>
            </a:r>
            <a:r>
              <a:rPr lang="en-US" baseline="-25000" dirty="0" smtClean="0"/>
              <a:t>p</a:t>
            </a:r>
          </a:p>
          <a:p>
            <a:pPr lvl="2"/>
            <a:r>
              <a:rPr lang="en-US" dirty="0"/>
              <a:t>H</a:t>
            </a:r>
            <a:r>
              <a:rPr lang="en-US" baseline="-25000" dirty="0"/>
              <a:t>98y,2</a:t>
            </a:r>
            <a:r>
              <a:rPr lang="en-US" dirty="0"/>
              <a:t> ~ I</a:t>
            </a:r>
            <a:r>
              <a:rPr lang="en-US" baseline="-25000" dirty="0"/>
              <a:t>p</a:t>
            </a:r>
            <a:r>
              <a:rPr lang="en-US" baseline="30000" dirty="0"/>
              <a:t>1.34 </a:t>
            </a:r>
            <a:r>
              <a:rPr lang="en-US" dirty="0"/>
              <a:t>B</a:t>
            </a:r>
            <a:r>
              <a:rPr lang="en-US" baseline="-25000" dirty="0"/>
              <a:t>T</a:t>
            </a:r>
            <a:r>
              <a:rPr lang="en-US" baseline="30000" dirty="0"/>
              <a:t>0.15 </a:t>
            </a:r>
            <a:r>
              <a:rPr lang="en-US" dirty="0"/>
              <a:t>f</a:t>
            </a:r>
            <a:r>
              <a:rPr lang="en-US" baseline="-25000" dirty="0"/>
              <a:t>GW</a:t>
            </a:r>
            <a:r>
              <a:rPr lang="en-US" baseline="30000" dirty="0"/>
              <a:t>.</a:t>
            </a:r>
            <a:r>
              <a:rPr lang="en-US" baseline="30000" dirty="0" smtClean="0"/>
              <a:t>41</a:t>
            </a:r>
            <a:endParaRPr lang="en-US" dirty="0"/>
          </a:p>
          <a:p>
            <a:pPr lvl="2"/>
            <a:r>
              <a:rPr lang="en-US" dirty="0" smtClean="0"/>
              <a:t>H</a:t>
            </a:r>
            <a:r>
              <a:rPr lang="en-US" baseline="-25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~ I</a:t>
            </a:r>
            <a:r>
              <a:rPr lang="en-US" baseline="-25000" dirty="0"/>
              <a:t>p</a:t>
            </a:r>
            <a:r>
              <a:rPr lang="en-US" baseline="30000" dirty="0"/>
              <a:t>1.01 </a:t>
            </a:r>
            <a:r>
              <a:rPr lang="en-US" dirty="0"/>
              <a:t>B</a:t>
            </a:r>
            <a:r>
              <a:rPr lang="en-US" baseline="-25000" dirty="0"/>
              <a:t>T</a:t>
            </a:r>
            <a:r>
              <a:rPr lang="en-US" baseline="30000" dirty="0"/>
              <a:t>1.08 </a:t>
            </a:r>
            <a:r>
              <a:rPr lang="en-US" dirty="0"/>
              <a:t>f</a:t>
            </a:r>
            <a:r>
              <a:rPr lang="en-US" baseline="-25000" dirty="0"/>
              <a:t>GW</a:t>
            </a:r>
            <a:r>
              <a:rPr lang="en-US" baseline="30000" dirty="0"/>
              <a:t>.44</a:t>
            </a:r>
            <a:endParaRPr lang="en-US" dirty="0"/>
          </a:p>
          <a:p>
            <a:pPr lvl="1"/>
            <a:r>
              <a:rPr lang="en-US" dirty="0" smtClean="0"/>
              <a:t>Differences </a:t>
            </a:r>
            <a:r>
              <a:rPr lang="en-US" dirty="0" smtClean="0"/>
              <a:t>in performance between scaling relations becomes larger as B</a:t>
            </a:r>
            <a:r>
              <a:rPr lang="en-US" baseline="-25000" dirty="0" smtClean="0"/>
              <a:t>T</a:t>
            </a:r>
            <a:r>
              <a:rPr lang="en-US" dirty="0" smtClean="0"/>
              <a:t> increases</a:t>
            </a:r>
          </a:p>
          <a:p>
            <a:pPr lvl="2"/>
            <a:r>
              <a:rPr lang="en-US" dirty="0" smtClean="0"/>
              <a:t>See </a:t>
            </a:r>
            <a:r>
              <a:rPr lang="en-US" dirty="0" smtClean="0"/>
              <a:t>T&amp;T TSG presentation (</a:t>
            </a:r>
            <a:r>
              <a:rPr lang="en-US" dirty="0" err="1" smtClean="0"/>
              <a:t>Guttenfelder</a:t>
            </a:r>
            <a:r>
              <a:rPr lang="en-US" dirty="0" smtClean="0"/>
              <a:t>)</a:t>
            </a:r>
          </a:p>
          <a:p>
            <a:pPr lvl="2"/>
            <a:endParaRPr lang="en-US" dirty="0"/>
          </a:p>
          <a:p>
            <a:r>
              <a:rPr lang="en-US" dirty="0" smtClean="0"/>
              <a:t>β</a:t>
            </a:r>
            <a:r>
              <a:rPr lang="en-US" baseline="-25000" dirty="0" smtClean="0"/>
              <a:t>N</a:t>
            </a:r>
            <a:r>
              <a:rPr lang="en-US" dirty="0" smtClean="0"/>
              <a:t> transport limited at B</a:t>
            </a:r>
            <a:r>
              <a:rPr lang="en-US" baseline="-25000" dirty="0" smtClean="0"/>
              <a:t>T</a:t>
            </a:r>
            <a:r>
              <a:rPr lang="en-US" dirty="0" smtClean="0"/>
              <a:t> = 1T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chieve q</a:t>
            </a:r>
            <a:r>
              <a:rPr lang="en-US" baseline="-25000" dirty="0" smtClean="0"/>
              <a:t>min</a:t>
            </a:r>
            <a:r>
              <a:rPr lang="en-US" dirty="0" smtClean="0"/>
              <a:t> &gt; 1 with global stability margin at highest P</a:t>
            </a:r>
            <a:r>
              <a:rPr lang="en-US" baseline="-25000" dirty="0" smtClean="0"/>
              <a:t>NBI</a:t>
            </a:r>
            <a:r>
              <a:rPr lang="en-US" dirty="0" smtClean="0"/>
              <a:t> (</a:t>
            </a:r>
            <a:r>
              <a:rPr lang="en-US" dirty="0" err="1" smtClean="0"/>
              <a:t>t</a:t>
            </a:r>
            <a:r>
              <a:rPr lang="en-US" baseline="-25000" dirty="0" err="1" smtClean="0"/>
              <a:t>pulse</a:t>
            </a:r>
            <a:r>
              <a:rPr lang="en-US" dirty="0" smtClean="0"/>
              <a:t> = 1.5 s ~ </a:t>
            </a:r>
            <a:r>
              <a:rPr lang="en-US" dirty="0" err="1" smtClean="0">
                <a:latin typeface="Times"/>
                <a:cs typeface="Times"/>
              </a:rPr>
              <a:t>τ</a:t>
            </a:r>
            <a:r>
              <a:rPr lang="en-US" baseline="-25000" dirty="0" err="1" smtClean="0"/>
              <a:t>R</a:t>
            </a:r>
            <a:r>
              <a:rPr lang="en-US" dirty="0" smtClean="0"/>
              <a:t>)</a:t>
            </a:r>
          </a:p>
          <a:p>
            <a:pPr lvl="1"/>
            <a:endParaRPr lang="en-US" baseline="-25000" dirty="0"/>
          </a:p>
          <a:p>
            <a:r>
              <a:rPr lang="en-US" dirty="0" smtClean="0"/>
              <a:t>NSTX-U has potential for demonstrating NI performance similar to A=3 devices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</a:t>
            </a:r>
            <a:r>
              <a:rPr lang="en-US" sz="2800" baseline="-25000" dirty="0"/>
              <a:t>T</a:t>
            </a:r>
            <a:r>
              <a:rPr lang="en-US" sz="2800" dirty="0"/>
              <a:t> = 1T operation will enable unique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high</a:t>
            </a:r>
            <a:r>
              <a:rPr lang="en-US" sz="2800" dirty="0"/>
              <a:t>-performance NI scenarios at high 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535" y="1733550"/>
            <a:ext cx="461665" cy="191334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err="1" smtClean="0">
                <a:latin typeface="Times"/>
                <a:cs typeface="Times"/>
              </a:rPr>
              <a:t>nτ</a:t>
            </a:r>
            <a:r>
              <a:rPr lang="en-US" baseline="-25000" dirty="0" err="1" smtClean="0">
                <a:latin typeface="Times"/>
                <a:cs typeface="Times"/>
              </a:rPr>
              <a:t>e</a:t>
            </a:r>
            <a:r>
              <a:rPr lang="en-US" dirty="0" err="1" smtClean="0">
                <a:latin typeface="Times"/>
                <a:cs typeface="Times"/>
              </a:rPr>
              <a:t>T</a:t>
            </a:r>
            <a:r>
              <a:rPr lang="en-US" dirty="0" smtClean="0">
                <a:latin typeface="Times"/>
                <a:cs typeface="Times"/>
              </a:rPr>
              <a:t> 10</a:t>
            </a:r>
            <a:r>
              <a:rPr lang="en-US" baseline="30000" dirty="0" smtClean="0">
                <a:latin typeface="Times"/>
                <a:cs typeface="Times"/>
              </a:rPr>
              <a:t>20</a:t>
            </a:r>
            <a:r>
              <a:rPr lang="en-US" dirty="0" smtClean="0">
                <a:latin typeface="Times"/>
                <a:cs typeface="Times"/>
              </a:rPr>
              <a:t> m</a:t>
            </a:r>
            <a:r>
              <a:rPr lang="en-US" baseline="30000" dirty="0" smtClean="0">
                <a:latin typeface="Times"/>
                <a:cs typeface="Times"/>
              </a:rPr>
              <a:t>-3</a:t>
            </a:r>
            <a:r>
              <a:rPr lang="en-US" dirty="0" smtClean="0">
                <a:latin typeface="Times"/>
                <a:cs typeface="Times"/>
              </a:rPr>
              <a:t> s keV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742950"/>
            <a:ext cx="2985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100% NI NSTX-U TRANSP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66634" y="1054953"/>
            <a:ext cx="1110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f</a:t>
            </a:r>
            <a:r>
              <a:rPr lang="en-US" sz="1600" baseline="-25000" dirty="0" err="1" smtClean="0"/>
              <a:t>GW</a:t>
            </a:r>
            <a:r>
              <a:rPr lang="en-US" sz="1600" dirty="0" smtClean="0"/>
              <a:t> = 0.72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62600" y="3486150"/>
            <a:ext cx="12362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</a:rPr>
              <a:t>B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T</a:t>
            </a:r>
            <a:r>
              <a:rPr lang="en-US" sz="1600" b="1" dirty="0" smtClean="0">
                <a:solidFill>
                  <a:schemeClr val="accent2"/>
                </a:solidFill>
              </a:rPr>
              <a:t> = 0.75 T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H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98y,2</a:t>
            </a:r>
            <a:r>
              <a:rPr lang="en-US" sz="1600" b="1" dirty="0" smtClean="0">
                <a:solidFill>
                  <a:schemeClr val="accent2"/>
                </a:solidFill>
              </a:rPr>
              <a:t> =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55164" y="2876550"/>
            <a:ext cx="12362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/>
                </a:solidFill>
              </a:rPr>
              <a:t>B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T</a:t>
            </a:r>
            <a:r>
              <a:rPr lang="en-US" sz="1600" b="1" dirty="0" smtClean="0">
                <a:solidFill>
                  <a:schemeClr val="accent2"/>
                </a:solidFill>
              </a:rPr>
              <a:t> = 0.75 T</a:t>
            </a:r>
          </a:p>
          <a:p>
            <a:r>
              <a:rPr lang="en-US" sz="1600" b="1" dirty="0" smtClean="0">
                <a:solidFill>
                  <a:schemeClr val="accent2"/>
                </a:solidFill>
              </a:rPr>
              <a:t>H</a:t>
            </a:r>
            <a:r>
              <a:rPr lang="en-US" sz="1600" b="1" baseline="-25000" dirty="0" smtClean="0">
                <a:solidFill>
                  <a:schemeClr val="accent2"/>
                </a:solidFill>
              </a:rPr>
              <a:t>ST</a:t>
            </a:r>
            <a:r>
              <a:rPr lang="en-US" sz="1600" b="1" dirty="0" smtClean="0">
                <a:solidFill>
                  <a:schemeClr val="accent2"/>
                </a:solidFill>
              </a:rPr>
              <a:t> = 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94580" y="1682174"/>
            <a:ext cx="11208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H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ST</a:t>
            </a:r>
            <a:r>
              <a:rPr lang="en-US" sz="1600" b="1" dirty="0" smtClean="0">
                <a:solidFill>
                  <a:srgbClr val="4F81BD"/>
                </a:solidFill>
              </a:rPr>
              <a:t> = 1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7467600" y="2876550"/>
            <a:ext cx="381000" cy="3810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8305800" y="2343150"/>
            <a:ext cx="381000" cy="76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467600" y="3282374"/>
            <a:ext cx="11208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4F81BD"/>
                </a:solidFill>
              </a:rPr>
              <a:t>B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T</a:t>
            </a:r>
            <a:r>
              <a:rPr lang="en-US" sz="1600" b="1" dirty="0" smtClean="0">
                <a:solidFill>
                  <a:srgbClr val="4F81BD"/>
                </a:solidFill>
              </a:rPr>
              <a:t> = 1.0 T</a:t>
            </a:r>
          </a:p>
          <a:p>
            <a:r>
              <a:rPr lang="en-US" sz="1600" b="1" dirty="0" smtClean="0">
                <a:solidFill>
                  <a:srgbClr val="4F81BD"/>
                </a:solidFill>
              </a:rPr>
              <a:t>H</a:t>
            </a:r>
            <a:r>
              <a:rPr lang="en-US" sz="1600" b="1" baseline="-25000" dirty="0" smtClean="0">
                <a:solidFill>
                  <a:srgbClr val="4F81BD"/>
                </a:solidFill>
              </a:rPr>
              <a:t>98y,2</a:t>
            </a:r>
            <a:r>
              <a:rPr lang="en-US" sz="1600" b="1" dirty="0" smtClean="0">
                <a:solidFill>
                  <a:srgbClr val="4F81BD"/>
                </a:solidFill>
              </a:rPr>
              <a:t> =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77000" y="1885950"/>
            <a:ext cx="1219201" cy="830997"/>
          </a:xfrm>
          <a:prstGeom prst="rect">
            <a:avLst/>
          </a:prstGeom>
          <a:noFill/>
          <a:ln w="38100" cmpd="sng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6"/>
                </a:solidFill>
              </a:rPr>
              <a:t>DIII-D 100% NI demonstrated</a:t>
            </a:r>
          </a:p>
          <a:p>
            <a:r>
              <a:rPr lang="en-US" sz="1200" b="1" dirty="0" smtClean="0">
                <a:solidFill>
                  <a:schemeClr val="accent6"/>
                </a:solidFill>
              </a:rPr>
              <a:t>β</a:t>
            </a:r>
            <a:r>
              <a:rPr lang="en-US" sz="1200" b="1" baseline="-25000" dirty="0" smtClean="0">
                <a:solidFill>
                  <a:schemeClr val="accent6"/>
                </a:solidFill>
              </a:rPr>
              <a:t>N</a:t>
            </a:r>
            <a:r>
              <a:rPr lang="en-US" sz="1200" b="1" dirty="0" smtClean="0">
                <a:solidFill>
                  <a:schemeClr val="accent6"/>
                </a:solidFill>
              </a:rPr>
              <a:t> = 3, B</a:t>
            </a:r>
            <a:r>
              <a:rPr lang="en-US" sz="1200" b="1" baseline="-25000" dirty="0" smtClean="0">
                <a:solidFill>
                  <a:schemeClr val="accent6"/>
                </a:solidFill>
              </a:rPr>
              <a:t>T</a:t>
            </a:r>
            <a:r>
              <a:rPr lang="en-US" sz="1200" b="1" dirty="0" smtClean="0">
                <a:solidFill>
                  <a:schemeClr val="accent6"/>
                </a:solidFill>
              </a:rPr>
              <a:t> ~ 2T</a:t>
            </a:r>
          </a:p>
          <a:p>
            <a:r>
              <a:rPr lang="en-US" sz="1200" b="1" dirty="0" smtClean="0">
                <a:solidFill>
                  <a:schemeClr val="accent6"/>
                </a:solidFill>
              </a:rPr>
              <a:t>H</a:t>
            </a:r>
            <a:r>
              <a:rPr lang="en-US" sz="1200" b="1" baseline="-25000" dirty="0" smtClean="0">
                <a:solidFill>
                  <a:schemeClr val="accent6"/>
                </a:solidFill>
              </a:rPr>
              <a:t>98y,2</a:t>
            </a:r>
            <a:r>
              <a:rPr lang="en-US" sz="1200" b="1" dirty="0" smtClean="0">
                <a:solidFill>
                  <a:schemeClr val="accent6"/>
                </a:solidFill>
              </a:rPr>
              <a:t> ≥ 1.2</a:t>
            </a:r>
            <a:endParaRPr lang="en-US" sz="1200" b="1" dirty="0">
              <a:solidFill>
                <a:schemeClr val="accent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1600" y="4656951"/>
            <a:ext cx="388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Adapted from Gerhardt et al., NF 52 (2012) 083020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84668297"/>
      </p:ext>
    </p:extLst>
  </p:cSld>
  <p:clrMapOvr>
    <a:masterClrMapping/>
  </p:clrMapOvr>
</p:sld>
</file>

<file path=ppt/theme/theme1.xml><?xml version="1.0" encoding="utf-8"?>
<a:theme xmlns:a="http://schemas.openxmlformats.org/drawingml/2006/main" name="NSTX Upgra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29545</TotalTime>
  <Words>2978</Words>
  <Application>Microsoft Macintosh PowerPoint</Application>
  <PresentationFormat>On-screen Show (16:9)</PresentationFormat>
  <Paragraphs>434</Paragraphs>
  <Slides>30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NSTX Upgrade</vt:lpstr>
      <vt:lpstr>Equation</vt:lpstr>
      <vt:lpstr>Advanced Scenarios and Control</vt:lpstr>
      <vt:lpstr>Research Thrusts of the Advanced Scenarios and Control Topical Science Group (TSG)</vt:lpstr>
      <vt:lpstr>Research Thrusts of the Advanced Scenarios and Control Topical Science Group (TSG)</vt:lpstr>
      <vt:lpstr>Non-inductive operation on an ST provides crucial information needed to optimize the A of next-step devices</vt:lpstr>
      <vt:lpstr>STs can access a non-inductive (NI) regime with  broad pressure and current profiles at high βN</vt:lpstr>
      <vt:lpstr>BT = 1T operation will enable unique  high-performance NI scenarios at high β</vt:lpstr>
      <vt:lpstr>BT = 1T operation will enable unique  high-performance NI scenarios at high β</vt:lpstr>
      <vt:lpstr>BT = 1T operation will enable unique  high-performance NI scenarios at high β</vt:lpstr>
      <vt:lpstr>BT = 1T operation will enable unique  high-performance NI scenarios at high β</vt:lpstr>
      <vt:lpstr>NSTX-U has a suite of real-time control  capabilities for optimizing NI scenarios</vt:lpstr>
      <vt:lpstr>NSTX-U has a suite of real-time control  capabilities for optimizing NI scenarios</vt:lpstr>
      <vt:lpstr>NSTX-U has a suite of real-time control  capabilities for optimizing NI scenarios</vt:lpstr>
      <vt:lpstr>NSTX-U will have unique capabilities for developing  NI scenarios compared to MAST-U</vt:lpstr>
      <vt:lpstr>Realization and optimization of fully NI scenarios integrates research and development from multiple TSGs </vt:lpstr>
      <vt:lpstr>Research Thrusts of the Advanced Scenarios and Control Topical Science Group (TSG)</vt:lpstr>
      <vt:lpstr>Progress in FY16 toward developing inductive  low-li, high-κ H-mode scenario</vt:lpstr>
      <vt:lpstr>MHD-quiescent H-mode discharges sustained with  H98y,2 ≥ 1 and βN/βno-wall ≥ 1</vt:lpstr>
      <vt:lpstr>Present ASC focus is modeling and analysis to accelerate scenario development at restart </vt:lpstr>
      <vt:lpstr>Research Thrusts of the Advanced Scenarios and Control Topical Science Group (TSG)</vt:lpstr>
      <vt:lpstr>PPPL leads development of TRANSP as a tool for modeling and testing of scenarios and control</vt:lpstr>
      <vt:lpstr>Real-time control development enables science and contributes to broader effort of tokamak control</vt:lpstr>
      <vt:lpstr>Summary: Recent results and new plans</vt:lpstr>
      <vt:lpstr>Summary: Addressing critical issues</vt:lpstr>
      <vt:lpstr>Back up</vt:lpstr>
      <vt:lpstr>Partially inductive scenarios expand the accessible regimes for scientific discovery</vt:lpstr>
      <vt:lpstr>First demonstration of stationary long-pulse sawtoothing L-mode on an ST used for first experiments on NSTX-U</vt:lpstr>
      <vt:lpstr>State machine logic in PCS enables future expansion of disruption avoidance and protection</vt:lpstr>
      <vt:lpstr>Non-inductive scenarios will access Ip &gt; 1 MA within  the stability envelop of NSTX </vt:lpstr>
      <vt:lpstr>Modeling and future experiments focus on reducing inductive current in ramp-up scenarios</vt:lpstr>
      <vt:lpstr>Recent work: Developing neural net models from TRANSP database of NSTX-U</vt:lpstr>
    </vt:vector>
  </TitlesOfParts>
  <Company>PPPL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E. Menard</dc:creator>
  <cp:lastModifiedBy>Devon Battaglia</cp:lastModifiedBy>
  <cp:revision>436</cp:revision>
  <dcterms:created xsi:type="dcterms:W3CDTF">2015-07-16T16:59:24Z</dcterms:created>
  <dcterms:modified xsi:type="dcterms:W3CDTF">2018-01-08T17:10:52Z</dcterms:modified>
</cp:coreProperties>
</file>