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93" r:id="rId3"/>
    <p:sldId id="305" r:id="rId4"/>
    <p:sldId id="270" r:id="rId5"/>
    <p:sldId id="271" r:id="rId6"/>
    <p:sldId id="272" r:id="rId7"/>
    <p:sldId id="294" r:id="rId8"/>
    <p:sldId id="273" r:id="rId9"/>
    <p:sldId id="274" r:id="rId10"/>
    <p:sldId id="275" r:id="rId11"/>
    <p:sldId id="300" r:id="rId12"/>
    <p:sldId id="276" r:id="rId13"/>
    <p:sldId id="291" r:id="rId14"/>
    <p:sldId id="295" r:id="rId15"/>
    <p:sldId id="290" r:id="rId16"/>
    <p:sldId id="306" r:id="rId17"/>
    <p:sldId id="299" r:id="rId18"/>
    <p:sldId id="278" r:id="rId19"/>
    <p:sldId id="298" r:id="rId20"/>
    <p:sldId id="296" r:id="rId21"/>
    <p:sldId id="292" r:id="rId22"/>
    <p:sldId id="303" r:id="rId23"/>
    <p:sldId id="304" r:id="rId2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66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19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72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26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8DA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 showGuides="1">
      <p:cViewPr>
        <p:scale>
          <a:sx n="150" d="100"/>
          <a:sy n="150" d="100"/>
        </p:scale>
        <p:origin x="-816" y="-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400B2-87AA-4DB1-B67D-2C60F63966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1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3" y="3662365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6" tIns="45716" rIns="45716" bIns="45716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1"/>
            <a:ext cx="609600" cy="2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2" rIns="0" bIns="3657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2" rIns="0" bIns="3657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NSTX-U</a:t>
            </a:r>
            <a:r>
              <a:rPr lang="en-US" altLang="en-US" sz="900" b="1" baseline="0" dirty="0" smtClean="0">
                <a:solidFill>
                  <a:srgbClr val="336699"/>
                </a:solidFill>
              </a:rPr>
              <a:t> PAC-39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 – Recovery Overview – S.P.</a:t>
            </a:r>
            <a:r>
              <a:rPr lang="en-US" altLang="en-US" sz="900" b="1" baseline="0" dirty="0" smtClean="0">
                <a:solidFill>
                  <a:srgbClr val="336699"/>
                </a:solidFill>
              </a:rPr>
              <a:t> Gerhardt, et al.</a:t>
            </a:r>
            <a:endParaRPr lang="en-US" altLang="en-US" sz="9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154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306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46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612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57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5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729" indent="-22857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162" indent="-1714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595" indent="-1714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1073150" y="1466850"/>
            <a:ext cx="7004050" cy="8001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S. Gerhardt, J. Menard, C. </a:t>
            </a:r>
            <a:r>
              <a:rPr lang="en-US" altLang="en-US" sz="2400" dirty="0" err="1">
                <a:latin typeface="Arial" charset="0"/>
                <a:cs typeface="Arial" charset="0"/>
              </a:rPr>
              <a:t>Neumeyer</a:t>
            </a:r>
            <a:r>
              <a:rPr lang="en-US" altLang="en-US" sz="2400" dirty="0">
                <a:latin typeface="Arial" charset="0"/>
                <a:cs typeface="Arial" charset="0"/>
              </a:rPr>
              <a:t>, R. </a:t>
            </a:r>
            <a:r>
              <a:rPr lang="en-US" altLang="en-US" sz="2400" dirty="0" err="1">
                <a:latin typeface="Arial" charset="0"/>
                <a:cs typeface="Arial" charset="0"/>
              </a:rPr>
              <a:t>Feder</a:t>
            </a:r>
            <a:r>
              <a:rPr lang="en-US" altLang="en-US" sz="2400" dirty="0">
                <a:latin typeface="Arial" charset="0"/>
                <a:cs typeface="Arial" charset="0"/>
              </a:rPr>
              <a:t>, and the NSTX-U Research and Engineering Teams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6477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Status and Plans for NSTX-U Recovery</a:t>
            </a:r>
            <a:endParaRPr lang="en-US" alt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419350"/>
            <a:ext cx="8077200" cy="1066800"/>
          </a:xfrm>
        </p:spPr>
        <p:txBody>
          <a:bodyPr rtlCol="0">
            <a:normAutofit fontScale="92500" lnSpcReduction="10000"/>
          </a:bodyPr>
          <a:lstStyle/>
          <a:p>
            <a:r>
              <a:rPr lang="en-US" b="1" dirty="0" smtClean="0"/>
              <a:t>NSTX-U PAC-39</a:t>
            </a:r>
          </a:p>
          <a:p>
            <a:r>
              <a:rPr lang="en-US" b="1" dirty="0" smtClean="0"/>
              <a:t>January </a:t>
            </a:r>
            <a:r>
              <a:rPr lang="en-US" b="1" dirty="0"/>
              <a:t>9</a:t>
            </a:r>
            <a:r>
              <a:rPr lang="en-US" b="1" dirty="0" smtClean="0"/>
              <a:t>, 2018</a:t>
            </a:r>
            <a:endParaRPr lang="en-US" b="1" dirty="0"/>
          </a:p>
          <a:p>
            <a:r>
              <a:rPr lang="en-US" b="1" dirty="0" smtClean="0"/>
              <a:t>B-318, PPPL</a:t>
            </a:r>
            <a:endParaRPr lang="en-US" b="1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2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3499306"/>
            <a:ext cx="4267200" cy="21543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800" i="1" dirty="0">
                <a:latin typeface="Arial Narrow" panose="020B0606020202030204" pitchFamily="34" charset="0"/>
              </a:rPr>
              <a:t>This research was sponsored by the U.S. Dept. of Energy under contract DE-AC02-09CH11466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4267200" cy="160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Two significant issues found with as-installed PFC designs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Halo loads not fully accounted for in initial tile </a:t>
            </a:r>
            <a:r>
              <a:rPr lang="en-US" sz="1800" dirty="0" err="1"/>
              <a:t>fixturing</a:t>
            </a:r>
            <a:r>
              <a:rPr lang="en-US" sz="1800" dirty="0"/>
              <a:t> design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Narrower SOL width now projected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Improved PFC Designs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495800" y="74295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400" b="1" u="sng" dirty="0"/>
              <a:t>Path Forward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Halo loads revisited based on NSTX, NSTX-U, MAST, other tokamak data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5 year plan research objectives + most recent SOL width models </a:t>
            </a:r>
            <a:r>
              <a:rPr lang="en-US" dirty="0" smtClean="0">
                <a:sym typeface="Wingdings" panose="05000000000000000000" pitchFamily="2" charset="2"/>
              </a:rPr>
              <a:t> u</a:t>
            </a:r>
            <a:r>
              <a:rPr lang="en-US" dirty="0" smtClean="0"/>
              <a:t>pdated heat flux specs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PFC working group instrumental in forming these requirements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Divide tile scope into 2 regions: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“Targeted Improvement” to chamfers, fixture scheme, material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“Full Redesign” to enhance thermal performance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castellated tiles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All tiles will be designed to withstand B</a:t>
            </a:r>
            <a:r>
              <a:rPr lang="en-US" baseline="-25000" dirty="0" smtClean="0"/>
              <a:t>T</a:t>
            </a:r>
            <a:r>
              <a:rPr lang="en-US" dirty="0" smtClean="0"/>
              <a:t>= 1.0 T, I</a:t>
            </a:r>
            <a:r>
              <a:rPr lang="en-US" baseline="-25000" dirty="0" smtClean="0"/>
              <a:t>P</a:t>
            </a:r>
            <a:r>
              <a:rPr lang="en-US" dirty="0" smtClean="0"/>
              <a:t>=2.0 MA disruptions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49753"/>
            <a:ext cx="2686050" cy="2507999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187166" y="3305176"/>
            <a:ext cx="7239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1371600" y="2721227"/>
            <a:ext cx="167640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Targeted Improvements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1295400" y="3092700"/>
            <a:ext cx="228600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295400" y="2349750"/>
            <a:ext cx="0" cy="742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866900" y="3838577"/>
            <a:ext cx="342900" cy="257175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1523814" y="4095750"/>
            <a:ext cx="304989" cy="762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524000" y="3664200"/>
            <a:ext cx="0" cy="74295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1657350" y="3943351"/>
            <a:ext cx="123825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Full Redesign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0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Castellated Tiles Maximize the Allowable Heat Flux</a:t>
            </a:r>
          </a:p>
        </p:txBody>
      </p:sp>
      <p:pic>
        <p:nvPicPr>
          <p:cNvPr id="5" name="Picture 4" descr="Screen Shot 2017-12-31 at 9.4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5951"/>
            <a:ext cx="3429000" cy="2545115"/>
          </a:xfrm>
          <a:prstGeom prst="rect">
            <a:avLst/>
          </a:prstGeom>
        </p:spPr>
      </p:pic>
      <p:pic>
        <p:nvPicPr>
          <p:cNvPr id="6" name="Picture 5" descr="Screen Shot 2017-12-31 at 9.4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350"/>
            <a:ext cx="421378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305963"/>
            <a:ext cx="4724400" cy="323157"/>
          </a:xfrm>
          <a:prstGeom prst="rect">
            <a:avLst/>
          </a:prstGeom>
          <a:solidFill>
            <a:srgbClr val="E6E0EC"/>
          </a:solidFill>
          <a:ln>
            <a:solidFill>
              <a:srgbClr val="B3A2C7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500" dirty="0"/>
              <a:t>End of pulse thermal stresses for a castellated tile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276349"/>
            <a:ext cx="3657600" cy="553990"/>
          </a:xfrm>
          <a:prstGeom prst="rect">
            <a:avLst/>
          </a:prstGeom>
          <a:solidFill>
            <a:srgbClr val="E6E0EC"/>
          </a:solidFill>
          <a:ln>
            <a:solidFill>
              <a:srgbClr val="B3A2C7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500" dirty="0"/>
              <a:t>Deployment of castellated tiles on the inner targets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2" y="819151"/>
            <a:ext cx="8738923" cy="353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en-US" sz="1700" dirty="0" err="1"/>
              <a:t>Castellations</a:t>
            </a:r>
            <a:r>
              <a:rPr lang="en-US" sz="1700" dirty="0"/>
              <a:t> minimize the surface compressive stresses for a given surface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4519083"/>
            <a:ext cx="8991600" cy="3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600" dirty="0"/>
              <a:t>Testing material and component samples at Penn State high heat flux test facility (ORNL, PPPL)</a:t>
            </a:r>
          </a:p>
        </p:txBody>
      </p:sp>
    </p:spTree>
    <p:extLst>
      <p:ext uri="{BB962C8B-B14F-4D97-AF65-F5344CB8AC3E}">
        <p14:creationId xmlns:p14="http://schemas.microsoft.com/office/powerpoint/2010/main" val="15782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Improving Design of Polar Regions </a:t>
            </a:r>
            <a:br>
              <a:rPr lang="en-US" sz="3200" dirty="0"/>
            </a:br>
            <a:r>
              <a:rPr lang="en-US" sz="2400" dirty="0"/>
              <a:t>to Ensure High Performance and Reliability</a:t>
            </a:r>
          </a:p>
        </p:txBody>
      </p:sp>
      <p:sp>
        <p:nvSpPr>
          <p:cNvPr id="7" name="Shape 126"/>
          <p:cNvSpPr txBox="1"/>
          <p:nvPr/>
        </p:nvSpPr>
        <p:spPr>
          <a:xfrm>
            <a:off x="5029200" y="819152"/>
            <a:ext cx="3962400" cy="1151107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5" tIns="91415" rIns="91415" bIns="9141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Tile gap between inner and outer vessels only large enough to accommodate thermal and mechanical motion, fit-up tolerances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5029200" cy="306705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Issues identified</a:t>
            </a:r>
          </a:p>
          <a:p>
            <a:pPr marL="453978" lvl="1" indent="-220640">
              <a:buFont typeface="+mj-lt"/>
              <a:buAutoNum type="arabicPeriod"/>
            </a:pPr>
            <a:r>
              <a:rPr lang="en-US" sz="1600" dirty="0"/>
              <a:t>PF1B coil limited </a:t>
            </a:r>
            <a:r>
              <a:rPr lang="en-US" sz="1600" dirty="0" err="1"/>
              <a:t>divertor</a:t>
            </a:r>
            <a:r>
              <a:rPr lang="en-US" sz="1600" dirty="0"/>
              <a:t> </a:t>
            </a:r>
            <a:r>
              <a:rPr lang="en-US" sz="1600" dirty="0" err="1"/>
              <a:t>bakeout</a:t>
            </a:r>
            <a:r>
              <a:rPr lang="en-US" sz="1600" dirty="0"/>
              <a:t> temperature</a:t>
            </a:r>
          </a:p>
          <a:p>
            <a:pPr marL="453978" lvl="1" indent="-220640">
              <a:buFont typeface="+mj-lt"/>
              <a:buAutoNum type="arabicPeriod"/>
            </a:pPr>
            <a:r>
              <a:rPr lang="en-US" sz="1600" dirty="0"/>
              <a:t>2 large ceramic insulators potential vacuum risk </a:t>
            </a:r>
          </a:p>
          <a:p>
            <a:pPr marL="453978" lvl="1" indent="-220640">
              <a:buFont typeface="+mj-lt"/>
              <a:buAutoNum type="arabicPeriod"/>
            </a:pPr>
            <a:r>
              <a:rPr lang="en-US" sz="1600" dirty="0"/>
              <a:t>Use of single O-rings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potential for leaks</a:t>
            </a:r>
          </a:p>
          <a:p>
            <a:pPr marL="453978" lvl="1" indent="-220640">
              <a:buFont typeface="+mj-lt"/>
              <a:buAutoNum type="arabicPeriod"/>
            </a:pPr>
            <a:r>
              <a:rPr lang="en-US" sz="1600" dirty="0"/>
              <a:t>Plasma can sometimes impinge on PF1C enclosure</a:t>
            </a:r>
          </a:p>
          <a:p>
            <a:r>
              <a:rPr lang="en-US" sz="1800" dirty="0"/>
              <a:t>Solutions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PF1B supported by slings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thermally isolated 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Lower ceramic insulator eliminated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Double O-rings with pumped interspaces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Tiles will bridge the CHI gap</a:t>
            </a:r>
          </a:p>
          <a:p>
            <a:endParaRPr lang="en-US" sz="1800" dirty="0"/>
          </a:p>
        </p:txBody>
      </p:sp>
      <p:pic>
        <p:nvPicPr>
          <p:cNvPr id="4" name="Picture 3" descr="201710w1_02_Row 1 &amp; 2 Castillated thus far_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571751"/>
            <a:ext cx="3341190" cy="1697355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5661661" y="2114551"/>
            <a:ext cx="1508760" cy="523212"/>
          </a:xfrm>
          <a:prstGeom prst="rect">
            <a:avLst/>
          </a:prstGeom>
          <a:solidFill>
            <a:srgbClr val="FDEADA"/>
          </a:solidFill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Castellated Outboard Tile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7338061" y="2114551"/>
            <a:ext cx="1424940" cy="523212"/>
          </a:xfrm>
          <a:prstGeom prst="rect">
            <a:avLst/>
          </a:prstGeom>
          <a:solidFill>
            <a:srgbClr val="FDEADA"/>
          </a:solidFill>
          <a:ln w="28575" cmpd="sng">
            <a:solidFill>
              <a:srgbClr val="8EB4E3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Castellated Inboard Tile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416044" y="2637771"/>
            <a:ext cx="167641" cy="54221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8" idx="2"/>
          </p:cNvCxnSpPr>
          <p:nvPr/>
        </p:nvCxnSpPr>
        <p:spPr>
          <a:xfrm flipH="1">
            <a:off x="7924101" y="2637763"/>
            <a:ext cx="126430" cy="87749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25" idx="0"/>
          </p:cNvCxnSpPr>
          <p:nvPr/>
        </p:nvCxnSpPr>
        <p:spPr>
          <a:xfrm flipV="1">
            <a:off x="7028676" y="4018184"/>
            <a:ext cx="141747" cy="53179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/>
          </p:cNvSpPr>
          <p:nvPr/>
        </p:nvSpPr>
        <p:spPr>
          <a:xfrm>
            <a:off x="6284948" y="4549975"/>
            <a:ext cx="1487455" cy="307768"/>
          </a:xfrm>
          <a:prstGeom prst="rect">
            <a:avLst/>
          </a:prstGeom>
          <a:solidFill>
            <a:srgbClr val="FDEADA"/>
          </a:solidFill>
          <a:ln w="28575" cmpd="sng">
            <a:solidFill>
              <a:srgbClr val="8EB4E3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Closed CHI Gap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57804" y="4018182"/>
            <a:ext cx="685799" cy="25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9" name="Shape 126"/>
          <p:cNvSpPr txBox="1"/>
          <p:nvPr/>
        </p:nvSpPr>
        <p:spPr>
          <a:xfrm>
            <a:off x="76200" y="3867150"/>
            <a:ext cx="5486400" cy="990600"/>
          </a:xfrm>
          <a:prstGeom prst="rect">
            <a:avLst/>
          </a:prstGeom>
          <a:solidFill>
            <a:srgbClr val="FDEADA"/>
          </a:solidFill>
          <a:ln w="28575" cap="flat" cmpd="sng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15" tIns="91415" rIns="91415" bIns="9141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dirty="0"/>
              <a:t>Research / Programmatic Impact: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Coaxial Helicity Injection (CHI) </a:t>
            </a:r>
            <a:r>
              <a:rPr lang="en-US" sz="1600" dirty="0"/>
              <a:t>as previously implemented is now excluded</a:t>
            </a:r>
          </a:p>
        </p:txBody>
      </p:sp>
    </p:spTree>
    <p:extLst>
      <p:ext uri="{BB962C8B-B14F-4D97-AF65-F5344CB8AC3E}">
        <p14:creationId xmlns:p14="http://schemas.microsoft.com/office/powerpoint/2010/main" val="150662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56" y="800100"/>
            <a:ext cx="4572000" cy="40576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CHI program eliminated in its previous form.</a:t>
            </a:r>
          </a:p>
          <a:p>
            <a:pPr lvl="1"/>
            <a:r>
              <a:rPr lang="en-US" dirty="0" smtClean="0"/>
              <a:t>Elimination of lower ceramic insulator improves system reliability, at the expense of this research capability</a:t>
            </a:r>
          </a:p>
          <a:p>
            <a:pPr lvl="1"/>
            <a:r>
              <a:rPr lang="en-US" dirty="0" smtClean="0"/>
              <a:t>CHI design with purely internal electrodes may be realized</a:t>
            </a:r>
          </a:p>
          <a:p>
            <a:pPr lvl="2"/>
            <a:r>
              <a:rPr lang="en-US" dirty="0" smtClean="0"/>
              <a:t>Retained 2 </a:t>
            </a:r>
            <a:r>
              <a:rPr lang="en-US" dirty="0" smtClean="0"/>
              <a:t>kV power supply capability and commensurate coil design for all </a:t>
            </a:r>
            <a:r>
              <a:rPr lang="en-US" dirty="0" smtClean="0"/>
              <a:t>inner-PF coils with the express goal of allowing rapid field changes for CHI.</a:t>
            </a:r>
          </a:p>
          <a:p>
            <a:r>
              <a:rPr lang="en-US" dirty="0" smtClean="0"/>
              <a:t>Ramped tiles will provide a favored </a:t>
            </a:r>
            <a:r>
              <a:rPr lang="en-US" dirty="0" err="1" smtClean="0"/>
              <a:t>helicity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However, a modest “reversed </a:t>
            </a:r>
            <a:r>
              <a:rPr lang="en-US" dirty="0" err="1" smtClean="0"/>
              <a:t>helicity</a:t>
            </a:r>
            <a:r>
              <a:rPr lang="en-US" dirty="0" smtClean="0"/>
              <a:t>” requirement is retained for regions where the intermediate legs of snowflake </a:t>
            </a:r>
            <a:r>
              <a:rPr lang="en-US" dirty="0" err="1" smtClean="0"/>
              <a:t>divertors</a:t>
            </a:r>
            <a:r>
              <a:rPr lang="en-US" dirty="0" smtClean="0"/>
              <a:t> may land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Research Impacts of Recovery Redesign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0" y="819150"/>
            <a:ext cx="454942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inner-PF coils retained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Bakeout</a:t>
            </a:r>
            <a:r>
              <a:rPr lang="en-US" dirty="0" smtClean="0"/>
              <a:t> system will be significantly improved, in both safety and functionality.</a:t>
            </a:r>
          </a:p>
          <a:p>
            <a:r>
              <a:rPr lang="en-US" dirty="0" smtClean="0"/>
              <a:t>Leak probability and O-ring permeation significantly reduced.</a:t>
            </a:r>
            <a:endParaRPr lang="en-US" dirty="0"/>
          </a:p>
          <a:p>
            <a:r>
              <a:rPr lang="en-US" dirty="0" smtClean="0"/>
              <a:t>Elimination of lower ceramic insulator benefits future liquid lithium research.</a:t>
            </a:r>
          </a:p>
          <a:p>
            <a:r>
              <a:rPr lang="en-US" dirty="0" smtClean="0"/>
              <a:t>Tile designs are highly optimized for heat flux handling.</a:t>
            </a:r>
          </a:p>
          <a:p>
            <a:r>
              <a:rPr lang="en-US" dirty="0" smtClean="0"/>
              <a:t>RF and NB systems maintained as before.</a:t>
            </a:r>
          </a:p>
          <a:p>
            <a:r>
              <a:rPr lang="en-US" dirty="0" smtClean="0"/>
              <a:t>Core machine reliability should be significantly improved via numerous targeted improvements.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3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Recovery &amp; Extent of Condition</a:t>
            </a:r>
          </a:p>
          <a:p>
            <a:r>
              <a:rPr lang="en-US" dirty="0" smtClean="0"/>
              <a:t>Technical Content and Impact of Recovery</a:t>
            </a:r>
          </a:p>
          <a:p>
            <a:r>
              <a:rPr lang="en-US" dirty="0" smtClean="0"/>
              <a:t>Extent of Cause </a:t>
            </a:r>
            <a:r>
              <a:rPr lang="en-US" dirty="0"/>
              <a:t>Review &amp; ASO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410200" y="1962150"/>
            <a:ext cx="1371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Team of independent experts </a:t>
            </a:r>
          </a:p>
          <a:p>
            <a:pPr lvl="1"/>
            <a:r>
              <a:rPr lang="en-US" dirty="0" smtClean="0"/>
              <a:t>DoE Chicago ISC, ORNL, FNL, BNL, PNNL, MIT, expert consultants</a:t>
            </a:r>
          </a:p>
          <a:p>
            <a:r>
              <a:rPr lang="en-US" dirty="0"/>
              <a:t>R</a:t>
            </a:r>
            <a:r>
              <a:rPr lang="en-US" dirty="0" smtClean="0"/>
              <a:t>eviewed previous incident reports and CAPs dating back to NCSX, reviewed PPPL procedures, interviewed &gt;20% of staff </a:t>
            </a:r>
          </a:p>
          <a:p>
            <a:pPr lvl="1"/>
            <a:r>
              <a:rPr lang="en-US" dirty="0" smtClean="0"/>
              <a:t>And issued reports, with Judgments of Need</a:t>
            </a:r>
          </a:p>
          <a:p>
            <a:r>
              <a:rPr lang="en-US" dirty="0" smtClean="0"/>
              <a:t>In response, PPPL developed the Integrated Corrective Action Plan (</a:t>
            </a:r>
            <a:r>
              <a:rPr lang="en-US" b="1" u="sng" dirty="0" smtClean="0"/>
              <a:t>ICAP</a:t>
            </a:r>
            <a:r>
              <a:rPr lang="en-US" dirty="0" smtClean="0"/>
              <a:t>), providing corrective actions across all of the laboratories management systems.</a:t>
            </a:r>
          </a:p>
          <a:p>
            <a:pPr lvl="1"/>
            <a:r>
              <a:rPr lang="en-US" dirty="0" smtClean="0"/>
              <a:t>QA/QC, Training &amp; Qualifications, Engineering Design, Project Management, Configuration Management, Work Planning and Control, Contractor Assurance, Performance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Extend of Cause Review Thoroughly Examined the Processes Used for Work at PPPL</a:t>
            </a:r>
          </a:p>
        </p:txBody>
      </p:sp>
    </p:spTree>
    <p:extLst>
      <p:ext uri="{BB962C8B-B14F-4D97-AF65-F5344CB8AC3E}">
        <p14:creationId xmlns:p14="http://schemas.microsoft.com/office/powerpoint/2010/main" val="335031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ICAP will Bring PPPL Management Systems Inline with Complex-Wide Standards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52401" y="819150"/>
            <a:ext cx="3268493" cy="838200"/>
          </a:xfrm>
          <a:prstGeom prst="rightArrow">
            <a:avLst>
              <a:gd name="adj1" fmla="val 98889"/>
              <a:gd name="adj2" fmla="val 47140"/>
            </a:avLst>
          </a:prstGeom>
          <a:solidFill>
            <a:srgbClr val="FFA8DA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Lack of project-independent oversight of all laboratory activities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819150"/>
            <a:ext cx="3962400" cy="838200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Create a project-independent Chief Engineer and set of Technical Authorities (subject matter experts reporting to CE)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2401" y="1657350"/>
            <a:ext cx="3268493" cy="838200"/>
          </a:xfrm>
          <a:prstGeom prst="rightArrow">
            <a:avLst>
              <a:gd name="adj1" fmla="val 98889"/>
              <a:gd name="adj2" fmla="val 47140"/>
            </a:avLst>
          </a:prstGeom>
          <a:solidFill>
            <a:srgbClr val="FFA8DA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Lack of risk-based decision making when determining appropriate level of rigor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1657350"/>
            <a:ext cx="3962400" cy="838200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Formalize a more rigorous graded approach (rigor commensurate with risk)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2401" y="2501195"/>
            <a:ext cx="3200400" cy="762000"/>
          </a:xfrm>
          <a:prstGeom prst="rightArrow">
            <a:avLst>
              <a:gd name="adj1" fmla="val 98889"/>
              <a:gd name="adj2" fmla="val 47140"/>
            </a:avLst>
          </a:prstGeom>
          <a:solidFill>
            <a:srgbClr val="FFA8DA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Insufficient rigor in design assurance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2501195"/>
            <a:ext cx="3962400" cy="762000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Enhance PPPL’s policies on engineering design assurance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2401" y="3263195"/>
            <a:ext cx="3200400" cy="756355"/>
          </a:xfrm>
          <a:prstGeom prst="rightArrow">
            <a:avLst>
              <a:gd name="adj1" fmla="val 98889"/>
              <a:gd name="adj2" fmla="val 47140"/>
            </a:avLst>
          </a:prstGeom>
          <a:solidFill>
            <a:srgbClr val="FFA8DA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Lack of clear ownership of structures, systems, and components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3263195"/>
            <a:ext cx="3962400" cy="756355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More clearly defined and delineated roles and responsibilities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52401" y="4019550"/>
            <a:ext cx="3268493" cy="838200"/>
          </a:xfrm>
          <a:prstGeom prst="rightArrow">
            <a:avLst>
              <a:gd name="adj1" fmla="val 98889"/>
              <a:gd name="adj2" fmla="val 47140"/>
            </a:avLst>
          </a:prstGeom>
          <a:solidFill>
            <a:srgbClr val="FFA8DA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Inadequacies in work planning and 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5400" y="4019550"/>
            <a:ext cx="3962400" cy="838200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Strengthen the Project Management Office, Project Status Review Board, Work Planning Review Board</a:t>
            </a:r>
          </a:p>
        </p:txBody>
      </p:sp>
      <p:sp>
        <p:nvSpPr>
          <p:cNvPr id="25" name="Pentagon 24"/>
          <p:cNvSpPr/>
          <p:nvPr/>
        </p:nvSpPr>
        <p:spPr>
          <a:xfrm>
            <a:off x="3581400" y="819150"/>
            <a:ext cx="1447800" cy="40386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ICAP</a:t>
            </a:r>
          </a:p>
        </p:txBody>
      </p:sp>
    </p:spTree>
    <p:extLst>
      <p:ext uri="{BB962C8B-B14F-4D97-AF65-F5344CB8AC3E}">
        <p14:creationId xmlns:p14="http://schemas.microsoft.com/office/powerpoint/2010/main" val="219182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148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Reviews have determined what needs to be repaired / replaced</a:t>
            </a:r>
          </a:p>
          <a:p>
            <a:pPr>
              <a:lnSpc>
                <a:spcPct val="95000"/>
              </a:lnSpc>
            </a:pPr>
            <a:r>
              <a:rPr lang="en-US" dirty="0"/>
              <a:t>We have developed new designs to repair and improve components</a:t>
            </a:r>
          </a:p>
          <a:p>
            <a:pPr>
              <a:lnSpc>
                <a:spcPct val="95000"/>
              </a:lnSpc>
            </a:pPr>
            <a:r>
              <a:rPr lang="en-US" dirty="0"/>
              <a:t>Upgrades to laboratory processes will improve rigor of work at PPPL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C00000"/>
                </a:solidFill>
              </a:rPr>
              <a:t>Recovery will significantly enhance NSTX-U reliability &amp; safety, provide highest-performance ST device as a robust user facility</a:t>
            </a:r>
          </a:p>
          <a:p>
            <a:pPr>
              <a:lnSpc>
                <a:spcPct val="95000"/>
              </a:lnSpc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Accelerator = Device that can accelerate charge particles and create a radiation area</a:t>
            </a:r>
          </a:p>
          <a:p>
            <a:r>
              <a:rPr lang="en-US" dirty="0" smtClean="0"/>
              <a:t>DOE Order 420.2 mandates a greater level of rigor in processes related to safety of employees, the public, and the environment</a:t>
            </a:r>
          </a:p>
          <a:p>
            <a:r>
              <a:rPr lang="en-US" dirty="0" smtClean="0"/>
              <a:t>Initiating upgrades to our safety documentation, project training and qualification, project configuration management,…</a:t>
            </a:r>
          </a:p>
          <a:p>
            <a:r>
              <a:rPr lang="en-US" dirty="0" smtClean="0"/>
              <a:t>One or more Accelerator Readiness Reviews will be required, leading to DoE site office permission to operate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NSTX-U is </a:t>
            </a:r>
            <a:r>
              <a:rPr lang="en-US" sz="2800" dirty="0" smtClean="0"/>
              <a:t>Now Required </a:t>
            </a:r>
            <a:r>
              <a:rPr lang="en-US" sz="2800" dirty="0"/>
              <a:t>to Operate Under the Accelerator Safety Order</a:t>
            </a:r>
          </a:p>
        </p:txBody>
      </p:sp>
    </p:spTree>
    <p:extLst>
      <p:ext uri="{BB962C8B-B14F-4D97-AF65-F5344CB8AC3E}">
        <p14:creationId xmlns:p14="http://schemas.microsoft.com/office/powerpoint/2010/main" val="182061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Recovery &amp; Extent of Condition</a:t>
            </a:r>
          </a:p>
          <a:p>
            <a:r>
              <a:rPr lang="en-US" dirty="0" smtClean="0"/>
              <a:t>Technical Content and Impact of Recovery</a:t>
            </a:r>
          </a:p>
          <a:p>
            <a:r>
              <a:rPr lang="en-US" dirty="0" smtClean="0"/>
              <a:t>Extent of Cause Review &amp; ASO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4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NSTX-U Recovery Project Taking Specific ICAP Actions to Improve Performance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819150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/>
              <a:t>Hire a project manager </a:t>
            </a:r>
          </a:p>
          <a:p>
            <a:pPr lvl="1"/>
            <a:r>
              <a:rPr lang="en-US" dirty="0" smtClean="0"/>
              <a:t>Done: R. </a:t>
            </a:r>
            <a:r>
              <a:rPr lang="en-US" dirty="0" err="1" smtClean="0"/>
              <a:t>Feder</a:t>
            </a:r>
            <a:r>
              <a:rPr lang="en-US" dirty="0" smtClean="0"/>
              <a:t> has extensive experience fusion facilities</a:t>
            </a:r>
          </a:p>
          <a:p>
            <a:r>
              <a:rPr lang="en-US" sz="3100" dirty="0"/>
              <a:t>Complete a Preliminary Project Execution Plan </a:t>
            </a:r>
          </a:p>
          <a:p>
            <a:pPr lvl="1"/>
            <a:r>
              <a:rPr lang="en-US" dirty="0" smtClean="0"/>
              <a:t>Iterating with DoE</a:t>
            </a:r>
            <a:endParaRPr lang="en-US" dirty="0"/>
          </a:p>
          <a:p>
            <a:r>
              <a:rPr lang="en-US" sz="3100" dirty="0"/>
              <a:t>Set up an Interim Project Document Management System </a:t>
            </a:r>
          </a:p>
          <a:p>
            <a:pPr lvl="1"/>
            <a:r>
              <a:rPr lang="en-US" dirty="0" smtClean="0"/>
              <a:t>Done: Chit resolution system and interim DMS functioning</a:t>
            </a:r>
            <a:endParaRPr lang="en-US" dirty="0"/>
          </a:p>
          <a:p>
            <a:r>
              <a:rPr lang="en-US" sz="3100" dirty="0"/>
              <a:t>Stand up an Independent Advisor Board for Recovery</a:t>
            </a:r>
          </a:p>
          <a:p>
            <a:pPr lvl="1"/>
            <a:r>
              <a:rPr lang="en-US" dirty="0" smtClean="0"/>
              <a:t>In progress: Board formed and charter written</a:t>
            </a:r>
          </a:p>
          <a:p>
            <a:r>
              <a:rPr lang="en-US" sz="3100" dirty="0"/>
              <a:t>Update the project QA plan</a:t>
            </a:r>
          </a:p>
          <a:p>
            <a:pPr lvl="1"/>
            <a:r>
              <a:rPr lang="en-US" dirty="0" smtClean="0"/>
              <a:t>Rev. 0 of the QA plan is being revised given new lab-wide procedures</a:t>
            </a:r>
          </a:p>
          <a:p>
            <a:r>
              <a:rPr lang="en-US" sz="3100" dirty="0"/>
              <a:t>Enhance QA/QC and testing for critical component</a:t>
            </a:r>
          </a:p>
          <a:p>
            <a:pPr lvl="1"/>
            <a:r>
              <a:rPr lang="en-US" dirty="0" smtClean="0"/>
              <a:t>Continuous effort, e.g. enhanced magnet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0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4038600" cy="4057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Shown is the present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Has been considerable evolution in details over the year.</a:t>
            </a:r>
          </a:p>
          <a:p>
            <a:r>
              <a:rPr lang="en-US" dirty="0" smtClean="0"/>
              <a:t>Responsible Engineer roles cover the technical scope of the project.</a:t>
            </a:r>
          </a:p>
          <a:p>
            <a:r>
              <a:rPr lang="en-US" dirty="0" smtClean="0"/>
              <a:t>Project manager added in November.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Organization Created to Support Recovery</a:t>
            </a:r>
          </a:p>
        </p:txBody>
      </p:sp>
      <p:sp>
        <p:nvSpPr>
          <p:cNvPr id="5" name="Line 24"/>
          <p:cNvSpPr>
            <a:spLocks noChangeAspect="1" noChangeShapeType="1"/>
          </p:cNvSpPr>
          <p:nvPr/>
        </p:nvSpPr>
        <p:spPr bwMode="auto">
          <a:xfrm rot="16200000">
            <a:off x="7634141" y="1414859"/>
            <a:ext cx="0" cy="59568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931986" y="2290152"/>
            <a:ext cx="774" cy="520975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ine 24"/>
          <p:cNvSpPr>
            <a:spLocks noChangeAspect="1" noChangeShapeType="1"/>
          </p:cNvSpPr>
          <p:nvPr/>
        </p:nvSpPr>
        <p:spPr bwMode="auto">
          <a:xfrm rot="16200000">
            <a:off x="7575361" y="1122169"/>
            <a:ext cx="0" cy="16470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sp>
        <p:nvSpPr>
          <p:cNvPr id="8" name="Rectangle 7"/>
          <p:cNvSpPr/>
          <p:nvPr/>
        </p:nvSpPr>
        <p:spPr>
          <a:xfrm>
            <a:off x="4777351" y="3264686"/>
            <a:ext cx="4251870" cy="143522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600"/>
          </a:p>
        </p:txBody>
      </p:sp>
      <p:sp>
        <p:nvSpPr>
          <p:cNvPr id="9" name="Line 23"/>
          <p:cNvSpPr>
            <a:spLocks noChangeAspect="1" noChangeShapeType="1"/>
          </p:cNvSpPr>
          <p:nvPr/>
        </p:nvSpPr>
        <p:spPr bwMode="auto">
          <a:xfrm>
            <a:off x="5380539" y="2294537"/>
            <a:ext cx="0" cy="46291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6" rIns="91431" bIns="45716"/>
          <a:lstStyle/>
          <a:p>
            <a:endParaRPr lang="en-US" sz="600" u="sng"/>
          </a:p>
        </p:txBody>
      </p:sp>
      <p:sp>
        <p:nvSpPr>
          <p:cNvPr id="10" name="Line 14"/>
          <p:cNvSpPr>
            <a:spLocks noChangeAspect="1" noChangeShapeType="1"/>
          </p:cNvSpPr>
          <p:nvPr/>
        </p:nvSpPr>
        <p:spPr bwMode="auto">
          <a:xfrm>
            <a:off x="5642187" y="4338997"/>
            <a:ext cx="4904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sp>
        <p:nvSpPr>
          <p:cNvPr id="11" name="Line 14"/>
          <p:cNvSpPr>
            <a:spLocks noChangeAspect="1" noChangeShapeType="1"/>
          </p:cNvSpPr>
          <p:nvPr/>
        </p:nvSpPr>
        <p:spPr bwMode="auto">
          <a:xfrm>
            <a:off x="6223142" y="2949878"/>
            <a:ext cx="12724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 u="sng"/>
          </a:p>
        </p:txBody>
      </p:sp>
      <p:sp>
        <p:nvSpPr>
          <p:cNvPr id="12" name="Line 14"/>
          <p:cNvSpPr>
            <a:spLocks noChangeAspect="1" noChangeShapeType="1"/>
          </p:cNvSpPr>
          <p:nvPr/>
        </p:nvSpPr>
        <p:spPr bwMode="auto">
          <a:xfrm>
            <a:off x="5752343" y="3564791"/>
            <a:ext cx="38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sp>
        <p:nvSpPr>
          <p:cNvPr id="13" name="Line 14"/>
          <p:cNvSpPr>
            <a:spLocks noChangeAspect="1" noChangeShapeType="1"/>
          </p:cNvSpPr>
          <p:nvPr/>
        </p:nvSpPr>
        <p:spPr bwMode="auto">
          <a:xfrm>
            <a:off x="7221940" y="3467094"/>
            <a:ext cx="5811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783317" y="1265837"/>
            <a:ext cx="794" cy="1697355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69"/>
          <p:cNvSpPr>
            <a:spLocks noChangeAspect="1" noChangeArrowheads="1"/>
          </p:cNvSpPr>
          <p:nvPr/>
        </p:nvSpPr>
        <p:spPr bwMode="auto">
          <a:xfrm>
            <a:off x="4906661" y="2363364"/>
            <a:ext cx="991297" cy="3252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Systems Engineering</a:t>
            </a:r>
          </a:p>
          <a:p>
            <a:pPr algn="ctr"/>
            <a:r>
              <a:rPr lang="en-US" sz="700" u="sng" dirty="0"/>
              <a:t>and Integration</a:t>
            </a:r>
          </a:p>
          <a:p>
            <a:pPr algn="ctr"/>
            <a:r>
              <a:rPr lang="en-US" sz="700" dirty="0"/>
              <a:t>S. Gerhardt</a:t>
            </a:r>
          </a:p>
        </p:txBody>
      </p:sp>
      <p:cxnSp>
        <p:nvCxnSpPr>
          <p:cNvPr id="16" name="Straight Connector 15"/>
          <p:cNvCxnSpPr>
            <a:stCxn id="9" idx="0"/>
          </p:cNvCxnSpPr>
          <p:nvPr/>
        </p:nvCxnSpPr>
        <p:spPr>
          <a:xfrm>
            <a:off x="5380542" y="2294536"/>
            <a:ext cx="331938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777349" y="2816565"/>
            <a:ext cx="551754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Integrated </a:t>
            </a:r>
          </a:p>
          <a:p>
            <a:pPr algn="ctr"/>
            <a:r>
              <a:rPr lang="en-US" sz="700" u="sng" dirty="0"/>
              <a:t>Analysis</a:t>
            </a:r>
          </a:p>
          <a:p>
            <a:pPr algn="ctr"/>
            <a:r>
              <a:rPr lang="en-US" sz="700" dirty="0"/>
              <a:t>P. Titus</a:t>
            </a:r>
          </a:p>
        </p:txBody>
      </p:sp>
      <p:sp>
        <p:nvSpPr>
          <p:cNvPr id="18" name="Line 14"/>
          <p:cNvSpPr>
            <a:spLocks noChangeAspect="1" noChangeShapeType="1"/>
          </p:cNvSpPr>
          <p:nvPr/>
        </p:nvSpPr>
        <p:spPr bwMode="auto">
          <a:xfrm>
            <a:off x="7276668" y="3820798"/>
            <a:ext cx="522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sp>
        <p:nvSpPr>
          <p:cNvPr id="19" name="Line 14"/>
          <p:cNvSpPr>
            <a:spLocks noChangeAspect="1" noChangeShapeType="1"/>
          </p:cNvSpPr>
          <p:nvPr/>
        </p:nvSpPr>
        <p:spPr bwMode="auto">
          <a:xfrm>
            <a:off x="7280578" y="4135414"/>
            <a:ext cx="522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sp>
        <p:nvSpPr>
          <p:cNvPr id="20" name="Line 14"/>
          <p:cNvSpPr>
            <a:spLocks noChangeAspect="1" noChangeShapeType="1"/>
          </p:cNvSpPr>
          <p:nvPr/>
        </p:nvSpPr>
        <p:spPr bwMode="auto">
          <a:xfrm>
            <a:off x="7276668" y="4496707"/>
            <a:ext cx="522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291551" y="3998085"/>
            <a:ext cx="985116" cy="2865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Diagnostics</a:t>
            </a:r>
          </a:p>
          <a:p>
            <a:pPr algn="ctr"/>
            <a:r>
              <a:rPr lang="en-US" sz="700" dirty="0"/>
              <a:t>R. Ellis III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693457" y="3998087"/>
            <a:ext cx="985116" cy="2865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Central I&amp;C</a:t>
            </a:r>
          </a:p>
          <a:p>
            <a:pPr algn="ctr"/>
            <a:r>
              <a:rPr lang="en-US" sz="700" dirty="0"/>
              <a:t>G. Tchilinguirian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693457" y="3304722"/>
            <a:ext cx="985116" cy="3415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Real Time Control</a:t>
            </a:r>
          </a:p>
          <a:p>
            <a:pPr algn="ctr"/>
            <a:r>
              <a:rPr lang="en-US" sz="700" u="sng" dirty="0"/>
              <a:t>&amp; Protection</a:t>
            </a:r>
          </a:p>
          <a:p>
            <a:pPr algn="ctr"/>
            <a:r>
              <a:rPr lang="en-US" sz="700" dirty="0"/>
              <a:t>F. Hoffmann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291551" y="3304722"/>
            <a:ext cx="985116" cy="3056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Power Systems</a:t>
            </a:r>
          </a:p>
          <a:p>
            <a:pPr algn="ctr"/>
            <a:r>
              <a:rPr lang="en-US" sz="700" dirty="0"/>
              <a:t>J. </a:t>
            </a:r>
            <a:r>
              <a:rPr lang="en-US" sz="700" dirty="0" err="1"/>
              <a:t>Dellas</a:t>
            </a:r>
            <a:endParaRPr lang="en-US" sz="7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693457" y="3681400"/>
            <a:ext cx="985116" cy="2787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Heating Systems</a:t>
            </a:r>
          </a:p>
          <a:p>
            <a:pPr algn="ctr"/>
            <a:r>
              <a:rPr lang="en-US" sz="700" dirty="0"/>
              <a:t>T. Stevenson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693457" y="4338997"/>
            <a:ext cx="985116" cy="3154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Vacuum &amp; Fueling </a:t>
            </a:r>
          </a:p>
          <a:p>
            <a:pPr algn="ctr"/>
            <a:r>
              <a:rPr lang="en-US" sz="700" u="sng" dirty="0"/>
              <a:t>Systems</a:t>
            </a:r>
          </a:p>
          <a:p>
            <a:pPr algn="ctr"/>
            <a:r>
              <a:rPr lang="en-US" sz="700" dirty="0"/>
              <a:t>D. Cai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911772" y="3425393"/>
            <a:ext cx="985116" cy="2787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VV &amp; Internal Hdwe</a:t>
            </a:r>
          </a:p>
          <a:p>
            <a:pPr algn="ctr"/>
            <a:r>
              <a:rPr lang="en-US" sz="700" dirty="0"/>
              <a:t>M. Smith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911450" y="4205233"/>
            <a:ext cx="985116" cy="2787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Magnets</a:t>
            </a:r>
          </a:p>
          <a:p>
            <a:pPr algn="ctr"/>
            <a:r>
              <a:rPr lang="en-US" sz="700" dirty="0"/>
              <a:t>S. Raftopoulos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291551" y="3646310"/>
            <a:ext cx="985116" cy="314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Cooling &amp; Bakeout </a:t>
            </a:r>
          </a:p>
          <a:p>
            <a:pPr algn="ctr"/>
            <a:r>
              <a:rPr lang="en-US" sz="700" u="sng" dirty="0"/>
              <a:t>Systems</a:t>
            </a:r>
          </a:p>
          <a:p>
            <a:pPr algn="ctr"/>
            <a:r>
              <a:rPr lang="en-US" sz="700" dirty="0"/>
              <a:t>J. Petrella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296366" y="4338998"/>
            <a:ext cx="985116" cy="3145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Test Cell</a:t>
            </a:r>
          </a:p>
          <a:p>
            <a:pPr algn="ctr"/>
            <a:r>
              <a:rPr lang="en-US" sz="700" dirty="0"/>
              <a:t>N. Atnafu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656996" y="1564391"/>
            <a:ext cx="946493" cy="2838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Planning &amp; Control</a:t>
            </a:r>
          </a:p>
          <a:p>
            <a:pPr algn="ctr"/>
            <a:r>
              <a:rPr lang="en-US" sz="700" dirty="0"/>
              <a:t>S. </a:t>
            </a:r>
            <a:r>
              <a:rPr lang="en-US" sz="700" dirty="0" err="1"/>
              <a:t>Langish</a:t>
            </a:r>
            <a:endParaRPr lang="en-US" sz="700" dirty="0"/>
          </a:p>
        </p:txBody>
      </p:sp>
      <p:sp>
        <p:nvSpPr>
          <p:cNvPr id="32" name="Rectangle 3"/>
          <p:cNvSpPr>
            <a:spLocks noChangeAspect="1" noChangeArrowheads="1"/>
          </p:cNvSpPr>
          <p:nvPr/>
        </p:nvSpPr>
        <p:spPr bwMode="auto">
          <a:xfrm>
            <a:off x="7726632" y="2806893"/>
            <a:ext cx="411480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dirty="0"/>
              <a:t>COEs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493005" y="2949880"/>
            <a:ext cx="0" cy="1546829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>
            <a:off x="6132638" y="3121469"/>
            <a:ext cx="0" cy="1217531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14"/>
          <p:cNvSpPr>
            <a:spLocks noChangeAspect="1" noChangeShapeType="1"/>
          </p:cNvSpPr>
          <p:nvPr/>
        </p:nvSpPr>
        <p:spPr bwMode="auto">
          <a:xfrm>
            <a:off x="5634806" y="3967867"/>
            <a:ext cx="49255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700" u="sng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902296" y="3785508"/>
            <a:ext cx="985116" cy="3513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Plasma Facing </a:t>
            </a:r>
          </a:p>
          <a:p>
            <a:pPr algn="ctr"/>
            <a:r>
              <a:rPr lang="en-US" sz="700" u="sng" dirty="0"/>
              <a:t>Components</a:t>
            </a:r>
          </a:p>
          <a:p>
            <a:pPr algn="ctr"/>
            <a:r>
              <a:rPr lang="en-US" sz="700" dirty="0"/>
              <a:t>M. Jaworski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017908" y="2811126"/>
            <a:ext cx="611104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 err="1"/>
              <a:t>Tokamak</a:t>
            </a:r>
            <a:r>
              <a:rPr lang="en-US" sz="700" u="sng" dirty="0"/>
              <a:t> </a:t>
            </a:r>
          </a:p>
          <a:p>
            <a:pPr algn="ctr"/>
            <a:r>
              <a:rPr lang="en-US" sz="700" u="sng" dirty="0"/>
              <a:t>Core </a:t>
            </a:r>
          </a:p>
          <a:p>
            <a:pPr algn="ctr"/>
            <a:r>
              <a:rPr lang="en-US" sz="700" dirty="0"/>
              <a:t>D. Loesser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8110543" y="3878055"/>
            <a:ext cx="1457564" cy="230824"/>
          </a:xfrm>
          <a:prstGeom prst="rect">
            <a:avLst/>
          </a:prstGeom>
          <a:noFill/>
          <a:ln w="12700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" b="1" dirty="0"/>
              <a:t>Responsible Engineers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7657714" y="1053580"/>
            <a:ext cx="946511" cy="2935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Project Administration</a:t>
            </a:r>
          </a:p>
          <a:p>
            <a:pPr algn="ctr"/>
            <a:r>
              <a:rPr lang="en-US" sz="700" dirty="0"/>
              <a:t>K. Lukazik</a:t>
            </a:r>
          </a:p>
        </p:txBody>
      </p:sp>
      <p:sp>
        <p:nvSpPr>
          <p:cNvPr id="40" name="Rectangle 69"/>
          <p:cNvSpPr>
            <a:spLocks noChangeAspect="1" noChangeArrowheads="1"/>
          </p:cNvSpPr>
          <p:nvPr/>
        </p:nvSpPr>
        <p:spPr bwMode="auto">
          <a:xfrm>
            <a:off x="7554841" y="2393446"/>
            <a:ext cx="745162" cy="3252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Operations, ASO</a:t>
            </a:r>
          </a:p>
          <a:p>
            <a:pPr algn="ctr"/>
            <a:r>
              <a:rPr lang="en-US" sz="700" u="sng" dirty="0"/>
              <a:t>T. Stevenson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50358" y="1985252"/>
            <a:ext cx="571161" cy="2000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</a:ln>
        </p:spPr>
        <p:txBody>
          <a:bodyPr wrap="square" lIns="0" tIns="45716" rIns="0" bIns="45716" rtlCol="0">
            <a:spAutoFit/>
          </a:bodyPr>
          <a:lstStyle/>
          <a:p>
            <a:pPr algn="ctr"/>
            <a:r>
              <a:rPr lang="en-US" sz="700" dirty="0"/>
              <a:t>Red = OBS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699928" y="2294537"/>
            <a:ext cx="7162" cy="559833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69"/>
          <p:cNvSpPr>
            <a:spLocks noChangeAspect="1" noChangeArrowheads="1"/>
          </p:cNvSpPr>
          <p:nvPr/>
        </p:nvSpPr>
        <p:spPr bwMode="auto">
          <a:xfrm>
            <a:off x="8377804" y="2394273"/>
            <a:ext cx="651419" cy="324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Construction</a:t>
            </a:r>
          </a:p>
          <a:p>
            <a:pPr algn="ctr"/>
            <a:r>
              <a:rPr lang="en-US" sz="700" u="sng" dirty="0"/>
              <a:t>L. Dudek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408887" y="2816565"/>
            <a:ext cx="551470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CAD </a:t>
            </a:r>
          </a:p>
          <a:p>
            <a:pPr algn="ctr"/>
            <a:r>
              <a:rPr lang="en-US" sz="700" u="sng" dirty="0"/>
              <a:t>Integration</a:t>
            </a:r>
          </a:p>
          <a:p>
            <a:pPr algn="ctr"/>
            <a:r>
              <a:rPr lang="en-US" sz="700" dirty="0"/>
              <a:t>TBD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062580" y="2757451"/>
            <a:ext cx="635923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Line 23"/>
          <p:cNvSpPr>
            <a:spLocks noChangeAspect="1" noChangeShapeType="1"/>
          </p:cNvSpPr>
          <p:nvPr/>
        </p:nvSpPr>
        <p:spPr bwMode="auto">
          <a:xfrm>
            <a:off x="5071929" y="2765130"/>
            <a:ext cx="0" cy="5143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6" rIns="91431" bIns="45716"/>
          <a:lstStyle/>
          <a:p>
            <a:endParaRPr lang="en-US" sz="600" u="sng"/>
          </a:p>
        </p:txBody>
      </p:sp>
      <p:sp>
        <p:nvSpPr>
          <p:cNvPr id="47" name="Line 23"/>
          <p:cNvSpPr>
            <a:spLocks noChangeAspect="1" noChangeShapeType="1"/>
          </p:cNvSpPr>
          <p:nvPr/>
        </p:nvSpPr>
        <p:spPr bwMode="auto">
          <a:xfrm>
            <a:off x="5689149" y="2765130"/>
            <a:ext cx="0" cy="5143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6" rIns="91431" bIns="45716"/>
          <a:lstStyle/>
          <a:p>
            <a:endParaRPr lang="en-US" sz="600" u="sng"/>
          </a:p>
        </p:txBody>
      </p:sp>
      <p:sp>
        <p:nvSpPr>
          <p:cNvPr id="48" name="Rectangle 3"/>
          <p:cNvSpPr>
            <a:spLocks noChangeAspect="1" noChangeArrowheads="1"/>
          </p:cNvSpPr>
          <p:nvPr/>
        </p:nvSpPr>
        <p:spPr bwMode="auto">
          <a:xfrm>
            <a:off x="8381013" y="2807238"/>
            <a:ext cx="652161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Work Control </a:t>
            </a:r>
          </a:p>
          <a:p>
            <a:pPr algn="ctr"/>
            <a:r>
              <a:rPr lang="en-US" sz="700" u="sng" dirty="0"/>
              <a:t>Center</a:t>
            </a:r>
          </a:p>
          <a:p>
            <a:pPr algn="ctr"/>
            <a:r>
              <a:rPr lang="en-US" sz="700" dirty="0"/>
              <a:t>F. Jones</a:t>
            </a:r>
          </a:p>
        </p:txBody>
      </p:sp>
      <p:sp>
        <p:nvSpPr>
          <p:cNvPr id="49" name="Rectangle 2"/>
          <p:cNvSpPr>
            <a:spLocks noChangeAspect="1" noChangeArrowheads="1"/>
          </p:cNvSpPr>
          <p:nvPr/>
        </p:nvSpPr>
        <p:spPr bwMode="auto">
          <a:xfrm>
            <a:off x="6223139" y="1536901"/>
            <a:ext cx="1113156" cy="3436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900" u="sng" dirty="0"/>
              <a:t>Project Manager</a:t>
            </a:r>
          </a:p>
          <a:p>
            <a:pPr algn="ctr"/>
            <a:r>
              <a:rPr lang="en-US" sz="900" dirty="0"/>
              <a:t>R. Feder</a:t>
            </a:r>
            <a:endParaRPr lang="en-US" sz="900" dirty="0" err="1"/>
          </a:p>
        </p:txBody>
      </p:sp>
      <p:sp>
        <p:nvSpPr>
          <p:cNvPr id="50" name="Line 24"/>
          <p:cNvSpPr>
            <a:spLocks noChangeAspect="1" noChangeShapeType="1"/>
          </p:cNvSpPr>
          <p:nvPr/>
        </p:nvSpPr>
        <p:spPr bwMode="auto">
          <a:xfrm rot="16200000">
            <a:off x="5987349" y="1145717"/>
            <a:ext cx="0" cy="178788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sp>
        <p:nvSpPr>
          <p:cNvPr id="51" name="Line 24"/>
          <p:cNvSpPr>
            <a:spLocks noChangeAspect="1" noChangeShapeType="1"/>
          </p:cNvSpPr>
          <p:nvPr/>
        </p:nvSpPr>
        <p:spPr bwMode="auto">
          <a:xfrm rot="16200000">
            <a:off x="6917383" y="1965583"/>
            <a:ext cx="0" cy="25691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033908" y="966106"/>
            <a:ext cx="1463040" cy="502920"/>
          </a:xfrm>
          <a:prstGeom prst="rect">
            <a:avLst/>
          </a:prstGeom>
          <a:solidFill>
            <a:srgbClr val="FFFF99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1" tIns="45716" rIns="91431" bIns="45716" anchor="ctr"/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en-US" sz="1100" b="1" u="sng" dirty="0"/>
              <a:t>NSTX-U Recovery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/>
              <a:t>Director: </a:t>
            </a:r>
            <a:r>
              <a:rPr lang="en-US" sz="900" dirty="0"/>
              <a:t>J. Menard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/>
              <a:t>Deputy: </a:t>
            </a:r>
            <a:r>
              <a:rPr lang="en-US" sz="900" dirty="0"/>
              <a:t>S. Gerhardt</a:t>
            </a:r>
          </a:p>
        </p:txBody>
      </p:sp>
      <p:sp>
        <p:nvSpPr>
          <p:cNvPr id="53" name="Line 24"/>
          <p:cNvSpPr>
            <a:spLocks noChangeAspect="1" noChangeShapeType="1"/>
          </p:cNvSpPr>
          <p:nvPr/>
        </p:nvSpPr>
        <p:spPr bwMode="auto">
          <a:xfrm rot="16200000">
            <a:off x="5745750" y="1839316"/>
            <a:ext cx="0" cy="295138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897955" y="1118507"/>
            <a:ext cx="0" cy="868380"/>
          </a:xfrm>
          <a:prstGeom prst="line">
            <a:avLst/>
          </a:prstGeom>
          <a:ln w="12700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Line 24"/>
          <p:cNvSpPr>
            <a:spLocks noChangeAspect="1" noChangeShapeType="1"/>
          </p:cNvSpPr>
          <p:nvPr/>
        </p:nvSpPr>
        <p:spPr bwMode="auto">
          <a:xfrm rot="16200000">
            <a:off x="5740695" y="1526364"/>
            <a:ext cx="0" cy="31452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sp>
        <p:nvSpPr>
          <p:cNvPr id="56" name="Line 24"/>
          <p:cNvSpPr>
            <a:spLocks noChangeAspect="1" noChangeShapeType="1"/>
          </p:cNvSpPr>
          <p:nvPr/>
        </p:nvSpPr>
        <p:spPr bwMode="auto">
          <a:xfrm rot="16200000">
            <a:off x="5737126" y="1253206"/>
            <a:ext cx="0" cy="31452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sp>
        <p:nvSpPr>
          <p:cNvPr id="57" name="Line 24"/>
          <p:cNvSpPr>
            <a:spLocks noChangeAspect="1" noChangeShapeType="1"/>
          </p:cNvSpPr>
          <p:nvPr/>
        </p:nvSpPr>
        <p:spPr bwMode="auto">
          <a:xfrm rot="16200000">
            <a:off x="5733175" y="961246"/>
            <a:ext cx="0" cy="31452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lIns="91431" tIns="45716" rIns="91431" bIns="45716"/>
          <a:lstStyle/>
          <a:p>
            <a:endParaRPr lang="en-US" sz="600"/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4875142" y="1575706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Quality Assurance</a:t>
            </a:r>
          </a:p>
          <a:p>
            <a:pPr algn="ctr"/>
            <a:r>
              <a:rPr lang="en-US" sz="700" dirty="0"/>
              <a:t>F. Malinowski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4872370" y="129616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ES&amp;H</a:t>
            </a:r>
          </a:p>
          <a:p>
            <a:pPr algn="ctr"/>
            <a:r>
              <a:rPr lang="en-US" sz="700" dirty="0"/>
              <a:t>J. Levine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4872370" y="101272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Chief Engineer</a:t>
            </a:r>
          </a:p>
          <a:p>
            <a:pPr algn="ctr"/>
            <a:r>
              <a:rPr lang="en-US" sz="700" dirty="0"/>
              <a:t>V. Riccardo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4877666" y="185184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700" u="sng" dirty="0"/>
              <a:t>Procurement Liaison</a:t>
            </a:r>
          </a:p>
          <a:p>
            <a:pPr algn="ctr"/>
            <a:r>
              <a:rPr lang="en-US" sz="700" dirty="0"/>
              <a:t>A. White</a:t>
            </a: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6888555" y="1956706"/>
            <a:ext cx="9144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/>
            <a:r>
              <a:rPr lang="en-US" sz="800" u="sng" dirty="0"/>
              <a:t>Project Engineer</a:t>
            </a:r>
          </a:p>
          <a:p>
            <a:pPr algn="ctr"/>
            <a:r>
              <a:rPr lang="en-US" sz="800" dirty="0"/>
              <a:t>C. </a:t>
            </a:r>
            <a:r>
              <a:rPr lang="en-US" sz="800" dirty="0" err="1"/>
              <a:t>Neumeyer</a:t>
            </a:r>
          </a:p>
        </p:txBody>
      </p:sp>
    </p:spTree>
    <p:extLst>
      <p:ext uri="{BB962C8B-B14F-4D97-AF65-F5344CB8AC3E}">
        <p14:creationId xmlns:p14="http://schemas.microsoft.com/office/powerpoint/2010/main" val="398100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DVVR Process Identified the Issues with NSTX-U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42291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Conducted 12 DVVRs between Jan. 18</a:t>
            </a:r>
            <a:r>
              <a:rPr lang="en-US" sz="2400" baseline="30000" dirty="0"/>
              <a:t>th</a:t>
            </a:r>
            <a:r>
              <a:rPr lang="en-US" sz="2400" dirty="0"/>
              <a:t> and April 20</a:t>
            </a:r>
            <a:r>
              <a:rPr lang="en-US" sz="2400" baseline="30000" dirty="0"/>
              <a:t>th</a:t>
            </a:r>
          </a:p>
          <a:p>
            <a:r>
              <a:rPr lang="en-US" sz="2400" dirty="0"/>
              <a:t>Collected 1170 “chits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/>
              <a:t>Collapsed these into 443 “DVVR Issues” for the Extent of Condition Review</a:t>
            </a:r>
          </a:p>
          <a:p>
            <a:r>
              <a:rPr lang="en-US" sz="2400" dirty="0"/>
              <a:t>“Scored” the “Issues” with a system that involved event probability, duration, and severity</a:t>
            </a:r>
          </a:p>
          <a:p>
            <a:endParaRPr lang="en-US" dirty="0"/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60800"/>
              </p:ext>
            </p:extLst>
          </p:nvPr>
        </p:nvGraphicFramePr>
        <p:xfrm>
          <a:off x="457200" y="1428750"/>
          <a:ext cx="7924800" cy="23940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0"/>
                <a:gridCol w="990600"/>
                <a:gridCol w="3352800"/>
                <a:gridCol w="990600"/>
              </a:tblGrid>
              <a:tr h="281940"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#chits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Topic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#chits</a:t>
                      </a:r>
                    </a:p>
                  </a:txBody>
                  <a:tcPr marT="34290" marB="34290"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/>
                        <a:t>Integrated design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Systems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84</a:t>
                      </a:r>
                    </a:p>
                  </a:txBody>
                  <a:tcPr marT="34290" marB="34290"/>
                </a:tc>
              </a:tr>
              <a:tr h="492162">
                <a:tc>
                  <a:txBody>
                    <a:bodyPr/>
                    <a:lstStyle/>
                    <a:p>
                      <a:r>
                        <a:rPr lang="en-US" sz="1400"/>
                        <a:t>VV &amp; Internal Hardware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Heating Systems (NBI+RF)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96</a:t>
                      </a:r>
                    </a:p>
                  </a:txBody>
                  <a:tcPr marT="34290" marB="34290"/>
                </a:tc>
              </a:tr>
              <a:tr h="492162">
                <a:tc>
                  <a:txBody>
                    <a:bodyPr/>
                    <a:lstStyle/>
                    <a:p>
                      <a:r>
                        <a:rPr lang="en-US" sz="1400"/>
                        <a:t>Magnets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Real-Time Control &amp; Protection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93</a:t>
                      </a:r>
                    </a:p>
                  </a:txBody>
                  <a:tcPr marT="34290" marB="34290"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/>
                        <a:t>Vacuum &amp; Fueling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Central</a:t>
                      </a:r>
                      <a:r>
                        <a:rPr lang="en-US" sz="1400" baseline="0"/>
                        <a:t> I&amp;C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</a:t>
                      </a:r>
                    </a:p>
                  </a:txBody>
                  <a:tcPr marT="34290" marB="34290"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/>
                        <a:t>Cooling Systems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Bakeout System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76</a:t>
                      </a:r>
                    </a:p>
                  </a:txBody>
                  <a:tcPr marT="34290" marB="34290"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/>
                        <a:t>Diagnostics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Test Cell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2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Two Extent of Condition Reviews Assessed PPPL Response to DVVRs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4 days reviews in each of March and May, 2017</a:t>
            </a:r>
          </a:p>
          <a:p>
            <a:r>
              <a:rPr lang="en-US" sz="2000" dirty="0"/>
              <a:t>Issued 2 reports with many recommendations focused on ensuring the</a:t>
            </a:r>
            <a:r>
              <a:rPr lang="en-US" sz="2000" i="1" u="sng" dirty="0"/>
              <a:t> reliability</a:t>
            </a:r>
            <a:r>
              <a:rPr lang="en-US" sz="2000" dirty="0"/>
              <a:t> of operations.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37426"/>
              </p:ext>
            </p:extLst>
          </p:nvPr>
        </p:nvGraphicFramePr>
        <p:xfrm>
          <a:off x="304800" y="1581150"/>
          <a:ext cx="8229599" cy="2873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64"/>
                <a:gridCol w="1922804"/>
                <a:gridCol w="1692067"/>
                <a:gridCol w="2307364"/>
              </a:tblGrid>
              <a:tr h="2204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Institution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Individual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Institution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</a:tr>
              <a:tr h="26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Tom Todd,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chair)</a:t>
                      </a: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UKAEA, retired 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Ursel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Fantz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IPP-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Garching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380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Rem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Haange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ITER, retired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Ron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Parker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MIT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marT="34290" marB="34290"/>
                </a:tc>
              </a:tr>
              <a:tr h="380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Rich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Callis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General Atomics, retired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John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Smith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General Atomics 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6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Frank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Casella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ORNL </a:t>
                      </a:r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Michel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Huget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ITER, retired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40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Martin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Cox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CCFE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Dennis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Youchison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ORNL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402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Brian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LaBombard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MIT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Graeme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Murdoch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ORNL</a:t>
                      </a:r>
                      <a:endParaRPr lang="en-US" sz="1200" b="1" dirty="0"/>
                    </a:p>
                  </a:txBody>
                  <a:tcPr marT="34290" marB="34290"/>
                </a:tc>
              </a:tr>
              <a:tr h="267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Arnie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Kellman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General Atomics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47625" marB="47625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7134" y="4522285"/>
            <a:ext cx="8344934" cy="369324"/>
          </a:xfrm>
          <a:prstGeom prst="rect">
            <a:avLst/>
          </a:prstGeom>
          <a:solidFill>
            <a:srgbClr val="CCFFCC"/>
          </a:solidFill>
          <a:ln>
            <a:solidFill>
              <a:srgbClr val="FF6700"/>
            </a:solidFill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dirty="0"/>
              <a:t>Total of 47 external </a:t>
            </a:r>
            <a:r>
              <a:rPr lang="en-US" dirty="0" smtClean="0"/>
              <a:t>reviewers between Extent of Condition Reviews and DVVRs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2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Recovery &amp; Extent of Condition</a:t>
            </a:r>
          </a:p>
          <a:p>
            <a:r>
              <a:rPr lang="en-US" dirty="0" smtClean="0"/>
              <a:t>Technical Content and Impact of Recovery</a:t>
            </a:r>
          </a:p>
          <a:p>
            <a:r>
              <a:rPr lang="en-US" dirty="0" smtClean="0"/>
              <a:t>Extent of Cause Review &amp; ASO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467600" y="971550"/>
            <a:ext cx="1371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r>
              <a:rPr lang="en-US" sz="3600" dirty="0"/>
              <a:t>What is NSTX-U “Recovery”?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075"/>
            <a:ext cx="4572000" cy="407967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FY2017: DOE requested</a:t>
            </a:r>
            <a:r>
              <a:rPr lang="en-US" sz="2000" dirty="0">
                <a:sym typeface="Wingdings" panose="05000000000000000000" pitchFamily="2" charset="2"/>
              </a:rPr>
              <a:t> PPPL to  rev</a:t>
            </a:r>
            <a:r>
              <a:rPr lang="en-US" sz="2000" dirty="0"/>
              <a:t>iew “Extent of Condition” </a:t>
            </a:r>
            <a:r>
              <a:rPr lang="en-US" sz="2000" dirty="0">
                <a:sym typeface="Wingdings" panose="05000000000000000000" pitchFamily="2" charset="2"/>
              </a:rPr>
              <a:t>and </a:t>
            </a:r>
            <a:r>
              <a:rPr lang="en-US" sz="2000" dirty="0"/>
              <a:t>submit Corrective Action Plan (CAP) as a laboratory Notable Outcome</a:t>
            </a:r>
          </a:p>
          <a:p>
            <a:r>
              <a:rPr lang="en-US" sz="2000" dirty="0"/>
              <a:t>Extent of Condition motivated by:</a:t>
            </a:r>
          </a:p>
          <a:p>
            <a:pPr lvl="1"/>
            <a:r>
              <a:rPr lang="en-US" sz="1800" dirty="0"/>
              <a:t>4/15: OH “Arc Flash” incident</a:t>
            </a:r>
          </a:p>
          <a:p>
            <a:pPr lvl="1"/>
            <a:r>
              <a:rPr lang="en-US" sz="1800" dirty="0"/>
              <a:t>9/15: Inadequate inboard </a:t>
            </a:r>
            <a:r>
              <a:rPr lang="en-US" sz="1800" dirty="0" err="1"/>
              <a:t>divertor</a:t>
            </a:r>
            <a:r>
              <a:rPr lang="en-US" sz="1800" dirty="0"/>
              <a:t> bake </a:t>
            </a:r>
          </a:p>
          <a:p>
            <a:pPr lvl="1"/>
            <a:r>
              <a:rPr lang="en-US" sz="1800" dirty="0"/>
              <a:t>5/16: CS cooling tubes wrong material, induced current/motion, breaches</a:t>
            </a:r>
          </a:p>
          <a:p>
            <a:pPr lvl="1"/>
            <a:r>
              <a:rPr lang="en-US" sz="1800" dirty="0"/>
              <a:t>5/16: Bent PF1AU bus bar </a:t>
            </a:r>
          </a:p>
          <a:p>
            <a:pPr lvl="1"/>
            <a:r>
              <a:rPr lang="en-US" sz="1800" dirty="0"/>
              <a:t>6/16: Internal short in PF1AU coil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Recovery = Implementation of Extent of Condition CAP</a:t>
            </a:r>
          </a:p>
          <a:p>
            <a:pPr lvl="1"/>
            <a:endParaRPr lang="en-US" sz="2000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857250"/>
            <a:ext cx="3299114" cy="33718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29" idx="0"/>
          </p:cNvCxnSpPr>
          <p:nvPr/>
        </p:nvCxnSpPr>
        <p:spPr>
          <a:xfrm flipH="1" flipV="1">
            <a:off x="5486401" y="3714752"/>
            <a:ext cx="695320" cy="7620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30" idx="1"/>
          </p:cNvCxnSpPr>
          <p:nvPr/>
        </p:nvCxnSpPr>
        <p:spPr>
          <a:xfrm flipH="1">
            <a:off x="5638800" y="1828805"/>
            <a:ext cx="2438400" cy="14287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31" idx="1"/>
          </p:cNvCxnSpPr>
          <p:nvPr/>
        </p:nvCxnSpPr>
        <p:spPr>
          <a:xfrm flipH="1">
            <a:off x="5834064" y="3290098"/>
            <a:ext cx="2199128" cy="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32" idx="0"/>
          </p:cNvCxnSpPr>
          <p:nvPr/>
        </p:nvCxnSpPr>
        <p:spPr>
          <a:xfrm flipV="1">
            <a:off x="5219700" y="4019553"/>
            <a:ext cx="190500" cy="4571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4" idx="1"/>
          </p:cNvCxnSpPr>
          <p:nvPr/>
        </p:nvCxnSpPr>
        <p:spPr>
          <a:xfrm flipH="1">
            <a:off x="5486404" y="1188479"/>
            <a:ext cx="2590800" cy="16118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33" idx="1"/>
          </p:cNvCxnSpPr>
          <p:nvPr/>
        </p:nvCxnSpPr>
        <p:spPr>
          <a:xfrm flipH="1" flipV="1">
            <a:off x="5562606" y="3521969"/>
            <a:ext cx="1361204" cy="11086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35" idx="1"/>
          </p:cNvCxnSpPr>
          <p:nvPr/>
        </p:nvCxnSpPr>
        <p:spPr>
          <a:xfrm flipH="1" flipV="1">
            <a:off x="5754009" y="3525720"/>
            <a:ext cx="2279183" cy="50463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/>
          </p:cNvSpPr>
          <p:nvPr/>
        </p:nvSpPr>
        <p:spPr>
          <a:xfrm>
            <a:off x="5867396" y="4476752"/>
            <a:ext cx="628650" cy="30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PF1A</a:t>
            </a: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8077200" y="1674921"/>
            <a:ext cx="990600" cy="30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PF1B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8033192" y="3136214"/>
            <a:ext cx="990599" cy="30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PF1C</a:t>
            </a: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4800600" y="4476751"/>
            <a:ext cx="838200" cy="30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OH Coil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23810" y="4476752"/>
            <a:ext cx="1496290" cy="30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Cooling tubes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8077204" y="819151"/>
            <a:ext cx="990599" cy="738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OH Ground Braid</a:t>
            </a: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8033192" y="3768749"/>
            <a:ext cx="1004011" cy="52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Inboard </a:t>
            </a:r>
            <a:r>
              <a:rPr lang="en-US" sz="1400" dirty="0" err="1"/>
              <a:t>Divertor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84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763000" cy="720725"/>
          </a:xfrm>
        </p:spPr>
        <p:txBody>
          <a:bodyPr/>
          <a:lstStyle/>
          <a:p>
            <a:r>
              <a:rPr lang="en-US" sz="2800" dirty="0"/>
              <a:t>17 Reviews in FY2017 Enabled Us to Determine the Path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1"/>
            <a:ext cx="8839200" cy="3962400"/>
          </a:xfrm>
        </p:spPr>
        <p:txBody>
          <a:bodyPr>
            <a:noAutofit/>
          </a:bodyPr>
          <a:lstStyle/>
          <a:p>
            <a:r>
              <a:rPr lang="en-US" sz="2000" dirty="0"/>
              <a:t>12 Design Verification and Validation Reviews (DVVRs)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1170 “chits”  covering </a:t>
            </a:r>
            <a:r>
              <a:rPr lang="en-US" sz="1600" b="1" dirty="0"/>
              <a:t>entire NSTX-U technical scope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</a:rPr>
              <a:t> 443 “DVVR Issues”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Then evaluated issue/</a:t>
            </a:r>
            <a:r>
              <a:rPr lang="en-US" sz="1600" dirty="0">
                <a:solidFill>
                  <a:srgbClr val="FF0000"/>
                </a:solidFill>
              </a:rPr>
              <a:t>event probability, duration, and severity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categorize / prioritize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/>
              <a:t>2 Extent of Condition Reviews, chaired by Tom Todd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Assessed issues and conclusions of the DVVRs </a:t>
            </a:r>
            <a:r>
              <a:rPr lang="en-US" sz="1600" u="sng" dirty="0">
                <a:solidFill>
                  <a:srgbClr val="FF0000"/>
                </a:solidFill>
              </a:rPr>
              <a:t>and</a:t>
            </a:r>
            <a:r>
              <a:rPr lang="en-US" sz="1600" dirty="0">
                <a:solidFill>
                  <a:srgbClr val="FF0000"/>
                </a:solidFill>
              </a:rPr>
              <a:t> the PPPL planned response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Issued 2 reports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</a:rPr>
              <a:t>recommendations to ensure safety and</a:t>
            </a:r>
            <a:r>
              <a:rPr lang="en-US" sz="1600" i="1" u="sng" dirty="0">
                <a:solidFill>
                  <a:srgbClr val="FF0000"/>
                </a:solidFill>
              </a:rPr>
              <a:t> reliability</a:t>
            </a:r>
            <a:r>
              <a:rPr lang="en-US" sz="1600" dirty="0">
                <a:solidFill>
                  <a:srgbClr val="FF0000"/>
                </a:solidFill>
              </a:rPr>
              <a:t> of the ST core </a:t>
            </a:r>
          </a:p>
          <a:p>
            <a:endParaRPr lang="en-US" dirty="0" smtClean="0"/>
          </a:p>
          <a:p>
            <a:r>
              <a:rPr lang="en-US" sz="2000" dirty="0"/>
              <a:t>Design Integration Review</a:t>
            </a:r>
          </a:p>
          <a:p>
            <a:r>
              <a:rPr lang="en-US" sz="2000" dirty="0"/>
              <a:t>Conceptual Design Review</a:t>
            </a:r>
          </a:p>
          <a:p>
            <a:r>
              <a:rPr lang="en-US" sz="2000" dirty="0"/>
              <a:t>Cost and Schedule Review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346 page report submitted: Recovery scope + CAP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8623" y="2812018"/>
            <a:ext cx="8877270" cy="3693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lIns="91431" tIns="45716" rIns="91431" bIns="45716">
            <a:spAutoFit/>
          </a:bodyPr>
          <a:lstStyle/>
          <a:p>
            <a:r>
              <a:rPr lang="en-US" b="1" dirty="0"/>
              <a:t>Total of 47 external </a:t>
            </a:r>
            <a:r>
              <a:rPr lang="en-US" b="1" dirty="0" smtClean="0"/>
              <a:t>reviewers between Extent of Condition Reviews and DVVRs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333751"/>
            <a:ext cx="2590800" cy="1477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 smtClean="0"/>
              <a:t>Recommendations adopted after careful &amp; in-depth deliberations between NSTX-U, </a:t>
            </a:r>
            <a:r>
              <a:rPr lang="en-US" dirty="0" err="1" smtClean="0"/>
              <a:t>EoC</a:t>
            </a:r>
            <a:r>
              <a:rPr lang="en-US" dirty="0" smtClean="0"/>
              <a:t> Committee, PU, &amp; DoE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5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6 Major Scope Areas Define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8839200" cy="3371850"/>
          </a:xfrm>
        </p:spPr>
        <p:txBody>
          <a:bodyPr>
            <a:noAutofit/>
          </a:bodyPr>
          <a:lstStyle/>
          <a:p>
            <a:pPr marL="342865" indent="-342865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Rebuild all six inner-PF coils with a mandrel-free design</a:t>
            </a:r>
          </a:p>
          <a:p>
            <a:pPr marL="342865" indent="-342865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Replace plasma facing components that cannot be qualified for the full range of mechanical and projected thermal loads</a:t>
            </a:r>
          </a:p>
          <a:p>
            <a:pPr marL="342865" indent="-342865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Improve the “polar regions” (machine top and bottom)</a:t>
            </a:r>
          </a:p>
          <a:p>
            <a:pPr marL="342865" indent="-342865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Implement mechanical instrumentation to assess quality of mechanical models, trend machine behavior</a:t>
            </a:r>
          </a:p>
          <a:p>
            <a:pPr marL="342865" indent="-342865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Eliminate the safety issues identified with the medium temperature water system used during </a:t>
            </a:r>
            <a:r>
              <a:rPr lang="en-US" sz="2200" dirty="0" err="1">
                <a:solidFill>
                  <a:srgbClr val="FF0000"/>
                </a:solidFill>
              </a:rPr>
              <a:t>bakeout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>
                <a:solidFill>
                  <a:srgbClr val="0000FF"/>
                </a:solidFill>
              </a:rPr>
              <a:t>improve He distribution system</a:t>
            </a:r>
          </a:p>
          <a:p>
            <a:pPr marL="342865" indent="-342865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Improve the neutron shielding of the test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53903"/>
            <a:ext cx="8839200" cy="461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Improved Reliability  </a:t>
            </a:r>
            <a:r>
              <a:rPr lang="en-US" sz="2400" b="1" dirty="0"/>
              <a:t>                         </a:t>
            </a:r>
            <a:r>
              <a:rPr lang="en-US" sz="2400" b="1" dirty="0">
                <a:solidFill>
                  <a:srgbClr val="FF0000"/>
                </a:solidFill>
              </a:rPr>
              <a:t>Safety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56498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Recovery &amp; Extent of Condition</a:t>
            </a:r>
          </a:p>
          <a:p>
            <a:r>
              <a:rPr lang="en-US" dirty="0" smtClean="0"/>
              <a:t>Technical Content and Impact of Recovery</a:t>
            </a:r>
          </a:p>
          <a:p>
            <a:r>
              <a:rPr lang="en-US" dirty="0" smtClean="0"/>
              <a:t>Extent of Cause </a:t>
            </a:r>
            <a:r>
              <a:rPr lang="en-US" dirty="0"/>
              <a:t>Review &amp; ASO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162800" y="1504950"/>
            <a:ext cx="1371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Inner PF Coils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Designed to Improve Testability and Manufacturability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52752"/>
            <a:ext cx="1828800" cy="168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2722237"/>
            <a:ext cx="2895600" cy="369324"/>
          </a:xfrm>
          <a:prstGeom prst="rect">
            <a:avLst/>
          </a:prstGeom>
          <a:solidFill>
            <a:srgbClr val="CCFFCC"/>
          </a:solidFill>
          <a:ln>
            <a:solidFill>
              <a:srgbClr val="FF6700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 smtClean="0"/>
              <a:t>Three Mandrel-Free Coils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16903" y="3741898"/>
            <a:ext cx="292229" cy="69675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22262" y="4019551"/>
            <a:ext cx="97741" cy="4191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848600" y="4019551"/>
            <a:ext cx="661414" cy="4191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5943600" cy="4114800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EoCondition</a:t>
            </a:r>
            <a:r>
              <a:rPr lang="en-US" sz="2000" dirty="0"/>
              <a:t> Recommendations</a:t>
            </a:r>
          </a:p>
          <a:p>
            <a:pPr lvl="1"/>
            <a:r>
              <a:rPr lang="en-US" sz="1600" dirty="0"/>
              <a:t>Retail all PF-1a/1b/1c coils</a:t>
            </a:r>
          </a:p>
          <a:p>
            <a:pPr lvl="1"/>
            <a:r>
              <a:rPr lang="en-US" sz="1600" dirty="0"/>
              <a:t>Use designs that facilitate turn-to-turn testing</a:t>
            </a:r>
          </a:p>
          <a:p>
            <a:r>
              <a:rPr lang="en-US" sz="2000" dirty="0"/>
              <a:t>Previous coils fabricated on permanent mandrels</a:t>
            </a:r>
          </a:p>
          <a:p>
            <a:pPr lvl="1"/>
            <a:r>
              <a:rPr lang="en-US" sz="1600" dirty="0"/>
              <a:t>Advantages:  Precision winding surface, VPI mold, intrinsic structural support</a:t>
            </a:r>
          </a:p>
          <a:p>
            <a:pPr lvl="1"/>
            <a:r>
              <a:rPr lang="en-US" sz="1600" dirty="0"/>
              <a:t>Disadvantages: mandrel is passive conductor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mpacts turn-to-turn acceptance tests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Deemed unacceptable during extent of condition review</a:t>
            </a:r>
          </a:p>
          <a:p>
            <a:r>
              <a:rPr lang="en-US" sz="2000" dirty="0"/>
              <a:t>New coils: removable mandrels</a:t>
            </a:r>
          </a:p>
          <a:p>
            <a:pPr lvl="1"/>
            <a:r>
              <a:rPr lang="en-US" sz="1600" dirty="0"/>
              <a:t>Required new winding methods, tooling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Major schedule impact:  </a:t>
            </a:r>
            <a:r>
              <a:rPr lang="en-US" sz="1600" dirty="0"/>
              <a:t>had been intending to use permanent mandrels until mid-May 2017</a:t>
            </a:r>
          </a:p>
          <a:p>
            <a:r>
              <a:rPr lang="en-US" sz="2000" dirty="0"/>
              <a:t>New coil design simplifies fabrication</a:t>
            </a:r>
          </a:p>
        </p:txBody>
      </p:sp>
      <p:pic>
        <p:nvPicPr>
          <p:cNvPr id="4" name="Picture 3" descr="Screen Shot 2017-10-17 at 12.38.4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3" y="759982"/>
            <a:ext cx="1883459" cy="18653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67600" y="1085850"/>
            <a:ext cx="1600200" cy="923322"/>
          </a:xfrm>
          <a:prstGeom prst="rect">
            <a:avLst/>
          </a:prstGeom>
          <a:solidFill>
            <a:srgbClr val="CCFFCC"/>
          </a:solidFill>
          <a:ln>
            <a:solidFill>
              <a:srgbClr val="FF6700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dirty="0" smtClean="0"/>
              <a:t>Original PF1A Coil with Mandrel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7800" y="4438650"/>
            <a:ext cx="838200" cy="338546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600" dirty="0"/>
              <a:t>PF1A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6603" y="4438650"/>
            <a:ext cx="871317" cy="338546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600" dirty="0"/>
              <a:t>PF1B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04628" y="4438650"/>
            <a:ext cx="810775" cy="338546"/>
          </a:xfrm>
          <a:prstGeom prst="rect">
            <a:avLst/>
          </a:prstGeom>
          <a:solidFill>
            <a:srgbClr val="CCFFCC"/>
          </a:solidFill>
          <a:ln>
            <a:solidFill>
              <a:schemeClr val="tx2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600" dirty="0"/>
              <a:t>PF1C</a:t>
            </a:r>
          </a:p>
        </p:txBody>
      </p:sp>
    </p:spTree>
    <p:extLst>
      <p:ext uri="{BB962C8B-B14F-4D97-AF65-F5344CB8AC3E}">
        <p14:creationId xmlns:p14="http://schemas.microsoft.com/office/powerpoint/2010/main" val="394977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Inner PF Coils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Fabrication Strategy Devised to Ensure Quality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00100"/>
            <a:ext cx="5715001" cy="405765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000" dirty="0"/>
              <a:t>Address quality concerns:  All coil manufacturers must first successfully produce a prototype PF1A coil</a:t>
            </a:r>
          </a:p>
          <a:p>
            <a:pPr lvl="1"/>
            <a:r>
              <a:rPr lang="en-US" sz="1600" dirty="0"/>
              <a:t>Prototype quality will be assessed by:</a:t>
            </a:r>
          </a:p>
          <a:p>
            <a:pPr lvl="2"/>
            <a:r>
              <a:rPr lang="en-US" sz="1600" dirty="0"/>
              <a:t>On-site surveillance</a:t>
            </a:r>
          </a:p>
          <a:p>
            <a:pPr lvl="2"/>
            <a:r>
              <a:rPr lang="en-US" sz="1600" dirty="0"/>
              <a:t>High-pot and turn-to-turn testing</a:t>
            </a:r>
          </a:p>
          <a:p>
            <a:pPr lvl="2"/>
            <a:r>
              <a:rPr lang="en-US" sz="1600" dirty="0"/>
              <a:t>Destructive testing (sectioning)</a:t>
            </a:r>
          </a:p>
          <a:p>
            <a:r>
              <a:rPr lang="en-US" sz="2000" dirty="0"/>
              <a:t>Will use up to 4 manufacturers</a:t>
            </a:r>
          </a:p>
          <a:p>
            <a:pPr lvl="1"/>
            <a:r>
              <a:rPr lang="en-US" sz="1600" dirty="0"/>
              <a:t>Three companies + PPPL all manufacturing prototypes</a:t>
            </a:r>
          </a:p>
          <a:p>
            <a:pPr lvl="1"/>
            <a:r>
              <a:rPr lang="en-US" sz="1600" dirty="0"/>
              <a:t>on-site surveillance for industrial suppliers maintained through production phase</a:t>
            </a:r>
          </a:p>
          <a:p>
            <a:r>
              <a:rPr lang="en-US" sz="2000" dirty="0"/>
              <a:t>All production coils will be tested to full current and full I</a:t>
            </a:r>
            <a:r>
              <a:rPr lang="en-US" sz="2000" baseline="30000" dirty="0"/>
              <a:t>2</a:t>
            </a:r>
            <a:r>
              <a:rPr lang="en-US" sz="2000" dirty="0"/>
              <a:t>t on a custom test-stand before installation on NSTX-U</a:t>
            </a:r>
          </a:p>
          <a:p>
            <a:endParaRPr lang="en-US" sz="2000" dirty="0"/>
          </a:p>
        </p:txBody>
      </p:sp>
      <p:pic>
        <p:nvPicPr>
          <p:cNvPr id="5" name="P1030102.jpe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3392" y="1028701"/>
            <a:ext cx="2731008" cy="2069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jpeg"/>
          <p:cNvPicPr>
            <a:picLocks/>
          </p:cNvPicPr>
          <p:nvPr/>
        </p:nvPicPr>
        <p:blipFill rotWithShape="1">
          <a:blip r:embed="rId3">
            <a:extLst/>
          </a:blip>
          <a:srcRect l="7281" t="5613" r="5000" b="2325"/>
          <a:stretch/>
        </p:blipFill>
        <p:spPr>
          <a:xfrm>
            <a:off x="5715003" y="2876552"/>
            <a:ext cx="3303409" cy="203802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5257800" y="742952"/>
            <a:ext cx="3352800" cy="30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Portable Clean Room at PPPL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028950"/>
            <a:ext cx="1524000" cy="52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400" dirty="0"/>
              <a:t>Winding line at PPPL</a:t>
            </a:r>
          </a:p>
        </p:txBody>
      </p:sp>
    </p:spTree>
    <p:extLst>
      <p:ext uri="{BB962C8B-B14F-4D97-AF65-F5344CB8AC3E}">
        <p14:creationId xmlns:p14="http://schemas.microsoft.com/office/powerpoint/2010/main" val="423927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2060</Words>
  <Application>Microsoft Macintosh PowerPoint</Application>
  <PresentationFormat>On-screen Show (16:9)</PresentationFormat>
  <Paragraphs>333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NSTX Upgrade</vt:lpstr>
      <vt:lpstr>Status and Plans for NSTX-U Recovery</vt:lpstr>
      <vt:lpstr>Outline</vt:lpstr>
      <vt:lpstr>Outline</vt:lpstr>
      <vt:lpstr>What is NSTX-U “Recovery”?</vt:lpstr>
      <vt:lpstr>17 Reviews in FY2017 Enabled Us to Determine the Path Forward</vt:lpstr>
      <vt:lpstr>6 Major Scope Areas Define Recovery</vt:lpstr>
      <vt:lpstr>Outline</vt:lpstr>
      <vt:lpstr>New Inner PF Coils Designed to Improve Testability and Manufacturability</vt:lpstr>
      <vt:lpstr>New Inner PF Coils Fabrication Strategy Devised to Ensure Quality</vt:lpstr>
      <vt:lpstr>Improved PFC Designs</vt:lpstr>
      <vt:lpstr>Castellated Tiles Maximize the Allowable Heat Flux</vt:lpstr>
      <vt:lpstr>Improving Design of Polar Regions  to Ensure High Performance and Reliability</vt:lpstr>
      <vt:lpstr>Key Research Impacts of Recovery Redesign</vt:lpstr>
      <vt:lpstr>Outline</vt:lpstr>
      <vt:lpstr>Extend of Cause Review Thoroughly Examined the Processes Used for Work at PPPL</vt:lpstr>
      <vt:lpstr>ICAP will Bring PPPL Management Systems Inline with Complex-Wide Standards</vt:lpstr>
      <vt:lpstr>Summary</vt:lpstr>
      <vt:lpstr>Backup</vt:lpstr>
      <vt:lpstr>NSTX-U is Now Required to Operate Under the Accelerator Safety Order</vt:lpstr>
      <vt:lpstr>The NSTX-U Recovery Project Taking Specific ICAP Actions to Improve Performance</vt:lpstr>
      <vt:lpstr>New Organization Created to Support Recovery</vt:lpstr>
      <vt:lpstr>DVVR Process Identified the Issues with NSTX-U</vt:lpstr>
      <vt:lpstr>The Two Extent of Condition Reviews Assessed PPPL Response to DVVRs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269</cp:revision>
  <cp:lastPrinted>2018-01-07T18:05:01Z</cp:lastPrinted>
  <dcterms:created xsi:type="dcterms:W3CDTF">2015-07-16T16:59:24Z</dcterms:created>
  <dcterms:modified xsi:type="dcterms:W3CDTF">2018-01-07T18:05:03Z</dcterms:modified>
</cp:coreProperties>
</file>