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8" r:id="rId2"/>
    <p:sldId id="310" r:id="rId3"/>
    <p:sldId id="317" r:id="rId4"/>
    <p:sldId id="325" r:id="rId5"/>
    <p:sldId id="272" r:id="rId6"/>
    <p:sldId id="316" r:id="rId7"/>
    <p:sldId id="326" r:id="rId8"/>
    <p:sldId id="278" r:id="rId9"/>
    <p:sldId id="293" r:id="rId10"/>
    <p:sldId id="334" r:id="rId11"/>
    <p:sldId id="328" r:id="rId12"/>
    <p:sldId id="281" r:id="rId13"/>
    <p:sldId id="283" r:id="rId14"/>
    <p:sldId id="330" r:id="rId15"/>
    <p:sldId id="322" r:id="rId16"/>
    <p:sldId id="319" r:id="rId17"/>
    <p:sldId id="320" r:id="rId18"/>
    <p:sldId id="311" r:id="rId19"/>
    <p:sldId id="312" r:id="rId20"/>
    <p:sldId id="313" r:id="rId21"/>
    <p:sldId id="286" r:id="rId22"/>
    <p:sldId id="301" r:id="rId23"/>
    <p:sldId id="302" r:id="rId24"/>
    <p:sldId id="284" r:id="rId25"/>
    <p:sldId id="285" r:id="rId26"/>
    <p:sldId id="333" r:id="rId27"/>
    <p:sldId id="329" r:id="rId2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87" autoAdjust="0"/>
  </p:normalViewPr>
  <p:slideViewPr>
    <p:cSldViewPr showGuides="1">
      <p:cViewPr varScale="1">
        <p:scale>
          <a:sx n="130" d="100"/>
          <a:sy n="130" d="100"/>
        </p:scale>
        <p:origin x="-96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388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C68E72-7118-4BB6-BC0C-A067E02A39FA}" type="datetimeFigureOut">
              <a:rPr lang="en-US"/>
              <a:pPr>
                <a:defRPr/>
              </a:pPr>
              <a:t>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BF9A66-EF9C-4423-829B-6D9627B95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9CBF51-4AB4-460D-93D3-226BBE47090E}" type="datetimeFigureOut">
              <a:rPr lang="en-US"/>
              <a:pPr>
                <a:defRPr/>
              </a:pPr>
              <a:t>1/7/18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6400B2-87AA-4DB1-B67D-2C60F6396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571374" indent="-37118517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2857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05713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5857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11426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55A8720C-4EB0-3A4D-86AC-401DC9670A0E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16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571374" indent="-37118517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2857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05713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5857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11426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315773A8-27B8-1941-A606-A2E748221A32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17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571374" indent="-37118517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2857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05713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5857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11426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FF6C5FA7-BB44-8B4E-B5BF-6347416D828B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24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571374" indent="-37118517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2857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05713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5857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11426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9AB87220-F1EC-2247-A504-2141EB3C73DF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25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Genev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714751"/>
            <a:ext cx="34671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2" y="3662364"/>
            <a:ext cx="13557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2628900"/>
            <a:ext cx="8077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3733800"/>
            <a:ext cx="2514600" cy="285750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0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002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02895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417195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5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8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800100"/>
            <a:ext cx="8991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1029" name="Group 4"/>
          <p:cNvGrpSpPr>
            <a:grpSpLocks/>
          </p:cNvGrpSpPr>
          <p:nvPr userDrawn="1"/>
        </p:nvGrpSpPr>
        <p:grpSpPr bwMode="auto">
          <a:xfrm>
            <a:off x="0" y="4916488"/>
            <a:ext cx="9144000" cy="227012"/>
            <a:chOff x="0" y="4324350"/>
            <a:chExt cx="9144000" cy="227176"/>
          </a:xfrm>
        </p:grpSpPr>
        <p:pic>
          <p:nvPicPr>
            <p:cNvPr id="1032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TextBox 11"/>
          <p:cNvSpPr txBox="1">
            <a:spLocks noChangeArrowheads="1"/>
          </p:cNvSpPr>
          <p:nvPr userDrawn="1"/>
        </p:nvSpPr>
        <p:spPr bwMode="auto">
          <a:xfrm>
            <a:off x="8458200" y="4933951"/>
            <a:ext cx="609600" cy="21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68F388F-2EF6-4AC8-9EE8-B087E0ED7117}" type="slidenum">
              <a:rPr lang="en-US" altLang="en-US" sz="9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900" b="1" smtClean="0">
              <a:solidFill>
                <a:srgbClr val="336699"/>
              </a:solidFill>
            </a:endParaRPr>
          </a:p>
        </p:txBody>
      </p:sp>
      <p:sp>
        <p:nvSpPr>
          <p:cNvPr id="1031" name="TextBox 12"/>
          <p:cNvSpPr txBox="1">
            <a:spLocks noChangeArrowheads="1"/>
          </p:cNvSpPr>
          <p:nvPr userDrawn="1"/>
        </p:nvSpPr>
        <p:spPr bwMode="auto">
          <a:xfrm>
            <a:off x="914400" y="4933951"/>
            <a:ext cx="7315200" cy="21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900" b="1" i="0" dirty="0" smtClean="0">
                <a:solidFill>
                  <a:srgbClr val="336699"/>
                </a:solidFill>
              </a:rPr>
              <a:t>NSTX-U PAC-39</a:t>
            </a:r>
            <a:r>
              <a:rPr lang="en-US" altLang="en-US" sz="900" b="1" i="0" baseline="0" dirty="0" smtClean="0">
                <a:solidFill>
                  <a:srgbClr val="336699"/>
                </a:solidFill>
              </a:rPr>
              <a:t> -</a:t>
            </a:r>
            <a:r>
              <a:rPr lang="en-US" altLang="en-US" sz="900" b="1" i="0" dirty="0" smtClean="0">
                <a:solidFill>
                  <a:srgbClr val="336699"/>
                </a:solidFill>
              </a:rPr>
              <a:t> Energetic Particle Research</a:t>
            </a:r>
            <a:r>
              <a:rPr lang="en-US" altLang="en-US" sz="900" b="1" i="1" dirty="0" smtClean="0">
                <a:solidFill>
                  <a:srgbClr val="336699"/>
                </a:solidFill>
              </a:rPr>
              <a:t> </a:t>
            </a:r>
            <a:r>
              <a:rPr lang="en-US" altLang="en-US" sz="900" b="1" dirty="0" smtClean="0">
                <a:solidFill>
                  <a:srgbClr val="336699"/>
                </a:solidFill>
              </a:rPr>
              <a:t>(M. </a:t>
            </a:r>
            <a:r>
              <a:rPr lang="en-US" altLang="en-US" sz="900" b="1" dirty="0" err="1" smtClean="0">
                <a:solidFill>
                  <a:srgbClr val="336699"/>
                </a:solidFill>
              </a:rPr>
              <a:t>Podestà</a:t>
            </a:r>
            <a:r>
              <a:rPr lang="en-US" altLang="en-US" sz="900" b="1" dirty="0" smtClean="0">
                <a:solidFill>
                  <a:srgbClr val="336699"/>
                </a:solidFill>
              </a:rPr>
              <a:t>, Jan. 9</a:t>
            </a:r>
            <a:r>
              <a:rPr lang="en-US" altLang="en-US" sz="900" b="1" baseline="30000" dirty="0" smtClean="0">
                <a:solidFill>
                  <a:srgbClr val="336699"/>
                </a:solidFill>
              </a:rPr>
              <a:t>th</a:t>
            </a:r>
            <a:r>
              <a:rPr lang="en-US" altLang="en-US" sz="900" b="1" dirty="0" smtClean="0">
                <a:solidFill>
                  <a:srgbClr val="336699"/>
                </a:solidFill>
              </a:rPr>
              <a:t> 2017)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2" r:id="rId3"/>
    <p:sldLayoutId id="2147483703" r:id="rId4"/>
    <p:sldLayoutId id="2147483704" r:id="rId5"/>
    <p:sldLayoutId id="2147483705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533400" y="1683940"/>
            <a:ext cx="8077200" cy="8001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M. </a:t>
            </a:r>
            <a:r>
              <a:rPr lang="en-US" altLang="en-US" dirty="0" err="1" smtClean="0">
                <a:latin typeface="Arial" charset="0"/>
                <a:cs typeface="Arial" charset="0"/>
              </a:rPr>
              <a:t>Podestà</a:t>
            </a:r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400" i="1" dirty="0" smtClean="0">
                <a:latin typeface="Arial" charset="0"/>
                <a:cs typeface="Arial" charset="0"/>
              </a:rPr>
              <a:t>for the NSTX-U Team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NSTX-U Energetic Particle Research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2724150"/>
            <a:ext cx="8077200" cy="914400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85000"/>
              </a:lnSpc>
              <a:defRPr/>
            </a:pPr>
            <a:r>
              <a:rPr lang="en-US" dirty="0" smtClean="0"/>
              <a:t>NSTX-U PAC-39</a:t>
            </a:r>
            <a:endParaRPr lang="en-US" dirty="0"/>
          </a:p>
          <a:p>
            <a:pPr>
              <a:lnSpc>
                <a:spcPct val="85000"/>
              </a:lnSpc>
              <a:defRPr/>
            </a:pPr>
            <a:r>
              <a:rPr lang="en-US" dirty="0" smtClean="0"/>
              <a:t>PPPL, Princeton University</a:t>
            </a:r>
            <a:endParaRPr lang="en-US" dirty="0"/>
          </a:p>
          <a:p>
            <a:pPr>
              <a:lnSpc>
                <a:spcPct val="85000"/>
              </a:lnSpc>
              <a:defRPr/>
            </a:pPr>
            <a:r>
              <a:rPr lang="en-US" dirty="0" smtClean="0"/>
              <a:t>Jan. 9-10, 2018</a:t>
            </a:r>
            <a:endParaRPr lang="en-US" dirty="0"/>
          </a:p>
        </p:txBody>
      </p:sp>
      <p:pic>
        <p:nvPicPr>
          <p:cNvPr id="4101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152901"/>
            <a:ext cx="1441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7" y="762488"/>
            <a:ext cx="8932943" cy="1066800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 smtClean="0">
                <a:solidFill>
                  <a:srgbClr val="000000"/>
                </a:solidFill>
              </a:rPr>
              <a:t>Understand physics of “bursting/chirping” </a:t>
            </a:r>
            <a:r>
              <a:rPr lang="en-US" sz="2300" dirty="0" err="1" smtClean="0">
                <a:solidFill>
                  <a:srgbClr val="000000"/>
                </a:solidFill>
              </a:rPr>
              <a:t>vs</a:t>
            </a:r>
            <a:r>
              <a:rPr lang="en-US" sz="2300" dirty="0" smtClean="0">
                <a:solidFill>
                  <a:srgbClr val="000000"/>
                </a:solidFill>
              </a:rPr>
              <a:t> quasi-stationary TAEs</a:t>
            </a:r>
            <a:endParaRPr lang="en-US" sz="2300" dirty="0">
              <a:solidFill>
                <a:srgbClr val="000000"/>
              </a:solidFill>
            </a:endParaRPr>
          </a:p>
          <a:p>
            <a:pPr lvl="1"/>
            <a:r>
              <a:rPr lang="en-US" sz="1900" dirty="0" smtClean="0">
                <a:solidFill>
                  <a:srgbClr val="000090"/>
                </a:solidFill>
              </a:rPr>
              <a:t>Common on STs, uncommon on conventional R/a devices</a:t>
            </a:r>
          </a:p>
          <a:p>
            <a:pPr lvl="1">
              <a:buFont typeface="Lucida Grande"/>
              <a:buChar char="&gt;"/>
            </a:pPr>
            <a:r>
              <a:rPr lang="en-US" sz="1900" dirty="0" smtClean="0">
                <a:solidFill>
                  <a:srgbClr val="000090"/>
                </a:solidFill>
              </a:rPr>
              <a:t>Developed predictive theory; </a:t>
            </a:r>
            <a:r>
              <a:rPr lang="en-US" sz="1900" dirty="0">
                <a:solidFill>
                  <a:srgbClr val="000090"/>
                </a:solidFill>
              </a:rPr>
              <a:t>t</a:t>
            </a:r>
            <a:r>
              <a:rPr lang="en-US" sz="1900" dirty="0" smtClean="0">
                <a:solidFill>
                  <a:srgbClr val="000090"/>
                </a:solidFill>
              </a:rPr>
              <a:t>ested/validated on NSTX, TFTR, DIII-D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Partnership with theory has led to unravel key physics</a:t>
            </a:r>
            <a:br>
              <a:rPr lang="en-US" sz="2800" dirty="0" smtClean="0"/>
            </a:br>
            <a:r>
              <a:rPr lang="en-US" sz="2800" dirty="0" smtClean="0"/>
              <a:t>to predict AE regimes in future devices (ITER, FNSF)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221422" y="4949237"/>
            <a:ext cx="598872" cy="184666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charge 3</a:t>
            </a:r>
            <a:endParaRPr lang="en-US" sz="1200" dirty="0"/>
          </a:p>
        </p:txBody>
      </p:sp>
      <p:pic>
        <p:nvPicPr>
          <p:cNvPr id="10" name="Picture 9" descr="Duarte_chirping_onset_NST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47" y="1942612"/>
            <a:ext cx="5883061" cy="2932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800" y="4592026"/>
            <a:ext cx="1741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[Duarte, sub. NF 2017]</a:t>
            </a:r>
            <a:endParaRPr lang="en-US" sz="1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496169" y="1733550"/>
            <a:ext cx="3657600" cy="318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900" dirty="0" smtClean="0">
                <a:solidFill>
                  <a:srgbClr val="008000"/>
                </a:solidFill>
              </a:rPr>
              <a:t>Theory indicates key role of </a:t>
            </a:r>
            <a:r>
              <a:rPr lang="en-US" sz="1900" dirty="0" err="1" smtClean="0">
                <a:solidFill>
                  <a:srgbClr val="008000"/>
                </a:solidFill>
              </a:rPr>
              <a:t>microturbulence</a:t>
            </a:r>
            <a:endParaRPr lang="en-US" sz="1900" dirty="0" smtClean="0">
              <a:solidFill>
                <a:srgbClr val="008000"/>
              </a:solidFill>
            </a:endParaRPr>
          </a:p>
          <a:p>
            <a:pPr lvl="1">
              <a:buFont typeface="Lucida Grande"/>
              <a:buChar char="-"/>
            </a:pPr>
            <a:r>
              <a:rPr lang="en-US" sz="1900" dirty="0" smtClean="0">
                <a:solidFill>
                  <a:srgbClr val="008000"/>
                </a:solidFill>
              </a:rPr>
              <a:t>Competition between:</a:t>
            </a:r>
          </a:p>
          <a:p>
            <a:pPr lvl="2">
              <a:buFont typeface="Arial"/>
              <a:buChar char="•"/>
            </a:pPr>
            <a:r>
              <a:rPr lang="en-US" sz="1500" dirty="0" smtClean="0">
                <a:solidFill>
                  <a:srgbClr val="008000"/>
                </a:solidFill>
              </a:rPr>
              <a:t>Drag: maintain coherence of phase space structures, favors formation of hole/clump pairs</a:t>
            </a:r>
          </a:p>
          <a:p>
            <a:pPr lvl="2">
              <a:buFont typeface="Arial"/>
              <a:buChar char="•"/>
            </a:pPr>
            <a:r>
              <a:rPr lang="en-US" sz="1500" dirty="0" err="1" smtClean="0">
                <a:solidFill>
                  <a:srgbClr val="008000"/>
                </a:solidFill>
              </a:rPr>
              <a:t>Microturbulence</a:t>
            </a:r>
            <a:r>
              <a:rPr lang="en-US" sz="1500" dirty="0" smtClean="0">
                <a:solidFill>
                  <a:srgbClr val="008000"/>
                </a:solidFill>
              </a:rPr>
              <a:t>: destroys coherence, prevent chirping</a:t>
            </a:r>
          </a:p>
          <a:p>
            <a:pPr lvl="1">
              <a:buFont typeface="Lucida Grande"/>
              <a:buChar char="&gt;"/>
            </a:pPr>
            <a:r>
              <a:rPr lang="en-US" sz="1900" i="1" dirty="0" smtClean="0">
                <a:solidFill>
                  <a:srgbClr val="920000"/>
                </a:solidFill>
              </a:rPr>
              <a:t>Chirping onset observed at decreased </a:t>
            </a:r>
            <a:r>
              <a:rPr lang="en-US" sz="1900" i="1" dirty="0" smtClean="0">
                <a:solidFill>
                  <a:srgbClr val="920000"/>
                </a:solidFill>
                <a:latin typeface="Symbol" charset="2"/>
                <a:cs typeface="Symbol" charset="2"/>
              </a:rPr>
              <a:t>m</a:t>
            </a:r>
            <a:r>
              <a:rPr lang="en-US" sz="1900" i="1" dirty="0" smtClean="0">
                <a:solidFill>
                  <a:srgbClr val="920000"/>
                </a:solidFill>
              </a:rPr>
              <a:t>-turbulence levels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7110" y="1819519"/>
            <a:ext cx="2010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measured spectra (NSTX)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1819965"/>
            <a:ext cx="2203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Symbol" charset="2"/>
                <a:cs typeface="Symbol" charset="2"/>
              </a:rPr>
              <a:t>m-</a:t>
            </a:r>
            <a:r>
              <a:rPr lang="en-US" sz="1200" i="1" dirty="0" smtClean="0"/>
              <a:t>turbulence from GTS code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08744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maTau_RWM_E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90" y="3142274"/>
            <a:ext cx="3962400" cy="1758750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en-US" altLang="en-US" sz="3000" dirty="0" smtClean="0">
                <a:latin typeface="Arial" charset="0"/>
                <a:cs typeface="Arial" charset="0"/>
              </a:rPr>
              <a:t>EP research is integral part of </a:t>
            </a:r>
            <a:r>
              <a:rPr lang="en-US" altLang="en-US" sz="3000" i="1" dirty="0" smtClean="0">
                <a:latin typeface="Arial" charset="0"/>
                <a:cs typeface="Arial" charset="0"/>
              </a:rPr>
              <a:t>Core Science</a:t>
            </a:r>
            <a:r>
              <a:rPr lang="en-US" altLang="en-US" sz="3000" dirty="0" smtClean="0">
                <a:latin typeface="Arial" charset="0"/>
                <a:cs typeface="Arial" charset="0"/>
              </a:rPr>
              <a:t> mission</a:t>
            </a:r>
            <a:br>
              <a:rPr lang="en-US" altLang="en-US" sz="3000" dirty="0" smtClean="0">
                <a:latin typeface="Arial" charset="0"/>
                <a:cs typeface="Arial" charset="0"/>
              </a:rPr>
            </a:br>
            <a:r>
              <a:rPr lang="en-US" altLang="en-US" sz="3000" dirty="0" smtClean="0">
                <a:latin typeface="Arial" charset="0"/>
                <a:cs typeface="Arial" charset="0"/>
              </a:rPr>
              <a:t>for NSTX-U &amp; beyond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800100"/>
            <a:ext cx="5562600" cy="413385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i="1" u="sng" dirty="0" smtClean="0"/>
              <a:t>Goal</a:t>
            </a:r>
            <a:r>
              <a:rPr lang="en-US" dirty="0" smtClean="0"/>
              <a:t>: Demonstrate </a:t>
            </a:r>
            <a:r>
              <a:rPr lang="en-US" dirty="0"/>
              <a:t>high </a:t>
            </a:r>
            <a:r>
              <a:rPr lang="en-US" dirty="0" smtClean="0"/>
              <a:t>performance, </a:t>
            </a:r>
            <a:r>
              <a:rPr lang="en-US" dirty="0"/>
              <a:t>high/fully </a:t>
            </a:r>
            <a:r>
              <a:rPr lang="en-US" dirty="0" smtClean="0"/>
              <a:t>non-inductive scenarios at high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i="1" u="sng" dirty="0" smtClean="0"/>
              <a:t>Challenges</a:t>
            </a:r>
            <a:r>
              <a:rPr lang="en-US" dirty="0" smtClean="0"/>
              <a:t>: address role of EP &amp; thermal transport by AEs and other instabilities to optimize tokamak plasma scenarios</a:t>
            </a:r>
          </a:p>
          <a:p>
            <a:pPr marL="282575" lvl="1" indent="-165100">
              <a:lnSpc>
                <a:spcPct val="120000"/>
              </a:lnSpc>
            </a:pPr>
            <a:r>
              <a:rPr lang="en-US" dirty="0" smtClean="0"/>
              <a:t>AEs</a:t>
            </a:r>
          </a:p>
          <a:p>
            <a:pPr marL="341313" lvl="2" indent="-223838">
              <a:lnSpc>
                <a:spcPct val="120000"/>
              </a:lnSpc>
            </a:pPr>
            <a:r>
              <a:rPr lang="en-US" dirty="0" smtClean="0">
                <a:solidFill>
                  <a:srgbClr val="008000"/>
                </a:solidFill>
              </a:rPr>
              <a:t>Develop &amp; integrate EP transport module(s) in TRANSP</a:t>
            </a:r>
          </a:p>
          <a:p>
            <a:pPr marL="341313" lvl="2" indent="-223838">
              <a:lnSpc>
                <a:spcPct val="120000"/>
              </a:lnSpc>
            </a:pPr>
            <a:r>
              <a:rPr lang="en-US" dirty="0" smtClean="0">
                <a:solidFill>
                  <a:srgbClr val="008000"/>
                </a:solidFill>
              </a:rPr>
              <a:t>Understand thermal electron transport by GAE/CAEs</a:t>
            </a:r>
          </a:p>
          <a:p>
            <a:pPr marL="282575" lvl="1" indent="-165100">
              <a:lnSpc>
                <a:spcPct val="120000"/>
              </a:lnSpc>
            </a:pPr>
            <a:r>
              <a:rPr lang="en-US" dirty="0" smtClean="0"/>
              <a:t>Other MHD:</a:t>
            </a:r>
          </a:p>
          <a:p>
            <a:pPr marL="341313" lvl="2" indent="-223838">
              <a:lnSpc>
                <a:spcPct val="120000"/>
              </a:lnSpc>
            </a:pPr>
            <a:r>
              <a:rPr lang="en-US" dirty="0" smtClean="0">
                <a:solidFill>
                  <a:srgbClr val="008000"/>
                </a:solidFill>
              </a:rPr>
              <a:t>Assess role of EPs, NB torque in RWM stability (</a:t>
            </a:r>
            <a:r>
              <a:rPr lang="en-US" dirty="0" err="1" smtClean="0">
                <a:solidFill>
                  <a:srgbClr val="008000"/>
                </a:solidFill>
              </a:rPr>
              <a:t>cf</a:t>
            </a:r>
            <a:r>
              <a:rPr lang="en-US" dirty="0" smtClean="0">
                <a:solidFill>
                  <a:srgbClr val="008000"/>
                </a:solidFill>
              </a:rPr>
              <a:t> .JRT-15)</a:t>
            </a:r>
          </a:p>
          <a:p>
            <a:pPr marL="341313" lvl="2" indent="-223838">
              <a:lnSpc>
                <a:spcPct val="120000"/>
              </a:lnSpc>
            </a:pPr>
            <a:r>
              <a:rPr lang="en-US" dirty="0" smtClean="0">
                <a:solidFill>
                  <a:srgbClr val="008000"/>
                </a:solidFill>
              </a:rPr>
              <a:t>Contribute to comprehensive NTM model in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TRANSP</a:t>
            </a:r>
          </a:p>
          <a:p>
            <a:pPr marL="341313" lvl="2" indent="-223838">
              <a:lnSpc>
                <a:spcPct val="120000"/>
              </a:lnSpc>
            </a:pPr>
            <a:r>
              <a:rPr lang="en-US" dirty="0" smtClean="0">
                <a:solidFill>
                  <a:srgbClr val="008000"/>
                </a:solidFill>
              </a:rPr>
              <a:t>Develop improved </a:t>
            </a:r>
            <a:r>
              <a:rPr lang="en-US" dirty="0" err="1" smtClean="0">
                <a:solidFill>
                  <a:srgbClr val="008000"/>
                </a:solidFill>
              </a:rPr>
              <a:t>Sawtooth</a:t>
            </a:r>
            <a:r>
              <a:rPr lang="en-US" dirty="0" smtClean="0">
                <a:solidFill>
                  <a:srgbClr val="008000"/>
                </a:solidFill>
              </a:rPr>
              <a:t> models in TRANSP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2999643"/>
            <a:ext cx="266700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RWM stability including EP kinetic effects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380220" y="3769599"/>
            <a:ext cx="13204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 err="1" smtClean="0"/>
              <a:t>Berkery</a:t>
            </a:r>
            <a:r>
              <a:rPr lang="en-US" sz="1000" dirty="0" smtClean="0"/>
              <a:t>, </a:t>
            </a:r>
            <a:r>
              <a:rPr lang="en-US" sz="1000" dirty="0" err="1" smtClean="0"/>
              <a:t>PoP</a:t>
            </a:r>
            <a:r>
              <a:rPr lang="en-US" sz="1000" dirty="0" smtClean="0"/>
              <a:t> 2010]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2709" y="3638550"/>
            <a:ext cx="1492983" cy="153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0" rIns="91440" bIns="0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FF0000"/>
                </a:solidFill>
              </a:rPr>
              <a:t>see </a:t>
            </a:r>
            <a:r>
              <a:rPr lang="en-US" sz="1000" i="1" dirty="0" err="1" smtClean="0">
                <a:solidFill>
                  <a:srgbClr val="FF0000"/>
                </a:solidFill>
              </a:rPr>
              <a:t>Guttenfelder’s</a:t>
            </a:r>
            <a:r>
              <a:rPr lang="en-US" sz="1000" i="1" dirty="0" smtClean="0">
                <a:solidFill>
                  <a:srgbClr val="FF0000"/>
                </a:solidFill>
              </a:rPr>
              <a:t> talk</a:t>
            </a:r>
            <a:endParaRPr lang="en-US" sz="1000" i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43605" y="780954"/>
            <a:ext cx="2836057" cy="2095596"/>
            <a:chOff x="5943605" y="780954"/>
            <a:chExt cx="2836057" cy="2095596"/>
          </a:xfrm>
        </p:grpSpPr>
        <p:grpSp>
          <p:nvGrpSpPr>
            <p:cNvPr id="4" name="Group 3"/>
            <p:cNvGrpSpPr/>
            <p:nvPr/>
          </p:nvGrpSpPr>
          <p:grpSpPr>
            <a:xfrm>
              <a:off x="5943605" y="780954"/>
              <a:ext cx="2836057" cy="2095596"/>
              <a:chOff x="6158649" y="3028950"/>
              <a:chExt cx="2637110" cy="1869557"/>
            </a:xfrm>
          </p:grpSpPr>
          <p:pic>
            <p:nvPicPr>
              <p:cNvPr id="3" name="Picture 2" descr="Chie_GAE_modes_NC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8649" y="3028950"/>
                <a:ext cx="2528151" cy="1869557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277004" y="3157787"/>
                <a:ext cx="135800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dirty="0" smtClean="0"/>
                  <a:t>Predicted </a:t>
                </a:r>
                <a:r>
                  <a:rPr lang="en-US" sz="1000" dirty="0" err="1" smtClean="0">
                    <a:latin typeface="Symbol" charset="2"/>
                    <a:cs typeface="Symbol" charset="2"/>
                  </a:rPr>
                  <a:t>c</a:t>
                </a:r>
                <a:r>
                  <a:rPr lang="en-US" sz="1000" baseline="-25000" dirty="0" err="1" smtClean="0"/>
                  <a:t>e</a:t>
                </a:r>
                <a:r>
                  <a:rPr lang="en-US" sz="1000" dirty="0" smtClean="0"/>
                  <a:t> from GAEs</a:t>
                </a:r>
              </a:p>
              <a:p>
                <a:r>
                  <a:rPr lang="en-US" sz="1000" dirty="0" smtClean="0"/>
                  <a:t>based on </a:t>
                </a:r>
                <a:r>
                  <a:rPr lang="en-US" sz="1000" dirty="0" err="1" smtClean="0"/>
                  <a:t>reflectometer</a:t>
                </a:r>
                <a:r>
                  <a:rPr lang="en-US" sz="1000" dirty="0" smtClean="0"/>
                  <a:t>,</a:t>
                </a:r>
              </a:p>
              <a:p>
                <a:r>
                  <a:rPr lang="en-US" sz="1000" dirty="0" smtClean="0"/>
                  <a:t>NSTX #141398</a:t>
                </a:r>
                <a:endParaRPr lang="en-US" sz="1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6200000">
                <a:off x="8095720" y="3816730"/>
                <a:ext cx="115385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[Crocker– UCLA]</a:t>
                </a:r>
                <a:endParaRPr lang="en-US" sz="1000" dirty="0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6609862" y="2038350"/>
              <a:ext cx="1143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810949" y="4703862"/>
            <a:ext cx="1295927" cy="153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0" rIns="91440" bIns="0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FF0000"/>
                </a:solidFill>
              </a:rPr>
              <a:t>see </a:t>
            </a:r>
            <a:r>
              <a:rPr lang="en-US" sz="1000" i="1" dirty="0" err="1" smtClean="0">
                <a:solidFill>
                  <a:srgbClr val="FF0000"/>
                </a:solidFill>
              </a:rPr>
              <a:t>Sabbagh’s</a:t>
            </a:r>
            <a:r>
              <a:rPr lang="en-US" sz="1000" i="1" dirty="0" smtClean="0">
                <a:solidFill>
                  <a:srgbClr val="FF0000"/>
                </a:solidFill>
              </a:rPr>
              <a:t> talk</a:t>
            </a:r>
            <a:endParaRPr lang="en-US" sz="1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4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8164"/>
            <a:ext cx="8836319" cy="74295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0100"/>
            <a:ext cx="9144000" cy="413385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EP research on NSTX/NSTX-U is addressing critical issues for burning plasmas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Understand stability of EP-driven modes &amp; associated EP transport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Inform on modeling, development of control tools for their suppression/mitigation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Develop knowledge for </a:t>
            </a:r>
            <a:r>
              <a:rPr lang="en-US" i="1" dirty="0" smtClean="0">
                <a:solidFill>
                  <a:srgbClr val="000090"/>
                </a:solidFill>
              </a:rPr>
              <a:t>integrated tokamak simulations </a:t>
            </a:r>
            <a:r>
              <a:rPr lang="en-US" dirty="0" smtClean="0">
                <a:solidFill>
                  <a:srgbClr val="000090"/>
                </a:solidFill>
              </a:rPr>
              <a:t>across multiple topics</a:t>
            </a:r>
          </a:p>
          <a:p>
            <a:endParaRPr lang="en-US" dirty="0" smtClean="0"/>
          </a:p>
          <a:p>
            <a:r>
              <a:rPr lang="en-US" dirty="0" smtClean="0"/>
              <a:t>Near term plans focus on </a:t>
            </a:r>
            <a:r>
              <a:rPr lang="en-US" dirty="0"/>
              <a:t>c</a:t>
            </a:r>
            <a:r>
              <a:rPr lang="en-US" dirty="0" smtClean="0"/>
              <a:t>haracterizing the effects of complex fast ion distributions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Develop predictive capabilities across devices/scenarios for reliable projections</a:t>
            </a:r>
          </a:p>
          <a:p>
            <a:endParaRPr lang="en-US" dirty="0" smtClean="0"/>
          </a:p>
          <a:p>
            <a:r>
              <a:rPr lang="en-US" dirty="0" smtClean="0"/>
              <a:t>Restart of NSTX-U operations will enable</a:t>
            </a:r>
            <a:r>
              <a:rPr lang="en-US" dirty="0"/>
              <a:t> </a:t>
            </a:r>
            <a:r>
              <a:rPr lang="en-US" dirty="0" smtClean="0"/>
              <a:t>access to unique operating space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Move towards high/fully NI operations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Supports model </a:t>
            </a:r>
            <a:r>
              <a:rPr lang="en-US" dirty="0">
                <a:solidFill>
                  <a:srgbClr val="000090"/>
                </a:solidFill>
              </a:rPr>
              <a:t>development &amp; </a:t>
            </a:r>
            <a:r>
              <a:rPr lang="en-US" dirty="0" smtClean="0">
                <a:solidFill>
                  <a:srgbClr val="000090"/>
                </a:solidFill>
              </a:rPr>
              <a:t>validation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Leverage strong </a:t>
            </a:r>
            <a:r>
              <a:rPr lang="en-US" dirty="0">
                <a:solidFill>
                  <a:srgbClr val="000090"/>
                </a:solidFill>
              </a:rPr>
              <a:t>partnership with theory/codes developers at PPPL and abroad</a:t>
            </a:r>
          </a:p>
          <a:p>
            <a:endParaRPr lang="en-US" dirty="0"/>
          </a:p>
          <a:p>
            <a:pPr>
              <a:buFont typeface="Lucida Grande"/>
              <a:buChar char="&gt;"/>
            </a:pPr>
            <a:r>
              <a:rPr lang="en-US" i="1" dirty="0" smtClean="0">
                <a:solidFill>
                  <a:srgbClr val="920000"/>
                </a:solidFill>
              </a:rPr>
              <a:t>NSTX-U offers unique capabilities &amp; complementarity with other devices</a:t>
            </a:r>
          </a:p>
          <a:p>
            <a:pPr lvl="1"/>
            <a:r>
              <a:rPr lang="en-US" i="1" dirty="0">
                <a:solidFill>
                  <a:srgbClr val="008000"/>
                </a:solidFill>
              </a:rPr>
              <a:t>Unique operating regimes </a:t>
            </a:r>
            <a:r>
              <a:rPr lang="en-US" i="1" dirty="0" smtClean="0">
                <a:solidFill>
                  <a:srgbClr val="008000"/>
                </a:solidFill>
              </a:rPr>
              <a:t>at high </a:t>
            </a:r>
            <a:r>
              <a:rPr lang="en-US" i="1" dirty="0" err="1">
                <a:solidFill>
                  <a:srgbClr val="008000"/>
                </a:solidFill>
                <a:latin typeface="Symbol" charset="2"/>
                <a:cs typeface="Symbol" charset="2"/>
              </a:rPr>
              <a:t>b</a:t>
            </a:r>
            <a:r>
              <a:rPr lang="en-US" i="1" baseline="-25000" dirty="0" err="1">
                <a:solidFill>
                  <a:srgbClr val="008000"/>
                </a:solidFill>
              </a:rPr>
              <a:t>fast</a:t>
            </a:r>
            <a:r>
              <a:rPr lang="en-US" i="1" dirty="0">
                <a:solidFill>
                  <a:srgbClr val="008000"/>
                </a:solidFill>
              </a:rPr>
              <a:t>, super-</a:t>
            </a:r>
            <a:r>
              <a:rPr lang="en-US" i="1" dirty="0" err="1">
                <a:solidFill>
                  <a:srgbClr val="008000"/>
                </a:solidFill>
              </a:rPr>
              <a:t>Alfvénic</a:t>
            </a:r>
            <a:r>
              <a:rPr lang="en-US" i="1" dirty="0">
                <a:solidFill>
                  <a:srgbClr val="008000"/>
                </a:solidFill>
              </a:rPr>
              <a:t> </a:t>
            </a:r>
            <a:r>
              <a:rPr lang="en-US" i="1" dirty="0" smtClean="0">
                <a:solidFill>
                  <a:srgbClr val="008000"/>
                </a:solidFill>
              </a:rPr>
              <a:t>ions mimicking alphas in burning regimes</a:t>
            </a:r>
          </a:p>
          <a:p>
            <a:pPr lvl="1"/>
            <a:r>
              <a:rPr lang="en-US" i="1" dirty="0" smtClean="0">
                <a:solidFill>
                  <a:srgbClr val="008000"/>
                </a:solidFill>
              </a:rPr>
              <a:t>Excellent platform to inform </a:t>
            </a:r>
            <a:r>
              <a:rPr lang="en-US" i="1" smtClean="0">
                <a:solidFill>
                  <a:srgbClr val="008000"/>
                </a:solidFill>
              </a:rPr>
              <a:t>on, develop </a:t>
            </a:r>
            <a:r>
              <a:rPr lang="en-US" i="1" dirty="0" smtClean="0">
                <a:solidFill>
                  <a:srgbClr val="008000"/>
                </a:solidFill>
              </a:rPr>
              <a:t>&amp; validate models/theory for ITER &amp; beyond</a:t>
            </a:r>
            <a:endParaRPr lang="en-US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64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17673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en-US" altLang="en-US" sz="3000" dirty="0" smtClean="0">
                <a:latin typeface="Arial" charset="0"/>
                <a:cs typeface="Arial" charset="0"/>
              </a:rPr>
              <a:t>EP research in </a:t>
            </a:r>
            <a:r>
              <a:rPr lang="en-US" altLang="en-US" sz="3200" dirty="0">
                <a:latin typeface="Arial" charset="0"/>
                <a:cs typeface="Arial" charset="0"/>
              </a:rPr>
              <a:t>high-</a:t>
            </a:r>
            <a:r>
              <a:rPr lang="en-US" altLang="en-US" sz="3200" dirty="0">
                <a:latin typeface="Symbol" charset="2"/>
                <a:cs typeface="Symbol" charset="2"/>
              </a:rPr>
              <a:t>b</a:t>
            </a:r>
            <a:r>
              <a:rPr lang="en-US" altLang="en-US" sz="3200" dirty="0">
                <a:latin typeface="Arial" charset="0"/>
                <a:cs typeface="Arial" charset="0"/>
              </a:rPr>
              <a:t> plasmas with super-</a:t>
            </a:r>
            <a:r>
              <a:rPr lang="en-US" altLang="en-US" sz="3200" dirty="0" err="1">
                <a:latin typeface="Arial" charset="0"/>
                <a:cs typeface="Arial" charset="0"/>
              </a:rPr>
              <a:t>Alfvénic</a:t>
            </a:r>
            <a:r>
              <a:rPr lang="en-US" altLang="en-US" sz="3200" dirty="0">
                <a:latin typeface="Arial" charset="0"/>
                <a:cs typeface="Arial" charset="0"/>
              </a:rPr>
              <a:t> </a:t>
            </a:r>
            <a:r>
              <a:rPr lang="en-US" altLang="en-US" sz="3200" dirty="0" smtClean="0">
                <a:latin typeface="Arial" charset="0"/>
                <a:cs typeface="Arial" charset="0"/>
              </a:rPr>
              <a:t>ions </a:t>
            </a:r>
            <a:r>
              <a:rPr lang="en-US" altLang="en-US" sz="3000" dirty="0" smtClean="0">
                <a:latin typeface="Arial" charset="0"/>
                <a:cs typeface="Arial" charset="0"/>
              </a:rPr>
              <a:t>addresses</a:t>
            </a:r>
            <a:r>
              <a:rPr lang="en-US" altLang="en-US" sz="3000" dirty="0">
                <a:latin typeface="Arial" charset="0"/>
                <a:cs typeface="Arial" charset="0"/>
              </a:rPr>
              <a:t> </a:t>
            </a:r>
            <a:r>
              <a:rPr lang="en-US" altLang="en-US" sz="3000" dirty="0" smtClean="0">
                <a:latin typeface="Arial" charset="0"/>
                <a:cs typeface="Arial" charset="0"/>
              </a:rPr>
              <a:t>critical issues for </a:t>
            </a:r>
            <a:r>
              <a:rPr lang="en-US" altLang="en-US" sz="3000" i="1" dirty="0" smtClean="0">
                <a:latin typeface="Arial" charset="0"/>
                <a:cs typeface="Arial" charset="0"/>
              </a:rPr>
              <a:t>burning</a:t>
            </a:r>
            <a:r>
              <a:rPr lang="en-US" altLang="en-US" sz="3000" dirty="0" smtClean="0">
                <a:latin typeface="Arial" charset="0"/>
                <a:cs typeface="Arial" charset="0"/>
              </a:rPr>
              <a:t> plasmas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6477000" cy="25146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/>
              <a:t>Investigate drive &amp; damping mechanisms for EP-driven modes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Study EP transport, inform </a:t>
            </a:r>
            <a:r>
              <a:rPr lang="en-US" sz="3600" dirty="0"/>
              <a:t>model development for integrated </a:t>
            </a:r>
            <a:r>
              <a:rPr lang="en-US" sz="3600" dirty="0" smtClean="0"/>
              <a:t>tokamak modeling</a:t>
            </a:r>
          </a:p>
          <a:p>
            <a:pPr lvl="1">
              <a:lnSpc>
                <a:spcPct val="120000"/>
              </a:lnSpc>
            </a:pPr>
            <a:r>
              <a:rPr lang="en-US" sz="2900" dirty="0" smtClean="0">
                <a:solidFill>
                  <a:srgbClr val="008000"/>
                </a:solidFill>
              </a:rPr>
              <a:t>Strong partnership </a:t>
            </a:r>
            <a:r>
              <a:rPr lang="en-US" sz="2900" dirty="0">
                <a:solidFill>
                  <a:srgbClr val="008000"/>
                </a:solidFill>
              </a:rPr>
              <a:t>with theory at PPPL and </a:t>
            </a:r>
            <a:r>
              <a:rPr lang="en-US" sz="2900" dirty="0" smtClean="0">
                <a:solidFill>
                  <a:srgbClr val="008000"/>
                </a:solidFill>
              </a:rPr>
              <a:t>abroad (cf. </a:t>
            </a:r>
            <a:r>
              <a:rPr lang="en-US" sz="2900" dirty="0" err="1" smtClean="0">
                <a:solidFill>
                  <a:srgbClr val="008000"/>
                </a:solidFill>
              </a:rPr>
              <a:t>SciDAC</a:t>
            </a:r>
            <a:r>
              <a:rPr lang="en-US" sz="2900" dirty="0" smtClean="0">
                <a:solidFill>
                  <a:srgbClr val="008000"/>
                </a:solidFill>
              </a:rPr>
              <a:t>-EP)</a:t>
            </a:r>
          </a:p>
          <a:p>
            <a:pPr lvl="1">
              <a:lnSpc>
                <a:spcPct val="120000"/>
              </a:lnSpc>
            </a:pPr>
            <a:r>
              <a:rPr lang="en-US" sz="2900" dirty="0" smtClean="0">
                <a:solidFill>
                  <a:srgbClr val="008000"/>
                </a:solidFill>
              </a:rPr>
              <a:t>Complement Core Science research (macro-stability, kink/</a:t>
            </a:r>
            <a:r>
              <a:rPr lang="en-US" sz="2900" dirty="0" err="1" smtClean="0">
                <a:solidFill>
                  <a:srgbClr val="008000"/>
                </a:solidFill>
              </a:rPr>
              <a:t>fishbones</a:t>
            </a:r>
            <a:r>
              <a:rPr lang="en-US" sz="2900" dirty="0" smtClean="0">
                <a:solidFill>
                  <a:srgbClr val="008000"/>
                </a:solidFill>
              </a:rPr>
              <a:t>, thermal transport by AEs)</a:t>
            </a:r>
            <a:endParaRPr lang="en-US" sz="2900" dirty="0">
              <a:solidFill>
                <a:srgbClr val="008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00000"/>
                </a:solidFill>
              </a:rPr>
              <a:t>Assess NB-CD </a:t>
            </a:r>
            <a:r>
              <a:rPr lang="en-US" sz="3600" dirty="0" smtClean="0">
                <a:solidFill>
                  <a:srgbClr val="000000"/>
                </a:solidFill>
              </a:rPr>
              <a:t>efficiency, degradation </a:t>
            </a:r>
            <a:r>
              <a:rPr lang="en-US" sz="3600" dirty="0">
                <a:solidFill>
                  <a:srgbClr val="000000"/>
                </a:solidFill>
              </a:rPr>
              <a:t>by </a:t>
            </a:r>
            <a:r>
              <a:rPr lang="en-US" sz="3600" dirty="0" smtClean="0">
                <a:solidFill>
                  <a:srgbClr val="000000"/>
                </a:solidFill>
              </a:rPr>
              <a:t>instabilities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>
                <a:solidFill>
                  <a:srgbClr val="008000"/>
                </a:solidFill>
              </a:rPr>
              <a:t>Coordinating ITPA EP</a:t>
            </a:r>
            <a:r>
              <a:rPr lang="en-US" sz="3200" dirty="0">
                <a:solidFill>
                  <a:srgbClr val="008000"/>
                </a:solidFill>
              </a:rPr>
              <a:t>-</a:t>
            </a:r>
            <a:r>
              <a:rPr lang="en-US" sz="3200" dirty="0" smtClean="0">
                <a:solidFill>
                  <a:srgbClr val="008000"/>
                </a:solidFill>
              </a:rPr>
              <a:t>8</a:t>
            </a:r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Joint Experiment on NB-CD</a:t>
            </a:r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5" name="object 4"/>
          <p:cNvSpPr/>
          <p:nvPr/>
        </p:nvSpPr>
        <p:spPr>
          <a:xfrm>
            <a:off x="6934200" y="2891115"/>
            <a:ext cx="1846984" cy="1976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own Arrow 5"/>
          <p:cNvSpPr/>
          <p:nvPr/>
        </p:nvSpPr>
        <p:spPr>
          <a:xfrm rot="2601806">
            <a:off x="7541224" y="2918369"/>
            <a:ext cx="254210" cy="589110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6204247" y="685848"/>
            <a:ext cx="2956309" cy="2114502"/>
            <a:chOff x="3723075" y="1188935"/>
            <a:chExt cx="3783414" cy="3493976"/>
          </a:xfrm>
        </p:grpSpPr>
        <p:pic>
          <p:nvPicPr>
            <p:cNvPr id="8" name="Picture 13" descr="AE_antenna_sFLIP_May2014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289" y="1863511"/>
              <a:ext cx="3759200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20"/>
            <p:cNvSpPr txBox="1">
              <a:spLocks noChangeArrowheads="1"/>
            </p:cNvSpPr>
            <p:nvPr/>
          </p:nvSpPr>
          <p:spPr bwMode="auto">
            <a:xfrm>
              <a:off x="3916342" y="1188935"/>
              <a:ext cx="3545568" cy="78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0" dirty="0" err="1" smtClean="0"/>
                <a:t>Mirnovs</a:t>
              </a:r>
              <a:r>
                <a:rPr lang="en-US" sz="1200" b="0" dirty="0" smtClean="0"/>
                <a:t>, AE </a:t>
              </a:r>
              <a:r>
                <a:rPr lang="en-US" sz="1200" b="0" dirty="0"/>
                <a:t>antenna – mode stability</a:t>
              </a:r>
            </a:p>
            <a:p>
              <a:pPr algn="ctr" eaLnBrk="1" hangingPunct="1"/>
              <a:r>
                <a:rPr lang="en-US" sz="1200" b="0" dirty="0" smtClean="0"/>
                <a:t>FIDA, NPAs, </a:t>
              </a:r>
              <a:r>
                <a:rPr lang="en-US" sz="1200" b="0" dirty="0" err="1" smtClean="0"/>
                <a:t>sFLIP</a:t>
              </a:r>
              <a:r>
                <a:rPr lang="en-US" sz="1200" b="0" dirty="0" smtClean="0"/>
                <a:t> </a:t>
              </a:r>
              <a:r>
                <a:rPr lang="en-US" sz="1200" b="0" dirty="0"/>
                <a:t>– fast </a:t>
              </a:r>
              <a:r>
                <a:rPr lang="en-US" sz="1200" b="0" dirty="0" smtClean="0"/>
                <a:t>ions</a:t>
              </a:r>
              <a:endParaRPr lang="en-US" sz="1200" b="0" dirty="0"/>
            </a:p>
          </p:txBody>
        </p:sp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3723075" y="3089363"/>
              <a:ext cx="1403474" cy="330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dirty="0" smtClean="0">
                  <a:solidFill>
                    <a:srgbClr val="FF0000"/>
                  </a:solidFill>
                </a:rPr>
                <a:t>AE </a:t>
              </a:r>
              <a:r>
                <a:rPr lang="en-US" dirty="0">
                  <a:solidFill>
                    <a:srgbClr val="FF0000"/>
                  </a:solidFill>
                </a:rPr>
                <a:t>antennae</a:t>
              </a:r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6172199" y="4038598"/>
              <a:ext cx="1240121" cy="302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dirty="0" err="1">
                  <a:solidFill>
                    <a:srgbClr val="FF0000"/>
                  </a:solidFill>
                </a:rPr>
                <a:t>sFLIP</a:t>
              </a:r>
              <a:r>
                <a:rPr lang="en-US" dirty="0">
                  <a:solidFill>
                    <a:srgbClr val="FF0000"/>
                  </a:solidFill>
                </a:rPr>
                <a:t> frame</a:t>
              </a:r>
            </a:p>
          </p:txBody>
        </p:sp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3750193" y="2395780"/>
              <a:ext cx="1230145" cy="302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dirty="0" err="1">
                  <a:solidFill>
                    <a:srgbClr val="FF0000"/>
                  </a:solidFill>
                </a:rPr>
                <a:t>Mirnov</a:t>
              </a:r>
              <a:r>
                <a:rPr lang="en-US" dirty="0">
                  <a:solidFill>
                    <a:srgbClr val="FF0000"/>
                  </a:solidFill>
                </a:rPr>
                <a:t> coils</a:t>
              </a:r>
            </a:p>
          </p:txBody>
        </p:sp>
        <p:cxnSp>
          <p:nvCxnSpPr>
            <p:cNvPr id="13" name="Straight Arrow Connector 18"/>
            <p:cNvCxnSpPr>
              <a:cxnSpLocks noChangeShapeType="1"/>
            </p:cNvCxnSpPr>
            <p:nvPr/>
          </p:nvCxnSpPr>
          <p:spPr bwMode="auto">
            <a:xfrm rot="16200000" flipV="1">
              <a:off x="3720142" y="2082414"/>
              <a:ext cx="380999" cy="152400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9"/>
            <p:cNvCxnSpPr>
              <a:cxnSpLocks noChangeShapeType="1"/>
            </p:cNvCxnSpPr>
            <p:nvPr/>
          </p:nvCxnSpPr>
          <p:spPr bwMode="auto">
            <a:xfrm flipV="1">
              <a:off x="4724400" y="1943517"/>
              <a:ext cx="609600" cy="457201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4177341" y="2082414"/>
              <a:ext cx="380999" cy="152400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4925577" y="2663240"/>
              <a:ext cx="731981" cy="487219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Arrow Connector 24"/>
            <p:cNvCxnSpPr>
              <a:cxnSpLocks noChangeShapeType="1"/>
            </p:cNvCxnSpPr>
            <p:nvPr/>
          </p:nvCxnSpPr>
          <p:spPr bwMode="auto">
            <a:xfrm rot="16200000" flipH="1">
              <a:off x="4852837" y="3458721"/>
              <a:ext cx="731981" cy="327890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28"/>
            <p:cNvCxnSpPr>
              <a:cxnSpLocks noChangeShapeType="1"/>
            </p:cNvCxnSpPr>
            <p:nvPr/>
          </p:nvCxnSpPr>
          <p:spPr bwMode="auto">
            <a:xfrm rot="10800000">
              <a:off x="5791200" y="3581400"/>
              <a:ext cx="762000" cy="427182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TextBox 18"/>
          <p:cNvSpPr txBox="1"/>
          <p:nvPr/>
        </p:nvSpPr>
        <p:spPr>
          <a:xfrm>
            <a:off x="8221422" y="4949237"/>
            <a:ext cx="598872" cy="184666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charge 2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720646" y="2151674"/>
            <a:ext cx="2615306" cy="184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0" rIns="91440" bIns="0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FF0000"/>
                </a:solidFill>
              </a:rPr>
              <a:t>see </a:t>
            </a:r>
            <a:r>
              <a:rPr lang="en-US" sz="1200" i="1" dirty="0" err="1" smtClean="0">
                <a:solidFill>
                  <a:srgbClr val="FF0000"/>
                </a:solidFill>
              </a:rPr>
              <a:t>Guttenfelder</a:t>
            </a:r>
            <a:r>
              <a:rPr lang="en-US" sz="1200" i="1" dirty="0" smtClean="0">
                <a:solidFill>
                  <a:srgbClr val="FF0000"/>
                </a:solidFill>
              </a:rPr>
              <a:t> &amp; </a:t>
            </a:r>
            <a:r>
              <a:rPr lang="en-US" sz="1200" i="1" dirty="0" err="1" smtClean="0">
                <a:solidFill>
                  <a:srgbClr val="FF0000"/>
                </a:solidFill>
              </a:rPr>
              <a:t>Sabbagh’s</a:t>
            </a:r>
            <a:r>
              <a:rPr lang="en-US" sz="1200" i="1" dirty="0" smtClean="0">
                <a:solidFill>
                  <a:srgbClr val="FF0000"/>
                </a:solidFill>
              </a:rPr>
              <a:t> talks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0" y="3105150"/>
            <a:ext cx="7086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000000"/>
                </a:solidFill>
              </a:rPr>
              <a:t>Provide alternative scenarios </a:t>
            </a:r>
            <a:r>
              <a:rPr lang="en-US" sz="3600" dirty="0" err="1" smtClean="0">
                <a:solidFill>
                  <a:srgbClr val="000000"/>
                </a:solidFill>
              </a:rPr>
              <a:t>wrt</a:t>
            </a:r>
            <a:r>
              <a:rPr lang="en-US" sz="3600" dirty="0" smtClean="0">
                <a:solidFill>
                  <a:srgbClr val="000000"/>
                </a:solidFill>
              </a:rPr>
              <a:t> conventional R/a devices</a:t>
            </a:r>
            <a:endParaRPr lang="en-US" sz="2900" dirty="0" smtClean="0">
              <a:solidFill>
                <a:srgbClr val="008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900" dirty="0" smtClean="0">
                <a:solidFill>
                  <a:srgbClr val="008000"/>
                </a:solidFill>
              </a:rPr>
              <a:t>Challenge model validation &amp; projections to future devices (ITER, FNSF, DEMO)</a:t>
            </a:r>
          </a:p>
          <a:p>
            <a:pPr lvl="1">
              <a:lnSpc>
                <a:spcPct val="120000"/>
              </a:lnSpc>
            </a:pPr>
            <a:endParaRPr lang="en-US" dirty="0" smtClean="0">
              <a:solidFill>
                <a:srgbClr val="008000"/>
              </a:solidFill>
            </a:endParaRPr>
          </a:p>
          <a:p>
            <a:pPr marL="344488" lvl="1" indent="-230188">
              <a:lnSpc>
                <a:spcPct val="120000"/>
              </a:lnSpc>
              <a:buFont typeface="Lucida Grande"/>
              <a:buChar char="&gt;"/>
            </a:pPr>
            <a:r>
              <a:rPr lang="en-US" altLang="en-US" sz="4200" i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Integrate EP physics with plasma scenarios</a:t>
            </a:r>
          </a:p>
          <a:p>
            <a:pPr marL="344488" lvl="1" indent="-230188">
              <a:lnSpc>
                <a:spcPct val="120000"/>
              </a:lnSpc>
              <a:buFont typeface="Lucida Grande"/>
              <a:buChar char="&gt;"/>
            </a:pPr>
            <a:r>
              <a:rPr lang="en-US" altLang="en-US" sz="4200" i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Develop tools for mitigation/suppression (</a:t>
            </a:r>
            <a:r>
              <a:rPr lang="en-US" altLang="en-US" sz="4200" i="1" u="sng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control</a:t>
            </a:r>
            <a:r>
              <a:rPr lang="en-US" altLang="en-US" sz="4200" i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) of EP-driven instabilities</a:t>
            </a:r>
          </a:p>
        </p:txBody>
      </p:sp>
    </p:spTree>
    <p:extLst>
      <p:ext uri="{BB962C8B-B14F-4D97-AF65-F5344CB8AC3E}">
        <p14:creationId xmlns:p14="http://schemas.microsoft.com/office/powerpoint/2010/main" val="143017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7" y="895351"/>
            <a:ext cx="8932943" cy="4190999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 smtClean="0">
                <a:solidFill>
                  <a:srgbClr val="000000"/>
                </a:solidFill>
              </a:rPr>
              <a:t>Understand physics of “bursting/chirping” </a:t>
            </a:r>
            <a:r>
              <a:rPr lang="en-US" sz="2300" dirty="0" err="1" smtClean="0">
                <a:solidFill>
                  <a:srgbClr val="000000"/>
                </a:solidFill>
              </a:rPr>
              <a:t>vs</a:t>
            </a:r>
            <a:r>
              <a:rPr lang="en-US" sz="2300" dirty="0" smtClean="0">
                <a:solidFill>
                  <a:srgbClr val="000000"/>
                </a:solidFill>
              </a:rPr>
              <a:t> quasi-stationary TAEs</a:t>
            </a:r>
            <a:endParaRPr lang="en-US" sz="2300" dirty="0">
              <a:solidFill>
                <a:srgbClr val="000000"/>
              </a:solidFill>
            </a:endParaRPr>
          </a:p>
          <a:p>
            <a:pPr lvl="1"/>
            <a:r>
              <a:rPr lang="en-US" sz="1900" i="1" dirty="0" smtClean="0">
                <a:solidFill>
                  <a:srgbClr val="000090"/>
                </a:solidFill>
              </a:rPr>
              <a:t>See next slide</a:t>
            </a:r>
            <a:endParaRPr lang="en-US" sz="1500" i="1" dirty="0" smtClean="0">
              <a:solidFill>
                <a:srgbClr val="008000"/>
              </a:solidFill>
            </a:endParaRPr>
          </a:p>
          <a:p>
            <a:pPr lvl="1">
              <a:buFont typeface="Lucida Grande"/>
              <a:buChar char="&gt;"/>
            </a:pPr>
            <a:endParaRPr lang="en-US" sz="1500" dirty="0" smtClean="0">
              <a:solidFill>
                <a:srgbClr val="008000"/>
              </a:solidFill>
            </a:endParaRPr>
          </a:p>
          <a:p>
            <a:r>
              <a:rPr lang="en-US" sz="2300" dirty="0" smtClean="0">
                <a:solidFill>
                  <a:srgbClr val="000000"/>
                </a:solidFill>
              </a:rPr>
              <a:t>Observed GAE suppression, counter-TAEs w/ OA-NBCD</a:t>
            </a:r>
          </a:p>
          <a:p>
            <a:pPr lvl="1">
              <a:buFont typeface="Lucida Grande"/>
              <a:buChar char="&gt;"/>
            </a:pPr>
            <a:r>
              <a:rPr lang="en-US" sz="1900" dirty="0" smtClean="0">
                <a:solidFill>
                  <a:srgbClr val="000090"/>
                </a:solidFill>
              </a:rPr>
              <a:t>Analysis reveals key ingredients for AE destabilization</a:t>
            </a:r>
          </a:p>
          <a:p>
            <a:pPr lvl="2"/>
            <a:r>
              <a:rPr lang="en-US" sz="1500" dirty="0" smtClean="0">
                <a:solidFill>
                  <a:srgbClr val="008000"/>
                </a:solidFill>
              </a:rPr>
              <a:t>Super- </a:t>
            </a:r>
            <a:r>
              <a:rPr lang="en-US" sz="1500" dirty="0" err="1" smtClean="0">
                <a:solidFill>
                  <a:srgbClr val="008000"/>
                </a:solidFill>
              </a:rPr>
              <a:t>vs</a:t>
            </a:r>
            <a:r>
              <a:rPr lang="en-US" sz="1500" dirty="0" smtClean="0">
                <a:solidFill>
                  <a:srgbClr val="008000"/>
                </a:solidFill>
              </a:rPr>
              <a:t> sub-</a:t>
            </a:r>
            <a:r>
              <a:rPr lang="en-US" sz="1500" dirty="0" err="1" smtClean="0">
                <a:solidFill>
                  <a:srgbClr val="008000"/>
                </a:solidFill>
              </a:rPr>
              <a:t>Alfvenic</a:t>
            </a:r>
            <a:r>
              <a:rPr lang="en-US" sz="1500" dirty="0" smtClean="0">
                <a:solidFill>
                  <a:srgbClr val="008000"/>
                </a:solidFill>
              </a:rPr>
              <a:t> ions (NSTX-U </a:t>
            </a:r>
            <a:r>
              <a:rPr lang="en-US" sz="1500" dirty="0" err="1" smtClean="0">
                <a:solidFill>
                  <a:srgbClr val="008000"/>
                </a:solidFill>
              </a:rPr>
              <a:t>vs</a:t>
            </a:r>
            <a:r>
              <a:rPr lang="en-US" sz="1500" dirty="0" smtClean="0">
                <a:solidFill>
                  <a:srgbClr val="008000"/>
                </a:solidFill>
              </a:rPr>
              <a:t> DIII-D), competition in </a:t>
            </a:r>
            <a:r>
              <a:rPr lang="en-US" sz="1500" u="sng" dirty="0" smtClean="0">
                <a:solidFill>
                  <a:srgbClr val="008000"/>
                </a:solidFill>
              </a:rPr>
              <a:t>phase space </a:t>
            </a:r>
            <a:r>
              <a:rPr lang="en-US" sz="1500" dirty="0" smtClean="0">
                <a:solidFill>
                  <a:srgbClr val="008000"/>
                </a:solidFill>
              </a:rPr>
              <a:t>gradients</a:t>
            </a:r>
          </a:p>
          <a:p>
            <a:pPr lvl="1"/>
            <a:r>
              <a:rPr lang="en-US" sz="1900" dirty="0" smtClean="0">
                <a:solidFill>
                  <a:srgbClr val="000090"/>
                </a:solidFill>
              </a:rPr>
              <a:t>Additional tool to investigate thermal transport by AEs</a:t>
            </a:r>
          </a:p>
          <a:p>
            <a:pPr lvl="2"/>
            <a:endParaRPr lang="en-US" sz="1900" dirty="0" smtClean="0">
              <a:solidFill>
                <a:srgbClr val="000090"/>
              </a:solidFill>
            </a:endParaRPr>
          </a:p>
          <a:p>
            <a:r>
              <a:rPr lang="en-US" sz="2300" dirty="0" smtClean="0"/>
              <a:t>Development/validation of reduced EP transport models</a:t>
            </a:r>
          </a:p>
          <a:p>
            <a:pPr lvl="1"/>
            <a:r>
              <a:rPr lang="en-US" sz="1900" dirty="0" smtClean="0">
                <a:solidFill>
                  <a:srgbClr val="000090"/>
                </a:solidFill>
              </a:rPr>
              <a:t>Being extended to several classes of instabilities (</a:t>
            </a:r>
            <a:r>
              <a:rPr lang="en-US" sz="1900" dirty="0" err="1" smtClean="0">
                <a:solidFill>
                  <a:srgbClr val="000090"/>
                </a:solidFill>
              </a:rPr>
              <a:t>marco</a:t>
            </a:r>
            <a:r>
              <a:rPr lang="en-US" sz="1900" dirty="0" smtClean="0">
                <a:solidFill>
                  <a:srgbClr val="000090"/>
                </a:solidFill>
              </a:rPr>
              <a:t>-stability, kink/fishbone, </a:t>
            </a:r>
            <a:r>
              <a:rPr lang="en-US" sz="1900" dirty="0" err="1" smtClean="0">
                <a:solidFill>
                  <a:srgbClr val="000090"/>
                </a:solidFill>
              </a:rPr>
              <a:t>sawtooth</a:t>
            </a:r>
            <a:r>
              <a:rPr lang="en-US" sz="1900" dirty="0" smtClean="0">
                <a:solidFill>
                  <a:srgbClr val="000090"/>
                </a:solidFill>
              </a:rPr>
              <a:t>)</a:t>
            </a:r>
          </a:p>
          <a:p>
            <a:pPr lvl="2"/>
            <a:r>
              <a:rPr lang="en-US" sz="1500" dirty="0" smtClean="0">
                <a:solidFill>
                  <a:srgbClr val="008000"/>
                </a:solidFill>
              </a:rPr>
              <a:t>Connects to Macro, Scenarios TSG work</a:t>
            </a:r>
            <a:r>
              <a:rPr lang="en-US" sz="1500" dirty="0" smtClean="0">
                <a:solidFill>
                  <a:srgbClr val="000090"/>
                </a:solidFill>
              </a:rPr>
              <a:t> </a:t>
            </a:r>
          </a:p>
          <a:p>
            <a:pPr lvl="1"/>
            <a:r>
              <a:rPr lang="en-US" sz="1900" dirty="0" smtClean="0">
                <a:solidFill>
                  <a:srgbClr val="000090"/>
                </a:solidFill>
              </a:rPr>
              <a:t>Collaboration with several devices (DIII-D, MAST-U, TCV + other ITPA-EP participating facilities)</a:t>
            </a:r>
          </a:p>
          <a:p>
            <a:pPr lvl="1"/>
            <a:endParaRPr lang="en-US" sz="1900" dirty="0" smtClean="0">
              <a:solidFill>
                <a:srgbClr val="000090"/>
              </a:solidFill>
            </a:endParaRPr>
          </a:p>
          <a:p>
            <a:r>
              <a:rPr lang="en-US" sz="2300" dirty="0" smtClean="0">
                <a:solidFill>
                  <a:srgbClr val="000000"/>
                </a:solidFill>
              </a:rPr>
              <a:t>Characterize NBI+RF synergy (restart of plasma ops)</a:t>
            </a:r>
          </a:p>
          <a:p>
            <a:pPr lvl="1"/>
            <a:r>
              <a:rPr lang="en-US" sz="1900" dirty="0" smtClean="0">
                <a:solidFill>
                  <a:srgbClr val="000090"/>
                </a:solidFill>
              </a:rPr>
              <a:t>Important to understand RF-driven TAEs (JET, AUG, </a:t>
            </a:r>
            <a:r>
              <a:rPr lang="is-IS" sz="1900" dirty="0" smtClean="0">
                <a:solidFill>
                  <a:srgbClr val="000090"/>
                </a:solidFill>
              </a:rPr>
              <a:t>…, ITER and RF-heated ST-FNSF</a:t>
            </a:r>
            <a:r>
              <a:rPr lang="en-US" sz="1900" dirty="0" smtClean="0">
                <a:solidFill>
                  <a:srgbClr val="000090"/>
                </a:solidFill>
              </a:rPr>
              <a:t>)</a:t>
            </a:r>
          </a:p>
          <a:p>
            <a:pPr lvl="1"/>
            <a:r>
              <a:rPr lang="en-US" sz="1900" dirty="0" smtClean="0">
                <a:solidFill>
                  <a:srgbClr val="000090"/>
                </a:solidFill>
              </a:rPr>
              <a:t>Validate models (under development for TRANSP) -&gt; export to JET DT, ITER</a:t>
            </a:r>
            <a:endParaRPr lang="en-US" sz="1900" dirty="0">
              <a:solidFill>
                <a:srgbClr val="00009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Unique NSTX-U capabilities complement other devices </a:t>
            </a:r>
            <a:br>
              <a:rPr lang="en-US" sz="2800" dirty="0" smtClean="0"/>
            </a:br>
            <a:r>
              <a:rPr lang="en-US" sz="2800" dirty="0" smtClean="0"/>
              <a:t>for rapid progress in EP physics through collaborative work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38262" y="2306027"/>
            <a:ext cx="1492983" cy="153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0" rIns="91440" bIns="0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FF0000"/>
                </a:solidFill>
              </a:rPr>
              <a:t>see </a:t>
            </a:r>
            <a:r>
              <a:rPr lang="en-US" sz="1000" i="1" dirty="0" err="1" smtClean="0">
                <a:solidFill>
                  <a:srgbClr val="FF0000"/>
                </a:solidFill>
              </a:rPr>
              <a:t>Guttenfelder’s</a:t>
            </a:r>
            <a:r>
              <a:rPr lang="en-US" sz="1000" i="1" dirty="0" smtClean="0">
                <a:solidFill>
                  <a:srgbClr val="FF0000"/>
                </a:solidFill>
              </a:rPr>
              <a:t> talk</a:t>
            </a:r>
            <a:endParaRPr lang="en-US" sz="10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9887" y="3238013"/>
            <a:ext cx="1930365" cy="153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0" rIns="91440" bIns="0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FF0000"/>
                </a:solidFill>
              </a:rPr>
              <a:t>see </a:t>
            </a:r>
            <a:r>
              <a:rPr lang="en-US" sz="1000" i="1" dirty="0" err="1" smtClean="0">
                <a:solidFill>
                  <a:srgbClr val="FF0000"/>
                </a:solidFill>
              </a:rPr>
              <a:t>Battaglia</a:t>
            </a:r>
            <a:r>
              <a:rPr lang="en-US" sz="1000" i="1" dirty="0" smtClean="0">
                <a:solidFill>
                  <a:srgbClr val="FF0000"/>
                </a:solidFill>
              </a:rPr>
              <a:t>, </a:t>
            </a:r>
            <a:r>
              <a:rPr lang="en-US" sz="1000" i="1" dirty="0" err="1" smtClean="0">
                <a:solidFill>
                  <a:srgbClr val="FF0000"/>
                </a:solidFill>
              </a:rPr>
              <a:t>Sabbagh’s</a:t>
            </a:r>
            <a:r>
              <a:rPr lang="en-US" sz="1000" i="1" dirty="0" smtClean="0">
                <a:solidFill>
                  <a:srgbClr val="FF0000"/>
                </a:solidFill>
              </a:rPr>
              <a:t> talks</a:t>
            </a:r>
            <a:endParaRPr lang="en-US" sz="10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1422" y="4949237"/>
            <a:ext cx="598872" cy="184666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charge 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6692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6010"/>
          </a:xfrm>
        </p:spPr>
        <p:txBody>
          <a:bodyPr/>
          <a:lstStyle/>
          <a:p>
            <a:r>
              <a:rPr lang="en-US" dirty="0">
                <a:latin typeface="Arial" charset="0"/>
                <a:cs typeface="Geneva" charset="0"/>
              </a:rPr>
              <a:t>Goals &amp; Plans </a:t>
            </a:r>
            <a:r>
              <a:rPr lang="en-US" dirty="0" smtClean="0">
                <a:latin typeface="Arial" charset="0"/>
                <a:cs typeface="Geneva" charset="0"/>
              </a:rPr>
              <a:t>for year 1-5 (1)</a:t>
            </a:r>
            <a:endParaRPr lang="en-US" dirty="0">
              <a:latin typeface="Arial" charset="0"/>
              <a:cs typeface="Geneva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02" y="781116"/>
            <a:ext cx="9080500" cy="41717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Clr>
                <a:srgbClr val="010000"/>
              </a:buClr>
            </a:pPr>
            <a:r>
              <a:rPr lang="en-US" dirty="0" smtClean="0">
                <a:latin typeface="Arial" charset="0"/>
                <a:cs typeface="Geneva" charset="0"/>
              </a:rPr>
              <a:t>Extend characterization of </a:t>
            </a:r>
            <a:r>
              <a:rPr lang="en-US" dirty="0">
                <a:latin typeface="Arial" charset="0"/>
                <a:cs typeface="Geneva" charset="0"/>
              </a:rPr>
              <a:t>fast ion distribution with 2</a:t>
            </a:r>
            <a:r>
              <a:rPr lang="en-US" baseline="30000" dirty="0">
                <a:latin typeface="Arial" charset="0"/>
                <a:cs typeface="Geneva" charset="0"/>
              </a:rPr>
              <a:t>nd</a:t>
            </a:r>
            <a:r>
              <a:rPr lang="en-US" dirty="0">
                <a:latin typeface="Arial" charset="0"/>
                <a:cs typeface="Geneva" charset="0"/>
              </a:rPr>
              <a:t> NB </a:t>
            </a:r>
            <a:r>
              <a:rPr lang="en-US" dirty="0" smtClean="0">
                <a:latin typeface="Arial" charset="0"/>
                <a:cs typeface="Geneva" charset="0"/>
              </a:rPr>
              <a:t>line beyond FY-16</a:t>
            </a:r>
            <a:endParaRPr lang="en-US" dirty="0">
              <a:latin typeface="Arial" charset="0"/>
              <a:cs typeface="Geneva" charset="0"/>
            </a:endParaRPr>
          </a:p>
          <a:p>
            <a:pPr lvl="1">
              <a:lnSpc>
                <a:spcPct val="120000"/>
              </a:lnSpc>
              <a:buClr>
                <a:srgbClr val="010000"/>
              </a:buClr>
            </a:pPr>
            <a:r>
              <a:rPr lang="en-US" dirty="0">
                <a:latin typeface="Arial" charset="0"/>
                <a:ea typeface="Geneva" charset="0"/>
              </a:rPr>
              <a:t>Use FIDA, </a:t>
            </a:r>
            <a:r>
              <a:rPr lang="en-US" dirty="0" err="1">
                <a:latin typeface="Arial" charset="0"/>
                <a:ea typeface="Geneva" charset="0"/>
              </a:rPr>
              <a:t>ssNPA</a:t>
            </a:r>
            <a:r>
              <a:rPr lang="en-US" dirty="0">
                <a:latin typeface="Arial" charset="0"/>
                <a:ea typeface="Geneva" charset="0"/>
              </a:rPr>
              <a:t>, </a:t>
            </a:r>
            <a:r>
              <a:rPr lang="en-US" dirty="0" err="1">
                <a:latin typeface="Arial" charset="0"/>
                <a:ea typeface="Geneva" charset="0"/>
              </a:rPr>
              <a:t>sFLIP</a:t>
            </a:r>
            <a:r>
              <a:rPr lang="en-US" dirty="0">
                <a:latin typeface="Arial" charset="0"/>
                <a:ea typeface="Geneva" charset="0"/>
              </a:rPr>
              <a:t> to measure fast ion profile and losses</a:t>
            </a:r>
          </a:p>
          <a:p>
            <a:pPr lvl="1">
              <a:lnSpc>
                <a:spcPct val="120000"/>
              </a:lnSpc>
              <a:buClr>
                <a:srgbClr val="010000"/>
              </a:buClr>
            </a:pPr>
            <a:r>
              <a:rPr lang="en-US" dirty="0">
                <a:latin typeface="Arial" charset="0"/>
                <a:ea typeface="Geneva" charset="0"/>
              </a:rPr>
              <a:t>Compare with classical predictions from </a:t>
            </a:r>
            <a:r>
              <a:rPr lang="en-US" dirty="0" smtClean="0">
                <a:latin typeface="Arial" charset="0"/>
                <a:ea typeface="Geneva" charset="0"/>
              </a:rPr>
              <a:t>TRANSP</a:t>
            </a:r>
            <a:endParaRPr lang="en-US" dirty="0">
              <a:latin typeface="Arial" charset="0"/>
              <a:ea typeface="Geneva" charset="0"/>
            </a:endParaRPr>
          </a:p>
          <a:p>
            <a:pPr>
              <a:lnSpc>
                <a:spcPct val="120000"/>
              </a:lnSpc>
              <a:buClr>
                <a:srgbClr val="010000"/>
              </a:buClr>
            </a:pPr>
            <a:r>
              <a:rPr lang="en-US" dirty="0" smtClean="0">
                <a:latin typeface="Arial" charset="0"/>
                <a:cs typeface="Geneva" charset="0"/>
              </a:rPr>
              <a:t>Assess </a:t>
            </a:r>
            <a:r>
              <a:rPr lang="en-US" dirty="0">
                <a:latin typeface="Arial" charset="0"/>
                <a:cs typeface="Geneva" charset="0"/>
              </a:rPr>
              <a:t>effects of broadened pressure, NB</a:t>
            </a:r>
            <a:r>
              <a:rPr lang="en-US" dirty="0" smtClean="0">
                <a:latin typeface="Arial" charset="0"/>
                <a:cs typeface="Geneva" charset="0"/>
              </a:rPr>
              <a:t>-CD profile </a:t>
            </a:r>
            <a:r>
              <a:rPr lang="en-US" dirty="0">
                <a:latin typeface="Arial" charset="0"/>
                <a:cs typeface="Geneva" charset="0"/>
              </a:rPr>
              <a:t>on plasma </a:t>
            </a:r>
            <a:r>
              <a:rPr lang="en-US" dirty="0" smtClean="0">
                <a:latin typeface="Arial" charset="0"/>
                <a:cs typeface="Geneva" charset="0"/>
              </a:rPr>
              <a:t>stability/performance</a:t>
            </a:r>
            <a:endParaRPr lang="en-US" dirty="0">
              <a:latin typeface="Arial" charset="0"/>
              <a:cs typeface="Geneva" charset="0"/>
            </a:endParaRPr>
          </a:p>
          <a:p>
            <a:pPr lvl="1">
              <a:lnSpc>
                <a:spcPct val="120000"/>
              </a:lnSpc>
              <a:buClr>
                <a:srgbClr val="010000"/>
              </a:buClr>
            </a:pPr>
            <a:r>
              <a:rPr lang="en-US" dirty="0">
                <a:latin typeface="Arial" charset="0"/>
                <a:ea typeface="Geneva" charset="0"/>
              </a:rPr>
              <a:t>Compare with </a:t>
            </a:r>
            <a:r>
              <a:rPr lang="en-US" dirty="0" smtClean="0">
                <a:latin typeface="Arial" charset="0"/>
                <a:ea typeface="Geneva" charset="0"/>
              </a:rPr>
              <a:t>time-dependent simulations</a:t>
            </a:r>
          </a:p>
          <a:p>
            <a:pPr lvl="1">
              <a:lnSpc>
                <a:spcPct val="120000"/>
              </a:lnSpc>
              <a:buClr>
                <a:srgbClr val="010000"/>
              </a:buClr>
            </a:pPr>
            <a:r>
              <a:rPr lang="en-US" dirty="0" smtClean="0">
                <a:latin typeface="Arial" charset="0"/>
                <a:ea typeface="Geneva" charset="0"/>
              </a:rPr>
              <a:t>Investigate </a:t>
            </a:r>
            <a:r>
              <a:rPr lang="en-US" dirty="0">
                <a:latin typeface="Arial" charset="0"/>
                <a:ea typeface="Geneva" charset="0"/>
              </a:rPr>
              <a:t>effects on *AE </a:t>
            </a:r>
            <a:r>
              <a:rPr lang="en-US" dirty="0" smtClean="0">
                <a:latin typeface="Arial" charset="0"/>
                <a:ea typeface="Geneva" charset="0"/>
              </a:rPr>
              <a:t>stability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latin typeface="Arial" charset="0"/>
                <a:ea typeface="Geneva" charset="0"/>
              </a:rPr>
              <a:t>Characterize mode structure with </a:t>
            </a:r>
            <a:r>
              <a:rPr lang="en-US" dirty="0" err="1">
                <a:latin typeface="Arial" charset="0"/>
                <a:ea typeface="Geneva" charset="0"/>
              </a:rPr>
              <a:t>reflectometers</a:t>
            </a:r>
            <a:r>
              <a:rPr lang="en-US" dirty="0">
                <a:latin typeface="Arial" charset="0"/>
                <a:ea typeface="Geneva" charset="0"/>
              </a:rPr>
              <a:t>, BES</a:t>
            </a:r>
            <a:endParaRPr lang="en-US" dirty="0" smtClean="0">
              <a:latin typeface="Arial" charset="0"/>
              <a:ea typeface="Geneva" charset="0"/>
            </a:endParaRPr>
          </a:p>
          <a:p>
            <a:pPr lvl="2">
              <a:lnSpc>
                <a:spcPct val="120000"/>
              </a:lnSpc>
            </a:pPr>
            <a:r>
              <a:rPr lang="en-US" dirty="0" smtClean="0">
                <a:latin typeface="Arial" charset="0"/>
                <a:ea typeface="Geneva" charset="0"/>
              </a:rPr>
              <a:t>Characterize </a:t>
            </a:r>
            <a:r>
              <a:rPr lang="en-US" dirty="0">
                <a:latin typeface="Arial" charset="0"/>
                <a:ea typeface="Geneva" charset="0"/>
              </a:rPr>
              <a:t>damping rate through *AE </a:t>
            </a:r>
            <a:r>
              <a:rPr lang="en-US" dirty="0" smtClean="0">
                <a:latin typeface="Arial" charset="0"/>
                <a:ea typeface="Geneva" charset="0"/>
              </a:rPr>
              <a:t>antenna (TAEs, RSAEs)</a:t>
            </a:r>
            <a:endParaRPr lang="en-US" dirty="0">
              <a:latin typeface="Arial" charset="0"/>
              <a:ea typeface="Geneva" charset="0"/>
            </a:endParaRPr>
          </a:p>
          <a:p>
            <a:pPr lvl="2">
              <a:lnSpc>
                <a:spcPct val="120000"/>
              </a:lnSpc>
            </a:pPr>
            <a:r>
              <a:rPr lang="en-US" dirty="0">
                <a:latin typeface="Arial" charset="0"/>
                <a:ea typeface="Geneva" charset="0"/>
              </a:rPr>
              <a:t>Compare with linear/nonlinear </a:t>
            </a:r>
            <a:r>
              <a:rPr lang="en-US" dirty="0" smtClean="0">
                <a:latin typeface="Arial" charset="0"/>
                <a:ea typeface="Geneva" charset="0"/>
              </a:rPr>
              <a:t>codes</a:t>
            </a:r>
            <a:endParaRPr lang="en-US" dirty="0">
              <a:latin typeface="Arial" charset="0"/>
              <a:ea typeface="Geneva" charset="0"/>
            </a:endParaRPr>
          </a:p>
          <a:p>
            <a:pPr>
              <a:lnSpc>
                <a:spcPct val="120000"/>
              </a:lnSpc>
              <a:buClr>
                <a:srgbClr val="010000"/>
              </a:buClr>
            </a:pPr>
            <a:r>
              <a:rPr lang="en-US" dirty="0" smtClean="0">
                <a:latin typeface="Arial" charset="0"/>
                <a:cs typeface="Geneva" charset="0"/>
              </a:rPr>
              <a:t>Characterize </a:t>
            </a:r>
            <a:r>
              <a:rPr lang="en-US" dirty="0">
                <a:latin typeface="Arial" charset="0"/>
                <a:cs typeface="Geneva" charset="0"/>
              </a:rPr>
              <a:t>scenarios with combined NBI+HHFW</a:t>
            </a:r>
          </a:p>
          <a:p>
            <a:pPr lvl="1">
              <a:lnSpc>
                <a:spcPct val="120000"/>
              </a:lnSpc>
              <a:buClr>
                <a:srgbClr val="010000"/>
              </a:buClr>
            </a:pPr>
            <a:r>
              <a:rPr lang="en-US" dirty="0">
                <a:latin typeface="Arial" charset="0"/>
                <a:ea typeface="Geneva" charset="0"/>
              </a:rPr>
              <a:t>Assess RF power deposition on fast ions as a function of RF injected spectrum, power</a:t>
            </a:r>
          </a:p>
        </p:txBody>
      </p:sp>
      <p:sp>
        <p:nvSpPr>
          <p:cNvPr id="3789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4972261"/>
            <a:ext cx="762000" cy="1145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62" tIns="36631" rIns="73262" bIns="36631"/>
          <a:lstStyle>
            <a:lvl1pPr eaLnBrk="0" hangingPunct="0">
              <a:defRPr sz="10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0390898" indent="-30024589" eaLnBrk="0" hangingPunct="0">
              <a:defRPr sz="10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10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10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10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366309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732617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098926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465235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fld id="{A36E1EA5-5B74-5B4E-825E-4CAC199123A3}" type="slidenum">
              <a:rPr lang="en-US" sz="800" i="0">
                <a:solidFill>
                  <a:schemeClr val="accent2"/>
                </a:solidFill>
                <a:latin typeface="Arial" charset="0"/>
              </a:rPr>
              <a:pPr/>
              <a:t>16</a:t>
            </a:fld>
            <a:endParaRPr lang="en-US" sz="800" i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4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6010"/>
          </a:xfrm>
        </p:spPr>
        <p:txBody>
          <a:bodyPr/>
          <a:lstStyle/>
          <a:p>
            <a:r>
              <a:rPr lang="en-US" dirty="0">
                <a:latin typeface="Arial" charset="0"/>
                <a:cs typeface="Geneva" charset="0"/>
              </a:rPr>
              <a:t>Goals &amp; Plans for year 1-5 </a:t>
            </a:r>
            <a:r>
              <a:rPr lang="en-US" dirty="0" smtClean="0">
                <a:latin typeface="Arial" charset="0"/>
                <a:cs typeface="Geneva" charset="0"/>
              </a:rPr>
              <a:t>(</a:t>
            </a:r>
            <a:r>
              <a:rPr lang="en-US" dirty="0">
                <a:latin typeface="Arial" charset="0"/>
                <a:cs typeface="Geneva" charset="0"/>
              </a:rPr>
              <a:t>2)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32" y="819149"/>
            <a:ext cx="8989868" cy="4073269"/>
          </a:xfrm>
        </p:spPr>
        <p:txBody>
          <a:bodyPr>
            <a:normAutofit fontScale="62500" lnSpcReduction="20000"/>
          </a:bodyPr>
          <a:lstStyle/>
          <a:p>
            <a:pPr marL="169863" indent="-169863">
              <a:lnSpc>
                <a:spcPct val="120000"/>
              </a:lnSpc>
            </a:pPr>
            <a:r>
              <a:rPr lang="en-US" dirty="0" smtClean="0">
                <a:latin typeface="Arial" charset="0"/>
                <a:cs typeface="Geneva" charset="0"/>
              </a:rPr>
              <a:t>Extend </a:t>
            </a:r>
            <a:r>
              <a:rPr lang="en-US" dirty="0">
                <a:latin typeface="Arial" charset="0"/>
                <a:cs typeface="Geneva" charset="0"/>
              </a:rPr>
              <a:t>*AE studies to nonlinear, multi-mode regimes</a:t>
            </a:r>
          </a:p>
          <a:p>
            <a:pPr marL="169863" indent="-169863">
              <a:lnSpc>
                <a:spcPct val="120000"/>
              </a:lnSpc>
            </a:pPr>
            <a:r>
              <a:rPr lang="en-US" dirty="0" smtClean="0">
                <a:latin typeface="Arial" charset="0"/>
                <a:ea typeface="Geneva" charset="0"/>
              </a:rPr>
              <a:t>Study </a:t>
            </a:r>
            <a:r>
              <a:rPr lang="en-US" dirty="0">
                <a:latin typeface="Arial" charset="0"/>
                <a:ea typeface="Geneva" charset="0"/>
              </a:rPr>
              <a:t>GAE/CAE effects on electron thermal transport at higher </a:t>
            </a:r>
            <a:r>
              <a:rPr lang="en-US" dirty="0" err="1" smtClean="0">
                <a:latin typeface="Arial" charset="0"/>
                <a:ea typeface="Geneva" charset="0"/>
              </a:rPr>
              <a:t>B</a:t>
            </a:r>
            <a:r>
              <a:rPr lang="en-US" baseline="-25000" dirty="0" err="1" smtClean="0">
                <a:latin typeface="Arial" charset="0"/>
                <a:ea typeface="Geneva" charset="0"/>
              </a:rPr>
              <a:t>t</a:t>
            </a:r>
            <a:r>
              <a:rPr lang="en-US" dirty="0" smtClean="0">
                <a:latin typeface="Arial" charset="0"/>
                <a:ea typeface="Geneva" charset="0"/>
              </a:rPr>
              <a:t> and current</a:t>
            </a:r>
          </a:p>
          <a:p>
            <a:pPr marL="344488" lvl="1" indent="-174625">
              <a:lnSpc>
                <a:spcPct val="120000"/>
              </a:lnSpc>
            </a:pPr>
            <a:r>
              <a:rPr lang="en-US" dirty="0" smtClean="0">
                <a:latin typeface="Arial" charset="0"/>
                <a:ea typeface="Geneva" charset="0"/>
              </a:rPr>
              <a:t>Joint task with </a:t>
            </a:r>
            <a:r>
              <a:rPr lang="en-US" dirty="0">
                <a:latin typeface="Arial" charset="0"/>
                <a:ea typeface="Geneva" charset="0"/>
              </a:rPr>
              <a:t>T&amp;</a:t>
            </a:r>
            <a:r>
              <a:rPr lang="en-US" dirty="0" smtClean="0">
                <a:latin typeface="Arial" charset="0"/>
                <a:ea typeface="Geneva" charset="0"/>
              </a:rPr>
              <a:t>T-TSG</a:t>
            </a:r>
            <a:endParaRPr lang="en-US" dirty="0">
              <a:latin typeface="Arial" charset="0"/>
              <a:cs typeface="Geneva" charset="0"/>
            </a:endParaRPr>
          </a:p>
          <a:p>
            <a:pPr marL="344488" lvl="1" indent="-174625">
              <a:lnSpc>
                <a:spcPct val="120000"/>
              </a:lnSpc>
            </a:pPr>
            <a:r>
              <a:rPr lang="en-US" sz="2500" dirty="0">
                <a:latin typeface="Arial" charset="0"/>
                <a:cs typeface="Geneva" charset="0"/>
              </a:rPr>
              <a:t>Validate codes for GAE/CAE modes</a:t>
            </a:r>
            <a:endParaRPr lang="en-US" sz="2500" dirty="0" smtClean="0">
              <a:latin typeface="Arial" charset="0"/>
              <a:cs typeface="Geneva" charset="0"/>
            </a:endParaRPr>
          </a:p>
          <a:p>
            <a:pPr marL="169863" indent="-169863">
              <a:lnSpc>
                <a:spcPct val="120000"/>
              </a:lnSpc>
            </a:pPr>
            <a:r>
              <a:rPr lang="en-US" dirty="0" smtClean="0">
                <a:latin typeface="Arial" charset="0"/>
                <a:cs typeface="Geneva" charset="0"/>
              </a:rPr>
              <a:t>Contribute </a:t>
            </a:r>
            <a:r>
              <a:rPr lang="en-US" dirty="0">
                <a:latin typeface="Arial" charset="0"/>
                <a:cs typeface="Geneva" charset="0"/>
              </a:rPr>
              <a:t>to non-inductive ramp-up research</a:t>
            </a:r>
          </a:p>
          <a:p>
            <a:pPr marL="344488" lvl="1" indent="-174625">
              <a:lnSpc>
                <a:spcPct val="120000"/>
              </a:lnSpc>
            </a:pPr>
            <a:r>
              <a:rPr lang="en-US" dirty="0">
                <a:latin typeface="Arial" charset="0"/>
                <a:ea typeface="Geneva" charset="0"/>
              </a:rPr>
              <a:t>Study *AE stability in low-</a:t>
            </a:r>
            <a:r>
              <a:rPr lang="en-US" dirty="0" err="1">
                <a:latin typeface="Arial" charset="0"/>
                <a:ea typeface="Geneva" charset="0"/>
              </a:rPr>
              <a:t>I</a:t>
            </a:r>
            <a:r>
              <a:rPr lang="en-US" baseline="-25000" dirty="0" err="1">
                <a:latin typeface="Arial" charset="0"/>
                <a:ea typeface="Geneva" charset="0"/>
              </a:rPr>
              <a:t>p</a:t>
            </a:r>
            <a:r>
              <a:rPr lang="en-US" dirty="0">
                <a:latin typeface="Arial" charset="0"/>
                <a:ea typeface="Geneva" charset="0"/>
              </a:rPr>
              <a:t> flat-top plasmas prototypical of ramp-up conditions</a:t>
            </a:r>
          </a:p>
          <a:p>
            <a:pPr marL="169863" indent="-169863">
              <a:lnSpc>
                <a:spcPct val="120000"/>
              </a:lnSpc>
              <a:buClr>
                <a:srgbClr val="010000"/>
              </a:buClr>
            </a:pPr>
            <a:r>
              <a:rPr lang="en-US" dirty="0" smtClean="0">
                <a:latin typeface="Arial" charset="0"/>
                <a:cs typeface="Geneva" charset="0"/>
              </a:rPr>
              <a:t>Extend </a:t>
            </a:r>
            <a:r>
              <a:rPr lang="en-US" dirty="0">
                <a:latin typeface="Arial" charset="0"/>
                <a:cs typeface="Geneva" charset="0"/>
              </a:rPr>
              <a:t>validation of reduced models for EP transport by MHD (*AEs, low-f kink-like modes)</a:t>
            </a:r>
          </a:p>
          <a:p>
            <a:pPr marL="344488" lvl="1" indent="-174625">
              <a:lnSpc>
                <a:spcPct val="120000"/>
              </a:lnSpc>
            </a:pPr>
            <a:r>
              <a:rPr lang="en-US" dirty="0">
                <a:latin typeface="Arial" charset="0"/>
                <a:ea typeface="Geneva" charset="0"/>
              </a:rPr>
              <a:t>Validate Critical Gradient &amp; </a:t>
            </a:r>
            <a:r>
              <a:rPr lang="ja-JP" altLang="en-US" dirty="0">
                <a:latin typeface="Arial" charset="0"/>
                <a:ea typeface="Geneva" charset="0"/>
              </a:rPr>
              <a:t>“</a:t>
            </a:r>
            <a:r>
              <a:rPr lang="en-US" altLang="ja-JP" dirty="0">
                <a:latin typeface="Arial" charset="0"/>
                <a:ea typeface="Geneva" charset="0"/>
              </a:rPr>
              <a:t>kick</a:t>
            </a:r>
            <a:r>
              <a:rPr lang="ja-JP" altLang="en-US" dirty="0">
                <a:latin typeface="Arial" charset="0"/>
                <a:ea typeface="Geneva" charset="0"/>
              </a:rPr>
              <a:t>”</a:t>
            </a:r>
            <a:r>
              <a:rPr lang="en-US" altLang="ja-JP" dirty="0">
                <a:latin typeface="Arial" charset="0"/>
                <a:ea typeface="Geneva" charset="0"/>
              </a:rPr>
              <a:t> models for broad range of *AE activity, NB injection </a:t>
            </a:r>
            <a:r>
              <a:rPr lang="en-US" altLang="ja-JP" dirty="0" smtClean="0">
                <a:latin typeface="Arial" charset="0"/>
                <a:ea typeface="Geneva" charset="0"/>
              </a:rPr>
              <a:t>parameters</a:t>
            </a:r>
          </a:p>
          <a:p>
            <a:pPr marL="169863" indent="-169863">
              <a:lnSpc>
                <a:spcPct val="120000"/>
              </a:lnSpc>
              <a:buClr>
                <a:srgbClr val="010000"/>
              </a:buClr>
            </a:pPr>
            <a:endParaRPr lang="en-US" altLang="ja-JP" dirty="0">
              <a:latin typeface="Arial" charset="0"/>
              <a:ea typeface="Geneva" charset="0"/>
            </a:endParaRPr>
          </a:p>
          <a:p>
            <a:pPr marL="169863" indent="-169863">
              <a:lnSpc>
                <a:spcPct val="120000"/>
              </a:lnSpc>
              <a:buClr>
                <a:srgbClr val="010000"/>
              </a:buClr>
              <a:buFont typeface="Lucida Grande"/>
              <a:buChar char="&gt;"/>
            </a:pPr>
            <a:r>
              <a:rPr lang="en-US" i="1" dirty="0">
                <a:latin typeface="Arial" charset="0"/>
                <a:cs typeface="Geneva" charset="0"/>
              </a:rPr>
              <a:t>Assess requirements to affect </a:t>
            </a:r>
            <a:r>
              <a:rPr lang="en-US" i="1" dirty="0" err="1">
                <a:latin typeface="Arial" charset="0"/>
                <a:cs typeface="Geneva" charset="0"/>
              </a:rPr>
              <a:t>F</a:t>
            </a:r>
            <a:r>
              <a:rPr lang="en-US" i="1" baseline="-25000" dirty="0" err="1">
                <a:latin typeface="Arial" charset="0"/>
                <a:cs typeface="Geneva" charset="0"/>
              </a:rPr>
              <a:t>nb</a:t>
            </a:r>
            <a:r>
              <a:rPr lang="en-US" i="1" dirty="0">
                <a:latin typeface="Arial" charset="0"/>
                <a:cs typeface="Geneva" charset="0"/>
              </a:rPr>
              <a:t>, NB-driven current through available actuators (NBI, HHFW, external coils</a:t>
            </a:r>
            <a:r>
              <a:rPr lang="en-US" i="1" dirty="0" smtClean="0">
                <a:latin typeface="Arial" charset="0"/>
                <a:cs typeface="Geneva" charset="0"/>
              </a:rPr>
              <a:t>)</a:t>
            </a:r>
            <a:endParaRPr lang="en-US" i="1" dirty="0">
              <a:latin typeface="Arial" charset="0"/>
              <a:cs typeface="Geneva" charset="0"/>
            </a:endParaRPr>
          </a:p>
        </p:txBody>
      </p:sp>
      <p:sp>
        <p:nvSpPr>
          <p:cNvPr id="39940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4972261"/>
            <a:ext cx="762000" cy="1145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62" tIns="36631" rIns="73262" bIns="36631"/>
          <a:lstStyle>
            <a:lvl1pPr eaLnBrk="0" hangingPunct="0">
              <a:defRPr sz="10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0390898" indent="-30024589" eaLnBrk="0" hangingPunct="0">
              <a:defRPr sz="10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10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10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10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366309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732617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098926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465235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fld id="{39D2BFBE-DB24-2B4D-B1DD-E9726274C117}" type="slidenum">
              <a:rPr lang="en-US" sz="800" i="0">
                <a:solidFill>
                  <a:schemeClr val="accent2"/>
                </a:solidFill>
                <a:latin typeface="Arial" charset="0"/>
              </a:rPr>
              <a:pPr/>
              <a:t>17</a:t>
            </a:fld>
            <a:endParaRPr lang="en-US" sz="800" i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4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000" i="1" dirty="0" smtClean="0">
                <a:latin typeface="Arial" charset="0"/>
                <a:cs typeface="Arial" charset="0"/>
              </a:rPr>
              <a:t>Counter</a:t>
            </a:r>
            <a:r>
              <a:rPr lang="en-US" altLang="en-US" sz="3000" dirty="0" smtClean="0">
                <a:latin typeface="Arial" charset="0"/>
                <a:cs typeface="Arial" charset="0"/>
              </a:rPr>
              <a:t>-TAEs can be destabilized by off-axis</a:t>
            </a:r>
            <a:br>
              <a:rPr lang="en-US" altLang="en-US" sz="3000" dirty="0" smtClean="0">
                <a:latin typeface="Arial" charset="0"/>
                <a:cs typeface="Arial" charset="0"/>
              </a:rPr>
            </a:br>
            <a:r>
              <a:rPr lang="en-US" altLang="en-US" sz="3000" dirty="0" smtClean="0">
                <a:latin typeface="Arial" charset="0"/>
                <a:cs typeface="Arial" charset="0"/>
              </a:rPr>
              <a:t>co-NB injection from 2</a:t>
            </a:r>
            <a:r>
              <a:rPr lang="en-US" altLang="en-US" sz="3000" baseline="30000" dirty="0" smtClean="0">
                <a:latin typeface="Arial" charset="0"/>
                <a:cs typeface="Arial" charset="0"/>
              </a:rPr>
              <a:t>nd</a:t>
            </a:r>
            <a:r>
              <a:rPr lang="en-US" altLang="en-US" sz="3000" dirty="0" smtClean="0">
                <a:latin typeface="Arial" charset="0"/>
                <a:cs typeface="Arial" charset="0"/>
              </a:rPr>
              <a:t> NB 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429000" y="895350"/>
            <a:ext cx="2590800" cy="12573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Single NB source from 2</a:t>
            </a:r>
            <a:r>
              <a:rPr lang="en-US" altLang="en-US" baseline="30000" dirty="0" smtClean="0">
                <a:latin typeface="Arial" charset="0"/>
                <a:cs typeface="Arial" charset="0"/>
              </a:rPr>
              <a:t>nd</a:t>
            </a:r>
            <a:r>
              <a:rPr lang="en-US" altLang="en-US" dirty="0" smtClean="0">
                <a:latin typeface="Arial" charset="0"/>
                <a:cs typeface="Arial" charset="0"/>
              </a:rPr>
              <a:t> NBI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Low power, P</a:t>
            </a:r>
            <a:r>
              <a:rPr lang="en-US" altLang="en-US" baseline="-25000" dirty="0" smtClean="0">
                <a:latin typeface="Arial" charset="0"/>
                <a:cs typeface="Arial" charset="0"/>
              </a:rPr>
              <a:t>NB</a:t>
            </a:r>
            <a:r>
              <a:rPr lang="en-US" altLang="en-US" dirty="0" smtClean="0">
                <a:latin typeface="Arial" charset="0"/>
                <a:cs typeface="Arial" charset="0"/>
              </a:rPr>
              <a:t>~1MW</a:t>
            </a:r>
          </a:p>
        </p:txBody>
      </p:sp>
      <p:pic>
        <p:nvPicPr>
          <p:cNvPr id="15" name="Picture 14" descr="203609_NB_profil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10" y="819150"/>
            <a:ext cx="3079090" cy="1530706"/>
          </a:xfrm>
          <a:prstGeom prst="rect">
            <a:avLst/>
          </a:prstGeom>
        </p:spPr>
      </p:pic>
      <p:pic>
        <p:nvPicPr>
          <p:cNvPr id="6" name="Picture 5" descr="203609_scenari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321"/>
            <a:ext cx="3429000" cy="366563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429000" y="2419350"/>
            <a:ext cx="548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Off-axis NBI results in broad/hollow NB ion density profile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 transition is observed from co-TAEs only to </a:t>
            </a:r>
            <a:r>
              <a:rPr lang="en-US" altLang="en-US" dirty="0" err="1" smtClean="0">
                <a:latin typeface="Arial" charset="0"/>
                <a:cs typeface="Arial" charset="0"/>
              </a:rPr>
              <a:t>cntr</a:t>
            </a:r>
            <a:r>
              <a:rPr lang="en-US" altLang="en-US" dirty="0" smtClean="0">
                <a:latin typeface="Arial" charset="0"/>
                <a:cs typeface="Arial" charset="0"/>
              </a:rPr>
              <a:t>-TAEs</a:t>
            </a:r>
          </a:p>
        </p:txBody>
      </p:sp>
    </p:spTree>
    <p:extLst>
      <p:ext uri="{BB962C8B-B14F-4D97-AF65-F5344CB8AC3E}">
        <p14:creationId xmlns:p14="http://schemas.microsoft.com/office/powerpoint/2010/main" val="24720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000" dirty="0">
                <a:latin typeface="Arial" charset="0"/>
                <a:cs typeface="Arial" charset="0"/>
              </a:rPr>
              <a:t>Details of fast ion distribution </a:t>
            </a:r>
            <a:r>
              <a:rPr lang="en-US" altLang="en-US" sz="3000" dirty="0" smtClean="0">
                <a:latin typeface="Arial" charset="0"/>
                <a:cs typeface="Arial" charset="0"/>
              </a:rPr>
              <a:t>explain</a:t>
            </a:r>
            <a:br>
              <a:rPr lang="en-US" altLang="en-US" sz="3000" dirty="0" smtClean="0">
                <a:latin typeface="Arial" charset="0"/>
                <a:cs typeface="Arial" charset="0"/>
              </a:rPr>
            </a:br>
            <a:r>
              <a:rPr lang="en-US" altLang="en-US" sz="3000" dirty="0" smtClean="0">
                <a:latin typeface="Arial" charset="0"/>
                <a:cs typeface="Arial" charset="0"/>
              </a:rPr>
              <a:t>destabilization </a:t>
            </a:r>
            <a:r>
              <a:rPr lang="en-US" altLang="en-US" sz="3000" dirty="0">
                <a:latin typeface="Arial" charset="0"/>
                <a:cs typeface="Arial" charset="0"/>
              </a:rPr>
              <a:t>of </a:t>
            </a:r>
            <a:r>
              <a:rPr lang="en-US" altLang="en-US" sz="3000" i="1" dirty="0">
                <a:latin typeface="Arial" charset="0"/>
                <a:cs typeface="Arial" charset="0"/>
              </a:rPr>
              <a:t>counter</a:t>
            </a:r>
            <a:r>
              <a:rPr lang="en-US" altLang="en-US" sz="3000" dirty="0">
                <a:latin typeface="Arial" charset="0"/>
                <a:cs typeface="Arial" charset="0"/>
              </a:rPr>
              <a:t>-TAEs by co-NBI</a:t>
            </a:r>
            <a:endParaRPr lang="en-US" altLang="en-US" sz="3000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1" descr="203609_sta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72" y="3353289"/>
            <a:ext cx="4400928" cy="1529443"/>
          </a:xfrm>
          <a:prstGeom prst="rect">
            <a:avLst/>
          </a:prstGeom>
        </p:spPr>
      </p:pic>
      <p:pic>
        <p:nvPicPr>
          <p:cNvPr id="16" name="Picture 15" descr="203609_scenari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321"/>
            <a:ext cx="3429000" cy="3665630"/>
          </a:xfrm>
          <a:prstGeom prst="rect">
            <a:avLst/>
          </a:prstGeom>
        </p:spPr>
      </p:pic>
      <p:pic>
        <p:nvPicPr>
          <p:cNvPr id="26" name="Picture 25" descr="203609_NB_profil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10" y="819150"/>
            <a:ext cx="3079090" cy="1530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5174" y="4026063"/>
            <a:ext cx="857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co-TAEs</a:t>
            </a:r>
          </a:p>
          <a:p>
            <a:r>
              <a:rPr lang="en-US" sz="1200" dirty="0" err="1" smtClean="0">
                <a:solidFill>
                  <a:srgbClr val="FF0000"/>
                </a:solidFill>
              </a:rPr>
              <a:t>cntr</a:t>
            </a:r>
            <a:r>
              <a:rPr lang="en-US" sz="1200" dirty="0" smtClean="0">
                <a:solidFill>
                  <a:srgbClr val="FF0000"/>
                </a:solidFill>
              </a:rPr>
              <a:t>-TAEs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29000" y="895350"/>
            <a:ext cx="2590800" cy="12573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Single NB source from 2</a:t>
            </a:r>
            <a:r>
              <a:rPr lang="en-US" altLang="en-US" baseline="30000" dirty="0" smtClean="0">
                <a:latin typeface="Arial" charset="0"/>
                <a:cs typeface="Arial" charset="0"/>
              </a:rPr>
              <a:t>nd</a:t>
            </a:r>
            <a:r>
              <a:rPr lang="en-US" altLang="en-US" dirty="0" smtClean="0">
                <a:latin typeface="Arial" charset="0"/>
                <a:cs typeface="Arial" charset="0"/>
              </a:rPr>
              <a:t> NBI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Low power, P</a:t>
            </a:r>
            <a:r>
              <a:rPr lang="en-US" altLang="en-US" baseline="-25000" dirty="0" smtClean="0">
                <a:latin typeface="Arial" charset="0"/>
                <a:cs typeface="Arial" charset="0"/>
              </a:rPr>
              <a:t>NB</a:t>
            </a:r>
            <a:r>
              <a:rPr lang="en-US" altLang="en-US" dirty="0" smtClean="0">
                <a:latin typeface="Arial" charset="0"/>
                <a:cs typeface="Arial" charset="0"/>
              </a:rPr>
              <a:t>~1MW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429000" y="2349662"/>
            <a:ext cx="5486400" cy="121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Stability analysis with TRANSP + kick model recovers observations</a:t>
            </a:r>
          </a:p>
          <a:p>
            <a:pPr eaLnBrk="1" hangingPunct="1"/>
            <a:r>
              <a:rPr lang="en-US" alt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Drive results from competition between gradients in energy and canonical momentum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8034152" y="3910198"/>
            <a:ext cx="12467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 err="1" smtClean="0"/>
              <a:t>Podestà</a:t>
            </a:r>
            <a:r>
              <a:rPr lang="en-US" sz="1000" dirty="0" smtClean="0"/>
              <a:t>, sub. NF]</a:t>
            </a:r>
            <a:endParaRPr lang="en-US" sz="1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153400" y="3409950"/>
            <a:ext cx="228600" cy="3777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096000" y="3333750"/>
            <a:ext cx="228600" cy="3206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73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en-US" altLang="en-US" sz="3000" dirty="0" smtClean="0">
                <a:latin typeface="Arial" charset="0"/>
                <a:cs typeface="Arial" charset="0"/>
              </a:rPr>
              <a:t>NSTX-U capabilities &amp; operating regimes provide excellent environment to advance </a:t>
            </a:r>
            <a:r>
              <a:rPr lang="en-US" altLang="en-US" sz="3000" u="sng" dirty="0" smtClean="0">
                <a:latin typeface="Arial" charset="0"/>
                <a:cs typeface="Arial" charset="0"/>
              </a:rPr>
              <a:t>E</a:t>
            </a:r>
            <a:r>
              <a:rPr lang="en-US" altLang="en-US" sz="3000" dirty="0" smtClean="0">
                <a:latin typeface="Arial" charset="0"/>
                <a:cs typeface="Arial" charset="0"/>
              </a:rPr>
              <a:t>nergetic </a:t>
            </a:r>
            <a:r>
              <a:rPr lang="en-US" altLang="en-US" sz="3000" u="sng" dirty="0" smtClean="0">
                <a:latin typeface="Arial" charset="0"/>
                <a:cs typeface="Arial" charset="0"/>
              </a:rPr>
              <a:t>P</a:t>
            </a:r>
            <a:r>
              <a:rPr lang="en-US" altLang="en-US" sz="3000" dirty="0" smtClean="0">
                <a:latin typeface="Arial" charset="0"/>
                <a:cs typeface="Arial" charset="0"/>
              </a:rPr>
              <a:t>article research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819150"/>
            <a:ext cx="5715000" cy="1447800"/>
          </a:xfrm>
        </p:spPr>
        <p:txBody>
          <a:bodyPr>
            <a:normAutofit fontScale="92500" lnSpcReduction="20000"/>
          </a:bodyPr>
          <a:lstStyle/>
          <a:p>
            <a:pPr marL="285750" lvl="1">
              <a:lnSpc>
                <a:spcPct val="120000"/>
              </a:lnSpc>
            </a:pPr>
            <a:r>
              <a:rPr lang="en-US" dirty="0" smtClean="0">
                <a:solidFill>
                  <a:srgbClr val="000090"/>
                </a:solidFill>
              </a:rPr>
              <a:t>Long pulses &gt;&gt; </a:t>
            </a:r>
            <a:r>
              <a:rPr lang="en-US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>
                <a:solidFill>
                  <a:srgbClr val="000090"/>
                </a:solidFill>
              </a:rPr>
              <a:t>r</a:t>
            </a:r>
            <a:r>
              <a:rPr lang="en-US" dirty="0" smtClean="0">
                <a:solidFill>
                  <a:srgbClr val="000090"/>
                </a:solidFill>
              </a:rPr>
              <a:t>, flexible NB injection &amp; shaping (&amp; RF), good diagnostic</a:t>
            </a:r>
          </a:p>
          <a:p>
            <a:pPr marL="514350" lvl="2">
              <a:lnSpc>
                <a:spcPct val="120000"/>
              </a:lnSpc>
            </a:pPr>
            <a:r>
              <a:rPr lang="en-US" dirty="0" smtClean="0">
                <a:solidFill>
                  <a:srgbClr val="008000"/>
                </a:solidFill>
              </a:rPr>
              <a:t>Enable detailed EP studies towards high/fully NI scenarios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4" y="2256950"/>
            <a:ext cx="3195843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76600" y="3028950"/>
            <a:ext cx="586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Lucida Grande"/>
              <a:buChar char="-"/>
            </a:pPr>
            <a:r>
              <a:rPr lang="en-US" sz="2200" dirty="0">
                <a:solidFill>
                  <a:srgbClr val="000090"/>
                </a:solidFill>
              </a:rPr>
              <a:t>Broad range of achievable </a:t>
            </a:r>
            <a:r>
              <a:rPr lang="en-US" sz="2200" dirty="0" err="1">
                <a:solidFill>
                  <a:srgbClr val="000090"/>
                </a:solidFill>
                <a:latin typeface="Symbol" charset="2"/>
                <a:cs typeface="Symbol" charset="2"/>
              </a:rPr>
              <a:t>b</a:t>
            </a:r>
            <a:r>
              <a:rPr lang="en-US" sz="2200" baseline="-25000" dirty="0" err="1">
                <a:solidFill>
                  <a:srgbClr val="000090"/>
                </a:solidFill>
              </a:rPr>
              <a:t>fast</a:t>
            </a:r>
            <a:r>
              <a:rPr lang="en-US" sz="2200" dirty="0">
                <a:solidFill>
                  <a:srgbClr val="000090"/>
                </a:solidFill>
              </a:rPr>
              <a:t>/</a:t>
            </a:r>
            <a:r>
              <a:rPr lang="en-US" sz="2200" dirty="0" err="1">
                <a:solidFill>
                  <a:srgbClr val="000090"/>
                </a:solidFill>
                <a:latin typeface="Symbol" charset="2"/>
                <a:cs typeface="Symbol" charset="2"/>
              </a:rPr>
              <a:t>b</a:t>
            </a:r>
            <a:r>
              <a:rPr lang="en-US" sz="2200" baseline="-25000" dirty="0" err="1">
                <a:solidFill>
                  <a:srgbClr val="000090"/>
                </a:solidFill>
              </a:rPr>
              <a:t>tot</a:t>
            </a:r>
            <a:r>
              <a:rPr lang="en-US" sz="2200" dirty="0">
                <a:solidFill>
                  <a:srgbClr val="000090"/>
                </a:solidFill>
              </a:rPr>
              <a:t> and </a:t>
            </a:r>
            <a:r>
              <a:rPr lang="en-US" sz="2200" dirty="0" err="1">
                <a:solidFill>
                  <a:srgbClr val="000090"/>
                </a:solidFill>
              </a:rPr>
              <a:t>v</a:t>
            </a:r>
            <a:r>
              <a:rPr lang="en-US" sz="2200" baseline="-25000" dirty="0" err="1">
                <a:solidFill>
                  <a:srgbClr val="000090"/>
                </a:solidFill>
              </a:rPr>
              <a:t>fast</a:t>
            </a:r>
            <a:r>
              <a:rPr lang="en-US" sz="2200" dirty="0">
                <a:solidFill>
                  <a:srgbClr val="000090"/>
                </a:solidFill>
              </a:rPr>
              <a:t>/</a:t>
            </a:r>
            <a:r>
              <a:rPr lang="en-US" sz="2200" dirty="0" err="1" smtClean="0">
                <a:solidFill>
                  <a:srgbClr val="000090"/>
                </a:solidFill>
              </a:rPr>
              <a:t>v</a:t>
            </a:r>
            <a:r>
              <a:rPr lang="en-US" sz="2200" baseline="-25000" dirty="0" err="1" smtClean="0">
                <a:solidFill>
                  <a:srgbClr val="000090"/>
                </a:solidFill>
              </a:rPr>
              <a:t>Alfvén</a:t>
            </a:r>
            <a:endParaRPr lang="en-US" sz="2000" dirty="0" smtClean="0">
              <a:solidFill>
                <a:srgbClr val="008000"/>
              </a:solidFill>
            </a:endParaRP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rgbClr val="008000"/>
                </a:solidFill>
              </a:rPr>
              <a:t>Overlap with conv. R/a regimes, ITER/FNSF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008000"/>
                </a:solidFill>
              </a:rPr>
              <a:t>Unique capability of parameter </a:t>
            </a:r>
            <a:r>
              <a:rPr lang="en-US" sz="2000" dirty="0" smtClean="0">
                <a:solidFill>
                  <a:srgbClr val="008000"/>
                </a:solidFill>
              </a:rPr>
              <a:t>scans for new physics, model validation</a:t>
            </a:r>
          </a:p>
          <a:p>
            <a:pPr lvl="2">
              <a:lnSpc>
                <a:spcPct val="120000"/>
              </a:lnSpc>
              <a:buFont typeface="Wingdings" charset="2"/>
              <a:buChar char="§"/>
            </a:pPr>
            <a:r>
              <a:rPr lang="en-US" sz="1600" i="1" dirty="0" smtClean="0">
                <a:solidFill>
                  <a:srgbClr val="800000"/>
                </a:solidFill>
              </a:rPr>
              <a:t>Already demonstrated from NSTX-U run in FY-16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01000" y="4949237"/>
            <a:ext cx="804156" cy="184666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charges 2/3</a:t>
            </a:r>
            <a:endParaRPr lang="en-US" sz="1200" dirty="0"/>
          </a:p>
        </p:txBody>
      </p:sp>
      <p:pic>
        <p:nvPicPr>
          <p:cNvPr id="14" name="Picture 13" descr="NBCD_profi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62" y="772256"/>
            <a:ext cx="3466125" cy="22371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8222059" y="1475367"/>
            <a:ext cx="1253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[Menard, NF 2012]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1962150"/>
            <a:ext cx="1212203" cy="184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0" rIns="91440" bIns="0" rtlCol="0">
            <a:spAutoFit/>
          </a:bodyPr>
          <a:lstStyle/>
          <a:p>
            <a:pPr algn="ctr"/>
            <a:r>
              <a:rPr lang="en-US" sz="1200" i="1" dirty="0" err="1" smtClean="0">
                <a:solidFill>
                  <a:srgbClr val="FF0000"/>
                </a:solidFill>
              </a:rPr>
              <a:t>Battaglia’s</a:t>
            </a:r>
            <a:r>
              <a:rPr lang="en-US" sz="1200" i="1" dirty="0" smtClean="0">
                <a:solidFill>
                  <a:srgbClr val="FF0000"/>
                </a:solidFill>
              </a:rPr>
              <a:t> talk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0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e_suppres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57350"/>
            <a:ext cx="2994950" cy="3213811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sz="3000" dirty="0" smtClean="0">
                <a:latin typeface="Arial" charset="0"/>
                <a:cs typeface="Arial" charset="0"/>
              </a:rPr>
              <a:t>Understanding drive mechanisms leads</a:t>
            </a:r>
            <a:br>
              <a:rPr lang="en-US" altLang="en-US" sz="3000" dirty="0" smtClean="0">
                <a:latin typeface="Arial" charset="0"/>
                <a:cs typeface="Arial" charset="0"/>
              </a:rPr>
            </a:br>
            <a:r>
              <a:rPr lang="en-US" altLang="en-US" sz="3000" dirty="0" smtClean="0">
                <a:latin typeface="Arial" charset="0"/>
                <a:cs typeface="Arial" charset="0"/>
              </a:rPr>
              <a:t>to develop control strategies via NBI</a:t>
            </a:r>
          </a:p>
        </p:txBody>
      </p:sp>
      <p:pic>
        <p:nvPicPr>
          <p:cNvPr id="6" name="Picture 5" descr="203609_scenari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321"/>
            <a:ext cx="3429000" cy="366563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6646986" y="3486150"/>
            <a:ext cx="2258645" cy="1953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352800" y="2038350"/>
            <a:ext cx="2819400" cy="30480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dirty="0" smtClean="0">
                <a:latin typeface="Arial" charset="0"/>
                <a:cs typeface="Arial" charset="0"/>
              </a:rPr>
              <a:t>On-axis NBI populates </a:t>
            </a:r>
            <a:r>
              <a:rPr lang="en-US" altLang="en-US" i="1" dirty="0" smtClean="0">
                <a:latin typeface="Arial" charset="0"/>
                <a:cs typeface="Arial" charset="0"/>
              </a:rPr>
              <a:t>stabilizing</a:t>
            </a:r>
            <a:r>
              <a:rPr lang="en-US" altLang="en-US" dirty="0" smtClean="0">
                <a:latin typeface="Arial" charset="0"/>
                <a:cs typeface="Arial" charset="0"/>
              </a:rPr>
              <a:t> phase space region</a:t>
            </a:r>
          </a:p>
          <a:p>
            <a:pPr eaLnBrk="1" hangingPunct="1">
              <a:lnSpc>
                <a:spcPct val="120000"/>
              </a:lnSpc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dirty="0" smtClean="0">
                <a:latin typeface="Arial" charset="0"/>
                <a:cs typeface="Arial" charset="0"/>
              </a:rPr>
              <a:t>Enough to suppress </a:t>
            </a:r>
            <a:r>
              <a:rPr lang="en-US" altLang="en-US" dirty="0" err="1" smtClean="0">
                <a:latin typeface="Arial" charset="0"/>
                <a:cs typeface="Arial" charset="0"/>
              </a:rPr>
              <a:t>cntr</a:t>
            </a:r>
            <a:r>
              <a:rPr lang="en-US" altLang="en-US" dirty="0" smtClean="0">
                <a:latin typeface="Arial" charset="0"/>
                <a:cs typeface="Arial" charset="0"/>
              </a:rPr>
              <a:t>-TAEs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 smtClean="0">
                <a:latin typeface="Arial" charset="0"/>
                <a:cs typeface="Arial" charset="0"/>
              </a:rPr>
              <a:t>Minimum perturbation to original scenario</a:t>
            </a:r>
          </a:p>
          <a:p>
            <a:pPr lvl="1" eaLnBrk="1" hangingPunct="1">
              <a:lnSpc>
                <a:spcPct val="120000"/>
              </a:lnSpc>
              <a:buFont typeface="Lucida Grande"/>
              <a:buChar char="&gt;"/>
            </a:pPr>
            <a:r>
              <a:rPr lang="en-US" altLang="en-US" b="1" i="1" dirty="0" smtClean="0">
                <a:latin typeface="Arial" charset="0"/>
                <a:cs typeface="Arial" charset="0"/>
              </a:rPr>
              <a:t>To be tested on NSTX-U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387761" y="3148198"/>
            <a:ext cx="12467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 err="1" smtClean="0"/>
              <a:t>Podestà</a:t>
            </a:r>
            <a:r>
              <a:rPr lang="en-US" sz="1000" dirty="0" smtClean="0"/>
              <a:t>, sub. NF]</a:t>
            </a:r>
            <a:endParaRPr lang="en-US" sz="1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352800" y="89535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dirty="0" smtClean="0">
                <a:latin typeface="Arial" charset="0"/>
                <a:cs typeface="Arial" charset="0"/>
              </a:rPr>
              <a:t>TRANSP: add 5ms </a:t>
            </a:r>
            <a:r>
              <a:rPr lang="en-US" altLang="en-US" i="1" dirty="0" smtClean="0">
                <a:latin typeface="Arial" charset="0"/>
                <a:cs typeface="Arial" charset="0"/>
              </a:rPr>
              <a:t>blips</a:t>
            </a:r>
            <a:r>
              <a:rPr lang="en-US" altLang="en-US" dirty="0" smtClean="0">
                <a:latin typeface="Arial" charset="0"/>
                <a:cs typeface="Arial" charset="0"/>
              </a:rPr>
              <a:t> from more perpendicular, on-axis NBI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800" y="2495550"/>
            <a:ext cx="1883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off-axis NBI (experiment)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9932" y="2648396"/>
            <a:ext cx="2117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add on-axis NBI (simulation)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3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en-US" altLang="en-US" sz="3000" dirty="0" smtClean="0">
                <a:latin typeface="Arial" charset="0"/>
                <a:cs typeface="Arial" charset="0"/>
              </a:rPr>
              <a:t>Counter-TAEs are </a:t>
            </a:r>
            <a:r>
              <a:rPr lang="en-US" altLang="en-US" sz="3000" i="1" u="sng" dirty="0" smtClean="0">
                <a:latin typeface="Arial" charset="0"/>
                <a:cs typeface="Arial" charset="0"/>
              </a:rPr>
              <a:t>not</a:t>
            </a:r>
            <a:r>
              <a:rPr lang="en-US" altLang="en-US" sz="3000" dirty="0" smtClean="0">
                <a:latin typeface="Arial" charset="0"/>
                <a:cs typeface="Arial" charset="0"/>
              </a:rPr>
              <a:t> simply destabilized</a:t>
            </a:r>
            <a:br>
              <a:rPr lang="en-US" altLang="en-US" sz="3000" dirty="0" smtClean="0">
                <a:latin typeface="Arial" charset="0"/>
                <a:cs typeface="Arial" charset="0"/>
              </a:rPr>
            </a:br>
            <a:r>
              <a:rPr lang="en-US" altLang="en-US" sz="3000" dirty="0" smtClean="0">
                <a:latin typeface="Arial" charset="0"/>
                <a:cs typeface="Arial" charset="0"/>
              </a:rPr>
              <a:t>by inversion in radial EP density gradient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400" y="775515"/>
            <a:ext cx="3886200" cy="6858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NSTX-U with 2</a:t>
            </a:r>
            <a:r>
              <a:rPr lang="en-US" altLang="en-US" baseline="30000" dirty="0" smtClean="0">
                <a:latin typeface="Arial" charset="0"/>
                <a:cs typeface="Arial" charset="0"/>
              </a:rPr>
              <a:t>nd</a:t>
            </a:r>
            <a:r>
              <a:rPr lang="en-US" altLang="en-US" dirty="0" smtClean="0">
                <a:latin typeface="Arial" charset="0"/>
                <a:cs typeface="Arial" charset="0"/>
              </a:rPr>
              <a:t> NBI only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P</a:t>
            </a:r>
            <a:r>
              <a:rPr lang="en-US" altLang="en-US" baseline="-25000" dirty="0" smtClean="0">
                <a:latin typeface="Arial" charset="0"/>
                <a:cs typeface="Arial" charset="0"/>
              </a:rPr>
              <a:t>NB</a:t>
            </a:r>
            <a:r>
              <a:rPr lang="en-US" altLang="en-US" dirty="0" smtClean="0">
                <a:latin typeface="Arial" charset="0"/>
                <a:cs typeface="Arial" charset="0"/>
              </a:rPr>
              <a:t>~1MW, tangential injection</a:t>
            </a:r>
          </a:p>
        </p:txBody>
      </p:sp>
      <p:pic>
        <p:nvPicPr>
          <p:cNvPr id="12" name="Picture 11" descr="205072_tae_scenari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4720"/>
            <a:ext cx="3276600" cy="3443030"/>
          </a:xfrm>
          <a:prstGeom prst="rect">
            <a:avLst/>
          </a:prstGeom>
        </p:spPr>
      </p:pic>
      <p:pic>
        <p:nvPicPr>
          <p:cNvPr id="13" name="Picture 12" descr="205072_NB_profil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85" y="1263324"/>
            <a:ext cx="3276601" cy="1670381"/>
          </a:xfrm>
          <a:prstGeom prst="rect">
            <a:avLst/>
          </a:prstGeom>
        </p:spPr>
      </p:pic>
      <p:pic>
        <p:nvPicPr>
          <p:cNvPr id="2" name="Picture 1" descr="stab_20507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418070"/>
            <a:ext cx="3298371" cy="149137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29200" y="742950"/>
            <a:ext cx="388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EP density (TRANSP) remains flat/monotonic in this case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14800" y="2876550"/>
            <a:ext cx="499403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700" dirty="0" smtClean="0">
                <a:latin typeface="Arial" charset="0"/>
                <a:cs typeface="Arial" charset="0"/>
              </a:rPr>
              <a:t>Stability analysis (TRANSP + kick model) recovers transition in unstable mode spectrum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7805551" y="3976629"/>
            <a:ext cx="12467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 err="1" smtClean="0"/>
              <a:t>Podestà</a:t>
            </a:r>
            <a:r>
              <a:rPr lang="en-US" sz="1000" dirty="0" smtClean="0"/>
              <a:t>, sub. NF]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856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_sim_20416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22" y="1047750"/>
            <a:ext cx="2424301" cy="1752600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en-US" altLang="en-US" sz="3000" dirty="0" err="1" smtClean="0">
                <a:latin typeface="Arial" charset="0"/>
                <a:cs typeface="Arial" charset="0"/>
              </a:rPr>
              <a:t>Sawtoothing</a:t>
            </a:r>
            <a:r>
              <a:rPr lang="en-US" altLang="en-US" sz="3000" dirty="0" smtClean="0">
                <a:latin typeface="Arial" charset="0"/>
                <a:cs typeface="Arial" charset="0"/>
              </a:rPr>
              <a:t> L-mode scenarios used to </a:t>
            </a:r>
            <a:br>
              <a:rPr lang="en-US" altLang="en-US" sz="3000" dirty="0" smtClean="0">
                <a:latin typeface="Arial" charset="0"/>
                <a:cs typeface="Arial" charset="0"/>
              </a:rPr>
            </a:br>
            <a:r>
              <a:rPr lang="en-US" altLang="en-US" sz="3000" dirty="0" smtClean="0">
                <a:latin typeface="Arial" charset="0"/>
                <a:cs typeface="Arial" charset="0"/>
              </a:rPr>
              <a:t>test EP transport models in TRANSP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14600" y="752499"/>
            <a:ext cx="6375400" cy="13716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2sec long </a:t>
            </a:r>
            <a:r>
              <a:rPr lang="en-US" altLang="en-US" dirty="0" err="1" smtClean="0">
                <a:latin typeface="Arial" charset="0"/>
                <a:cs typeface="Arial" charset="0"/>
              </a:rPr>
              <a:t>sawtoothing</a:t>
            </a:r>
            <a:r>
              <a:rPr lang="en-US" altLang="en-US" dirty="0" smtClean="0">
                <a:latin typeface="Arial" charset="0"/>
                <a:cs typeface="Arial" charset="0"/>
              </a:rPr>
              <a:t> L-mode scenarios enabled by new </a:t>
            </a:r>
            <a:r>
              <a:rPr lang="en-US" altLang="en-US" dirty="0" err="1" smtClean="0">
                <a:latin typeface="Arial" charset="0"/>
                <a:cs typeface="Arial" charset="0"/>
              </a:rPr>
              <a:t>centerstack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Fast ion redistribution observed on FIDA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Not recovered through TRANSP modeling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ORBIT analysis shows redistribution</a:t>
            </a:r>
          </a:p>
        </p:txBody>
      </p:sp>
      <p:pic>
        <p:nvPicPr>
          <p:cNvPr id="2" name="Picture 1" descr="scen_20408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" y="755976"/>
            <a:ext cx="2503012" cy="4114800"/>
          </a:xfrm>
          <a:prstGeom prst="rect">
            <a:avLst/>
          </a:prstGeom>
        </p:spPr>
      </p:pic>
      <p:pic>
        <p:nvPicPr>
          <p:cNvPr id="3" name="Picture 2" descr="nf_prof_trp-eps-converted-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743200"/>
            <a:ext cx="2819400" cy="2114550"/>
          </a:xfrm>
          <a:prstGeom prst="rect">
            <a:avLst/>
          </a:prstGeom>
        </p:spPr>
      </p:pic>
      <p:pic>
        <p:nvPicPr>
          <p:cNvPr id="4" name="Picture 3" descr="nf_prof_co-eps-converted-t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08" y="2732618"/>
            <a:ext cx="2819400" cy="2114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7930412" y="3578857"/>
            <a:ext cx="99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[Kim, sub. NF]</a:t>
            </a:r>
            <a:endParaRPr lang="en-US" sz="1000" dirty="0"/>
          </a:p>
        </p:txBody>
      </p:sp>
      <p:sp>
        <p:nvSpPr>
          <p:cNvPr id="5" name="Right Arrow 4"/>
          <p:cNvSpPr/>
          <p:nvPr/>
        </p:nvSpPr>
        <p:spPr>
          <a:xfrm>
            <a:off x="6629400" y="1600248"/>
            <a:ext cx="3810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8445035" y="1435403"/>
            <a:ext cx="9472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[Liu, sub. NF]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317753" y="3556739"/>
            <a:ext cx="1154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NB ions [counts]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594089" y="3534621"/>
            <a:ext cx="1154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NB ions [counts]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506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sz="3000" dirty="0" smtClean="0">
                <a:latin typeface="Arial" charset="0"/>
                <a:cs typeface="Arial" charset="0"/>
              </a:rPr>
              <a:t>ORBIT modeling provides insight</a:t>
            </a:r>
            <a:br>
              <a:rPr lang="en-US" altLang="en-US" sz="3000" dirty="0" smtClean="0">
                <a:latin typeface="Arial" charset="0"/>
                <a:cs typeface="Arial" charset="0"/>
              </a:rPr>
            </a:br>
            <a:r>
              <a:rPr lang="en-US" altLang="en-US" sz="3000" dirty="0" smtClean="0">
                <a:latin typeface="Arial" charset="0"/>
                <a:cs typeface="Arial" charset="0"/>
              </a:rPr>
              <a:t>for development of </a:t>
            </a:r>
            <a:r>
              <a:rPr lang="en-US" altLang="en-US" sz="3000" dirty="0">
                <a:latin typeface="Arial" charset="0"/>
                <a:cs typeface="Arial" charset="0"/>
              </a:rPr>
              <a:t>i</a:t>
            </a:r>
            <a:r>
              <a:rPr lang="en-US" altLang="en-US" sz="3000" dirty="0" smtClean="0">
                <a:latin typeface="Arial" charset="0"/>
                <a:cs typeface="Arial" charset="0"/>
              </a:rPr>
              <a:t>mproved models</a:t>
            </a:r>
          </a:p>
        </p:txBody>
      </p:sp>
      <p:pic>
        <p:nvPicPr>
          <p:cNvPr id="2" name="Picture 1" descr="scen_20408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" y="755976"/>
            <a:ext cx="2503012" cy="4114800"/>
          </a:xfrm>
          <a:prstGeom prst="rect">
            <a:avLst/>
          </a:prstGeom>
        </p:spPr>
      </p:pic>
      <p:pic>
        <p:nvPicPr>
          <p:cNvPr id="4" name="Picture 3" descr="kick_crash_20408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56" y="2876550"/>
            <a:ext cx="2928944" cy="196372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4600" y="742950"/>
            <a:ext cx="6375400" cy="20955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2sec long </a:t>
            </a:r>
            <a:r>
              <a:rPr lang="en-US" altLang="en-US" dirty="0" err="1" smtClean="0">
                <a:latin typeface="Arial" charset="0"/>
                <a:cs typeface="Arial" charset="0"/>
              </a:rPr>
              <a:t>sawtoothing</a:t>
            </a:r>
            <a:r>
              <a:rPr lang="en-US" altLang="en-US" dirty="0" smtClean="0">
                <a:latin typeface="Arial" charset="0"/>
                <a:cs typeface="Arial" charset="0"/>
              </a:rPr>
              <a:t> L-mode scenarios enabled by new </a:t>
            </a:r>
            <a:r>
              <a:rPr lang="en-US" altLang="en-US" dirty="0" err="1" smtClean="0">
                <a:latin typeface="Arial" charset="0"/>
                <a:cs typeface="Arial" charset="0"/>
              </a:rPr>
              <a:t>centerstack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Fast ion redistribution observed on FIDA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Not recovered through TRANSP modeling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ORBIT analysis shows redistribution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Using </a:t>
            </a:r>
            <a:r>
              <a:rPr lang="en-US" altLang="en-US" i="1" dirty="0" smtClean="0">
                <a:latin typeface="Arial" charset="0"/>
                <a:cs typeface="Arial" charset="0"/>
              </a:rPr>
              <a:t>kick model </a:t>
            </a:r>
            <a:r>
              <a:rPr lang="en-US" altLang="en-US" dirty="0" smtClean="0">
                <a:latin typeface="Arial" charset="0"/>
                <a:cs typeface="Arial" charset="0"/>
              </a:rPr>
              <a:t>to export ORBIT methodology to TRANSP 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Initial tests look promising: consistent with FIDA data</a:t>
            </a:r>
          </a:p>
          <a:p>
            <a:pPr lvl="1" eaLnBrk="1" hangingPunct="1"/>
            <a:r>
              <a:rPr lang="en-US" altLang="en-US" i="1" dirty="0" smtClean="0">
                <a:latin typeface="Arial" charset="0"/>
                <a:cs typeface="Arial" charset="0"/>
              </a:rPr>
              <a:t>But: many uncertainties on input thermal plasma evolution</a:t>
            </a:r>
          </a:p>
        </p:txBody>
      </p:sp>
      <p:pic>
        <p:nvPicPr>
          <p:cNvPr id="9" name="Picture 8" descr="FIDA_20416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975474"/>
            <a:ext cx="2286000" cy="1924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1400" y="2750202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</a:t>
            </a:r>
            <a:r>
              <a:rPr lang="en-US" sz="1200" dirty="0" smtClean="0"/>
              <a:t>angential FIDA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2787324"/>
            <a:ext cx="1708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TRANSP + kick model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7930411" y="3605398"/>
            <a:ext cx="99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[Kim, sub. NF]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685183" y="3640646"/>
            <a:ext cx="9472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[Liu, sub. NF]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9675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3175000" y="757448"/>
            <a:ext cx="5878080" cy="2001300"/>
          </a:xfrm>
          <a:prstGeom prst="roundRect">
            <a:avLst>
              <a:gd name="adj" fmla="val 6546"/>
            </a:avLst>
          </a:prstGeom>
          <a:solidFill>
            <a:srgbClr val="FFFC9B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latin typeface="Helvetica" pitchFamily="-128" charset="0"/>
              <a:ea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160568" y="2854349"/>
            <a:ext cx="5878080" cy="2001300"/>
          </a:xfrm>
          <a:prstGeom prst="roundRect">
            <a:avLst>
              <a:gd name="adj" fmla="val 6546"/>
            </a:avLst>
          </a:prstGeom>
          <a:solidFill>
            <a:srgbClr val="FFFC9B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latin typeface="Helvetica" pitchFamily="-128" charset="0"/>
              <a:ea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9069" y="752195"/>
            <a:ext cx="3032125" cy="4108707"/>
          </a:xfrm>
          <a:prstGeom prst="roundRect">
            <a:avLst>
              <a:gd name="adj" fmla="val 6546"/>
            </a:avLst>
          </a:prstGeom>
          <a:solidFill>
            <a:srgbClr val="FFFC9B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latin typeface="Helvetica" pitchFamily="-128" charset="0"/>
              <a:ea typeface="Arial" charset="0"/>
              <a:cs typeface="Arial" charset="0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601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Geneva" charset="0"/>
              </a:rPr>
              <a:t>Synergy </a:t>
            </a:r>
            <a:r>
              <a:rPr lang="en-US" dirty="0">
                <a:latin typeface="Arial" charset="0"/>
                <a:cs typeface="Geneva" charset="0"/>
              </a:rPr>
              <a:t>between different </a:t>
            </a:r>
            <a:r>
              <a:rPr lang="en-US" dirty="0" smtClean="0">
                <a:latin typeface="Arial" charset="0"/>
                <a:cs typeface="Geneva" charset="0"/>
              </a:rPr>
              <a:t>perturbations</a:t>
            </a:r>
            <a:endParaRPr lang="en-US" i="1" dirty="0">
              <a:latin typeface="Arial" charset="0"/>
              <a:cs typeface="Geneva" charset="0"/>
            </a:endParaRPr>
          </a:p>
        </p:txBody>
      </p:sp>
      <p:pic>
        <p:nvPicPr>
          <p:cNvPr id="27655" name="Picture 6" descr="CAE_3Df_suppr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55" y="850948"/>
            <a:ext cx="3125932" cy="180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248400" y="2914230"/>
            <a:ext cx="2791691" cy="194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normAutofit fontScale="55000" lnSpcReduction="20000"/>
          </a:bodyPr>
          <a:lstStyle/>
          <a:p>
            <a:pPr marL="171410" indent="-171410" eaLnBrk="0" hangingPunct="0">
              <a:spcBef>
                <a:spcPct val="20000"/>
              </a:spcBef>
              <a:buClr>
                <a:srgbClr val="010000"/>
              </a:buClr>
              <a:buFontTx/>
              <a:buChar char="•"/>
              <a:defRPr/>
            </a:pPr>
            <a:r>
              <a:rPr lang="en-US" sz="2800" kern="0" dirty="0" err="1">
                <a:latin typeface="+mn-lt"/>
                <a:ea typeface="Geneva" charset="-128"/>
                <a:cs typeface="Geneva" charset="-128"/>
              </a:rPr>
              <a:t>AEs</a:t>
            </a:r>
            <a:r>
              <a:rPr lang="en-US" sz="2800" kern="0" dirty="0">
                <a:latin typeface="+mn-lt"/>
                <a:ea typeface="Geneva" charset="-128"/>
                <a:cs typeface="Geneva" charset="-128"/>
              </a:rPr>
              <a:t> suppressed by &gt;2MW of RF power</a:t>
            </a:r>
          </a:p>
          <a:p>
            <a:pPr marL="460267" lvl="1" indent="-171410" eaLnBrk="0" hangingPunct="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2200" kern="0" dirty="0">
                <a:solidFill>
                  <a:srgbClr val="3333CC"/>
                </a:solidFill>
                <a:latin typeface="+mn-lt"/>
                <a:ea typeface="Geneva" charset="-128"/>
                <a:cs typeface="Geneva" charset="-128"/>
              </a:rPr>
              <a:t>Examples of stable </a:t>
            </a:r>
            <a:r>
              <a:rPr lang="en-US" sz="2200" kern="0" dirty="0" err="1">
                <a:solidFill>
                  <a:srgbClr val="3333CC"/>
                </a:solidFill>
                <a:latin typeface="+mn-lt"/>
                <a:ea typeface="Geneva" charset="-128"/>
                <a:cs typeface="Geneva" charset="-128"/>
              </a:rPr>
              <a:t>AEs</a:t>
            </a:r>
            <a:r>
              <a:rPr lang="en-US" sz="2200" kern="0" dirty="0">
                <a:solidFill>
                  <a:srgbClr val="3333CC"/>
                </a:solidFill>
                <a:latin typeface="+mn-lt"/>
                <a:ea typeface="Geneva" charset="-128"/>
                <a:cs typeface="Geneva" charset="-128"/>
              </a:rPr>
              <a:t> destabilized by RF are observed, too</a:t>
            </a:r>
          </a:p>
          <a:p>
            <a:pPr marL="171410" indent="-171410" eaLnBrk="0" hangingPunct="0">
              <a:spcBef>
                <a:spcPct val="20000"/>
              </a:spcBef>
              <a:buClr>
                <a:srgbClr val="010000"/>
              </a:buClr>
              <a:buFontTx/>
              <a:buChar char="•"/>
              <a:defRPr/>
            </a:pPr>
            <a:r>
              <a:rPr lang="en-US" sz="2800" kern="0" dirty="0">
                <a:latin typeface="+mn-lt"/>
                <a:ea typeface="Geneva" charset="-128"/>
                <a:cs typeface="Geneva" charset="-128"/>
              </a:rPr>
              <a:t>Dependence on RF spectrum, NBI parameters under investigation</a:t>
            </a:r>
          </a:p>
        </p:txBody>
      </p:sp>
      <p:sp>
        <p:nvSpPr>
          <p:cNvPr id="27657" name="TextBox 29"/>
          <p:cNvSpPr txBox="1">
            <a:spLocks noChangeArrowheads="1"/>
          </p:cNvSpPr>
          <p:nvPr/>
        </p:nvSpPr>
        <p:spPr bwMode="auto">
          <a:xfrm>
            <a:off x="601808" y="4628730"/>
            <a:ext cx="1999722" cy="26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100" b="0"/>
              <a:t>E. D. Fredrickson, PoP 2013</a:t>
            </a:r>
          </a:p>
        </p:txBody>
      </p:sp>
      <p:sp>
        <p:nvSpPr>
          <p:cNvPr id="27658" name="TextBox 29"/>
          <p:cNvSpPr txBox="1">
            <a:spLocks noChangeArrowheads="1"/>
          </p:cNvSpPr>
          <p:nvPr/>
        </p:nvSpPr>
        <p:spPr bwMode="auto">
          <a:xfrm>
            <a:off x="6324600" y="2515089"/>
            <a:ext cx="2742169" cy="26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100" b="0" dirty="0" err="1" smtClean="0"/>
              <a:t>Bortolon</a:t>
            </a:r>
            <a:r>
              <a:rPr lang="en-US" sz="1100" b="0" dirty="0"/>
              <a:t>, PRL </a:t>
            </a:r>
            <a:r>
              <a:rPr lang="en-US" sz="1100" b="0" dirty="0" smtClean="0"/>
              <a:t>2013; Kramer, PPCF2016</a:t>
            </a:r>
            <a:endParaRPr lang="en-US" sz="1100" b="0" dirty="0"/>
          </a:p>
        </p:txBody>
      </p:sp>
      <p:grpSp>
        <p:nvGrpSpPr>
          <p:cNvPr id="27659" name="Group 15"/>
          <p:cNvGrpSpPr>
            <a:grpSpLocks/>
          </p:cNvGrpSpPr>
          <p:nvPr/>
        </p:nvGrpSpPr>
        <p:grpSpPr bwMode="auto">
          <a:xfrm>
            <a:off x="152978" y="857251"/>
            <a:ext cx="2853171" cy="1880487"/>
            <a:chOff x="168275" y="1295400"/>
            <a:chExt cx="3138488" cy="2841625"/>
          </a:xfrm>
        </p:grpSpPr>
        <p:pic>
          <p:nvPicPr>
            <p:cNvPr id="27664" name="Picture 4" descr="CAE_kink_fig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75" y="1295400"/>
              <a:ext cx="3138488" cy="284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5" name="Rectangle 17"/>
            <p:cNvSpPr>
              <a:spLocks noChangeArrowheads="1"/>
            </p:cNvSpPr>
            <p:nvPr/>
          </p:nvSpPr>
          <p:spPr bwMode="auto">
            <a:xfrm>
              <a:off x="2919120" y="1363761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 sz="1100"/>
            </a:p>
          </p:txBody>
        </p:sp>
        <p:sp>
          <p:nvSpPr>
            <p:cNvPr id="27666" name="Rectangle 18"/>
            <p:cNvSpPr>
              <a:spLocks noChangeArrowheads="1"/>
            </p:cNvSpPr>
            <p:nvPr/>
          </p:nvSpPr>
          <p:spPr bwMode="auto">
            <a:xfrm>
              <a:off x="2446240" y="3466005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 sz="1100"/>
            </a:p>
          </p:txBody>
        </p:sp>
      </p:grpSp>
      <p:pic>
        <p:nvPicPr>
          <p:cNvPr id="27660" name="Picture 23" descr="01_TAE_bk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496" y="2921791"/>
            <a:ext cx="2923597" cy="187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Rectangle 3"/>
          <p:cNvSpPr txBox="1">
            <a:spLocks noChangeArrowheads="1"/>
          </p:cNvSpPr>
          <p:nvPr/>
        </p:nvSpPr>
        <p:spPr bwMode="auto">
          <a:xfrm>
            <a:off x="76200" y="2809599"/>
            <a:ext cx="2942648" cy="197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normAutofit fontScale="92500" lnSpcReduction="10000"/>
          </a:bodyPr>
          <a:lstStyle>
            <a:lvl1pPr marL="190500" indent="-190500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marL="512763" indent="-190500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900" b="0" i="0" dirty="0">
                <a:solidFill>
                  <a:srgbClr val="000000"/>
                </a:solidFill>
                <a:latin typeface="Arial" charset="0"/>
                <a:cs typeface="Geneva" charset="0"/>
              </a:rPr>
              <a:t>Dynamics of bursting CAE modes modified by coupling to kinks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 typeface="Lucida Grande" charset="0"/>
              <a:buChar char="-"/>
            </a:pPr>
            <a:r>
              <a:rPr lang="en-US" sz="1400" b="0" i="0" dirty="0">
                <a:solidFill>
                  <a:srgbClr val="3333CC"/>
                </a:solidFill>
                <a:latin typeface="Arial" charset="0"/>
                <a:cs typeface="Geneva" charset="0"/>
              </a:rPr>
              <a:t>Predator-prey dynamics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Geneva" charset="0"/>
              </a:rPr>
              <a:t>AE burst frequency locks on kink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Geneva" charset="0"/>
              </a:rPr>
              <a:t>Suggests modulation of AE stability by </a:t>
            </a:r>
            <a:r>
              <a:rPr lang="en-US" sz="1900" b="0" dirty="0">
                <a:solidFill>
                  <a:schemeClr val="tx1"/>
                </a:solidFill>
                <a:latin typeface="Arial" charset="0"/>
                <a:cs typeface="Geneva" charset="0"/>
              </a:rPr>
              <a:t>low-f</a:t>
            </a: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Geneva" charset="0"/>
              </a:rPr>
              <a:t> perturbation</a:t>
            </a:r>
            <a:endParaRPr lang="en-US" sz="1900" b="0" i="0" dirty="0">
              <a:solidFill>
                <a:srgbClr val="FF0000"/>
              </a:solidFill>
              <a:latin typeface="Arial" charset="0"/>
              <a:cs typeface="Geneva" charset="0"/>
            </a:endParaRPr>
          </a:p>
        </p:txBody>
      </p:sp>
      <p:sp>
        <p:nvSpPr>
          <p:cNvPr id="27662" name="TextBox 29"/>
          <p:cNvSpPr txBox="1">
            <a:spLocks noChangeArrowheads="1"/>
          </p:cNvSpPr>
          <p:nvPr/>
        </p:nvSpPr>
        <p:spPr bwMode="auto">
          <a:xfrm>
            <a:off x="7689274" y="4639235"/>
            <a:ext cx="1304181" cy="26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100" b="0"/>
              <a:t>E. D. Fredrickson</a:t>
            </a:r>
          </a:p>
        </p:txBody>
      </p:sp>
      <p:sp>
        <p:nvSpPr>
          <p:cNvPr id="27663" name="Rectangle 3"/>
          <p:cNvSpPr txBox="1">
            <a:spLocks noChangeArrowheads="1"/>
          </p:cNvSpPr>
          <p:nvPr/>
        </p:nvSpPr>
        <p:spPr bwMode="auto">
          <a:xfrm>
            <a:off x="6324024" y="780521"/>
            <a:ext cx="2750705" cy="19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normAutofit fontScale="92500" lnSpcReduction="10000"/>
          </a:bodyPr>
          <a:lstStyle>
            <a:lvl1pPr marL="190500" indent="-190500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Geneva" charset="0"/>
              </a:rPr>
              <a:t>Global AE dynamic affected through </a:t>
            </a:r>
            <a:r>
              <a:rPr lang="en-US" sz="2000" b="0" dirty="0">
                <a:solidFill>
                  <a:schemeClr val="tx1"/>
                </a:solidFill>
                <a:latin typeface="Arial" charset="0"/>
                <a:cs typeface="Geneva" charset="0"/>
              </a:rPr>
              <a:t>external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Geneva" charset="0"/>
              </a:rPr>
              <a:t> fields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Geneva" charset="0"/>
              </a:rPr>
              <a:t>Burst amplitude, chirp range are reduced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Geneva" charset="0"/>
              </a:rPr>
              <a:t>Effect mediated by </a:t>
            </a:r>
            <a:r>
              <a:rPr lang="en-US" sz="2000" b="0" i="0" dirty="0" err="1">
                <a:solidFill>
                  <a:schemeClr val="tx1"/>
                </a:solidFill>
                <a:latin typeface="Arial" charset="0"/>
                <a:cs typeface="Geneva" charset="0"/>
              </a:rPr>
              <a:t>F</a:t>
            </a:r>
            <a:r>
              <a:rPr lang="en-US" sz="2000" b="0" i="0" baseline="-25000" dirty="0" err="1">
                <a:solidFill>
                  <a:schemeClr val="tx1"/>
                </a:solidFill>
                <a:latin typeface="Arial" charset="0"/>
                <a:cs typeface="Geneva" charset="0"/>
              </a:rPr>
              <a:t>nb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Geneva" charset="0"/>
              </a:rPr>
              <a:t> modification from 3D fields</a:t>
            </a:r>
            <a:endParaRPr lang="en-US" sz="1700" b="0" i="0" dirty="0">
              <a:solidFill>
                <a:schemeClr val="tx1"/>
              </a:solidFill>
              <a:latin typeface="Arial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0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6011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Geneva" charset="0"/>
              </a:rPr>
              <a:t>Main </a:t>
            </a:r>
            <a:r>
              <a:rPr lang="en-US" dirty="0">
                <a:latin typeface="Arial" charset="0"/>
                <a:cs typeface="Geneva" charset="0"/>
              </a:rPr>
              <a:t>EP </a:t>
            </a:r>
            <a:r>
              <a:rPr lang="en-US" dirty="0" smtClean="0">
                <a:latin typeface="Arial" charset="0"/>
                <a:cs typeface="Geneva" charset="0"/>
              </a:rPr>
              <a:t>diagnostics</a:t>
            </a:r>
            <a:endParaRPr lang="en-US" dirty="0">
              <a:latin typeface="Arial" charset="0"/>
              <a:cs typeface="Geneva" charset="0"/>
            </a:endParaRPr>
          </a:p>
        </p:txBody>
      </p:sp>
      <p:pic>
        <p:nvPicPr>
          <p:cNvPr id="33796" name="Picture 8" descr="UCLA_reflect_upgrad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60204"/>
            <a:ext cx="2425374" cy="182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1" descr="tFIDA_layou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87" y="3025589"/>
            <a:ext cx="3048000" cy="189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8" descr="CFPA_layou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65062"/>
            <a:ext cx="1905000" cy="26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Box 19"/>
          <p:cNvSpPr txBox="1">
            <a:spLocks noChangeArrowheads="1"/>
          </p:cNvSpPr>
          <p:nvPr/>
        </p:nvSpPr>
        <p:spPr bwMode="auto">
          <a:xfrm>
            <a:off x="111126" y="730557"/>
            <a:ext cx="3157034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0" dirty="0" err="1"/>
              <a:t>Reflectometer</a:t>
            </a:r>
            <a:r>
              <a:rPr lang="en-US" b="0" dirty="0"/>
              <a:t> (UCLA) – mode structure</a:t>
            </a:r>
          </a:p>
        </p:txBody>
      </p:sp>
      <p:sp>
        <p:nvSpPr>
          <p:cNvPr id="33800" name="TextBox 21"/>
          <p:cNvSpPr txBox="1">
            <a:spLocks noChangeArrowheads="1"/>
          </p:cNvSpPr>
          <p:nvPr/>
        </p:nvSpPr>
        <p:spPr bwMode="auto">
          <a:xfrm>
            <a:off x="6933047" y="716898"/>
            <a:ext cx="2362489" cy="49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0" dirty="0"/>
              <a:t>Fusion product array (FIU) – fast ion profile, </a:t>
            </a:r>
            <a:r>
              <a:rPr lang="en-US" b="0" dirty="0" smtClean="0"/>
              <a:t>transport</a:t>
            </a:r>
            <a:endParaRPr lang="en-US" b="0" dirty="0"/>
          </a:p>
        </p:txBody>
      </p:sp>
      <p:sp>
        <p:nvSpPr>
          <p:cNvPr id="33801" name="TextBox 23"/>
          <p:cNvSpPr txBox="1">
            <a:spLocks noChangeArrowheads="1"/>
          </p:cNvSpPr>
          <p:nvPr/>
        </p:nvSpPr>
        <p:spPr bwMode="auto">
          <a:xfrm>
            <a:off x="83706" y="2854349"/>
            <a:ext cx="2361045" cy="49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0" dirty="0"/>
              <a:t>FIDA systems (UCI) – fast ion profile, transport</a:t>
            </a:r>
          </a:p>
        </p:txBody>
      </p:sp>
      <p:sp>
        <p:nvSpPr>
          <p:cNvPr id="33802" name="TextBox 24"/>
          <p:cNvSpPr txBox="1">
            <a:spLocks noChangeArrowheads="1"/>
          </p:cNvSpPr>
          <p:nvPr/>
        </p:nvSpPr>
        <p:spPr bwMode="auto">
          <a:xfrm>
            <a:off x="4190712" y="4324350"/>
            <a:ext cx="2362488" cy="49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0" dirty="0" err="1"/>
              <a:t>ssNPA</a:t>
            </a:r>
            <a:r>
              <a:rPr lang="en-US" b="0" dirty="0"/>
              <a:t> arrays (UCI) – </a:t>
            </a:r>
            <a:endParaRPr lang="en-US" b="0" dirty="0" smtClean="0"/>
          </a:p>
          <a:p>
            <a:pPr eaLnBrk="1" hangingPunct="1"/>
            <a:r>
              <a:rPr lang="en-US" b="0" dirty="0" smtClean="0"/>
              <a:t>fast </a:t>
            </a:r>
            <a:r>
              <a:rPr lang="en-US" b="0" dirty="0"/>
              <a:t>ion profile, transport</a:t>
            </a:r>
          </a:p>
        </p:txBody>
      </p:sp>
      <p:pic>
        <p:nvPicPr>
          <p:cNvPr id="33803" name="Picture 17" descr="ssNPA_fi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28947">
            <a:off x="4410142" y="3615720"/>
            <a:ext cx="4204421" cy="10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4" name="Group 30"/>
          <p:cNvGrpSpPr>
            <a:grpSpLocks/>
          </p:cNvGrpSpPr>
          <p:nvPr/>
        </p:nvGrpSpPr>
        <p:grpSpPr bwMode="auto">
          <a:xfrm>
            <a:off x="3148295" y="733006"/>
            <a:ext cx="3252504" cy="2332322"/>
            <a:chOff x="3487029" y="1157377"/>
            <a:chExt cx="4019460" cy="3525534"/>
          </a:xfrm>
        </p:grpSpPr>
        <p:pic>
          <p:nvPicPr>
            <p:cNvPr id="33806" name="Picture 13" descr="AE_antenna_sFLIP_May2014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289" y="1863511"/>
              <a:ext cx="3759200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7" name="TextBox 20"/>
            <p:cNvSpPr txBox="1">
              <a:spLocks noChangeArrowheads="1"/>
            </p:cNvSpPr>
            <p:nvPr/>
          </p:nvSpPr>
          <p:spPr bwMode="auto">
            <a:xfrm>
              <a:off x="4243614" y="1157377"/>
              <a:ext cx="2620164" cy="76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b="0" dirty="0"/>
                <a:t>*AE antenna – mode stability</a:t>
              </a:r>
            </a:p>
            <a:p>
              <a:pPr eaLnBrk="1" hangingPunct="1"/>
              <a:r>
                <a:rPr lang="en-US" b="0" dirty="0" err="1"/>
                <a:t>sFLIP</a:t>
              </a:r>
              <a:r>
                <a:rPr lang="en-US" b="0" dirty="0"/>
                <a:t> – fast ion losses</a:t>
              </a:r>
            </a:p>
          </p:txBody>
        </p:sp>
        <p:sp>
          <p:nvSpPr>
            <p:cNvPr id="33808" name="TextBox 14"/>
            <p:cNvSpPr txBox="1">
              <a:spLocks noChangeArrowheads="1"/>
            </p:cNvSpPr>
            <p:nvPr/>
          </p:nvSpPr>
          <p:spPr bwMode="auto">
            <a:xfrm>
              <a:off x="3487029" y="3105142"/>
              <a:ext cx="1403475" cy="302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</a:rPr>
                <a:t>*AE antennae</a:t>
              </a:r>
            </a:p>
          </p:txBody>
        </p:sp>
        <p:sp>
          <p:nvSpPr>
            <p:cNvPr id="33809" name="TextBox 15"/>
            <p:cNvSpPr txBox="1">
              <a:spLocks noChangeArrowheads="1"/>
            </p:cNvSpPr>
            <p:nvPr/>
          </p:nvSpPr>
          <p:spPr bwMode="auto">
            <a:xfrm>
              <a:off x="6172199" y="4038598"/>
              <a:ext cx="1240121" cy="302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dirty="0" err="1">
                  <a:solidFill>
                    <a:srgbClr val="FF0000"/>
                  </a:solidFill>
                </a:rPr>
                <a:t>sFLIP</a:t>
              </a:r>
              <a:r>
                <a:rPr lang="en-US" dirty="0">
                  <a:solidFill>
                    <a:srgbClr val="FF0000"/>
                  </a:solidFill>
                </a:rPr>
                <a:t> frame</a:t>
              </a:r>
            </a:p>
          </p:txBody>
        </p:sp>
        <p:sp>
          <p:nvSpPr>
            <p:cNvPr id="33810" name="TextBox 16"/>
            <p:cNvSpPr txBox="1">
              <a:spLocks noChangeArrowheads="1"/>
            </p:cNvSpPr>
            <p:nvPr/>
          </p:nvSpPr>
          <p:spPr bwMode="auto">
            <a:xfrm>
              <a:off x="3725751" y="2332666"/>
              <a:ext cx="1230145" cy="302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dirty="0" err="1">
                  <a:solidFill>
                    <a:srgbClr val="FF0000"/>
                  </a:solidFill>
                </a:rPr>
                <a:t>Mirnov</a:t>
              </a:r>
              <a:r>
                <a:rPr lang="en-US" dirty="0">
                  <a:solidFill>
                    <a:srgbClr val="FF0000"/>
                  </a:solidFill>
                </a:rPr>
                <a:t> coils</a:t>
              </a:r>
            </a:p>
          </p:txBody>
        </p:sp>
        <p:cxnSp>
          <p:nvCxnSpPr>
            <p:cNvPr id="33811" name="Straight Arrow Connector 18"/>
            <p:cNvCxnSpPr>
              <a:cxnSpLocks noChangeShapeType="1"/>
            </p:cNvCxnSpPr>
            <p:nvPr/>
          </p:nvCxnSpPr>
          <p:spPr bwMode="auto">
            <a:xfrm rot="16200000" flipV="1">
              <a:off x="3695700" y="2019300"/>
              <a:ext cx="381000" cy="152400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2" name="Straight Arrow Connector 19"/>
            <p:cNvCxnSpPr>
              <a:cxnSpLocks noChangeShapeType="1"/>
            </p:cNvCxnSpPr>
            <p:nvPr/>
          </p:nvCxnSpPr>
          <p:spPr bwMode="auto">
            <a:xfrm flipV="1">
              <a:off x="4724400" y="1828800"/>
              <a:ext cx="609600" cy="457200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3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4152900" y="2019300"/>
              <a:ext cx="381000" cy="152400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4" name="Straight Arrow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4724401" y="2647461"/>
              <a:ext cx="731982" cy="487219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5" name="Straight Arrow Connector 24"/>
            <p:cNvCxnSpPr>
              <a:cxnSpLocks noChangeShapeType="1"/>
            </p:cNvCxnSpPr>
            <p:nvPr/>
          </p:nvCxnSpPr>
          <p:spPr bwMode="auto">
            <a:xfrm rot="16200000" flipH="1">
              <a:off x="4651662" y="3442942"/>
              <a:ext cx="731982" cy="327891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6" name="Straight Arrow Connector 28"/>
            <p:cNvCxnSpPr>
              <a:cxnSpLocks noChangeShapeType="1"/>
            </p:cNvCxnSpPr>
            <p:nvPr/>
          </p:nvCxnSpPr>
          <p:spPr bwMode="auto">
            <a:xfrm rot="10800000">
              <a:off x="5791200" y="3581400"/>
              <a:ext cx="762000" cy="427182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1725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en-US" altLang="en-US" sz="3000" dirty="0" smtClean="0">
                <a:latin typeface="Arial" charset="0"/>
                <a:cs typeface="Arial" charset="0"/>
              </a:rPr>
              <a:t>NSTX-U capabilities </a:t>
            </a:r>
            <a:r>
              <a:rPr lang="en-US" altLang="en-US" sz="3000" dirty="0">
                <a:latin typeface="Arial" charset="0"/>
                <a:cs typeface="Arial" charset="0"/>
              </a:rPr>
              <a:t>extend </a:t>
            </a:r>
            <a:r>
              <a:rPr lang="en-US" altLang="en-US" sz="3000" dirty="0" smtClean="0">
                <a:latin typeface="Arial" charset="0"/>
                <a:cs typeface="Arial" charset="0"/>
              </a:rPr>
              <a:t>parameter range &amp; flexibility</a:t>
            </a:r>
            <a:br>
              <a:rPr lang="en-US" altLang="en-US" sz="3000" dirty="0" smtClean="0">
                <a:latin typeface="Arial" charset="0"/>
                <a:cs typeface="Arial" charset="0"/>
              </a:rPr>
            </a:br>
            <a:r>
              <a:rPr lang="en-US" altLang="en-US" sz="3000" dirty="0" smtClean="0">
                <a:latin typeface="Arial" charset="0"/>
                <a:cs typeface="Arial" charset="0"/>
              </a:rPr>
              <a:t>achievable by other devices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14600" y="819150"/>
            <a:ext cx="3505200" cy="4114800"/>
          </a:xfrm>
        </p:spPr>
        <p:txBody>
          <a:bodyPr>
            <a:normAutofit fontScale="62500" lnSpcReduction="20000"/>
          </a:bodyPr>
          <a:lstStyle/>
          <a:p>
            <a:pPr marL="285750" lvl="1">
              <a:lnSpc>
                <a:spcPct val="120000"/>
              </a:lnSpc>
            </a:pPr>
            <a:r>
              <a:rPr lang="en-US" dirty="0" smtClean="0">
                <a:solidFill>
                  <a:srgbClr val="000090"/>
                </a:solidFill>
              </a:rPr>
              <a:t>Flexible, independent NBI &amp; shaping</a:t>
            </a:r>
          </a:p>
          <a:p>
            <a:pPr marL="514350" lvl="2">
              <a:lnSpc>
                <a:spcPct val="120000"/>
              </a:lnSpc>
            </a:pPr>
            <a:r>
              <a:rPr lang="en-US" dirty="0" smtClean="0">
                <a:solidFill>
                  <a:srgbClr val="008000"/>
                </a:solidFill>
              </a:rPr>
              <a:t>Enable fine adjustment of deposition &amp; NB-CD profile</a:t>
            </a:r>
            <a:endParaRPr lang="en-US" dirty="0">
              <a:solidFill>
                <a:srgbClr val="008000"/>
              </a:solidFill>
            </a:endParaRPr>
          </a:p>
          <a:p>
            <a:pPr marL="285750" lvl="1">
              <a:lnSpc>
                <a:spcPct val="120000"/>
              </a:lnSpc>
            </a:pPr>
            <a:r>
              <a:rPr lang="en-US" dirty="0" smtClean="0">
                <a:solidFill>
                  <a:srgbClr val="000090"/>
                </a:solidFill>
              </a:rPr>
              <a:t>Broad </a:t>
            </a:r>
            <a:r>
              <a:rPr lang="en-US" dirty="0" err="1" smtClean="0">
                <a:solidFill>
                  <a:srgbClr val="000090"/>
                </a:solidFill>
              </a:rPr>
              <a:t>E</a:t>
            </a:r>
            <a:r>
              <a:rPr lang="en-US" baseline="-25000" dirty="0" err="1" smtClean="0">
                <a:solidFill>
                  <a:srgbClr val="000090"/>
                </a:solidFill>
              </a:rPr>
              <a:t>inj</a:t>
            </a:r>
            <a:r>
              <a:rPr lang="en-US" dirty="0" smtClean="0">
                <a:solidFill>
                  <a:srgbClr val="000090"/>
                </a:solidFill>
              </a:rPr>
              <a:t> range, 40-95 </a:t>
            </a:r>
            <a:r>
              <a:rPr lang="en-US" dirty="0" err="1" smtClean="0">
                <a:solidFill>
                  <a:srgbClr val="000090"/>
                </a:solidFill>
              </a:rPr>
              <a:t>keV</a:t>
            </a:r>
            <a:endParaRPr lang="en-US" dirty="0" smtClean="0">
              <a:solidFill>
                <a:srgbClr val="000090"/>
              </a:solidFill>
            </a:endParaRPr>
          </a:p>
          <a:p>
            <a:pPr marL="514350" lvl="2">
              <a:lnSpc>
                <a:spcPct val="120000"/>
              </a:lnSpc>
            </a:pPr>
            <a:r>
              <a:rPr lang="en-US" dirty="0" smtClean="0">
                <a:solidFill>
                  <a:srgbClr val="008000"/>
                </a:solidFill>
              </a:rPr>
              <a:t>Control range of achievable </a:t>
            </a:r>
            <a:r>
              <a:rPr lang="en-US" dirty="0" err="1" smtClean="0">
                <a:solidFill>
                  <a:srgbClr val="008000"/>
                </a:solidFill>
              </a:rPr>
              <a:t>v</a:t>
            </a:r>
            <a:r>
              <a:rPr lang="en-US" baseline="-25000" dirty="0" err="1" smtClean="0">
                <a:solidFill>
                  <a:srgbClr val="008000"/>
                </a:solidFill>
              </a:rPr>
              <a:t>fast</a:t>
            </a:r>
            <a:r>
              <a:rPr lang="en-US" dirty="0" smtClean="0">
                <a:solidFill>
                  <a:srgbClr val="008000"/>
                </a:solidFill>
              </a:rPr>
              <a:t>/</a:t>
            </a:r>
            <a:r>
              <a:rPr lang="en-US" dirty="0" err="1" smtClean="0">
                <a:solidFill>
                  <a:srgbClr val="008000"/>
                </a:solidFill>
              </a:rPr>
              <a:t>v</a:t>
            </a:r>
            <a:r>
              <a:rPr lang="en-US" baseline="-25000" dirty="0" err="1" smtClean="0">
                <a:solidFill>
                  <a:srgbClr val="008000"/>
                </a:solidFill>
              </a:rPr>
              <a:t>Alfven</a:t>
            </a:r>
            <a:r>
              <a:rPr lang="en-US" dirty="0" smtClean="0">
                <a:solidFill>
                  <a:srgbClr val="008000"/>
                </a:solidFill>
              </a:rPr>
              <a:t> and </a:t>
            </a:r>
            <a:r>
              <a:rPr lang="en-US" dirty="0" err="1">
                <a:solidFill>
                  <a:srgbClr val="008000"/>
                </a:solidFill>
                <a:latin typeface="Symbol" charset="2"/>
                <a:cs typeface="Symbol" charset="2"/>
              </a:rPr>
              <a:t>b</a:t>
            </a:r>
            <a:r>
              <a:rPr lang="en-US" baseline="-25000" dirty="0" err="1">
                <a:solidFill>
                  <a:srgbClr val="008000"/>
                </a:solidFill>
              </a:rPr>
              <a:t>fast</a:t>
            </a:r>
            <a:r>
              <a:rPr lang="en-US" dirty="0">
                <a:solidFill>
                  <a:srgbClr val="008000"/>
                </a:solidFill>
              </a:rPr>
              <a:t>/</a:t>
            </a:r>
            <a:r>
              <a:rPr lang="en-US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solidFill>
                  <a:srgbClr val="008000"/>
                </a:solidFill>
              </a:rPr>
              <a:t>tot</a:t>
            </a:r>
            <a:endParaRPr lang="en-US" dirty="0" smtClean="0">
              <a:solidFill>
                <a:srgbClr val="008000"/>
              </a:solidFill>
            </a:endParaRPr>
          </a:p>
          <a:p>
            <a:pPr marL="285750" lvl="1">
              <a:lnSpc>
                <a:spcPct val="120000"/>
              </a:lnSpc>
            </a:pPr>
            <a:r>
              <a:rPr lang="en-US" dirty="0" smtClean="0">
                <a:solidFill>
                  <a:srgbClr val="000090"/>
                </a:solidFill>
              </a:rPr>
              <a:t>All 6 NB sources available from Day</a:t>
            </a:r>
          </a:p>
          <a:p>
            <a:pPr marL="514350" lvl="2">
              <a:lnSpc>
                <a:spcPct val="120000"/>
              </a:lnSpc>
            </a:pPr>
            <a:r>
              <a:rPr lang="en-US" dirty="0" err="1" smtClean="0">
                <a:solidFill>
                  <a:srgbClr val="008000"/>
                </a:solidFill>
              </a:rPr>
              <a:t>Coditioning</a:t>
            </a:r>
            <a:r>
              <a:rPr lang="en-US" dirty="0" smtClean="0">
                <a:solidFill>
                  <a:srgbClr val="008000"/>
                </a:solidFill>
              </a:rPr>
              <a:t> achieved at end of FY16</a:t>
            </a:r>
            <a:endParaRPr lang="en-US" baseline="-25000" dirty="0">
              <a:solidFill>
                <a:srgbClr val="008000"/>
              </a:solidFill>
            </a:endParaRPr>
          </a:p>
          <a:p>
            <a:pPr marL="285750" lvl="1">
              <a:lnSpc>
                <a:spcPct val="120000"/>
              </a:lnSpc>
            </a:pPr>
            <a:r>
              <a:rPr lang="en-US" dirty="0" smtClean="0">
                <a:solidFill>
                  <a:srgbClr val="000090"/>
                </a:solidFill>
              </a:rPr>
              <a:t>Main tool for q-profile, rotation control</a:t>
            </a:r>
          </a:p>
          <a:p>
            <a:pPr marL="514350" lvl="2">
              <a:lnSpc>
                <a:spcPct val="120000"/>
              </a:lnSpc>
            </a:pPr>
            <a:r>
              <a:rPr lang="en-US" dirty="0" smtClean="0">
                <a:solidFill>
                  <a:srgbClr val="008000"/>
                </a:solidFill>
              </a:rPr>
              <a:t>Complement NTV from 3D coils</a:t>
            </a:r>
          </a:p>
          <a:p>
            <a:pPr marL="285750" lvl="1">
              <a:lnSpc>
                <a:spcPct val="120000"/>
              </a:lnSpc>
            </a:pPr>
            <a:endParaRPr lang="en-US" dirty="0">
              <a:solidFill>
                <a:srgbClr val="000090"/>
              </a:solidFill>
            </a:endParaRPr>
          </a:p>
          <a:p>
            <a:pPr marL="285750" lvl="1">
              <a:lnSpc>
                <a:spcPct val="120000"/>
              </a:lnSpc>
            </a:pPr>
            <a:r>
              <a:rPr lang="en-US" dirty="0" smtClean="0">
                <a:solidFill>
                  <a:srgbClr val="000090"/>
                </a:solidFill>
              </a:rPr>
              <a:t>Envisioned as tool for AE control</a:t>
            </a:r>
          </a:p>
          <a:p>
            <a:pPr marL="514350" lvl="2">
              <a:lnSpc>
                <a:spcPct val="120000"/>
              </a:lnSpc>
            </a:pPr>
            <a:r>
              <a:rPr lang="en-US" dirty="0" smtClean="0">
                <a:solidFill>
                  <a:srgbClr val="008000"/>
                </a:solidFill>
              </a:rPr>
              <a:t>Enhanced by sensors such as </a:t>
            </a:r>
            <a:r>
              <a:rPr lang="en-US" dirty="0" err="1" smtClean="0">
                <a:solidFill>
                  <a:srgbClr val="008000"/>
                </a:solidFill>
              </a:rPr>
              <a:t>Mirnov</a:t>
            </a:r>
            <a:r>
              <a:rPr lang="en-US" dirty="0" smtClean="0">
                <a:solidFill>
                  <a:srgbClr val="008000"/>
                </a:solidFill>
              </a:rPr>
              <a:t> coils and AE antenna</a:t>
            </a:r>
          </a:p>
          <a:p>
            <a:pPr marL="285750" lvl="1">
              <a:lnSpc>
                <a:spcPct val="120000"/>
              </a:lnSpc>
            </a:pPr>
            <a:endParaRPr lang="en-US" dirty="0">
              <a:solidFill>
                <a:srgbClr val="000090"/>
              </a:solidFill>
            </a:endParaRPr>
          </a:p>
          <a:p>
            <a:pPr marL="285750" lvl="1">
              <a:lnSpc>
                <a:spcPct val="120000"/>
              </a:lnSpc>
            </a:pPr>
            <a:endParaRPr lang="en-US" dirty="0" smtClean="0">
              <a:solidFill>
                <a:srgbClr val="000090"/>
              </a:solidFill>
            </a:endParaRPr>
          </a:p>
        </p:txBody>
      </p:sp>
      <p:pic>
        <p:nvPicPr>
          <p:cNvPr id="14" name="Picture 13" descr="NBCD_profi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50" y="742950"/>
            <a:ext cx="3305706" cy="2133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8222059" y="1475367"/>
            <a:ext cx="1253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[Menard, NF 2012]</a:t>
            </a:r>
            <a:endParaRPr lang="en-US" sz="1000" dirty="0"/>
          </a:p>
        </p:txBody>
      </p:sp>
      <p:pic>
        <p:nvPicPr>
          <p:cNvPr id="2" name="Picture 1" descr="NBI_cut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794238"/>
            <a:ext cx="2518110" cy="43243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43000" y="2552212"/>
            <a:ext cx="228600" cy="304800"/>
          </a:xfrm>
          <a:prstGeom prst="ellipse">
            <a:avLst/>
          </a:prstGeom>
          <a:noFill/>
          <a:ln w="25400">
            <a:solidFill>
              <a:srgbClr val="92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43000" y="2952750"/>
            <a:ext cx="228600" cy="304800"/>
          </a:xfrm>
          <a:prstGeom prst="ellipse">
            <a:avLst/>
          </a:prstGeom>
          <a:noFill/>
          <a:ln w="25400">
            <a:solidFill>
              <a:srgbClr val="92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95400" y="1485412"/>
            <a:ext cx="457200" cy="990600"/>
          </a:xfrm>
          <a:prstGeom prst="straightConnector1">
            <a:avLst/>
          </a:prstGeom>
          <a:ln>
            <a:solidFill>
              <a:srgbClr val="92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338122" y="1542074"/>
            <a:ext cx="414478" cy="1416237"/>
          </a:xfrm>
          <a:prstGeom prst="straightConnector1">
            <a:avLst/>
          </a:prstGeom>
          <a:ln>
            <a:solidFill>
              <a:srgbClr val="92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62981" y="1394252"/>
            <a:ext cx="1146468" cy="415498"/>
          </a:xfrm>
          <a:prstGeom prst="rect">
            <a:avLst/>
          </a:prstGeom>
          <a:solidFill>
            <a:schemeClr val="bg1"/>
          </a:solidFill>
          <a:ln>
            <a:solidFill>
              <a:srgbClr val="92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920000"/>
                </a:solidFill>
              </a:rPr>
              <a:t>MAST-U NBIs</a:t>
            </a:r>
          </a:p>
          <a:p>
            <a:pPr algn="ctr"/>
            <a:r>
              <a:rPr lang="en-US" sz="900" dirty="0" smtClean="0">
                <a:solidFill>
                  <a:srgbClr val="920000"/>
                </a:solidFill>
              </a:rPr>
              <a:t>(</a:t>
            </a:r>
            <a:r>
              <a:rPr lang="en-US" sz="900" i="1" dirty="0" smtClean="0">
                <a:solidFill>
                  <a:srgbClr val="920000"/>
                </a:solidFill>
              </a:rPr>
              <a:t>cartoon</a:t>
            </a:r>
            <a:r>
              <a:rPr lang="en-US" sz="900" dirty="0" smtClean="0">
                <a:solidFill>
                  <a:srgbClr val="920000"/>
                </a:solidFill>
              </a:rPr>
              <a:t>)</a:t>
            </a:r>
            <a:endParaRPr lang="en-US" sz="900" dirty="0">
              <a:solidFill>
                <a:srgbClr val="92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400799" y="2875298"/>
            <a:ext cx="2438401" cy="2003018"/>
            <a:chOff x="6400799" y="2875298"/>
            <a:chExt cx="2438401" cy="2003018"/>
          </a:xfrm>
        </p:grpSpPr>
        <p:pic>
          <p:nvPicPr>
            <p:cNvPr id="3" name="Picture 2" descr="MASTU_NBdep_profil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099" y="2875298"/>
              <a:ext cx="2312101" cy="200301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010400" y="2952750"/>
              <a:ext cx="95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MAST-U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5683909" y="3669641"/>
              <a:ext cx="171078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1200" dirty="0" smtClean="0"/>
                <a:t>NB deposition [10</a:t>
              </a:r>
              <a:r>
                <a:rPr lang="en-US" sz="1200" baseline="30000" dirty="0" smtClean="0"/>
                <a:t>19</a:t>
              </a:r>
              <a:r>
                <a:rPr lang="en-US" sz="1200" dirty="0" smtClean="0"/>
                <a:t>m</a:t>
              </a:r>
              <a:r>
                <a:rPr lang="en-US" sz="1200" baseline="30000" dirty="0" smtClean="0"/>
                <a:t>-3</a:t>
              </a:r>
              <a:r>
                <a:rPr lang="en-US" sz="1200" dirty="0" smtClean="0"/>
                <a:t>/s]</a:t>
              </a:r>
              <a:endParaRPr lang="en-US" sz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013235" y="3744057"/>
            <a:ext cx="1930365" cy="153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0" rIns="91440" bIns="0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FF0000"/>
                </a:solidFill>
              </a:rPr>
              <a:t>see </a:t>
            </a:r>
            <a:r>
              <a:rPr lang="en-US" sz="1000" i="1" dirty="0" err="1" smtClean="0">
                <a:solidFill>
                  <a:srgbClr val="FF0000"/>
                </a:solidFill>
              </a:rPr>
              <a:t>Battaglia</a:t>
            </a:r>
            <a:r>
              <a:rPr lang="en-US" sz="1000" i="1" dirty="0" smtClean="0">
                <a:solidFill>
                  <a:srgbClr val="FF0000"/>
                </a:solidFill>
              </a:rPr>
              <a:t>, </a:t>
            </a:r>
            <a:r>
              <a:rPr lang="en-US" sz="1000" i="1" dirty="0" err="1" smtClean="0">
                <a:solidFill>
                  <a:srgbClr val="FF0000"/>
                </a:solidFill>
              </a:rPr>
              <a:t>Sabbagh’s</a:t>
            </a:r>
            <a:r>
              <a:rPr lang="en-US" sz="1000" i="1" dirty="0" smtClean="0">
                <a:solidFill>
                  <a:srgbClr val="FF0000"/>
                </a:solidFill>
              </a:rPr>
              <a:t> talks</a:t>
            </a:r>
            <a:endParaRPr lang="en-US" sz="1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4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Recent publications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9143999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latin typeface="Times"/>
                <a:cs typeface="Times"/>
              </a:rPr>
              <a:t>MEDLEY </a:t>
            </a:r>
            <a:r>
              <a:rPr lang="en-US" sz="1100" dirty="0" smtClean="0">
                <a:latin typeface="Times"/>
                <a:cs typeface="Times"/>
              </a:rPr>
              <a:t>S. et al, Implementation </a:t>
            </a:r>
            <a:r>
              <a:rPr lang="en-US" sz="1100" dirty="0">
                <a:latin typeface="Times"/>
                <a:cs typeface="Times"/>
              </a:rPr>
              <a:t>of a 3D halo neutral model in the TRANSP code and application to projected NSTX-U </a:t>
            </a:r>
            <a:r>
              <a:rPr lang="en-US" sz="1100" dirty="0" smtClean="0">
                <a:latin typeface="Times"/>
                <a:cs typeface="Times"/>
              </a:rPr>
              <a:t>plasmas, PLASMA</a:t>
            </a:r>
            <a:r>
              <a:rPr lang="en-US" sz="1100" dirty="0">
                <a:latin typeface="Times"/>
                <a:cs typeface="Times"/>
              </a:rPr>
              <a:t> PHYS. AND CONT FUSION </a:t>
            </a:r>
            <a:r>
              <a:rPr lang="en-US" sz="1100" b="1" dirty="0">
                <a:latin typeface="Times"/>
                <a:cs typeface="Times"/>
              </a:rPr>
              <a:t>58</a:t>
            </a:r>
            <a:r>
              <a:rPr lang="en-US" sz="1100" dirty="0">
                <a:latin typeface="Times"/>
                <a:cs typeface="Times"/>
              </a:rPr>
              <a:t> </a:t>
            </a:r>
            <a:r>
              <a:rPr lang="en-US" sz="1100" dirty="0" smtClean="0">
                <a:latin typeface="Times"/>
                <a:cs typeface="Times"/>
              </a:rPr>
              <a:t>025007 (2016)</a:t>
            </a:r>
            <a:endParaRPr lang="en-US" sz="1100" dirty="0">
              <a:latin typeface="Times"/>
              <a:cs typeface="Times"/>
            </a:endParaRPr>
          </a:p>
          <a:p>
            <a:pPr>
              <a:lnSpc>
                <a:spcPct val="90000"/>
              </a:lnSpc>
            </a:pPr>
            <a:r>
              <a:rPr lang="en-US" sz="1100" dirty="0">
                <a:latin typeface="Times"/>
                <a:cs typeface="Times"/>
              </a:rPr>
              <a:t>PODESTA </a:t>
            </a:r>
            <a:r>
              <a:rPr lang="en-US" sz="1100" dirty="0" smtClean="0">
                <a:latin typeface="Times"/>
                <a:cs typeface="Times"/>
              </a:rPr>
              <a:t>M. et al, Phase </a:t>
            </a:r>
            <a:r>
              <a:rPr lang="en-US" sz="1100" dirty="0">
                <a:latin typeface="Times"/>
                <a:cs typeface="Times"/>
              </a:rPr>
              <a:t>space effects on fast ion distribution function modeling in </a:t>
            </a:r>
            <a:r>
              <a:rPr lang="en-US" sz="1100" dirty="0" smtClean="0">
                <a:latin typeface="Times"/>
                <a:cs typeface="Times"/>
              </a:rPr>
              <a:t>tokamaks, PHYS</a:t>
            </a:r>
            <a:r>
              <a:rPr lang="en-US" sz="1100" dirty="0">
                <a:latin typeface="Times"/>
                <a:cs typeface="Times"/>
              </a:rPr>
              <a:t>. PLASMAS </a:t>
            </a:r>
            <a:r>
              <a:rPr lang="en-US" sz="1100" b="1" dirty="0">
                <a:latin typeface="Times"/>
                <a:cs typeface="Times"/>
              </a:rPr>
              <a:t>23 </a:t>
            </a:r>
            <a:r>
              <a:rPr lang="en-US" sz="1100" dirty="0">
                <a:latin typeface="Times"/>
                <a:cs typeface="Times"/>
              </a:rPr>
              <a:t>056106 (2016)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latin typeface="Times"/>
                <a:cs typeface="Times"/>
              </a:rPr>
              <a:t>HEIDBRINK </a:t>
            </a:r>
            <a:r>
              <a:rPr lang="en-US" sz="1100" dirty="0" smtClean="0">
                <a:latin typeface="Times"/>
                <a:cs typeface="Times"/>
              </a:rPr>
              <a:t>W. </a:t>
            </a:r>
            <a:r>
              <a:rPr lang="en-US" sz="1100" dirty="0">
                <a:latin typeface="Times"/>
                <a:cs typeface="Times"/>
              </a:rPr>
              <a:t>et </a:t>
            </a:r>
            <a:r>
              <a:rPr lang="en-US" sz="1100" dirty="0" smtClean="0">
                <a:latin typeface="Times"/>
                <a:cs typeface="Times"/>
              </a:rPr>
              <a:t>al, Analysis </a:t>
            </a:r>
            <a:r>
              <a:rPr lang="en-US" sz="1100" dirty="0">
                <a:latin typeface="Times"/>
                <a:cs typeface="Times"/>
              </a:rPr>
              <a:t>of fast-ion </a:t>
            </a:r>
            <a:r>
              <a:rPr lang="en-US" sz="1100" dirty="0" smtClean="0">
                <a:latin typeface="Times"/>
                <a:cs typeface="Times"/>
              </a:rPr>
              <a:t>D</a:t>
            </a:r>
            <a:r>
              <a:rPr lang="en-US" sz="1100" dirty="0" smtClean="0">
                <a:latin typeface="Symbol" charset="2"/>
                <a:cs typeface="Symbol" charset="2"/>
              </a:rPr>
              <a:t>a</a:t>
            </a:r>
            <a:r>
              <a:rPr lang="en-US" sz="1100" dirty="0">
                <a:latin typeface="Times"/>
                <a:cs typeface="Times"/>
              </a:rPr>
              <a:t> data from the National Spherical Torus </a:t>
            </a:r>
            <a:r>
              <a:rPr lang="en-US" sz="1100" dirty="0" smtClean="0">
                <a:latin typeface="Times"/>
                <a:cs typeface="Times"/>
              </a:rPr>
              <a:t>Experiment, NUCL</a:t>
            </a:r>
            <a:r>
              <a:rPr lang="en-US" sz="1100" dirty="0">
                <a:latin typeface="Times"/>
                <a:cs typeface="Times"/>
              </a:rPr>
              <a:t>. FUSION </a:t>
            </a:r>
            <a:r>
              <a:rPr lang="en-US" sz="1100" b="1" dirty="0">
                <a:latin typeface="Times"/>
                <a:cs typeface="Times"/>
              </a:rPr>
              <a:t>56</a:t>
            </a:r>
            <a:r>
              <a:rPr lang="en-US" sz="1100" dirty="0">
                <a:latin typeface="Times"/>
                <a:cs typeface="Times"/>
              </a:rPr>
              <a:t> 056005 (2016)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latin typeface="Times"/>
                <a:cs typeface="Times"/>
              </a:rPr>
              <a:t>KRAMER </a:t>
            </a:r>
            <a:r>
              <a:rPr lang="en-US" sz="1100" dirty="0" smtClean="0">
                <a:latin typeface="Times"/>
                <a:cs typeface="Times"/>
              </a:rPr>
              <a:t>GJ et al, Mitigation </a:t>
            </a:r>
            <a:r>
              <a:rPr lang="en-US" sz="1100" dirty="0">
                <a:latin typeface="Times"/>
                <a:cs typeface="Times"/>
              </a:rPr>
              <a:t>of Alfvenic activity by 3D magnetic perturbations on </a:t>
            </a:r>
            <a:r>
              <a:rPr lang="en-US" sz="1100" dirty="0" smtClean="0">
                <a:latin typeface="Times"/>
                <a:cs typeface="Times"/>
              </a:rPr>
              <a:t>NSTX, PLASMA</a:t>
            </a:r>
            <a:r>
              <a:rPr lang="en-US" sz="1100" dirty="0">
                <a:latin typeface="Times"/>
                <a:cs typeface="Times"/>
              </a:rPr>
              <a:t> PHYS</a:t>
            </a:r>
            <a:r>
              <a:rPr lang="en-US" sz="1100" dirty="0" smtClean="0">
                <a:latin typeface="Times"/>
                <a:cs typeface="Times"/>
              </a:rPr>
              <a:t>. </a:t>
            </a:r>
            <a:r>
              <a:rPr lang="en-US" sz="1100" dirty="0">
                <a:latin typeface="Times"/>
                <a:cs typeface="Times"/>
              </a:rPr>
              <a:t>CONT FUSION </a:t>
            </a:r>
            <a:r>
              <a:rPr lang="en-US" sz="1100" b="1" dirty="0">
                <a:latin typeface="Times"/>
                <a:cs typeface="Times"/>
              </a:rPr>
              <a:t>58 </a:t>
            </a:r>
            <a:r>
              <a:rPr lang="en-US" sz="1100" dirty="0">
                <a:latin typeface="Times"/>
                <a:cs typeface="Times"/>
              </a:rPr>
              <a:t>085003 (2016)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latin typeface="Times"/>
                <a:cs typeface="Times"/>
              </a:rPr>
              <a:t>LIU </a:t>
            </a:r>
            <a:r>
              <a:rPr lang="en-US" sz="1100" dirty="0" smtClean="0">
                <a:latin typeface="Times"/>
                <a:cs typeface="Times"/>
              </a:rPr>
              <a:t>D </a:t>
            </a:r>
            <a:r>
              <a:rPr lang="en-US" sz="1100" dirty="0">
                <a:latin typeface="Times"/>
                <a:cs typeface="Times"/>
              </a:rPr>
              <a:t>et </a:t>
            </a:r>
            <a:r>
              <a:rPr lang="en-US" sz="1100" dirty="0" smtClean="0">
                <a:latin typeface="Times"/>
                <a:cs typeface="Times"/>
              </a:rPr>
              <a:t>al, Compact </a:t>
            </a:r>
            <a:r>
              <a:rPr lang="en-US" sz="1100" dirty="0">
                <a:latin typeface="Times"/>
                <a:cs typeface="Times"/>
              </a:rPr>
              <a:t>and multi-view </a:t>
            </a:r>
            <a:r>
              <a:rPr lang="en-US" sz="1100" dirty="0" err="1" smtClean="0">
                <a:latin typeface="Times"/>
                <a:cs typeface="Times"/>
              </a:rPr>
              <a:t>ssNPA</a:t>
            </a:r>
            <a:r>
              <a:rPr lang="en-US" sz="1100" dirty="0" smtClean="0">
                <a:latin typeface="Times"/>
                <a:cs typeface="Times"/>
              </a:rPr>
              <a:t> arrays </a:t>
            </a:r>
            <a:r>
              <a:rPr lang="en-US" sz="1100" dirty="0">
                <a:latin typeface="Times"/>
                <a:cs typeface="Times"/>
              </a:rPr>
              <a:t>on National Spherical Torus Experiment-</a:t>
            </a:r>
            <a:r>
              <a:rPr lang="en-US" sz="1100" dirty="0" smtClean="0">
                <a:latin typeface="Times"/>
                <a:cs typeface="Times"/>
              </a:rPr>
              <a:t>Upgrade, REV</a:t>
            </a:r>
            <a:r>
              <a:rPr lang="en-US" sz="1100" dirty="0">
                <a:latin typeface="Times"/>
                <a:cs typeface="Times"/>
              </a:rPr>
              <a:t>. SCI. INST. </a:t>
            </a:r>
            <a:r>
              <a:rPr lang="en-US" sz="1100" b="1" dirty="0">
                <a:latin typeface="Times"/>
                <a:cs typeface="Times"/>
              </a:rPr>
              <a:t>87</a:t>
            </a:r>
            <a:r>
              <a:rPr lang="en-US" sz="1100" dirty="0">
                <a:latin typeface="Times"/>
                <a:cs typeface="Times"/>
              </a:rPr>
              <a:t> 11D803 (2016)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latin typeface="Times"/>
                <a:cs typeface="Times"/>
              </a:rPr>
              <a:t>WHITE </a:t>
            </a:r>
            <a:r>
              <a:rPr lang="en-US" sz="1100" dirty="0" smtClean="0">
                <a:latin typeface="Times"/>
                <a:cs typeface="Times"/>
              </a:rPr>
              <a:t>R et al, Saturation </a:t>
            </a:r>
            <a:r>
              <a:rPr lang="en-US" sz="1100" dirty="0">
                <a:latin typeface="Times"/>
                <a:cs typeface="Times"/>
              </a:rPr>
              <a:t>of </a:t>
            </a:r>
            <a:r>
              <a:rPr lang="en-US" sz="1100" dirty="0" smtClean="0">
                <a:latin typeface="Times"/>
                <a:cs typeface="Times"/>
              </a:rPr>
              <a:t>Alfven </a:t>
            </a:r>
            <a:r>
              <a:rPr lang="en-US" sz="1100" dirty="0">
                <a:latin typeface="Times"/>
                <a:cs typeface="Times"/>
              </a:rPr>
              <a:t>modes in </a:t>
            </a:r>
            <a:r>
              <a:rPr lang="en-US" sz="1100" dirty="0" smtClean="0">
                <a:latin typeface="Times"/>
                <a:cs typeface="Times"/>
              </a:rPr>
              <a:t>tokamaks, PLASMA</a:t>
            </a:r>
            <a:r>
              <a:rPr lang="en-US" sz="1100" dirty="0">
                <a:latin typeface="Times"/>
                <a:cs typeface="Times"/>
              </a:rPr>
              <a:t> PHYS. AND CONT FUSION </a:t>
            </a:r>
            <a:r>
              <a:rPr lang="en-US" sz="1100" b="1" dirty="0">
                <a:latin typeface="Times"/>
                <a:cs typeface="Times"/>
              </a:rPr>
              <a:t>58</a:t>
            </a:r>
            <a:r>
              <a:rPr lang="en-US" sz="1100" dirty="0">
                <a:latin typeface="Times"/>
                <a:cs typeface="Times"/>
              </a:rPr>
              <a:t> 115007 (2016)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latin typeface="Times"/>
                <a:cs typeface="Times"/>
              </a:rPr>
              <a:t>PODESTA </a:t>
            </a:r>
            <a:r>
              <a:rPr lang="en-US" sz="1100" dirty="0" smtClean="0">
                <a:latin typeface="Times"/>
                <a:cs typeface="Times"/>
              </a:rPr>
              <a:t>M. et al, Effects </a:t>
            </a:r>
            <a:r>
              <a:rPr lang="en-US" sz="1100" dirty="0">
                <a:latin typeface="Times"/>
                <a:cs typeface="Times"/>
              </a:rPr>
              <a:t>of energetic particle phase space modifications by instabilities on integrated </a:t>
            </a:r>
            <a:r>
              <a:rPr lang="en-US" sz="1100" dirty="0" smtClean="0">
                <a:latin typeface="Times"/>
                <a:cs typeface="Times"/>
              </a:rPr>
              <a:t>modeling, NUCLEAR </a:t>
            </a:r>
            <a:r>
              <a:rPr lang="en-US" sz="1100" dirty="0">
                <a:latin typeface="Times"/>
                <a:cs typeface="Times"/>
              </a:rPr>
              <a:t>FUSION </a:t>
            </a:r>
            <a:r>
              <a:rPr lang="en-US" sz="1100" b="1" dirty="0">
                <a:latin typeface="Times"/>
                <a:cs typeface="Times"/>
              </a:rPr>
              <a:t>56</a:t>
            </a:r>
            <a:r>
              <a:rPr lang="en-US" sz="1100" dirty="0">
                <a:latin typeface="Times"/>
                <a:cs typeface="Times"/>
              </a:rPr>
              <a:t> 112005 (2016</a:t>
            </a:r>
            <a:r>
              <a:rPr lang="en-US" sz="1100" dirty="0" smtClean="0">
                <a:latin typeface="Times"/>
                <a:cs typeface="Times"/>
              </a:rPr>
              <a:t>)</a:t>
            </a:r>
            <a:endParaRPr lang="en-US" sz="1100" dirty="0">
              <a:latin typeface="Times"/>
              <a:cs typeface="Times"/>
            </a:endParaRPr>
          </a:p>
          <a:p>
            <a:pPr>
              <a:lnSpc>
                <a:spcPct val="90000"/>
              </a:lnSpc>
            </a:pPr>
            <a:r>
              <a:rPr lang="en-US" sz="1100" dirty="0">
                <a:latin typeface="Times"/>
                <a:cs typeface="Times"/>
              </a:rPr>
              <a:t>WANG </a:t>
            </a:r>
            <a:r>
              <a:rPr lang="en-US" sz="1100" dirty="0" smtClean="0">
                <a:latin typeface="Times"/>
                <a:cs typeface="Times"/>
              </a:rPr>
              <a:t>F. et al, Nonlinear </a:t>
            </a:r>
            <a:r>
              <a:rPr lang="en-US" sz="1100" dirty="0">
                <a:latin typeface="Times"/>
                <a:cs typeface="Times"/>
              </a:rPr>
              <a:t>Fishbone Dynamics in Spherical </a:t>
            </a:r>
            <a:r>
              <a:rPr lang="en-US" sz="1100" dirty="0" smtClean="0">
                <a:latin typeface="Times"/>
                <a:cs typeface="Times"/>
              </a:rPr>
              <a:t>Tokamaks, NUCLEAR </a:t>
            </a:r>
            <a:r>
              <a:rPr lang="en-US" sz="1100" dirty="0">
                <a:latin typeface="Times"/>
                <a:cs typeface="Times"/>
              </a:rPr>
              <a:t>FUSION </a:t>
            </a:r>
            <a:r>
              <a:rPr lang="en-US" sz="1100" b="1" dirty="0">
                <a:latin typeface="Times"/>
                <a:cs typeface="Times"/>
              </a:rPr>
              <a:t>57 </a:t>
            </a:r>
            <a:r>
              <a:rPr lang="en-US" sz="1100" dirty="0">
                <a:latin typeface="Times"/>
                <a:cs typeface="Times"/>
              </a:rPr>
              <a:t>016034 (</a:t>
            </a:r>
            <a:r>
              <a:rPr lang="en-US" sz="1100" dirty="0" smtClean="0">
                <a:latin typeface="Times"/>
                <a:cs typeface="Times"/>
              </a:rPr>
              <a:t>2017)</a:t>
            </a:r>
            <a:endParaRPr lang="en-US" sz="1100" dirty="0">
              <a:latin typeface="Times"/>
              <a:cs typeface="Times"/>
            </a:endParaRPr>
          </a:p>
          <a:p>
            <a:pPr>
              <a:lnSpc>
                <a:spcPct val="90000"/>
              </a:lnSpc>
            </a:pPr>
            <a:r>
              <a:rPr lang="en-US" sz="1100" dirty="0">
                <a:latin typeface="Times"/>
                <a:cs typeface="Times"/>
              </a:rPr>
              <a:t>SMITH HM and Fredrickson </a:t>
            </a:r>
            <a:r>
              <a:rPr lang="en-US" sz="1100" dirty="0" smtClean="0">
                <a:latin typeface="Times"/>
                <a:cs typeface="Times"/>
              </a:rPr>
              <a:t>E</a:t>
            </a:r>
            <a:r>
              <a:rPr lang="en-US" sz="1100" dirty="0">
                <a:latin typeface="Times"/>
                <a:cs typeface="Times"/>
              </a:rPr>
              <a:t>.</a:t>
            </a:r>
            <a:r>
              <a:rPr lang="en-US" sz="1100" dirty="0" smtClean="0">
                <a:latin typeface="Times"/>
                <a:cs typeface="Times"/>
              </a:rPr>
              <a:t>, CAEs in rotating </a:t>
            </a:r>
            <a:r>
              <a:rPr lang="en-US" sz="1100" dirty="0">
                <a:latin typeface="Times"/>
                <a:cs typeface="Times"/>
              </a:rPr>
              <a:t>spherical tokamak </a:t>
            </a:r>
            <a:r>
              <a:rPr lang="en-US" sz="1100" dirty="0" smtClean="0">
                <a:latin typeface="Times"/>
                <a:cs typeface="Times"/>
              </a:rPr>
              <a:t>plasmas, PLASMA </a:t>
            </a:r>
            <a:r>
              <a:rPr lang="en-US" sz="1100" dirty="0">
                <a:latin typeface="Times"/>
                <a:cs typeface="Times"/>
              </a:rPr>
              <a:t>PHYS. CONTROLLED FUSION </a:t>
            </a:r>
            <a:r>
              <a:rPr lang="en-US" sz="1100" b="1" dirty="0">
                <a:latin typeface="Times"/>
                <a:cs typeface="Times"/>
              </a:rPr>
              <a:t>59</a:t>
            </a:r>
            <a:r>
              <a:rPr lang="en-US" sz="1100" dirty="0">
                <a:latin typeface="Times"/>
                <a:cs typeface="Times"/>
              </a:rPr>
              <a:t> 035007 (2017)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latin typeface="Times"/>
                <a:cs typeface="Times"/>
              </a:rPr>
              <a:t>DUARTE </a:t>
            </a:r>
            <a:r>
              <a:rPr lang="en-US" sz="1100" dirty="0" smtClean="0">
                <a:latin typeface="Times"/>
                <a:cs typeface="Times"/>
              </a:rPr>
              <a:t>V. et </a:t>
            </a:r>
            <a:r>
              <a:rPr lang="en-US" sz="1100" dirty="0">
                <a:latin typeface="Times"/>
                <a:cs typeface="Times"/>
              </a:rPr>
              <a:t>al.</a:t>
            </a:r>
            <a:r>
              <a:rPr lang="en-US" sz="1100" dirty="0" smtClean="0">
                <a:latin typeface="Times"/>
                <a:cs typeface="Times"/>
              </a:rPr>
              <a:t>, Prediction </a:t>
            </a:r>
            <a:r>
              <a:rPr lang="en-US" sz="1100" dirty="0">
                <a:latin typeface="Times"/>
                <a:cs typeface="Times"/>
              </a:rPr>
              <a:t>of nonlinear evolution </a:t>
            </a:r>
            <a:r>
              <a:rPr lang="en-US" sz="1100" dirty="0" smtClean="0">
                <a:latin typeface="Times"/>
                <a:cs typeface="Times"/>
              </a:rPr>
              <a:t>character of EP-</a:t>
            </a:r>
            <a:r>
              <a:rPr lang="en-US" sz="1100" dirty="0">
                <a:latin typeface="Times"/>
                <a:cs typeface="Times"/>
              </a:rPr>
              <a:t>driven </a:t>
            </a:r>
            <a:r>
              <a:rPr lang="en-US" sz="1100" dirty="0" smtClean="0">
                <a:latin typeface="Times"/>
                <a:cs typeface="Times"/>
              </a:rPr>
              <a:t>instabilities, NUCLEAR </a:t>
            </a:r>
            <a:r>
              <a:rPr lang="en-US" sz="1100" dirty="0">
                <a:latin typeface="Times"/>
                <a:cs typeface="Times"/>
              </a:rPr>
              <a:t>FUSION </a:t>
            </a:r>
            <a:r>
              <a:rPr lang="en-US" sz="1100" b="1" dirty="0">
                <a:latin typeface="Times"/>
                <a:cs typeface="Times"/>
              </a:rPr>
              <a:t>57</a:t>
            </a:r>
            <a:r>
              <a:rPr lang="en-US" sz="1100" dirty="0">
                <a:latin typeface="Times"/>
                <a:cs typeface="Times"/>
              </a:rPr>
              <a:t> 054001 (2017)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latin typeface="Times"/>
                <a:cs typeface="Times"/>
              </a:rPr>
              <a:t>FREDRICKSON </a:t>
            </a:r>
            <a:r>
              <a:rPr lang="en-US" sz="1100" dirty="0" smtClean="0">
                <a:latin typeface="Times"/>
                <a:cs typeface="Times"/>
              </a:rPr>
              <a:t>E. et </a:t>
            </a:r>
            <a:r>
              <a:rPr lang="en-US" sz="1100" dirty="0">
                <a:latin typeface="Times"/>
                <a:cs typeface="Times"/>
              </a:rPr>
              <a:t>al., </a:t>
            </a:r>
            <a:r>
              <a:rPr lang="en-US" sz="1100" dirty="0" smtClean="0">
                <a:latin typeface="Times"/>
                <a:cs typeface="Times"/>
              </a:rPr>
              <a:t>Suppression </a:t>
            </a:r>
            <a:r>
              <a:rPr lang="en-US" sz="1100" dirty="0">
                <a:latin typeface="Times"/>
                <a:cs typeface="Times"/>
              </a:rPr>
              <a:t>of Alfvén modes through additional beam </a:t>
            </a:r>
            <a:r>
              <a:rPr lang="en-US" sz="1100" dirty="0" smtClean="0">
                <a:latin typeface="Times"/>
                <a:cs typeface="Times"/>
              </a:rPr>
              <a:t>heating, </a:t>
            </a:r>
            <a:r>
              <a:rPr lang="fr-FR" sz="1100" dirty="0" smtClean="0">
                <a:latin typeface="Times"/>
                <a:cs typeface="Times"/>
              </a:rPr>
              <a:t>PHYS</a:t>
            </a:r>
            <a:r>
              <a:rPr lang="fr-FR" sz="1100" dirty="0">
                <a:latin typeface="Times"/>
                <a:cs typeface="Times"/>
              </a:rPr>
              <a:t>. REV. LETT. </a:t>
            </a:r>
            <a:r>
              <a:rPr lang="fr-FR" sz="1100" b="1" dirty="0">
                <a:latin typeface="Times"/>
                <a:cs typeface="Times"/>
              </a:rPr>
              <a:t>118</a:t>
            </a:r>
            <a:r>
              <a:rPr lang="fr-FR" sz="1100" dirty="0">
                <a:latin typeface="Times"/>
                <a:cs typeface="Times"/>
              </a:rPr>
              <a:t> </a:t>
            </a:r>
            <a:r>
              <a:rPr lang="fr-FR" sz="1100" dirty="0" smtClean="0">
                <a:latin typeface="Times"/>
                <a:cs typeface="Times"/>
              </a:rPr>
              <a:t>265001</a:t>
            </a:r>
            <a:r>
              <a:rPr lang="en-US" sz="1100" dirty="0">
                <a:latin typeface="Times"/>
                <a:cs typeface="Times"/>
              </a:rPr>
              <a:t> (2017)</a:t>
            </a:r>
            <a:endParaRPr lang="fr-FR" sz="1100" dirty="0">
              <a:latin typeface="Times"/>
              <a:cs typeface="Times"/>
            </a:endParaRPr>
          </a:p>
          <a:p>
            <a:pPr>
              <a:lnSpc>
                <a:spcPct val="90000"/>
              </a:lnSpc>
            </a:pPr>
            <a:r>
              <a:rPr lang="fr-FR" sz="1100" dirty="0">
                <a:latin typeface="Times"/>
                <a:cs typeface="Times"/>
              </a:rPr>
              <a:t>PODESTA </a:t>
            </a:r>
            <a:r>
              <a:rPr lang="fr-FR" sz="1100" dirty="0" smtClean="0">
                <a:latin typeface="Times"/>
                <a:cs typeface="Times"/>
              </a:rPr>
              <a:t>M. et al, Computation </a:t>
            </a:r>
            <a:r>
              <a:rPr lang="fr-FR" sz="1100" dirty="0">
                <a:latin typeface="Times"/>
                <a:cs typeface="Times"/>
              </a:rPr>
              <a:t>of Alfvén Eigenmode stability and saturation through a reduced fast ion transport model in the TRANSP tokamak transport </a:t>
            </a:r>
            <a:r>
              <a:rPr lang="fr-FR" sz="1100" dirty="0" smtClean="0">
                <a:latin typeface="Times"/>
                <a:cs typeface="Times"/>
              </a:rPr>
              <a:t>code, PLASMA </a:t>
            </a:r>
            <a:r>
              <a:rPr lang="fr-FR" sz="1100" dirty="0">
                <a:latin typeface="Times"/>
                <a:cs typeface="Times"/>
              </a:rPr>
              <a:t>PHYS. CONTROLLED FUSION </a:t>
            </a:r>
            <a:r>
              <a:rPr lang="fr-FR" sz="1100" b="1" dirty="0">
                <a:latin typeface="Times"/>
                <a:cs typeface="Times"/>
              </a:rPr>
              <a:t>59 </a:t>
            </a:r>
            <a:r>
              <a:rPr lang="fr-FR" sz="1100" dirty="0" smtClean="0">
                <a:latin typeface="Times"/>
                <a:cs typeface="Times"/>
              </a:rPr>
              <a:t>095006</a:t>
            </a:r>
            <a:r>
              <a:rPr lang="en-US" sz="1100" dirty="0">
                <a:latin typeface="Times"/>
                <a:cs typeface="Times"/>
              </a:rPr>
              <a:t> (2017</a:t>
            </a:r>
            <a:r>
              <a:rPr lang="en-US" sz="1100" dirty="0" smtClean="0">
                <a:latin typeface="Times"/>
                <a:cs typeface="Times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latin typeface="Times"/>
                <a:cs typeface="Times"/>
              </a:rPr>
              <a:t>DUARTE V. et al.</a:t>
            </a:r>
            <a:r>
              <a:rPr lang="en-US" sz="1100" dirty="0" smtClean="0">
                <a:latin typeface="Times"/>
                <a:cs typeface="Times"/>
              </a:rPr>
              <a:t>, Theory and observation of the onset of nonlinear structures due to eigenmode destabilization by fast ions in tokamaks, PHYS. PLASMAS</a:t>
            </a:r>
            <a:r>
              <a:rPr lang="en-US" sz="1100" dirty="0">
                <a:latin typeface="Times"/>
                <a:cs typeface="Times"/>
              </a:rPr>
              <a:t> </a:t>
            </a:r>
            <a:r>
              <a:rPr lang="en-US" sz="1100" b="1" dirty="0" smtClean="0">
                <a:latin typeface="Times"/>
                <a:cs typeface="Times"/>
              </a:rPr>
              <a:t>24</a:t>
            </a:r>
            <a:r>
              <a:rPr lang="en-US" sz="1100" dirty="0">
                <a:latin typeface="Times"/>
                <a:cs typeface="Times"/>
              </a:rPr>
              <a:t> </a:t>
            </a:r>
            <a:r>
              <a:rPr lang="en-US" sz="1100" dirty="0" smtClean="0">
                <a:latin typeface="Times"/>
                <a:cs typeface="Times"/>
              </a:rPr>
              <a:t>122508 </a:t>
            </a:r>
            <a:r>
              <a:rPr lang="en-US" sz="1100" dirty="0">
                <a:latin typeface="Times"/>
                <a:cs typeface="Times"/>
              </a:rPr>
              <a:t>(2017</a:t>
            </a:r>
            <a:r>
              <a:rPr lang="en-US" sz="1100" dirty="0" smtClean="0">
                <a:latin typeface="Times"/>
                <a:cs typeface="Times"/>
              </a:rPr>
              <a:t>)</a:t>
            </a:r>
            <a:endParaRPr lang="fr-FR" sz="1100" dirty="0">
              <a:latin typeface="Times"/>
              <a:cs typeface="Times"/>
            </a:endParaRPr>
          </a:p>
          <a:p>
            <a:pPr>
              <a:lnSpc>
                <a:spcPct val="90000"/>
              </a:lnSpc>
            </a:pPr>
            <a:r>
              <a:rPr lang="fr-FR" sz="1100" dirty="0">
                <a:latin typeface="Times"/>
                <a:cs typeface="Times"/>
              </a:rPr>
              <a:t>LESTZ </a:t>
            </a:r>
            <a:r>
              <a:rPr lang="fr-FR" sz="1100" dirty="0" smtClean="0">
                <a:latin typeface="Times"/>
                <a:cs typeface="Times"/>
              </a:rPr>
              <a:t>JB et al, </a:t>
            </a:r>
            <a:r>
              <a:rPr lang="fr-FR" sz="1100" dirty="0" err="1" smtClean="0">
                <a:latin typeface="Times"/>
                <a:cs typeface="Times"/>
              </a:rPr>
              <a:t>Energetic</a:t>
            </a:r>
            <a:r>
              <a:rPr lang="fr-FR" sz="1100" dirty="0" err="1">
                <a:latin typeface="Times"/>
                <a:cs typeface="Times"/>
              </a:rPr>
              <a:t>-particle-modified</a:t>
            </a:r>
            <a:r>
              <a:rPr lang="fr-FR" sz="1100" dirty="0">
                <a:latin typeface="Times"/>
                <a:cs typeface="Times"/>
              </a:rPr>
              <a:t> global Alfven </a:t>
            </a:r>
            <a:r>
              <a:rPr lang="fr-FR" sz="1100" dirty="0" smtClean="0">
                <a:latin typeface="Times"/>
                <a:cs typeface="Times"/>
              </a:rPr>
              <a:t>eigenmodes,</a:t>
            </a:r>
            <a:r>
              <a:rPr lang="fr-FR" sz="1100" dirty="0">
                <a:latin typeface="Times"/>
                <a:cs typeface="Times"/>
              </a:rPr>
              <a:t> </a:t>
            </a:r>
            <a:r>
              <a:rPr lang="fr-FR" sz="1100" dirty="0" err="1" smtClean="0">
                <a:latin typeface="Times"/>
                <a:cs typeface="Times"/>
              </a:rPr>
              <a:t>Submitted</a:t>
            </a:r>
            <a:r>
              <a:rPr lang="fr-FR" sz="1100" dirty="0" smtClean="0">
                <a:latin typeface="Times"/>
                <a:cs typeface="Times"/>
              </a:rPr>
              <a:t> </a:t>
            </a:r>
            <a:r>
              <a:rPr lang="fr-FR" sz="1100" dirty="0">
                <a:latin typeface="Times"/>
                <a:cs typeface="Times"/>
              </a:rPr>
              <a:t>to PHYS. PLASMAS (2017</a:t>
            </a:r>
            <a:r>
              <a:rPr lang="fr-FR" sz="1100" dirty="0" smtClean="0">
                <a:latin typeface="Times"/>
                <a:cs typeface="Times"/>
              </a:rPr>
              <a:t>)</a:t>
            </a:r>
            <a:endParaRPr lang="fr-FR" sz="1100" dirty="0">
              <a:latin typeface="Times"/>
              <a:cs typeface="Times"/>
            </a:endParaRPr>
          </a:p>
          <a:p>
            <a:pPr>
              <a:lnSpc>
                <a:spcPct val="90000"/>
              </a:lnSpc>
            </a:pPr>
            <a:r>
              <a:rPr lang="fr-FR" sz="1100" dirty="0">
                <a:latin typeface="Times"/>
                <a:cs typeface="Times"/>
              </a:rPr>
              <a:t>HAO G, et </a:t>
            </a:r>
            <a:r>
              <a:rPr lang="fr-FR" sz="1100" dirty="0" smtClean="0">
                <a:latin typeface="Times"/>
                <a:cs typeface="Times"/>
              </a:rPr>
              <a:t>al, On </a:t>
            </a:r>
            <a:r>
              <a:rPr lang="fr-FR" sz="1100" dirty="0">
                <a:latin typeface="Times"/>
                <a:cs typeface="Times"/>
              </a:rPr>
              <a:t>the </a:t>
            </a:r>
            <a:r>
              <a:rPr lang="fr-FR" sz="1100" dirty="0" err="1">
                <a:latin typeface="Times"/>
                <a:cs typeface="Times"/>
              </a:rPr>
              <a:t>scattering</a:t>
            </a:r>
            <a:r>
              <a:rPr lang="fr-FR" sz="1100" dirty="0">
                <a:latin typeface="Times"/>
                <a:cs typeface="Times"/>
              </a:rPr>
              <a:t> correction of </a:t>
            </a:r>
            <a:r>
              <a:rPr lang="fr-FR" sz="1100" dirty="0" err="1">
                <a:latin typeface="Times"/>
                <a:cs typeface="Times"/>
              </a:rPr>
              <a:t>fast</a:t>
            </a:r>
            <a:r>
              <a:rPr lang="fr-FR" sz="1100" dirty="0">
                <a:latin typeface="Times"/>
                <a:cs typeface="Times"/>
              </a:rPr>
              <a:t>-ion </a:t>
            </a:r>
            <a:r>
              <a:rPr lang="fr-FR" sz="1100" dirty="0" err="1">
                <a:latin typeface="Times"/>
                <a:cs typeface="Times"/>
              </a:rPr>
              <a:t>D-alpha</a:t>
            </a:r>
            <a:r>
              <a:rPr lang="fr-FR" sz="1100" dirty="0">
                <a:latin typeface="Times"/>
                <a:cs typeface="Times"/>
              </a:rPr>
              <a:t> signal on NSTX-</a:t>
            </a:r>
            <a:r>
              <a:rPr lang="fr-FR" sz="1100" dirty="0" smtClean="0">
                <a:latin typeface="Times"/>
                <a:cs typeface="Times"/>
              </a:rPr>
              <a:t>U,</a:t>
            </a:r>
            <a:r>
              <a:rPr lang="fr-FR" sz="1100" dirty="0">
                <a:latin typeface="Times"/>
                <a:cs typeface="Times"/>
              </a:rPr>
              <a:t> </a:t>
            </a:r>
            <a:r>
              <a:rPr lang="fr-FR" sz="1100" dirty="0" err="1" smtClean="0">
                <a:latin typeface="Times"/>
                <a:cs typeface="Times"/>
              </a:rPr>
              <a:t>Submitted</a:t>
            </a:r>
            <a:r>
              <a:rPr lang="fr-FR" sz="1100" dirty="0" smtClean="0">
                <a:latin typeface="Times"/>
                <a:cs typeface="Times"/>
              </a:rPr>
              <a:t> </a:t>
            </a:r>
            <a:r>
              <a:rPr lang="fr-FR" sz="1100" dirty="0">
                <a:latin typeface="Times"/>
                <a:cs typeface="Times"/>
              </a:rPr>
              <a:t>to REV. SCI. INST. (2017</a:t>
            </a:r>
            <a:r>
              <a:rPr lang="fr-FR" sz="1100" dirty="0" smtClean="0">
                <a:latin typeface="Times"/>
                <a:cs typeface="Times"/>
              </a:rPr>
              <a:t>)</a:t>
            </a:r>
            <a:endParaRPr lang="fr-FR" sz="1100" dirty="0">
              <a:latin typeface="Times"/>
              <a:cs typeface="Times"/>
            </a:endParaRPr>
          </a:p>
          <a:p>
            <a:pPr>
              <a:lnSpc>
                <a:spcPct val="90000"/>
              </a:lnSpc>
            </a:pPr>
            <a:r>
              <a:rPr lang="fr-FR" sz="1100" dirty="0">
                <a:latin typeface="Times"/>
                <a:cs typeface="Times"/>
              </a:rPr>
              <a:t>HAO </a:t>
            </a:r>
            <a:r>
              <a:rPr lang="fr-FR" sz="1100" dirty="0" smtClean="0">
                <a:latin typeface="Times"/>
                <a:cs typeface="Times"/>
              </a:rPr>
              <a:t>G</a:t>
            </a:r>
            <a:r>
              <a:rPr lang="fr-FR" sz="1100" dirty="0">
                <a:latin typeface="Times"/>
                <a:cs typeface="Times"/>
              </a:rPr>
              <a:t>. et </a:t>
            </a:r>
            <a:r>
              <a:rPr lang="fr-FR" sz="1100" dirty="0" smtClean="0">
                <a:latin typeface="Times"/>
                <a:cs typeface="Times"/>
              </a:rPr>
              <a:t>al, </a:t>
            </a:r>
            <a:r>
              <a:rPr lang="fr-FR" sz="1100" dirty="0" err="1" smtClean="0">
                <a:latin typeface="Times"/>
                <a:cs typeface="Times"/>
              </a:rPr>
              <a:t>Measurement</a:t>
            </a:r>
            <a:r>
              <a:rPr lang="fr-FR" sz="1100" dirty="0" smtClean="0">
                <a:latin typeface="Times"/>
                <a:cs typeface="Times"/>
              </a:rPr>
              <a:t> </a:t>
            </a:r>
            <a:r>
              <a:rPr lang="fr-FR" sz="1100" dirty="0">
                <a:latin typeface="Times"/>
                <a:cs typeface="Times"/>
              </a:rPr>
              <a:t>of the passive </a:t>
            </a:r>
            <a:r>
              <a:rPr lang="fr-FR" sz="1100" dirty="0" err="1">
                <a:latin typeface="Times"/>
                <a:cs typeface="Times"/>
              </a:rPr>
              <a:t>fast</a:t>
            </a:r>
            <a:r>
              <a:rPr lang="fr-FR" sz="1100" dirty="0">
                <a:latin typeface="Times"/>
                <a:cs typeface="Times"/>
              </a:rPr>
              <a:t>-ion </a:t>
            </a:r>
            <a:r>
              <a:rPr lang="fr-FR" sz="1100" dirty="0" err="1">
                <a:latin typeface="Times"/>
                <a:cs typeface="Times"/>
              </a:rPr>
              <a:t>D-alpha</a:t>
            </a:r>
            <a:r>
              <a:rPr lang="fr-FR" sz="1100" dirty="0">
                <a:latin typeface="Times"/>
                <a:cs typeface="Times"/>
              </a:rPr>
              <a:t> </a:t>
            </a:r>
            <a:r>
              <a:rPr lang="fr-FR" sz="1100" dirty="0" err="1">
                <a:latin typeface="Times"/>
                <a:cs typeface="Times"/>
              </a:rPr>
              <a:t>emission</a:t>
            </a:r>
            <a:r>
              <a:rPr lang="fr-FR" sz="1100" dirty="0">
                <a:latin typeface="Times"/>
                <a:cs typeface="Times"/>
              </a:rPr>
              <a:t> on the NSTX-U </a:t>
            </a:r>
            <a:r>
              <a:rPr lang="fr-FR" sz="1100" dirty="0" err="1" smtClean="0">
                <a:latin typeface="Times"/>
                <a:cs typeface="Times"/>
              </a:rPr>
              <a:t>tokamak,Submitted</a:t>
            </a:r>
            <a:r>
              <a:rPr lang="fr-FR" sz="1100" dirty="0" smtClean="0">
                <a:latin typeface="Times"/>
                <a:cs typeface="Times"/>
              </a:rPr>
              <a:t> </a:t>
            </a:r>
            <a:r>
              <a:rPr lang="fr-FR" sz="1100" dirty="0">
                <a:latin typeface="Times"/>
                <a:cs typeface="Times"/>
              </a:rPr>
              <a:t>to PLASMA PHYS. CONTROLLED FUSION (2017</a:t>
            </a:r>
            <a:r>
              <a:rPr lang="fr-FR" sz="1100" dirty="0" smtClean="0">
                <a:latin typeface="Times"/>
                <a:cs typeface="Times"/>
              </a:rPr>
              <a:t>)</a:t>
            </a:r>
            <a:endParaRPr lang="fr-FR" sz="1100" dirty="0">
              <a:latin typeface="Times"/>
              <a:cs typeface="Times"/>
            </a:endParaRPr>
          </a:p>
          <a:p>
            <a:pPr>
              <a:lnSpc>
                <a:spcPct val="90000"/>
              </a:lnSpc>
            </a:pPr>
            <a:r>
              <a:rPr lang="fr-FR" sz="1100" dirty="0">
                <a:latin typeface="Times"/>
                <a:cs typeface="Times"/>
              </a:rPr>
              <a:t>PODESTA </a:t>
            </a:r>
            <a:r>
              <a:rPr lang="fr-FR" sz="1100" dirty="0" smtClean="0">
                <a:latin typeface="Times"/>
                <a:cs typeface="Times"/>
              </a:rPr>
              <a:t>M. </a:t>
            </a:r>
            <a:r>
              <a:rPr lang="fr-FR" sz="1100" dirty="0">
                <a:latin typeface="Times"/>
                <a:cs typeface="Times"/>
              </a:rPr>
              <a:t>et </a:t>
            </a:r>
            <a:r>
              <a:rPr lang="fr-FR" sz="1100" dirty="0" smtClean="0">
                <a:latin typeface="Times"/>
                <a:cs typeface="Times"/>
              </a:rPr>
              <a:t>al</a:t>
            </a:r>
            <a:r>
              <a:rPr lang="fr-FR" sz="1100" dirty="0">
                <a:latin typeface="Times"/>
                <a:cs typeface="Times"/>
              </a:rPr>
              <a:t>,</a:t>
            </a:r>
            <a:r>
              <a:rPr lang="fr-FR" sz="1100" dirty="0" smtClean="0">
                <a:latin typeface="Times"/>
                <a:cs typeface="Times"/>
              </a:rPr>
              <a:t> </a:t>
            </a:r>
            <a:r>
              <a:rPr lang="fr-FR" sz="1100" dirty="0" err="1" smtClean="0">
                <a:latin typeface="Times"/>
                <a:cs typeface="Times"/>
              </a:rPr>
              <a:t>Destabilization</a:t>
            </a:r>
            <a:r>
              <a:rPr lang="fr-FR" sz="1100" dirty="0" smtClean="0">
                <a:latin typeface="Times"/>
                <a:cs typeface="Times"/>
              </a:rPr>
              <a:t> </a:t>
            </a:r>
            <a:r>
              <a:rPr lang="fr-FR" sz="1100" dirty="0">
                <a:latin typeface="Times"/>
                <a:cs typeface="Times"/>
              </a:rPr>
              <a:t>of </a:t>
            </a:r>
            <a:r>
              <a:rPr lang="fr-FR" sz="1100" dirty="0" err="1">
                <a:latin typeface="Times"/>
                <a:cs typeface="Times"/>
              </a:rPr>
              <a:t>counter-propagating</a:t>
            </a:r>
            <a:r>
              <a:rPr lang="fr-FR" sz="1100" dirty="0">
                <a:latin typeface="Times"/>
                <a:cs typeface="Times"/>
              </a:rPr>
              <a:t> </a:t>
            </a:r>
            <a:r>
              <a:rPr lang="fr-FR" sz="1100" dirty="0" err="1" smtClean="0">
                <a:latin typeface="Times"/>
                <a:cs typeface="Times"/>
              </a:rPr>
              <a:t>Alfvenic</a:t>
            </a:r>
            <a:r>
              <a:rPr lang="fr-FR" sz="1100" dirty="0" smtClean="0">
                <a:latin typeface="Times"/>
                <a:cs typeface="Times"/>
              </a:rPr>
              <a:t> </a:t>
            </a:r>
            <a:r>
              <a:rPr lang="fr-FR" sz="1100" dirty="0" err="1">
                <a:latin typeface="Times"/>
                <a:cs typeface="Times"/>
              </a:rPr>
              <a:t>instabilities</a:t>
            </a:r>
            <a:r>
              <a:rPr lang="fr-FR" sz="1100" dirty="0">
                <a:latin typeface="Times"/>
                <a:cs typeface="Times"/>
              </a:rPr>
              <a:t> by off-axis, </a:t>
            </a:r>
            <a:r>
              <a:rPr lang="fr-FR" sz="1100" dirty="0" err="1">
                <a:latin typeface="Times"/>
                <a:cs typeface="Times"/>
              </a:rPr>
              <a:t>co-current</a:t>
            </a:r>
            <a:r>
              <a:rPr lang="fr-FR" sz="1100" dirty="0">
                <a:latin typeface="Times"/>
                <a:cs typeface="Times"/>
              </a:rPr>
              <a:t> </a:t>
            </a:r>
            <a:r>
              <a:rPr lang="fr-FR" sz="1100" dirty="0" smtClean="0">
                <a:latin typeface="Times"/>
                <a:cs typeface="Times"/>
              </a:rPr>
              <a:t>NBI, </a:t>
            </a:r>
            <a:r>
              <a:rPr lang="fr-FR" sz="1100" dirty="0" err="1" smtClean="0">
                <a:latin typeface="Times"/>
                <a:cs typeface="Times"/>
              </a:rPr>
              <a:t>Submitted</a:t>
            </a:r>
            <a:r>
              <a:rPr lang="fr-FR" sz="1100" dirty="0" smtClean="0">
                <a:latin typeface="Times"/>
                <a:cs typeface="Times"/>
              </a:rPr>
              <a:t> </a:t>
            </a:r>
            <a:r>
              <a:rPr lang="fr-FR" sz="1100" dirty="0">
                <a:latin typeface="Times"/>
                <a:cs typeface="Times"/>
              </a:rPr>
              <a:t>to </a:t>
            </a:r>
            <a:r>
              <a:rPr lang="fr-FR" sz="1100" dirty="0" smtClean="0">
                <a:latin typeface="Times"/>
                <a:cs typeface="Times"/>
              </a:rPr>
              <a:t>NUCL. </a:t>
            </a:r>
            <a:r>
              <a:rPr lang="fr-FR" sz="1100" dirty="0">
                <a:latin typeface="Times"/>
                <a:cs typeface="Times"/>
              </a:rPr>
              <a:t>FUSION (2017</a:t>
            </a:r>
            <a:r>
              <a:rPr lang="fr-FR" sz="1100" dirty="0" smtClean="0">
                <a:latin typeface="Times"/>
                <a:cs typeface="Times"/>
              </a:rPr>
              <a:t>)</a:t>
            </a:r>
            <a:endParaRPr lang="fr-FR" sz="1100" dirty="0">
              <a:latin typeface="Times"/>
              <a:cs typeface="Times"/>
            </a:endParaRPr>
          </a:p>
          <a:p>
            <a:pPr>
              <a:lnSpc>
                <a:spcPct val="90000"/>
              </a:lnSpc>
            </a:pPr>
            <a:r>
              <a:rPr lang="fr-FR" sz="1100" dirty="0">
                <a:latin typeface="Times"/>
                <a:cs typeface="Times"/>
              </a:rPr>
              <a:t>CROCKER </a:t>
            </a:r>
            <a:r>
              <a:rPr lang="fr-FR" sz="1100" dirty="0" smtClean="0">
                <a:latin typeface="Times"/>
                <a:cs typeface="Times"/>
              </a:rPr>
              <a:t>N. et al,</a:t>
            </a:r>
            <a:r>
              <a:rPr lang="fr-FR" sz="1100" dirty="0">
                <a:latin typeface="Times"/>
                <a:cs typeface="Times"/>
              </a:rPr>
              <a:t> </a:t>
            </a:r>
            <a:r>
              <a:rPr lang="fr-FR" sz="1100" dirty="0" err="1" smtClean="0">
                <a:latin typeface="Times"/>
                <a:cs typeface="Times"/>
              </a:rPr>
              <a:t>Density</a:t>
            </a:r>
            <a:r>
              <a:rPr lang="fr-FR" sz="1100" dirty="0" smtClean="0">
                <a:latin typeface="Times"/>
                <a:cs typeface="Times"/>
              </a:rPr>
              <a:t> </a:t>
            </a:r>
            <a:r>
              <a:rPr lang="fr-FR" sz="1100" dirty="0">
                <a:latin typeface="Times"/>
                <a:cs typeface="Times"/>
              </a:rPr>
              <a:t>perturbation mode structure of </a:t>
            </a:r>
            <a:r>
              <a:rPr lang="fr-FR" sz="1100" dirty="0" err="1">
                <a:latin typeface="Times"/>
                <a:cs typeface="Times"/>
              </a:rPr>
              <a:t>high</a:t>
            </a:r>
            <a:r>
              <a:rPr lang="fr-FR" sz="1100" dirty="0">
                <a:latin typeface="Times"/>
                <a:cs typeface="Times"/>
              </a:rPr>
              <a:t> </a:t>
            </a:r>
            <a:r>
              <a:rPr lang="fr-FR" sz="1100" dirty="0" err="1">
                <a:latin typeface="Times"/>
                <a:cs typeface="Times"/>
              </a:rPr>
              <a:t>frequency</a:t>
            </a:r>
            <a:r>
              <a:rPr lang="fr-FR" sz="1100" dirty="0">
                <a:latin typeface="Times"/>
                <a:cs typeface="Times"/>
              </a:rPr>
              <a:t> </a:t>
            </a:r>
            <a:r>
              <a:rPr lang="fr-FR" sz="1100" dirty="0" err="1">
                <a:latin typeface="Times"/>
                <a:cs typeface="Times"/>
              </a:rPr>
              <a:t>compressional</a:t>
            </a:r>
            <a:r>
              <a:rPr lang="fr-FR" sz="1100" dirty="0">
                <a:latin typeface="Times"/>
                <a:cs typeface="Times"/>
              </a:rPr>
              <a:t> and global Alfven eigenmodes in the National </a:t>
            </a:r>
            <a:r>
              <a:rPr lang="fr-FR" sz="1100" dirty="0" err="1">
                <a:latin typeface="Times"/>
                <a:cs typeface="Times"/>
              </a:rPr>
              <a:t>Spherical</a:t>
            </a:r>
            <a:r>
              <a:rPr lang="fr-FR" sz="1100" dirty="0">
                <a:latin typeface="Times"/>
                <a:cs typeface="Times"/>
              </a:rPr>
              <a:t> Torus </a:t>
            </a:r>
            <a:r>
              <a:rPr lang="fr-FR" sz="1100" dirty="0" err="1">
                <a:latin typeface="Times"/>
                <a:cs typeface="Times"/>
              </a:rPr>
              <a:t>Experiment</a:t>
            </a:r>
            <a:r>
              <a:rPr lang="fr-FR" sz="1100" dirty="0">
                <a:latin typeface="Times"/>
                <a:cs typeface="Times"/>
              </a:rPr>
              <a:t> </a:t>
            </a:r>
            <a:r>
              <a:rPr lang="fr-FR" sz="1100" dirty="0" err="1">
                <a:latin typeface="Times"/>
                <a:cs typeface="Times"/>
              </a:rPr>
              <a:t>using</a:t>
            </a:r>
            <a:r>
              <a:rPr lang="fr-FR" sz="1100" dirty="0">
                <a:latin typeface="Times"/>
                <a:cs typeface="Times"/>
              </a:rPr>
              <a:t> a </a:t>
            </a:r>
            <a:r>
              <a:rPr lang="fr-FR" sz="1100" dirty="0" err="1">
                <a:latin typeface="Times"/>
                <a:cs typeface="Times"/>
              </a:rPr>
              <a:t>novel</a:t>
            </a:r>
            <a:r>
              <a:rPr lang="fr-FR" sz="1100" dirty="0">
                <a:latin typeface="Times"/>
                <a:cs typeface="Times"/>
              </a:rPr>
              <a:t> </a:t>
            </a:r>
            <a:r>
              <a:rPr lang="fr-FR" sz="1100" dirty="0" err="1">
                <a:latin typeface="Times"/>
                <a:cs typeface="Times"/>
              </a:rPr>
              <a:t>reflectometer</a:t>
            </a:r>
            <a:r>
              <a:rPr lang="fr-FR" sz="1100" dirty="0">
                <a:latin typeface="Times"/>
                <a:cs typeface="Times"/>
              </a:rPr>
              <a:t> </a:t>
            </a:r>
            <a:r>
              <a:rPr lang="fr-FR" sz="1100" dirty="0" err="1">
                <a:latin typeface="Times"/>
                <a:cs typeface="Times"/>
              </a:rPr>
              <a:t>analysis</a:t>
            </a:r>
            <a:r>
              <a:rPr lang="fr-FR" sz="1100" dirty="0">
                <a:latin typeface="Times"/>
                <a:cs typeface="Times"/>
              </a:rPr>
              <a:t> </a:t>
            </a:r>
            <a:r>
              <a:rPr lang="fr-FR" sz="1100" dirty="0" smtClean="0">
                <a:latin typeface="Times"/>
                <a:cs typeface="Times"/>
              </a:rPr>
              <a:t>technique, </a:t>
            </a:r>
            <a:r>
              <a:rPr lang="fr-FR" sz="1100" dirty="0" err="1" smtClean="0">
                <a:latin typeface="Times"/>
                <a:cs typeface="Times"/>
              </a:rPr>
              <a:t>Submitted</a:t>
            </a:r>
            <a:r>
              <a:rPr lang="fr-FR" sz="1100" dirty="0" smtClean="0">
                <a:latin typeface="Times"/>
                <a:cs typeface="Times"/>
              </a:rPr>
              <a:t> </a:t>
            </a:r>
            <a:r>
              <a:rPr lang="fr-FR" sz="1100" dirty="0">
                <a:latin typeface="Times"/>
                <a:cs typeface="Times"/>
              </a:rPr>
              <a:t>to PLASMA PHYS. CONTROLLED FUSION (2017)</a:t>
            </a:r>
          </a:p>
          <a:p>
            <a:pPr>
              <a:lnSpc>
                <a:spcPct val="90000"/>
              </a:lnSpc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08688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839200" cy="3962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/>
              <a:t>EP-TSG </a:t>
            </a:r>
            <a:r>
              <a:rPr lang="en-US" sz="2200" dirty="0"/>
              <a:t>research </a:t>
            </a:r>
            <a:r>
              <a:rPr lang="en-US" sz="2200" dirty="0" smtClean="0"/>
              <a:t>highlights</a:t>
            </a:r>
          </a:p>
          <a:p>
            <a:pPr lvl="1">
              <a:lnSpc>
                <a:spcPct val="120000"/>
              </a:lnSpc>
            </a:pP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smtClean="0"/>
              <a:t>Near</a:t>
            </a:r>
            <a:r>
              <a:rPr lang="en-US" sz="2200" dirty="0"/>
              <a:t>-term </a:t>
            </a:r>
            <a:r>
              <a:rPr lang="en-US" sz="2200" dirty="0" smtClean="0"/>
              <a:t>goals &amp; NSTX-U operations</a:t>
            </a:r>
          </a:p>
          <a:p>
            <a:pPr>
              <a:lnSpc>
                <a:spcPct val="120000"/>
              </a:lnSpc>
            </a:pP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smtClean="0"/>
              <a:t>Summary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5501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839200" cy="3962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/>
              <a:t>EP-TSG </a:t>
            </a:r>
            <a:r>
              <a:rPr lang="en-US" sz="2200" dirty="0"/>
              <a:t>research </a:t>
            </a:r>
            <a:r>
              <a:rPr lang="en-US" sz="2200" dirty="0" smtClean="0"/>
              <a:t>highlights</a:t>
            </a:r>
          </a:p>
          <a:p>
            <a:pPr lvl="1">
              <a:lnSpc>
                <a:spcPct val="120000"/>
              </a:lnSpc>
            </a:pP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smtClean="0"/>
              <a:t>Near</a:t>
            </a:r>
            <a:r>
              <a:rPr lang="en-US" sz="2200" dirty="0"/>
              <a:t>-term </a:t>
            </a:r>
            <a:r>
              <a:rPr lang="en-US" sz="2200" dirty="0" smtClean="0"/>
              <a:t>goals &amp; NSTX-U operations</a:t>
            </a:r>
          </a:p>
          <a:p>
            <a:pPr>
              <a:lnSpc>
                <a:spcPct val="120000"/>
              </a:lnSpc>
            </a:pP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smtClean="0"/>
              <a:t>Summary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0" y="1657350"/>
            <a:ext cx="9144000" cy="304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0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E_suppr_ex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47" y="866702"/>
            <a:ext cx="3309195" cy="2924247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en-US" altLang="en-US" sz="3000" dirty="0">
                <a:latin typeface="Arial" charset="0"/>
                <a:cs typeface="Arial" charset="0"/>
              </a:rPr>
              <a:t>FY-16 results and near term goals (FY18-19) provide improved tools for re-start of NSTX-U </a:t>
            </a:r>
            <a:r>
              <a:rPr lang="en-US" altLang="en-US" sz="3000" dirty="0" smtClean="0">
                <a:latin typeface="Arial" charset="0"/>
                <a:cs typeface="Arial" charset="0"/>
              </a:rPr>
              <a:t>operations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-19098" y="3886688"/>
            <a:ext cx="5962698" cy="9144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i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Leverage partnership with theory (PPPL, </a:t>
            </a:r>
            <a:r>
              <a:rPr lang="en-US" altLang="en-US" i="1" dirty="0" err="1" smtClean="0">
                <a:solidFill>
                  <a:srgbClr val="800000"/>
                </a:solidFill>
                <a:latin typeface="Arial" charset="0"/>
                <a:cs typeface="Arial" charset="0"/>
              </a:rPr>
              <a:t>SciDAC</a:t>
            </a:r>
            <a:r>
              <a:rPr lang="en-US" altLang="en-US" i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-EP)</a:t>
            </a:r>
          </a:p>
          <a:p>
            <a:pPr eaLnBrk="1" hangingPunct="1"/>
            <a:r>
              <a:rPr lang="en-US" altLang="en-US" i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Indicates path for AE control through tailored NBI + other actuators (</a:t>
            </a:r>
            <a:r>
              <a:rPr lang="en-US" altLang="en-US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RF</a:t>
            </a:r>
            <a:r>
              <a:rPr lang="en-US" altLang="en-US" i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, 3D fields)</a:t>
            </a:r>
          </a:p>
        </p:txBody>
      </p:sp>
      <p:pic>
        <p:nvPicPr>
          <p:cNvPr id="14" name="Picture 13" descr="HYM_ga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308331"/>
            <a:ext cx="3117938" cy="15683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" y="800052"/>
            <a:ext cx="1562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[Fredrickson, PRL 2017]</a:t>
            </a:r>
            <a:endParaRPr lang="en-US" sz="1000" dirty="0"/>
          </a:p>
        </p:txBody>
      </p:sp>
      <p:grpSp>
        <p:nvGrpSpPr>
          <p:cNvPr id="3" name="Group 2"/>
          <p:cNvGrpSpPr/>
          <p:nvPr/>
        </p:nvGrpSpPr>
        <p:grpSpPr>
          <a:xfrm>
            <a:off x="6248400" y="819150"/>
            <a:ext cx="2819400" cy="2438400"/>
            <a:chOff x="6324600" y="819150"/>
            <a:chExt cx="2642904" cy="2238935"/>
          </a:xfrm>
        </p:grpSpPr>
        <p:grpSp>
          <p:nvGrpSpPr>
            <p:cNvPr id="11" name="Group 10"/>
            <p:cNvGrpSpPr/>
            <p:nvPr/>
          </p:nvGrpSpPr>
          <p:grpSpPr>
            <a:xfrm>
              <a:off x="6324600" y="819150"/>
              <a:ext cx="2642904" cy="2238935"/>
              <a:chOff x="6069948" y="1318858"/>
              <a:chExt cx="2814843" cy="2238935"/>
            </a:xfrm>
          </p:grpSpPr>
          <p:pic>
            <p:nvPicPr>
              <p:cNvPr id="13" name="Picture 12" descr="NUBEAM_ga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9948" y="1318858"/>
                <a:ext cx="2770910" cy="2238935"/>
              </a:xfrm>
              <a:prstGeom prst="rect">
                <a:avLst/>
              </a:prstGeom>
            </p:spPr>
          </p:pic>
          <p:sp>
            <p:nvSpPr>
              <p:cNvPr id="17" name="Oval 16"/>
              <p:cNvSpPr/>
              <p:nvPr/>
            </p:nvSpPr>
            <p:spPr>
              <a:xfrm>
                <a:off x="8427591" y="1711457"/>
                <a:ext cx="457200" cy="571500"/>
              </a:xfrm>
              <a:prstGeom prst="ellipse">
                <a:avLst/>
              </a:prstGeom>
              <a:noFill/>
              <a:ln w="3492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857715" y="1934610"/>
              <a:ext cx="568015" cy="1413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/>
                <a:t>destabilize</a:t>
              </a:r>
              <a:endParaRPr lang="en-US" sz="1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29563" y="2387552"/>
              <a:ext cx="434302" cy="1413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/>
                <a:t>stabilize</a:t>
              </a:r>
              <a:endParaRPr lang="en-US" sz="1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96056" y="1929585"/>
              <a:ext cx="568015" cy="1413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/>
                <a:t>destabilize</a:t>
              </a:r>
              <a:endParaRPr lang="en-US" sz="1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83108" y="2373759"/>
              <a:ext cx="434302" cy="1413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/>
                <a:t>stabilize</a:t>
              </a:r>
              <a:endParaRPr lang="en-US" sz="10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86004" y="1524048"/>
            <a:ext cx="320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NUBEAM </a:t>
            </a:r>
            <a:r>
              <a:rPr lang="en-US" dirty="0"/>
              <a:t>+ analytic theory </a:t>
            </a:r>
            <a:endParaRPr lang="en-US" dirty="0" smtClean="0"/>
          </a:p>
          <a:p>
            <a:pPr algn="r"/>
            <a:endParaRPr lang="en-US" sz="1200" dirty="0"/>
          </a:p>
          <a:p>
            <a:pPr algn="r"/>
            <a:r>
              <a:rPr lang="en-US" dirty="0" smtClean="0"/>
              <a:t>reveal role </a:t>
            </a:r>
            <a:r>
              <a:rPr lang="en-US" dirty="0"/>
              <a:t>of stabilizing </a:t>
            </a:r>
            <a:r>
              <a:rPr lang="en-US" dirty="0" smtClean="0"/>
              <a:t>particles from 2</a:t>
            </a:r>
            <a:r>
              <a:rPr lang="en-US" baseline="30000" dirty="0" smtClean="0"/>
              <a:t>nd</a:t>
            </a:r>
            <a:r>
              <a:rPr lang="en-US" dirty="0" smtClean="0"/>
              <a:t> NBI</a:t>
            </a:r>
            <a:endParaRPr lang="en-US" dirty="0"/>
          </a:p>
          <a:p>
            <a:pPr algn="r"/>
            <a:endParaRPr lang="en-US" sz="1600" dirty="0" smtClean="0"/>
          </a:p>
          <a:p>
            <a:pPr algn="r"/>
            <a:r>
              <a:rPr lang="en-US" dirty="0" smtClean="0"/>
              <a:t>Results confirmed by HYM code, unique tool for 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/>
              <a:t>AE</a:t>
            </a:r>
            <a:r>
              <a:rPr lang="en-US" dirty="0" err="1" smtClean="0"/>
              <a:t>~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/>
              <a:t>ci</a:t>
            </a:r>
            <a:r>
              <a:rPr lang="en-US" baseline="-25000" dirty="0" smtClean="0"/>
              <a:t> </a:t>
            </a:r>
            <a:r>
              <a:rPr lang="en-US" dirty="0" smtClean="0"/>
              <a:t>instabilities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00400" y="81915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~1MW from 2</a:t>
            </a:r>
            <a:r>
              <a:rPr lang="en-US" baseline="30000" dirty="0" smtClean="0"/>
              <a:t>nd</a:t>
            </a:r>
            <a:r>
              <a:rPr lang="en-US" dirty="0" smtClean="0"/>
              <a:t> NBI efficiently stabilizes GAEs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6800" y="1828656"/>
            <a:ext cx="1465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 err="1" smtClean="0"/>
              <a:t>Gorelenkov</a:t>
            </a:r>
            <a:r>
              <a:rPr lang="en-US" sz="1000" dirty="0" smtClean="0"/>
              <a:t>, NF 2003]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8044844" y="2911178"/>
            <a:ext cx="1952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[Fredrickson, </a:t>
            </a:r>
            <a:r>
              <a:rPr lang="en-US" sz="1000" dirty="0" err="1" smtClean="0"/>
              <a:t>Belova</a:t>
            </a:r>
            <a:r>
              <a:rPr lang="en-US" sz="1000" dirty="0"/>
              <a:t> </a:t>
            </a:r>
            <a:r>
              <a:rPr lang="en-US" sz="1000" dirty="0" smtClean="0"/>
              <a:t>- sub. NF]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8221422" y="4949237"/>
            <a:ext cx="598872" cy="184666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charge 1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383321" y="4685812"/>
            <a:ext cx="1340393" cy="184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0" rIns="91440" bIns="0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FF0000"/>
                </a:solidFill>
              </a:rPr>
              <a:t>see Perkin’s talk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75174" y="4437674"/>
            <a:ext cx="2492226" cy="184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0" rIns="91440" bIns="0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FF0000"/>
                </a:solidFill>
              </a:rPr>
              <a:t>backup: stabilization of </a:t>
            </a:r>
            <a:r>
              <a:rPr lang="en-US" sz="1200" i="1" dirty="0" err="1" smtClean="0">
                <a:solidFill>
                  <a:srgbClr val="FF0000"/>
                </a:solidFill>
              </a:rPr>
              <a:t>cntr</a:t>
            </a:r>
            <a:r>
              <a:rPr lang="en-US" sz="1200" i="1" dirty="0" smtClean="0">
                <a:solidFill>
                  <a:srgbClr val="FF0000"/>
                </a:solidFill>
              </a:rPr>
              <a:t>-TAEs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8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da_profs_1592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64" y="903452"/>
            <a:ext cx="2726874" cy="2430297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en-US" altLang="en-US" sz="3000" dirty="0" smtClean="0">
                <a:latin typeface="Arial" charset="0"/>
                <a:cs typeface="Arial" charset="0"/>
              </a:rPr>
              <a:t>Challenging NSTX-U regimes indicate path for integration between experiments, analysis &amp; modeling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876300"/>
            <a:ext cx="6324600" cy="25336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 smtClean="0">
                <a:latin typeface="Arial" charset="0"/>
                <a:cs typeface="Arial" charset="0"/>
              </a:rPr>
              <a:t>NSTX-U, DIII-D, UCI: </a:t>
            </a:r>
            <a:r>
              <a:rPr lang="en-US" altLang="en-US" i="1" dirty="0" smtClean="0">
                <a:latin typeface="Arial" charset="0"/>
                <a:cs typeface="Arial" charset="0"/>
              </a:rPr>
              <a:t>Phase space resolved models required for improved understanding of EP transport</a:t>
            </a:r>
            <a:endParaRPr lang="en-US" i="1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“Kick”, Resonance-broadened Quasi-linear (RBQ1D) </a:t>
            </a:r>
            <a:r>
              <a:rPr lang="en-US" u="sng" dirty="0" smtClean="0"/>
              <a:t>reduced</a:t>
            </a:r>
            <a:r>
              <a:rPr lang="en-US" dirty="0" smtClean="0"/>
              <a:t> models (NSTX-U/PPPL) implemented in TRANSP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Use </a:t>
            </a:r>
            <a:r>
              <a:rPr lang="en-US" dirty="0"/>
              <a:t>of TRANSP puts EP physics in broader context </a:t>
            </a:r>
            <a:r>
              <a:rPr lang="en-US" dirty="0" smtClean="0"/>
              <a:t>for comprehensive “whole discharge </a:t>
            </a:r>
            <a:r>
              <a:rPr lang="en-US" dirty="0"/>
              <a:t>optimization</a:t>
            </a:r>
            <a:r>
              <a:rPr lang="en-US" dirty="0" smtClean="0"/>
              <a:t>”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Critical for cross-TSG research (T&amp;T, Macro, Scenarios), projections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35044" y="4949237"/>
            <a:ext cx="598872" cy="184666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charge 4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248549" y="695013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000090"/>
                </a:solidFill>
              </a:rPr>
              <a:t>Measured </a:t>
            </a:r>
            <a:r>
              <a:rPr lang="en-US" sz="1000" i="1" dirty="0" err="1" smtClean="0">
                <a:solidFill>
                  <a:srgbClr val="000090"/>
                </a:solidFill>
              </a:rPr>
              <a:t>vs</a:t>
            </a:r>
            <a:r>
              <a:rPr lang="en-US" sz="1000" i="1" dirty="0" smtClean="0">
                <a:solidFill>
                  <a:srgbClr val="000090"/>
                </a:solidFill>
              </a:rPr>
              <a:t> predicted FIDA profile on DIII-D</a:t>
            </a:r>
            <a:endParaRPr lang="en-US" sz="1000" i="1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8347260" y="1707847"/>
            <a:ext cx="13053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[</a:t>
            </a:r>
            <a:r>
              <a:rPr lang="en-US" sz="900" dirty="0" err="1" smtClean="0"/>
              <a:t>Heidbrink</a:t>
            </a:r>
            <a:r>
              <a:rPr lang="en-US" sz="900" dirty="0" smtClean="0"/>
              <a:t>, </a:t>
            </a:r>
            <a:r>
              <a:rPr lang="en-US" sz="900" dirty="0" err="1" smtClean="0"/>
              <a:t>PoP</a:t>
            </a:r>
            <a:r>
              <a:rPr lang="en-US" sz="900" dirty="0" smtClean="0"/>
              <a:t> 2017]</a:t>
            </a:r>
            <a:endParaRPr lang="en-US" sz="9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548" y="3257550"/>
            <a:ext cx="913445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/>
              <a:t>New insight applied to NSTX-U to achieve control of AE instabilities, performance optimization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Set of tools available to close the loop experiment/modeling/predictions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Magnetics + AE antenna, flexible NBI, 3D-fields, RF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Modeling: TRANSP + reduced models, NOVA-K, HYM, </a:t>
            </a:r>
            <a:r>
              <a:rPr lang="en-US" dirty="0" err="1" smtClean="0"/>
              <a:t>FIDASim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Collaborations strengthen experimental research &amp; modeling efforts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34369" y="4658457"/>
            <a:ext cx="1432433" cy="21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0" rIns="91440" bIns="0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see Kaye’s talk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9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839200" cy="3962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/>
              <a:t>EP-TSG </a:t>
            </a:r>
            <a:r>
              <a:rPr lang="en-US" sz="2200" dirty="0"/>
              <a:t>research </a:t>
            </a:r>
            <a:r>
              <a:rPr lang="en-US" sz="2200" dirty="0" smtClean="0"/>
              <a:t>highlights</a:t>
            </a:r>
          </a:p>
          <a:p>
            <a:pPr lvl="1">
              <a:lnSpc>
                <a:spcPct val="120000"/>
              </a:lnSpc>
            </a:pP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smtClean="0"/>
              <a:t>Near</a:t>
            </a:r>
            <a:r>
              <a:rPr lang="en-US" sz="2200" dirty="0"/>
              <a:t>-term </a:t>
            </a:r>
            <a:r>
              <a:rPr lang="en-US" sz="2200" dirty="0" smtClean="0"/>
              <a:t>goals &amp; NSTX-U operations</a:t>
            </a:r>
          </a:p>
          <a:p>
            <a:pPr>
              <a:lnSpc>
                <a:spcPct val="120000"/>
              </a:lnSpc>
            </a:pP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smtClean="0"/>
              <a:t>Summary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0" y="2647950"/>
            <a:ext cx="9144000" cy="20574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549" y="819150"/>
            <a:ext cx="9144000" cy="762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8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en-US" altLang="en-US" sz="3000" dirty="0" smtClean="0">
                <a:latin typeface="Arial" charset="0"/>
                <a:cs typeface="Arial" charset="0"/>
              </a:rPr>
              <a:t>FY18-19 research targets urgent issues for EP physics</a:t>
            </a:r>
            <a:br>
              <a:rPr lang="en-US" altLang="en-US" sz="3000" dirty="0" smtClean="0">
                <a:latin typeface="Arial" charset="0"/>
                <a:cs typeface="Arial" charset="0"/>
              </a:rPr>
            </a:br>
            <a:r>
              <a:rPr lang="en-US" altLang="en-US" sz="3000" dirty="0" smtClean="0">
                <a:latin typeface="Arial" charset="0"/>
                <a:cs typeface="Arial" charset="0"/>
              </a:rPr>
              <a:t>in preparation for NSTX-U ops in FY-20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800100"/>
            <a:ext cx="9144000" cy="40576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en-US" dirty="0" smtClean="0">
                <a:latin typeface="Arial" charset="0"/>
                <a:cs typeface="Arial" charset="0"/>
              </a:rPr>
              <a:t>Notable Outcome FY-17 (with I&amp;T): “</a:t>
            </a:r>
            <a:r>
              <a:rPr lang="en-US" dirty="0" smtClean="0"/>
              <a:t>Modeling </a:t>
            </a:r>
            <a:r>
              <a:rPr lang="en-US" b="1" dirty="0"/>
              <a:t>EP losses </a:t>
            </a:r>
            <a:r>
              <a:rPr lang="en-US" dirty="0"/>
              <a:t>due to AEs using </a:t>
            </a:r>
            <a:r>
              <a:rPr lang="en-US" dirty="0" smtClean="0"/>
              <a:t>Resonance-broadened Quasi-Linear (RBQ1D) </a:t>
            </a:r>
            <a:r>
              <a:rPr lang="en-US" dirty="0"/>
              <a:t>model</a:t>
            </a:r>
            <a:r>
              <a:rPr lang="en-US" altLang="en-US" dirty="0" smtClean="0">
                <a:latin typeface="Arial" charset="0"/>
                <a:cs typeface="Arial" charset="0"/>
              </a:rPr>
              <a:t>”</a:t>
            </a:r>
          </a:p>
          <a:p>
            <a:pPr>
              <a:lnSpc>
                <a:spcPct val="130000"/>
              </a:lnSpc>
            </a:pPr>
            <a:r>
              <a:rPr lang="en-US" altLang="en-US" dirty="0" smtClean="0">
                <a:latin typeface="Arial" charset="0"/>
                <a:cs typeface="Arial" charset="0"/>
              </a:rPr>
              <a:t>JRT-18: “</a:t>
            </a:r>
            <a:r>
              <a:rPr lang="en-US" altLang="en-US" dirty="0"/>
              <a:t>T</a:t>
            </a:r>
            <a:r>
              <a:rPr lang="en-US" dirty="0" smtClean="0"/>
              <a:t>est </a:t>
            </a:r>
            <a:r>
              <a:rPr lang="en-US" b="1" dirty="0"/>
              <a:t>predictive models of fast ion transport </a:t>
            </a:r>
            <a:r>
              <a:rPr lang="en-US" dirty="0"/>
              <a:t>by multiple </a:t>
            </a:r>
            <a:r>
              <a:rPr lang="en-US" dirty="0" err="1" smtClean="0"/>
              <a:t>Alfvén</a:t>
            </a:r>
            <a:r>
              <a:rPr lang="en-US" dirty="0" smtClean="0"/>
              <a:t> eigenmodes</a:t>
            </a:r>
            <a:r>
              <a:rPr lang="en-US" altLang="en-US" dirty="0" smtClean="0">
                <a:latin typeface="Arial" charset="0"/>
                <a:cs typeface="Arial" charset="0"/>
              </a:rPr>
              <a:t>”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en-US" dirty="0" smtClean="0"/>
              <a:t>Coordinated by NSTX-U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Main candidate models (</a:t>
            </a:r>
            <a:r>
              <a:rPr lang="en-US" i="1" dirty="0" smtClean="0"/>
              <a:t>kick</a:t>
            </a:r>
            <a:r>
              <a:rPr lang="en-US" dirty="0" smtClean="0"/>
              <a:t>, RBQ-1D from PPPL) being validated on NSTX/NSTX-U and DIII-D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Initial results indicate importance of phase-space resolution for quantitative predictions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Milestone R18-4: “Optimize </a:t>
            </a:r>
            <a:r>
              <a:rPr lang="en-US" b="1" dirty="0" smtClean="0"/>
              <a:t>EP distribution </a:t>
            </a:r>
            <a:r>
              <a:rPr lang="en-US" dirty="0" smtClean="0"/>
              <a:t>function </a:t>
            </a:r>
            <a:r>
              <a:rPr lang="en-US" b="1" dirty="0" smtClean="0"/>
              <a:t>for improved plasma performance</a:t>
            </a:r>
            <a:r>
              <a:rPr lang="en-US" dirty="0" smtClean="0"/>
              <a:t>”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Demonstrated AE suppression, mitigation by tailored NBI on NSTX-U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Also exploring EP distribution optimization for improved ramp-up scenarios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Milestone R19-4: “Effects of </a:t>
            </a:r>
            <a:r>
              <a:rPr lang="en-US" b="1" dirty="0" smtClean="0"/>
              <a:t>NBI parameters </a:t>
            </a:r>
            <a:r>
              <a:rPr lang="en-US" dirty="0" smtClean="0"/>
              <a:t>on EP distribution &amp; </a:t>
            </a:r>
            <a:r>
              <a:rPr lang="en-US" b="1" dirty="0" smtClean="0"/>
              <a:t>NB-CD</a:t>
            </a:r>
            <a:r>
              <a:rPr lang="en-US" dirty="0" smtClean="0"/>
              <a:t>”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Leverage FY-16 NSTX-U results, extend FY-18 modeling work in TRANSP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Will combine AE suppression/mitigation with scenario optimization across NSTX-U program</a:t>
            </a:r>
          </a:p>
          <a:p>
            <a:pPr lvl="2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  <a:buFont typeface="Lucida Grande"/>
              <a:buChar char="&gt;"/>
            </a:pPr>
            <a:r>
              <a:rPr lang="en-US" i="1" dirty="0" smtClean="0">
                <a:solidFill>
                  <a:srgbClr val="800000"/>
                </a:solidFill>
              </a:rPr>
              <a:t>Work being extended through collaborations with DIII-D, MAST-U, AUG, JET et 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87928" y="4949237"/>
            <a:ext cx="598872" cy="184666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charge 2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4566106"/>
            <a:ext cx="1432433" cy="21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0" rIns="91440" bIns="0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see Kaye’s talk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3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en-US" altLang="en-US" sz="3000" dirty="0" smtClean="0">
                <a:latin typeface="Arial" charset="0"/>
                <a:cs typeface="Arial" charset="0"/>
              </a:rPr>
              <a:t>NSTX-U operations will</a:t>
            </a:r>
            <a:r>
              <a:rPr lang="en-US" sz="3200" dirty="0" smtClean="0"/>
              <a:t> provide critical data, challenge validity of codes/theory towards burning plasmas</a:t>
            </a:r>
            <a:endParaRPr lang="en-US" altLang="en-US" sz="3000" dirty="0" smtClean="0">
              <a:latin typeface="Arial" charset="0"/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15400" cy="41338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Experiments will target AE/EP physics </a:t>
            </a:r>
            <a:r>
              <a:rPr lang="en-US" dirty="0" err="1" smtClean="0"/>
              <a:t>vs</a:t>
            </a:r>
            <a:r>
              <a:rPr lang="en-US" dirty="0" smtClean="0"/>
              <a:t> properties of fast ion distribution function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Supported/enabled by new capabilities, e.g. AE antenna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Required to develop AE control strategies based on available actuators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Extended </a:t>
            </a:r>
            <a:r>
              <a:rPr lang="en-US" dirty="0"/>
              <a:t>range of achievable </a:t>
            </a:r>
            <a:r>
              <a:rPr lang="en-US" dirty="0" err="1"/>
              <a:t>B</a:t>
            </a:r>
            <a:r>
              <a:rPr lang="en-US" baseline="-25000" dirty="0" err="1"/>
              <a:t>t</a:t>
            </a:r>
            <a:r>
              <a:rPr lang="en-US" dirty="0"/>
              <a:t> &amp; </a:t>
            </a:r>
            <a:r>
              <a:rPr lang="en-US" dirty="0" err="1"/>
              <a:t>I</a:t>
            </a:r>
            <a:r>
              <a:rPr lang="en-US" baseline="-25000" dirty="0" err="1"/>
              <a:t>p</a:t>
            </a:r>
            <a:r>
              <a:rPr lang="en-US" dirty="0"/>
              <a:t> enables </a:t>
            </a:r>
            <a:r>
              <a:rPr lang="en-US" dirty="0" smtClean="0"/>
              <a:t>investigation of expected AE regimes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E.g. bursting/chirping </a:t>
            </a:r>
            <a:r>
              <a:rPr lang="en-US" dirty="0" err="1" smtClean="0"/>
              <a:t>vs</a:t>
            </a:r>
            <a:r>
              <a:rPr lang="en-US" dirty="0" smtClean="0"/>
              <a:t> stationary TAEs -&gt; critical for predicting EP transport levels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Critical to advance predictions for alphas in burning plasmas (including large 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/>
              <a:t>L</a:t>
            </a:r>
            <a:r>
              <a:rPr lang="en-US" dirty="0" smtClean="0"/>
              <a:t> and orbit width)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n-US" dirty="0" smtClean="0"/>
              <a:t>Small R/a, high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fast</a:t>
            </a:r>
            <a:r>
              <a:rPr lang="en-US" dirty="0" smtClean="0"/>
              <a:t> lead to multi-mode scenarios relevant for burning plasmas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Coupling among different types of modes -&gt; highly non-linear regimes</a:t>
            </a:r>
          </a:p>
          <a:p>
            <a:pPr>
              <a:lnSpc>
                <a:spcPct val="120000"/>
              </a:lnSpc>
            </a:pPr>
            <a:endParaRPr lang="en-US" i="1" dirty="0"/>
          </a:p>
          <a:p>
            <a:pPr>
              <a:lnSpc>
                <a:spcPct val="120000"/>
              </a:lnSpc>
            </a:pPr>
            <a:r>
              <a:rPr lang="en-US" i="1" dirty="0" smtClean="0">
                <a:solidFill>
                  <a:srgbClr val="008000"/>
                </a:solidFill>
              </a:rPr>
              <a:t>Unique NSTX-U regimes lead to identify missing physics for more reliable predictive capabilities &amp; projections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1422" y="4949237"/>
            <a:ext cx="598872" cy="184666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charge 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507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17450</TotalTime>
  <Words>2515</Words>
  <Application>Microsoft Macintosh PowerPoint</Application>
  <PresentationFormat>On-screen Show (16:9)</PresentationFormat>
  <Paragraphs>325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NSTX Upgrade</vt:lpstr>
      <vt:lpstr>NSTX-U Energetic Particle Research</vt:lpstr>
      <vt:lpstr>NSTX-U capabilities &amp; operating regimes provide excellent environment to advance Energetic Particle research</vt:lpstr>
      <vt:lpstr>Outline</vt:lpstr>
      <vt:lpstr>Outline</vt:lpstr>
      <vt:lpstr>FY-16 results and near term goals (FY18-19) provide improved tools for re-start of NSTX-U operations</vt:lpstr>
      <vt:lpstr>Challenging NSTX-U regimes indicate path for integration between experiments, analysis &amp; modeling</vt:lpstr>
      <vt:lpstr>Outline</vt:lpstr>
      <vt:lpstr>FY18-19 research targets urgent issues for EP physics in preparation for NSTX-U ops in FY-20</vt:lpstr>
      <vt:lpstr>NSTX-U operations will provide critical data, challenge validity of codes/theory towards burning plasmas</vt:lpstr>
      <vt:lpstr>Partnership with theory has led to unravel key physics to predict AE regimes in future devices (ITER, FNSF)</vt:lpstr>
      <vt:lpstr>EP research is integral part of Core Science mission for NSTX-U &amp; beyond</vt:lpstr>
      <vt:lpstr>Summary</vt:lpstr>
      <vt:lpstr>Backup</vt:lpstr>
      <vt:lpstr>EP research in high-b plasmas with super-Alfvénic ions addresses critical issues for burning plasmas</vt:lpstr>
      <vt:lpstr>Unique NSTX-U capabilities complement other devices  for rapid progress in EP physics through collaborative work</vt:lpstr>
      <vt:lpstr>Goals &amp; Plans for year 1-5 (1)</vt:lpstr>
      <vt:lpstr>Goals &amp; Plans for year 1-5 (2)</vt:lpstr>
      <vt:lpstr>Counter-TAEs can be destabilized by off-axis co-NB injection from 2nd NB line</vt:lpstr>
      <vt:lpstr>Details of fast ion distribution explain destabilization of counter-TAEs by co-NBI</vt:lpstr>
      <vt:lpstr>Understanding drive mechanisms leads to develop control strategies via NBI</vt:lpstr>
      <vt:lpstr>Counter-TAEs are not simply destabilized by inversion in radial EP density gradient</vt:lpstr>
      <vt:lpstr>Sawtoothing L-mode scenarios used to  test EP transport models in TRANSP </vt:lpstr>
      <vt:lpstr>ORBIT modeling provides insight for development of improved models</vt:lpstr>
      <vt:lpstr>Synergy between different perturbations</vt:lpstr>
      <vt:lpstr>Main EP diagnostics</vt:lpstr>
      <vt:lpstr>NSTX-U capabilities extend parameter range &amp; flexibility achievable by other devices</vt:lpstr>
      <vt:lpstr>Recent publications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Mario Podesta'</cp:lastModifiedBy>
  <cp:revision>551</cp:revision>
  <dcterms:created xsi:type="dcterms:W3CDTF">2015-07-16T16:59:24Z</dcterms:created>
  <dcterms:modified xsi:type="dcterms:W3CDTF">2018-01-07T13:54:27Z</dcterms:modified>
</cp:coreProperties>
</file>