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1160859"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21CA1"/>
        </a:solidFill>
        <a:effectLst/>
        <a:uFill>
          <a:solidFill>
            <a:srgbClr val="021CA1"/>
          </a:solidFill>
        </a:uFill>
        <a:latin typeface="Century Gothic"/>
        <a:ea typeface="Century Gothic"/>
        <a:cs typeface="Century Gothic"/>
        <a:sym typeface="Century Gothic"/>
      </a:defRPr>
    </a:lvl1pPr>
    <a:lvl2pPr marL="0" marR="0" indent="228600" algn="ctr" defTabSz="1160859"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21CA1"/>
        </a:solidFill>
        <a:effectLst/>
        <a:uFill>
          <a:solidFill>
            <a:srgbClr val="021CA1"/>
          </a:solidFill>
        </a:uFill>
        <a:latin typeface="Century Gothic"/>
        <a:ea typeface="Century Gothic"/>
        <a:cs typeface="Century Gothic"/>
        <a:sym typeface="Century Gothic"/>
      </a:defRPr>
    </a:lvl2pPr>
    <a:lvl3pPr marL="0" marR="0" indent="457200" algn="ctr" defTabSz="1160859"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21CA1"/>
        </a:solidFill>
        <a:effectLst/>
        <a:uFill>
          <a:solidFill>
            <a:srgbClr val="021CA1"/>
          </a:solidFill>
        </a:uFill>
        <a:latin typeface="Century Gothic"/>
        <a:ea typeface="Century Gothic"/>
        <a:cs typeface="Century Gothic"/>
        <a:sym typeface="Century Gothic"/>
      </a:defRPr>
    </a:lvl3pPr>
    <a:lvl4pPr marL="0" marR="0" indent="685800" algn="ctr" defTabSz="1160859"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21CA1"/>
        </a:solidFill>
        <a:effectLst/>
        <a:uFill>
          <a:solidFill>
            <a:srgbClr val="021CA1"/>
          </a:solidFill>
        </a:uFill>
        <a:latin typeface="Century Gothic"/>
        <a:ea typeface="Century Gothic"/>
        <a:cs typeface="Century Gothic"/>
        <a:sym typeface="Century Gothic"/>
      </a:defRPr>
    </a:lvl4pPr>
    <a:lvl5pPr marL="0" marR="0" indent="914400" algn="ctr" defTabSz="1160859"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21CA1"/>
        </a:solidFill>
        <a:effectLst/>
        <a:uFill>
          <a:solidFill>
            <a:srgbClr val="021CA1"/>
          </a:solidFill>
        </a:uFill>
        <a:latin typeface="Century Gothic"/>
        <a:ea typeface="Century Gothic"/>
        <a:cs typeface="Century Gothic"/>
        <a:sym typeface="Century Gothic"/>
      </a:defRPr>
    </a:lvl5pPr>
    <a:lvl6pPr marL="0" marR="0" indent="1143000" algn="ctr" defTabSz="1160859"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21CA1"/>
        </a:solidFill>
        <a:effectLst/>
        <a:uFill>
          <a:solidFill>
            <a:srgbClr val="021CA1"/>
          </a:solidFill>
        </a:uFill>
        <a:latin typeface="Century Gothic"/>
        <a:ea typeface="Century Gothic"/>
        <a:cs typeface="Century Gothic"/>
        <a:sym typeface="Century Gothic"/>
      </a:defRPr>
    </a:lvl6pPr>
    <a:lvl7pPr marL="0" marR="0" indent="1371600" algn="ctr" defTabSz="1160859"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21CA1"/>
        </a:solidFill>
        <a:effectLst/>
        <a:uFill>
          <a:solidFill>
            <a:srgbClr val="021CA1"/>
          </a:solidFill>
        </a:uFill>
        <a:latin typeface="Century Gothic"/>
        <a:ea typeface="Century Gothic"/>
        <a:cs typeface="Century Gothic"/>
        <a:sym typeface="Century Gothic"/>
      </a:defRPr>
    </a:lvl7pPr>
    <a:lvl8pPr marL="0" marR="0" indent="1600200" algn="ctr" defTabSz="1160859"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21CA1"/>
        </a:solidFill>
        <a:effectLst/>
        <a:uFill>
          <a:solidFill>
            <a:srgbClr val="021CA1"/>
          </a:solidFill>
        </a:uFill>
        <a:latin typeface="Century Gothic"/>
        <a:ea typeface="Century Gothic"/>
        <a:cs typeface="Century Gothic"/>
        <a:sym typeface="Century Gothic"/>
      </a:defRPr>
    </a:lvl8pPr>
    <a:lvl9pPr marL="0" marR="0" indent="1828800" algn="ctr" defTabSz="1160859"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21CA1"/>
        </a:solidFill>
        <a:effectLst/>
        <a:uFill>
          <a:solidFill>
            <a:srgbClr val="021CA1"/>
          </a:solidFill>
        </a:uFill>
        <a:latin typeface="Century Gothic"/>
        <a:ea typeface="Century Gothic"/>
        <a:cs typeface="Century Gothic"/>
        <a:sym typeface="Century Gothic"/>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b="def" i="def"/>
      <a:tcStyle>
        <a:tcBdr/>
        <a:fill>
          <a:solidFill>
            <a:srgbClr val="E8ECF4"/>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508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508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Row>
  </a:tblStyle>
  <a:tblStyle styleId="{C7B018BB-80A7-4F77-B60F-C8B233D01FF8}"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b="def" i="def"/>
      <a:tcStyle>
        <a:tcBdr/>
        <a:fill>
          <a:solidFill>
            <a:srgbClr val="EFF3E9"/>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508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508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Row>
  </a:tblStyle>
  <a:tblStyle styleId="{EEE7283C-3CF3-47DC-8721-378D4A62B228}"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b="def" i="def"/>
      <a:tcStyle>
        <a:tcBdr/>
        <a:fill>
          <a:solidFill>
            <a:srgbClr val="FDEEE8"/>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508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508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Row>
  </a:tblStyle>
  <a:tblStyle styleId="{CF821DB8-F4EB-4A41-A1BA-3FCAFE7338EE}" styleName="">
    <a:tblBg/>
    <a:wholeTbl>
      <a:tcTxStyle b="on" i="on">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
          <a:latin typeface="Arial"/>
          <a:ea typeface="Arial"/>
          <a:cs typeface="Arial"/>
        </a:font>
        <a:srgbClr val="000000"/>
      </a:tcTxStyle>
      <a:tcStyle>
        <a:tcBdr>
          <a:left>
            <a:ln w="12700" cap="flat">
              <a:noFill/>
              <a:miter lim="400000"/>
            </a:ln>
          </a:left>
          <a:right>
            <a:ln w="12700" cap="flat">
              <a:noFill/>
              <a:miter lim="400000"/>
            </a:ln>
          </a:right>
          <a:top>
            <a:ln w="635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b="def" i="def"/>
      <a:tcStyle>
        <a:tcBdr/>
        <a:fill>
          <a:solidFill>
            <a:srgbClr val="E6E6E6"/>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508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508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Row>
  </a:tblStyle>
  <a:tblStyle styleId="{2708684C-4D16-4618-839F-0558EEFCDFE6}" styleName="">
    <a:tblBg/>
    <a:wholeTbl>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b="def" i="def"/>
      <a:tcStyle>
        <a:tcBdr/>
        <a:fill>
          <a:solidFill>
            <a:srgbClr val="FFFFFF"/>
          </a:solidFill>
        </a:fill>
      </a:tcStyle>
    </a:band2H>
    <a:firstCol>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635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hape 38"/>
          <p:cNvSpPr/>
          <p:nvPr>
            <p:ph type="sldImg"/>
          </p:nvPr>
        </p:nvSpPr>
        <p:spPr>
          <a:xfrm>
            <a:off x="1143000" y="685800"/>
            <a:ext cx="4572000" cy="3429000"/>
          </a:xfrm>
          <a:prstGeom prst="rect">
            <a:avLst/>
          </a:prstGeom>
        </p:spPr>
        <p:txBody>
          <a:bodyPr/>
          <a:lstStyle/>
          <a:p>
            <a:pPr/>
          </a:p>
        </p:txBody>
      </p:sp>
      <p:sp>
        <p:nvSpPr>
          <p:cNvPr id="39" name="Shape 3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642937" latinLnBrk="0">
      <a:lnSpc>
        <a:spcPct val="117999"/>
      </a:lnSpc>
      <a:defRPr sz="4200">
        <a:latin typeface="+mj-lt"/>
        <a:ea typeface="+mj-ea"/>
        <a:cs typeface="+mj-cs"/>
        <a:sym typeface="Helvetica Neue"/>
      </a:defRPr>
    </a:lvl1pPr>
    <a:lvl2pPr indent="228600" defTabSz="642937" latinLnBrk="0">
      <a:lnSpc>
        <a:spcPct val="117999"/>
      </a:lnSpc>
      <a:defRPr sz="4200">
        <a:latin typeface="+mj-lt"/>
        <a:ea typeface="+mj-ea"/>
        <a:cs typeface="+mj-cs"/>
        <a:sym typeface="Helvetica Neue"/>
      </a:defRPr>
    </a:lvl2pPr>
    <a:lvl3pPr indent="457200" defTabSz="642937" latinLnBrk="0">
      <a:lnSpc>
        <a:spcPct val="117999"/>
      </a:lnSpc>
      <a:defRPr sz="4200">
        <a:latin typeface="+mj-lt"/>
        <a:ea typeface="+mj-ea"/>
        <a:cs typeface="+mj-cs"/>
        <a:sym typeface="Helvetica Neue"/>
      </a:defRPr>
    </a:lvl3pPr>
    <a:lvl4pPr indent="685800" defTabSz="642937" latinLnBrk="0">
      <a:lnSpc>
        <a:spcPct val="117999"/>
      </a:lnSpc>
      <a:defRPr sz="4200">
        <a:latin typeface="+mj-lt"/>
        <a:ea typeface="+mj-ea"/>
        <a:cs typeface="+mj-cs"/>
        <a:sym typeface="Helvetica Neue"/>
      </a:defRPr>
    </a:lvl4pPr>
    <a:lvl5pPr indent="914400" defTabSz="642937" latinLnBrk="0">
      <a:lnSpc>
        <a:spcPct val="117999"/>
      </a:lnSpc>
      <a:defRPr sz="4200">
        <a:latin typeface="+mj-lt"/>
        <a:ea typeface="+mj-ea"/>
        <a:cs typeface="+mj-cs"/>
        <a:sym typeface="Helvetica Neue"/>
      </a:defRPr>
    </a:lvl5pPr>
    <a:lvl6pPr indent="1143000" defTabSz="642937" latinLnBrk="0">
      <a:lnSpc>
        <a:spcPct val="117999"/>
      </a:lnSpc>
      <a:defRPr sz="4200">
        <a:latin typeface="+mj-lt"/>
        <a:ea typeface="+mj-ea"/>
        <a:cs typeface="+mj-cs"/>
        <a:sym typeface="Helvetica Neue"/>
      </a:defRPr>
    </a:lvl6pPr>
    <a:lvl7pPr indent="1371600" defTabSz="642937" latinLnBrk="0">
      <a:lnSpc>
        <a:spcPct val="117999"/>
      </a:lnSpc>
      <a:defRPr sz="4200">
        <a:latin typeface="+mj-lt"/>
        <a:ea typeface="+mj-ea"/>
        <a:cs typeface="+mj-cs"/>
        <a:sym typeface="Helvetica Neue"/>
      </a:defRPr>
    </a:lvl7pPr>
    <a:lvl8pPr indent="1600200" defTabSz="642937" latinLnBrk="0">
      <a:lnSpc>
        <a:spcPct val="117999"/>
      </a:lnSpc>
      <a:defRPr sz="4200">
        <a:latin typeface="+mj-lt"/>
        <a:ea typeface="+mj-ea"/>
        <a:cs typeface="+mj-cs"/>
        <a:sym typeface="Helvetica Neue"/>
      </a:defRPr>
    </a:lvl8pPr>
    <a:lvl9pPr indent="1828800" defTabSz="642937" latinLnBrk="0">
      <a:lnSpc>
        <a:spcPct val="117999"/>
      </a:lnSpc>
      <a:defRPr sz="4200">
        <a:latin typeface="+mj-lt"/>
        <a:ea typeface="+mj-ea"/>
        <a:cs typeface="+mj-cs"/>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 name="Shape 47"/>
          <p:cNvSpPr/>
          <p:nvPr>
            <p:ph type="sldImg"/>
          </p:nvPr>
        </p:nvSpPr>
        <p:spPr>
          <a:prstGeom prst="rect">
            <a:avLst/>
          </a:prstGeom>
        </p:spPr>
        <p:txBody>
          <a:bodyPr/>
          <a:lstStyle/>
          <a:p>
            <a:pPr/>
          </a:p>
        </p:txBody>
      </p:sp>
      <p:sp>
        <p:nvSpPr>
          <p:cNvPr id="48" name="Shape 48"/>
          <p:cNvSpPr/>
          <p:nvPr>
            <p:ph type="body" sz="quarter" idx="1"/>
          </p:nvPr>
        </p:nvSpPr>
        <p:spPr>
          <a:prstGeom prst="rect">
            <a:avLst/>
          </a:prstGeom>
        </p:spPr>
        <p:txBody>
          <a:bodyPr/>
          <a:lstStyle>
            <a:lvl1pPr defTabSz="457200">
              <a:defRPr sz="3000"/>
            </a:lvl1pPr>
          </a:lstStyle>
          <a:p>
            <a:pPr/>
            <a:r>
              <a:t>Good morning! today I will be discussing the energy transfer across the L-H transition of NSTX.</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4" name="Shape 124"/>
          <p:cNvSpPr/>
          <p:nvPr>
            <p:ph type="sldImg"/>
          </p:nvPr>
        </p:nvSpPr>
        <p:spPr>
          <a:prstGeom prst="rect">
            <a:avLst/>
          </a:prstGeom>
        </p:spPr>
        <p:txBody>
          <a:bodyPr/>
          <a:lstStyle/>
          <a:p>
            <a:pPr/>
          </a:p>
        </p:txBody>
      </p:sp>
      <p:sp>
        <p:nvSpPr>
          <p:cNvPr id="125" name="Shape 125"/>
          <p:cNvSpPr/>
          <p:nvPr>
            <p:ph type="body" sz="quarter" idx="1"/>
          </p:nvPr>
        </p:nvSpPr>
        <p:spPr>
          <a:prstGeom prst="rect">
            <a:avLst/>
          </a:prstGeom>
        </p:spPr>
        <p:txBody>
          <a:bodyPr/>
          <a:lstStyle/>
          <a:p>
            <a:pPr defTabSz="825500">
              <a:lnSpc>
                <a:spcPct val="100000"/>
              </a:lnSpc>
              <a:defRPr sz="2600">
                <a:latin typeface="Lucida Grande"/>
                <a:ea typeface="Lucida Grande"/>
                <a:cs typeface="Lucida Grande"/>
                <a:sym typeface="Lucida Grande"/>
              </a:defRPr>
            </a:pPr>
            <a:r>
              <a:t>Here we focus on the soft limit: KBM</a:t>
            </a:r>
          </a:p>
          <a:p>
            <a:pPr defTabSz="825500">
              <a:lnSpc>
                <a:spcPct val="100000"/>
              </a:lnSpc>
              <a:defRPr sz="2600">
                <a:latin typeface="Lucida Grande"/>
                <a:ea typeface="Lucida Grande"/>
                <a:cs typeface="Lucida Grande"/>
                <a:sym typeface="Lucida Grande"/>
              </a:defRPr>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9" name="Shape 309"/>
          <p:cNvSpPr/>
          <p:nvPr>
            <p:ph type="sldImg"/>
          </p:nvPr>
        </p:nvSpPr>
        <p:spPr>
          <a:prstGeom prst="rect">
            <a:avLst/>
          </a:prstGeom>
        </p:spPr>
        <p:txBody>
          <a:bodyPr/>
          <a:lstStyle/>
          <a:p>
            <a:pPr/>
          </a:p>
        </p:txBody>
      </p:sp>
      <p:sp>
        <p:nvSpPr>
          <p:cNvPr id="310" name="Shape 310"/>
          <p:cNvSpPr/>
          <p:nvPr>
            <p:ph type="body" sz="quarter" idx="1"/>
          </p:nvPr>
        </p:nvSpPr>
        <p:spPr>
          <a:prstGeom prst="rect">
            <a:avLst/>
          </a:prstGeom>
        </p:spPr>
        <p:txBody>
          <a:bodyPr/>
          <a:lstStyle/>
          <a:p>
            <a:pPr/>
            <a:r>
              <a:t>tools: wall recycling unknown.</a:t>
            </a:r>
          </a:p>
          <a:p>
            <a:pPr/>
            <a:r>
              <a:t>PBLS: unique capability to get at the evolution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6" name="Shape 346"/>
          <p:cNvSpPr/>
          <p:nvPr>
            <p:ph type="sldImg"/>
          </p:nvPr>
        </p:nvSpPr>
        <p:spPr>
          <a:prstGeom prst="rect">
            <a:avLst/>
          </a:prstGeom>
        </p:spPr>
        <p:txBody>
          <a:bodyPr/>
          <a:lstStyle/>
          <a:p>
            <a:pPr/>
          </a:p>
        </p:txBody>
      </p:sp>
      <p:sp>
        <p:nvSpPr>
          <p:cNvPr id="347" name="Shape 347"/>
          <p:cNvSpPr/>
          <p:nvPr>
            <p:ph type="body" sz="quarter" idx="1"/>
          </p:nvPr>
        </p:nvSpPr>
        <p:spPr>
          <a:prstGeom prst="rect">
            <a:avLst/>
          </a:prstGeom>
        </p:spPr>
        <p:txBody>
          <a:bodyPr/>
          <a:lstStyle/>
          <a:p>
            <a:pPr/>
            <a:r>
              <a:t>Key scientific question: What is the stability diagram at low aspect ratio when ballooning stability is predicted to be improved?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2" name="Shape 382"/>
          <p:cNvSpPr/>
          <p:nvPr>
            <p:ph type="sldImg"/>
          </p:nvPr>
        </p:nvSpPr>
        <p:spPr>
          <a:prstGeom prst="rect">
            <a:avLst/>
          </a:prstGeom>
        </p:spPr>
        <p:txBody>
          <a:bodyPr/>
          <a:lstStyle/>
          <a:p>
            <a:pPr/>
          </a:p>
        </p:txBody>
      </p:sp>
      <p:sp>
        <p:nvSpPr>
          <p:cNvPr id="383" name="Shape 383"/>
          <p:cNvSpPr/>
          <p:nvPr>
            <p:ph type="body" sz="quarter" idx="1"/>
          </p:nvPr>
        </p:nvSpPr>
        <p:spPr>
          <a:prstGeom prst="rect">
            <a:avLst/>
          </a:prstGeom>
        </p:spPr>
        <p:txBody>
          <a:bodyPr/>
          <a:lstStyle>
            <a:lvl1pPr defTabSz="482600">
              <a:lnSpc>
                <a:spcPct val="100000"/>
              </a:lnSpc>
              <a:defRPr sz="5000">
                <a:latin typeface="+mn-lt"/>
                <a:ea typeface="+mn-ea"/>
                <a:cs typeface="+mn-cs"/>
                <a:sym typeface="Helvetica"/>
              </a:defRPr>
            </a:lvl1pPr>
          </a:lstStyle>
          <a:p>
            <a:pPr/>
            <a:r>
              <a:t>break into two slide/progression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8" name="Shape 408"/>
          <p:cNvSpPr/>
          <p:nvPr>
            <p:ph type="sldImg"/>
          </p:nvPr>
        </p:nvSpPr>
        <p:spPr>
          <a:prstGeom prst="rect">
            <a:avLst/>
          </a:prstGeom>
        </p:spPr>
        <p:txBody>
          <a:bodyPr/>
          <a:lstStyle/>
          <a:p>
            <a:pPr/>
          </a:p>
        </p:txBody>
      </p:sp>
      <p:sp>
        <p:nvSpPr>
          <p:cNvPr id="409" name="Shape 409"/>
          <p:cNvSpPr/>
          <p:nvPr>
            <p:ph type="body" sz="quarter" idx="1"/>
          </p:nvPr>
        </p:nvSpPr>
        <p:spPr>
          <a:prstGeom prst="rect">
            <a:avLst/>
          </a:prstGeom>
        </p:spPr>
        <p:txBody>
          <a:bodyPr/>
          <a:lstStyle>
            <a:lvl1pPr defTabSz="482600">
              <a:lnSpc>
                <a:spcPct val="100000"/>
              </a:lnSpc>
              <a:defRPr sz="5000">
                <a:latin typeface="+mn-lt"/>
                <a:ea typeface="+mn-ea"/>
                <a:cs typeface="+mn-cs"/>
                <a:sym typeface="Helvetica"/>
              </a:defRPr>
            </a:lvl1pPr>
          </a:lstStyle>
          <a:p>
            <a:pPr/>
            <a:r>
              <a:t>break into two slide/progression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8" name="Shape 498"/>
          <p:cNvSpPr/>
          <p:nvPr>
            <p:ph type="sldImg"/>
          </p:nvPr>
        </p:nvSpPr>
        <p:spPr>
          <a:prstGeom prst="rect">
            <a:avLst/>
          </a:prstGeom>
        </p:spPr>
        <p:txBody>
          <a:bodyPr/>
          <a:lstStyle/>
          <a:p>
            <a:pPr/>
          </a:p>
        </p:txBody>
      </p:sp>
      <p:sp>
        <p:nvSpPr>
          <p:cNvPr id="499" name="Shape 499"/>
          <p:cNvSpPr/>
          <p:nvPr>
            <p:ph type="body" sz="quarter" idx="1"/>
          </p:nvPr>
        </p:nvSpPr>
        <p:spPr>
          <a:prstGeom prst="rect">
            <a:avLst/>
          </a:prstGeom>
        </p:spPr>
        <p:txBody>
          <a:bodyPr/>
          <a:lstStyle/>
          <a:p>
            <a:pPr/>
            <a:r>
              <a:t>Intrinsic of testing physics on multiple machines. similarity on MAST and push this test on high trinagularity and power dependencies.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1" name="Shape 521"/>
          <p:cNvSpPr/>
          <p:nvPr>
            <p:ph type="sldImg"/>
          </p:nvPr>
        </p:nvSpPr>
        <p:spPr>
          <a:prstGeom prst="rect">
            <a:avLst/>
          </a:prstGeom>
        </p:spPr>
        <p:txBody>
          <a:bodyPr/>
          <a:lstStyle/>
          <a:p>
            <a:pPr/>
          </a:p>
        </p:txBody>
      </p:sp>
      <p:sp>
        <p:nvSpPr>
          <p:cNvPr id="522" name="Shape 522"/>
          <p:cNvSpPr/>
          <p:nvPr>
            <p:ph type="body" sz="quarter" idx="1"/>
          </p:nvPr>
        </p:nvSpPr>
        <p:spPr>
          <a:prstGeom prst="rect">
            <a:avLst/>
          </a:prstGeom>
        </p:spPr>
        <p:txBody>
          <a:bodyPr/>
          <a:lstStyle/>
          <a:p>
            <a:pPr/>
            <a:r>
              <a:t>Key scientific question: What is the stability diagram at low aspect ratio when ballooning stability is predicted to be improved?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3" name="Shape 653"/>
          <p:cNvSpPr/>
          <p:nvPr>
            <p:ph type="sldImg"/>
          </p:nvPr>
        </p:nvSpPr>
        <p:spPr>
          <a:prstGeom prst="rect">
            <a:avLst/>
          </a:prstGeom>
        </p:spPr>
        <p:txBody>
          <a:bodyPr/>
          <a:lstStyle/>
          <a:p>
            <a:pPr/>
          </a:p>
        </p:txBody>
      </p:sp>
      <p:sp>
        <p:nvSpPr>
          <p:cNvPr id="654" name="Shape 654"/>
          <p:cNvSpPr/>
          <p:nvPr>
            <p:ph type="body" sz="quarter" idx="1"/>
          </p:nvPr>
        </p:nvSpPr>
        <p:spPr>
          <a:prstGeom prst="rect">
            <a:avLst/>
          </a:prstGeom>
        </p:spPr>
        <p:txBody>
          <a:bodyPr/>
          <a:lstStyle>
            <a:lvl1pPr marL="40619" marR="40619" defTabSz="914400">
              <a:lnSpc>
                <a:spcPct val="100000"/>
              </a:lnSpc>
              <a:spcBef>
                <a:spcPts val="400"/>
              </a:spcBef>
              <a:buClr>
                <a:srgbClr val="000000"/>
              </a:buClr>
              <a:buFont typeface="Times New Roman"/>
              <a:defRPr sz="1200">
                <a:uFill>
                  <a:solidFill>
                    <a:srgbClr val="000000"/>
                  </a:solidFill>
                </a:uFill>
                <a:latin typeface="Times New Roman"/>
                <a:ea typeface="Times New Roman"/>
                <a:cs typeface="Times New Roman"/>
                <a:sym typeface="Times New Roman"/>
              </a:defRPr>
            </a:lvl1pPr>
          </a:lstStyle>
          <a:p>
            <a:pPr/>
            <a:r>
              <a:t>Radial discplacement at midplane Non axismmetry cos and sine  based on model profiles</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15" name="Shape 15"/>
          <p:cNvSpPr/>
          <p:nvPr>
            <p:ph type="title"/>
          </p:nvPr>
        </p:nvSpPr>
        <p:spPr>
          <a:prstGeom prst="rect">
            <a:avLst/>
          </a:prstGeom>
        </p:spPr>
        <p:txBody>
          <a:bodyPr/>
          <a:lstStyle/>
          <a:p>
            <a:pPr/>
            <a:r>
              <a:t>Title Text</a:t>
            </a:r>
          </a:p>
        </p:txBody>
      </p:sp>
      <p:sp>
        <p:nvSpPr>
          <p:cNvPr id="16" name="Shape 16"/>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7" name="Shape 1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Title Slide">
    <p:spTree>
      <p:nvGrpSpPr>
        <p:cNvPr id="1" name=""/>
        <p:cNvGrpSpPr/>
        <p:nvPr/>
      </p:nvGrpSpPr>
      <p:grpSpPr>
        <a:xfrm>
          <a:off x="0" y="0"/>
          <a:ext cx="0" cy="0"/>
          <a:chOff x="0" y="0"/>
          <a:chExt cx="0" cy="0"/>
        </a:xfrm>
      </p:grpSpPr>
      <p:grpSp>
        <p:nvGrpSpPr>
          <p:cNvPr id="26" name="Group 26"/>
          <p:cNvGrpSpPr/>
          <p:nvPr/>
        </p:nvGrpSpPr>
        <p:grpSpPr>
          <a:xfrm>
            <a:off x="3094" y="13110350"/>
            <a:ext cx="24377812" cy="605650"/>
            <a:chOff x="0" y="0"/>
            <a:chExt cx="24377811" cy="605648"/>
          </a:xfrm>
        </p:grpSpPr>
        <p:pic>
          <p:nvPicPr>
            <p:cNvPr id="24" name="image2.png" descr="C:\Users\jmenard\My Files\PPPL\Projects\NSTX-U\Presentation template\2015 - New template\logo and banner source\Gray_banner_red_line_bottom_NSTXU_logo.png"/>
            <p:cNvPicPr>
              <a:picLocks noChangeAspect="1"/>
            </p:cNvPicPr>
            <p:nvPr/>
          </p:nvPicPr>
          <p:blipFill>
            <a:blip r:embed="rId2">
              <a:extLst/>
            </a:blip>
            <a:stretch>
              <a:fillRect/>
            </a:stretch>
          </p:blipFill>
          <p:spPr>
            <a:xfrm>
              <a:off x="6094452" y="0"/>
              <a:ext cx="18283360" cy="605649"/>
            </a:xfrm>
            <a:prstGeom prst="rect">
              <a:avLst/>
            </a:prstGeom>
            <a:ln w="12700" cap="flat">
              <a:noFill/>
              <a:miter lim="400000"/>
            </a:ln>
            <a:effectLst/>
          </p:spPr>
        </p:pic>
        <p:pic>
          <p:nvPicPr>
            <p:cNvPr id="25" name="image2.png" descr="C:\Users\jmenard\My Files\PPPL\Projects\NSTX-U\Presentation template\2015 - New template\logo and banner source\Gray_banner_red_line_bottom_NSTXU_logo.png"/>
            <p:cNvPicPr>
              <a:picLocks noChangeAspect="1"/>
            </p:cNvPicPr>
            <p:nvPr/>
          </p:nvPicPr>
          <p:blipFill>
            <a:blip r:embed="rId2">
              <a:extLst/>
            </a:blip>
            <a:stretch>
              <a:fillRect/>
            </a:stretch>
          </p:blipFill>
          <p:spPr>
            <a:xfrm>
              <a:off x="-1" y="0"/>
              <a:ext cx="18283360" cy="605649"/>
            </a:xfrm>
            <a:prstGeom prst="rect">
              <a:avLst/>
            </a:prstGeom>
            <a:ln w="12700" cap="flat">
              <a:noFill/>
              <a:miter lim="400000"/>
            </a:ln>
            <a:effectLst/>
          </p:spPr>
        </p:pic>
      </p:grpSp>
      <p:sp>
        <p:nvSpPr>
          <p:cNvPr id="27" name="Shape 27"/>
          <p:cNvSpPr/>
          <p:nvPr>
            <p:ph type="sldNum" sz="quarter" idx="2"/>
          </p:nvPr>
        </p:nvSpPr>
        <p:spPr>
          <a:xfrm>
            <a:off x="20902984" y="13332762"/>
            <a:ext cx="323479" cy="321061"/>
          </a:xfrm>
          <a:prstGeom prst="rect">
            <a:avLst/>
          </a:prstGeom>
        </p:spPr>
        <p:txBody>
          <a:bodyPr wrap="none" lIns="0" tIns="0" rIns="0" bIns="0" anchor="t"/>
          <a:lstStyle>
            <a:lvl1pPr defTabSz="2438400">
              <a:defRPr b="1">
                <a:solidFill>
                  <a:srgbClr val="336699"/>
                </a:solidFill>
              </a:defRPr>
            </a:lvl1pPr>
          </a:lstStyle>
          <a:p>
            <a:pPr/>
            <a:fld id="{86CB4B4D-7CA3-9044-876B-883B54F8677D}" type="slidenum"/>
          </a:p>
        </p:txBody>
      </p:sp>
      <p:sp>
        <p:nvSpPr>
          <p:cNvPr id="28" name="Shape 28"/>
          <p:cNvSpPr/>
          <p:nvPr>
            <p:ph type="body" sz="quarter" idx="1"/>
          </p:nvPr>
        </p:nvSpPr>
        <p:spPr>
          <a:xfrm>
            <a:off x="4114799" y="5257800"/>
            <a:ext cx="16154401" cy="1600200"/>
          </a:xfrm>
          <a:prstGeom prst="rect">
            <a:avLst/>
          </a:prstGeom>
        </p:spPr>
        <p:txBody>
          <a:bodyPr lIns="0" tIns="0" rIns="0" bIns="0" anchor="ctr"/>
          <a:lstStyle>
            <a:lvl1pPr marL="0" indent="0" algn="ctr" defTabSz="2438400">
              <a:spcBef>
                <a:spcPts val="1700"/>
              </a:spcBef>
              <a:buSzTx/>
              <a:buFontTx/>
              <a:buNone/>
              <a:defRPr sz="7200">
                <a:latin typeface="Arial"/>
                <a:ea typeface="Arial"/>
                <a:cs typeface="Arial"/>
                <a:sym typeface="Arial"/>
              </a:defRPr>
            </a:lvl1pPr>
            <a:lvl2pPr marL="0" indent="457200" algn="ctr" defTabSz="2438400">
              <a:spcBef>
                <a:spcPts val="1700"/>
              </a:spcBef>
              <a:buSzTx/>
              <a:buFontTx/>
              <a:buNone/>
              <a:defRPr sz="7200">
                <a:solidFill>
                  <a:srgbClr val="000000"/>
                </a:solidFill>
                <a:latin typeface="Arial"/>
                <a:ea typeface="Arial"/>
                <a:cs typeface="Arial"/>
                <a:sym typeface="Arial"/>
              </a:defRPr>
            </a:lvl2pPr>
            <a:lvl3pPr marL="0" indent="914400" algn="ctr" defTabSz="2438400">
              <a:spcBef>
                <a:spcPts val="1700"/>
              </a:spcBef>
              <a:buSzTx/>
              <a:buFontTx/>
              <a:buNone/>
              <a:defRPr sz="7200">
                <a:solidFill>
                  <a:srgbClr val="000000"/>
                </a:solidFill>
                <a:latin typeface="Arial"/>
                <a:ea typeface="Arial"/>
                <a:cs typeface="Arial"/>
                <a:sym typeface="Arial"/>
              </a:defRPr>
            </a:lvl3pPr>
            <a:lvl4pPr marL="0" indent="1371600" algn="ctr" defTabSz="2438400">
              <a:spcBef>
                <a:spcPts val="1700"/>
              </a:spcBef>
              <a:buSzTx/>
              <a:buFontTx/>
              <a:buNone/>
              <a:defRPr sz="7200">
                <a:latin typeface="Arial"/>
                <a:ea typeface="Arial"/>
                <a:cs typeface="Arial"/>
                <a:sym typeface="Arial"/>
              </a:defRPr>
            </a:lvl4pPr>
            <a:lvl5pPr marL="0" indent="1828800" algn="ctr" defTabSz="2438400">
              <a:spcBef>
                <a:spcPts val="1700"/>
              </a:spcBef>
              <a:buSzTx/>
              <a:buFontTx/>
              <a:buNone/>
              <a:defRPr sz="72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29" name="Shape 29"/>
          <p:cNvSpPr/>
          <p:nvPr>
            <p:ph type="title"/>
          </p:nvPr>
        </p:nvSpPr>
        <p:spPr>
          <a:xfrm>
            <a:off x="3352799" y="3429000"/>
            <a:ext cx="17678401" cy="1714500"/>
          </a:xfrm>
          <a:prstGeom prst="rect">
            <a:avLst/>
          </a:prstGeom>
        </p:spPr>
        <p:txBody>
          <a:bodyPr lIns="0" tIns="0" rIns="0" bIns="0"/>
          <a:lstStyle>
            <a:lvl1pPr algn="l" defTabSz="2438400">
              <a:defRPr sz="10400"/>
            </a:lvl1pPr>
          </a:lstStyle>
          <a:p>
            <a:pPr/>
            <a:r>
              <a:t>Title Text</a:t>
            </a:r>
          </a:p>
        </p:txBody>
      </p:sp>
      <p:sp>
        <p:nvSpPr>
          <p:cNvPr id="30" name="Shape 30"/>
          <p:cNvSpPr/>
          <p:nvPr>
            <p:ph type="body" sz="quarter" idx="13"/>
          </p:nvPr>
        </p:nvSpPr>
        <p:spPr>
          <a:xfrm>
            <a:off x="4114799" y="6972300"/>
            <a:ext cx="16154401" cy="1828800"/>
          </a:xfrm>
          <a:prstGeom prst="rect">
            <a:avLst/>
          </a:prstGeom>
        </p:spPr>
        <p:txBody>
          <a:bodyPr lIns="0" tIns="0" rIns="0" bIns="0" anchor="ctr"/>
          <a:lstStyle/>
          <a:p>
            <a:pPr marL="0" indent="0" algn="ctr" defTabSz="2438400">
              <a:spcBef>
                <a:spcPts val="1500"/>
              </a:spcBef>
              <a:buSzTx/>
              <a:buFontTx/>
              <a:buNone/>
              <a:defRPr sz="6000">
                <a:solidFill>
                  <a:srgbClr val="C00000"/>
                </a:solidFill>
                <a:latin typeface="Arial"/>
                <a:ea typeface="Arial"/>
                <a:cs typeface="Arial"/>
                <a:sym typeface="Arial"/>
              </a:defRPr>
            </a:pPr>
          </a:p>
        </p:txBody>
      </p:sp>
      <p:pic>
        <p:nvPicPr>
          <p:cNvPr id="31" name="image5.png" descr="http://nstx.pppl.gov/DragNDrop/Presentation_Template/NSTX-U_cutaway_low_res.png"/>
          <p:cNvPicPr>
            <a:picLocks noChangeAspect="1"/>
          </p:cNvPicPr>
          <p:nvPr/>
        </p:nvPicPr>
        <p:blipFill>
          <a:blip r:embed="rId3">
            <a:extLst/>
          </a:blip>
          <a:stretch>
            <a:fillRect/>
          </a:stretch>
        </p:blipFill>
        <p:spPr>
          <a:xfrm>
            <a:off x="21516502" y="10158403"/>
            <a:ext cx="2711611" cy="2847995"/>
          </a:xfrm>
          <a:prstGeom prst="rect">
            <a:avLst/>
          </a:prstGeom>
          <a:ln w="12700">
            <a:miter lim="400000"/>
          </a:ln>
        </p:spPr>
      </p:pic>
      <p:pic>
        <p:nvPicPr>
          <p:cNvPr id="32" name="image.png"/>
          <p:cNvPicPr>
            <a:picLocks noChangeAspect="0"/>
          </p:cNvPicPr>
          <p:nvPr/>
        </p:nvPicPr>
        <p:blipFill>
          <a:blip r:embed="rId4">
            <a:extLst/>
          </a:blip>
          <a:stretch>
            <a:fillRect/>
          </a:stretch>
        </p:blipFill>
        <p:spPr>
          <a:xfrm>
            <a:off x="-2121" y="-3556"/>
            <a:ext cx="24388242" cy="2847995"/>
          </a:xfrm>
          <a:prstGeom prst="rect">
            <a:avLst/>
          </a:prstGeom>
          <a:ln w="12700">
            <a:miter lim="400000"/>
          </a:ln>
        </p:spPr>
      </p:pic>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pic>
        <p:nvPicPr>
          <p:cNvPr id="2" name="image1.png" descr="C:\Users\jmenard\My Files\PPPL\Projects\NSTX-U\Presentation template\2015 - New template\logo and banner source\Gray_banner_red_line.png"/>
          <p:cNvPicPr>
            <a:picLocks noChangeAspect="1"/>
          </p:cNvPicPr>
          <p:nvPr/>
        </p:nvPicPr>
        <p:blipFill>
          <a:blip r:embed="rId2">
            <a:extLst/>
          </a:blip>
          <a:srcRect l="0" t="0" r="0" b="30951"/>
          <a:stretch>
            <a:fillRect/>
          </a:stretch>
        </p:blipFill>
        <p:spPr>
          <a:xfrm>
            <a:off x="-2169" y="-1634"/>
            <a:ext cx="24388338" cy="1837900"/>
          </a:xfrm>
          <a:prstGeom prst="rect">
            <a:avLst/>
          </a:prstGeom>
          <a:ln w="12700">
            <a:miter lim="400000"/>
          </a:ln>
        </p:spPr>
      </p:pic>
      <p:pic>
        <p:nvPicPr>
          <p:cNvPr id="3" name="image2.png" descr="C:\Users\jmenard\My Files\PPPL\Projects\NSTX-U\Presentation template\2015 - New template\logo and banner source\Gray_banner_red_line_bottom_NSTXU_logo.png"/>
          <p:cNvPicPr>
            <a:picLocks noChangeAspect="1"/>
          </p:cNvPicPr>
          <p:nvPr/>
        </p:nvPicPr>
        <p:blipFill>
          <a:blip r:embed="rId3">
            <a:extLst/>
          </a:blip>
          <a:stretch>
            <a:fillRect/>
          </a:stretch>
        </p:blipFill>
        <p:spPr>
          <a:xfrm>
            <a:off x="6638" y="12908705"/>
            <a:ext cx="24370724" cy="807297"/>
          </a:xfrm>
          <a:prstGeom prst="rect">
            <a:avLst/>
          </a:prstGeom>
          <a:ln w="12700">
            <a:miter lim="400000"/>
          </a:ln>
        </p:spPr>
      </p:pic>
      <p:sp>
        <p:nvSpPr>
          <p:cNvPr id="4" name="Shape 4"/>
          <p:cNvSpPr/>
          <p:nvPr>
            <p:ph type="title"/>
          </p:nvPr>
        </p:nvSpPr>
        <p:spPr>
          <a:xfrm>
            <a:off x="50571" y="-395861"/>
            <a:ext cx="24211875" cy="2253850"/>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p>
            <a:pPr/>
            <a:r>
              <a:t>Title Text</a:t>
            </a:r>
          </a:p>
        </p:txBody>
      </p:sp>
      <p:sp>
        <p:nvSpPr>
          <p:cNvPr id="5" name="Shape 5"/>
          <p:cNvSpPr/>
          <p:nvPr>
            <p:ph type="body" idx="1"/>
          </p:nvPr>
        </p:nvSpPr>
        <p:spPr>
          <a:xfrm>
            <a:off x="86062" y="2717091"/>
            <a:ext cx="24211876" cy="9968540"/>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lvl2pPr>
              <a:defRPr>
                <a:solidFill>
                  <a:srgbClr val="0433FF"/>
                </a:solidFill>
              </a:defRPr>
            </a:lvl2pPr>
            <a:lvl3pPr>
              <a:buChar char="‣"/>
              <a:defRPr>
                <a:solidFill>
                  <a:srgbClr val="942192"/>
                </a:solidFill>
              </a:defRPr>
            </a:lvl3pPr>
          </a:lstStyle>
          <a:p>
            <a:pPr/>
            <a:r>
              <a:t>Body Level One</a:t>
            </a:r>
          </a:p>
          <a:p>
            <a:pPr lvl="1"/>
            <a:r>
              <a:t>Body Level Two</a:t>
            </a:r>
          </a:p>
          <a:p>
            <a:pPr lvl="2"/>
            <a:r>
              <a:t>Body Level Three</a:t>
            </a:r>
          </a:p>
          <a:p>
            <a:pPr lvl="3"/>
            <a:r>
              <a:t>Body Level Four</a:t>
            </a:r>
          </a:p>
          <a:p>
            <a:pPr lvl="4"/>
            <a:r>
              <a:t>Body Level Five</a:t>
            </a:r>
          </a:p>
        </p:txBody>
      </p:sp>
      <p:sp>
        <p:nvSpPr>
          <p:cNvPr id="6" name="Shape 6"/>
          <p:cNvSpPr/>
          <p:nvPr>
            <p:ph type="sldNum" sz="quarter" idx="2"/>
          </p:nvPr>
        </p:nvSpPr>
        <p:spPr>
          <a:xfrm>
            <a:off x="20088344" y="13045715"/>
            <a:ext cx="4267201" cy="736601"/>
          </a:xfrm>
          <a:prstGeom prst="rect">
            <a:avLst/>
          </a:prstGeom>
          <a:ln w="12700">
            <a:miter lim="400000"/>
          </a:ln>
        </p:spPr>
        <p:txBody>
          <a:bodyPr tIns="91439" bIns="91439" anchor="ctr">
            <a:spAutoFit/>
          </a:bodyPr>
          <a:lstStyle>
            <a:lvl1pPr algn="r" defTabSz="1285875">
              <a:defRPr sz="2200">
                <a:solidFill>
                  <a:srgbClr val="000000"/>
                </a:solidFill>
                <a:uFillTx/>
                <a:latin typeface="Arial"/>
                <a:ea typeface="Arial"/>
                <a:cs typeface="Arial"/>
                <a:sym typeface="Arial"/>
              </a:defRPr>
            </a:lvl1pPr>
          </a:lstStyle>
          <a:p>
            <a:pPr/>
            <a:fld id="{86CB4B4D-7CA3-9044-876B-883B54F8677D}" type="slidenum"/>
          </a:p>
        </p:txBody>
      </p:sp>
      <p:sp>
        <p:nvSpPr>
          <p:cNvPr id="7" name="Shape 7"/>
          <p:cNvSpPr/>
          <p:nvPr/>
        </p:nvSpPr>
        <p:spPr>
          <a:xfrm>
            <a:off x="5228996" y="13071053"/>
            <a:ext cx="14630401" cy="444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2900"/>
            </a:lvl1pPr>
          </a:lstStyle>
          <a:p>
            <a:pPr/>
            <a:r>
              <a:t>Pedestal TSG - A. Diallo - NSTX-U PAC 39 (Jan. 2018)</a:t>
            </a:r>
          </a:p>
        </p:txBody>
      </p:sp>
      <p:pic>
        <p:nvPicPr>
          <p:cNvPr id="8" name="image1.png" descr="C:\Users\jmenard\My Files\PPPL\Projects\NSTX-U\Presentation template\2015 - New template\logo and banner source\Gray_banner_red_line.png"/>
          <p:cNvPicPr>
            <a:picLocks noChangeAspect="1"/>
          </p:cNvPicPr>
          <p:nvPr/>
        </p:nvPicPr>
        <p:blipFill>
          <a:blip r:embed="rId2">
            <a:extLst/>
          </a:blip>
          <a:srcRect l="0" t="94153" r="0" b="0"/>
          <a:stretch>
            <a:fillRect/>
          </a:stretch>
        </p:blipFill>
        <p:spPr>
          <a:xfrm>
            <a:off x="-37675" y="1835632"/>
            <a:ext cx="24388337" cy="155613"/>
          </a:xfrm>
          <a:prstGeom prst="rect">
            <a:avLst/>
          </a:prstGeom>
          <a:ln w="12700">
            <a:miter lim="400000"/>
          </a:ln>
        </p:spPr>
      </p:pic>
    </p:spTree>
  </p:cSld>
  <p:clrMap bg1="dk1" tx1="lt1" bg2="dk2" tx2="lt2" accent1="accent1" accent2="accent2" accent3="accent3" accent4="accent4" accent5="accent5" accent6="accent6" hlink="hlink" folHlink="folHlink"/>
  <p:sldLayoutIdLst>
    <p:sldLayoutId id="2147483649" r:id="rId4"/>
    <p:sldLayoutId id="2147483650" r:id="rId5"/>
  </p:sldLayoutIdLst>
  <p:transition xmlns:p14="http://schemas.microsoft.com/office/powerpoint/2010/main" spd="med" advClick="1"/>
  <p:txStyles>
    <p:titleStyle>
      <a:lvl1pPr marL="0" marR="0" indent="0" algn="ctr" defTabSz="1285875" latinLnBrk="0">
        <a:lnSpc>
          <a:spcPct val="85000"/>
        </a:lnSpc>
        <a:spcBef>
          <a:spcPts val="0"/>
        </a:spcBef>
        <a:spcAft>
          <a:spcPts val="0"/>
        </a:spcAft>
        <a:buClrTx/>
        <a:buSzTx/>
        <a:buFontTx/>
        <a:buNone/>
        <a:tabLst/>
        <a:defRPr b="1" baseline="0" cap="none" i="0" spc="0" strike="noStrike" sz="10200" u="none">
          <a:ln>
            <a:noFill/>
          </a:ln>
          <a:solidFill>
            <a:srgbClr val="0433FF"/>
          </a:solidFill>
          <a:uFillTx/>
          <a:latin typeface="Century Gothic"/>
          <a:ea typeface="Century Gothic"/>
          <a:cs typeface="Century Gothic"/>
          <a:sym typeface="Century Gothic"/>
        </a:defRPr>
      </a:lvl1pPr>
      <a:lvl2pPr marL="0" marR="0" indent="0" algn="ctr" defTabSz="1285875" latinLnBrk="0">
        <a:lnSpc>
          <a:spcPct val="85000"/>
        </a:lnSpc>
        <a:spcBef>
          <a:spcPts val="0"/>
        </a:spcBef>
        <a:spcAft>
          <a:spcPts val="0"/>
        </a:spcAft>
        <a:buClrTx/>
        <a:buSzTx/>
        <a:buFontTx/>
        <a:buNone/>
        <a:tabLst/>
        <a:defRPr b="1" baseline="0" cap="none" i="0" spc="0" strike="noStrike" sz="10200" u="none">
          <a:ln>
            <a:noFill/>
          </a:ln>
          <a:solidFill>
            <a:srgbClr val="0433FF"/>
          </a:solidFill>
          <a:uFillTx/>
          <a:latin typeface="Century Gothic"/>
          <a:ea typeface="Century Gothic"/>
          <a:cs typeface="Century Gothic"/>
          <a:sym typeface="Century Gothic"/>
        </a:defRPr>
      </a:lvl2pPr>
      <a:lvl3pPr marL="0" marR="0" indent="0" algn="ctr" defTabSz="1285875" latinLnBrk="0">
        <a:lnSpc>
          <a:spcPct val="85000"/>
        </a:lnSpc>
        <a:spcBef>
          <a:spcPts val="0"/>
        </a:spcBef>
        <a:spcAft>
          <a:spcPts val="0"/>
        </a:spcAft>
        <a:buClrTx/>
        <a:buSzTx/>
        <a:buFontTx/>
        <a:buNone/>
        <a:tabLst/>
        <a:defRPr b="1" baseline="0" cap="none" i="0" spc="0" strike="noStrike" sz="10200" u="none">
          <a:ln>
            <a:noFill/>
          </a:ln>
          <a:solidFill>
            <a:srgbClr val="0433FF"/>
          </a:solidFill>
          <a:uFillTx/>
          <a:latin typeface="Century Gothic"/>
          <a:ea typeface="Century Gothic"/>
          <a:cs typeface="Century Gothic"/>
          <a:sym typeface="Century Gothic"/>
        </a:defRPr>
      </a:lvl3pPr>
      <a:lvl4pPr marL="0" marR="0" indent="0" algn="ctr" defTabSz="1285875" latinLnBrk="0">
        <a:lnSpc>
          <a:spcPct val="85000"/>
        </a:lnSpc>
        <a:spcBef>
          <a:spcPts val="0"/>
        </a:spcBef>
        <a:spcAft>
          <a:spcPts val="0"/>
        </a:spcAft>
        <a:buClrTx/>
        <a:buSzTx/>
        <a:buFontTx/>
        <a:buNone/>
        <a:tabLst/>
        <a:defRPr b="1" baseline="0" cap="none" i="0" spc="0" strike="noStrike" sz="10200" u="none">
          <a:ln>
            <a:noFill/>
          </a:ln>
          <a:solidFill>
            <a:srgbClr val="0433FF"/>
          </a:solidFill>
          <a:uFillTx/>
          <a:latin typeface="Century Gothic"/>
          <a:ea typeface="Century Gothic"/>
          <a:cs typeface="Century Gothic"/>
          <a:sym typeface="Century Gothic"/>
        </a:defRPr>
      </a:lvl4pPr>
      <a:lvl5pPr marL="0" marR="0" indent="0" algn="ctr" defTabSz="1285875" latinLnBrk="0">
        <a:lnSpc>
          <a:spcPct val="85000"/>
        </a:lnSpc>
        <a:spcBef>
          <a:spcPts val="0"/>
        </a:spcBef>
        <a:spcAft>
          <a:spcPts val="0"/>
        </a:spcAft>
        <a:buClrTx/>
        <a:buSzTx/>
        <a:buFontTx/>
        <a:buNone/>
        <a:tabLst/>
        <a:defRPr b="1" baseline="0" cap="none" i="0" spc="0" strike="noStrike" sz="10200" u="none">
          <a:ln>
            <a:noFill/>
          </a:ln>
          <a:solidFill>
            <a:srgbClr val="0433FF"/>
          </a:solidFill>
          <a:uFillTx/>
          <a:latin typeface="Century Gothic"/>
          <a:ea typeface="Century Gothic"/>
          <a:cs typeface="Century Gothic"/>
          <a:sym typeface="Century Gothic"/>
        </a:defRPr>
      </a:lvl5pPr>
      <a:lvl6pPr marL="0" marR="0" indent="0" algn="ctr" defTabSz="1285875" latinLnBrk="0">
        <a:lnSpc>
          <a:spcPct val="85000"/>
        </a:lnSpc>
        <a:spcBef>
          <a:spcPts val="0"/>
        </a:spcBef>
        <a:spcAft>
          <a:spcPts val="0"/>
        </a:spcAft>
        <a:buClrTx/>
        <a:buSzTx/>
        <a:buFontTx/>
        <a:buNone/>
        <a:tabLst/>
        <a:defRPr b="1" baseline="0" cap="none" i="0" spc="0" strike="noStrike" sz="10200" u="none">
          <a:ln>
            <a:noFill/>
          </a:ln>
          <a:solidFill>
            <a:srgbClr val="0433FF"/>
          </a:solidFill>
          <a:uFillTx/>
          <a:latin typeface="Century Gothic"/>
          <a:ea typeface="Century Gothic"/>
          <a:cs typeface="Century Gothic"/>
          <a:sym typeface="Century Gothic"/>
        </a:defRPr>
      </a:lvl6pPr>
      <a:lvl7pPr marL="0" marR="0" indent="0" algn="ctr" defTabSz="1285875" latinLnBrk="0">
        <a:lnSpc>
          <a:spcPct val="85000"/>
        </a:lnSpc>
        <a:spcBef>
          <a:spcPts val="0"/>
        </a:spcBef>
        <a:spcAft>
          <a:spcPts val="0"/>
        </a:spcAft>
        <a:buClrTx/>
        <a:buSzTx/>
        <a:buFontTx/>
        <a:buNone/>
        <a:tabLst/>
        <a:defRPr b="1" baseline="0" cap="none" i="0" spc="0" strike="noStrike" sz="10200" u="none">
          <a:ln>
            <a:noFill/>
          </a:ln>
          <a:solidFill>
            <a:srgbClr val="0433FF"/>
          </a:solidFill>
          <a:uFillTx/>
          <a:latin typeface="Century Gothic"/>
          <a:ea typeface="Century Gothic"/>
          <a:cs typeface="Century Gothic"/>
          <a:sym typeface="Century Gothic"/>
        </a:defRPr>
      </a:lvl7pPr>
      <a:lvl8pPr marL="0" marR="0" indent="0" algn="ctr" defTabSz="1285875" latinLnBrk="0">
        <a:lnSpc>
          <a:spcPct val="85000"/>
        </a:lnSpc>
        <a:spcBef>
          <a:spcPts val="0"/>
        </a:spcBef>
        <a:spcAft>
          <a:spcPts val="0"/>
        </a:spcAft>
        <a:buClrTx/>
        <a:buSzTx/>
        <a:buFontTx/>
        <a:buNone/>
        <a:tabLst/>
        <a:defRPr b="1" baseline="0" cap="none" i="0" spc="0" strike="noStrike" sz="10200" u="none">
          <a:ln>
            <a:noFill/>
          </a:ln>
          <a:solidFill>
            <a:srgbClr val="0433FF"/>
          </a:solidFill>
          <a:uFillTx/>
          <a:latin typeface="Century Gothic"/>
          <a:ea typeface="Century Gothic"/>
          <a:cs typeface="Century Gothic"/>
          <a:sym typeface="Century Gothic"/>
        </a:defRPr>
      </a:lvl8pPr>
      <a:lvl9pPr marL="0" marR="0" indent="0" algn="ctr" defTabSz="1285875" latinLnBrk="0">
        <a:lnSpc>
          <a:spcPct val="85000"/>
        </a:lnSpc>
        <a:spcBef>
          <a:spcPts val="0"/>
        </a:spcBef>
        <a:spcAft>
          <a:spcPts val="0"/>
        </a:spcAft>
        <a:buClrTx/>
        <a:buSzTx/>
        <a:buFontTx/>
        <a:buNone/>
        <a:tabLst/>
        <a:defRPr b="1" baseline="0" cap="none" i="0" spc="0" strike="noStrike" sz="10200" u="none">
          <a:ln>
            <a:noFill/>
          </a:ln>
          <a:solidFill>
            <a:srgbClr val="0433FF"/>
          </a:solidFill>
          <a:uFillTx/>
          <a:latin typeface="Century Gothic"/>
          <a:ea typeface="Century Gothic"/>
          <a:cs typeface="Century Gothic"/>
          <a:sym typeface="Century Gothic"/>
        </a:defRPr>
      </a:lvl9pPr>
    </p:titleStyle>
    <p:bodyStyle>
      <a:lvl1pPr marL="261257" marR="0" indent="-261257" algn="l" defTabSz="1285875" latinLnBrk="0">
        <a:lnSpc>
          <a:spcPct val="100000"/>
        </a:lnSpc>
        <a:spcBef>
          <a:spcPts val="900"/>
        </a:spcBef>
        <a:spcAft>
          <a:spcPts val="0"/>
        </a:spcAft>
        <a:buClrTx/>
        <a:buSzPct val="100000"/>
        <a:buFont typeface="Arial"/>
        <a:buChar char="•"/>
        <a:tabLst/>
        <a:defRPr b="0" baseline="0" cap="none" i="0" spc="0" strike="noStrike" sz="3200" u="none">
          <a:ln>
            <a:noFill/>
          </a:ln>
          <a:solidFill>
            <a:srgbClr val="000000"/>
          </a:solidFill>
          <a:uFillTx/>
          <a:latin typeface="Century Gothic"/>
          <a:ea typeface="Century Gothic"/>
          <a:cs typeface="Century Gothic"/>
          <a:sym typeface="Century Gothic"/>
        </a:defRPr>
      </a:lvl1pPr>
      <a:lvl2pPr marL="533400" marR="0" indent="-304800" algn="l" defTabSz="1285875" latinLnBrk="0">
        <a:lnSpc>
          <a:spcPct val="100000"/>
        </a:lnSpc>
        <a:spcBef>
          <a:spcPts val="900"/>
        </a:spcBef>
        <a:spcAft>
          <a:spcPts val="0"/>
        </a:spcAft>
        <a:buClrTx/>
        <a:buSzPct val="100000"/>
        <a:buFont typeface="Arial"/>
        <a:buChar char="–"/>
        <a:tabLst/>
        <a:defRPr b="0" baseline="0" cap="none" i="0" spc="0" strike="noStrike" sz="3200" u="none">
          <a:ln>
            <a:noFill/>
          </a:ln>
          <a:solidFill>
            <a:srgbClr val="000000"/>
          </a:solidFill>
          <a:uFillTx/>
          <a:latin typeface="Century Gothic"/>
          <a:ea typeface="Century Gothic"/>
          <a:cs typeface="Century Gothic"/>
          <a:sym typeface="Century Gothic"/>
        </a:defRPr>
      </a:lvl2pPr>
      <a:lvl3pPr marL="822960" marR="0" indent="-365760" algn="l" defTabSz="1285875" latinLnBrk="0">
        <a:lnSpc>
          <a:spcPct val="100000"/>
        </a:lnSpc>
        <a:spcBef>
          <a:spcPts val="900"/>
        </a:spcBef>
        <a:spcAft>
          <a:spcPts val="0"/>
        </a:spcAft>
        <a:buClrTx/>
        <a:buSzPct val="100000"/>
        <a:buFont typeface="Arial"/>
        <a:buChar char="▪"/>
        <a:tabLst/>
        <a:defRPr b="0" baseline="0" cap="none" i="0" spc="0" strike="noStrike" sz="3200" u="none">
          <a:ln>
            <a:noFill/>
          </a:ln>
          <a:solidFill>
            <a:srgbClr val="000000"/>
          </a:solidFill>
          <a:uFillTx/>
          <a:latin typeface="Century Gothic"/>
          <a:ea typeface="Century Gothic"/>
          <a:cs typeface="Century Gothic"/>
          <a:sym typeface="Century Gothic"/>
        </a:defRPr>
      </a:lvl3pPr>
      <a:lvl4pPr marL="990600" marR="0" indent="-304800" algn="l" defTabSz="1285875" latinLnBrk="0">
        <a:lnSpc>
          <a:spcPct val="100000"/>
        </a:lnSpc>
        <a:spcBef>
          <a:spcPts val="900"/>
        </a:spcBef>
        <a:spcAft>
          <a:spcPts val="0"/>
        </a:spcAft>
        <a:buClrTx/>
        <a:buSzPct val="100000"/>
        <a:buFont typeface="Arial"/>
        <a:buChar char="•"/>
        <a:tabLst/>
        <a:defRPr b="0" baseline="0" cap="none" i="0" spc="0" strike="noStrike" sz="3200" u="none">
          <a:ln>
            <a:noFill/>
          </a:ln>
          <a:solidFill>
            <a:srgbClr val="000000"/>
          </a:solidFill>
          <a:uFillTx/>
          <a:latin typeface="Century Gothic"/>
          <a:ea typeface="Century Gothic"/>
          <a:cs typeface="Century Gothic"/>
          <a:sym typeface="Century Gothic"/>
        </a:defRPr>
      </a:lvl4pPr>
      <a:lvl5pPr marL="1200150" marR="0" indent="-342900" algn="l" defTabSz="1285875" latinLnBrk="0">
        <a:lnSpc>
          <a:spcPct val="100000"/>
        </a:lnSpc>
        <a:spcBef>
          <a:spcPts val="900"/>
        </a:spcBef>
        <a:spcAft>
          <a:spcPts val="0"/>
        </a:spcAft>
        <a:buClrTx/>
        <a:buSzPct val="100000"/>
        <a:buFont typeface="Arial"/>
        <a:buChar char="»"/>
        <a:tabLst/>
        <a:defRPr b="0" baseline="0" cap="none" i="0" spc="0" strike="noStrike" sz="3200" u="none">
          <a:ln>
            <a:noFill/>
          </a:ln>
          <a:solidFill>
            <a:srgbClr val="000000"/>
          </a:solidFill>
          <a:uFillTx/>
          <a:latin typeface="Century Gothic"/>
          <a:ea typeface="Century Gothic"/>
          <a:cs typeface="Century Gothic"/>
          <a:sym typeface="Century Gothic"/>
        </a:defRPr>
      </a:lvl5pPr>
      <a:lvl6pPr marL="2651760" marR="0" indent="-365760" algn="l" defTabSz="1285875" latinLnBrk="0">
        <a:lnSpc>
          <a:spcPct val="100000"/>
        </a:lnSpc>
        <a:spcBef>
          <a:spcPts val="900"/>
        </a:spcBef>
        <a:spcAft>
          <a:spcPts val="0"/>
        </a:spcAft>
        <a:buClrTx/>
        <a:buSzPct val="100000"/>
        <a:buFont typeface="Arial"/>
        <a:buChar char="•"/>
        <a:tabLst/>
        <a:defRPr b="0" baseline="0" cap="none" i="0" spc="0" strike="noStrike" sz="3200" u="none">
          <a:ln>
            <a:noFill/>
          </a:ln>
          <a:solidFill>
            <a:srgbClr val="000000"/>
          </a:solidFill>
          <a:uFillTx/>
          <a:latin typeface="Century Gothic"/>
          <a:ea typeface="Century Gothic"/>
          <a:cs typeface="Century Gothic"/>
          <a:sym typeface="Century Gothic"/>
        </a:defRPr>
      </a:lvl6pPr>
      <a:lvl7pPr marL="3108960" marR="0" indent="-365760" algn="l" defTabSz="1285875" latinLnBrk="0">
        <a:lnSpc>
          <a:spcPct val="100000"/>
        </a:lnSpc>
        <a:spcBef>
          <a:spcPts val="900"/>
        </a:spcBef>
        <a:spcAft>
          <a:spcPts val="0"/>
        </a:spcAft>
        <a:buClrTx/>
        <a:buSzPct val="100000"/>
        <a:buFont typeface="Arial"/>
        <a:buChar char="•"/>
        <a:tabLst/>
        <a:defRPr b="0" baseline="0" cap="none" i="0" spc="0" strike="noStrike" sz="3200" u="none">
          <a:ln>
            <a:noFill/>
          </a:ln>
          <a:solidFill>
            <a:srgbClr val="000000"/>
          </a:solidFill>
          <a:uFillTx/>
          <a:latin typeface="Century Gothic"/>
          <a:ea typeface="Century Gothic"/>
          <a:cs typeface="Century Gothic"/>
          <a:sym typeface="Century Gothic"/>
        </a:defRPr>
      </a:lvl7pPr>
      <a:lvl8pPr marL="3566159" marR="0" indent="-365759" algn="l" defTabSz="1285875" latinLnBrk="0">
        <a:lnSpc>
          <a:spcPct val="100000"/>
        </a:lnSpc>
        <a:spcBef>
          <a:spcPts val="900"/>
        </a:spcBef>
        <a:spcAft>
          <a:spcPts val="0"/>
        </a:spcAft>
        <a:buClrTx/>
        <a:buSzPct val="100000"/>
        <a:buFont typeface="Arial"/>
        <a:buChar char="•"/>
        <a:tabLst/>
        <a:defRPr b="0" baseline="0" cap="none" i="0" spc="0" strike="noStrike" sz="3200" u="none">
          <a:ln>
            <a:noFill/>
          </a:ln>
          <a:solidFill>
            <a:srgbClr val="000000"/>
          </a:solidFill>
          <a:uFillTx/>
          <a:latin typeface="Century Gothic"/>
          <a:ea typeface="Century Gothic"/>
          <a:cs typeface="Century Gothic"/>
          <a:sym typeface="Century Gothic"/>
        </a:defRPr>
      </a:lvl8pPr>
      <a:lvl9pPr marL="4023359" marR="0" indent="-365759" algn="l" defTabSz="1285875" latinLnBrk="0">
        <a:lnSpc>
          <a:spcPct val="100000"/>
        </a:lnSpc>
        <a:spcBef>
          <a:spcPts val="900"/>
        </a:spcBef>
        <a:spcAft>
          <a:spcPts val="0"/>
        </a:spcAft>
        <a:buClrTx/>
        <a:buSzPct val="100000"/>
        <a:buFont typeface="Arial"/>
        <a:buChar char="•"/>
        <a:tabLst/>
        <a:defRPr b="0" baseline="0" cap="none" i="0" spc="0" strike="noStrike" sz="3200" u="none">
          <a:ln>
            <a:noFill/>
          </a:ln>
          <a:solidFill>
            <a:srgbClr val="000000"/>
          </a:solidFill>
          <a:uFillTx/>
          <a:latin typeface="Century Gothic"/>
          <a:ea typeface="Century Gothic"/>
          <a:cs typeface="Century Gothic"/>
          <a:sym typeface="Century Gothic"/>
        </a:defRPr>
      </a:lvl9pPr>
    </p:bodyStyle>
    <p:otherStyle>
      <a:lvl1pPr marL="0" marR="0" indent="0" algn="r" defTabSz="1285875" rtl="0" latinLnBrk="0">
        <a:lnSpc>
          <a:spcPct val="100000"/>
        </a:lnSpc>
        <a:spcBef>
          <a:spcPts val="0"/>
        </a:spcBef>
        <a:spcAft>
          <a:spcPts val="0"/>
        </a:spcAft>
        <a:buClrTx/>
        <a:buSzTx/>
        <a:buFontTx/>
        <a:buNone/>
        <a:tabLst/>
        <a:defRPr b="0" baseline="0" cap="none" i="0" spc="0" strike="noStrike" sz="2200" u="none">
          <a:ln>
            <a:noFill/>
          </a:ln>
          <a:solidFill>
            <a:schemeClr val="tx1"/>
          </a:solidFill>
          <a:uFillTx/>
          <a:latin typeface="+mn-lt"/>
          <a:ea typeface="+mn-ea"/>
          <a:cs typeface="+mn-cs"/>
          <a:sym typeface="Arial"/>
        </a:defRPr>
      </a:lvl1pPr>
      <a:lvl2pPr marL="0" marR="0" indent="457200" algn="r" defTabSz="1285875" rtl="0" latinLnBrk="0">
        <a:lnSpc>
          <a:spcPct val="100000"/>
        </a:lnSpc>
        <a:spcBef>
          <a:spcPts val="0"/>
        </a:spcBef>
        <a:spcAft>
          <a:spcPts val="0"/>
        </a:spcAft>
        <a:buClrTx/>
        <a:buSzTx/>
        <a:buFontTx/>
        <a:buNone/>
        <a:tabLst/>
        <a:defRPr b="0" baseline="0" cap="none" i="0" spc="0" strike="noStrike" sz="2200" u="none">
          <a:ln>
            <a:noFill/>
          </a:ln>
          <a:solidFill>
            <a:schemeClr val="tx1"/>
          </a:solidFill>
          <a:uFillTx/>
          <a:latin typeface="+mn-lt"/>
          <a:ea typeface="+mn-ea"/>
          <a:cs typeface="+mn-cs"/>
          <a:sym typeface="Arial"/>
        </a:defRPr>
      </a:lvl2pPr>
      <a:lvl3pPr marL="0" marR="0" indent="914400" algn="r" defTabSz="1285875" rtl="0" latinLnBrk="0">
        <a:lnSpc>
          <a:spcPct val="100000"/>
        </a:lnSpc>
        <a:spcBef>
          <a:spcPts val="0"/>
        </a:spcBef>
        <a:spcAft>
          <a:spcPts val="0"/>
        </a:spcAft>
        <a:buClrTx/>
        <a:buSzTx/>
        <a:buFontTx/>
        <a:buNone/>
        <a:tabLst/>
        <a:defRPr b="0" baseline="0" cap="none" i="0" spc="0" strike="noStrike" sz="2200" u="none">
          <a:ln>
            <a:noFill/>
          </a:ln>
          <a:solidFill>
            <a:schemeClr val="tx1"/>
          </a:solidFill>
          <a:uFillTx/>
          <a:latin typeface="+mn-lt"/>
          <a:ea typeface="+mn-ea"/>
          <a:cs typeface="+mn-cs"/>
          <a:sym typeface="Arial"/>
        </a:defRPr>
      </a:lvl3pPr>
      <a:lvl4pPr marL="0" marR="0" indent="1371600" algn="r" defTabSz="1285875" rtl="0" latinLnBrk="0">
        <a:lnSpc>
          <a:spcPct val="100000"/>
        </a:lnSpc>
        <a:spcBef>
          <a:spcPts val="0"/>
        </a:spcBef>
        <a:spcAft>
          <a:spcPts val="0"/>
        </a:spcAft>
        <a:buClrTx/>
        <a:buSzTx/>
        <a:buFontTx/>
        <a:buNone/>
        <a:tabLst/>
        <a:defRPr b="0" baseline="0" cap="none" i="0" spc="0" strike="noStrike" sz="2200" u="none">
          <a:ln>
            <a:noFill/>
          </a:ln>
          <a:solidFill>
            <a:schemeClr val="tx1"/>
          </a:solidFill>
          <a:uFillTx/>
          <a:latin typeface="+mn-lt"/>
          <a:ea typeface="+mn-ea"/>
          <a:cs typeface="+mn-cs"/>
          <a:sym typeface="Arial"/>
        </a:defRPr>
      </a:lvl4pPr>
      <a:lvl5pPr marL="0" marR="0" indent="1828800" algn="r" defTabSz="1285875" rtl="0" latinLnBrk="0">
        <a:lnSpc>
          <a:spcPct val="100000"/>
        </a:lnSpc>
        <a:spcBef>
          <a:spcPts val="0"/>
        </a:spcBef>
        <a:spcAft>
          <a:spcPts val="0"/>
        </a:spcAft>
        <a:buClrTx/>
        <a:buSzTx/>
        <a:buFontTx/>
        <a:buNone/>
        <a:tabLst/>
        <a:defRPr b="0" baseline="0" cap="none" i="0" spc="0" strike="noStrike" sz="2200" u="none">
          <a:ln>
            <a:noFill/>
          </a:ln>
          <a:solidFill>
            <a:schemeClr val="tx1"/>
          </a:solidFill>
          <a:uFillTx/>
          <a:latin typeface="+mn-lt"/>
          <a:ea typeface="+mn-ea"/>
          <a:cs typeface="+mn-cs"/>
          <a:sym typeface="Arial"/>
        </a:defRPr>
      </a:lvl5pPr>
      <a:lvl6pPr marL="0" marR="0" indent="2286000" algn="r" defTabSz="1285875" rtl="0" latinLnBrk="0">
        <a:lnSpc>
          <a:spcPct val="100000"/>
        </a:lnSpc>
        <a:spcBef>
          <a:spcPts val="0"/>
        </a:spcBef>
        <a:spcAft>
          <a:spcPts val="0"/>
        </a:spcAft>
        <a:buClrTx/>
        <a:buSzTx/>
        <a:buFontTx/>
        <a:buNone/>
        <a:tabLst/>
        <a:defRPr b="0" baseline="0" cap="none" i="0" spc="0" strike="noStrike" sz="2200" u="none">
          <a:ln>
            <a:noFill/>
          </a:ln>
          <a:solidFill>
            <a:schemeClr val="tx1"/>
          </a:solidFill>
          <a:uFillTx/>
          <a:latin typeface="+mn-lt"/>
          <a:ea typeface="+mn-ea"/>
          <a:cs typeface="+mn-cs"/>
          <a:sym typeface="Arial"/>
        </a:defRPr>
      </a:lvl6pPr>
      <a:lvl7pPr marL="0" marR="0" indent="2743200" algn="r" defTabSz="1285875" rtl="0" latinLnBrk="0">
        <a:lnSpc>
          <a:spcPct val="100000"/>
        </a:lnSpc>
        <a:spcBef>
          <a:spcPts val="0"/>
        </a:spcBef>
        <a:spcAft>
          <a:spcPts val="0"/>
        </a:spcAft>
        <a:buClrTx/>
        <a:buSzTx/>
        <a:buFontTx/>
        <a:buNone/>
        <a:tabLst/>
        <a:defRPr b="0" baseline="0" cap="none" i="0" spc="0" strike="noStrike" sz="2200" u="none">
          <a:ln>
            <a:noFill/>
          </a:ln>
          <a:solidFill>
            <a:schemeClr val="tx1"/>
          </a:solidFill>
          <a:uFillTx/>
          <a:latin typeface="+mn-lt"/>
          <a:ea typeface="+mn-ea"/>
          <a:cs typeface="+mn-cs"/>
          <a:sym typeface="Arial"/>
        </a:defRPr>
      </a:lvl7pPr>
      <a:lvl8pPr marL="0" marR="0" indent="3200400" algn="r" defTabSz="1285875" rtl="0" latinLnBrk="0">
        <a:lnSpc>
          <a:spcPct val="100000"/>
        </a:lnSpc>
        <a:spcBef>
          <a:spcPts val="0"/>
        </a:spcBef>
        <a:spcAft>
          <a:spcPts val="0"/>
        </a:spcAft>
        <a:buClrTx/>
        <a:buSzTx/>
        <a:buFontTx/>
        <a:buNone/>
        <a:tabLst/>
        <a:defRPr b="0" baseline="0" cap="none" i="0" spc="0" strike="noStrike" sz="2200" u="none">
          <a:ln>
            <a:noFill/>
          </a:ln>
          <a:solidFill>
            <a:schemeClr val="tx1"/>
          </a:solidFill>
          <a:uFillTx/>
          <a:latin typeface="+mn-lt"/>
          <a:ea typeface="+mn-ea"/>
          <a:cs typeface="+mn-cs"/>
          <a:sym typeface="Arial"/>
        </a:defRPr>
      </a:lvl8pPr>
      <a:lvl9pPr marL="0" marR="0" indent="3657600" algn="r" defTabSz="1285875" rtl="0" latinLnBrk="0">
        <a:lnSpc>
          <a:spcPct val="100000"/>
        </a:lnSpc>
        <a:spcBef>
          <a:spcPts val="0"/>
        </a:spcBef>
        <a:spcAft>
          <a:spcPts val="0"/>
        </a:spcAft>
        <a:buClrTx/>
        <a:buSzTx/>
        <a:buFontTx/>
        <a:buNone/>
        <a:tabLst/>
        <a:defRPr b="0" baseline="0" cap="none" i="0" spc="0" strike="noStrike" sz="2200" u="none">
          <a:ln>
            <a:noFill/>
          </a:ln>
          <a:solidFill>
            <a:schemeClr val="tx1"/>
          </a:solidFill>
          <a:uFillTx/>
          <a:latin typeface="+mn-lt"/>
          <a:ea typeface="+mn-ea"/>
          <a:cs typeface="+mn-cs"/>
          <a:sym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16.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 Id="rId3" Type="http://schemas.openxmlformats.org/officeDocument/2006/relationships/image" Target="../media/image21.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5.png"/><Relationship Id="rId4" Type="http://schemas.openxmlformats.org/officeDocument/2006/relationships/image" Target="../media/image36.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 Id="rId3" Type="http://schemas.openxmlformats.org/officeDocument/2006/relationships/image" Target="../media/image19.png"/><Relationship Id="rId4" Type="http://schemas.openxmlformats.org/officeDocument/2006/relationships/image" Target="../media/image38.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 Id="rId3" Type="http://schemas.openxmlformats.org/officeDocument/2006/relationships/image" Target="../media/image15.png"/><Relationship Id="rId4" Type="http://schemas.openxmlformats.org/officeDocument/2006/relationships/image" Target="../media/image37.png"/><Relationship Id="rId5" Type="http://schemas.openxmlformats.org/officeDocument/2006/relationships/image" Target="../media/image41.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png"/><Relationship Id="rId3" Type="http://schemas.openxmlformats.org/officeDocument/2006/relationships/image" Target="../media/image19.png"/><Relationship Id="rId4" Type="http://schemas.openxmlformats.org/officeDocument/2006/relationships/image" Target="../media/image17.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3.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19.png"/><Relationship Id="rId4" Type="http://schemas.openxmlformats.org/officeDocument/2006/relationships/image" Target="../media/image46.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19.png"/><Relationship Id="rId4" Type="http://schemas.openxmlformats.org/officeDocument/2006/relationships/image" Target="../media/image46.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 Id="rId3" Type="http://schemas.openxmlformats.org/officeDocument/2006/relationships/image" Target="../media/image8.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 Id="rId3" Type="http://schemas.openxmlformats.org/officeDocument/2006/relationships/image" Target="../media/image15.png"/><Relationship Id="rId4" Type="http://schemas.openxmlformats.org/officeDocument/2006/relationships/image" Target="../media/image37.png"/><Relationship Id="rId5" Type="http://schemas.openxmlformats.org/officeDocument/2006/relationships/image" Target="../media/image41.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 Id="rId3" Type="http://schemas.openxmlformats.org/officeDocument/2006/relationships/image" Target="../media/image33.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png"/><Relationship Id="rId3" Type="http://schemas.openxmlformats.org/officeDocument/2006/relationships/image" Target="../media/image31.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png"/><Relationship Id="rId3" Type="http://schemas.openxmlformats.org/officeDocument/2006/relationships/image" Target="../media/image49.png"/><Relationship Id="rId4" Type="http://schemas.openxmlformats.org/officeDocument/2006/relationships/image" Target="../media/image50.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2.png"/><Relationship Id="rId4" Type="http://schemas.openxmlformats.org/officeDocument/2006/relationships/image" Target="../media/image53.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 Id="rId3" Type="http://schemas.openxmlformats.org/officeDocument/2006/relationships/image" Target="../media/image15.png"/><Relationship Id="rId4" Type="http://schemas.openxmlformats.org/officeDocument/2006/relationships/image" Target="../media/image37.png"/><Relationship Id="rId5" Type="http://schemas.openxmlformats.org/officeDocument/2006/relationships/image" Target="../media/image41.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png"/><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13.pn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png"/><Relationship Id="rId3" Type="http://schemas.openxmlformats.org/officeDocument/2006/relationships/image" Target="../media/image63.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 name="Shape 41"/>
          <p:cNvSpPr/>
          <p:nvPr>
            <p:ph type="sldNum" sz="quarter" idx="2"/>
          </p:nvPr>
        </p:nvSpPr>
        <p:spPr>
          <a:xfrm>
            <a:off x="24191802" y="13332762"/>
            <a:ext cx="168090" cy="32106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2" name="Shape 42"/>
          <p:cNvSpPr/>
          <p:nvPr>
            <p:ph type="body" sz="half" idx="1"/>
          </p:nvPr>
        </p:nvSpPr>
        <p:spPr>
          <a:xfrm>
            <a:off x="739642" y="4330160"/>
            <a:ext cx="22904716" cy="4698122"/>
          </a:xfrm>
          <a:prstGeom prst="rect">
            <a:avLst/>
          </a:prstGeom>
        </p:spPr>
        <p:txBody>
          <a:bodyPr/>
          <a:lstStyle/>
          <a:p>
            <a:pPr>
              <a:defRPr b="1" sz="7000"/>
            </a:pPr>
          </a:p>
          <a:p>
            <a:pPr>
              <a:spcBef>
                <a:spcPts val="600"/>
              </a:spcBef>
              <a:defRPr b="1" sz="5200">
                <a:latin typeface="Century Gothic"/>
                <a:ea typeface="Century Gothic"/>
                <a:cs typeface="Century Gothic"/>
                <a:sym typeface="Century Gothic"/>
              </a:defRPr>
            </a:pPr>
            <a:r>
              <a:t>A. Diallo &amp; R. Maingi </a:t>
            </a:r>
          </a:p>
          <a:p>
            <a:pPr>
              <a:spcBef>
                <a:spcPts val="600"/>
              </a:spcBef>
              <a:defRPr sz="5200">
                <a:latin typeface="Century Gothic"/>
                <a:ea typeface="Century Gothic"/>
                <a:cs typeface="Century Gothic"/>
                <a:sym typeface="Century Gothic"/>
              </a:defRPr>
            </a:pPr>
            <a:r>
              <a:t>for the NSTX-U Team</a:t>
            </a:r>
          </a:p>
        </p:txBody>
      </p:sp>
      <p:sp>
        <p:nvSpPr>
          <p:cNvPr id="43" name="Shape 43"/>
          <p:cNvSpPr/>
          <p:nvPr>
            <p:ph type="title"/>
          </p:nvPr>
        </p:nvSpPr>
        <p:spPr>
          <a:xfrm>
            <a:off x="-5891" y="2868240"/>
            <a:ext cx="24129876" cy="3533236"/>
          </a:xfrm>
          <a:prstGeom prst="rect">
            <a:avLst/>
          </a:prstGeom>
        </p:spPr>
        <p:txBody>
          <a:bodyPr/>
          <a:lstStyle>
            <a:lvl1pPr algn="ctr"/>
          </a:lstStyle>
          <a:p>
            <a:pPr/>
            <a:r>
              <a:t>Pedestal Structure and Control</a:t>
            </a:r>
          </a:p>
        </p:txBody>
      </p:sp>
      <p:sp>
        <p:nvSpPr>
          <p:cNvPr id="44" name="Shape 44"/>
          <p:cNvSpPr/>
          <p:nvPr/>
        </p:nvSpPr>
        <p:spPr>
          <a:xfrm>
            <a:off x="4876800" y="8092361"/>
            <a:ext cx="14630400" cy="2438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a:lnSpc>
                <a:spcPct val="85000"/>
              </a:lnSpc>
              <a:spcBef>
                <a:spcPts val="600"/>
              </a:spcBef>
              <a:defRPr b="1" sz="4800">
                <a:solidFill>
                  <a:srgbClr val="920000"/>
                </a:solidFill>
              </a:defRPr>
            </a:pPr>
            <a:r>
              <a:t>NSTX-U PAC-39</a:t>
            </a:r>
          </a:p>
          <a:p>
            <a:pPr>
              <a:lnSpc>
                <a:spcPct val="85000"/>
              </a:lnSpc>
              <a:spcBef>
                <a:spcPts val="600"/>
              </a:spcBef>
              <a:defRPr b="1" sz="4800">
                <a:solidFill>
                  <a:srgbClr val="920000"/>
                </a:solidFill>
              </a:defRPr>
            </a:pPr>
            <a:r>
              <a:t>Jan. 9-10 , 2018</a:t>
            </a:r>
          </a:p>
        </p:txBody>
      </p:sp>
      <p:pic>
        <p:nvPicPr>
          <p:cNvPr id="45" name="image6.png" descr="PPPL Logo"/>
          <p:cNvPicPr>
            <a:picLocks noChangeAspect="1"/>
          </p:cNvPicPr>
          <p:nvPr/>
        </p:nvPicPr>
        <p:blipFill>
          <a:blip r:embed="rId3">
            <a:extLst/>
          </a:blip>
          <a:stretch>
            <a:fillRect/>
          </a:stretch>
        </p:blipFill>
        <p:spPr>
          <a:xfrm>
            <a:off x="178350" y="11255839"/>
            <a:ext cx="3212277" cy="1124297"/>
          </a:xfrm>
          <a:prstGeom prst="rect">
            <a:avLst/>
          </a:prstGeom>
          <a:ln w="12700">
            <a:miter lim="400000"/>
          </a:ln>
        </p:spPr>
      </p:pic>
      <p:sp>
        <p:nvSpPr>
          <p:cNvPr id="46" name="Shape 46"/>
          <p:cNvSpPr/>
          <p:nvPr/>
        </p:nvSpPr>
        <p:spPr>
          <a:xfrm>
            <a:off x="6919285" y="12418124"/>
            <a:ext cx="11120868" cy="6527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sz="3000">
                <a:solidFill>
                  <a:srgbClr val="000000"/>
                </a:solidFill>
              </a:defRPr>
            </a:lvl1pPr>
          </a:lstStyle>
          <a:p>
            <a:pPr/>
            <a:r>
              <a:t>Supported by U.S. DoE under contract DE-AC02-09CH11466</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Shape 135"/>
          <p:cNvSpPr/>
          <p:nvPr>
            <p:ph type="title"/>
          </p:nvPr>
        </p:nvSpPr>
        <p:spPr>
          <a:xfrm>
            <a:off x="50571" y="-23328"/>
            <a:ext cx="24282858" cy="1881317"/>
          </a:xfrm>
          <a:prstGeom prst="rect">
            <a:avLst/>
          </a:prstGeom>
        </p:spPr>
        <p:txBody>
          <a:bodyPr/>
          <a:lstStyle>
            <a:lvl1pPr>
              <a:defRPr sz="5400"/>
            </a:lvl1pPr>
          </a:lstStyle>
          <a:p>
            <a:pPr/>
            <a:r>
              <a:t>EPED width scaling fails in presence of pedestal localized instabilities that are not KBM</a:t>
            </a:r>
          </a:p>
        </p:txBody>
      </p:sp>
      <p:sp>
        <p:nvSpPr>
          <p:cNvPr id="136" name="Shape 136"/>
          <p:cNvSpPr/>
          <p:nvPr>
            <p:ph type="body" sz="quarter" idx="1"/>
          </p:nvPr>
        </p:nvSpPr>
        <p:spPr>
          <a:xfrm>
            <a:off x="-67900" y="1492730"/>
            <a:ext cx="11187156" cy="3420632"/>
          </a:xfrm>
          <a:prstGeom prst="rect">
            <a:avLst/>
          </a:prstGeom>
        </p:spPr>
        <p:txBody>
          <a:bodyPr/>
          <a:lstStyle/>
          <a:p>
            <a:pPr>
              <a:buClr>
                <a:srgbClr val="000000"/>
              </a:buClr>
              <a:defRPr sz="3500"/>
            </a:pPr>
          </a:p>
          <a:p>
            <a:pPr lvl="1" marL="542925" indent="-314325">
              <a:buClr>
                <a:srgbClr val="000000"/>
              </a:buClr>
              <a:buChar char="•"/>
              <a:defRPr b="1" sz="3500">
                <a:solidFill>
                  <a:srgbClr val="000000"/>
                </a:solidFill>
              </a:defRPr>
            </a:pPr>
            <a:r>
              <a:t>If transport can reduce gradients below KBM onset limit, pedestal can grow wider and higher before ELM onset due to peeling-ballooning mode</a:t>
            </a:r>
          </a:p>
        </p:txBody>
      </p:sp>
      <p:sp>
        <p:nvSpPr>
          <p:cNvPr id="137" name="Shape 13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8" name="pasted-image.pdf"/>
          <p:cNvPicPr>
            <a:picLocks noChangeAspect="1"/>
          </p:cNvPicPr>
          <p:nvPr/>
        </p:nvPicPr>
        <p:blipFill>
          <a:blip r:embed="rId2">
            <a:extLst/>
          </a:blip>
          <a:srcRect l="0" t="46397" r="0" b="0"/>
          <a:stretch>
            <a:fillRect/>
          </a:stretch>
        </p:blipFill>
        <p:spPr>
          <a:xfrm>
            <a:off x="11477003" y="5589083"/>
            <a:ext cx="12339670" cy="6510186"/>
          </a:xfrm>
          <a:prstGeom prst="rect">
            <a:avLst/>
          </a:prstGeom>
          <a:ln w="12700">
            <a:miter lim="400000"/>
          </a:ln>
        </p:spPr>
      </p:pic>
      <p:sp>
        <p:nvSpPr>
          <p:cNvPr id="139" name="Shape 139"/>
          <p:cNvSpPr/>
          <p:nvPr/>
        </p:nvSpPr>
        <p:spPr>
          <a:xfrm>
            <a:off x="20422414" y="11421755"/>
            <a:ext cx="4193097" cy="951617"/>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lvl1pPr algn="l" defTabSz="1285875">
              <a:spcBef>
                <a:spcPts val="900"/>
              </a:spcBef>
              <a:defRPr sz="3200">
                <a:solidFill>
                  <a:srgbClr val="000000"/>
                </a:solidFill>
                <a:uFillTx/>
              </a:defRPr>
            </a:lvl1pPr>
          </a:lstStyle>
          <a:p>
            <a:pPr/>
            <a:r>
              <a:t>Osborne NF 2015</a:t>
            </a:r>
          </a:p>
        </p:txBody>
      </p:sp>
      <p:sp>
        <p:nvSpPr>
          <p:cNvPr id="140" name="Shape 140"/>
          <p:cNvSpPr/>
          <p:nvPr/>
        </p:nvSpPr>
        <p:spPr>
          <a:xfrm>
            <a:off x="11206196" y="2230060"/>
            <a:ext cx="13167857" cy="2253850"/>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lvl="1" marL="542925" indent="-314325" algn="l" defTabSz="1285875">
              <a:spcBef>
                <a:spcPts val="900"/>
              </a:spcBef>
              <a:buClr>
                <a:srgbClr val="000000"/>
              </a:buClr>
              <a:buSzPct val="100000"/>
              <a:buFont typeface="Arial"/>
              <a:buChar char="•"/>
              <a:defRPr b="1" sz="3600">
                <a:solidFill>
                  <a:srgbClr val="000000"/>
                </a:solidFill>
                <a:uFillTx/>
              </a:defRPr>
            </a:pPr>
            <a:r>
              <a:t>Presence of bursty chirping mode BCM (stimulated by Li injection) allowed pedestal width and height to grow well above EPED predictions</a:t>
            </a:r>
          </a:p>
        </p:txBody>
      </p:sp>
      <p:sp>
        <p:nvSpPr>
          <p:cNvPr id="141" name="Shape 141"/>
          <p:cNvSpPr/>
          <p:nvPr/>
        </p:nvSpPr>
        <p:spPr>
          <a:xfrm>
            <a:off x="22434329" y="1267531"/>
            <a:ext cx="1940529" cy="568764"/>
          </a:xfrm>
          <a:prstGeom prst="rect">
            <a:avLst/>
          </a:prstGeom>
          <a:solidFill>
            <a:schemeClr val="accent6">
              <a:lumOff val="18921"/>
            </a:schemeClr>
          </a:solidFill>
          <a:ln w="12700">
            <a:miter lim="400000"/>
          </a:ln>
          <a:extLst>
            <a:ext uri="{C572A759-6A51-4108-AA02-DFA0A04FC94B}">
              <ma14:wrappingTextBoxFlag xmlns:ma14="http://schemas.microsoft.com/office/mac/drawingml/2011/main" val="1"/>
            </a:ext>
          </a:extLst>
        </p:spPr>
        <p:txBody>
          <a:bodyPr tIns="91439" bIns="91439" anchor="ctr"/>
          <a:lstStyle>
            <a:lvl1pPr algn="l" defTabSz="1285875">
              <a:defRPr sz="2700">
                <a:solidFill>
                  <a:srgbClr val="000000"/>
                </a:solidFill>
                <a:uFillTx/>
                <a:latin typeface="Arial"/>
                <a:ea typeface="Arial"/>
                <a:cs typeface="Arial"/>
                <a:sym typeface="Arial"/>
              </a:defRPr>
            </a:lvl1pPr>
          </a:lstStyle>
          <a:p>
            <a:pPr/>
            <a:r>
              <a:t>Charge #2</a:t>
            </a:r>
          </a:p>
        </p:txBody>
      </p:sp>
      <p:sp>
        <p:nvSpPr>
          <p:cNvPr id="142" name="Shape 142"/>
          <p:cNvSpPr/>
          <p:nvPr/>
        </p:nvSpPr>
        <p:spPr>
          <a:xfrm>
            <a:off x="11331712" y="4877675"/>
            <a:ext cx="1143986" cy="1084921"/>
          </a:xfrm>
          <a:prstGeom prst="ellipse">
            <a:avLst/>
          </a:prstGeom>
          <a:solidFill>
            <a:srgbClr val="FFFFFF"/>
          </a:solidFill>
          <a:ln w="12700">
            <a:miter lim="400000"/>
          </a:ln>
        </p:spPr>
        <p:txBody>
          <a:bodyPr tIns="91439" bIns="91439" anchor="ctr"/>
          <a:lstStyle/>
          <a:p>
            <a:pPr algn="l" defTabSz="1285875">
              <a:defRPr sz="3200">
                <a:solidFill>
                  <a:srgbClr val="000000"/>
                </a:solidFill>
                <a:uFillTx/>
                <a:latin typeface="Arial"/>
                <a:ea typeface="Arial"/>
                <a:cs typeface="Arial"/>
                <a:sym typeface="Arial"/>
              </a:defRPr>
            </a:pPr>
          </a:p>
        </p:txBody>
      </p:sp>
      <p:pic>
        <p:nvPicPr>
          <p:cNvPr id="143" name="Cartoon_EPED.pdf"/>
          <p:cNvPicPr>
            <a:picLocks noChangeAspect="1"/>
          </p:cNvPicPr>
          <p:nvPr/>
        </p:nvPicPr>
        <p:blipFill>
          <a:blip r:embed="rId3">
            <a:extLst/>
          </a:blip>
          <a:stretch>
            <a:fillRect/>
          </a:stretch>
        </p:blipFill>
        <p:spPr>
          <a:xfrm>
            <a:off x="1136650" y="4419600"/>
            <a:ext cx="8531761" cy="8140396"/>
          </a:xfrm>
          <a:prstGeom prst="rect">
            <a:avLst/>
          </a:prstGeom>
          <a:ln w="12700">
            <a:miter lim="400000"/>
          </a:ln>
        </p:spPr>
      </p:pic>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5" name="Shape 145"/>
          <p:cNvSpPr/>
          <p:nvPr/>
        </p:nvSpPr>
        <p:spPr>
          <a:xfrm>
            <a:off x="21694809" y="1267531"/>
            <a:ext cx="2800132" cy="568764"/>
          </a:xfrm>
          <a:prstGeom prst="rect">
            <a:avLst/>
          </a:prstGeom>
          <a:solidFill>
            <a:schemeClr val="accent6">
              <a:lumOff val="18921"/>
            </a:schemeClr>
          </a:solidFill>
          <a:ln w="12700">
            <a:miter lim="400000"/>
          </a:ln>
          <a:extLst>
            <a:ext uri="{C572A759-6A51-4108-AA02-DFA0A04FC94B}">
              <ma14:wrappingTextBoxFlag xmlns:ma14="http://schemas.microsoft.com/office/mac/drawingml/2011/main" val="1"/>
            </a:ext>
          </a:extLst>
        </p:spPr>
        <p:txBody>
          <a:bodyPr tIns="91439" bIns="91439" anchor="ctr"/>
          <a:lstStyle>
            <a:lvl1pPr algn="l" defTabSz="1285875">
              <a:defRPr sz="2700">
                <a:solidFill>
                  <a:srgbClr val="000000"/>
                </a:solidFill>
                <a:uFillTx/>
                <a:latin typeface="Arial"/>
                <a:ea typeface="Arial"/>
                <a:cs typeface="Arial"/>
                <a:sym typeface="Arial"/>
              </a:defRPr>
            </a:lvl1pPr>
          </a:lstStyle>
          <a:p>
            <a:pPr/>
            <a:r>
              <a:t>Charge #2 &amp; #3</a:t>
            </a:r>
          </a:p>
        </p:txBody>
      </p:sp>
      <p:grpSp>
        <p:nvGrpSpPr>
          <p:cNvPr id="152" name="Group 152"/>
          <p:cNvGrpSpPr/>
          <p:nvPr/>
        </p:nvGrpSpPr>
        <p:grpSpPr>
          <a:xfrm>
            <a:off x="12896769" y="2114491"/>
            <a:ext cx="5620003" cy="3152839"/>
            <a:chOff x="0" y="0"/>
            <a:chExt cx="5620001" cy="3152837"/>
          </a:xfrm>
        </p:grpSpPr>
        <p:pic>
          <p:nvPicPr>
            <p:cNvPr id="146" name="pasted-image.png"/>
            <p:cNvPicPr>
              <a:picLocks noChangeAspect="1"/>
            </p:cNvPicPr>
            <p:nvPr/>
          </p:nvPicPr>
          <p:blipFill>
            <a:blip r:embed="rId2">
              <a:extLst/>
            </a:blip>
            <a:stretch>
              <a:fillRect/>
            </a:stretch>
          </p:blipFill>
          <p:spPr>
            <a:xfrm>
              <a:off x="0" y="229970"/>
              <a:ext cx="5318219" cy="2922868"/>
            </a:xfrm>
            <a:prstGeom prst="rect">
              <a:avLst/>
            </a:prstGeom>
            <a:ln w="12700" cap="flat">
              <a:noFill/>
              <a:miter lim="400000"/>
            </a:ln>
            <a:effectLst/>
          </p:spPr>
        </p:pic>
        <p:sp>
          <p:nvSpPr>
            <p:cNvPr id="147" name="Shape 147"/>
            <p:cNvSpPr/>
            <p:nvPr/>
          </p:nvSpPr>
          <p:spPr>
            <a:xfrm>
              <a:off x="3328143" y="41771"/>
              <a:ext cx="1771596" cy="711201"/>
            </a:xfrm>
            <a:prstGeom prst="rect">
              <a:avLst/>
            </a:prstGeom>
            <a:solidFill>
              <a:srgbClr val="FFFFFF"/>
            </a:solidFill>
            <a:ln w="12700" cap="flat">
              <a:noFill/>
              <a:miter lim="400000"/>
            </a:ln>
            <a:effectLst/>
          </p:spPr>
          <p:txBody>
            <a:bodyPr wrap="square" lIns="91439" tIns="91439" rIns="91439" bIns="91439" numCol="1" anchor="ctr">
              <a:noAutofit/>
            </a:bodyPr>
            <a:lstStyle/>
            <a:p>
              <a:pPr algn="l" defTabSz="1285875">
                <a:defRPr sz="3200">
                  <a:solidFill>
                    <a:srgbClr val="000000"/>
                  </a:solidFill>
                  <a:uFillTx/>
                  <a:latin typeface="Arial"/>
                  <a:ea typeface="Arial"/>
                  <a:cs typeface="Arial"/>
                  <a:sym typeface="Arial"/>
                </a:defRPr>
              </a:pPr>
            </a:p>
          </p:txBody>
        </p:sp>
        <p:sp>
          <p:nvSpPr>
            <p:cNvPr id="148" name="Shape 148"/>
            <p:cNvSpPr/>
            <p:nvPr/>
          </p:nvSpPr>
          <p:spPr>
            <a:xfrm>
              <a:off x="3567254" y="463060"/>
              <a:ext cx="1771596" cy="711201"/>
            </a:xfrm>
            <a:prstGeom prst="rect">
              <a:avLst/>
            </a:prstGeom>
            <a:solidFill>
              <a:srgbClr val="FFFFFF"/>
            </a:solidFill>
            <a:ln w="12700" cap="flat">
              <a:noFill/>
              <a:miter lim="400000"/>
            </a:ln>
            <a:effectLst/>
          </p:spPr>
          <p:txBody>
            <a:bodyPr wrap="square" lIns="91439" tIns="91439" rIns="91439" bIns="91439" numCol="1" anchor="ctr">
              <a:noAutofit/>
            </a:bodyPr>
            <a:lstStyle/>
            <a:p>
              <a:pPr algn="l" defTabSz="1285875">
                <a:defRPr sz="3200">
                  <a:solidFill>
                    <a:srgbClr val="000000"/>
                  </a:solidFill>
                  <a:uFillTx/>
                  <a:latin typeface="Arial"/>
                  <a:ea typeface="Arial"/>
                  <a:cs typeface="Arial"/>
                  <a:sym typeface="Arial"/>
                </a:defRPr>
              </a:pPr>
            </a:p>
          </p:txBody>
        </p:sp>
        <p:sp>
          <p:nvSpPr>
            <p:cNvPr id="149" name="Shape 149"/>
            <p:cNvSpPr/>
            <p:nvPr/>
          </p:nvSpPr>
          <p:spPr>
            <a:xfrm>
              <a:off x="3848406" y="856322"/>
              <a:ext cx="1771596" cy="711201"/>
            </a:xfrm>
            <a:prstGeom prst="rect">
              <a:avLst/>
            </a:prstGeom>
            <a:solidFill>
              <a:srgbClr val="FFFFFF"/>
            </a:solidFill>
            <a:ln w="12700" cap="flat">
              <a:noFill/>
              <a:miter lim="400000"/>
            </a:ln>
            <a:effectLst/>
          </p:spPr>
          <p:txBody>
            <a:bodyPr wrap="square" lIns="91439" tIns="91439" rIns="91439" bIns="91439" numCol="1" anchor="ctr">
              <a:noAutofit/>
            </a:bodyPr>
            <a:lstStyle/>
            <a:p>
              <a:pPr algn="l" defTabSz="1285875">
                <a:defRPr sz="3200">
                  <a:solidFill>
                    <a:srgbClr val="000000"/>
                  </a:solidFill>
                  <a:uFillTx/>
                  <a:latin typeface="Arial"/>
                  <a:ea typeface="Arial"/>
                  <a:cs typeface="Arial"/>
                  <a:sym typeface="Arial"/>
                </a:defRPr>
              </a:pPr>
            </a:p>
          </p:txBody>
        </p:sp>
        <p:sp>
          <p:nvSpPr>
            <p:cNvPr id="150" name="Shape 150"/>
            <p:cNvSpPr/>
            <p:nvPr/>
          </p:nvSpPr>
          <p:spPr>
            <a:xfrm flipH="1" flipV="1">
              <a:off x="3564761" y="1101850"/>
              <a:ext cx="1066665" cy="1"/>
            </a:xfrm>
            <a:prstGeom prst="line">
              <a:avLst/>
            </a:prstGeom>
            <a:noFill/>
            <a:ln w="76200" cap="flat">
              <a:solidFill>
                <a:srgbClr val="000000"/>
              </a:solidFill>
              <a:prstDash val="solid"/>
              <a:bevel/>
              <a:tailEnd type="triangle" w="med" len="med"/>
            </a:ln>
            <a:effectLst/>
          </p:spPr>
          <p:txBody>
            <a:bodyPr wrap="square" lIns="91439" tIns="91439" rIns="91439" bIns="91439" numCol="1" anchor="t">
              <a:noAutofit/>
            </a:bodyPr>
            <a:lstStyle/>
            <a:p>
              <a:pPr algn="l" defTabSz="642937">
                <a:defRPr sz="2200">
                  <a:solidFill>
                    <a:srgbClr val="000000"/>
                  </a:solidFill>
                  <a:uFillTx/>
                  <a:latin typeface="+mn-lt"/>
                  <a:ea typeface="+mn-ea"/>
                  <a:cs typeface="+mn-cs"/>
                  <a:sym typeface="Helvetica"/>
                </a:defRPr>
              </a:pPr>
            </a:p>
          </p:txBody>
        </p:sp>
        <p:sp>
          <p:nvSpPr>
            <p:cNvPr id="151" name="Shape 151"/>
            <p:cNvSpPr/>
            <p:nvPr/>
          </p:nvSpPr>
          <p:spPr>
            <a:xfrm>
              <a:off x="3220753" y="0"/>
              <a:ext cx="1877166" cy="8686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a:defRPr b="1" sz="2200">
                  <a:solidFill>
                    <a:srgbClr val="000000"/>
                  </a:solidFill>
                </a:defRPr>
              </a:pPr>
              <a:r>
                <a:t>Inward shift </a:t>
              </a:r>
            </a:p>
            <a:p>
              <a:pPr>
                <a:defRPr b="1" sz="2200">
                  <a:solidFill>
                    <a:srgbClr val="000000"/>
                  </a:solidFill>
                </a:defRPr>
              </a:pPr>
              <a:r>
                <a:t>of profile</a:t>
              </a:r>
            </a:p>
          </p:txBody>
        </p:sp>
      </p:grpSp>
      <p:grpSp>
        <p:nvGrpSpPr>
          <p:cNvPr id="156" name="Group 156"/>
          <p:cNvGrpSpPr/>
          <p:nvPr/>
        </p:nvGrpSpPr>
        <p:grpSpPr>
          <a:xfrm>
            <a:off x="13880064" y="5589166"/>
            <a:ext cx="9576578" cy="7261651"/>
            <a:chOff x="0" y="0"/>
            <a:chExt cx="9576576" cy="7261649"/>
          </a:xfrm>
        </p:grpSpPr>
        <p:pic>
          <p:nvPicPr>
            <p:cNvPr id="153" name="pasted-image.pdf"/>
            <p:cNvPicPr>
              <a:picLocks noChangeAspect="1"/>
            </p:cNvPicPr>
            <p:nvPr/>
          </p:nvPicPr>
          <p:blipFill>
            <a:blip r:embed="rId3">
              <a:extLst/>
            </a:blip>
            <a:srcRect l="67258" t="64424" r="0" b="134"/>
            <a:stretch>
              <a:fillRect/>
            </a:stretch>
          </p:blipFill>
          <p:spPr>
            <a:xfrm>
              <a:off x="4990160" y="3553280"/>
              <a:ext cx="4586417" cy="3708370"/>
            </a:xfrm>
            <a:prstGeom prst="rect">
              <a:avLst/>
            </a:prstGeom>
            <a:ln w="12700" cap="flat">
              <a:noFill/>
              <a:miter lim="400000"/>
            </a:ln>
            <a:effectLst/>
          </p:spPr>
        </p:pic>
        <p:pic>
          <p:nvPicPr>
            <p:cNvPr id="154" name="pasted-image.pdf"/>
            <p:cNvPicPr>
              <a:picLocks noChangeAspect="1"/>
            </p:cNvPicPr>
            <p:nvPr/>
          </p:nvPicPr>
          <p:blipFill>
            <a:blip r:embed="rId3">
              <a:extLst/>
            </a:blip>
            <a:srcRect l="0" t="0" r="32671" b="67770"/>
            <a:stretch>
              <a:fillRect/>
            </a:stretch>
          </p:blipFill>
          <p:spPr>
            <a:xfrm>
              <a:off x="0" y="0"/>
              <a:ext cx="9560613" cy="3418466"/>
            </a:xfrm>
            <a:prstGeom prst="rect">
              <a:avLst/>
            </a:prstGeom>
            <a:ln w="12700" cap="flat">
              <a:noFill/>
              <a:miter lim="400000"/>
            </a:ln>
            <a:effectLst/>
          </p:spPr>
        </p:pic>
        <p:pic>
          <p:nvPicPr>
            <p:cNvPr id="155" name="pasted-image.pdf"/>
            <p:cNvPicPr>
              <a:picLocks noChangeAspect="1"/>
            </p:cNvPicPr>
            <p:nvPr/>
          </p:nvPicPr>
          <p:blipFill>
            <a:blip r:embed="rId3">
              <a:extLst/>
            </a:blip>
            <a:srcRect l="67407" t="0" r="0" b="67770"/>
            <a:stretch>
              <a:fillRect/>
            </a:stretch>
          </p:blipFill>
          <p:spPr>
            <a:xfrm>
              <a:off x="156458" y="3589265"/>
              <a:ext cx="4717209" cy="3484235"/>
            </a:xfrm>
            <a:prstGeom prst="rect">
              <a:avLst/>
            </a:prstGeom>
            <a:ln w="12700" cap="flat">
              <a:noFill/>
              <a:miter lim="400000"/>
            </a:ln>
            <a:effectLst/>
          </p:spPr>
        </p:pic>
      </p:grpSp>
      <p:sp>
        <p:nvSpPr>
          <p:cNvPr id="157" name="Shape 157"/>
          <p:cNvSpPr/>
          <p:nvPr>
            <p:ph type="title"/>
          </p:nvPr>
        </p:nvSpPr>
        <p:spPr>
          <a:prstGeom prst="rect">
            <a:avLst/>
          </a:prstGeom>
        </p:spPr>
        <p:txBody>
          <a:bodyPr/>
          <a:lstStyle>
            <a:lvl1pPr defTabSz="707231">
              <a:defRPr sz="5610"/>
            </a:lvl1pPr>
          </a:lstStyle>
          <a:p>
            <a:pPr/>
            <a:r>
              <a:t>Variations of the density profile relative to the temperature profile can improve understanding of pedestal structure towards optimization </a:t>
            </a:r>
          </a:p>
        </p:txBody>
      </p:sp>
      <p:sp>
        <p:nvSpPr>
          <p:cNvPr id="158" name="Shape 158"/>
          <p:cNvSpPr/>
          <p:nvPr>
            <p:ph type="body" idx="1"/>
          </p:nvPr>
        </p:nvSpPr>
        <p:spPr>
          <a:xfrm>
            <a:off x="86062" y="2114491"/>
            <a:ext cx="13476990" cy="10516017"/>
          </a:xfrm>
          <a:prstGeom prst="rect">
            <a:avLst/>
          </a:prstGeom>
        </p:spPr>
        <p:txBody>
          <a:bodyPr/>
          <a:lstStyle/>
          <a:p>
            <a:pPr marL="180267" indent="-180267" defTabSz="887253">
              <a:spcBef>
                <a:spcPts val="600"/>
              </a:spcBef>
              <a:defRPr b="1" sz="3725"/>
            </a:pPr>
            <a:r>
              <a:t>Shift in n</a:t>
            </a:r>
            <a:r>
              <a:rPr baseline="-5999"/>
              <a:t>e</a:t>
            </a:r>
            <a:r>
              <a:t> profile relative to T</a:t>
            </a:r>
            <a:r>
              <a:rPr baseline="-5999"/>
              <a:t>e</a:t>
            </a:r>
            <a:r>
              <a:t> profile allows higher P</a:t>
            </a:r>
            <a:r>
              <a:rPr baseline="-5999"/>
              <a:t>ped</a:t>
            </a:r>
            <a:r>
              <a:t> with N</a:t>
            </a:r>
            <a:r>
              <a:rPr baseline="-5999"/>
              <a:t>2</a:t>
            </a:r>
            <a:r>
              <a:t> seeding, e.g. from AUG</a:t>
            </a:r>
          </a:p>
          <a:p>
            <a:pPr lvl="1" marL="338001" indent="-180267" defTabSz="887253">
              <a:spcBef>
                <a:spcPts val="600"/>
              </a:spcBef>
              <a:buChar char="•"/>
              <a:defRPr sz="3518"/>
            </a:pPr>
            <a:r>
              <a:t>Allows ~ 2x higher pedestal pressure experimentally and theoretically</a:t>
            </a:r>
          </a:p>
          <a:p>
            <a:pPr lvl="1" marL="338001" indent="-180267" defTabSz="887253">
              <a:spcBef>
                <a:spcPts val="600"/>
              </a:spcBef>
              <a:buChar char="•"/>
              <a:defRPr sz="3518"/>
            </a:pPr>
          </a:p>
          <a:p>
            <a:pPr lvl="1" marL="338001" indent="-180267" defTabSz="887253">
              <a:spcBef>
                <a:spcPts val="600"/>
              </a:spcBef>
              <a:buChar char="•"/>
              <a:defRPr sz="3518"/>
            </a:pPr>
          </a:p>
          <a:p>
            <a:pPr marL="180267" indent="-180267" defTabSz="887253">
              <a:spcBef>
                <a:spcPts val="600"/>
              </a:spcBef>
              <a:defRPr b="1" sz="3725"/>
            </a:pPr>
            <a:r>
              <a:t>Relative shift in density profile relative to temperature profile was up to 10% in 𝜓</a:t>
            </a:r>
            <a:r>
              <a:rPr baseline="-5999"/>
              <a:t>n</a:t>
            </a:r>
            <a:r>
              <a:t> in NSTX with Li conditioning, compared with e.g. 5% in DIII-D and 2-3% in AUG</a:t>
            </a:r>
          </a:p>
          <a:p>
            <a:pPr lvl="1" marL="338001" indent="-180267" defTabSz="887253">
              <a:spcBef>
                <a:spcPts val="600"/>
              </a:spcBef>
              <a:buChar char="•"/>
              <a:defRPr sz="3518"/>
            </a:pPr>
            <a:r>
              <a:t>Widest range of profile control demonstrated in NSTX</a:t>
            </a:r>
          </a:p>
          <a:p>
            <a:pPr lvl="1" marL="338001" indent="-180267" defTabSz="887253">
              <a:spcBef>
                <a:spcPts val="600"/>
              </a:spcBef>
              <a:buChar char="•"/>
              <a:defRPr sz="3518"/>
            </a:pPr>
            <a:r>
              <a:t>2x higher total P</a:t>
            </a:r>
            <a:r>
              <a:rPr baseline="-5999"/>
              <a:t>ped</a:t>
            </a:r>
          </a:p>
          <a:p>
            <a:pPr marL="180267" indent="-180267" defTabSz="887253">
              <a:spcBef>
                <a:spcPts val="600"/>
              </a:spcBef>
              <a:defRPr sz="3518">
                <a:solidFill>
                  <a:srgbClr val="0433FF"/>
                </a:solidFill>
              </a:defRPr>
            </a:pPr>
          </a:p>
          <a:p>
            <a:pPr marL="180267" indent="-180267" defTabSz="887253">
              <a:spcBef>
                <a:spcPts val="600"/>
              </a:spcBef>
              <a:defRPr sz="3518"/>
            </a:pPr>
          </a:p>
          <a:p>
            <a:pPr marL="180267" indent="-180267" defTabSz="887253">
              <a:spcBef>
                <a:spcPts val="600"/>
              </a:spcBef>
              <a:defRPr b="1" sz="3725"/>
            </a:pPr>
            <a:r>
              <a:t>NSTX &amp; NSTX-U can control the amount of the profile shift by varying the amount of Li conditioning</a:t>
            </a:r>
          </a:p>
          <a:p>
            <a:pPr lvl="1" marL="338001" indent="-180267" defTabSz="887253">
              <a:spcBef>
                <a:spcPts val="600"/>
              </a:spcBef>
              <a:buChar char="•"/>
              <a:defRPr sz="3518"/>
            </a:pPr>
            <a:r>
              <a:t>Help to understand the relative roles of the n</a:t>
            </a:r>
            <a:r>
              <a:rPr baseline="-5999"/>
              <a:t>e</a:t>
            </a:r>
            <a:r>
              <a:t> and T</a:t>
            </a:r>
            <a:r>
              <a:rPr baseline="-5999"/>
              <a:t>e</a:t>
            </a:r>
            <a:r>
              <a:t> profiles in achievable pedestal stability at all R/a</a:t>
            </a:r>
          </a:p>
        </p:txBody>
      </p:sp>
      <p:sp>
        <p:nvSpPr>
          <p:cNvPr id="159" name="Shape 15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0" name="Shape 160"/>
          <p:cNvSpPr/>
          <p:nvPr/>
        </p:nvSpPr>
        <p:spPr>
          <a:xfrm flipH="1">
            <a:off x="16609633" y="6858000"/>
            <a:ext cx="1066665" cy="1"/>
          </a:xfrm>
          <a:prstGeom prst="line">
            <a:avLst/>
          </a:prstGeom>
          <a:ln w="76200">
            <a:solidFill>
              <a:srgbClr val="942192"/>
            </a:solidFill>
            <a:bevel/>
            <a:tailEnd type="triangle"/>
          </a:ln>
        </p:spPr>
        <p:txBody>
          <a:bodyPr tIns="91439" bIns="91439"/>
          <a:lstStyle/>
          <a:p>
            <a:pPr algn="l" defTabSz="642937">
              <a:defRPr sz="2200">
                <a:solidFill>
                  <a:srgbClr val="000000"/>
                </a:solidFill>
                <a:uFillTx/>
                <a:latin typeface="+mn-lt"/>
                <a:ea typeface="+mn-ea"/>
                <a:cs typeface="+mn-cs"/>
                <a:sym typeface="Helvetica"/>
              </a:defRPr>
            </a:pPr>
          </a:p>
        </p:txBody>
      </p:sp>
      <p:sp>
        <p:nvSpPr>
          <p:cNvPr id="161" name="Shape 161"/>
          <p:cNvSpPr/>
          <p:nvPr/>
        </p:nvSpPr>
        <p:spPr>
          <a:xfrm>
            <a:off x="15006486" y="7080980"/>
            <a:ext cx="1877165" cy="86868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tIns="91439" bIns="91439">
            <a:spAutoFit/>
          </a:bodyPr>
          <a:lstStyle/>
          <a:p>
            <a:pPr>
              <a:defRPr b="1" sz="2200">
                <a:solidFill>
                  <a:srgbClr val="942192"/>
                </a:solidFill>
              </a:defRPr>
            </a:pPr>
            <a:r>
              <a:t>Inward shift </a:t>
            </a:r>
          </a:p>
          <a:p>
            <a:pPr>
              <a:defRPr b="1" sz="2200">
                <a:solidFill>
                  <a:srgbClr val="942192"/>
                </a:solidFill>
              </a:defRPr>
            </a:pPr>
            <a:r>
              <a:t>of profile</a:t>
            </a:r>
          </a:p>
        </p:txBody>
      </p:sp>
      <p:pic>
        <p:nvPicPr>
          <p:cNvPr id="162" name="pasted-image.png"/>
          <p:cNvPicPr>
            <a:picLocks noChangeAspect="1"/>
          </p:cNvPicPr>
          <p:nvPr/>
        </p:nvPicPr>
        <p:blipFill>
          <a:blip r:embed="rId4">
            <a:extLst/>
          </a:blip>
          <a:stretch>
            <a:fillRect/>
          </a:stretch>
        </p:blipFill>
        <p:spPr>
          <a:xfrm>
            <a:off x="18476427" y="1986497"/>
            <a:ext cx="5332579" cy="3545225"/>
          </a:xfrm>
          <a:prstGeom prst="rect">
            <a:avLst/>
          </a:prstGeom>
          <a:ln w="12700">
            <a:miter lim="400000"/>
          </a:ln>
        </p:spPr>
      </p:pic>
      <p:sp>
        <p:nvSpPr>
          <p:cNvPr id="163" name="Shape 163"/>
          <p:cNvSpPr/>
          <p:nvPr/>
        </p:nvSpPr>
        <p:spPr>
          <a:xfrm>
            <a:off x="19643158" y="4263773"/>
            <a:ext cx="3711526" cy="568764"/>
          </a:xfrm>
          <a:prstGeom prst="rect">
            <a:avLst/>
          </a:prstGeom>
          <a:ln w="12700">
            <a:miter lim="400000"/>
          </a:ln>
          <a:extLst>
            <a:ext uri="{C572A759-6A51-4108-AA02-DFA0A04FC94B}">
              <ma14:wrappingTextBoxFlag xmlns:ma14="http://schemas.microsoft.com/office/mac/drawingml/2011/main" val="1"/>
            </a:ext>
          </a:extLst>
        </p:spPr>
        <p:txBody>
          <a:bodyPr tIns="91439" bIns="91439"/>
          <a:lstStyle>
            <a:lvl1pPr>
              <a:defRPr b="1" sz="2200">
                <a:solidFill>
                  <a:srgbClr val="000000"/>
                </a:solidFill>
              </a:defRPr>
            </a:lvl1pPr>
          </a:lstStyle>
          <a:p>
            <a:pPr/>
            <a:r>
              <a:t>relative shift of ne from Te</a:t>
            </a:r>
          </a:p>
        </p:txBody>
      </p:sp>
      <p:sp>
        <p:nvSpPr>
          <p:cNvPr id="164" name="Shape 164"/>
          <p:cNvSpPr/>
          <p:nvPr/>
        </p:nvSpPr>
        <p:spPr>
          <a:xfrm>
            <a:off x="20301871" y="2267203"/>
            <a:ext cx="4193097" cy="951617"/>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defTabSz="1092993">
              <a:spcBef>
                <a:spcPts val="800"/>
              </a:spcBef>
              <a:defRPr sz="2125">
                <a:solidFill>
                  <a:srgbClr val="000000"/>
                </a:solidFill>
                <a:uFillTx/>
              </a:defRPr>
            </a:pPr>
            <a:r>
              <a:t>Dunne PPCF 2017</a:t>
            </a:r>
          </a:p>
          <a:p>
            <a:pPr defTabSz="1092993">
              <a:spcBef>
                <a:spcPts val="800"/>
              </a:spcBef>
              <a:defRPr sz="2125">
                <a:solidFill>
                  <a:srgbClr val="000000"/>
                </a:solidFill>
                <a:uFillTx/>
              </a:defRPr>
            </a:pPr>
            <a:r>
              <a:t>AUG</a:t>
            </a:r>
          </a:p>
        </p:txBody>
      </p:sp>
      <p:sp>
        <p:nvSpPr>
          <p:cNvPr id="165" name="Shape 165"/>
          <p:cNvSpPr/>
          <p:nvPr/>
        </p:nvSpPr>
        <p:spPr>
          <a:xfrm>
            <a:off x="20803844" y="10196889"/>
            <a:ext cx="2590927" cy="951617"/>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defTabSz="1092993">
              <a:spcBef>
                <a:spcPts val="800"/>
              </a:spcBef>
              <a:defRPr sz="2125">
                <a:solidFill>
                  <a:srgbClr val="000000"/>
                </a:solidFill>
                <a:uFillTx/>
              </a:defRPr>
            </a:pPr>
            <a:r>
              <a:t>Maingi NF 2012</a:t>
            </a:r>
          </a:p>
          <a:p>
            <a:pPr defTabSz="1092993">
              <a:spcBef>
                <a:spcPts val="800"/>
              </a:spcBef>
              <a:defRPr sz="2125">
                <a:solidFill>
                  <a:srgbClr val="000000"/>
                </a:solidFill>
                <a:uFillTx/>
              </a:defRPr>
            </a:pPr>
            <a:r>
              <a:t>NSTX</a:t>
            </a:r>
          </a:p>
        </p:txBody>
      </p:sp>
      <p:pic>
        <p:nvPicPr>
          <p:cNvPr id="166" name="pasted-image.pdf"/>
          <p:cNvPicPr>
            <a:picLocks noChangeAspect="1"/>
          </p:cNvPicPr>
          <p:nvPr/>
        </p:nvPicPr>
        <p:blipFill>
          <a:blip r:embed="rId3">
            <a:extLst/>
          </a:blip>
          <a:srcRect l="83845" t="97267" r="12257" b="134"/>
          <a:stretch>
            <a:fillRect/>
          </a:stretch>
        </p:blipFill>
        <p:spPr>
          <a:xfrm>
            <a:off x="15818838" y="12600832"/>
            <a:ext cx="502576" cy="250315"/>
          </a:xfrm>
          <a:prstGeom prst="rect">
            <a:avLst/>
          </a:prstGeom>
          <a:ln w="12700">
            <a:miter lim="400000"/>
          </a:ln>
        </p:spPr>
      </p:pic>
      <p:sp>
        <p:nvSpPr>
          <p:cNvPr id="167" name="Shape 167"/>
          <p:cNvSpPr/>
          <p:nvPr/>
        </p:nvSpPr>
        <p:spPr>
          <a:xfrm>
            <a:off x="21532218" y="6237531"/>
            <a:ext cx="1379453" cy="5130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b="1" sz="2100">
                <a:solidFill>
                  <a:srgbClr val="000000"/>
                </a:solidFill>
              </a:defRPr>
            </a:lvl1pPr>
          </a:lstStyle>
          <a:p>
            <a:pPr/>
            <a:r>
              <a:t>without Li</a:t>
            </a:r>
          </a:p>
        </p:txBody>
      </p:sp>
      <p:sp>
        <p:nvSpPr>
          <p:cNvPr id="168" name="Shape 168"/>
          <p:cNvSpPr/>
          <p:nvPr/>
        </p:nvSpPr>
        <p:spPr>
          <a:xfrm>
            <a:off x="21557451" y="6595109"/>
            <a:ext cx="1083713" cy="5257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b="1" sz="2200">
                <a:solidFill>
                  <a:srgbClr val="FF2600"/>
                </a:solidFill>
              </a:defRPr>
            </a:lvl1pPr>
          </a:lstStyle>
          <a:p>
            <a:pPr/>
            <a:r>
              <a:t>with  Li</a:t>
            </a:r>
          </a:p>
        </p:txBody>
      </p:sp>
      <p:sp>
        <p:nvSpPr>
          <p:cNvPr id="169" name="Shape 169"/>
          <p:cNvSpPr/>
          <p:nvPr/>
        </p:nvSpPr>
        <p:spPr>
          <a:xfrm>
            <a:off x="5121031" y="8499901"/>
            <a:ext cx="7494244" cy="14401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a:defRPr b="1" sz="2700"/>
            </a:lvl1pPr>
          </a:lstStyle>
          <a:p>
            <a:pPr/>
            <a:r>
              <a:t>JRT 2019: NSTX will be used to test how fueling, reduced recycling, and transport affect the density pedestal structure. </a:t>
            </a:r>
          </a:p>
        </p:txBody>
      </p:sp>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1" name="Shape 171"/>
          <p:cNvSpPr/>
          <p:nvPr>
            <p:ph type="title"/>
          </p:nvPr>
        </p:nvSpPr>
        <p:spPr>
          <a:xfrm>
            <a:off x="-34096" y="-1634"/>
            <a:ext cx="24381209" cy="1837929"/>
          </a:xfrm>
          <a:prstGeom prst="rect">
            <a:avLst/>
          </a:prstGeom>
        </p:spPr>
        <p:txBody>
          <a:bodyPr/>
          <a:lstStyle>
            <a:lvl1pPr defTabSz="771525">
              <a:defRPr sz="5640"/>
            </a:lvl1pPr>
          </a:lstStyle>
          <a:p>
            <a:pPr/>
            <a:r>
              <a:t>NSTX-U with its comprehensive diagnostic suite coupled with first principle codes will provide world class SOL turbulence research  </a:t>
            </a:r>
          </a:p>
        </p:txBody>
      </p:sp>
      <p:sp>
        <p:nvSpPr>
          <p:cNvPr id="172" name="Shape 172"/>
          <p:cNvSpPr/>
          <p:nvPr>
            <p:ph type="body" idx="1"/>
          </p:nvPr>
        </p:nvSpPr>
        <p:spPr>
          <a:xfrm>
            <a:off x="86062" y="2196378"/>
            <a:ext cx="24211876" cy="10489253"/>
          </a:xfrm>
          <a:prstGeom prst="rect">
            <a:avLst/>
          </a:prstGeom>
        </p:spPr>
        <p:txBody>
          <a:bodyPr/>
          <a:lstStyle/>
          <a:p>
            <a:pPr marL="261257" indent="-261257">
              <a:defRPr b="1" sz="4000"/>
            </a:pPr>
            <a:r>
              <a:t> SOL turbulence plays an important role in confinement, plasma-material interaction, and L-H transition physics</a:t>
            </a:r>
          </a:p>
          <a:p>
            <a:pPr lvl="1" marL="489857" indent="-261257">
              <a:buChar char="•"/>
            </a:pPr>
            <a:r>
              <a:t>Edge turbulence contributes to transport across the separatrix, and affects the edge temperature profile and density profile </a:t>
            </a:r>
          </a:p>
          <a:p>
            <a:pPr lvl="1" marL="489857" indent="-261257">
              <a:buChar char="•"/>
              <a:defRPr b="1"/>
            </a:pPr>
            <a:r>
              <a:t>However, for SOL turbulence there is incomplete validation of first-principle modeling</a:t>
            </a:r>
          </a:p>
          <a:p>
            <a:pPr lvl="1" marL="489857" indent="-261257">
              <a:buChar char="•"/>
              <a:defRPr sz="4000"/>
            </a:pPr>
          </a:p>
          <a:p>
            <a:pPr marL="261257" indent="-261257">
              <a:defRPr b="1" sz="4000"/>
            </a:pPr>
            <a:r>
              <a:t>NSTX provided excellent edge turbulence (via 2D GPI &amp; BES) coverage in large range of physics parameters that motivated modeling with SOLT, GBS, and XGC1</a:t>
            </a:r>
          </a:p>
          <a:p>
            <a:pPr lvl="1" marL="489857" indent="-261257">
              <a:buChar char="•"/>
            </a:pPr>
            <a:r>
              <a:t>See Zweben NF 2015, PPCF 2016 for a summary</a:t>
            </a:r>
          </a:p>
          <a:p>
            <a:pPr marL="261257" indent="-261257">
              <a:defRPr sz="4000"/>
            </a:pPr>
          </a:p>
          <a:p>
            <a:pPr marL="261257" indent="-261257">
              <a:defRPr b="1" sz="4000"/>
            </a:pPr>
            <a:r>
              <a:t>High B</a:t>
            </a:r>
            <a:r>
              <a:rPr baseline="-5999"/>
              <a:t>t</a:t>
            </a:r>
            <a:r>
              <a:t> and I</a:t>
            </a:r>
            <a:r>
              <a:rPr baseline="-5999"/>
              <a:t>p</a:t>
            </a:r>
            <a:r>
              <a:t> as well as low collisionality will enable NSTX-U to advance SOL turbulence research</a:t>
            </a:r>
          </a:p>
          <a:p>
            <a:pPr lvl="1" marL="489857" indent="-261257">
              <a:buChar char="•"/>
              <a:defRPr sz="3800"/>
            </a:pPr>
            <a:r>
              <a:t>Complete coverage for the divertor imaging  as well as mirror Langmuir probes will enable the study of the 3D turbulence structure</a:t>
            </a:r>
          </a:p>
          <a:p>
            <a:pPr lvl="1" marL="489857" indent="-261257">
              <a:buChar char="•"/>
              <a:defRPr sz="3800"/>
            </a:pPr>
            <a:r>
              <a:t>Provide direct connection with first principle simulation (e.g., XGC1)</a:t>
            </a:r>
          </a:p>
        </p:txBody>
      </p:sp>
      <p:sp>
        <p:nvSpPr>
          <p:cNvPr id="173" name="Shape 17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4" name="Shape 174"/>
          <p:cNvSpPr/>
          <p:nvPr/>
        </p:nvSpPr>
        <p:spPr>
          <a:xfrm>
            <a:off x="18829716" y="9520343"/>
            <a:ext cx="5351235" cy="5765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sz="2500">
                <a:solidFill>
                  <a:srgbClr val="000000"/>
                </a:solidFill>
              </a:defRPr>
            </a:lvl1pPr>
          </a:lstStyle>
          <a:p>
            <a:pPr/>
            <a:r>
              <a:t>Maqueda NF 2010, Scotti RSI 2012</a:t>
            </a:r>
          </a:p>
        </p:txBody>
      </p:sp>
      <p:sp>
        <p:nvSpPr>
          <p:cNvPr id="175" name="Shape 175"/>
          <p:cNvSpPr/>
          <p:nvPr/>
        </p:nvSpPr>
        <p:spPr>
          <a:xfrm>
            <a:off x="21492801" y="1629038"/>
            <a:ext cx="2891706" cy="568764"/>
          </a:xfrm>
          <a:prstGeom prst="rect">
            <a:avLst/>
          </a:prstGeom>
          <a:solidFill>
            <a:schemeClr val="accent6">
              <a:lumOff val="18921"/>
            </a:schemeClr>
          </a:solidFill>
          <a:ln w="12700">
            <a:miter lim="400000"/>
          </a:ln>
          <a:extLst>
            <a:ext uri="{C572A759-6A51-4108-AA02-DFA0A04FC94B}">
              <ma14:wrappingTextBoxFlag xmlns:ma14="http://schemas.microsoft.com/office/mac/drawingml/2011/main" val="1"/>
            </a:ext>
          </a:extLst>
        </p:spPr>
        <p:txBody>
          <a:bodyPr tIns="91439" bIns="91439" anchor="ctr"/>
          <a:lstStyle>
            <a:lvl1pPr algn="l" defTabSz="1285875">
              <a:defRPr sz="2700">
                <a:solidFill>
                  <a:srgbClr val="000000"/>
                </a:solidFill>
                <a:uFillTx/>
                <a:latin typeface="Arial"/>
                <a:ea typeface="Arial"/>
                <a:cs typeface="Arial"/>
                <a:sym typeface="Arial"/>
              </a:defRPr>
            </a:lvl1pPr>
          </a:lstStyle>
          <a:p>
            <a:pPr/>
            <a:r>
              <a:t>Charge #2,#3,#4</a:t>
            </a:r>
          </a:p>
        </p:txBody>
      </p:sp>
      <p:sp>
        <p:nvSpPr>
          <p:cNvPr id="176" name="Shape 176"/>
          <p:cNvSpPr/>
          <p:nvPr/>
        </p:nvSpPr>
        <p:spPr>
          <a:xfrm>
            <a:off x="18931539" y="4650452"/>
            <a:ext cx="5147589" cy="8940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defRPr sz="2300">
                <a:solidFill>
                  <a:srgbClr val="000000"/>
                </a:solidFill>
              </a:defRPr>
            </a:pPr>
            <a:r>
              <a:t>Zweben NF 2015 and PPCF 2016 </a:t>
            </a:r>
          </a:p>
          <a:p>
            <a:pPr>
              <a:defRPr sz="2300">
                <a:solidFill>
                  <a:srgbClr val="000000"/>
                </a:solidFill>
              </a:defRPr>
            </a:pPr>
            <a:r>
              <a:t>for summary of NSTX GPI SOL results</a:t>
            </a:r>
          </a:p>
        </p:txBody>
      </p:sp>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 name="Shape 178"/>
          <p:cNvSpPr/>
          <p:nvPr>
            <p:ph type="title"/>
          </p:nvPr>
        </p:nvSpPr>
        <p:spPr>
          <a:xfrm>
            <a:off x="-104437" y="16269"/>
            <a:ext cx="24521890" cy="1837929"/>
          </a:xfrm>
          <a:prstGeom prst="rect">
            <a:avLst/>
          </a:prstGeom>
        </p:spPr>
        <p:txBody>
          <a:bodyPr/>
          <a:lstStyle>
            <a:lvl1pPr defTabSz="720090">
              <a:defRPr sz="5656"/>
            </a:lvl1pPr>
          </a:lstStyle>
          <a:p>
            <a:pPr/>
            <a:r>
              <a:t>NSTX-U will have excellent pedestal turbulence diagnostics coverage as well as state-of-art simulation codes</a:t>
            </a:r>
          </a:p>
        </p:txBody>
      </p:sp>
      <p:sp>
        <p:nvSpPr>
          <p:cNvPr id="179" name="Shape 179"/>
          <p:cNvSpPr/>
          <p:nvPr>
            <p:ph type="body" idx="1"/>
          </p:nvPr>
        </p:nvSpPr>
        <p:spPr>
          <a:xfrm>
            <a:off x="86062" y="2063901"/>
            <a:ext cx="24211876" cy="10617198"/>
          </a:xfrm>
          <a:prstGeom prst="rect">
            <a:avLst/>
          </a:prstGeom>
        </p:spPr>
        <p:txBody>
          <a:bodyPr/>
          <a:lstStyle/>
          <a:p>
            <a:pPr marL="261257" indent="-261257">
              <a:defRPr sz="3600"/>
            </a:pPr>
          </a:p>
          <a:p>
            <a:pPr>
              <a:defRPr b="1" sz="4200"/>
            </a:pPr>
            <a:r>
              <a:t>Pedestal turbulence has been shown (see backup slide 17) to exhibit robust observation suggesting robust physics at play in standard R/a ➠ that could be extended in ST</a:t>
            </a:r>
          </a:p>
          <a:p>
            <a:pPr lvl="1" marL="489857" indent="-261257">
              <a:buChar char="•"/>
              <a:defRPr sz="3600"/>
            </a:pPr>
            <a:r>
              <a:t>University of Wisconsin will have BES channels aimed at the pedestal to resolve </a:t>
            </a:r>
            <a:r>
              <a:rPr u="sng"/>
              <a:t>low-k</a:t>
            </a:r>
            <a:r>
              <a:t> density fluctuations</a:t>
            </a:r>
          </a:p>
          <a:p>
            <a:pPr lvl="1" marL="489857" indent="-261257">
              <a:buChar char="•"/>
              <a:defRPr sz="3600"/>
            </a:pPr>
            <a:r>
              <a:t>The UCLA Team will be providing </a:t>
            </a:r>
            <a:r>
              <a:rPr u="sng"/>
              <a:t>intermediate-k</a:t>
            </a:r>
            <a:r>
              <a:t> density (DBS) and magnetic(CPS) fluctuations, as well as fixed frequency reflectometers</a:t>
            </a:r>
          </a:p>
          <a:p>
            <a:pPr lvl="1" marL="489857" indent="-261257">
              <a:buChar char="•"/>
              <a:defRPr sz="3600"/>
            </a:pPr>
            <a:r>
              <a:t>UC-Davis in collaboration PPPL will provide </a:t>
            </a:r>
            <a:r>
              <a:rPr u="sng"/>
              <a:t>high-k </a:t>
            </a:r>
            <a:r>
              <a:t>and 2D imaging </a:t>
            </a:r>
            <a:r>
              <a:rPr u="sng"/>
              <a:t>low-k</a:t>
            </a:r>
            <a:r>
              <a:t> density fluctuations</a:t>
            </a:r>
          </a:p>
          <a:p>
            <a:pPr lvl="1" marL="489857" indent="-261257">
              <a:buChar char="•"/>
              <a:defRPr sz="3600"/>
            </a:pPr>
            <a:r>
              <a:t>Collaboration with PSFC plan to install the Mirror Langmuir probes</a:t>
            </a:r>
          </a:p>
          <a:p>
            <a:pPr marL="261257" indent="-261257">
              <a:defRPr b="1" sz="3600"/>
            </a:pPr>
          </a:p>
          <a:p>
            <a:pPr marL="261257" indent="-261257">
              <a:defRPr b="1" sz="3600"/>
            </a:pPr>
          </a:p>
          <a:p>
            <a:pPr>
              <a:defRPr b="1" sz="4200"/>
            </a:pPr>
            <a:r>
              <a:t>Pedestal simulations will support the turbulence measurements by identifying the fluctuations and associated transport</a:t>
            </a:r>
          </a:p>
          <a:p>
            <a:pPr lvl="1" marL="489857" indent="-261257">
              <a:buChar char="•"/>
              <a:defRPr sz="3600"/>
            </a:pPr>
            <a:r>
              <a:t>CGYRO; GENE &amp; XGC1</a:t>
            </a:r>
          </a:p>
        </p:txBody>
      </p:sp>
      <p:sp>
        <p:nvSpPr>
          <p:cNvPr id="180" name="Shape 18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1" name="Shape 181"/>
          <p:cNvSpPr/>
          <p:nvPr/>
        </p:nvSpPr>
        <p:spPr>
          <a:xfrm>
            <a:off x="22418711" y="1318331"/>
            <a:ext cx="1940528" cy="568764"/>
          </a:xfrm>
          <a:prstGeom prst="rect">
            <a:avLst/>
          </a:prstGeom>
          <a:solidFill>
            <a:schemeClr val="accent6">
              <a:lumOff val="18921"/>
            </a:schemeClr>
          </a:solidFill>
          <a:ln w="12700">
            <a:miter lim="400000"/>
          </a:ln>
          <a:extLst>
            <a:ext uri="{C572A759-6A51-4108-AA02-DFA0A04FC94B}">
              <ma14:wrappingTextBoxFlag xmlns:ma14="http://schemas.microsoft.com/office/mac/drawingml/2011/main" val="1"/>
            </a:ext>
          </a:extLst>
        </p:spPr>
        <p:txBody>
          <a:bodyPr tIns="91439" bIns="91439" anchor="ctr"/>
          <a:lstStyle>
            <a:lvl1pPr algn="l" defTabSz="1285875">
              <a:defRPr sz="2700">
                <a:solidFill>
                  <a:srgbClr val="000000"/>
                </a:solidFill>
                <a:uFillTx/>
                <a:latin typeface="Arial"/>
                <a:ea typeface="Arial"/>
                <a:cs typeface="Arial"/>
                <a:sym typeface="Arial"/>
              </a:defRPr>
            </a:lvl1pPr>
          </a:lstStyle>
          <a:p>
            <a:pPr/>
            <a:r>
              <a:t>Charge #3</a:t>
            </a:r>
          </a:p>
        </p:txBody>
      </p:sp>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Shape 183"/>
          <p:cNvSpPr/>
          <p:nvPr>
            <p:ph type="title"/>
          </p:nvPr>
        </p:nvSpPr>
        <p:spPr>
          <a:xfrm>
            <a:off x="-25629" y="71001"/>
            <a:ext cx="24435258" cy="1602946"/>
          </a:xfrm>
          <a:prstGeom prst="rect">
            <a:avLst/>
          </a:prstGeom>
        </p:spPr>
        <p:txBody>
          <a:bodyPr/>
          <a:lstStyle>
            <a:lvl1pPr defTabSz="681513">
              <a:defRPr sz="5406"/>
            </a:lvl1pPr>
          </a:lstStyle>
          <a:p>
            <a:pPr/>
            <a:r>
              <a:t>NSTX-U will provide world class pedestal evolution diagnosis and control</a:t>
            </a:r>
          </a:p>
        </p:txBody>
      </p:sp>
      <p:sp>
        <p:nvSpPr>
          <p:cNvPr id="184" name="Shape 184"/>
          <p:cNvSpPr/>
          <p:nvPr>
            <p:ph type="body" idx="1"/>
          </p:nvPr>
        </p:nvSpPr>
        <p:spPr>
          <a:xfrm>
            <a:off x="198173" y="2191342"/>
            <a:ext cx="15449359" cy="10362315"/>
          </a:xfrm>
          <a:prstGeom prst="rect">
            <a:avLst/>
          </a:prstGeom>
        </p:spPr>
        <p:txBody>
          <a:bodyPr/>
          <a:lstStyle/>
          <a:p>
            <a:pPr marL="240356" indent="-240356" defTabSz="1183005">
              <a:spcBef>
                <a:spcPts val="800"/>
              </a:spcBef>
              <a:defRPr b="1" sz="4140"/>
            </a:pPr>
            <a:r>
              <a:t>World leading pedestal diagnosis of inter-ELM cycle with the Pulsed Burst Laser System (PBLS) (up 20 kHz rep rate)</a:t>
            </a:r>
          </a:p>
          <a:p>
            <a:pPr marL="240356" indent="-240356" defTabSz="1183005">
              <a:spcBef>
                <a:spcPts val="800"/>
              </a:spcBef>
              <a:defRPr sz="4140"/>
            </a:pPr>
          </a:p>
          <a:p>
            <a:pPr marL="240356" indent="-240356" defTabSz="1183005">
              <a:spcBef>
                <a:spcPts val="800"/>
              </a:spcBef>
              <a:defRPr b="1" sz="4140"/>
            </a:pPr>
            <a:r>
              <a:t>ELM mitigation via ELM pace-making with a number of actuators</a:t>
            </a:r>
          </a:p>
          <a:p>
            <a:pPr lvl="1" marL="450668" indent="-240356" defTabSz="1183005">
              <a:spcBef>
                <a:spcPts val="800"/>
              </a:spcBef>
              <a:buChar char="•"/>
              <a:defRPr sz="4140"/>
            </a:pPr>
            <a:r>
              <a:t>Impurity granule injector (B, Li, C, …)</a:t>
            </a:r>
          </a:p>
          <a:p>
            <a:pPr lvl="1" marL="450668" indent="-240356" defTabSz="1183005">
              <a:spcBef>
                <a:spcPts val="800"/>
              </a:spcBef>
              <a:buChar char="•"/>
              <a:defRPr sz="4140"/>
            </a:pPr>
            <a:r>
              <a:t>Magnetic perturbations</a:t>
            </a:r>
          </a:p>
          <a:p>
            <a:pPr lvl="1" marL="450668" indent="-240356" defTabSz="1183005">
              <a:spcBef>
                <a:spcPts val="800"/>
              </a:spcBef>
              <a:buChar char="•"/>
              <a:defRPr sz="4140"/>
            </a:pPr>
            <a:r>
              <a:t>Vertical jogs</a:t>
            </a:r>
          </a:p>
          <a:p>
            <a:pPr lvl="1" marL="450668" indent="-240356" defTabSz="1183005">
              <a:spcBef>
                <a:spcPts val="800"/>
              </a:spcBef>
              <a:buChar char="•"/>
              <a:defRPr sz="4140"/>
            </a:pPr>
          </a:p>
          <a:p>
            <a:pPr marL="240356" indent="-240356" defTabSz="1183005">
              <a:spcBef>
                <a:spcPts val="800"/>
              </a:spcBef>
              <a:defRPr b="1" sz="4140"/>
            </a:pPr>
            <a:r>
              <a:t>ELM elimination via low-Z injection</a:t>
            </a:r>
          </a:p>
          <a:p>
            <a:pPr marL="240356" indent="-240356" defTabSz="1183005">
              <a:spcBef>
                <a:spcPts val="800"/>
              </a:spcBef>
              <a:defRPr sz="4140"/>
            </a:pPr>
          </a:p>
          <a:p>
            <a:pPr marL="240356" indent="-240356" defTabSz="1183005">
              <a:spcBef>
                <a:spcPts val="800"/>
              </a:spcBef>
              <a:defRPr sz="4140"/>
            </a:pPr>
          </a:p>
          <a:p>
            <a:pPr marL="240356" indent="-240356" defTabSz="1183005">
              <a:spcBef>
                <a:spcPts val="800"/>
              </a:spcBef>
              <a:defRPr b="1" sz="4140"/>
            </a:pPr>
            <a:r>
              <a:t>Prospects for advanced control of pedestal with PBLS and actuators</a:t>
            </a:r>
          </a:p>
        </p:txBody>
      </p:sp>
      <p:sp>
        <p:nvSpPr>
          <p:cNvPr id="185" name="Shape 18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01" name="Group 201"/>
          <p:cNvGrpSpPr/>
          <p:nvPr/>
        </p:nvGrpSpPr>
        <p:grpSpPr>
          <a:xfrm>
            <a:off x="17810049" y="3323942"/>
            <a:ext cx="6379511" cy="7931644"/>
            <a:chOff x="0" y="0"/>
            <a:chExt cx="6379509" cy="7931642"/>
          </a:xfrm>
        </p:grpSpPr>
        <p:sp>
          <p:nvSpPr>
            <p:cNvPr id="186" name="Shape 186"/>
            <p:cNvSpPr/>
            <p:nvPr/>
          </p:nvSpPr>
          <p:spPr>
            <a:xfrm>
              <a:off x="5947073" y="5011331"/>
              <a:ext cx="153269" cy="1357522"/>
            </a:xfrm>
            <a:prstGeom prst="rect">
              <a:avLst/>
            </a:prstGeom>
            <a:noFill/>
            <a:ln w="38100" cap="flat">
              <a:solidFill>
                <a:srgbClr val="000000"/>
              </a:solidFill>
              <a:prstDash val="solid"/>
              <a:round/>
            </a:ln>
            <a:effectLst/>
          </p:spPr>
          <p:txBody>
            <a:bodyPr wrap="square" lIns="91439" tIns="91439" rIns="91439" bIns="91439" numCol="1" anchor="ctr">
              <a:noAutofit/>
            </a:bodyPr>
            <a:lstStyle/>
            <a:p>
              <a:pPr defTabSz="914400">
                <a:defRPr sz="1800">
                  <a:solidFill>
                    <a:srgbClr val="FFFFFF"/>
                  </a:solidFill>
                  <a:uFillTx/>
                </a:defRPr>
              </a:pPr>
            </a:p>
          </p:txBody>
        </p:sp>
        <p:sp>
          <p:nvSpPr>
            <p:cNvPr id="187" name="Shape 187"/>
            <p:cNvSpPr/>
            <p:nvPr/>
          </p:nvSpPr>
          <p:spPr>
            <a:xfrm>
              <a:off x="5947073" y="5129567"/>
              <a:ext cx="153269" cy="1121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defTabSz="914400">
                <a:defRPr sz="3600">
                  <a:solidFill>
                    <a:srgbClr val="FFFFFF"/>
                  </a:solidFill>
                  <a:uFillTx/>
                </a:defRPr>
              </a:lvl1pPr>
            </a:lstStyle>
            <a:p>
              <a:pPr/>
              <a:r>
                <a:t>``</a:t>
              </a:r>
            </a:p>
          </p:txBody>
        </p:sp>
        <p:grpSp>
          <p:nvGrpSpPr>
            <p:cNvPr id="200" name="Group 200"/>
            <p:cNvGrpSpPr/>
            <p:nvPr/>
          </p:nvGrpSpPr>
          <p:grpSpPr>
            <a:xfrm>
              <a:off x="0" y="0"/>
              <a:ext cx="6379510" cy="7931643"/>
              <a:chOff x="0" y="0"/>
              <a:chExt cx="6379509" cy="7931642"/>
            </a:xfrm>
          </p:grpSpPr>
          <p:sp>
            <p:nvSpPr>
              <p:cNvPr id="188" name="Shape 188"/>
              <p:cNvSpPr/>
              <p:nvPr/>
            </p:nvSpPr>
            <p:spPr>
              <a:xfrm>
                <a:off x="5897808" y="4628160"/>
                <a:ext cx="481702" cy="1"/>
              </a:xfrm>
              <a:prstGeom prst="line">
                <a:avLst/>
              </a:prstGeom>
              <a:noFill/>
              <a:ln w="12700" cap="flat">
                <a:solidFill>
                  <a:srgbClr val="000000"/>
                </a:solidFill>
                <a:prstDash val="solid"/>
                <a:round/>
                <a:tailEnd type="triangle" w="med" len="med"/>
              </a:ln>
              <a:effectLst/>
            </p:spPr>
            <p:txBody>
              <a:bodyPr wrap="square" lIns="91439" tIns="91439" rIns="91439" bIns="91439" numCol="1" anchor="t">
                <a:noAutofit/>
              </a:bodyPr>
              <a:lstStyle/>
              <a:p>
                <a:pPr algn="l" defTabSz="914400">
                  <a:defRPr sz="4800">
                    <a:solidFill>
                      <a:srgbClr val="000000"/>
                    </a:solidFill>
                    <a:uFillTx/>
                  </a:defRPr>
                </a:pPr>
              </a:p>
            </p:txBody>
          </p:sp>
          <p:grpSp>
            <p:nvGrpSpPr>
              <p:cNvPr id="199" name="Group 199"/>
              <p:cNvGrpSpPr/>
              <p:nvPr/>
            </p:nvGrpSpPr>
            <p:grpSpPr>
              <a:xfrm>
                <a:off x="0" y="0"/>
                <a:ext cx="6054088" cy="7931643"/>
                <a:chOff x="0" y="0"/>
                <a:chExt cx="6054087" cy="7931642"/>
              </a:xfrm>
            </p:grpSpPr>
            <p:pic>
              <p:nvPicPr>
                <p:cNvPr id="189" name="image.png"/>
                <p:cNvPicPr>
                  <a:picLocks noChangeAspect="1"/>
                </p:cNvPicPr>
                <p:nvPr/>
              </p:nvPicPr>
              <p:blipFill>
                <a:blip r:embed="rId2">
                  <a:extLst/>
                </a:blip>
                <a:srcRect l="48257" t="0" r="27034" b="0"/>
                <a:stretch>
                  <a:fillRect/>
                </a:stretch>
              </p:blipFill>
              <p:spPr>
                <a:xfrm>
                  <a:off x="1745874" y="0"/>
                  <a:ext cx="2799888" cy="7931643"/>
                </a:xfrm>
                <a:prstGeom prst="rect">
                  <a:avLst/>
                </a:prstGeom>
                <a:ln w="12700" cap="flat">
                  <a:noFill/>
                  <a:miter lim="400000"/>
                </a:ln>
                <a:effectLst/>
              </p:spPr>
            </p:pic>
            <p:sp>
              <p:nvSpPr>
                <p:cNvPr id="190" name="Shape 190"/>
                <p:cNvSpPr/>
                <p:nvPr/>
              </p:nvSpPr>
              <p:spPr>
                <a:xfrm>
                  <a:off x="4085955" y="5263129"/>
                  <a:ext cx="1861118" cy="853925"/>
                </a:xfrm>
                <a:prstGeom prst="rect">
                  <a:avLst/>
                </a:prstGeom>
                <a:noFill/>
                <a:ln w="38100" cap="flat">
                  <a:solidFill>
                    <a:srgbClr val="000000"/>
                  </a:solidFill>
                  <a:prstDash val="solid"/>
                  <a:round/>
                </a:ln>
                <a:effectLst/>
              </p:spPr>
              <p:txBody>
                <a:bodyPr wrap="square" lIns="91439" tIns="91439" rIns="91439" bIns="91439" numCol="1" anchor="ctr">
                  <a:noAutofit/>
                </a:bodyPr>
                <a:lstStyle/>
                <a:p>
                  <a:pPr defTabSz="914400">
                    <a:defRPr sz="3600">
                      <a:solidFill>
                        <a:srgbClr val="FFFFFF"/>
                      </a:solidFill>
                      <a:uFillTx/>
                    </a:defRPr>
                  </a:pPr>
                </a:p>
              </p:txBody>
            </p:sp>
            <p:sp>
              <p:nvSpPr>
                <p:cNvPr id="191" name="Shape 191"/>
                <p:cNvSpPr/>
                <p:nvPr/>
              </p:nvSpPr>
              <p:spPr>
                <a:xfrm>
                  <a:off x="4085955" y="5370417"/>
                  <a:ext cx="1861118" cy="6393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defTabSz="914400">
                    <a:defRPr sz="3600">
                      <a:solidFill>
                        <a:srgbClr val="FFFFFF"/>
                      </a:solidFill>
                      <a:uFillTx/>
                    </a:defRPr>
                  </a:lvl1pPr>
                </a:lstStyle>
                <a:p>
                  <a:pPr/>
                  <a:r>
                    <a:t>``</a:t>
                  </a:r>
                </a:p>
              </p:txBody>
            </p:sp>
            <p:sp>
              <p:nvSpPr>
                <p:cNvPr id="192" name="Shape 192"/>
                <p:cNvSpPr/>
                <p:nvPr/>
              </p:nvSpPr>
              <p:spPr>
                <a:xfrm>
                  <a:off x="4545761" y="790974"/>
                  <a:ext cx="1508327" cy="10115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p>
                  <a:pPr algn="l" defTabSz="914400">
                    <a:defRPr sz="2500">
                      <a:solidFill>
                        <a:srgbClr val="000000"/>
                      </a:solidFill>
                      <a:uFillTx/>
                      <a:latin typeface="Calibri"/>
                      <a:ea typeface="Calibri"/>
                      <a:cs typeface="Calibri"/>
                      <a:sym typeface="Calibri"/>
                    </a:defRPr>
                  </a:pPr>
                  <a:r>
                    <a:t>Dropper </a:t>
                  </a:r>
                </a:p>
                <a:p>
                  <a:pPr algn="l" defTabSz="914400">
                    <a:defRPr sz="2500">
                      <a:solidFill>
                        <a:srgbClr val="000000"/>
                      </a:solidFill>
                      <a:uFillTx/>
                      <a:latin typeface="Calibri"/>
                      <a:ea typeface="Calibri"/>
                      <a:cs typeface="Calibri"/>
                      <a:sym typeface="Calibri"/>
                    </a:defRPr>
                  </a:pPr>
                  <a:r>
                    <a:t>housing</a:t>
                  </a:r>
                </a:p>
              </p:txBody>
            </p:sp>
            <p:sp>
              <p:nvSpPr>
                <p:cNvPr id="193" name="Shape 193"/>
                <p:cNvSpPr/>
                <p:nvPr/>
              </p:nvSpPr>
              <p:spPr>
                <a:xfrm>
                  <a:off x="0" y="473490"/>
                  <a:ext cx="1928959" cy="1011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p>
                  <a:pPr defTabSz="914400">
                    <a:defRPr sz="2500">
                      <a:solidFill>
                        <a:srgbClr val="000000"/>
                      </a:solidFill>
                      <a:uFillTx/>
                      <a:latin typeface="Calibri"/>
                      <a:ea typeface="Calibri"/>
                      <a:cs typeface="Calibri"/>
                      <a:sym typeface="Calibri"/>
                    </a:defRPr>
                  </a:pPr>
                  <a:r>
                    <a:t>Rotary</a:t>
                  </a:r>
                </a:p>
                <a:p>
                  <a:pPr defTabSz="914400">
                    <a:defRPr sz="2500">
                      <a:solidFill>
                        <a:srgbClr val="000000"/>
                      </a:solidFill>
                      <a:uFillTx/>
                      <a:latin typeface="Calibri"/>
                      <a:ea typeface="Calibri"/>
                      <a:cs typeface="Calibri"/>
                      <a:sym typeface="Calibri"/>
                    </a:defRPr>
                  </a:pPr>
                  <a:r>
                    <a:t>Size selector</a:t>
                  </a:r>
                </a:p>
              </p:txBody>
            </p:sp>
            <p:sp>
              <p:nvSpPr>
                <p:cNvPr id="194" name="Shape 194"/>
                <p:cNvSpPr/>
                <p:nvPr/>
              </p:nvSpPr>
              <p:spPr>
                <a:xfrm flipV="1">
                  <a:off x="1368178" y="6814973"/>
                  <a:ext cx="1387628" cy="539177"/>
                </a:xfrm>
                <a:prstGeom prst="line">
                  <a:avLst/>
                </a:prstGeom>
                <a:noFill/>
                <a:ln w="12700" cap="flat">
                  <a:solidFill>
                    <a:srgbClr val="000000"/>
                  </a:solidFill>
                  <a:prstDash val="solid"/>
                  <a:round/>
                  <a:tailEnd type="triangle" w="med" len="med"/>
                </a:ln>
                <a:effectLst/>
              </p:spPr>
              <p:txBody>
                <a:bodyPr wrap="square" lIns="91439" tIns="91439" rIns="91439" bIns="91439" numCol="1" anchor="t">
                  <a:noAutofit/>
                </a:bodyPr>
                <a:lstStyle/>
                <a:p>
                  <a:pPr algn="l" defTabSz="914400">
                    <a:defRPr sz="4800">
                      <a:solidFill>
                        <a:srgbClr val="000000"/>
                      </a:solidFill>
                      <a:uFillTx/>
                    </a:defRPr>
                  </a:pPr>
                </a:p>
              </p:txBody>
            </p:sp>
            <p:sp>
              <p:nvSpPr>
                <p:cNvPr id="195" name="Shape 195"/>
                <p:cNvSpPr/>
                <p:nvPr/>
              </p:nvSpPr>
              <p:spPr>
                <a:xfrm>
                  <a:off x="433377" y="7184459"/>
                  <a:ext cx="1538433" cy="5846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defTabSz="914400">
                    <a:defRPr sz="2500">
                      <a:solidFill>
                        <a:srgbClr val="000000"/>
                      </a:solidFill>
                      <a:uFillTx/>
                      <a:latin typeface="Calibri"/>
                      <a:ea typeface="Calibri"/>
                      <a:cs typeface="Calibri"/>
                      <a:sym typeface="Calibri"/>
                    </a:defRPr>
                  </a:lvl1pPr>
                </a:lstStyle>
                <a:p>
                  <a:pPr/>
                  <a:r>
                    <a:t>Air motor</a:t>
                  </a:r>
                </a:p>
              </p:txBody>
            </p:sp>
            <p:sp>
              <p:nvSpPr>
                <p:cNvPr id="196" name="Shape 196"/>
                <p:cNvSpPr/>
                <p:nvPr/>
              </p:nvSpPr>
              <p:spPr>
                <a:xfrm>
                  <a:off x="1368177" y="4628160"/>
                  <a:ext cx="1223412" cy="845715"/>
                </a:xfrm>
                <a:prstGeom prst="line">
                  <a:avLst/>
                </a:prstGeom>
                <a:noFill/>
                <a:ln w="12700" cap="flat">
                  <a:solidFill>
                    <a:srgbClr val="000000"/>
                  </a:solidFill>
                  <a:prstDash val="solid"/>
                  <a:round/>
                  <a:tailEnd type="triangle" w="med" len="med"/>
                </a:ln>
                <a:effectLst/>
              </p:spPr>
              <p:txBody>
                <a:bodyPr wrap="square" lIns="91439" tIns="91439" rIns="91439" bIns="91439" numCol="1" anchor="t">
                  <a:noAutofit/>
                </a:bodyPr>
                <a:lstStyle/>
                <a:p>
                  <a:pPr algn="l" defTabSz="914400">
                    <a:defRPr sz="4800">
                      <a:solidFill>
                        <a:srgbClr val="000000"/>
                      </a:solidFill>
                      <a:uFillTx/>
                    </a:defRPr>
                  </a:pPr>
                </a:p>
              </p:txBody>
            </p:sp>
            <p:sp>
              <p:nvSpPr>
                <p:cNvPr id="197" name="Shape 197"/>
                <p:cNvSpPr/>
                <p:nvPr/>
              </p:nvSpPr>
              <p:spPr>
                <a:xfrm>
                  <a:off x="215790" y="4042455"/>
                  <a:ext cx="1352322" cy="5846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defTabSz="914400">
                    <a:defRPr sz="2500">
                      <a:solidFill>
                        <a:srgbClr val="000000"/>
                      </a:solidFill>
                      <a:uFillTx/>
                      <a:latin typeface="Calibri"/>
                      <a:ea typeface="Calibri"/>
                      <a:cs typeface="Calibri"/>
                      <a:sym typeface="Calibri"/>
                    </a:defRPr>
                  </a:lvl1pPr>
                </a:lstStyle>
                <a:p>
                  <a:pPr/>
                  <a:r>
                    <a:t>Impeller</a:t>
                  </a:r>
                </a:p>
              </p:txBody>
            </p:sp>
            <p:sp>
              <p:nvSpPr>
                <p:cNvPr id="198" name="Shape 198"/>
                <p:cNvSpPr/>
                <p:nvPr/>
              </p:nvSpPr>
              <p:spPr>
                <a:xfrm>
                  <a:off x="4721986" y="4335307"/>
                  <a:ext cx="1224028" cy="5846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defTabSz="914400">
                    <a:defRPr sz="2500">
                      <a:solidFill>
                        <a:srgbClr val="000000"/>
                      </a:solidFill>
                      <a:uFillTx/>
                      <a:latin typeface="Calibri"/>
                      <a:ea typeface="Calibri"/>
                      <a:cs typeface="Calibri"/>
                      <a:sym typeface="Calibri"/>
                    </a:defRPr>
                  </a:lvl1pPr>
                </a:lstStyle>
                <a:p>
                  <a:pPr/>
                  <a:r>
                    <a:t>NSTX-U</a:t>
                  </a:r>
                </a:p>
              </p:txBody>
            </p:sp>
          </p:grpSp>
        </p:grpSp>
      </p:grpSp>
      <p:pic>
        <p:nvPicPr>
          <p:cNvPr id="202" name="pasted-image-enhanced.png"/>
          <p:cNvPicPr>
            <a:picLocks noChangeAspect="1"/>
          </p:cNvPicPr>
          <p:nvPr/>
        </p:nvPicPr>
        <p:blipFill>
          <a:blip r:embed="rId3">
            <a:extLst/>
          </a:blip>
          <a:stretch>
            <a:fillRect/>
          </a:stretch>
        </p:blipFill>
        <p:spPr>
          <a:xfrm>
            <a:off x="11358347" y="6420956"/>
            <a:ext cx="6180128" cy="4120086"/>
          </a:xfrm>
          <a:prstGeom prst="rect">
            <a:avLst/>
          </a:prstGeom>
          <a:ln w="12700">
            <a:solidFill>
              <a:srgbClr val="4A7EBB"/>
            </a:solidFill>
          </a:ln>
        </p:spPr>
      </p:pic>
      <p:sp>
        <p:nvSpPr>
          <p:cNvPr id="203" name="Shape 203"/>
          <p:cNvSpPr/>
          <p:nvPr/>
        </p:nvSpPr>
        <p:spPr>
          <a:xfrm>
            <a:off x="11209966" y="5831796"/>
            <a:ext cx="6836211" cy="6527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285875">
              <a:spcBef>
                <a:spcPts val="900"/>
              </a:spcBef>
              <a:buFont typeface="Arial"/>
              <a:defRPr b="1" sz="3000">
                <a:solidFill>
                  <a:srgbClr val="000000"/>
                </a:solidFill>
                <a:uFillTx/>
              </a:defRPr>
            </a:lvl1pPr>
          </a:lstStyle>
          <a:p>
            <a:pPr/>
            <a:r>
              <a:t>Pulsed Burst Laser System (PBLS) </a:t>
            </a:r>
          </a:p>
        </p:txBody>
      </p:sp>
      <p:sp>
        <p:nvSpPr>
          <p:cNvPr id="204" name="Shape 204"/>
          <p:cNvSpPr/>
          <p:nvPr/>
        </p:nvSpPr>
        <p:spPr>
          <a:xfrm>
            <a:off x="21761760" y="1239579"/>
            <a:ext cx="2597863" cy="652781"/>
          </a:xfrm>
          <a:prstGeom prst="rect">
            <a:avLst/>
          </a:prstGeom>
          <a:solidFill>
            <a:schemeClr val="accent6">
              <a:lumOff val="18921"/>
            </a:schemeClr>
          </a:solidFill>
          <a:ln w="12700">
            <a:miter lim="400000"/>
          </a:ln>
          <a:extLst>
            <a:ext uri="{C572A759-6A51-4108-AA02-DFA0A04FC94B}">
              <ma14:wrappingTextBoxFlag xmlns:ma14="http://schemas.microsoft.com/office/mac/drawingml/2011/main" val="1"/>
            </a:ext>
          </a:extLst>
        </p:spPr>
        <p:txBody>
          <a:bodyPr tIns="91439" bIns="91439" anchor="ctr"/>
          <a:lstStyle>
            <a:lvl1pPr algn="l" defTabSz="1285875">
              <a:defRPr sz="2700">
                <a:solidFill>
                  <a:srgbClr val="000000"/>
                </a:solidFill>
                <a:uFillTx/>
                <a:latin typeface="Arial"/>
                <a:ea typeface="Arial"/>
                <a:cs typeface="Arial"/>
                <a:sym typeface="Arial"/>
              </a:defRPr>
            </a:lvl1pPr>
          </a:lstStyle>
          <a:p>
            <a:pPr/>
            <a:r>
              <a:t>Charge #2 &amp; #3</a:t>
            </a:r>
          </a:p>
        </p:txBody>
      </p:sp>
      <p:sp>
        <p:nvSpPr>
          <p:cNvPr id="205" name="Shape 205"/>
          <p:cNvSpPr/>
          <p:nvPr/>
        </p:nvSpPr>
        <p:spPr>
          <a:xfrm>
            <a:off x="15175824" y="6595109"/>
            <a:ext cx="2302814" cy="5257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sz="2200">
                <a:solidFill>
                  <a:srgbClr val="FFFFFF"/>
                </a:solidFill>
              </a:defRPr>
            </a:lvl1pPr>
          </a:lstStyle>
          <a:p>
            <a:pPr/>
            <a:r>
              <a:t>Diallo ECA 2013</a:t>
            </a:r>
          </a:p>
        </p:txBody>
      </p:sp>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 name="Shape 207"/>
          <p:cNvSpPr/>
          <p:nvPr>
            <p:ph type="title"/>
          </p:nvPr>
        </p:nvSpPr>
        <p:spPr>
          <a:xfrm>
            <a:off x="50571" y="-23328"/>
            <a:ext cx="24282858" cy="1881317"/>
          </a:xfrm>
          <a:prstGeom prst="rect">
            <a:avLst/>
          </a:prstGeom>
        </p:spPr>
        <p:txBody>
          <a:bodyPr/>
          <a:lstStyle>
            <a:lvl1pPr defTabSz="732948">
              <a:defRPr sz="5814"/>
            </a:lvl1pPr>
          </a:lstStyle>
          <a:p>
            <a:pPr/>
            <a:r>
              <a:t>NSTX-U will address important questions for H-mode pedestal in fusion science</a:t>
            </a:r>
          </a:p>
        </p:txBody>
      </p:sp>
      <p:sp>
        <p:nvSpPr>
          <p:cNvPr id="208" name="Shape 208"/>
          <p:cNvSpPr/>
          <p:nvPr>
            <p:ph type="body" idx="1"/>
          </p:nvPr>
        </p:nvSpPr>
        <p:spPr>
          <a:xfrm>
            <a:off x="86062" y="1873730"/>
            <a:ext cx="24253746" cy="10879898"/>
          </a:xfrm>
          <a:prstGeom prst="rect">
            <a:avLst/>
          </a:prstGeom>
        </p:spPr>
        <p:txBody>
          <a:bodyPr/>
          <a:lstStyle/>
          <a:p>
            <a:pPr marL="256031" indent="-256031" defTabSz="1260157">
              <a:defRPr b="1" sz="4410"/>
            </a:pPr>
          </a:p>
          <a:p>
            <a:pPr marL="256031" indent="-256031" defTabSz="1260157">
              <a:defRPr b="1" sz="4410"/>
            </a:pPr>
            <a:r>
              <a:t>High B</a:t>
            </a:r>
            <a:r>
              <a:rPr baseline="-5999"/>
              <a:t>t</a:t>
            </a:r>
            <a:r>
              <a:t> and I</a:t>
            </a:r>
            <a:r>
              <a:rPr baseline="-5999"/>
              <a:t>p</a:t>
            </a:r>
            <a:r>
              <a:t>, and access to strong shaping will extend pedestal structure studies to low collisionality, and high pressures</a:t>
            </a:r>
          </a:p>
          <a:p>
            <a:pPr lvl="1" marL="480059" indent="-256031" defTabSz="1260157">
              <a:buClr>
                <a:srgbClr val="0433FF"/>
              </a:buClr>
              <a:buChar char="-"/>
              <a:defRPr sz="4410"/>
            </a:pPr>
            <a:r>
              <a:t>Access to low 𝜈 will enable to disentangle the roles of ideal MHD and resistive MHD in  ELM stability, an unresolved puzzle from NSTX</a:t>
            </a:r>
          </a:p>
          <a:p>
            <a:pPr lvl="1" marL="480059" indent="-256031" defTabSz="1260157">
              <a:buClr>
                <a:srgbClr val="0433FF"/>
              </a:buClr>
              <a:buChar char="-"/>
              <a:defRPr sz="4410"/>
            </a:pPr>
            <a:r>
              <a:t>Wide range of shaping (δ =  0.3-0.8, 𝜅= 1.8 to 2.7, squareness 0 to 0.5, double-null vs single-null) will enable unique tests of edge stability at low R/a </a:t>
            </a:r>
          </a:p>
          <a:p>
            <a:pPr lvl="1" marL="480059" indent="-256031" defTabSz="1260157">
              <a:buClr>
                <a:srgbClr val="0433FF"/>
              </a:buClr>
              <a:buChar char="-"/>
              <a:defRPr sz="4410"/>
            </a:pPr>
            <a:r>
              <a:t>Higher I</a:t>
            </a:r>
            <a:r>
              <a:rPr baseline="-5999"/>
              <a:t>p</a:t>
            </a:r>
            <a:r>
              <a:t>, B</a:t>
            </a:r>
            <a:r>
              <a:rPr baseline="-5999"/>
              <a:t>t</a:t>
            </a:r>
            <a:r>
              <a:t> in NSTX-U will increase previous pedestal pressure by 3-5x</a:t>
            </a:r>
          </a:p>
          <a:p>
            <a:pPr marL="256031" indent="-256031" defTabSz="1260157">
              <a:defRPr b="1" sz="4410"/>
            </a:pPr>
          </a:p>
          <a:p>
            <a:pPr marL="256031" indent="-256031" defTabSz="1260157">
              <a:defRPr b="1" sz="4410"/>
            </a:pPr>
            <a:r>
              <a:t>Develop predictive pedestal model (EPED-like) for ST, and answer open EPED questions independent of R/a </a:t>
            </a:r>
          </a:p>
          <a:p>
            <a:pPr lvl="1" marL="480059" indent="-256031" defTabSz="1260157">
              <a:buClr>
                <a:srgbClr val="0433FF"/>
              </a:buClr>
              <a:buChar char="-"/>
              <a:defRPr sz="4410"/>
            </a:pPr>
            <a:r>
              <a:t>NSTX-U will explore the pedestal width scaling different from conventional aspect ratio</a:t>
            </a:r>
          </a:p>
          <a:p>
            <a:pPr lvl="1" marL="480059" indent="-256031" defTabSz="1260157">
              <a:buClr>
                <a:srgbClr val="0433FF"/>
              </a:buClr>
              <a:buChar char="-"/>
              <a:defRPr sz="4410"/>
            </a:pPr>
            <a:r>
              <a:t>Lithium coating will be used to manipulate recycling and density profile to understand pedestal stability and performance</a:t>
            </a:r>
          </a:p>
        </p:txBody>
      </p:sp>
      <p:sp>
        <p:nvSpPr>
          <p:cNvPr id="209" name="Shape 20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0" name="Shape 210"/>
          <p:cNvSpPr/>
          <p:nvPr/>
        </p:nvSpPr>
        <p:spPr>
          <a:xfrm>
            <a:off x="22473744" y="9534176"/>
            <a:ext cx="1940528" cy="568764"/>
          </a:xfrm>
          <a:prstGeom prst="rect">
            <a:avLst/>
          </a:prstGeom>
          <a:solidFill>
            <a:schemeClr val="accent6">
              <a:lumOff val="18921"/>
            </a:schemeClr>
          </a:solidFill>
          <a:ln w="12700">
            <a:miter lim="400000"/>
          </a:ln>
          <a:extLst>
            <a:ext uri="{C572A759-6A51-4108-AA02-DFA0A04FC94B}">
              <ma14:wrappingTextBoxFlag xmlns:ma14="http://schemas.microsoft.com/office/mac/drawingml/2011/main" val="1"/>
            </a:ext>
          </a:extLst>
        </p:spPr>
        <p:txBody>
          <a:bodyPr tIns="91439" bIns="91439" anchor="ctr"/>
          <a:lstStyle>
            <a:lvl1pPr algn="l" defTabSz="1285875">
              <a:defRPr sz="2700">
                <a:solidFill>
                  <a:srgbClr val="000000"/>
                </a:solidFill>
                <a:uFillTx/>
                <a:latin typeface="Arial"/>
                <a:ea typeface="Arial"/>
                <a:cs typeface="Arial"/>
                <a:sym typeface="Arial"/>
              </a:defRPr>
            </a:lvl1pPr>
          </a:lstStyle>
          <a:p>
            <a:pPr/>
            <a:r>
              <a:t>Charge #2</a:t>
            </a:r>
          </a:p>
        </p:txBody>
      </p:sp>
      <p:sp>
        <p:nvSpPr>
          <p:cNvPr id="211" name="Shape 211"/>
          <p:cNvSpPr/>
          <p:nvPr/>
        </p:nvSpPr>
        <p:spPr>
          <a:xfrm>
            <a:off x="22473744" y="3422752"/>
            <a:ext cx="1940528" cy="568764"/>
          </a:xfrm>
          <a:prstGeom prst="rect">
            <a:avLst/>
          </a:prstGeom>
          <a:solidFill>
            <a:schemeClr val="accent6">
              <a:lumOff val="18921"/>
            </a:schemeClr>
          </a:solidFill>
          <a:ln w="12700">
            <a:miter lim="400000"/>
          </a:ln>
          <a:extLst>
            <a:ext uri="{C572A759-6A51-4108-AA02-DFA0A04FC94B}">
              <ma14:wrappingTextBoxFlag xmlns:ma14="http://schemas.microsoft.com/office/mac/drawingml/2011/main" val="1"/>
            </a:ext>
          </a:extLst>
        </p:spPr>
        <p:txBody>
          <a:bodyPr tIns="91439" bIns="91439" anchor="ctr"/>
          <a:lstStyle>
            <a:lvl1pPr algn="l" defTabSz="1285875">
              <a:defRPr sz="2700">
                <a:solidFill>
                  <a:srgbClr val="000000"/>
                </a:solidFill>
                <a:uFillTx/>
                <a:latin typeface="Arial"/>
                <a:ea typeface="Arial"/>
                <a:cs typeface="Arial"/>
                <a:sym typeface="Arial"/>
              </a:defRPr>
            </a:lvl1pPr>
          </a:lstStyle>
          <a:p>
            <a:pPr/>
            <a:r>
              <a:t>Charge #3</a:t>
            </a:r>
          </a:p>
        </p:txBody>
      </p:sp>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3" name="Shape 213"/>
          <p:cNvSpPr/>
          <p:nvPr>
            <p:ph type="title"/>
          </p:nvPr>
        </p:nvSpPr>
        <p:spPr>
          <a:prstGeom prst="rect">
            <a:avLst/>
          </a:prstGeom>
        </p:spPr>
        <p:txBody>
          <a:bodyPr/>
          <a:lstStyle/>
          <a:p>
            <a:pPr/>
          </a:p>
        </p:txBody>
      </p:sp>
      <p:sp>
        <p:nvSpPr>
          <p:cNvPr id="214" name="Shape 214"/>
          <p:cNvSpPr/>
          <p:nvPr>
            <p:ph type="body" idx="1"/>
          </p:nvPr>
        </p:nvSpPr>
        <p:spPr>
          <a:prstGeom prst="rect">
            <a:avLst/>
          </a:prstGeom>
        </p:spPr>
        <p:txBody>
          <a:bodyPr/>
          <a:lstStyle/>
          <a:p>
            <a:pPr/>
          </a:p>
        </p:txBody>
      </p:sp>
      <p:sp>
        <p:nvSpPr>
          <p:cNvPr id="215" name="Shape 21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6" name="Shape 216"/>
          <p:cNvSpPr/>
          <p:nvPr/>
        </p:nvSpPr>
        <p:spPr>
          <a:xfrm>
            <a:off x="9707937" y="6658609"/>
            <a:ext cx="4968127" cy="17576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b="1" sz="10100"/>
            </a:lvl1pPr>
          </a:lstStyle>
          <a:p>
            <a:pPr/>
            <a:r>
              <a:t>Backup</a:t>
            </a:r>
          </a:p>
        </p:txBody>
      </p:sp>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Shape 218"/>
          <p:cNvSpPr/>
          <p:nvPr>
            <p:ph type="title"/>
          </p:nvPr>
        </p:nvSpPr>
        <p:spPr>
          <a:prstGeom prst="rect">
            <a:avLst/>
          </a:prstGeom>
        </p:spPr>
        <p:txBody>
          <a:bodyPr/>
          <a:lstStyle>
            <a:lvl1pPr defTabSz="642937">
              <a:defRPr sz="5100"/>
            </a:lvl1pPr>
          </a:lstStyle>
          <a:p>
            <a:pPr/>
            <a:r>
              <a:t>Pedestal fluctuations are observed to clamp the temperature pedestal gradient: robust physics at play that can be extended to strongly shaped ST</a:t>
            </a:r>
          </a:p>
        </p:txBody>
      </p:sp>
      <p:sp>
        <p:nvSpPr>
          <p:cNvPr id="219" name="Shape 219"/>
          <p:cNvSpPr/>
          <p:nvPr>
            <p:ph type="body" sz="quarter" idx="1"/>
          </p:nvPr>
        </p:nvSpPr>
        <p:spPr>
          <a:xfrm>
            <a:off x="50571" y="1937385"/>
            <a:ext cx="24282859" cy="2496148"/>
          </a:xfrm>
          <a:prstGeom prst="rect">
            <a:avLst/>
          </a:prstGeom>
        </p:spPr>
        <p:txBody>
          <a:bodyPr/>
          <a:lstStyle>
            <a:lvl1pPr marL="146304" indent="-146304" defTabSz="720090">
              <a:spcBef>
                <a:spcPts val="500"/>
              </a:spcBef>
              <a:defRPr b="1" sz="3584"/>
            </a:lvl1pPr>
            <a:lvl2pPr marL="274320" indent="-146304" defTabSz="720090">
              <a:spcBef>
                <a:spcPts val="500"/>
              </a:spcBef>
              <a:buChar char="-"/>
              <a:defRPr sz="3584"/>
            </a:lvl2pPr>
          </a:lstStyle>
          <a:p>
            <a:pPr/>
            <a:r>
              <a:t>C-Mod, DIII-D, AUG, EAST, HL2A clearly showed the existence of quasi-coherent fluctuations correlating with pedestal evolution</a:t>
            </a:r>
          </a:p>
          <a:p>
            <a:pPr lvl="1"/>
            <a:r>
              <a:t>Density pedestal recovers faster than temperature that is clamped by edge-localized electromagnetic quasi-coherent fluctuations</a:t>
            </a:r>
          </a:p>
        </p:txBody>
      </p:sp>
      <p:sp>
        <p:nvSpPr>
          <p:cNvPr id="220" name="Shape 22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43" name="Group 243"/>
          <p:cNvGrpSpPr/>
          <p:nvPr/>
        </p:nvGrpSpPr>
        <p:grpSpPr>
          <a:xfrm>
            <a:off x="342182" y="4106346"/>
            <a:ext cx="24410989" cy="8858930"/>
            <a:chOff x="0" y="0"/>
            <a:chExt cx="24410987" cy="8858928"/>
          </a:xfrm>
        </p:grpSpPr>
        <p:grpSp>
          <p:nvGrpSpPr>
            <p:cNvPr id="241" name="Group 241"/>
            <p:cNvGrpSpPr/>
            <p:nvPr/>
          </p:nvGrpSpPr>
          <p:grpSpPr>
            <a:xfrm>
              <a:off x="-1" y="0"/>
              <a:ext cx="24410989" cy="8858929"/>
              <a:chOff x="0" y="0"/>
              <a:chExt cx="24410987" cy="8858928"/>
            </a:xfrm>
          </p:grpSpPr>
          <p:pic>
            <p:nvPicPr>
              <p:cNvPr id="221" name="High_current_evol_ampli_QCF.pdf"/>
              <p:cNvPicPr>
                <a:picLocks noChangeAspect="1"/>
              </p:cNvPicPr>
              <p:nvPr/>
            </p:nvPicPr>
            <p:blipFill>
              <a:blip r:embed="rId2">
                <a:extLst/>
              </a:blip>
              <a:stretch>
                <a:fillRect/>
              </a:stretch>
            </p:blipFill>
            <p:spPr>
              <a:xfrm>
                <a:off x="16125580" y="1061819"/>
                <a:ext cx="8285408" cy="6724855"/>
              </a:xfrm>
              <a:prstGeom prst="rect">
                <a:avLst/>
              </a:prstGeom>
              <a:ln w="12700" cap="flat">
                <a:noFill/>
                <a:round/>
              </a:ln>
              <a:effectLst/>
            </p:spPr>
          </p:pic>
          <p:grpSp>
            <p:nvGrpSpPr>
              <p:cNvPr id="240" name="Group 240"/>
              <p:cNvGrpSpPr/>
              <p:nvPr/>
            </p:nvGrpSpPr>
            <p:grpSpPr>
              <a:xfrm>
                <a:off x="0" y="0"/>
                <a:ext cx="23775600" cy="8858929"/>
                <a:chOff x="0" y="0"/>
                <a:chExt cx="23775599" cy="8858928"/>
              </a:xfrm>
            </p:grpSpPr>
            <p:sp>
              <p:nvSpPr>
                <p:cNvPr id="222" name="Shape 222"/>
                <p:cNvSpPr/>
                <p:nvPr/>
              </p:nvSpPr>
              <p:spPr>
                <a:xfrm>
                  <a:off x="16897811" y="0"/>
                  <a:ext cx="6428470" cy="22538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noAutofit/>
                </a:bodyPr>
                <a:lstStyle/>
                <a:p>
                  <a:pPr marL="81280" marR="81280" defTabSz="910828">
                    <a:defRPr b="1" sz="3400">
                      <a:solidFill>
                        <a:srgbClr val="000000"/>
                      </a:solidFill>
                      <a:uFill>
                        <a:solidFill>
                          <a:srgbClr val="000000"/>
                        </a:solidFill>
                      </a:uFill>
                    </a:defRPr>
                  </a:pPr>
                  <a:r>
                    <a:t>Evolution of </a:t>
                  </a:r>
                  <a:r>
                    <a:rPr>
                      <a:solidFill>
                        <a:srgbClr val="FF2600"/>
                      </a:solidFill>
                      <a:uFill>
                        <a:solidFill>
                          <a:srgbClr val="FF2600"/>
                        </a:solidFill>
                      </a:uFill>
                    </a:rPr>
                    <a:t>QCF amplitude</a:t>
                  </a:r>
                  <a:r>
                    <a:t>  and </a:t>
                  </a:r>
                  <a:r>
                    <a:rPr>
                      <a:solidFill>
                        <a:srgbClr val="4433FF"/>
                      </a:solidFill>
                      <a:uFill>
                        <a:solidFill>
                          <a:srgbClr val="4433FF"/>
                        </a:solidFill>
                      </a:uFill>
                    </a:rPr>
                    <a:t>Temperature gradient</a:t>
                  </a:r>
                </a:p>
              </p:txBody>
            </p:sp>
            <p:sp>
              <p:nvSpPr>
                <p:cNvPr id="223" name="Shape 223"/>
                <p:cNvSpPr/>
                <p:nvPr/>
              </p:nvSpPr>
              <p:spPr>
                <a:xfrm>
                  <a:off x="16801284" y="1576640"/>
                  <a:ext cx="5632926" cy="1635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noAutofit/>
                </a:bodyPr>
                <a:lstStyle/>
                <a:p>
                  <a:pPr marL="81280" marR="81280" algn="l" defTabSz="910828">
                    <a:defRPr sz="5000">
                      <a:solidFill>
                        <a:srgbClr val="4353FF"/>
                      </a:solidFill>
                      <a:uFill>
                        <a:solidFill>
                          <a:srgbClr val="4353FF"/>
                        </a:solidFill>
                      </a:uFill>
                    </a:defRPr>
                  </a:pPr>
                  <a:r>
                    <a:t>∇T</a:t>
                  </a:r>
                  <a:r>
                    <a:rPr baseline="-5999"/>
                    <a:t>e</a:t>
                  </a:r>
                  <a:r>
                    <a:t>[keV/m]</a:t>
                  </a:r>
                </a:p>
              </p:txBody>
            </p:sp>
            <p:sp>
              <p:nvSpPr>
                <p:cNvPr id="224" name="Shape 224"/>
                <p:cNvSpPr/>
                <p:nvPr/>
              </p:nvSpPr>
              <p:spPr>
                <a:xfrm>
                  <a:off x="18237655" y="6847923"/>
                  <a:ext cx="7425" cy="1472965"/>
                </a:xfrm>
                <a:prstGeom prst="line">
                  <a:avLst/>
                </a:prstGeom>
                <a:noFill/>
                <a:ln w="63500" cap="flat">
                  <a:solidFill>
                    <a:srgbClr val="007600"/>
                  </a:solidFill>
                  <a:prstDash val="solid"/>
                  <a:round/>
                  <a:headEnd type="stealth" w="med" len="med"/>
                </a:ln>
                <a:effectLst/>
              </p:spPr>
              <p:txBody>
                <a:bodyPr wrap="square" lIns="0" tIns="0" rIns="0" bIns="0" numCol="1" anchor="t">
                  <a:noAutofit/>
                </a:bodyPr>
                <a:lstStyle/>
                <a:p>
                  <a:pPr algn="l" defTabSz="642937">
                    <a:defRPr sz="1600">
                      <a:solidFill>
                        <a:srgbClr val="000000"/>
                      </a:solidFill>
                      <a:uFillTx/>
                      <a:latin typeface="+mn-lt"/>
                      <a:ea typeface="+mn-ea"/>
                      <a:cs typeface="+mn-cs"/>
                      <a:sym typeface="Helvetica"/>
                    </a:defRPr>
                  </a:pPr>
                </a:p>
              </p:txBody>
            </p:sp>
            <p:sp>
              <p:nvSpPr>
                <p:cNvPr id="225" name="Shape 225"/>
                <p:cNvSpPr/>
                <p:nvPr/>
              </p:nvSpPr>
              <p:spPr>
                <a:xfrm>
                  <a:off x="19005363" y="7867115"/>
                  <a:ext cx="4770237" cy="9918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noAutofit/>
                </a:bodyPr>
                <a:lstStyle>
                  <a:lvl1pPr marL="81280" marR="81280" algn="l" defTabSz="910828">
                    <a:defRPr b="1" sz="4200">
                      <a:solidFill>
                        <a:srgbClr val="007600"/>
                      </a:solidFill>
                      <a:uFill>
                        <a:solidFill>
                          <a:srgbClr val="007600"/>
                        </a:solidFill>
                      </a:uFill>
                    </a:defRPr>
                  </a:lvl1pPr>
                </a:lstStyle>
                <a:p>
                  <a:pPr/>
                  <a:r>
                    <a:t>onset of QCF</a:t>
                  </a:r>
                </a:p>
              </p:txBody>
            </p:sp>
            <p:grpSp>
              <p:nvGrpSpPr>
                <p:cNvPr id="228" name="Group 228"/>
                <p:cNvGrpSpPr/>
                <p:nvPr/>
              </p:nvGrpSpPr>
              <p:grpSpPr>
                <a:xfrm>
                  <a:off x="18183786" y="5139524"/>
                  <a:ext cx="5015030" cy="1635572"/>
                  <a:chOff x="0" y="0"/>
                  <a:chExt cx="5015028" cy="1635570"/>
                </a:xfrm>
              </p:grpSpPr>
              <p:sp>
                <p:nvSpPr>
                  <p:cNvPr id="226" name="Shape 226"/>
                  <p:cNvSpPr/>
                  <p:nvPr/>
                </p:nvSpPr>
                <p:spPr>
                  <a:xfrm flipV="1">
                    <a:off x="0" y="0"/>
                    <a:ext cx="2721017" cy="1635571"/>
                  </a:xfrm>
                  <a:prstGeom prst="line">
                    <a:avLst/>
                  </a:prstGeom>
                  <a:noFill/>
                  <a:ln w="63500" cap="flat">
                    <a:solidFill>
                      <a:srgbClr val="00F900"/>
                    </a:solidFill>
                    <a:prstDash val="solid"/>
                    <a:round/>
                  </a:ln>
                  <a:effectLst/>
                </p:spPr>
                <p:txBody>
                  <a:bodyPr wrap="square" lIns="0" tIns="0" rIns="0" bIns="0" numCol="1" anchor="t">
                    <a:noAutofit/>
                  </a:bodyPr>
                  <a:lstStyle/>
                  <a:p>
                    <a:pPr algn="l" defTabSz="642937">
                      <a:defRPr sz="1600">
                        <a:solidFill>
                          <a:srgbClr val="000000"/>
                        </a:solidFill>
                        <a:uFillTx/>
                        <a:latin typeface="+mn-lt"/>
                        <a:ea typeface="+mn-ea"/>
                        <a:cs typeface="+mn-cs"/>
                        <a:sym typeface="Helvetica"/>
                      </a:defRPr>
                    </a:pPr>
                  </a:p>
                </p:txBody>
              </p:sp>
              <p:sp>
                <p:nvSpPr>
                  <p:cNvPr id="227" name="Shape 227"/>
                  <p:cNvSpPr/>
                  <p:nvPr/>
                </p:nvSpPr>
                <p:spPr>
                  <a:xfrm>
                    <a:off x="2690477" y="12994"/>
                    <a:ext cx="2324553" cy="10187"/>
                  </a:xfrm>
                  <a:prstGeom prst="line">
                    <a:avLst/>
                  </a:prstGeom>
                  <a:noFill/>
                  <a:ln w="63500" cap="flat">
                    <a:solidFill>
                      <a:srgbClr val="00F900"/>
                    </a:solidFill>
                    <a:prstDash val="solid"/>
                    <a:round/>
                  </a:ln>
                  <a:effectLst/>
                </p:spPr>
                <p:txBody>
                  <a:bodyPr wrap="square" lIns="0" tIns="0" rIns="0" bIns="0" numCol="1" anchor="t">
                    <a:noAutofit/>
                  </a:bodyPr>
                  <a:lstStyle/>
                  <a:p>
                    <a:pPr algn="l" defTabSz="642937">
                      <a:defRPr sz="1600">
                        <a:solidFill>
                          <a:srgbClr val="000000"/>
                        </a:solidFill>
                        <a:uFillTx/>
                        <a:latin typeface="+mn-lt"/>
                        <a:ea typeface="+mn-ea"/>
                        <a:cs typeface="+mn-cs"/>
                        <a:sym typeface="Helvetica"/>
                      </a:defRPr>
                    </a:pPr>
                  </a:p>
                </p:txBody>
              </p:sp>
            </p:grpSp>
            <p:sp>
              <p:nvSpPr>
                <p:cNvPr id="229" name="Shape 229"/>
                <p:cNvSpPr/>
                <p:nvPr/>
              </p:nvSpPr>
              <p:spPr>
                <a:xfrm>
                  <a:off x="18249097" y="8275594"/>
                  <a:ext cx="802529" cy="1"/>
                </a:xfrm>
                <a:prstGeom prst="line">
                  <a:avLst/>
                </a:prstGeom>
                <a:noFill/>
                <a:ln w="63500" cap="flat">
                  <a:solidFill>
                    <a:srgbClr val="007600"/>
                  </a:solidFill>
                  <a:prstDash val="solid"/>
                  <a:round/>
                  <a:tailEnd type="triangle" w="med" len="sm"/>
                </a:ln>
                <a:effectLst/>
              </p:spPr>
              <p:txBody>
                <a:bodyPr wrap="square" lIns="0" tIns="0" rIns="0" bIns="0" numCol="1" anchor="t">
                  <a:noAutofit/>
                </a:bodyPr>
                <a:lstStyle/>
                <a:p>
                  <a:pPr algn="l" defTabSz="642937">
                    <a:defRPr sz="1600">
                      <a:solidFill>
                        <a:srgbClr val="000000"/>
                      </a:solidFill>
                      <a:uFillTx/>
                      <a:latin typeface="+mn-lt"/>
                      <a:ea typeface="+mn-ea"/>
                      <a:cs typeface="+mn-cs"/>
                      <a:sym typeface="Helvetica"/>
                    </a:defRPr>
                  </a:pPr>
                </a:p>
              </p:txBody>
            </p:sp>
            <p:grpSp>
              <p:nvGrpSpPr>
                <p:cNvPr id="232" name="Group 232" descr=" 13"/>
                <p:cNvGrpSpPr/>
                <p:nvPr/>
              </p:nvGrpSpPr>
              <p:grpSpPr>
                <a:xfrm>
                  <a:off x="0" y="945327"/>
                  <a:ext cx="8625696" cy="6480001"/>
                  <a:chOff x="0" y="0"/>
                  <a:chExt cx="8625695" cy="6480000"/>
                </a:xfrm>
              </p:grpSpPr>
              <p:sp>
                <p:nvSpPr>
                  <p:cNvPr id="230" name="Shape 230"/>
                  <p:cNvSpPr/>
                  <p:nvPr/>
                </p:nvSpPr>
                <p:spPr>
                  <a:xfrm>
                    <a:off x="2139350" y="165599"/>
                    <a:ext cx="1311217" cy="595035"/>
                  </a:xfrm>
                  <a:prstGeom prst="rect">
                    <a:avLst/>
                  </a:prstGeom>
                  <a:solidFill>
                    <a:srgbClr val="3399FF"/>
                  </a:solidFill>
                  <a:ln w="12700" cap="flat">
                    <a:noFill/>
                    <a:miter lim="400000"/>
                  </a:ln>
                  <a:effectLst/>
                </p:spPr>
                <p:txBody>
                  <a:bodyPr wrap="square" lIns="91439" tIns="91439" rIns="91439" bIns="91439" numCol="1" anchor="t">
                    <a:noAutofit/>
                  </a:bodyPr>
                  <a:lstStyle/>
                  <a:p>
                    <a:pPr marL="685800" indent="-685800" algn="l" defTabSz="1828800">
                      <a:spcBef>
                        <a:spcPts val="900"/>
                      </a:spcBef>
                      <a:defRPr baseline="-15500" sz="4000">
                        <a:solidFill>
                          <a:srgbClr val="000000"/>
                        </a:solidFill>
                        <a:uFillTx/>
                        <a:latin typeface="Arial"/>
                        <a:ea typeface="Arial"/>
                        <a:cs typeface="Arial"/>
                        <a:sym typeface="Arial"/>
                      </a:defRPr>
                    </a:pPr>
                  </a:p>
                </p:txBody>
              </p:sp>
              <p:pic>
                <p:nvPicPr>
                  <p:cNvPr id="231" name="image36.png"/>
                  <p:cNvPicPr>
                    <a:picLocks noChangeAspect="1"/>
                  </p:cNvPicPr>
                  <p:nvPr/>
                </p:nvPicPr>
                <p:blipFill>
                  <a:blip r:embed="rId3">
                    <a:extLst/>
                  </a:blip>
                  <a:stretch>
                    <a:fillRect/>
                  </a:stretch>
                </p:blipFill>
                <p:spPr>
                  <a:xfrm>
                    <a:off x="0" y="-1"/>
                    <a:ext cx="8625696" cy="6480002"/>
                  </a:xfrm>
                  <a:prstGeom prst="rect">
                    <a:avLst/>
                  </a:prstGeom>
                  <a:ln w="12700" cap="flat">
                    <a:noFill/>
                    <a:miter lim="400000"/>
                  </a:ln>
                  <a:effectLst/>
                </p:spPr>
              </p:pic>
            </p:grpSp>
            <p:pic>
              <p:nvPicPr>
                <p:cNvPr id="233" name="Banner_fluck.pdf"/>
                <p:cNvPicPr>
                  <a:picLocks noChangeAspect="1"/>
                </p:cNvPicPr>
                <p:nvPr/>
              </p:nvPicPr>
              <p:blipFill>
                <a:blip r:embed="rId4">
                  <a:extLst/>
                </a:blip>
                <a:stretch>
                  <a:fillRect/>
                </a:stretch>
              </p:blipFill>
              <p:spPr>
                <a:xfrm>
                  <a:off x="8964515" y="135342"/>
                  <a:ext cx="6822247" cy="8577809"/>
                </a:xfrm>
                <a:prstGeom prst="rect">
                  <a:avLst/>
                </a:prstGeom>
                <a:ln w="12700" cap="flat">
                  <a:noFill/>
                  <a:round/>
                </a:ln>
                <a:effectLst/>
              </p:spPr>
            </p:pic>
            <p:grpSp>
              <p:nvGrpSpPr>
                <p:cNvPr id="236" name="Group 236"/>
                <p:cNvGrpSpPr/>
                <p:nvPr/>
              </p:nvGrpSpPr>
              <p:grpSpPr>
                <a:xfrm>
                  <a:off x="14849124" y="208834"/>
                  <a:ext cx="937637" cy="927101"/>
                  <a:chOff x="0" y="0"/>
                  <a:chExt cx="937635" cy="927100"/>
                </a:xfrm>
              </p:grpSpPr>
              <p:sp>
                <p:nvSpPr>
                  <p:cNvPr id="234" name="Shape 234"/>
                  <p:cNvSpPr/>
                  <p:nvPr/>
                </p:nvSpPr>
                <p:spPr>
                  <a:xfrm>
                    <a:off x="0" y="0"/>
                    <a:ext cx="927101" cy="927100"/>
                  </a:xfrm>
                  <a:prstGeom prst="rect">
                    <a:avLst/>
                  </a:prstGeom>
                  <a:solidFill>
                    <a:srgbClr val="FFFFFF"/>
                  </a:solidFill>
                  <a:ln w="9525" cap="flat">
                    <a:noFill/>
                    <a:round/>
                  </a:ln>
                  <a:effectLst/>
                </p:spPr>
                <p:txBody>
                  <a:bodyPr wrap="square" lIns="50800" tIns="50800" rIns="50800" bIns="50800" numCol="1" anchor="ctr">
                    <a:noAutofit/>
                  </a:bodyPr>
                  <a:lstStyle/>
                  <a:p>
                    <a:pPr marL="57799" marR="57799" algn="l" defTabSz="647700">
                      <a:defRPr sz="3400">
                        <a:solidFill>
                          <a:srgbClr val="000000"/>
                        </a:solidFill>
                        <a:uFill>
                          <a:solidFill>
                            <a:srgbClr val="000000"/>
                          </a:solidFill>
                        </a:uFill>
                      </a:defRPr>
                    </a:pPr>
                  </a:p>
                </p:txBody>
              </p:sp>
              <p:pic>
                <p:nvPicPr>
                  <p:cNvPr id="235" name="image.png"/>
                  <p:cNvPicPr>
                    <a:picLocks noChangeAspect="1"/>
                  </p:cNvPicPr>
                  <p:nvPr/>
                </p:nvPicPr>
                <p:blipFill>
                  <a:blip r:embed="rId5">
                    <a:extLst/>
                  </a:blip>
                  <a:stretch>
                    <a:fillRect/>
                  </a:stretch>
                </p:blipFill>
                <p:spPr>
                  <a:xfrm>
                    <a:off x="63211" y="21070"/>
                    <a:ext cx="874425" cy="874425"/>
                  </a:xfrm>
                  <a:prstGeom prst="rect">
                    <a:avLst/>
                  </a:prstGeom>
                  <a:ln w="9525" cap="flat">
                    <a:noFill/>
                    <a:round/>
                  </a:ln>
                  <a:effectLst/>
                </p:spPr>
              </p:pic>
            </p:grpSp>
            <p:grpSp>
              <p:nvGrpSpPr>
                <p:cNvPr id="239" name="Group 239"/>
                <p:cNvGrpSpPr/>
                <p:nvPr/>
              </p:nvGrpSpPr>
              <p:grpSpPr>
                <a:xfrm>
                  <a:off x="13765556" y="4378802"/>
                  <a:ext cx="1308262" cy="698502"/>
                  <a:chOff x="0" y="0"/>
                  <a:chExt cx="1308261" cy="698500"/>
                </a:xfrm>
              </p:grpSpPr>
              <p:sp>
                <p:nvSpPr>
                  <p:cNvPr id="237" name="Shape 237"/>
                  <p:cNvSpPr/>
                  <p:nvPr/>
                </p:nvSpPr>
                <p:spPr>
                  <a:xfrm>
                    <a:off x="0" y="0"/>
                    <a:ext cx="1308262" cy="679485"/>
                  </a:xfrm>
                  <a:prstGeom prst="rect">
                    <a:avLst/>
                  </a:prstGeom>
                  <a:solidFill>
                    <a:srgbClr val="FFFFFF"/>
                  </a:solidFill>
                  <a:ln w="9525" cap="flat">
                    <a:noFill/>
                    <a:round/>
                  </a:ln>
                  <a:effectLst/>
                </p:spPr>
                <p:txBody>
                  <a:bodyPr wrap="square" lIns="50800" tIns="50800" rIns="50800" bIns="50800" numCol="1" anchor="ctr">
                    <a:noAutofit/>
                  </a:bodyPr>
                  <a:lstStyle/>
                  <a:p>
                    <a:pPr marL="57799" marR="57799" algn="l" defTabSz="647700">
                      <a:defRPr sz="3400">
                        <a:solidFill>
                          <a:srgbClr val="000000"/>
                        </a:solidFill>
                        <a:uFill>
                          <a:solidFill>
                            <a:srgbClr val="000000"/>
                          </a:solidFill>
                        </a:uFill>
                      </a:defRPr>
                    </a:pPr>
                  </a:p>
                </p:txBody>
              </p:sp>
              <p:pic>
                <p:nvPicPr>
                  <p:cNvPr id="238" name="DIII-D.png"/>
                  <p:cNvPicPr>
                    <a:picLocks noChangeAspect="1"/>
                  </p:cNvPicPr>
                  <p:nvPr/>
                </p:nvPicPr>
                <p:blipFill>
                  <a:blip r:embed="rId6">
                    <a:extLst/>
                  </a:blip>
                  <a:stretch>
                    <a:fillRect/>
                  </a:stretch>
                </p:blipFill>
                <p:spPr>
                  <a:xfrm>
                    <a:off x="8873" y="8873"/>
                    <a:ext cx="1222373" cy="689628"/>
                  </a:xfrm>
                  <a:prstGeom prst="rect">
                    <a:avLst/>
                  </a:prstGeom>
                  <a:ln w="12700" cap="flat">
                    <a:noFill/>
                    <a:miter lim="400000"/>
                  </a:ln>
                  <a:effectLst/>
                </p:spPr>
              </p:pic>
            </p:grpSp>
          </p:grpSp>
        </p:grpSp>
        <p:pic>
          <p:nvPicPr>
            <p:cNvPr id="242" name="image3.png" descr="AUG_2b_logo"/>
            <p:cNvPicPr>
              <a:picLocks noChangeAspect="1"/>
            </p:cNvPicPr>
            <p:nvPr/>
          </p:nvPicPr>
          <p:blipFill>
            <a:blip r:embed="rId7">
              <a:extLst/>
            </a:blip>
            <a:stretch>
              <a:fillRect/>
            </a:stretch>
          </p:blipFill>
          <p:spPr>
            <a:xfrm>
              <a:off x="6145891" y="5387578"/>
              <a:ext cx="1028881" cy="1045920"/>
            </a:xfrm>
            <a:prstGeom prst="rect">
              <a:avLst/>
            </a:prstGeom>
            <a:ln w="12700" cap="flat">
              <a:noFill/>
              <a:miter lim="400000"/>
            </a:ln>
            <a:effectLst/>
          </p:spPr>
        </p:pic>
      </p:grpSp>
      <p:grpSp>
        <p:nvGrpSpPr>
          <p:cNvPr id="246" name="Group 246"/>
          <p:cNvGrpSpPr/>
          <p:nvPr/>
        </p:nvGrpSpPr>
        <p:grpSpPr>
          <a:xfrm>
            <a:off x="23032600" y="10226145"/>
            <a:ext cx="1308262" cy="698502"/>
            <a:chOff x="0" y="0"/>
            <a:chExt cx="1308261" cy="698500"/>
          </a:xfrm>
        </p:grpSpPr>
        <p:sp>
          <p:nvSpPr>
            <p:cNvPr id="244" name="Shape 244"/>
            <p:cNvSpPr/>
            <p:nvPr/>
          </p:nvSpPr>
          <p:spPr>
            <a:xfrm>
              <a:off x="0" y="0"/>
              <a:ext cx="1308262" cy="679485"/>
            </a:xfrm>
            <a:prstGeom prst="rect">
              <a:avLst/>
            </a:prstGeom>
            <a:solidFill>
              <a:srgbClr val="FFFFFF"/>
            </a:solidFill>
            <a:ln w="9525" cap="flat">
              <a:noFill/>
              <a:round/>
            </a:ln>
            <a:effectLst/>
          </p:spPr>
          <p:txBody>
            <a:bodyPr wrap="square" lIns="50800" tIns="50800" rIns="50800" bIns="50800" numCol="1" anchor="ctr">
              <a:noAutofit/>
            </a:bodyPr>
            <a:lstStyle/>
            <a:p>
              <a:pPr marL="57799" marR="57799" algn="l" defTabSz="647700">
                <a:defRPr sz="3400">
                  <a:solidFill>
                    <a:srgbClr val="000000"/>
                  </a:solidFill>
                  <a:uFill>
                    <a:solidFill>
                      <a:srgbClr val="000000"/>
                    </a:solidFill>
                  </a:uFill>
                </a:defRPr>
              </a:pPr>
            </a:p>
          </p:txBody>
        </p:sp>
        <p:pic>
          <p:nvPicPr>
            <p:cNvPr id="245" name="DIII-D.png"/>
            <p:cNvPicPr>
              <a:picLocks noChangeAspect="1"/>
            </p:cNvPicPr>
            <p:nvPr/>
          </p:nvPicPr>
          <p:blipFill>
            <a:blip r:embed="rId6">
              <a:extLst/>
            </a:blip>
            <a:stretch>
              <a:fillRect/>
            </a:stretch>
          </p:blipFill>
          <p:spPr>
            <a:xfrm>
              <a:off x="8873" y="8873"/>
              <a:ext cx="1222373" cy="689628"/>
            </a:xfrm>
            <a:prstGeom prst="rect">
              <a:avLst/>
            </a:prstGeom>
            <a:ln w="12700" cap="flat">
              <a:noFill/>
              <a:miter lim="400000"/>
            </a:ln>
            <a:effectLst/>
          </p:spPr>
        </p:pic>
      </p:grpSp>
      <p:sp>
        <p:nvSpPr>
          <p:cNvPr id="247" name="Shape 247"/>
          <p:cNvSpPr/>
          <p:nvPr/>
        </p:nvSpPr>
        <p:spPr>
          <a:xfrm>
            <a:off x="22450388" y="1422445"/>
            <a:ext cx="1940529" cy="568763"/>
          </a:xfrm>
          <a:prstGeom prst="rect">
            <a:avLst/>
          </a:prstGeom>
          <a:solidFill>
            <a:schemeClr val="accent6">
              <a:lumOff val="18921"/>
            </a:schemeClr>
          </a:solidFill>
          <a:ln w="12700">
            <a:miter lim="400000"/>
          </a:ln>
          <a:extLst>
            <a:ext uri="{C572A759-6A51-4108-AA02-DFA0A04FC94B}">
              <ma14:wrappingTextBoxFlag xmlns:ma14="http://schemas.microsoft.com/office/mac/drawingml/2011/main" val="1"/>
            </a:ext>
          </a:extLst>
        </p:spPr>
        <p:txBody>
          <a:bodyPr tIns="91439" bIns="91439" anchor="ctr"/>
          <a:lstStyle>
            <a:lvl1pPr algn="l" defTabSz="1285875">
              <a:defRPr sz="2700">
                <a:solidFill>
                  <a:srgbClr val="000000"/>
                </a:solidFill>
                <a:uFillTx/>
                <a:latin typeface="Arial"/>
                <a:ea typeface="Arial"/>
                <a:cs typeface="Arial"/>
                <a:sym typeface="Arial"/>
              </a:defRPr>
            </a:lvl1pPr>
          </a:lstStyle>
          <a:p>
            <a:pPr/>
            <a:r>
              <a:t>Charge #4</a:t>
            </a:r>
          </a:p>
        </p:txBody>
      </p:sp>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9" name="Shape 249"/>
          <p:cNvSpPr/>
          <p:nvPr>
            <p:ph type="title"/>
          </p:nvPr>
        </p:nvSpPr>
        <p:spPr>
          <a:xfrm>
            <a:off x="50571" y="-23328"/>
            <a:ext cx="24211875" cy="1881317"/>
          </a:xfrm>
          <a:prstGeom prst="rect">
            <a:avLst/>
          </a:prstGeom>
        </p:spPr>
        <p:txBody>
          <a:bodyPr/>
          <a:lstStyle>
            <a:lvl1pPr defTabSz="771525">
              <a:defRPr sz="6120"/>
            </a:lvl1pPr>
          </a:lstStyle>
          <a:p>
            <a:pPr/>
            <a:r>
              <a:t>Pedestal structure physics: high confinement with low recycling</a:t>
            </a:r>
          </a:p>
        </p:txBody>
      </p:sp>
      <p:sp>
        <p:nvSpPr>
          <p:cNvPr id="250" name="Shape 25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1" name="Shape 251"/>
          <p:cNvSpPr/>
          <p:nvPr/>
        </p:nvSpPr>
        <p:spPr>
          <a:xfrm>
            <a:off x="184204" y="2050505"/>
            <a:ext cx="12662368" cy="10335406"/>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algn="l" defTabSz="578643">
              <a:spcBef>
                <a:spcPts val="400"/>
              </a:spcBef>
              <a:defRPr sz="3284">
                <a:solidFill>
                  <a:srgbClr val="000000"/>
                </a:solidFill>
                <a:uFillTx/>
              </a:defRPr>
            </a:pPr>
          </a:p>
          <a:p>
            <a:pPr marL="137159" indent="-137159" algn="l" defTabSz="578643">
              <a:spcBef>
                <a:spcPts val="400"/>
              </a:spcBef>
              <a:buClr>
                <a:srgbClr val="000000"/>
              </a:buClr>
              <a:buSzPct val="100000"/>
              <a:buFont typeface="Arial"/>
              <a:buChar char="•"/>
              <a:defRPr b="1" sz="3825">
                <a:solidFill>
                  <a:srgbClr val="000000"/>
                </a:solidFill>
                <a:uFillTx/>
              </a:defRPr>
            </a:pPr>
            <a:r>
              <a:t>High confinement associated with low recycling via e.g. Li walls in LTX</a:t>
            </a:r>
          </a:p>
          <a:p>
            <a:pPr lvl="1" marL="240029" indent="-137159" algn="l" defTabSz="578643">
              <a:spcBef>
                <a:spcPts val="400"/>
              </a:spcBef>
              <a:buClr>
                <a:srgbClr val="0433FF"/>
              </a:buClr>
              <a:buSzPct val="100000"/>
              <a:buFont typeface="Arial"/>
              <a:buChar char="-"/>
              <a:defRPr sz="3284">
                <a:solidFill>
                  <a:srgbClr val="0433FF"/>
                </a:solidFill>
                <a:uFillTx/>
              </a:defRPr>
            </a:pPr>
            <a:r>
              <a:t>Reduced edge fueling allows temperature to rise</a:t>
            </a:r>
          </a:p>
          <a:p>
            <a:pPr algn="l" defTabSz="578643">
              <a:spcBef>
                <a:spcPts val="400"/>
              </a:spcBef>
              <a:defRPr sz="3284">
                <a:solidFill>
                  <a:srgbClr val="000000"/>
                </a:solidFill>
                <a:uFillTx/>
              </a:defRPr>
            </a:pPr>
          </a:p>
          <a:p>
            <a:pPr algn="l" defTabSz="578643">
              <a:spcBef>
                <a:spcPts val="400"/>
              </a:spcBef>
              <a:defRPr sz="3284">
                <a:solidFill>
                  <a:srgbClr val="000000"/>
                </a:solidFill>
                <a:uFillTx/>
              </a:defRPr>
            </a:pPr>
          </a:p>
          <a:p>
            <a:pPr algn="l" defTabSz="578643">
              <a:spcBef>
                <a:spcPts val="400"/>
              </a:spcBef>
              <a:defRPr sz="3284">
                <a:solidFill>
                  <a:srgbClr val="000000"/>
                </a:solidFill>
                <a:uFillTx/>
              </a:defRPr>
            </a:pPr>
          </a:p>
          <a:p>
            <a:pPr marL="137159" indent="-137159" algn="l" defTabSz="578643">
              <a:spcBef>
                <a:spcPts val="400"/>
              </a:spcBef>
              <a:buClr>
                <a:srgbClr val="000000"/>
              </a:buClr>
              <a:buSzPct val="100000"/>
              <a:buFont typeface="Arial"/>
              <a:buChar char="•"/>
              <a:defRPr b="1" sz="3734">
                <a:solidFill>
                  <a:srgbClr val="000000"/>
                </a:solidFill>
                <a:uFillTx/>
              </a:defRPr>
            </a:pPr>
            <a:r>
              <a:t>H-factor increased by 50-100% in NSTX with Li coatings on graphite PFCs</a:t>
            </a:r>
          </a:p>
          <a:p>
            <a:pPr lvl="1" marL="240029" indent="-137159" algn="l" defTabSz="578643">
              <a:spcBef>
                <a:spcPts val="400"/>
              </a:spcBef>
              <a:buClr>
                <a:srgbClr val="0433FF"/>
              </a:buClr>
              <a:buSzPct val="100000"/>
              <a:buFont typeface="Arial"/>
              <a:buChar char="-"/>
              <a:defRPr sz="3284">
                <a:solidFill>
                  <a:srgbClr val="0433FF"/>
                </a:solidFill>
                <a:uFillTx/>
              </a:defRPr>
            </a:pPr>
            <a:r>
              <a:t>Target recycling coefficient reduced from 0.98 to 0.90</a:t>
            </a:r>
          </a:p>
          <a:p>
            <a:pPr lvl="1" marL="240029" indent="-137159" algn="l" defTabSz="578643">
              <a:spcBef>
                <a:spcPts val="400"/>
              </a:spcBef>
              <a:buClr>
                <a:srgbClr val="0433FF"/>
              </a:buClr>
              <a:buSzPct val="100000"/>
              <a:buFont typeface="Arial"/>
              <a:buChar char="-"/>
              <a:defRPr sz="3284">
                <a:solidFill>
                  <a:srgbClr val="0433FF"/>
                </a:solidFill>
                <a:uFillTx/>
              </a:defRPr>
            </a:pPr>
            <a:r>
              <a:t>Core fueling source dropped 50%</a:t>
            </a:r>
          </a:p>
          <a:p>
            <a:pPr lvl="1" marL="240029" indent="-137159" algn="l" defTabSz="578643">
              <a:spcBef>
                <a:spcPts val="400"/>
              </a:spcBef>
              <a:buClr>
                <a:srgbClr val="0433FF"/>
              </a:buClr>
              <a:buSzPct val="100000"/>
              <a:buFont typeface="Arial"/>
              <a:buChar char="-"/>
              <a:defRPr sz="3284">
                <a:solidFill>
                  <a:srgbClr val="0433FF"/>
                </a:solidFill>
                <a:uFillTx/>
              </a:defRPr>
            </a:pPr>
            <a:r>
              <a:t>Edge ne profile reduced</a:t>
            </a:r>
          </a:p>
          <a:p>
            <a:pPr lvl="1" marL="240029" indent="-137159" algn="l" defTabSz="578643">
              <a:spcBef>
                <a:spcPts val="400"/>
              </a:spcBef>
              <a:buClr>
                <a:srgbClr val="0433FF"/>
              </a:buClr>
              <a:buSzPct val="100000"/>
              <a:buFont typeface="Arial"/>
              <a:buChar char="-"/>
              <a:defRPr sz="3284">
                <a:solidFill>
                  <a:srgbClr val="0433FF"/>
                </a:solidFill>
                <a:uFillTx/>
              </a:defRPr>
            </a:pPr>
            <a:r>
              <a:t>Linear GS2 calcs showed:</a:t>
            </a:r>
          </a:p>
          <a:p>
            <a:pPr lvl="2" marL="342900" indent="-137159" algn="l" defTabSz="578643">
              <a:spcBef>
                <a:spcPts val="400"/>
              </a:spcBef>
              <a:buClr>
                <a:srgbClr val="942192"/>
              </a:buClr>
              <a:buSzPct val="100000"/>
              <a:buFont typeface="Arial"/>
              <a:buChar char="-"/>
              <a:defRPr sz="3284">
                <a:solidFill>
                  <a:srgbClr val="942192"/>
                </a:solidFill>
                <a:uFillTx/>
              </a:defRPr>
            </a:pPr>
            <a:r>
              <a:t>ETG destabilized in pedestal - T</a:t>
            </a:r>
            <a:r>
              <a:rPr baseline="-5999"/>
              <a:t>e</a:t>
            </a:r>
            <a:r>
              <a:t> gradient clamped, so that P</a:t>
            </a:r>
            <a:r>
              <a:rPr baseline="-5999"/>
              <a:t>e</a:t>
            </a:r>
            <a:r>
              <a:t> and P</a:t>
            </a:r>
            <a:r>
              <a:rPr baseline="-5999"/>
              <a:t>tot</a:t>
            </a:r>
            <a:r>
              <a:t> followed n</a:t>
            </a:r>
            <a:r>
              <a:rPr baseline="-5999"/>
              <a:t>e</a:t>
            </a:r>
            <a:r>
              <a:t> -&gt; stabilized ELMs</a:t>
            </a:r>
          </a:p>
          <a:p>
            <a:pPr lvl="2" marL="342900" indent="-137159" algn="l" defTabSz="578643">
              <a:spcBef>
                <a:spcPts val="400"/>
              </a:spcBef>
              <a:buClr>
                <a:srgbClr val="942192"/>
              </a:buClr>
              <a:buSzPct val="100000"/>
              <a:buFont typeface="Arial"/>
              <a:buChar char="-"/>
              <a:defRPr sz="3284">
                <a:solidFill>
                  <a:srgbClr val="942192"/>
                </a:solidFill>
                <a:uFillTx/>
              </a:defRPr>
            </a:pPr>
            <a:r>
              <a:t>Micro tearing stabilized near pedestal top which allowed T and confinement to increase</a:t>
            </a:r>
          </a:p>
        </p:txBody>
      </p:sp>
      <p:pic>
        <p:nvPicPr>
          <p:cNvPr id="252" name="pasted-image.png"/>
          <p:cNvPicPr>
            <a:picLocks noChangeAspect="1"/>
          </p:cNvPicPr>
          <p:nvPr/>
        </p:nvPicPr>
        <p:blipFill>
          <a:blip r:embed="rId2">
            <a:extLst/>
          </a:blip>
          <a:stretch>
            <a:fillRect/>
          </a:stretch>
        </p:blipFill>
        <p:spPr>
          <a:xfrm>
            <a:off x="13215456" y="2767202"/>
            <a:ext cx="5656707" cy="4299502"/>
          </a:xfrm>
          <a:prstGeom prst="rect">
            <a:avLst/>
          </a:prstGeom>
          <a:ln w="12700">
            <a:miter lim="400000"/>
          </a:ln>
        </p:spPr>
      </p:pic>
      <p:sp>
        <p:nvSpPr>
          <p:cNvPr id="253" name="Shape 253"/>
          <p:cNvSpPr/>
          <p:nvPr/>
        </p:nvSpPr>
        <p:spPr>
          <a:xfrm>
            <a:off x="14216155" y="7165790"/>
            <a:ext cx="4193097" cy="951617"/>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lvl1pPr algn="l" defTabSz="1285875">
              <a:spcBef>
                <a:spcPts val="900"/>
              </a:spcBef>
              <a:defRPr b="1" sz="3200">
                <a:solidFill>
                  <a:srgbClr val="000000"/>
                </a:solidFill>
                <a:uFillTx/>
              </a:defRPr>
            </a:lvl1pPr>
          </a:lstStyle>
          <a:p>
            <a:pPr/>
            <a:r>
              <a:t>Schmitt PoP 2015</a:t>
            </a:r>
          </a:p>
        </p:txBody>
      </p:sp>
      <p:pic>
        <p:nvPicPr>
          <p:cNvPr id="254" name="pasted-image.pdf"/>
          <p:cNvPicPr>
            <a:picLocks noChangeAspect="1"/>
          </p:cNvPicPr>
          <p:nvPr/>
        </p:nvPicPr>
        <p:blipFill>
          <a:blip r:embed="rId3">
            <a:extLst/>
          </a:blip>
          <a:stretch>
            <a:fillRect/>
          </a:stretch>
        </p:blipFill>
        <p:spPr>
          <a:xfrm>
            <a:off x="18935882" y="2542159"/>
            <a:ext cx="5142153" cy="4008324"/>
          </a:xfrm>
          <a:prstGeom prst="rect">
            <a:avLst/>
          </a:prstGeom>
          <a:ln w="12700">
            <a:miter lim="400000"/>
          </a:ln>
        </p:spPr>
      </p:pic>
      <p:pic>
        <p:nvPicPr>
          <p:cNvPr id="255" name="pasted-image.pdf"/>
          <p:cNvPicPr>
            <a:picLocks noChangeAspect="1"/>
          </p:cNvPicPr>
          <p:nvPr/>
        </p:nvPicPr>
        <p:blipFill>
          <a:blip r:embed="rId4">
            <a:extLst/>
          </a:blip>
          <a:stretch>
            <a:fillRect/>
          </a:stretch>
        </p:blipFill>
        <p:spPr>
          <a:xfrm>
            <a:off x="17875848" y="6503897"/>
            <a:ext cx="6695726" cy="6436439"/>
          </a:xfrm>
          <a:prstGeom prst="rect">
            <a:avLst/>
          </a:prstGeom>
          <a:ln w="12700">
            <a:miter lim="400000"/>
          </a:ln>
        </p:spPr>
      </p:pic>
      <p:sp>
        <p:nvSpPr>
          <p:cNvPr id="256" name="Shape 256"/>
          <p:cNvSpPr/>
          <p:nvPr/>
        </p:nvSpPr>
        <p:spPr>
          <a:xfrm>
            <a:off x="20125396" y="3009458"/>
            <a:ext cx="4193097" cy="951617"/>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lvl1pPr algn="l" defTabSz="1285875">
              <a:spcBef>
                <a:spcPts val="900"/>
              </a:spcBef>
              <a:defRPr b="1" sz="3200">
                <a:solidFill>
                  <a:srgbClr val="000000"/>
                </a:solidFill>
                <a:uFillTx/>
              </a:defRPr>
            </a:lvl1pPr>
          </a:lstStyle>
          <a:p>
            <a:pPr/>
            <a:r>
              <a:t>Canik NF 2013</a:t>
            </a:r>
          </a:p>
        </p:txBody>
      </p:sp>
      <p:sp>
        <p:nvSpPr>
          <p:cNvPr id="257" name="Shape 257"/>
          <p:cNvSpPr/>
          <p:nvPr/>
        </p:nvSpPr>
        <p:spPr>
          <a:xfrm>
            <a:off x="12954847" y="9695832"/>
            <a:ext cx="4254501" cy="2176781"/>
          </a:xfrm>
          <a:prstGeom prst="rect">
            <a:avLst/>
          </a:prstGeom>
          <a:solidFill>
            <a:schemeClr val="accent4"/>
          </a:solidFill>
          <a:ln w="12700">
            <a:solidFill>
              <a:srgbClr val="942192"/>
            </a:solidFill>
            <a:bevel/>
          </a:ln>
          <a:effectLst>
            <a:outerShdw sx="100000" sy="100000" kx="0" ky="0" algn="b" rotWithShape="0" blurRad="63500" dist="25400" dir="5400000">
              <a:srgbClr val="000000">
                <a:alpha val="35000"/>
              </a:srgbClr>
            </a:outerShdw>
          </a:effectLst>
          <a:extLst>
            <a:ext uri="{C572A759-6A51-4108-AA02-DFA0A04FC94B}">
              <ma14:wrappingTextBoxFlag xmlns:ma14="http://schemas.microsoft.com/office/mac/drawingml/2011/main" val="1"/>
            </a:ext>
          </a:extLst>
        </p:spPr>
        <p:txBody>
          <a:bodyPr tIns="91439" bIns="91439">
            <a:spAutoFit/>
          </a:bodyPr>
          <a:lstStyle/>
          <a:p>
            <a:pPr defTabSz="1285875">
              <a:defRPr b="1" sz="3200">
                <a:solidFill>
                  <a:srgbClr val="FFFFFF"/>
                </a:solidFill>
                <a:uFillTx/>
              </a:defRPr>
            </a:pPr>
            <a:r>
              <a:t>Experimental confirmation is </a:t>
            </a:r>
          </a:p>
          <a:p>
            <a:pPr defTabSz="1285875">
              <a:defRPr b="1" sz="3200">
                <a:solidFill>
                  <a:srgbClr val="FFFFFF"/>
                </a:solidFill>
                <a:uFillTx/>
              </a:defRPr>
            </a:pPr>
            <a:r>
              <a:t>needed to support these calcs</a:t>
            </a:r>
          </a:p>
        </p:txBody>
      </p:sp>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9" name="Shape 259"/>
          <p:cNvSpPr/>
          <p:nvPr>
            <p:ph type="title"/>
          </p:nvPr>
        </p:nvSpPr>
        <p:spPr>
          <a:prstGeom prst="rect">
            <a:avLst/>
          </a:prstGeom>
        </p:spPr>
        <p:txBody>
          <a:bodyPr/>
          <a:lstStyle>
            <a:lvl1pPr defTabSz="822959">
              <a:defRPr sz="6528"/>
            </a:lvl1pPr>
          </a:lstStyle>
          <a:p>
            <a:pPr/>
            <a:r>
              <a:t>NSTX-U provides a test bed for neoclassical physics: crucial for understanding L-H physics and pedestal formation</a:t>
            </a:r>
          </a:p>
        </p:txBody>
      </p:sp>
      <p:sp>
        <p:nvSpPr>
          <p:cNvPr id="260" name="Shape 26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1" name="Shape 261"/>
          <p:cNvSpPr/>
          <p:nvPr/>
        </p:nvSpPr>
        <p:spPr>
          <a:xfrm>
            <a:off x="10252208" y="3109137"/>
            <a:ext cx="13586203" cy="9311387"/>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marL="293914" indent="-293914" algn="l" defTabSz="1219200">
              <a:spcBef>
                <a:spcPts val="800"/>
              </a:spcBef>
              <a:buSzPct val="100000"/>
              <a:buFont typeface="Arial"/>
              <a:buChar char="•"/>
              <a:defRPr b="1" sz="3800">
                <a:solidFill>
                  <a:srgbClr val="000000"/>
                </a:solidFill>
                <a:uFillTx/>
              </a:defRPr>
            </a:pPr>
            <a:r>
              <a:t>XGC finds that L-H bifurcation is from combination of turbulent Reynolds and neoclassical (X-point orbit-loss, here) forces</a:t>
            </a:r>
          </a:p>
          <a:p>
            <a:pPr marL="293914" indent="-293914" algn="l" defTabSz="1219200">
              <a:spcBef>
                <a:spcPts val="800"/>
              </a:spcBef>
              <a:buSzPct val="100000"/>
              <a:buFont typeface="Arial"/>
              <a:buChar char="•"/>
              <a:defRPr b="1" sz="3800">
                <a:solidFill>
                  <a:srgbClr val="000000"/>
                </a:solidFill>
                <a:uFillTx/>
              </a:defRPr>
            </a:pPr>
          </a:p>
          <a:p>
            <a:pPr marL="293914" indent="-293914" algn="l" defTabSz="1219200">
              <a:buSzPct val="100000"/>
              <a:buFont typeface="Arial"/>
              <a:buChar char="•"/>
              <a:defRPr b="1" sz="3800">
                <a:solidFill>
                  <a:srgbClr val="000000"/>
                </a:solidFill>
                <a:uFillTx/>
              </a:defRPr>
            </a:pPr>
            <a:r>
              <a:t>How will this combination affect ITER when the small ρ</a:t>
            </a:r>
            <a:r>
              <a:rPr baseline="-12999"/>
              <a:t>*</a:t>
            </a:r>
            <a:r>
              <a:t> destroys the Grad-p driven ExB?</a:t>
            </a:r>
          </a:p>
          <a:p>
            <a:pPr lvl="1" marL="747712" indent="-571500" algn="l" defTabSz="1219200">
              <a:buSzPct val="100000"/>
              <a:buFont typeface="Lucida Grande"/>
              <a:buChar char="-"/>
              <a:defRPr sz="3800">
                <a:solidFill>
                  <a:srgbClr val="0000FF"/>
                </a:solidFill>
                <a:uFillTx/>
              </a:defRPr>
            </a:pPr>
            <a:r>
              <a:t>Survival of the X-point orbit-loss effect by high T</a:t>
            </a:r>
            <a:r>
              <a:rPr baseline="-12999"/>
              <a:t>i</a:t>
            </a:r>
            <a:r>
              <a:t> expected</a:t>
            </a:r>
          </a:p>
          <a:p>
            <a:pPr lvl="1" marL="747712" indent="-571500" algn="l" defTabSz="1219200">
              <a:buSzPct val="100000"/>
              <a:buFont typeface="Lucida Grande"/>
              <a:buChar char="-"/>
              <a:defRPr sz="3800">
                <a:solidFill>
                  <a:srgbClr val="0000FF"/>
                </a:solidFill>
                <a:uFillTx/>
              </a:defRPr>
            </a:pPr>
          </a:p>
          <a:p>
            <a:pPr marL="293914" indent="-293914" algn="l" defTabSz="1219200">
              <a:buSzPct val="100000"/>
              <a:buFont typeface="Arial"/>
              <a:buChar char="•"/>
              <a:defRPr b="1" sz="3800">
                <a:solidFill>
                  <a:srgbClr val="000000"/>
                </a:solidFill>
                <a:uFillTx/>
              </a:defRPr>
            </a:pPr>
            <a:r>
              <a:t>NSTX-U will be highest-T</a:t>
            </a:r>
            <a:r>
              <a:rPr baseline="-12999"/>
              <a:t>i</a:t>
            </a:r>
            <a:r>
              <a:t> &amp; most strongly shaped large-ST: excellent machine for neoclassical edge physics study</a:t>
            </a:r>
          </a:p>
          <a:p>
            <a:pPr lvl="1" marL="753609" indent="-583747" algn="l" defTabSz="1219200">
              <a:buSzPct val="100000"/>
              <a:buFont typeface="Lucida Grande"/>
              <a:buChar char="-"/>
              <a:defRPr sz="3800">
                <a:solidFill>
                  <a:srgbClr val="0000FF"/>
                </a:solidFill>
                <a:uFillTx/>
              </a:defRPr>
            </a:pPr>
            <a:r>
              <a:t>Manipulate recycling by Li wall coating</a:t>
            </a:r>
          </a:p>
          <a:p>
            <a:pPr lvl="1" marL="753609" indent="-583747" algn="l" defTabSz="1219200">
              <a:buSzPct val="100000"/>
              <a:buFont typeface="Lucida Grande"/>
              <a:buChar char="-"/>
              <a:defRPr sz="3800">
                <a:solidFill>
                  <a:srgbClr val="0000FF"/>
                </a:solidFill>
                <a:uFillTx/>
              </a:defRPr>
            </a:pPr>
            <a:r>
              <a:t>Neoclassical effect on pedestal width? EPED does not work.</a:t>
            </a:r>
          </a:p>
        </p:txBody>
      </p:sp>
      <p:sp>
        <p:nvSpPr>
          <p:cNvPr id="262" name="Shape 262"/>
          <p:cNvSpPr/>
          <p:nvPr/>
        </p:nvSpPr>
        <p:spPr>
          <a:xfrm>
            <a:off x="2293312" y="3121501"/>
            <a:ext cx="5465265" cy="1539241"/>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p>
            <a:pPr algn="l" defTabSz="1219200">
              <a:defRPr sz="4200">
                <a:solidFill>
                  <a:srgbClr val="000000"/>
                </a:solidFill>
                <a:uFillTx/>
                <a:latin typeface="Calibri"/>
                <a:ea typeface="Calibri"/>
                <a:cs typeface="Calibri"/>
                <a:sym typeface="Calibri"/>
              </a:defRPr>
            </a:pPr>
            <a:r>
              <a:t>[Chang et al., PRL 2017,</a:t>
            </a:r>
          </a:p>
          <a:p>
            <a:pPr algn="l" defTabSz="1219200">
              <a:defRPr sz="4200">
                <a:solidFill>
                  <a:srgbClr val="000000"/>
                </a:solidFill>
                <a:uFillTx/>
                <a:latin typeface="Calibri"/>
                <a:ea typeface="Calibri"/>
                <a:cs typeface="Calibri"/>
                <a:sym typeface="Calibri"/>
              </a:defRPr>
            </a:pPr>
            <a:r>
              <a:t>using a C-Mod plasma]</a:t>
            </a:r>
          </a:p>
        </p:txBody>
      </p:sp>
      <p:grpSp>
        <p:nvGrpSpPr>
          <p:cNvPr id="274" name="Group 274"/>
          <p:cNvGrpSpPr/>
          <p:nvPr/>
        </p:nvGrpSpPr>
        <p:grpSpPr>
          <a:xfrm>
            <a:off x="183728" y="4808629"/>
            <a:ext cx="9684434" cy="7074709"/>
            <a:chOff x="0" y="0"/>
            <a:chExt cx="9684433" cy="7074708"/>
          </a:xfrm>
        </p:grpSpPr>
        <p:grpSp>
          <p:nvGrpSpPr>
            <p:cNvPr id="272" name="Group 272"/>
            <p:cNvGrpSpPr/>
            <p:nvPr/>
          </p:nvGrpSpPr>
          <p:grpSpPr>
            <a:xfrm>
              <a:off x="0" y="0"/>
              <a:ext cx="9684434" cy="7074709"/>
              <a:chOff x="0" y="0"/>
              <a:chExt cx="9684433" cy="7074708"/>
            </a:xfrm>
          </p:grpSpPr>
          <p:grpSp>
            <p:nvGrpSpPr>
              <p:cNvPr id="267" name="Group 267"/>
              <p:cNvGrpSpPr/>
              <p:nvPr/>
            </p:nvGrpSpPr>
            <p:grpSpPr>
              <a:xfrm>
                <a:off x="0" y="0"/>
                <a:ext cx="9684434" cy="7074709"/>
                <a:chOff x="0" y="0"/>
                <a:chExt cx="9684433" cy="7074708"/>
              </a:xfrm>
            </p:grpSpPr>
            <p:grpSp>
              <p:nvGrpSpPr>
                <p:cNvPr id="265" name="Group 265"/>
                <p:cNvGrpSpPr/>
                <p:nvPr/>
              </p:nvGrpSpPr>
              <p:grpSpPr>
                <a:xfrm>
                  <a:off x="0" y="0"/>
                  <a:ext cx="9684434" cy="7074709"/>
                  <a:chOff x="0" y="0"/>
                  <a:chExt cx="9684433" cy="7074708"/>
                </a:xfrm>
              </p:grpSpPr>
              <p:pic>
                <p:nvPicPr>
                  <p:cNvPr id="263" name="image3.png"/>
                  <p:cNvPicPr>
                    <a:picLocks noChangeAspect="1"/>
                  </p:cNvPicPr>
                  <p:nvPr/>
                </p:nvPicPr>
                <p:blipFill>
                  <a:blip r:embed="rId2">
                    <a:extLst/>
                  </a:blip>
                  <a:stretch>
                    <a:fillRect/>
                  </a:stretch>
                </p:blipFill>
                <p:spPr>
                  <a:xfrm>
                    <a:off x="0" y="0"/>
                    <a:ext cx="9684434" cy="7074709"/>
                  </a:xfrm>
                  <a:prstGeom prst="rect">
                    <a:avLst/>
                  </a:prstGeom>
                  <a:ln w="12700" cap="flat">
                    <a:noFill/>
                    <a:miter lim="400000"/>
                  </a:ln>
                  <a:effectLst/>
                </p:spPr>
              </p:pic>
              <p:sp>
                <p:nvSpPr>
                  <p:cNvPr id="264" name="Shape 264"/>
                  <p:cNvSpPr/>
                  <p:nvPr/>
                </p:nvSpPr>
                <p:spPr>
                  <a:xfrm flipV="1">
                    <a:off x="4036606" y="2540059"/>
                    <a:ext cx="1062199" cy="1416197"/>
                  </a:xfrm>
                  <a:prstGeom prst="line">
                    <a:avLst/>
                  </a:prstGeom>
                  <a:noFill/>
                  <a:ln w="114300" cap="flat">
                    <a:solidFill>
                      <a:srgbClr val="FFFFFF"/>
                    </a:solidFill>
                    <a:prstDash val="solid"/>
                    <a:round/>
                    <a:tailEnd type="triangle" w="med" len="med"/>
                  </a:ln>
                  <a:effectLst/>
                </p:spPr>
                <p:txBody>
                  <a:bodyPr wrap="square" lIns="121919" tIns="121919" rIns="121919" bIns="121919" numCol="1" anchor="t">
                    <a:noAutofit/>
                  </a:bodyPr>
                  <a:lstStyle/>
                  <a:p>
                    <a:pPr algn="l" defTabSz="1219200">
                      <a:defRPr sz="4800">
                        <a:solidFill>
                          <a:srgbClr val="000000"/>
                        </a:solidFill>
                        <a:uFillTx/>
                        <a:latin typeface="Calibri"/>
                        <a:ea typeface="Calibri"/>
                        <a:cs typeface="Calibri"/>
                        <a:sym typeface="Calibri"/>
                      </a:defRPr>
                    </a:pPr>
                  </a:p>
                </p:txBody>
              </p:sp>
            </p:grpSp>
            <p:sp>
              <p:nvSpPr>
                <p:cNvPr id="266" name="Shape 266"/>
                <p:cNvSpPr/>
                <p:nvPr/>
              </p:nvSpPr>
              <p:spPr>
                <a:xfrm rot="18492697">
                  <a:off x="2436396" y="2105536"/>
                  <a:ext cx="3629432" cy="12809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lvl1pPr algn="l" defTabSz="1219200">
                    <a:lnSpc>
                      <a:spcPct val="80000"/>
                    </a:lnSpc>
                    <a:defRPr sz="3200">
                      <a:solidFill>
                        <a:srgbClr val="FFFFFF"/>
                      </a:solidFill>
                      <a:uFillTx/>
                      <a:latin typeface="Calibri"/>
                      <a:ea typeface="Calibri"/>
                      <a:cs typeface="Calibri"/>
                      <a:sym typeface="Calibri"/>
                    </a:defRPr>
                  </a:lvl1pPr>
                </a:lstStyle>
                <a:p>
                  <a:pPr/>
                  <a:r>
                    <a:t>Reynolds stress eddie shearing</a:t>
                  </a:r>
                </a:p>
              </p:txBody>
            </p:sp>
          </p:grpSp>
          <p:sp>
            <p:nvSpPr>
              <p:cNvPr id="268" name="Shape 268"/>
              <p:cNvSpPr/>
              <p:nvPr/>
            </p:nvSpPr>
            <p:spPr>
              <a:xfrm>
                <a:off x="1744217" y="543748"/>
                <a:ext cx="2073904" cy="323805"/>
              </a:xfrm>
              <a:prstGeom prst="leftRightArrow">
                <a:avLst>
                  <a:gd name="adj1" fmla="val 50000"/>
                  <a:gd name="adj2" fmla="val 50000"/>
                </a:avLst>
              </a:prstGeom>
              <a:solidFill>
                <a:srgbClr val="EA9999"/>
              </a:solidFill>
              <a:ln w="25400" cap="flat">
                <a:solidFill>
                  <a:srgbClr val="000000"/>
                </a:solidFill>
                <a:prstDash val="solid"/>
                <a:round/>
              </a:ln>
              <a:effectLst/>
            </p:spPr>
            <p:txBody>
              <a:bodyPr wrap="square" lIns="121919" tIns="121919" rIns="121919" bIns="121919" numCol="1" anchor="ctr">
                <a:noAutofit/>
              </a:bodyPr>
              <a:lstStyle/>
              <a:p>
                <a:pPr algn="l" defTabSz="1219200">
                  <a:defRPr sz="4800">
                    <a:solidFill>
                      <a:srgbClr val="000000"/>
                    </a:solidFill>
                    <a:uFillTx/>
                    <a:latin typeface="Calibri"/>
                    <a:ea typeface="Calibri"/>
                    <a:cs typeface="Calibri"/>
                    <a:sym typeface="Calibri"/>
                  </a:defRPr>
                </a:pPr>
              </a:p>
            </p:txBody>
          </p:sp>
          <p:sp>
            <p:nvSpPr>
              <p:cNvPr id="269" name="Shape 269"/>
              <p:cNvSpPr/>
              <p:nvPr/>
            </p:nvSpPr>
            <p:spPr>
              <a:xfrm>
                <a:off x="1744215" y="571498"/>
                <a:ext cx="2073902" cy="11089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43799" tIns="243799" rIns="243799" bIns="243799" numCol="1" anchor="t">
                <a:noAutofit/>
              </a:bodyPr>
              <a:lstStyle>
                <a:lvl1pPr defTabSz="1219200">
                  <a:defRPr b="1" sz="3200">
                    <a:solidFill>
                      <a:srgbClr val="FF0000"/>
                    </a:solidFill>
                    <a:uFillTx/>
                    <a:latin typeface="Calibri"/>
                    <a:ea typeface="Calibri"/>
                    <a:cs typeface="Calibri"/>
                    <a:sym typeface="Calibri"/>
                  </a:defRPr>
                </a:lvl1pPr>
              </a:lstStyle>
              <a:p>
                <a:pPr/>
                <a:r>
                  <a:t>L-mode</a:t>
                </a:r>
              </a:p>
            </p:txBody>
          </p:sp>
          <p:sp>
            <p:nvSpPr>
              <p:cNvPr id="270" name="Shape 270"/>
              <p:cNvSpPr/>
              <p:nvPr/>
            </p:nvSpPr>
            <p:spPr>
              <a:xfrm>
                <a:off x="3538128" y="581821"/>
                <a:ext cx="4244220" cy="1108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43799" tIns="243799" rIns="243799" bIns="243799" numCol="1" anchor="t">
                <a:noAutofit/>
              </a:bodyPr>
              <a:lstStyle>
                <a:lvl1pPr defTabSz="1219200">
                  <a:defRPr b="1" sz="3200">
                    <a:solidFill>
                      <a:srgbClr val="FF0000"/>
                    </a:solidFill>
                    <a:uFillTx/>
                    <a:latin typeface="Calibri"/>
                    <a:ea typeface="Calibri"/>
                    <a:cs typeface="Calibri"/>
                    <a:sym typeface="Calibri"/>
                  </a:defRPr>
                </a:lvl1pPr>
              </a:lstStyle>
              <a:p>
                <a:pPr/>
                <a:r>
                  <a:t>Sharp bifurcation</a:t>
                </a:r>
              </a:p>
            </p:txBody>
          </p:sp>
          <p:sp>
            <p:nvSpPr>
              <p:cNvPr id="271" name="Shape 271"/>
              <p:cNvSpPr/>
              <p:nvPr/>
            </p:nvSpPr>
            <p:spPr>
              <a:xfrm>
                <a:off x="4142571" y="388325"/>
                <a:ext cx="2995825" cy="477028"/>
              </a:xfrm>
              <a:prstGeom prst="leftRightArrow">
                <a:avLst>
                  <a:gd name="adj1" fmla="val 50000"/>
                  <a:gd name="adj2" fmla="val 50000"/>
                </a:avLst>
              </a:prstGeom>
              <a:solidFill>
                <a:srgbClr val="EA9999"/>
              </a:solidFill>
              <a:ln w="25400" cap="flat">
                <a:solidFill>
                  <a:srgbClr val="000000"/>
                </a:solidFill>
                <a:prstDash val="solid"/>
                <a:round/>
              </a:ln>
              <a:effectLst/>
            </p:spPr>
            <p:txBody>
              <a:bodyPr wrap="square" lIns="121919" tIns="121919" rIns="121919" bIns="121919" numCol="1" anchor="ctr">
                <a:noAutofit/>
              </a:bodyPr>
              <a:lstStyle/>
              <a:p>
                <a:pPr algn="l" defTabSz="1219200">
                  <a:defRPr sz="4800">
                    <a:solidFill>
                      <a:srgbClr val="000000"/>
                    </a:solidFill>
                    <a:uFillTx/>
                    <a:latin typeface="Calibri"/>
                    <a:ea typeface="Calibri"/>
                    <a:cs typeface="Calibri"/>
                    <a:sym typeface="Calibri"/>
                  </a:defRPr>
                </a:pPr>
              </a:p>
            </p:txBody>
          </p:sp>
        </p:grpSp>
        <p:sp>
          <p:nvSpPr>
            <p:cNvPr id="273" name="Shape 273"/>
            <p:cNvSpPr/>
            <p:nvPr/>
          </p:nvSpPr>
          <p:spPr>
            <a:xfrm rot="18492697">
              <a:off x="4675588" y="3878886"/>
              <a:ext cx="3624425" cy="12809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lvl1pPr algn="l" defTabSz="1219200">
                <a:lnSpc>
                  <a:spcPct val="80000"/>
                </a:lnSpc>
                <a:defRPr b="1" sz="3200">
                  <a:solidFill>
                    <a:srgbClr val="FFFFFF"/>
                  </a:solidFill>
                  <a:uFillTx/>
                  <a:latin typeface="Calibri"/>
                  <a:ea typeface="Calibri"/>
                  <a:cs typeface="Calibri"/>
                  <a:sym typeface="Calibri"/>
                </a:defRPr>
              </a:lvl1pPr>
            </a:lstStyle>
            <a:p>
              <a:pPr/>
              <a:r>
                <a:t>Neoclassical eddie shearing </a:t>
              </a:r>
            </a:p>
          </p:txBody>
        </p:sp>
      </p:grpSp>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 name="Shape 50"/>
          <p:cNvSpPr/>
          <p:nvPr>
            <p:ph type="title"/>
          </p:nvPr>
        </p:nvSpPr>
        <p:spPr>
          <a:xfrm>
            <a:off x="50571" y="-115668"/>
            <a:ext cx="24211875" cy="1973657"/>
          </a:xfrm>
          <a:prstGeom prst="rect">
            <a:avLst/>
          </a:prstGeom>
        </p:spPr>
        <p:txBody>
          <a:bodyPr/>
          <a:lstStyle>
            <a:lvl1pPr defTabSz="771525">
              <a:defRPr sz="6120"/>
            </a:lvl1pPr>
          </a:lstStyle>
          <a:p>
            <a:pPr/>
            <a:r>
              <a:t>NSTX-U will address important questions for H-mode pedestal in fusion science</a:t>
            </a:r>
          </a:p>
        </p:txBody>
      </p:sp>
      <p:sp>
        <p:nvSpPr>
          <p:cNvPr id="51" name="Shape 51"/>
          <p:cNvSpPr/>
          <p:nvPr>
            <p:ph type="body" idx="1"/>
          </p:nvPr>
        </p:nvSpPr>
        <p:spPr>
          <a:xfrm>
            <a:off x="257126" y="2936114"/>
            <a:ext cx="24211876" cy="7843772"/>
          </a:xfrm>
          <a:prstGeom prst="rect">
            <a:avLst/>
          </a:prstGeom>
        </p:spPr>
        <p:txBody>
          <a:bodyPr/>
          <a:lstStyle/>
          <a:p>
            <a:pPr marL="261257" indent="-261257">
              <a:defRPr b="1" sz="5100"/>
            </a:pPr>
          </a:p>
          <a:p>
            <a:pPr marL="261257" indent="-261257">
              <a:defRPr b="1" sz="5100"/>
            </a:pPr>
            <a:r>
              <a:t>High B</a:t>
            </a:r>
            <a:r>
              <a:rPr baseline="-5999"/>
              <a:t>t </a:t>
            </a:r>
            <a:r>
              <a:t>and I</a:t>
            </a:r>
            <a:r>
              <a:rPr baseline="-5999"/>
              <a:t>p</a:t>
            </a:r>
            <a:r>
              <a:t>, and access to strong shaping will extend pedestal structure studies to low 𝜈, and high pressures</a:t>
            </a:r>
          </a:p>
          <a:p>
            <a:pPr lvl="1" marL="489857" indent="-261257">
              <a:buClr>
                <a:srgbClr val="0433FF"/>
              </a:buClr>
              <a:buChar char="-"/>
              <a:defRPr sz="5100"/>
            </a:pPr>
          </a:p>
          <a:p>
            <a:pPr marL="261257" indent="-261257">
              <a:defRPr b="1" sz="5100"/>
            </a:pPr>
          </a:p>
          <a:p>
            <a:pPr marL="261257" indent="-261257">
              <a:defRPr b="1" sz="5100"/>
            </a:pPr>
            <a:r>
              <a:t>Develop predictive pedestal model (EPED-like) for ST, and address open EPED questions for all R/a </a:t>
            </a:r>
          </a:p>
        </p:txBody>
      </p:sp>
      <p:sp>
        <p:nvSpPr>
          <p:cNvPr id="52" name="Shape 5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3" name="Shape 53"/>
          <p:cNvSpPr/>
          <p:nvPr/>
        </p:nvSpPr>
        <p:spPr>
          <a:xfrm>
            <a:off x="22445716" y="5313438"/>
            <a:ext cx="1940529" cy="568764"/>
          </a:xfrm>
          <a:prstGeom prst="rect">
            <a:avLst/>
          </a:prstGeom>
          <a:solidFill>
            <a:schemeClr val="accent6">
              <a:lumOff val="18921"/>
            </a:schemeClr>
          </a:solidFill>
          <a:ln w="12700">
            <a:miter lim="400000"/>
          </a:ln>
          <a:extLst>
            <a:ext uri="{C572A759-6A51-4108-AA02-DFA0A04FC94B}">
              <ma14:wrappingTextBoxFlag xmlns:ma14="http://schemas.microsoft.com/office/mac/drawingml/2011/main" val="1"/>
            </a:ext>
          </a:extLst>
        </p:spPr>
        <p:txBody>
          <a:bodyPr tIns="91439" bIns="91439" anchor="ctr"/>
          <a:lstStyle>
            <a:lvl1pPr algn="l" defTabSz="1285875">
              <a:defRPr sz="2700">
                <a:solidFill>
                  <a:srgbClr val="000000"/>
                </a:solidFill>
                <a:uFillTx/>
                <a:latin typeface="Arial"/>
                <a:ea typeface="Arial"/>
                <a:cs typeface="Arial"/>
                <a:sym typeface="Arial"/>
              </a:defRPr>
            </a:lvl1pPr>
          </a:lstStyle>
          <a:p>
            <a:pPr/>
            <a:r>
              <a:t>Charge #3</a:t>
            </a:r>
          </a:p>
        </p:txBody>
      </p:sp>
      <p:sp>
        <p:nvSpPr>
          <p:cNvPr id="54" name="Shape 54"/>
          <p:cNvSpPr/>
          <p:nvPr/>
        </p:nvSpPr>
        <p:spPr>
          <a:xfrm>
            <a:off x="22445716" y="8373841"/>
            <a:ext cx="1940529" cy="568764"/>
          </a:xfrm>
          <a:prstGeom prst="rect">
            <a:avLst/>
          </a:prstGeom>
          <a:solidFill>
            <a:schemeClr val="accent6">
              <a:lumOff val="18921"/>
            </a:schemeClr>
          </a:solidFill>
          <a:ln w="12700">
            <a:miter lim="400000"/>
          </a:ln>
          <a:extLst>
            <a:ext uri="{C572A759-6A51-4108-AA02-DFA0A04FC94B}">
              <ma14:wrappingTextBoxFlag xmlns:ma14="http://schemas.microsoft.com/office/mac/drawingml/2011/main" val="1"/>
            </a:ext>
          </a:extLst>
        </p:spPr>
        <p:txBody>
          <a:bodyPr tIns="91439" bIns="91439" anchor="ctr"/>
          <a:lstStyle>
            <a:lvl1pPr algn="l" defTabSz="1285875">
              <a:defRPr sz="2700">
                <a:solidFill>
                  <a:srgbClr val="000000"/>
                </a:solidFill>
                <a:uFillTx/>
                <a:latin typeface="Arial"/>
                <a:ea typeface="Arial"/>
                <a:cs typeface="Arial"/>
                <a:sym typeface="Arial"/>
              </a:defRPr>
            </a:lvl1pPr>
          </a:lstStyle>
          <a:p>
            <a:pPr/>
            <a:r>
              <a:t>Charge #2</a:t>
            </a:r>
          </a:p>
        </p:txBody>
      </p:sp>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Shape 276"/>
          <p:cNvSpPr/>
          <p:nvPr>
            <p:ph type="title"/>
          </p:nvPr>
        </p:nvSpPr>
        <p:spPr>
          <a:prstGeom prst="rect">
            <a:avLst/>
          </a:prstGeom>
        </p:spPr>
        <p:txBody>
          <a:bodyPr/>
          <a:lstStyle>
            <a:lvl1pPr defTabSz="887253">
              <a:defRPr sz="7037"/>
            </a:lvl1pPr>
          </a:lstStyle>
          <a:p>
            <a:pPr/>
            <a:r>
              <a:t>Can enhanced pedestal stability be achieved and understood in NSTX-U?</a:t>
            </a:r>
          </a:p>
        </p:txBody>
      </p:sp>
      <p:sp>
        <p:nvSpPr>
          <p:cNvPr id="277" name="Shape 277"/>
          <p:cNvSpPr/>
          <p:nvPr>
            <p:ph type="body" sz="half" idx="1"/>
          </p:nvPr>
        </p:nvSpPr>
        <p:spPr>
          <a:xfrm>
            <a:off x="68513" y="2653627"/>
            <a:ext cx="10959716" cy="9907427"/>
          </a:xfrm>
          <a:prstGeom prst="rect">
            <a:avLst/>
          </a:prstGeom>
        </p:spPr>
        <p:txBody>
          <a:bodyPr/>
          <a:lstStyle/>
          <a:p>
            <a:pPr marL="240356" indent="-240356" defTabSz="1183005">
              <a:spcBef>
                <a:spcPts val="800"/>
              </a:spcBef>
              <a:defRPr sz="3404"/>
            </a:pPr>
          </a:p>
          <a:p>
            <a:pPr marL="240356" indent="-240356" defTabSz="1183005">
              <a:spcBef>
                <a:spcPts val="800"/>
              </a:spcBef>
              <a:defRPr b="1" sz="3404"/>
            </a:pPr>
            <a:r>
              <a:t>How robust is the super H-mode channel measured in DIII-D and is there an access path at low R/a, which has stronger shaping naturally? </a:t>
            </a:r>
          </a:p>
          <a:p>
            <a:pPr lvl="1" marL="450668" indent="-240356" defTabSz="1183005">
              <a:spcBef>
                <a:spcPts val="800"/>
              </a:spcBef>
              <a:buChar char="-"/>
              <a:defRPr sz="3404"/>
            </a:pPr>
            <a:r>
              <a:t>Previous ELITE calculations have shown a super H-mode like channel in NSTX;</a:t>
            </a:r>
          </a:p>
          <a:p>
            <a:pPr lvl="1" marL="450668" indent="-240356" defTabSz="1183005">
              <a:spcBef>
                <a:spcPts val="800"/>
              </a:spcBef>
              <a:buChar char="-"/>
              <a:defRPr sz="3404"/>
            </a:pPr>
          </a:p>
          <a:p>
            <a:pPr lvl="1" marL="450668" indent="-240356" defTabSz="1183005">
              <a:spcBef>
                <a:spcPts val="800"/>
              </a:spcBef>
              <a:buChar char="-"/>
              <a:defRPr sz="3404"/>
            </a:pPr>
          </a:p>
          <a:p>
            <a:pPr lvl="1" marL="450668" indent="-240356" defTabSz="1183005">
              <a:spcBef>
                <a:spcPts val="800"/>
              </a:spcBef>
              <a:buChar char="-"/>
              <a:defRPr sz="3404"/>
            </a:pPr>
          </a:p>
          <a:p>
            <a:pPr lvl="1" marL="450668" indent="-240356" defTabSz="1183005">
              <a:spcBef>
                <a:spcPts val="800"/>
              </a:spcBef>
              <a:buChar char="-"/>
              <a:defRPr sz="3404"/>
            </a:pPr>
          </a:p>
          <a:p>
            <a:pPr marL="240356" indent="-240356" defTabSz="1183005">
              <a:spcBef>
                <a:spcPts val="800"/>
              </a:spcBef>
              <a:defRPr b="1" sz="3404"/>
            </a:pPr>
          </a:p>
          <a:p>
            <a:pPr marL="240356" indent="-240356" defTabSz="1183005">
              <a:spcBef>
                <a:spcPts val="800"/>
              </a:spcBef>
              <a:defRPr b="1" sz="3404"/>
            </a:pPr>
          </a:p>
          <a:p>
            <a:pPr marL="240356" indent="-240356" defTabSz="1183005">
              <a:spcBef>
                <a:spcPts val="800"/>
              </a:spcBef>
              <a:defRPr b="1" sz="3404"/>
            </a:pPr>
            <a:r>
              <a:t>Can Enhanced Pedestal H-mode, which was observed in NSTX, be obtained for long pulse in NSTX-U?</a:t>
            </a:r>
          </a:p>
          <a:p>
            <a:pPr lvl="3" marL="871292" indent="-240356" defTabSz="1183005">
              <a:spcBef>
                <a:spcPts val="800"/>
              </a:spcBef>
              <a:buChar char="-"/>
              <a:defRPr sz="3404">
                <a:solidFill>
                  <a:srgbClr val="0433FF"/>
                </a:solidFill>
              </a:defRPr>
            </a:pPr>
            <a:r>
              <a:t>High pedestal Ti, Te, stable beta-N; H98 </a:t>
            </a:r>
            <a:r>
              <a:rPr u="sng"/>
              <a:t>&lt;</a:t>
            </a:r>
            <a:r>
              <a:t> 1.8</a:t>
            </a:r>
          </a:p>
        </p:txBody>
      </p:sp>
      <p:sp>
        <p:nvSpPr>
          <p:cNvPr id="278" name="Shape 27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9" name="droppedImage.pdf"/>
          <p:cNvPicPr>
            <a:picLocks noChangeAspect="1"/>
          </p:cNvPicPr>
          <p:nvPr/>
        </p:nvPicPr>
        <p:blipFill>
          <a:blip r:embed="rId2">
            <a:extLst/>
          </a:blip>
          <a:stretch>
            <a:fillRect/>
          </a:stretch>
        </p:blipFill>
        <p:spPr>
          <a:xfrm>
            <a:off x="17259779" y="7970306"/>
            <a:ext cx="6134552" cy="4875355"/>
          </a:xfrm>
          <a:prstGeom prst="rect">
            <a:avLst/>
          </a:prstGeom>
          <a:ln w="12700"/>
        </p:spPr>
      </p:pic>
      <p:sp>
        <p:nvSpPr>
          <p:cNvPr id="280" name="Shape 280"/>
          <p:cNvSpPr/>
          <p:nvPr/>
        </p:nvSpPr>
        <p:spPr>
          <a:xfrm>
            <a:off x="18761713" y="11776458"/>
            <a:ext cx="4193097" cy="951617"/>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lvl1pPr algn="l" defTabSz="1285875">
              <a:spcBef>
                <a:spcPts val="900"/>
              </a:spcBef>
              <a:defRPr b="1" sz="3200">
                <a:solidFill>
                  <a:srgbClr val="000000"/>
                </a:solidFill>
                <a:uFillTx/>
              </a:defRPr>
            </a:lvl1pPr>
          </a:lstStyle>
          <a:p>
            <a:pPr/>
            <a:r>
              <a:t>Maingi PRL 2010</a:t>
            </a:r>
          </a:p>
        </p:txBody>
      </p:sp>
      <p:pic>
        <p:nvPicPr>
          <p:cNvPr id="281" name="pasted-image.png"/>
          <p:cNvPicPr>
            <a:picLocks noChangeAspect="1"/>
          </p:cNvPicPr>
          <p:nvPr/>
        </p:nvPicPr>
        <p:blipFill>
          <a:blip r:embed="rId3">
            <a:extLst/>
          </a:blip>
          <a:stretch>
            <a:fillRect/>
          </a:stretch>
        </p:blipFill>
        <p:spPr>
          <a:xfrm>
            <a:off x="17185972" y="2653627"/>
            <a:ext cx="6672495" cy="5020060"/>
          </a:xfrm>
          <a:prstGeom prst="rect">
            <a:avLst/>
          </a:prstGeom>
          <a:ln w="12700">
            <a:miter lim="400000"/>
          </a:ln>
        </p:spPr>
      </p:pic>
      <p:sp>
        <p:nvSpPr>
          <p:cNvPr id="282" name="Shape 282"/>
          <p:cNvSpPr/>
          <p:nvPr/>
        </p:nvSpPr>
        <p:spPr>
          <a:xfrm>
            <a:off x="18972282" y="10152188"/>
            <a:ext cx="4193097" cy="951617"/>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algn="l" defTabSz="1208722">
              <a:spcBef>
                <a:spcPts val="800"/>
              </a:spcBef>
              <a:defRPr sz="3008">
                <a:solidFill>
                  <a:srgbClr val="000000"/>
                </a:solidFill>
                <a:uFillTx/>
              </a:defRPr>
            </a:pPr>
            <a:r>
              <a:rPr>
                <a:solidFill>
                  <a:srgbClr val="0089FF"/>
                </a:solidFill>
                <a:uFill>
                  <a:solidFill>
                    <a:srgbClr val="FF2600"/>
                  </a:solidFill>
                </a:uFill>
              </a:rPr>
              <a:t>H-mode</a:t>
            </a:r>
            <a:r>
              <a:rPr>
                <a:uFill>
                  <a:solidFill>
                    <a:srgbClr val="000000"/>
                  </a:solidFill>
                </a:uFill>
              </a:rPr>
              <a:t>   </a:t>
            </a:r>
            <a:r>
              <a:rPr>
                <a:solidFill>
                  <a:srgbClr val="FF4C00"/>
                </a:solidFill>
                <a:uFill>
                  <a:solidFill>
                    <a:srgbClr val="FF4C00"/>
                  </a:solidFill>
                </a:uFill>
              </a:rPr>
              <a:t> </a:t>
            </a:r>
            <a:r>
              <a:rPr>
                <a:solidFill>
                  <a:srgbClr val="FF2600"/>
                </a:solidFill>
                <a:uFill>
                  <a:solidFill>
                    <a:srgbClr val="000000"/>
                  </a:solidFill>
                </a:uFill>
              </a:rPr>
              <a:t>EP H-mode</a:t>
            </a:r>
          </a:p>
        </p:txBody>
      </p:sp>
      <p:sp>
        <p:nvSpPr>
          <p:cNvPr id="283" name="Shape 283"/>
          <p:cNvSpPr/>
          <p:nvPr/>
        </p:nvSpPr>
        <p:spPr>
          <a:xfrm>
            <a:off x="18425672" y="6170204"/>
            <a:ext cx="4193097" cy="951617"/>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lvl1pPr algn="l" defTabSz="1285875">
              <a:spcBef>
                <a:spcPts val="900"/>
              </a:spcBef>
              <a:defRPr b="1" sz="3200">
                <a:solidFill>
                  <a:srgbClr val="FFFFFF"/>
                </a:solidFill>
                <a:uFillTx/>
              </a:defRPr>
            </a:lvl1pPr>
          </a:lstStyle>
          <a:p>
            <a:pPr/>
            <a:r>
              <a:t>Solomon PRL 2014</a:t>
            </a:r>
          </a:p>
        </p:txBody>
      </p:sp>
      <p:pic>
        <p:nvPicPr>
          <p:cNvPr id="284" name="Stability_calcs_cartoonv2.pdf"/>
          <p:cNvPicPr>
            <a:picLocks noChangeAspect="1"/>
          </p:cNvPicPr>
          <p:nvPr/>
        </p:nvPicPr>
        <p:blipFill>
          <a:blip r:embed="rId4">
            <a:extLst/>
          </a:blip>
          <a:stretch>
            <a:fillRect/>
          </a:stretch>
        </p:blipFill>
        <p:spPr>
          <a:xfrm>
            <a:off x="10378620" y="5728715"/>
            <a:ext cx="6289151" cy="4875213"/>
          </a:xfrm>
          <a:prstGeom prst="rect">
            <a:avLst/>
          </a:prstGeom>
          <a:ln w="12700">
            <a:miter lim="400000"/>
          </a:ln>
        </p:spPr>
      </p:pic>
      <p:sp>
        <p:nvSpPr>
          <p:cNvPr id="285" name="Shape 285"/>
          <p:cNvSpPr/>
          <p:nvPr/>
        </p:nvSpPr>
        <p:spPr>
          <a:xfrm>
            <a:off x="2009039" y="7359044"/>
            <a:ext cx="8021522" cy="11226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defRPr sz="3000">
                <a:solidFill>
                  <a:srgbClr val="0433FF"/>
                </a:solidFill>
              </a:defRPr>
            </a:pPr>
            <a:r>
              <a:t>can a such channel be found for low R/a </a:t>
            </a:r>
          </a:p>
          <a:p>
            <a:pPr>
              <a:defRPr sz="3000">
                <a:solidFill>
                  <a:srgbClr val="0433FF"/>
                </a:solidFill>
              </a:defRPr>
            </a:pPr>
            <a:r>
              <a:t>in general and NSTX-U in particular?</a:t>
            </a:r>
          </a:p>
        </p:txBody>
      </p:sp>
      <p:sp>
        <p:nvSpPr>
          <p:cNvPr id="286" name="Shape 286"/>
          <p:cNvSpPr/>
          <p:nvPr/>
        </p:nvSpPr>
        <p:spPr>
          <a:xfrm>
            <a:off x="13311326" y="9380670"/>
            <a:ext cx="2180948" cy="6527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i="1" sz="3000"/>
            </a:lvl1pPr>
          </a:lstStyle>
          <a:p>
            <a:pPr/>
            <a:r>
              <a:t>Preliminary</a:t>
            </a:r>
          </a:p>
        </p:txBody>
      </p:sp>
      <p:sp>
        <p:nvSpPr>
          <p:cNvPr id="287" name="Shape 287"/>
          <p:cNvSpPr/>
          <p:nvPr/>
        </p:nvSpPr>
        <p:spPr>
          <a:xfrm>
            <a:off x="22487757" y="1909023"/>
            <a:ext cx="1940528" cy="568764"/>
          </a:xfrm>
          <a:prstGeom prst="rect">
            <a:avLst/>
          </a:prstGeom>
          <a:solidFill>
            <a:schemeClr val="accent6">
              <a:lumOff val="18921"/>
            </a:schemeClr>
          </a:solidFill>
          <a:ln w="12700">
            <a:miter lim="400000"/>
          </a:ln>
          <a:extLst>
            <a:ext uri="{C572A759-6A51-4108-AA02-DFA0A04FC94B}">
              <ma14:wrappingTextBoxFlag xmlns:ma14="http://schemas.microsoft.com/office/mac/drawingml/2011/main" val="1"/>
            </a:ext>
          </a:extLst>
        </p:spPr>
        <p:txBody>
          <a:bodyPr tIns="91439" bIns="91439" anchor="ctr"/>
          <a:lstStyle>
            <a:lvl1pPr algn="l" defTabSz="1285875">
              <a:defRPr sz="2700">
                <a:solidFill>
                  <a:srgbClr val="000000"/>
                </a:solidFill>
                <a:uFillTx/>
                <a:latin typeface="Arial"/>
                <a:ea typeface="Arial"/>
                <a:cs typeface="Arial"/>
                <a:sym typeface="Arial"/>
              </a:defRPr>
            </a:lvl1pPr>
          </a:lstStyle>
          <a:p>
            <a:pPr/>
            <a:r>
              <a:t>Charge #3</a:t>
            </a:r>
          </a:p>
        </p:txBody>
      </p:sp>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9" name="Shape 289"/>
          <p:cNvSpPr/>
          <p:nvPr>
            <p:ph type="title"/>
          </p:nvPr>
        </p:nvSpPr>
        <p:spPr>
          <a:xfrm>
            <a:off x="35693" y="-33050"/>
            <a:ext cx="24312614" cy="1913265"/>
          </a:xfrm>
          <a:prstGeom prst="rect">
            <a:avLst/>
          </a:prstGeom>
        </p:spPr>
        <p:txBody>
          <a:bodyPr/>
          <a:lstStyle>
            <a:lvl1pPr defTabSz="822959">
              <a:defRPr sz="6528"/>
            </a:lvl1pPr>
          </a:lstStyle>
          <a:p>
            <a:pPr/>
            <a:r>
              <a:t>ELITE and M3D-C1 results agree with respect to ideal modes</a:t>
            </a:r>
          </a:p>
        </p:txBody>
      </p:sp>
      <p:sp>
        <p:nvSpPr>
          <p:cNvPr id="290" name="Shape 29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1" name="Shape 291"/>
          <p:cNvSpPr/>
          <p:nvPr/>
        </p:nvSpPr>
        <p:spPr>
          <a:xfrm>
            <a:off x="309364" y="3462042"/>
            <a:ext cx="10781436" cy="782091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571499" indent="-571499" algn="l" defTabSz="914400">
              <a:buClr>
                <a:schemeClr val="accent1"/>
              </a:buClr>
              <a:buSzPct val="100000"/>
              <a:buFont typeface="Arial"/>
              <a:buChar char="•"/>
              <a:defRPr b="1" sz="3800">
                <a:solidFill>
                  <a:srgbClr val="000000"/>
                </a:solidFill>
                <a:uFillTx/>
              </a:defRPr>
            </a:pPr>
            <a:r>
              <a:t>M3D-C1 results are in agreement with ELITE results for NSTX, which show ideal modes with ~ 10x lower normalized growth rates</a:t>
            </a:r>
            <a:endParaRPr>
              <a:latin typeface="Arial"/>
              <a:ea typeface="Arial"/>
              <a:cs typeface="Arial"/>
              <a:sym typeface="Arial"/>
            </a:endParaRPr>
          </a:p>
          <a:p>
            <a:pPr lvl="2" marL="1014411" indent="-571499" algn="l" defTabSz="914400">
              <a:buClr>
                <a:schemeClr val="accent1"/>
              </a:buClr>
              <a:buSzPct val="100000"/>
              <a:buFont typeface="Lucida Grande"/>
              <a:buChar char="-"/>
              <a:defRPr sz="3800">
                <a:solidFill>
                  <a:srgbClr val="0433FF"/>
                </a:solidFill>
                <a:uFillTx/>
              </a:defRPr>
            </a:pPr>
            <a:r>
              <a:t>Resistive modes have larger growth rates but are not captured by ELITE</a:t>
            </a:r>
            <a:endParaRPr>
              <a:latin typeface="Arial"/>
              <a:ea typeface="Arial"/>
              <a:cs typeface="Arial"/>
              <a:sym typeface="Arial"/>
            </a:endParaRPr>
          </a:p>
          <a:p>
            <a:pPr lvl="1" marL="571499" indent="-571499" algn="l" defTabSz="914400">
              <a:buClr>
                <a:schemeClr val="accent1"/>
              </a:buClr>
              <a:buSzPct val="100000"/>
              <a:buFont typeface="Arial"/>
              <a:buChar char="•"/>
              <a:defRPr b="1" sz="3800">
                <a:solidFill>
                  <a:srgbClr val="000000"/>
                </a:solidFill>
                <a:uFillTx/>
              </a:defRPr>
            </a:pPr>
          </a:p>
          <a:p>
            <a:pPr lvl="1" marL="571499" indent="-571499" algn="l" defTabSz="914400">
              <a:buClr>
                <a:schemeClr val="accent1"/>
              </a:buClr>
              <a:buSzPct val="100000"/>
              <a:buFont typeface="Arial"/>
              <a:buChar char="•"/>
              <a:defRPr b="1" sz="3800">
                <a:solidFill>
                  <a:srgbClr val="000000"/>
                </a:solidFill>
                <a:uFillTx/>
              </a:defRPr>
            </a:pPr>
          </a:p>
          <a:p>
            <a:pPr lvl="1" marL="571499" indent="-571499" algn="l" defTabSz="914400">
              <a:buClr>
                <a:schemeClr val="accent1"/>
              </a:buClr>
              <a:buSzPct val="100000"/>
              <a:buFont typeface="Arial"/>
              <a:buChar char="•"/>
              <a:defRPr b="1" sz="3800">
                <a:solidFill>
                  <a:srgbClr val="000000"/>
                </a:solidFill>
                <a:uFillTx/>
              </a:defRPr>
            </a:pPr>
            <a:r>
              <a:t>The criterion </a:t>
            </a:r>
            <a:r>
              <a:rPr b="0">
                <a:latin typeface="Symbol"/>
                <a:ea typeface="Symbol"/>
                <a:cs typeface="Symbol"/>
                <a:sym typeface="Symbol"/>
              </a:rPr>
              <a:t>γ</a:t>
            </a:r>
            <a:r>
              <a:t> / (</a:t>
            </a:r>
            <a:r>
              <a:rPr b="0">
                <a:latin typeface="Symbol"/>
                <a:ea typeface="Symbol"/>
                <a:cs typeface="Symbol"/>
                <a:sym typeface="Symbol"/>
              </a:rPr>
              <a:t>ω</a:t>
            </a:r>
            <a:r>
              <a:rPr baseline="-15000"/>
              <a:t>i</a:t>
            </a:r>
            <a:r>
              <a:rPr baseline="31052"/>
              <a:t>*</a:t>
            </a:r>
            <a:r>
              <a:t> / 2) = 1, which works well for DIII-D plasmas, is derived from ideal MHD</a:t>
            </a:r>
            <a:endParaRPr>
              <a:latin typeface="Arial"/>
              <a:ea typeface="Arial"/>
              <a:cs typeface="Arial"/>
              <a:sym typeface="Arial"/>
            </a:endParaRPr>
          </a:p>
          <a:p>
            <a:pPr lvl="2" marL="1014411" indent="-571499" algn="l" defTabSz="914400">
              <a:buClr>
                <a:schemeClr val="accent1"/>
              </a:buClr>
              <a:buSzPct val="100000"/>
              <a:buFont typeface="Lucida Grande"/>
              <a:buChar char="-"/>
              <a:defRPr sz="3800">
                <a:solidFill>
                  <a:srgbClr val="0433FF"/>
                </a:solidFill>
                <a:uFillTx/>
              </a:defRPr>
            </a:pPr>
            <a:r>
              <a:t>A more general dispersion relation that accounts for resistive modes must be used for NSTX and possibly NSTX-U</a:t>
            </a:r>
          </a:p>
        </p:txBody>
      </p:sp>
      <p:pic>
        <p:nvPicPr>
          <p:cNvPr id="292" name="image7.tif" descr="gamma_wi.tiff"/>
          <p:cNvPicPr>
            <a:picLocks noChangeAspect="1"/>
          </p:cNvPicPr>
          <p:nvPr/>
        </p:nvPicPr>
        <p:blipFill>
          <a:blip r:embed="rId2">
            <a:extLst/>
          </a:blip>
          <a:stretch>
            <a:fillRect/>
          </a:stretch>
        </p:blipFill>
        <p:spPr>
          <a:xfrm>
            <a:off x="11208252" y="2395114"/>
            <a:ext cx="13011746" cy="9954771"/>
          </a:xfrm>
          <a:prstGeom prst="rect">
            <a:avLst/>
          </a:prstGeom>
          <a:ln w="12700">
            <a:miter lim="400000"/>
          </a:ln>
        </p:spPr>
      </p:pic>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4" name="Shape 294"/>
          <p:cNvSpPr/>
          <p:nvPr>
            <p:ph type="title"/>
          </p:nvPr>
        </p:nvSpPr>
        <p:spPr>
          <a:prstGeom prst="rect">
            <a:avLst/>
          </a:prstGeom>
        </p:spPr>
        <p:txBody>
          <a:bodyPr/>
          <a:lstStyle>
            <a:lvl1pPr defTabSz="887253">
              <a:defRPr sz="7037"/>
            </a:lvl1pPr>
          </a:lstStyle>
          <a:p>
            <a:pPr/>
            <a:r>
              <a:t>Lithium coatings provide an unique control knob to the particle source</a:t>
            </a:r>
          </a:p>
        </p:txBody>
      </p:sp>
      <p:sp>
        <p:nvSpPr>
          <p:cNvPr id="295" name="Shape 295"/>
          <p:cNvSpPr/>
          <p:nvPr>
            <p:ph type="body" sz="half" idx="1"/>
          </p:nvPr>
        </p:nvSpPr>
        <p:spPr>
          <a:xfrm>
            <a:off x="255312" y="8406855"/>
            <a:ext cx="23873377" cy="4747963"/>
          </a:xfrm>
          <a:prstGeom prst="rect">
            <a:avLst/>
          </a:prstGeom>
        </p:spPr>
        <p:txBody>
          <a:bodyPr/>
          <a:lstStyle/>
          <a:p>
            <a:pPr>
              <a:defRPr b="1" sz="3300"/>
            </a:pPr>
          </a:p>
          <a:p>
            <a:pPr>
              <a:defRPr b="1" sz="3300"/>
            </a:pPr>
            <a:r>
              <a:t>Lithium wall conditioning suppresses ELMs and provides better confinement</a:t>
            </a:r>
          </a:p>
          <a:p>
            <a:pPr>
              <a:defRPr b="1" sz="3300"/>
            </a:pPr>
            <a:r>
              <a:t>NSTX demonstrated that lithium widens the pedestal temperature while relaxing the density gradient</a:t>
            </a:r>
          </a:p>
          <a:p>
            <a:pPr>
              <a:defRPr b="1" sz="3300"/>
            </a:pPr>
            <a:r>
              <a:t>Existence of a particle pinch vs. diffusion in setting the pedestal density structure can be directly tackled on NTSX-U</a:t>
            </a:r>
          </a:p>
          <a:p>
            <a:pPr lvl="1" marL="489857" indent="-261257">
              <a:buChar char="-"/>
              <a:defRPr b="1" sz="3300"/>
            </a:pPr>
            <a:r>
              <a:t>Tools: novel fast measurements (PBLS) density &amp; temperature dynamics, in conjunction with SGI and lithium; </a:t>
            </a:r>
          </a:p>
          <a:p>
            <a:pPr lvl="1" marL="489857" indent="-261257">
              <a:buChar char="-"/>
              <a:defRPr b="1" sz="3300"/>
            </a:pPr>
            <a:r>
              <a:t>NSTX-U can demonstrate the key role of pinch vs. diffusion</a:t>
            </a:r>
          </a:p>
        </p:txBody>
      </p:sp>
      <p:sp>
        <p:nvSpPr>
          <p:cNvPr id="296" name="Shape 29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99" name="Group 299"/>
          <p:cNvGrpSpPr/>
          <p:nvPr/>
        </p:nvGrpSpPr>
        <p:grpSpPr>
          <a:xfrm>
            <a:off x="8619731" y="3426600"/>
            <a:ext cx="7143096" cy="5351889"/>
            <a:chOff x="113211" y="0"/>
            <a:chExt cx="7143095" cy="5351887"/>
          </a:xfrm>
        </p:grpSpPr>
        <p:pic>
          <p:nvPicPr>
            <p:cNvPr id="297" name="plotscaniks.pdf"/>
            <p:cNvPicPr>
              <a:picLocks noChangeAspect="1"/>
            </p:cNvPicPr>
            <p:nvPr/>
          </p:nvPicPr>
          <p:blipFill>
            <a:blip r:embed="rId3">
              <a:extLst/>
            </a:blip>
            <a:srcRect l="0" t="22421" r="1881" b="55223"/>
            <a:stretch>
              <a:fillRect/>
            </a:stretch>
          </p:blipFill>
          <p:spPr>
            <a:xfrm>
              <a:off x="113211" y="0"/>
              <a:ext cx="6996243" cy="4212658"/>
            </a:xfrm>
            <a:prstGeom prst="rect">
              <a:avLst/>
            </a:prstGeom>
            <a:ln w="12700" cap="flat">
              <a:noFill/>
              <a:miter lim="400000"/>
            </a:ln>
            <a:effectLst/>
          </p:spPr>
        </p:pic>
        <p:pic>
          <p:nvPicPr>
            <p:cNvPr id="298" name="plotscaniks.pdf"/>
            <p:cNvPicPr>
              <a:picLocks noChangeAspect="1"/>
            </p:cNvPicPr>
            <p:nvPr/>
          </p:nvPicPr>
          <p:blipFill>
            <a:blip r:embed="rId3">
              <a:extLst/>
            </a:blip>
            <a:srcRect l="13561" t="89239" r="0" b="4362"/>
            <a:stretch>
              <a:fillRect/>
            </a:stretch>
          </p:blipFill>
          <p:spPr>
            <a:xfrm>
              <a:off x="1092904" y="4146146"/>
              <a:ext cx="6163404" cy="1205742"/>
            </a:xfrm>
            <a:prstGeom prst="rect">
              <a:avLst/>
            </a:prstGeom>
            <a:ln w="12700" cap="flat">
              <a:noFill/>
              <a:miter lim="400000"/>
            </a:ln>
            <a:effectLst/>
          </p:spPr>
        </p:pic>
      </p:grpSp>
      <p:grpSp>
        <p:nvGrpSpPr>
          <p:cNvPr id="302" name="Group 302"/>
          <p:cNvGrpSpPr/>
          <p:nvPr/>
        </p:nvGrpSpPr>
        <p:grpSpPr>
          <a:xfrm>
            <a:off x="17620688" y="3157114"/>
            <a:ext cx="6031197" cy="5890860"/>
            <a:chOff x="0" y="0"/>
            <a:chExt cx="6031195" cy="5890859"/>
          </a:xfrm>
        </p:grpSpPr>
        <p:pic>
          <p:nvPicPr>
            <p:cNvPr id="300" name="sourcepart.pdf"/>
            <p:cNvPicPr>
              <a:picLocks noChangeAspect="1"/>
            </p:cNvPicPr>
            <p:nvPr/>
          </p:nvPicPr>
          <p:blipFill>
            <a:blip r:embed="rId4">
              <a:extLst/>
            </a:blip>
            <a:srcRect l="13322" t="64584" r="0" b="0"/>
            <a:stretch>
              <a:fillRect/>
            </a:stretch>
          </p:blipFill>
          <p:spPr>
            <a:xfrm>
              <a:off x="0" y="0"/>
              <a:ext cx="6031196" cy="5890860"/>
            </a:xfrm>
            <a:prstGeom prst="rect">
              <a:avLst/>
            </a:prstGeom>
            <a:ln w="12700" cap="flat">
              <a:noFill/>
              <a:miter lim="400000"/>
            </a:ln>
            <a:effectLst/>
          </p:spPr>
        </p:pic>
        <p:pic>
          <p:nvPicPr>
            <p:cNvPr id="301" name="sourcepart.pdf"/>
            <p:cNvPicPr>
              <a:picLocks noChangeAspect="1"/>
            </p:cNvPicPr>
            <p:nvPr/>
          </p:nvPicPr>
          <p:blipFill>
            <a:blip r:embed="rId4">
              <a:extLst/>
            </a:blip>
            <a:srcRect l="1654" t="62403" r="88203" b="3721"/>
            <a:stretch>
              <a:fillRect/>
            </a:stretch>
          </p:blipFill>
          <p:spPr>
            <a:xfrm rot="5400000">
              <a:off x="2899172" y="-1987058"/>
              <a:ext cx="618983" cy="4942352"/>
            </a:xfrm>
            <a:prstGeom prst="rect">
              <a:avLst/>
            </a:prstGeom>
            <a:ln w="12700" cap="flat">
              <a:noFill/>
              <a:miter lim="400000"/>
            </a:ln>
            <a:effectLst/>
          </p:spPr>
        </p:pic>
      </p:grpSp>
      <p:grpSp>
        <p:nvGrpSpPr>
          <p:cNvPr id="305" name="Group 305"/>
          <p:cNvGrpSpPr/>
          <p:nvPr/>
        </p:nvGrpSpPr>
        <p:grpSpPr>
          <a:xfrm>
            <a:off x="763550" y="3600569"/>
            <a:ext cx="7130397" cy="5344551"/>
            <a:chOff x="31435" y="74125"/>
            <a:chExt cx="7130395" cy="5344550"/>
          </a:xfrm>
        </p:grpSpPr>
        <p:pic>
          <p:nvPicPr>
            <p:cNvPr id="303" name="plotscaniks.pdf"/>
            <p:cNvPicPr>
              <a:picLocks noChangeAspect="1"/>
            </p:cNvPicPr>
            <p:nvPr/>
          </p:nvPicPr>
          <p:blipFill>
            <a:blip r:embed="rId3">
              <a:extLst/>
            </a:blip>
            <a:srcRect l="0" t="0" r="0" b="77462"/>
            <a:stretch>
              <a:fillRect/>
            </a:stretch>
          </p:blipFill>
          <p:spPr>
            <a:xfrm>
              <a:off x="31435" y="74125"/>
              <a:ext cx="7130397" cy="4247134"/>
            </a:xfrm>
            <a:prstGeom prst="rect">
              <a:avLst/>
            </a:prstGeom>
            <a:ln w="12700" cap="flat">
              <a:noFill/>
              <a:miter lim="400000"/>
            </a:ln>
            <a:effectLst/>
          </p:spPr>
        </p:pic>
        <p:pic>
          <p:nvPicPr>
            <p:cNvPr id="304" name="plotscaniks.pdf"/>
            <p:cNvPicPr>
              <a:picLocks noChangeAspect="1"/>
            </p:cNvPicPr>
            <p:nvPr/>
          </p:nvPicPr>
          <p:blipFill>
            <a:blip r:embed="rId3">
              <a:extLst/>
            </a:blip>
            <a:srcRect l="13561" t="89239" r="0" b="4362"/>
            <a:stretch>
              <a:fillRect/>
            </a:stretch>
          </p:blipFill>
          <p:spPr>
            <a:xfrm>
              <a:off x="998306" y="4212935"/>
              <a:ext cx="6163404" cy="1205742"/>
            </a:xfrm>
            <a:prstGeom prst="rect">
              <a:avLst/>
            </a:prstGeom>
            <a:ln w="12700" cap="flat">
              <a:noFill/>
              <a:miter lim="400000"/>
            </a:ln>
            <a:effectLst/>
          </p:spPr>
        </p:pic>
      </p:grpSp>
      <p:sp>
        <p:nvSpPr>
          <p:cNvPr id="306" name="Shape 306"/>
          <p:cNvSpPr/>
          <p:nvPr/>
        </p:nvSpPr>
        <p:spPr>
          <a:xfrm>
            <a:off x="2108239" y="2897889"/>
            <a:ext cx="3047922" cy="6781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b="1" sz="3200">
                <a:solidFill>
                  <a:srgbClr val="000000"/>
                </a:solidFill>
              </a:defRPr>
            </a:lvl1pPr>
          </a:lstStyle>
          <a:p>
            <a:pPr/>
            <a:r>
              <a:t>Without lithium</a:t>
            </a:r>
          </a:p>
        </p:txBody>
      </p:sp>
      <p:sp>
        <p:nvSpPr>
          <p:cNvPr id="307" name="Shape 307"/>
          <p:cNvSpPr/>
          <p:nvPr/>
        </p:nvSpPr>
        <p:spPr>
          <a:xfrm>
            <a:off x="6129575" y="2897889"/>
            <a:ext cx="2422050" cy="6781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b="1" sz="3200">
                <a:solidFill>
                  <a:srgbClr val="FF2600"/>
                </a:solidFill>
              </a:defRPr>
            </a:lvl1pPr>
          </a:lstStyle>
          <a:p>
            <a:pPr/>
            <a:r>
              <a:t>With lithium</a:t>
            </a:r>
          </a:p>
        </p:txBody>
      </p:sp>
      <p:sp>
        <p:nvSpPr>
          <p:cNvPr id="308" name="Shape 308"/>
          <p:cNvSpPr/>
          <p:nvPr/>
        </p:nvSpPr>
        <p:spPr>
          <a:xfrm>
            <a:off x="20242800" y="2618091"/>
            <a:ext cx="3211037" cy="6781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285875">
              <a:spcBef>
                <a:spcPts val="900"/>
              </a:spcBef>
              <a:defRPr b="1" sz="3200">
                <a:solidFill>
                  <a:srgbClr val="000000"/>
                </a:solidFill>
                <a:uFillTx/>
              </a:defRPr>
            </a:lvl1pPr>
          </a:lstStyle>
          <a:p>
            <a:pPr/>
            <a:r>
              <a:t>Canik PoP 2011</a:t>
            </a:r>
          </a:p>
        </p:txBody>
      </p:sp>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2" name="Shape 312"/>
          <p:cNvSpPr/>
          <p:nvPr>
            <p:ph type="title"/>
          </p:nvPr>
        </p:nvSpPr>
        <p:spPr>
          <a:prstGeom prst="rect">
            <a:avLst/>
          </a:prstGeom>
        </p:spPr>
        <p:txBody>
          <a:bodyPr/>
          <a:lstStyle>
            <a:lvl1pPr defTabSz="887253">
              <a:defRPr sz="7037"/>
            </a:lvl1pPr>
          </a:lstStyle>
          <a:p>
            <a:pPr/>
            <a:r>
              <a:t>ELITE calculations agree with experimental profiles that are altered by pedestal localized instabilities, fueling…  </a:t>
            </a:r>
          </a:p>
        </p:txBody>
      </p:sp>
      <p:sp>
        <p:nvSpPr>
          <p:cNvPr id="313" name="Shape 313"/>
          <p:cNvSpPr/>
          <p:nvPr>
            <p:ph type="body" sz="half" idx="1"/>
          </p:nvPr>
        </p:nvSpPr>
        <p:spPr>
          <a:xfrm>
            <a:off x="86062" y="4357491"/>
            <a:ext cx="11668430" cy="6550730"/>
          </a:xfrm>
          <a:prstGeom prst="rect">
            <a:avLst/>
          </a:prstGeom>
        </p:spPr>
        <p:txBody>
          <a:bodyPr/>
          <a:lstStyle/>
          <a:p>
            <a:pPr/>
            <a:r>
              <a:t>ELITE analysis of kinetic equilibria are consistent with high achieved pedestal pressure when density and temperature profiles shift relative to each other and/or the separatrix</a:t>
            </a:r>
          </a:p>
          <a:p>
            <a:pPr lvl="1" marL="489857" indent="-261257">
              <a:buChar char="•"/>
            </a:pPr>
            <a:r>
              <a:t>Relative shift can occur due to enhanced fluctuations or reduced fueling</a:t>
            </a:r>
          </a:p>
          <a:p>
            <a:pPr lvl="1" marL="489857" indent="-261257">
              <a:buChar char="•"/>
            </a:pPr>
            <a:r>
              <a:t>EPED underestimates the pedestal width and height in these cases, but ELITE calculation can still be used to extend EPED</a:t>
            </a:r>
          </a:p>
        </p:txBody>
      </p:sp>
      <p:sp>
        <p:nvSpPr>
          <p:cNvPr id="314" name="Shape 31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5" name="pasted-image.pdf"/>
          <p:cNvPicPr>
            <a:picLocks noChangeAspect="1"/>
          </p:cNvPicPr>
          <p:nvPr/>
        </p:nvPicPr>
        <p:blipFill>
          <a:blip r:embed="rId2">
            <a:extLst/>
          </a:blip>
          <a:stretch>
            <a:fillRect/>
          </a:stretch>
        </p:blipFill>
        <p:spPr>
          <a:xfrm>
            <a:off x="11527066" y="7058314"/>
            <a:ext cx="5653209" cy="5470848"/>
          </a:xfrm>
          <a:prstGeom prst="rect">
            <a:avLst/>
          </a:prstGeom>
          <a:ln w="12700">
            <a:miter lim="400000"/>
          </a:ln>
        </p:spPr>
      </p:pic>
      <p:pic>
        <p:nvPicPr>
          <p:cNvPr id="316" name="pasted-image.png"/>
          <p:cNvPicPr>
            <a:picLocks noChangeAspect="1"/>
          </p:cNvPicPr>
          <p:nvPr/>
        </p:nvPicPr>
        <p:blipFill>
          <a:blip r:embed="rId3">
            <a:extLst/>
          </a:blip>
          <a:stretch>
            <a:fillRect/>
          </a:stretch>
        </p:blipFill>
        <p:spPr>
          <a:xfrm>
            <a:off x="17368753" y="8370947"/>
            <a:ext cx="5662173" cy="3764347"/>
          </a:xfrm>
          <a:prstGeom prst="rect">
            <a:avLst/>
          </a:prstGeom>
          <a:ln w="12700">
            <a:miter lim="400000"/>
          </a:ln>
        </p:spPr>
      </p:pic>
      <p:sp>
        <p:nvSpPr>
          <p:cNvPr id="317" name="Shape 317"/>
          <p:cNvSpPr/>
          <p:nvPr/>
        </p:nvSpPr>
        <p:spPr>
          <a:xfrm>
            <a:off x="18297067" y="12178165"/>
            <a:ext cx="4193097" cy="951617"/>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lvl1pPr algn="l" defTabSz="1285875">
              <a:spcBef>
                <a:spcPts val="900"/>
              </a:spcBef>
              <a:defRPr b="1" sz="3200">
                <a:solidFill>
                  <a:srgbClr val="000000"/>
                </a:solidFill>
                <a:uFillTx/>
              </a:defRPr>
            </a:lvl1pPr>
          </a:lstStyle>
          <a:p>
            <a:pPr/>
            <a:r>
              <a:t>Dunne PPCF 2017</a:t>
            </a:r>
          </a:p>
        </p:txBody>
      </p:sp>
      <p:pic>
        <p:nvPicPr>
          <p:cNvPr id="318" name="pasted-image.pdf"/>
          <p:cNvPicPr>
            <a:picLocks noChangeAspect="1"/>
          </p:cNvPicPr>
          <p:nvPr/>
        </p:nvPicPr>
        <p:blipFill>
          <a:blip r:embed="rId4">
            <a:extLst/>
          </a:blip>
          <a:srcRect l="0" t="0" r="0" b="51758"/>
          <a:stretch>
            <a:fillRect/>
          </a:stretch>
        </p:blipFill>
        <p:spPr>
          <a:xfrm>
            <a:off x="16686604" y="2755954"/>
            <a:ext cx="7413845" cy="3183613"/>
          </a:xfrm>
          <a:prstGeom prst="rect">
            <a:avLst/>
          </a:prstGeom>
          <a:ln w="12700">
            <a:miter lim="400000"/>
          </a:ln>
        </p:spPr>
      </p:pic>
      <p:sp>
        <p:nvSpPr>
          <p:cNvPr id="319" name="Shape 319"/>
          <p:cNvSpPr/>
          <p:nvPr/>
        </p:nvSpPr>
        <p:spPr>
          <a:xfrm>
            <a:off x="23647" y="2656214"/>
            <a:ext cx="1940529" cy="568763"/>
          </a:xfrm>
          <a:prstGeom prst="rect">
            <a:avLst/>
          </a:prstGeom>
          <a:solidFill>
            <a:schemeClr val="accent6">
              <a:lumOff val="18921"/>
            </a:schemeClr>
          </a:solidFill>
          <a:ln w="12700">
            <a:miter lim="400000"/>
          </a:ln>
          <a:extLst>
            <a:ext uri="{C572A759-6A51-4108-AA02-DFA0A04FC94B}">
              <ma14:wrappingTextBoxFlag xmlns:ma14="http://schemas.microsoft.com/office/mac/drawingml/2011/main" val="1"/>
            </a:ext>
          </a:extLst>
        </p:spPr>
        <p:txBody>
          <a:bodyPr tIns="91439" bIns="91439" anchor="ctr"/>
          <a:lstStyle>
            <a:lvl1pPr algn="l" defTabSz="1285875">
              <a:defRPr sz="2700">
                <a:solidFill>
                  <a:srgbClr val="000000"/>
                </a:solidFill>
                <a:uFillTx/>
                <a:latin typeface="Arial"/>
                <a:ea typeface="Arial"/>
                <a:cs typeface="Arial"/>
                <a:sym typeface="Arial"/>
              </a:defRPr>
            </a:lvl1pPr>
          </a:lstStyle>
          <a:p>
            <a:pPr/>
            <a:r>
              <a:t>Charge #2</a:t>
            </a:r>
          </a:p>
        </p:txBody>
      </p:sp>
    </p:spTree>
  </p:cSld>
  <p:clrMapOvr>
    <a:masterClrMapping/>
  </p:clrMapOvr>
  <p:transition xmlns:p14="http://schemas.microsoft.com/office/powerpoint/2010/main" spd="med" advClick="1" p14:dur="1000"/>
</p:sld>
</file>

<file path=ppt/slides/slide24.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321" name="Shape 321"/>
          <p:cNvSpPr/>
          <p:nvPr>
            <p:ph type="title"/>
          </p:nvPr>
        </p:nvSpPr>
        <p:spPr>
          <a:prstGeom prst="rect">
            <a:avLst/>
          </a:prstGeom>
        </p:spPr>
        <p:txBody>
          <a:bodyPr/>
          <a:lstStyle>
            <a:lvl1pPr defTabSz="951547">
              <a:defRPr sz="7548"/>
            </a:lvl1pPr>
          </a:lstStyle>
          <a:p>
            <a:pPr/>
            <a:r>
              <a:t>L-H bifurcation physics: neoclassical physics crucial</a:t>
            </a:r>
          </a:p>
        </p:txBody>
      </p:sp>
      <p:sp>
        <p:nvSpPr>
          <p:cNvPr id="322" name="Shape 32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3" name="Shape 323"/>
          <p:cNvSpPr/>
          <p:nvPr/>
        </p:nvSpPr>
        <p:spPr>
          <a:xfrm>
            <a:off x="355853" y="4424836"/>
            <a:ext cx="13171965" cy="6416041"/>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marL="440871" indent="-440871" algn="l" defTabSz="1219200">
              <a:buSzPct val="100000"/>
              <a:buFont typeface="Arial"/>
              <a:buChar char="•"/>
              <a:defRPr b="1" sz="4400">
                <a:solidFill>
                  <a:srgbClr val="000000"/>
                </a:solidFill>
                <a:uFillTx/>
              </a:defRPr>
            </a:pPr>
            <a:r>
              <a:t>It may be conjectured that in a strongly-neoclassical device, such as NSTX, ExB-shearing by orbit-loss force alone could force L-H bifurcation.</a:t>
            </a:r>
          </a:p>
          <a:p>
            <a:pPr marL="440871" indent="-440871" algn="l" defTabSz="1219200">
              <a:buSzPct val="100000"/>
              <a:buFont typeface="Lucida Grande"/>
              <a:buChar char="-"/>
              <a:defRPr sz="4400">
                <a:solidFill>
                  <a:srgbClr val="0000FF"/>
                </a:solidFill>
                <a:uFillTx/>
              </a:defRPr>
            </a:pPr>
            <a:r>
              <a:t>Consistent with [Kaye NF11, Battaglia NF13, Diallo NF17]</a:t>
            </a:r>
          </a:p>
          <a:p>
            <a:pPr marL="440871" indent="-440871" algn="l" defTabSz="1219200">
              <a:buSzPct val="100000"/>
              <a:buFont typeface="Lucida Grande"/>
              <a:buChar char="-"/>
              <a:defRPr sz="4400">
                <a:solidFill>
                  <a:srgbClr val="0000FF"/>
                </a:solidFill>
                <a:uFillTx/>
              </a:defRPr>
            </a:pPr>
            <a:r>
              <a:t>Can we rely on X-point orbit-loss in the absence of Grad-p driven ExB shearing in ITER?</a:t>
            </a:r>
          </a:p>
        </p:txBody>
      </p:sp>
      <p:grpSp>
        <p:nvGrpSpPr>
          <p:cNvPr id="327" name="Group 327"/>
          <p:cNvGrpSpPr/>
          <p:nvPr/>
        </p:nvGrpSpPr>
        <p:grpSpPr>
          <a:xfrm>
            <a:off x="13554302" y="3237098"/>
            <a:ext cx="10053373" cy="8354889"/>
            <a:chOff x="0" y="0"/>
            <a:chExt cx="10053371" cy="8354888"/>
          </a:xfrm>
        </p:grpSpPr>
        <p:pic>
          <p:nvPicPr>
            <p:cNvPr id="324" name="image2.png"/>
            <p:cNvPicPr>
              <a:picLocks noChangeAspect="1"/>
            </p:cNvPicPr>
            <p:nvPr/>
          </p:nvPicPr>
          <p:blipFill>
            <a:blip r:embed="rId2">
              <a:extLst/>
            </a:blip>
            <a:srcRect l="0" t="60442" r="11095" b="0"/>
            <a:stretch>
              <a:fillRect/>
            </a:stretch>
          </p:blipFill>
          <p:spPr>
            <a:xfrm>
              <a:off x="0" y="0"/>
              <a:ext cx="10053372" cy="8354889"/>
            </a:xfrm>
            <a:prstGeom prst="rect">
              <a:avLst/>
            </a:prstGeom>
            <a:ln w="12700" cap="flat">
              <a:noFill/>
              <a:miter lim="400000"/>
            </a:ln>
            <a:effectLst/>
          </p:spPr>
        </p:pic>
        <p:sp>
          <p:nvSpPr>
            <p:cNvPr id="325" name="Shape 325"/>
            <p:cNvSpPr/>
            <p:nvPr/>
          </p:nvSpPr>
          <p:spPr>
            <a:xfrm>
              <a:off x="1749895" y="5526877"/>
              <a:ext cx="2715858" cy="8672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lvl1pPr algn="l" defTabSz="1219200">
                <a:defRPr sz="3600">
                  <a:solidFill>
                    <a:srgbClr val="000000"/>
                  </a:solidFill>
                  <a:uFillTx/>
                  <a:latin typeface="Calibri"/>
                  <a:ea typeface="Calibri"/>
                  <a:cs typeface="Calibri"/>
                  <a:sym typeface="Calibri"/>
                </a:defRPr>
              </a:lvl1pPr>
            </a:lstStyle>
            <a:p>
              <a:pPr/>
              <a:r>
                <a:t>Neoclassical</a:t>
              </a:r>
            </a:p>
          </p:txBody>
        </p:sp>
        <p:sp>
          <p:nvSpPr>
            <p:cNvPr id="326" name="Shape 326"/>
            <p:cNvSpPr/>
            <p:nvPr/>
          </p:nvSpPr>
          <p:spPr>
            <a:xfrm>
              <a:off x="1723938" y="2693341"/>
              <a:ext cx="2217753" cy="8672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noAutofit/>
            </a:bodyPr>
            <a:lstStyle>
              <a:lvl1pPr algn="l" defTabSz="1219200">
                <a:defRPr sz="3600">
                  <a:solidFill>
                    <a:srgbClr val="000000"/>
                  </a:solidFill>
                  <a:uFillTx/>
                  <a:latin typeface="Calibri"/>
                  <a:ea typeface="Calibri"/>
                  <a:cs typeface="Calibri"/>
                  <a:sym typeface="Calibri"/>
                </a:defRPr>
              </a:lvl1pPr>
            </a:lstStyle>
            <a:p>
              <a:pPr/>
              <a:r>
                <a:t>Turbulent</a:t>
              </a:r>
            </a:p>
          </p:txBody>
        </p:sp>
      </p:grpSp>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329" name="Shape 329"/>
          <p:cNvSpPr/>
          <p:nvPr>
            <p:ph type="title"/>
          </p:nvPr>
        </p:nvSpPr>
        <p:spPr>
          <a:prstGeom prst="rect">
            <a:avLst/>
          </a:prstGeom>
        </p:spPr>
        <p:txBody>
          <a:bodyPr/>
          <a:lstStyle>
            <a:lvl1pPr defTabSz="732948">
              <a:defRPr sz="5814"/>
            </a:lvl1pPr>
          </a:lstStyle>
          <a:p>
            <a:pPr/>
            <a:r>
              <a:t>Pedestal structure optimization: Can natural and triggered pedestal-localized instabilities enable wider and higher pedestals?</a:t>
            </a:r>
          </a:p>
        </p:txBody>
      </p:sp>
      <p:sp>
        <p:nvSpPr>
          <p:cNvPr id="330" name="Shape 330"/>
          <p:cNvSpPr/>
          <p:nvPr>
            <p:ph type="body" sz="half" idx="1"/>
          </p:nvPr>
        </p:nvSpPr>
        <p:spPr>
          <a:xfrm>
            <a:off x="-38266" y="2197894"/>
            <a:ext cx="11187155" cy="9968540"/>
          </a:xfrm>
          <a:prstGeom prst="rect">
            <a:avLst/>
          </a:prstGeom>
        </p:spPr>
        <p:txBody>
          <a:bodyPr/>
          <a:lstStyle/>
          <a:p>
            <a:pPr>
              <a:buClr>
                <a:srgbClr val="000000"/>
              </a:buClr>
            </a:pPr>
          </a:p>
          <a:p>
            <a:pPr lvl="1" marL="542925" indent="-314325">
              <a:buClr>
                <a:srgbClr val="000000"/>
              </a:buClr>
              <a:buChar char="•"/>
              <a:defRPr b="1">
                <a:solidFill>
                  <a:srgbClr val="000000"/>
                </a:solidFill>
              </a:defRPr>
            </a:pPr>
            <a:r>
              <a:t>If transport can reduce gradients below KBM onset limit, pedestal can grow wider and higher before ELM onset due to peeling-ballooning mode</a:t>
            </a:r>
          </a:p>
        </p:txBody>
      </p:sp>
      <p:sp>
        <p:nvSpPr>
          <p:cNvPr id="331" name="Shape 33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2" name="pasted-image.png"/>
          <p:cNvPicPr>
            <a:picLocks noChangeAspect="1"/>
          </p:cNvPicPr>
          <p:nvPr/>
        </p:nvPicPr>
        <p:blipFill>
          <a:blip r:embed="rId2">
            <a:extLst/>
          </a:blip>
          <a:stretch>
            <a:fillRect/>
          </a:stretch>
        </p:blipFill>
        <p:spPr>
          <a:xfrm>
            <a:off x="917950" y="5453866"/>
            <a:ext cx="6520860" cy="6316446"/>
          </a:xfrm>
          <a:prstGeom prst="rect">
            <a:avLst/>
          </a:prstGeom>
          <a:ln w="12700">
            <a:miter lim="400000"/>
          </a:ln>
        </p:spPr>
      </p:pic>
      <p:pic>
        <p:nvPicPr>
          <p:cNvPr id="333" name="pasted-image.pdf"/>
          <p:cNvPicPr>
            <a:picLocks noChangeAspect="1"/>
          </p:cNvPicPr>
          <p:nvPr/>
        </p:nvPicPr>
        <p:blipFill>
          <a:blip r:embed="rId3">
            <a:extLst/>
          </a:blip>
          <a:srcRect l="0" t="46397" r="0" b="0"/>
          <a:stretch>
            <a:fillRect/>
          </a:stretch>
        </p:blipFill>
        <p:spPr>
          <a:xfrm>
            <a:off x="10369913" y="5659152"/>
            <a:ext cx="6374223" cy="3362925"/>
          </a:xfrm>
          <a:prstGeom prst="rect">
            <a:avLst/>
          </a:prstGeom>
          <a:ln w="12700">
            <a:miter lim="400000"/>
          </a:ln>
        </p:spPr>
      </p:pic>
      <p:pic>
        <p:nvPicPr>
          <p:cNvPr id="334" name="pasted-image.pdf"/>
          <p:cNvPicPr>
            <a:picLocks noChangeAspect="1"/>
          </p:cNvPicPr>
          <p:nvPr/>
        </p:nvPicPr>
        <p:blipFill>
          <a:blip r:embed="rId4">
            <a:extLst/>
          </a:blip>
          <a:stretch>
            <a:fillRect/>
          </a:stretch>
        </p:blipFill>
        <p:spPr>
          <a:xfrm>
            <a:off x="13100516" y="9170752"/>
            <a:ext cx="3709121" cy="3589472"/>
          </a:xfrm>
          <a:prstGeom prst="rect">
            <a:avLst/>
          </a:prstGeom>
          <a:ln w="12700">
            <a:miter lim="400000"/>
          </a:ln>
        </p:spPr>
      </p:pic>
      <p:pic>
        <p:nvPicPr>
          <p:cNvPr id="335" name="pasted-image.pdf"/>
          <p:cNvPicPr>
            <a:picLocks noChangeAspect="1"/>
          </p:cNvPicPr>
          <p:nvPr/>
        </p:nvPicPr>
        <p:blipFill>
          <a:blip r:embed="rId5">
            <a:extLst/>
          </a:blip>
          <a:stretch>
            <a:fillRect/>
          </a:stretch>
        </p:blipFill>
        <p:spPr>
          <a:xfrm>
            <a:off x="17042097" y="5610618"/>
            <a:ext cx="6933142" cy="7006508"/>
          </a:xfrm>
          <a:prstGeom prst="rect">
            <a:avLst/>
          </a:prstGeom>
          <a:ln w="12700">
            <a:miter lim="400000"/>
          </a:ln>
        </p:spPr>
      </p:pic>
      <p:sp>
        <p:nvSpPr>
          <p:cNvPr id="336" name="Shape 336"/>
          <p:cNvSpPr/>
          <p:nvPr/>
        </p:nvSpPr>
        <p:spPr>
          <a:xfrm>
            <a:off x="19778933" y="12329242"/>
            <a:ext cx="4193097" cy="951617"/>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lvl1pPr algn="l" defTabSz="1285875">
              <a:spcBef>
                <a:spcPts val="900"/>
              </a:spcBef>
              <a:defRPr b="1" sz="3200">
                <a:solidFill>
                  <a:srgbClr val="000000"/>
                </a:solidFill>
                <a:uFillTx/>
              </a:defRPr>
            </a:lvl1pPr>
          </a:lstStyle>
          <a:p>
            <a:pPr/>
            <a:r>
              <a:t>Osborne NF 2015</a:t>
            </a:r>
          </a:p>
        </p:txBody>
      </p:sp>
      <p:sp>
        <p:nvSpPr>
          <p:cNvPr id="337" name="Shape 337"/>
          <p:cNvSpPr/>
          <p:nvPr/>
        </p:nvSpPr>
        <p:spPr>
          <a:xfrm>
            <a:off x="11138462" y="2775114"/>
            <a:ext cx="13167858" cy="3308933"/>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lvl="1" marL="526637" indent="-304895" algn="l" defTabSz="1247298">
              <a:spcBef>
                <a:spcPts val="900"/>
              </a:spcBef>
              <a:buClr>
                <a:srgbClr val="000000"/>
              </a:buClr>
              <a:buSzPct val="100000"/>
              <a:buFont typeface="Arial"/>
              <a:buChar char="•"/>
              <a:defRPr b="1" sz="3104">
                <a:solidFill>
                  <a:srgbClr val="000000"/>
                </a:solidFill>
                <a:uFillTx/>
              </a:defRPr>
            </a:pPr>
            <a:r>
              <a:t>Li injection in DIII-D triggered pedestal localized mode (bursty chirping mode BCM), allowing pedestal width and height to grow</a:t>
            </a:r>
          </a:p>
          <a:p>
            <a:pPr lvl="3" marL="970121" indent="-304895" algn="l" defTabSz="1247298">
              <a:spcBef>
                <a:spcPts val="900"/>
              </a:spcBef>
              <a:buClr>
                <a:srgbClr val="0433FF"/>
              </a:buClr>
              <a:buSzPct val="100000"/>
              <a:buFont typeface="Arial"/>
              <a:buChar char="-"/>
              <a:defRPr sz="3104">
                <a:solidFill>
                  <a:srgbClr val="0433FF"/>
                </a:solidFill>
                <a:uFillTx/>
              </a:defRPr>
            </a:pPr>
            <a:r>
              <a:t>BCM shifted density and pressure profiles away from separatrix, also stabilizing </a:t>
            </a:r>
          </a:p>
        </p:txBody>
      </p:sp>
      <p:sp>
        <p:nvSpPr>
          <p:cNvPr id="338" name="Shape 338"/>
          <p:cNvSpPr/>
          <p:nvPr/>
        </p:nvSpPr>
        <p:spPr>
          <a:xfrm>
            <a:off x="22487757" y="1959823"/>
            <a:ext cx="1940528" cy="568764"/>
          </a:xfrm>
          <a:prstGeom prst="rect">
            <a:avLst/>
          </a:prstGeom>
          <a:solidFill>
            <a:schemeClr val="accent6">
              <a:lumOff val="18921"/>
            </a:schemeClr>
          </a:solidFill>
          <a:ln w="12700">
            <a:miter lim="400000"/>
          </a:ln>
          <a:extLst>
            <a:ext uri="{C572A759-6A51-4108-AA02-DFA0A04FC94B}">
              <ma14:wrappingTextBoxFlag xmlns:ma14="http://schemas.microsoft.com/office/mac/drawingml/2011/main" val="1"/>
            </a:ext>
          </a:extLst>
        </p:spPr>
        <p:txBody>
          <a:bodyPr tIns="91439" bIns="91439" anchor="ctr"/>
          <a:lstStyle>
            <a:lvl1pPr algn="l" defTabSz="1285875">
              <a:defRPr sz="2700">
                <a:solidFill>
                  <a:srgbClr val="000000"/>
                </a:solidFill>
                <a:uFillTx/>
                <a:latin typeface="Arial"/>
                <a:ea typeface="Arial"/>
                <a:cs typeface="Arial"/>
                <a:sym typeface="Arial"/>
              </a:defRPr>
            </a:lvl1pPr>
          </a:lstStyle>
          <a:p>
            <a:pPr/>
            <a:r>
              <a:t>Charge #3</a:t>
            </a:r>
          </a:p>
        </p:txBody>
      </p:sp>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340" name="Shape 340"/>
          <p:cNvSpPr/>
          <p:nvPr>
            <p:ph type="title"/>
          </p:nvPr>
        </p:nvSpPr>
        <p:spPr>
          <a:prstGeom prst="rect">
            <a:avLst/>
          </a:prstGeom>
        </p:spPr>
        <p:txBody>
          <a:bodyPr/>
          <a:lstStyle>
            <a:lvl1pPr defTabSz="887253">
              <a:defRPr sz="7037"/>
            </a:lvl1pPr>
          </a:lstStyle>
          <a:p>
            <a:pPr/>
            <a:r>
              <a:t>Pedestal Stability: can NSTX-U realize predicted edge stability improvement at low R/a?</a:t>
            </a:r>
          </a:p>
        </p:txBody>
      </p:sp>
      <p:sp>
        <p:nvSpPr>
          <p:cNvPr id="341" name="Shape 341"/>
          <p:cNvSpPr/>
          <p:nvPr>
            <p:ph type="body" sz="half" idx="1"/>
          </p:nvPr>
        </p:nvSpPr>
        <p:spPr>
          <a:xfrm>
            <a:off x="355055" y="2989460"/>
            <a:ext cx="12561646" cy="9001326"/>
          </a:xfrm>
          <a:prstGeom prst="rect">
            <a:avLst/>
          </a:prstGeom>
        </p:spPr>
        <p:txBody>
          <a:bodyPr/>
          <a:lstStyle/>
          <a:p>
            <a:pPr>
              <a:buClr>
                <a:srgbClr val="000000"/>
              </a:buClr>
              <a:defRPr sz="3300"/>
            </a:pPr>
          </a:p>
          <a:p>
            <a:pPr>
              <a:buClr>
                <a:srgbClr val="000000"/>
              </a:buClr>
              <a:defRPr b="1" sz="3300"/>
            </a:pPr>
            <a:r>
              <a:t>Access to second stability for high n-modes can significantly increase the pedestal peeling-ballooning stability limits</a:t>
            </a:r>
          </a:p>
          <a:p>
            <a:pPr lvl="2" marL="718457" indent="-261257">
              <a:buClr>
                <a:srgbClr val="0433FF"/>
              </a:buClr>
              <a:buChar char="-"/>
              <a:defRPr sz="3300">
                <a:solidFill>
                  <a:srgbClr val="0433FF"/>
                </a:solidFill>
              </a:defRPr>
            </a:pPr>
            <a:r>
              <a:t>Optimization of parameters needed,notably strong shaping, intermediate density, and moderate q</a:t>
            </a:r>
          </a:p>
          <a:p>
            <a:pPr>
              <a:buClr>
                <a:srgbClr val="000000"/>
              </a:buClr>
              <a:defRPr sz="3300"/>
            </a:pPr>
          </a:p>
          <a:p>
            <a:pPr>
              <a:buClr>
                <a:srgbClr val="000000"/>
              </a:buClr>
              <a:defRPr sz="3300"/>
            </a:pPr>
          </a:p>
          <a:p>
            <a:pPr>
              <a:buClr>
                <a:srgbClr val="000000"/>
              </a:buClr>
              <a:defRPr sz="3300"/>
            </a:pPr>
          </a:p>
          <a:p>
            <a:pPr>
              <a:buClr>
                <a:srgbClr val="000000"/>
              </a:buClr>
              <a:defRPr sz="3300"/>
            </a:pPr>
          </a:p>
          <a:p>
            <a:pPr>
              <a:buClr>
                <a:srgbClr val="000000"/>
              </a:buClr>
              <a:defRPr b="1" sz="3300"/>
            </a:pPr>
            <a:r>
              <a:t>EPED extension to be performed</a:t>
            </a:r>
          </a:p>
          <a:p>
            <a:pPr lvl="1" marL="489857" indent="-261257">
              <a:buClr>
                <a:srgbClr val="0433FF"/>
              </a:buClr>
              <a:buChar char="-"/>
              <a:defRPr sz="3300"/>
            </a:pPr>
            <a:r>
              <a:t>Diamagnetization stabilization at low R/a</a:t>
            </a:r>
          </a:p>
          <a:p>
            <a:pPr lvl="1" marL="489857" indent="-261257">
              <a:buClr>
                <a:srgbClr val="0433FF"/>
              </a:buClr>
              <a:buChar char="-"/>
              <a:defRPr sz="3300"/>
            </a:pPr>
            <a:r>
              <a:t>Importance of n=1, 2, 3 and resistive MHD</a:t>
            </a:r>
          </a:p>
        </p:txBody>
      </p:sp>
      <p:sp>
        <p:nvSpPr>
          <p:cNvPr id="342" name="Shape 34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3" name="acpectRatio_Snyder.pdf"/>
          <p:cNvPicPr>
            <a:picLocks noChangeAspect="1"/>
          </p:cNvPicPr>
          <p:nvPr/>
        </p:nvPicPr>
        <p:blipFill>
          <a:blip r:embed="rId3">
            <a:extLst/>
          </a:blip>
          <a:stretch>
            <a:fillRect/>
          </a:stretch>
        </p:blipFill>
        <p:spPr>
          <a:xfrm>
            <a:off x="13899083" y="4836443"/>
            <a:ext cx="9734715" cy="7030628"/>
          </a:xfrm>
          <a:prstGeom prst="rect">
            <a:avLst/>
          </a:prstGeom>
          <a:ln w="12700">
            <a:miter lim="400000"/>
          </a:ln>
        </p:spPr>
      </p:pic>
      <p:sp>
        <p:nvSpPr>
          <p:cNvPr id="344" name="Shape 344"/>
          <p:cNvSpPr/>
          <p:nvPr/>
        </p:nvSpPr>
        <p:spPr>
          <a:xfrm>
            <a:off x="15136431" y="3662590"/>
            <a:ext cx="8367662" cy="12496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a:defRPr b="1" sz="2300">
                <a:solidFill>
                  <a:srgbClr val="000000"/>
                </a:solidFill>
              </a:defRPr>
            </a:pPr>
            <a:r>
              <a:t>Maximum stable pedestal pressure as a function</a:t>
            </a:r>
          </a:p>
          <a:p>
            <a:pPr algn="l">
              <a:defRPr b="1" sz="2300">
                <a:solidFill>
                  <a:srgbClr val="000000"/>
                </a:solidFill>
              </a:defRPr>
            </a:pPr>
            <a:r>
              <a:t>of aspect ratio, which is varied by changing the major radius at a fixed minor radius of 60.3 cm</a:t>
            </a:r>
          </a:p>
        </p:txBody>
      </p:sp>
      <p:sp>
        <p:nvSpPr>
          <p:cNvPr id="345" name="Shape 345"/>
          <p:cNvSpPr/>
          <p:nvPr/>
        </p:nvSpPr>
        <p:spPr>
          <a:xfrm>
            <a:off x="16848324" y="9864362"/>
            <a:ext cx="4592702" cy="627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b="1" sz="2900">
                <a:solidFill>
                  <a:srgbClr val="000000"/>
                </a:solidFill>
              </a:defRPr>
            </a:lvl1pPr>
          </a:lstStyle>
          <a:p>
            <a:pPr/>
            <a:r>
              <a:t>Snyder et al. PPCF (2004)</a:t>
            </a:r>
          </a:p>
        </p:txBody>
      </p:sp>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349" name="Shape 349"/>
          <p:cNvSpPr/>
          <p:nvPr>
            <p:ph type="title"/>
          </p:nvPr>
        </p:nvSpPr>
        <p:spPr>
          <a:prstGeom prst="rect">
            <a:avLst/>
          </a:prstGeom>
        </p:spPr>
        <p:txBody>
          <a:bodyPr/>
          <a:lstStyle>
            <a:lvl1pPr defTabSz="707231">
              <a:defRPr sz="5610"/>
            </a:lvl1pPr>
          </a:lstStyle>
          <a:p>
            <a:pPr/>
            <a:r>
              <a:t>Variations of the density profile relative to the temperature profile can improve understanding of pedestal structure towards optimization </a:t>
            </a:r>
          </a:p>
        </p:txBody>
      </p:sp>
      <p:sp>
        <p:nvSpPr>
          <p:cNvPr id="350" name="Shape 350"/>
          <p:cNvSpPr/>
          <p:nvPr>
            <p:ph type="body" sz="half" idx="1"/>
          </p:nvPr>
        </p:nvSpPr>
        <p:spPr>
          <a:xfrm>
            <a:off x="86062" y="2717091"/>
            <a:ext cx="12766384" cy="9968540"/>
          </a:xfrm>
          <a:prstGeom prst="rect">
            <a:avLst/>
          </a:prstGeom>
        </p:spPr>
        <p:txBody>
          <a:bodyPr/>
          <a:lstStyle/>
          <a:p>
            <a:pPr>
              <a:defRPr b="1"/>
            </a:pPr>
            <a:r>
              <a:t>Shift in n</a:t>
            </a:r>
            <a:r>
              <a:rPr baseline="-5999"/>
              <a:t>e</a:t>
            </a:r>
            <a:r>
              <a:t> profile relative to T</a:t>
            </a:r>
            <a:r>
              <a:rPr baseline="-5999"/>
              <a:t>e</a:t>
            </a:r>
            <a:r>
              <a:t> profile allows higher P</a:t>
            </a:r>
            <a:r>
              <a:rPr baseline="-5999"/>
              <a:t>ped</a:t>
            </a:r>
            <a:r>
              <a:t> with N</a:t>
            </a:r>
            <a:r>
              <a:rPr baseline="-5999"/>
              <a:t>2</a:t>
            </a:r>
            <a:r>
              <a:t> seeding, e.g. from AUG</a:t>
            </a:r>
          </a:p>
          <a:p>
            <a:pPr lvl="1" marL="489857" indent="-261257">
              <a:buChar char="•"/>
            </a:pPr>
            <a:r>
              <a:t>Allows ~ 2x higher pedestal pressure experimentally and theoretically</a:t>
            </a:r>
          </a:p>
          <a:p>
            <a:pPr lvl="1" marL="489857" indent="-261257">
              <a:buChar char="•"/>
            </a:pPr>
          </a:p>
          <a:p>
            <a:pPr lvl="1" marL="489857" indent="-261257">
              <a:buChar char="•"/>
            </a:pPr>
          </a:p>
          <a:p>
            <a:pPr>
              <a:defRPr b="1"/>
            </a:pPr>
            <a:r>
              <a:t>Relative shift in density profile relative to temperature profile was up to 10% in </a:t>
            </a:r>
            <a:r>
              <a:rPr sz="3900"/>
              <a:t>𝜓</a:t>
            </a:r>
            <a:r>
              <a:rPr baseline="-5999" sz="3900"/>
              <a:t>n</a:t>
            </a:r>
            <a:r>
              <a:t> in NSTX with Li conditioning, compared with e.g. 5% in DIII-D and 2-3% in AUG</a:t>
            </a:r>
          </a:p>
          <a:p>
            <a:pPr lvl="1" marL="489857" indent="-261257">
              <a:buChar char="•"/>
            </a:pPr>
            <a:r>
              <a:t>Widest range of profile control demonstrated in NSTX</a:t>
            </a:r>
          </a:p>
          <a:p>
            <a:pPr>
              <a:defRPr>
                <a:solidFill>
                  <a:srgbClr val="0433FF"/>
                </a:solidFill>
              </a:defRPr>
            </a:pPr>
          </a:p>
          <a:p>
            <a:pPr/>
          </a:p>
          <a:p>
            <a:pPr>
              <a:defRPr b="1"/>
            </a:pPr>
            <a:r>
              <a:t>NSTX &amp; NSTX-U can control the amount of the profile shift by varying the amount of Li conditioning</a:t>
            </a:r>
          </a:p>
          <a:p>
            <a:pPr lvl="1" marL="489857" indent="-261257">
              <a:buChar char="•"/>
            </a:pPr>
            <a:r>
              <a:t>Help to understand the relative roles of the n</a:t>
            </a:r>
            <a:r>
              <a:rPr baseline="-5999"/>
              <a:t>e</a:t>
            </a:r>
            <a:r>
              <a:t> and T</a:t>
            </a:r>
            <a:r>
              <a:rPr baseline="-5999"/>
              <a:t>e</a:t>
            </a:r>
            <a:r>
              <a:t> profiles in achievable pedestal stability at all R/a</a:t>
            </a:r>
          </a:p>
        </p:txBody>
      </p:sp>
      <p:sp>
        <p:nvSpPr>
          <p:cNvPr id="351" name="Shape 35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2" name="pasted-image.pdf"/>
          <p:cNvPicPr>
            <a:picLocks noChangeAspect="1"/>
          </p:cNvPicPr>
          <p:nvPr/>
        </p:nvPicPr>
        <p:blipFill>
          <a:blip r:embed="rId2">
            <a:extLst/>
          </a:blip>
          <a:stretch>
            <a:fillRect/>
          </a:stretch>
        </p:blipFill>
        <p:spPr>
          <a:xfrm>
            <a:off x="14517549" y="6543218"/>
            <a:ext cx="8105119" cy="6352045"/>
          </a:xfrm>
          <a:prstGeom prst="rect">
            <a:avLst/>
          </a:prstGeom>
          <a:ln w="12700">
            <a:miter lim="400000"/>
          </a:ln>
        </p:spPr>
      </p:pic>
      <p:pic>
        <p:nvPicPr>
          <p:cNvPr id="353" name="pasted-image.png"/>
          <p:cNvPicPr>
            <a:picLocks noChangeAspect="1"/>
          </p:cNvPicPr>
          <p:nvPr/>
        </p:nvPicPr>
        <p:blipFill>
          <a:blip r:embed="rId3">
            <a:extLst/>
          </a:blip>
          <a:stretch>
            <a:fillRect/>
          </a:stretch>
        </p:blipFill>
        <p:spPr>
          <a:xfrm>
            <a:off x="18798161" y="2765430"/>
            <a:ext cx="5662172" cy="3764347"/>
          </a:xfrm>
          <a:prstGeom prst="rect">
            <a:avLst/>
          </a:prstGeom>
          <a:ln w="12700">
            <a:miter lim="400000"/>
          </a:ln>
        </p:spPr>
      </p:pic>
      <p:sp>
        <p:nvSpPr>
          <p:cNvPr id="354" name="Shape 354"/>
          <p:cNvSpPr/>
          <p:nvPr/>
        </p:nvSpPr>
        <p:spPr>
          <a:xfrm>
            <a:off x="21660942" y="2046424"/>
            <a:ext cx="2800133" cy="568764"/>
          </a:xfrm>
          <a:prstGeom prst="rect">
            <a:avLst/>
          </a:prstGeom>
          <a:solidFill>
            <a:schemeClr val="accent6">
              <a:lumOff val="18921"/>
            </a:schemeClr>
          </a:solidFill>
          <a:ln w="12700">
            <a:miter lim="400000"/>
          </a:ln>
          <a:extLst>
            <a:ext uri="{C572A759-6A51-4108-AA02-DFA0A04FC94B}">
              <ma14:wrappingTextBoxFlag xmlns:ma14="http://schemas.microsoft.com/office/mac/drawingml/2011/main" val="1"/>
            </a:ext>
          </a:extLst>
        </p:spPr>
        <p:txBody>
          <a:bodyPr tIns="91439" bIns="91439" anchor="ctr"/>
          <a:lstStyle>
            <a:lvl1pPr algn="l" defTabSz="1285875">
              <a:defRPr sz="2700">
                <a:solidFill>
                  <a:srgbClr val="000000"/>
                </a:solidFill>
                <a:uFillTx/>
                <a:latin typeface="Arial"/>
                <a:ea typeface="Arial"/>
                <a:cs typeface="Arial"/>
                <a:sym typeface="Arial"/>
              </a:defRPr>
            </a:lvl1pPr>
          </a:lstStyle>
          <a:p>
            <a:pPr/>
            <a:r>
              <a:t>Charge #2 &amp; #3</a:t>
            </a:r>
          </a:p>
        </p:txBody>
      </p:sp>
      <p:pic>
        <p:nvPicPr>
          <p:cNvPr id="355" name="pasted-image.png"/>
          <p:cNvPicPr>
            <a:picLocks noChangeAspect="1"/>
          </p:cNvPicPr>
          <p:nvPr/>
        </p:nvPicPr>
        <p:blipFill>
          <a:blip r:embed="rId4">
            <a:extLst/>
          </a:blip>
          <a:stretch>
            <a:fillRect/>
          </a:stretch>
        </p:blipFill>
        <p:spPr>
          <a:xfrm>
            <a:off x="12825380" y="3144233"/>
            <a:ext cx="5318220" cy="2922868"/>
          </a:xfrm>
          <a:prstGeom prst="rect">
            <a:avLst/>
          </a:prstGeom>
          <a:ln w="12700">
            <a:miter lim="400000"/>
          </a:ln>
        </p:spPr>
      </p:pic>
      <p:sp>
        <p:nvSpPr>
          <p:cNvPr id="356" name="Shape 356"/>
          <p:cNvSpPr/>
          <p:nvPr/>
        </p:nvSpPr>
        <p:spPr>
          <a:xfrm>
            <a:off x="16153524" y="2956034"/>
            <a:ext cx="1771596" cy="711201"/>
          </a:xfrm>
          <a:prstGeom prst="rect">
            <a:avLst/>
          </a:prstGeom>
          <a:solidFill>
            <a:srgbClr val="FFFFFF"/>
          </a:solidFill>
          <a:ln w="12700">
            <a:miter lim="400000"/>
          </a:ln>
        </p:spPr>
        <p:txBody>
          <a:bodyPr tIns="91439" bIns="91439" anchor="ctr"/>
          <a:lstStyle/>
          <a:p>
            <a:pPr algn="l" defTabSz="1285875">
              <a:defRPr sz="3200">
                <a:solidFill>
                  <a:srgbClr val="000000"/>
                </a:solidFill>
                <a:uFillTx/>
                <a:latin typeface="Arial"/>
                <a:ea typeface="Arial"/>
                <a:cs typeface="Arial"/>
                <a:sym typeface="Arial"/>
              </a:defRPr>
            </a:pPr>
          </a:p>
        </p:txBody>
      </p:sp>
      <p:sp>
        <p:nvSpPr>
          <p:cNvPr id="357" name="Shape 357"/>
          <p:cNvSpPr/>
          <p:nvPr/>
        </p:nvSpPr>
        <p:spPr>
          <a:xfrm>
            <a:off x="16392635" y="3377324"/>
            <a:ext cx="1771596" cy="711201"/>
          </a:xfrm>
          <a:prstGeom prst="rect">
            <a:avLst/>
          </a:prstGeom>
          <a:solidFill>
            <a:srgbClr val="FFFFFF"/>
          </a:solidFill>
          <a:ln w="12700">
            <a:miter lim="400000"/>
          </a:ln>
        </p:spPr>
        <p:txBody>
          <a:bodyPr tIns="91439" bIns="91439" anchor="ctr"/>
          <a:lstStyle/>
          <a:p>
            <a:pPr algn="l" defTabSz="1285875">
              <a:defRPr sz="3200">
                <a:solidFill>
                  <a:srgbClr val="000000"/>
                </a:solidFill>
                <a:uFillTx/>
                <a:latin typeface="Arial"/>
                <a:ea typeface="Arial"/>
                <a:cs typeface="Arial"/>
                <a:sym typeface="Arial"/>
              </a:defRPr>
            </a:pPr>
          </a:p>
        </p:txBody>
      </p:sp>
      <p:sp>
        <p:nvSpPr>
          <p:cNvPr id="358" name="Shape 358"/>
          <p:cNvSpPr/>
          <p:nvPr/>
        </p:nvSpPr>
        <p:spPr>
          <a:xfrm>
            <a:off x="16673786" y="3770586"/>
            <a:ext cx="1771597" cy="711201"/>
          </a:xfrm>
          <a:prstGeom prst="rect">
            <a:avLst/>
          </a:prstGeom>
          <a:solidFill>
            <a:srgbClr val="FFFFFF"/>
          </a:solidFill>
          <a:ln w="12700">
            <a:miter lim="400000"/>
          </a:ln>
        </p:spPr>
        <p:txBody>
          <a:bodyPr tIns="91439" bIns="91439" anchor="ctr"/>
          <a:lstStyle/>
          <a:p>
            <a:pPr algn="l" defTabSz="1285875">
              <a:defRPr sz="3200">
                <a:solidFill>
                  <a:srgbClr val="000000"/>
                </a:solidFill>
                <a:uFillTx/>
                <a:latin typeface="Arial"/>
                <a:ea typeface="Arial"/>
                <a:cs typeface="Arial"/>
                <a:sym typeface="Arial"/>
              </a:defRPr>
            </a:pPr>
          </a:p>
        </p:txBody>
      </p:sp>
      <p:sp>
        <p:nvSpPr>
          <p:cNvPr id="359" name="Shape 359"/>
          <p:cNvSpPr/>
          <p:nvPr/>
        </p:nvSpPr>
        <p:spPr>
          <a:xfrm flipH="1">
            <a:off x="16390142" y="4016113"/>
            <a:ext cx="1066665" cy="1"/>
          </a:xfrm>
          <a:prstGeom prst="line">
            <a:avLst/>
          </a:prstGeom>
          <a:ln w="76200">
            <a:solidFill>
              <a:srgbClr val="000000"/>
            </a:solidFill>
            <a:bevel/>
            <a:tailEnd type="triangle"/>
          </a:ln>
        </p:spPr>
        <p:txBody>
          <a:bodyPr tIns="91439" bIns="91439"/>
          <a:lstStyle/>
          <a:p>
            <a:pPr algn="l" defTabSz="642937">
              <a:defRPr sz="2200">
                <a:solidFill>
                  <a:srgbClr val="000000"/>
                </a:solidFill>
                <a:uFillTx/>
                <a:latin typeface="+mn-lt"/>
                <a:ea typeface="+mn-ea"/>
                <a:cs typeface="+mn-cs"/>
                <a:sym typeface="Helvetica"/>
              </a:defRPr>
            </a:pPr>
          </a:p>
        </p:txBody>
      </p:sp>
      <p:sp>
        <p:nvSpPr>
          <p:cNvPr id="360" name="Shape 360"/>
          <p:cNvSpPr/>
          <p:nvPr/>
        </p:nvSpPr>
        <p:spPr>
          <a:xfrm>
            <a:off x="16046134" y="2914263"/>
            <a:ext cx="1877165" cy="8686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defRPr b="1" sz="2200">
                <a:solidFill>
                  <a:srgbClr val="000000"/>
                </a:solidFill>
              </a:defRPr>
            </a:pPr>
            <a:r>
              <a:t>Inward shift </a:t>
            </a:r>
          </a:p>
          <a:p>
            <a:pPr>
              <a:defRPr b="1" sz="2200">
                <a:solidFill>
                  <a:srgbClr val="000000"/>
                </a:solidFill>
              </a:defRPr>
            </a:pPr>
            <a:r>
              <a:t>of profile</a:t>
            </a:r>
          </a:p>
        </p:txBody>
      </p:sp>
      <p:sp>
        <p:nvSpPr>
          <p:cNvPr id="361" name="Shape 361"/>
          <p:cNvSpPr/>
          <p:nvPr/>
        </p:nvSpPr>
        <p:spPr>
          <a:xfrm flipH="1">
            <a:off x="16745100" y="7788409"/>
            <a:ext cx="1066665" cy="1"/>
          </a:xfrm>
          <a:prstGeom prst="line">
            <a:avLst/>
          </a:prstGeom>
          <a:ln w="76200">
            <a:solidFill>
              <a:srgbClr val="942192"/>
            </a:solidFill>
            <a:bevel/>
            <a:tailEnd type="triangle"/>
          </a:ln>
        </p:spPr>
        <p:txBody>
          <a:bodyPr tIns="91439" bIns="91439"/>
          <a:lstStyle/>
          <a:p>
            <a:pPr algn="l" defTabSz="642937">
              <a:defRPr sz="2200">
                <a:solidFill>
                  <a:srgbClr val="000000"/>
                </a:solidFill>
                <a:uFillTx/>
                <a:latin typeface="+mn-lt"/>
                <a:ea typeface="+mn-ea"/>
                <a:cs typeface="+mn-cs"/>
                <a:sym typeface="Helvetica"/>
              </a:defRPr>
            </a:pPr>
          </a:p>
        </p:txBody>
      </p:sp>
      <p:sp>
        <p:nvSpPr>
          <p:cNvPr id="362" name="Shape 362"/>
          <p:cNvSpPr/>
          <p:nvPr/>
        </p:nvSpPr>
        <p:spPr>
          <a:xfrm>
            <a:off x="17140086" y="6633127"/>
            <a:ext cx="1877165" cy="86868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tIns="91439" bIns="91439">
            <a:spAutoFit/>
          </a:bodyPr>
          <a:lstStyle/>
          <a:p>
            <a:pPr>
              <a:defRPr b="1" sz="2200">
                <a:solidFill>
                  <a:srgbClr val="942192"/>
                </a:solidFill>
              </a:defRPr>
            </a:pPr>
            <a:r>
              <a:t>Inward shift </a:t>
            </a:r>
          </a:p>
          <a:p>
            <a:pPr>
              <a:defRPr b="1" sz="2200">
                <a:solidFill>
                  <a:srgbClr val="942192"/>
                </a:solidFill>
              </a:defRPr>
            </a:pPr>
            <a:r>
              <a:t>of profile</a:t>
            </a:r>
          </a:p>
        </p:txBody>
      </p:sp>
      <p:sp>
        <p:nvSpPr>
          <p:cNvPr id="363" name="Shape 363"/>
          <p:cNvSpPr/>
          <p:nvPr/>
        </p:nvSpPr>
        <p:spPr>
          <a:xfrm>
            <a:off x="20468523" y="5327299"/>
            <a:ext cx="2842043" cy="4495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b="1" sz="1700">
                <a:solidFill>
                  <a:srgbClr val="000000"/>
                </a:solidFill>
              </a:defRPr>
            </a:lvl1pPr>
          </a:lstStyle>
          <a:p>
            <a:pPr/>
            <a:r>
              <a:t>relative shift of ne from Te</a:t>
            </a:r>
          </a:p>
        </p:txBody>
      </p:sp>
      <p:sp>
        <p:nvSpPr>
          <p:cNvPr id="364" name="Shape 364"/>
          <p:cNvSpPr/>
          <p:nvPr/>
        </p:nvSpPr>
        <p:spPr>
          <a:xfrm>
            <a:off x="20623604" y="3046136"/>
            <a:ext cx="4193097" cy="951617"/>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defTabSz="1092993">
              <a:spcBef>
                <a:spcPts val="800"/>
              </a:spcBef>
              <a:defRPr sz="2125">
                <a:solidFill>
                  <a:srgbClr val="000000"/>
                </a:solidFill>
                <a:uFillTx/>
              </a:defRPr>
            </a:pPr>
            <a:r>
              <a:t>Dunne PPCF 2017</a:t>
            </a:r>
          </a:p>
          <a:p>
            <a:pPr defTabSz="1092993">
              <a:spcBef>
                <a:spcPts val="800"/>
              </a:spcBef>
              <a:defRPr sz="2125">
                <a:solidFill>
                  <a:srgbClr val="000000"/>
                </a:solidFill>
                <a:uFillTx/>
              </a:defRPr>
            </a:pPr>
            <a:r>
              <a:t>AUG</a:t>
            </a:r>
          </a:p>
        </p:txBody>
      </p:sp>
      <p:sp>
        <p:nvSpPr>
          <p:cNvPr id="365" name="Shape 365"/>
          <p:cNvSpPr/>
          <p:nvPr/>
        </p:nvSpPr>
        <p:spPr>
          <a:xfrm>
            <a:off x="19787845" y="9655022"/>
            <a:ext cx="2590926" cy="951617"/>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defTabSz="1092993">
              <a:spcBef>
                <a:spcPts val="800"/>
              </a:spcBef>
              <a:defRPr sz="2125">
                <a:solidFill>
                  <a:srgbClr val="000000"/>
                </a:solidFill>
                <a:uFillTx/>
              </a:defRPr>
            </a:pPr>
            <a:r>
              <a:t>Maingi NF 2012</a:t>
            </a:r>
          </a:p>
          <a:p>
            <a:pPr defTabSz="1092993">
              <a:spcBef>
                <a:spcPts val="800"/>
              </a:spcBef>
              <a:defRPr sz="2125">
                <a:solidFill>
                  <a:srgbClr val="000000"/>
                </a:solidFill>
                <a:uFillTx/>
              </a:defRPr>
            </a:pPr>
            <a:r>
              <a:t>NSTX</a:t>
            </a:r>
          </a:p>
        </p:txBody>
      </p:sp>
    </p:spTree>
  </p:cSld>
  <p:clrMapOvr>
    <a:masterClrMapping/>
  </p:clrMapOvr>
  <p:transition xmlns:p14="http://schemas.microsoft.com/office/powerpoint/2010/main" spd="med" advClick="1" p14:dur="1000"/>
</p:sld>
</file>

<file path=ppt/slides/slide28.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367" name="Shape 367"/>
          <p:cNvSpPr/>
          <p:nvPr>
            <p:ph type="title"/>
          </p:nvPr>
        </p:nvSpPr>
        <p:spPr>
          <a:prstGeom prst="rect">
            <a:avLst/>
          </a:prstGeom>
        </p:spPr>
        <p:txBody>
          <a:bodyPr/>
          <a:lstStyle>
            <a:lvl1pPr defTabSz="887253">
              <a:defRPr sz="7037"/>
            </a:lvl1pPr>
          </a:lstStyle>
          <a:p>
            <a:pPr/>
            <a:r>
              <a:t>NSTX-U can address critical issues in fusion science of the H-mode pedestal</a:t>
            </a:r>
          </a:p>
        </p:txBody>
      </p:sp>
      <p:sp>
        <p:nvSpPr>
          <p:cNvPr id="368" name="Shape 368"/>
          <p:cNvSpPr/>
          <p:nvPr>
            <p:ph type="body" idx="1"/>
          </p:nvPr>
        </p:nvSpPr>
        <p:spPr>
          <a:xfrm>
            <a:off x="271140" y="2936114"/>
            <a:ext cx="24211875" cy="9968540"/>
          </a:xfrm>
          <a:prstGeom prst="rect">
            <a:avLst/>
          </a:prstGeom>
        </p:spPr>
        <p:txBody>
          <a:bodyPr/>
          <a:lstStyle/>
          <a:p>
            <a:pPr marL="253419" indent="-253419" defTabSz="1247298">
              <a:defRPr b="1" sz="3880"/>
            </a:pPr>
            <a:r>
              <a:t>What are the separate roles of density and temperature profiles in setting the pedestal structure and performance, in addition to the role of the pressure profile?</a:t>
            </a:r>
          </a:p>
          <a:p>
            <a:pPr lvl="1" marL="517398" indent="-295656" defTabSz="1247298">
              <a:defRPr sz="3201"/>
            </a:pPr>
            <a:r>
              <a:t>Is the pedestal density profile and particle transport (mostly main ion) determined by diffusion alone, or is there a pinch? What is the role of neutrals, both fueling and turbulence? </a:t>
            </a:r>
          </a:p>
          <a:p>
            <a:pPr lvl="1" marL="517398" indent="-295656" defTabSz="1247298">
              <a:defRPr sz="3201"/>
            </a:pPr>
            <a:r>
              <a:t>Can natural and triggered pedestal-localized instabilities enable wider and higher pedestals, i.e. off the predicted kinetic ballooning limits?</a:t>
            </a:r>
          </a:p>
          <a:p>
            <a:pPr lvl="1" marL="517398" indent="-295656" defTabSz="1247298">
              <a:defRPr sz="3201"/>
            </a:pPr>
            <a:r>
              <a:t>Can low recycling and high confinement regimes be obtained with wall coatings?Are flowing liquid metal PFCs necessary to obtain these in long pulse?</a:t>
            </a:r>
          </a:p>
          <a:p>
            <a:pPr lvl="1" marL="517398" indent="-295656" defTabSz="1247298">
              <a:defRPr sz="3201"/>
            </a:pPr>
          </a:p>
          <a:p>
            <a:pPr marL="253419" indent="-253419" defTabSz="1247298">
              <a:defRPr b="1" sz="3880"/>
            </a:pPr>
            <a:r>
              <a:t>What are the stability limits at low R/a when ballooning stability is predicted to be improved? </a:t>
            </a:r>
          </a:p>
          <a:p>
            <a:pPr lvl="1" marL="517398" indent="-295656" defTabSz="1247298">
              <a:defRPr sz="3201"/>
            </a:pPr>
            <a:r>
              <a:t>Is there an access path to super H-mode channel at low R/a, which has stronger shaping naturally?</a:t>
            </a:r>
          </a:p>
          <a:p>
            <a:pPr lvl="1" marL="517398" indent="-295656" defTabSz="1247298">
              <a:defRPr sz="3201"/>
            </a:pPr>
            <a:r>
              <a:t>Can Enhanced Pedestal H-mode be understood and reliably obtained in NSTX-U?</a:t>
            </a:r>
          </a:p>
          <a:p>
            <a:pPr lvl="1" marL="517398" indent="-295656" defTabSz="1247298">
              <a:defRPr sz="3201"/>
            </a:pPr>
          </a:p>
          <a:p>
            <a:pPr marL="253419" indent="-253419" defTabSz="1247298">
              <a:defRPr b="1" sz="3880"/>
            </a:pPr>
            <a:r>
              <a:t>What are the physics and limits to ELM triggering/pacing within a stable H-mode pedestal? </a:t>
            </a:r>
          </a:p>
          <a:p>
            <a:pPr lvl="1" marL="517398" indent="-295656" defTabSz="1247298">
              <a:defRPr sz="3201"/>
            </a:pPr>
            <a:r>
              <a:t>To what extent does peak divertor heat flux vary inversely with triggered ELM frequency in ELM pacing scenarios?</a:t>
            </a:r>
          </a:p>
          <a:p>
            <a:pPr lvl="1" marL="517398" indent="-295656" defTabSz="1247298">
              <a:defRPr sz="3201"/>
            </a:pPr>
            <a:r>
              <a:t>Are there physics differences between triggering by pellets/granules, vertical jogs, and magnetic perturbations? </a:t>
            </a:r>
          </a:p>
        </p:txBody>
      </p:sp>
      <p:sp>
        <p:nvSpPr>
          <p:cNvPr id="369" name="Shape 36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29.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371" name="Shape 371"/>
          <p:cNvSpPr/>
          <p:nvPr>
            <p:ph type="title"/>
          </p:nvPr>
        </p:nvSpPr>
        <p:spPr>
          <a:prstGeom prst="rect">
            <a:avLst/>
          </a:prstGeom>
        </p:spPr>
        <p:txBody>
          <a:bodyPr/>
          <a:lstStyle/>
          <a:p>
            <a:pPr marR="162559" defTabSz="939800">
              <a:defRPr sz="6000">
                <a:uFill>
                  <a:solidFill>
                    <a:srgbClr val="0433FF"/>
                  </a:solidFill>
                </a:uFill>
              </a:defRPr>
            </a:pPr>
            <a:r>
              <a:t>Pedestal pressure height increases with shaping(triangularity </a:t>
            </a:r>
            <a:r>
              <a:rPr b="0">
                <a:latin typeface="华文仿宋"/>
                <a:ea typeface="华文仿宋"/>
                <a:cs typeface="华文仿宋"/>
                <a:sym typeface="华文仿宋"/>
              </a:rPr>
              <a:t>δ</a:t>
            </a:r>
            <a:r>
              <a:t>)</a:t>
            </a:r>
          </a:p>
        </p:txBody>
      </p:sp>
      <p:sp>
        <p:nvSpPr>
          <p:cNvPr id="372" name="Shape 37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81" name="Group 381"/>
          <p:cNvGrpSpPr/>
          <p:nvPr/>
        </p:nvGrpSpPr>
        <p:grpSpPr>
          <a:xfrm>
            <a:off x="902802" y="4324334"/>
            <a:ext cx="8781701" cy="7398216"/>
            <a:chOff x="0" y="0"/>
            <a:chExt cx="8781699" cy="7398215"/>
          </a:xfrm>
        </p:grpSpPr>
        <p:grpSp>
          <p:nvGrpSpPr>
            <p:cNvPr id="379" name="Group 379"/>
            <p:cNvGrpSpPr/>
            <p:nvPr/>
          </p:nvGrpSpPr>
          <p:grpSpPr>
            <a:xfrm>
              <a:off x="0" y="167319"/>
              <a:ext cx="8781700" cy="7230897"/>
              <a:chOff x="0" y="0"/>
              <a:chExt cx="8781699" cy="7230895"/>
            </a:xfrm>
          </p:grpSpPr>
          <p:grpSp>
            <p:nvGrpSpPr>
              <p:cNvPr id="377" name="Group 377"/>
              <p:cNvGrpSpPr/>
              <p:nvPr/>
            </p:nvGrpSpPr>
            <p:grpSpPr>
              <a:xfrm>
                <a:off x="0" y="0"/>
                <a:ext cx="8537800" cy="7230896"/>
                <a:chOff x="0" y="0"/>
                <a:chExt cx="8537799" cy="7230895"/>
              </a:xfrm>
            </p:grpSpPr>
            <p:pic>
              <p:nvPicPr>
                <p:cNvPr id="373" name="Total_Pedestal_pressure_BIG.pdf"/>
                <p:cNvPicPr>
                  <a:picLocks noChangeAspect="1"/>
                </p:cNvPicPr>
                <p:nvPr/>
              </p:nvPicPr>
              <p:blipFill>
                <a:blip r:embed="rId3">
                  <a:extLst/>
                </a:blip>
                <a:stretch>
                  <a:fillRect/>
                </a:stretch>
              </p:blipFill>
              <p:spPr>
                <a:xfrm>
                  <a:off x="0" y="0"/>
                  <a:ext cx="8537800" cy="7230896"/>
                </a:xfrm>
                <a:prstGeom prst="rect">
                  <a:avLst/>
                </a:prstGeom>
                <a:ln w="12700" cap="flat">
                  <a:noFill/>
                  <a:round/>
                </a:ln>
                <a:effectLst/>
              </p:spPr>
            </p:pic>
            <p:sp>
              <p:nvSpPr>
                <p:cNvPr id="374" name="Shape 374"/>
                <p:cNvSpPr/>
                <p:nvPr/>
              </p:nvSpPr>
              <p:spPr>
                <a:xfrm rot="19185809">
                  <a:off x="5008978" y="3276841"/>
                  <a:ext cx="313560" cy="2968360"/>
                </a:xfrm>
                <a:prstGeom prst="ellipse">
                  <a:avLst/>
                </a:prstGeom>
                <a:solidFill>
                  <a:srgbClr val="FFFFFF"/>
                </a:solidFill>
                <a:ln w="15875" cap="flat">
                  <a:noFill/>
                  <a:round/>
                </a:ln>
                <a:effectLst/>
              </p:spPr>
              <p:txBody>
                <a:bodyPr wrap="square" lIns="101600" tIns="101600" rIns="101600" bIns="101600" numCol="1" anchor="ctr">
                  <a:noAutofit/>
                </a:bodyPr>
                <a:lstStyle/>
                <a:p>
                  <a:pPr marL="81280" marR="81280" algn="l" defTabSz="1828800">
                    <a:defRPr sz="2200">
                      <a:solidFill>
                        <a:srgbClr val="203ED7"/>
                      </a:solidFill>
                      <a:uFill>
                        <a:solidFill>
                          <a:srgbClr val="203ED7"/>
                        </a:solidFill>
                      </a:uFill>
                      <a:latin typeface="+mn-lt"/>
                      <a:ea typeface="+mn-ea"/>
                      <a:cs typeface="+mn-cs"/>
                      <a:sym typeface="Helvetica"/>
                    </a:defRPr>
                  </a:pPr>
                </a:p>
              </p:txBody>
            </p:sp>
            <p:sp>
              <p:nvSpPr>
                <p:cNvPr id="375" name="Shape 375"/>
                <p:cNvSpPr/>
                <p:nvPr/>
              </p:nvSpPr>
              <p:spPr>
                <a:xfrm>
                  <a:off x="7211854" y="2822035"/>
                  <a:ext cx="648023" cy="836161"/>
                </a:xfrm>
                <a:prstGeom prst="ellipse">
                  <a:avLst/>
                </a:prstGeom>
                <a:solidFill>
                  <a:srgbClr val="FFFFFF"/>
                </a:solidFill>
                <a:ln w="15875" cap="flat">
                  <a:noFill/>
                  <a:round/>
                </a:ln>
                <a:effectLst/>
              </p:spPr>
              <p:txBody>
                <a:bodyPr wrap="square" lIns="101600" tIns="101600" rIns="101600" bIns="101600" numCol="1" anchor="ctr">
                  <a:noAutofit/>
                </a:bodyPr>
                <a:lstStyle/>
                <a:p>
                  <a:pPr marL="81280" marR="81280" algn="l" defTabSz="1828800">
                    <a:defRPr sz="2200">
                      <a:solidFill>
                        <a:srgbClr val="203ED7"/>
                      </a:solidFill>
                      <a:uFill>
                        <a:solidFill>
                          <a:srgbClr val="203ED7"/>
                        </a:solidFill>
                      </a:uFill>
                      <a:latin typeface="+mn-lt"/>
                      <a:ea typeface="+mn-ea"/>
                      <a:cs typeface="+mn-cs"/>
                      <a:sym typeface="Helvetica"/>
                    </a:defRPr>
                  </a:pPr>
                </a:p>
              </p:txBody>
            </p:sp>
            <p:sp>
              <p:nvSpPr>
                <p:cNvPr id="376" name="Shape 376"/>
                <p:cNvSpPr/>
                <p:nvPr/>
              </p:nvSpPr>
              <p:spPr>
                <a:xfrm>
                  <a:off x="6375702" y="1233334"/>
                  <a:ext cx="898871" cy="4243508"/>
                </a:xfrm>
                <a:prstGeom prst="ellipse">
                  <a:avLst/>
                </a:prstGeom>
                <a:solidFill>
                  <a:srgbClr val="FFFFFF"/>
                </a:solidFill>
                <a:ln w="15875" cap="flat">
                  <a:noFill/>
                  <a:round/>
                </a:ln>
                <a:effectLst/>
              </p:spPr>
              <p:txBody>
                <a:bodyPr wrap="square" lIns="101600" tIns="101600" rIns="101600" bIns="101600" numCol="1" anchor="ctr">
                  <a:noAutofit/>
                </a:bodyPr>
                <a:lstStyle/>
                <a:p>
                  <a:pPr marL="81280" marR="81280" algn="l" defTabSz="1828800">
                    <a:defRPr sz="2200">
                      <a:solidFill>
                        <a:srgbClr val="203ED7"/>
                      </a:solidFill>
                      <a:uFill>
                        <a:solidFill>
                          <a:srgbClr val="203ED7"/>
                        </a:solidFill>
                      </a:uFill>
                      <a:latin typeface="+mn-lt"/>
                      <a:ea typeface="+mn-ea"/>
                      <a:cs typeface="+mn-cs"/>
                      <a:sym typeface="Helvetica"/>
                    </a:defRPr>
                  </a:pPr>
                </a:p>
              </p:txBody>
            </p:sp>
          </p:grpSp>
          <p:sp>
            <p:nvSpPr>
              <p:cNvPr id="378" name="Shape 378"/>
              <p:cNvSpPr/>
              <p:nvPr/>
            </p:nvSpPr>
            <p:spPr>
              <a:xfrm>
                <a:off x="268329" y="24393"/>
                <a:ext cx="8513371" cy="414693"/>
              </a:xfrm>
              <a:prstGeom prst="rect">
                <a:avLst/>
              </a:prstGeom>
              <a:solidFill>
                <a:srgbClr val="FFFFFF"/>
              </a:solidFill>
              <a:ln w="15875" cap="flat">
                <a:noFill/>
                <a:round/>
              </a:ln>
              <a:effectLst/>
            </p:spPr>
            <p:txBody>
              <a:bodyPr wrap="square" lIns="101600" tIns="101600" rIns="101600" bIns="101600" numCol="1" anchor="ctr">
                <a:noAutofit/>
              </a:bodyPr>
              <a:lstStyle/>
              <a:p>
                <a:pPr marL="81280" marR="81280" algn="l" defTabSz="1828800">
                  <a:defRPr sz="2200">
                    <a:solidFill>
                      <a:srgbClr val="203ED7"/>
                    </a:solidFill>
                    <a:uFill>
                      <a:solidFill>
                        <a:srgbClr val="203ED7"/>
                      </a:solidFill>
                    </a:uFill>
                    <a:latin typeface="+mn-lt"/>
                    <a:ea typeface="+mn-ea"/>
                    <a:cs typeface="+mn-cs"/>
                    <a:sym typeface="Helvetica"/>
                  </a:defRPr>
                </a:pPr>
              </a:p>
            </p:txBody>
          </p:sp>
        </p:grpSp>
        <p:sp>
          <p:nvSpPr>
            <p:cNvPr id="380" name="Shape 380"/>
            <p:cNvSpPr/>
            <p:nvPr/>
          </p:nvSpPr>
          <p:spPr>
            <a:xfrm>
              <a:off x="1097711" y="0"/>
              <a:ext cx="6679037" cy="12615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01600" tIns="101600" rIns="101600" bIns="101600" numCol="1" anchor="t">
              <a:noAutofit/>
            </a:bodyPr>
            <a:lstStyle/>
            <a:p>
              <a:pPr marL="81280" marR="81280" defTabSz="1828800">
                <a:defRPr b="1" sz="3600">
                  <a:solidFill>
                    <a:srgbClr val="000000"/>
                  </a:solidFill>
                  <a:uFill>
                    <a:solidFill>
                      <a:srgbClr val="000000"/>
                    </a:solidFill>
                  </a:uFill>
                  <a:latin typeface="Calibri"/>
                  <a:ea typeface="Calibri"/>
                  <a:cs typeface="Calibri"/>
                  <a:sym typeface="Calibri"/>
                </a:defRPr>
              </a:pPr>
              <a:r>
                <a:t>Pedestal height during</a:t>
              </a:r>
            </a:p>
            <a:p>
              <a:pPr marL="81280" marR="81280" defTabSz="1828800">
                <a:defRPr b="1" sz="3600">
                  <a:solidFill>
                    <a:srgbClr val="000000"/>
                  </a:solidFill>
                  <a:uFill>
                    <a:solidFill>
                      <a:srgbClr val="000000"/>
                    </a:solidFill>
                  </a:uFill>
                  <a:latin typeface="Calibri"/>
                  <a:ea typeface="Calibri"/>
                  <a:cs typeface="Calibri"/>
                  <a:sym typeface="Calibri"/>
                </a:defRPr>
              </a:pPr>
              <a:r>
                <a:t>the last 50 % of ELM cycle</a:t>
              </a:r>
            </a:p>
          </p:txBody>
        </p:sp>
      </p:grpSp>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 name="Shape 56"/>
          <p:cNvSpPr/>
          <p:nvPr>
            <p:ph type="title"/>
          </p:nvPr>
        </p:nvSpPr>
        <p:spPr>
          <a:xfrm>
            <a:off x="50571" y="-115668"/>
            <a:ext cx="24211875" cy="1973657"/>
          </a:xfrm>
          <a:prstGeom prst="rect">
            <a:avLst/>
          </a:prstGeom>
        </p:spPr>
        <p:txBody>
          <a:bodyPr/>
          <a:lstStyle>
            <a:lvl1pPr defTabSz="771525">
              <a:defRPr sz="6120"/>
            </a:lvl1pPr>
          </a:lstStyle>
          <a:p>
            <a:pPr/>
            <a:r>
              <a:t>NSTX-U will address important questions for H-mode pedestal in fusion science</a:t>
            </a:r>
          </a:p>
        </p:txBody>
      </p:sp>
      <p:sp>
        <p:nvSpPr>
          <p:cNvPr id="57" name="Shape 57"/>
          <p:cNvSpPr/>
          <p:nvPr>
            <p:ph type="body" idx="1"/>
          </p:nvPr>
        </p:nvSpPr>
        <p:spPr>
          <a:xfrm>
            <a:off x="257126" y="2936114"/>
            <a:ext cx="24211876" cy="7843772"/>
          </a:xfrm>
          <a:prstGeom prst="rect">
            <a:avLst/>
          </a:prstGeom>
        </p:spPr>
        <p:txBody>
          <a:bodyPr/>
          <a:lstStyle/>
          <a:p>
            <a:pPr marL="261257" indent="-261257">
              <a:defRPr b="1" sz="5100"/>
            </a:pPr>
          </a:p>
          <a:p>
            <a:pPr marL="261257" indent="-261257">
              <a:defRPr b="1" sz="5100"/>
            </a:pPr>
            <a:r>
              <a:t>High B</a:t>
            </a:r>
            <a:r>
              <a:rPr baseline="-5999"/>
              <a:t>t </a:t>
            </a:r>
            <a:r>
              <a:t>and I</a:t>
            </a:r>
            <a:r>
              <a:rPr baseline="-5999"/>
              <a:t>p</a:t>
            </a:r>
            <a:r>
              <a:t>, and access to strong shaping will extend pedestal structure studies to low 𝜈, and high pressures</a:t>
            </a:r>
          </a:p>
          <a:p>
            <a:pPr lvl="1" marL="489857" indent="-261257">
              <a:buClr>
                <a:srgbClr val="0433FF"/>
              </a:buClr>
              <a:buChar char="-"/>
              <a:defRPr sz="5100"/>
            </a:pPr>
          </a:p>
          <a:p>
            <a:pPr marL="261257" indent="-261257">
              <a:defRPr b="1" sz="5100"/>
            </a:pPr>
          </a:p>
          <a:p>
            <a:pPr marL="261257" indent="-261257">
              <a:defRPr b="1" sz="5100"/>
            </a:pPr>
            <a:r>
              <a:t>Develop predictive pedestal model (EPED-like) for ST, and address open EPED questions for all R/a </a:t>
            </a:r>
          </a:p>
        </p:txBody>
      </p:sp>
      <p:sp>
        <p:nvSpPr>
          <p:cNvPr id="58" name="Shape 5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9" name="Shape 59"/>
          <p:cNvSpPr/>
          <p:nvPr/>
        </p:nvSpPr>
        <p:spPr>
          <a:xfrm>
            <a:off x="22445716" y="5313438"/>
            <a:ext cx="1940529" cy="568764"/>
          </a:xfrm>
          <a:prstGeom prst="rect">
            <a:avLst/>
          </a:prstGeom>
          <a:solidFill>
            <a:schemeClr val="accent6">
              <a:lumOff val="18921"/>
            </a:schemeClr>
          </a:solidFill>
          <a:ln w="12700">
            <a:miter lim="400000"/>
          </a:ln>
          <a:extLst>
            <a:ext uri="{C572A759-6A51-4108-AA02-DFA0A04FC94B}">
              <ma14:wrappingTextBoxFlag xmlns:ma14="http://schemas.microsoft.com/office/mac/drawingml/2011/main" val="1"/>
            </a:ext>
          </a:extLst>
        </p:spPr>
        <p:txBody>
          <a:bodyPr tIns="91439" bIns="91439" anchor="ctr"/>
          <a:lstStyle>
            <a:lvl1pPr algn="l" defTabSz="1285875">
              <a:defRPr sz="2700">
                <a:solidFill>
                  <a:srgbClr val="000000"/>
                </a:solidFill>
                <a:uFillTx/>
                <a:latin typeface="Arial"/>
                <a:ea typeface="Arial"/>
                <a:cs typeface="Arial"/>
                <a:sym typeface="Arial"/>
              </a:defRPr>
            </a:lvl1pPr>
          </a:lstStyle>
          <a:p>
            <a:pPr/>
            <a:r>
              <a:t>Charge #3</a:t>
            </a:r>
          </a:p>
        </p:txBody>
      </p:sp>
      <p:sp>
        <p:nvSpPr>
          <p:cNvPr id="60" name="Shape 60"/>
          <p:cNvSpPr/>
          <p:nvPr/>
        </p:nvSpPr>
        <p:spPr>
          <a:xfrm>
            <a:off x="22445716" y="8373841"/>
            <a:ext cx="1940529" cy="568764"/>
          </a:xfrm>
          <a:prstGeom prst="rect">
            <a:avLst/>
          </a:prstGeom>
          <a:solidFill>
            <a:schemeClr val="accent6">
              <a:lumOff val="18921"/>
            </a:schemeClr>
          </a:solidFill>
          <a:ln w="12700">
            <a:miter lim="400000"/>
          </a:ln>
          <a:extLst>
            <a:ext uri="{C572A759-6A51-4108-AA02-DFA0A04FC94B}">
              <ma14:wrappingTextBoxFlag xmlns:ma14="http://schemas.microsoft.com/office/mac/drawingml/2011/main" val="1"/>
            </a:ext>
          </a:extLst>
        </p:spPr>
        <p:txBody>
          <a:bodyPr tIns="91439" bIns="91439" anchor="ctr"/>
          <a:lstStyle>
            <a:lvl1pPr algn="l" defTabSz="1285875">
              <a:defRPr sz="2700">
                <a:solidFill>
                  <a:srgbClr val="000000"/>
                </a:solidFill>
                <a:uFillTx/>
                <a:latin typeface="Arial"/>
                <a:ea typeface="Arial"/>
                <a:cs typeface="Arial"/>
                <a:sym typeface="Arial"/>
              </a:defRPr>
            </a:lvl1pPr>
          </a:lstStyle>
          <a:p>
            <a:pPr/>
            <a:r>
              <a:t>Charge #2</a:t>
            </a:r>
          </a:p>
        </p:txBody>
      </p:sp>
      <p:sp>
        <p:nvSpPr>
          <p:cNvPr id="61" name="Shape 61"/>
          <p:cNvSpPr/>
          <p:nvPr/>
        </p:nvSpPr>
        <p:spPr>
          <a:xfrm>
            <a:off x="18314" y="3686503"/>
            <a:ext cx="24347371" cy="2228450"/>
          </a:xfrm>
          <a:prstGeom prst="rect">
            <a:avLst/>
          </a:prstGeom>
          <a:ln w="114300">
            <a:solidFill>
              <a:srgbClr val="FF2600">
                <a:alpha val="87980"/>
              </a:srgbClr>
            </a:solidFill>
            <a:bevel/>
          </a:ln>
        </p:spPr>
        <p:txBody>
          <a:bodyPr tIns="91439" bIns="91439" anchor="ctr"/>
          <a:lstStyle/>
          <a:p>
            <a:pPr algn="l" defTabSz="1285875">
              <a:defRPr sz="3200">
                <a:solidFill>
                  <a:srgbClr val="000000"/>
                </a:solidFill>
                <a:uFillTx/>
                <a:latin typeface="Arial"/>
                <a:ea typeface="Arial"/>
                <a:cs typeface="Arial"/>
                <a:sym typeface="Arial"/>
              </a:defRPr>
            </a:pPr>
          </a:p>
        </p:txBody>
      </p:sp>
    </p:spTree>
  </p:cSld>
  <p:clrMapOvr>
    <a:masterClrMapping/>
  </p:clrMapOvr>
  <p:transition xmlns:p14="http://schemas.microsoft.com/office/powerpoint/2010/main" spd="med" advClick="1" p14:dur="1000"/>
</p:sld>
</file>

<file path=ppt/slides/slide30.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385" name="Shape 385"/>
          <p:cNvSpPr/>
          <p:nvPr>
            <p:ph type="title"/>
          </p:nvPr>
        </p:nvSpPr>
        <p:spPr>
          <a:prstGeom prst="rect">
            <a:avLst/>
          </a:prstGeom>
        </p:spPr>
        <p:txBody>
          <a:bodyPr/>
          <a:lstStyle>
            <a:lvl1pPr defTabSz="887253">
              <a:defRPr sz="7037"/>
            </a:lvl1pPr>
          </a:lstStyle>
          <a:p>
            <a:pPr/>
            <a:r>
              <a:t>NSTX-U can address critical issues in fusion science of the H-mode pedestal</a:t>
            </a:r>
          </a:p>
        </p:txBody>
      </p:sp>
      <p:sp>
        <p:nvSpPr>
          <p:cNvPr id="386" name="Shape 386"/>
          <p:cNvSpPr/>
          <p:nvPr>
            <p:ph type="body" idx="1"/>
          </p:nvPr>
        </p:nvSpPr>
        <p:spPr>
          <a:xfrm>
            <a:off x="271140" y="2936114"/>
            <a:ext cx="24211875" cy="9968540"/>
          </a:xfrm>
          <a:prstGeom prst="rect">
            <a:avLst/>
          </a:prstGeom>
        </p:spPr>
        <p:txBody>
          <a:bodyPr/>
          <a:lstStyle/>
          <a:p>
            <a:pPr marL="261257" indent="-261257">
              <a:defRPr b="1" sz="4000"/>
            </a:pPr>
          </a:p>
          <a:p>
            <a:pPr marL="261257" indent="-261257">
              <a:defRPr b="1" sz="4000"/>
            </a:pPr>
            <a:r>
              <a:t>Exploring why the beta-ped scaling of the NSTX-U pedestal width is different than that in conventional aspect ratio, and relation to EPED/ELITE.</a:t>
            </a:r>
          </a:p>
          <a:p>
            <a:pPr marL="261257" indent="-261257">
              <a:defRPr b="1" sz="4000"/>
            </a:pPr>
          </a:p>
          <a:p>
            <a:pPr marL="261257" indent="-261257">
              <a:defRPr b="1" sz="4000"/>
            </a:pPr>
          </a:p>
          <a:p>
            <a:pPr marL="261257" indent="-261257">
              <a:defRPr b="1" sz="4000"/>
            </a:pPr>
            <a:r>
              <a:t>What are the separate roles of density and temperature profiles in setting the pedestal structure and performance, in addition to the role of the pressure profile?</a:t>
            </a:r>
          </a:p>
          <a:p>
            <a:pPr marL="261257" indent="-261257">
              <a:defRPr b="1" sz="4000"/>
            </a:pPr>
          </a:p>
          <a:p>
            <a:pPr marL="261257" indent="-261257">
              <a:defRPr b="1" sz="4000"/>
            </a:pPr>
          </a:p>
          <a:p>
            <a:pPr marL="261257" indent="-261257">
              <a:defRPr b="1" sz="4000"/>
            </a:pPr>
            <a:r>
              <a:t>What are the stability limits at low R/a when ballooning stability is predicted to be improved? </a:t>
            </a:r>
          </a:p>
          <a:p>
            <a:pPr lvl="1">
              <a:defRPr sz="3300"/>
            </a:pPr>
          </a:p>
          <a:p>
            <a:pPr lvl="1">
              <a:defRPr sz="3300"/>
            </a:pPr>
          </a:p>
          <a:p>
            <a:pPr lvl="1">
              <a:defRPr sz="3300"/>
            </a:pPr>
          </a:p>
          <a:p>
            <a:pPr marL="261257" indent="-261257">
              <a:defRPr b="1" sz="4000"/>
            </a:pPr>
            <a:r>
              <a:t>What are the physics and limits to ELM triggering/pacing within a stable H-mode pedestal? </a:t>
            </a:r>
          </a:p>
        </p:txBody>
      </p:sp>
      <p:sp>
        <p:nvSpPr>
          <p:cNvPr id="387" name="Shape 38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31.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389" name="Shape 389"/>
          <p:cNvSpPr/>
          <p:nvPr>
            <p:ph type="title"/>
          </p:nvPr>
        </p:nvSpPr>
        <p:spPr>
          <a:prstGeom prst="rect">
            <a:avLst/>
          </a:prstGeom>
        </p:spPr>
        <p:txBody>
          <a:bodyPr/>
          <a:lstStyle/>
          <a:p>
            <a:pPr marR="162559" defTabSz="939800">
              <a:defRPr sz="6000">
                <a:uFill>
                  <a:solidFill>
                    <a:srgbClr val="0433FF"/>
                  </a:solidFill>
                </a:uFill>
              </a:defRPr>
            </a:pPr>
            <a:r>
              <a:t>Pedestal pressure height increases with shaping(triangularity </a:t>
            </a:r>
            <a:r>
              <a:rPr b="0">
                <a:latin typeface="华文仿宋"/>
                <a:ea typeface="华文仿宋"/>
                <a:cs typeface="华文仿宋"/>
                <a:sym typeface="华文仿宋"/>
              </a:rPr>
              <a:t>δ</a:t>
            </a:r>
            <a:r>
              <a:t>)</a:t>
            </a:r>
          </a:p>
        </p:txBody>
      </p:sp>
      <p:sp>
        <p:nvSpPr>
          <p:cNvPr id="390" name="Shape 39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99" name="Group 399"/>
          <p:cNvGrpSpPr/>
          <p:nvPr/>
        </p:nvGrpSpPr>
        <p:grpSpPr>
          <a:xfrm>
            <a:off x="1953836" y="3679700"/>
            <a:ext cx="8781701" cy="7398216"/>
            <a:chOff x="0" y="0"/>
            <a:chExt cx="8781699" cy="7398215"/>
          </a:xfrm>
        </p:grpSpPr>
        <p:grpSp>
          <p:nvGrpSpPr>
            <p:cNvPr id="397" name="Group 397"/>
            <p:cNvGrpSpPr/>
            <p:nvPr/>
          </p:nvGrpSpPr>
          <p:grpSpPr>
            <a:xfrm>
              <a:off x="0" y="167319"/>
              <a:ext cx="8781700" cy="7230897"/>
              <a:chOff x="0" y="0"/>
              <a:chExt cx="8781699" cy="7230895"/>
            </a:xfrm>
          </p:grpSpPr>
          <p:grpSp>
            <p:nvGrpSpPr>
              <p:cNvPr id="395" name="Group 395"/>
              <p:cNvGrpSpPr/>
              <p:nvPr/>
            </p:nvGrpSpPr>
            <p:grpSpPr>
              <a:xfrm>
                <a:off x="0" y="0"/>
                <a:ext cx="8537800" cy="7230896"/>
                <a:chOff x="0" y="0"/>
                <a:chExt cx="8537799" cy="7230895"/>
              </a:xfrm>
            </p:grpSpPr>
            <p:pic>
              <p:nvPicPr>
                <p:cNvPr id="391" name="Total_Pedestal_pressure_BIG.pdf"/>
                <p:cNvPicPr>
                  <a:picLocks noChangeAspect="1"/>
                </p:cNvPicPr>
                <p:nvPr/>
              </p:nvPicPr>
              <p:blipFill>
                <a:blip r:embed="rId3">
                  <a:extLst/>
                </a:blip>
                <a:stretch>
                  <a:fillRect/>
                </a:stretch>
              </p:blipFill>
              <p:spPr>
                <a:xfrm>
                  <a:off x="0" y="0"/>
                  <a:ext cx="8537800" cy="7230896"/>
                </a:xfrm>
                <a:prstGeom prst="rect">
                  <a:avLst/>
                </a:prstGeom>
                <a:ln w="12700" cap="flat">
                  <a:noFill/>
                  <a:round/>
                </a:ln>
                <a:effectLst/>
              </p:spPr>
            </p:pic>
            <p:sp>
              <p:nvSpPr>
                <p:cNvPr id="392" name="Shape 392"/>
                <p:cNvSpPr/>
                <p:nvPr/>
              </p:nvSpPr>
              <p:spPr>
                <a:xfrm rot="19185809">
                  <a:off x="5008978" y="3276841"/>
                  <a:ext cx="313560" cy="2968360"/>
                </a:xfrm>
                <a:prstGeom prst="ellipse">
                  <a:avLst/>
                </a:prstGeom>
                <a:solidFill>
                  <a:srgbClr val="FFFFFF"/>
                </a:solidFill>
                <a:ln w="15875" cap="flat">
                  <a:noFill/>
                  <a:round/>
                </a:ln>
                <a:effectLst/>
              </p:spPr>
              <p:txBody>
                <a:bodyPr wrap="square" lIns="101600" tIns="101600" rIns="101600" bIns="101600" numCol="1" anchor="ctr">
                  <a:noAutofit/>
                </a:bodyPr>
                <a:lstStyle/>
                <a:p>
                  <a:pPr marL="81280" marR="81280" algn="l" defTabSz="1828800">
                    <a:defRPr sz="2200">
                      <a:solidFill>
                        <a:srgbClr val="203ED7"/>
                      </a:solidFill>
                      <a:uFill>
                        <a:solidFill>
                          <a:srgbClr val="203ED7"/>
                        </a:solidFill>
                      </a:uFill>
                      <a:latin typeface="+mn-lt"/>
                      <a:ea typeface="+mn-ea"/>
                      <a:cs typeface="+mn-cs"/>
                      <a:sym typeface="Helvetica"/>
                    </a:defRPr>
                  </a:pPr>
                </a:p>
              </p:txBody>
            </p:sp>
            <p:sp>
              <p:nvSpPr>
                <p:cNvPr id="393" name="Shape 393"/>
                <p:cNvSpPr/>
                <p:nvPr/>
              </p:nvSpPr>
              <p:spPr>
                <a:xfrm>
                  <a:off x="7211854" y="2822035"/>
                  <a:ext cx="648023" cy="836161"/>
                </a:xfrm>
                <a:prstGeom prst="ellipse">
                  <a:avLst/>
                </a:prstGeom>
                <a:solidFill>
                  <a:srgbClr val="FFFFFF"/>
                </a:solidFill>
                <a:ln w="15875" cap="flat">
                  <a:noFill/>
                  <a:round/>
                </a:ln>
                <a:effectLst/>
              </p:spPr>
              <p:txBody>
                <a:bodyPr wrap="square" lIns="101600" tIns="101600" rIns="101600" bIns="101600" numCol="1" anchor="ctr">
                  <a:noAutofit/>
                </a:bodyPr>
                <a:lstStyle/>
                <a:p>
                  <a:pPr marL="81280" marR="81280" algn="l" defTabSz="1828800">
                    <a:defRPr sz="2200">
                      <a:solidFill>
                        <a:srgbClr val="203ED7"/>
                      </a:solidFill>
                      <a:uFill>
                        <a:solidFill>
                          <a:srgbClr val="203ED7"/>
                        </a:solidFill>
                      </a:uFill>
                      <a:latin typeface="+mn-lt"/>
                      <a:ea typeface="+mn-ea"/>
                      <a:cs typeface="+mn-cs"/>
                      <a:sym typeface="Helvetica"/>
                    </a:defRPr>
                  </a:pPr>
                </a:p>
              </p:txBody>
            </p:sp>
            <p:sp>
              <p:nvSpPr>
                <p:cNvPr id="394" name="Shape 394"/>
                <p:cNvSpPr/>
                <p:nvPr/>
              </p:nvSpPr>
              <p:spPr>
                <a:xfrm>
                  <a:off x="6375702" y="1233334"/>
                  <a:ext cx="898871" cy="4243508"/>
                </a:xfrm>
                <a:prstGeom prst="ellipse">
                  <a:avLst/>
                </a:prstGeom>
                <a:solidFill>
                  <a:srgbClr val="FFFFFF"/>
                </a:solidFill>
                <a:ln w="15875" cap="flat">
                  <a:noFill/>
                  <a:round/>
                </a:ln>
                <a:effectLst/>
              </p:spPr>
              <p:txBody>
                <a:bodyPr wrap="square" lIns="101600" tIns="101600" rIns="101600" bIns="101600" numCol="1" anchor="ctr">
                  <a:noAutofit/>
                </a:bodyPr>
                <a:lstStyle/>
                <a:p>
                  <a:pPr marL="81280" marR="81280" algn="l" defTabSz="1828800">
                    <a:defRPr sz="2200">
                      <a:solidFill>
                        <a:srgbClr val="203ED7"/>
                      </a:solidFill>
                      <a:uFill>
                        <a:solidFill>
                          <a:srgbClr val="203ED7"/>
                        </a:solidFill>
                      </a:uFill>
                      <a:latin typeface="+mn-lt"/>
                      <a:ea typeface="+mn-ea"/>
                      <a:cs typeface="+mn-cs"/>
                      <a:sym typeface="Helvetica"/>
                    </a:defRPr>
                  </a:pPr>
                </a:p>
              </p:txBody>
            </p:sp>
          </p:grpSp>
          <p:sp>
            <p:nvSpPr>
              <p:cNvPr id="396" name="Shape 396"/>
              <p:cNvSpPr/>
              <p:nvPr/>
            </p:nvSpPr>
            <p:spPr>
              <a:xfrm>
                <a:off x="268329" y="24393"/>
                <a:ext cx="8513371" cy="414693"/>
              </a:xfrm>
              <a:prstGeom prst="rect">
                <a:avLst/>
              </a:prstGeom>
              <a:solidFill>
                <a:srgbClr val="FFFFFF"/>
              </a:solidFill>
              <a:ln w="15875" cap="flat">
                <a:noFill/>
                <a:round/>
              </a:ln>
              <a:effectLst/>
            </p:spPr>
            <p:txBody>
              <a:bodyPr wrap="square" lIns="101600" tIns="101600" rIns="101600" bIns="101600" numCol="1" anchor="ctr">
                <a:noAutofit/>
              </a:bodyPr>
              <a:lstStyle/>
              <a:p>
                <a:pPr marL="81280" marR="81280" algn="l" defTabSz="1828800">
                  <a:defRPr sz="2200">
                    <a:solidFill>
                      <a:srgbClr val="203ED7"/>
                    </a:solidFill>
                    <a:uFill>
                      <a:solidFill>
                        <a:srgbClr val="203ED7"/>
                      </a:solidFill>
                    </a:uFill>
                    <a:latin typeface="+mn-lt"/>
                    <a:ea typeface="+mn-ea"/>
                    <a:cs typeface="+mn-cs"/>
                    <a:sym typeface="Helvetica"/>
                  </a:defRPr>
                </a:pPr>
              </a:p>
            </p:txBody>
          </p:sp>
        </p:grpSp>
        <p:sp>
          <p:nvSpPr>
            <p:cNvPr id="398" name="Shape 398"/>
            <p:cNvSpPr/>
            <p:nvPr/>
          </p:nvSpPr>
          <p:spPr>
            <a:xfrm>
              <a:off x="1097711" y="0"/>
              <a:ext cx="6679037" cy="12615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01600" tIns="101600" rIns="101600" bIns="101600" numCol="1" anchor="t">
              <a:noAutofit/>
            </a:bodyPr>
            <a:lstStyle/>
            <a:p>
              <a:pPr marL="81280" marR="81280" defTabSz="1828800">
                <a:defRPr b="1" sz="3600">
                  <a:solidFill>
                    <a:srgbClr val="000000"/>
                  </a:solidFill>
                  <a:uFill>
                    <a:solidFill>
                      <a:srgbClr val="000000"/>
                    </a:solidFill>
                  </a:uFill>
                  <a:latin typeface="Calibri"/>
                  <a:ea typeface="Calibri"/>
                  <a:cs typeface="Calibri"/>
                  <a:sym typeface="Calibri"/>
                </a:defRPr>
              </a:pPr>
              <a:r>
                <a:t>Pedestal height during</a:t>
              </a:r>
            </a:p>
            <a:p>
              <a:pPr marL="81280" marR="81280" defTabSz="1828800">
                <a:defRPr b="1" sz="3600">
                  <a:solidFill>
                    <a:srgbClr val="000000"/>
                  </a:solidFill>
                  <a:uFill>
                    <a:solidFill>
                      <a:srgbClr val="000000"/>
                    </a:solidFill>
                  </a:uFill>
                  <a:latin typeface="Calibri"/>
                  <a:ea typeface="Calibri"/>
                  <a:cs typeface="Calibri"/>
                  <a:sym typeface="Calibri"/>
                </a:defRPr>
              </a:pPr>
              <a:r>
                <a:t>the last 50 % of ELM cycle</a:t>
              </a:r>
            </a:p>
          </p:txBody>
        </p:sp>
      </p:grpSp>
      <p:grpSp>
        <p:nvGrpSpPr>
          <p:cNvPr id="405" name="Group 405"/>
          <p:cNvGrpSpPr/>
          <p:nvPr/>
        </p:nvGrpSpPr>
        <p:grpSpPr>
          <a:xfrm>
            <a:off x="8565546" y="5715154"/>
            <a:ext cx="10540458" cy="3835405"/>
            <a:chOff x="0" y="0"/>
            <a:chExt cx="10540456" cy="3835403"/>
          </a:xfrm>
        </p:grpSpPr>
        <p:grpSp>
          <p:nvGrpSpPr>
            <p:cNvPr id="403" name="Group 403"/>
            <p:cNvGrpSpPr/>
            <p:nvPr/>
          </p:nvGrpSpPr>
          <p:grpSpPr>
            <a:xfrm>
              <a:off x="0" y="0"/>
              <a:ext cx="10347326" cy="3835404"/>
              <a:chOff x="0" y="0"/>
              <a:chExt cx="10347325" cy="3835403"/>
            </a:xfrm>
          </p:grpSpPr>
          <p:sp>
            <p:nvSpPr>
              <p:cNvPr id="400" name="Shape 400"/>
              <p:cNvSpPr/>
              <p:nvPr/>
            </p:nvSpPr>
            <p:spPr>
              <a:xfrm>
                <a:off x="4387261" y="3145583"/>
                <a:ext cx="1696039" cy="6898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01600" tIns="101600" rIns="101600" bIns="101600" numCol="1" anchor="t">
                <a:noAutofit/>
              </a:bodyPr>
              <a:lstStyle>
                <a:lvl1pPr marL="81280" marR="81280" algn="l" defTabSz="1828800">
                  <a:defRPr sz="2800">
                    <a:solidFill>
                      <a:srgbClr val="000000"/>
                    </a:solidFill>
                    <a:uFill>
                      <a:solidFill>
                        <a:srgbClr val="000000"/>
                      </a:solidFill>
                    </a:uFill>
                    <a:latin typeface="+mn-lt"/>
                    <a:ea typeface="+mn-ea"/>
                    <a:cs typeface="+mn-cs"/>
                    <a:sym typeface="Helvetica"/>
                  </a:defRPr>
                </a:lvl1pPr>
              </a:lstStyle>
              <a:p>
                <a:pPr/>
                <a:r>
                  <a:t>Time [s]</a:t>
                </a:r>
              </a:p>
            </p:txBody>
          </p:sp>
          <p:pic>
            <p:nvPicPr>
              <p:cNvPr id="401" name="Triangularity_bottom.pdf"/>
              <p:cNvPicPr>
                <a:picLocks noChangeAspect="1"/>
              </p:cNvPicPr>
              <p:nvPr/>
            </p:nvPicPr>
            <p:blipFill>
              <a:blip r:embed="rId4">
                <a:extLst/>
              </a:blip>
              <a:stretch>
                <a:fillRect/>
              </a:stretch>
            </p:blipFill>
            <p:spPr>
              <a:xfrm>
                <a:off x="0" y="0"/>
                <a:ext cx="10347326" cy="3589514"/>
              </a:xfrm>
              <a:prstGeom prst="rect">
                <a:avLst/>
              </a:prstGeom>
              <a:ln w="12700" cap="flat">
                <a:noFill/>
                <a:round/>
              </a:ln>
              <a:effectLst/>
            </p:spPr>
          </p:pic>
          <p:sp>
            <p:nvSpPr>
              <p:cNvPr id="402" name="Shape 402"/>
              <p:cNvSpPr/>
              <p:nvPr/>
            </p:nvSpPr>
            <p:spPr>
              <a:xfrm>
                <a:off x="2056576" y="1848718"/>
                <a:ext cx="4577442" cy="1158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01600" tIns="101600" rIns="101600" bIns="101600" numCol="1" anchor="t">
                <a:noAutofit/>
              </a:bodyPr>
              <a:lstStyle/>
              <a:p>
                <a:pPr marL="81280" marR="81280" defTabSz="1828800">
                  <a:defRPr sz="2800">
                    <a:solidFill>
                      <a:srgbClr val="000000"/>
                    </a:solidFill>
                    <a:uFill>
                      <a:solidFill>
                        <a:srgbClr val="000000"/>
                      </a:solidFill>
                    </a:uFill>
                    <a:latin typeface="+mn-lt"/>
                    <a:ea typeface="+mn-ea"/>
                    <a:cs typeface="+mn-cs"/>
                    <a:sym typeface="Helvetica"/>
                  </a:defRPr>
                </a:pPr>
                <a:r>
                  <a:t>Upper triangularity = 0.3 </a:t>
                </a:r>
              </a:p>
              <a:p>
                <a:pPr marL="81280" marR="81280" defTabSz="1828800">
                  <a:defRPr sz="2800">
                    <a:solidFill>
                      <a:srgbClr val="000000"/>
                    </a:solidFill>
                    <a:uFill>
                      <a:solidFill>
                        <a:srgbClr val="000000"/>
                      </a:solidFill>
                    </a:uFill>
                    <a:latin typeface="+mn-lt"/>
                    <a:ea typeface="+mn-ea"/>
                    <a:cs typeface="+mn-cs"/>
                    <a:sym typeface="Helvetica"/>
                  </a:defRPr>
                </a:pPr>
                <a:r>
                  <a:t>and elongation = 2.0</a:t>
                </a:r>
              </a:p>
            </p:txBody>
          </p:sp>
        </p:grpSp>
        <p:sp>
          <p:nvSpPr>
            <p:cNvPr id="404" name="Shape 404"/>
            <p:cNvSpPr/>
            <p:nvPr/>
          </p:nvSpPr>
          <p:spPr>
            <a:xfrm>
              <a:off x="8553774" y="1462418"/>
              <a:ext cx="1986683" cy="1627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01600" tIns="101600" rIns="101600" bIns="101600" numCol="1" anchor="t">
              <a:noAutofit/>
            </a:bodyPr>
            <a:lstStyle/>
            <a:p>
              <a:pPr marL="81280" marR="81280" algn="l" defTabSz="1828800">
                <a:defRPr sz="2800">
                  <a:solidFill>
                    <a:srgbClr val="000000"/>
                  </a:solidFill>
                  <a:uFill>
                    <a:solidFill>
                      <a:srgbClr val="000000"/>
                    </a:solidFill>
                  </a:uFill>
                  <a:latin typeface="+mn-lt"/>
                  <a:ea typeface="+mn-ea"/>
                  <a:cs typeface="+mn-cs"/>
                  <a:sym typeface="Helvetica"/>
                </a:defRPr>
              </a:pPr>
              <a:r>
                <a:t>142433</a:t>
              </a:r>
            </a:p>
            <a:p>
              <a:pPr marL="81280" marR="81280" algn="l" defTabSz="1828800">
                <a:defRPr sz="2800">
                  <a:solidFill>
                    <a:srgbClr val="002E7A"/>
                  </a:solidFill>
                  <a:uFill>
                    <a:solidFill>
                      <a:srgbClr val="002E7A"/>
                    </a:solidFill>
                  </a:uFill>
                  <a:latin typeface="+mn-lt"/>
                  <a:ea typeface="+mn-ea"/>
                  <a:cs typeface="+mn-cs"/>
                  <a:sym typeface="Helvetica"/>
                </a:defRPr>
              </a:pPr>
              <a:r>
                <a:t>142427</a:t>
              </a:r>
            </a:p>
            <a:p>
              <a:pPr marL="81280" marR="81280" algn="l" defTabSz="1828800">
                <a:defRPr sz="2800">
                  <a:solidFill>
                    <a:srgbClr val="FF2600"/>
                  </a:solidFill>
                  <a:uFill>
                    <a:solidFill>
                      <a:srgbClr val="FF2600"/>
                    </a:solidFill>
                  </a:uFill>
                  <a:latin typeface="+mn-lt"/>
                  <a:ea typeface="+mn-ea"/>
                  <a:cs typeface="+mn-cs"/>
                  <a:sym typeface="Helvetica"/>
                </a:defRPr>
              </a:pPr>
              <a:r>
                <a:t>142426</a:t>
              </a:r>
            </a:p>
          </p:txBody>
        </p:sp>
      </p:grpSp>
      <p:sp>
        <p:nvSpPr>
          <p:cNvPr id="406" name="Shape 406"/>
          <p:cNvSpPr/>
          <p:nvPr/>
        </p:nvSpPr>
        <p:spPr>
          <a:xfrm>
            <a:off x="13716000" y="11277600"/>
            <a:ext cx="7620000" cy="1625600"/>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spAutoFit/>
          </a:bodyPr>
          <a:lstStyle/>
          <a:p>
            <a:pPr marL="81280" marR="81280" algn="l" defTabSz="1828800">
              <a:defRPr sz="4600">
                <a:solidFill>
                  <a:srgbClr val="000000"/>
                </a:solidFill>
                <a:uFill>
                  <a:solidFill>
                    <a:srgbClr val="000000"/>
                  </a:solidFill>
                </a:uFill>
                <a:latin typeface="+mn-lt"/>
                <a:ea typeface="+mn-ea"/>
                <a:cs typeface="+mn-cs"/>
                <a:sym typeface="Helvetica"/>
              </a:defRPr>
            </a:pPr>
            <a:r>
              <a:t>Increasing shaping leads to stability limits at higher P’</a:t>
            </a:r>
            <a:r>
              <a:rPr baseline="-5999"/>
              <a:t>ped</a:t>
            </a:r>
          </a:p>
        </p:txBody>
      </p:sp>
      <p:pic>
        <p:nvPicPr>
          <p:cNvPr id="407" name="0.441 s  0.441 s  0.pdf"/>
          <p:cNvPicPr>
            <a:picLocks noChangeAspect="1"/>
          </p:cNvPicPr>
          <p:nvPr/>
        </p:nvPicPr>
        <p:blipFill>
          <a:blip r:embed="rId5">
            <a:extLst/>
          </a:blip>
          <a:stretch>
            <a:fillRect/>
          </a:stretch>
        </p:blipFill>
        <p:spPr>
          <a:xfrm>
            <a:off x="19832653" y="2007062"/>
            <a:ext cx="4089401" cy="8849194"/>
          </a:xfrm>
          <a:prstGeom prst="rect">
            <a:avLst/>
          </a:prstGeom>
          <a:ln w="12700"/>
        </p:spPr>
      </p:pic>
    </p:spTree>
  </p:cSld>
  <p:clrMapOvr>
    <a:masterClrMapping/>
  </p:clrMapOvr>
  <p:transition xmlns:p14="http://schemas.microsoft.com/office/powerpoint/2010/main" spd="med" advClick="1" p14:dur="1000"/>
</p:sld>
</file>

<file path=ppt/slides/slide32.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411" name="Shape 411"/>
          <p:cNvSpPr/>
          <p:nvPr>
            <p:ph type="title"/>
          </p:nvPr>
        </p:nvSpPr>
        <p:spPr>
          <a:prstGeom prst="rect">
            <a:avLst/>
          </a:prstGeom>
        </p:spPr>
        <p:txBody>
          <a:bodyPr/>
          <a:lstStyle/>
          <a:p>
            <a:pPr/>
          </a:p>
        </p:txBody>
      </p:sp>
      <p:sp>
        <p:nvSpPr>
          <p:cNvPr id="412" name="Shape 412"/>
          <p:cNvSpPr/>
          <p:nvPr>
            <p:ph type="body" idx="1"/>
          </p:nvPr>
        </p:nvSpPr>
        <p:spPr>
          <a:xfrm>
            <a:off x="747024" y="2975988"/>
            <a:ext cx="22779508" cy="10167315"/>
          </a:xfrm>
          <a:prstGeom prst="rect">
            <a:avLst/>
          </a:prstGeom>
        </p:spPr>
        <p:txBody>
          <a:bodyPr/>
          <a:lstStyle/>
          <a:p>
            <a:pPr>
              <a:defRPr b="1"/>
            </a:pPr>
            <a:r>
              <a:t>Exploring why the beta-ped scaling of the NSTX-U pedestal width is different than that in conventional aspect ratio, and relation to EPED/ELITE. </a:t>
            </a:r>
            <a:r>
              <a:rPr b="0"/>
              <a:t>Is this new physics? Is it related to the Kotschenreuther view of micro instabilities governing the pedestal structure, and why would ST (and specifically NSTX-U be different)? What capabilities do we have to explore this - more flexibility than MAST-U in terms of changing configuration, triangularity, rotation shear with beam geometry?</a:t>
            </a:r>
            <a:endParaRPr b="0"/>
          </a:p>
          <a:p>
            <a:pPr/>
            <a:r>
              <a:t>Similarly, is there new physics in terms of understanding the pedestal height? We have access to more extreme density profiles than does DIII-D and MAST(-U?), with the ability to manipulate it more via lithium, configuration, etc. EPED prediction not good under certain circumstances even for conventional aspect ratio.</a:t>
            </a:r>
          </a:p>
          <a:p>
            <a:pPr/>
            <a:r>
              <a:t>Have more flexibility in delta, kappa than MAST-U, and not stuck with DND. Do differences in shaping lead to differences in the ability to suppress ELMs (we can explore this with more flexibility in configuration/shape than can MAST-U)</a:t>
            </a:r>
          </a:p>
          <a:p>
            <a:pPr/>
            <a:r>
              <a:t>How will the ability to access higher Bt than MAST-U feed into any of this?</a:t>
            </a:r>
          </a:p>
          <a:p>
            <a:pPr/>
            <a:r>
              <a:t>What is role of ExB shear on edge turbulence? Can we control edge torque well (better than MAST-U)?</a:t>
            </a:r>
          </a:p>
          <a:p>
            <a:pPr/>
            <a:r>
              <a:t>EPH-mode: dont make a big thing about this since we are still developing an understanding, but you could mention at a high level that we have seen this, it is related to collisionality and ExB shear, and that NSTX-U allows us much flexibility in scanning these parameters to explore how to trigger and maintain this mode. Understanding still being worked on, but can impact our research program in 2020-2025 time scale.</a:t>
            </a:r>
          </a:p>
          <a:p>
            <a:pPr/>
            <a:r>
              <a:t>How will flowing liquid walls potentially impact pedestal physics program in 2025-2030?</a:t>
            </a:r>
          </a:p>
        </p:txBody>
      </p:sp>
      <p:sp>
        <p:nvSpPr>
          <p:cNvPr id="413" name="Shape 41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33.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415" name="Shape 415"/>
          <p:cNvSpPr/>
          <p:nvPr>
            <p:ph type="title"/>
          </p:nvPr>
        </p:nvSpPr>
        <p:spPr>
          <a:prstGeom prst="rect">
            <a:avLst/>
          </a:prstGeom>
        </p:spPr>
        <p:txBody>
          <a:bodyPr/>
          <a:lstStyle>
            <a:lvl1pPr defTabSz="887253">
              <a:defRPr sz="7037"/>
            </a:lvl1pPr>
          </a:lstStyle>
          <a:p>
            <a:pPr/>
            <a:r>
              <a:t>Pedestal structure: How important are the density and temperature profiles in governing the pedestal?</a:t>
            </a:r>
          </a:p>
        </p:txBody>
      </p:sp>
      <p:sp>
        <p:nvSpPr>
          <p:cNvPr id="416" name="Shape 416"/>
          <p:cNvSpPr/>
          <p:nvPr>
            <p:ph type="body" sz="quarter" idx="1"/>
          </p:nvPr>
        </p:nvSpPr>
        <p:spPr>
          <a:xfrm>
            <a:off x="158813" y="2569840"/>
            <a:ext cx="16876513" cy="3586420"/>
          </a:xfrm>
          <a:prstGeom prst="rect">
            <a:avLst/>
          </a:prstGeom>
        </p:spPr>
        <p:txBody>
          <a:bodyPr/>
          <a:lstStyle/>
          <a:p>
            <a:pPr>
              <a:defRPr b="1"/>
            </a:pPr>
            <a:r>
              <a:t>Pped from EPED 1.6 is in good agreement with large multi-machine datasets</a:t>
            </a:r>
          </a:p>
          <a:p>
            <a:pPr lvl="1"/>
            <a:r>
              <a:t>Considers </a:t>
            </a:r>
            <a:r>
              <a:rPr b="1"/>
              <a:t>only</a:t>
            </a:r>
            <a:r>
              <a:t> the pressure profile: kinetic ballooning limits local pressure gradient and peeling-ballooning limits height/width at ELM onset</a:t>
            </a:r>
          </a:p>
          <a:p>
            <a:pPr lvl="1"/>
            <a:r>
              <a:t>Shape of the pressure profile relative to separatrix affects overall stability </a:t>
            </a:r>
          </a:p>
          <a:p>
            <a:pPr lvl="1"/>
            <a:r>
              <a:t>Pressure profile shape is governed by n and T profiles </a:t>
            </a:r>
          </a:p>
        </p:txBody>
      </p:sp>
      <p:sp>
        <p:nvSpPr>
          <p:cNvPr id="417" name="Shape 41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18" name="Shape 418"/>
          <p:cNvSpPr/>
          <p:nvPr/>
        </p:nvSpPr>
        <p:spPr>
          <a:xfrm>
            <a:off x="222452" y="5796866"/>
            <a:ext cx="9740863" cy="6645655"/>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marL="304800" indent="-304800" algn="l" defTabSz="1285875">
              <a:spcBef>
                <a:spcPts val="900"/>
              </a:spcBef>
              <a:buClr>
                <a:srgbClr val="000000"/>
              </a:buClr>
              <a:buSzPct val="100000"/>
              <a:buFont typeface="Arial"/>
              <a:buChar char="•"/>
              <a:defRPr b="1" sz="3200">
                <a:solidFill>
                  <a:srgbClr val="000000"/>
                </a:solidFill>
                <a:uFillTx/>
              </a:defRPr>
            </a:pPr>
            <a:r>
              <a:t>In DIII-D, pressure profiles shift relative to separatrix affects achievable Pped (2015) </a:t>
            </a:r>
          </a:p>
          <a:p>
            <a:pPr lvl="1" marL="533400" indent="-304800" algn="l" defTabSz="1285875">
              <a:spcBef>
                <a:spcPts val="900"/>
              </a:spcBef>
              <a:buClr>
                <a:srgbClr val="0433FF"/>
              </a:buClr>
              <a:buSzPct val="100000"/>
              <a:buFont typeface="Arial"/>
              <a:buChar char="-"/>
              <a:defRPr sz="3200">
                <a:solidFill>
                  <a:srgbClr val="0433FF"/>
                </a:solidFill>
                <a:uFillTx/>
              </a:defRPr>
            </a:pPr>
            <a:r>
              <a:t>Profile shift due to active impurity injection that triggers pedestal localized mode and shifts ne and P profiles inward from separatrix</a:t>
            </a:r>
          </a:p>
          <a:p>
            <a:pPr lvl="1" marL="533400" indent="-304800" algn="l" defTabSz="1285875">
              <a:spcBef>
                <a:spcPts val="900"/>
              </a:spcBef>
              <a:buClr>
                <a:srgbClr val="0433FF"/>
              </a:buClr>
              <a:buSzPct val="100000"/>
              <a:buFont typeface="Arial"/>
              <a:buChar char="-"/>
              <a:defRPr sz="3200">
                <a:solidFill>
                  <a:srgbClr val="0433FF"/>
                </a:solidFill>
                <a:uFillTx/>
              </a:defRPr>
            </a:pPr>
          </a:p>
          <a:p>
            <a:pPr marL="304800" indent="-304800" algn="l" defTabSz="1285875">
              <a:spcBef>
                <a:spcPts val="900"/>
              </a:spcBef>
              <a:buClr>
                <a:srgbClr val="000000"/>
              </a:buClr>
              <a:buSzPct val="100000"/>
              <a:buFont typeface="Arial"/>
              <a:buChar char="•"/>
              <a:defRPr b="1" sz="3200">
                <a:solidFill>
                  <a:srgbClr val="000000"/>
                </a:solidFill>
                <a:uFillTx/>
              </a:defRPr>
            </a:pPr>
            <a:r>
              <a:t>In AUG, n</a:t>
            </a:r>
            <a:r>
              <a:rPr baseline="-5999"/>
              <a:t>e</a:t>
            </a:r>
            <a:r>
              <a:t> inward profile shift shown to lead In AUG, n</a:t>
            </a:r>
            <a:r>
              <a:rPr baseline="-5999"/>
              <a:t>e</a:t>
            </a:r>
            <a:r>
              <a:t> inward profile shift shown to lead to very high pedestal pressure (2017)</a:t>
            </a:r>
          </a:p>
          <a:p>
            <a:pPr lvl="1" marL="533400" indent="-304800" algn="l" defTabSz="1285875">
              <a:spcBef>
                <a:spcPts val="900"/>
              </a:spcBef>
              <a:buClr>
                <a:srgbClr val="0433FF"/>
              </a:buClr>
              <a:buSzPct val="100000"/>
              <a:buFont typeface="Arial"/>
              <a:buChar char="-"/>
              <a:defRPr sz="3200">
                <a:solidFill>
                  <a:srgbClr val="0433FF"/>
                </a:solidFill>
                <a:uFillTx/>
              </a:defRPr>
            </a:pPr>
            <a:r>
              <a:t>n</a:t>
            </a:r>
            <a:r>
              <a:rPr baseline="-5999"/>
              <a:t>e</a:t>
            </a:r>
            <a:r>
              <a:t> profile shifts due to reduced fueling from HFSHD region, and leads to P profile shifts.</a:t>
            </a:r>
          </a:p>
        </p:txBody>
      </p:sp>
      <p:pic>
        <p:nvPicPr>
          <p:cNvPr id="419" name="pasted-image.png"/>
          <p:cNvPicPr>
            <a:picLocks noChangeAspect="1"/>
          </p:cNvPicPr>
          <p:nvPr/>
        </p:nvPicPr>
        <p:blipFill>
          <a:blip r:embed="rId2">
            <a:extLst/>
          </a:blip>
          <a:stretch>
            <a:fillRect/>
          </a:stretch>
        </p:blipFill>
        <p:spPr>
          <a:xfrm>
            <a:off x="16169994" y="6213449"/>
            <a:ext cx="6410743" cy="6326781"/>
          </a:xfrm>
          <a:prstGeom prst="rect">
            <a:avLst/>
          </a:prstGeom>
          <a:ln w="12700">
            <a:miter lim="400000"/>
          </a:ln>
        </p:spPr>
      </p:pic>
      <p:sp>
        <p:nvSpPr>
          <p:cNvPr id="420" name="Shape 420"/>
          <p:cNvSpPr/>
          <p:nvPr/>
        </p:nvSpPr>
        <p:spPr>
          <a:xfrm>
            <a:off x="11857365" y="6581594"/>
            <a:ext cx="4193097" cy="951617"/>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lvl1pPr algn="l" defTabSz="1285875">
              <a:spcBef>
                <a:spcPts val="900"/>
              </a:spcBef>
              <a:defRPr b="1" sz="3200">
                <a:solidFill>
                  <a:srgbClr val="000000"/>
                </a:solidFill>
                <a:uFillTx/>
              </a:defRPr>
            </a:lvl1pPr>
          </a:lstStyle>
          <a:p>
            <a:pPr/>
            <a:r>
              <a:t>Osborne NF 2015</a:t>
            </a:r>
          </a:p>
        </p:txBody>
      </p:sp>
    </p:spTree>
  </p:cSld>
  <p:clrMapOvr>
    <a:masterClrMapping/>
  </p:clrMapOvr>
  <p:transition xmlns:p14="http://schemas.microsoft.com/office/powerpoint/2010/main" spd="med" advClick="1" p14:dur="1000"/>
</p:sld>
</file>

<file path=ppt/slides/slide34.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422" name="Shape 422"/>
          <p:cNvSpPr/>
          <p:nvPr>
            <p:ph type="title"/>
          </p:nvPr>
        </p:nvSpPr>
        <p:spPr>
          <a:prstGeom prst="rect">
            <a:avLst/>
          </a:prstGeom>
        </p:spPr>
        <p:txBody>
          <a:bodyPr/>
          <a:lstStyle>
            <a:lvl1pPr defTabSz="887253">
              <a:defRPr sz="7037"/>
            </a:lvl1pPr>
          </a:lstStyle>
          <a:p>
            <a:pPr/>
            <a:r>
              <a:t>Pedestal structure: How important are the density and temperature profiles in governing the pedestal?</a:t>
            </a:r>
          </a:p>
        </p:txBody>
      </p:sp>
      <p:sp>
        <p:nvSpPr>
          <p:cNvPr id="423" name="Shape 423"/>
          <p:cNvSpPr/>
          <p:nvPr>
            <p:ph type="body" sz="quarter" idx="1"/>
          </p:nvPr>
        </p:nvSpPr>
        <p:spPr>
          <a:xfrm>
            <a:off x="158813" y="2569840"/>
            <a:ext cx="16876513" cy="3586420"/>
          </a:xfrm>
          <a:prstGeom prst="rect">
            <a:avLst/>
          </a:prstGeom>
        </p:spPr>
        <p:txBody>
          <a:bodyPr/>
          <a:lstStyle/>
          <a:p>
            <a:pPr>
              <a:defRPr b="1"/>
            </a:pPr>
            <a:r>
              <a:t>Pped from EPED 1.6 is in good agreement with large multi-machine datasets</a:t>
            </a:r>
          </a:p>
          <a:p>
            <a:pPr lvl="1"/>
            <a:r>
              <a:t>Considers </a:t>
            </a:r>
            <a:r>
              <a:rPr b="1"/>
              <a:t>only</a:t>
            </a:r>
            <a:r>
              <a:t> the pressure profile: kinetic ballooning limits local pressure gradient and peeling-ballooning limits height/width at ELM onset</a:t>
            </a:r>
          </a:p>
          <a:p>
            <a:pPr lvl="1"/>
            <a:r>
              <a:t>Shape of the pressure profile relative to separatrix affects overall stability </a:t>
            </a:r>
          </a:p>
          <a:p>
            <a:pPr lvl="1"/>
            <a:r>
              <a:t>Pressure profile shape is governed by n and T profiles </a:t>
            </a:r>
          </a:p>
        </p:txBody>
      </p:sp>
      <p:sp>
        <p:nvSpPr>
          <p:cNvPr id="424" name="Shape 42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25" name="Shape 425"/>
          <p:cNvSpPr/>
          <p:nvPr/>
        </p:nvSpPr>
        <p:spPr>
          <a:xfrm>
            <a:off x="222452" y="5796866"/>
            <a:ext cx="9740863" cy="6645655"/>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marL="304800" indent="-304800" algn="l" defTabSz="1285875">
              <a:spcBef>
                <a:spcPts val="900"/>
              </a:spcBef>
              <a:buClr>
                <a:srgbClr val="000000"/>
              </a:buClr>
              <a:buSzPct val="100000"/>
              <a:buFont typeface="Arial"/>
              <a:buChar char="•"/>
              <a:defRPr b="1" sz="3200">
                <a:solidFill>
                  <a:srgbClr val="000000"/>
                </a:solidFill>
                <a:uFillTx/>
              </a:defRPr>
            </a:pPr>
            <a:r>
              <a:t>In DIII-D, pressure profiles shift relative to separatrix affects achievable Pped (2015) </a:t>
            </a:r>
          </a:p>
          <a:p>
            <a:pPr lvl="1" marL="533400" indent="-304800" algn="l" defTabSz="1285875">
              <a:spcBef>
                <a:spcPts val="900"/>
              </a:spcBef>
              <a:buClr>
                <a:srgbClr val="0433FF"/>
              </a:buClr>
              <a:buSzPct val="100000"/>
              <a:buFont typeface="Arial"/>
              <a:buChar char="-"/>
              <a:defRPr sz="3200">
                <a:solidFill>
                  <a:srgbClr val="0433FF"/>
                </a:solidFill>
                <a:uFillTx/>
              </a:defRPr>
            </a:pPr>
            <a:r>
              <a:t>Profile shift due to active impurity injection that triggers pedestal localized mode and shifts ne and P profiles inward from separatrix</a:t>
            </a:r>
          </a:p>
          <a:p>
            <a:pPr lvl="1" marL="533400" indent="-304800" algn="l" defTabSz="1285875">
              <a:spcBef>
                <a:spcPts val="900"/>
              </a:spcBef>
              <a:buClr>
                <a:srgbClr val="0433FF"/>
              </a:buClr>
              <a:buSzPct val="100000"/>
              <a:buFont typeface="Arial"/>
              <a:buChar char="-"/>
              <a:defRPr sz="3200">
                <a:solidFill>
                  <a:srgbClr val="0433FF"/>
                </a:solidFill>
                <a:uFillTx/>
              </a:defRPr>
            </a:pPr>
          </a:p>
          <a:p>
            <a:pPr marL="304800" indent="-304800" algn="l" defTabSz="1285875">
              <a:spcBef>
                <a:spcPts val="900"/>
              </a:spcBef>
              <a:buClr>
                <a:srgbClr val="000000"/>
              </a:buClr>
              <a:buSzPct val="100000"/>
              <a:buFont typeface="Arial"/>
              <a:buChar char="•"/>
              <a:defRPr b="1" sz="3200">
                <a:solidFill>
                  <a:srgbClr val="000000"/>
                </a:solidFill>
                <a:uFillTx/>
              </a:defRPr>
            </a:pPr>
            <a:r>
              <a:t>In AUG, n</a:t>
            </a:r>
            <a:r>
              <a:rPr baseline="-5999"/>
              <a:t>e</a:t>
            </a:r>
            <a:r>
              <a:t> inward profile shift shown to lead In AUG, n</a:t>
            </a:r>
            <a:r>
              <a:rPr baseline="-5999"/>
              <a:t>e</a:t>
            </a:r>
            <a:r>
              <a:t> inward profile shift shown to lead to very high pedestal pressure (2017)</a:t>
            </a:r>
          </a:p>
          <a:p>
            <a:pPr lvl="1" marL="533400" indent="-304800" algn="l" defTabSz="1285875">
              <a:spcBef>
                <a:spcPts val="900"/>
              </a:spcBef>
              <a:buClr>
                <a:srgbClr val="0433FF"/>
              </a:buClr>
              <a:buSzPct val="100000"/>
              <a:buFont typeface="Arial"/>
              <a:buChar char="-"/>
              <a:defRPr sz="3200">
                <a:solidFill>
                  <a:srgbClr val="0433FF"/>
                </a:solidFill>
                <a:uFillTx/>
              </a:defRPr>
            </a:pPr>
            <a:r>
              <a:t>n</a:t>
            </a:r>
            <a:r>
              <a:rPr baseline="-5999"/>
              <a:t>e</a:t>
            </a:r>
            <a:r>
              <a:t> profile shifts due to reduced fueling from HFSHD region, and leads to P profile shifts.</a:t>
            </a:r>
          </a:p>
        </p:txBody>
      </p:sp>
      <p:pic>
        <p:nvPicPr>
          <p:cNvPr id="426" name="pasted-image.png"/>
          <p:cNvPicPr>
            <a:picLocks noChangeAspect="1"/>
          </p:cNvPicPr>
          <p:nvPr/>
        </p:nvPicPr>
        <p:blipFill>
          <a:blip r:embed="rId2">
            <a:extLst/>
          </a:blip>
          <a:stretch>
            <a:fillRect/>
          </a:stretch>
        </p:blipFill>
        <p:spPr>
          <a:xfrm>
            <a:off x="17102870" y="2856185"/>
            <a:ext cx="6837461" cy="4755084"/>
          </a:xfrm>
          <a:prstGeom prst="rect">
            <a:avLst/>
          </a:prstGeom>
          <a:ln w="12700">
            <a:miter lim="400000"/>
          </a:ln>
        </p:spPr>
      </p:pic>
      <p:pic>
        <p:nvPicPr>
          <p:cNvPr id="427" name="pasted-image.png"/>
          <p:cNvPicPr>
            <a:picLocks noChangeAspect="1"/>
          </p:cNvPicPr>
          <p:nvPr/>
        </p:nvPicPr>
        <p:blipFill>
          <a:blip r:embed="rId3">
            <a:extLst/>
          </a:blip>
          <a:stretch>
            <a:fillRect/>
          </a:stretch>
        </p:blipFill>
        <p:spPr>
          <a:xfrm>
            <a:off x="16543535" y="7799338"/>
            <a:ext cx="7608494" cy="5058308"/>
          </a:xfrm>
          <a:prstGeom prst="rect">
            <a:avLst/>
          </a:prstGeom>
          <a:ln w="12700">
            <a:miter lim="400000"/>
          </a:ln>
        </p:spPr>
      </p:pic>
      <p:pic>
        <p:nvPicPr>
          <p:cNvPr id="428" name="pasted-image.png"/>
          <p:cNvPicPr>
            <a:picLocks noChangeAspect="1"/>
          </p:cNvPicPr>
          <p:nvPr/>
        </p:nvPicPr>
        <p:blipFill>
          <a:blip r:embed="rId4">
            <a:extLst/>
          </a:blip>
          <a:stretch>
            <a:fillRect/>
          </a:stretch>
        </p:blipFill>
        <p:spPr>
          <a:xfrm>
            <a:off x="10048054" y="6369092"/>
            <a:ext cx="6410743" cy="6326781"/>
          </a:xfrm>
          <a:prstGeom prst="rect">
            <a:avLst/>
          </a:prstGeom>
          <a:ln w="12700">
            <a:miter lim="400000"/>
          </a:ln>
        </p:spPr>
      </p:pic>
      <p:sp>
        <p:nvSpPr>
          <p:cNvPr id="429" name="Shape 429"/>
          <p:cNvSpPr/>
          <p:nvPr/>
        </p:nvSpPr>
        <p:spPr>
          <a:xfrm>
            <a:off x="19602829" y="6159745"/>
            <a:ext cx="4193097" cy="951617"/>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lvl1pPr algn="l" defTabSz="1285875">
              <a:spcBef>
                <a:spcPts val="900"/>
              </a:spcBef>
              <a:defRPr b="1" sz="3200">
                <a:solidFill>
                  <a:srgbClr val="000000"/>
                </a:solidFill>
                <a:uFillTx/>
              </a:defRPr>
            </a:lvl1pPr>
          </a:lstStyle>
          <a:p>
            <a:pPr/>
            <a:r>
              <a:t>Snyder ITPA 9/2017</a:t>
            </a:r>
          </a:p>
        </p:txBody>
      </p:sp>
      <p:sp>
        <p:nvSpPr>
          <p:cNvPr id="430" name="Shape 430"/>
          <p:cNvSpPr/>
          <p:nvPr/>
        </p:nvSpPr>
        <p:spPr>
          <a:xfrm>
            <a:off x="17960736" y="10914100"/>
            <a:ext cx="4193097" cy="951617"/>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lvl1pPr algn="l" defTabSz="1285875">
              <a:spcBef>
                <a:spcPts val="900"/>
              </a:spcBef>
              <a:defRPr b="1" sz="3200">
                <a:solidFill>
                  <a:srgbClr val="000000"/>
                </a:solidFill>
                <a:uFillTx/>
              </a:defRPr>
            </a:lvl1pPr>
          </a:lstStyle>
          <a:p>
            <a:pPr/>
            <a:r>
              <a:t>Dunne PPCF 2017</a:t>
            </a:r>
          </a:p>
        </p:txBody>
      </p:sp>
      <p:sp>
        <p:nvSpPr>
          <p:cNvPr id="431" name="Shape 431"/>
          <p:cNvSpPr/>
          <p:nvPr/>
        </p:nvSpPr>
        <p:spPr>
          <a:xfrm>
            <a:off x="11857365" y="6581594"/>
            <a:ext cx="4193097" cy="951617"/>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lvl1pPr algn="l" defTabSz="1285875">
              <a:spcBef>
                <a:spcPts val="900"/>
              </a:spcBef>
              <a:defRPr b="1" sz="3200">
                <a:solidFill>
                  <a:srgbClr val="000000"/>
                </a:solidFill>
                <a:uFillTx/>
              </a:defRPr>
            </a:lvl1pPr>
          </a:lstStyle>
          <a:p>
            <a:pPr/>
            <a:r>
              <a:t>Osborne NF 2015</a:t>
            </a:r>
          </a:p>
        </p:txBody>
      </p:sp>
    </p:spTree>
  </p:cSld>
  <p:clrMapOvr>
    <a:masterClrMapping/>
  </p:clrMapOvr>
  <p:transition xmlns:p14="http://schemas.microsoft.com/office/powerpoint/2010/main" spd="med" advClick="1" p14:dur="1000"/>
</p:sld>
</file>

<file path=ppt/slides/slide35.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433" name="Shape 433"/>
          <p:cNvSpPr/>
          <p:nvPr>
            <p:ph type="title"/>
          </p:nvPr>
        </p:nvSpPr>
        <p:spPr>
          <a:prstGeom prst="rect">
            <a:avLst/>
          </a:prstGeom>
        </p:spPr>
        <p:txBody>
          <a:bodyPr/>
          <a:lstStyle>
            <a:lvl1pPr defTabSz="887253">
              <a:defRPr sz="7037"/>
            </a:lvl1pPr>
          </a:lstStyle>
          <a:p>
            <a:pPr/>
            <a:r>
              <a:t>Pedestal structure: How important are the density and temperature profiles in governing the pedestal?</a:t>
            </a:r>
          </a:p>
        </p:txBody>
      </p:sp>
      <p:sp>
        <p:nvSpPr>
          <p:cNvPr id="434" name="Shape 434"/>
          <p:cNvSpPr/>
          <p:nvPr>
            <p:ph type="body" sz="quarter" idx="1"/>
          </p:nvPr>
        </p:nvSpPr>
        <p:spPr>
          <a:xfrm>
            <a:off x="158813" y="2569840"/>
            <a:ext cx="16876513" cy="3586420"/>
          </a:xfrm>
          <a:prstGeom prst="rect">
            <a:avLst/>
          </a:prstGeom>
        </p:spPr>
        <p:txBody>
          <a:bodyPr/>
          <a:lstStyle/>
          <a:p>
            <a:pPr>
              <a:defRPr b="1"/>
            </a:pPr>
            <a:r>
              <a:t>Pped from EPED 1.6 is in good agreement with large multi-machine datasets</a:t>
            </a:r>
          </a:p>
          <a:p>
            <a:pPr lvl="1"/>
            <a:r>
              <a:t>Considers </a:t>
            </a:r>
            <a:r>
              <a:rPr b="1"/>
              <a:t>only</a:t>
            </a:r>
            <a:r>
              <a:t> the pressure profile: kinetic ballooning limits local pressure gradient and peeling-ballooning limits height/width at ELM onset</a:t>
            </a:r>
          </a:p>
          <a:p>
            <a:pPr lvl="1"/>
            <a:r>
              <a:t>Shape of the pressure profile relative to separatrix affects overall stability </a:t>
            </a:r>
          </a:p>
          <a:p>
            <a:pPr lvl="1"/>
            <a:r>
              <a:t>Pressure profile shape is governed by n and T profiles </a:t>
            </a:r>
          </a:p>
        </p:txBody>
      </p:sp>
      <p:sp>
        <p:nvSpPr>
          <p:cNvPr id="435" name="Shape 43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36" name="Shape 436"/>
          <p:cNvSpPr/>
          <p:nvPr/>
        </p:nvSpPr>
        <p:spPr>
          <a:xfrm>
            <a:off x="222452" y="5796866"/>
            <a:ext cx="9740863" cy="6645655"/>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marL="304800" indent="-304800" algn="l" defTabSz="1285875">
              <a:spcBef>
                <a:spcPts val="900"/>
              </a:spcBef>
              <a:buClr>
                <a:srgbClr val="000000"/>
              </a:buClr>
              <a:buSzPct val="100000"/>
              <a:buFont typeface="Arial"/>
              <a:buChar char="•"/>
              <a:defRPr b="1" sz="3200">
                <a:solidFill>
                  <a:srgbClr val="000000"/>
                </a:solidFill>
                <a:uFillTx/>
              </a:defRPr>
            </a:pPr>
            <a:r>
              <a:t>In DIII-D, pressure profiles shift relative to separatrix affects achievable Pped (2015) </a:t>
            </a:r>
          </a:p>
          <a:p>
            <a:pPr lvl="1" marL="533400" indent="-304800" algn="l" defTabSz="1285875">
              <a:spcBef>
                <a:spcPts val="900"/>
              </a:spcBef>
              <a:buClr>
                <a:srgbClr val="0433FF"/>
              </a:buClr>
              <a:buSzPct val="100000"/>
              <a:buFont typeface="Arial"/>
              <a:buChar char="-"/>
              <a:defRPr sz="3200">
                <a:solidFill>
                  <a:srgbClr val="0433FF"/>
                </a:solidFill>
                <a:uFillTx/>
              </a:defRPr>
            </a:pPr>
            <a:r>
              <a:t>Profile shift due to active impurity injection that triggers pedestal localized mode and shifts ne and P profiles inward from separatrix</a:t>
            </a:r>
          </a:p>
          <a:p>
            <a:pPr lvl="1" marL="533400" indent="-304800" algn="l" defTabSz="1285875">
              <a:spcBef>
                <a:spcPts val="900"/>
              </a:spcBef>
              <a:buClr>
                <a:srgbClr val="0433FF"/>
              </a:buClr>
              <a:buSzPct val="100000"/>
              <a:buFont typeface="Arial"/>
              <a:buChar char="-"/>
              <a:defRPr sz="3200">
                <a:solidFill>
                  <a:srgbClr val="0433FF"/>
                </a:solidFill>
                <a:uFillTx/>
              </a:defRPr>
            </a:pPr>
          </a:p>
          <a:p>
            <a:pPr marL="304800" indent="-304800" algn="l" defTabSz="1285875">
              <a:spcBef>
                <a:spcPts val="900"/>
              </a:spcBef>
              <a:buClr>
                <a:srgbClr val="000000"/>
              </a:buClr>
              <a:buSzPct val="100000"/>
              <a:buFont typeface="Arial"/>
              <a:buChar char="•"/>
              <a:defRPr b="1" sz="3200">
                <a:solidFill>
                  <a:srgbClr val="000000"/>
                </a:solidFill>
                <a:uFillTx/>
              </a:defRPr>
            </a:pPr>
            <a:r>
              <a:t>In AUG, n</a:t>
            </a:r>
            <a:r>
              <a:rPr baseline="-5999"/>
              <a:t>e</a:t>
            </a:r>
            <a:r>
              <a:t> inward profile shift shown to lead In AUG, n</a:t>
            </a:r>
            <a:r>
              <a:rPr baseline="-5999"/>
              <a:t>e</a:t>
            </a:r>
            <a:r>
              <a:t> inward profile shift shown to lead to very high pedestal pressure (2017)</a:t>
            </a:r>
          </a:p>
          <a:p>
            <a:pPr lvl="1" marL="533400" indent="-304800" algn="l" defTabSz="1285875">
              <a:spcBef>
                <a:spcPts val="900"/>
              </a:spcBef>
              <a:buClr>
                <a:srgbClr val="0433FF"/>
              </a:buClr>
              <a:buSzPct val="100000"/>
              <a:buFont typeface="Arial"/>
              <a:buChar char="-"/>
              <a:defRPr sz="3200">
                <a:solidFill>
                  <a:srgbClr val="0433FF"/>
                </a:solidFill>
                <a:uFillTx/>
              </a:defRPr>
            </a:pPr>
            <a:r>
              <a:t>n</a:t>
            </a:r>
            <a:r>
              <a:rPr baseline="-5999"/>
              <a:t>e</a:t>
            </a:r>
            <a:r>
              <a:t> profile shifts due to reduced fueling from HFSHD region, and leads to P profile shifts.</a:t>
            </a:r>
          </a:p>
        </p:txBody>
      </p:sp>
      <p:pic>
        <p:nvPicPr>
          <p:cNvPr id="437" name="pasted-image.png"/>
          <p:cNvPicPr>
            <a:picLocks noChangeAspect="1"/>
          </p:cNvPicPr>
          <p:nvPr/>
        </p:nvPicPr>
        <p:blipFill>
          <a:blip r:embed="rId2">
            <a:extLst/>
          </a:blip>
          <a:stretch>
            <a:fillRect/>
          </a:stretch>
        </p:blipFill>
        <p:spPr>
          <a:xfrm>
            <a:off x="17102870" y="2856185"/>
            <a:ext cx="6837461" cy="4755084"/>
          </a:xfrm>
          <a:prstGeom prst="rect">
            <a:avLst/>
          </a:prstGeom>
          <a:ln w="12700">
            <a:miter lim="400000"/>
          </a:ln>
        </p:spPr>
      </p:pic>
      <p:pic>
        <p:nvPicPr>
          <p:cNvPr id="438" name="pasted-image.png"/>
          <p:cNvPicPr>
            <a:picLocks noChangeAspect="1"/>
          </p:cNvPicPr>
          <p:nvPr/>
        </p:nvPicPr>
        <p:blipFill>
          <a:blip r:embed="rId3">
            <a:extLst/>
          </a:blip>
          <a:stretch>
            <a:fillRect/>
          </a:stretch>
        </p:blipFill>
        <p:spPr>
          <a:xfrm>
            <a:off x="16543535" y="7799338"/>
            <a:ext cx="7608494" cy="5058308"/>
          </a:xfrm>
          <a:prstGeom prst="rect">
            <a:avLst/>
          </a:prstGeom>
          <a:ln w="12700">
            <a:miter lim="400000"/>
          </a:ln>
        </p:spPr>
      </p:pic>
      <p:pic>
        <p:nvPicPr>
          <p:cNvPr id="439" name="pasted-image.png"/>
          <p:cNvPicPr>
            <a:picLocks noChangeAspect="1"/>
          </p:cNvPicPr>
          <p:nvPr/>
        </p:nvPicPr>
        <p:blipFill>
          <a:blip r:embed="rId4">
            <a:extLst/>
          </a:blip>
          <a:stretch>
            <a:fillRect/>
          </a:stretch>
        </p:blipFill>
        <p:spPr>
          <a:xfrm>
            <a:off x="10048054" y="6369092"/>
            <a:ext cx="6410743" cy="6326781"/>
          </a:xfrm>
          <a:prstGeom prst="rect">
            <a:avLst/>
          </a:prstGeom>
          <a:ln w="12700">
            <a:miter lim="400000"/>
          </a:ln>
        </p:spPr>
      </p:pic>
      <p:sp>
        <p:nvSpPr>
          <p:cNvPr id="440" name="Shape 440"/>
          <p:cNvSpPr/>
          <p:nvPr/>
        </p:nvSpPr>
        <p:spPr>
          <a:xfrm>
            <a:off x="19602829" y="6159745"/>
            <a:ext cx="4193097" cy="951617"/>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lvl1pPr algn="l" defTabSz="1285875">
              <a:spcBef>
                <a:spcPts val="900"/>
              </a:spcBef>
              <a:defRPr b="1" sz="3200">
                <a:solidFill>
                  <a:srgbClr val="000000"/>
                </a:solidFill>
                <a:uFillTx/>
              </a:defRPr>
            </a:lvl1pPr>
          </a:lstStyle>
          <a:p>
            <a:pPr/>
            <a:r>
              <a:t>Snyder ITPA 9/2017</a:t>
            </a:r>
          </a:p>
        </p:txBody>
      </p:sp>
      <p:sp>
        <p:nvSpPr>
          <p:cNvPr id="441" name="Shape 441"/>
          <p:cNvSpPr/>
          <p:nvPr/>
        </p:nvSpPr>
        <p:spPr>
          <a:xfrm>
            <a:off x="17960736" y="10914100"/>
            <a:ext cx="4193097" cy="951617"/>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lvl1pPr algn="l" defTabSz="1285875">
              <a:spcBef>
                <a:spcPts val="900"/>
              </a:spcBef>
              <a:defRPr b="1" sz="3200">
                <a:solidFill>
                  <a:srgbClr val="000000"/>
                </a:solidFill>
                <a:uFillTx/>
              </a:defRPr>
            </a:lvl1pPr>
          </a:lstStyle>
          <a:p>
            <a:pPr/>
            <a:r>
              <a:t>Dunne PPCF 2017</a:t>
            </a:r>
          </a:p>
        </p:txBody>
      </p:sp>
      <p:sp>
        <p:nvSpPr>
          <p:cNvPr id="442" name="Shape 442"/>
          <p:cNvSpPr/>
          <p:nvPr/>
        </p:nvSpPr>
        <p:spPr>
          <a:xfrm>
            <a:off x="11857365" y="6581594"/>
            <a:ext cx="4193097" cy="951617"/>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lvl1pPr algn="l" defTabSz="1285875">
              <a:spcBef>
                <a:spcPts val="900"/>
              </a:spcBef>
              <a:defRPr b="1" sz="3200">
                <a:solidFill>
                  <a:srgbClr val="000000"/>
                </a:solidFill>
                <a:uFillTx/>
              </a:defRPr>
            </a:lvl1pPr>
          </a:lstStyle>
          <a:p>
            <a:pPr/>
            <a:r>
              <a:t>Osborne NF 2015</a:t>
            </a:r>
          </a:p>
        </p:txBody>
      </p:sp>
      <p:sp>
        <p:nvSpPr>
          <p:cNvPr id="443" name="Shape 443"/>
          <p:cNvSpPr/>
          <p:nvPr/>
        </p:nvSpPr>
        <p:spPr>
          <a:xfrm>
            <a:off x="5543364" y="5781600"/>
            <a:ext cx="14630401" cy="3499023"/>
          </a:xfrm>
          <a:prstGeom prst="roundRect">
            <a:avLst>
              <a:gd name="adj" fmla="val 20442"/>
            </a:avLst>
          </a:prstGeom>
          <a:solidFill>
            <a:schemeClr val="accent3">
              <a:alpha val="88000"/>
            </a:schemeClr>
          </a:solidFill>
          <a:ln w="12700">
            <a:miter lim="400000"/>
          </a:ln>
          <a:effectLst>
            <a:outerShdw sx="100000" sy="100000" kx="0" ky="0" algn="b" rotWithShape="0" blurRad="63500" dist="25400" dir="5400000">
              <a:srgbClr val="000000"/>
            </a:outerShdw>
          </a:effectLst>
        </p:spPr>
        <p:txBody>
          <a:bodyPr tIns="91439" bIns="91439" anchor="ctr"/>
          <a:lstStyle/>
          <a:p>
            <a:pPr algn="l" defTabSz="1285875">
              <a:defRPr sz="3200">
                <a:solidFill>
                  <a:srgbClr val="000000"/>
                </a:solidFill>
                <a:uFillTx/>
                <a:latin typeface="Arial"/>
                <a:ea typeface="Arial"/>
                <a:cs typeface="Arial"/>
                <a:sym typeface="Arial"/>
              </a:defRPr>
            </a:pPr>
          </a:p>
        </p:txBody>
      </p:sp>
      <p:sp>
        <p:nvSpPr>
          <p:cNvPr id="444" name="Shape 444"/>
          <p:cNvSpPr/>
          <p:nvPr/>
        </p:nvSpPr>
        <p:spPr>
          <a:xfrm>
            <a:off x="6139054" y="6095503"/>
            <a:ext cx="13639829" cy="2871217"/>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642937">
              <a:lnSpc>
                <a:spcPct val="117999"/>
              </a:lnSpc>
              <a:defRPr b="1" sz="5200">
                <a:solidFill>
                  <a:srgbClr val="FFFFFF"/>
                </a:solidFill>
                <a:uFillTx/>
              </a:defRPr>
            </a:lvl1pPr>
          </a:lstStyle>
          <a:p>
            <a:pPr/>
            <a:r>
              <a:t>In NSTX-U, low-Z impurity injection and Li conditioning can be used to manipulate n, T and P profiles to probe edge stability</a:t>
            </a:r>
          </a:p>
        </p:txBody>
      </p:sp>
    </p:spTree>
  </p:cSld>
  <p:clrMapOvr>
    <a:masterClrMapping/>
  </p:clrMapOvr>
  <p:transition xmlns:p14="http://schemas.microsoft.com/office/powerpoint/2010/main" spd="med" advClick="1" p14:dur="1000"/>
</p:sld>
</file>

<file path=ppt/slides/slide36.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446" name="Shape 446"/>
          <p:cNvSpPr/>
          <p:nvPr>
            <p:ph type="title"/>
          </p:nvPr>
        </p:nvSpPr>
        <p:spPr>
          <a:prstGeom prst="rect">
            <a:avLst/>
          </a:prstGeom>
        </p:spPr>
        <p:txBody>
          <a:bodyPr/>
          <a:lstStyle>
            <a:lvl1pPr defTabSz="887253">
              <a:defRPr sz="7037"/>
            </a:lvl1pPr>
          </a:lstStyle>
          <a:p>
            <a:pPr/>
            <a:r>
              <a:t>Pedestal structure physics: What sets the pedestal density structure?</a:t>
            </a:r>
          </a:p>
        </p:txBody>
      </p:sp>
      <p:sp>
        <p:nvSpPr>
          <p:cNvPr id="447" name="Shape 447"/>
          <p:cNvSpPr/>
          <p:nvPr>
            <p:ph type="body" idx="1"/>
          </p:nvPr>
        </p:nvSpPr>
        <p:spPr>
          <a:xfrm>
            <a:off x="420945" y="4200269"/>
            <a:ext cx="23864521" cy="6865173"/>
          </a:xfrm>
          <a:prstGeom prst="rect">
            <a:avLst/>
          </a:prstGeom>
        </p:spPr>
        <p:txBody>
          <a:bodyPr/>
          <a:lstStyle/>
          <a:p>
            <a:pPr marL="261257" indent="-261257">
              <a:defRPr b="1" sz="4700"/>
            </a:pPr>
            <a:r>
              <a:t>ITER will rely on pellet fuelling since the pedestal is opaque to neutral fuelling</a:t>
            </a:r>
          </a:p>
          <a:p>
            <a:pPr marL="261257" indent="-261257">
              <a:defRPr b="1" sz="4700"/>
            </a:pPr>
          </a:p>
          <a:p>
            <a:pPr marL="261257" indent="-261257">
              <a:defRPr b="1" sz="4700"/>
            </a:pPr>
            <a:r>
              <a:t>Pedestal structure, including specifically the density profile, determines the stability of the H-mode pedestal and achievable height.</a:t>
            </a:r>
          </a:p>
          <a:p>
            <a:pPr marL="261257" indent="-261257">
              <a:defRPr b="1" sz="4700"/>
            </a:pPr>
          </a:p>
          <a:p>
            <a:pPr marL="261257" indent="-261257">
              <a:defRPr b="1" sz="4700"/>
            </a:pPr>
          </a:p>
          <a:p>
            <a:pPr marL="261257" indent="-261257">
              <a:defRPr b="1" sz="4700"/>
            </a:pPr>
            <a:r>
              <a:t>Addressing this question requires </a:t>
            </a:r>
            <a:r>
              <a:rPr u="sng"/>
              <a:t>varying</a:t>
            </a:r>
            <a:r>
              <a:t> the ionization source and particle flux produced by fueling and turbulent transport. </a:t>
            </a:r>
          </a:p>
        </p:txBody>
      </p:sp>
      <p:sp>
        <p:nvSpPr>
          <p:cNvPr id="448" name="Shape 44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37.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450" name="Shape 450"/>
          <p:cNvSpPr/>
          <p:nvPr>
            <p:ph type="title"/>
          </p:nvPr>
        </p:nvSpPr>
        <p:spPr>
          <a:prstGeom prst="rect">
            <a:avLst/>
          </a:prstGeom>
        </p:spPr>
        <p:txBody>
          <a:bodyPr/>
          <a:lstStyle>
            <a:lvl1pPr defTabSz="887253">
              <a:defRPr sz="7037"/>
            </a:lvl1pPr>
          </a:lstStyle>
          <a:p>
            <a:pPr/>
            <a:r>
              <a:t>Pedestal structure physics: high confinement with low recycling</a:t>
            </a:r>
          </a:p>
        </p:txBody>
      </p:sp>
      <p:sp>
        <p:nvSpPr>
          <p:cNvPr id="451" name="Shape 45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52" name="Shape 452"/>
          <p:cNvSpPr/>
          <p:nvPr/>
        </p:nvSpPr>
        <p:spPr>
          <a:xfrm>
            <a:off x="251937" y="2406105"/>
            <a:ext cx="12593180" cy="10335406"/>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algn="l" defTabSz="1208722">
              <a:spcBef>
                <a:spcPts val="800"/>
              </a:spcBef>
              <a:defRPr sz="3008">
                <a:solidFill>
                  <a:srgbClr val="000000"/>
                </a:solidFill>
                <a:uFillTx/>
              </a:defRPr>
            </a:pPr>
          </a:p>
          <a:p>
            <a:pPr marL="286511" indent="-286511" algn="l" defTabSz="1208722">
              <a:spcBef>
                <a:spcPts val="800"/>
              </a:spcBef>
              <a:buClr>
                <a:srgbClr val="000000"/>
              </a:buClr>
              <a:buSzPct val="100000"/>
              <a:buFont typeface="Arial"/>
              <a:buChar char="•"/>
              <a:defRPr b="1" sz="3008">
                <a:solidFill>
                  <a:srgbClr val="000000"/>
                </a:solidFill>
                <a:uFillTx/>
              </a:defRPr>
            </a:pPr>
            <a:r>
              <a:t>High confinement associated with low recycling via e.g. Li walls in LTX</a:t>
            </a:r>
          </a:p>
          <a:p>
            <a:pPr lvl="1" marL="501395" indent="-286511" algn="l" defTabSz="1208722">
              <a:spcBef>
                <a:spcPts val="800"/>
              </a:spcBef>
              <a:buClr>
                <a:srgbClr val="0433FF"/>
              </a:buClr>
              <a:buSzPct val="100000"/>
              <a:buFont typeface="Arial"/>
              <a:buChar char="-"/>
              <a:defRPr sz="3008">
                <a:solidFill>
                  <a:srgbClr val="0433FF"/>
                </a:solidFill>
                <a:uFillTx/>
              </a:defRPr>
            </a:pPr>
            <a:r>
              <a:t>Reduced edge fueling allows temperature to rise</a:t>
            </a:r>
          </a:p>
          <a:p>
            <a:pPr algn="l" defTabSz="1208722">
              <a:spcBef>
                <a:spcPts val="800"/>
              </a:spcBef>
              <a:defRPr sz="3008">
                <a:solidFill>
                  <a:srgbClr val="000000"/>
                </a:solidFill>
                <a:uFillTx/>
              </a:defRPr>
            </a:pPr>
          </a:p>
          <a:p>
            <a:pPr algn="l" defTabSz="1208722">
              <a:spcBef>
                <a:spcPts val="800"/>
              </a:spcBef>
              <a:defRPr sz="3008">
                <a:solidFill>
                  <a:srgbClr val="000000"/>
                </a:solidFill>
                <a:uFillTx/>
              </a:defRPr>
            </a:pPr>
          </a:p>
          <a:p>
            <a:pPr algn="l" defTabSz="1208722">
              <a:spcBef>
                <a:spcPts val="800"/>
              </a:spcBef>
              <a:defRPr sz="3008">
                <a:solidFill>
                  <a:srgbClr val="000000"/>
                </a:solidFill>
                <a:uFillTx/>
              </a:defRPr>
            </a:pPr>
          </a:p>
          <a:p>
            <a:pPr marL="286511" indent="-286511" algn="l" defTabSz="1208722">
              <a:spcBef>
                <a:spcPts val="800"/>
              </a:spcBef>
              <a:buClr>
                <a:srgbClr val="000000"/>
              </a:buClr>
              <a:buSzPct val="100000"/>
              <a:buFont typeface="Arial"/>
              <a:buChar char="•"/>
              <a:defRPr b="1" sz="3008">
                <a:solidFill>
                  <a:srgbClr val="000000"/>
                </a:solidFill>
                <a:uFillTx/>
              </a:defRPr>
            </a:pPr>
            <a:r>
              <a:t>H-factor increased by 50-100% in NSTX with Li coatings on graphite PFCs</a:t>
            </a:r>
          </a:p>
          <a:p>
            <a:pPr lvl="1" marL="501395" indent="-286511" algn="l" defTabSz="1208722">
              <a:spcBef>
                <a:spcPts val="800"/>
              </a:spcBef>
              <a:buClr>
                <a:srgbClr val="0433FF"/>
              </a:buClr>
              <a:buSzPct val="100000"/>
              <a:buFont typeface="Arial"/>
              <a:buChar char="-"/>
              <a:defRPr sz="3008">
                <a:solidFill>
                  <a:srgbClr val="0433FF"/>
                </a:solidFill>
                <a:uFillTx/>
              </a:defRPr>
            </a:pPr>
            <a:r>
              <a:t>Target recycling coefficient reduced from 0.98 to 0.90</a:t>
            </a:r>
          </a:p>
          <a:p>
            <a:pPr lvl="1" marL="501395" indent="-286511" algn="l" defTabSz="1208722">
              <a:spcBef>
                <a:spcPts val="800"/>
              </a:spcBef>
              <a:buClr>
                <a:srgbClr val="0433FF"/>
              </a:buClr>
              <a:buSzPct val="100000"/>
              <a:buFont typeface="Arial"/>
              <a:buChar char="-"/>
              <a:defRPr sz="3008">
                <a:solidFill>
                  <a:srgbClr val="0433FF"/>
                </a:solidFill>
                <a:uFillTx/>
              </a:defRPr>
            </a:pPr>
            <a:r>
              <a:t>Core fueling source dropped 50%</a:t>
            </a:r>
          </a:p>
          <a:p>
            <a:pPr lvl="1" marL="501395" indent="-286511" algn="l" defTabSz="1208722">
              <a:spcBef>
                <a:spcPts val="800"/>
              </a:spcBef>
              <a:buClr>
                <a:srgbClr val="0433FF"/>
              </a:buClr>
              <a:buSzPct val="100000"/>
              <a:buFont typeface="Arial"/>
              <a:buChar char="-"/>
              <a:defRPr sz="3008">
                <a:solidFill>
                  <a:srgbClr val="0433FF"/>
                </a:solidFill>
                <a:uFillTx/>
              </a:defRPr>
            </a:pPr>
            <a:r>
              <a:t>Edge ne profile reduced</a:t>
            </a:r>
          </a:p>
          <a:p>
            <a:pPr lvl="1" marL="501395" indent="-286511" algn="l" defTabSz="1208722">
              <a:spcBef>
                <a:spcPts val="800"/>
              </a:spcBef>
              <a:buClr>
                <a:srgbClr val="0433FF"/>
              </a:buClr>
              <a:buSzPct val="100000"/>
              <a:buFont typeface="Arial"/>
              <a:buChar char="-"/>
              <a:defRPr sz="3008">
                <a:solidFill>
                  <a:srgbClr val="0433FF"/>
                </a:solidFill>
                <a:uFillTx/>
              </a:defRPr>
            </a:pPr>
            <a:r>
              <a:t>Linear GS2 calcs showed:</a:t>
            </a:r>
          </a:p>
          <a:p>
            <a:pPr lvl="2" marL="716280" indent="-286511" algn="l" defTabSz="1208722">
              <a:spcBef>
                <a:spcPts val="800"/>
              </a:spcBef>
              <a:buClr>
                <a:srgbClr val="942192"/>
              </a:buClr>
              <a:buSzPct val="100000"/>
              <a:buFont typeface="Arial"/>
              <a:buChar char="-"/>
              <a:defRPr sz="3008">
                <a:solidFill>
                  <a:srgbClr val="942192"/>
                </a:solidFill>
                <a:uFillTx/>
              </a:defRPr>
            </a:pPr>
            <a:r>
              <a:t>ETG destabilized in pedestal - T</a:t>
            </a:r>
            <a:r>
              <a:rPr baseline="-5999"/>
              <a:t>e</a:t>
            </a:r>
            <a:r>
              <a:t> gradient clamped, so that P</a:t>
            </a:r>
            <a:r>
              <a:rPr baseline="-5999"/>
              <a:t>e</a:t>
            </a:r>
            <a:r>
              <a:t> and P</a:t>
            </a:r>
            <a:r>
              <a:rPr baseline="-5999"/>
              <a:t>tot</a:t>
            </a:r>
            <a:r>
              <a:t> followed n</a:t>
            </a:r>
            <a:r>
              <a:rPr baseline="-5999"/>
              <a:t>e</a:t>
            </a:r>
            <a:r>
              <a:t> -&gt; stabilized ELMs</a:t>
            </a:r>
          </a:p>
          <a:p>
            <a:pPr lvl="2" marL="716280" indent="-286511" algn="l" defTabSz="1208722">
              <a:spcBef>
                <a:spcPts val="800"/>
              </a:spcBef>
              <a:buClr>
                <a:srgbClr val="942192"/>
              </a:buClr>
              <a:buSzPct val="100000"/>
              <a:buFont typeface="Arial"/>
              <a:buChar char="-"/>
              <a:defRPr sz="3008">
                <a:solidFill>
                  <a:srgbClr val="942192"/>
                </a:solidFill>
                <a:uFillTx/>
              </a:defRPr>
            </a:pPr>
            <a:r>
              <a:t>Micro tearing stabilized near pedestal top which allowed T and confinement to increase</a:t>
            </a:r>
          </a:p>
        </p:txBody>
      </p:sp>
      <p:pic>
        <p:nvPicPr>
          <p:cNvPr id="453" name="pasted-image.png"/>
          <p:cNvPicPr>
            <a:picLocks noChangeAspect="1"/>
          </p:cNvPicPr>
          <p:nvPr/>
        </p:nvPicPr>
        <p:blipFill>
          <a:blip r:embed="rId2">
            <a:extLst/>
          </a:blip>
          <a:stretch>
            <a:fillRect/>
          </a:stretch>
        </p:blipFill>
        <p:spPr>
          <a:xfrm>
            <a:off x="13215456" y="2767202"/>
            <a:ext cx="5656707" cy="4299502"/>
          </a:xfrm>
          <a:prstGeom prst="rect">
            <a:avLst/>
          </a:prstGeom>
          <a:ln w="12700">
            <a:miter lim="400000"/>
          </a:ln>
        </p:spPr>
      </p:pic>
      <p:sp>
        <p:nvSpPr>
          <p:cNvPr id="454" name="Shape 454"/>
          <p:cNvSpPr/>
          <p:nvPr/>
        </p:nvSpPr>
        <p:spPr>
          <a:xfrm>
            <a:off x="14216155" y="7165790"/>
            <a:ext cx="4193097" cy="951617"/>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lvl1pPr algn="l" defTabSz="1285875">
              <a:spcBef>
                <a:spcPts val="900"/>
              </a:spcBef>
              <a:defRPr b="1" sz="3200">
                <a:solidFill>
                  <a:srgbClr val="000000"/>
                </a:solidFill>
                <a:uFillTx/>
              </a:defRPr>
            </a:lvl1pPr>
          </a:lstStyle>
          <a:p>
            <a:pPr/>
            <a:r>
              <a:t>Schmitt PoP 2015</a:t>
            </a:r>
          </a:p>
        </p:txBody>
      </p:sp>
      <p:pic>
        <p:nvPicPr>
          <p:cNvPr id="455" name="pasted-image.pdf"/>
          <p:cNvPicPr>
            <a:picLocks noChangeAspect="1"/>
          </p:cNvPicPr>
          <p:nvPr/>
        </p:nvPicPr>
        <p:blipFill>
          <a:blip r:embed="rId3">
            <a:extLst/>
          </a:blip>
          <a:stretch>
            <a:fillRect/>
          </a:stretch>
        </p:blipFill>
        <p:spPr>
          <a:xfrm>
            <a:off x="18935882" y="2542159"/>
            <a:ext cx="5142153" cy="4008324"/>
          </a:xfrm>
          <a:prstGeom prst="rect">
            <a:avLst/>
          </a:prstGeom>
          <a:ln w="12700">
            <a:miter lim="400000"/>
          </a:ln>
        </p:spPr>
      </p:pic>
      <p:pic>
        <p:nvPicPr>
          <p:cNvPr id="456" name="pasted-image.pdf"/>
          <p:cNvPicPr>
            <a:picLocks noChangeAspect="1"/>
          </p:cNvPicPr>
          <p:nvPr/>
        </p:nvPicPr>
        <p:blipFill>
          <a:blip r:embed="rId4">
            <a:extLst/>
          </a:blip>
          <a:stretch>
            <a:fillRect/>
          </a:stretch>
        </p:blipFill>
        <p:spPr>
          <a:xfrm>
            <a:off x="17875848" y="6503897"/>
            <a:ext cx="6695726" cy="6436439"/>
          </a:xfrm>
          <a:prstGeom prst="rect">
            <a:avLst/>
          </a:prstGeom>
          <a:ln w="12700">
            <a:miter lim="400000"/>
          </a:ln>
        </p:spPr>
      </p:pic>
      <p:sp>
        <p:nvSpPr>
          <p:cNvPr id="457" name="Shape 457"/>
          <p:cNvSpPr/>
          <p:nvPr/>
        </p:nvSpPr>
        <p:spPr>
          <a:xfrm>
            <a:off x="20125396" y="3009458"/>
            <a:ext cx="4193097" cy="951617"/>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lvl1pPr algn="l" defTabSz="1285875">
              <a:spcBef>
                <a:spcPts val="900"/>
              </a:spcBef>
              <a:defRPr b="1" sz="3200">
                <a:solidFill>
                  <a:srgbClr val="000000"/>
                </a:solidFill>
                <a:uFillTx/>
              </a:defRPr>
            </a:lvl1pPr>
          </a:lstStyle>
          <a:p>
            <a:pPr/>
            <a:r>
              <a:t>Canik NF 2013</a:t>
            </a:r>
          </a:p>
        </p:txBody>
      </p:sp>
      <p:sp>
        <p:nvSpPr>
          <p:cNvPr id="458" name="Shape 458"/>
          <p:cNvSpPr/>
          <p:nvPr/>
        </p:nvSpPr>
        <p:spPr>
          <a:xfrm>
            <a:off x="12954847" y="9695832"/>
            <a:ext cx="4254501" cy="2176781"/>
          </a:xfrm>
          <a:prstGeom prst="rect">
            <a:avLst/>
          </a:prstGeom>
          <a:solidFill>
            <a:schemeClr val="accent4"/>
          </a:solidFill>
          <a:ln w="12700">
            <a:solidFill>
              <a:srgbClr val="942192"/>
            </a:solidFill>
            <a:bevel/>
          </a:ln>
          <a:effectLst>
            <a:outerShdw sx="100000" sy="100000" kx="0" ky="0" algn="b" rotWithShape="0" blurRad="63500" dist="25400" dir="5400000">
              <a:srgbClr val="000000">
                <a:alpha val="35000"/>
              </a:srgbClr>
            </a:outerShdw>
          </a:effectLst>
          <a:extLst>
            <a:ext uri="{C572A759-6A51-4108-AA02-DFA0A04FC94B}">
              <ma14:wrappingTextBoxFlag xmlns:ma14="http://schemas.microsoft.com/office/mac/drawingml/2011/main" val="1"/>
            </a:ext>
          </a:extLst>
        </p:spPr>
        <p:txBody>
          <a:bodyPr tIns="91439" bIns="91439">
            <a:spAutoFit/>
          </a:bodyPr>
          <a:lstStyle/>
          <a:p>
            <a:pPr defTabSz="1285875">
              <a:defRPr b="1" sz="3200">
                <a:solidFill>
                  <a:srgbClr val="FFFFFF"/>
                </a:solidFill>
                <a:uFillTx/>
              </a:defRPr>
            </a:pPr>
            <a:r>
              <a:t>Experimental confirmation is </a:t>
            </a:r>
          </a:p>
          <a:p>
            <a:pPr defTabSz="1285875">
              <a:defRPr b="1" sz="3200">
                <a:solidFill>
                  <a:srgbClr val="FFFFFF"/>
                </a:solidFill>
                <a:uFillTx/>
              </a:defRPr>
            </a:pPr>
            <a:r>
              <a:t>needed to support these calcs</a:t>
            </a:r>
          </a:p>
        </p:txBody>
      </p:sp>
      <p:sp>
        <p:nvSpPr>
          <p:cNvPr id="459" name="Shape 459"/>
          <p:cNvSpPr/>
          <p:nvPr/>
        </p:nvSpPr>
        <p:spPr>
          <a:xfrm>
            <a:off x="10548602" y="10005276"/>
            <a:ext cx="15215103" cy="4768388"/>
          </a:xfrm>
          <a:prstGeom prst="roundRect">
            <a:avLst>
              <a:gd name="adj" fmla="val 15000"/>
            </a:avLst>
          </a:prstGeom>
          <a:solidFill>
            <a:schemeClr val="accent3">
              <a:alpha val="88000"/>
            </a:schemeClr>
          </a:solidFill>
          <a:ln w="12700">
            <a:miter lim="400000"/>
          </a:ln>
          <a:effectLst>
            <a:outerShdw sx="100000" sy="100000" kx="0" ky="0" algn="b" rotWithShape="0" blurRad="63500" dist="25400" dir="5400000">
              <a:srgbClr val="000000"/>
            </a:outerShdw>
          </a:effectLst>
        </p:spPr>
        <p:txBody>
          <a:bodyPr tIns="91439" bIns="91439" anchor="ctr"/>
          <a:lstStyle/>
          <a:p>
            <a:pPr algn="l" defTabSz="1285875">
              <a:defRPr sz="3200">
                <a:solidFill>
                  <a:srgbClr val="000000"/>
                </a:solidFill>
                <a:uFillTx/>
                <a:latin typeface="Arial"/>
                <a:ea typeface="Arial"/>
                <a:cs typeface="Arial"/>
                <a:sym typeface="Arial"/>
              </a:defRPr>
            </a:pPr>
          </a:p>
        </p:txBody>
      </p:sp>
      <p:sp>
        <p:nvSpPr>
          <p:cNvPr id="460" name="Shape 460"/>
          <p:cNvSpPr/>
          <p:nvPr/>
        </p:nvSpPr>
        <p:spPr>
          <a:xfrm>
            <a:off x="11230270" y="10469103"/>
            <a:ext cx="13639829" cy="381533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642937">
              <a:lnSpc>
                <a:spcPct val="117999"/>
              </a:lnSpc>
              <a:defRPr b="1" sz="5200">
                <a:solidFill>
                  <a:srgbClr val="FFFFFF"/>
                </a:solidFill>
                <a:uFillTx/>
              </a:defRPr>
            </a:lvl1pPr>
          </a:lstStyle>
          <a:p>
            <a:pPr/>
            <a:r>
              <a:t>NSTX-U will have the ability to coat top and bottom diverters with Li, and eventually flowing liquid Li PFCs to target high confinement</a:t>
            </a:r>
          </a:p>
        </p:txBody>
      </p:sp>
    </p:spTree>
  </p:cSld>
  <p:clrMapOvr>
    <a:masterClrMapping/>
  </p:clrMapOvr>
  <p:transition xmlns:p14="http://schemas.microsoft.com/office/powerpoint/2010/main" spd="med" advClick="1" p14:dur="1000"/>
</p:sld>
</file>

<file path=ppt/slides/slide38.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462" name="Shape 462"/>
          <p:cNvSpPr/>
          <p:nvPr>
            <p:ph type="title"/>
          </p:nvPr>
        </p:nvSpPr>
        <p:spPr>
          <a:prstGeom prst="rect">
            <a:avLst/>
          </a:prstGeom>
        </p:spPr>
        <p:txBody>
          <a:bodyPr/>
          <a:lstStyle>
            <a:lvl1pPr defTabSz="887253">
              <a:defRPr sz="7037"/>
            </a:lvl1pPr>
          </a:lstStyle>
          <a:p>
            <a:pPr/>
            <a:r>
              <a:t>Pedestal structure physics: high confinement with low recycling</a:t>
            </a:r>
          </a:p>
        </p:txBody>
      </p:sp>
      <p:sp>
        <p:nvSpPr>
          <p:cNvPr id="463" name="Shape 46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64" name="Shape 464"/>
          <p:cNvSpPr/>
          <p:nvPr/>
        </p:nvSpPr>
        <p:spPr>
          <a:xfrm>
            <a:off x="251937" y="2406105"/>
            <a:ext cx="12593180" cy="10335406"/>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algn="l" defTabSz="1285875">
              <a:spcBef>
                <a:spcPts val="900"/>
              </a:spcBef>
              <a:defRPr sz="3200">
                <a:solidFill>
                  <a:srgbClr val="000000"/>
                </a:solidFill>
                <a:uFillTx/>
              </a:defRPr>
            </a:pPr>
          </a:p>
          <a:p>
            <a:pPr marL="304800" indent="-304800" algn="l" defTabSz="1285875">
              <a:spcBef>
                <a:spcPts val="900"/>
              </a:spcBef>
              <a:buClr>
                <a:srgbClr val="000000"/>
              </a:buClr>
              <a:buSzPct val="100000"/>
              <a:buFont typeface="Arial"/>
              <a:buChar char="•"/>
              <a:defRPr b="1" sz="3200">
                <a:solidFill>
                  <a:srgbClr val="000000"/>
                </a:solidFill>
                <a:uFillTx/>
              </a:defRPr>
            </a:pPr>
            <a:r>
              <a:t>High confinement associated with low recycling via e.g. Li walls in LTX</a:t>
            </a:r>
          </a:p>
          <a:p>
            <a:pPr lvl="1" marL="533400" indent="-304800" algn="l" defTabSz="1285875">
              <a:spcBef>
                <a:spcPts val="900"/>
              </a:spcBef>
              <a:buClr>
                <a:srgbClr val="0433FF"/>
              </a:buClr>
              <a:buSzPct val="100000"/>
              <a:buFont typeface="Arial"/>
              <a:buChar char="-"/>
              <a:defRPr sz="3200">
                <a:solidFill>
                  <a:srgbClr val="0433FF"/>
                </a:solidFill>
                <a:uFillTx/>
              </a:defRPr>
            </a:pPr>
            <a:r>
              <a:t>Reduced edge fueling allows temperature to rise</a:t>
            </a:r>
          </a:p>
          <a:p>
            <a:pPr algn="l" defTabSz="1285875">
              <a:spcBef>
                <a:spcPts val="900"/>
              </a:spcBef>
              <a:defRPr sz="3200">
                <a:solidFill>
                  <a:srgbClr val="000000"/>
                </a:solidFill>
                <a:uFillTx/>
              </a:defRPr>
            </a:pPr>
          </a:p>
          <a:p>
            <a:pPr algn="l" defTabSz="1285875">
              <a:spcBef>
                <a:spcPts val="900"/>
              </a:spcBef>
              <a:defRPr sz="3200">
                <a:solidFill>
                  <a:srgbClr val="000000"/>
                </a:solidFill>
                <a:uFillTx/>
              </a:defRPr>
            </a:pPr>
          </a:p>
          <a:p>
            <a:pPr algn="l" defTabSz="1285875">
              <a:spcBef>
                <a:spcPts val="900"/>
              </a:spcBef>
              <a:defRPr sz="3200">
                <a:solidFill>
                  <a:srgbClr val="000000"/>
                </a:solidFill>
                <a:uFillTx/>
              </a:defRPr>
            </a:pPr>
          </a:p>
          <a:p>
            <a:pPr marL="304800" indent="-304800" algn="l" defTabSz="1285875">
              <a:spcBef>
                <a:spcPts val="900"/>
              </a:spcBef>
              <a:buClr>
                <a:srgbClr val="000000"/>
              </a:buClr>
              <a:buSzPct val="100000"/>
              <a:buFont typeface="Arial"/>
              <a:buChar char="•"/>
              <a:defRPr b="1" sz="3200">
                <a:solidFill>
                  <a:srgbClr val="000000"/>
                </a:solidFill>
                <a:uFillTx/>
              </a:defRPr>
            </a:pPr>
            <a:r>
              <a:t>H-factor increased by 50-100% in NSTX with Li coatings on graphite PFCs</a:t>
            </a:r>
          </a:p>
          <a:p>
            <a:pPr lvl="1" marL="533400" indent="-304800" algn="l" defTabSz="1285875">
              <a:spcBef>
                <a:spcPts val="900"/>
              </a:spcBef>
              <a:buClr>
                <a:srgbClr val="0433FF"/>
              </a:buClr>
              <a:buSzPct val="100000"/>
              <a:buFont typeface="Arial"/>
              <a:buChar char="-"/>
              <a:defRPr sz="3200">
                <a:solidFill>
                  <a:srgbClr val="0433FF"/>
                </a:solidFill>
                <a:uFillTx/>
              </a:defRPr>
            </a:pPr>
            <a:r>
              <a:t>Target recycling coefficient reduced from 0.98 to 0.90</a:t>
            </a:r>
          </a:p>
          <a:p>
            <a:pPr lvl="1" marL="533400" indent="-304800" algn="l" defTabSz="1285875">
              <a:spcBef>
                <a:spcPts val="900"/>
              </a:spcBef>
              <a:buClr>
                <a:srgbClr val="0433FF"/>
              </a:buClr>
              <a:buSzPct val="100000"/>
              <a:buFont typeface="Arial"/>
              <a:buChar char="-"/>
              <a:defRPr sz="3200">
                <a:solidFill>
                  <a:srgbClr val="0433FF"/>
                </a:solidFill>
                <a:uFillTx/>
              </a:defRPr>
            </a:pPr>
            <a:r>
              <a:t>Core fueling source dropped 50%</a:t>
            </a:r>
          </a:p>
          <a:p>
            <a:pPr lvl="1" marL="533400" indent="-304800" algn="l" defTabSz="1285875">
              <a:spcBef>
                <a:spcPts val="900"/>
              </a:spcBef>
              <a:buClr>
                <a:srgbClr val="0433FF"/>
              </a:buClr>
              <a:buSzPct val="100000"/>
              <a:buFont typeface="Arial"/>
              <a:buChar char="-"/>
              <a:defRPr sz="3200">
                <a:solidFill>
                  <a:srgbClr val="0433FF"/>
                </a:solidFill>
                <a:uFillTx/>
              </a:defRPr>
            </a:pPr>
            <a:r>
              <a:t>Edge ne profile reduced</a:t>
            </a:r>
          </a:p>
          <a:p>
            <a:pPr lvl="1" marL="533400" indent="-304800" algn="l" defTabSz="1285875">
              <a:spcBef>
                <a:spcPts val="900"/>
              </a:spcBef>
              <a:buClr>
                <a:srgbClr val="0433FF"/>
              </a:buClr>
              <a:buSzPct val="100000"/>
              <a:buFont typeface="Arial"/>
              <a:buChar char="-"/>
              <a:defRPr sz="3200">
                <a:solidFill>
                  <a:srgbClr val="0433FF"/>
                </a:solidFill>
                <a:uFillTx/>
              </a:defRPr>
            </a:pPr>
            <a:r>
              <a:t>ETG destabilized in pedestal - Te gradient clamped, so that Pe and Ptot followed ne -&gt; stabilized ELMs</a:t>
            </a:r>
          </a:p>
          <a:p>
            <a:pPr lvl="1" marL="533400" indent="-304800" algn="l" defTabSz="1285875">
              <a:spcBef>
                <a:spcPts val="900"/>
              </a:spcBef>
              <a:buClr>
                <a:srgbClr val="0433FF"/>
              </a:buClr>
              <a:buSzPct val="100000"/>
              <a:buFont typeface="Arial"/>
              <a:buChar char="-"/>
              <a:defRPr sz="3200">
                <a:solidFill>
                  <a:srgbClr val="0433FF"/>
                </a:solidFill>
                <a:uFillTx/>
              </a:defRPr>
            </a:pPr>
            <a:r>
              <a:t>Micro tearing stabilized near pedestal top which allowed T and confinement to increase</a:t>
            </a:r>
          </a:p>
        </p:txBody>
      </p:sp>
      <p:pic>
        <p:nvPicPr>
          <p:cNvPr id="465" name="pasted-image.png"/>
          <p:cNvPicPr>
            <a:picLocks noChangeAspect="1"/>
          </p:cNvPicPr>
          <p:nvPr/>
        </p:nvPicPr>
        <p:blipFill>
          <a:blip r:embed="rId2">
            <a:extLst/>
          </a:blip>
          <a:stretch>
            <a:fillRect/>
          </a:stretch>
        </p:blipFill>
        <p:spPr>
          <a:xfrm>
            <a:off x="13215456" y="2767202"/>
            <a:ext cx="5656707" cy="4299502"/>
          </a:xfrm>
          <a:prstGeom prst="rect">
            <a:avLst/>
          </a:prstGeom>
          <a:ln w="12700">
            <a:miter lim="400000"/>
          </a:ln>
        </p:spPr>
      </p:pic>
      <p:sp>
        <p:nvSpPr>
          <p:cNvPr id="466" name="Shape 466"/>
          <p:cNvSpPr/>
          <p:nvPr/>
        </p:nvSpPr>
        <p:spPr>
          <a:xfrm>
            <a:off x="14216155" y="7165790"/>
            <a:ext cx="4193097" cy="951617"/>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lvl1pPr algn="l" defTabSz="1285875">
              <a:spcBef>
                <a:spcPts val="900"/>
              </a:spcBef>
              <a:defRPr b="1" sz="3200">
                <a:solidFill>
                  <a:srgbClr val="000000"/>
                </a:solidFill>
                <a:uFillTx/>
              </a:defRPr>
            </a:lvl1pPr>
          </a:lstStyle>
          <a:p>
            <a:pPr/>
            <a:r>
              <a:t>Schmitt PoP 2015</a:t>
            </a:r>
          </a:p>
        </p:txBody>
      </p:sp>
      <p:pic>
        <p:nvPicPr>
          <p:cNvPr id="467" name="pasted-image.pdf"/>
          <p:cNvPicPr>
            <a:picLocks noChangeAspect="1"/>
          </p:cNvPicPr>
          <p:nvPr/>
        </p:nvPicPr>
        <p:blipFill>
          <a:blip r:embed="rId3">
            <a:extLst/>
          </a:blip>
          <a:stretch>
            <a:fillRect/>
          </a:stretch>
        </p:blipFill>
        <p:spPr>
          <a:xfrm>
            <a:off x="18746074" y="2654603"/>
            <a:ext cx="4955274" cy="3862652"/>
          </a:xfrm>
          <a:prstGeom prst="rect">
            <a:avLst/>
          </a:prstGeom>
          <a:ln w="12700">
            <a:miter lim="400000"/>
          </a:ln>
        </p:spPr>
      </p:pic>
      <p:pic>
        <p:nvPicPr>
          <p:cNvPr id="468" name="pasted-image.pdf"/>
          <p:cNvPicPr>
            <a:picLocks noChangeAspect="1"/>
          </p:cNvPicPr>
          <p:nvPr/>
        </p:nvPicPr>
        <p:blipFill>
          <a:blip r:embed="rId4">
            <a:extLst/>
          </a:blip>
          <a:stretch>
            <a:fillRect/>
          </a:stretch>
        </p:blipFill>
        <p:spPr>
          <a:xfrm>
            <a:off x="17875848" y="6503897"/>
            <a:ext cx="6695726" cy="6436439"/>
          </a:xfrm>
          <a:prstGeom prst="rect">
            <a:avLst/>
          </a:prstGeom>
          <a:ln w="12700">
            <a:miter lim="400000"/>
          </a:ln>
        </p:spPr>
      </p:pic>
      <p:sp>
        <p:nvSpPr>
          <p:cNvPr id="469" name="Shape 469"/>
          <p:cNvSpPr/>
          <p:nvPr/>
        </p:nvSpPr>
        <p:spPr>
          <a:xfrm>
            <a:off x="19869974" y="3034765"/>
            <a:ext cx="4193097" cy="951618"/>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lvl1pPr algn="l" defTabSz="1285875">
              <a:spcBef>
                <a:spcPts val="900"/>
              </a:spcBef>
              <a:defRPr b="1" sz="3200">
                <a:solidFill>
                  <a:srgbClr val="000000"/>
                </a:solidFill>
                <a:uFillTx/>
              </a:defRPr>
            </a:lvl1pPr>
          </a:lstStyle>
          <a:p>
            <a:pPr/>
            <a:r>
              <a:t>Canik NF 2013</a:t>
            </a:r>
          </a:p>
        </p:txBody>
      </p:sp>
      <p:sp>
        <p:nvSpPr>
          <p:cNvPr id="470" name="Shape 470"/>
          <p:cNvSpPr/>
          <p:nvPr/>
        </p:nvSpPr>
        <p:spPr>
          <a:xfrm>
            <a:off x="4718865" y="5536190"/>
            <a:ext cx="15215103" cy="4768388"/>
          </a:xfrm>
          <a:prstGeom prst="roundRect">
            <a:avLst>
              <a:gd name="adj" fmla="val 15000"/>
            </a:avLst>
          </a:prstGeom>
          <a:solidFill>
            <a:schemeClr val="accent3">
              <a:alpha val="88000"/>
            </a:schemeClr>
          </a:solidFill>
          <a:ln w="12700">
            <a:miter lim="400000"/>
          </a:ln>
          <a:effectLst>
            <a:outerShdw sx="100000" sy="100000" kx="0" ky="0" algn="b" rotWithShape="0" blurRad="63500" dist="25400" dir="5400000">
              <a:srgbClr val="000000"/>
            </a:outerShdw>
          </a:effectLst>
        </p:spPr>
        <p:txBody>
          <a:bodyPr tIns="91439" bIns="91439" anchor="ctr"/>
          <a:lstStyle/>
          <a:p>
            <a:pPr algn="l" defTabSz="1285875">
              <a:defRPr sz="3200">
                <a:solidFill>
                  <a:srgbClr val="000000"/>
                </a:solidFill>
                <a:uFillTx/>
                <a:latin typeface="Arial"/>
                <a:ea typeface="Arial"/>
                <a:cs typeface="Arial"/>
                <a:sym typeface="Arial"/>
              </a:defRPr>
            </a:pPr>
          </a:p>
        </p:txBody>
      </p:sp>
      <p:sp>
        <p:nvSpPr>
          <p:cNvPr id="471" name="Shape 471"/>
          <p:cNvSpPr/>
          <p:nvPr/>
        </p:nvSpPr>
        <p:spPr>
          <a:xfrm>
            <a:off x="5372086" y="5900178"/>
            <a:ext cx="13639828" cy="381533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642937">
              <a:lnSpc>
                <a:spcPct val="117999"/>
              </a:lnSpc>
              <a:defRPr b="1" sz="5200">
                <a:solidFill>
                  <a:srgbClr val="FFFFFF"/>
                </a:solidFill>
                <a:uFillTx/>
              </a:defRPr>
            </a:lvl1pPr>
          </a:lstStyle>
          <a:p>
            <a:pPr/>
            <a:r>
              <a:t>NSTX-U will have the ability to coat top and bottom diverters with Li, and eventually flowing liquid Li PFCs to target high confinement</a:t>
            </a:r>
          </a:p>
        </p:txBody>
      </p:sp>
    </p:spTree>
  </p:cSld>
  <p:clrMapOvr>
    <a:masterClrMapping/>
  </p:clrMapOvr>
  <p:transition xmlns:p14="http://schemas.microsoft.com/office/powerpoint/2010/main" spd="med" advClick="1" p14:dur="1000"/>
</p:sld>
</file>

<file path=ppt/slides/slide39.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473" name="Shape 473"/>
          <p:cNvSpPr/>
          <p:nvPr>
            <p:ph type="title"/>
          </p:nvPr>
        </p:nvSpPr>
        <p:spPr>
          <a:prstGeom prst="rect">
            <a:avLst/>
          </a:prstGeom>
        </p:spPr>
        <p:txBody>
          <a:bodyPr/>
          <a:lstStyle>
            <a:lvl1pPr defTabSz="630078">
              <a:defRPr sz="4998"/>
            </a:lvl1pPr>
          </a:lstStyle>
          <a:p>
            <a:pPr/>
            <a:r>
              <a:t>Pedestal mode characterization: Pedestal fluctuations are observed to clamp the temperature pedestal gradient: robust physics at play to be probed</a:t>
            </a:r>
          </a:p>
        </p:txBody>
      </p:sp>
      <p:sp>
        <p:nvSpPr>
          <p:cNvPr id="474" name="Shape 474"/>
          <p:cNvSpPr/>
          <p:nvPr>
            <p:ph type="body" sz="quarter" idx="1"/>
          </p:nvPr>
        </p:nvSpPr>
        <p:spPr>
          <a:xfrm>
            <a:off x="86062" y="2647361"/>
            <a:ext cx="24211876" cy="2111510"/>
          </a:xfrm>
          <a:prstGeom prst="rect">
            <a:avLst/>
          </a:prstGeom>
        </p:spPr>
        <p:txBody>
          <a:bodyPr/>
          <a:lstStyle/>
          <a:p>
            <a:pPr marL="237744" indent="-237744" defTabSz="1170146">
              <a:spcBef>
                <a:spcPts val="800"/>
              </a:spcBef>
              <a:defRPr b="1" sz="2912"/>
            </a:pPr>
            <a:r>
              <a:t>C-Mod, DIII-D, AUG, EAST, HL2A clearly showed the existence of quasi-coherent fluctuations correlating with pedestal evolution</a:t>
            </a:r>
          </a:p>
          <a:p>
            <a:pPr lvl="1" marL="445769" indent="-237743" defTabSz="1170146">
              <a:spcBef>
                <a:spcPts val="800"/>
              </a:spcBef>
              <a:buChar char="-"/>
              <a:defRPr sz="2912"/>
            </a:pPr>
            <a:r>
              <a:t>Density pedestal recovers faster than temperature that is clamped by edge-localized electromagnetic quasi-coherent fluctuations</a:t>
            </a:r>
          </a:p>
          <a:p>
            <a:pPr lvl="1" marL="445769" indent="-237743" defTabSz="1170146">
              <a:spcBef>
                <a:spcPts val="800"/>
              </a:spcBef>
              <a:buChar char="-"/>
              <a:defRPr sz="2912"/>
            </a:pPr>
            <a:r>
              <a:t>PBLS can provide the means to address the impact of these fluctuations on the pedestal profiles.</a:t>
            </a:r>
          </a:p>
        </p:txBody>
      </p:sp>
      <p:sp>
        <p:nvSpPr>
          <p:cNvPr id="475" name="Shape 47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76" name="Shape 476"/>
          <p:cNvSpPr/>
          <p:nvPr/>
        </p:nvSpPr>
        <p:spPr>
          <a:xfrm>
            <a:off x="17291876" y="4417631"/>
            <a:ext cx="6428469" cy="225385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81280" marR="81280" defTabSz="910828">
              <a:defRPr b="1" sz="3400">
                <a:solidFill>
                  <a:srgbClr val="000000"/>
                </a:solidFill>
                <a:uFill>
                  <a:solidFill>
                    <a:srgbClr val="000000"/>
                  </a:solidFill>
                </a:uFill>
              </a:defRPr>
            </a:pPr>
            <a:r>
              <a:t>Evolution of </a:t>
            </a:r>
            <a:r>
              <a:rPr>
                <a:solidFill>
                  <a:srgbClr val="FF2600"/>
                </a:solidFill>
                <a:uFill>
                  <a:solidFill>
                    <a:srgbClr val="FF2600"/>
                  </a:solidFill>
                </a:uFill>
              </a:rPr>
              <a:t>QCF amplitude</a:t>
            </a:r>
            <a:r>
              <a:t>  and </a:t>
            </a:r>
            <a:r>
              <a:rPr>
                <a:solidFill>
                  <a:srgbClr val="4433FF"/>
                </a:solidFill>
                <a:uFill>
                  <a:solidFill>
                    <a:srgbClr val="4433FF"/>
                  </a:solidFill>
                </a:uFill>
              </a:rPr>
              <a:t>Temperature gradient</a:t>
            </a:r>
          </a:p>
        </p:txBody>
      </p:sp>
      <p:sp>
        <p:nvSpPr>
          <p:cNvPr id="477" name="Shape 477"/>
          <p:cNvSpPr/>
          <p:nvPr/>
        </p:nvSpPr>
        <p:spPr>
          <a:xfrm>
            <a:off x="17143466" y="5682987"/>
            <a:ext cx="5632926" cy="163557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81280" marR="81280" algn="l" defTabSz="910828">
              <a:defRPr sz="5000">
                <a:solidFill>
                  <a:srgbClr val="4353FF"/>
                </a:solidFill>
                <a:uFill>
                  <a:solidFill>
                    <a:srgbClr val="4353FF"/>
                  </a:solidFill>
                </a:uFill>
              </a:defRPr>
            </a:pPr>
            <a:r>
              <a:t>∇T</a:t>
            </a:r>
            <a:r>
              <a:rPr baseline="-5999"/>
              <a:t>e</a:t>
            </a:r>
            <a:r>
              <a:t>[keV/m]</a:t>
            </a:r>
          </a:p>
        </p:txBody>
      </p:sp>
      <p:pic>
        <p:nvPicPr>
          <p:cNvPr id="478" name="High_current_evol_ampli_QCF.pdf"/>
          <p:cNvPicPr>
            <a:picLocks noChangeAspect="1"/>
          </p:cNvPicPr>
          <p:nvPr/>
        </p:nvPicPr>
        <p:blipFill>
          <a:blip r:embed="rId3">
            <a:extLst/>
          </a:blip>
          <a:stretch>
            <a:fillRect/>
          </a:stretch>
        </p:blipFill>
        <p:spPr>
          <a:xfrm>
            <a:off x="16519644" y="5479451"/>
            <a:ext cx="8285408" cy="6724855"/>
          </a:xfrm>
          <a:prstGeom prst="rect">
            <a:avLst/>
          </a:prstGeom>
          <a:ln w="12700"/>
        </p:spPr>
      </p:pic>
      <p:sp>
        <p:nvSpPr>
          <p:cNvPr id="479" name="Shape 479"/>
          <p:cNvSpPr/>
          <p:nvPr/>
        </p:nvSpPr>
        <p:spPr>
          <a:xfrm>
            <a:off x="18579838" y="10954269"/>
            <a:ext cx="7424" cy="1472965"/>
          </a:xfrm>
          <a:prstGeom prst="line">
            <a:avLst/>
          </a:prstGeom>
          <a:ln w="63500">
            <a:solidFill>
              <a:srgbClr val="007600"/>
            </a:solidFill>
            <a:headEnd type="stealth"/>
          </a:ln>
        </p:spPr>
        <p:txBody>
          <a:bodyPr lIns="0" tIns="0" rIns="0" bIns="0"/>
          <a:lstStyle/>
          <a:p>
            <a:pPr algn="l" defTabSz="642937">
              <a:defRPr sz="1600">
                <a:solidFill>
                  <a:srgbClr val="000000"/>
                </a:solidFill>
                <a:uFillTx/>
                <a:latin typeface="+mn-lt"/>
                <a:ea typeface="+mn-ea"/>
                <a:cs typeface="+mn-cs"/>
                <a:sym typeface="Helvetica"/>
              </a:defRPr>
            </a:pPr>
          </a:p>
        </p:txBody>
      </p:sp>
      <p:sp>
        <p:nvSpPr>
          <p:cNvPr id="480" name="Shape 480"/>
          <p:cNvSpPr/>
          <p:nvPr/>
        </p:nvSpPr>
        <p:spPr>
          <a:xfrm>
            <a:off x="19399426" y="12284746"/>
            <a:ext cx="4770237" cy="99181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81280" marR="81280" algn="l" defTabSz="910828">
              <a:defRPr b="1" sz="4200">
                <a:solidFill>
                  <a:srgbClr val="007600"/>
                </a:solidFill>
                <a:uFill>
                  <a:solidFill>
                    <a:srgbClr val="007600"/>
                  </a:solidFill>
                </a:uFill>
              </a:defRPr>
            </a:lvl1pPr>
          </a:lstStyle>
          <a:p>
            <a:pPr/>
            <a:r>
              <a:t>onset of QCF</a:t>
            </a:r>
          </a:p>
        </p:txBody>
      </p:sp>
      <p:grpSp>
        <p:nvGrpSpPr>
          <p:cNvPr id="483" name="Group 483"/>
          <p:cNvGrpSpPr/>
          <p:nvPr/>
        </p:nvGrpSpPr>
        <p:grpSpPr>
          <a:xfrm>
            <a:off x="18525968" y="9245871"/>
            <a:ext cx="5015030" cy="1635572"/>
            <a:chOff x="0" y="0"/>
            <a:chExt cx="5015028" cy="1635570"/>
          </a:xfrm>
        </p:grpSpPr>
        <p:sp>
          <p:nvSpPr>
            <p:cNvPr id="481" name="Shape 481"/>
            <p:cNvSpPr/>
            <p:nvPr/>
          </p:nvSpPr>
          <p:spPr>
            <a:xfrm flipV="1">
              <a:off x="0" y="0"/>
              <a:ext cx="2721017" cy="1635571"/>
            </a:xfrm>
            <a:prstGeom prst="line">
              <a:avLst/>
            </a:prstGeom>
            <a:noFill/>
            <a:ln w="63500" cap="flat">
              <a:solidFill>
                <a:srgbClr val="00F900"/>
              </a:solidFill>
              <a:prstDash val="solid"/>
              <a:round/>
            </a:ln>
            <a:effectLst/>
          </p:spPr>
          <p:txBody>
            <a:bodyPr wrap="square" lIns="0" tIns="0" rIns="0" bIns="0" numCol="1" anchor="t">
              <a:noAutofit/>
            </a:bodyPr>
            <a:lstStyle/>
            <a:p>
              <a:pPr algn="l" defTabSz="642937">
                <a:defRPr sz="1600">
                  <a:solidFill>
                    <a:srgbClr val="000000"/>
                  </a:solidFill>
                  <a:uFillTx/>
                  <a:latin typeface="+mn-lt"/>
                  <a:ea typeface="+mn-ea"/>
                  <a:cs typeface="+mn-cs"/>
                  <a:sym typeface="Helvetica"/>
                </a:defRPr>
              </a:pPr>
            </a:p>
          </p:txBody>
        </p:sp>
        <p:sp>
          <p:nvSpPr>
            <p:cNvPr id="482" name="Shape 482"/>
            <p:cNvSpPr/>
            <p:nvPr/>
          </p:nvSpPr>
          <p:spPr>
            <a:xfrm>
              <a:off x="2690477" y="12994"/>
              <a:ext cx="2324553" cy="10187"/>
            </a:xfrm>
            <a:prstGeom prst="line">
              <a:avLst/>
            </a:prstGeom>
            <a:noFill/>
            <a:ln w="63500" cap="flat">
              <a:solidFill>
                <a:srgbClr val="00F900"/>
              </a:solidFill>
              <a:prstDash val="solid"/>
              <a:round/>
            </a:ln>
            <a:effectLst/>
          </p:spPr>
          <p:txBody>
            <a:bodyPr wrap="square" lIns="0" tIns="0" rIns="0" bIns="0" numCol="1" anchor="t">
              <a:noAutofit/>
            </a:bodyPr>
            <a:lstStyle/>
            <a:p>
              <a:pPr algn="l" defTabSz="642937">
                <a:defRPr sz="1600">
                  <a:solidFill>
                    <a:srgbClr val="000000"/>
                  </a:solidFill>
                  <a:uFillTx/>
                  <a:latin typeface="+mn-lt"/>
                  <a:ea typeface="+mn-ea"/>
                  <a:cs typeface="+mn-cs"/>
                  <a:sym typeface="Helvetica"/>
                </a:defRPr>
              </a:pPr>
            </a:p>
          </p:txBody>
        </p:sp>
      </p:grpSp>
      <p:sp>
        <p:nvSpPr>
          <p:cNvPr id="484" name="Shape 484"/>
          <p:cNvSpPr/>
          <p:nvPr/>
        </p:nvSpPr>
        <p:spPr>
          <a:xfrm>
            <a:off x="18591281" y="12381941"/>
            <a:ext cx="802529" cy="1"/>
          </a:xfrm>
          <a:prstGeom prst="line">
            <a:avLst/>
          </a:prstGeom>
          <a:ln w="63500">
            <a:solidFill>
              <a:srgbClr val="007600"/>
            </a:solidFill>
            <a:tailEnd type="triangle" len="sm"/>
          </a:ln>
        </p:spPr>
        <p:txBody>
          <a:bodyPr lIns="0" tIns="0" rIns="0" bIns="0"/>
          <a:lstStyle/>
          <a:p>
            <a:pPr algn="l" defTabSz="642937">
              <a:defRPr sz="1600">
                <a:solidFill>
                  <a:srgbClr val="000000"/>
                </a:solidFill>
                <a:uFillTx/>
                <a:latin typeface="+mn-lt"/>
                <a:ea typeface="+mn-ea"/>
                <a:cs typeface="+mn-cs"/>
                <a:sym typeface="Helvetica"/>
              </a:defRPr>
            </a:pPr>
          </a:p>
        </p:txBody>
      </p:sp>
      <p:pic>
        <p:nvPicPr>
          <p:cNvPr id="485" name="Banner_fluck.pdf"/>
          <p:cNvPicPr>
            <a:picLocks noChangeAspect="1"/>
          </p:cNvPicPr>
          <p:nvPr/>
        </p:nvPicPr>
        <p:blipFill>
          <a:blip r:embed="rId4">
            <a:extLst/>
          </a:blip>
          <a:stretch>
            <a:fillRect/>
          </a:stretch>
        </p:blipFill>
        <p:spPr>
          <a:xfrm>
            <a:off x="106494" y="4431919"/>
            <a:ext cx="6822247" cy="8577808"/>
          </a:xfrm>
          <a:prstGeom prst="rect">
            <a:avLst/>
          </a:prstGeom>
          <a:ln w="12700"/>
        </p:spPr>
      </p:pic>
      <p:grpSp>
        <p:nvGrpSpPr>
          <p:cNvPr id="488" name="Group 488"/>
          <p:cNvGrpSpPr/>
          <p:nvPr/>
        </p:nvGrpSpPr>
        <p:grpSpPr>
          <a:xfrm>
            <a:off x="5991104" y="4505411"/>
            <a:ext cx="937636" cy="927101"/>
            <a:chOff x="0" y="0"/>
            <a:chExt cx="937635" cy="927100"/>
          </a:xfrm>
        </p:grpSpPr>
        <p:sp>
          <p:nvSpPr>
            <p:cNvPr id="486" name="Shape 486"/>
            <p:cNvSpPr/>
            <p:nvPr/>
          </p:nvSpPr>
          <p:spPr>
            <a:xfrm>
              <a:off x="0" y="0"/>
              <a:ext cx="927101" cy="927100"/>
            </a:xfrm>
            <a:prstGeom prst="rect">
              <a:avLst/>
            </a:prstGeom>
            <a:solidFill>
              <a:srgbClr val="FFFFFF"/>
            </a:solidFill>
            <a:ln w="9525" cap="flat">
              <a:noFill/>
              <a:round/>
            </a:ln>
            <a:effectLst/>
          </p:spPr>
          <p:txBody>
            <a:bodyPr wrap="square" lIns="50800" tIns="50800" rIns="50800" bIns="50800" numCol="1" anchor="ctr">
              <a:noAutofit/>
            </a:bodyPr>
            <a:lstStyle/>
            <a:p>
              <a:pPr marL="57799" marR="57799" algn="l" defTabSz="647700">
                <a:defRPr sz="3400">
                  <a:solidFill>
                    <a:srgbClr val="000000"/>
                  </a:solidFill>
                  <a:uFill>
                    <a:solidFill>
                      <a:srgbClr val="000000"/>
                    </a:solidFill>
                  </a:uFill>
                </a:defRPr>
              </a:pPr>
            </a:p>
          </p:txBody>
        </p:sp>
        <p:pic>
          <p:nvPicPr>
            <p:cNvPr id="487" name="image.png"/>
            <p:cNvPicPr>
              <a:picLocks noChangeAspect="1"/>
            </p:cNvPicPr>
            <p:nvPr/>
          </p:nvPicPr>
          <p:blipFill>
            <a:blip r:embed="rId5">
              <a:extLst/>
            </a:blip>
            <a:stretch>
              <a:fillRect/>
            </a:stretch>
          </p:blipFill>
          <p:spPr>
            <a:xfrm>
              <a:off x="63211" y="21070"/>
              <a:ext cx="874425" cy="874425"/>
            </a:xfrm>
            <a:prstGeom prst="rect">
              <a:avLst/>
            </a:prstGeom>
            <a:ln w="9525" cap="flat">
              <a:noFill/>
              <a:round/>
            </a:ln>
            <a:effectLst/>
          </p:spPr>
        </p:pic>
      </p:grpSp>
      <p:grpSp>
        <p:nvGrpSpPr>
          <p:cNvPr id="491" name="Group 491"/>
          <p:cNvGrpSpPr/>
          <p:nvPr/>
        </p:nvGrpSpPr>
        <p:grpSpPr>
          <a:xfrm>
            <a:off x="4907534" y="8675378"/>
            <a:ext cx="1308262" cy="698502"/>
            <a:chOff x="0" y="0"/>
            <a:chExt cx="1308261" cy="698500"/>
          </a:xfrm>
        </p:grpSpPr>
        <p:sp>
          <p:nvSpPr>
            <p:cNvPr id="489" name="Shape 489"/>
            <p:cNvSpPr/>
            <p:nvPr/>
          </p:nvSpPr>
          <p:spPr>
            <a:xfrm>
              <a:off x="0" y="0"/>
              <a:ext cx="1308262" cy="679485"/>
            </a:xfrm>
            <a:prstGeom prst="rect">
              <a:avLst/>
            </a:prstGeom>
            <a:solidFill>
              <a:srgbClr val="FFFFFF"/>
            </a:solidFill>
            <a:ln w="9525" cap="flat">
              <a:noFill/>
              <a:round/>
            </a:ln>
            <a:effectLst/>
          </p:spPr>
          <p:txBody>
            <a:bodyPr wrap="square" lIns="50800" tIns="50800" rIns="50800" bIns="50800" numCol="1" anchor="ctr">
              <a:noAutofit/>
            </a:bodyPr>
            <a:lstStyle/>
            <a:p>
              <a:pPr marL="57799" marR="57799" algn="l" defTabSz="647700">
                <a:defRPr sz="3400">
                  <a:solidFill>
                    <a:srgbClr val="000000"/>
                  </a:solidFill>
                  <a:uFill>
                    <a:solidFill>
                      <a:srgbClr val="000000"/>
                    </a:solidFill>
                  </a:uFill>
                </a:defRPr>
              </a:pPr>
            </a:p>
          </p:txBody>
        </p:sp>
        <p:pic>
          <p:nvPicPr>
            <p:cNvPr id="490" name="DIII-D.png"/>
            <p:cNvPicPr>
              <a:picLocks noChangeAspect="1"/>
            </p:cNvPicPr>
            <p:nvPr/>
          </p:nvPicPr>
          <p:blipFill>
            <a:blip r:embed="rId6">
              <a:extLst/>
            </a:blip>
            <a:stretch>
              <a:fillRect/>
            </a:stretch>
          </p:blipFill>
          <p:spPr>
            <a:xfrm>
              <a:off x="8873" y="8873"/>
              <a:ext cx="1222373" cy="689628"/>
            </a:xfrm>
            <a:prstGeom prst="rect">
              <a:avLst/>
            </a:prstGeom>
            <a:ln w="12700" cap="flat">
              <a:noFill/>
              <a:miter lim="400000"/>
            </a:ln>
            <a:effectLst/>
          </p:spPr>
        </p:pic>
      </p:grpSp>
      <p:grpSp>
        <p:nvGrpSpPr>
          <p:cNvPr id="494" name="Group 494"/>
          <p:cNvGrpSpPr/>
          <p:nvPr/>
        </p:nvGrpSpPr>
        <p:grpSpPr>
          <a:xfrm>
            <a:off x="23084480" y="10537430"/>
            <a:ext cx="1308263" cy="698501"/>
            <a:chOff x="0" y="0"/>
            <a:chExt cx="1308261" cy="698500"/>
          </a:xfrm>
        </p:grpSpPr>
        <p:sp>
          <p:nvSpPr>
            <p:cNvPr id="492" name="Shape 492"/>
            <p:cNvSpPr/>
            <p:nvPr/>
          </p:nvSpPr>
          <p:spPr>
            <a:xfrm>
              <a:off x="0" y="0"/>
              <a:ext cx="1308262" cy="679485"/>
            </a:xfrm>
            <a:prstGeom prst="rect">
              <a:avLst/>
            </a:prstGeom>
            <a:solidFill>
              <a:srgbClr val="FFFFFF"/>
            </a:solidFill>
            <a:ln w="9525" cap="flat">
              <a:noFill/>
              <a:round/>
            </a:ln>
            <a:effectLst/>
          </p:spPr>
          <p:txBody>
            <a:bodyPr wrap="square" lIns="50800" tIns="50800" rIns="50800" bIns="50800" numCol="1" anchor="ctr">
              <a:noAutofit/>
            </a:bodyPr>
            <a:lstStyle/>
            <a:p>
              <a:pPr marL="57799" marR="57799" algn="l" defTabSz="647700">
                <a:defRPr sz="3400">
                  <a:solidFill>
                    <a:srgbClr val="000000"/>
                  </a:solidFill>
                  <a:uFill>
                    <a:solidFill>
                      <a:srgbClr val="000000"/>
                    </a:solidFill>
                  </a:uFill>
                </a:defRPr>
              </a:pPr>
            </a:p>
          </p:txBody>
        </p:sp>
        <p:pic>
          <p:nvPicPr>
            <p:cNvPr id="493" name="DIII-D.png"/>
            <p:cNvPicPr>
              <a:picLocks noChangeAspect="1"/>
            </p:cNvPicPr>
            <p:nvPr/>
          </p:nvPicPr>
          <p:blipFill>
            <a:blip r:embed="rId6">
              <a:extLst/>
            </a:blip>
            <a:stretch>
              <a:fillRect/>
            </a:stretch>
          </p:blipFill>
          <p:spPr>
            <a:xfrm>
              <a:off x="8873" y="8873"/>
              <a:ext cx="1222373" cy="689628"/>
            </a:xfrm>
            <a:prstGeom prst="rect">
              <a:avLst/>
            </a:prstGeom>
            <a:ln w="12700" cap="flat">
              <a:noFill/>
              <a:miter lim="400000"/>
            </a:ln>
            <a:effectLst/>
          </p:spPr>
        </p:pic>
      </p:grpSp>
      <p:sp>
        <p:nvSpPr>
          <p:cNvPr id="495" name="Shape 495"/>
          <p:cNvSpPr/>
          <p:nvPr/>
        </p:nvSpPr>
        <p:spPr>
          <a:xfrm>
            <a:off x="1395039" y="5021112"/>
            <a:ext cx="2538539" cy="5765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R="457200" algn="just" defTabSz="457200">
              <a:spcBef>
                <a:spcPts val="1200"/>
              </a:spcBef>
              <a:defRPr b="1" sz="2500">
                <a:solidFill>
                  <a:srgbClr val="FFFFFF"/>
                </a:solidFill>
                <a:uFillTx/>
              </a:defRPr>
            </a:lvl1pPr>
          </a:lstStyle>
          <a:p>
            <a:pPr/>
            <a:r>
              <a:t>Diallo PRL 2014 </a:t>
            </a:r>
          </a:p>
        </p:txBody>
      </p:sp>
      <p:sp>
        <p:nvSpPr>
          <p:cNvPr id="496" name="Shape 496"/>
          <p:cNvSpPr/>
          <p:nvPr/>
        </p:nvSpPr>
        <p:spPr>
          <a:xfrm>
            <a:off x="1626647" y="9060023"/>
            <a:ext cx="2506913" cy="5765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R="457200" algn="just" defTabSz="457200">
              <a:spcBef>
                <a:spcPts val="1200"/>
              </a:spcBef>
              <a:defRPr b="1" sz="2500">
                <a:solidFill>
                  <a:srgbClr val="FFFFFF"/>
                </a:solidFill>
                <a:uFillTx/>
              </a:defRPr>
            </a:lvl1pPr>
          </a:lstStyle>
          <a:p>
            <a:pPr/>
            <a:r>
              <a:t>Diallo PoP 2015</a:t>
            </a:r>
          </a:p>
        </p:txBody>
      </p:sp>
      <p:sp>
        <p:nvSpPr>
          <p:cNvPr id="497" name="Shape 497"/>
          <p:cNvSpPr/>
          <p:nvPr/>
        </p:nvSpPr>
        <p:spPr>
          <a:xfrm>
            <a:off x="20237084" y="10287106"/>
            <a:ext cx="2506912" cy="5765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R="457200" algn="just" defTabSz="457200">
              <a:spcBef>
                <a:spcPts val="1200"/>
              </a:spcBef>
              <a:defRPr b="1" sz="2500">
                <a:solidFill>
                  <a:srgbClr val="000000"/>
                </a:solidFill>
                <a:uFillTx/>
              </a:defRPr>
            </a:lvl1pPr>
          </a:lstStyle>
          <a:p>
            <a:pPr/>
            <a:r>
              <a:t>Diallo PoP 2015</a:t>
            </a:r>
          </a:p>
        </p:txBody>
      </p:sp>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 name="Shape 63"/>
          <p:cNvSpPr/>
          <p:nvPr/>
        </p:nvSpPr>
        <p:spPr>
          <a:xfrm>
            <a:off x="22652017" y="10467986"/>
            <a:ext cx="541809" cy="699109"/>
          </a:xfrm>
          <a:prstGeom prst="ellipse">
            <a:avLst/>
          </a:prstGeom>
          <a:solidFill>
            <a:srgbClr val="FFFFFF"/>
          </a:solidFill>
          <a:ln w="15875"/>
        </p:spPr>
        <p:txBody>
          <a:bodyPr lIns="101600" tIns="101600" rIns="101600" bIns="101600" anchor="ctr"/>
          <a:lstStyle/>
          <a:p>
            <a:pPr marL="81280" marR="81280" algn="l" defTabSz="1828800">
              <a:defRPr sz="2200">
                <a:solidFill>
                  <a:srgbClr val="203ED7"/>
                </a:solidFill>
                <a:uFill>
                  <a:solidFill>
                    <a:srgbClr val="203ED7"/>
                  </a:solidFill>
                </a:uFill>
                <a:latin typeface="+mn-lt"/>
                <a:ea typeface="+mn-ea"/>
                <a:cs typeface="+mn-cs"/>
                <a:sym typeface="Helvetica"/>
              </a:defRPr>
            </a:pPr>
          </a:p>
        </p:txBody>
      </p:sp>
      <p:sp>
        <p:nvSpPr>
          <p:cNvPr id="64" name="Shape 64"/>
          <p:cNvSpPr/>
          <p:nvPr/>
        </p:nvSpPr>
        <p:spPr>
          <a:xfrm>
            <a:off x="16880430" y="6972121"/>
            <a:ext cx="6837510" cy="333060"/>
          </a:xfrm>
          <a:prstGeom prst="rect">
            <a:avLst/>
          </a:prstGeom>
          <a:solidFill>
            <a:srgbClr val="FFFFFF"/>
          </a:solidFill>
          <a:ln w="15875"/>
        </p:spPr>
        <p:txBody>
          <a:bodyPr lIns="101600" tIns="101600" rIns="101600" bIns="101600" anchor="ctr"/>
          <a:lstStyle/>
          <a:p>
            <a:pPr marL="81280" marR="81280" algn="l" defTabSz="1828800">
              <a:defRPr sz="2200">
                <a:solidFill>
                  <a:srgbClr val="203ED7"/>
                </a:solidFill>
                <a:uFill>
                  <a:solidFill>
                    <a:srgbClr val="203ED7"/>
                  </a:solidFill>
                </a:uFill>
                <a:latin typeface="+mn-lt"/>
                <a:ea typeface="+mn-ea"/>
                <a:cs typeface="+mn-cs"/>
                <a:sym typeface="Helvetica"/>
              </a:defRPr>
            </a:pPr>
          </a:p>
        </p:txBody>
      </p:sp>
      <p:sp>
        <p:nvSpPr>
          <p:cNvPr id="65" name="Shape 65"/>
          <p:cNvSpPr/>
          <p:nvPr>
            <p:ph type="title"/>
          </p:nvPr>
        </p:nvSpPr>
        <p:spPr>
          <a:xfrm>
            <a:off x="50571" y="-112691"/>
            <a:ext cx="24384002" cy="1970680"/>
          </a:xfrm>
          <a:prstGeom prst="rect">
            <a:avLst/>
          </a:prstGeom>
        </p:spPr>
        <p:txBody>
          <a:bodyPr/>
          <a:lstStyle>
            <a:lvl1pPr defTabSz="771525">
              <a:defRPr sz="6120"/>
            </a:lvl1pPr>
          </a:lstStyle>
          <a:p>
            <a:pPr/>
            <a:r>
              <a:t>Strong shaping capability in NSTX-U will allow unique tests of ideal MHD stability limits</a:t>
            </a:r>
          </a:p>
        </p:txBody>
      </p:sp>
      <p:sp>
        <p:nvSpPr>
          <p:cNvPr id="66" name="Shape 66"/>
          <p:cNvSpPr/>
          <p:nvPr>
            <p:ph type="body" idx="1"/>
          </p:nvPr>
        </p:nvSpPr>
        <p:spPr>
          <a:xfrm>
            <a:off x="96254" y="2144606"/>
            <a:ext cx="15306130" cy="10610701"/>
          </a:xfrm>
          <a:prstGeom prst="rect">
            <a:avLst/>
          </a:prstGeom>
        </p:spPr>
        <p:txBody>
          <a:bodyPr/>
          <a:lstStyle/>
          <a:p>
            <a:pPr marL="258644" indent="-258644" defTabSz="1273016">
              <a:defRPr b="1" sz="5148"/>
            </a:pPr>
            <a:r>
              <a:t>Ideal MHD has predicted improved edge stability at low R/a </a:t>
            </a:r>
          </a:p>
          <a:p>
            <a:pPr lvl="1" marL="484958" indent="-258644" defTabSz="1273016">
              <a:buChar char="•"/>
              <a:defRPr sz="5148"/>
            </a:pPr>
            <a:r>
              <a:t>Magnitude of improvement depends on triangularity, elongation, squareness</a:t>
            </a:r>
          </a:p>
          <a:p>
            <a:pPr marL="258644" indent="-258644" defTabSz="1273016">
              <a:defRPr b="1" sz="5148"/>
            </a:pPr>
          </a:p>
          <a:p>
            <a:pPr marL="258644" indent="-258644" defTabSz="1273016">
              <a:defRPr b="1" sz="5148"/>
            </a:pPr>
            <a:r>
              <a:t>NSTX showed strong increase in pedestal pressure with triangularity </a:t>
            </a:r>
          </a:p>
          <a:p>
            <a:pPr marL="258644" indent="-258644" defTabSz="1273016">
              <a:defRPr sz="5148"/>
            </a:pPr>
          </a:p>
          <a:p>
            <a:pPr marL="258644" indent="-258644" defTabSz="1273016">
              <a:defRPr b="1" sz="5148"/>
            </a:pPr>
            <a:r>
              <a:t>NSTX-U will have the widest range of δ (0.3-0.8), </a:t>
            </a:r>
            <a:r>
              <a:rPr b="0" i="1">
                <a:latin typeface="Georgia"/>
                <a:ea typeface="Georgia"/>
                <a:cs typeface="Georgia"/>
                <a:sym typeface="Georgia"/>
              </a:rPr>
              <a:t>κ</a:t>
            </a:r>
            <a:r>
              <a:t> (1.8-2.7), and squareness (0-0.5) to determine the optimum pedestal stability limits</a:t>
            </a:r>
          </a:p>
          <a:p>
            <a:pPr lvl="1" marL="484958" indent="-258644" defTabSz="1273016">
              <a:buChar char="•"/>
              <a:defRPr sz="5148"/>
            </a:pPr>
            <a:r>
              <a:t>Flexible shaping at high power.</a:t>
            </a:r>
          </a:p>
        </p:txBody>
      </p:sp>
      <p:sp>
        <p:nvSpPr>
          <p:cNvPr id="67" name="Shape 6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8" name="acpectRatio_Snyder.pdf"/>
          <p:cNvPicPr>
            <a:picLocks noChangeAspect="1"/>
          </p:cNvPicPr>
          <p:nvPr/>
        </p:nvPicPr>
        <p:blipFill>
          <a:blip r:embed="rId2">
            <a:extLst/>
          </a:blip>
          <a:stretch>
            <a:fillRect/>
          </a:stretch>
        </p:blipFill>
        <p:spPr>
          <a:xfrm>
            <a:off x="16396011" y="2144606"/>
            <a:ext cx="7138407" cy="5155517"/>
          </a:xfrm>
          <a:prstGeom prst="rect">
            <a:avLst/>
          </a:prstGeom>
          <a:ln w="12700">
            <a:miter lim="400000"/>
          </a:ln>
        </p:spPr>
      </p:pic>
      <p:sp>
        <p:nvSpPr>
          <p:cNvPr id="69" name="Shape 69"/>
          <p:cNvSpPr/>
          <p:nvPr/>
        </p:nvSpPr>
        <p:spPr>
          <a:xfrm>
            <a:off x="18211323" y="4919123"/>
            <a:ext cx="3960215" cy="12496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a:defRPr b="1" sz="2300">
                <a:solidFill>
                  <a:srgbClr val="000000"/>
                </a:solidFill>
              </a:defRPr>
            </a:pPr>
            <a:r>
              <a:t>Maximum stable pedestal pressure as a function</a:t>
            </a:r>
          </a:p>
          <a:p>
            <a:pPr algn="l">
              <a:defRPr b="1" sz="2300">
                <a:solidFill>
                  <a:srgbClr val="000000"/>
                </a:solidFill>
              </a:defRPr>
            </a:pPr>
            <a:r>
              <a:t>of aspect ratio (fixed a)</a:t>
            </a:r>
          </a:p>
        </p:txBody>
      </p:sp>
      <p:sp>
        <p:nvSpPr>
          <p:cNvPr id="70" name="Shape 70"/>
          <p:cNvSpPr/>
          <p:nvPr/>
        </p:nvSpPr>
        <p:spPr>
          <a:xfrm>
            <a:off x="17031496" y="7586740"/>
            <a:ext cx="3960215" cy="1249681"/>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lstStyle/>
          <a:p>
            <a:pPr marL="81280" marR="81280" defTabSz="1828800">
              <a:defRPr b="1" sz="2400">
                <a:solidFill>
                  <a:srgbClr val="000000"/>
                </a:solidFill>
                <a:uFill>
                  <a:solidFill>
                    <a:srgbClr val="000000"/>
                  </a:solidFill>
                </a:uFill>
                <a:latin typeface="Calibri"/>
                <a:ea typeface="Calibri"/>
                <a:cs typeface="Calibri"/>
                <a:sym typeface="Calibri"/>
              </a:defRPr>
            </a:pPr>
            <a:r>
              <a:t>Pedestal height during</a:t>
            </a:r>
          </a:p>
          <a:p>
            <a:pPr marL="81280" marR="81280" defTabSz="1828800">
              <a:defRPr b="1" sz="2400">
                <a:solidFill>
                  <a:srgbClr val="000000"/>
                </a:solidFill>
                <a:uFill>
                  <a:solidFill>
                    <a:srgbClr val="000000"/>
                  </a:solidFill>
                </a:uFill>
                <a:latin typeface="Calibri"/>
                <a:ea typeface="Calibri"/>
                <a:cs typeface="Calibri"/>
                <a:sym typeface="Calibri"/>
              </a:defRPr>
            </a:pPr>
            <a:r>
              <a:t>the last 50 % of ELM cycle</a:t>
            </a:r>
          </a:p>
        </p:txBody>
      </p:sp>
      <p:sp>
        <p:nvSpPr>
          <p:cNvPr id="71" name="Shape 71"/>
          <p:cNvSpPr/>
          <p:nvPr/>
        </p:nvSpPr>
        <p:spPr>
          <a:xfrm>
            <a:off x="22476663" y="1289225"/>
            <a:ext cx="1940528" cy="568764"/>
          </a:xfrm>
          <a:prstGeom prst="rect">
            <a:avLst/>
          </a:prstGeom>
          <a:solidFill>
            <a:schemeClr val="accent6">
              <a:lumOff val="18921"/>
            </a:schemeClr>
          </a:solidFill>
          <a:ln w="12700">
            <a:miter lim="400000"/>
          </a:ln>
          <a:extLst>
            <a:ext uri="{C572A759-6A51-4108-AA02-DFA0A04FC94B}">
              <ma14:wrappingTextBoxFlag xmlns:ma14="http://schemas.microsoft.com/office/mac/drawingml/2011/main" val="1"/>
            </a:ext>
          </a:extLst>
        </p:spPr>
        <p:txBody>
          <a:bodyPr tIns="91439" bIns="91439" anchor="ctr"/>
          <a:lstStyle>
            <a:lvl1pPr algn="l" defTabSz="1285875">
              <a:defRPr sz="2700">
                <a:solidFill>
                  <a:srgbClr val="000000"/>
                </a:solidFill>
                <a:uFillTx/>
                <a:latin typeface="Arial"/>
                <a:ea typeface="Arial"/>
                <a:cs typeface="Arial"/>
                <a:sym typeface="Arial"/>
              </a:defRPr>
            </a:lvl1pPr>
          </a:lstStyle>
          <a:p>
            <a:pPr/>
            <a:r>
              <a:t>Charge #3</a:t>
            </a:r>
          </a:p>
        </p:txBody>
      </p:sp>
      <p:sp>
        <p:nvSpPr>
          <p:cNvPr id="72" name="Shape 72"/>
          <p:cNvSpPr/>
          <p:nvPr/>
        </p:nvSpPr>
        <p:spPr>
          <a:xfrm>
            <a:off x="17949131" y="2130500"/>
            <a:ext cx="3692794" cy="5384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sz="2300">
                <a:solidFill>
                  <a:srgbClr val="000000"/>
                </a:solidFill>
              </a:defRPr>
            </a:lvl1pPr>
          </a:lstStyle>
          <a:p>
            <a:pPr/>
            <a:r>
              <a:t>Snyder et al. PPCF (2004)</a:t>
            </a:r>
          </a:p>
        </p:txBody>
      </p:sp>
      <p:pic>
        <p:nvPicPr>
          <p:cNvPr id="73" name="Total_Pedestal_pressure_BIG_v2.pdf"/>
          <p:cNvPicPr>
            <a:picLocks noChangeAspect="1"/>
          </p:cNvPicPr>
          <p:nvPr/>
        </p:nvPicPr>
        <p:blipFill>
          <a:blip r:embed="rId3">
            <a:extLst/>
          </a:blip>
          <a:stretch>
            <a:fillRect/>
          </a:stretch>
        </p:blipFill>
        <p:spPr>
          <a:xfrm>
            <a:off x="16166475" y="6734483"/>
            <a:ext cx="7258106" cy="6215275"/>
          </a:xfrm>
          <a:prstGeom prst="rect">
            <a:avLst/>
          </a:prstGeom>
          <a:ln w="12700">
            <a:miter lim="400000"/>
          </a:ln>
        </p:spPr>
      </p:pic>
      <p:sp>
        <p:nvSpPr>
          <p:cNvPr id="74" name="Shape 74"/>
          <p:cNvSpPr/>
          <p:nvPr/>
        </p:nvSpPr>
        <p:spPr>
          <a:xfrm>
            <a:off x="21783053" y="7783247"/>
            <a:ext cx="1036268" cy="2956720"/>
          </a:xfrm>
          <a:prstGeom prst="ellipse">
            <a:avLst/>
          </a:prstGeom>
          <a:solidFill>
            <a:srgbClr val="FFFFFF"/>
          </a:solidFill>
          <a:ln w="12700">
            <a:miter lim="400000"/>
          </a:ln>
        </p:spPr>
        <p:txBody>
          <a:bodyPr tIns="91439" bIns="91439" anchor="ctr"/>
          <a:lstStyle/>
          <a:p>
            <a:pPr algn="l" defTabSz="1285875">
              <a:defRPr sz="3200">
                <a:solidFill>
                  <a:srgbClr val="000000"/>
                </a:solidFill>
                <a:uFillTx/>
                <a:latin typeface="Arial"/>
                <a:ea typeface="Arial"/>
                <a:cs typeface="Arial"/>
                <a:sym typeface="Arial"/>
              </a:defRPr>
            </a:pPr>
          </a:p>
        </p:txBody>
      </p:sp>
    </p:spTree>
  </p:cSld>
  <p:clrMapOvr>
    <a:masterClrMapping/>
  </p:clrMapOvr>
  <p:transition xmlns:p14="http://schemas.microsoft.com/office/powerpoint/2010/main" spd="med" advClick="1" p14:dur="1000"/>
</p:sld>
</file>

<file path=ppt/slides/slide40.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501" name="Shape 501"/>
          <p:cNvSpPr/>
          <p:nvPr>
            <p:ph type="title"/>
          </p:nvPr>
        </p:nvSpPr>
        <p:spPr>
          <a:prstGeom prst="rect">
            <a:avLst/>
          </a:prstGeom>
        </p:spPr>
        <p:txBody>
          <a:bodyPr/>
          <a:lstStyle>
            <a:lvl1pPr defTabSz="732948">
              <a:defRPr sz="5814"/>
            </a:lvl1pPr>
          </a:lstStyle>
          <a:p>
            <a:pPr/>
            <a:r>
              <a:t>Pedestal structure optimization: Can natural and triggered pedestal-localized instabilities enable wider and higher pedestals?</a:t>
            </a:r>
          </a:p>
        </p:txBody>
      </p:sp>
      <p:sp>
        <p:nvSpPr>
          <p:cNvPr id="502" name="Shape 502"/>
          <p:cNvSpPr/>
          <p:nvPr>
            <p:ph type="body" sz="half" idx="1"/>
          </p:nvPr>
        </p:nvSpPr>
        <p:spPr>
          <a:xfrm>
            <a:off x="-38266" y="2197894"/>
            <a:ext cx="11187155" cy="9968540"/>
          </a:xfrm>
          <a:prstGeom prst="rect">
            <a:avLst/>
          </a:prstGeom>
        </p:spPr>
        <p:txBody>
          <a:bodyPr/>
          <a:lstStyle/>
          <a:p>
            <a:pPr>
              <a:buClr>
                <a:srgbClr val="000000"/>
              </a:buClr>
            </a:pPr>
          </a:p>
          <a:p>
            <a:pPr lvl="1" marL="542925" indent="-314325">
              <a:buClr>
                <a:srgbClr val="000000"/>
              </a:buClr>
              <a:buChar char="•"/>
              <a:defRPr b="1">
                <a:solidFill>
                  <a:srgbClr val="000000"/>
                </a:solidFill>
              </a:defRPr>
            </a:pPr>
            <a:r>
              <a:t>If transport can reduce gradients below KBM onset limit, pedestal can grow wider and higher before ELM onset due to peeling-ballooning mode</a:t>
            </a:r>
          </a:p>
        </p:txBody>
      </p:sp>
      <p:sp>
        <p:nvSpPr>
          <p:cNvPr id="503" name="Shape 50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4" name="pasted-image.png"/>
          <p:cNvPicPr>
            <a:picLocks noChangeAspect="1"/>
          </p:cNvPicPr>
          <p:nvPr/>
        </p:nvPicPr>
        <p:blipFill>
          <a:blip r:embed="rId2">
            <a:extLst/>
          </a:blip>
          <a:stretch>
            <a:fillRect/>
          </a:stretch>
        </p:blipFill>
        <p:spPr>
          <a:xfrm>
            <a:off x="917950" y="5453866"/>
            <a:ext cx="6520860" cy="6316446"/>
          </a:xfrm>
          <a:prstGeom prst="rect">
            <a:avLst/>
          </a:prstGeom>
          <a:ln w="12700">
            <a:miter lim="400000"/>
          </a:ln>
        </p:spPr>
      </p:pic>
      <p:pic>
        <p:nvPicPr>
          <p:cNvPr id="505" name="pasted-image.pdf"/>
          <p:cNvPicPr>
            <a:picLocks noChangeAspect="1"/>
          </p:cNvPicPr>
          <p:nvPr/>
        </p:nvPicPr>
        <p:blipFill>
          <a:blip r:embed="rId3">
            <a:extLst/>
          </a:blip>
          <a:srcRect l="0" t="46397" r="0" b="0"/>
          <a:stretch>
            <a:fillRect/>
          </a:stretch>
        </p:blipFill>
        <p:spPr>
          <a:xfrm>
            <a:off x="10369913" y="5659152"/>
            <a:ext cx="6374223" cy="3362925"/>
          </a:xfrm>
          <a:prstGeom prst="rect">
            <a:avLst/>
          </a:prstGeom>
          <a:ln w="12700">
            <a:miter lim="400000"/>
          </a:ln>
        </p:spPr>
      </p:pic>
      <p:pic>
        <p:nvPicPr>
          <p:cNvPr id="506" name="pasted-image.pdf"/>
          <p:cNvPicPr>
            <a:picLocks noChangeAspect="1"/>
          </p:cNvPicPr>
          <p:nvPr/>
        </p:nvPicPr>
        <p:blipFill>
          <a:blip r:embed="rId4">
            <a:extLst/>
          </a:blip>
          <a:stretch>
            <a:fillRect/>
          </a:stretch>
        </p:blipFill>
        <p:spPr>
          <a:xfrm>
            <a:off x="13100516" y="9170752"/>
            <a:ext cx="3709121" cy="3589472"/>
          </a:xfrm>
          <a:prstGeom prst="rect">
            <a:avLst/>
          </a:prstGeom>
          <a:ln w="12700">
            <a:miter lim="400000"/>
          </a:ln>
        </p:spPr>
      </p:pic>
      <p:pic>
        <p:nvPicPr>
          <p:cNvPr id="507" name="pasted-image.pdf"/>
          <p:cNvPicPr>
            <a:picLocks noChangeAspect="1"/>
          </p:cNvPicPr>
          <p:nvPr/>
        </p:nvPicPr>
        <p:blipFill>
          <a:blip r:embed="rId5">
            <a:extLst/>
          </a:blip>
          <a:stretch>
            <a:fillRect/>
          </a:stretch>
        </p:blipFill>
        <p:spPr>
          <a:xfrm>
            <a:off x="17042097" y="5610618"/>
            <a:ext cx="6933142" cy="7006508"/>
          </a:xfrm>
          <a:prstGeom prst="rect">
            <a:avLst/>
          </a:prstGeom>
          <a:ln w="12700">
            <a:miter lim="400000"/>
          </a:ln>
        </p:spPr>
      </p:pic>
      <p:sp>
        <p:nvSpPr>
          <p:cNvPr id="508" name="Shape 508"/>
          <p:cNvSpPr/>
          <p:nvPr/>
        </p:nvSpPr>
        <p:spPr>
          <a:xfrm>
            <a:off x="19778933" y="12329242"/>
            <a:ext cx="4193097" cy="951617"/>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lvl1pPr algn="l" defTabSz="1285875">
              <a:spcBef>
                <a:spcPts val="900"/>
              </a:spcBef>
              <a:defRPr b="1" sz="3200">
                <a:solidFill>
                  <a:srgbClr val="000000"/>
                </a:solidFill>
                <a:uFillTx/>
              </a:defRPr>
            </a:lvl1pPr>
          </a:lstStyle>
          <a:p>
            <a:pPr/>
            <a:r>
              <a:t>Osborne NF 2015</a:t>
            </a:r>
          </a:p>
        </p:txBody>
      </p:sp>
      <p:sp>
        <p:nvSpPr>
          <p:cNvPr id="509" name="Shape 509"/>
          <p:cNvSpPr/>
          <p:nvPr/>
        </p:nvSpPr>
        <p:spPr>
          <a:xfrm>
            <a:off x="11138462" y="2775114"/>
            <a:ext cx="13167858" cy="3308933"/>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lvl="1" marL="526637" indent="-304895" algn="l" defTabSz="1247298">
              <a:spcBef>
                <a:spcPts val="900"/>
              </a:spcBef>
              <a:buClr>
                <a:srgbClr val="000000"/>
              </a:buClr>
              <a:buSzPct val="100000"/>
              <a:buFont typeface="Arial"/>
              <a:buChar char="•"/>
              <a:defRPr b="1" sz="3104">
                <a:solidFill>
                  <a:srgbClr val="000000"/>
                </a:solidFill>
                <a:uFillTx/>
              </a:defRPr>
            </a:pPr>
            <a:r>
              <a:t>Li injection in DIII-D triggered pedestal localized mode (bursty chirping mode BCM), allowing pedestal width and height to grow</a:t>
            </a:r>
          </a:p>
          <a:p>
            <a:pPr lvl="3" marL="970121" indent="-304895" algn="l" defTabSz="1247298">
              <a:spcBef>
                <a:spcPts val="900"/>
              </a:spcBef>
              <a:buClr>
                <a:srgbClr val="0433FF"/>
              </a:buClr>
              <a:buSzPct val="100000"/>
              <a:buFont typeface="Arial"/>
              <a:buChar char="-"/>
              <a:defRPr sz="3104">
                <a:solidFill>
                  <a:srgbClr val="0433FF"/>
                </a:solidFill>
                <a:uFillTx/>
              </a:defRPr>
            </a:pPr>
            <a:r>
              <a:t>BCM shifted density and pressure profiles away from separatrix, also stabilizing </a:t>
            </a:r>
          </a:p>
          <a:p>
            <a:pPr lvl="3" marL="970121" indent="-304895" algn="l" defTabSz="1247298">
              <a:spcBef>
                <a:spcPts val="900"/>
              </a:spcBef>
              <a:buClr>
                <a:srgbClr val="0433FF"/>
              </a:buClr>
              <a:buSzPct val="100000"/>
              <a:buFont typeface="Arial"/>
              <a:buChar char="-"/>
              <a:defRPr sz="3104">
                <a:solidFill>
                  <a:srgbClr val="0433FF"/>
                </a:solidFill>
                <a:uFillTx/>
              </a:defRPr>
            </a:pPr>
            <a:r>
              <a:t>Wide pedestal QH-mode w/broadband EHO another case</a:t>
            </a:r>
          </a:p>
        </p:txBody>
      </p:sp>
      <p:sp>
        <p:nvSpPr>
          <p:cNvPr id="510" name="Shape 510"/>
          <p:cNvSpPr/>
          <p:nvPr/>
        </p:nvSpPr>
        <p:spPr>
          <a:xfrm>
            <a:off x="2546214" y="523113"/>
            <a:ext cx="18504665" cy="4284260"/>
          </a:xfrm>
          <a:prstGeom prst="roundRect">
            <a:avLst>
              <a:gd name="adj" fmla="val 19742"/>
            </a:avLst>
          </a:prstGeom>
          <a:solidFill>
            <a:schemeClr val="accent3">
              <a:alpha val="88000"/>
            </a:schemeClr>
          </a:solidFill>
          <a:ln w="12700">
            <a:miter lim="400000"/>
          </a:ln>
          <a:effectLst>
            <a:outerShdw sx="100000" sy="100000" kx="0" ky="0" algn="b" rotWithShape="0" blurRad="63500" dist="25400" dir="5400000">
              <a:srgbClr val="000000"/>
            </a:outerShdw>
          </a:effectLst>
        </p:spPr>
        <p:txBody>
          <a:bodyPr tIns="91439" bIns="91439" anchor="ctr"/>
          <a:lstStyle/>
          <a:p>
            <a:pPr algn="l" defTabSz="1285875">
              <a:defRPr sz="3200">
                <a:solidFill>
                  <a:srgbClr val="000000"/>
                </a:solidFill>
                <a:uFillTx/>
                <a:latin typeface="Arial"/>
                <a:ea typeface="Arial"/>
                <a:cs typeface="Arial"/>
                <a:sym typeface="Arial"/>
              </a:defRPr>
            </a:pPr>
          </a:p>
        </p:txBody>
      </p:sp>
      <p:sp>
        <p:nvSpPr>
          <p:cNvPr id="511" name="Shape 511"/>
          <p:cNvSpPr/>
          <p:nvPr/>
        </p:nvSpPr>
        <p:spPr>
          <a:xfrm>
            <a:off x="1549640" y="1366695"/>
            <a:ext cx="19656984" cy="381533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defTabSz="642937">
              <a:lnSpc>
                <a:spcPct val="117999"/>
              </a:lnSpc>
              <a:defRPr b="1" sz="5200">
                <a:solidFill>
                  <a:srgbClr val="FFFFFF"/>
                </a:solidFill>
                <a:uFillTx/>
              </a:defRPr>
            </a:pPr>
            <a:r>
              <a:t>NSTX-U will pursue with active low-Z impurity injection to trigger and investigate physics of wide pedestals </a:t>
            </a:r>
          </a:p>
          <a:p>
            <a:pPr defTabSz="642937">
              <a:lnSpc>
                <a:spcPct val="117999"/>
              </a:lnSpc>
              <a:defRPr b="1" sz="5200">
                <a:solidFill>
                  <a:srgbClr val="FFFFFF"/>
                </a:solidFill>
                <a:uFillTx/>
              </a:defRPr>
            </a:pPr>
            <a:r>
              <a:t>using novel tools such as </a:t>
            </a:r>
          </a:p>
          <a:p>
            <a:pPr defTabSz="642937">
              <a:lnSpc>
                <a:spcPct val="117999"/>
              </a:lnSpc>
              <a:defRPr b="1" sz="5200">
                <a:solidFill>
                  <a:srgbClr val="FFFFFF"/>
                </a:solidFill>
                <a:uFillTx/>
              </a:defRPr>
            </a:pPr>
            <a:r>
              <a:t>Pulsed burst laser Thomson for access and exit studies</a:t>
            </a:r>
          </a:p>
        </p:txBody>
      </p:sp>
    </p:spTree>
  </p:cSld>
  <p:clrMapOvr>
    <a:masterClrMapping/>
  </p:clrMapOvr>
  <p:transition xmlns:p14="http://schemas.microsoft.com/office/powerpoint/2010/main" spd="med" advClick="1" p14:dur="1000"/>
</p:sld>
</file>

<file path=ppt/slides/slide41.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513" name="Shape 513"/>
          <p:cNvSpPr/>
          <p:nvPr>
            <p:ph type="title"/>
          </p:nvPr>
        </p:nvSpPr>
        <p:spPr>
          <a:prstGeom prst="rect">
            <a:avLst/>
          </a:prstGeom>
        </p:spPr>
        <p:txBody>
          <a:bodyPr/>
          <a:lstStyle>
            <a:lvl1pPr defTabSz="887253">
              <a:defRPr sz="7037"/>
            </a:lvl1pPr>
          </a:lstStyle>
          <a:p>
            <a:pPr/>
            <a:r>
              <a:t>Pedestal Stability: can NSTX-U realize predicted edge stability improvement at low R/a?</a:t>
            </a:r>
          </a:p>
        </p:txBody>
      </p:sp>
      <p:sp>
        <p:nvSpPr>
          <p:cNvPr id="514" name="Shape 514"/>
          <p:cNvSpPr/>
          <p:nvPr>
            <p:ph type="body" sz="half" idx="1"/>
          </p:nvPr>
        </p:nvSpPr>
        <p:spPr>
          <a:xfrm>
            <a:off x="355055" y="2989460"/>
            <a:ext cx="12561646" cy="9001326"/>
          </a:xfrm>
          <a:prstGeom prst="rect">
            <a:avLst/>
          </a:prstGeom>
        </p:spPr>
        <p:txBody>
          <a:bodyPr/>
          <a:lstStyle/>
          <a:p>
            <a:pPr>
              <a:buClr>
                <a:srgbClr val="000000"/>
              </a:buClr>
              <a:defRPr sz="3300"/>
            </a:pPr>
          </a:p>
          <a:p>
            <a:pPr>
              <a:buClr>
                <a:srgbClr val="000000"/>
              </a:buClr>
              <a:defRPr b="1" sz="3300"/>
            </a:pPr>
            <a:r>
              <a:t>Access to second stability for high n-modes can significantly increase the pedestal peeling-ballooning stability limits</a:t>
            </a:r>
          </a:p>
          <a:p>
            <a:pPr lvl="2" marL="718457" indent="-261257">
              <a:buClr>
                <a:srgbClr val="000000"/>
              </a:buClr>
              <a:buChar char="•"/>
              <a:defRPr sz="3300">
                <a:solidFill>
                  <a:srgbClr val="0B69FF"/>
                </a:solidFill>
              </a:defRPr>
            </a:pPr>
            <a:r>
              <a:t> Optimization of parameters needed,notably strong shaping, intermediate density, and moderate q</a:t>
            </a:r>
          </a:p>
          <a:p>
            <a:pPr>
              <a:buClr>
                <a:srgbClr val="000000"/>
              </a:buClr>
              <a:defRPr sz="3300"/>
            </a:pPr>
          </a:p>
          <a:p>
            <a:pPr>
              <a:buClr>
                <a:srgbClr val="000000"/>
              </a:buClr>
              <a:defRPr sz="3300"/>
            </a:pPr>
          </a:p>
          <a:p>
            <a:pPr>
              <a:buClr>
                <a:srgbClr val="000000"/>
              </a:buClr>
              <a:defRPr sz="3300"/>
            </a:pPr>
          </a:p>
          <a:p>
            <a:pPr>
              <a:buClr>
                <a:srgbClr val="000000"/>
              </a:buClr>
              <a:defRPr sz="3300"/>
            </a:pPr>
          </a:p>
          <a:p>
            <a:pPr>
              <a:buClr>
                <a:srgbClr val="000000"/>
              </a:buClr>
              <a:defRPr b="1" sz="3300"/>
            </a:pPr>
            <a:r>
              <a:t>EPED extension to be performed</a:t>
            </a:r>
          </a:p>
          <a:p>
            <a:pPr lvl="1" marL="489857" indent="-261257">
              <a:buClr>
                <a:srgbClr val="0433FF"/>
              </a:buClr>
              <a:buChar char="-"/>
              <a:defRPr sz="3300"/>
            </a:pPr>
            <a:r>
              <a:t>Diamagnetization stabilization at low R/a</a:t>
            </a:r>
          </a:p>
          <a:p>
            <a:pPr lvl="1" marL="489857" indent="-261257">
              <a:buClr>
                <a:srgbClr val="0433FF"/>
              </a:buClr>
              <a:buChar char="-"/>
              <a:defRPr sz="3300"/>
            </a:pPr>
            <a:r>
              <a:t>Importance of n=1, 2, 3 and resistive MHD</a:t>
            </a:r>
          </a:p>
        </p:txBody>
      </p:sp>
      <p:sp>
        <p:nvSpPr>
          <p:cNvPr id="515" name="Shape 51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6" name="acpectRatio_Snyder.pdf"/>
          <p:cNvPicPr>
            <a:picLocks noChangeAspect="1"/>
          </p:cNvPicPr>
          <p:nvPr/>
        </p:nvPicPr>
        <p:blipFill>
          <a:blip r:embed="rId3">
            <a:extLst/>
          </a:blip>
          <a:stretch>
            <a:fillRect/>
          </a:stretch>
        </p:blipFill>
        <p:spPr>
          <a:xfrm>
            <a:off x="13899083" y="4836443"/>
            <a:ext cx="9734715" cy="7030628"/>
          </a:xfrm>
          <a:prstGeom prst="rect">
            <a:avLst/>
          </a:prstGeom>
          <a:ln w="12700">
            <a:miter lim="400000"/>
          </a:ln>
        </p:spPr>
      </p:pic>
      <p:sp>
        <p:nvSpPr>
          <p:cNvPr id="517" name="Shape 517"/>
          <p:cNvSpPr/>
          <p:nvPr/>
        </p:nvSpPr>
        <p:spPr>
          <a:xfrm>
            <a:off x="15136431" y="3662590"/>
            <a:ext cx="8367662" cy="12496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a:defRPr b="1" sz="2300">
                <a:solidFill>
                  <a:srgbClr val="000000"/>
                </a:solidFill>
              </a:defRPr>
            </a:pPr>
            <a:r>
              <a:t>Maximum stable pedestal pressure as a function</a:t>
            </a:r>
          </a:p>
          <a:p>
            <a:pPr algn="l">
              <a:defRPr b="1" sz="2300">
                <a:solidFill>
                  <a:srgbClr val="000000"/>
                </a:solidFill>
              </a:defRPr>
            </a:pPr>
            <a:r>
              <a:t>of aspect ratio, which is varied by changing the major radius at a fixed minor radius of 60.3 cm</a:t>
            </a:r>
          </a:p>
        </p:txBody>
      </p:sp>
      <p:sp>
        <p:nvSpPr>
          <p:cNvPr id="518" name="Shape 518"/>
          <p:cNvSpPr/>
          <p:nvPr/>
        </p:nvSpPr>
        <p:spPr>
          <a:xfrm>
            <a:off x="16848324" y="9864362"/>
            <a:ext cx="4592702" cy="627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b="1" sz="2900">
                <a:solidFill>
                  <a:srgbClr val="000000"/>
                </a:solidFill>
              </a:defRPr>
            </a:lvl1pPr>
          </a:lstStyle>
          <a:p>
            <a:pPr/>
            <a:r>
              <a:t>Snyder et al. PPCF (2004)</a:t>
            </a:r>
          </a:p>
        </p:txBody>
      </p:sp>
      <p:sp>
        <p:nvSpPr>
          <p:cNvPr id="519" name="Shape 519"/>
          <p:cNvSpPr/>
          <p:nvPr/>
        </p:nvSpPr>
        <p:spPr>
          <a:xfrm>
            <a:off x="2445460" y="5191359"/>
            <a:ext cx="20745685" cy="5146943"/>
          </a:xfrm>
          <a:prstGeom prst="roundRect">
            <a:avLst>
              <a:gd name="adj" fmla="val 18423"/>
            </a:avLst>
          </a:prstGeom>
          <a:solidFill>
            <a:schemeClr val="accent3">
              <a:alpha val="88000"/>
            </a:schemeClr>
          </a:solidFill>
          <a:ln w="12700">
            <a:miter lim="400000"/>
          </a:ln>
          <a:effectLst>
            <a:outerShdw sx="100000" sy="100000" kx="0" ky="0" algn="b" rotWithShape="0" blurRad="63500" dist="25400" dir="5400000">
              <a:srgbClr val="000000"/>
            </a:outerShdw>
          </a:effectLst>
        </p:spPr>
        <p:txBody>
          <a:bodyPr tIns="91439" bIns="91439" anchor="ctr"/>
          <a:lstStyle/>
          <a:p>
            <a:pPr algn="l" defTabSz="1285875">
              <a:defRPr sz="3200">
                <a:solidFill>
                  <a:srgbClr val="000000"/>
                </a:solidFill>
                <a:uFillTx/>
                <a:latin typeface="Arial"/>
                <a:ea typeface="Arial"/>
                <a:cs typeface="Arial"/>
                <a:sym typeface="Arial"/>
              </a:defRPr>
            </a:pPr>
          </a:p>
        </p:txBody>
      </p:sp>
      <p:sp>
        <p:nvSpPr>
          <p:cNvPr id="520" name="Shape 520"/>
          <p:cNvSpPr/>
          <p:nvPr/>
        </p:nvSpPr>
        <p:spPr>
          <a:xfrm>
            <a:off x="2989810" y="5647101"/>
            <a:ext cx="19656984" cy="3669793"/>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defTabSz="642937">
              <a:lnSpc>
                <a:spcPct val="117999"/>
              </a:lnSpc>
              <a:defRPr b="1" sz="3900">
                <a:solidFill>
                  <a:srgbClr val="FFFFFF"/>
                </a:solidFill>
                <a:uFillTx/>
              </a:defRPr>
            </a:pPr>
            <a:r>
              <a:t>NSTX-U capabilities has considerable boundary shaping flexibility, including large range in triangularity, elongation, proximity to double-null, and squareness</a:t>
            </a:r>
          </a:p>
          <a:p>
            <a:pPr defTabSz="642937">
              <a:lnSpc>
                <a:spcPct val="117999"/>
              </a:lnSpc>
              <a:defRPr b="1" sz="3900">
                <a:solidFill>
                  <a:srgbClr val="FFFFFF"/>
                </a:solidFill>
                <a:uFillTx/>
              </a:defRPr>
            </a:pPr>
            <a:r>
              <a:t>NSTX-U is optimized at high triangularity, complimentary to MAST-U which is optimized at low triangularity for super-X diverter studies</a:t>
            </a:r>
          </a:p>
          <a:p>
            <a:pPr defTabSz="642937">
              <a:lnSpc>
                <a:spcPct val="117999"/>
              </a:lnSpc>
              <a:defRPr b="1" sz="3900">
                <a:solidFill>
                  <a:srgbClr val="FFFFFF"/>
                </a:solidFill>
                <a:uFillTx/>
              </a:defRPr>
            </a:pPr>
            <a:r>
              <a:t>NSTX-U and MAST-U can collaborate on extending EPED to low R/a</a:t>
            </a:r>
          </a:p>
        </p:txBody>
      </p:sp>
    </p:spTree>
  </p:cSld>
  <p:clrMapOvr>
    <a:masterClrMapping/>
  </p:clrMapOvr>
  <p:transition xmlns:p14="http://schemas.microsoft.com/office/powerpoint/2010/main" spd="med" advClick="1" p14:dur="1000"/>
</p:sld>
</file>

<file path=ppt/slides/slide42.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524" name="Shape 524"/>
          <p:cNvSpPr/>
          <p:nvPr>
            <p:ph type="title"/>
          </p:nvPr>
        </p:nvSpPr>
        <p:spPr>
          <a:prstGeom prst="rect">
            <a:avLst/>
          </a:prstGeom>
        </p:spPr>
        <p:txBody>
          <a:bodyPr/>
          <a:lstStyle>
            <a:lvl1pPr defTabSz="887253">
              <a:defRPr sz="7037"/>
            </a:lvl1pPr>
          </a:lstStyle>
          <a:p>
            <a:pPr/>
            <a:r>
              <a:t>Can enhanced pedestal stability be achieved and understood in NSTX-U?</a:t>
            </a:r>
          </a:p>
        </p:txBody>
      </p:sp>
      <p:sp>
        <p:nvSpPr>
          <p:cNvPr id="525" name="Shape 525"/>
          <p:cNvSpPr/>
          <p:nvPr>
            <p:ph type="body" idx="1"/>
          </p:nvPr>
        </p:nvSpPr>
        <p:spPr>
          <a:xfrm>
            <a:off x="68513" y="2653627"/>
            <a:ext cx="16220592" cy="9907427"/>
          </a:xfrm>
          <a:prstGeom prst="rect">
            <a:avLst/>
          </a:prstGeom>
        </p:spPr>
        <p:txBody>
          <a:bodyPr/>
          <a:lstStyle/>
          <a:p>
            <a:pPr marL="240356" indent="-240356" defTabSz="1183005">
              <a:spcBef>
                <a:spcPts val="800"/>
              </a:spcBef>
              <a:defRPr sz="4692"/>
            </a:pPr>
          </a:p>
          <a:p>
            <a:pPr marL="240356" indent="-240356" defTabSz="1183005">
              <a:spcBef>
                <a:spcPts val="800"/>
              </a:spcBef>
              <a:defRPr b="1" sz="4692"/>
            </a:pPr>
            <a:r>
              <a:t>How robust is the super H-mode channel measured in DIII-D and is there an access path at low R/a, which has stronger shaping naturally? </a:t>
            </a:r>
          </a:p>
          <a:p>
            <a:pPr lvl="1" marL="450668" indent="-240356" defTabSz="1183005">
              <a:spcBef>
                <a:spcPts val="800"/>
              </a:spcBef>
              <a:buChar char="-"/>
              <a:defRPr sz="4692"/>
            </a:pPr>
            <a:r>
              <a:t>Previous ELITE calculations have shown a super H-mode like channel in NSTX;</a:t>
            </a:r>
          </a:p>
          <a:p>
            <a:pPr lvl="1" marL="450668" indent="-240356" defTabSz="1183005">
              <a:spcBef>
                <a:spcPts val="800"/>
              </a:spcBef>
              <a:buChar char="-"/>
              <a:defRPr sz="4692"/>
            </a:pPr>
          </a:p>
          <a:p>
            <a:pPr marL="240356" indent="-240356" defTabSz="1183005">
              <a:spcBef>
                <a:spcPts val="800"/>
              </a:spcBef>
              <a:defRPr b="1" sz="4692"/>
            </a:pPr>
          </a:p>
          <a:p>
            <a:pPr marL="240356" indent="-240356" defTabSz="1183005">
              <a:spcBef>
                <a:spcPts val="800"/>
              </a:spcBef>
              <a:defRPr b="1" sz="4692"/>
            </a:pPr>
          </a:p>
          <a:p>
            <a:pPr marL="240356" indent="-240356" defTabSz="1183005">
              <a:spcBef>
                <a:spcPts val="800"/>
              </a:spcBef>
              <a:defRPr b="1" sz="4692"/>
            </a:pPr>
            <a:r>
              <a:t>Can Enhanced Pedestal H-mode, which was observed in NSTX, be obtained for long pulse in NSTX-U?</a:t>
            </a:r>
          </a:p>
          <a:p>
            <a:pPr lvl="3" marL="871292" indent="-240356" defTabSz="1183005">
              <a:spcBef>
                <a:spcPts val="800"/>
              </a:spcBef>
              <a:buChar char="-"/>
              <a:defRPr sz="4692">
                <a:solidFill>
                  <a:srgbClr val="0433FF"/>
                </a:solidFill>
              </a:defRPr>
            </a:pPr>
            <a:r>
              <a:t>High pedestal Ti, Te, stable beta-N; H98 </a:t>
            </a:r>
            <a:r>
              <a:rPr u="sng"/>
              <a:t>&lt;</a:t>
            </a:r>
            <a:r>
              <a:t> 1.8</a:t>
            </a:r>
          </a:p>
        </p:txBody>
      </p:sp>
      <p:sp>
        <p:nvSpPr>
          <p:cNvPr id="526" name="Shape 52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7" name="droppedImage.pdf"/>
          <p:cNvPicPr>
            <a:picLocks noChangeAspect="1"/>
          </p:cNvPicPr>
          <p:nvPr/>
        </p:nvPicPr>
        <p:blipFill>
          <a:blip r:embed="rId2">
            <a:extLst/>
          </a:blip>
          <a:stretch>
            <a:fillRect/>
          </a:stretch>
        </p:blipFill>
        <p:spPr>
          <a:xfrm>
            <a:off x="17259779" y="7970306"/>
            <a:ext cx="6134552" cy="4875355"/>
          </a:xfrm>
          <a:prstGeom prst="rect">
            <a:avLst/>
          </a:prstGeom>
          <a:ln w="12700"/>
        </p:spPr>
      </p:pic>
      <p:sp>
        <p:nvSpPr>
          <p:cNvPr id="528" name="Shape 528"/>
          <p:cNvSpPr/>
          <p:nvPr/>
        </p:nvSpPr>
        <p:spPr>
          <a:xfrm>
            <a:off x="18761713" y="11776458"/>
            <a:ext cx="4193097" cy="951617"/>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lvl1pPr algn="l" defTabSz="1285875">
              <a:spcBef>
                <a:spcPts val="900"/>
              </a:spcBef>
              <a:defRPr b="1" sz="3200">
                <a:solidFill>
                  <a:srgbClr val="000000"/>
                </a:solidFill>
                <a:uFillTx/>
              </a:defRPr>
            </a:lvl1pPr>
          </a:lstStyle>
          <a:p>
            <a:pPr/>
            <a:r>
              <a:t>Maingi PRL 2010</a:t>
            </a:r>
          </a:p>
        </p:txBody>
      </p:sp>
      <p:pic>
        <p:nvPicPr>
          <p:cNvPr id="529" name="pasted-image.png"/>
          <p:cNvPicPr>
            <a:picLocks noChangeAspect="1"/>
          </p:cNvPicPr>
          <p:nvPr/>
        </p:nvPicPr>
        <p:blipFill>
          <a:blip r:embed="rId3">
            <a:extLst/>
          </a:blip>
          <a:stretch>
            <a:fillRect/>
          </a:stretch>
        </p:blipFill>
        <p:spPr>
          <a:xfrm>
            <a:off x="17185972" y="2653627"/>
            <a:ext cx="6672495" cy="5020060"/>
          </a:xfrm>
          <a:prstGeom prst="rect">
            <a:avLst/>
          </a:prstGeom>
          <a:ln w="12700">
            <a:miter lim="400000"/>
          </a:ln>
        </p:spPr>
      </p:pic>
      <p:sp>
        <p:nvSpPr>
          <p:cNvPr id="530" name="Shape 530"/>
          <p:cNvSpPr/>
          <p:nvPr/>
        </p:nvSpPr>
        <p:spPr>
          <a:xfrm>
            <a:off x="18972282" y="10152188"/>
            <a:ext cx="4193097" cy="951617"/>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algn="l" defTabSz="1208722">
              <a:spcBef>
                <a:spcPts val="800"/>
              </a:spcBef>
              <a:defRPr sz="3008">
                <a:solidFill>
                  <a:srgbClr val="000000"/>
                </a:solidFill>
                <a:uFillTx/>
              </a:defRPr>
            </a:pPr>
            <a:r>
              <a:rPr>
                <a:solidFill>
                  <a:srgbClr val="0089FF"/>
                </a:solidFill>
                <a:uFill>
                  <a:solidFill>
                    <a:srgbClr val="FF2600"/>
                  </a:solidFill>
                </a:uFill>
              </a:rPr>
              <a:t>H-mode</a:t>
            </a:r>
            <a:r>
              <a:rPr>
                <a:uFill>
                  <a:solidFill>
                    <a:srgbClr val="000000"/>
                  </a:solidFill>
                </a:uFill>
              </a:rPr>
              <a:t>   </a:t>
            </a:r>
            <a:r>
              <a:rPr>
                <a:solidFill>
                  <a:srgbClr val="FF4C00"/>
                </a:solidFill>
                <a:uFill>
                  <a:solidFill>
                    <a:srgbClr val="FF4C00"/>
                  </a:solidFill>
                </a:uFill>
              </a:rPr>
              <a:t> </a:t>
            </a:r>
            <a:r>
              <a:rPr>
                <a:solidFill>
                  <a:srgbClr val="FF2600"/>
                </a:solidFill>
                <a:uFill>
                  <a:solidFill>
                    <a:srgbClr val="000000"/>
                  </a:solidFill>
                </a:uFill>
              </a:rPr>
              <a:t>EP H-mode</a:t>
            </a:r>
          </a:p>
        </p:txBody>
      </p:sp>
      <p:sp>
        <p:nvSpPr>
          <p:cNvPr id="531" name="Shape 531"/>
          <p:cNvSpPr/>
          <p:nvPr/>
        </p:nvSpPr>
        <p:spPr>
          <a:xfrm>
            <a:off x="18425672" y="6170204"/>
            <a:ext cx="4193097" cy="951617"/>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lvl1pPr algn="l" defTabSz="1285875">
              <a:spcBef>
                <a:spcPts val="900"/>
              </a:spcBef>
              <a:defRPr b="1" sz="3200">
                <a:solidFill>
                  <a:srgbClr val="FFFFFF"/>
                </a:solidFill>
                <a:uFillTx/>
              </a:defRPr>
            </a:lvl1pPr>
          </a:lstStyle>
          <a:p>
            <a:pPr/>
            <a:r>
              <a:t>Solomon PRL 2014</a:t>
            </a:r>
          </a:p>
        </p:txBody>
      </p:sp>
    </p:spTree>
  </p:cSld>
  <p:clrMapOvr>
    <a:masterClrMapping/>
  </p:clrMapOvr>
  <p:transition xmlns:p14="http://schemas.microsoft.com/office/powerpoint/2010/main" spd="med" advClick="1" p14:dur="1000"/>
</p:sld>
</file>

<file path=ppt/slides/slide43.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533" name="Shape 533"/>
          <p:cNvSpPr/>
          <p:nvPr>
            <p:ph type="title"/>
          </p:nvPr>
        </p:nvSpPr>
        <p:spPr>
          <a:prstGeom prst="rect">
            <a:avLst/>
          </a:prstGeom>
        </p:spPr>
        <p:txBody>
          <a:bodyPr/>
          <a:lstStyle>
            <a:lvl1pPr defTabSz="835818">
              <a:defRPr sz="6629"/>
            </a:lvl1pPr>
          </a:lstStyle>
          <a:p>
            <a:pPr/>
            <a:r>
              <a:t>ELM destabilization physics: what are the physics and limits to ELM triggering/pacing within a stable H-mode pedestal? </a:t>
            </a:r>
          </a:p>
        </p:txBody>
      </p:sp>
      <p:sp>
        <p:nvSpPr>
          <p:cNvPr id="534" name="Shape 534"/>
          <p:cNvSpPr/>
          <p:nvPr>
            <p:ph type="body" sz="half" idx="1"/>
          </p:nvPr>
        </p:nvSpPr>
        <p:spPr>
          <a:xfrm>
            <a:off x="176679" y="2813697"/>
            <a:ext cx="12662690" cy="9902267"/>
          </a:xfrm>
          <a:prstGeom prst="rect">
            <a:avLst/>
          </a:prstGeom>
        </p:spPr>
        <p:txBody>
          <a:bodyPr/>
          <a:lstStyle/>
          <a:p>
            <a:pPr>
              <a:defRPr b="1" sz="3300"/>
            </a:pPr>
            <a:r>
              <a:t>A baseline ELM mitigation strategy in ITER is ELM pacing at frequency greater than the natural frequency, and hoping that ELM energy ~ 1/ f</a:t>
            </a:r>
            <a:r>
              <a:rPr baseline="-5999"/>
              <a:t>ELM</a:t>
            </a:r>
          </a:p>
          <a:p>
            <a:pPr lvl="2" marL="762000" indent="-304800">
              <a:buChar char="–"/>
              <a:defRPr sz="3300">
                <a:solidFill>
                  <a:srgbClr val="0433FF"/>
                </a:solidFill>
              </a:defRPr>
            </a:pPr>
            <a:r>
              <a:t>ITER desires 20-50x ELM size reduction</a:t>
            </a:r>
          </a:p>
          <a:p>
            <a:pPr>
              <a:defRPr sz="3300"/>
            </a:pPr>
          </a:p>
          <a:p>
            <a:pPr>
              <a:defRPr sz="3300"/>
            </a:pPr>
          </a:p>
          <a:p>
            <a:pPr>
              <a:defRPr sz="3300"/>
            </a:pPr>
          </a:p>
          <a:p>
            <a:pPr>
              <a:defRPr sz="3300"/>
            </a:pPr>
          </a:p>
          <a:p>
            <a:pPr>
              <a:defRPr b="1" sz="3300"/>
            </a:pPr>
            <a:r>
              <a:t>DIII-D: ELM peak heat flux ~ 1/ f</a:t>
            </a:r>
            <a:r>
              <a:rPr baseline="-5999"/>
              <a:t>ELM  </a:t>
            </a:r>
            <a:r>
              <a:t>sometimes</a:t>
            </a:r>
          </a:p>
          <a:p>
            <a:pPr lvl="1">
              <a:defRPr sz="3300"/>
            </a:pPr>
            <a:r>
              <a:t>What physics governs ELM triggering in stable pedestals?</a:t>
            </a:r>
          </a:p>
          <a:p>
            <a:pPr lvl="1">
              <a:defRPr sz="3300"/>
            </a:pPr>
            <a:r>
              <a:t>When are there deviations from q ~ 1/f</a:t>
            </a:r>
            <a:r>
              <a:rPr baseline="-5999"/>
              <a:t>ELM</a:t>
            </a:r>
            <a:r>
              <a:t>?</a:t>
            </a:r>
          </a:p>
          <a:p>
            <a:pPr lvl="1">
              <a:defRPr sz="3300"/>
            </a:pPr>
            <a:r>
              <a:t>Are there physics differences between triggering by pellets/granules, vertical jogs, and magnetic perturbations?</a:t>
            </a:r>
          </a:p>
        </p:txBody>
      </p:sp>
      <p:sp>
        <p:nvSpPr>
          <p:cNvPr id="535" name="Shape 53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6" name="pasted-image.png"/>
          <p:cNvPicPr>
            <a:picLocks noChangeAspect="1"/>
          </p:cNvPicPr>
          <p:nvPr/>
        </p:nvPicPr>
        <p:blipFill>
          <a:blip r:embed="rId2">
            <a:extLst/>
          </a:blip>
          <a:stretch>
            <a:fillRect/>
          </a:stretch>
        </p:blipFill>
        <p:spPr>
          <a:xfrm>
            <a:off x="12880966" y="7780018"/>
            <a:ext cx="5323517" cy="5113746"/>
          </a:xfrm>
          <a:prstGeom prst="rect">
            <a:avLst/>
          </a:prstGeom>
          <a:ln w="12700">
            <a:miter lim="400000"/>
          </a:ln>
        </p:spPr>
      </p:pic>
      <p:pic>
        <p:nvPicPr>
          <p:cNvPr id="537" name="pasted-image.png"/>
          <p:cNvPicPr>
            <a:picLocks noChangeAspect="1"/>
          </p:cNvPicPr>
          <p:nvPr/>
        </p:nvPicPr>
        <p:blipFill>
          <a:blip r:embed="rId3">
            <a:extLst/>
          </a:blip>
          <a:stretch>
            <a:fillRect/>
          </a:stretch>
        </p:blipFill>
        <p:spPr>
          <a:xfrm>
            <a:off x="18531502" y="7674138"/>
            <a:ext cx="5084381" cy="5113747"/>
          </a:xfrm>
          <a:prstGeom prst="rect">
            <a:avLst/>
          </a:prstGeom>
          <a:ln w="12700">
            <a:miter lim="400000"/>
          </a:ln>
        </p:spPr>
      </p:pic>
      <p:sp>
        <p:nvSpPr>
          <p:cNvPr id="538" name="Shape 538"/>
          <p:cNvSpPr/>
          <p:nvPr/>
        </p:nvSpPr>
        <p:spPr>
          <a:xfrm>
            <a:off x="14452035" y="9336549"/>
            <a:ext cx="4193097" cy="1207652"/>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algn="l" defTabSz="1183005">
              <a:spcBef>
                <a:spcPts val="800"/>
              </a:spcBef>
              <a:defRPr sz="2944">
                <a:solidFill>
                  <a:srgbClr val="000000"/>
                </a:solidFill>
                <a:uFillTx/>
              </a:defRPr>
            </a:pPr>
            <a:r>
              <a:t>High torque</a:t>
            </a:r>
          </a:p>
          <a:p>
            <a:pPr algn="l" defTabSz="1183005">
              <a:spcBef>
                <a:spcPts val="800"/>
              </a:spcBef>
              <a:defRPr b="1" sz="2944">
                <a:solidFill>
                  <a:srgbClr val="000000"/>
                </a:solidFill>
                <a:uFillTx/>
              </a:defRPr>
            </a:pPr>
            <a:r>
              <a:t>Bortolon NF 2016</a:t>
            </a:r>
          </a:p>
        </p:txBody>
      </p:sp>
      <p:pic>
        <p:nvPicPr>
          <p:cNvPr id="539" name="pasted-image.png"/>
          <p:cNvPicPr>
            <a:picLocks noChangeAspect="1"/>
          </p:cNvPicPr>
          <p:nvPr/>
        </p:nvPicPr>
        <p:blipFill>
          <a:blip r:embed="rId4">
            <a:extLst/>
          </a:blip>
          <a:stretch>
            <a:fillRect/>
          </a:stretch>
        </p:blipFill>
        <p:spPr>
          <a:xfrm>
            <a:off x="19344161" y="2838798"/>
            <a:ext cx="4267201" cy="4664658"/>
          </a:xfrm>
          <a:prstGeom prst="rect">
            <a:avLst/>
          </a:prstGeom>
          <a:ln w="12700">
            <a:miter lim="400000"/>
          </a:ln>
        </p:spPr>
      </p:pic>
      <p:sp>
        <p:nvSpPr>
          <p:cNvPr id="540" name="Shape 540"/>
          <p:cNvSpPr/>
          <p:nvPr/>
        </p:nvSpPr>
        <p:spPr>
          <a:xfrm>
            <a:off x="20792268" y="9336549"/>
            <a:ext cx="4193097" cy="1207652"/>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algn="l" defTabSz="1183005">
              <a:spcBef>
                <a:spcPts val="800"/>
              </a:spcBef>
              <a:defRPr sz="2944">
                <a:solidFill>
                  <a:srgbClr val="000000"/>
                </a:solidFill>
                <a:uFillTx/>
              </a:defRPr>
            </a:pPr>
            <a:r>
              <a:t>ITER baseline</a:t>
            </a:r>
          </a:p>
          <a:p>
            <a:pPr algn="l" defTabSz="1183005">
              <a:spcBef>
                <a:spcPts val="800"/>
              </a:spcBef>
              <a:defRPr b="1" sz="2944">
                <a:solidFill>
                  <a:srgbClr val="000000"/>
                </a:solidFill>
                <a:uFillTx/>
              </a:defRPr>
            </a:pPr>
            <a:r>
              <a:t>Bortolon NME 2017</a:t>
            </a:r>
          </a:p>
        </p:txBody>
      </p:sp>
      <p:sp>
        <p:nvSpPr>
          <p:cNvPr id="541" name="Shape 541"/>
          <p:cNvSpPr/>
          <p:nvPr/>
        </p:nvSpPr>
        <p:spPr>
          <a:xfrm>
            <a:off x="20125396" y="6254174"/>
            <a:ext cx="4193097" cy="1207652"/>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algn="l" defTabSz="1183005">
              <a:spcBef>
                <a:spcPts val="800"/>
              </a:spcBef>
              <a:defRPr sz="2944">
                <a:solidFill>
                  <a:srgbClr val="000000"/>
                </a:solidFill>
                <a:uFillTx/>
              </a:defRPr>
            </a:pPr>
            <a:r>
              <a:t>Pellet ELM trigger</a:t>
            </a:r>
          </a:p>
          <a:p>
            <a:pPr algn="l" defTabSz="1183005">
              <a:spcBef>
                <a:spcPts val="800"/>
              </a:spcBef>
              <a:defRPr b="1" sz="2944">
                <a:solidFill>
                  <a:srgbClr val="000000"/>
                </a:solidFill>
                <a:uFillTx/>
              </a:defRPr>
            </a:pPr>
            <a:r>
              <a:t>Baylor JNM 2015</a:t>
            </a:r>
          </a:p>
        </p:txBody>
      </p:sp>
      <p:pic>
        <p:nvPicPr>
          <p:cNvPr id="542" name="pasted-image.png"/>
          <p:cNvPicPr>
            <a:picLocks noChangeAspect="1"/>
          </p:cNvPicPr>
          <p:nvPr/>
        </p:nvPicPr>
        <p:blipFill>
          <a:blip r:embed="rId5">
            <a:extLst/>
          </a:blip>
          <a:stretch>
            <a:fillRect/>
          </a:stretch>
        </p:blipFill>
        <p:spPr>
          <a:xfrm>
            <a:off x="13505541" y="2888660"/>
            <a:ext cx="5953682" cy="4664657"/>
          </a:xfrm>
          <a:prstGeom prst="rect">
            <a:avLst/>
          </a:prstGeom>
          <a:ln w="12700">
            <a:miter lim="400000"/>
          </a:ln>
        </p:spPr>
      </p:pic>
      <p:sp>
        <p:nvSpPr>
          <p:cNvPr id="543" name="Shape 543"/>
          <p:cNvSpPr/>
          <p:nvPr/>
        </p:nvSpPr>
        <p:spPr>
          <a:xfrm>
            <a:off x="14809480" y="4464687"/>
            <a:ext cx="4193097" cy="1207652"/>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lvl1pPr algn="l" defTabSz="1285875">
              <a:spcBef>
                <a:spcPts val="900"/>
              </a:spcBef>
              <a:defRPr b="1" sz="3200">
                <a:solidFill>
                  <a:srgbClr val="000000"/>
                </a:solidFill>
                <a:uFillTx/>
              </a:defRPr>
            </a:lvl1pPr>
          </a:lstStyle>
          <a:p>
            <a:pPr/>
            <a:r>
              <a:t>Loarte NF 2014</a:t>
            </a:r>
          </a:p>
        </p:txBody>
      </p:sp>
    </p:spTree>
  </p:cSld>
  <p:clrMapOvr>
    <a:masterClrMapping/>
  </p:clrMapOvr>
  <p:transition xmlns:p14="http://schemas.microsoft.com/office/powerpoint/2010/main" spd="med" advClick="1" p14:dur="1000"/>
</p:sld>
</file>

<file path=ppt/slides/slide44.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545" name="Shape 545"/>
          <p:cNvSpPr/>
          <p:nvPr>
            <p:ph type="title"/>
          </p:nvPr>
        </p:nvSpPr>
        <p:spPr>
          <a:prstGeom prst="rect">
            <a:avLst/>
          </a:prstGeom>
        </p:spPr>
        <p:txBody>
          <a:bodyPr/>
          <a:lstStyle>
            <a:lvl1pPr defTabSz="835818">
              <a:defRPr sz="6629"/>
            </a:lvl1pPr>
          </a:lstStyle>
          <a:p>
            <a:pPr/>
            <a:r>
              <a:t>ELM destabilization physics: what are the physics and limits to ELM triggering/pacing within a stable H-mode pedestal? </a:t>
            </a:r>
          </a:p>
        </p:txBody>
      </p:sp>
      <p:sp>
        <p:nvSpPr>
          <p:cNvPr id="546" name="Shape 546"/>
          <p:cNvSpPr/>
          <p:nvPr>
            <p:ph type="body" sz="half" idx="1"/>
          </p:nvPr>
        </p:nvSpPr>
        <p:spPr>
          <a:xfrm>
            <a:off x="176679" y="2813697"/>
            <a:ext cx="12662690" cy="9902267"/>
          </a:xfrm>
          <a:prstGeom prst="rect">
            <a:avLst/>
          </a:prstGeom>
        </p:spPr>
        <p:txBody>
          <a:bodyPr/>
          <a:lstStyle/>
          <a:p>
            <a:pPr>
              <a:defRPr b="1" sz="3300"/>
            </a:pPr>
            <a:r>
              <a:t>A baseline ELM mitigation strategy in ITER is ELM pacing at frequency greater than the natural frequency, and hoping that ELM energy ~ 1/ f</a:t>
            </a:r>
            <a:r>
              <a:rPr baseline="-5999"/>
              <a:t>ELM</a:t>
            </a:r>
          </a:p>
          <a:p>
            <a:pPr lvl="2" marL="762000" indent="-304800">
              <a:buChar char="–"/>
              <a:defRPr sz="3300">
                <a:solidFill>
                  <a:srgbClr val="0433FF"/>
                </a:solidFill>
              </a:defRPr>
            </a:pPr>
            <a:r>
              <a:t>ITER desires 20-50x ELM size reduction</a:t>
            </a:r>
          </a:p>
          <a:p>
            <a:pPr>
              <a:defRPr sz="3300"/>
            </a:pPr>
          </a:p>
          <a:p>
            <a:pPr>
              <a:defRPr sz="3300"/>
            </a:pPr>
          </a:p>
          <a:p>
            <a:pPr>
              <a:defRPr sz="3300"/>
            </a:pPr>
          </a:p>
          <a:p>
            <a:pPr>
              <a:defRPr sz="3300"/>
            </a:pPr>
          </a:p>
          <a:p>
            <a:pPr>
              <a:defRPr b="1" sz="3300"/>
            </a:pPr>
            <a:r>
              <a:t>DIII-D: ELM peak heat flux ~ 1/ f</a:t>
            </a:r>
            <a:r>
              <a:rPr baseline="-5999"/>
              <a:t>ELM  </a:t>
            </a:r>
            <a:r>
              <a:t>sometimes</a:t>
            </a:r>
          </a:p>
          <a:p>
            <a:pPr lvl="1">
              <a:defRPr sz="3300"/>
            </a:pPr>
            <a:r>
              <a:t>What physics governs ELM triggering in stable pedestals?</a:t>
            </a:r>
          </a:p>
          <a:p>
            <a:pPr lvl="1">
              <a:defRPr sz="3300"/>
            </a:pPr>
            <a:r>
              <a:t>When are there deviations from q ~ 1/f</a:t>
            </a:r>
            <a:r>
              <a:rPr baseline="-5999"/>
              <a:t>ELM</a:t>
            </a:r>
            <a:r>
              <a:t>?</a:t>
            </a:r>
          </a:p>
          <a:p>
            <a:pPr lvl="1">
              <a:defRPr sz="3300"/>
            </a:pPr>
            <a:r>
              <a:t>Are there physics differences between triggering by pellets/granules, vertical jogs, and magnetic perturbations?</a:t>
            </a:r>
          </a:p>
        </p:txBody>
      </p:sp>
      <p:sp>
        <p:nvSpPr>
          <p:cNvPr id="547" name="Shape 54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8" name="pasted-image.png"/>
          <p:cNvPicPr>
            <a:picLocks noChangeAspect="1"/>
          </p:cNvPicPr>
          <p:nvPr/>
        </p:nvPicPr>
        <p:blipFill>
          <a:blip r:embed="rId2">
            <a:extLst/>
          </a:blip>
          <a:stretch>
            <a:fillRect/>
          </a:stretch>
        </p:blipFill>
        <p:spPr>
          <a:xfrm>
            <a:off x="12880966" y="7780018"/>
            <a:ext cx="5323517" cy="5113746"/>
          </a:xfrm>
          <a:prstGeom prst="rect">
            <a:avLst/>
          </a:prstGeom>
          <a:ln w="12700">
            <a:miter lim="400000"/>
          </a:ln>
        </p:spPr>
      </p:pic>
      <p:pic>
        <p:nvPicPr>
          <p:cNvPr id="549" name="pasted-image.png"/>
          <p:cNvPicPr>
            <a:picLocks noChangeAspect="1"/>
          </p:cNvPicPr>
          <p:nvPr/>
        </p:nvPicPr>
        <p:blipFill>
          <a:blip r:embed="rId3">
            <a:extLst/>
          </a:blip>
          <a:stretch>
            <a:fillRect/>
          </a:stretch>
        </p:blipFill>
        <p:spPr>
          <a:xfrm>
            <a:off x="18531502" y="7674138"/>
            <a:ext cx="5084381" cy="5113747"/>
          </a:xfrm>
          <a:prstGeom prst="rect">
            <a:avLst/>
          </a:prstGeom>
          <a:ln w="12700">
            <a:miter lim="400000"/>
          </a:ln>
        </p:spPr>
      </p:pic>
      <p:sp>
        <p:nvSpPr>
          <p:cNvPr id="550" name="Shape 550"/>
          <p:cNvSpPr/>
          <p:nvPr/>
        </p:nvSpPr>
        <p:spPr>
          <a:xfrm>
            <a:off x="14452035" y="9336549"/>
            <a:ext cx="4193097" cy="1207652"/>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algn="l" defTabSz="1183005">
              <a:spcBef>
                <a:spcPts val="800"/>
              </a:spcBef>
              <a:defRPr sz="2944">
                <a:solidFill>
                  <a:srgbClr val="000000"/>
                </a:solidFill>
                <a:uFillTx/>
              </a:defRPr>
            </a:pPr>
            <a:r>
              <a:t>High torque</a:t>
            </a:r>
          </a:p>
          <a:p>
            <a:pPr algn="l" defTabSz="1183005">
              <a:spcBef>
                <a:spcPts val="800"/>
              </a:spcBef>
              <a:defRPr b="1" sz="2944">
                <a:solidFill>
                  <a:srgbClr val="000000"/>
                </a:solidFill>
                <a:uFillTx/>
              </a:defRPr>
            </a:pPr>
            <a:r>
              <a:t>Bortolon NF 2016</a:t>
            </a:r>
          </a:p>
        </p:txBody>
      </p:sp>
      <p:pic>
        <p:nvPicPr>
          <p:cNvPr id="551" name="pasted-image.png"/>
          <p:cNvPicPr>
            <a:picLocks noChangeAspect="1"/>
          </p:cNvPicPr>
          <p:nvPr/>
        </p:nvPicPr>
        <p:blipFill>
          <a:blip r:embed="rId4">
            <a:extLst/>
          </a:blip>
          <a:stretch>
            <a:fillRect/>
          </a:stretch>
        </p:blipFill>
        <p:spPr>
          <a:xfrm>
            <a:off x="19344161" y="2838798"/>
            <a:ext cx="4267201" cy="4664658"/>
          </a:xfrm>
          <a:prstGeom prst="rect">
            <a:avLst/>
          </a:prstGeom>
          <a:ln w="12700">
            <a:miter lim="400000"/>
          </a:ln>
        </p:spPr>
      </p:pic>
      <p:sp>
        <p:nvSpPr>
          <p:cNvPr id="552" name="Shape 552"/>
          <p:cNvSpPr/>
          <p:nvPr/>
        </p:nvSpPr>
        <p:spPr>
          <a:xfrm>
            <a:off x="20792268" y="9336549"/>
            <a:ext cx="4193097" cy="1207652"/>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algn="l" defTabSz="1183005">
              <a:spcBef>
                <a:spcPts val="800"/>
              </a:spcBef>
              <a:defRPr sz="2944">
                <a:solidFill>
                  <a:srgbClr val="000000"/>
                </a:solidFill>
                <a:uFillTx/>
              </a:defRPr>
            </a:pPr>
            <a:r>
              <a:t>ITER baseline</a:t>
            </a:r>
          </a:p>
          <a:p>
            <a:pPr algn="l" defTabSz="1183005">
              <a:spcBef>
                <a:spcPts val="800"/>
              </a:spcBef>
              <a:defRPr b="1" sz="2944">
                <a:solidFill>
                  <a:srgbClr val="000000"/>
                </a:solidFill>
                <a:uFillTx/>
              </a:defRPr>
            </a:pPr>
            <a:r>
              <a:t>Bortolon NME 2017</a:t>
            </a:r>
          </a:p>
        </p:txBody>
      </p:sp>
      <p:sp>
        <p:nvSpPr>
          <p:cNvPr id="553" name="Shape 553"/>
          <p:cNvSpPr/>
          <p:nvPr/>
        </p:nvSpPr>
        <p:spPr>
          <a:xfrm>
            <a:off x="20125396" y="6254174"/>
            <a:ext cx="4193097" cy="1207652"/>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algn="l" defTabSz="1183005">
              <a:spcBef>
                <a:spcPts val="800"/>
              </a:spcBef>
              <a:defRPr sz="2944">
                <a:solidFill>
                  <a:srgbClr val="000000"/>
                </a:solidFill>
                <a:uFillTx/>
              </a:defRPr>
            </a:pPr>
            <a:r>
              <a:t>Pellet ELM trigger</a:t>
            </a:r>
          </a:p>
          <a:p>
            <a:pPr algn="l" defTabSz="1183005">
              <a:spcBef>
                <a:spcPts val="800"/>
              </a:spcBef>
              <a:defRPr b="1" sz="2944">
                <a:solidFill>
                  <a:srgbClr val="000000"/>
                </a:solidFill>
                <a:uFillTx/>
              </a:defRPr>
            </a:pPr>
            <a:r>
              <a:t>Baylor JNM 2015</a:t>
            </a:r>
          </a:p>
        </p:txBody>
      </p:sp>
      <p:pic>
        <p:nvPicPr>
          <p:cNvPr id="554" name="pasted-image.png"/>
          <p:cNvPicPr>
            <a:picLocks noChangeAspect="1"/>
          </p:cNvPicPr>
          <p:nvPr/>
        </p:nvPicPr>
        <p:blipFill>
          <a:blip r:embed="rId5">
            <a:extLst/>
          </a:blip>
          <a:stretch>
            <a:fillRect/>
          </a:stretch>
        </p:blipFill>
        <p:spPr>
          <a:xfrm>
            <a:off x="13505541" y="2888660"/>
            <a:ext cx="5953682" cy="4664657"/>
          </a:xfrm>
          <a:prstGeom prst="rect">
            <a:avLst/>
          </a:prstGeom>
          <a:ln w="12700">
            <a:miter lim="400000"/>
          </a:ln>
        </p:spPr>
      </p:pic>
      <p:sp>
        <p:nvSpPr>
          <p:cNvPr id="555" name="Shape 555"/>
          <p:cNvSpPr/>
          <p:nvPr/>
        </p:nvSpPr>
        <p:spPr>
          <a:xfrm>
            <a:off x="14809480" y="4464687"/>
            <a:ext cx="4193097" cy="1207652"/>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lvl1pPr algn="l" defTabSz="1285875">
              <a:spcBef>
                <a:spcPts val="900"/>
              </a:spcBef>
              <a:defRPr b="1" sz="3200">
                <a:solidFill>
                  <a:srgbClr val="000000"/>
                </a:solidFill>
                <a:uFillTx/>
              </a:defRPr>
            </a:lvl1pPr>
          </a:lstStyle>
          <a:p>
            <a:pPr/>
            <a:r>
              <a:t>Loarte NF 2014</a:t>
            </a:r>
          </a:p>
        </p:txBody>
      </p:sp>
      <p:sp>
        <p:nvSpPr>
          <p:cNvPr id="556" name="Shape 556"/>
          <p:cNvSpPr/>
          <p:nvPr/>
        </p:nvSpPr>
        <p:spPr>
          <a:xfrm>
            <a:off x="2821468" y="5493076"/>
            <a:ext cx="20369677" cy="4077296"/>
          </a:xfrm>
          <a:prstGeom prst="roundRect">
            <a:avLst>
              <a:gd name="adj" fmla="val 23256"/>
            </a:avLst>
          </a:prstGeom>
          <a:solidFill>
            <a:schemeClr val="accent3">
              <a:alpha val="88000"/>
            </a:schemeClr>
          </a:solidFill>
          <a:ln w="12700">
            <a:miter lim="400000"/>
          </a:ln>
          <a:effectLst>
            <a:outerShdw sx="100000" sy="100000" kx="0" ky="0" algn="b" rotWithShape="0" blurRad="63500" dist="25400" dir="5400000">
              <a:srgbClr val="000000"/>
            </a:outerShdw>
          </a:effectLst>
        </p:spPr>
        <p:txBody>
          <a:bodyPr tIns="91439" bIns="91439" anchor="ctr"/>
          <a:lstStyle/>
          <a:p>
            <a:pPr algn="l" defTabSz="1285875">
              <a:defRPr sz="3200">
                <a:solidFill>
                  <a:srgbClr val="000000"/>
                </a:solidFill>
                <a:uFillTx/>
                <a:latin typeface="Arial"/>
                <a:ea typeface="Arial"/>
                <a:cs typeface="Arial"/>
                <a:sym typeface="Arial"/>
              </a:defRPr>
            </a:pPr>
          </a:p>
        </p:txBody>
      </p:sp>
      <p:sp>
        <p:nvSpPr>
          <p:cNvPr id="557" name="Shape 557"/>
          <p:cNvSpPr/>
          <p:nvPr/>
        </p:nvSpPr>
        <p:spPr>
          <a:xfrm>
            <a:off x="2989810" y="5647101"/>
            <a:ext cx="19656984" cy="3669793"/>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defTabSz="642937">
              <a:lnSpc>
                <a:spcPct val="117999"/>
              </a:lnSpc>
              <a:defRPr b="1" sz="3900">
                <a:solidFill>
                  <a:srgbClr val="FFFFFF"/>
                </a:solidFill>
                <a:uFillTx/>
              </a:defRPr>
            </a:pPr>
            <a:r>
              <a:t>NSTX-U will have access to ELM pacing via impurity granules and magnetic perturbations to assess the physics of extrapolation, and ready access to low ELM frequency natural ELMy H-mode</a:t>
            </a:r>
          </a:p>
          <a:p>
            <a:pPr defTabSz="642937">
              <a:lnSpc>
                <a:spcPct val="117999"/>
              </a:lnSpc>
              <a:defRPr b="1" sz="3900">
                <a:solidFill>
                  <a:srgbClr val="FFFFFF"/>
                </a:solidFill>
                <a:uFillTx/>
              </a:defRPr>
            </a:pPr>
            <a:r>
              <a:t>Can also do vertical jogs</a:t>
            </a:r>
          </a:p>
          <a:p>
            <a:pPr defTabSz="642937">
              <a:lnSpc>
                <a:spcPct val="117999"/>
              </a:lnSpc>
              <a:defRPr b="1" sz="3900">
                <a:solidFill>
                  <a:srgbClr val="FFFFFF"/>
                </a:solidFill>
                <a:uFillTx/>
              </a:defRPr>
            </a:pPr>
            <a:r>
              <a:t>Pulsed burst laser Thomson for profile changes</a:t>
            </a:r>
          </a:p>
        </p:txBody>
      </p:sp>
    </p:spTree>
  </p:cSld>
  <p:clrMapOvr>
    <a:masterClrMapping/>
  </p:clrMapOvr>
  <p:transition xmlns:p14="http://schemas.microsoft.com/office/powerpoint/2010/main" spd="med" advClick="1" p14:dur="1000"/>
</p:sld>
</file>

<file path=ppt/slides/slide45.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559" name="Shape 559"/>
          <p:cNvSpPr/>
          <p:nvPr>
            <p:ph type="title"/>
          </p:nvPr>
        </p:nvSpPr>
        <p:spPr>
          <a:prstGeom prst="rect">
            <a:avLst/>
          </a:prstGeom>
        </p:spPr>
        <p:txBody>
          <a:bodyPr/>
          <a:lstStyle/>
          <a:p>
            <a:pPr/>
          </a:p>
        </p:txBody>
      </p:sp>
      <p:sp>
        <p:nvSpPr>
          <p:cNvPr id="560" name="Shape 560"/>
          <p:cNvSpPr/>
          <p:nvPr>
            <p:ph type="body" idx="1"/>
          </p:nvPr>
        </p:nvSpPr>
        <p:spPr>
          <a:prstGeom prst="rect">
            <a:avLst/>
          </a:prstGeom>
        </p:spPr>
        <p:txBody>
          <a:bodyPr/>
          <a:lstStyle/>
          <a:p>
            <a:pPr/>
          </a:p>
        </p:txBody>
      </p:sp>
      <p:sp>
        <p:nvSpPr>
          <p:cNvPr id="561" name="Shape 56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62" name="Shape 562"/>
          <p:cNvSpPr/>
          <p:nvPr/>
        </p:nvSpPr>
        <p:spPr>
          <a:xfrm>
            <a:off x="6762036" y="5896609"/>
            <a:ext cx="13849147" cy="17703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285875">
              <a:lnSpc>
                <a:spcPct val="85000"/>
              </a:lnSpc>
              <a:defRPr b="1" sz="10200">
                <a:solidFill>
                  <a:srgbClr val="0433FF"/>
                </a:solidFill>
                <a:uFillTx/>
              </a:defRPr>
            </a:lvl1pPr>
          </a:lstStyle>
          <a:p>
            <a:pPr/>
            <a:r>
              <a:t>Modeling and Theory </a:t>
            </a:r>
          </a:p>
        </p:txBody>
      </p:sp>
    </p:spTree>
  </p:cSld>
  <p:clrMapOvr>
    <a:masterClrMapping/>
  </p:clrMapOvr>
  <p:transition xmlns:p14="http://schemas.microsoft.com/office/powerpoint/2010/main" spd="med" advClick="1" p14:dur="1000"/>
</p:sld>
</file>

<file path=ppt/slides/slide46.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564" name="Shape 564"/>
          <p:cNvSpPr/>
          <p:nvPr>
            <p:ph type="title"/>
          </p:nvPr>
        </p:nvSpPr>
        <p:spPr>
          <a:prstGeom prst="rect">
            <a:avLst/>
          </a:prstGeom>
        </p:spPr>
        <p:txBody>
          <a:bodyPr/>
          <a:lstStyle>
            <a:lvl1pPr defTabSz="887253">
              <a:defRPr sz="7037"/>
            </a:lvl1pPr>
          </a:lstStyle>
          <a:p>
            <a:pPr/>
            <a:r>
              <a:t>NSTX-U could be a good validation machine for the λq bifurcation physics  </a:t>
            </a:r>
          </a:p>
        </p:txBody>
      </p:sp>
      <p:sp>
        <p:nvSpPr>
          <p:cNvPr id="565" name="Shape 56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573" name="Group 573"/>
          <p:cNvGrpSpPr/>
          <p:nvPr/>
        </p:nvGrpSpPr>
        <p:grpSpPr>
          <a:xfrm>
            <a:off x="550502" y="5371800"/>
            <a:ext cx="8076339" cy="6420573"/>
            <a:chOff x="0" y="0"/>
            <a:chExt cx="8076338" cy="6420572"/>
          </a:xfrm>
        </p:grpSpPr>
        <p:grpSp>
          <p:nvGrpSpPr>
            <p:cNvPr id="570" name="Group 570"/>
            <p:cNvGrpSpPr/>
            <p:nvPr/>
          </p:nvGrpSpPr>
          <p:grpSpPr>
            <a:xfrm>
              <a:off x="0" y="0"/>
              <a:ext cx="8076339" cy="6420573"/>
              <a:chOff x="0" y="0"/>
              <a:chExt cx="8076338" cy="6420572"/>
            </a:xfrm>
          </p:grpSpPr>
          <p:grpSp>
            <p:nvGrpSpPr>
              <p:cNvPr id="568" name="Group 568"/>
              <p:cNvGrpSpPr/>
              <p:nvPr/>
            </p:nvGrpSpPr>
            <p:grpSpPr>
              <a:xfrm>
                <a:off x="0" y="0"/>
                <a:ext cx="8076339" cy="6420573"/>
                <a:chOff x="0" y="0"/>
                <a:chExt cx="8076338" cy="6420572"/>
              </a:xfrm>
            </p:grpSpPr>
            <p:pic>
              <p:nvPicPr>
                <p:cNvPr id="566" name="image1.png"/>
                <p:cNvPicPr>
                  <a:picLocks noChangeAspect="1"/>
                </p:cNvPicPr>
                <p:nvPr/>
              </p:nvPicPr>
              <p:blipFill>
                <a:blip r:embed="rId2">
                  <a:extLst/>
                </a:blip>
                <a:stretch>
                  <a:fillRect/>
                </a:stretch>
              </p:blipFill>
              <p:spPr>
                <a:xfrm>
                  <a:off x="0" y="0"/>
                  <a:ext cx="8076339" cy="6420573"/>
                </a:xfrm>
                <a:prstGeom prst="rect">
                  <a:avLst/>
                </a:prstGeom>
                <a:ln w="12700" cap="flat">
                  <a:noFill/>
                  <a:miter lim="400000"/>
                </a:ln>
                <a:effectLst/>
              </p:spPr>
            </p:pic>
            <p:sp>
              <p:nvSpPr>
                <p:cNvPr id="567" name="Shape 567"/>
                <p:cNvSpPr/>
                <p:nvPr/>
              </p:nvSpPr>
              <p:spPr>
                <a:xfrm rot="10800000">
                  <a:off x="1850760" y="2996677"/>
                  <a:ext cx="292852" cy="252459"/>
                </a:xfrm>
                <a:prstGeom prst="triangle">
                  <a:avLst/>
                </a:prstGeom>
                <a:noFill/>
                <a:ln w="50800" cap="flat">
                  <a:solidFill>
                    <a:srgbClr val="000000"/>
                  </a:solidFill>
                  <a:prstDash val="solid"/>
                  <a:round/>
                </a:ln>
                <a:effectLst/>
              </p:spPr>
              <p:txBody>
                <a:bodyPr wrap="square" lIns="91439" tIns="91439" rIns="91439" bIns="91439" numCol="1" anchor="ctr">
                  <a:noAutofit/>
                </a:bodyPr>
                <a:lstStyle/>
                <a:p>
                  <a:pPr defTabSz="914400">
                    <a:defRPr sz="3600">
                      <a:solidFill>
                        <a:srgbClr val="FFFFFF"/>
                      </a:solidFill>
                      <a:uFillTx/>
                      <a:latin typeface="Arial"/>
                      <a:ea typeface="Arial"/>
                      <a:cs typeface="Arial"/>
                      <a:sym typeface="Arial"/>
                    </a:defRPr>
                  </a:pPr>
                </a:p>
              </p:txBody>
            </p:sp>
          </p:grpSp>
          <p:sp>
            <p:nvSpPr>
              <p:cNvPr id="569" name="Shape 569"/>
              <p:cNvSpPr/>
              <p:nvPr/>
            </p:nvSpPr>
            <p:spPr>
              <a:xfrm rot="10800000">
                <a:off x="3764538" y="3607727"/>
                <a:ext cx="292852" cy="252459"/>
              </a:xfrm>
              <a:prstGeom prst="triangle">
                <a:avLst/>
              </a:prstGeom>
              <a:solidFill>
                <a:srgbClr val="000000"/>
              </a:solidFill>
              <a:ln w="50800" cap="flat">
                <a:solidFill>
                  <a:srgbClr val="000000"/>
                </a:solidFill>
                <a:prstDash val="solid"/>
                <a:round/>
              </a:ln>
              <a:effectLst/>
            </p:spPr>
            <p:txBody>
              <a:bodyPr wrap="square" lIns="91439" tIns="91439" rIns="91439" bIns="91439" numCol="1" anchor="ctr">
                <a:noAutofit/>
              </a:bodyPr>
              <a:lstStyle/>
              <a:p>
                <a:pPr defTabSz="914400">
                  <a:defRPr sz="3600">
                    <a:solidFill>
                      <a:srgbClr val="FFFFFF"/>
                    </a:solidFill>
                    <a:uFillTx/>
                    <a:latin typeface="Arial"/>
                    <a:ea typeface="Arial"/>
                    <a:cs typeface="Arial"/>
                    <a:sym typeface="Arial"/>
                  </a:defRPr>
                </a:pPr>
              </a:p>
            </p:txBody>
          </p:sp>
        </p:grpSp>
        <p:sp>
          <p:nvSpPr>
            <p:cNvPr id="571" name="Shape 571"/>
            <p:cNvSpPr/>
            <p:nvPr/>
          </p:nvSpPr>
          <p:spPr>
            <a:xfrm>
              <a:off x="4383432" y="3628273"/>
              <a:ext cx="1330098" cy="5285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b="1" sz="2400">
                  <a:solidFill>
                    <a:srgbClr val="000000"/>
                  </a:solidFill>
                  <a:uFillTx/>
                  <a:latin typeface="Arial"/>
                  <a:ea typeface="Arial"/>
                  <a:cs typeface="Arial"/>
                  <a:sym typeface="Arial"/>
                </a:defRPr>
              </a:lvl1pPr>
            </a:lstStyle>
            <a:p>
              <a:pPr/>
              <a:r>
                <a:t>NSTX-U</a:t>
              </a:r>
            </a:p>
          </p:txBody>
        </p:sp>
        <p:sp>
          <p:nvSpPr>
            <p:cNvPr id="572" name="Shape 572"/>
            <p:cNvSpPr/>
            <p:nvPr/>
          </p:nvSpPr>
          <p:spPr>
            <a:xfrm flipH="1" flipV="1">
              <a:off x="4036843" y="3733956"/>
              <a:ext cx="428773" cy="145252"/>
            </a:xfrm>
            <a:prstGeom prst="line">
              <a:avLst/>
            </a:prstGeom>
            <a:noFill/>
            <a:ln w="50800" cap="flat">
              <a:solidFill>
                <a:srgbClr val="000000"/>
              </a:solidFill>
              <a:prstDash val="solid"/>
              <a:round/>
              <a:tailEnd type="triangle" w="med" len="med"/>
            </a:ln>
            <a:effectLst/>
          </p:spPr>
          <p:txBody>
            <a:bodyPr wrap="square" lIns="91439" tIns="91439" rIns="91439" bIns="91439" numCol="1" anchor="t">
              <a:noAutofit/>
            </a:bodyPr>
            <a:lstStyle/>
            <a:p>
              <a:pPr algn="l" defTabSz="914400">
                <a:defRPr sz="3600">
                  <a:solidFill>
                    <a:srgbClr val="000000"/>
                  </a:solidFill>
                  <a:uFillTx/>
                  <a:latin typeface="Calibri"/>
                  <a:ea typeface="Calibri"/>
                  <a:cs typeface="Calibri"/>
                  <a:sym typeface="Calibri"/>
                </a:defRPr>
              </a:pPr>
            </a:p>
          </p:txBody>
        </p:sp>
      </p:grpSp>
      <p:sp>
        <p:nvSpPr>
          <p:cNvPr id="574" name="Shape 574"/>
          <p:cNvSpPr/>
          <p:nvPr/>
        </p:nvSpPr>
        <p:spPr>
          <a:xfrm>
            <a:off x="4601824" y="15956247"/>
            <a:ext cx="17252352" cy="1559938"/>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914400">
              <a:defRPr b="1" sz="4800">
                <a:solidFill>
                  <a:srgbClr val="0000FF"/>
                </a:solidFill>
                <a:uFillTx/>
                <a:latin typeface="Arial"/>
                <a:ea typeface="Arial"/>
                <a:cs typeface="Arial"/>
                <a:sym typeface="Arial"/>
              </a:defRPr>
            </a:lvl1pPr>
          </a:lstStyle>
          <a:p>
            <a:pPr/>
            <a:r>
              <a:t>NSTX-U is an excellent device to study neoclassical effect on some ITER-critical physics</a:t>
            </a:r>
          </a:p>
        </p:txBody>
      </p:sp>
      <p:sp>
        <p:nvSpPr>
          <p:cNvPr id="575" name="Shape 575"/>
          <p:cNvSpPr/>
          <p:nvPr/>
        </p:nvSpPr>
        <p:spPr>
          <a:xfrm>
            <a:off x="2544963" y="2601860"/>
            <a:ext cx="19294074" cy="1809497"/>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buFont typeface="Arial"/>
              <a:defRPr b="1" sz="3600">
                <a:solidFill>
                  <a:srgbClr val="000000"/>
                </a:solidFill>
                <a:uFillTx/>
              </a:defRPr>
            </a:pPr>
            <a:r>
              <a:t>A tight-aspect ratio tokamak is an excellent test-bed in studying neoclassical effect.</a:t>
            </a:r>
          </a:p>
          <a:p>
            <a:pPr lvl="1" marL="1028700" indent="-571500" algn="l" defTabSz="914400">
              <a:buSzPct val="100000"/>
              <a:buFont typeface="Lucida Grande"/>
              <a:buChar char="-"/>
              <a:defRPr sz="3200">
                <a:solidFill>
                  <a:srgbClr val="0433FF"/>
                </a:solidFill>
                <a:uFillTx/>
              </a:defRPr>
            </a:pPr>
            <a:r>
              <a:t>V</a:t>
            </a:r>
            <a:r>
              <a:rPr baseline="-15500"/>
              <a:t>B</a:t>
            </a:r>
            <a:r>
              <a:t>/v</a:t>
            </a:r>
            <a:r>
              <a:rPr baseline="-15500"/>
              <a:t>i</a:t>
            </a:r>
            <a:r>
              <a:t> ≈ ρ</a:t>
            </a:r>
            <a:r>
              <a:rPr baseline="-15500"/>
              <a:t>i</a:t>
            </a:r>
            <a:r>
              <a:t>/R: For the same ρ</a:t>
            </a:r>
            <a:r>
              <a:rPr baseline="-15500"/>
              <a:t>i</a:t>
            </a:r>
            <a:r>
              <a:t>, a compact torus has a greater orbit excursion.</a:t>
            </a:r>
          </a:p>
          <a:p>
            <a:pPr lvl="1" marL="1028700" indent="-571500" algn="l" defTabSz="914400">
              <a:buSzPct val="100000"/>
              <a:buFont typeface="Lucida Grande"/>
              <a:buChar char="-"/>
              <a:defRPr sz="3200">
                <a:solidFill>
                  <a:srgbClr val="0433FF"/>
                </a:solidFill>
                <a:uFillTx/>
              </a:defRPr>
            </a:pPr>
            <a:r>
              <a:t>NSTX-U has greater T</a:t>
            </a:r>
            <a:r>
              <a:rPr baseline="-15500"/>
              <a:t>i</a:t>
            </a:r>
            <a:r>
              <a:t> than other spherical torus ➙Greater neoclassical effect</a:t>
            </a:r>
          </a:p>
        </p:txBody>
      </p:sp>
      <p:sp>
        <p:nvSpPr>
          <p:cNvPr id="576" name="Shape 576"/>
          <p:cNvSpPr/>
          <p:nvPr/>
        </p:nvSpPr>
        <p:spPr>
          <a:xfrm>
            <a:off x="637845" y="4656210"/>
            <a:ext cx="7901653" cy="73776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defTabSz="914400">
              <a:defRPr b="1" sz="4000">
                <a:solidFill>
                  <a:srgbClr val="0000FF"/>
                </a:solidFill>
                <a:uFillTx/>
                <a:latin typeface="Arial"/>
                <a:ea typeface="Arial"/>
                <a:cs typeface="Arial"/>
                <a:sym typeface="Arial"/>
              </a:defRPr>
            </a:lvl1pPr>
          </a:lstStyle>
          <a:p>
            <a:pPr/>
            <a:r>
              <a:t>Divertor heat-flux width physics</a:t>
            </a:r>
          </a:p>
        </p:txBody>
      </p:sp>
      <p:sp>
        <p:nvSpPr>
          <p:cNvPr id="577" name="Shape 577"/>
          <p:cNvSpPr/>
          <p:nvPr>
            <p:ph type="body" sz="half" idx="1"/>
          </p:nvPr>
        </p:nvSpPr>
        <p:spPr>
          <a:xfrm>
            <a:off x="9507346" y="5130453"/>
            <a:ext cx="13559551" cy="6903267"/>
          </a:xfrm>
          <a:prstGeom prst="rect">
            <a:avLst/>
          </a:prstGeom>
        </p:spPr>
        <p:txBody>
          <a:bodyPr/>
          <a:lstStyle/>
          <a:p>
            <a:pPr marL="240356" indent="-240356" defTabSz="1183005">
              <a:spcBef>
                <a:spcPts val="800"/>
              </a:spcBef>
              <a:defRPr b="1" sz="3496"/>
            </a:pPr>
            <a:r>
              <a:t>The XGC edge gyrokinetic code recovers heat-flux width λq from all the existing tokamaks</a:t>
            </a:r>
          </a:p>
          <a:p>
            <a:pPr lvl="1" marL="450668" indent="-240356" defTabSz="1183005">
              <a:spcBef>
                <a:spcPts val="800"/>
              </a:spcBef>
              <a:buChar char="-"/>
              <a:defRPr sz="3496"/>
            </a:pPr>
            <a:r>
              <a:t>Depends on 1/B</a:t>
            </a:r>
            <a:r>
              <a:rPr baseline="-5999"/>
              <a:t>P</a:t>
            </a:r>
            <a:r>
              <a:t> only ➙ neoclassical</a:t>
            </a:r>
          </a:p>
          <a:p>
            <a:pPr lvl="1" marL="450668" indent="-240356" defTabSz="1183005">
              <a:spcBef>
                <a:spcPts val="800"/>
              </a:spcBef>
              <a:buChar char="-"/>
              <a:defRPr sz="3496"/>
            </a:pPr>
            <a:r>
              <a:t>Insensitive to other experimental conditions</a:t>
            </a:r>
          </a:p>
          <a:p>
            <a:pPr lvl="1" marL="450668" indent="-240356" defTabSz="1183005">
              <a:spcBef>
                <a:spcPts val="800"/>
              </a:spcBef>
              <a:buChar char="•"/>
              <a:defRPr sz="3496"/>
            </a:pPr>
          </a:p>
          <a:p>
            <a:pPr marL="240356" indent="-240356" defTabSz="1183005">
              <a:spcBef>
                <a:spcPts val="800"/>
              </a:spcBef>
              <a:defRPr b="1" sz="3496"/>
            </a:pPr>
            <a:r>
              <a:t>The same code shows that ITER is well above the 1/BP scaling</a:t>
            </a:r>
          </a:p>
          <a:p>
            <a:pPr lvl="1" marL="450668" indent="-240356" defTabSz="1183005">
              <a:spcBef>
                <a:spcPts val="800"/>
              </a:spcBef>
              <a:buChar char="-"/>
              <a:defRPr sz="3496"/>
            </a:pPr>
            <a:r>
              <a:t>Turbulence dominant λq </a:t>
            </a:r>
          </a:p>
          <a:p>
            <a:pPr lvl="1" marL="450668" indent="-240356" defTabSz="1183005">
              <a:spcBef>
                <a:spcPts val="800"/>
              </a:spcBef>
              <a:buChar char="•"/>
              <a:defRPr sz="3496"/>
            </a:pPr>
          </a:p>
          <a:p>
            <a:pPr marL="240356" indent="-240356" defTabSz="1183005">
              <a:spcBef>
                <a:spcPts val="800"/>
              </a:spcBef>
              <a:defRPr b="1" sz="3496"/>
            </a:pPr>
            <a:r>
              <a:t>XGC shows an NSTX-U model plasma at a high-triangularity is also above the 1/B</a:t>
            </a:r>
            <a:r>
              <a:rPr baseline="-5999"/>
              <a:t>P</a:t>
            </a:r>
            <a:r>
              <a:t> scaling.</a:t>
            </a:r>
          </a:p>
        </p:txBody>
      </p:sp>
      <p:sp>
        <p:nvSpPr>
          <p:cNvPr id="578" name="Shape 578"/>
          <p:cNvSpPr/>
          <p:nvPr/>
        </p:nvSpPr>
        <p:spPr>
          <a:xfrm>
            <a:off x="291924" y="11907013"/>
            <a:ext cx="5275085" cy="8051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defTabSz="914400">
              <a:defRPr b="1" sz="4000">
                <a:solidFill>
                  <a:srgbClr val="000000"/>
                </a:solidFill>
                <a:uFillTx/>
              </a:defRPr>
            </a:lvl1pPr>
          </a:lstStyle>
          <a:p>
            <a:pPr/>
            <a:r>
              <a:t>Chang et al. NF 2017</a:t>
            </a:r>
          </a:p>
        </p:txBody>
      </p:sp>
    </p:spTree>
  </p:cSld>
  <p:clrMapOvr>
    <a:masterClrMapping/>
  </p:clrMapOvr>
  <p:transition xmlns:p14="http://schemas.microsoft.com/office/powerpoint/2010/main" spd="med" advClick="1" p14:dur="1000"/>
</p:sld>
</file>

<file path=ppt/slides/slide47.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580" name="Shape 580"/>
          <p:cNvSpPr/>
          <p:nvPr>
            <p:ph type="title"/>
          </p:nvPr>
        </p:nvSpPr>
        <p:spPr>
          <a:prstGeom prst="rect">
            <a:avLst/>
          </a:prstGeom>
        </p:spPr>
        <p:txBody>
          <a:bodyPr/>
          <a:lstStyle>
            <a:lvl1pPr defTabSz="887253">
              <a:defRPr sz="7037"/>
            </a:lvl1pPr>
          </a:lstStyle>
          <a:p>
            <a:pPr/>
            <a:r>
              <a:t>NSTX-U could be a good validation machine for the λq bifurcation physics  </a:t>
            </a:r>
          </a:p>
        </p:txBody>
      </p:sp>
      <p:sp>
        <p:nvSpPr>
          <p:cNvPr id="581" name="Shape 58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589" name="Group 589"/>
          <p:cNvGrpSpPr/>
          <p:nvPr/>
        </p:nvGrpSpPr>
        <p:grpSpPr>
          <a:xfrm>
            <a:off x="550502" y="5371800"/>
            <a:ext cx="8076339" cy="6420573"/>
            <a:chOff x="0" y="0"/>
            <a:chExt cx="8076338" cy="6420572"/>
          </a:xfrm>
        </p:grpSpPr>
        <p:grpSp>
          <p:nvGrpSpPr>
            <p:cNvPr id="586" name="Group 586"/>
            <p:cNvGrpSpPr/>
            <p:nvPr/>
          </p:nvGrpSpPr>
          <p:grpSpPr>
            <a:xfrm>
              <a:off x="0" y="0"/>
              <a:ext cx="8076339" cy="6420573"/>
              <a:chOff x="0" y="0"/>
              <a:chExt cx="8076338" cy="6420572"/>
            </a:xfrm>
          </p:grpSpPr>
          <p:grpSp>
            <p:nvGrpSpPr>
              <p:cNvPr id="584" name="Group 584"/>
              <p:cNvGrpSpPr/>
              <p:nvPr/>
            </p:nvGrpSpPr>
            <p:grpSpPr>
              <a:xfrm>
                <a:off x="0" y="0"/>
                <a:ext cx="8076339" cy="6420573"/>
                <a:chOff x="0" y="0"/>
                <a:chExt cx="8076338" cy="6420572"/>
              </a:xfrm>
            </p:grpSpPr>
            <p:pic>
              <p:nvPicPr>
                <p:cNvPr id="582" name="image1.png"/>
                <p:cNvPicPr>
                  <a:picLocks noChangeAspect="1"/>
                </p:cNvPicPr>
                <p:nvPr/>
              </p:nvPicPr>
              <p:blipFill>
                <a:blip r:embed="rId2">
                  <a:extLst/>
                </a:blip>
                <a:stretch>
                  <a:fillRect/>
                </a:stretch>
              </p:blipFill>
              <p:spPr>
                <a:xfrm>
                  <a:off x="0" y="0"/>
                  <a:ext cx="8076339" cy="6420573"/>
                </a:xfrm>
                <a:prstGeom prst="rect">
                  <a:avLst/>
                </a:prstGeom>
                <a:ln w="12700" cap="flat">
                  <a:noFill/>
                  <a:miter lim="400000"/>
                </a:ln>
                <a:effectLst/>
              </p:spPr>
            </p:pic>
            <p:sp>
              <p:nvSpPr>
                <p:cNvPr id="583" name="Shape 583"/>
                <p:cNvSpPr/>
                <p:nvPr/>
              </p:nvSpPr>
              <p:spPr>
                <a:xfrm rot="10800000">
                  <a:off x="1850760" y="2996677"/>
                  <a:ext cx="292852" cy="252459"/>
                </a:xfrm>
                <a:prstGeom prst="triangle">
                  <a:avLst/>
                </a:prstGeom>
                <a:noFill/>
                <a:ln w="50800" cap="flat">
                  <a:solidFill>
                    <a:srgbClr val="000000"/>
                  </a:solidFill>
                  <a:prstDash val="solid"/>
                  <a:round/>
                </a:ln>
                <a:effectLst/>
              </p:spPr>
              <p:txBody>
                <a:bodyPr wrap="square" lIns="91439" tIns="91439" rIns="91439" bIns="91439" numCol="1" anchor="ctr">
                  <a:noAutofit/>
                </a:bodyPr>
                <a:lstStyle/>
                <a:p>
                  <a:pPr defTabSz="914400">
                    <a:defRPr sz="3600">
                      <a:solidFill>
                        <a:srgbClr val="FFFFFF"/>
                      </a:solidFill>
                      <a:uFillTx/>
                      <a:latin typeface="Arial"/>
                      <a:ea typeface="Arial"/>
                      <a:cs typeface="Arial"/>
                      <a:sym typeface="Arial"/>
                    </a:defRPr>
                  </a:pPr>
                </a:p>
              </p:txBody>
            </p:sp>
          </p:grpSp>
          <p:sp>
            <p:nvSpPr>
              <p:cNvPr id="585" name="Shape 585"/>
              <p:cNvSpPr/>
              <p:nvPr/>
            </p:nvSpPr>
            <p:spPr>
              <a:xfrm rot="10800000">
                <a:off x="3764538" y="3607727"/>
                <a:ext cx="292852" cy="252459"/>
              </a:xfrm>
              <a:prstGeom prst="triangle">
                <a:avLst/>
              </a:prstGeom>
              <a:solidFill>
                <a:srgbClr val="000000"/>
              </a:solidFill>
              <a:ln w="50800" cap="flat">
                <a:solidFill>
                  <a:srgbClr val="000000"/>
                </a:solidFill>
                <a:prstDash val="solid"/>
                <a:round/>
              </a:ln>
              <a:effectLst/>
            </p:spPr>
            <p:txBody>
              <a:bodyPr wrap="square" lIns="91439" tIns="91439" rIns="91439" bIns="91439" numCol="1" anchor="ctr">
                <a:noAutofit/>
              </a:bodyPr>
              <a:lstStyle/>
              <a:p>
                <a:pPr defTabSz="914400">
                  <a:defRPr sz="3600">
                    <a:solidFill>
                      <a:srgbClr val="FFFFFF"/>
                    </a:solidFill>
                    <a:uFillTx/>
                    <a:latin typeface="Arial"/>
                    <a:ea typeface="Arial"/>
                    <a:cs typeface="Arial"/>
                    <a:sym typeface="Arial"/>
                  </a:defRPr>
                </a:pPr>
              </a:p>
            </p:txBody>
          </p:sp>
        </p:grpSp>
        <p:sp>
          <p:nvSpPr>
            <p:cNvPr id="587" name="Shape 587"/>
            <p:cNvSpPr/>
            <p:nvPr/>
          </p:nvSpPr>
          <p:spPr>
            <a:xfrm>
              <a:off x="4383432" y="3628273"/>
              <a:ext cx="1330098" cy="5285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b="1" sz="2400">
                  <a:solidFill>
                    <a:srgbClr val="000000"/>
                  </a:solidFill>
                  <a:uFillTx/>
                  <a:latin typeface="Arial"/>
                  <a:ea typeface="Arial"/>
                  <a:cs typeface="Arial"/>
                  <a:sym typeface="Arial"/>
                </a:defRPr>
              </a:lvl1pPr>
            </a:lstStyle>
            <a:p>
              <a:pPr/>
              <a:r>
                <a:t>NSTX-U</a:t>
              </a:r>
            </a:p>
          </p:txBody>
        </p:sp>
        <p:sp>
          <p:nvSpPr>
            <p:cNvPr id="588" name="Shape 588"/>
            <p:cNvSpPr/>
            <p:nvPr/>
          </p:nvSpPr>
          <p:spPr>
            <a:xfrm flipH="1" flipV="1">
              <a:off x="4036843" y="3733956"/>
              <a:ext cx="428773" cy="145252"/>
            </a:xfrm>
            <a:prstGeom prst="line">
              <a:avLst/>
            </a:prstGeom>
            <a:noFill/>
            <a:ln w="50800" cap="flat">
              <a:solidFill>
                <a:srgbClr val="000000"/>
              </a:solidFill>
              <a:prstDash val="solid"/>
              <a:round/>
              <a:tailEnd type="triangle" w="med" len="med"/>
            </a:ln>
            <a:effectLst/>
          </p:spPr>
          <p:txBody>
            <a:bodyPr wrap="square" lIns="91439" tIns="91439" rIns="91439" bIns="91439" numCol="1" anchor="t">
              <a:noAutofit/>
            </a:bodyPr>
            <a:lstStyle/>
            <a:p>
              <a:pPr algn="l" defTabSz="914400">
                <a:defRPr sz="3600">
                  <a:solidFill>
                    <a:srgbClr val="000000"/>
                  </a:solidFill>
                  <a:uFillTx/>
                  <a:latin typeface="Calibri"/>
                  <a:ea typeface="Calibri"/>
                  <a:cs typeface="Calibri"/>
                  <a:sym typeface="Calibri"/>
                </a:defRPr>
              </a:pPr>
            </a:p>
          </p:txBody>
        </p:sp>
      </p:grpSp>
      <p:sp>
        <p:nvSpPr>
          <p:cNvPr id="590" name="Shape 590"/>
          <p:cNvSpPr/>
          <p:nvPr/>
        </p:nvSpPr>
        <p:spPr>
          <a:xfrm>
            <a:off x="2544963" y="2601860"/>
            <a:ext cx="19294074" cy="1809497"/>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buFont typeface="Arial"/>
              <a:defRPr b="1" sz="3600">
                <a:solidFill>
                  <a:srgbClr val="000000"/>
                </a:solidFill>
                <a:uFillTx/>
              </a:defRPr>
            </a:pPr>
            <a:r>
              <a:t>A tight-aspect ratio tokamak is an excellent test-bed in studying neoclassical effect.</a:t>
            </a:r>
          </a:p>
          <a:p>
            <a:pPr lvl="1" marL="1028700" indent="-571500" algn="l" defTabSz="914400">
              <a:buSzPct val="100000"/>
              <a:buFont typeface="Lucida Grande"/>
              <a:buChar char="-"/>
              <a:defRPr sz="3200">
                <a:solidFill>
                  <a:srgbClr val="0433FF"/>
                </a:solidFill>
                <a:uFillTx/>
              </a:defRPr>
            </a:pPr>
            <a:r>
              <a:t>V</a:t>
            </a:r>
            <a:r>
              <a:rPr baseline="-15500"/>
              <a:t>B</a:t>
            </a:r>
            <a:r>
              <a:t>/v</a:t>
            </a:r>
            <a:r>
              <a:rPr baseline="-15500"/>
              <a:t>i</a:t>
            </a:r>
            <a:r>
              <a:t> ≈ ρ</a:t>
            </a:r>
            <a:r>
              <a:rPr baseline="-15500"/>
              <a:t>i</a:t>
            </a:r>
            <a:r>
              <a:t>/R: For the same ρ</a:t>
            </a:r>
            <a:r>
              <a:rPr baseline="-15500"/>
              <a:t>i</a:t>
            </a:r>
            <a:r>
              <a:t>, a compact torus has a greater orbit excursion.</a:t>
            </a:r>
          </a:p>
          <a:p>
            <a:pPr lvl="1" marL="1028700" indent="-571500" algn="l" defTabSz="914400">
              <a:buSzPct val="100000"/>
              <a:buFont typeface="Lucida Grande"/>
              <a:buChar char="-"/>
              <a:defRPr sz="3200">
                <a:solidFill>
                  <a:srgbClr val="0433FF"/>
                </a:solidFill>
                <a:uFillTx/>
              </a:defRPr>
            </a:pPr>
            <a:r>
              <a:t>NSTX-U has greater T</a:t>
            </a:r>
            <a:r>
              <a:rPr baseline="-15500"/>
              <a:t>i</a:t>
            </a:r>
            <a:r>
              <a:t> than other spherical torus ➙Greater neoclassical effect</a:t>
            </a:r>
          </a:p>
        </p:txBody>
      </p:sp>
      <p:sp>
        <p:nvSpPr>
          <p:cNvPr id="591" name="Shape 591"/>
          <p:cNvSpPr/>
          <p:nvPr/>
        </p:nvSpPr>
        <p:spPr>
          <a:xfrm>
            <a:off x="637845" y="4656210"/>
            <a:ext cx="7901653" cy="73776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defTabSz="914400">
              <a:defRPr b="1" sz="4000">
                <a:solidFill>
                  <a:srgbClr val="0000FF"/>
                </a:solidFill>
                <a:uFillTx/>
                <a:latin typeface="Arial"/>
                <a:ea typeface="Arial"/>
                <a:cs typeface="Arial"/>
                <a:sym typeface="Arial"/>
              </a:defRPr>
            </a:lvl1pPr>
          </a:lstStyle>
          <a:p>
            <a:pPr/>
            <a:r>
              <a:t>Divertor heat-flux width physics</a:t>
            </a:r>
          </a:p>
        </p:txBody>
      </p:sp>
      <p:sp>
        <p:nvSpPr>
          <p:cNvPr id="592" name="Shape 592"/>
          <p:cNvSpPr/>
          <p:nvPr>
            <p:ph type="body" sz="half" idx="1"/>
          </p:nvPr>
        </p:nvSpPr>
        <p:spPr>
          <a:xfrm>
            <a:off x="9507346" y="5130453"/>
            <a:ext cx="13559551" cy="6903267"/>
          </a:xfrm>
          <a:prstGeom prst="rect">
            <a:avLst/>
          </a:prstGeom>
        </p:spPr>
        <p:txBody>
          <a:bodyPr/>
          <a:lstStyle/>
          <a:p>
            <a:pPr marL="240356" indent="-240356" defTabSz="1183005">
              <a:spcBef>
                <a:spcPts val="800"/>
              </a:spcBef>
              <a:defRPr b="1" sz="3496"/>
            </a:pPr>
            <a:r>
              <a:t>The XGC edge gyrokinetic code recovers heat-flux width λ</a:t>
            </a:r>
            <a:r>
              <a:rPr baseline="-5999"/>
              <a:t>q</a:t>
            </a:r>
            <a:r>
              <a:t> from all the existing tokamaks</a:t>
            </a:r>
          </a:p>
          <a:p>
            <a:pPr lvl="1" marL="450668" indent="-240356" defTabSz="1183005">
              <a:spcBef>
                <a:spcPts val="800"/>
              </a:spcBef>
              <a:buChar char="-"/>
              <a:defRPr sz="3496"/>
            </a:pPr>
            <a:r>
              <a:t>Depends on 1/B</a:t>
            </a:r>
            <a:r>
              <a:rPr baseline="-5999"/>
              <a:t>P</a:t>
            </a:r>
            <a:r>
              <a:t> only ➙ neoclassical</a:t>
            </a:r>
          </a:p>
          <a:p>
            <a:pPr lvl="1" marL="450668" indent="-240356" defTabSz="1183005">
              <a:spcBef>
                <a:spcPts val="800"/>
              </a:spcBef>
              <a:buChar char="-"/>
              <a:defRPr sz="3496"/>
            </a:pPr>
            <a:r>
              <a:t>Insensitive to other experimental conditions</a:t>
            </a:r>
          </a:p>
          <a:p>
            <a:pPr lvl="1" marL="450668" indent="-240356" defTabSz="1183005">
              <a:spcBef>
                <a:spcPts val="800"/>
              </a:spcBef>
              <a:buChar char="•"/>
              <a:defRPr sz="3496"/>
            </a:pPr>
          </a:p>
          <a:p>
            <a:pPr marL="240356" indent="-240356" defTabSz="1183005">
              <a:spcBef>
                <a:spcPts val="800"/>
              </a:spcBef>
              <a:defRPr b="1" sz="3496"/>
            </a:pPr>
            <a:r>
              <a:t>The same code shows that ITER is well above the 1/B</a:t>
            </a:r>
            <a:r>
              <a:rPr baseline="-5999"/>
              <a:t>P</a:t>
            </a:r>
            <a:r>
              <a:t> scaling</a:t>
            </a:r>
          </a:p>
          <a:p>
            <a:pPr lvl="1" marL="450668" indent="-240356" defTabSz="1183005">
              <a:spcBef>
                <a:spcPts val="800"/>
              </a:spcBef>
              <a:buChar char="-"/>
              <a:defRPr sz="3496"/>
            </a:pPr>
            <a:r>
              <a:t>Turbulence dominant λ</a:t>
            </a:r>
            <a:r>
              <a:rPr baseline="-5999"/>
              <a:t>q </a:t>
            </a:r>
            <a:endParaRPr baseline="-5999"/>
          </a:p>
          <a:p>
            <a:pPr lvl="1" marL="450668" indent="-240356" defTabSz="1183005">
              <a:spcBef>
                <a:spcPts val="800"/>
              </a:spcBef>
              <a:buChar char="•"/>
              <a:defRPr sz="3496"/>
            </a:pPr>
          </a:p>
          <a:p>
            <a:pPr marL="240356" indent="-240356" defTabSz="1183005">
              <a:spcBef>
                <a:spcPts val="800"/>
              </a:spcBef>
              <a:defRPr b="1" sz="3496"/>
            </a:pPr>
            <a:r>
              <a:t>XGC shows an NSTX-U model plasma at a high-triangularity is also above the 1/B</a:t>
            </a:r>
            <a:r>
              <a:rPr baseline="-5999"/>
              <a:t>P</a:t>
            </a:r>
            <a:r>
              <a:t> scaling.</a:t>
            </a:r>
          </a:p>
        </p:txBody>
      </p:sp>
      <p:sp>
        <p:nvSpPr>
          <p:cNvPr id="593" name="Shape 593"/>
          <p:cNvSpPr/>
          <p:nvPr/>
        </p:nvSpPr>
        <p:spPr>
          <a:xfrm>
            <a:off x="291924" y="11907013"/>
            <a:ext cx="5275085" cy="8051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defTabSz="914400">
              <a:defRPr b="1" sz="4000">
                <a:solidFill>
                  <a:srgbClr val="000000"/>
                </a:solidFill>
                <a:uFillTx/>
              </a:defRPr>
            </a:lvl1pPr>
          </a:lstStyle>
          <a:p>
            <a:pPr/>
            <a:r>
              <a:t>Chang et al. NF 2017</a:t>
            </a:r>
          </a:p>
        </p:txBody>
      </p:sp>
      <p:sp>
        <p:nvSpPr>
          <p:cNvPr id="594" name="Shape 594"/>
          <p:cNvSpPr/>
          <p:nvPr/>
        </p:nvSpPr>
        <p:spPr>
          <a:xfrm>
            <a:off x="4975076" y="5493076"/>
            <a:ext cx="15652586" cy="1819859"/>
          </a:xfrm>
          <a:prstGeom prst="roundRect">
            <a:avLst>
              <a:gd name="adj" fmla="val 50000"/>
            </a:avLst>
          </a:prstGeom>
          <a:solidFill>
            <a:schemeClr val="accent3">
              <a:alpha val="88000"/>
            </a:schemeClr>
          </a:solidFill>
          <a:ln w="12700">
            <a:miter lim="400000"/>
          </a:ln>
          <a:effectLst>
            <a:outerShdw sx="100000" sy="100000" kx="0" ky="0" algn="b" rotWithShape="0" blurRad="63500" dist="25400" dir="5400000">
              <a:srgbClr val="000000"/>
            </a:outerShdw>
          </a:effectLst>
        </p:spPr>
        <p:txBody>
          <a:bodyPr tIns="91439" bIns="91439" anchor="ctr"/>
          <a:lstStyle/>
          <a:p>
            <a:pPr algn="l" defTabSz="1285875">
              <a:defRPr sz="3200">
                <a:solidFill>
                  <a:srgbClr val="000000"/>
                </a:solidFill>
                <a:uFillTx/>
                <a:latin typeface="Arial"/>
                <a:ea typeface="Arial"/>
                <a:cs typeface="Arial"/>
                <a:sym typeface="Arial"/>
              </a:defRPr>
            </a:pPr>
          </a:p>
        </p:txBody>
      </p:sp>
      <p:sp>
        <p:nvSpPr>
          <p:cNvPr id="595" name="Shape 595"/>
          <p:cNvSpPr/>
          <p:nvPr/>
        </p:nvSpPr>
        <p:spPr>
          <a:xfrm>
            <a:off x="2972877" y="5638825"/>
            <a:ext cx="19656984" cy="1511809"/>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defTabSz="642937">
              <a:lnSpc>
                <a:spcPct val="117999"/>
              </a:lnSpc>
              <a:defRPr b="1" sz="3900">
                <a:solidFill>
                  <a:srgbClr val="FFFFFF"/>
                </a:solidFill>
                <a:uFillTx/>
              </a:defRPr>
            </a:pPr>
            <a:r>
              <a:t>NSTX-U is an excellent device to study neoclassical effect on </a:t>
            </a:r>
          </a:p>
          <a:p>
            <a:pPr defTabSz="642937">
              <a:lnSpc>
                <a:spcPct val="117999"/>
              </a:lnSpc>
              <a:defRPr b="1" sz="3900">
                <a:solidFill>
                  <a:srgbClr val="FFFFFF"/>
                </a:solidFill>
                <a:uFillTx/>
              </a:defRPr>
            </a:pPr>
            <a:r>
              <a:t>some ITER-critical physics</a:t>
            </a:r>
          </a:p>
        </p:txBody>
      </p:sp>
    </p:spTree>
  </p:cSld>
  <p:clrMapOvr>
    <a:masterClrMapping/>
  </p:clrMapOvr>
  <p:transition xmlns:p14="http://schemas.microsoft.com/office/powerpoint/2010/main" spd="med" advClick="1" p14:dur="1000"/>
</p:sld>
</file>

<file path=ppt/slides/slide48.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597" name="Shape 597"/>
          <p:cNvSpPr/>
          <p:nvPr>
            <p:ph type="title"/>
          </p:nvPr>
        </p:nvSpPr>
        <p:spPr>
          <a:prstGeom prst="rect">
            <a:avLst/>
          </a:prstGeom>
        </p:spPr>
        <p:txBody>
          <a:bodyPr/>
          <a:lstStyle>
            <a:lvl1pPr defTabSz="887253">
              <a:defRPr sz="7037"/>
            </a:lvl1pPr>
          </a:lstStyle>
          <a:p>
            <a:pPr/>
            <a:r>
              <a:t>L-H bifurcation physics: Neoclassical orbit-loss physics plays a crucial role</a:t>
            </a:r>
          </a:p>
        </p:txBody>
      </p:sp>
      <p:sp>
        <p:nvSpPr>
          <p:cNvPr id="598" name="Shape 598"/>
          <p:cNvSpPr/>
          <p:nvPr>
            <p:ph type="body" sz="quarter" idx="1"/>
          </p:nvPr>
        </p:nvSpPr>
        <p:spPr>
          <a:xfrm>
            <a:off x="12046891" y="10490351"/>
            <a:ext cx="11479099" cy="2253851"/>
          </a:xfrm>
          <a:prstGeom prst="rect">
            <a:avLst/>
          </a:prstGeom>
        </p:spPr>
        <p:txBody>
          <a:bodyPr/>
          <a:lstStyle>
            <a:lvl1pPr marL="253419" indent="-253419" defTabSz="1247298">
              <a:defRPr b="1" sz="3104"/>
            </a:lvl1pPr>
            <a:lvl2pPr marL="475161" indent="-253419" defTabSz="1247298">
              <a:buChar char="-"/>
              <a:defRPr sz="3104"/>
            </a:lvl2pPr>
          </a:lstStyle>
          <a:p>
            <a:pPr/>
            <a:r>
              <a:t>It may be conjectured that in a strongly-neoclassical device, such as NSTX, the ExB-shearing generation by orbit-loss force alone could force L-H bifurcation.</a:t>
            </a:r>
          </a:p>
          <a:p>
            <a:pPr lvl="1"/>
            <a:r>
              <a:t>Consistent with [Kaye NF11, Battaglia NF13, Diallo NF17]</a:t>
            </a:r>
          </a:p>
        </p:txBody>
      </p:sp>
      <p:sp>
        <p:nvSpPr>
          <p:cNvPr id="599" name="Shape 59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0" name="image2.png"/>
          <p:cNvPicPr>
            <a:picLocks noChangeAspect="1"/>
          </p:cNvPicPr>
          <p:nvPr/>
        </p:nvPicPr>
        <p:blipFill>
          <a:blip r:embed="rId2">
            <a:extLst/>
          </a:blip>
          <a:srcRect l="1" t="60443" r="11096" b="0"/>
          <a:stretch>
            <a:fillRect/>
          </a:stretch>
        </p:blipFill>
        <p:spPr>
          <a:xfrm>
            <a:off x="12603325" y="2891189"/>
            <a:ext cx="8946107" cy="7434690"/>
          </a:xfrm>
          <a:prstGeom prst="rect">
            <a:avLst/>
          </a:prstGeom>
          <a:ln w="12700">
            <a:miter lim="400000"/>
          </a:ln>
        </p:spPr>
      </p:pic>
      <p:grpSp>
        <p:nvGrpSpPr>
          <p:cNvPr id="610" name="Group 610"/>
          <p:cNvGrpSpPr/>
          <p:nvPr/>
        </p:nvGrpSpPr>
        <p:grpSpPr>
          <a:xfrm>
            <a:off x="782026" y="2896482"/>
            <a:ext cx="7844601" cy="5730665"/>
            <a:chOff x="0" y="0"/>
            <a:chExt cx="7844600" cy="5730664"/>
          </a:xfrm>
        </p:grpSpPr>
        <p:grpSp>
          <p:nvGrpSpPr>
            <p:cNvPr id="605" name="Group 605"/>
            <p:cNvGrpSpPr/>
            <p:nvPr/>
          </p:nvGrpSpPr>
          <p:grpSpPr>
            <a:xfrm>
              <a:off x="0" y="0"/>
              <a:ext cx="7844601" cy="5730665"/>
              <a:chOff x="0" y="0"/>
              <a:chExt cx="7844600" cy="5730664"/>
            </a:xfrm>
          </p:grpSpPr>
          <p:grpSp>
            <p:nvGrpSpPr>
              <p:cNvPr id="603" name="Group 603"/>
              <p:cNvGrpSpPr/>
              <p:nvPr/>
            </p:nvGrpSpPr>
            <p:grpSpPr>
              <a:xfrm>
                <a:off x="0" y="0"/>
                <a:ext cx="7844601" cy="5730665"/>
                <a:chOff x="0" y="0"/>
                <a:chExt cx="7844600" cy="5730664"/>
              </a:xfrm>
            </p:grpSpPr>
            <p:pic>
              <p:nvPicPr>
                <p:cNvPr id="601" name="image3.png"/>
                <p:cNvPicPr>
                  <a:picLocks noChangeAspect="1"/>
                </p:cNvPicPr>
                <p:nvPr/>
              </p:nvPicPr>
              <p:blipFill>
                <a:blip r:embed="rId3">
                  <a:extLst/>
                </a:blip>
                <a:stretch>
                  <a:fillRect/>
                </a:stretch>
              </p:blipFill>
              <p:spPr>
                <a:xfrm>
                  <a:off x="0" y="0"/>
                  <a:ext cx="7844601" cy="5730665"/>
                </a:xfrm>
                <a:prstGeom prst="rect">
                  <a:avLst/>
                </a:prstGeom>
                <a:ln w="12700" cap="flat">
                  <a:noFill/>
                  <a:miter lim="400000"/>
                </a:ln>
                <a:effectLst/>
              </p:spPr>
            </p:pic>
            <p:sp>
              <p:nvSpPr>
                <p:cNvPr id="602" name="Shape 602"/>
                <p:cNvSpPr/>
                <p:nvPr/>
              </p:nvSpPr>
              <p:spPr>
                <a:xfrm flipV="1">
                  <a:off x="3269738" y="2057500"/>
                  <a:ext cx="860407" cy="1147151"/>
                </a:xfrm>
                <a:prstGeom prst="line">
                  <a:avLst/>
                </a:prstGeom>
                <a:noFill/>
                <a:ln w="88900" cap="flat">
                  <a:solidFill>
                    <a:srgbClr val="FFFFFF"/>
                  </a:solidFill>
                  <a:prstDash val="solid"/>
                  <a:round/>
                  <a:tailEnd type="triangle" w="med" len="med"/>
                </a:ln>
                <a:effectLst/>
              </p:spPr>
              <p:txBody>
                <a:bodyPr wrap="square" lIns="91439" tIns="91439" rIns="91439" bIns="91439" numCol="1" anchor="t">
                  <a:noAutofit/>
                </a:bodyPr>
                <a:lstStyle/>
                <a:p>
                  <a:pPr algn="l" defTabSz="914400">
                    <a:defRPr sz="3600">
                      <a:solidFill>
                        <a:srgbClr val="000000"/>
                      </a:solidFill>
                      <a:uFillTx/>
                      <a:latin typeface="Calibri"/>
                      <a:ea typeface="Calibri"/>
                      <a:cs typeface="Calibri"/>
                      <a:sym typeface="Calibri"/>
                    </a:defRPr>
                  </a:pPr>
                </a:p>
              </p:txBody>
            </p:sp>
          </p:grpSp>
          <p:sp>
            <p:nvSpPr>
              <p:cNvPr id="604" name="Shape 604"/>
              <p:cNvSpPr/>
              <p:nvPr/>
            </p:nvSpPr>
            <p:spPr>
              <a:xfrm rot="18492697">
                <a:off x="1870601" y="1780752"/>
                <a:ext cx="2456454" cy="10718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algn="l" defTabSz="914400">
                  <a:defRPr sz="2800">
                    <a:solidFill>
                      <a:srgbClr val="FFFFFF"/>
                    </a:solidFill>
                    <a:uFillTx/>
                    <a:latin typeface="Calibri"/>
                    <a:ea typeface="Calibri"/>
                    <a:cs typeface="Calibri"/>
                    <a:sym typeface="Calibri"/>
                  </a:defRPr>
                </a:pPr>
                <a:r>
                  <a:t>Eddie tearing</a:t>
                </a:r>
              </a:p>
              <a:p>
                <a:pPr algn="l" defTabSz="914400">
                  <a:defRPr sz="2800">
                    <a:solidFill>
                      <a:srgbClr val="FFFFFF"/>
                    </a:solidFill>
                    <a:uFillTx/>
                    <a:latin typeface="Calibri"/>
                    <a:ea typeface="Calibri"/>
                    <a:cs typeface="Calibri"/>
                    <a:sym typeface="Calibri"/>
                  </a:defRPr>
                </a:pPr>
                <a:r>
                  <a:t>by ExB shearing</a:t>
                </a:r>
              </a:p>
            </p:txBody>
          </p:sp>
        </p:grpSp>
        <p:sp>
          <p:nvSpPr>
            <p:cNvPr id="606" name="Shape 606"/>
            <p:cNvSpPr/>
            <p:nvPr/>
          </p:nvSpPr>
          <p:spPr>
            <a:xfrm>
              <a:off x="1412854" y="440452"/>
              <a:ext cx="1679907" cy="262289"/>
            </a:xfrm>
            <a:prstGeom prst="leftRightArrow">
              <a:avLst>
                <a:gd name="adj1" fmla="val 50000"/>
                <a:gd name="adj2" fmla="val 50000"/>
              </a:avLst>
            </a:prstGeom>
            <a:solidFill>
              <a:srgbClr val="EA9999"/>
            </a:solidFill>
            <a:ln w="12700" cap="flat">
              <a:solidFill>
                <a:srgbClr val="000000"/>
              </a:solidFill>
              <a:prstDash val="solid"/>
              <a:round/>
            </a:ln>
            <a:effectLst/>
          </p:spPr>
          <p:txBody>
            <a:bodyPr wrap="square" lIns="91439" tIns="91439" rIns="91439" bIns="91439" numCol="1" anchor="ctr">
              <a:noAutofit/>
            </a:bodyPr>
            <a:lstStyle/>
            <a:p>
              <a:pPr algn="l" defTabSz="914400">
                <a:defRPr sz="3600">
                  <a:solidFill>
                    <a:srgbClr val="000000"/>
                  </a:solidFill>
                  <a:uFillTx/>
                  <a:latin typeface="Calibri"/>
                  <a:ea typeface="Calibri"/>
                  <a:cs typeface="Calibri"/>
                  <a:sym typeface="Calibri"/>
                </a:defRPr>
              </a:pPr>
            </a:p>
          </p:txBody>
        </p:sp>
        <p:sp>
          <p:nvSpPr>
            <p:cNvPr id="607" name="Shape 607"/>
            <p:cNvSpPr/>
            <p:nvPr/>
          </p:nvSpPr>
          <p:spPr>
            <a:xfrm>
              <a:off x="1412854" y="462928"/>
              <a:ext cx="1679907" cy="810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82849" tIns="182849" rIns="182849" bIns="182849" numCol="1" anchor="t">
              <a:spAutoFit/>
            </a:bodyPr>
            <a:lstStyle>
              <a:lvl1pPr defTabSz="914400">
                <a:defRPr b="1" sz="2800">
                  <a:solidFill>
                    <a:srgbClr val="FF0000"/>
                  </a:solidFill>
                  <a:uFillTx/>
                  <a:latin typeface="Calibri"/>
                  <a:ea typeface="Calibri"/>
                  <a:cs typeface="Calibri"/>
                  <a:sym typeface="Calibri"/>
                </a:defRPr>
              </a:lvl1pPr>
            </a:lstStyle>
            <a:p>
              <a:pPr/>
              <a:r>
                <a:t>L-mode</a:t>
              </a:r>
            </a:p>
          </p:txBody>
        </p:sp>
        <p:sp>
          <p:nvSpPr>
            <p:cNvPr id="608" name="Shape 608"/>
            <p:cNvSpPr/>
            <p:nvPr/>
          </p:nvSpPr>
          <p:spPr>
            <a:xfrm>
              <a:off x="2865960" y="471294"/>
              <a:ext cx="3437911" cy="810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82849" tIns="182849" rIns="182849" bIns="182849" numCol="1" anchor="t">
              <a:spAutoFit/>
            </a:bodyPr>
            <a:lstStyle>
              <a:lvl1pPr defTabSz="914400">
                <a:defRPr b="1" sz="2800">
                  <a:solidFill>
                    <a:srgbClr val="FF0000"/>
                  </a:solidFill>
                  <a:uFillTx/>
                  <a:latin typeface="Calibri"/>
                  <a:ea typeface="Calibri"/>
                  <a:cs typeface="Calibri"/>
                  <a:sym typeface="Calibri"/>
                </a:defRPr>
              </a:lvl1pPr>
            </a:lstStyle>
            <a:p>
              <a:pPr/>
              <a:r>
                <a:t>Sharp bifurcation</a:t>
              </a:r>
            </a:p>
          </p:txBody>
        </p:sp>
        <p:sp>
          <p:nvSpPr>
            <p:cNvPr id="609" name="Shape 609"/>
            <p:cNvSpPr/>
            <p:nvPr/>
          </p:nvSpPr>
          <p:spPr>
            <a:xfrm>
              <a:off x="3355571" y="314556"/>
              <a:ext cx="2426684" cy="386403"/>
            </a:xfrm>
            <a:prstGeom prst="leftRightArrow">
              <a:avLst>
                <a:gd name="adj1" fmla="val 50000"/>
                <a:gd name="adj2" fmla="val 50000"/>
              </a:avLst>
            </a:prstGeom>
            <a:solidFill>
              <a:srgbClr val="EA9999"/>
            </a:solidFill>
            <a:ln w="12700" cap="flat">
              <a:solidFill>
                <a:srgbClr val="000000"/>
              </a:solidFill>
              <a:prstDash val="solid"/>
              <a:round/>
            </a:ln>
            <a:effectLst/>
          </p:spPr>
          <p:txBody>
            <a:bodyPr wrap="square" lIns="91439" tIns="91439" rIns="91439" bIns="91439" numCol="1" anchor="ctr">
              <a:noAutofit/>
            </a:bodyPr>
            <a:lstStyle/>
            <a:p>
              <a:pPr algn="l" defTabSz="914400">
                <a:defRPr sz="3600">
                  <a:solidFill>
                    <a:srgbClr val="000000"/>
                  </a:solidFill>
                  <a:uFillTx/>
                  <a:latin typeface="Calibri"/>
                  <a:ea typeface="Calibri"/>
                  <a:cs typeface="Calibri"/>
                  <a:sym typeface="Calibri"/>
                </a:defRPr>
              </a:pPr>
            </a:p>
          </p:txBody>
        </p:sp>
      </p:grpSp>
      <p:sp>
        <p:nvSpPr>
          <p:cNvPr id="611" name="Shape 611"/>
          <p:cNvSpPr/>
          <p:nvPr/>
        </p:nvSpPr>
        <p:spPr>
          <a:xfrm>
            <a:off x="14275599" y="7521971"/>
            <a:ext cx="2452560" cy="7416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sz="3600">
                <a:solidFill>
                  <a:srgbClr val="000000"/>
                </a:solidFill>
                <a:uFillTx/>
                <a:latin typeface="Calibri"/>
                <a:ea typeface="Calibri"/>
                <a:cs typeface="Calibri"/>
                <a:sym typeface="Calibri"/>
              </a:defRPr>
            </a:lvl1pPr>
          </a:lstStyle>
          <a:p>
            <a:pPr/>
            <a:r>
              <a:t>Neoclassical</a:t>
            </a:r>
          </a:p>
        </p:txBody>
      </p:sp>
      <p:sp>
        <p:nvSpPr>
          <p:cNvPr id="612" name="Shape 612"/>
          <p:cNvSpPr/>
          <p:nvPr/>
        </p:nvSpPr>
        <p:spPr>
          <a:xfrm>
            <a:off x="14277497" y="5363401"/>
            <a:ext cx="1991564" cy="7416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sz="3600">
                <a:solidFill>
                  <a:srgbClr val="000000"/>
                </a:solidFill>
                <a:uFillTx/>
                <a:latin typeface="Calibri"/>
                <a:ea typeface="Calibri"/>
                <a:cs typeface="Calibri"/>
                <a:sym typeface="Calibri"/>
              </a:defRPr>
            </a:lvl1pPr>
          </a:lstStyle>
          <a:p>
            <a:pPr/>
            <a:r>
              <a:t>Turbulent</a:t>
            </a:r>
          </a:p>
        </p:txBody>
      </p:sp>
      <p:sp>
        <p:nvSpPr>
          <p:cNvPr id="613" name="Shape 613"/>
          <p:cNvSpPr/>
          <p:nvPr/>
        </p:nvSpPr>
        <p:spPr>
          <a:xfrm>
            <a:off x="258269" y="8850220"/>
            <a:ext cx="10824851" cy="3835411"/>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marL="206393" indent="-206393" algn="l" defTabSz="1015841">
              <a:spcBef>
                <a:spcPts val="700"/>
              </a:spcBef>
              <a:buSzPct val="100000"/>
              <a:buFont typeface="Arial"/>
              <a:buChar char="•"/>
              <a:defRPr b="1" sz="2528">
                <a:solidFill>
                  <a:srgbClr val="000000"/>
                </a:solidFill>
                <a:uFillTx/>
              </a:defRPr>
            </a:pPr>
            <a:r>
              <a:t>XGC finds that the L-H bifurcation is from combination of the turbulent Reynolds and neoclassical X-point orbit loss forces</a:t>
            </a:r>
          </a:p>
          <a:p>
            <a:pPr marL="206393" indent="-206393" algn="l" defTabSz="1015841">
              <a:spcBef>
                <a:spcPts val="700"/>
              </a:spcBef>
              <a:buSzPct val="100000"/>
              <a:buFont typeface="Arial"/>
              <a:buChar char="•"/>
              <a:defRPr b="1" sz="2528">
                <a:solidFill>
                  <a:srgbClr val="000000"/>
                </a:solidFill>
                <a:uFillTx/>
              </a:defRPr>
            </a:pPr>
            <a:r>
              <a:t>How will this combination affect ITER?</a:t>
            </a:r>
          </a:p>
          <a:p>
            <a:pPr marL="206393" indent="-206393" algn="l" defTabSz="1015841">
              <a:spcBef>
                <a:spcPts val="700"/>
              </a:spcBef>
              <a:buSzPct val="100000"/>
              <a:buFont typeface="Arial"/>
              <a:buChar char="•"/>
              <a:defRPr b="1" sz="2528">
                <a:solidFill>
                  <a:srgbClr val="000000"/>
                </a:solidFill>
                <a:uFillTx/>
              </a:defRPr>
            </a:pPr>
            <a:r>
              <a:t>NSTX-U is an excellent tokamak to study the effect of the neoclassical X-point effect.</a:t>
            </a:r>
          </a:p>
          <a:p>
            <a:pPr lvl="1" marL="386987" indent="-206393" algn="l" defTabSz="1015841">
              <a:spcBef>
                <a:spcPts val="700"/>
              </a:spcBef>
              <a:buSzPct val="100000"/>
              <a:buFont typeface="Arial"/>
              <a:buChar char="•"/>
              <a:defRPr sz="2528">
                <a:solidFill>
                  <a:srgbClr val="000000"/>
                </a:solidFill>
                <a:uFillTx/>
              </a:defRPr>
            </a:pPr>
            <a:r>
              <a:t>Isotope effect?</a:t>
            </a:r>
          </a:p>
          <a:p>
            <a:pPr lvl="1" marL="386987" indent="-206393" algn="l" defTabSz="1015841">
              <a:spcBef>
                <a:spcPts val="700"/>
              </a:spcBef>
              <a:buSzPct val="100000"/>
              <a:buFont typeface="Arial"/>
              <a:buChar char="•"/>
              <a:defRPr sz="2528">
                <a:solidFill>
                  <a:srgbClr val="000000"/>
                </a:solidFill>
                <a:uFillTx/>
              </a:defRPr>
            </a:pPr>
            <a:r>
              <a:t>Recycling effect?</a:t>
            </a:r>
          </a:p>
          <a:p>
            <a:pPr marL="206393" indent="-206393" algn="l" defTabSz="1015841">
              <a:spcBef>
                <a:spcPts val="700"/>
              </a:spcBef>
              <a:buSzPct val="100000"/>
              <a:buFont typeface="Arial"/>
              <a:buChar char="•"/>
              <a:defRPr sz="2528">
                <a:solidFill>
                  <a:srgbClr val="000000"/>
                </a:solidFill>
                <a:uFillTx/>
              </a:defRPr>
            </a:pPr>
            <a:r>
              <a:t>High-Z impurity effect?</a:t>
            </a:r>
          </a:p>
        </p:txBody>
      </p:sp>
      <p:sp>
        <p:nvSpPr>
          <p:cNvPr id="614" name="Shape 614"/>
          <p:cNvSpPr/>
          <p:nvPr/>
        </p:nvSpPr>
        <p:spPr>
          <a:xfrm>
            <a:off x="2189296" y="2493010"/>
            <a:ext cx="4384547" cy="6527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defRPr b="1" sz="3000">
                <a:solidFill>
                  <a:srgbClr val="000000"/>
                </a:solidFill>
              </a:defRPr>
            </a:lvl1pPr>
          </a:lstStyle>
          <a:p>
            <a:pPr/>
            <a:r>
              <a:t>Chang et al., PRL 2017</a:t>
            </a:r>
          </a:p>
        </p:txBody>
      </p:sp>
    </p:spTree>
  </p:cSld>
  <p:clrMapOvr>
    <a:masterClrMapping/>
  </p:clrMapOvr>
  <p:transition xmlns:p14="http://schemas.microsoft.com/office/powerpoint/2010/main" spd="med" advClick="1" p14:dur="1000"/>
</p:sld>
</file>

<file path=ppt/slides/slide49.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616" name="Shape 616"/>
          <p:cNvSpPr/>
          <p:nvPr>
            <p:ph type="title"/>
          </p:nvPr>
        </p:nvSpPr>
        <p:spPr>
          <a:prstGeom prst="rect">
            <a:avLst/>
          </a:prstGeom>
        </p:spPr>
        <p:txBody>
          <a:bodyPr/>
          <a:lstStyle>
            <a:lvl1pPr defTabSz="642937">
              <a:defRPr sz="5100"/>
            </a:lvl1pPr>
          </a:lstStyle>
          <a:p>
            <a:pPr/>
            <a:r>
              <a:t>How does this new understanding influence the impact or relevance of the near/medium-term research (2020-2025) and long-term vision (2025-2030)?</a:t>
            </a:r>
          </a:p>
        </p:txBody>
      </p:sp>
      <p:sp>
        <p:nvSpPr>
          <p:cNvPr id="617" name="Shape 617"/>
          <p:cNvSpPr/>
          <p:nvPr>
            <p:ph type="body" idx="1"/>
          </p:nvPr>
        </p:nvSpPr>
        <p:spPr>
          <a:prstGeom prst="rect">
            <a:avLst/>
          </a:prstGeom>
        </p:spPr>
        <p:txBody>
          <a:bodyPr/>
          <a:lstStyle/>
          <a:p>
            <a:pPr marL="261257" indent="-261257">
              <a:defRPr sz="4100"/>
            </a:pPr>
          </a:p>
          <a:p>
            <a:pPr marL="261257" indent="-261257">
              <a:defRPr sz="4100"/>
            </a:pPr>
          </a:p>
          <a:p>
            <a:pPr marL="261257" indent="-261257">
              <a:defRPr sz="4100"/>
            </a:pPr>
          </a:p>
          <a:p>
            <a:pPr marL="261257" indent="-261257">
              <a:defRPr b="1" sz="4100"/>
            </a:pPr>
            <a:r>
              <a:t>Once we develop an understanding in the effects to the pedestal of the lithium and impurity deliveries, we will propose a shift in emphasis of the NSTX-U program to control the pedestal for improved performance.</a:t>
            </a:r>
          </a:p>
          <a:p>
            <a:pPr marL="261257" indent="-261257">
              <a:defRPr sz="4100"/>
            </a:pPr>
          </a:p>
          <a:p>
            <a:pPr marL="261257" indent="-261257">
              <a:defRPr sz="4100"/>
            </a:pPr>
          </a:p>
          <a:p>
            <a:pPr marL="261257" indent="-261257">
              <a:defRPr sz="4100"/>
            </a:pPr>
          </a:p>
          <a:p>
            <a:pPr marL="261257" indent="-261257">
              <a:defRPr b="1" sz="4100"/>
            </a:pPr>
            <a:r>
              <a:t> Strong impact of LM on the pedestal: Better control of the pedestal density formation and instabilities at play.</a:t>
            </a:r>
          </a:p>
        </p:txBody>
      </p:sp>
      <p:sp>
        <p:nvSpPr>
          <p:cNvPr id="618" name="Shape 61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19" name="Shape 619"/>
          <p:cNvSpPr/>
          <p:nvPr/>
        </p:nvSpPr>
        <p:spPr>
          <a:xfrm>
            <a:off x="8968726" y="3636009"/>
            <a:ext cx="4770148" cy="7670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b="1" sz="3800">
                <a:solidFill>
                  <a:srgbClr val="FF2600"/>
                </a:solidFill>
              </a:defRPr>
            </a:lvl1pPr>
          </a:lstStyle>
          <a:p>
            <a:pPr/>
            <a:r>
              <a:t>WORK IN PROGRESS</a:t>
            </a:r>
          </a:p>
        </p:txBody>
      </p:sp>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6" name="gamma_eta.png"/>
          <p:cNvPicPr>
            <a:picLocks noChangeAspect="1"/>
          </p:cNvPicPr>
          <p:nvPr/>
        </p:nvPicPr>
        <p:blipFill>
          <a:blip r:embed="rId2">
            <a:extLst/>
          </a:blip>
          <a:stretch>
            <a:fillRect/>
          </a:stretch>
        </p:blipFill>
        <p:spPr>
          <a:xfrm>
            <a:off x="16165560" y="6474683"/>
            <a:ext cx="7977196" cy="5967902"/>
          </a:xfrm>
          <a:prstGeom prst="rect">
            <a:avLst/>
          </a:prstGeom>
          <a:ln w="12700">
            <a:miter lim="400000"/>
          </a:ln>
        </p:spPr>
      </p:pic>
      <p:sp>
        <p:nvSpPr>
          <p:cNvPr id="77" name="Shape 77"/>
          <p:cNvSpPr/>
          <p:nvPr/>
        </p:nvSpPr>
        <p:spPr>
          <a:xfrm>
            <a:off x="20728506" y="10289716"/>
            <a:ext cx="422616" cy="441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328" y="10800"/>
                </a:moveTo>
                <a:cubicBezTo>
                  <a:pt x="5328" y="13782"/>
                  <a:pt x="7778" y="16200"/>
                  <a:pt x="10800" y="16200"/>
                </a:cubicBezTo>
                <a:cubicBezTo>
                  <a:pt x="13822" y="16200"/>
                  <a:pt x="16272" y="13782"/>
                  <a:pt x="16272" y="10800"/>
                </a:cubicBezTo>
                <a:cubicBezTo>
                  <a:pt x="16272" y="7818"/>
                  <a:pt x="13822" y="5400"/>
                  <a:pt x="10800" y="5400"/>
                </a:cubicBezTo>
                <a:cubicBezTo>
                  <a:pt x="7778" y="5400"/>
                  <a:pt x="5328" y="7818"/>
                  <a:pt x="5328" y="10800"/>
                </a:cubicBezTo>
                <a:close/>
              </a:path>
            </a:pathLst>
          </a:custGeom>
          <a:ln w="25400">
            <a:solidFill>
              <a:srgbClr val="000000"/>
            </a:solidFill>
          </a:ln>
          <a:effectLst>
            <a:outerShdw sx="100000" sy="100000" kx="0" ky="0" algn="b" rotWithShape="0" blurRad="76200" dist="38100" dir="5400000">
              <a:srgbClr val="000000">
                <a:alpha val="35000"/>
              </a:srgbClr>
            </a:outerShdw>
          </a:effectLst>
        </p:spPr>
        <p:txBody>
          <a:bodyPr tIns="91439" bIns="91439" anchor="ctr"/>
          <a:lstStyle/>
          <a:p>
            <a:pPr defTabSz="914400">
              <a:defRPr sz="3600">
                <a:solidFill>
                  <a:schemeClr val="accent1"/>
                </a:solidFill>
                <a:uFillTx/>
                <a:latin typeface="Calibri"/>
                <a:ea typeface="Calibri"/>
                <a:cs typeface="Calibri"/>
                <a:sym typeface="Calibri"/>
              </a:defRPr>
            </a:pPr>
          </a:p>
        </p:txBody>
      </p:sp>
      <p:sp>
        <p:nvSpPr>
          <p:cNvPr id="78" name="Shape 78"/>
          <p:cNvSpPr/>
          <p:nvPr/>
        </p:nvSpPr>
        <p:spPr>
          <a:xfrm rot="5400000">
            <a:off x="18644890" y="8746152"/>
            <a:ext cx="508605" cy="3142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470"/>
                  <a:pt x="10800" y="21309"/>
                </a:cubicBezTo>
                <a:lnTo>
                  <a:pt x="10800" y="11091"/>
                </a:lnTo>
                <a:cubicBezTo>
                  <a:pt x="10800" y="10930"/>
                  <a:pt x="5965" y="10800"/>
                  <a:pt x="0" y="10800"/>
                </a:cubicBezTo>
                <a:cubicBezTo>
                  <a:pt x="5965" y="10800"/>
                  <a:pt x="10800" y="10670"/>
                  <a:pt x="10800" y="10509"/>
                </a:cubicBezTo>
                <a:lnTo>
                  <a:pt x="10800" y="291"/>
                </a:lnTo>
                <a:cubicBezTo>
                  <a:pt x="10800" y="130"/>
                  <a:pt x="15635" y="0"/>
                  <a:pt x="21600" y="0"/>
                </a:cubicBezTo>
              </a:path>
            </a:pathLst>
          </a:custGeom>
          <a:ln w="63500">
            <a:solidFill>
              <a:srgbClr val="000000"/>
            </a:solidFill>
          </a:ln>
        </p:spPr>
        <p:txBody>
          <a:bodyPr tIns="91439" bIns="91439" anchor="ctr"/>
          <a:lstStyle/>
          <a:p>
            <a:pPr defTabSz="914400">
              <a:lnSpc>
                <a:spcPct val="220000"/>
              </a:lnSpc>
              <a:defRPr b="1" sz="5000">
                <a:solidFill>
                  <a:srgbClr val="000000"/>
                </a:solidFill>
                <a:uFillTx/>
                <a:latin typeface="Calibri"/>
                <a:ea typeface="Calibri"/>
                <a:cs typeface="Calibri"/>
                <a:sym typeface="Calibri"/>
              </a:defRPr>
            </a:pPr>
          </a:p>
        </p:txBody>
      </p:sp>
      <p:sp>
        <p:nvSpPr>
          <p:cNvPr id="79" name="Shape 79"/>
          <p:cNvSpPr/>
          <p:nvPr/>
        </p:nvSpPr>
        <p:spPr>
          <a:xfrm>
            <a:off x="17970318" y="8913123"/>
            <a:ext cx="1537353" cy="1138219"/>
          </a:xfrm>
          <a:prstGeom prst="rect">
            <a:avLst/>
          </a:prstGeom>
          <a:ln w="12700">
            <a:miter lim="400000"/>
          </a:ln>
          <a:extLst>
            <a:ext uri="{C572A759-6A51-4108-AA02-DFA0A04FC94B}">
              <ma14:wrappingTextBoxFlag xmlns:ma14="http://schemas.microsoft.com/office/mac/drawingml/2011/main" val="1"/>
            </a:ext>
          </a:extLst>
        </p:spPr>
        <p:txBody>
          <a:bodyPr tIns="91439" bIns="91439"/>
          <a:lstStyle/>
          <a:p>
            <a:pPr defTabSz="914400">
              <a:defRPr b="1" sz="2600">
                <a:solidFill>
                  <a:srgbClr val="000000"/>
                </a:solidFill>
                <a:uFillTx/>
              </a:defRPr>
            </a:pPr>
            <a:r>
              <a:t>Ideal </a:t>
            </a:r>
          </a:p>
          <a:p>
            <a:pPr defTabSz="914400">
              <a:defRPr b="1" sz="2600">
                <a:solidFill>
                  <a:srgbClr val="000000"/>
                </a:solidFill>
                <a:uFillTx/>
              </a:defRPr>
            </a:pPr>
            <a:r>
              <a:t>branch</a:t>
            </a:r>
          </a:p>
        </p:txBody>
      </p:sp>
      <p:sp>
        <p:nvSpPr>
          <p:cNvPr id="80" name="Shape 80"/>
          <p:cNvSpPr/>
          <p:nvPr/>
        </p:nvSpPr>
        <p:spPr>
          <a:xfrm rot="16200000">
            <a:off x="21826187" y="10032908"/>
            <a:ext cx="668196" cy="22356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470"/>
                  <a:pt x="10800" y="21309"/>
                </a:cubicBezTo>
                <a:lnTo>
                  <a:pt x="10800" y="11091"/>
                </a:lnTo>
                <a:cubicBezTo>
                  <a:pt x="10800" y="10930"/>
                  <a:pt x="5965" y="10800"/>
                  <a:pt x="0" y="10800"/>
                </a:cubicBezTo>
                <a:cubicBezTo>
                  <a:pt x="5965" y="10800"/>
                  <a:pt x="10800" y="10670"/>
                  <a:pt x="10800" y="10509"/>
                </a:cubicBezTo>
                <a:lnTo>
                  <a:pt x="10800" y="291"/>
                </a:lnTo>
                <a:cubicBezTo>
                  <a:pt x="10800" y="130"/>
                  <a:pt x="15635" y="0"/>
                  <a:pt x="21600" y="0"/>
                </a:cubicBezTo>
              </a:path>
            </a:pathLst>
          </a:custGeom>
          <a:ln w="76200">
            <a:solidFill>
              <a:srgbClr val="000000"/>
            </a:solidFill>
          </a:ln>
        </p:spPr>
        <p:txBody>
          <a:bodyPr lIns="45719" rIns="45719" anchor="ctr"/>
          <a:lstStyle/>
          <a:p>
            <a:pPr defTabSz="457200">
              <a:lnSpc>
                <a:spcPct val="160000"/>
              </a:lnSpc>
              <a:defRPr sz="1800">
                <a:solidFill>
                  <a:srgbClr val="000000"/>
                </a:solidFill>
                <a:uFillTx/>
                <a:latin typeface="Calibri"/>
                <a:ea typeface="Calibri"/>
                <a:cs typeface="Calibri"/>
                <a:sym typeface="Calibri"/>
              </a:defRPr>
            </a:pPr>
          </a:p>
        </p:txBody>
      </p:sp>
      <p:sp>
        <p:nvSpPr>
          <p:cNvPr id="81" name="Shape 81"/>
          <p:cNvSpPr/>
          <p:nvPr/>
        </p:nvSpPr>
        <p:spPr>
          <a:xfrm>
            <a:off x="21258864" y="10123260"/>
            <a:ext cx="1802842" cy="1004652"/>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defTabSz="457200">
              <a:defRPr b="1" sz="2500">
                <a:solidFill>
                  <a:srgbClr val="000000"/>
                </a:solidFill>
                <a:uFillTx/>
              </a:defRPr>
            </a:pPr>
            <a:r>
              <a:t>Resistive </a:t>
            </a:r>
          </a:p>
          <a:p>
            <a:pPr defTabSz="457200">
              <a:defRPr b="1" sz="2500">
                <a:solidFill>
                  <a:srgbClr val="000000"/>
                </a:solidFill>
                <a:uFillTx/>
              </a:defRPr>
            </a:pPr>
            <a:r>
              <a:t>branch</a:t>
            </a:r>
          </a:p>
        </p:txBody>
      </p:sp>
      <p:sp>
        <p:nvSpPr>
          <p:cNvPr id="82" name="Shape 82"/>
          <p:cNvSpPr/>
          <p:nvPr/>
        </p:nvSpPr>
        <p:spPr>
          <a:xfrm>
            <a:off x="19610327" y="8061103"/>
            <a:ext cx="1087631" cy="2167445"/>
          </a:xfrm>
          <a:prstGeom prst="line">
            <a:avLst/>
          </a:prstGeom>
          <a:ln w="63500">
            <a:solidFill>
              <a:srgbClr val="000000"/>
            </a:solidFill>
            <a:tailEnd type="triangle"/>
          </a:ln>
        </p:spPr>
        <p:txBody>
          <a:bodyPr lIns="45719" rIns="45719"/>
          <a:lstStyle/>
          <a:p>
            <a:pPr algn="l" defTabSz="457200">
              <a:defRPr sz="1800">
                <a:solidFill>
                  <a:srgbClr val="000000"/>
                </a:solidFill>
                <a:uFillTx/>
                <a:latin typeface="Calibri"/>
                <a:ea typeface="Calibri"/>
                <a:cs typeface="Calibri"/>
                <a:sym typeface="Calibri"/>
              </a:defRPr>
            </a:pPr>
          </a:p>
        </p:txBody>
      </p:sp>
      <p:sp>
        <p:nvSpPr>
          <p:cNvPr id="83" name="Shape 83"/>
          <p:cNvSpPr/>
          <p:nvPr/>
        </p:nvSpPr>
        <p:spPr>
          <a:xfrm>
            <a:off x="18416700" y="7301281"/>
            <a:ext cx="2246584" cy="673640"/>
          </a:xfrm>
          <a:prstGeom prst="rect">
            <a:avLst/>
          </a:prstGeom>
          <a:ln w="12700">
            <a:miter lim="400000"/>
          </a:ln>
          <a:extLst>
            <a:ext uri="{C572A759-6A51-4108-AA02-DFA0A04FC94B}">
              <ma14:wrappingTextBoxFlag xmlns:ma14="http://schemas.microsoft.com/office/mac/drawingml/2011/main" val="1"/>
            </a:ext>
          </a:extLst>
        </p:spPr>
        <p:txBody>
          <a:bodyPr tIns="91439" bIns="91439"/>
          <a:lstStyle>
            <a:lvl1pPr defTabSz="914400">
              <a:defRPr b="1" sz="2600">
                <a:solidFill>
                  <a:srgbClr val="000000"/>
                </a:solidFill>
                <a:uFillTx/>
              </a:defRPr>
            </a:lvl1pPr>
          </a:lstStyle>
          <a:p>
            <a:pPr/>
            <a:r>
              <a:t>NSTX ELMy </a:t>
            </a:r>
          </a:p>
        </p:txBody>
      </p:sp>
      <p:sp>
        <p:nvSpPr>
          <p:cNvPr id="84" name="Shape 84"/>
          <p:cNvSpPr/>
          <p:nvPr/>
        </p:nvSpPr>
        <p:spPr>
          <a:xfrm flipH="1" flipV="1">
            <a:off x="17311540" y="12510092"/>
            <a:ext cx="6077895" cy="1"/>
          </a:xfrm>
          <a:prstGeom prst="line">
            <a:avLst/>
          </a:prstGeom>
          <a:ln w="63500">
            <a:solidFill>
              <a:schemeClr val="accent1"/>
            </a:solidFill>
            <a:bevel/>
            <a:tailEnd type="triangle"/>
          </a:ln>
        </p:spPr>
        <p:txBody>
          <a:bodyPr tIns="91439" bIns="91439"/>
          <a:lstStyle/>
          <a:p>
            <a:pPr algn="l" defTabSz="642937">
              <a:defRPr sz="2200">
                <a:solidFill>
                  <a:srgbClr val="000000"/>
                </a:solidFill>
                <a:uFillTx/>
                <a:latin typeface="+mn-lt"/>
                <a:ea typeface="+mn-ea"/>
                <a:cs typeface="+mn-cs"/>
                <a:sym typeface="Helvetica"/>
              </a:defRPr>
            </a:pPr>
          </a:p>
        </p:txBody>
      </p:sp>
      <p:sp>
        <p:nvSpPr>
          <p:cNvPr id="85" name="Shape 85"/>
          <p:cNvSpPr/>
          <p:nvPr/>
        </p:nvSpPr>
        <p:spPr>
          <a:xfrm>
            <a:off x="18251093" y="12408492"/>
            <a:ext cx="4228664" cy="888159"/>
          </a:xfrm>
          <a:prstGeom prst="rect">
            <a:avLst/>
          </a:prstGeom>
          <a:ln w="12700">
            <a:miter lim="400000"/>
          </a:ln>
          <a:extLst>
            <a:ext uri="{C572A759-6A51-4108-AA02-DFA0A04FC94B}">
              <ma14:wrappingTextBoxFlag xmlns:ma14="http://schemas.microsoft.com/office/mac/drawingml/2011/main" val="1"/>
            </a:ext>
          </a:extLst>
        </p:spPr>
        <p:txBody>
          <a:bodyPr tIns="91439" bIns="91439"/>
          <a:lstStyle>
            <a:lvl1pPr>
              <a:defRPr b="1" sz="2900">
                <a:solidFill>
                  <a:srgbClr val="000000"/>
                </a:solidFill>
              </a:defRPr>
            </a:lvl1pPr>
          </a:lstStyle>
          <a:p>
            <a:pPr/>
            <a:r>
              <a:t>Collisionality</a:t>
            </a:r>
          </a:p>
        </p:txBody>
      </p:sp>
      <p:sp>
        <p:nvSpPr>
          <p:cNvPr id="86" name="Shape 86"/>
          <p:cNvSpPr/>
          <p:nvPr/>
        </p:nvSpPr>
        <p:spPr>
          <a:xfrm>
            <a:off x="15849135" y="6901135"/>
            <a:ext cx="4228663" cy="888158"/>
          </a:xfrm>
          <a:prstGeom prst="rect">
            <a:avLst/>
          </a:prstGeom>
          <a:ln w="12700">
            <a:miter lim="400000"/>
          </a:ln>
          <a:extLst>
            <a:ext uri="{C572A759-6A51-4108-AA02-DFA0A04FC94B}">
              <ma14:wrappingTextBoxFlag xmlns:ma14="http://schemas.microsoft.com/office/mac/drawingml/2011/main" val="1"/>
            </a:ext>
          </a:extLst>
        </p:spPr>
        <p:txBody>
          <a:bodyPr tIns="91439" bIns="91439"/>
          <a:lstStyle>
            <a:lvl1pPr>
              <a:defRPr b="1" sz="2300">
                <a:solidFill>
                  <a:srgbClr val="000000"/>
                </a:solidFill>
              </a:defRPr>
            </a:lvl1pPr>
          </a:lstStyle>
          <a:p>
            <a:pPr/>
            <a:r>
              <a:t>M3DC1</a:t>
            </a:r>
          </a:p>
        </p:txBody>
      </p:sp>
      <p:sp>
        <p:nvSpPr>
          <p:cNvPr id="87" name="Shape 87"/>
          <p:cNvSpPr/>
          <p:nvPr>
            <p:ph type="title"/>
          </p:nvPr>
        </p:nvSpPr>
        <p:spPr>
          <a:xfrm>
            <a:off x="50571" y="-62617"/>
            <a:ext cx="24282858" cy="2053825"/>
          </a:xfrm>
          <a:prstGeom prst="rect">
            <a:avLst/>
          </a:prstGeom>
        </p:spPr>
        <p:txBody>
          <a:bodyPr/>
          <a:lstStyle>
            <a:lvl1pPr defTabSz="1041558">
              <a:defRPr sz="6480"/>
            </a:lvl1pPr>
          </a:lstStyle>
          <a:p>
            <a:pPr/>
            <a:r>
              <a:t>Low collisionality achievable in NSTX-U will access pedestals with ideal and resistive MHD</a:t>
            </a:r>
          </a:p>
        </p:txBody>
      </p:sp>
      <p:sp>
        <p:nvSpPr>
          <p:cNvPr id="88" name="Shape 88"/>
          <p:cNvSpPr/>
          <p:nvPr>
            <p:ph type="body" idx="1"/>
          </p:nvPr>
        </p:nvSpPr>
        <p:spPr>
          <a:xfrm>
            <a:off x="88398" y="2268394"/>
            <a:ext cx="16191490" cy="10472160"/>
          </a:xfrm>
          <a:prstGeom prst="rect">
            <a:avLst/>
          </a:prstGeom>
        </p:spPr>
        <p:txBody>
          <a:bodyPr/>
          <a:lstStyle/>
          <a:p>
            <a:pPr marL="248194" indent="-248194" defTabSz="1221581">
              <a:spcBef>
                <a:spcPts val="800"/>
              </a:spcBef>
              <a:defRPr b="1" sz="3989"/>
            </a:pPr>
            <a:r>
              <a:t>In NSTX, stability analysis of ELMy H-modes identified slowly growing peeling-ballooning modes</a:t>
            </a:r>
          </a:p>
          <a:p>
            <a:pPr lvl="1" marL="465364" indent="-248194" defTabSz="1221581">
              <a:spcBef>
                <a:spcPts val="800"/>
              </a:spcBef>
              <a:buChar char="•"/>
              <a:defRPr sz="3989"/>
            </a:pPr>
            <a:r>
              <a:t> 0.05 &lt; 𝛾/𝜔*/2 &lt; 0.1 just before ELM onset</a:t>
            </a:r>
          </a:p>
          <a:p>
            <a:pPr marL="248194" indent="-248194" defTabSz="1221581">
              <a:spcBef>
                <a:spcPts val="800"/>
              </a:spcBef>
              <a:defRPr b="1" sz="3989"/>
            </a:pPr>
          </a:p>
          <a:p>
            <a:pPr marL="248194" indent="-248194" defTabSz="1221581">
              <a:spcBef>
                <a:spcPts val="800"/>
              </a:spcBef>
              <a:defRPr b="1" sz="3989"/>
            </a:pPr>
          </a:p>
          <a:p>
            <a:pPr marL="248194" indent="-248194" defTabSz="1221581">
              <a:spcBef>
                <a:spcPts val="800"/>
              </a:spcBef>
              <a:defRPr b="1" sz="3989"/>
            </a:pPr>
            <a:r>
              <a:t>Resistive MHD calculations with M3D-C1 suggest resistive modes have larger growth rate ➠ unstable (G. Canal, to be published)</a:t>
            </a:r>
          </a:p>
          <a:p>
            <a:pPr lvl="1" marL="465364" indent="-248194" defTabSz="1221581">
              <a:spcBef>
                <a:spcPts val="800"/>
              </a:spcBef>
              <a:buChar char="•"/>
              <a:defRPr sz="3989"/>
            </a:pPr>
            <a:r>
              <a:t>NSTX had pedestal top 𝜈 &gt; 0.5, so resistive MHD cannot be neglected</a:t>
            </a:r>
          </a:p>
          <a:p>
            <a:pPr marL="248194" indent="-248194" defTabSz="1221581">
              <a:spcBef>
                <a:spcPts val="800"/>
              </a:spcBef>
              <a:defRPr sz="3989"/>
            </a:pPr>
          </a:p>
          <a:p>
            <a:pPr marL="248194" indent="-248194" defTabSz="1221581">
              <a:spcBef>
                <a:spcPts val="800"/>
              </a:spcBef>
              <a:defRPr sz="3989"/>
            </a:pPr>
          </a:p>
          <a:p>
            <a:pPr marL="248194" indent="-248194" defTabSz="1221581">
              <a:spcBef>
                <a:spcPts val="800"/>
              </a:spcBef>
              <a:defRPr b="1" sz="3989"/>
            </a:pPr>
            <a:r>
              <a:t>NSTX-U pedestal top collisionality is projected to go down to 0.1, so ideal and resistive MHD effects can be separated</a:t>
            </a:r>
          </a:p>
          <a:p>
            <a:pPr lvl="1" marL="465364" indent="-248194" defTabSz="1221581">
              <a:spcBef>
                <a:spcPts val="800"/>
              </a:spcBef>
              <a:buChar char="•"/>
              <a:defRPr sz="3989"/>
            </a:pPr>
            <a:r>
              <a:t>Better chance of achieving edge ideal MHD stability limits</a:t>
            </a:r>
          </a:p>
        </p:txBody>
      </p:sp>
      <p:sp>
        <p:nvSpPr>
          <p:cNvPr id="89" name="Shape 8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0" name="Shape 90"/>
          <p:cNvSpPr/>
          <p:nvPr/>
        </p:nvSpPr>
        <p:spPr>
          <a:xfrm>
            <a:off x="22408929" y="1299654"/>
            <a:ext cx="1940529" cy="568764"/>
          </a:xfrm>
          <a:prstGeom prst="rect">
            <a:avLst/>
          </a:prstGeom>
          <a:solidFill>
            <a:schemeClr val="accent6">
              <a:lumOff val="18921"/>
            </a:schemeClr>
          </a:solidFill>
          <a:ln w="12700">
            <a:miter lim="400000"/>
          </a:ln>
          <a:extLst>
            <a:ext uri="{C572A759-6A51-4108-AA02-DFA0A04FC94B}">
              <ma14:wrappingTextBoxFlag xmlns:ma14="http://schemas.microsoft.com/office/mac/drawingml/2011/main" val="1"/>
            </a:ext>
          </a:extLst>
        </p:spPr>
        <p:txBody>
          <a:bodyPr tIns="91439" bIns="91439" anchor="ctr"/>
          <a:lstStyle>
            <a:lvl1pPr algn="l" defTabSz="1285875">
              <a:defRPr sz="2700">
                <a:solidFill>
                  <a:srgbClr val="000000"/>
                </a:solidFill>
                <a:uFillTx/>
                <a:latin typeface="Arial"/>
                <a:ea typeface="Arial"/>
                <a:cs typeface="Arial"/>
                <a:sym typeface="Arial"/>
              </a:defRPr>
            </a:lvl1pPr>
          </a:lstStyle>
          <a:p>
            <a:pPr/>
            <a:r>
              <a:t>Charge #3</a:t>
            </a:r>
          </a:p>
        </p:txBody>
      </p:sp>
      <p:sp>
        <p:nvSpPr>
          <p:cNvPr id="91" name="Shape 91"/>
          <p:cNvSpPr/>
          <p:nvPr/>
        </p:nvSpPr>
        <p:spPr>
          <a:xfrm>
            <a:off x="18054932" y="6263135"/>
            <a:ext cx="4620986" cy="5511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b="1" sz="2400">
                <a:solidFill>
                  <a:srgbClr val="000000"/>
                </a:solidFill>
              </a:defRPr>
            </a:lvl1pPr>
          </a:lstStyle>
          <a:p>
            <a:pPr/>
            <a:r>
              <a:t>Normalized pressure gradient </a:t>
            </a:r>
          </a:p>
        </p:txBody>
      </p:sp>
      <p:sp>
        <p:nvSpPr>
          <p:cNvPr id="92" name="Shape 92"/>
          <p:cNvSpPr/>
          <p:nvPr/>
        </p:nvSpPr>
        <p:spPr>
          <a:xfrm>
            <a:off x="20923843" y="6004271"/>
            <a:ext cx="1692035" cy="3987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defRPr>
                <a:solidFill>
                  <a:srgbClr val="FFFFFF"/>
                </a:solidFill>
              </a:defRPr>
            </a:pPr>
            <a:r>
              <a:rPr b="1"/>
              <a:t>Boyle PPCF  2011</a:t>
            </a:r>
            <a:r>
              <a:t> </a:t>
            </a:r>
          </a:p>
        </p:txBody>
      </p:sp>
      <p:pic>
        <p:nvPicPr>
          <p:cNvPr id="93" name="pasted-image.png"/>
          <p:cNvPicPr>
            <a:picLocks noChangeAspect="1"/>
          </p:cNvPicPr>
          <p:nvPr/>
        </p:nvPicPr>
        <p:blipFill>
          <a:blip r:embed="rId3">
            <a:extLst/>
          </a:blip>
          <a:stretch>
            <a:fillRect/>
          </a:stretch>
        </p:blipFill>
        <p:spPr>
          <a:xfrm>
            <a:off x="17186949" y="2098195"/>
            <a:ext cx="5823001" cy="3910337"/>
          </a:xfrm>
          <a:prstGeom prst="rect">
            <a:avLst/>
          </a:prstGeom>
          <a:ln w="12700">
            <a:miter lim="400000"/>
          </a:ln>
        </p:spPr>
      </p:pic>
      <p:pic>
        <p:nvPicPr>
          <p:cNvPr id="94" name="pasted-image.png"/>
          <p:cNvPicPr>
            <a:picLocks noChangeAspect="1"/>
          </p:cNvPicPr>
          <p:nvPr/>
        </p:nvPicPr>
        <p:blipFill>
          <a:blip r:embed="rId4">
            <a:extLst/>
          </a:blip>
          <a:stretch>
            <a:fillRect/>
          </a:stretch>
        </p:blipFill>
        <p:spPr>
          <a:xfrm>
            <a:off x="17578074" y="5991359"/>
            <a:ext cx="5544827" cy="424605"/>
          </a:xfrm>
          <a:prstGeom prst="rect">
            <a:avLst/>
          </a:prstGeom>
          <a:ln w="12700">
            <a:miter lim="400000"/>
          </a:ln>
        </p:spPr>
      </p:pic>
      <p:sp>
        <p:nvSpPr>
          <p:cNvPr id="95" name="Shape 95"/>
          <p:cNvSpPr/>
          <p:nvPr/>
        </p:nvSpPr>
        <p:spPr>
          <a:xfrm>
            <a:off x="18219872" y="1799283"/>
            <a:ext cx="3514635" cy="484780"/>
          </a:xfrm>
          <a:prstGeom prst="rect">
            <a:avLst/>
          </a:prstGeom>
          <a:ln w="12700">
            <a:miter lim="400000"/>
          </a:ln>
          <a:extLst>
            <a:ext uri="{C572A759-6A51-4108-AA02-DFA0A04FC94B}">
              <ma14:wrappingTextBoxFlag xmlns:ma14="http://schemas.microsoft.com/office/mac/drawingml/2011/main" val="1"/>
            </a:ext>
          </a:extLst>
        </p:spPr>
        <p:txBody>
          <a:bodyPr tIns="91439" bIns="91439"/>
          <a:lstStyle>
            <a:lvl1pPr>
              <a:defRPr b="1" sz="2300">
                <a:solidFill>
                  <a:srgbClr val="000000"/>
                </a:solidFill>
              </a:defRPr>
            </a:lvl1pPr>
          </a:lstStyle>
          <a:p>
            <a:pPr/>
            <a:r>
              <a:t>ELITE calculations </a:t>
            </a:r>
          </a:p>
        </p:txBody>
      </p:sp>
      <p:sp>
        <p:nvSpPr>
          <p:cNvPr id="96" name="Shape 96"/>
          <p:cNvSpPr/>
          <p:nvPr/>
        </p:nvSpPr>
        <p:spPr>
          <a:xfrm rot="16200000">
            <a:off x="15718458" y="3662616"/>
            <a:ext cx="2537921" cy="781483"/>
          </a:xfrm>
          <a:prstGeom prst="rect">
            <a:avLst/>
          </a:prstGeom>
          <a:ln w="12700">
            <a:miter lim="400000"/>
          </a:ln>
          <a:extLst>
            <a:ext uri="{C572A759-6A51-4108-AA02-DFA0A04FC94B}">
              <ma14:wrappingTextBoxFlag xmlns:ma14="http://schemas.microsoft.com/office/mac/drawingml/2011/main" val="1"/>
            </a:ext>
          </a:extLst>
        </p:spPr>
        <p:txBody>
          <a:bodyPr tIns="91439" bIns="91439"/>
          <a:lstStyle>
            <a:lvl1pPr>
              <a:defRPr b="1" sz="2600">
                <a:solidFill>
                  <a:srgbClr val="000000"/>
                </a:solidFill>
              </a:defRPr>
            </a:lvl1pPr>
          </a:lstStyle>
          <a:p>
            <a:pPr/>
            <a:r>
              <a:t>Edge current </a:t>
            </a:r>
          </a:p>
        </p:txBody>
      </p:sp>
    </p:spTree>
  </p:cSld>
  <p:clrMapOvr>
    <a:masterClrMapping/>
  </p:clrMapOvr>
  <p:transition xmlns:p14="http://schemas.microsoft.com/office/powerpoint/2010/main" spd="med" advClick="1" p14:dur="1000"/>
</p:sld>
</file>

<file path=ppt/slides/slide50.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621" name="Shape 621"/>
          <p:cNvSpPr/>
          <p:nvPr>
            <p:ph type="title"/>
          </p:nvPr>
        </p:nvSpPr>
        <p:spPr>
          <a:prstGeom prst="rect">
            <a:avLst/>
          </a:prstGeom>
        </p:spPr>
        <p:txBody>
          <a:bodyPr/>
          <a:lstStyle>
            <a:lvl1pPr defTabSz="835818">
              <a:defRPr sz="6629"/>
            </a:lvl1pPr>
          </a:lstStyle>
          <a:p>
            <a:pPr/>
            <a:r>
              <a:t>ELM destabilization physics: what are the physics and limits to ELM triggering/pacing within a stable H-mode pedestal? </a:t>
            </a:r>
          </a:p>
        </p:txBody>
      </p:sp>
      <p:sp>
        <p:nvSpPr>
          <p:cNvPr id="622" name="Shape 622"/>
          <p:cNvSpPr/>
          <p:nvPr>
            <p:ph type="body" sz="half" idx="1"/>
          </p:nvPr>
        </p:nvSpPr>
        <p:spPr>
          <a:xfrm>
            <a:off x="176679" y="2813697"/>
            <a:ext cx="12662690" cy="9902267"/>
          </a:xfrm>
          <a:prstGeom prst="rect">
            <a:avLst/>
          </a:prstGeom>
        </p:spPr>
        <p:txBody>
          <a:bodyPr/>
          <a:lstStyle/>
          <a:p>
            <a:pPr marL="253419" indent="-253419" defTabSz="1247298">
              <a:defRPr b="1" sz="3201"/>
            </a:pPr>
            <a:r>
              <a:t>A baseline ELM mitigation strategy in ITER is ELM pacing at frequency greater than the natural frequency, and hoping that ELM energy ~ 1/ f</a:t>
            </a:r>
            <a:r>
              <a:rPr baseline="-5999"/>
              <a:t>ELM</a:t>
            </a:r>
          </a:p>
          <a:p>
            <a:pPr lvl="2" marL="739140" indent="-295656" defTabSz="1247298">
              <a:buChar char="–"/>
              <a:defRPr sz="3201">
                <a:solidFill>
                  <a:srgbClr val="0433FF"/>
                </a:solidFill>
              </a:defRPr>
            </a:pPr>
            <a:r>
              <a:t>ITER desires 20-50x ELM size reduction</a:t>
            </a:r>
          </a:p>
          <a:p>
            <a:pPr marL="253419" indent="-253419" defTabSz="1247298">
              <a:defRPr sz="3201"/>
            </a:pPr>
          </a:p>
          <a:p>
            <a:pPr marL="253419" indent="-253419" defTabSz="1247298">
              <a:defRPr b="1" sz="3201"/>
            </a:pPr>
            <a:r>
              <a:t>DIII-D: ELM peak heat flux ~ 1/ f</a:t>
            </a:r>
            <a:r>
              <a:rPr baseline="-5999"/>
              <a:t>ELM  </a:t>
            </a:r>
            <a:r>
              <a:t>sometimes</a:t>
            </a:r>
          </a:p>
          <a:p>
            <a:pPr lvl="1" marL="517398" indent="-295656" defTabSz="1247298">
              <a:defRPr sz="3201"/>
            </a:pPr>
            <a:r>
              <a:t>What physics governs ELM triggering in stable pedestals?</a:t>
            </a:r>
          </a:p>
          <a:p>
            <a:pPr lvl="1" marL="517398" indent="-295656" defTabSz="1247298">
              <a:defRPr sz="3201"/>
            </a:pPr>
            <a:r>
              <a:t>When are there deviations from q ~ 1/f</a:t>
            </a:r>
            <a:r>
              <a:rPr baseline="-5999"/>
              <a:t>ELM</a:t>
            </a:r>
            <a:r>
              <a:t>?</a:t>
            </a:r>
          </a:p>
          <a:p>
            <a:pPr lvl="1" marL="517398" indent="-295656" defTabSz="1247298">
              <a:defRPr sz="3201"/>
            </a:pPr>
            <a:r>
              <a:t>Are there physics differences between triggering by pellets/granules, vertical jogs, and magnetic perturbations?</a:t>
            </a:r>
          </a:p>
          <a:p>
            <a:pPr lvl="1" marL="517398" indent="-295656" defTabSz="1247298">
              <a:defRPr sz="3201"/>
            </a:pPr>
          </a:p>
          <a:p>
            <a:pPr marL="253419" indent="-253419" defTabSz="1247298">
              <a:defRPr b="1" sz="3104"/>
            </a:pPr>
            <a:r>
              <a:t>NSTX-U will have access to ELM pacing via impurity granules and magnetic perturbations to assess the physics of extrapolation, and ready access to low ELM frequency natural ELMy H-mode</a:t>
            </a:r>
          </a:p>
          <a:p>
            <a:pPr lvl="2" marL="739140" indent="-295656" defTabSz="1247298">
              <a:buChar char="–"/>
              <a:defRPr sz="3201">
                <a:solidFill>
                  <a:srgbClr val="0433FF"/>
                </a:solidFill>
              </a:defRPr>
            </a:pPr>
            <a:r>
              <a:t>Can also do vertical jogs</a:t>
            </a:r>
          </a:p>
          <a:p>
            <a:pPr lvl="2" marL="739140" indent="-295656" defTabSz="1247298">
              <a:buChar char="–"/>
              <a:defRPr sz="3201">
                <a:solidFill>
                  <a:srgbClr val="0433FF"/>
                </a:solidFill>
              </a:defRPr>
            </a:pPr>
            <a:r>
              <a:t>Pulsed burst laser Thomson for profile changes</a:t>
            </a:r>
          </a:p>
        </p:txBody>
      </p:sp>
      <p:sp>
        <p:nvSpPr>
          <p:cNvPr id="623" name="Shape 62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4" name="pasted-image.png"/>
          <p:cNvPicPr>
            <a:picLocks noChangeAspect="1"/>
          </p:cNvPicPr>
          <p:nvPr/>
        </p:nvPicPr>
        <p:blipFill>
          <a:blip r:embed="rId2">
            <a:extLst/>
          </a:blip>
          <a:stretch>
            <a:fillRect/>
          </a:stretch>
        </p:blipFill>
        <p:spPr>
          <a:xfrm>
            <a:off x="18607951" y="7163982"/>
            <a:ext cx="5722824" cy="5755877"/>
          </a:xfrm>
          <a:prstGeom prst="rect">
            <a:avLst/>
          </a:prstGeom>
          <a:ln w="12700">
            <a:miter lim="400000"/>
          </a:ln>
        </p:spPr>
      </p:pic>
      <p:pic>
        <p:nvPicPr>
          <p:cNvPr id="625" name="pasted-image.png"/>
          <p:cNvPicPr>
            <a:picLocks noChangeAspect="1"/>
          </p:cNvPicPr>
          <p:nvPr/>
        </p:nvPicPr>
        <p:blipFill>
          <a:blip r:embed="rId3">
            <a:extLst/>
          </a:blip>
          <a:stretch>
            <a:fillRect/>
          </a:stretch>
        </p:blipFill>
        <p:spPr>
          <a:xfrm>
            <a:off x="13148972" y="4427372"/>
            <a:ext cx="4973499" cy="5436742"/>
          </a:xfrm>
          <a:prstGeom prst="rect">
            <a:avLst/>
          </a:prstGeom>
          <a:ln w="12700">
            <a:miter lim="400000"/>
          </a:ln>
        </p:spPr>
      </p:pic>
      <p:sp>
        <p:nvSpPr>
          <p:cNvPr id="626" name="Shape 626"/>
          <p:cNvSpPr/>
          <p:nvPr/>
        </p:nvSpPr>
        <p:spPr>
          <a:xfrm>
            <a:off x="13929374" y="3239199"/>
            <a:ext cx="4193097" cy="1207652"/>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algn="l" defTabSz="1183005">
              <a:spcBef>
                <a:spcPts val="800"/>
              </a:spcBef>
              <a:defRPr sz="2944">
                <a:solidFill>
                  <a:srgbClr val="000000"/>
                </a:solidFill>
                <a:uFillTx/>
              </a:defRPr>
            </a:pPr>
            <a:r>
              <a:t>Pellet ELM trigger</a:t>
            </a:r>
          </a:p>
          <a:p>
            <a:pPr algn="l" defTabSz="1183005">
              <a:spcBef>
                <a:spcPts val="800"/>
              </a:spcBef>
              <a:defRPr b="1" sz="2944">
                <a:solidFill>
                  <a:srgbClr val="000000"/>
                </a:solidFill>
                <a:uFillTx/>
              </a:defRPr>
            </a:pPr>
            <a:r>
              <a:t>Baylor JNM 2015</a:t>
            </a:r>
          </a:p>
        </p:txBody>
      </p:sp>
      <p:pic>
        <p:nvPicPr>
          <p:cNvPr id="627" name="pasted-image.png"/>
          <p:cNvPicPr>
            <a:picLocks noChangeAspect="1"/>
          </p:cNvPicPr>
          <p:nvPr/>
        </p:nvPicPr>
        <p:blipFill>
          <a:blip r:embed="rId4">
            <a:extLst/>
          </a:blip>
          <a:stretch>
            <a:fillRect/>
          </a:stretch>
        </p:blipFill>
        <p:spPr>
          <a:xfrm>
            <a:off x="18214497" y="2749231"/>
            <a:ext cx="5953682" cy="4664658"/>
          </a:xfrm>
          <a:prstGeom prst="rect">
            <a:avLst/>
          </a:prstGeom>
          <a:ln w="12700">
            <a:miter lim="400000"/>
          </a:ln>
        </p:spPr>
      </p:pic>
      <p:sp>
        <p:nvSpPr>
          <p:cNvPr id="628" name="Shape 628"/>
          <p:cNvSpPr/>
          <p:nvPr/>
        </p:nvSpPr>
        <p:spPr>
          <a:xfrm>
            <a:off x="19891423" y="4477734"/>
            <a:ext cx="4193097" cy="1207652"/>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lvl1pPr algn="l" defTabSz="1285875">
              <a:spcBef>
                <a:spcPts val="900"/>
              </a:spcBef>
              <a:defRPr b="1" sz="3200">
                <a:solidFill>
                  <a:srgbClr val="000000"/>
                </a:solidFill>
                <a:uFillTx/>
              </a:defRPr>
            </a:lvl1pPr>
          </a:lstStyle>
          <a:p>
            <a:pPr/>
            <a:r>
              <a:t>Loarte NF 2014</a:t>
            </a:r>
          </a:p>
        </p:txBody>
      </p:sp>
      <p:sp>
        <p:nvSpPr>
          <p:cNvPr id="629" name="Shape 629"/>
          <p:cNvSpPr/>
          <p:nvPr/>
        </p:nvSpPr>
        <p:spPr>
          <a:xfrm>
            <a:off x="20963022" y="9438094"/>
            <a:ext cx="2973242" cy="1207652"/>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algn="l" defTabSz="977264">
              <a:spcBef>
                <a:spcPts val="700"/>
              </a:spcBef>
              <a:defRPr sz="2432">
                <a:solidFill>
                  <a:srgbClr val="000000"/>
                </a:solidFill>
                <a:uFillTx/>
              </a:defRPr>
            </a:pPr>
            <a:r>
              <a:t>ITER baseline</a:t>
            </a:r>
          </a:p>
          <a:p>
            <a:pPr algn="l" defTabSz="977264">
              <a:spcBef>
                <a:spcPts val="700"/>
              </a:spcBef>
              <a:defRPr b="1" sz="2432">
                <a:solidFill>
                  <a:srgbClr val="000000"/>
                </a:solidFill>
                <a:uFillTx/>
              </a:defRPr>
            </a:pPr>
            <a:r>
              <a:t>Bortolon NME 2017</a:t>
            </a:r>
          </a:p>
        </p:txBody>
      </p:sp>
    </p:spTree>
  </p:cSld>
  <p:clrMapOvr>
    <a:masterClrMapping/>
  </p:clrMapOvr>
  <p:transition xmlns:p14="http://schemas.microsoft.com/office/powerpoint/2010/main" spd="med" advClick="1" p14:dur="1000"/>
</p:sld>
</file>

<file path=ppt/slides/slide51.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631" name="Shape 631"/>
          <p:cNvSpPr/>
          <p:nvPr>
            <p:ph type="title"/>
          </p:nvPr>
        </p:nvSpPr>
        <p:spPr>
          <a:prstGeom prst="rect">
            <a:avLst/>
          </a:prstGeom>
        </p:spPr>
        <p:txBody>
          <a:bodyPr/>
          <a:lstStyle/>
          <a:p>
            <a:pPr/>
          </a:p>
        </p:txBody>
      </p:sp>
      <p:sp>
        <p:nvSpPr>
          <p:cNvPr id="632" name="Shape 632"/>
          <p:cNvSpPr/>
          <p:nvPr>
            <p:ph type="body" idx="1"/>
          </p:nvPr>
        </p:nvSpPr>
        <p:spPr>
          <a:xfrm>
            <a:off x="86062" y="6406434"/>
            <a:ext cx="24211876" cy="6279197"/>
          </a:xfrm>
          <a:prstGeom prst="rect">
            <a:avLst/>
          </a:prstGeom>
        </p:spPr>
        <p:txBody>
          <a:bodyPr/>
          <a:lstStyle/>
          <a:p>
            <a:pPr/>
          </a:p>
        </p:txBody>
      </p:sp>
      <p:sp>
        <p:nvSpPr>
          <p:cNvPr id="633" name="Shape 63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52.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635" name="Shape 635"/>
          <p:cNvSpPr/>
          <p:nvPr>
            <p:ph type="title"/>
          </p:nvPr>
        </p:nvSpPr>
        <p:spPr>
          <a:prstGeom prst="rect">
            <a:avLst/>
          </a:prstGeom>
        </p:spPr>
        <p:txBody>
          <a:bodyPr/>
          <a:lstStyle/>
          <a:p>
            <a:pPr lvl="1" defTabSz="887253">
              <a:defRPr sz="7037"/>
            </a:pPr>
            <a:r>
              <a:t>Access to and maintaining a stable H-mode are crucial for performance in future devices: Theory?</a:t>
            </a:r>
          </a:p>
        </p:txBody>
      </p:sp>
      <p:sp>
        <p:nvSpPr>
          <p:cNvPr id="636" name="Shape 636"/>
          <p:cNvSpPr/>
          <p:nvPr>
            <p:ph type="body" idx="1"/>
          </p:nvPr>
        </p:nvSpPr>
        <p:spPr>
          <a:prstGeom prst="rect">
            <a:avLst/>
          </a:prstGeom>
        </p:spPr>
        <p:txBody>
          <a:bodyPr/>
          <a:lstStyle/>
          <a:p>
            <a:pPr/>
          </a:p>
          <a:p>
            <a:pPr/>
            <a:r>
              <a:t>It has been suggested that due to the rho* scaling Er-prime will be weak  leading to weaker turbulence suppression</a:t>
            </a:r>
          </a:p>
          <a:p>
            <a:pPr lvl="1" marL="489857" indent="-261257">
              <a:buChar char="•"/>
            </a:pPr>
            <a:r>
              <a:t>Implication: large edge transport which would affect the performance and could ITER might not remain in H-mode</a:t>
            </a:r>
          </a:p>
          <a:p>
            <a:pPr/>
          </a:p>
          <a:p>
            <a:pPr/>
          </a:p>
          <a:p>
            <a:pPr/>
            <a:r>
              <a:t>Pedestal transport is clearly important as the Er is determined </a:t>
            </a:r>
          </a:p>
          <a:p>
            <a:pPr/>
          </a:p>
          <a:p>
            <a:pPr/>
          </a:p>
          <a:p>
            <a:pPr/>
            <a:r>
              <a:t>ST in general provides a knob, through low R/a, to vary the interchange drive  due to short outboard connection length</a:t>
            </a:r>
          </a:p>
        </p:txBody>
      </p:sp>
      <p:sp>
        <p:nvSpPr>
          <p:cNvPr id="637" name="Shape 63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53.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639" name="droppedImage.pdf"/>
          <p:cNvPicPr>
            <a:picLocks noChangeAspect="1"/>
          </p:cNvPicPr>
          <p:nvPr/>
        </p:nvPicPr>
        <p:blipFill>
          <a:blip r:embed="rId3">
            <a:extLst/>
          </a:blip>
          <a:stretch>
            <a:fillRect/>
          </a:stretch>
        </p:blipFill>
        <p:spPr>
          <a:xfrm>
            <a:off x="297141" y="2843629"/>
            <a:ext cx="6977281" cy="7000539"/>
          </a:xfrm>
          <a:prstGeom prst="rect">
            <a:avLst/>
          </a:prstGeom>
          <a:ln w="12700"/>
        </p:spPr>
      </p:pic>
      <p:pic>
        <p:nvPicPr>
          <p:cNvPr id="640" name="droppedImage.pdf"/>
          <p:cNvPicPr>
            <a:picLocks noChangeAspect="1"/>
          </p:cNvPicPr>
          <p:nvPr/>
        </p:nvPicPr>
        <p:blipFill>
          <a:blip r:embed="rId4">
            <a:extLst/>
          </a:blip>
          <a:stretch>
            <a:fillRect/>
          </a:stretch>
        </p:blipFill>
        <p:spPr>
          <a:xfrm>
            <a:off x="15641273" y="6783024"/>
            <a:ext cx="8681610" cy="5842001"/>
          </a:xfrm>
          <a:prstGeom prst="rect">
            <a:avLst/>
          </a:prstGeom>
          <a:ln w="12700"/>
        </p:spPr>
      </p:pic>
      <p:sp>
        <p:nvSpPr>
          <p:cNvPr id="641" name="Shape 641"/>
          <p:cNvSpPr/>
          <p:nvPr/>
        </p:nvSpPr>
        <p:spPr>
          <a:xfrm>
            <a:off x="3048000" y="0"/>
            <a:ext cx="1828800" cy="3175"/>
          </a:xfrm>
          <a:prstGeom prst="line">
            <a:avLst/>
          </a:prstGeom>
          <a:ln w="3175">
            <a:solidFill>
              <a:srgbClr val="FCFFFF"/>
            </a:solidFill>
          </a:ln>
        </p:spPr>
        <p:txBody>
          <a:bodyPr lIns="0" tIns="0" rIns="0" bIns="0"/>
          <a:lstStyle/>
          <a:p>
            <a:pPr algn="l" defTabSz="914400">
              <a:defRPr sz="2400">
                <a:solidFill>
                  <a:srgbClr val="000000"/>
                </a:solidFill>
                <a:uFillTx/>
                <a:latin typeface="+mn-lt"/>
                <a:ea typeface="+mn-ea"/>
                <a:cs typeface="+mn-cs"/>
                <a:sym typeface="Helvetica"/>
              </a:defRPr>
            </a:pPr>
          </a:p>
        </p:txBody>
      </p:sp>
      <p:sp>
        <p:nvSpPr>
          <p:cNvPr id="642" name="Shape 642"/>
          <p:cNvSpPr/>
          <p:nvPr/>
        </p:nvSpPr>
        <p:spPr>
          <a:xfrm>
            <a:off x="3048000" y="0"/>
            <a:ext cx="914400" cy="3175"/>
          </a:xfrm>
          <a:prstGeom prst="line">
            <a:avLst/>
          </a:prstGeom>
          <a:ln w="3175">
            <a:solidFill>
              <a:srgbClr val="FEFFFF"/>
            </a:solidFill>
          </a:ln>
        </p:spPr>
        <p:txBody>
          <a:bodyPr lIns="0" tIns="0" rIns="0" bIns="0"/>
          <a:lstStyle/>
          <a:p>
            <a:pPr algn="l" defTabSz="914400">
              <a:defRPr sz="2400">
                <a:solidFill>
                  <a:srgbClr val="000000"/>
                </a:solidFill>
                <a:uFillTx/>
                <a:latin typeface="+mn-lt"/>
                <a:ea typeface="+mn-ea"/>
                <a:cs typeface="+mn-cs"/>
                <a:sym typeface="Helvetica"/>
              </a:defRPr>
            </a:pPr>
          </a:p>
        </p:txBody>
      </p:sp>
      <p:sp>
        <p:nvSpPr>
          <p:cNvPr id="643" name="Shape 643"/>
          <p:cNvSpPr/>
          <p:nvPr>
            <p:ph type="title"/>
          </p:nvPr>
        </p:nvSpPr>
        <p:spPr>
          <a:prstGeom prst="rect">
            <a:avLst/>
          </a:prstGeom>
        </p:spPr>
        <p:txBody>
          <a:bodyPr/>
          <a:lstStyle>
            <a:lvl1pPr>
              <a:defRPr sz="6800"/>
            </a:lvl1pPr>
          </a:lstStyle>
          <a:p>
            <a:pPr/>
            <a:r>
              <a:t>Coupling of the NSTX-U HHFW antenna to the plasma was examined as means to amplify EHO modes</a:t>
            </a:r>
          </a:p>
        </p:txBody>
      </p:sp>
      <p:sp>
        <p:nvSpPr>
          <p:cNvPr id="644" name="Shape 644"/>
          <p:cNvSpPr/>
          <p:nvPr/>
        </p:nvSpPr>
        <p:spPr>
          <a:xfrm>
            <a:off x="3048000" y="0"/>
            <a:ext cx="914400" cy="3175"/>
          </a:xfrm>
          <a:prstGeom prst="line">
            <a:avLst/>
          </a:prstGeom>
          <a:ln w="3175">
            <a:solidFill>
              <a:srgbClr val="FEFFFF"/>
            </a:solidFill>
          </a:ln>
        </p:spPr>
        <p:txBody>
          <a:bodyPr lIns="0" tIns="0" rIns="0" bIns="0"/>
          <a:lstStyle/>
          <a:p>
            <a:pPr algn="l" defTabSz="914400">
              <a:defRPr sz="2400">
                <a:solidFill>
                  <a:srgbClr val="000000"/>
                </a:solidFill>
                <a:uFillTx/>
                <a:latin typeface="+mn-lt"/>
                <a:ea typeface="+mn-ea"/>
                <a:cs typeface="+mn-cs"/>
                <a:sym typeface="Helvetica"/>
              </a:defRPr>
            </a:pPr>
          </a:p>
        </p:txBody>
      </p:sp>
      <p:sp>
        <p:nvSpPr>
          <p:cNvPr id="645" name="Shape 645"/>
          <p:cNvSpPr/>
          <p:nvPr>
            <p:ph type="body" sz="half" idx="1"/>
          </p:nvPr>
        </p:nvSpPr>
        <p:spPr>
          <a:xfrm>
            <a:off x="6903580" y="2675684"/>
            <a:ext cx="17310955" cy="5154393"/>
          </a:xfrm>
          <a:prstGeom prst="rect">
            <a:avLst/>
          </a:prstGeom>
        </p:spPr>
        <p:txBody>
          <a:bodyPr/>
          <a:lstStyle/>
          <a:p>
            <a:pPr marL="507492" indent="-507492" defTabSz="951547">
              <a:spcBef>
                <a:spcPts val="600"/>
              </a:spcBef>
              <a:buClr>
                <a:srgbClr val="010000"/>
              </a:buClr>
              <a:defRPr b="1" sz="4144"/>
            </a:pPr>
            <a:r>
              <a:t>IPEC used to compute plasma displacements using an ideal plasma response model.</a:t>
            </a:r>
          </a:p>
          <a:p>
            <a:pPr lvl="1" marL="592073" indent="-422909" defTabSz="951547">
              <a:spcBef>
                <a:spcPts val="600"/>
              </a:spcBef>
              <a:buClr>
                <a:srgbClr val="010000"/>
              </a:buClr>
              <a:defRPr sz="2516"/>
            </a:pPr>
            <a:r>
              <a:t>Calculations show that displacements with ~1 kA current in the HHFW antenna matches the observed EHO displacements.</a:t>
            </a:r>
          </a:p>
          <a:p>
            <a:pPr marL="355244" indent="-355244" defTabSz="951547">
              <a:spcBef>
                <a:spcPts val="600"/>
              </a:spcBef>
              <a:defRPr sz="2072"/>
            </a:pPr>
          </a:p>
          <a:p>
            <a:pPr marL="355244" indent="-355244" defTabSz="951547">
              <a:spcBef>
                <a:spcPts val="600"/>
              </a:spcBef>
              <a:defRPr sz="2072"/>
            </a:pPr>
          </a:p>
          <a:p>
            <a:pPr marL="355244" indent="-355244" defTabSz="951547">
              <a:spcBef>
                <a:spcPts val="600"/>
              </a:spcBef>
              <a:defRPr sz="2072"/>
            </a:pPr>
          </a:p>
          <a:p>
            <a:pPr marL="507491" indent="-507491" defTabSz="951547">
              <a:spcBef>
                <a:spcPts val="600"/>
              </a:spcBef>
              <a:defRPr b="1" sz="2960"/>
            </a:pPr>
            <a:r>
              <a:t>NSTX-U calculations indicated that comparable displacements may be achievable at lower-q</a:t>
            </a:r>
            <a:r>
              <a:rPr baseline="-5999"/>
              <a:t>95</a:t>
            </a:r>
          </a:p>
          <a:p>
            <a:pPr lvl="1" marL="592073" indent="-422909" defTabSz="951547">
              <a:spcBef>
                <a:spcPts val="600"/>
              </a:spcBef>
              <a:buClr>
                <a:srgbClr val="010000"/>
              </a:buClr>
              <a:defRPr sz="2516"/>
            </a:pPr>
            <a:r>
              <a:t>Need to assess the β</a:t>
            </a:r>
            <a:r>
              <a:rPr baseline="-5999"/>
              <a:t>N</a:t>
            </a:r>
            <a:r>
              <a:t> dependence</a:t>
            </a:r>
          </a:p>
        </p:txBody>
      </p:sp>
      <p:sp>
        <p:nvSpPr>
          <p:cNvPr id="646" name="Shape 64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47" name="Shape 647"/>
          <p:cNvSpPr/>
          <p:nvPr/>
        </p:nvSpPr>
        <p:spPr>
          <a:xfrm>
            <a:off x="3048000" y="0"/>
            <a:ext cx="914400" cy="3175"/>
          </a:xfrm>
          <a:prstGeom prst="line">
            <a:avLst/>
          </a:prstGeom>
          <a:ln w="3175">
            <a:solidFill>
              <a:srgbClr val="FEFFFF"/>
            </a:solidFill>
          </a:ln>
        </p:spPr>
        <p:txBody>
          <a:bodyPr lIns="0" tIns="0" rIns="0" bIns="0"/>
          <a:lstStyle/>
          <a:p>
            <a:pPr algn="l" defTabSz="914400">
              <a:defRPr sz="2400">
                <a:solidFill>
                  <a:srgbClr val="000000"/>
                </a:solidFill>
                <a:uFillTx/>
                <a:latin typeface="+mn-lt"/>
                <a:ea typeface="+mn-ea"/>
                <a:cs typeface="+mn-cs"/>
                <a:sym typeface="Helvetica"/>
              </a:defRPr>
            </a:pPr>
          </a:p>
        </p:txBody>
      </p:sp>
      <p:sp>
        <p:nvSpPr>
          <p:cNvPr id="648" name="Shape 648"/>
          <p:cNvSpPr/>
          <p:nvPr/>
        </p:nvSpPr>
        <p:spPr>
          <a:xfrm>
            <a:off x="3048000" y="0"/>
            <a:ext cx="914400" cy="3175"/>
          </a:xfrm>
          <a:prstGeom prst="line">
            <a:avLst/>
          </a:prstGeom>
          <a:ln w="3175">
            <a:solidFill>
              <a:srgbClr val="FEFFFF"/>
            </a:solidFill>
          </a:ln>
        </p:spPr>
        <p:txBody>
          <a:bodyPr lIns="0" tIns="0" rIns="0" bIns="0"/>
          <a:lstStyle/>
          <a:p>
            <a:pPr algn="l" defTabSz="914400">
              <a:defRPr sz="2400">
                <a:solidFill>
                  <a:srgbClr val="000000"/>
                </a:solidFill>
                <a:uFillTx/>
                <a:latin typeface="+mn-lt"/>
                <a:ea typeface="+mn-ea"/>
                <a:cs typeface="+mn-cs"/>
                <a:sym typeface="Helvetica"/>
              </a:defRPr>
            </a:pPr>
          </a:p>
        </p:txBody>
      </p:sp>
      <p:sp>
        <p:nvSpPr>
          <p:cNvPr id="649" name="Shape 649"/>
          <p:cNvSpPr/>
          <p:nvPr/>
        </p:nvSpPr>
        <p:spPr>
          <a:xfrm>
            <a:off x="19812000" y="13179989"/>
            <a:ext cx="1549400" cy="462422"/>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nchor="ctr">
            <a:spAutoFit/>
          </a:bodyPr>
          <a:lstStyle>
            <a:lvl1pPr marL="81279" marR="81279" algn="r" defTabSz="1828800">
              <a:buClr>
                <a:srgbClr val="434ED6"/>
              </a:buClr>
              <a:buFont typeface="Arial"/>
              <a:defRPr b="1" sz="1800">
                <a:solidFill>
                  <a:srgbClr val="434ED6"/>
                </a:solidFill>
                <a:uFill>
                  <a:solidFill>
                    <a:srgbClr val="434ED6"/>
                  </a:solidFill>
                </a:uFill>
                <a:latin typeface="Arial"/>
                <a:ea typeface="Arial"/>
                <a:cs typeface="Arial"/>
                <a:sym typeface="Arial"/>
              </a:defRPr>
            </a:lvl1pPr>
          </a:lstStyle>
          <a:p>
            <a:pPr/>
            <a:r>
              <a:t>3</a:t>
            </a:r>
          </a:p>
        </p:txBody>
      </p:sp>
      <p:sp>
        <p:nvSpPr>
          <p:cNvPr id="650" name="Shape 650"/>
          <p:cNvSpPr/>
          <p:nvPr/>
        </p:nvSpPr>
        <p:spPr>
          <a:xfrm>
            <a:off x="3048000" y="0"/>
            <a:ext cx="3175" cy="914400"/>
          </a:xfrm>
          <a:prstGeom prst="line">
            <a:avLst/>
          </a:prstGeom>
          <a:ln w="3175">
            <a:solidFill>
              <a:srgbClr val="FDFFFF"/>
            </a:solidFill>
          </a:ln>
        </p:spPr>
        <p:txBody>
          <a:bodyPr lIns="0" tIns="0" rIns="0" bIns="0"/>
          <a:lstStyle/>
          <a:p>
            <a:pPr algn="l" defTabSz="914400">
              <a:defRPr sz="2400">
                <a:solidFill>
                  <a:srgbClr val="000000"/>
                </a:solidFill>
                <a:uFillTx/>
                <a:latin typeface="+mn-lt"/>
                <a:ea typeface="+mn-ea"/>
                <a:cs typeface="+mn-cs"/>
                <a:sym typeface="Helvetica"/>
              </a:defRPr>
            </a:pPr>
          </a:p>
        </p:txBody>
      </p:sp>
      <p:sp>
        <p:nvSpPr>
          <p:cNvPr id="651" name="Shape 651"/>
          <p:cNvSpPr/>
          <p:nvPr/>
        </p:nvSpPr>
        <p:spPr>
          <a:xfrm>
            <a:off x="-153982" y="3894425"/>
            <a:ext cx="1223983" cy="571501"/>
          </a:xfrm>
          <a:prstGeom prst="rect">
            <a:avLst/>
          </a:prstGeom>
          <a:ln w="12700">
            <a:miter lim="400000"/>
          </a:ln>
          <a:extLst>
            <a:ext uri="{C572A759-6A51-4108-AA02-DFA0A04FC94B}">
              <ma14:wrappingTextBoxFlag xmlns:ma14="http://schemas.microsoft.com/office/mac/drawingml/2011/main" val="1"/>
            </a:ext>
          </a:extLst>
        </p:spPr>
        <p:txBody>
          <a:bodyPr wrap="none" lIns="101600" tIns="101600" rIns="101600" bIns="101600">
            <a:spAutoFit/>
          </a:bodyPr>
          <a:lstStyle>
            <a:lvl1pPr marL="81279" marR="81279" algn="l" defTabSz="1828800">
              <a:defRPr b="1" i="1" sz="2400">
                <a:solidFill>
                  <a:srgbClr val="203ED7"/>
                </a:solidFill>
                <a:uFill>
                  <a:solidFill>
                    <a:srgbClr val="203ED7"/>
                  </a:solidFill>
                </a:uFill>
                <a:latin typeface="+mn-lt"/>
                <a:ea typeface="+mn-ea"/>
                <a:cs typeface="+mn-cs"/>
                <a:sym typeface="Helvetica"/>
              </a:defRPr>
            </a:lvl1pPr>
          </a:lstStyle>
          <a:p>
            <a:pPr/>
            <a:r>
              <a:t>HHFW</a:t>
            </a:r>
          </a:p>
        </p:txBody>
      </p:sp>
      <p:sp>
        <p:nvSpPr>
          <p:cNvPr id="652" name="Shape 652"/>
          <p:cNvSpPr/>
          <p:nvPr/>
        </p:nvSpPr>
        <p:spPr>
          <a:xfrm>
            <a:off x="991852" y="10728736"/>
            <a:ext cx="13524048" cy="1295401"/>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spAutoFit/>
          </a:bodyPr>
          <a:lstStyle>
            <a:lvl1pPr marL="81279" marR="81279" defTabSz="1828800">
              <a:defRPr b="1" sz="3600">
                <a:solidFill>
                  <a:srgbClr val="000000"/>
                </a:solidFill>
                <a:uFill>
                  <a:solidFill>
                    <a:srgbClr val="000000"/>
                  </a:solidFill>
                </a:uFill>
                <a:latin typeface="+mn-lt"/>
                <a:ea typeface="+mn-ea"/>
                <a:cs typeface="+mn-cs"/>
                <a:sym typeface="Helvetica"/>
              </a:defRPr>
            </a:lvl1pPr>
          </a:lstStyle>
          <a:p>
            <a:pPr/>
            <a:r>
              <a:t>HHFW field configuration not fully optimized for the best EHO coupling in NSTX-U</a:t>
            </a:r>
          </a:p>
        </p:txBody>
      </p:sp>
    </p:spTree>
  </p:cSld>
  <p:clrMapOvr>
    <a:masterClrMapping/>
  </p:clrMapOvr>
  <p:transition xmlns:p14="http://schemas.microsoft.com/office/powerpoint/2010/main" spd="med" advClick="1" p14:dur="1000"/>
</p:sld>
</file>

<file path=ppt/slides/slide54.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656" name="Shape 656"/>
          <p:cNvSpPr/>
          <p:nvPr>
            <p:ph type="title"/>
          </p:nvPr>
        </p:nvSpPr>
        <p:spPr>
          <a:prstGeom prst="rect">
            <a:avLst/>
          </a:prstGeom>
        </p:spPr>
        <p:txBody>
          <a:bodyPr/>
          <a:lstStyle>
            <a:lvl1pPr defTabSz="732948">
              <a:defRPr sz="5814"/>
            </a:lvl1pPr>
          </a:lstStyle>
          <a:p>
            <a:pPr/>
            <a:r>
              <a:t>Pedestal structure optimization: Can natural and triggered pedestal-localized instabilities enable wider and higher pedestals?</a:t>
            </a:r>
          </a:p>
        </p:txBody>
      </p:sp>
      <p:sp>
        <p:nvSpPr>
          <p:cNvPr id="657" name="Shape 657"/>
          <p:cNvSpPr/>
          <p:nvPr>
            <p:ph type="body" sz="half" idx="1"/>
          </p:nvPr>
        </p:nvSpPr>
        <p:spPr>
          <a:xfrm>
            <a:off x="86062" y="2648586"/>
            <a:ext cx="12704053" cy="9968540"/>
          </a:xfrm>
          <a:prstGeom prst="rect">
            <a:avLst/>
          </a:prstGeom>
        </p:spPr>
        <p:txBody>
          <a:bodyPr/>
          <a:lstStyle/>
          <a:p>
            <a:pPr>
              <a:buClr>
                <a:srgbClr val="000000"/>
              </a:buClr>
            </a:pPr>
          </a:p>
          <a:p>
            <a:pPr lvl="1" marL="542925" indent="-314325">
              <a:buClr>
                <a:srgbClr val="000000"/>
              </a:buClr>
              <a:buChar char="•"/>
              <a:defRPr>
                <a:solidFill>
                  <a:srgbClr val="000000"/>
                </a:solidFill>
              </a:defRPr>
            </a:pPr>
            <a:r>
              <a:t>If transport can reduce gradients below KBM onset limit, pedestal can grow wider and higher before ELM onset due to peeling-ballooning mode</a:t>
            </a:r>
          </a:p>
          <a:p>
            <a:pPr lvl="1" marL="542925" indent="-314325">
              <a:buClr>
                <a:srgbClr val="000000"/>
              </a:buClr>
              <a:buChar char="•"/>
              <a:defRPr>
                <a:solidFill>
                  <a:srgbClr val="000000"/>
                </a:solidFill>
              </a:defRPr>
            </a:pPr>
            <a:r>
              <a:t>Li injection in DIII-D triggered pedestal localized mode (bursty chirping mode BCM), allowing pedestal width and height to grow</a:t>
            </a:r>
          </a:p>
          <a:p>
            <a:pPr lvl="3" marL="1000125" indent="-314325">
              <a:buClr>
                <a:srgbClr val="0433FF"/>
              </a:buClr>
              <a:buChar char="-"/>
              <a:defRPr>
                <a:solidFill>
                  <a:srgbClr val="0433FF"/>
                </a:solidFill>
              </a:defRPr>
            </a:pPr>
            <a:r>
              <a:t>BCM shifted density and pressure profiles away from separatrix, also stabilizing </a:t>
            </a:r>
          </a:p>
          <a:p>
            <a:pPr lvl="3" marL="1000125" indent="-314325">
              <a:buClr>
                <a:srgbClr val="0433FF"/>
              </a:buClr>
              <a:buChar char="-"/>
              <a:defRPr>
                <a:solidFill>
                  <a:srgbClr val="0433FF"/>
                </a:solidFill>
              </a:defRPr>
            </a:pPr>
            <a:r>
              <a:t>Wide pedestal QH-mode w/broadband EHO another case</a:t>
            </a:r>
          </a:p>
          <a:p>
            <a:pPr lvl="1" marL="542925" indent="-314325">
              <a:buClr>
                <a:srgbClr val="000000"/>
              </a:buClr>
              <a:buChar char="•"/>
              <a:defRPr>
                <a:solidFill>
                  <a:srgbClr val="000000"/>
                </a:solidFill>
              </a:defRPr>
            </a:pPr>
          </a:p>
          <a:p>
            <a:pPr lvl="1" marL="542925" indent="-314325">
              <a:buClr>
                <a:srgbClr val="000000"/>
              </a:buClr>
              <a:buChar char="•"/>
              <a:defRPr>
                <a:solidFill>
                  <a:srgbClr val="000000"/>
                </a:solidFill>
              </a:defRPr>
            </a:pPr>
            <a:r>
              <a:t>NSTX-U will pursue with active low-Z impurity injection to trigger and investigate physics of wide pedestals</a:t>
            </a:r>
          </a:p>
          <a:p>
            <a:pPr lvl="4" marL="1171575" indent="-314325">
              <a:buClr>
                <a:srgbClr val="0433FF"/>
              </a:buClr>
              <a:buChar char="-"/>
              <a:defRPr>
                <a:solidFill>
                  <a:srgbClr val="0433FF"/>
                </a:solidFill>
              </a:defRPr>
            </a:pPr>
            <a:r>
              <a:t>Pulsed burst laser Thomson for access and exit studies</a:t>
            </a:r>
          </a:p>
        </p:txBody>
      </p:sp>
      <p:sp>
        <p:nvSpPr>
          <p:cNvPr id="658" name="Shape 65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9" name="pasted-image.png"/>
          <p:cNvPicPr>
            <a:picLocks noChangeAspect="1"/>
          </p:cNvPicPr>
          <p:nvPr/>
        </p:nvPicPr>
        <p:blipFill>
          <a:blip r:embed="rId2">
            <a:extLst/>
          </a:blip>
          <a:stretch>
            <a:fillRect/>
          </a:stretch>
        </p:blipFill>
        <p:spPr>
          <a:xfrm>
            <a:off x="12823418" y="2648586"/>
            <a:ext cx="5269129" cy="5103953"/>
          </a:xfrm>
          <a:prstGeom prst="rect">
            <a:avLst/>
          </a:prstGeom>
          <a:ln w="12700">
            <a:miter lim="400000"/>
          </a:ln>
        </p:spPr>
      </p:pic>
      <p:pic>
        <p:nvPicPr>
          <p:cNvPr id="660" name="pasted-image.pdf"/>
          <p:cNvPicPr>
            <a:picLocks noChangeAspect="1"/>
          </p:cNvPicPr>
          <p:nvPr/>
        </p:nvPicPr>
        <p:blipFill>
          <a:blip r:embed="rId3">
            <a:extLst/>
          </a:blip>
          <a:srcRect l="0" t="46397" r="0" b="0"/>
          <a:stretch>
            <a:fillRect/>
          </a:stretch>
        </p:blipFill>
        <p:spPr>
          <a:xfrm>
            <a:off x="18125850" y="3858727"/>
            <a:ext cx="5934078" cy="3130713"/>
          </a:xfrm>
          <a:prstGeom prst="rect">
            <a:avLst/>
          </a:prstGeom>
          <a:ln w="12700">
            <a:miter lim="400000"/>
          </a:ln>
        </p:spPr>
      </p:pic>
      <p:pic>
        <p:nvPicPr>
          <p:cNvPr id="661" name="pasted-image.pdf"/>
          <p:cNvPicPr>
            <a:picLocks noChangeAspect="1"/>
          </p:cNvPicPr>
          <p:nvPr/>
        </p:nvPicPr>
        <p:blipFill>
          <a:blip r:embed="rId4">
            <a:extLst/>
          </a:blip>
          <a:stretch>
            <a:fillRect/>
          </a:stretch>
        </p:blipFill>
        <p:spPr>
          <a:xfrm>
            <a:off x="18539090" y="7647411"/>
            <a:ext cx="5274084" cy="5103953"/>
          </a:xfrm>
          <a:prstGeom prst="rect">
            <a:avLst/>
          </a:prstGeom>
          <a:ln w="12700">
            <a:miter lim="400000"/>
          </a:ln>
        </p:spPr>
      </p:pic>
      <p:pic>
        <p:nvPicPr>
          <p:cNvPr id="662" name="pasted-image.pdf"/>
          <p:cNvPicPr>
            <a:picLocks noChangeAspect="1"/>
          </p:cNvPicPr>
          <p:nvPr/>
        </p:nvPicPr>
        <p:blipFill>
          <a:blip r:embed="rId5">
            <a:extLst/>
          </a:blip>
          <a:stretch>
            <a:fillRect/>
          </a:stretch>
        </p:blipFill>
        <p:spPr>
          <a:xfrm>
            <a:off x="13241432" y="7904921"/>
            <a:ext cx="4800601" cy="4851401"/>
          </a:xfrm>
          <a:prstGeom prst="rect">
            <a:avLst/>
          </a:prstGeom>
          <a:ln w="12700">
            <a:miter lim="400000"/>
          </a:ln>
        </p:spPr>
      </p:pic>
      <p:sp>
        <p:nvSpPr>
          <p:cNvPr id="663" name="Shape 663"/>
          <p:cNvSpPr/>
          <p:nvPr/>
        </p:nvSpPr>
        <p:spPr>
          <a:xfrm>
            <a:off x="19079584" y="2787613"/>
            <a:ext cx="4193097" cy="951617"/>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lvl1pPr algn="l" defTabSz="1285875">
              <a:spcBef>
                <a:spcPts val="900"/>
              </a:spcBef>
              <a:defRPr b="1" sz="3200">
                <a:solidFill>
                  <a:srgbClr val="000000"/>
                </a:solidFill>
                <a:uFillTx/>
              </a:defRPr>
            </a:lvl1pPr>
          </a:lstStyle>
          <a:p>
            <a:pPr/>
            <a:r>
              <a:t>Osborne NF 2015</a:t>
            </a:r>
          </a:p>
        </p:txBody>
      </p:sp>
      <p:sp>
        <p:nvSpPr>
          <p:cNvPr id="664" name="Shape 664"/>
          <p:cNvSpPr/>
          <p:nvPr/>
        </p:nvSpPr>
        <p:spPr>
          <a:xfrm>
            <a:off x="3274931" y="5778285"/>
            <a:ext cx="18504665" cy="4284260"/>
          </a:xfrm>
          <a:prstGeom prst="roundRect">
            <a:avLst>
              <a:gd name="adj" fmla="val 19742"/>
            </a:avLst>
          </a:prstGeom>
          <a:solidFill>
            <a:schemeClr val="accent3">
              <a:alpha val="88000"/>
            </a:schemeClr>
          </a:solidFill>
          <a:ln w="12700">
            <a:miter lim="400000"/>
          </a:ln>
          <a:effectLst>
            <a:outerShdw sx="100000" sy="100000" kx="0" ky="0" algn="b" rotWithShape="0" blurRad="63500" dist="25400" dir="5400000">
              <a:srgbClr val="000000"/>
            </a:outerShdw>
          </a:effectLst>
        </p:spPr>
        <p:txBody>
          <a:bodyPr tIns="91439" bIns="91439" anchor="ctr"/>
          <a:lstStyle/>
          <a:p>
            <a:pPr algn="l" defTabSz="1285875">
              <a:defRPr sz="3200">
                <a:solidFill>
                  <a:srgbClr val="000000"/>
                </a:solidFill>
                <a:uFillTx/>
                <a:latin typeface="Arial"/>
                <a:ea typeface="Arial"/>
                <a:cs typeface="Arial"/>
                <a:sym typeface="Arial"/>
              </a:defRPr>
            </a:pPr>
          </a:p>
        </p:txBody>
      </p:sp>
      <p:sp>
        <p:nvSpPr>
          <p:cNvPr id="665" name="Shape 665"/>
          <p:cNvSpPr/>
          <p:nvPr/>
        </p:nvSpPr>
        <p:spPr>
          <a:xfrm>
            <a:off x="2698771" y="5900178"/>
            <a:ext cx="19656984" cy="381533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defTabSz="642937">
              <a:lnSpc>
                <a:spcPct val="117999"/>
              </a:lnSpc>
              <a:defRPr b="1" sz="5200">
                <a:solidFill>
                  <a:srgbClr val="FFFFFF"/>
                </a:solidFill>
                <a:uFillTx/>
              </a:defRPr>
            </a:pPr>
            <a:r>
              <a:t>NSTX-U will pursue with active low-Z impurity injection to trigger and investigate physics of wide pedestals </a:t>
            </a:r>
          </a:p>
          <a:p>
            <a:pPr defTabSz="642937">
              <a:lnSpc>
                <a:spcPct val="117999"/>
              </a:lnSpc>
              <a:defRPr b="1" sz="5200">
                <a:solidFill>
                  <a:srgbClr val="FFFFFF"/>
                </a:solidFill>
                <a:uFillTx/>
              </a:defRPr>
            </a:pPr>
            <a:r>
              <a:t>using novel tools such as </a:t>
            </a:r>
          </a:p>
          <a:p>
            <a:pPr defTabSz="642937">
              <a:lnSpc>
                <a:spcPct val="117999"/>
              </a:lnSpc>
              <a:defRPr b="1" sz="5200">
                <a:solidFill>
                  <a:srgbClr val="FFFFFF"/>
                </a:solidFill>
                <a:uFillTx/>
              </a:defRPr>
            </a:pPr>
            <a:r>
              <a:t>Pulsed burst laser Thomson for access and exit studies</a:t>
            </a:r>
          </a:p>
        </p:txBody>
      </p:sp>
    </p:spTree>
  </p:cSld>
  <p:clrMapOvr>
    <a:masterClrMapping/>
  </p:clrMapOvr>
  <p:transition xmlns:p14="http://schemas.microsoft.com/office/powerpoint/2010/main" spd="med" advClick="1" p14:dur="1000"/>
</p:sld>
</file>

<file path=ppt/slides/slide55.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667" name="Shape 667"/>
          <p:cNvSpPr/>
          <p:nvPr>
            <p:ph type="title"/>
          </p:nvPr>
        </p:nvSpPr>
        <p:spPr>
          <a:prstGeom prst="rect">
            <a:avLst/>
          </a:prstGeom>
        </p:spPr>
        <p:txBody>
          <a:bodyPr/>
          <a:lstStyle/>
          <a:p>
            <a:pPr/>
            <a:r>
              <a:t>ELM pacing physics</a:t>
            </a:r>
          </a:p>
        </p:txBody>
      </p:sp>
      <p:sp>
        <p:nvSpPr>
          <p:cNvPr id="668" name="Shape 668"/>
          <p:cNvSpPr/>
          <p:nvPr>
            <p:ph type="body" sz="half" idx="1"/>
          </p:nvPr>
        </p:nvSpPr>
        <p:spPr>
          <a:xfrm>
            <a:off x="6945" y="2780560"/>
            <a:ext cx="11681524" cy="9968540"/>
          </a:xfrm>
          <a:prstGeom prst="rect">
            <a:avLst/>
          </a:prstGeom>
        </p:spPr>
        <p:txBody>
          <a:bodyPr/>
          <a:lstStyle/>
          <a:p>
            <a:pPr/>
          </a:p>
          <a:p>
            <a:pPr>
              <a:defRPr sz="3300"/>
            </a:pPr>
            <a:r>
              <a:t>Key scientific question: what are the physics and limits to ELM triggering/pacing within a stable H-mode pedestal? </a:t>
            </a:r>
          </a:p>
          <a:p>
            <a:pPr lvl="1">
              <a:buChar char="-"/>
              <a:defRPr sz="3300"/>
            </a:pPr>
            <a:r>
              <a:t>to what extent does peak divertor heat flux vary inversely with triggered ELM frequency in ELM pacing scenarios?</a:t>
            </a:r>
          </a:p>
          <a:p>
            <a:pPr lvl="1">
              <a:buChar char="-"/>
              <a:defRPr sz="3300"/>
            </a:pPr>
            <a:r>
              <a:t>are there physics differences between triggering by pellets/granules, vertical jogs, and magnetic perturbations?</a:t>
            </a:r>
          </a:p>
          <a:p>
            <a:pPr lvl="1">
              <a:buChar char="-"/>
              <a:defRPr sz="3300"/>
            </a:pPr>
          </a:p>
          <a:p>
            <a:pPr lvl="1" marL="524163" indent="-295563">
              <a:buChar char="-"/>
            </a:pPr>
            <a:r>
              <a:t>NSTX-U will have access to ELM pacing via impurity granules and magnetic perturbations to assess the physics of extrapolation, and ready access to low ELM frequency natural ELMy H-modes</a:t>
            </a:r>
          </a:p>
        </p:txBody>
      </p:sp>
      <p:sp>
        <p:nvSpPr>
          <p:cNvPr id="669" name="Shape 66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56.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671" name="Shape 671"/>
          <p:cNvSpPr/>
          <p:nvPr>
            <p:ph type="title"/>
          </p:nvPr>
        </p:nvSpPr>
        <p:spPr>
          <a:prstGeom prst="rect">
            <a:avLst/>
          </a:prstGeom>
        </p:spPr>
        <p:txBody>
          <a:bodyPr/>
          <a:lstStyle>
            <a:lvl1pPr defTabSz="797242">
              <a:defRPr sz="6324"/>
            </a:lvl1pPr>
          </a:lstStyle>
          <a:p>
            <a:pPr/>
            <a:r>
              <a:t>How will NSTX-U be world-leading in your research area when operation resumes around 2020? (Move within science text)</a:t>
            </a:r>
          </a:p>
        </p:txBody>
      </p:sp>
      <p:sp>
        <p:nvSpPr>
          <p:cNvPr id="672" name="Shape 672"/>
          <p:cNvSpPr/>
          <p:nvPr>
            <p:ph type="body" idx="1"/>
          </p:nvPr>
        </p:nvSpPr>
        <p:spPr>
          <a:prstGeom prst="rect">
            <a:avLst/>
          </a:prstGeom>
        </p:spPr>
        <p:txBody>
          <a:bodyPr/>
          <a:lstStyle/>
          <a:p>
            <a:pPr marL="261257" indent="-261257">
              <a:defRPr sz="6200"/>
            </a:pPr>
            <a:r>
              <a:t>NSTX-U can significantly contribute in leading control solutions for the pedestal using Li (and other impurities)as an actuator and significantly enhance our understanding of basic ELM physics and pedestal transport and formation.</a:t>
            </a:r>
          </a:p>
          <a:p>
            <a:pPr lvl="2" marL="718457" indent="-261257">
              <a:buChar char="-"/>
              <a:defRPr sz="6200">
                <a:solidFill>
                  <a:srgbClr val="0433FF"/>
                </a:solidFill>
              </a:defRPr>
            </a:pPr>
            <a:r>
              <a:t>Pedestal turbulence effects on the pedestal evolution</a:t>
            </a:r>
          </a:p>
          <a:p>
            <a:pPr marL="261257" indent="-261257">
              <a:defRPr sz="6200"/>
            </a:pPr>
          </a:p>
          <a:p>
            <a:pPr marL="261257" indent="-261257">
              <a:defRPr sz="6200"/>
            </a:pPr>
            <a:r>
              <a:t>Additional second NBI may affect the edge current necessary to characterize the onset of ELMs</a:t>
            </a:r>
          </a:p>
          <a:p>
            <a:pPr lvl="1" marL="489857" indent="-261257">
              <a:buChar char="-"/>
              <a:defRPr sz="6200"/>
            </a:pPr>
            <a:r>
              <a:t> Potential game changer</a:t>
            </a:r>
          </a:p>
        </p:txBody>
      </p:sp>
      <p:sp>
        <p:nvSpPr>
          <p:cNvPr id="673" name="Shape 67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57.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675" name="Shape 675"/>
          <p:cNvSpPr/>
          <p:nvPr>
            <p:ph type="title"/>
          </p:nvPr>
        </p:nvSpPr>
        <p:spPr>
          <a:prstGeom prst="rect">
            <a:avLst/>
          </a:prstGeom>
        </p:spPr>
        <p:txBody>
          <a:bodyPr/>
          <a:lstStyle>
            <a:lvl1pPr defTabSz="617219">
              <a:defRPr sz="4896"/>
            </a:lvl1pPr>
          </a:lstStyle>
          <a:p>
            <a:pPr/>
            <a:r>
              <a:t>What are the most important things learned since the original physics design of NSTX-U (2009) and/or since the last 5 year plan was written (2014)? (Move within science text)</a:t>
            </a:r>
          </a:p>
        </p:txBody>
      </p:sp>
      <p:sp>
        <p:nvSpPr>
          <p:cNvPr id="676" name="Shape 676"/>
          <p:cNvSpPr/>
          <p:nvPr>
            <p:ph type="body" idx="1"/>
          </p:nvPr>
        </p:nvSpPr>
        <p:spPr>
          <a:xfrm>
            <a:off x="-25630" y="2717091"/>
            <a:ext cx="24211876" cy="9968540"/>
          </a:xfrm>
          <a:prstGeom prst="rect">
            <a:avLst/>
          </a:prstGeom>
        </p:spPr>
        <p:txBody>
          <a:bodyPr/>
          <a:lstStyle/>
          <a:p>
            <a:pPr marL="261257" indent="-261257">
              <a:defRPr sz="5000"/>
            </a:pPr>
            <a:r>
              <a:t>Broadening of divertor heat flux profile with increasing number of ELM filaments in NSTX</a:t>
            </a:r>
          </a:p>
          <a:p>
            <a:pPr lvl="2" marL="718457" indent="-261257">
              <a:buChar char="-"/>
              <a:defRPr sz="5000">
                <a:solidFill>
                  <a:srgbClr val="0433FF"/>
                </a:solidFill>
              </a:defRPr>
            </a:pPr>
            <a:r>
              <a:t> Might require NSTX to operate more in ballooning side to test its impact on the heat flux scaling</a:t>
            </a:r>
          </a:p>
          <a:p>
            <a:pPr marL="261257" indent="-261257">
              <a:defRPr sz="5000"/>
            </a:pPr>
            <a:r>
              <a:t>NSTX pedestal width scales strongly with betap</a:t>
            </a:r>
          </a:p>
          <a:p>
            <a:pPr lvl="2" marL="718457" indent="-261257">
              <a:buChar char="-"/>
              <a:defRPr sz="5000">
                <a:solidFill>
                  <a:srgbClr val="0433FF"/>
                </a:solidFill>
              </a:defRPr>
            </a:pPr>
            <a:r>
              <a:t> if this result extends to NSTXU, larger pedestal width will enable the sustainment of heigher pedestal height</a:t>
            </a:r>
          </a:p>
        </p:txBody>
      </p:sp>
      <p:sp>
        <p:nvSpPr>
          <p:cNvPr id="677" name="Shape 67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58.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679" name="droppedImage.pdf"/>
          <p:cNvPicPr>
            <a:picLocks noChangeAspect="1"/>
          </p:cNvPicPr>
          <p:nvPr/>
        </p:nvPicPr>
        <p:blipFill>
          <a:blip r:embed="rId2">
            <a:extLst/>
          </a:blip>
          <a:stretch>
            <a:fillRect/>
          </a:stretch>
        </p:blipFill>
        <p:spPr>
          <a:xfrm>
            <a:off x="13603653" y="4013200"/>
            <a:ext cx="9652001" cy="7670800"/>
          </a:xfrm>
          <a:prstGeom prst="rect">
            <a:avLst/>
          </a:prstGeom>
          <a:ln w="12700"/>
        </p:spPr>
      </p:pic>
      <p:sp>
        <p:nvSpPr>
          <p:cNvPr id="680" name="Shape 680"/>
          <p:cNvSpPr/>
          <p:nvPr>
            <p:ph type="title"/>
          </p:nvPr>
        </p:nvSpPr>
        <p:spPr>
          <a:prstGeom prst="rect">
            <a:avLst/>
          </a:prstGeom>
        </p:spPr>
        <p:txBody>
          <a:bodyPr/>
          <a:lstStyle/>
          <a:p>
            <a:pPr>
              <a:defRPr sz="5400"/>
            </a:pPr>
            <a:r>
              <a:t>Enhanced Pedestal H-mode (EP- H) observed with H</a:t>
            </a:r>
            <a:r>
              <a:rPr baseline="-5999"/>
              <a:t>98</a:t>
            </a:r>
            <a:r>
              <a:t> &lt; 1.7, higher than H-mode ion temperature pedestal</a:t>
            </a:r>
          </a:p>
        </p:txBody>
      </p:sp>
      <p:sp>
        <p:nvSpPr>
          <p:cNvPr id="681" name="Shape 68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82" name="Shape 682"/>
          <p:cNvSpPr/>
          <p:nvPr/>
        </p:nvSpPr>
        <p:spPr>
          <a:xfrm>
            <a:off x="4953000" y="3556000"/>
            <a:ext cx="2291080" cy="571500"/>
          </a:xfrm>
          <a:prstGeom prst="rect">
            <a:avLst/>
          </a:prstGeom>
          <a:ln w="12700">
            <a:miter lim="400000"/>
          </a:ln>
          <a:extLst>
            <a:ext uri="{C572A759-6A51-4108-AA02-DFA0A04FC94B}">
              <ma14:wrappingTextBoxFlag xmlns:ma14="http://schemas.microsoft.com/office/mac/drawingml/2011/main" val="1"/>
            </a:ext>
          </a:extLst>
        </p:spPr>
        <p:txBody>
          <a:bodyPr wrap="none" lIns="101600" tIns="101600" rIns="101600" bIns="101600">
            <a:spAutoFit/>
          </a:bodyPr>
          <a:lstStyle>
            <a:lvl1pPr marL="81279" marR="81279" algn="l" defTabSz="1828800">
              <a:defRPr b="1" sz="2400">
                <a:solidFill>
                  <a:srgbClr val="203ED7"/>
                </a:solidFill>
                <a:uFill>
                  <a:solidFill>
                    <a:srgbClr val="203ED7"/>
                  </a:solidFill>
                </a:uFill>
                <a:latin typeface="+mn-lt"/>
                <a:ea typeface="+mn-ea"/>
                <a:cs typeface="+mn-cs"/>
                <a:sym typeface="Helvetica"/>
              </a:defRPr>
            </a:lvl1pPr>
          </a:lstStyle>
          <a:p>
            <a:pPr/>
            <a:r>
              <a:t>PNBI/10 [MW]</a:t>
            </a:r>
          </a:p>
        </p:txBody>
      </p:sp>
      <p:sp>
        <p:nvSpPr>
          <p:cNvPr id="683" name="Shape 683"/>
          <p:cNvSpPr/>
          <p:nvPr/>
        </p:nvSpPr>
        <p:spPr>
          <a:xfrm>
            <a:off x="15915053" y="3048000"/>
            <a:ext cx="5927894" cy="812800"/>
          </a:xfrm>
          <a:prstGeom prst="rect">
            <a:avLst/>
          </a:prstGeom>
          <a:ln w="12700">
            <a:miter lim="400000"/>
          </a:ln>
          <a:extLst>
            <a:ext uri="{C572A759-6A51-4108-AA02-DFA0A04FC94B}">
              <ma14:wrappingTextBoxFlag xmlns:ma14="http://schemas.microsoft.com/office/mac/drawingml/2011/main" val="1"/>
            </a:ext>
          </a:extLst>
        </p:spPr>
        <p:txBody>
          <a:bodyPr wrap="none" lIns="101600" tIns="101600" rIns="101600" bIns="101600">
            <a:spAutoFit/>
          </a:bodyPr>
          <a:lstStyle>
            <a:lvl1pPr marL="81279" marR="81279" algn="l" defTabSz="1828800">
              <a:defRPr b="1" sz="4000">
                <a:solidFill>
                  <a:srgbClr val="000000"/>
                </a:solidFill>
                <a:uFill>
                  <a:solidFill>
                    <a:srgbClr val="000000"/>
                  </a:solidFill>
                </a:uFill>
                <a:latin typeface="+mn-lt"/>
                <a:ea typeface="+mn-ea"/>
                <a:cs typeface="+mn-cs"/>
                <a:sym typeface="Helvetica"/>
              </a:defRPr>
            </a:lvl1pPr>
          </a:lstStyle>
          <a:p>
            <a:pPr/>
            <a:r>
              <a:t>Profile characterization</a:t>
            </a:r>
          </a:p>
        </p:txBody>
      </p:sp>
      <p:sp>
        <p:nvSpPr>
          <p:cNvPr id="684" name="Shape 684"/>
          <p:cNvSpPr/>
          <p:nvPr/>
        </p:nvSpPr>
        <p:spPr>
          <a:xfrm>
            <a:off x="5689600" y="5054600"/>
            <a:ext cx="1410911" cy="571500"/>
          </a:xfrm>
          <a:prstGeom prst="rect">
            <a:avLst/>
          </a:prstGeom>
          <a:ln w="12700">
            <a:miter lim="400000"/>
          </a:ln>
          <a:extLst>
            <a:ext uri="{C572A759-6A51-4108-AA02-DFA0A04FC94B}">
              <ma14:wrappingTextBoxFlag xmlns:ma14="http://schemas.microsoft.com/office/mac/drawingml/2011/main" val="1"/>
            </a:ext>
          </a:extLst>
        </p:spPr>
        <p:txBody>
          <a:bodyPr wrap="none" lIns="101600" tIns="101600" rIns="101600" bIns="101600">
            <a:spAutoFit/>
          </a:bodyPr>
          <a:lstStyle>
            <a:lvl1pPr marL="81279" marR="81279" algn="l" defTabSz="1828800">
              <a:defRPr b="1" sz="2400">
                <a:solidFill>
                  <a:srgbClr val="000000"/>
                </a:solidFill>
                <a:uFill>
                  <a:solidFill>
                    <a:srgbClr val="000000"/>
                  </a:solidFill>
                </a:uFill>
                <a:latin typeface="+mn-lt"/>
                <a:ea typeface="+mn-ea"/>
                <a:cs typeface="+mn-cs"/>
                <a:sym typeface="Helvetica"/>
              </a:defRPr>
            </a:lvl1pPr>
          </a:lstStyle>
          <a:p>
            <a:pPr/>
            <a:r>
              <a:t>Density</a:t>
            </a:r>
          </a:p>
        </p:txBody>
      </p:sp>
      <p:sp>
        <p:nvSpPr>
          <p:cNvPr id="685" name="Shape 685"/>
          <p:cNvSpPr/>
          <p:nvPr/>
        </p:nvSpPr>
        <p:spPr>
          <a:xfrm>
            <a:off x="4292600" y="5842000"/>
            <a:ext cx="2359393" cy="571500"/>
          </a:xfrm>
          <a:prstGeom prst="rect">
            <a:avLst/>
          </a:prstGeom>
          <a:ln w="12700">
            <a:miter lim="400000"/>
          </a:ln>
          <a:extLst>
            <a:ext uri="{C572A759-6A51-4108-AA02-DFA0A04FC94B}">
              <ma14:wrappingTextBoxFlag xmlns:ma14="http://schemas.microsoft.com/office/mac/drawingml/2011/main" val="1"/>
            </a:ext>
          </a:extLst>
        </p:spPr>
        <p:txBody>
          <a:bodyPr wrap="none" lIns="101600" tIns="101600" rIns="101600" bIns="101600">
            <a:spAutoFit/>
          </a:bodyPr>
          <a:lstStyle>
            <a:lvl1pPr marL="81279" marR="81279" algn="l" defTabSz="1828800">
              <a:defRPr b="1" sz="2400">
                <a:solidFill>
                  <a:srgbClr val="000000"/>
                </a:solidFill>
                <a:uFill>
                  <a:solidFill>
                    <a:srgbClr val="000000"/>
                  </a:solidFill>
                </a:uFill>
                <a:latin typeface="+mn-lt"/>
                <a:ea typeface="+mn-ea"/>
                <a:cs typeface="+mn-cs"/>
                <a:sym typeface="Helvetica"/>
              </a:defRPr>
            </a:lvl1pPr>
          </a:lstStyle>
          <a:p>
            <a:pPr/>
            <a:r>
              <a:t>Stored energy</a:t>
            </a:r>
          </a:p>
        </p:txBody>
      </p:sp>
      <p:pic>
        <p:nvPicPr>
          <p:cNvPr id="686" name="droppedImage.pdf"/>
          <p:cNvPicPr>
            <a:picLocks noChangeAspect="1"/>
          </p:cNvPicPr>
          <p:nvPr/>
        </p:nvPicPr>
        <p:blipFill>
          <a:blip r:embed="rId3">
            <a:extLst/>
          </a:blip>
          <a:stretch>
            <a:fillRect/>
          </a:stretch>
        </p:blipFill>
        <p:spPr>
          <a:xfrm>
            <a:off x="4597400" y="7747000"/>
            <a:ext cx="598055" cy="355600"/>
          </a:xfrm>
          <a:prstGeom prst="rect">
            <a:avLst/>
          </a:prstGeom>
          <a:ln w="12700"/>
        </p:spPr>
      </p:pic>
      <p:pic>
        <p:nvPicPr>
          <p:cNvPr id="687" name="droppedImage.pdf"/>
          <p:cNvPicPr>
            <a:picLocks noChangeAspect="1"/>
          </p:cNvPicPr>
          <p:nvPr/>
        </p:nvPicPr>
        <p:blipFill>
          <a:blip r:embed="rId4">
            <a:extLst/>
          </a:blip>
          <a:stretch>
            <a:fillRect/>
          </a:stretch>
        </p:blipFill>
        <p:spPr>
          <a:xfrm>
            <a:off x="4267200" y="9042400"/>
            <a:ext cx="1977082" cy="609600"/>
          </a:xfrm>
          <a:prstGeom prst="rect">
            <a:avLst/>
          </a:prstGeom>
          <a:ln w="12700"/>
        </p:spPr>
      </p:pic>
      <p:grpSp>
        <p:nvGrpSpPr>
          <p:cNvPr id="692" name="Group 692"/>
          <p:cNvGrpSpPr/>
          <p:nvPr/>
        </p:nvGrpSpPr>
        <p:grpSpPr>
          <a:xfrm>
            <a:off x="2612612" y="2886026"/>
            <a:ext cx="7564886" cy="9757608"/>
            <a:chOff x="0" y="0"/>
            <a:chExt cx="7564885" cy="9757606"/>
          </a:xfrm>
        </p:grpSpPr>
        <p:pic>
          <p:nvPicPr>
            <p:cNvPr id="688" name="droppedImage.pdf"/>
            <p:cNvPicPr>
              <a:picLocks noChangeAspect="1"/>
            </p:cNvPicPr>
            <p:nvPr/>
          </p:nvPicPr>
          <p:blipFill>
            <a:blip r:embed="rId5">
              <a:extLst/>
            </a:blip>
            <a:stretch>
              <a:fillRect/>
            </a:stretch>
          </p:blipFill>
          <p:spPr>
            <a:xfrm>
              <a:off x="0" y="0"/>
              <a:ext cx="7564886" cy="9757607"/>
            </a:xfrm>
            <a:prstGeom prst="rect">
              <a:avLst/>
            </a:prstGeom>
            <a:ln w="12700" cap="flat">
              <a:noFill/>
              <a:round/>
            </a:ln>
            <a:effectLst/>
          </p:spPr>
        </p:pic>
        <p:sp>
          <p:nvSpPr>
            <p:cNvPr id="689" name="Shape 689"/>
            <p:cNvSpPr/>
            <p:nvPr/>
          </p:nvSpPr>
          <p:spPr>
            <a:xfrm>
              <a:off x="4611682" y="190857"/>
              <a:ext cx="1956294" cy="8970320"/>
            </a:xfrm>
            <a:prstGeom prst="rect">
              <a:avLst/>
            </a:prstGeom>
            <a:solidFill>
              <a:srgbClr val="BE38F3">
                <a:alpha val="40000"/>
              </a:srgbClr>
            </a:solidFill>
            <a:ln w="9525" cap="flat">
              <a:noFill/>
              <a:round/>
            </a:ln>
            <a:effectLst/>
          </p:spPr>
          <p:txBody>
            <a:bodyPr wrap="square" lIns="101600" tIns="101600" rIns="101600" bIns="101600" numCol="1" anchor="ctr">
              <a:noAutofit/>
            </a:bodyPr>
            <a:lstStyle/>
            <a:p>
              <a:pPr marL="81279" marR="81279" algn="l" defTabSz="1828800">
                <a:defRPr b="1" i="1" sz="2400">
                  <a:solidFill>
                    <a:srgbClr val="203ED7"/>
                  </a:solidFill>
                  <a:uFill>
                    <a:solidFill>
                      <a:srgbClr val="203ED7"/>
                    </a:solidFill>
                  </a:uFill>
                  <a:latin typeface="+mn-lt"/>
                  <a:ea typeface="+mn-ea"/>
                  <a:cs typeface="+mn-cs"/>
                  <a:sym typeface="Helvetica"/>
                </a:defRPr>
              </a:pPr>
            </a:p>
          </p:txBody>
        </p:sp>
        <p:sp>
          <p:nvSpPr>
            <p:cNvPr id="690" name="Shape 690"/>
            <p:cNvSpPr/>
            <p:nvPr/>
          </p:nvSpPr>
          <p:spPr>
            <a:xfrm rot="16200000">
              <a:off x="2311137" y="4498764"/>
              <a:ext cx="6563087" cy="763432"/>
            </a:xfrm>
            <a:prstGeom prst="rect">
              <a:avLst/>
            </a:prstGeom>
            <a:noFill/>
            <a:ln w="12700" cap="flat">
              <a:noFill/>
              <a:miter lim="400000"/>
            </a:ln>
            <a:effectLst>
              <a:outerShdw sx="100000" sy="100000" kx="0" ky="0" algn="b" rotWithShape="0" blurRad="25400" dist="50800" dir="2700000">
                <a:srgbClr val="CBCBCB"/>
              </a:outerShdw>
            </a:effectLst>
            <a:extLst>
              <a:ext uri="{C572A759-6A51-4108-AA02-DFA0A04FC94B}">
                <ma14:wrappingTextBoxFlag xmlns:ma14="http://schemas.microsoft.com/office/mac/drawingml/2011/main" val="1"/>
              </a:ext>
            </a:extLst>
          </p:spPr>
          <p:txBody>
            <a:bodyPr wrap="square" lIns="101600" tIns="101600" rIns="101600" bIns="101600" numCol="1" anchor="t">
              <a:noAutofit/>
            </a:bodyPr>
            <a:lstStyle>
              <a:lvl1pPr marL="81279" marR="81279" algn="l" defTabSz="1828800">
                <a:defRPr b="1" sz="4000">
                  <a:solidFill>
                    <a:srgbClr val="203ED7"/>
                  </a:solidFill>
                  <a:uFill>
                    <a:solidFill>
                      <a:srgbClr val="203ED7"/>
                    </a:solidFill>
                  </a:uFill>
                  <a:latin typeface="+mn-lt"/>
                  <a:ea typeface="+mn-ea"/>
                  <a:cs typeface="+mn-cs"/>
                  <a:sym typeface="Helvetica"/>
                </a:defRPr>
              </a:lvl1pPr>
            </a:lstStyle>
            <a:p>
              <a:pPr/>
              <a:r>
                <a:t>Enhanced Pedestal H-mode</a:t>
              </a:r>
            </a:p>
          </p:txBody>
        </p:sp>
        <p:pic>
          <p:nvPicPr>
            <p:cNvPr id="691" name="droppedImage.pdf"/>
            <p:cNvPicPr>
              <a:picLocks noChangeAspect="1"/>
            </p:cNvPicPr>
            <p:nvPr/>
          </p:nvPicPr>
          <p:blipFill>
            <a:blip r:embed="rId6">
              <a:extLst/>
            </a:blip>
            <a:stretch>
              <a:fillRect/>
            </a:stretch>
          </p:blipFill>
          <p:spPr>
            <a:xfrm>
              <a:off x="2106673" y="8135315"/>
              <a:ext cx="572575" cy="385865"/>
            </a:xfrm>
            <a:prstGeom prst="rect">
              <a:avLst/>
            </a:prstGeom>
            <a:ln w="12700" cap="flat">
              <a:noFill/>
              <a:round/>
            </a:ln>
            <a:effectLst/>
          </p:spPr>
        </p:pic>
      </p:grpSp>
    </p:spTree>
  </p:cSld>
  <p:clrMapOvr>
    <a:masterClrMapping/>
  </p:clrMapOvr>
  <p:transition xmlns:p14="http://schemas.microsoft.com/office/powerpoint/2010/main" spd="med" advClick="1" p14:dur="1000"/>
</p:sld>
</file>

<file path=ppt/slides/slide59.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694" name="droppedImage.pdf"/>
          <p:cNvPicPr>
            <a:picLocks noChangeAspect="1"/>
          </p:cNvPicPr>
          <p:nvPr/>
        </p:nvPicPr>
        <p:blipFill>
          <a:blip r:embed="rId2">
            <a:extLst/>
          </a:blip>
          <a:stretch>
            <a:fillRect/>
          </a:stretch>
        </p:blipFill>
        <p:spPr>
          <a:xfrm>
            <a:off x="3052023" y="2209800"/>
            <a:ext cx="5614385" cy="5715000"/>
          </a:xfrm>
          <a:prstGeom prst="rect">
            <a:avLst/>
          </a:prstGeom>
          <a:ln w="12700"/>
        </p:spPr>
      </p:pic>
      <p:pic>
        <p:nvPicPr>
          <p:cNvPr id="695" name="droppedImage.pdf"/>
          <p:cNvPicPr>
            <a:picLocks noChangeAspect="1"/>
          </p:cNvPicPr>
          <p:nvPr/>
        </p:nvPicPr>
        <p:blipFill>
          <a:blip r:embed="rId3">
            <a:extLst/>
          </a:blip>
          <a:stretch>
            <a:fillRect/>
          </a:stretch>
        </p:blipFill>
        <p:spPr>
          <a:xfrm>
            <a:off x="3302000" y="8305800"/>
            <a:ext cx="4470400" cy="4394200"/>
          </a:xfrm>
          <a:prstGeom prst="rect">
            <a:avLst/>
          </a:prstGeom>
          <a:ln w="12700"/>
        </p:spPr>
      </p:pic>
      <p:pic>
        <p:nvPicPr>
          <p:cNvPr id="696" name="droppedImage.pdf"/>
          <p:cNvPicPr>
            <a:picLocks noChangeAspect="1"/>
          </p:cNvPicPr>
          <p:nvPr/>
        </p:nvPicPr>
        <p:blipFill>
          <a:blip r:embed="rId4">
            <a:extLst/>
          </a:blip>
          <a:stretch>
            <a:fillRect/>
          </a:stretch>
        </p:blipFill>
        <p:spPr>
          <a:xfrm>
            <a:off x="14909800" y="2108200"/>
            <a:ext cx="5943600" cy="7518400"/>
          </a:xfrm>
          <a:prstGeom prst="rect">
            <a:avLst/>
          </a:prstGeom>
          <a:ln w="12700"/>
        </p:spPr>
      </p:pic>
      <p:sp>
        <p:nvSpPr>
          <p:cNvPr id="697" name="Shape 697"/>
          <p:cNvSpPr/>
          <p:nvPr/>
        </p:nvSpPr>
        <p:spPr>
          <a:xfrm>
            <a:off x="3048000" y="0"/>
            <a:ext cx="1828800" cy="3175"/>
          </a:xfrm>
          <a:prstGeom prst="line">
            <a:avLst/>
          </a:prstGeom>
          <a:ln w="3175">
            <a:solidFill>
              <a:srgbClr val="FCFFFF"/>
            </a:solidFill>
          </a:ln>
        </p:spPr>
        <p:txBody>
          <a:bodyPr lIns="0" tIns="0" rIns="0" bIns="0"/>
          <a:lstStyle/>
          <a:p>
            <a:pPr algn="l" defTabSz="914400">
              <a:defRPr sz="2400">
                <a:solidFill>
                  <a:srgbClr val="000000"/>
                </a:solidFill>
                <a:uFillTx/>
                <a:latin typeface="+mn-lt"/>
                <a:ea typeface="+mn-ea"/>
                <a:cs typeface="+mn-cs"/>
                <a:sym typeface="Helvetica"/>
              </a:defRPr>
            </a:pPr>
          </a:p>
        </p:txBody>
      </p:sp>
      <p:sp>
        <p:nvSpPr>
          <p:cNvPr id="698" name="Shape 698"/>
          <p:cNvSpPr/>
          <p:nvPr/>
        </p:nvSpPr>
        <p:spPr>
          <a:xfrm>
            <a:off x="3048000" y="0"/>
            <a:ext cx="914400" cy="3175"/>
          </a:xfrm>
          <a:prstGeom prst="line">
            <a:avLst/>
          </a:prstGeom>
          <a:ln w="3175">
            <a:solidFill>
              <a:srgbClr val="FEFFFF"/>
            </a:solidFill>
          </a:ln>
        </p:spPr>
        <p:txBody>
          <a:bodyPr lIns="0" tIns="0" rIns="0" bIns="0"/>
          <a:lstStyle/>
          <a:p>
            <a:pPr algn="l" defTabSz="914400">
              <a:defRPr sz="2400">
                <a:solidFill>
                  <a:srgbClr val="000000"/>
                </a:solidFill>
                <a:uFillTx/>
                <a:latin typeface="+mn-lt"/>
                <a:ea typeface="+mn-ea"/>
                <a:cs typeface="+mn-cs"/>
                <a:sym typeface="Helvetica"/>
              </a:defRPr>
            </a:pPr>
          </a:p>
        </p:txBody>
      </p:sp>
      <p:sp>
        <p:nvSpPr>
          <p:cNvPr id="699" name="Shape 699"/>
          <p:cNvSpPr/>
          <p:nvPr>
            <p:ph type="title"/>
          </p:nvPr>
        </p:nvSpPr>
        <p:spPr>
          <a:prstGeom prst="rect">
            <a:avLst/>
          </a:prstGeom>
        </p:spPr>
        <p:txBody>
          <a:bodyPr/>
          <a:lstStyle/>
          <a:p>
            <a:pPr>
              <a:defRPr sz="3800"/>
            </a:pPr>
            <a:r>
              <a:t>ELM heat flux footprint becomes </a:t>
            </a:r>
            <a:r>
              <a:rPr>
                <a:solidFill>
                  <a:srgbClr val="FF2600"/>
                </a:solidFill>
                <a:uFill>
                  <a:solidFill>
                    <a:srgbClr val="FF2600"/>
                  </a:solidFill>
                </a:uFill>
              </a:rPr>
              <a:t>more peaked with decreasing number</a:t>
            </a:r>
            <a:r>
              <a:t> of striations; related to NSTX stability on low-n current driven stability boundary </a:t>
            </a:r>
          </a:p>
        </p:txBody>
      </p:sp>
      <p:sp>
        <p:nvSpPr>
          <p:cNvPr id="700" name="Shape 700"/>
          <p:cNvSpPr/>
          <p:nvPr/>
        </p:nvSpPr>
        <p:spPr>
          <a:xfrm>
            <a:off x="3048000" y="0"/>
            <a:ext cx="914400" cy="3175"/>
          </a:xfrm>
          <a:prstGeom prst="line">
            <a:avLst/>
          </a:prstGeom>
          <a:ln w="3175">
            <a:solidFill>
              <a:srgbClr val="FEFFFF"/>
            </a:solidFill>
          </a:ln>
        </p:spPr>
        <p:txBody>
          <a:bodyPr lIns="0" tIns="0" rIns="0" bIns="0"/>
          <a:lstStyle/>
          <a:p>
            <a:pPr algn="l" defTabSz="914400">
              <a:defRPr sz="2400">
                <a:solidFill>
                  <a:srgbClr val="000000"/>
                </a:solidFill>
                <a:uFillTx/>
                <a:latin typeface="+mn-lt"/>
                <a:ea typeface="+mn-ea"/>
                <a:cs typeface="+mn-cs"/>
                <a:sym typeface="Helvetica"/>
              </a:defRPr>
            </a:pPr>
          </a:p>
        </p:txBody>
      </p:sp>
      <p:sp>
        <p:nvSpPr>
          <p:cNvPr id="701" name="Shape 701"/>
          <p:cNvSpPr/>
          <p:nvPr>
            <p:ph type="body" idx="1"/>
          </p:nvPr>
        </p:nvSpPr>
        <p:spPr>
          <a:xfrm>
            <a:off x="1826647" y="13705360"/>
            <a:ext cx="24211875" cy="9968540"/>
          </a:xfrm>
          <a:prstGeom prst="rect">
            <a:avLst/>
          </a:prstGeom>
        </p:spPr>
        <p:txBody>
          <a:bodyPr/>
          <a:lstStyle/>
          <a:p>
            <a:pPr marL="685800" indent="-685800">
              <a:buClr>
                <a:srgbClr val="010000"/>
              </a:buClr>
            </a:pPr>
            <a:r>
              <a:t>For a given low-n (&lt;4), the wetted area increases with number of striations</a:t>
            </a:r>
          </a:p>
          <a:p>
            <a:pPr lvl="1" marL="800100" indent="-571500">
              <a:buClr>
                <a:srgbClr val="010000"/>
              </a:buClr>
            </a:pPr>
            <a:r>
              <a:t> Shaping appears to play a role in spreading the heat</a:t>
            </a:r>
          </a:p>
          <a:p>
            <a:pPr marL="685800" indent="-685800">
              <a:buClr>
                <a:srgbClr val="010000"/>
              </a:buClr>
            </a:pPr>
            <a:r>
              <a:t>ITER also predicted to be on low-n current driven boundary – like NSTX?</a:t>
            </a:r>
          </a:p>
        </p:txBody>
      </p:sp>
      <p:sp>
        <p:nvSpPr>
          <p:cNvPr id="702" name="Shape 70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03" name="Shape 703"/>
          <p:cNvSpPr/>
          <p:nvPr/>
        </p:nvSpPr>
        <p:spPr>
          <a:xfrm>
            <a:off x="3048000" y="0"/>
            <a:ext cx="914400" cy="3175"/>
          </a:xfrm>
          <a:prstGeom prst="line">
            <a:avLst/>
          </a:prstGeom>
          <a:ln w="3175">
            <a:solidFill>
              <a:srgbClr val="FEFFFF"/>
            </a:solidFill>
          </a:ln>
        </p:spPr>
        <p:txBody>
          <a:bodyPr lIns="0" tIns="0" rIns="0" bIns="0"/>
          <a:lstStyle/>
          <a:p>
            <a:pPr algn="l" defTabSz="914400">
              <a:defRPr sz="2400">
                <a:solidFill>
                  <a:srgbClr val="000000"/>
                </a:solidFill>
                <a:uFillTx/>
                <a:latin typeface="+mn-lt"/>
                <a:ea typeface="+mn-ea"/>
                <a:cs typeface="+mn-cs"/>
                <a:sym typeface="Helvetica"/>
              </a:defRPr>
            </a:pPr>
          </a:p>
        </p:txBody>
      </p:sp>
      <p:sp>
        <p:nvSpPr>
          <p:cNvPr id="704" name="Shape 704"/>
          <p:cNvSpPr/>
          <p:nvPr/>
        </p:nvSpPr>
        <p:spPr>
          <a:xfrm>
            <a:off x="3048000" y="0"/>
            <a:ext cx="914400" cy="3175"/>
          </a:xfrm>
          <a:prstGeom prst="line">
            <a:avLst/>
          </a:prstGeom>
          <a:ln w="3175">
            <a:solidFill>
              <a:srgbClr val="FEFFFF"/>
            </a:solidFill>
          </a:ln>
        </p:spPr>
        <p:txBody>
          <a:bodyPr lIns="0" tIns="0" rIns="0" bIns="0"/>
          <a:lstStyle/>
          <a:p>
            <a:pPr algn="l" defTabSz="914400">
              <a:defRPr sz="2400">
                <a:solidFill>
                  <a:srgbClr val="000000"/>
                </a:solidFill>
                <a:uFillTx/>
                <a:latin typeface="+mn-lt"/>
                <a:ea typeface="+mn-ea"/>
                <a:cs typeface="+mn-cs"/>
                <a:sym typeface="Helvetica"/>
              </a:defRPr>
            </a:pPr>
          </a:p>
        </p:txBody>
      </p:sp>
      <p:sp>
        <p:nvSpPr>
          <p:cNvPr id="705" name="Shape 705"/>
          <p:cNvSpPr/>
          <p:nvPr/>
        </p:nvSpPr>
        <p:spPr>
          <a:xfrm>
            <a:off x="19812000" y="13179989"/>
            <a:ext cx="1549400" cy="462422"/>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nchor="ctr">
            <a:spAutoFit/>
          </a:bodyPr>
          <a:lstStyle>
            <a:lvl1pPr marL="81279" marR="81279" algn="r" defTabSz="1828800">
              <a:buClr>
                <a:srgbClr val="434ED6"/>
              </a:buClr>
              <a:buFont typeface="Arial"/>
              <a:defRPr b="1" sz="1800">
                <a:solidFill>
                  <a:srgbClr val="434ED6"/>
                </a:solidFill>
                <a:uFill>
                  <a:solidFill>
                    <a:srgbClr val="434ED6"/>
                  </a:solidFill>
                </a:uFill>
                <a:latin typeface="Arial"/>
                <a:ea typeface="Arial"/>
                <a:cs typeface="Arial"/>
                <a:sym typeface="Arial"/>
              </a:defRPr>
            </a:lvl1pPr>
          </a:lstStyle>
          <a:p>
            <a:pPr/>
            <a:r>
              <a:t>10</a:t>
            </a:r>
          </a:p>
        </p:txBody>
      </p:sp>
      <p:sp>
        <p:nvSpPr>
          <p:cNvPr id="706" name="Shape 706"/>
          <p:cNvSpPr/>
          <p:nvPr/>
        </p:nvSpPr>
        <p:spPr>
          <a:xfrm>
            <a:off x="3048000" y="0"/>
            <a:ext cx="3175" cy="914400"/>
          </a:xfrm>
          <a:prstGeom prst="line">
            <a:avLst/>
          </a:prstGeom>
          <a:ln w="3175">
            <a:solidFill>
              <a:srgbClr val="FDFFFF"/>
            </a:solidFill>
          </a:ln>
        </p:spPr>
        <p:txBody>
          <a:bodyPr lIns="0" tIns="0" rIns="0" bIns="0"/>
          <a:lstStyle/>
          <a:p>
            <a:pPr algn="l" defTabSz="914400">
              <a:defRPr sz="2400">
                <a:solidFill>
                  <a:srgbClr val="000000"/>
                </a:solidFill>
                <a:uFillTx/>
                <a:latin typeface="+mn-lt"/>
                <a:ea typeface="+mn-ea"/>
                <a:cs typeface="+mn-cs"/>
                <a:sym typeface="Helvetica"/>
              </a:defRPr>
            </a:pPr>
          </a:p>
        </p:txBody>
      </p:sp>
      <p:pic>
        <p:nvPicPr>
          <p:cNvPr id="707" name="droppedImage.pdf"/>
          <p:cNvPicPr>
            <a:picLocks noChangeAspect="1"/>
          </p:cNvPicPr>
          <p:nvPr/>
        </p:nvPicPr>
        <p:blipFill>
          <a:blip r:embed="rId5">
            <a:extLst/>
          </a:blip>
          <a:stretch>
            <a:fillRect/>
          </a:stretch>
        </p:blipFill>
        <p:spPr>
          <a:xfrm>
            <a:off x="9372600" y="2184400"/>
            <a:ext cx="5207000" cy="5236586"/>
          </a:xfrm>
          <a:prstGeom prst="rect">
            <a:avLst/>
          </a:prstGeom>
          <a:ln w="12700"/>
        </p:spPr>
      </p:pic>
      <p:sp>
        <p:nvSpPr>
          <p:cNvPr id="708" name="Shape 708"/>
          <p:cNvSpPr/>
          <p:nvPr/>
        </p:nvSpPr>
        <p:spPr>
          <a:xfrm flipH="1">
            <a:off x="6680200" y="5709501"/>
            <a:ext cx="4442509" cy="5534"/>
          </a:xfrm>
          <a:prstGeom prst="line">
            <a:avLst/>
          </a:prstGeom>
          <a:ln w="50800">
            <a:solidFill>
              <a:srgbClr val="0433FF"/>
            </a:solidFill>
            <a:headEnd type="stealth"/>
          </a:ln>
        </p:spPr>
        <p:txBody>
          <a:bodyPr lIns="0" tIns="0" rIns="0" bIns="0"/>
          <a:lstStyle/>
          <a:p>
            <a:pPr algn="l" defTabSz="914400">
              <a:defRPr sz="2400">
                <a:solidFill>
                  <a:srgbClr val="000000"/>
                </a:solidFill>
                <a:uFillTx/>
                <a:latin typeface="+mn-lt"/>
                <a:ea typeface="+mn-ea"/>
                <a:cs typeface="+mn-cs"/>
                <a:sym typeface="Helvetica"/>
              </a:defRPr>
            </a:pPr>
          </a:p>
        </p:txBody>
      </p:sp>
      <p:sp>
        <p:nvSpPr>
          <p:cNvPr id="709" name="Shape 709"/>
          <p:cNvSpPr/>
          <p:nvPr/>
        </p:nvSpPr>
        <p:spPr>
          <a:xfrm flipH="1" flipV="1">
            <a:off x="4955242" y="7411815"/>
            <a:ext cx="115106" cy="1551724"/>
          </a:xfrm>
          <a:prstGeom prst="line">
            <a:avLst/>
          </a:prstGeom>
          <a:ln w="50800">
            <a:solidFill>
              <a:srgbClr val="FF2600"/>
            </a:solidFill>
            <a:headEnd type="stealth"/>
          </a:ln>
        </p:spPr>
        <p:txBody>
          <a:bodyPr lIns="0" tIns="0" rIns="0" bIns="0"/>
          <a:lstStyle/>
          <a:p>
            <a:pPr algn="l" defTabSz="914400">
              <a:defRPr sz="2400">
                <a:solidFill>
                  <a:srgbClr val="000000"/>
                </a:solidFill>
                <a:uFillTx/>
                <a:latin typeface="+mn-lt"/>
                <a:ea typeface="+mn-ea"/>
                <a:cs typeface="+mn-cs"/>
                <a:sym typeface="Helvetica"/>
              </a:defRPr>
            </a:pPr>
          </a:p>
        </p:txBody>
      </p:sp>
      <p:sp>
        <p:nvSpPr>
          <p:cNvPr id="710" name="Shape 710"/>
          <p:cNvSpPr/>
          <p:nvPr/>
        </p:nvSpPr>
        <p:spPr>
          <a:xfrm>
            <a:off x="11506200" y="2946400"/>
            <a:ext cx="1935977" cy="571500"/>
          </a:xfrm>
          <a:prstGeom prst="rect">
            <a:avLst/>
          </a:prstGeom>
          <a:ln w="12700">
            <a:miter lim="400000"/>
          </a:ln>
          <a:extLst>
            <a:ext uri="{C572A759-6A51-4108-AA02-DFA0A04FC94B}">
              <ma14:wrappingTextBoxFlag xmlns:ma14="http://schemas.microsoft.com/office/mac/drawingml/2011/main" val="1"/>
            </a:ext>
          </a:extLst>
        </p:spPr>
        <p:txBody>
          <a:bodyPr wrap="none" lIns="101600" tIns="101600" rIns="101600" bIns="101600">
            <a:spAutoFit/>
          </a:bodyPr>
          <a:lstStyle>
            <a:lvl1pPr marL="81279" marR="81279" algn="l" defTabSz="1828800">
              <a:defRPr b="1" sz="2400">
                <a:solidFill>
                  <a:srgbClr val="000000"/>
                </a:solidFill>
                <a:uFill>
                  <a:solidFill>
                    <a:srgbClr val="000000"/>
                  </a:solidFill>
                </a:uFill>
                <a:latin typeface="+mn-lt"/>
                <a:ea typeface="+mn-ea"/>
                <a:cs typeface="+mn-cs"/>
                <a:sym typeface="Helvetica"/>
              </a:defRPr>
            </a:lvl1pPr>
          </a:lstStyle>
          <a:p>
            <a:pPr/>
            <a:r>
              <a:t>5 striations</a:t>
            </a:r>
          </a:p>
        </p:txBody>
      </p:sp>
      <p:sp>
        <p:nvSpPr>
          <p:cNvPr id="711" name="Shape 711"/>
          <p:cNvSpPr/>
          <p:nvPr/>
        </p:nvSpPr>
        <p:spPr>
          <a:xfrm>
            <a:off x="5461000" y="9017000"/>
            <a:ext cx="1766461" cy="571500"/>
          </a:xfrm>
          <a:prstGeom prst="rect">
            <a:avLst/>
          </a:prstGeom>
          <a:ln w="12700">
            <a:miter lim="400000"/>
          </a:ln>
          <a:extLst>
            <a:ext uri="{C572A759-6A51-4108-AA02-DFA0A04FC94B}">
              <ma14:wrappingTextBoxFlag xmlns:ma14="http://schemas.microsoft.com/office/mac/drawingml/2011/main" val="1"/>
            </a:ext>
          </a:extLst>
        </p:spPr>
        <p:txBody>
          <a:bodyPr wrap="none" lIns="101600" tIns="101600" rIns="101600" bIns="101600">
            <a:spAutoFit/>
          </a:bodyPr>
          <a:lstStyle>
            <a:lvl1pPr marL="81279" marR="81279" algn="l" defTabSz="1828800">
              <a:defRPr b="1" sz="2400">
                <a:solidFill>
                  <a:srgbClr val="000000"/>
                </a:solidFill>
                <a:uFill>
                  <a:solidFill>
                    <a:srgbClr val="000000"/>
                  </a:solidFill>
                </a:uFill>
                <a:latin typeface="+mn-lt"/>
                <a:ea typeface="+mn-ea"/>
                <a:cs typeface="+mn-cs"/>
                <a:sym typeface="Helvetica"/>
              </a:defRPr>
            </a:lvl1pPr>
          </a:lstStyle>
          <a:p>
            <a:pPr/>
            <a:r>
              <a:t>0 striation</a:t>
            </a:r>
          </a:p>
        </p:txBody>
      </p:sp>
      <p:sp>
        <p:nvSpPr>
          <p:cNvPr id="712" name="Shape 712"/>
          <p:cNvSpPr/>
          <p:nvPr/>
        </p:nvSpPr>
        <p:spPr>
          <a:xfrm>
            <a:off x="10515600" y="7467600"/>
            <a:ext cx="3895001" cy="571500"/>
          </a:xfrm>
          <a:prstGeom prst="rect">
            <a:avLst/>
          </a:prstGeom>
          <a:ln w="12700">
            <a:miter lim="400000"/>
          </a:ln>
          <a:extLst>
            <a:ext uri="{C572A759-6A51-4108-AA02-DFA0A04FC94B}">
              <ma14:wrappingTextBoxFlag xmlns:ma14="http://schemas.microsoft.com/office/mac/drawingml/2011/main" val="1"/>
            </a:ext>
          </a:extLst>
        </p:spPr>
        <p:txBody>
          <a:bodyPr wrap="none" lIns="101600" tIns="101600" rIns="101600" bIns="101600">
            <a:spAutoFit/>
          </a:bodyPr>
          <a:lstStyle>
            <a:lvl1pPr marL="81279" marR="81279" algn="l" defTabSz="1828800">
              <a:defRPr b="1" sz="2400">
                <a:solidFill>
                  <a:srgbClr val="000000"/>
                </a:solidFill>
                <a:uFill>
                  <a:solidFill>
                    <a:srgbClr val="000000"/>
                  </a:solidFill>
                </a:uFill>
                <a:latin typeface="+mn-lt"/>
                <a:ea typeface="+mn-ea"/>
                <a:cs typeface="+mn-cs"/>
                <a:sym typeface="Helvetica"/>
              </a:defRPr>
            </a:lvl1pPr>
          </a:lstStyle>
          <a:p>
            <a:pPr/>
            <a:r>
              <a:t>Ahn submitted PRL 2014</a:t>
            </a:r>
          </a:p>
        </p:txBody>
      </p:sp>
      <p:sp>
        <p:nvSpPr>
          <p:cNvPr id="713" name="Shape 713"/>
          <p:cNvSpPr/>
          <p:nvPr/>
        </p:nvSpPr>
        <p:spPr>
          <a:xfrm>
            <a:off x="10845800" y="2489200"/>
            <a:ext cx="3253651" cy="635000"/>
          </a:xfrm>
          <a:prstGeom prst="rect">
            <a:avLst/>
          </a:prstGeom>
          <a:ln w="12700">
            <a:miter lim="400000"/>
          </a:ln>
          <a:extLst>
            <a:ext uri="{C572A759-6A51-4108-AA02-DFA0A04FC94B}">
              <ma14:wrappingTextBoxFlag xmlns:ma14="http://schemas.microsoft.com/office/mac/drawingml/2011/main" val="1"/>
            </a:ext>
          </a:extLst>
        </p:spPr>
        <p:txBody>
          <a:bodyPr wrap="none" lIns="101600" tIns="101600" rIns="101600" bIns="101600">
            <a:spAutoFit/>
          </a:bodyPr>
          <a:lstStyle>
            <a:lvl1pPr marL="81279" marR="81279" algn="l" defTabSz="1828800">
              <a:defRPr b="1" sz="2800">
                <a:solidFill>
                  <a:srgbClr val="0056D6"/>
                </a:solidFill>
                <a:uFill>
                  <a:solidFill>
                    <a:srgbClr val="0056D6"/>
                  </a:solidFill>
                </a:uFill>
                <a:latin typeface="+mn-lt"/>
                <a:ea typeface="+mn-ea"/>
                <a:cs typeface="+mn-cs"/>
                <a:sym typeface="Helvetica"/>
              </a:defRPr>
            </a:lvl1pPr>
          </a:lstStyle>
          <a:p>
            <a:pPr/>
            <a:r>
              <a:t>High triangularity</a:t>
            </a:r>
          </a:p>
        </p:txBody>
      </p:sp>
      <p:sp>
        <p:nvSpPr>
          <p:cNvPr id="714" name="Shape 714"/>
          <p:cNvSpPr/>
          <p:nvPr/>
        </p:nvSpPr>
        <p:spPr>
          <a:xfrm>
            <a:off x="5156200" y="9601200"/>
            <a:ext cx="2364825" cy="1066800"/>
          </a:xfrm>
          <a:prstGeom prst="rect">
            <a:avLst/>
          </a:prstGeom>
          <a:ln w="12700">
            <a:miter lim="400000"/>
          </a:ln>
          <a:extLst>
            <a:ext uri="{C572A759-6A51-4108-AA02-DFA0A04FC94B}">
              <ma14:wrappingTextBoxFlag xmlns:ma14="http://schemas.microsoft.com/office/mac/drawingml/2011/main" val="1"/>
            </a:ext>
          </a:extLst>
        </p:spPr>
        <p:txBody>
          <a:bodyPr wrap="none" lIns="101600" tIns="101600" rIns="101600" bIns="101600">
            <a:spAutoFit/>
          </a:bodyPr>
          <a:lstStyle/>
          <a:p>
            <a:pPr marL="81279" marR="81279" defTabSz="1828800">
              <a:defRPr b="1" sz="2800">
                <a:solidFill>
                  <a:srgbClr val="FF2600"/>
                </a:solidFill>
                <a:uFill>
                  <a:solidFill>
                    <a:srgbClr val="FF2600"/>
                  </a:solidFill>
                </a:uFill>
                <a:latin typeface="+mn-lt"/>
                <a:ea typeface="+mn-ea"/>
                <a:cs typeface="+mn-cs"/>
                <a:sym typeface="Helvetica"/>
              </a:defRPr>
            </a:pPr>
            <a:r>
              <a:t>Low </a:t>
            </a:r>
          </a:p>
          <a:p>
            <a:pPr marL="81279" marR="81279" defTabSz="1828800">
              <a:defRPr b="1" sz="2800">
                <a:solidFill>
                  <a:srgbClr val="FF2600"/>
                </a:solidFill>
                <a:uFill>
                  <a:solidFill>
                    <a:srgbClr val="FF2600"/>
                  </a:solidFill>
                </a:uFill>
                <a:latin typeface="+mn-lt"/>
                <a:ea typeface="+mn-ea"/>
                <a:cs typeface="+mn-cs"/>
                <a:sym typeface="Helvetica"/>
              </a:defRPr>
            </a:pPr>
            <a:r>
              <a:t>triangularity</a:t>
            </a:r>
          </a:p>
        </p:txBody>
      </p:sp>
      <p:sp>
        <p:nvSpPr>
          <p:cNvPr id="715" name="Shape 715"/>
          <p:cNvSpPr/>
          <p:nvPr/>
        </p:nvSpPr>
        <p:spPr>
          <a:xfrm>
            <a:off x="17043400" y="5054600"/>
            <a:ext cx="3253651" cy="635000"/>
          </a:xfrm>
          <a:prstGeom prst="rect">
            <a:avLst/>
          </a:prstGeom>
          <a:ln w="12700">
            <a:miter lim="400000"/>
          </a:ln>
          <a:extLst>
            <a:ext uri="{C572A759-6A51-4108-AA02-DFA0A04FC94B}">
              <ma14:wrappingTextBoxFlag xmlns:ma14="http://schemas.microsoft.com/office/mac/drawingml/2011/main" val="1"/>
            </a:ext>
          </a:extLst>
        </p:spPr>
        <p:txBody>
          <a:bodyPr wrap="none" lIns="101600" tIns="101600" rIns="101600" bIns="101600">
            <a:spAutoFit/>
          </a:bodyPr>
          <a:lstStyle>
            <a:lvl1pPr marL="81279" marR="81279" algn="l" defTabSz="1828800">
              <a:defRPr b="1" sz="2800">
                <a:solidFill>
                  <a:srgbClr val="FFFFFF"/>
                </a:solidFill>
                <a:uFill>
                  <a:solidFill>
                    <a:srgbClr val="FFFFFF"/>
                  </a:solidFill>
                </a:uFill>
                <a:latin typeface="+mn-lt"/>
                <a:ea typeface="+mn-ea"/>
                <a:cs typeface="+mn-cs"/>
                <a:sym typeface="Helvetica"/>
              </a:defRPr>
            </a:lvl1pPr>
          </a:lstStyle>
          <a:p>
            <a:pPr/>
            <a:r>
              <a:t>High triangularity</a:t>
            </a:r>
          </a:p>
        </p:txBody>
      </p:sp>
      <p:sp>
        <p:nvSpPr>
          <p:cNvPr id="716" name="Shape 716"/>
          <p:cNvSpPr/>
          <p:nvPr/>
        </p:nvSpPr>
        <p:spPr>
          <a:xfrm>
            <a:off x="16967200" y="8483600"/>
            <a:ext cx="3174648" cy="635000"/>
          </a:xfrm>
          <a:prstGeom prst="rect">
            <a:avLst/>
          </a:prstGeom>
          <a:ln w="12700">
            <a:miter lim="400000"/>
          </a:ln>
          <a:extLst>
            <a:ext uri="{C572A759-6A51-4108-AA02-DFA0A04FC94B}">
              <ma14:wrappingTextBoxFlag xmlns:ma14="http://schemas.microsoft.com/office/mac/drawingml/2011/main" val="1"/>
            </a:ext>
          </a:extLst>
        </p:spPr>
        <p:txBody>
          <a:bodyPr wrap="none" lIns="101600" tIns="101600" rIns="101600" bIns="101600">
            <a:spAutoFit/>
          </a:bodyPr>
          <a:lstStyle>
            <a:lvl1pPr marL="81279" marR="81279" algn="l" defTabSz="1828800">
              <a:defRPr b="1" sz="2800">
                <a:solidFill>
                  <a:srgbClr val="FF2600"/>
                </a:solidFill>
                <a:uFill>
                  <a:solidFill>
                    <a:srgbClr val="FF2600"/>
                  </a:solidFill>
                </a:uFill>
                <a:latin typeface="+mn-lt"/>
                <a:ea typeface="+mn-ea"/>
                <a:cs typeface="+mn-cs"/>
                <a:sym typeface="Helvetica"/>
              </a:defRPr>
            </a:lvl1pPr>
          </a:lstStyle>
          <a:p>
            <a:pPr/>
            <a:r>
              <a:t>Low triangularity</a:t>
            </a:r>
          </a:p>
        </p:txBody>
      </p:sp>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8" name="pasted-image.png"/>
          <p:cNvPicPr>
            <a:picLocks noChangeAspect="1"/>
          </p:cNvPicPr>
          <p:nvPr/>
        </p:nvPicPr>
        <p:blipFill>
          <a:blip r:embed="rId2">
            <a:extLst/>
          </a:blip>
          <a:stretch>
            <a:fillRect/>
          </a:stretch>
        </p:blipFill>
        <p:spPr>
          <a:xfrm>
            <a:off x="17053147" y="7105768"/>
            <a:ext cx="6482393" cy="5704862"/>
          </a:xfrm>
          <a:prstGeom prst="rect">
            <a:avLst/>
          </a:prstGeom>
          <a:ln w="12700">
            <a:miter lim="400000"/>
          </a:ln>
        </p:spPr>
      </p:pic>
      <p:sp>
        <p:nvSpPr>
          <p:cNvPr id="99" name="Shape 99"/>
          <p:cNvSpPr/>
          <p:nvPr>
            <p:ph type="title"/>
          </p:nvPr>
        </p:nvSpPr>
        <p:spPr>
          <a:xfrm>
            <a:off x="50571" y="-209595"/>
            <a:ext cx="24211875" cy="2253850"/>
          </a:xfrm>
          <a:prstGeom prst="rect">
            <a:avLst/>
          </a:prstGeom>
        </p:spPr>
        <p:txBody>
          <a:bodyPr/>
          <a:lstStyle/>
          <a:p>
            <a:pPr defTabSz="887253">
              <a:defRPr sz="7037"/>
            </a:pPr>
            <a:r>
              <a:t>Higher I</a:t>
            </a:r>
            <a:r>
              <a:rPr baseline="-5999"/>
              <a:t>p</a:t>
            </a:r>
            <a:r>
              <a:t>, B</a:t>
            </a:r>
            <a:r>
              <a:rPr baseline="-5999"/>
              <a:t>t</a:t>
            </a:r>
            <a:r>
              <a:t> and heating power in NSTX-U will increase pedestal pressure by 3-5x from NSTX</a:t>
            </a:r>
          </a:p>
        </p:txBody>
      </p:sp>
      <p:sp>
        <p:nvSpPr>
          <p:cNvPr id="100" name="Shape 100"/>
          <p:cNvSpPr/>
          <p:nvPr>
            <p:ph type="body" idx="1"/>
          </p:nvPr>
        </p:nvSpPr>
        <p:spPr>
          <a:xfrm>
            <a:off x="136862" y="1510243"/>
            <a:ext cx="16924852" cy="11018142"/>
          </a:xfrm>
          <a:prstGeom prst="rect">
            <a:avLst/>
          </a:prstGeom>
        </p:spPr>
        <p:txBody>
          <a:bodyPr/>
          <a:lstStyle/>
          <a:p>
            <a:pPr marL="256032" indent="-256032" defTabSz="1260157">
              <a:defRPr sz="5194"/>
            </a:pPr>
          </a:p>
          <a:p>
            <a:pPr marL="256032" indent="-256032" defTabSz="1260157">
              <a:defRPr sz="5194"/>
            </a:pPr>
            <a:r>
              <a:rPr i="1">
                <a:latin typeface="Athelas"/>
                <a:ea typeface="Athelas"/>
                <a:cs typeface="Athelas"/>
                <a:sym typeface="Athelas"/>
              </a:rPr>
              <a:t>β</a:t>
            </a:r>
            <a:r>
              <a:rPr baseline="-5999" i="1">
                <a:latin typeface="Athelas"/>
                <a:ea typeface="Athelas"/>
                <a:cs typeface="Athelas"/>
                <a:sym typeface="Athelas"/>
              </a:rPr>
              <a:t>n</a:t>
            </a:r>
            <a:r>
              <a:t>  ∝ &lt;P&gt;/(B</a:t>
            </a:r>
            <a:r>
              <a:rPr baseline="-5999"/>
              <a:t>t</a:t>
            </a:r>
            <a:r>
              <a:t> × I</a:t>
            </a:r>
            <a:r>
              <a:rPr baseline="-5999"/>
              <a:t>p</a:t>
            </a:r>
            <a:r>
              <a:t>) ⟹ &lt;P&gt; ∼ </a:t>
            </a:r>
            <a:r>
              <a:rPr i="1">
                <a:latin typeface="Athelas"/>
                <a:ea typeface="Athelas"/>
                <a:cs typeface="Athelas"/>
                <a:sym typeface="Athelas"/>
              </a:rPr>
              <a:t>β</a:t>
            </a:r>
            <a:r>
              <a:rPr baseline="-5999" i="1">
                <a:latin typeface="Athelas"/>
                <a:ea typeface="Athelas"/>
                <a:cs typeface="Athelas"/>
                <a:sym typeface="Athelas"/>
              </a:rPr>
              <a:t>n</a:t>
            </a:r>
            <a:r>
              <a:t> × I</a:t>
            </a:r>
            <a:r>
              <a:rPr baseline="-5999"/>
              <a:t>p</a:t>
            </a:r>
            <a:r>
              <a:t> × B</a:t>
            </a:r>
            <a:r>
              <a:rPr baseline="-5999"/>
              <a:t>t</a:t>
            </a:r>
            <a:r>
              <a:t>  </a:t>
            </a:r>
          </a:p>
          <a:p>
            <a:pPr marL="256032" indent="-256032" defTabSz="1260157">
              <a:defRPr sz="5194"/>
            </a:pPr>
          </a:p>
          <a:p>
            <a:pPr marL="256032" indent="-256032" defTabSz="1260157">
              <a:defRPr sz="5194"/>
            </a:pPr>
            <a:r>
              <a:t>Assume constant </a:t>
            </a:r>
            <a:r>
              <a:rPr i="1">
                <a:latin typeface="Athelas"/>
                <a:ea typeface="Athelas"/>
                <a:cs typeface="Athelas"/>
                <a:sym typeface="Athelas"/>
              </a:rPr>
              <a:t>β</a:t>
            </a:r>
            <a:r>
              <a:rPr baseline="-5999" i="1">
                <a:latin typeface="Athelas"/>
                <a:ea typeface="Athelas"/>
                <a:cs typeface="Athelas"/>
                <a:sym typeface="Athelas"/>
              </a:rPr>
              <a:t>n </a:t>
            </a:r>
            <a:r>
              <a:t>then P</a:t>
            </a:r>
            <a:r>
              <a:rPr baseline="-5999"/>
              <a:t>ped</a:t>
            </a:r>
            <a:r>
              <a:t> ∼ &lt;P&gt; ⟹ P</a:t>
            </a:r>
            <a:r>
              <a:rPr baseline="-5999"/>
              <a:t>ped</a:t>
            </a:r>
            <a:r>
              <a:t>  ➠ </a:t>
            </a:r>
            <a:r>
              <a:rPr b="1"/>
              <a:t>3x higher in NSTX-U than NSTX </a:t>
            </a:r>
            <a:endParaRPr b="1"/>
          </a:p>
          <a:p>
            <a:pPr lvl="1" marL="480060" indent="-256032" defTabSz="1260157">
              <a:buChar char="•"/>
              <a:defRPr sz="5194"/>
            </a:pPr>
            <a:r>
              <a:t>15 - 20 kPa ELMy H-mode &amp; 20 - 30 kPa for enhanced confinement regimes </a:t>
            </a:r>
          </a:p>
          <a:p>
            <a:pPr marL="256032" indent="-256032" defTabSz="1260157">
              <a:defRPr sz="5194"/>
            </a:pPr>
          </a:p>
          <a:p>
            <a:pPr marL="256032" indent="-256032" defTabSz="1260157">
              <a:defRPr sz="5194"/>
            </a:pPr>
            <a:r>
              <a:t>In NSTX, some evidence that P</a:t>
            </a:r>
            <a:r>
              <a:rPr baseline="-5999"/>
              <a:t>ped</a:t>
            </a:r>
            <a:r>
              <a:t> ~ I</a:t>
            </a:r>
            <a:r>
              <a:rPr baseline="-5999"/>
              <a:t>p</a:t>
            </a:r>
            <a:r>
              <a:rPr baseline="31999"/>
              <a:t>2</a:t>
            </a:r>
            <a:r>
              <a:t> ⟹ 27 - 36 kPa ELMy and 36 -54 kPa for enhanced confinement regimes</a:t>
            </a:r>
          </a:p>
          <a:p>
            <a:pPr lvl="1" marL="480060" indent="-256032" defTabSz="1260157">
              <a:buChar char="•"/>
              <a:defRPr b="1" sz="5194"/>
            </a:pPr>
            <a:r>
              <a:t>Highest projected pedestal pressure for an ST</a:t>
            </a:r>
          </a:p>
        </p:txBody>
      </p:sp>
      <p:sp>
        <p:nvSpPr>
          <p:cNvPr id="101" name="Shape 10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2" name="Shape 102"/>
          <p:cNvSpPr/>
          <p:nvPr/>
        </p:nvSpPr>
        <p:spPr>
          <a:xfrm>
            <a:off x="22404696" y="1282721"/>
            <a:ext cx="1940528" cy="568764"/>
          </a:xfrm>
          <a:prstGeom prst="rect">
            <a:avLst/>
          </a:prstGeom>
          <a:solidFill>
            <a:schemeClr val="accent6">
              <a:lumOff val="18921"/>
            </a:schemeClr>
          </a:solidFill>
          <a:ln w="12700">
            <a:miter lim="400000"/>
          </a:ln>
          <a:extLst>
            <a:ext uri="{C572A759-6A51-4108-AA02-DFA0A04FC94B}">
              <ma14:wrappingTextBoxFlag xmlns:ma14="http://schemas.microsoft.com/office/mac/drawingml/2011/main" val="1"/>
            </a:ext>
          </a:extLst>
        </p:spPr>
        <p:txBody>
          <a:bodyPr tIns="91439" bIns="91439" anchor="ctr"/>
          <a:lstStyle>
            <a:lvl1pPr algn="l" defTabSz="1285875">
              <a:defRPr sz="2700">
                <a:solidFill>
                  <a:srgbClr val="000000"/>
                </a:solidFill>
                <a:uFillTx/>
                <a:latin typeface="Arial"/>
                <a:ea typeface="Arial"/>
                <a:cs typeface="Arial"/>
                <a:sym typeface="Arial"/>
              </a:defRPr>
            </a:lvl1pPr>
          </a:lstStyle>
          <a:p>
            <a:pPr/>
            <a:r>
              <a:t>Charge #3</a:t>
            </a:r>
          </a:p>
        </p:txBody>
      </p:sp>
      <p:sp>
        <p:nvSpPr>
          <p:cNvPr id="103" name="Shape 103"/>
          <p:cNvSpPr/>
          <p:nvPr/>
        </p:nvSpPr>
        <p:spPr>
          <a:xfrm>
            <a:off x="21191274" y="11560518"/>
            <a:ext cx="2061340" cy="5257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sz="2200">
                <a:solidFill>
                  <a:srgbClr val="000000"/>
                </a:solidFill>
              </a:defRPr>
            </a:lvl1pPr>
          </a:lstStyle>
          <a:p>
            <a:pPr/>
            <a:r>
              <a:t>Diallo NF 2011</a:t>
            </a:r>
          </a:p>
        </p:txBody>
      </p:sp>
      <p:pic>
        <p:nvPicPr>
          <p:cNvPr id="104" name="pasted-image.png"/>
          <p:cNvPicPr>
            <a:picLocks noChangeAspect="1"/>
          </p:cNvPicPr>
          <p:nvPr/>
        </p:nvPicPr>
        <p:blipFill>
          <a:blip r:embed="rId3">
            <a:extLst/>
          </a:blip>
          <a:stretch>
            <a:fillRect/>
          </a:stretch>
        </p:blipFill>
        <p:spPr>
          <a:xfrm>
            <a:off x="17133135" y="2164321"/>
            <a:ext cx="6781134" cy="4715912"/>
          </a:xfrm>
          <a:prstGeom prst="rect">
            <a:avLst/>
          </a:prstGeom>
          <a:ln w="12700">
            <a:miter lim="400000"/>
          </a:ln>
        </p:spPr>
      </p:pic>
      <p:sp>
        <p:nvSpPr>
          <p:cNvPr id="105" name="Shape 105"/>
          <p:cNvSpPr/>
          <p:nvPr/>
        </p:nvSpPr>
        <p:spPr>
          <a:xfrm rot="16200000">
            <a:off x="20685811" y="1547843"/>
            <a:ext cx="417323" cy="5843406"/>
          </a:xfrm>
          <a:prstGeom prst="rect">
            <a:avLst/>
          </a:prstGeom>
          <a:solidFill>
            <a:schemeClr val="accent1">
              <a:lumOff val="23725"/>
              <a:alpha val="82651"/>
            </a:schemeClr>
          </a:solidFill>
          <a:ln w="12700">
            <a:miter lim="400000"/>
          </a:ln>
        </p:spPr>
        <p:txBody>
          <a:bodyPr tIns="91439" bIns="91439" anchor="ctr"/>
          <a:lstStyle/>
          <a:p>
            <a:pPr algn="l" defTabSz="1285875">
              <a:defRPr sz="3200">
                <a:solidFill>
                  <a:srgbClr val="000000"/>
                </a:solidFill>
                <a:uFillTx/>
                <a:latin typeface="Arial"/>
                <a:ea typeface="Arial"/>
                <a:cs typeface="Arial"/>
                <a:sym typeface="Arial"/>
              </a:defRPr>
            </a:pPr>
          </a:p>
        </p:txBody>
      </p:sp>
      <p:sp>
        <p:nvSpPr>
          <p:cNvPr id="106" name="Shape 106"/>
          <p:cNvSpPr/>
          <p:nvPr/>
        </p:nvSpPr>
        <p:spPr>
          <a:xfrm rot="16200000">
            <a:off x="20563759" y="412581"/>
            <a:ext cx="686827" cy="5871937"/>
          </a:xfrm>
          <a:prstGeom prst="rect">
            <a:avLst/>
          </a:prstGeom>
          <a:solidFill>
            <a:schemeClr val="accent6">
              <a:lumOff val="18921"/>
              <a:alpha val="70470"/>
            </a:schemeClr>
          </a:solidFill>
          <a:ln w="12700">
            <a:miter lim="400000"/>
          </a:ln>
        </p:spPr>
        <p:txBody>
          <a:bodyPr tIns="91439" bIns="91439" anchor="ctr"/>
          <a:lstStyle/>
          <a:p>
            <a:pPr algn="l" defTabSz="1285875">
              <a:defRPr sz="3200">
                <a:solidFill>
                  <a:srgbClr val="000000"/>
                </a:solidFill>
                <a:uFillTx/>
                <a:latin typeface="Arial"/>
                <a:ea typeface="Arial"/>
                <a:cs typeface="Arial"/>
                <a:sym typeface="Arial"/>
              </a:defRPr>
            </a:pPr>
          </a:p>
        </p:txBody>
      </p:sp>
      <p:sp>
        <p:nvSpPr>
          <p:cNvPr id="107" name="Shape 107"/>
          <p:cNvSpPr/>
          <p:nvPr/>
        </p:nvSpPr>
        <p:spPr>
          <a:xfrm>
            <a:off x="21614740" y="4095794"/>
            <a:ext cx="1555715" cy="747504"/>
          </a:xfrm>
          <a:prstGeom prst="rect">
            <a:avLst/>
          </a:prstGeom>
          <a:ln w="12700">
            <a:miter lim="400000"/>
          </a:ln>
          <a:extLst>
            <a:ext uri="{C572A759-6A51-4108-AA02-DFA0A04FC94B}">
              <ma14:wrappingTextBoxFlag xmlns:ma14="http://schemas.microsoft.com/office/mac/drawingml/2011/main" val="1"/>
            </a:ext>
          </a:extLst>
        </p:spPr>
        <p:txBody>
          <a:bodyPr tIns="91439" bIns="91439"/>
          <a:lstStyle>
            <a:lvl1pPr>
              <a:defRPr b="1" sz="3100"/>
            </a:lvl1pPr>
          </a:lstStyle>
          <a:p>
            <a:pPr/>
            <a:r>
              <a:t>NSTX</a:t>
            </a:r>
          </a:p>
        </p:txBody>
      </p:sp>
      <p:sp>
        <p:nvSpPr>
          <p:cNvPr id="108" name="Shape 108"/>
          <p:cNvSpPr/>
          <p:nvPr/>
        </p:nvSpPr>
        <p:spPr>
          <a:xfrm>
            <a:off x="20019178" y="3003329"/>
            <a:ext cx="2045380" cy="690442"/>
          </a:xfrm>
          <a:prstGeom prst="rect">
            <a:avLst/>
          </a:prstGeom>
          <a:ln w="12700">
            <a:miter lim="400000"/>
          </a:ln>
          <a:extLst>
            <a:ext uri="{C572A759-6A51-4108-AA02-DFA0A04FC94B}">
              <ma14:wrappingTextBoxFlag xmlns:ma14="http://schemas.microsoft.com/office/mac/drawingml/2011/main" val="1"/>
            </a:ext>
          </a:extLst>
        </p:spPr>
        <p:txBody>
          <a:bodyPr tIns="91439" bIns="91439"/>
          <a:lstStyle>
            <a:lvl1pPr>
              <a:defRPr b="1" sz="2800">
                <a:solidFill>
                  <a:srgbClr val="000000"/>
                </a:solidFill>
              </a:defRPr>
            </a:lvl1pPr>
          </a:lstStyle>
          <a:p>
            <a:pPr/>
            <a:r>
              <a:t>NSTX-U</a:t>
            </a:r>
          </a:p>
        </p:txBody>
      </p:sp>
      <p:sp>
        <p:nvSpPr>
          <p:cNvPr id="109" name="Shape 109"/>
          <p:cNvSpPr/>
          <p:nvPr/>
        </p:nvSpPr>
        <p:spPr>
          <a:xfrm>
            <a:off x="21039392" y="5617081"/>
            <a:ext cx="4709907" cy="1068906"/>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lvl1pPr algn="l" defTabSz="1285875">
              <a:spcBef>
                <a:spcPts val="900"/>
              </a:spcBef>
              <a:defRPr sz="2100">
                <a:solidFill>
                  <a:srgbClr val="000000"/>
                </a:solidFill>
                <a:uFillTx/>
              </a:defRPr>
            </a:lvl1pPr>
          </a:lstStyle>
          <a:p>
            <a:pPr/>
            <a:r>
              <a:t>Snyder ITPA 9/2017</a:t>
            </a:r>
          </a:p>
        </p:txBody>
      </p:sp>
    </p:spTree>
  </p:cSld>
  <p:clrMapOvr>
    <a:masterClrMapping/>
  </p:clrMapOvr>
  <p:transition xmlns:p14="http://schemas.microsoft.com/office/powerpoint/2010/main" spd="med" advClick="1" p14:dur="1000"/>
</p:sld>
</file>

<file path=ppt/slides/slide60.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718" name="Shape 718"/>
          <p:cNvSpPr/>
          <p:nvPr>
            <p:ph type="title"/>
          </p:nvPr>
        </p:nvSpPr>
        <p:spPr>
          <a:prstGeom prst="rect">
            <a:avLst/>
          </a:prstGeom>
        </p:spPr>
        <p:txBody>
          <a:bodyPr/>
          <a:lstStyle>
            <a:lvl1pPr defTabSz="887253">
              <a:defRPr sz="7037"/>
            </a:lvl1pPr>
          </a:lstStyle>
          <a:p>
            <a:pPr/>
            <a:r>
              <a:t>Pedestal structure physics: What sets the pedestal density structure - diffusion, pinch, turbulence, neutrals?</a:t>
            </a:r>
          </a:p>
        </p:txBody>
      </p:sp>
      <p:sp>
        <p:nvSpPr>
          <p:cNvPr id="719" name="Shape 719"/>
          <p:cNvSpPr/>
          <p:nvPr>
            <p:ph type="body" sz="quarter" idx="1"/>
          </p:nvPr>
        </p:nvSpPr>
        <p:spPr>
          <a:xfrm>
            <a:off x="-47582" y="7334932"/>
            <a:ext cx="8785678" cy="5087155"/>
          </a:xfrm>
          <a:prstGeom prst="rect">
            <a:avLst/>
          </a:prstGeom>
        </p:spPr>
        <p:txBody>
          <a:bodyPr/>
          <a:lstStyle/>
          <a:p>
            <a:pPr marL="261257" indent="-261257">
              <a:defRPr sz="3600"/>
            </a:pPr>
          </a:p>
          <a:p>
            <a:pPr/>
            <a:r>
              <a:t>Lithium (as well as other low Z impurity) can be control knobs  to vary recycling</a:t>
            </a:r>
          </a:p>
          <a:p>
            <a:pPr lvl="1"/>
            <a:r>
              <a:t> Turbulence are significantly reduced with lithium near the pedestal top(NSTX)</a:t>
            </a:r>
          </a:p>
          <a:p>
            <a:pPr lvl="1"/>
            <a:r>
              <a:t>Stabilization of the micro-tearing modes at the top of the pedestal are responsible for the pedestal widening (NSTX)</a:t>
            </a:r>
          </a:p>
        </p:txBody>
      </p:sp>
      <p:sp>
        <p:nvSpPr>
          <p:cNvPr id="720" name="Shape 72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1" name="figure_Caniks.pdf"/>
          <p:cNvPicPr>
            <a:picLocks noChangeAspect="1"/>
          </p:cNvPicPr>
          <p:nvPr/>
        </p:nvPicPr>
        <p:blipFill>
          <a:blip r:embed="rId2">
            <a:extLst/>
          </a:blip>
          <a:stretch>
            <a:fillRect/>
          </a:stretch>
        </p:blipFill>
        <p:spPr>
          <a:xfrm>
            <a:off x="16728054" y="2739235"/>
            <a:ext cx="6428920" cy="9924253"/>
          </a:xfrm>
          <a:prstGeom prst="rect">
            <a:avLst/>
          </a:prstGeom>
          <a:ln w="12700">
            <a:miter lim="400000"/>
          </a:ln>
        </p:spPr>
      </p:pic>
      <p:sp>
        <p:nvSpPr>
          <p:cNvPr id="722" name="Shape 722"/>
          <p:cNvSpPr/>
          <p:nvPr/>
        </p:nvSpPr>
        <p:spPr>
          <a:xfrm rot="16200000">
            <a:off x="21145965" y="9369183"/>
            <a:ext cx="4244958" cy="3987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defRPr>
                <a:solidFill>
                  <a:srgbClr val="000000"/>
                </a:solidFill>
              </a:defRPr>
            </a:pPr>
            <a:r>
              <a:t>Canik et al. Physics of Plasmas </a:t>
            </a:r>
            <a:r>
              <a:rPr b="1"/>
              <a:t>18</a:t>
            </a:r>
            <a:r>
              <a:t>,056118 (2011)</a:t>
            </a:r>
          </a:p>
        </p:txBody>
      </p:sp>
      <p:pic>
        <p:nvPicPr>
          <p:cNvPr id="723" name="droppedImage.pdf"/>
          <p:cNvPicPr>
            <a:picLocks noChangeAspect="1"/>
          </p:cNvPicPr>
          <p:nvPr/>
        </p:nvPicPr>
        <p:blipFill>
          <a:blip r:embed="rId3">
            <a:extLst/>
          </a:blip>
          <a:stretch>
            <a:fillRect/>
          </a:stretch>
        </p:blipFill>
        <p:spPr>
          <a:xfrm>
            <a:off x="9228631" y="6757048"/>
            <a:ext cx="6977993" cy="5223411"/>
          </a:xfrm>
          <a:prstGeom prst="rect">
            <a:avLst/>
          </a:prstGeom>
        </p:spPr>
      </p:pic>
      <p:sp>
        <p:nvSpPr>
          <p:cNvPr id="724" name="Shape 724"/>
          <p:cNvSpPr/>
          <p:nvPr/>
        </p:nvSpPr>
        <p:spPr>
          <a:xfrm>
            <a:off x="251937" y="2406105"/>
            <a:ext cx="15644290" cy="4710588"/>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algn="l" defTabSz="1285875">
              <a:spcBef>
                <a:spcPts val="900"/>
              </a:spcBef>
              <a:defRPr sz="3200">
                <a:solidFill>
                  <a:srgbClr val="000000"/>
                </a:solidFill>
                <a:uFillTx/>
              </a:defRPr>
            </a:pPr>
          </a:p>
          <a:p>
            <a:pPr marL="304800" indent="-304800" algn="l" defTabSz="1285875">
              <a:spcBef>
                <a:spcPts val="900"/>
              </a:spcBef>
              <a:buClr>
                <a:srgbClr val="000000"/>
              </a:buClr>
              <a:buSzPct val="100000"/>
              <a:buFont typeface="Arial"/>
              <a:buChar char="•"/>
              <a:defRPr sz="3200">
                <a:solidFill>
                  <a:srgbClr val="000000"/>
                </a:solidFill>
                <a:uFillTx/>
              </a:defRPr>
            </a:pPr>
            <a:r>
              <a:t>Something about balance between diffusion, pinch turbulence</a:t>
            </a:r>
          </a:p>
          <a:p>
            <a:pPr lvl="1" marL="533400" indent="-304800" algn="l" defTabSz="1285875">
              <a:spcBef>
                <a:spcPts val="900"/>
              </a:spcBef>
              <a:buClr>
                <a:srgbClr val="0433FF"/>
              </a:buClr>
              <a:buSzPct val="100000"/>
              <a:buFont typeface="Arial"/>
              <a:buChar char="-"/>
              <a:defRPr sz="3200">
                <a:solidFill>
                  <a:srgbClr val="0433FF"/>
                </a:solidFill>
                <a:uFillTx/>
              </a:defRPr>
            </a:pPr>
            <a:r>
              <a:t>P1</a:t>
            </a:r>
          </a:p>
        </p:txBody>
      </p:sp>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1" name="Shape 111"/>
          <p:cNvSpPr/>
          <p:nvPr>
            <p:ph type="title"/>
          </p:nvPr>
        </p:nvSpPr>
        <p:spPr>
          <a:xfrm>
            <a:off x="50571" y="-119967"/>
            <a:ext cx="24370724" cy="1977956"/>
          </a:xfrm>
          <a:prstGeom prst="rect">
            <a:avLst/>
          </a:prstGeom>
        </p:spPr>
        <p:txBody>
          <a:bodyPr/>
          <a:lstStyle>
            <a:lvl1pPr defTabSz="771525">
              <a:defRPr sz="6120"/>
            </a:lvl1pPr>
          </a:lstStyle>
          <a:p>
            <a:pPr/>
            <a:r>
              <a:t>NSTX-U will address important questions for H-mode pedestal in fusion science</a:t>
            </a:r>
          </a:p>
        </p:txBody>
      </p:sp>
      <p:sp>
        <p:nvSpPr>
          <p:cNvPr id="112" name="Shape 112"/>
          <p:cNvSpPr/>
          <p:nvPr>
            <p:ph type="body" idx="1"/>
          </p:nvPr>
        </p:nvSpPr>
        <p:spPr>
          <a:xfrm>
            <a:off x="257126" y="2936114"/>
            <a:ext cx="24211876" cy="7843772"/>
          </a:xfrm>
          <a:prstGeom prst="rect">
            <a:avLst/>
          </a:prstGeom>
        </p:spPr>
        <p:txBody>
          <a:bodyPr/>
          <a:lstStyle/>
          <a:p>
            <a:pPr marL="261257" indent="-261257">
              <a:defRPr b="1" sz="5100"/>
            </a:pPr>
          </a:p>
          <a:p>
            <a:pPr marL="261257" indent="-261257">
              <a:defRPr b="1" sz="5100"/>
            </a:pPr>
            <a:r>
              <a:t>High B</a:t>
            </a:r>
            <a:r>
              <a:rPr baseline="-5999"/>
              <a:t>t </a:t>
            </a:r>
            <a:r>
              <a:t>and I</a:t>
            </a:r>
            <a:r>
              <a:rPr baseline="-5999"/>
              <a:t>p</a:t>
            </a:r>
            <a:r>
              <a:t>, and access to strong shaping will extend pedestal structure studies to low 𝜈, and high pressures</a:t>
            </a:r>
          </a:p>
          <a:p>
            <a:pPr lvl="1" marL="489857" indent="-261257">
              <a:buClr>
                <a:srgbClr val="0433FF"/>
              </a:buClr>
              <a:buChar char="-"/>
              <a:defRPr sz="5100"/>
            </a:pPr>
          </a:p>
          <a:p>
            <a:pPr marL="261257" indent="-261257">
              <a:defRPr b="1" sz="5100"/>
            </a:pPr>
          </a:p>
          <a:p>
            <a:pPr marL="261257" indent="-261257">
              <a:defRPr b="1" sz="5100"/>
            </a:pPr>
            <a:r>
              <a:t>Develop predictive pedestal model (EPED-like) for ST, and address open EPED questions for all R/a </a:t>
            </a:r>
          </a:p>
        </p:txBody>
      </p:sp>
      <p:sp>
        <p:nvSpPr>
          <p:cNvPr id="113" name="Shape 11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4" name="Shape 114"/>
          <p:cNvSpPr/>
          <p:nvPr/>
        </p:nvSpPr>
        <p:spPr>
          <a:xfrm>
            <a:off x="22445716" y="4737705"/>
            <a:ext cx="1940529" cy="568763"/>
          </a:xfrm>
          <a:prstGeom prst="rect">
            <a:avLst/>
          </a:prstGeom>
          <a:solidFill>
            <a:schemeClr val="accent6">
              <a:lumOff val="18921"/>
            </a:schemeClr>
          </a:solidFill>
          <a:ln w="12700">
            <a:miter lim="400000"/>
          </a:ln>
          <a:extLst>
            <a:ext uri="{C572A759-6A51-4108-AA02-DFA0A04FC94B}">
              <ma14:wrappingTextBoxFlag xmlns:ma14="http://schemas.microsoft.com/office/mac/drawingml/2011/main" val="1"/>
            </a:ext>
          </a:extLst>
        </p:spPr>
        <p:txBody>
          <a:bodyPr tIns="91439" bIns="91439" anchor="ctr"/>
          <a:lstStyle>
            <a:lvl1pPr algn="l" defTabSz="1285875">
              <a:defRPr sz="2700">
                <a:solidFill>
                  <a:srgbClr val="000000"/>
                </a:solidFill>
                <a:uFillTx/>
                <a:latin typeface="Arial"/>
                <a:ea typeface="Arial"/>
                <a:cs typeface="Arial"/>
                <a:sym typeface="Arial"/>
              </a:defRPr>
            </a:lvl1pPr>
          </a:lstStyle>
          <a:p>
            <a:pPr/>
            <a:r>
              <a:t>Charge #3</a:t>
            </a:r>
          </a:p>
        </p:txBody>
      </p:sp>
      <p:sp>
        <p:nvSpPr>
          <p:cNvPr id="115" name="Shape 115"/>
          <p:cNvSpPr/>
          <p:nvPr/>
        </p:nvSpPr>
        <p:spPr>
          <a:xfrm>
            <a:off x="22445716" y="8823205"/>
            <a:ext cx="1940529" cy="568763"/>
          </a:xfrm>
          <a:prstGeom prst="rect">
            <a:avLst/>
          </a:prstGeom>
          <a:solidFill>
            <a:schemeClr val="accent6">
              <a:lumOff val="18921"/>
            </a:schemeClr>
          </a:solidFill>
          <a:ln w="12700">
            <a:miter lim="400000"/>
          </a:ln>
          <a:extLst>
            <a:ext uri="{C572A759-6A51-4108-AA02-DFA0A04FC94B}">
              <ma14:wrappingTextBoxFlag xmlns:ma14="http://schemas.microsoft.com/office/mac/drawingml/2011/main" val="1"/>
            </a:ext>
          </a:extLst>
        </p:spPr>
        <p:txBody>
          <a:bodyPr tIns="91439" bIns="91439" anchor="ctr"/>
          <a:lstStyle>
            <a:lvl1pPr algn="l" defTabSz="1285875">
              <a:defRPr sz="2700">
                <a:solidFill>
                  <a:srgbClr val="000000"/>
                </a:solidFill>
                <a:uFillTx/>
                <a:latin typeface="Arial"/>
                <a:ea typeface="Arial"/>
                <a:cs typeface="Arial"/>
                <a:sym typeface="Arial"/>
              </a:defRPr>
            </a:lvl1pPr>
          </a:lstStyle>
          <a:p>
            <a:pPr/>
            <a:r>
              <a:t>Charge #2</a:t>
            </a:r>
          </a:p>
        </p:txBody>
      </p:sp>
      <p:sp>
        <p:nvSpPr>
          <p:cNvPr id="116" name="Shape 116"/>
          <p:cNvSpPr/>
          <p:nvPr/>
        </p:nvSpPr>
        <p:spPr>
          <a:xfrm>
            <a:off x="18314" y="7224106"/>
            <a:ext cx="24347371" cy="2228450"/>
          </a:xfrm>
          <a:prstGeom prst="rect">
            <a:avLst/>
          </a:prstGeom>
          <a:ln w="114300">
            <a:solidFill>
              <a:srgbClr val="FF2600">
                <a:alpha val="87980"/>
              </a:srgbClr>
            </a:solidFill>
            <a:bevel/>
          </a:ln>
        </p:spPr>
        <p:txBody>
          <a:bodyPr tIns="91439" bIns="91439" anchor="ctr"/>
          <a:lstStyle/>
          <a:p>
            <a:pPr algn="l" defTabSz="1285875">
              <a:defRPr sz="3200">
                <a:solidFill>
                  <a:srgbClr val="000000"/>
                </a:solidFill>
                <a:uFillTx/>
                <a:latin typeface="Arial"/>
                <a:ea typeface="Arial"/>
                <a:cs typeface="Arial"/>
                <a:sym typeface="Arial"/>
              </a:defRPr>
            </a:pPr>
          </a:p>
        </p:txBody>
      </p:sp>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 name="Shape 118"/>
          <p:cNvSpPr/>
          <p:nvPr>
            <p:ph type="title"/>
          </p:nvPr>
        </p:nvSpPr>
        <p:spPr>
          <a:xfrm>
            <a:off x="50571" y="-23328"/>
            <a:ext cx="24282858" cy="1881317"/>
          </a:xfrm>
          <a:prstGeom prst="rect">
            <a:avLst/>
          </a:prstGeom>
        </p:spPr>
        <p:txBody>
          <a:bodyPr/>
          <a:lstStyle>
            <a:lvl1pPr>
              <a:defRPr sz="5500"/>
            </a:lvl1pPr>
          </a:lstStyle>
          <a:p>
            <a:pPr/>
            <a:r>
              <a:t>There is a need to develop pedestal predictive EPED-like model for ST</a:t>
            </a:r>
          </a:p>
        </p:txBody>
      </p:sp>
      <p:sp>
        <p:nvSpPr>
          <p:cNvPr id="119" name="Shape 119"/>
          <p:cNvSpPr/>
          <p:nvPr>
            <p:ph type="body" idx="1"/>
          </p:nvPr>
        </p:nvSpPr>
        <p:spPr>
          <a:xfrm>
            <a:off x="-17535" y="2106566"/>
            <a:ext cx="14879736" cy="10531867"/>
          </a:xfrm>
          <a:prstGeom prst="rect">
            <a:avLst/>
          </a:prstGeom>
        </p:spPr>
        <p:txBody>
          <a:bodyPr/>
          <a:lstStyle/>
          <a:p>
            <a:pPr marL="443077" indent="-406907" defTabSz="1144428">
              <a:spcBef>
                <a:spcPts val="800"/>
              </a:spcBef>
              <a:defRPr b="1" sz="6052"/>
            </a:pPr>
            <a:r>
              <a:t>EPED is a pedestal model with predicts pedestal pressure height and width</a:t>
            </a:r>
          </a:p>
          <a:p>
            <a:pPr lvl="1" marL="782167" indent="-339089" defTabSz="1144428">
              <a:spcBef>
                <a:spcPts val="800"/>
              </a:spcBef>
              <a:defRPr sz="3559"/>
            </a:pPr>
            <a:r>
              <a:t>based on two key limiting instabilities</a:t>
            </a:r>
          </a:p>
          <a:p>
            <a:pPr lvl="3" marL="993156" indent="-301413" defTabSz="1144428">
              <a:spcBef>
                <a:spcPts val="800"/>
              </a:spcBef>
              <a:buSzPct val="133333"/>
              <a:buChar char="–"/>
              <a:defRPr b="1" sz="3559">
                <a:solidFill>
                  <a:srgbClr val="942192"/>
                </a:solidFill>
                <a:uFill>
                  <a:solidFill>
                    <a:srgbClr val="942192"/>
                  </a:solidFill>
                </a:uFill>
              </a:defRPr>
            </a:pPr>
            <a:r>
              <a:t>nearly local kinetic ballooning modes (KBMs) ➙ regulate transport between ELMs</a:t>
            </a:r>
          </a:p>
          <a:p>
            <a:pPr lvl="3" marL="993156" indent="-301413" defTabSz="1144428">
              <a:spcBef>
                <a:spcPts val="800"/>
              </a:spcBef>
              <a:buSzPct val="133333"/>
              <a:buChar char="–"/>
              <a:defRPr b="1" sz="3559">
                <a:solidFill>
                  <a:srgbClr val="942192"/>
                </a:solidFill>
                <a:uFill>
                  <a:solidFill>
                    <a:srgbClr val="942192"/>
                  </a:solidFill>
                </a:uFill>
              </a:defRPr>
            </a:pPr>
            <a:r>
              <a:t>non-local peeling–ballooning (P–B)mode ➙ trigger for edge-localized mode (ELM)</a:t>
            </a:r>
          </a:p>
          <a:p>
            <a:pPr marL="443077" indent="-406907" defTabSz="1144428">
              <a:spcBef>
                <a:spcPts val="800"/>
              </a:spcBef>
              <a:defRPr sz="6052"/>
            </a:pPr>
          </a:p>
          <a:p>
            <a:pPr marL="443077" indent="-406907" defTabSz="1144428">
              <a:spcBef>
                <a:spcPts val="800"/>
              </a:spcBef>
              <a:defRPr b="1" sz="6052"/>
            </a:pPr>
            <a:r>
              <a:t>EPED 1.6 is in good agreement with large multi-machine datasets </a:t>
            </a:r>
          </a:p>
          <a:p>
            <a:pPr marL="443077" indent="-406907" defTabSz="1144428">
              <a:spcBef>
                <a:spcPts val="800"/>
              </a:spcBef>
              <a:defRPr b="1" sz="6052"/>
            </a:pPr>
          </a:p>
          <a:p>
            <a:pPr marL="443077" indent="-406907" defTabSz="1144428">
              <a:spcBef>
                <a:spcPts val="800"/>
              </a:spcBef>
              <a:defRPr b="1" sz="6052"/>
            </a:pPr>
            <a:r>
              <a:t>However, EPED fails to predict STs</a:t>
            </a:r>
          </a:p>
        </p:txBody>
      </p:sp>
      <p:sp>
        <p:nvSpPr>
          <p:cNvPr id="120" name="Shape 12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1" name="pasted-image.png"/>
          <p:cNvPicPr>
            <a:picLocks noChangeAspect="1"/>
          </p:cNvPicPr>
          <p:nvPr/>
        </p:nvPicPr>
        <p:blipFill>
          <a:blip r:embed="rId3">
            <a:extLst/>
          </a:blip>
          <a:stretch>
            <a:fillRect/>
          </a:stretch>
        </p:blipFill>
        <p:spPr>
          <a:xfrm>
            <a:off x="14869665" y="3739237"/>
            <a:ext cx="9446915" cy="6569819"/>
          </a:xfrm>
          <a:prstGeom prst="rect">
            <a:avLst/>
          </a:prstGeom>
          <a:ln w="12700">
            <a:miter lim="400000"/>
          </a:ln>
        </p:spPr>
      </p:pic>
      <p:sp>
        <p:nvSpPr>
          <p:cNvPr id="122" name="Shape 122"/>
          <p:cNvSpPr/>
          <p:nvPr/>
        </p:nvSpPr>
        <p:spPr>
          <a:xfrm>
            <a:off x="19328774" y="8162752"/>
            <a:ext cx="4193097" cy="951617"/>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lvl1pPr algn="l" defTabSz="1285875">
              <a:spcBef>
                <a:spcPts val="900"/>
              </a:spcBef>
              <a:defRPr sz="3200">
                <a:solidFill>
                  <a:srgbClr val="000000"/>
                </a:solidFill>
                <a:uFillTx/>
              </a:defRPr>
            </a:lvl1pPr>
          </a:lstStyle>
          <a:p>
            <a:pPr/>
            <a:r>
              <a:t>Snyder ITPA 9/2017</a:t>
            </a:r>
          </a:p>
        </p:txBody>
      </p:sp>
      <p:sp>
        <p:nvSpPr>
          <p:cNvPr id="123" name="Shape 123"/>
          <p:cNvSpPr/>
          <p:nvPr/>
        </p:nvSpPr>
        <p:spPr>
          <a:xfrm>
            <a:off x="22422944" y="1326071"/>
            <a:ext cx="1940528" cy="568764"/>
          </a:xfrm>
          <a:prstGeom prst="rect">
            <a:avLst/>
          </a:prstGeom>
          <a:solidFill>
            <a:schemeClr val="accent6">
              <a:lumOff val="18921"/>
            </a:schemeClr>
          </a:solidFill>
          <a:ln w="12700">
            <a:miter lim="400000"/>
          </a:ln>
          <a:extLst>
            <a:ext uri="{C572A759-6A51-4108-AA02-DFA0A04FC94B}">
              <ma14:wrappingTextBoxFlag xmlns:ma14="http://schemas.microsoft.com/office/mac/drawingml/2011/main" val="1"/>
            </a:ext>
          </a:extLst>
        </p:spPr>
        <p:txBody>
          <a:bodyPr tIns="91439" bIns="91439" anchor="ctr"/>
          <a:lstStyle>
            <a:lvl1pPr algn="l" defTabSz="1285875">
              <a:defRPr sz="2700">
                <a:solidFill>
                  <a:srgbClr val="000000"/>
                </a:solidFill>
                <a:uFillTx/>
                <a:latin typeface="Arial"/>
                <a:ea typeface="Arial"/>
                <a:cs typeface="Arial"/>
                <a:sym typeface="Arial"/>
              </a:defRPr>
            </a:lvl1pPr>
          </a:lstStyle>
          <a:p>
            <a:pPr/>
            <a:r>
              <a:t>Charge #2</a:t>
            </a:r>
          </a:p>
        </p:txBody>
      </p:sp>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 name="Shape 127"/>
          <p:cNvSpPr/>
          <p:nvPr>
            <p:ph type="title"/>
          </p:nvPr>
        </p:nvSpPr>
        <p:spPr>
          <a:xfrm>
            <a:off x="50571" y="-23328"/>
            <a:ext cx="24282858" cy="1881317"/>
          </a:xfrm>
          <a:prstGeom prst="rect">
            <a:avLst/>
          </a:prstGeom>
        </p:spPr>
        <p:txBody>
          <a:bodyPr/>
          <a:lstStyle>
            <a:lvl1pPr defTabSz="732948">
              <a:defRPr sz="5814"/>
            </a:lvl1pPr>
          </a:lstStyle>
          <a:p>
            <a:pPr/>
            <a:r>
              <a:t>NSTX showed a larger pedestal width with different scaling than EPED predictions for higher R/a</a:t>
            </a:r>
          </a:p>
        </p:txBody>
      </p:sp>
      <p:sp>
        <p:nvSpPr>
          <p:cNvPr id="128" name="Shape 128"/>
          <p:cNvSpPr/>
          <p:nvPr>
            <p:ph type="body" idx="1"/>
          </p:nvPr>
        </p:nvSpPr>
        <p:spPr>
          <a:xfrm>
            <a:off x="264062" y="2195065"/>
            <a:ext cx="13666836" cy="10509783"/>
          </a:xfrm>
          <a:prstGeom prst="rect">
            <a:avLst/>
          </a:prstGeom>
        </p:spPr>
        <p:txBody>
          <a:bodyPr/>
          <a:lstStyle/>
          <a:p>
            <a:pPr marL="250806" indent="-250806" defTabSz="1234439">
              <a:defRPr b="1" sz="3743"/>
            </a:pPr>
            <a:r>
              <a:t>EPED  KBM constrain results in width ~ 0.076×√</a:t>
            </a:r>
            <a:r>
              <a:rPr b="0" i="1">
                <a:latin typeface="Avenir Next"/>
                <a:ea typeface="Avenir Next"/>
                <a:cs typeface="Avenir Next"/>
                <a:sym typeface="Avenir Next"/>
              </a:rPr>
              <a:t>β</a:t>
            </a:r>
            <a:r>
              <a:rPr baseline="-5999"/>
              <a:t>pol</a:t>
            </a:r>
            <a:r>
              <a:rPr baseline="31999"/>
              <a:t>ped</a:t>
            </a:r>
          </a:p>
          <a:p>
            <a:pPr lvl="1" marL="470262" indent="-250806" defTabSz="1234439">
              <a:buChar char="•"/>
              <a:defRPr sz="3743"/>
            </a:pPr>
            <a:r>
              <a:t>In NSTX, both the leading constant and exponent were larger and qualitatively consistent with preliminary calculations: 0.4×(</a:t>
            </a:r>
            <a:r>
              <a:rPr i="1">
                <a:latin typeface="Avenir Next"/>
                <a:ea typeface="Avenir Next"/>
                <a:cs typeface="Avenir Next"/>
                <a:sym typeface="Avenir Next"/>
              </a:rPr>
              <a:t>β</a:t>
            </a:r>
            <a:r>
              <a:rPr baseline="-5999"/>
              <a:t>pol</a:t>
            </a:r>
            <a:r>
              <a:rPr baseline="31999"/>
              <a:t>ped</a:t>
            </a:r>
            <a:r>
              <a:t>)</a:t>
            </a:r>
            <a:r>
              <a:rPr baseline="31999"/>
              <a:t>1.05</a:t>
            </a:r>
          </a:p>
          <a:p>
            <a:pPr lvl="1" marL="470262" indent="-250806" defTabSz="1234439">
              <a:buChar char="•"/>
              <a:defRPr sz="3743"/>
            </a:pPr>
          </a:p>
          <a:p>
            <a:pPr marL="250806" indent="-250806" defTabSz="1234439">
              <a:defRPr b="1" sz="3743"/>
            </a:pPr>
            <a:r>
              <a:t>NSTX and MAST typically operated at different points within the stability boundary</a:t>
            </a:r>
          </a:p>
          <a:p>
            <a:pPr lvl="1" marL="470262" indent="-250806" defTabSz="1234439">
              <a:buChar char="•"/>
              <a:defRPr sz="3743"/>
            </a:pPr>
            <a:r>
              <a:t>NSTX was typically kink peeling limited (low-n) </a:t>
            </a:r>
          </a:p>
          <a:p>
            <a:pPr lvl="1" marL="470262" indent="-250806" defTabSz="1234439">
              <a:buChar char="•"/>
              <a:defRPr sz="3743"/>
            </a:pPr>
            <a:r>
              <a:t>MAST was shown to be limited by high-n ballooning modes or at the nose of the peeling-ballooning limit</a:t>
            </a:r>
          </a:p>
          <a:p>
            <a:pPr marL="250806" indent="-250806" defTabSz="1234439">
              <a:defRPr sz="3743"/>
            </a:pPr>
          </a:p>
          <a:p>
            <a:pPr marL="250806" indent="-250806" defTabSz="1234439">
              <a:defRPr sz="3743"/>
            </a:pPr>
          </a:p>
          <a:p>
            <a:pPr marL="250806" indent="-250806" defTabSz="1234439">
              <a:defRPr b="1" sz="3743"/>
            </a:pPr>
            <a:r>
              <a:t>Large range of pedestal pressure (from 1.7xI</a:t>
            </a:r>
            <a:r>
              <a:rPr baseline="-5999"/>
              <a:t>p</a:t>
            </a:r>
            <a:r>
              <a:t> and 1.8xB</a:t>
            </a:r>
            <a:r>
              <a:rPr baseline="-5999"/>
              <a:t>t</a:t>
            </a:r>
            <a:r>
              <a:t>), and excellent pedestal diagnostics are necessary ingredients for development of EPED-like model for ST</a:t>
            </a:r>
          </a:p>
        </p:txBody>
      </p:sp>
      <p:sp>
        <p:nvSpPr>
          <p:cNvPr id="129" name="Shape 12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0" name="Revised_width_height_model_v12.pdf"/>
          <p:cNvPicPr>
            <a:picLocks noChangeAspect="1"/>
          </p:cNvPicPr>
          <p:nvPr/>
        </p:nvPicPr>
        <p:blipFill>
          <a:blip r:embed="rId2">
            <a:extLst/>
          </a:blip>
          <a:stretch>
            <a:fillRect/>
          </a:stretch>
        </p:blipFill>
        <p:spPr>
          <a:xfrm>
            <a:off x="13871824" y="2288769"/>
            <a:ext cx="9957937" cy="10167461"/>
          </a:xfrm>
          <a:prstGeom prst="rect">
            <a:avLst/>
          </a:prstGeom>
          <a:ln w="12700">
            <a:miter lim="400000"/>
          </a:ln>
        </p:spPr>
      </p:pic>
      <p:sp>
        <p:nvSpPr>
          <p:cNvPr id="131" name="Shape 131"/>
          <p:cNvSpPr/>
          <p:nvPr/>
        </p:nvSpPr>
        <p:spPr>
          <a:xfrm>
            <a:off x="22408929" y="1292931"/>
            <a:ext cx="1940529" cy="568764"/>
          </a:xfrm>
          <a:prstGeom prst="rect">
            <a:avLst/>
          </a:prstGeom>
          <a:solidFill>
            <a:schemeClr val="accent6">
              <a:lumOff val="18921"/>
            </a:schemeClr>
          </a:solidFill>
          <a:ln w="12700">
            <a:miter lim="400000"/>
          </a:ln>
          <a:extLst>
            <a:ext uri="{C572A759-6A51-4108-AA02-DFA0A04FC94B}">
              <ma14:wrappingTextBoxFlag xmlns:ma14="http://schemas.microsoft.com/office/mac/drawingml/2011/main" val="1"/>
            </a:ext>
          </a:extLst>
        </p:spPr>
        <p:txBody>
          <a:bodyPr tIns="91439" bIns="91439" anchor="ctr"/>
          <a:lstStyle>
            <a:lvl1pPr algn="l" defTabSz="1285875">
              <a:defRPr sz="2700">
                <a:solidFill>
                  <a:srgbClr val="000000"/>
                </a:solidFill>
                <a:uFillTx/>
                <a:latin typeface="Arial"/>
                <a:ea typeface="Arial"/>
                <a:cs typeface="Arial"/>
                <a:sym typeface="Arial"/>
              </a:defRPr>
            </a:lvl1pPr>
          </a:lstStyle>
          <a:p>
            <a:pPr/>
            <a:r>
              <a:t>Charge #2</a:t>
            </a:r>
          </a:p>
        </p:txBody>
      </p:sp>
      <p:sp>
        <p:nvSpPr>
          <p:cNvPr id="132" name="Shape 132"/>
          <p:cNvSpPr/>
          <p:nvPr/>
        </p:nvSpPr>
        <p:spPr>
          <a:xfrm>
            <a:off x="7680425" y="4355684"/>
            <a:ext cx="4193097" cy="951617"/>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lvl1pPr algn="l" defTabSz="1285875">
              <a:spcBef>
                <a:spcPts val="900"/>
              </a:spcBef>
              <a:defRPr sz="3200">
                <a:solidFill>
                  <a:srgbClr val="000000"/>
                </a:solidFill>
                <a:uFillTx/>
              </a:defRPr>
            </a:lvl1pPr>
          </a:lstStyle>
          <a:p>
            <a:pPr/>
            <a:r>
              <a:t>Groebner NF 2013</a:t>
            </a:r>
          </a:p>
        </p:txBody>
      </p:sp>
      <p:sp>
        <p:nvSpPr>
          <p:cNvPr id="133" name="Shape 133"/>
          <p:cNvSpPr/>
          <p:nvPr/>
        </p:nvSpPr>
        <p:spPr>
          <a:xfrm>
            <a:off x="21426327" y="11930449"/>
            <a:ext cx="2061340" cy="5257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defRPr sz="2200">
                <a:solidFill>
                  <a:srgbClr val="000000"/>
                </a:solidFill>
              </a:defRPr>
            </a:lvl1pPr>
          </a:lstStyle>
          <a:p>
            <a:pPr/>
            <a:r>
              <a:t>Diallo NF 2013</a:t>
            </a:r>
          </a:p>
        </p:txBody>
      </p:sp>
    </p:spTree>
  </p:cSld>
  <p:clrMapOvr>
    <a:masterClrMapping/>
  </p:clrMapOvr>
  <p:transition xmlns:p14="http://schemas.microsoft.com/office/powerpoint/2010/main" spd="med" advClick="1" p14:dur="1000"/>
</p:sld>
</file>

<file path=ppt/theme/theme1.xml><?xml version="1.0" encoding="utf-8"?>
<a:theme xmlns:a="http://schemas.openxmlformats.org/drawingml/2006/main" xmlns:r="http://schemas.openxmlformats.org/officeDocument/2006/relationships" name="Default">
  <a:themeElements>
    <a:clrScheme name="Default">
      <a:dk1>
        <a:srgbClr val="A1A1A0"/>
      </a:dk1>
      <a:lt1>
        <a:srgbClr val="021CA1"/>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63500" dist="25400" dir="5400000">
              <a:srgbClr val="000000">
                <a:alpha val="35000"/>
              </a:srgbClr>
            </a:outerShdw>
          </a:effectLst>
        </a:effectStyle>
        <a:effectStyle>
          <a:effectLst>
            <a:outerShdw sx="100000" sy="100000" kx="0" ky="0" algn="b" rotWithShape="0" blurRad="63500" dist="25400" dir="5400000">
              <a:srgbClr val="000000">
                <a:alpha val="35000"/>
              </a:srgbClr>
            </a:outerShdw>
          </a:effectLst>
        </a:effectStyle>
        <a:effectStyle>
          <a:effectLst>
            <a:outerShdw sx="100000" sy="100000" kx="0" ky="0" algn="b" rotWithShape="0" blurRad="63500" dist="254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outerShdw sx="100000" sy="100000" kx="0" ky="0" algn="b" rotWithShape="0" blurRad="63500" dist="25400" dir="5400000">
            <a:srgbClr val="000000">
              <a:alpha val="35000"/>
            </a:srgbClr>
          </a:outerShdw>
        </a:effectLst>
        <a:sp3d/>
      </a:spPr>
      <a:bodyPr rot="0" spcFirstLastPara="1" vertOverflow="overflow" horzOverflow="overflow" vert="horz" wrap="square" lIns="91439" tIns="91439" rIns="91439" bIns="91439" numCol="1" spcCol="38100" rtlCol="0" anchor="ctr" upright="0">
        <a:spAutoFit/>
      </a:bodyPr>
      <a:lstStyle>
        <a:defPPr marL="0" marR="0" indent="0" algn="l" defTabSz="1285875"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bevel/>
        </a:ln>
        <a:effectLst>
          <a:outerShdw sx="100000" sy="100000" kx="0" ky="0" algn="b" rotWithShape="0" blurRad="63500" dist="254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91439" tIns="91439" rIns="91439" bIns="91439" numCol="1" spcCol="38100" rtlCol="0" anchor="t" upright="0">
        <a:spAutoFit/>
      </a:bodyPr>
      <a:lstStyle>
        <a:defPPr marL="0" marR="0" indent="0" algn="ctr" defTabSz="1160859"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21CA1"/>
            </a:solidFill>
            <a:effectLst/>
            <a:uFill>
              <a:solidFill>
                <a:srgbClr val="021CA1"/>
              </a:solidFill>
            </a:uFill>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63500" dist="25400" dir="5400000">
              <a:srgbClr val="000000">
                <a:alpha val="35000"/>
              </a:srgbClr>
            </a:outerShdw>
          </a:effectLst>
        </a:effectStyle>
        <a:effectStyle>
          <a:effectLst>
            <a:outerShdw sx="100000" sy="100000" kx="0" ky="0" algn="b" rotWithShape="0" blurRad="63500" dist="25400" dir="5400000">
              <a:srgbClr val="000000">
                <a:alpha val="35000"/>
              </a:srgbClr>
            </a:outerShdw>
          </a:effectLst>
        </a:effectStyle>
        <a:effectStyle>
          <a:effectLst>
            <a:outerShdw sx="100000" sy="100000" kx="0" ky="0" algn="b" rotWithShape="0" blurRad="63500" dist="254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outerShdw sx="100000" sy="100000" kx="0" ky="0" algn="b" rotWithShape="0" blurRad="63500" dist="25400" dir="5400000">
            <a:srgbClr val="000000">
              <a:alpha val="35000"/>
            </a:srgbClr>
          </a:outerShdw>
        </a:effectLst>
        <a:sp3d/>
      </a:spPr>
      <a:bodyPr rot="0" spcFirstLastPara="1" vertOverflow="overflow" horzOverflow="overflow" vert="horz" wrap="square" lIns="91439" tIns="91439" rIns="91439" bIns="91439" numCol="1" spcCol="38100" rtlCol="0" anchor="ctr" upright="0">
        <a:spAutoFit/>
      </a:bodyPr>
      <a:lstStyle>
        <a:defPPr marL="0" marR="0" indent="0" algn="l" defTabSz="1285875"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bevel/>
        </a:ln>
        <a:effectLst>
          <a:outerShdw sx="100000" sy="100000" kx="0" ky="0" algn="b" rotWithShape="0" blurRad="63500" dist="254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91439" tIns="91439" rIns="91439" bIns="91439" numCol="1" spcCol="38100" rtlCol="0" anchor="t" upright="0">
        <a:spAutoFit/>
      </a:bodyPr>
      <a:lstStyle>
        <a:defPPr marL="0" marR="0" indent="0" algn="ctr" defTabSz="1160859"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21CA1"/>
            </a:solidFill>
            <a:effectLst/>
            <a:uFill>
              <a:solidFill>
                <a:srgbClr val="021CA1"/>
              </a:solidFill>
            </a:uFill>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