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8" r:id="rId2"/>
    <p:sldId id="290" r:id="rId3"/>
    <p:sldId id="259" r:id="rId4"/>
    <p:sldId id="277" r:id="rId5"/>
    <p:sldId id="278" r:id="rId6"/>
    <p:sldId id="299" r:id="rId7"/>
    <p:sldId id="286" r:id="rId8"/>
    <p:sldId id="272" r:id="rId9"/>
    <p:sldId id="273" r:id="rId10"/>
    <p:sldId id="291" r:id="rId11"/>
    <p:sldId id="270" r:id="rId12"/>
    <p:sldId id="269" r:id="rId13"/>
    <p:sldId id="271" r:id="rId14"/>
    <p:sldId id="293" r:id="rId15"/>
    <p:sldId id="276" r:id="rId16"/>
    <p:sldId id="280" r:id="rId17"/>
    <p:sldId id="279" r:id="rId18"/>
    <p:sldId id="281" r:id="rId19"/>
    <p:sldId id="282" r:id="rId20"/>
    <p:sldId id="283" r:id="rId21"/>
    <p:sldId id="284" r:id="rId22"/>
    <p:sldId id="297" r:id="rId23"/>
    <p:sldId id="287" r:id="rId24"/>
    <p:sldId id="288" r:id="rId25"/>
    <p:sldId id="300" r:id="rId26"/>
    <p:sldId id="294" r:id="rId27"/>
    <p:sldId id="295" r:id="rId28"/>
    <p:sldId id="296" r:id="rId2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0000FF"/>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30" autoAdjust="0"/>
  </p:normalViewPr>
  <p:slideViewPr>
    <p:cSldViewPr snapToGrid="0" showGuides="1">
      <p:cViewPr>
        <p:scale>
          <a:sx n="100" d="100"/>
          <a:sy n="100" d="100"/>
        </p:scale>
        <p:origin x="-1890" y="-1152"/>
      </p:cViewPr>
      <p:guideLst>
        <p:guide orient="horz" pos="1620"/>
        <p:guide pos="2880"/>
      </p:guideLst>
    </p:cSldViewPr>
  </p:slideViewPr>
  <p:notesTextViewPr>
    <p:cViewPr>
      <p:scale>
        <a:sx n="1" d="1"/>
        <a:sy n="1" d="1"/>
      </p:scale>
      <p:origin x="0" y="0"/>
    </p:cViewPr>
  </p:notesTextViewPr>
  <p:notesViewPr>
    <p:cSldViewPr snapToGrid="0" showGuides="1">
      <p:cViewPr varScale="1">
        <p:scale>
          <a:sx n="80" d="100"/>
          <a:sy n="80" d="100"/>
        </p:scale>
        <p:origin x="-388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C68E72-7118-4BB6-BC0C-A067E02A39FA}" type="datetimeFigureOut">
              <a:rPr lang="en-US"/>
              <a:pPr>
                <a:defRPr/>
              </a:pPr>
              <a:t>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7BF9A66-EF9C-4423-829B-6D9627B95F0A}" type="slidenum">
              <a:rPr lang="en-US"/>
              <a:pPr>
                <a:defRPr/>
              </a:pPr>
              <a:t>‹#›</a:t>
            </a:fld>
            <a:endParaRPr lang="en-US"/>
          </a:p>
        </p:txBody>
      </p:sp>
    </p:spTree>
    <p:extLst>
      <p:ext uri="{BB962C8B-B14F-4D97-AF65-F5344CB8AC3E}">
        <p14:creationId xmlns:p14="http://schemas.microsoft.com/office/powerpoint/2010/main" val="30864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E9CBF51-4AB4-460D-93D3-226BBE47090E}" type="datetimeFigureOut">
              <a:rPr lang="en-US"/>
              <a:pPr>
                <a:defRPr/>
              </a:pPr>
              <a:t>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36400B2-87AA-4DB1-B67D-2C60F6396601}" type="slidenum">
              <a:rPr lang="en-US"/>
              <a:pPr>
                <a:defRPr/>
              </a:pPr>
              <a:t>‹#›</a:t>
            </a:fld>
            <a:endParaRPr lang="en-US"/>
          </a:p>
        </p:txBody>
      </p:sp>
    </p:spTree>
    <p:extLst>
      <p:ext uri="{BB962C8B-B14F-4D97-AF65-F5344CB8AC3E}">
        <p14:creationId xmlns:p14="http://schemas.microsoft.com/office/powerpoint/2010/main" val="3700098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4914900"/>
            <a:ext cx="9144000" cy="2286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8450" y="3714750"/>
            <a:ext cx="3467100"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86600" y="3662363"/>
            <a:ext cx="13557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771650"/>
            <a:ext cx="8077200" cy="8001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857250"/>
            <a:ext cx="8839200" cy="85725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33400" y="2628900"/>
            <a:ext cx="8077200" cy="9144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21" name="Text Placeholder 20"/>
          <p:cNvSpPr>
            <a:spLocks noGrp="1"/>
          </p:cNvSpPr>
          <p:nvPr>
            <p:ph type="body" sz="quarter" idx="12"/>
          </p:nvPr>
        </p:nvSpPr>
        <p:spPr>
          <a:xfrm>
            <a:off x="76200" y="3733800"/>
            <a:ext cx="2514600" cy="285750"/>
          </a:xfrm>
        </p:spPr>
        <p:txBody>
          <a:bodyPr>
            <a:noAutofit/>
          </a:bodyPr>
          <a:lstStyle>
            <a:lvl1pPr marL="0" indent="0" algn="ctr">
              <a:buNone/>
              <a:defRPr sz="1100"/>
            </a:lvl1pPr>
          </a:lstStyle>
          <a:p>
            <a:pPr lvl="0"/>
            <a:r>
              <a:rPr lang="en-US" smtClean="0"/>
              <a:t>Click to edit Master text styles</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362"/>
            <a:ext cx="9144000" cy="788112"/>
          </a:xfrm>
          <a:prstGeom prst="rect">
            <a:avLst/>
          </a:prstGeom>
        </p:spPr>
      </p:pic>
    </p:spTree>
    <p:extLst>
      <p:ext uri="{BB962C8B-B14F-4D97-AF65-F5344CB8AC3E}">
        <p14:creationId xmlns:p14="http://schemas.microsoft.com/office/powerpoint/2010/main" val="315930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4914900"/>
            <a:ext cx="9144000" cy="2286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33400" y="2000250"/>
            <a:ext cx="8077200" cy="8001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152400" y="857250"/>
            <a:ext cx="8839200" cy="857250"/>
          </a:xfrm>
          <a:prstGeom prst="rect">
            <a:avLst/>
          </a:prstGeom>
        </p:spPr>
        <p:txBody>
          <a:bodyPr lIns="0" rIns="0"/>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914400" y="3028950"/>
            <a:ext cx="7315200" cy="9144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smtClean="0"/>
              <a:t>Click to edit Master text styles</a:t>
            </a:r>
          </a:p>
        </p:txBody>
      </p:sp>
      <p:sp>
        <p:nvSpPr>
          <p:cNvPr id="11" name="Text Placeholder 20"/>
          <p:cNvSpPr>
            <a:spLocks noGrp="1"/>
          </p:cNvSpPr>
          <p:nvPr>
            <p:ph type="body" sz="quarter" idx="12"/>
          </p:nvPr>
        </p:nvSpPr>
        <p:spPr>
          <a:xfrm>
            <a:off x="76200" y="4171950"/>
            <a:ext cx="2080200" cy="457200"/>
          </a:xfrm>
        </p:spPr>
        <p:txBody>
          <a:bodyPr>
            <a:noAutofit/>
          </a:bodyPr>
          <a:lstStyle>
            <a:lvl1pPr marL="0" indent="0" algn="ctr">
              <a:buNone/>
              <a:defRPr sz="1400"/>
            </a:lvl1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62"/>
            <a:ext cx="9144000" cy="788112"/>
          </a:xfrm>
          <a:prstGeom prst="rect">
            <a:avLst/>
          </a:prstGeom>
        </p:spPr>
      </p:pic>
    </p:spTree>
    <p:extLst>
      <p:ext uri="{BB962C8B-B14F-4D97-AF65-F5344CB8AC3E}">
        <p14:creationId xmlns:p14="http://schemas.microsoft.com/office/powerpoint/2010/main" val="85115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800100"/>
            <a:ext cx="8991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657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76200" y="800100"/>
            <a:ext cx="4419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idx="10"/>
          </p:nvPr>
        </p:nvSpPr>
        <p:spPr>
          <a:xfrm>
            <a:off x="4648200" y="800100"/>
            <a:ext cx="4419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788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278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800100"/>
            <a:ext cx="8991600" cy="4057650"/>
          </a:xfrm>
          <a:prstGeom prst="rect">
            <a:avLst/>
          </a:prstGeom>
        </p:spPr>
        <p:txBody>
          <a:bodyPr rtlCol="0">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0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800100"/>
            <a:ext cx="89916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smtClean="0"/>
              <a:t>Click to edit Master title style</a:t>
            </a:r>
          </a:p>
        </p:txBody>
      </p:sp>
      <p:grpSp>
        <p:nvGrpSpPr>
          <p:cNvPr id="1029" name="Group 4"/>
          <p:cNvGrpSpPr>
            <a:grpSpLocks/>
          </p:cNvGrpSpPr>
          <p:nvPr userDrawn="1"/>
        </p:nvGrpSpPr>
        <p:grpSpPr bwMode="auto">
          <a:xfrm>
            <a:off x="0" y="4916488"/>
            <a:ext cx="9144000" cy="227012"/>
            <a:chOff x="0" y="4324350"/>
            <a:chExt cx="9144000" cy="227176"/>
          </a:xfrm>
        </p:grpSpPr>
        <p:pic>
          <p:nvPicPr>
            <p:cNvPr id="1032"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286000" y="4324350"/>
              <a:ext cx="6858000" cy="2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4324350"/>
              <a:ext cx="6858000" cy="2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TextBox 11"/>
          <p:cNvSpPr txBox="1">
            <a:spLocks noChangeArrowheads="1"/>
          </p:cNvSpPr>
          <p:nvPr userDrawn="1"/>
        </p:nvSpPr>
        <p:spPr bwMode="auto">
          <a:xfrm>
            <a:off x="8458200" y="4933950"/>
            <a:ext cx="609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76" rIns="0" bIns="36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B68F388F-2EF6-4AC8-9EE8-B087E0ED7117}" type="slidenum">
              <a:rPr lang="en-US" altLang="en-US" sz="900" b="1" smtClean="0">
                <a:solidFill>
                  <a:srgbClr val="336699"/>
                </a:solidFill>
              </a:rPr>
              <a:pPr algn="r">
                <a:defRPr/>
              </a:pPr>
              <a:t>‹#›</a:t>
            </a:fld>
            <a:endParaRPr lang="en-US" altLang="en-US" sz="900" b="1" smtClean="0">
              <a:solidFill>
                <a:srgbClr val="336699"/>
              </a:solidFill>
            </a:endParaRPr>
          </a:p>
        </p:txBody>
      </p:sp>
      <p:sp>
        <p:nvSpPr>
          <p:cNvPr id="1031" name="TextBox 12"/>
          <p:cNvSpPr txBox="1">
            <a:spLocks noChangeArrowheads="1"/>
          </p:cNvSpPr>
          <p:nvPr userDrawn="1"/>
        </p:nvSpPr>
        <p:spPr bwMode="auto">
          <a:xfrm>
            <a:off x="914400" y="4933950"/>
            <a:ext cx="731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76" rIns="0" bIns="36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900" b="1" dirty="0" smtClean="0">
                <a:solidFill>
                  <a:srgbClr val="336699"/>
                </a:solidFill>
              </a:rPr>
              <a:t>PAC-39</a:t>
            </a:r>
            <a:r>
              <a:rPr lang="en-US" altLang="en-US" sz="900" b="1" baseline="0" dirty="0" smtClean="0">
                <a:solidFill>
                  <a:srgbClr val="336699"/>
                </a:solidFill>
              </a:rPr>
              <a:t>, PFC and </a:t>
            </a:r>
            <a:r>
              <a:rPr lang="en-US" altLang="en-US" sz="900" b="1" baseline="0" dirty="0" err="1" smtClean="0">
                <a:solidFill>
                  <a:srgbClr val="336699"/>
                </a:solidFill>
              </a:rPr>
              <a:t>DivSOL</a:t>
            </a:r>
            <a:r>
              <a:rPr lang="en-US" altLang="en-US" sz="900" b="1" baseline="0" dirty="0" smtClean="0">
                <a:solidFill>
                  <a:srgbClr val="336699"/>
                </a:solidFill>
              </a:rPr>
              <a:t>, Jan. 9</a:t>
            </a:r>
            <a:r>
              <a:rPr lang="en-US" altLang="en-US" sz="900" b="1" baseline="30000" dirty="0" smtClean="0">
                <a:solidFill>
                  <a:srgbClr val="336699"/>
                </a:solidFill>
              </a:rPr>
              <a:t>th</a:t>
            </a:r>
            <a:r>
              <a:rPr lang="en-US" altLang="en-US" sz="900" b="1" baseline="0" dirty="0" smtClean="0">
                <a:solidFill>
                  <a:srgbClr val="336699"/>
                </a:solidFill>
              </a:rPr>
              <a:t>, 2018</a:t>
            </a:r>
            <a:endParaRPr lang="en-US" altLang="en-US" sz="900" b="1" dirty="0" smtClean="0">
              <a:solidFill>
                <a:srgbClr val="336699"/>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2" r:id="rId3"/>
    <p:sldLayoutId id="2147483703" r:id="rId4"/>
    <p:sldLayoutId id="2147483704" r:id="rId5"/>
    <p:sldLayoutId id="2147483705" r:id="rId6"/>
  </p:sldLayoutIdLst>
  <p:timing>
    <p:tnLst>
      <p:par>
        <p:cTn id="1" dur="indefinite" restart="never" nodeType="tmRoot"/>
      </p:par>
    </p:tnLst>
  </p:timing>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nstx.pppl.gov/DragNDrop/Working_Groups/PFCR/memos/PFCR-MEMO-009-00.pdf" TargetMode="External"/><Relationship Id="rId2" Type="http://schemas.openxmlformats.org/officeDocument/2006/relationships/hyperlink" Target="http://nstx.pppl.gov/DragNDrop/Working_Groups/PFCR/memos/PFCR-MEMO-008-00.pdf" TargetMode="External"/><Relationship Id="rId1" Type="http://schemas.openxmlformats.org/officeDocument/2006/relationships/slideLayout" Target="../slideLayouts/slideLayout3.xml"/><Relationship Id="rId6" Type="http://schemas.openxmlformats.org/officeDocument/2006/relationships/hyperlink" Target="http://nstx.pppl.gov/DragNDrop/Working_Groups/PFCR/requirements/NSTX-U-RQMT-RD-004-00_DRAFT102317.pdf" TargetMode="External"/><Relationship Id="rId5" Type="http://schemas.openxmlformats.org/officeDocument/2006/relationships/hyperlink" Target="http://nstx.pppl.gov/DragNDrop/Working_Groups/PFCR/requirements/NSTX-U-RQMT-SRD-003-00_DRAFT102317.pdf" TargetMode="External"/><Relationship Id="rId4" Type="http://schemas.openxmlformats.org/officeDocument/2006/relationships/hyperlink" Target="http://nstx.pppl.gov/DragNDrop/Working_Groups/PFCR/memos/PFCR-MEMO-010-00.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0.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hyperlink" Target="https://science.energy.gov/~/media/fes/pdf/workshop-reports/2016/PMI_fullreport_21Aug2015.pdf"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5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nstx-u.pppl.gov/program/working-groups/pfc-requirements-working-group/software/w_pfc" TargetMode="External"/><Relationship Id="rId2" Type="http://schemas.openxmlformats.org/officeDocument/2006/relationships/hyperlink" Target="http://iopscience.iop.org/article/10.1088/0029-5515/52/8/083015/meta" TargetMode="External"/><Relationship Id="rId1" Type="http://schemas.openxmlformats.org/officeDocument/2006/relationships/slideLayout" Target="../slideLayouts/slideLayout3.xml"/><Relationship Id="rId6" Type="http://schemas.openxmlformats.org/officeDocument/2006/relationships/hyperlink" Target="http://nstx-u.pppl.gov/program/milestones/fy2018-facility-diagnostic" TargetMode="External"/><Relationship Id="rId5" Type="http://schemas.openxmlformats.org/officeDocument/2006/relationships/hyperlink" Target="http://nstx-u.pppl.gov/program/milestones/fy2018-research" TargetMode="External"/><Relationship Id="rId4" Type="http://schemas.openxmlformats.org/officeDocument/2006/relationships/hyperlink" Target="http://nstx.pppl.gov/DragNDrop/Working_Groups/PFCR/requirements/NSTX-U-RQMT-SRD-003-00_DRAFT102317.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p:txBody>
          <a:bodyPr/>
          <a:lstStyle/>
          <a:p>
            <a:pPr eaLnBrk="1" hangingPunct="1"/>
            <a:r>
              <a:rPr lang="en-US" altLang="en-US" dirty="0" smtClean="0">
                <a:latin typeface="Arial" charset="0"/>
                <a:cs typeface="Arial" charset="0"/>
              </a:rPr>
              <a:t>M.L. </a:t>
            </a:r>
            <a:r>
              <a:rPr lang="en-US" altLang="en-US" dirty="0" err="1" smtClean="0">
                <a:latin typeface="Arial" charset="0"/>
                <a:cs typeface="Arial" charset="0"/>
              </a:rPr>
              <a:t>Reinke</a:t>
            </a:r>
            <a:r>
              <a:rPr lang="en-US" altLang="en-US" dirty="0" smtClean="0">
                <a:latin typeface="Arial" charset="0"/>
                <a:cs typeface="Arial" charset="0"/>
              </a:rPr>
              <a:t> </a:t>
            </a:r>
            <a:r>
              <a:rPr lang="en-US" altLang="en-US" dirty="0" smtClean="0">
                <a:latin typeface="Arial" charset="0"/>
                <a:cs typeface="Arial" charset="0"/>
              </a:rPr>
              <a:t>for the NSTX-U Team</a:t>
            </a:r>
            <a:endParaRPr lang="en-US" altLang="en-US" dirty="0" smtClean="0">
              <a:latin typeface="Arial" charset="0"/>
              <a:cs typeface="Arial" charset="0"/>
            </a:endParaRPr>
          </a:p>
        </p:txBody>
      </p:sp>
      <p:sp>
        <p:nvSpPr>
          <p:cNvPr id="4099" name="Title 2"/>
          <p:cNvSpPr>
            <a:spLocks noGrp="1"/>
          </p:cNvSpPr>
          <p:nvPr>
            <p:ph type="title"/>
          </p:nvPr>
        </p:nvSpPr>
        <p:spPr>
          <a:xfrm>
            <a:off x="152400" y="971550"/>
            <a:ext cx="8839200" cy="857250"/>
          </a:xfrm>
        </p:spPr>
        <p:txBody>
          <a:bodyPr/>
          <a:lstStyle/>
          <a:p>
            <a:pPr eaLnBrk="1" hangingPunct="1"/>
            <a:r>
              <a:rPr lang="en-US" dirty="0" smtClean="0"/>
              <a:t>Divertor, SOL and Plasma Facing </a:t>
            </a:r>
            <a:r>
              <a:rPr lang="en-US" dirty="0" smtClean="0"/>
              <a:t>Components</a:t>
            </a:r>
            <a:endParaRPr lang="en-US" altLang="en-US" dirty="0" smtClean="0">
              <a:latin typeface="Arial" charset="0"/>
              <a:cs typeface="Arial" charset="0"/>
            </a:endParaRPr>
          </a:p>
        </p:txBody>
      </p:sp>
      <p:sp>
        <p:nvSpPr>
          <p:cNvPr id="4" name="Text Placeholder 3"/>
          <p:cNvSpPr>
            <a:spLocks noGrp="1"/>
          </p:cNvSpPr>
          <p:nvPr>
            <p:ph type="body" sz="quarter" idx="10"/>
          </p:nvPr>
        </p:nvSpPr>
        <p:spPr/>
        <p:txBody>
          <a:bodyPr rtlCol="0">
            <a:normAutofit lnSpcReduction="10000"/>
          </a:bodyPr>
          <a:lstStyle/>
          <a:p>
            <a:pPr>
              <a:lnSpc>
                <a:spcPct val="85000"/>
              </a:lnSpc>
              <a:defRPr/>
            </a:pPr>
            <a:r>
              <a:rPr lang="en-US" dirty="0" smtClean="0"/>
              <a:t>NSTX-U PAC-39</a:t>
            </a:r>
            <a:endParaRPr lang="en-US" dirty="0"/>
          </a:p>
          <a:p>
            <a:pPr>
              <a:lnSpc>
                <a:spcPct val="85000"/>
              </a:lnSpc>
              <a:defRPr/>
            </a:pPr>
            <a:r>
              <a:rPr lang="en-US" dirty="0" smtClean="0"/>
              <a:t>PPPL</a:t>
            </a:r>
            <a:endParaRPr lang="en-US" dirty="0"/>
          </a:p>
          <a:p>
            <a:pPr>
              <a:lnSpc>
                <a:spcPct val="85000"/>
              </a:lnSpc>
              <a:defRPr/>
            </a:pPr>
            <a:r>
              <a:rPr lang="en-US" dirty="0" smtClean="0"/>
              <a:t>January 9</a:t>
            </a:r>
            <a:r>
              <a:rPr lang="en-US" baseline="30000" dirty="0" smtClean="0"/>
              <a:t>th</a:t>
            </a:r>
            <a:r>
              <a:rPr lang="en-US" dirty="0" smtClean="0"/>
              <a:t>, 2018</a:t>
            </a:r>
            <a:endParaRPr lang="en-US" dirty="0"/>
          </a:p>
        </p:txBody>
      </p:sp>
      <p:pic>
        <p:nvPicPr>
          <p:cNvPr id="4101"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152900"/>
            <a:ext cx="1441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mreinke\Dropbox\presentations\templates\ORNL Two-line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 y="3590925"/>
            <a:ext cx="1773238" cy="426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76200" y="800100"/>
                <a:ext cx="8991600" cy="4057650"/>
              </a:xfrm>
            </p:spPr>
            <p:txBody>
              <a:bodyPr>
                <a:normAutofit/>
              </a:bodyPr>
              <a:lstStyle/>
              <a:p>
                <a:pPr marL="0" indent="0">
                  <a:buNone/>
                </a:pPr>
                <a:r>
                  <a:rPr lang="en-US" sz="2400" b="1" dirty="0" smtClean="0">
                    <a:solidFill>
                      <a:srgbClr val="920000"/>
                    </a:solidFill>
                  </a:rPr>
                  <a:t>  multiple estimates of heat flux width, </a:t>
                </a:r>
                <a:r>
                  <a:rPr lang="en-US" sz="2400" b="1" dirty="0" err="1" smtClean="0">
                    <a:solidFill>
                      <a:srgbClr val="920000"/>
                    </a:solidFill>
                    <a:latin typeface="Symbol" panose="05050102010706020507" pitchFamily="18" charset="2"/>
                  </a:rPr>
                  <a:t>l</a:t>
                </a:r>
                <a:r>
                  <a:rPr lang="en-US" sz="2400" b="1" baseline="-25000" dirty="0" err="1" smtClean="0">
                    <a:solidFill>
                      <a:srgbClr val="920000"/>
                    </a:solidFill>
                  </a:rPr>
                  <a:t>q</a:t>
                </a:r>
                <a:endParaRPr lang="en-US" sz="2400" b="1" dirty="0" smtClean="0">
                  <a:solidFill>
                    <a:srgbClr val="920000"/>
                  </a:solidFill>
                </a:endParaRPr>
              </a:p>
              <a:p>
                <a:r>
                  <a:rPr lang="en-US" sz="2000" b="1" u="sng" dirty="0" smtClean="0"/>
                  <a:t>Heuristic Drift Scaling [</a:t>
                </a:r>
                <a:r>
                  <a:rPr lang="en-US" sz="2000" b="1" u="sng" dirty="0" err="1" smtClean="0"/>
                  <a:t>Eich</a:t>
                </a:r>
                <a:r>
                  <a:rPr lang="en-US" sz="2000" b="1" u="sng" dirty="0" smtClean="0"/>
                  <a:t>, PRL 2011]: </a:t>
                </a:r>
                <a:r>
                  <a:rPr lang="en-US" sz="2000" b="1" dirty="0" smtClean="0"/>
                  <a:t>				</a:t>
                </a:r>
                <a:r>
                  <a:rPr lang="en-US" sz="2000" b="1" dirty="0"/>
                  <a:t> </a:t>
                </a:r>
                <a:r>
                  <a:rPr lang="en-US" sz="2000" b="1" dirty="0" smtClean="0"/>
                  <a:t>   (7), (9-10) results in </a:t>
                </a:r>
                <a14:m>
                  <m:oMath xmlns:m="http://schemas.openxmlformats.org/officeDocument/2006/math">
                    <m:sSub>
                      <m:sSubPr>
                        <m:ctrlPr>
                          <a:rPr lang="en-US" sz="2000" b="1" i="1" smtClean="0">
                            <a:latin typeface="Cambria Math"/>
                          </a:rPr>
                        </m:ctrlPr>
                      </m:sSubPr>
                      <m:e>
                        <m:r>
                          <a:rPr lang="en-US" sz="2000" b="1" i="1" smtClean="0">
                            <a:latin typeface="Cambria Math"/>
                          </a:rPr>
                          <m:t>𝝀</m:t>
                        </m:r>
                      </m:e>
                      <m:sub>
                        <m:r>
                          <a:rPr lang="en-US" sz="2000" b="1" i="1" smtClean="0">
                            <a:latin typeface="Cambria Math"/>
                          </a:rPr>
                          <m:t>𝒒</m:t>
                        </m:r>
                      </m:sub>
                    </m:sSub>
                    <m:r>
                      <a:rPr lang="en-US" sz="2000" b="1" i="1" smtClean="0">
                        <a:latin typeface="Cambria Math"/>
                      </a:rPr>
                      <m:t> ~ </m:t>
                    </m:r>
                    <m:sSubSup>
                      <m:sSubSupPr>
                        <m:ctrlPr>
                          <a:rPr lang="en-US" sz="2000" b="1" i="1" smtClean="0">
                            <a:latin typeface="Cambria Math"/>
                          </a:rPr>
                        </m:ctrlPr>
                      </m:sSubSupPr>
                      <m:e>
                        <m:r>
                          <a:rPr lang="en-US" sz="2000" b="1" i="0" smtClean="0">
                            <a:latin typeface="Cambria Math"/>
                          </a:rPr>
                          <m:t>𝐁</m:t>
                        </m:r>
                      </m:e>
                      <m:sub>
                        <m:r>
                          <a:rPr lang="en-US" sz="2000" b="1" i="0" smtClean="0">
                            <a:latin typeface="Cambria Math"/>
                          </a:rPr>
                          <m:t>𝐓</m:t>
                        </m:r>
                      </m:sub>
                      <m:sup>
                        <m:r>
                          <a:rPr lang="en-US" sz="2000" b="1" i="0" smtClean="0">
                            <a:latin typeface="Cambria Math"/>
                          </a:rPr>
                          <m:t>−</m:t>
                        </m:r>
                        <m:r>
                          <a:rPr lang="en-US" sz="2000" b="1" i="0" smtClean="0">
                            <a:latin typeface="Cambria Math"/>
                          </a:rPr>
                          <m:t>𝟕</m:t>
                        </m:r>
                        <m:r>
                          <a:rPr lang="en-US" sz="2000" b="1" i="0" smtClean="0">
                            <a:latin typeface="Cambria Math"/>
                          </a:rPr>
                          <m:t>/</m:t>
                        </m:r>
                        <m:r>
                          <a:rPr lang="en-US" sz="2000" b="1" i="0" smtClean="0">
                            <a:latin typeface="Cambria Math"/>
                          </a:rPr>
                          <m:t>𝟖</m:t>
                        </m:r>
                      </m:sup>
                    </m:sSubSup>
                    <m:sSubSup>
                      <m:sSubSupPr>
                        <m:ctrlPr>
                          <a:rPr lang="en-US" sz="2000" b="1" i="1" smtClean="0">
                            <a:latin typeface="Cambria Math"/>
                          </a:rPr>
                        </m:ctrlPr>
                      </m:sSubSupPr>
                      <m:e>
                        <m:r>
                          <a:rPr lang="en-US" sz="2000" b="1" i="1" smtClean="0">
                            <a:latin typeface="Cambria Math"/>
                          </a:rPr>
                          <m:t>𝒒</m:t>
                        </m:r>
                      </m:e>
                      <m:sub>
                        <m:r>
                          <a:rPr lang="en-US" sz="2000" b="1" i="1" smtClean="0">
                            <a:latin typeface="Cambria Math"/>
                          </a:rPr>
                          <m:t>𝒄𝒚𝒍</m:t>
                        </m:r>
                      </m:sub>
                      <m:sup>
                        <m:r>
                          <a:rPr lang="en-US" sz="2000" b="1" i="1" smtClean="0">
                            <a:latin typeface="Cambria Math"/>
                          </a:rPr>
                          <m:t>𝟗</m:t>
                        </m:r>
                        <m:r>
                          <a:rPr lang="en-US" sz="2000" b="1" i="1" smtClean="0">
                            <a:latin typeface="Cambria Math"/>
                          </a:rPr>
                          <m:t>/</m:t>
                        </m:r>
                        <m:r>
                          <a:rPr lang="en-US" sz="2000" b="1" i="1" smtClean="0">
                            <a:latin typeface="Cambria Math"/>
                          </a:rPr>
                          <m:t>𝟖</m:t>
                        </m:r>
                      </m:sup>
                    </m:sSubSup>
                  </m:oMath>
                </a14:m>
                <a:r>
                  <a:rPr lang="en-US" sz="2000" b="1" dirty="0" smtClean="0"/>
                  <a:t>  </a:t>
                </a:r>
                <a:r>
                  <a:rPr lang="en-US" sz="1600" b="1" dirty="0" smtClean="0"/>
                  <a:t>(used for Recovery)</a:t>
                </a:r>
              </a:p>
              <a:p>
                <a:r>
                  <a:rPr lang="en-US" sz="2000" u="sng" dirty="0"/>
                  <a:t>Eich Scaling [</a:t>
                </a:r>
                <a:r>
                  <a:rPr lang="en-US" sz="2000" u="sng" dirty="0" err="1"/>
                  <a:t>Eich</a:t>
                </a:r>
                <a:r>
                  <a:rPr lang="en-US" sz="2000" u="sng" dirty="0"/>
                  <a:t>, NF 2013</a:t>
                </a:r>
                <a:r>
                  <a:rPr lang="en-US" sz="2000" dirty="0"/>
                  <a:t>]:	              </a:t>
                </a:r>
                <a14:m>
                  <m:oMath xmlns:m="http://schemas.openxmlformats.org/officeDocument/2006/math">
                    <m:sSub>
                      <m:sSubPr>
                        <m:ctrlPr>
                          <a:rPr lang="en-US" sz="2000" i="1">
                            <a:latin typeface="Cambria Math"/>
                          </a:rPr>
                        </m:ctrlPr>
                      </m:sSubPr>
                      <m:e>
                        <m:r>
                          <a:rPr lang="en-US" sz="2000" i="1">
                            <a:latin typeface="Cambria Math"/>
                          </a:rPr>
                          <m:t>𝜆</m:t>
                        </m:r>
                      </m:e>
                      <m:sub>
                        <m:r>
                          <a:rPr lang="en-US" sz="2000" i="1">
                            <a:latin typeface="Cambria Math"/>
                          </a:rPr>
                          <m:t>𝑞</m:t>
                        </m:r>
                      </m:sub>
                    </m:sSub>
                    <m:d>
                      <m:dPr>
                        <m:begChr m:val="["/>
                        <m:endChr m:val="]"/>
                        <m:ctrlPr>
                          <a:rPr lang="en-US" sz="2000" i="1">
                            <a:latin typeface="Cambria Math"/>
                          </a:rPr>
                        </m:ctrlPr>
                      </m:dPr>
                      <m:e>
                        <m:r>
                          <a:rPr lang="en-US" sz="2000" i="1">
                            <a:latin typeface="Cambria Math"/>
                          </a:rPr>
                          <m:t>𝑚𝑚</m:t>
                        </m:r>
                      </m:e>
                    </m:d>
                    <m:r>
                      <a:rPr lang="en-US" sz="2000" i="1">
                        <a:latin typeface="Cambria Math"/>
                      </a:rPr>
                      <m:t>=1.35</m:t>
                    </m:r>
                    <m:sSubSup>
                      <m:sSubSupPr>
                        <m:ctrlPr>
                          <a:rPr lang="en-US" sz="2000" i="1">
                            <a:latin typeface="Cambria Math"/>
                          </a:rPr>
                        </m:ctrlPr>
                      </m:sSubSupPr>
                      <m:e>
                        <m:sSup>
                          <m:sSupPr>
                            <m:ctrlPr>
                              <a:rPr lang="en-US" sz="2000" i="1">
                                <a:latin typeface="Cambria Math"/>
                                <a:ea typeface="Cambria Math"/>
                              </a:rPr>
                            </m:ctrlPr>
                          </m:sSupPr>
                          <m:e>
                            <m:r>
                              <a:rPr lang="en-US" sz="2000" i="1">
                                <a:latin typeface="Cambria Math"/>
                                <a:ea typeface="Cambria Math"/>
                              </a:rPr>
                              <m:t>𝜀</m:t>
                            </m:r>
                          </m:e>
                          <m:sup>
                            <m:r>
                              <a:rPr lang="en-US" sz="2000" i="1">
                                <a:latin typeface="Cambria Math"/>
                                <a:ea typeface="Cambria Math"/>
                              </a:rPr>
                              <m:t>0.42</m:t>
                            </m:r>
                          </m:sup>
                        </m:sSup>
                        <m:r>
                          <a:rPr lang="en-US" sz="2000" i="1">
                            <a:latin typeface="Cambria Math"/>
                          </a:rPr>
                          <m:t>𝑅</m:t>
                        </m:r>
                      </m:e>
                      <m:sub>
                        <m:r>
                          <a:rPr lang="en-US" sz="2000" i="1">
                            <a:latin typeface="Cambria Math"/>
                          </a:rPr>
                          <m:t>𝑔𝑒𝑜</m:t>
                        </m:r>
                      </m:sub>
                      <m:sup>
                        <m:r>
                          <a:rPr lang="en-US" sz="2000" i="1">
                            <a:latin typeface="Cambria Math"/>
                          </a:rPr>
                          <m:t>0.04</m:t>
                        </m:r>
                      </m:sup>
                    </m:sSubSup>
                    <m:sSubSup>
                      <m:sSubSupPr>
                        <m:ctrlPr>
                          <a:rPr lang="en-US" sz="2000" i="1">
                            <a:latin typeface="Cambria Math"/>
                            <a:ea typeface="Cambria Math"/>
                          </a:rPr>
                        </m:ctrlPr>
                      </m:sSubSupPr>
                      <m:e>
                        <m:r>
                          <a:rPr lang="en-US" sz="2000" i="1">
                            <a:latin typeface="Cambria Math"/>
                            <a:ea typeface="Cambria Math"/>
                          </a:rPr>
                          <m:t>𝐵</m:t>
                        </m:r>
                      </m:e>
                      <m:sub>
                        <m:r>
                          <a:rPr lang="en-US" sz="2000" i="1">
                            <a:latin typeface="Cambria Math"/>
                            <a:ea typeface="Cambria Math"/>
                          </a:rPr>
                          <m:t>𝑝𝑜𝑙</m:t>
                        </m:r>
                        <m:r>
                          <a:rPr lang="en-US" sz="2000" i="1">
                            <a:latin typeface="Cambria Math"/>
                            <a:ea typeface="Cambria Math"/>
                          </a:rPr>
                          <m:t>,</m:t>
                        </m:r>
                        <m:r>
                          <a:rPr lang="en-US" sz="2000" i="1">
                            <a:latin typeface="Cambria Math"/>
                            <a:ea typeface="Cambria Math"/>
                          </a:rPr>
                          <m:t>𝑜𝑚𝑝</m:t>
                        </m:r>
                      </m:sub>
                      <m:sup>
                        <m:r>
                          <a:rPr lang="en-US" sz="2000" i="1">
                            <a:latin typeface="Cambria Math"/>
                            <a:ea typeface="Cambria Math"/>
                          </a:rPr>
                          <m:t>−0.92</m:t>
                        </m:r>
                      </m:sup>
                    </m:sSubSup>
                    <m:sSubSup>
                      <m:sSubSupPr>
                        <m:ctrlPr>
                          <a:rPr lang="en-US" sz="2000" i="1">
                            <a:latin typeface="Cambria Math"/>
                            <a:ea typeface="Cambria Math"/>
                          </a:rPr>
                        </m:ctrlPr>
                      </m:sSubSupPr>
                      <m:e>
                        <m:r>
                          <a:rPr lang="en-US" sz="2000" i="1">
                            <a:latin typeface="Cambria Math"/>
                            <a:ea typeface="Cambria Math"/>
                          </a:rPr>
                          <m:t>𝑃</m:t>
                        </m:r>
                      </m:e>
                      <m:sub>
                        <m:r>
                          <a:rPr lang="en-US" sz="2000" i="1">
                            <a:latin typeface="Cambria Math"/>
                            <a:ea typeface="Cambria Math"/>
                          </a:rPr>
                          <m:t>𝑆𝑂𝐿</m:t>
                        </m:r>
                      </m:sub>
                      <m:sup>
                        <m:r>
                          <a:rPr lang="en-US" sz="2000" i="1">
                            <a:latin typeface="Cambria Math"/>
                            <a:ea typeface="Cambria Math"/>
                          </a:rPr>
                          <m:t>−0.02</m:t>
                        </m:r>
                      </m:sup>
                    </m:sSubSup>
                  </m:oMath>
                </a14:m>
                <a:endParaRPr lang="en-US" sz="2000" u="sng" dirty="0" smtClean="0"/>
              </a:p>
              <a:p>
                <a:r>
                  <a:rPr lang="en-US" sz="2000" u="sng" dirty="0" smtClean="0"/>
                  <a:t>NSTX </a:t>
                </a:r>
                <a:r>
                  <a:rPr lang="en-US" sz="2000" u="sng" dirty="0"/>
                  <a:t>scaling [Gray, JNM 2011]:</a:t>
                </a:r>
                <a:r>
                  <a:rPr lang="en-US" sz="2000" dirty="0"/>
                  <a:t> </a:t>
                </a:r>
                <a:r>
                  <a:rPr lang="en-US" sz="2000" dirty="0"/>
                  <a:t>	    	             </a:t>
                </a:r>
                <a14:m>
                  <m:oMath xmlns:m="http://schemas.openxmlformats.org/officeDocument/2006/math">
                    <m:sSub>
                      <m:sSubPr>
                        <m:ctrlPr>
                          <a:rPr lang="en-US" sz="2000" i="1">
                            <a:latin typeface="Cambria Math"/>
                          </a:rPr>
                        </m:ctrlPr>
                      </m:sSubPr>
                      <m:e>
                        <m:r>
                          <a:rPr lang="en-US" sz="2000" i="1">
                            <a:latin typeface="Cambria Math"/>
                          </a:rPr>
                          <m:t>𝜆</m:t>
                        </m:r>
                      </m:e>
                      <m:sub>
                        <m:r>
                          <a:rPr lang="en-US" sz="2000" i="1">
                            <a:latin typeface="Cambria Math"/>
                          </a:rPr>
                          <m:t>𝑞</m:t>
                        </m:r>
                      </m:sub>
                    </m:sSub>
                    <m:d>
                      <m:dPr>
                        <m:begChr m:val="["/>
                        <m:endChr m:val="]"/>
                        <m:ctrlPr>
                          <a:rPr lang="en-US" sz="2000" i="1">
                            <a:latin typeface="Cambria Math"/>
                          </a:rPr>
                        </m:ctrlPr>
                      </m:dPr>
                      <m:e>
                        <m:r>
                          <a:rPr lang="en-US" sz="2000" i="1">
                            <a:latin typeface="Cambria Math"/>
                          </a:rPr>
                          <m:t>𝑚𝑚</m:t>
                        </m:r>
                      </m:e>
                    </m:d>
                    <m:r>
                      <a:rPr lang="en-US" sz="2000" i="1">
                        <a:latin typeface="Cambria Math"/>
                      </a:rPr>
                      <m:t>=</m:t>
                    </m:r>
                    <m:r>
                      <a:rPr lang="en-US" sz="2000" i="1">
                        <a:latin typeface="Cambria Math"/>
                      </a:rPr>
                      <m:t>9.1</m:t>
                    </m:r>
                    <m:sSup>
                      <m:sSupPr>
                        <m:ctrlPr>
                          <a:rPr lang="en-US" sz="2000" i="1">
                            <a:latin typeface="Cambria Math"/>
                          </a:rPr>
                        </m:ctrlPr>
                      </m:sSupPr>
                      <m:e>
                        <m:sSubSup>
                          <m:sSubSupPr>
                            <m:ctrlPr>
                              <a:rPr lang="en-US" sz="2000" i="1">
                                <a:latin typeface="Cambria Math"/>
                              </a:rPr>
                            </m:ctrlPr>
                          </m:sSubSupPr>
                          <m:e>
                            <m:r>
                              <a:rPr lang="en-US" sz="2000" i="1">
                                <a:latin typeface="Cambria Math"/>
                              </a:rPr>
                              <m:t>𝐼</m:t>
                            </m:r>
                          </m:e>
                          <m:sub>
                            <m:r>
                              <a:rPr lang="en-US" sz="2000" i="1">
                                <a:latin typeface="Cambria Math"/>
                              </a:rPr>
                              <m:t>𝑝</m:t>
                            </m:r>
                          </m:sub>
                          <m:sup/>
                        </m:sSubSup>
                      </m:e>
                      <m:sup>
                        <m:r>
                          <a:rPr lang="en-US" sz="2000" i="1">
                            <a:latin typeface="Cambria Math"/>
                          </a:rPr>
                          <m:t>−1.6</m:t>
                        </m:r>
                        <m:r>
                          <a:rPr lang="en-US" sz="2000" i="1">
                            <a:latin typeface="Cambria Math"/>
                            <a:ea typeface="Cambria Math"/>
                          </a:rPr>
                          <m:t>±0.1</m:t>
                        </m:r>
                      </m:sup>
                    </m:sSup>
                  </m:oMath>
                </a14:m>
                <a:r>
                  <a:rPr lang="en-US" sz="2000" dirty="0"/>
                  <a:t> </a:t>
                </a:r>
                <a:r>
                  <a:rPr lang="en-US" sz="1600" i="1" dirty="0"/>
                  <a:t>(impacted by </a:t>
                </a:r>
                <a:r>
                  <a:rPr lang="en-US" sz="1600" i="1" dirty="0" smtClean="0"/>
                  <a:t>Li)</a:t>
                </a:r>
                <a:endParaRPr lang="en-US" sz="2000" u="sng" dirty="0"/>
              </a:p>
              <a:p>
                <a:r>
                  <a:rPr lang="en-US" sz="2000" u="sng" dirty="0" smtClean="0"/>
                  <a:t>MAST </a:t>
                </a:r>
                <a:r>
                  <a:rPr lang="en-US" sz="2000" u="sng" dirty="0" smtClean="0"/>
                  <a:t>scaling [Thornton, PPCF 2014]: </a:t>
                </a:r>
                <a14:m>
                  <m:oMath xmlns:m="http://schemas.openxmlformats.org/officeDocument/2006/math">
                    <m:sSub>
                      <m:sSubPr>
                        <m:ctrlPr>
                          <a:rPr lang="en-US" sz="2000" b="0" i="1" smtClean="0">
                            <a:latin typeface="Cambria Math"/>
                          </a:rPr>
                        </m:ctrlPr>
                      </m:sSubPr>
                      <m:e>
                        <m:r>
                          <a:rPr lang="en-US" sz="2000" b="0" i="1" smtClean="0">
                            <a:latin typeface="Cambria Math"/>
                          </a:rPr>
                          <m:t>𝜆</m:t>
                        </m:r>
                      </m:e>
                      <m:sub>
                        <m:r>
                          <a:rPr lang="en-US" sz="2000" b="0" i="1" smtClean="0">
                            <a:latin typeface="Cambria Math"/>
                          </a:rPr>
                          <m:t>𝑞</m:t>
                        </m:r>
                      </m:sub>
                    </m:sSub>
                    <m:d>
                      <m:dPr>
                        <m:begChr m:val="["/>
                        <m:endChr m:val="]"/>
                        <m:ctrlPr>
                          <a:rPr lang="en-US" sz="2000" b="0" i="1" smtClean="0">
                            <a:latin typeface="Cambria Math"/>
                          </a:rPr>
                        </m:ctrlPr>
                      </m:dPr>
                      <m:e>
                        <m:r>
                          <a:rPr lang="en-US" sz="2000" b="0" i="1" smtClean="0">
                            <a:latin typeface="Cambria Math"/>
                          </a:rPr>
                          <m:t>𝑚𝑚</m:t>
                        </m:r>
                      </m:e>
                    </m:d>
                    <m:r>
                      <a:rPr lang="en-US" sz="2000" b="0" i="1" smtClean="0">
                        <a:latin typeface="Cambria Math"/>
                      </a:rPr>
                      <m:t>=1.84</m:t>
                    </m:r>
                    <m:d>
                      <m:dPr>
                        <m:ctrlPr>
                          <a:rPr lang="en-US" sz="2000" b="0" i="1" smtClean="0">
                            <a:latin typeface="Cambria Math"/>
                          </a:rPr>
                        </m:ctrlPr>
                      </m:dPr>
                      <m:e>
                        <m:r>
                          <a:rPr lang="en-US" sz="2000" b="0" i="1" smtClean="0">
                            <a:latin typeface="Cambria Math"/>
                            <a:ea typeface="Cambria Math"/>
                          </a:rPr>
                          <m:t>±0.48</m:t>
                        </m:r>
                      </m:e>
                    </m:d>
                    <m:sSubSup>
                      <m:sSubSupPr>
                        <m:ctrlPr>
                          <a:rPr lang="en-US" sz="2000" b="0" i="1" smtClean="0">
                            <a:latin typeface="Cambria Math"/>
                            <a:ea typeface="Cambria Math"/>
                          </a:rPr>
                        </m:ctrlPr>
                      </m:sSubSupPr>
                      <m:e>
                        <m:r>
                          <a:rPr lang="en-US" sz="2000" b="0" i="1" smtClean="0">
                            <a:latin typeface="Cambria Math"/>
                            <a:ea typeface="Cambria Math"/>
                          </a:rPr>
                          <m:t>𝐵</m:t>
                        </m:r>
                      </m:e>
                      <m:sub>
                        <m:r>
                          <a:rPr lang="en-US" sz="2000" b="0" i="1" smtClean="0">
                            <a:latin typeface="Cambria Math"/>
                            <a:ea typeface="Cambria Math"/>
                          </a:rPr>
                          <m:t>𝑝𝑜𝑙</m:t>
                        </m:r>
                        <m:r>
                          <a:rPr lang="en-US" sz="2000" b="0" i="1" smtClean="0">
                            <a:latin typeface="Cambria Math"/>
                            <a:ea typeface="Cambria Math"/>
                          </a:rPr>
                          <m:t>,</m:t>
                        </m:r>
                        <m:r>
                          <a:rPr lang="en-US" sz="2000" b="0" i="1" smtClean="0">
                            <a:latin typeface="Cambria Math"/>
                            <a:ea typeface="Cambria Math"/>
                          </a:rPr>
                          <m:t>𝑜𝑚𝑝</m:t>
                        </m:r>
                      </m:sub>
                      <m:sup>
                        <m:r>
                          <a:rPr lang="en-US" sz="2000" b="0" i="1" smtClean="0">
                            <a:latin typeface="Cambria Math"/>
                            <a:ea typeface="Cambria Math"/>
                          </a:rPr>
                          <m:t>−0.68(±0.14)</m:t>
                        </m:r>
                      </m:sup>
                    </m:sSubSup>
                    <m:sSubSup>
                      <m:sSubSupPr>
                        <m:ctrlPr>
                          <a:rPr lang="en-US" sz="2000" i="1">
                            <a:latin typeface="Cambria Math"/>
                            <a:ea typeface="Cambria Math"/>
                          </a:rPr>
                        </m:ctrlPr>
                      </m:sSubSupPr>
                      <m:e>
                        <m:r>
                          <a:rPr lang="en-US" sz="2000" b="0" i="1" smtClean="0">
                            <a:latin typeface="Cambria Math"/>
                            <a:ea typeface="Cambria Math"/>
                          </a:rPr>
                          <m:t>𝑃</m:t>
                        </m:r>
                      </m:e>
                      <m:sub>
                        <m:r>
                          <a:rPr lang="en-US" sz="2000" b="0" i="1" smtClean="0">
                            <a:latin typeface="Cambria Math"/>
                            <a:ea typeface="Cambria Math"/>
                          </a:rPr>
                          <m:t>𝑆𝑂𝐿</m:t>
                        </m:r>
                      </m:sub>
                      <m:sup>
                        <m:r>
                          <a:rPr lang="en-US" sz="2000" b="0" i="1" smtClean="0">
                            <a:latin typeface="Cambria Math"/>
                            <a:ea typeface="Cambria Math"/>
                          </a:rPr>
                          <m:t>0.18(±0.07</m:t>
                        </m:r>
                        <m:r>
                          <a:rPr lang="en-US" sz="2000" i="1">
                            <a:latin typeface="Cambria Math"/>
                            <a:ea typeface="Cambria Math"/>
                          </a:rPr>
                          <m:t>)</m:t>
                        </m:r>
                      </m:sup>
                    </m:sSubSup>
                  </m:oMath>
                </a14:m>
                <a:endParaRPr lang="en-US" sz="2000" dirty="0" smtClean="0"/>
              </a:p>
              <a:p>
                <a:r>
                  <a:rPr lang="en-US" sz="2000" u="sng" dirty="0" smtClean="0">
                    <a:ea typeface="Cambria Math"/>
                  </a:rPr>
                  <a:t>XGC-1 </a:t>
                </a:r>
                <a:r>
                  <a:rPr lang="en-US" sz="2000" u="sng" dirty="0" smtClean="0">
                    <a:ea typeface="Cambria Math"/>
                  </a:rPr>
                  <a:t>simulation [unpublished]</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76200" y="800100"/>
                <a:ext cx="8991600" cy="4057650"/>
              </a:xfrm>
              <a:blipFill rotWithShape="1">
                <a:blip r:embed="rId2"/>
                <a:stretch>
                  <a:fillRect l="-610" t="-120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sz="3200" dirty="0" smtClean="0"/>
              <a:t>ST’s Have Uncertainty in Empirical </a:t>
            </a:r>
            <a:r>
              <a:rPr lang="en-US" sz="3200" dirty="0" err="1" smtClean="0">
                <a:latin typeface="Symbol" panose="05050102010706020507" pitchFamily="18" charset="2"/>
              </a:rPr>
              <a:t>l</a:t>
            </a:r>
            <a:r>
              <a:rPr lang="en-US" sz="3200" baseline="-25000" dirty="0" err="1" smtClean="0"/>
              <a:t>q</a:t>
            </a:r>
            <a:r>
              <a:rPr lang="en-US" sz="3200" dirty="0"/>
              <a:t> </a:t>
            </a:r>
            <a:r>
              <a:rPr lang="en-US" sz="3200" dirty="0" smtClean="0"/>
              <a:t>Scaling</a:t>
            </a:r>
            <a:endParaRPr lang="en-US" sz="3200" dirty="0"/>
          </a:p>
        </p:txBody>
      </p:sp>
      <p:sp>
        <p:nvSpPr>
          <p:cNvPr id="5" name="Content Placeholder 1"/>
          <p:cNvSpPr txBox="1">
            <a:spLocks/>
          </p:cNvSpPr>
          <p:nvPr/>
        </p:nvSpPr>
        <p:spPr bwMode="auto">
          <a:xfrm>
            <a:off x="6324600" y="944880"/>
            <a:ext cx="256032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i="1" u="sng" dirty="0">
                <a:ea typeface="Cambria Math"/>
              </a:rPr>
              <a:t>2 MA, 1 T, 10 MW</a:t>
            </a:r>
          </a:p>
          <a:p>
            <a:pPr marL="0" indent="0">
              <a:buNone/>
            </a:pPr>
            <a:endParaRPr lang="en-US" sz="2400" b="1" dirty="0" smtClean="0"/>
          </a:p>
          <a:p>
            <a:pPr marL="0" indent="0" algn="ctr">
              <a:buNone/>
            </a:pPr>
            <a:r>
              <a:rPr lang="en-US" sz="2400" b="1" dirty="0" smtClean="0"/>
              <a:t>1.9 [mm]</a:t>
            </a:r>
          </a:p>
          <a:p>
            <a:pPr marL="0" indent="0" algn="ctr">
              <a:buNone/>
            </a:pPr>
            <a:endParaRPr lang="en-US" sz="2400" dirty="0">
              <a:ea typeface="Cambria Math"/>
            </a:endParaRPr>
          </a:p>
          <a:p>
            <a:pPr marL="0" indent="0" algn="ctr">
              <a:buNone/>
            </a:pPr>
            <a:r>
              <a:rPr lang="en-US" sz="2400" dirty="0" smtClean="0">
                <a:ea typeface="Cambria Math"/>
              </a:rPr>
              <a:t>2</a:t>
            </a:r>
            <a:r>
              <a:rPr lang="en-US" sz="2400" dirty="0" smtClean="0">
                <a:ea typeface="Cambria Math"/>
              </a:rPr>
              <a:t>.0 </a:t>
            </a:r>
            <a:r>
              <a:rPr lang="en-US" sz="2400" dirty="0" smtClean="0">
                <a:ea typeface="Cambria Math"/>
              </a:rPr>
              <a:t>[mm]</a:t>
            </a:r>
          </a:p>
          <a:p>
            <a:pPr marL="0" indent="0" algn="ctr">
              <a:buNone/>
            </a:pPr>
            <a:endParaRPr lang="en-US" sz="2400" dirty="0">
              <a:ea typeface="Cambria Math"/>
            </a:endParaRPr>
          </a:p>
          <a:p>
            <a:pPr marL="0" indent="0" algn="ctr">
              <a:buNone/>
            </a:pPr>
            <a:r>
              <a:rPr lang="en-US" sz="2400" dirty="0" smtClean="0">
                <a:ea typeface="Cambria Math"/>
              </a:rPr>
              <a:t>3.0 </a:t>
            </a:r>
            <a:r>
              <a:rPr lang="en-US" sz="2400" dirty="0" smtClean="0">
                <a:ea typeface="Cambria Math"/>
              </a:rPr>
              <a:t>[mm]</a:t>
            </a:r>
          </a:p>
          <a:p>
            <a:pPr marL="0" indent="0" algn="ctr">
              <a:buNone/>
            </a:pPr>
            <a:endParaRPr lang="en-US" sz="2400" dirty="0" smtClean="0">
              <a:ea typeface="Cambria Math"/>
            </a:endParaRPr>
          </a:p>
          <a:p>
            <a:pPr marL="0" indent="0" algn="ctr">
              <a:buNone/>
            </a:pPr>
            <a:r>
              <a:rPr lang="en-US" sz="2400" dirty="0" smtClean="0">
                <a:ea typeface="Cambria Math"/>
              </a:rPr>
              <a:t>4.1</a:t>
            </a:r>
            <a:r>
              <a:rPr lang="en-US" sz="2400" dirty="0" smtClean="0">
                <a:ea typeface="Cambria Math"/>
              </a:rPr>
              <a:t> </a:t>
            </a:r>
            <a:r>
              <a:rPr lang="en-US" sz="2400" dirty="0">
                <a:ea typeface="Cambria Math"/>
              </a:rPr>
              <a:t>[mm]</a:t>
            </a:r>
          </a:p>
          <a:p>
            <a:pPr marL="0" indent="0" algn="ctr">
              <a:buNone/>
            </a:pPr>
            <a:endParaRPr lang="en-US" sz="2400" b="1" dirty="0" smtClean="0">
              <a:ea typeface="Cambria Math"/>
            </a:endParaRPr>
          </a:p>
          <a:p>
            <a:pPr marL="0" indent="0" algn="ctr">
              <a:buNone/>
            </a:pPr>
            <a:r>
              <a:rPr lang="en-US" sz="2400" dirty="0" smtClean="0">
                <a:ea typeface="Cambria Math"/>
              </a:rPr>
              <a:t>3.0 [mm]</a:t>
            </a:r>
          </a:p>
          <a:p>
            <a:pPr marL="0" indent="0">
              <a:buNone/>
            </a:pPr>
            <a:endParaRPr lang="en-US" sz="1100" dirty="0" smtClean="0">
              <a:ea typeface="Cambria Math"/>
            </a:endParaRPr>
          </a:p>
          <a:p>
            <a:pPr marL="0" indent="0">
              <a:buNone/>
            </a:pPr>
            <a:endParaRPr lang="en-US" sz="2200" i="1" u="sng" dirty="0" smtClean="0">
              <a:ea typeface="Cambria Math"/>
            </a:endParaRPr>
          </a:p>
        </p:txBody>
      </p:sp>
    </p:spTree>
    <p:extLst>
      <p:ext uri="{BB962C8B-B14F-4D97-AF65-F5344CB8AC3E}">
        <p14:creationId xmlns:p14="http://schemas.microsoft.com/office/powerpoint/2010/main" val="735822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learn to operate NSTX-U within the PFC requirements </a:t>
            </a:r>
            <a:r>
              <a:rPr lang="en-US" dirty="0" smtClean="0"/>
              <a:t>and develop skills and team to diagnose </a:t>
            </a:r>
            <a:r>
              <a:rPr lang="en-US" dirty="0"/>
              <a:t>boundary plasmas</a:t>
            </a:r>
          </a:p>
          <a:p>
            <a:pPr lvl="1"/>
            <a:r>
              <a:rPr lang="en-US" dirty="0"/>
              <a:t>scenarios </a:t>
            </a:r>
            <a:r>
              <a:rPr lang="en-US" dirty="0" smtClean="0"/>
              <a:t>likely require </a:t>
            </a:r>
            <a:r>
              <a:rPr lang="en-US" dirty="0"/>
              <a:t>sweeping, </a:t>
            </a:r>
            <a:r>
              <a:rPr lang="en-US" dirty="0" smtClean="0"/>
              <a:t>may need PFC </a:t>
            </a:r>
            <a:r>
              <a:rPr lang="en-US" dirty="0"/>
              <a:t>monitoring</a:t>
            </a:r>
          </a:p>
          <a:p>
            <a:pPr lvl="1"/>
            <a:r>
              <a:rPr lang="en-US" dirty="0"/>
              <a:t>new </a:t>
            </a:r>
            <a:r>
              <a:rPr lang="en-US" dirty="0" smtClean="0"/>
              <a:t>boundary diagnostics, impact of altered PFC geometry, shaping</a:t>
            </a:r>
            <a:endParaRPr lang="en-US" dirty="0"/>
          </a:p>
          <a:p>
            <a:r>
              <a:rPr lang="en-US" dirty="0" smtClean="0"/>
              <a:t>validate PFC heat exhaust and halo current models</a:t>
            </a:r>
          </a:p>
          <a:p>
            <a:pPr lvl="1"/>
            <a:r>
              <a:rPr lang="en-US" dirty="0"/>
              <a:t>p</a:t>
            </a:r>
            <a:r>
              <a:rPr lang="en-US" dirty="0" smtClean="0"/>
              <a:t>ower sharing between divertors (in/out, up/down), heat flux width </a:t>
            </a:r>
          </a:p>
          <a:p>
            <a:pPr lvl="1"/>
            <a:r>
              <a:rPr lang="en-US" dirty="0"/>
              <a:t>h</a:t>
            </a:r>
            <a:r>
              <a:rPr lang="en-US" dirty="0" smtClean="0"/>
              <a:t>alo current model assumptions TPF, </a:t>
            </a:r>
            <a:r>
              <a:rPr lang="en-US" dirty="0" err="1" smtClean="0"/>
              <a:t>I</a:t>
            </a:r>
            <a:r>
              <a:rPr lang="en-US" baseline="-25000" dirty="0" err="1" smtClean="0"/>
              <a:t>halo</a:t>
            </a:r>
            <a:r>
              <a:rPr lang="en-US" dirty="0" smtClean="0"/>
              <a:t>/</a:t>
            </a:r>
            <a:r>
              <a:rPr lang="en-US" dirty="0" err="1" smtClean="0"/>
              <a:t>I</a:t>
            </a:r>
            <a:r>
              <a:rPr lang="en-US" baseline="-25000" dirty="0" err="1" smtClean="0"/>
              <a:t>p</a:t>
            </a:r>
            <a:r>
              <a:rPr lang="en-US" dirty="0" smtClean="0"/>
              <a:t>, and footprint </a:t>
            </a:r>
          </a:p>
          <a:p>
            <a:r>
              <a:rPr lang="en-US" dirty="0"/>
              <a:t>e</a:t>
            </a:r>
            <a:r>
              <a:rPr lang="en-US" dirty="0" smtClean="0"/>
              <a:t>xplore dissipation physics in conventional and alternative </a:t>
            </a:r>
            <a:r>
              <a:rPr lang="en-US" dirty="0" err="1" smtClean="0"/>
              <a:t>divertors</a:t>
            </a:r>
            <a:endParaRPr lang="en-US" dirty="0" smtClean="0"/>
          </a:p>
          <a:p>
            <a:r>
              <a:rPr lang="en-US" dirty="0" smtClean="0"/>
              <a:t>investigate compatibility of power exhaust solutions w/ pedestal</a:t>
            </a:r>
          </a:p>
          <a:p>
            <a:pPr lvl="1"/>
            <a:r>
              <a:rPr lang="en-US" dirty="0"/>
              <a:t>t</a:t>
            </a:r>
            <a:r>
              <a:rPr lang="en-US" dirty="0" smtClean="0"/>
              <a:t>his research has been ‘demonstrational’ in standard aspect ratio devices</a:t>
            </a:r>
          </a:p>
          <a:p>
            <a:pPr lvl="1"/>
            <a:r>
              <a:rPr lang="en-US" dirty="0"/>
              <a:t>r</a:t>
            </a:r>
            <a:r>
              <a:rPr lang="en-US" dirty="0" smtClean="0"/>
              <a:t>esults trigger physics studies, code validation and further experiments</a:t>
            </a:r>
          </a:p>
          <a:p>
            <a:r>
              <a:rPr lang="en-US" dirty="0"/>
              <a:t>c</a:t>
            </a:r>
            <a:r>
              <a:rPr lang="en-US" dirty="0" smtClean="0"/>
              <a:t>omparison of particle control techniques</a:t>
            </a:r>
          </a:p>
          <a:p>
            <a:pPr lvl="1"/>
            <a:r>
              <a:rPr lang="en-US" dirty="0"/>
              <a:t>r</a:t>
            </a:r>
            <a:r>
              <a:rPr lang="en-US" dirty="0" smtClean="0"/>
              <a:t>evisit the physics and engineering requirements for the </a:t>
            </a:r>
            <a:r>
              <a:rPr lang="en-US" dirty="0" err="1" smtClean="0"/>
              <a:t>cryopump</a:t>
            </a:r>
            <a:r>
              <a:rPr lang="en-US" dirty="0" smtClean="0"/>
              <a:t> PFCs</a:t>
            </a:r>
          </a:p>
          <a:p>
            <a:pPr lvl="1"/>
            <a:endParaRPr lang="en-US" dirty="0"/>
          </a:p>
        </p:txBody>
      </p:sp>
      <p:sp>
        <p:nvSpPr>
          <p:cNvPr id="3" name="Title 2"/>
          <p:cNvSpPr>
            <a:spLocks noGrp="1"/>
          </p:cNvSpPr>
          <p:nvPr>
            <p:ph type="title"/>
          </p:nvPr>
        </p:nvSpPr>
        <p:spPr/>
        <p:txBody>
          <a:bodyPr/>
          <a:lstStyle/>
          <a:p>
            <a:r>
              <a:rPr lang="en-US" sz="3200" dirty="0" smtClean="0"/>
              <a:t>Focus of Near Term Boundary Program</a:t>
            </a:r>
            <a:endParaRPr lang="en-US" sz="3200" dirty="0"/>
          </a:p>
        </p:txBody>
      </p:sp>
    </p:spTree>
    <p:extLst>
      <p:ext uri="{BB962C8B-B14F-4D97-AF65-F5344CB8AC3E}">
        <p14:creationId xmlns:p14="http://schemas.microsoft.com/office/powerpoint/2010/main" val="1022279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 y="800099"/>
            <a:ext cx="6724651" cy="4343401"/>
          </a:xfrm>
        </p:spPr>
        <p:txBody>
          <a:bodyPr>
            <a:normAutofit fontScale="77500" lnSpcReduction="20000"/>
          </a:bodyPr>
          <a:lstStyle/>
          <a:p>
            <a:pPr>
              <a:lnSpc>
                <a:spcPct val="107000"/>
              </a:lnSpc>
            </a:pPr>
            <a:r>
              <a:rPr lang="en-US" dirty="0" smtClean="0"/>
              <a:t>PFCs and </a:t>
            </a:r>
            <a:r>
              <a:rPr lang="en-US" dirty="0" err="1" smtClean="0"/>
              <a:t>Div</a:t>
            </a:r>
            <a:r>
              <a:rPr lang="en-US" dirty="0" smtClean="0"/>
              <a:t>/SOL </a:t>
            </a:r>
            <a:r>
              <a:rPr lang="en-US" dirty="0" smtClean="0"/>
              <a:t>will have an </a:t>
            </a:r>
            <a:r>
              <a:rPr lang="en-US" dirty="0" smtClean="0"/>
              <a:t>operational </a:t>
            </a:r>
            <a:r>
              <a:rPr lang="en-US" dirty="0" smtClean="0"/>
              <a:t>role to support pedestal and core science mission</a:t>
            </a:r>
          </a:p>
          <a:p>
            <a:pPr lvl="1">
              <a:lnSpc>
                <a:spcPct val="107000"/>
              </a:lnSpc>
            </a:pPr>
            <a:r>
              <a:rPr lang="en-US" dirty="0" smtClean="0"/>
              <a:t>10+ MW  of P</a:t>
            </a:r>
            <a:r>
              <a:rPr lang="en-US" baseline="-25000" dirty="0" smtClean="0"/>
              <a:t>NBI</a:t>
            </a:r>
            <a:r>
              <a:rPr lang="en-US" dirty="0" smtClean="0"/>
              <a:t> is available as a ‘Day 1’ capability while MAST-U plans to upgrade to 10 MW in early 2020’s. </a:t>
            </a:r>
          </a:p>
          <a:p>
            <a:pPr lvl="1">
              <a:lnSpc>
                <a:spcPct val="107000"/>
              </a:lnSpc>
            </a:pPr>
            <a:r>
              <a:rPr lang="en-US" dirty="0" smtClean="0"/>
              <a:t>dealing with power exhaust may be rate limiting </a:t>
            </a:r>
            <a:r>
              <a:rPr lang="en-US" dirty="0" smtClean="0"/>
              <a:t>to moving </a:t>
            </a:r>
            <a:r>
              <a:rPr lang="en-US" dirty="0" smtClean="0"/>
              <a:t>to high power longer pulse length</a:t>
            </a:r>
          </a:p>
          <a:p>
            <a:pPr>
              <a:lnSpc>
                <a:spcPct val="107000"/>
              </a:lnSpc>
            </a:pPr>
            <a:r>
              <a:rPr lang="en-US" dirty="0"/>
              <a:t>PFCs and </a:t>
            </a:r>
            <a:r>
              <a:rPr lang="en-US" dirty="0" err="1" smtClean="0"/>
              <a:t>Div</a:t>
            </a:r>
            <a:r>
              <a:rPr lang="en-US" dirty="0" smtClean="0"/>
              <a:t>/SOL will help to demonstrate a</a:t>
            </a:r>
            <a:r>
              <a:rPr lang="en-US" dirty="0" smtClean="0"/>
              <a:t> </a:t>
            </a:r>
            <a:r>
              <a:rPr lang="en-US" dirty="0" smtClean="0"/>
              <a:t>diverse, comprehensive</a:t>
            </a:r>
            <a:r>
              <a:rPr lang="en-US" dirty="0"/>
              <a:t> </a:t>
            </a:r>
            <a:r>
              <a:rPr lang="en-US" dirty="0" smtClean="0"/>
              <a:t>set </a:t>
            </a:r>
            <a:r>
              <a:rPr lang="en-US" dirty="0" smtClean="0"/>
              <a:t>of particle control </a:t>
            </a:r>
            <a:r>
              <a:rPr lang="en-US" dirty="0" smtClean="0"/>
              <a:t> tools to help optimize </a:t>
            </a:r>
            <a:r>
              <a:rPr lang="en-US" dirty="0" smtClean="0"/>
              <a:t>advanced scenarios</a:t>
            </a:r>
          </a:p>
          <a:p>
            <a:pPr lvl="1">
              <a:lnSpc>
                <a:spcPct val="107000"/>
              </a:lnSpc>
            </a:pPr>
            <a:r>
              <a:rPr lang="en-US" dirty="0"/>
              <a:t>stimulated/paced </a:t>
            </a:r>
            <a:r>
              <a:rPr lang="en-US" dirty="0" smtClean="0"/>
              <a:t>ELMs </a:t>
            </a:r>
            <a:r>
              <a:rPr lang="en-US" dirty="0" smtClean="0"/>
              <a:t>via 3D </a:t>
            </a:r>
            <a:r>
              <a:rPr lang="en-US" dirty="0" smtClean="0"/>
              <a:t>fields, granule injection </a:t>
            </a:r>
          </a:p>
          <a:p>
            <a:pPr lvl="1">
              <a:lnSpc>
                <a:spcPct val="107000"/>
              </a:lnSpc>
            </a:pPr>
            <a:r>
              <a:rPr lang="en-US" dirty="0" smtClean="0"/>
              <a:t>fueling from conventional/supersonic gas </a:t>
            </a:r>
            <a:r>
              <a:rPr lang="en-US" dirty="0" smtClean="0"/>
              <a:t>injection </a:t>
            </a:r>
            <a:endParaRPr lang="en-US" dirty="0" smtClean="0"/>
          </a:p>
          <a:p>
            <a:pPr lvl="1">
              <a:lnSpc>
                <a:spcPct val="107000"/>
              </a:lnSpc>
            </a:pPr>
            <a:r>
              <a:rPr lang="en-US" dirty="0"/>
              <a:t>p</a:t>
            </a:r>
            <a:r>
              <a:rPr lang="en-US" dirty="0" smtClean="0"/>
              <a:t>umping via </a:t>
            </a:r>
            <a:r>
              <a:rPr lang="en-US" dirty="0" smtClean="0"/>
              <a:t>use </a:t>
            </a:r>
            <a:r>
              <a:rPr lang="en-US" dirty="0" smtClean="0"/>
              <a:t>of evaporated </a:t>
            </a:r>
            <a:r>
              <a:rPr lang="en-US" dirty="0"/>
              <a:t>lithium </a:t>
            </a:r>
            <a:r>
              <a:rPr lang="en-US" dirty="0" smtClean="0"/>
              <a:t>(LITER) </a:t>
            </a:r>
            <a:r>
              <a:rPr lang="en-US" dirty="0" smtClean="0"/>
              <a:t>and </a:t>
            </a:r>
            <a:r>
              <a:rPr lang="en-US" dirty="0" smtClean="0"/>
              <a:t>(planned) </a:t>
            </a:r>
            <a:r>
              <a:rPr lang="en-US" dirty="0" err="1" smtClean="0"/>
              <a:t>cryopump</a:t>
            </a:r>
            <a:r>
              <a:rPr lang="en-US" dirty="0" smtClean="0"/>
              <a:t> [w/ Particle Control Task Force]</a:t>
            </a:r>
            <a:endParaRPr lang="en-US" dirty="0"/>
          </a:p>
          <a:p>
            <a:pPr lvl="1"/>
            <a:endParaRPr lang="en-US" dirty="0"/>
          </a:p>
          <a:p>
            <a:endParaRPr lang="en-US" dirty="0" smtClean="0"/>
          </a:p>
        </p:txBody>
      </p:sp>
      <p:sp>
        <p:nvSpPr>
          <p:cNvPr id="3" name="Title 2"/>
          <p:cNvSpPr>
            <a:spLocks noGrp="1"/>
          </p:cNvSpPr>
          <p:nvPr>
            <p:ph type="title"/>
          </p:nvPr>
        </p:nvSpPr>
        <p:spPr/>
        <p:txBody>
          <a:bodyPr/>
          <a:lstStyle/>
          <a:p>
            <a:r>
              <a:rPr lang="en-US" sz="2800" dirty="0" smtClean="0"/>
              <a:t>Boundary Supports Key High Impact Program Elements</a:t>
            </a:r>
            <a:endParaRPr lang="en-US" sz="2800" dirty="0"/>
          </a:p>
        </p:txBody>
      </p:sp>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24" y="2686051"/>
            <a:ext cx="2143125" cy="215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476" y="824854"/>
            <a:ext cx="2138362" cy="204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8951" y="819150"/>
            <a:ext cx="914399" cy="738664"/>
          </a:xfrm>
          <a:prstGeom prst="rect">
            <a:avLst/>
          </a:prstGeom>
          <a:solidFill>
            <a:schemeClr val="bg1"/>
          </a:solidFill>
        </p:spPr>
        <p:txBody>
          <a:bodyPr wrap="square" rtlCol="0">
            <a:spAutoFit/>
          </a:bodyPr>
          <a:lstStyle/>
          <a:p>
            <a:r>
              <a:rPr lang="en-US" sz="1400" b="1" i="1" dirty="0" smtClean="0">
                <a:solidFill>
                  <a:srgbClr val="920000"/>
                </a:solidFill>
              </a:rPr>
              <a:t>FY16 Granule Injector</a:t>
            </a:r>
            <a:endParaRPr lang="en-US" sz="1400" b="1" i="1" dirty="0">
              <a:solidFill>
                <a:srgbClr val="920000"/>
              </a:solidFill>
            </a:endParaRPr>
          </a:p>
        </p:txBody>
      </p:sp>
      <p:sp>
        <p:nvSpPr>
          <p:cNvPr id="12" name="TextBox 11"/>
          <p:cNvSpPr txBox="1"/>
          <p:nvPr/>
        </p:nvSpPr>
        <p:spPr>
          <a:xfrm>
            <a:off x="6410326" y="4338161"/>
            <a:ext cx="914399" cy="523220"/>
          </a:xfrm>
          <a:prstGeom prst="rect">
            <a:avLst/>
          </a:prstGeom>
          <a:solidFill>
            <a:schemeClr val="bg1"/>
          </a:solidFill>
        </p:spPr>
        <p:txBody>
          <a:bodyPr wrap="square" rtlCol="0">
            <a:spAutoFit/>
          </a:bodyPr>
          <a:lstStyle/>
          <a:p>
            <a:r>
              <a:rPr lang="en-US" sz="1400" b="1" i="1" dirty="0" smtClean="0">
                <a:solidFill>
                  <a:srgbClr val="920000"/>
                </a:solidFill>
              </a:rPr>
              <a:t>LITER</a:t>
            </a:r>
          </a:p>
          <a:p>
            <a:r>
              <a:rPr lang="en-US" sz="1400" b="1" i="1" dirty="0" smtClean="0">
                <a:solidFill>
                  <a:srgbClr val="920000"/>
                </a:solidFill>
              </a:rPr>
              <a:t>(NSTX)</a:t>
            </a:r>
            <a:endParaRPr lang="en-US" sz="1400" b="1" i="1" dirty="0">
              <a:solidFill>
                <a:srgbClr val="920000"/>
              </a:solidFill>
            </a:endParaRPr>
          </a:p>
        </p:txBody>
      </p:sp>
    </p:spTree>
    <p:extLst>
      <p:ext uri="{BB962C8B-B14F-4D97-AF65-F5344CB8AC3E}">
        <p14:creationId xmlns:p14="http://schemas.microsoft.com/office/powerpoint/2010/main" val="413414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6324600" cy="4286250"/>
          </a:xfrm>
        </p:spPr>
        <p:txBody>
          <a:bodyPr>
            <a:normAutofit fontScale="85000" lnSpcReduction="20000"/>
          </a:bodyPr>
          <a:lstStyle/>
          <a:p>
            <a:r>
              <a:rPr lang="en-US" dirty="0"/>
              <a:t>b</a:t>
            </a:r>
            <a:r>
              <a:rPr lang="en-US" dirty="0" smtClean="0"/>
              <a:t>oth NSTX-U and MAST-U needed to explore </a:t>
            </a:r>
            <a:r>
              <a:rPr lang="en-US" dirty="0"/>
              <a:t>simultaneous optimization of the boundary and pedestal </a:t>
            </a:r>
          </a:p>
          <a:p>
            <a:pPr lvl="1"/>
            <a:r>
              <a:rPr lang="en-US" dirty="0"/>
              <a:t>d</a:t>
            </a:r>
            <a:r>
              <a:rPr lang="en-US" dirty="0" smtClean="0"/>
              <a:t>ifferent </a:t>
            </a:r>
            <a:r>
              <a:rPr lang="en-US" dirty="0" err="1" smtClean="0"/>
              <a:t>triangularity</a:t>
            </a:r>
            <a:r>
              <a:rPr lang="en-US" dirty="0" smtClean="0"/>
              <a:t> </a:t>
            </a:r>
            <a:r>
              <a:rPr lang="en-US" dirty="0"/>
              <a:t>optimization </a:t>
            </a:r>
            <a:r>
              <a:rPr lang="en-US" dirty="0" smtClean="0"/>
              <a:t>for PFCs </a:t>
            </a:r>
          </a:p>
          <a:p>
            <a:pPr lvl="1"/>
            <a:r>
              <a:rPr lang="en-US" dirty="0" smtClean="0"/>
              <a:t>NSTX-U </a:t>
            </a:r>
            <a:r>
              <a:rPr lang="en-US" dirty="0"/>
              <a:t>‘radial’ off-axis beams enable more flexibility in running single null </a:t>
            </a:r>
            <a:r>
              <a:rPr lang="en-US" dirty="0" err="1"/>
              <a:t>divertor</a:t>
            </a:r>
            <a:r>
              <a:rPr lang="en-US" dirty="0"/>
              <a:t> geometries</a:t>
            </a:r>
          </a:p>
          <a:p>
            <a:r>
              <a:rPr lang="en-US" dirty="0" smtClean="0"/>
              <a:t>understanding existing differences in </a:t>
            </a:r>
            <a:r>
              <a:rPr lang="en-US" dirty="0" err="1" smtClean="0">
                <a:latin typeface="Symbol" panose="05050102010706020507" pitchFamily="18" charset="2"/>
              </a:rPr>
              <a:t>l</a:t>
            </a:r>
            <a:r>
              <a:rPr lang="en-US" baseline="-25000" dirty="0" err="1" smtClean="0"/>
              <a:t>q</a:t>
            </a:r>
            <a:r>
              <a:rPr lang="en-US" dirty="0" smtClean="0"/>
              <a:t> scaling and physics, requires two facilities</a:t>
            </a:r>
          </a:p>
          <a:p>
            <a:r>
              <a:rPr lang="en-US" dirty="0"/>
              <a:t>MAST-U </a:t>
            </a:r>
            <a:r>
              <a:rPr lang="en-US" dirty="0" smtClean="0"/>
              <a:t>mission focuses on a wider range </a:t>
            </a:r>
            <a:r>
              <a:rPr lang="en-US" dirty="0"/>
              <a:t>of boundary physics </a:t>
            </a:r>
            <a:r>
              <a:rPr lang="en-US" dirty="0" smtClean="0"/>
              <a:t>areas</a:t>
            </a:r>
            <a:endParaRPr lang="en-US" dirty="0"/>
          </a:p>
          <a:p>
            <a:pPr lvl="1"/>
            <a:r>
              <a:rPr lang="en-US" dirty="0"/>
              <a:t>MAST-U has ~50% of run time devoted to exhaust and the first baffled Super-X </a:t>
            </a:r>
            <a:r>
              <a:rPr lang="en-US" dirty="0" err="1"/>
              <a:t>divertor</a:t>
            </a:r>
            <a:endParaRPr lang="en-US" dirty="0"/>
          </a:p>
          <a:p>
            <a:pPr lvl="1"/>
            <a:r>
              <a:rPr lang="en-US" dirty="0"/>
              <a:t>substantially more boundary diagnostics</a:t>
            </a:r>
          </a:p>
          <a:p>
            <a:pPr marL="0" indent="0">
              <a:buNone/>
            </a:pPr>
            <a:endParaRPr lang="en-US" dirty="0" smtClean="0"/>
          </a:p>
        </p:txBody>
      </p:sp>
      <p:sp>
        <p:nvSpPr>
          <p:cNvPr id="3" name="Title 2"/>
          <p:cNvSpPr>
            <a:spLocks noGrp="1"/>
          </p:cNvSpPr>
          <p:nvPr>
            <p:ph type="title"/>
          </p:nvPr>
        </p:nvSpPr>
        <p:spPr/>
        <p:txBody>
          <a:bodyPr/>
          <a:lstStyle/>
          <a:p>
            <a:r>
              <a:rPr lang="en-US" sz="3000" dirty="0" smtClean="0"/>
              <a:t>NSTX-U Boundary Physics Complements MAST-U </a:t>
            </a:r>
            <a:endParaRPr lang="en-US" sz="30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777" y="2982913"/>
            <a:ext cx="2433023" cy="187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819150"/>
            <a:ext cx="2590800" cy="2286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V="1">
            <a:off x="6858000" y="3790950"/>
            <a:ext cx="0" cy="381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53187" y="4248150"/>
            <a:ext cx="1298088" cy="584775"/>
          </a:xfrm>
          <a:prstGeom prst="rect">
            <a:avLst/>
          </a:prstGeom>
          <a:noFill/>
        </p:spPr>
        <p:txBody>
          <a:bodyPr wrap="square" rtlCol="0">
            <a:spAutoFit/>
          </a:bodyPr>
          <a:lstStyle/>
          <a:p>
            <a:r>
              <a:rPr lang="en-US" sz="1600" i="1" dirty="0" smtClean="0"/>
              <a:t>ISP only,</a:t>
            </a:r>
          </a:p>
          <a:p>
            <a:r>
              <a:rPr lang="en-US" sz="1600" i="1" dirty="0"/>
              <a:t>n</a:t>
            </a:r>
            <a:r>
              <a:rPr lang="en-US" sz="1600" i="1" dirty="0" smtClean="0"/>
              <a:t>o probes </a:t>
            </a:r>
            <a:endParaRPr lang="en-US" sz="1600" i="1" dirty="0"/>
          </a:p>
        </p:txBody>
      </p:sp>
      <p:sp>
        <p:nvSpPr>
          <p:cNvPr id="15" name="TextBox 14"/>
          <p:cNvSpPr txBox="1"/>
          <p:nvPr/>
        </p:nvSpPr>
        <p:spPr>
          <a:xfrm>
            <a:off x="6524625" y="3627943"/>
            <a:ext cx="462577" cy="292388"/>
          </a:xfrm>
          <a:prstGeom prst="rect">
            <a:avLst/>
          </a:prstGeom>
          <a:noFill/>
        </p:spPr>
        <p:txBody>
          <a:bodyPr wrap="square" rtlCol="0">
            <a:spAutoFit/>
          </a:bodyPr>
          <a:lstStyle/>
          <a:p>
            <a:r>
              <a:rPr lang="en-US" sz="1300" b="1" dirty="0" smtClean="0"/>
              <a:t>T1</a:t>
            </a:r>
            <a:endParaRPr lang="en-US" sz="1300" b="1" dirty="0"/>
          </a:p>
        </p:txBody>
      </p:sp>
      <p:sp>
        <p:nvSpPr>
          <p:cNvPr id="19" name="TextBox 18"/>
          <p:cNvSpPr txBox="1"/>
          <p:nvPr/>
        </p:nvSpPr>
        <p:spPr>
          <a:xfrm>
            <a:off x="6934200" y="4025756"/>
            <a:ext cx="462577" cy="292388"/>
          </a:xfrm>
          <a:prstGeom prst="rect">
            <a:avLst/>
          </a:prstGeom>
          <a:noFill/>
        </p:spPr>
        <p:txBody>
          <a:bodyPr wrap="square" rtlCol="0">
            <a:spAutoFit/>
          </a:bodyPr>
          <a:lstStyle/>
          <a:p>
            <a:r>
              <a:rPr lang="en-US" sz="1300" b="1" dirty="0" smtClean="0"/>
              <a:t>T2</a:t>
            </a:r>
            <a:endParaRPr lang="en-US" sz="1300" b="1" dirty="0"/>
          </a:p>
        </p:txBody>
      </p:sp>
      <p:cxnSp>
        <p:nvCxnSpPr>
          <p:cNvPr id="21" name="Straight Arrow Connector 20"/>
          <p:cNvCxnSpPr/>
          <p:nvPr/>
        </p:nvCxnSpPr>
        <p:spPr>
          <a:xfrm flipH="1">
            <a:off x="7746512" y="1462504"/>
            <a:ext cx="486506" cy="97399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51275" y="1123950"/>
            <a:ext cx="1298088" cy="338554"/>
          </a:xfrm>
          <a:prstGeom prst="rect">
            <a:avLst/>
          </a:prstGeom>
          <a:noFill/>
        </p:spPr>
        <p:txBody>
          <a:bodyPr wrap="square" rtlCol="0">
            <a:spAutoFit/>
          </a:bodyPr>
          <a:lstStyle/>
          <a:p>
            <a:r>
              <a:rPr lang="en-US" sz="1600" i="1" dirty="0"/>
              <a:t>O</a:t>
            </a:r>
            <a:r>
              <a:rPr lang="en-US" sz="1600" i="1" dirty="0" smtClean="0"/>
              <a:t>SP only</a:t>
            </a:r>
          </a:p>
        </p:txBody>
      </p:sp>
      <p:sp>
        <p:nvSpPr>
          <p:cNvPr id="14" name="TextBox 13"/>
          <p:cNvSpPr txBox="1"/>
          <p:nvPr/>
        </p:nvSpPr>
        <p:spPr>
          <a:xfrm>
            <a:off x="8077201" y="2381250"/>
            <a:ext cx="1085849" cy="307777"/>
          </a:xfrm>
          <a:prstGeom prst="rect">
            <a:avLst/>
          </a:prstGeom>
          <a:noFill/>
        </p:spPr>
        <p:txBody>
          <a:bodyPr wrap="square" rtlCol="0">
            <a:spAutoFit/>
          </a:bodyPr>
          <a:lstStyle/>
          <a:p>
            <a:r>
              <a:rPr lang="en-US" sz="1400" b="1" dirty="0" smtClean="0"/>
              <a:t>NSTX-U</a:t>
            </a:r>
            <a:endParaRPr lang="en-US" sz="1400" b="1" dirty="0"/>
          </a:p>
        </p:txBody>
      </p:sp>
      <p:sp>
        <p:nvSpPr>
          <p:cNvPr id="16" name="TextBox 15"/>
          <p:cNvSpPr txBox="1"/>
          <p:nvPr/>
        </p:nvSpPr>
        <p:spPr>
          <a:xfrm>
            <a:off x="7705726" y="3676650"/>
            <a:ext cx="1085849" cy="307777"/>
          </a:xfrm>
          <a:prstGeom prst="rect">
            <a:avLst/>
          </a:prstGeom>
          <a:noFill/>
        </p:spPr>
        <p:txBody>
          <a:bodyPr wrap="square" rtlCol="0">
            <a:spAutoFit/>
          </a:bodyPr>
          <a:lstStyle/>
          <a:p>
            <a:r>
              <a:rPr lang="en-US" sz="1400" b="1" dirty="0" smtClean="0"/>
              <a:t>MAST-U</a:t>
            </a:r>
            <a:endParaRPr lang="en-US" sz="1400" b="1" dirty="0"/>
          </a:p>
        </p:txBody>
      </p:sp>
    </p:spTree>
    <p:extLst>
      <p:ext uri="{BB962C8B-B14F-4D97-AF65-F5344CB8AC3E}">
        <p14:creationId xmlns:p14="http://schemas.microsoft.com/office/powerpoint/2010/main" val="268807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10000"/>
              </a:lnSpc>
            </a:pPr>
            <a:r>
              <a:rPr lang="en-US" dirty="0"/>
              <a:t>ST’s </a:t>
            </a:r>
            <a:r>
              <a:rPr lang="en-US" dirty="0" smtClean="0"/>
              <a:t>need to routinely access </a:t>
            </a:r>
            <a:r>
              <a:rPr lang="en-US" dirty="0" smtClean="0"/>
              <a:t>a high purity, </a:t>
            </a:r>
            <a:r>
              <a:rPr lang="en-US" dirty="0" smtClean="0"/>
              <a:t>high confinement regime</a:t>
            </a:r>
            <a:endParaRPr lang="en-US" dirty="0"/>
          </a:p>
          <a:p>
            <a:pPr lvl="1">
              <a:lnSpc>
                <a:spcPct val="110000"/>
              </a:lnSpc>
            </a:pPr>
            <a:r>
              <a:rPr lang="en-US" dirty="0" smtClean="0"/>
              <a:t>transport and current drive physics is impacted by dilution and high </a:t>
            </a:r>
            <a:r>
              <a:rPr lang="en-US" dirty="0" err="1" smtClean="0"/>
              <a:t>Z</a:t>
            </a:r>
            <a:r>
              <a:rPr lang="en-US" baseline="-25000" dirty="0" err="1" smtClean="0"/>
              <a:t>eff</a:t>
            </a:r>
            <a:endParaRPr lang="en-US" baseline="-25000" dirty="0" smtClean="0"/>
          </a:p>
          <a:p>
            <a:pPr lvl="1">
              <a:lnSpc>
                <a:spcPct val="110000"/>
              </a:lnSpc>
            </a:pPr>
            <a:r>
              <a:rPr lang="en-US" dirty="0"/>
              <a:t>e</a:t>
            </a:r>
            <a:r>
              <a:rPr lang="en-US" dirty="0" smtClean="0"/>
              <a:t>xamples (ILW, AUG-HFSHD) of pedestal impacted by low-Z concentration</a:t>
            </a:r>
          </a:p>
          <a:p>
            <a:pPr>
              <a:lnSpc>
                <a:spcPct val="110000"/>
              </a:lnSpc>
            </a:pPr>
            <a:r>
              <a:rPr lang="en-US" dirty="0" smtClean="0"/>
              <a:t>ST’s have not </a:t>
            </a:r>
            <a:r>
              <a:rPr lang="en-US" dirty="0" smtClean="0"/>
              <a:t>investigated control </a:t>
            </a:r>
            <a:r>
              <a:rPr lang="en-US" dirty="0" smtClean="0"/>
              <a:t>of high-Z impurities from PFCs</a:t>
            </a:r>
          </a:p>
          <a:p>
            <a:pPr lvl="1">
              <a:lnSpc>
                <a:spcPct val="110000"/>
              </a:lnSpc>
            </a:pPr>
            <a:r>
              <a:rPr lang="en-US" dirty="0"/>
              <a:t>l</a:t>
            </a:r>
            <a:r>
              <a:rPr lang="en-US" dirty="0" smtClean="0"/>
              <a:t>imited access to wave-heating actuators and reliance on NBI, high torque</a:t>
            </a:r>
          </a:p>
          <a:p>
            <a:pPr lvl="1">
              <a:lnSpc>
                <a:spcPct val="110000"/>
              </a:lnSpc>
            </a:pPr>
            <a:r>
              <a:rPr lang="en-US" dirty="0"/>
              <a:t>d</a:t>
            </a:r>
            <a:r>
              <a:rPr lang="en-US" dirty="0" smtClean="0"/>
              <a:t>ifferent balance of neoclassical and turbulence ion particle transport</a:t>
            </a:r>
          </a:p>
          <a:p>
            <a:pPr>
              <a:lnSpc>
                <a:spcPct val="110000"/>
              </a:lnSpc>
            </a:pPr>
            <a:r>
              <a:rPr lang="en-US" dirty="0" smtClean="0"/>
              <a:t>NSTX-U will revisit and roadmap plans for installing high-Z PFCs</a:t>
            </a:r>
          </a:p>
          <a:p>
            <a:pPr lvl="1">
              <a:lnSpc>
                <a:spcPct val="110000"/>
              </a:lnSpc>
            </a:pPr>
            <a:r>
              <a:rPr lang="en-US" dirty="0"/>
              <a:t>w</a:t>
            </a:r>
            <a:r>
              <a:rPr lang="en-US" dirty="0" smtClean="0"/>
              <a:t>hat type of tiles to be used (e.g. solid vs. coated)?</a:t>
            </a:r>
          </a:p>
          <a:p>
            <a:pPr lvl="1">
              <a:lnSpc>
                <a:spcPct val="110000"/>
              </a:lnSpc>
            </a:pPr>
            <a:r>
              <a:rPr lang="en-US" dirty="0" smtClean="0"/>
              <a:t>what fraction of the machine</a:t>
            </a:r>
            <a:r>
              <a:rPr lang="en-US" dirty="0"/>
              <a:t> </a:t>
            </a:r>
            <a:r>
              <a:rPr lang="en-US" dirty="0" smtClean="0"/>
              <a:t>is covered and when? </a:t>
            </a:r>
          </a:p>
          <a:p>
            <a:pPr lvl="1">
              <a:lnSpc>
                <a:spcPct val="110000"/>
              </a:lnSpc>
            </a:pPr>
            <a:r>
              <a:rPr lang="en-US" dirty="0"/>
              <a:t>w</a:t>
            </a:r>
            <a:r>
              <a:rPr lang="en-US" dirty="0" smtClean="0"/>
              <a:t>hat can be learned using near-term NSTX-U ops (high-Z gas, LBO)?</a:t>
            </a:r>
          </a:p>
          <a:p>
            <a:pPr lvl="1">
              <a:lnSpc>
                <a:spcPct val="110000"/>
              </a:lnSpc>
            </a:pPr>
            <a:r>
              <a:rPr lang="en-US" dirty="0"/>
              <a:t>w</a:t>
            </a:r>
            <a:r>
              <a:rPr lang="en-US" dirty="0" smtClean="0"/>
              <a:t>hat can be learned from collaborations (ST-40, Globus-M2)?</a:t>
            </a:r>
          </a:p>
          <a:p>
            <a:pPr>
              <a:lnSpc>
                <a:spcPct val="110000"/>
              </a:lnSpc>
            </a:pPr>
            <a:r>
              <a:rPr lang="en-US" dirty="0"/>
              <a:t>h</a:t>
            </a:r>
            <a:r>
              <a:rPr lang="en-US" dirty="0" smtClean="0"/>
              <a:t>igh-Z evolution linked to NSTX-U liquid metal strategy (</a:t>
            </a:r>
            <a:r>
              <a:rPr lang="en-US" dirty="0" err="1" smtClean="0"/>
              <a:t>Jaworski</a:t>
            </a:r>
            <a:r>
              <a:rPr lang="en-US" dirty="0" smtClean="0"/>
              <a:t>)</a:t>
            </a:r>
          </a:p>
          <a:p>
            <a:pPr marL="228600" lvl="1" indent="0">
              <a:buNone/>
            </a:pPr>
            <a:endParaRPr lang="en-US" dirty="0"/>
          </a:p>
        </p:txBody>
      </p:sp>
      <p:sp>
        <p:nvSpPr>
          <p:cNvPr id="3" name="Title 2"/>
          <p:cNvSpPr>
            <a:spLocks noGrp="1"/>
          </p:cNvSpPr>
          <p:nvPr>
            <p:ph type="title"/>
          </p:nvPr>
        </p:nvSpPr>
        <p:spPr/>
        <p:txBody>
          <a:bodyPr/>
          <a:lstStyle/>
          <a:p>
            <a:r>
              <a:rPr lang="en-US" sz="3000" dirty="0" smtClean="0"/>
              <a:t>Boundary Progress Enables Future High-Z Program</a:t>
            </a:r>
            <a:endParaRPr lang="en-US" sz="3000" dirty="0"/>
          </a:p>
        </p:txBody>
      </p:sp>
    </p:spTree>
    <p:extLst>
      <p:ext uri="{BB962C8B-B14F-4D97-AF65-F5344CB8AC3E}">
        <p14:creationId xmlns:p14="http://schemas.microsoft.com/office/powerpoint/2010/main" val="148202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8991600" cy="4210050"/>
          </a:xfrm>
        </p:spPr>
        <p:txBody>
          <a:bodyPr>
            <a:normAutofit fontScale="77500" lnSpcReduction="20000"/>
          </a:bodyPr>
          <a:lstStyle/>
          <a:p>
            <a:r>
              <a:rPr lang="en-US" dirty="0" smtClean="0"/>
              <a:t>NSTX-U will enable the </a:t>
            </a:r>
            <a:r>
              <a:rPr lang="en-US" dirty="0" smtClean="0"/>
              <a:t>research aligned with</a:t>
            </a:r>
            <a:r>
              <a:rPr lang="en-US" dirty="0" smtClean="0"/>
              <a:t> </a:t>
            </a:r>
            <a:r>
              <a:rPr lang="en-US" dirty="0" smtClean="0"/>
              <a:t>multiple </a:t>
            </a:r>
            <a:r>
              <a:rPr lang="en-US" dirty="0"/>
              <a:t>Priority Research Directions </a:t>
            </a:r>
            <a:r>
              <a:rPr lang="en-US" dirty="0" smtClean="0"/>
              <a:t>identified in the 2015 </a:t>
            </a:r>
            <a:r>
              <a:rPr lang="en-US" dirty="0" smtClean="0"/>
              <a:t>PMI </a:t>
            </a:r>
            <a:r>
              <a:rPr lang="en-US" dirty="0" smtClean="0"/>
              <a:t>Workshop</a:t>
            </a:r>
            <a:endParaRPr lang="en-US" dirty="0" smtClean="0"/>
          </a:p>
          <a:p>
            <a:pPr lvl="1"/>
            <a:r>
              <a:rPr lang="en-US" dirty="0" smtClean="0"/>
              <a:t>‘develop and demonstrate’ power exhaust and particle control in the ST configuration, move toward physics ‘understanding’</a:t>
            </a:r>
          </a:p>
          <a:p>
            <a:r>
              <a:rPr lang="en-US" dirty="0" smtClean="0"/>
              <a:t>near term program will enable a robust science mission to</a:t>
            </a:r>
          </a:p>
          <a:p>
            <a:pPr lvl="1"/>
            <a:r>
              <a:rPr lang="en-US" dirty="0" smtClean="0"/>
              <a:t>validate </a:t>
            </a:r>
            <a:r>
              <a:rPr lang="en-US" dirty="0"/>
              <a:t>PFC heat exhaust and halo current models</a:t>
            </a:r>
          </a:p>
          <a:p>
            <a:pPr lvl="1"/>
            <a:r>
              <a:rPr lang="en-US" dirty="0" smtClean="0"/>
              <a:t>investigate the compatibility </a:t>
            </a:r>
            <a:r>
              <a:rPr lang="en-US" dirty="0"/>
              <a:t>of power exhaust solutions w/ pedestal</a:t>
            </a:r>
          </a:p>
          <a:p>
            <a:pPr lvl="1"/>
            <a:r>
              <a:rPr lang="en-US" dirty="0" smtClean="0"/>
              <a:t>evaluate and understand particle control that enable long pulse</a:t>
            </a:r>
          </a:p>
          <a:p>
            <a:r>
              <a:rPr lang="en-US" dirty="0"/>
              <a:t>v</a:t>
            </a:r>
            <a:r>
              <a:rPr lang="en-US" dirty="0" smtClean="0"/>
              <a:t>alidation of PFC physics and engineering basis enables enhancements (</a:t>
            </a:r>
            <a:r>
              <a:rPr lang="en-US" dirty="0" err="1" smtClean="0"/>
              <a:t>cyropump</a:t>
            </a:r>
            <a:r>
              <a:rPr lang="en-US" dirty="0" smtClean="0"/>
              <a:t>, high-Z) which unlock a wider range of particle control </a:t>
            </a:r>
            <a:r>
              <a:rPr lang="en-US" dirty="0" smtClean="0"/>
              <a:t>options</a:t>
            </a:r>
            <a:endParaRPr lang="en-US" dirty="0" smtClean="0"/>
          </a:p>
          <a:p>
            <a:r>
              <a:rPr lang="en-US" dirty="0"/>
              <a:t>c</a:t>
            </a:r>
            <a:r>
              <a:rPr lang="en-US" dirty="0" smtClean="0"/>
              <a:t>omplementary programmatic decisions between MAST-U and NSTX-U highlight a joint role in advancing the ST physics basis for optimized boundary and pedestal exhaust solutions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9237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b="1" dirty="0" smtClean="0">
              <a:solidFill>
                <a:srgbClr val="920000"/>
              </a:solidFill>
            </a:endParaRPr>
          </a:p>
          <a:p>
            <a:pPr marL="0" indent="0" algn="ctr">
              <a:buNone/>
            </a:pPr>
            <a:endParaRPr lang="en-US" b="1" dirty="0">
              <a:solidFill>
                <a:srgbClr val="920000"/>
              </a:solidFill>
            </a:endParaRPr>
          </a:p>
          <a:p>
            <a:pPr marL="0" indent="0" algn="ctr">
              <a:buNone/>
            </a:pPr>
            <a:endParaRPr lang="en-US" b="1" dirty="0" smtClean="0">
              <a:solidFill>
                <a:srgbClr val="920000"/>
              </a:solidFill>
            </a:endParaRPr>
          </a:p>
          <a:p>
            <a:pPr marL="0" indent="0" algn="ctr">
              <a:buNone/>
            </a:pPr>
            <a:r>
              <a:rPr lang="en-US" sz="5000" b="1" dirty="0" smtClean="0">
                <a:solidFill>
                  <a:srgbClr val="920000"/>
                </a:solidFill>
              </a:rPr>
              <a:t>EXTRA SLIDES</a:t>
            </a:r>
            <a:endParaRPr lang="en-US" sz="5000" b="1" dirty="0">
              <a:solidFill>
                <a:srgbClr val="920000"/>
              </a:solidFill>
            </a:endParaRPr>
          </a:p>
        </p:txBody>
      </p:sp>
    </p:spTree>
    <p:extLst>
      <p:ext uri="{BB962C8B-B14F-4D97-AF65-F5344CB8AC3E}">
        <p14:creationId xmlns:p14="http://schemas.microsoft.com/office/powerpoint/2010/main" val="2776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8991600" cy="4213860"/>
          </a:xfrm>
        </p:spPr>
        <p:txBody>
          <a:bodyPr>
            <a:normAutofit/>
          </a:bodyPr>
          <a:lstStyle/>
          <a:p>
            <a:r>
              <a:rPr lang="en-US" sz="2600" dirty="0" smtClean="0"/>
              <a:t>PFCR-MEMO’s developed for each </a:t>
            </a:r>
            <a:r>
              <a:rPr lang="en-US" sz="2600" dirty="0" err="1" smtClean="0"/>
              <a:t>divertor</a:t>
            </a:r>
            <a:r>
              <a:rPr lang="en-US" sz="2600" dirty="0" smtClean="0"/>
              <a:t> PFC region</a:t>
            </a:r>
          </a:p>
          <a:p>
            <a:pPr lvl="1"/>
            <a:r>
              <a:rPr lang="en-US" sz="2200" dirty="0" smtClean="0">
                <a:hlinkClick r:id="rId2"/>
              </a:rPr>
              <a:t>PFCR-MEMO-008</a:t>
            </a:r>
            <a:r>
              <a:rPr lang="en-US" sz="2200" dirty="0" smtClean="0"/>
              <a:t>: </a:t>
            </a:r>
            <a:r>
              <a:rPr lang="en-US" sz="2200" dirty="0" err="1" smtClean="0"/>
              <a:t>Centerstack</a:t>
            </a:r>
            <a:r>
              <a:rPr lang="en-US" sz="2200" dirty="0" smtClean="0"/>
              <a:t> Angled Surface and Far OBD</a:t>
            </a:r>
          </a:p>
          <a:p>
            <a:pPr lvl="1"/>
            <a:r>
              <a:rPr lang="en-US" sz="2200" dirty="0" smtClean="0">
                <a:hlinkClick r:id="rId3"/>
              </a:rPr>
              <a:t>PFCR-MEMO-009</a:t>
            </a:r>
            <a:r>
              <a:rPr lang="en-US" sz="2200" dirty="0" smtClean="0"/>
              <a:t>: Inboard </a:t>
            </a:r>
            <a:r>
              <a:rPr lang="en-US" sz="2200" dirty="0" err="1" smtClean="0"/>
              <a:t>Divertor</a:t>
            </a:r>
            <a:r>
              <a:rPr lang="en-US" sz="2200" dirty="0" smtClean="0"/>
              <a:t> Vertical Surface</a:t>
            </a:r>
            <a:endParaRPr lang="en-US" sz="2200" dirty="0"/>
          </a:p>
          <a:p>
            <a:pPr lvl="1"/>
            <a:r>
              <a:rPr lang="en-US" sz="2200" dirty="0" smtClean="0">
                <a:hlinkClick r:id="rId4"/>
              </a:rPr>
              <a:t>PFCR-MEMO-010</a:t>
            </a:r>
            <a:r>
              <a:rPr lang="en-US" sz="2200" dirty="0" smtClean="0"/>
              <a:t>: Inboard Divertor Horizontal and Near OBD</a:t>
            </a:r>
            <a:endParaRPr lang="en-US" sz="2600" dirty="0" smtClean="0"/>
          </a:p>
          <a:p>
            <a:r>
              <a:rPr lang="en-US" sz="2600" dirty="0" smtClean="0"/>
              <a:t>MEMOs explore how TSG requests map to PFC areas</a:t>
            </a:r>
          </a:p>
          <a:p>
            <a:pPr lvl="1"/>
            <a:r>
              <a:rPr lang="en-US" sz="2200" dirty="0"/>
              <a:t>u</a:t>
            </a:r>
            <a:r>
              <a:rPr lang="en-US" sz="2200" dirty="0" smtClean="0"/>
              <a:t>nrealistic, low-priority requests are filtered out</a:t>
            </a:r>
          </a:p>
          <a:p>
            <a:pPr lvl="1"/>
            <a:r>
              <a:rPr lang="en-US" sz="2200" dirty="0"/>
              <a:t>h</a:t>
            </a:r>
            <a:r>
              <a:rPr lang="en-US" sz="2200" dirty="0" smtClean="0"/>
              <a:t>igh-priority scenarios collected to form the requirements</a:t>
            </a:r>
          </a:p>
          <a:p>
            <a:pPr lvl="2"/>
            <a:r>
              <a:rPr lang="en-US" sz="1800" dirty="0" smtClean="0"/>
              <a:t>many medium/lower priority are satisfied by these constraints</a:t>
            </a:r>
          </a:p>
          <a:p>
            <a:pPr lvl="2"/>
            <a:r>
              <a:rPr lang="en-US" sz="1800" dirty="0" smtClean="0"/>
              <a:t>identify non-critical scenarios which will be informed by early operations</a:t>
            </a:r>
            <a:endParaRPr lang="en-US" sz="2200" dirty="0" smtClean="0"/>
          </a:p>
          <a:p>
            <a:r>
              <a:rPr lang="en-US" dirty="0" smtClean="0"/>
              <a:t>Developed </a:t>
            </a:r>
            <a:r>
              <a:rPr lang="en-US" dirty="0" smtClean="0">
                <a:hlinkClick r:id="rId5"/>
              </a:rPr>
              <a:t>PFC Requirements</a:t>
            </a:r>
            <a:r>
              <a:rPr lang="en-US" dirty="0" smtClean="0"/>
              <a:t> and </a:t>
            </a:r>
            <a:r>
              <a:rPr lang="en-US" dirty="0" smtClean="0">
                <a:hlinkClick r:id="rId6"/>
              </a:rPr>
              <a:t>Diagnostic Req.</a:t>
            </a:r>
            <a:endParaRPr lang="en-US" dirty="0" smtClean="0"/>
          </a:p>
          <a:p>
            <a:pPr marL="0" indent="0">
              <a:buNone/>
            </a:pPr>
            <a:endParaRPr lang="en-US" dirty="0"/>
          </a:p>
        </p:txBody>
      </p:sp>
      <p:sp>
        <p:nvSpPr>
          <p:cNvPr id="3" name="Title 2"/>
          <p:cNvSpPr>
            <a:spLocks noGrp="1"/>
          </p:cNvSpPr>
          <p:nvPr>
            <p:ph type="title"/>
          </p:nvPr>
        </p:nvSpPr>
        <p:spPr/>
        <p:txBody>
          <a:bodyPr/>
          <a:lstStyle/>
          <a:p>
            <a:r>
              <a:rPr lang="en-US" sz="3200" dirty="0" smtClean="0"/>
              <a:t>PFC Requirements Derived from TSG Requests</a:t>
            </a:r>
            <a:endParaRPr lang="en-US" sz="3200" dirty="0"/>
          </a:p>
        </p:txBody>
      </p:sp>
    </p:spTree>
    <p:extLst>
      <p:ext uri="{BB962C8B-B14F-4D97-AF65-F5344CB8AC3E}">
        <p14:creationId xmlns:p14="http://schemas.microsoft.com/office/powerpoint/2010/main" val="1110317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Workflow</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450" y="806451"/>
            <a:ext cx="2128838" cy="408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Content Placeholder 1"/>
              <p:cNvSpPr>
                <a:spLocks noGrp="1"/>
              </p:cNvSpPr>
              <p:nvPr>
                <p:ph idx="1"/>
              </p:nvPr>
            </p:nvSpPr>
            <p:spPr>
              <a:xfrm>
                <a:off x="76200" y="883920"/>
                <a:ext cx="6140450" cy="4057650"/>
              </a:xfrm>
            </p:spPr>
            <p:txBody>
              <a:bodyPr>
                <a:normAutofit fontScale="85000" lnSpcReduction="10000"/>
              </a:bodyPr>
              <a:lstStyle/>
              <a:p>
                <a:r>
                  <a:rPr lang="en-US" sz="2700" dirty="0" smtClean="0">
                    <a:solidFill>
                      <a:schemeClr val="tx1"/>
                    </a:solidFill>
                  </a:rPr>
                  <a:t>compute equilibrium (</a:t>
                </a:r>
                <a:r>
                  <a:rPr lang="en-US" sz="2700" dirty="0" err="1" smtClean="0">
                    <a:solidFill>
                      <a:schemeClr val="tx1"/>
                    </a:solidFill>
                  </a:rPr>
                  <a:t>I</a:t>
                </a:r>
                <a:r>
                  <a:rPr lang="en-US" sz="2700" baseline="-25000" dirty="0" err="1" smtClean="0">
                    <a:solidFill>
                      <a:schemeClr val="tx1"/>
                    </a:solidFill>
                  </a:rPr>
                  <a:t>p</a:t>
                </a:r>
                <a:r>
                  <a:rPr lang="en-US" sz="2700" dirty="0" smtClean="0">
                    <a:solidFill>
                      <a:schemeClr val="tx1"/>
                    </a:solidFill>
                  </a:rPr>
                  <a:t>, B</a:t>
                </a:r>
                <a:r>
                  <a:rPr lang="en-US" sz="2700" baseline="-25000" dirty="0" smtClean="0">
                    <a:solidFill>
                      <a:schemeClr val="tx1"/>
                    </a:solidFill>
                  </a:rPr>
                  <a:t>T</a:t>
                </a:r>
                <a:r>
                  <a:rPr lang="en-US" sz="2700" dirty="0" smtClean="0">
                    <a:solidFill>
                      <a:schemeClr val="tx1"/>
                    </a:solidFill>
                  </a:rPr>
                  <a:t>, P</a:t>
                </a:r>
                <a:r>
                  <a:rPr lang="en-US" sz="2700" baseline="-25000" dirty="0" smtClean="0">
                    <a:solidFill>
                      <a:schemeClr val="tx1"/>
                    </a:solidFill>
                  </a:rPr>
                  <a:t>NBI</a:t>
                </a:r>
                <a:r>
                  <a:rPr lang="en-US" sz="2700" dirty="0" smtClean="0">
                    <a:solidFill>
                      <a:schemeClr val="tx1"/>
                    </a:solidFill>
                  </a:rPr>
                  <a:t>)</a:t>
                </a:r>
              </a:p>
              <a:p>
                <a:r>
                  <a:rPr lang="en-US" sz="2700" dirty="0" smtClean="0">
                    <a:solidFill>
                      <a:schemeClr val="tx1"/>
                    </a:solidFill>
                  </a:rPr>
                  <a:t>radiated power fraction</a:t>
                </a:r>
                <a:r>
                  <a:rPr lang="en-US" sz="2700" dirty="0">
                    <a:solidFill>
                      <a:schemeClr val="tx1"/>
                    </a:solidFill>
                  </a:rPr>
                  <a:t> </a:t>
                </a:r>
                <a:r>
                  <a:rPr lang="en-US" sz="2700" dirty="0" smtClean="0">
                    <a:solidFill>
                      <a:schemeClr val="tx1"/>
                    </a:solidFill>
                  </a:rPr>
                  <a:t>and power sharing between </a:t>
                </a:r>
                <a:r>
                  <a:rPr lang="en-US" sz="2700" dirty="0" err="1" smtClean="0">
                    <a:solidFill>
                      <a:schemeClr val="tx1"/>
                    </a:solidFill>
                  </a:rPr>
                  <a:t>divertors</a:t>
                </a:r>
                <a:r>
                  <a:rPr lang="en-US" sz="2700" dirty="0" smtClean="0">
                    <a:solidFill>
                      <a:schemeClr val="tx1"/>
                    </a:solidFill>
                  </a:rPr>
                  <a:t> assumed</a:t>
                </a:r>
              </a:p>
              <a:p>
                <a14:m>
                  <m:oMath xmlns:m="http://schemas.openxmlformats.org/officeDocument/2006/math">
                    <m:sSub>
                      <m:sSubPr>
                        <m:ctrlPr>
                          <a:rPr lang="en-US" sz="2700" i="1">
                            <a:solidFill>
                              <a:schemeClr val="tx1"/>
                            </a:solidFill>
                            <a:latin typeface="Cambria Math"/>
                          </a:rPr>
                        </m:ctrlPr>
                      </m:sSubPr>
                      <m:e>
                        <m:r>
                          <a:rPr lang="en-US" sz="2700" i="1">
                            <a:solidFill>
                              <a:schemeClr val="tx1"/>
                            </a:solidFill>
                            <a:latin typeface="Cambria Math"/>
                          </a:rPr>
                          <m:t>𝜆</m:t>
                        </m:r>
                      </m:e>
                      <m:sub>
                        <m:r>
                          <a:rPr lang="en-US" sz="2700" i="1">
                            <a:solidFill>
                              <a:schemeClr val="tx1"/>
                            </a:solidFill>
                            <a:latin typeface="Cambria Math"/>
                          </a:rPr>
                          <m:t>𝑞</m:t>
                        </m:r>
                      </m:sub>
                    </m:sSub>
                  </m:oMath>
                </a14:m>
                <a:r>
                  <a:rPr lang="en-US" sz="2700" dirty="0" smtClean="0">
                    <a:solidFill>
                      <a:schemeClr val="tx1"/>
                    </a:solidFill>
                  </a:rPr>
                  <a:t>assumed, defines upstream parallel heat flux, </a:t>
                </a:r>
                <a14:m>
                  <m:oMath xmlns:m="http://schemas.openxmlformats.org/officeDocument/2006/math">
                    <m:acc>
                      <m:accPr>
                        <m:chr m:val="⃗"/>
                        <m:ctrlPr>
                          <a:rPr lang="en-US" sz="2700" i="1">
                            <a:solidFill>
                              <a:schemeClr val="tx1"/>
                            </a:solidFill>
                            <a:latin typeface="Cambria Math"/>
                          </a:rPr>
                        </m:ctrlPr>
                      </m:accPr>
                      <m:e>
                        <m:r>
                          <a:rPr lang="en-US" sz="2700" i="1">
                            <a:solidFill>
                              <a:schemeClr val="tx1"/>
                            </a:solidFill>
                            <a:latin typeface="Cambria Math"/>
                          </a:rPr>
                          <m:t>𝑞</m:t>
                        </m:r>
                      </m:e>
                    </m:acc>
                    <m:r>
                      <a:rPr lang="en-US" sz="2700" b="0" i="1" smtClean="0">
                        <a:solidFill>
                          <a:schemeClr val="tx1"/>
                        </a:solidFill>
                        <a:latin typeface="Cambria Math"/>
                      </a:rPr>
                      <m:t>=</m:t>
                    </m:r>
                    <m:sSub>
                      <m:sSubPr>
                        <m:ctrlPr>
                          <a:rPr lang="en-US" sz="2700" b="0" i="1" smtClean="0">
                            <a:solidFill>
                              <a:schemeClr val="tx1"/>
                            </a:solidFill>
                            <a:latin typeface="Cambria Math"/>
                          </a:rPr>
                        </m:ctrlPr>
                      </m:sSubPr>
                      <m:e>
                        <m:r>
                          <a:rPr lang="en-US" sz="2700" b="0" i="1" smtClean="0">
                            <a:solidFill>
                              <a:schemeClr val="tx1"/>
                            </a:solidFill>
                            <a:latin typeface="Cambria Math"/>
                          </a:rPr>
                          <m:t>𝑞</m:t>
                        </m:r>
                      </m:e>
                      <m:sub>
                        <m:r>
                          <a:rPr lang="en-US" sz="2700" b="0" i="1" smtClean="0">
                            <a:solidFill>
                              <a:schemeClr val="tx1"/>
                            </a:solidFill>
                            <a:latin typeface="Cambria Math"/>
                            <a:ea typeface="Cambria Math"/>
                          </a:rPr>
                          <m:t>∥</m:t>
                        </m:r>
                      </m:sub>
                    </m:sSub>
                    <m:f>
                      <m:fPr>
                        <m:type m:val="lin"/>
                        <m:ctrlPr>
                          <a:rPr lang="en-US" sz="2700" b="0" i="1" smtClean="0">
                            <a:solidFill>
                              <a:schemeClr val="tx1"/>
                            </a:solidFill>
                            <a:latin typeface="Cambria Math"/>
                            <a:ea typeface="Cambria Math"/>
                          </a:rPr>
                        </m:ctrlPr>
                      </m:fPr>
                      <m:num>
                        <m:acc>
                          <m:accPr>
                            <m:chr m:val="⃗"/>
                            <m:ctrlPr>
                              <a:rPr lang="en-US" sz="2700" b="0" i="1" smtClean="0">
                                <a:solidFill>
                                  <a:schemeClr val="tx1"/>
                                </a:solidFill>
                                <a:latin typeface="Cambria Math"/>
                                <a:ea typeface="Cambria Math"/>
                              </a:rPr>
                            </m:ctrlPr>
                          </m:accPr>
                          <m:e>
                            <m:r>
                              <a:rPr lang="en-US" sz="2700" b="0" i="1" smtClean="0">
                                <a:solidFill>
                                  <a:schemeClr val="tx1"/>
                                </a:solidFill>
                                <a:latin typeface="Cambria Math"/>
                                <a:ea typeface="Cambria Math"/>
                              </a:rPr>
                              <m:t>𝐵</m:t>
                            </m:r>
                          </m:e>
                        </m:acc>
                      </m:num>
                      <m:den>
                        <m:r>
                          <a:rPr lang="en-US" sz="2700" b="0" i="1" smtClean="0">
                            <a:solidFill>
                              <a:schemeClr val="tx1"/>
                            </a:solidFill>
                            <a:latin typeface="Cambria Math"/>
                            <a:ea typeface="Cambria Math"/>
                          </a:rPr>
                          <m:t>|</m:t>
                        </m:r>
                        <m:r>
                          <a:rPr lang="en-US" sz="2700" b="0" i="1" smtClean="0">
                            <a:solidFill>
                              <a:schemeClr val="tx1"/>
                            </a:solidFill>
                            <a:latin typeface="Cambria Math"/>
                            <a:ea typeface="Cambria Math"/>
                          </a:rPr>
                          <m:t>𝐵</m:t>
                        </m:r>
                        <m:r>
                          <a:rPr lang="en-US" sz="2700" b="0" i="1" smtClean="0">
                            <a:solidFill>
                              <a:schemeClr val="tx1"/>
                            </a:solidFill>
                            <a:latin typeface="Cambria Math"/>
                            <a:ea typeface="Cambria Math"/>
                          </a:rPr>
                          <m:t>|</m:t>
                        </m:r>
                      </m:den>
                    </m:f>
                  </m:oMath>
                </a14:m>
                <a:endParaRPr lang="en-US" sz="2700" baseline="-25000" dirty="0" smtClean="0"/>
              </a:p>
              <a:p>
                <a14:m>
                  <m:oMath xmlns:m="http://schemas.openxmlformats.org/officeDocument/2006/math">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rPr>
                          <m:t>∥</m:t>
                        </m:r>
                      </m:sub>
                    </m:sSub>
                  </m:oMath>
                </a14:m>
                <a:r>
                  <a:rPr lang="en-US" sz="2700" dirty="0" smtClean="0">
                    <a:solidFill>
                      <a:schemeClr val="bg1">
                        <a:lumMod val="75000"/>
                      </a:schemeClr>
                    </a:solidFill>
                  </a:rPr>
                  <a:t> mapped from upstream to PFC surfaces</a:t>
                </a:r>
              </a:p>
              <a:p>
                <a:pPr lvl="1"/>
                <a:r>
                  <a:rPr lang="en-US" b="0" dirty="0" smtClean="0">
                    <a:solidFill>
                      <a:schemeClr val="bg1">
                        <a:lumMod val="75000"/>
                      </a:schemeClr>
                    </a:solidFill>
                  </a:rPr>
                  <a:t> </a:t>
                </a:r>
                <a14:m>
                  <m:oMath xmlns:m="http://schemas.openxmlformats.org/officeDocument/2006/math">
                    <m:r>
                      <a:rPr lang="en-US" b="0" i="0" smtClean="0">
                        <a:solidFill>
                          <a:schemeClr val="bg1">
                            <a:lumMod val="75000"/>
                          </a:schemeClr>
                        </a:solidFill>
                        <a:latin typeface="Cambria Math"/>
                      </a:rPr>
                      <m:t>𝛻</m:t>
                    </m:r>
                    <m:r>
                      <a:rPr lang="en-US" b="0" i="1" smtClean="0">
                        <a:solidFill>
                          <a:schemeClr val="bg1">
                            <a:lumMod val="75000"/>
                          </a:schemeClr>
                        </a:solidFill>
                        <a:latin typeface="Cambria Math"/>
                      </a:rPr>
                      <m:t>⋅</m:t>
                    </m:r>
                    <m:acc>
                      <m:accPr>
                        <m:chr m:val="⃗"/>
                        <m:ctrlPr>
                          <a:rPr lang="en-US" b="0" i="1" smtClean="0">
                            <a:solidFill>
                              <a:schemeClr val="bg1">
                                <a:lumMod val="75000"/>
                              </a:schemeClr>
                            </a:solidFill>
                            <a:latin typeface="Cambria Math"/>
                          </a:rPr>
                        </m:ctrlPr>
                      </m:accPr>
                      <m:e>
                        <m:r>
                          <a:rPr lang="en-US" b="0" i="1" smtClean="0">
                            <a:solidFill>
                              <a:schemeClr val="bg1">
                                <a:lumMod val="75000"/>
                              </a:schemeClr>
                            </a:solidFill>
                            <a:latin typeface="Cambria Math"/>
                          </a:rPr>
                          <m:t>𝑞</m:t>
                        </m:r>
                      </m:e>
                    </m:acc>
                    <m:r>
                      <a:rPr lang="en-US" b="0" i="1" smtClean="0">
                        <a:solidFill>
                          <a:schemeClr val="bg1">
                            <a:lumMod val="75000"/>
                          </a:schemeClr>
                        </a:solidFill>
                        <a:latin typeface="Cambria Math"/>
                      </a:rPr>
                      <m:t>=0</m:t>
                    </m:r>
                  </m:oMath>
                </a14:m>
                <a:r>
                  <a:rPr lang="en-US" dirty="0" smtClean="0">
                    <a:solidFill>
                      <a:schemeClr val="bg1">
                        <a:lumMod val="75000"/>
                      </a:schemeClr>
                    </a:solidFill>
                  </a:rPr>
                  <a:t> results in </a:t>
                </a:r>
                <a14:m>
                  <m:oMath xmlns:m="http://schemas.openxmlformats.org/officeDocument/2006/math">
                    <m:sSub>
                      <m:sSubPr>
                        <m:ctrlPr>
                          <a:rPr lang="en-US" b="0" i="1" smtClean="0">
                            <a:solidFill>
                              <a:schemeClr val="bg1">
                                <a:lumMod val="75000"/>
                              </a:schemeClr>
                            </a:solidFill>
                            <a:latin typeface="Cambria Math"/>
                          </a:rPr>
                        </m:ctrlPr>
                      </m:sSubPr>
                      <m:e>
                        <m:r>
                          <a:rPr lang="en-US" b="0" i="1" smtClean="0">
                            <a:solidFill>
                              <a:schemeClr val="bg1">
                                <a:lumMod val="75000"/>
                              </a:schemeClr>
                            </a:solidFill>
                            <a:latin typeface="Cambria Math"/>
                          </a:rPr>
                          <m:t>𝑞</m:t>
                        </m:r>
                      </m:e>
                      <m:sub>
                        <m:r>
                          <a:rPr lang="en-US" b="0" i="1" smtClean="0">
                            <a:solidFill>
                              <a:schemeClr val="bg1">
                                <a:lumMod val="75000"/>
                              </a:schemeClr>
                            </a:solidFill>
                            <a:latin typeface="Cambria Math"/>
                            <a:ea typeface="Cambria Math"/>
                          </a:rPr>
                          <m:t>∥</m:t>
                        </m:r>
                      </m:sub>
                    </m:sSub>
                    <m:r>
                      <a:rPr lang="en-US" b="0" i="1" smtClean="0">
                        <a:solidFill>
                          <a:schemeClr val="bg1">
                            <a:lumMod val="75000"/>
                          </a:schemeClr>
                        </a:solidFill>
                        <a:latin typeface="Cambria Math"/>
                        <a:ea typeface="Cambria Math"/>
                      </a:rPr>
                      <m:t>/</m:t>
                    </m:r>
                    <m:r>
                      <a:rPr lang="en-US" b="0" i="1" smtClean="0">
                        <a:solidFill>
                          <a:schemeClr val="bg1">
                            <a:lumMod val="75000"/>
                          </a:schemeClr>
                        </a:solidFill>
                        <a:latin typeface="Cambria Math"/>
                        <a:ea typeface="Cambria Math"/>
                      </a:rPr>
                      <m:t>𝐵</m:t>
                    </m:r>
                  </m:oMath>
                </a14:m>
                <a:r>
                  <a:rPr lang="en-US" dirty="0" smtClean="0">
                    <a:solidFill>
                      <a:schemeClr val="bg1">
                        <a:lumMod val="75000"/>
                      </a:schemeClr>
                    </a:solidFill>
                  </a:rPr>
                  <a:t> constant</a:t>
                </a:r>
              </a:p>
              <a:p>
                <a:r>
                  <a:rPr lang="en-US" sz="2700" dirty="0">
                    <a:solidFill>
                      <a:schemeClr val="bg1">
                        <a:lumMod val="75000"/>
                      </a:schemeClr>
                    </a:solidFill>
                  </a:rPr>
                  <a:t>diffusive spreading (</a:t>
                </a:r>
                <a14:m>
                  <m:oMath xmlns:m="http://schemas.openxmlformats.org/officeDocument/2006/math">
                    <m:r>
                      <a:rPr lang="en-US" sz="2700" i="1" dirty="0">
                        <a:solidFill>
                          <a:schemeClr val="bg1">
                            <a:lumMod val="75000"/>
                          </a:schemeClr>
                        </a:solidFill>
                        <a:latin typeface="Cambria Math"/>
                      </a:rPr>
                      <m:t>𝑆</m:t>
                    </m:r>
                  </m:oMath>
                </a14:m>
                <a:r>
                  <a:rPr lang="en-US" sz="2700" dirty="0">
                    <a:solidFill>
                      <a:schemeClr val="bg1">
                        <a:lumMod val="75000"/>
                      </a:schemeClr>
                    </a:solidFill>
                  </a:rPr>
                  <a:t>) into PFR </a:t>
                </a:r>
                <a:r>
                  <a:rPr lang="en-US" sz="2100" dirty="0">
                    <a:solidFill>
                      <a:schemeClr val="bg1">
                        <a:lumMod val="75000"/>
                      </a:schemeClr>
                    </a:solidFill>
                  </a:rPr>
                  <a:t>(</a:t>
                </a:r>
                <a:r>
                  <a:rPr lang="en-US" sz="2100" dirty="0" err="1">
                    <a:solidFill>
                      <a:schemeClr val="bg1">
                        <a:lumMod val="75000"/>
                      </a:schemeClr>
                    </a:solidFill>
                  </a:rPr>
                  <a:t>Eich</a:t>
                </a:r>
                <a:r>
                  <a:rPr lang="en-US" sz="2100" dirty="0">
                    <a:solidFill>
                      <a:schemeClr val="bg1">
                        <a:lumMod val="75000"/>
                      </a:schemeClr>
                    </a:solidFill>
                  </a:rPr>
                  <a:t> model)</a:t>
                </a:r>
                <a:endParaRPr lang="en-US" sz="2100" dirty="0"/>
              </a:p>
              <a:p>
                <a:r>
                  <a:rPr lang="en-US" sz="2700" dirty="0" smtClean="0">
                    <a:solidFill>
                      <a:schemeClr val="bg1">
                        <a:lumMod val="75000"/>
                      </a:schemeClr>
                    </a:solidFill>
                  </a:rPr>
                  <a:t>find impact angle </a:t>
                </a:r>
                <a14:m>
                  <m:oMath xmlns:m="http://schemas.openxmlformats.org/officeDocument/2006/math">
                    <m:func>
                      <m:funcPr>
                        <m:ctrlPr>
                          <a:rPr lang="en-US" sz="2700" b="0" i="1" smtClean="0">
                            <a:solidFill>
                              <a:schemeClr val="bg1">
                                <a:lumMod val="75000"/>
                              </a:schemeClr>
                            </a:solidFill>
                            <a:latin typeface="Cambria Math"/>
                          </a:rPr>
                        </m:ctrlPr>
                      </m:funcPr>
                      <m:fName>
                        <m:r>
                          <m:rPr>
                            <m:sty m:val="p"/>
                          </m:rPr>
                          <a:rPr lang="en-US" sz="2700" b="0" i="0" smtClean="0">
                            <a:solidFill>
                              <a:schemeClr val="bg1">
                                <a:lumMod val="75000"/>
                              </a:schemeClr>
                            </a:solidFill>
                            <a:latin typeface="Cambria Math"/>
                          </a:rPr>
                          <m:t>sin</m:t>
                        </m:r>
                      </m:fName>
                      <m:e>
                        <m:r>
                          <a:rPr lang="en-US" sz="2700" b="0" i="1" smtClean="0">
                            <a:solidFill>
                              <a:schemeClr val="bg1">
                                <a:lumMod val="75000"/>
                              </a:schemeClr>
                            </a:solidFill>
                            <a:latin typeface="Cambria Math"/>
                          </a:rPr>
                          <m:t>𝛼</m:t>
                        </m:r>
                        <m:r>
                          <a:rPr lang="en-US" sz="2700" b="0" i="1" smtClean="0">
                            <a:solidFill>
                              <a:schemeClr val="bg1">
                                <a:lumMod val="75000"/>
                              </a:schemeClr>
                            </a:solidFill>
                            <a:latin typeface="Cambria Math"/>
                          </a:rPr>
                          <m:t>=</m:t>
                        </m:r>
                        <m:acc>
                          <m:accPr>
                            <m:chr m:val="⃗"/>
                            <m:ctrlPr>
                              <a:rPr lang="en-US" sz="2700" b="0" i="1" smtClean="0">
                                <a:solidFill>
                                  <a:schemeClr val="bg1">
                                    <a:lumMod val="75000"/>
                                  </a:schemeClr>
                                </a:solidFill>
                                <a:latin typeface="Cambria Math"/>
                              </a:rPr>
                            </m:ctrlPr>
                          </m:accPr>
                          <m:e>
                            <m:r>
                              <a:rPr lang="en-US" sz="2700" b="0" i="1" smtClean="0">
                                <a:solidFill>
                                  <a:schemeClr val="bg1">
                                    <a:lumMod val="75000"/>
                                  </a:schemeClr>
                                </a:solidFill>
                                <a:latin typeface="Cambria Math"/>
                              </a:rPr>
                              <m:t>𝐵</m:t>
                            </m:r>
                          </m:e>
                        </m:acc>
                        <m:r>
                          <a:rPr lang="en-US" sz="2700" b="0" i="1" smtClean="0">
                            <a:solidFill>
                              <a:schemeClr val="bg1">
                                <a:lumMod val="75000"/>
                              </a:schemeClr>
                            </a:solidFill>
                            <a:latin typeface="Cambria Math"/>
                          </a:rPr>
                          <m:t> </m:t>
                        </m:r>
                      </m:e>
                    </m:func>
                    <m:r>
                      <a:rPr lang="en-US" sz="2700" b="0" i="1" smtClean="0">
                        <a:solidFill>
                          <a:schemeClr val="bg1">
                            <a:lumMod val="75000"/>
                          </a:schemeClr>
                        </a:solidFill>
                        <a:latin typeface="Cambria Math"/>
                      </a:rPr>
                      <m:t>⋅</m:t>
                    </m:r>
                    <m:acc>
                      <m:accPr>
                        <m:chr m:val="⃗"/>
                        <m:ctrlPr>
                          <a:rPr lang="en-US" sz="2700" b="0" i="1" smtClean="0">
                            <a:solidFill>
                              <a:schemeClr val="bg1">
                                <a:lumMod val="75000"/>
                              </a:schemeClr>
                            </a:solidFill>
                            <a:latin typeface="Cambria Math"/>
                          </a:rPr>
                        </m:ctrlPr>
                      </m:accPr>
                      <m:e>
                        <m:r>
                          <a:rPr lang="en-US" sz="2700" b="0" i="1" smtClean="0">
                            <a:solidFill>
                              <a:schemeClr val="bg1">
                                <a:lumMod val="75000"/>
                              </a:schemeClr>
                            </a:solidFill>
                            <a:latin typeface="Cambria Math"/>
                          </a:rPr>
                          <m:t>𝑛</m:t>
                        </m:r>
                      </m:e>
                    </m:acc>
                  </m:oMath>
                </a14:m>
                <a:r>
                  <a:rPr lang="en-US" sz="2700" dirty="0" smtClean="0">
                    <a:solidFill>
                      <a:schemeClr val="bg1">
                        <a:lumMod val="75000"/>
                      </a:schemeClr>
                    </a:solidFill>
                  </a:rPr>
                  <a:t> </a:t>
                </a:r>
              </a:p>
              <a:p>
                <a:r>
                  <a:rPr lang="en-US" sz="2700" dirty="0">
                    <a:solidFill>
                      <a:schemeClr val="bg1">
                        <a:lumMod val="75000"/>
                      </a:schemeClr>
                    </a:solidFill>
                  </a:rPr>
                  <a:t>c</a:t>
                </a:r>
                <a:r>
                  <a:rPr lang="en-US" sz="2700" dirty="0" smtClean="0">
                    <a:solidFill>
                      <a:schemeClr val="bg1">
                        <a:lumMod val="75000"/>
                      </a:schemeClr>
                    </a:solidFill>
                  </a:rPr>
                  <a:t>ompute surface heat flux, </a:t>
                </a:r>
                <a14:m>
                  <m:oMath xmlns:m="http://schemas.openxmlformats.org/officeDocument/2006/math">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rPr>
                          <m:t>𝑝𝑒𝑟𝑝</m:t>
                        </m:r>
                      </m:sub>
                    </m:sSub>
                  </m:oMath>
                </a14:m>
                <a:endParaRPr lang="en-US" sz="2700" dirty="0" smtClean="0">
                  <a:solidFill>
                    <a:schemeClr val="bg1">
                      <a:lumMod val="75000"/>
                    </a:schemeClr>
                  </a:solidFill>
                </a:endParaRPr>
              </a:p>
            </p:txBody>
          </p:sp>
        </mc:Choice>
        <mc:Fallback xmlns="">
          <p:sp>
            <p:nvSpPr>
              <p:cNvPr id="6" name="Content Placeholder 1"/>
              <p:cNvSpPr>
                <a:spLocks noGrp="1" noRot="1" noChangeAspect="1" noMove="1" noResize="1" noEditPoints="1" noAdjustHandles="1" noChangeArrowheads="1" noChangeShapeType="1" noTextEdit="1"/>
              </p:cNvSpPr>
              <p:nvPr>
                <p:ph idx="1"/>
              </p:nvPr>
            </p:nvSpPr>
            <p:spPr>
              <a:xfrm>
                <a:off x="76200" y="883920"/>
                <a:ext cx="6140450" cy="4057650"/>
              </a:xfrm>
              <a:blipFill rotWithShape="1">
                <a:blip r:embed="rId3"/>
                <a:stretch>
                  <a:fillRect l="-1192" t="-1952"/>
                </a:stretch>
              </a:blipFill>
            </p:spPr>
            <p:txBody>
              <a:bodyPr/>
              <a:lstStyle/>
              <a:p>
                <a:r>
                  <a:rPr lang="en-US">
                    <a:noFill/>
                  </a:rPr>
                  <a:t> </a:t>
                </a:r>
              </a:p>
            </p:txBody>
          </p:sp>
        </mc:Fallback>
      </mc:AlternateContent>
    </p:spTree>
    <p:extLst>
      <p:ext uri="{BB962C8B-B14F-4D97-AF65-F5344CB8AC3E}">
        <p14:creationId xmlns:p14="http://schemas.microsoft.com/office/powerpoint/2010/main" val="173301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6200" y="883920"/>
                <a:ext cx="6140450" cy="4057650"/>
              </a:xfrm>
            </p:spPr>
            <p:txBody>
              <a:bodyPr>
                <a:normAutofit fontScale="85000" lnSpcReduction="10000"/>
              </a:bodyPr>
              <a:lstStyle/>
              <a:p>
                <a:r>
                  <a:rPr lang="en-US" sz="2700" dirty="0" smtClean="0">
                    <a:solidFill>
                      <a:schemeClr val="bg1">
                        <a:lumMod val="75000"/>
                      </a:schemeClr>
                    </a:solidFill>
                  </a:rPr>
                  <a:t>compute equilibrium (</a:t>
                </a:r>
                <a:r>
                  <a:rPr lang="en-US" sz="2700" dirty="0" err="1" smtClean="0">
                    <a:solidFill>
                      <a:schemeClr val="bg1">
                        <a:lumMod val="75000"/>
                      </a:schemeClr>
                    </a:solidFill>
                  </a:rPr>
                  <a:t>I</a:t>
                </a:r>
                <a:r>
                  <a:rPr lang="en-US" sz="2700" baseline="-25000" dirty="0" err="1" smtClean="0">
                    <a:solidFill>
                      <a:schemeClr val="bg1">
                        <a:lumMod val="75000"/>
                      </a:schemeClr>
                    </a:solidFill>
                  </a:rPr>
                  <a:t>p</a:t>
                </a:r>
                <a:r>
                  <a:rPr lang="en-US" sz="2700" dirty="0" smtClean="0">
                    <a:solidFill>
                      <a:schemeClr val="bg1">
                        <a:lumMod val="75000"/>
                      </a:schemeClr>
                    </a:solidFill>
                  </a:rPr>
                  <a:t>, B</a:t>
                </a:r>
                <a:r>
                  <a:rPr lang="en-US" sz="2700" baseline="-25000" dirty="0" smtClean="0">
                    <a:solidFill>
                      <a:schemeClr val="bg1">
                        <a:lumMod val="75000"/>
                      </a:schemeClr>
                    </a:solidFill>
                  </a:rPr>
                  <a:t>T</a:t>
                </a:r>
                <a:r>
                  <a:rPr lang="en-US" sz="2700" dirty="0" smtClean="0">
                    <a:solidFill>
                      <a:schemeClr val="bg1">
                        <a:lumMod val="75000"/>
                      </a:schemeClr>
                    </a:solidFill>
                  </a:rPr>
                  <a:t>, P</a:t>
                </a:r>
                <a:r>
                  <a:rPr lang="en-US" sz="2700" baseline="-25000" dirty="0" smtClean="0">
                    <a:solidFill>
                      <a:schemeClr val="bg1">
                        <a:lumMod val="75000"/>
                      </a:schemeClr>
                    </a:solidFill>
                  </a:rPr>
                  <a:t>NBI</a:t>
                </a:r>
                <a:r>
                  <a:rPr lang="en-US" sz="2700" dirty="0" smtClean="0">
                    <a:solidFill>
                      <a:schemeClr val="bg1">
                        <a:lumMod val="75000"/>
                      </a:schemeClr>
                    </a:solidFill>
                  </a:rPr>
                  <a:t>)</a:t>
                </a:r>
              </a:p>
              <a:p>
                <a:r>
                  <a:rPr lang="en-US" sz="2700" dirty="0" smtClean="0">
                    <a:solidFill>
                      <a:schemeClr val="bg1">
                        <a:lumMod val="75000"/>
                      </a:schemeClr>
                    </a:solidFill>
                  </a:rPr>
                  <a:t>radiated power fraction</a:t>
                </a:r>
                <a:r>
                  <a:rPr lang="en-US" sz="2700" dirty="0">
                    <a:solidFill>
                      <a:schemeClr val="bg1">
                        <a:lumMod val="75000"/>
                      </a:schemeClr>
                    </a:solidFill>
                  </a:rPr>
                  <a:t> </a:t>
                </a:r>
                <a:r>
                  <a:rPr lang="en-US" sz="2700" dirty="0" smtClean="0">
                    <a:solidFill>
                      <a:schemeClr val="bg1">
                        <a:lumMod val="75000"/>
                      </a:schemeClr>
                    </a:solidFill>
                  </a:rPr>
                  <a:t>and power sharing between </a:t>
                </a:r>
                <a:r>
                  <a:rPr lang="en-US" sz="2700" dirty="0" err="1" smtClean="0">
                    <a:solidFill>
                      <a:schemeClr val="bg1">
                        <a:lumMod val="75000"/>
                      </a:schemeClr>
                    </a:solidFill>
                  </a:rPr>
                  <a:t>divertors</a:t>
                </a:r>
                <a:r>
                  <a:rPr lang="en-US" sz="2700" dirty="0" smtClean="0">
                    <a:solidFill>
                      <a:schemeClr val="bg1">
                        <a:lumMod val="75000"/>
                      </a:schemeClr>
                    </a:solidFill>
                  </a:rPr>
                  <a:t> assumed</a:t>
                </a:r>
              </a:p>
              <a:p>
                <a14:m>
                  <m:oMath xmlns:m="http://schemas.openxmlformats.org/officeDocument/2006/math">
                    <m:sSub>
                      <m:sSubPr>
                        <m:ctrlPr>
                          <a:rPr lang="en-US" sz="2700" i="1">
                            <a:solidFill>
                              <a:schemeClr val="bg1">
                                <a:lumMod val="75000"/>
                              </a:schemeClr>
                            </a:solidFill>
                            <a:latin typeface="Cambria Math"/>
                          </a:rPr>
                        </m:ctrlPr>
                      </m:sSubPr>
                      <m:e>
                        <m:r>
                          <a:rPr lang="en-US" sz="2700" i="1">
                            <a:solidFill>
                              <a:schemeClr val="bg1">
                                <a:lumMod val="75000"/>
                              </a:schemeClr>
                            </a:solidFill>
                            <a:latin typeface="Cambria Math"/>
                          </a:rPr>
                          <m:t>𝜆</m:t>
                        </m:r>
                      </m:e>
                      <m:sub>
                        <m:r>
                          <a:rPr lang="en-US" sz="2700" i="1">
                            <a:solidFill>
                              <a:schemeClr val="bg1">
                                <a:lumMod val="75000"/>
                              </a:schemeClr>
                            </a:solidFill>
                            <a:latin typeface="Cambria Math"/>
                          </a:rPr>
                          <m:t>𝑞</m:t>
                        </m:r>
                      </m:sub>
                    </m:sSub>
                  </m:oMath>
                </a14:m>
                <a:r>
                  <a:rPr lang="en-US" sz="2700" dirty="0" smtClean="0">
                    <a:solidFill>
                      <a:schemeClr val="bg1">
                        <a:lumMod val="75000"/>
                      </a:schemeClr>
                    </a:solidFill>
                  </a:rPr>
                  <a:t>assumed, defines upstream parallel heat flux, </a:t>
                </a:r>
                <a14:m>
                  <m:oMath xmlns:m="http://schemas.openxmlformats.org/officeDocument/2006/math">
                    <m:acc>
                      <m:accPr>
                        <m:chr m:val="⃗"/>
                        <m:ctrlPr>
                          <a:rPr lang="en-US" sz="2700" i="1">
                            <a:solidFill>
                              <a:schemeClr val="bg1">
                                <a:lumMod val="75000"/>
                              </a:schemeClr>
                            </a:solidFill>
                            <a:latin typeface="Cambria Math"/>
                          </a:rPr>
                        </m:ctrlPr>
                      </m:accPr>
                      <m:e>
                        <m:r>
                          <a:rPr lang="en-US" sz="2700" i="1">
                            <a:solidFill>
                              <a:schemeClr val="bg1">
                                <a:lumMod val="75000"/>
                              </a:schemeClr>
                            </a:solidFill>
                            <a:latin typeface="Cambria Math"/>
                          </a:rPr>
                          <m:t>𝑞</m:t>
                        </m:r>
                      </m:e>
                    </m:acc>
                    <m:r>
                      <a:rPr lang="en-US" sz="2700" b="0" i="1" smtClean="0">
                        <a:solidFill>
                          <a:schemeClr val="bg1">
                            <a:lumMod val="75000"/>
                          </a:schemeClr>
                        </a:solidFill>
                        <a:latin typeface="Cambria Math"/>
                      </a:rPr>
                      <m:t>=</m:t>
                    </m:r>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ea typeface="Cambria Math"/>
                          </a:rPr>
                          <m:t>∥</m:t>
                        </m:r>
                      </m:sub>
                    </m:sSub>
                    <m:f>
                      <m:fPr>
                        <m:type m:val="lin"/>
                        <m:ctrlPr>
                          <a:rPr lang="en-US" sz="2700" b="0" i="1" smtClean="0">
                            <a:solidFill>
                              <a:schemeClr val="bg1">
                                <a:lumMod val="75000"/>
                              </a:schemeClr>
                            </a:solidFill>
                            <a:latin typeface="Cambria Math"/>
                            <a:ea typeface="Cambria Math"/>
                          </a:rPr>
                        </m:ctrlPr>
                      </m:fPr>
                      <m:num>
                        <m:acc>
                          <m:accPr>
                            <m:chr m:val="⃗"/>
                            <m:ctrlPr>
                              <a:rPr lang="en-US" sz="2700" b="0" i="1" smtClean="0">
                                <a:solidFill>
                                  <a:schemeClr val="bg1">
                                    <a:lumMod val="75000"/>
                                  </a:schemeClr>
                                </a:solidFill>
                                <a:latin typeface="Cambria Math"/>
                                <a:ea typeface="Cambria Math"/>
                              </a:rPr>
                            </m:ctrlPr>
                          </m:accPr>
                          <m:e>
                            <m:r>
                              <a:rPr lang="en-US" sz="2700" b="0" i="1" smtClean="0">
                                <a:solidFill>
                                  <a:schemeClr val="bg1">
                                    <a:lumMod val="75000"/>
                                  </a:schemeClr>
                                </a:solidFill>
                                <a:latin typeface="Cambria Math"/>
                                <a:ea typeface="Cambria Math"/>
                              </a:rPr>
                              <m:t>𝐵</m:t>
                            </m:r>
                          </m:e>
                        </m:acc>
                      </m:num>
                      <m:den>
                        <m:r>
                          <a:rPr lang="en-US" sz="2700" b="0" i="1" smtClean="0">
                            <a:solidFill>
                              <a:schemeClr val="bg1">
                                <a:lumMod val="75000"/>
                              </a:schemeClr>
                            </a:solidFill>
                            <a:latin typeface="Cambria Math"/>
                            <a:ea typeface="Cambria Math"/>
                          </a:rPr>
                          <m:t>|</m:t>
                        </m:r>
                        <m:r>
                          <a:rPr lang="en-US" sz="2700" b="0" i="1" smtClean="0">
                            <a:solidFill>
                              <a:schemeClr val="bg1">
                                <a:lumMod val="75000"/>
                              </a:schemeClr>
                            </a:solidFill>
                            <a:latin typeface="Cambria Math"/>
                            <a:ea typeface="Cambria Math"/>
                          </a:rPr>
                          <m:t>𝐵</m:t>
                        </m:r>
                        <m:r>
                          <a:rPr lang="en-US" sz="2700" b="0" i="1" smtClean="0">
                            <a:solidFill>
                              <a:schemeClr val="bg1">
                                <a:lumMod val="75000"/>
                              </a:schemeClr>
                            </a:solidFill>
                            <a:latin typeface="Cambria Math"/>
                            <a:ea typeface="Cambria Math"/>
                          </a:rPr>
                          <m:t>|</m:t>
                        </m:r>
                      </m:den>
                    </m:f>
                  </m:oMath>
                </a14:m>
                <a:endParaRPr lang="en-US" sz="2700" baseline="-25000" dirty="0" smtClean="0"/>
              </a:p>
              <a:p>
                <a14:m>
                  <m:oMath xmlns:m="http://schemas.openxmlformats.org/officeDocument/2006/math">
                    <m:sSub>
                      <m:sSubPr>
                        <m:ctrlPr>
                          <a:rPr lang="en-US" sz="2700" b="0" i="1" smtClean="0">
                            <a:latin typeface="Cambria Math"/>
                          </a:rPr>
                        </m:ctrlPr>
                      </m:sSubPr>
                      <m:e>
                        <m:r>
                          <a:rPr lang="en-US" sz="2700" b="0" i="1" smtClean="0">
                            <a:latin typeface="Cambria Math"/>
                          </a:rPr>
                          <m:t>𝑞</m:t>
                        </m:r>
                      </m:e>
                      <m:sub>
                        <m:r>
                          <a:rPr lang="en-US" sz="2700" b="0" i="1" smtClean="0">
                            <a:latin typeface="Cambria Math"/>
                          </a:rPr>
                          <m:t>∥</m:t>
                        </m:r>
                      </m:sub>
                    </m:sSub>
                  </m:oMath>
                </a14:m>
                <a:r>
                  <a:rPr lang="en-US" sz="2700" dirty="0" smtClean="0"/>
                  <a:t> mapped from upstream to PFC surfaces</a:t>
                </a:r>
              </a:p>
              <a:p>
                <a:pPr lvl="1"/>
                <a:r>
                  <a:rPr lang="en-US" b="0" dirty="0" smtClean="0"/>
                  <a:t> </a:t>
                </a:r>
                <a14:m>
                  <m:oMath xmlns:m="http://schemas.openxmlformats.org/officeDocument/2006/math">
                    <m:r>
                      <a:rPr lang="en-US" b="0" i="0" smtClean="0">
                        <a:latin typeface="Cambria Math"/>
                      </a:rPr>
                      <m:t>𝛻</m:t>
                    </m:r>
                    <m:r>
                      <a:rPr lang="en-US" b="0" i="1" smtClean="0">
                        <a:latin typeface="Cambria Math"/>
                      </a:rPr>
                      <m:t>⋅</m:t>
                    </m:r>
                    <m:acc>
                      <m:accPr>
                        <m:chr m:val="⃗"/>
                        <m:ctrlPr>
                          <a:rPr lang="en-US" b="0" i="1" smtClean="0">
                            <a:latin typeface="Cambria Math"/>
                          </a:rPr>
                        </m:ctrlPr>
                      </m:accPr>
                      <m:e>
                        <m:r>
                          <a:rPr lang="en-US" b="0" i="1" smtClean="0">
                            <a:latin typeface="Cambria Math"/>
                          </a:rPr>
                          <m:t>𝑞</m:t>
                        </m:r>
                      </m:e>
                    </m:acc>
                    <m:r>
                      <a:rPr lang="en-US" b="0" i="1" smtClean="0">
                        <a:latin typeface="Cambria Math"/>
                      </a:rPr>
                      <m:t>=0</m:t>
                    </m:r>
                  </m:oMath>
                </a14:m>
                <a:r>
                  <a:rPr lang="en-US" dirty="0" smtClean="0"/>
                  <a:t> results in </a:t>
                </a:r>
                <a14:m>
                  <m:oMath xmlns:m="http://schemas.openxmlformats.org/officeDocument/2006/math">
                    <m:sSub>
                      <m:sSubPr>
                        <m:ctrlPr>
                          <a:rPr lang="en-US" b="0" i="1" smtClean="0">
                            <a:latin typeface="Cambria Math"/>
                          </a:rPr>
                        </m:ctrlPr>
                      </m:sSubPr>
                      <m:e>
                        <m:r>
                          <a:rPr lang="en-US" b="0" i="1" smtClean="0">
                            <a:latin typeface="Cambria Math"/>
                          </a:rPr>
                          <m:t>𝑞</m:t>
                        </m:r>
                      </m:e>
                      <m:sub>
                        <m:r>
                          <a:rPr lang="en-US" b="0" i="1" smtClean="0">
                            <a:latin typeface="Cambria Math"/>
                            <a:ea typeface="Cambria Math"/>
                          </a:rPr>
                          <m:t>∥</m:t>
                        </m:r>
                      </m:sub>
                    </m:sSub>
                    <m:r>
                      <a:rPr lang="en-US" b="0" i="1" smtClean="0">
                        <a:latin typeface="Cambria Math"/>
                        <a:ea typeface="Cambria Math"/>
                      </a:rPr>
                      <m:t>/</m:t>
                    </m:r>
                    <m:r>
                      <a:rPr lang="en-US" b="0" i="1" smtClean="0">
                        <a:latin typeface="Cambria Math"/>
                        <a:ea typeface="Cambria Math"/>
                      </a:rPr>
                      <m:t>𝐵</m:t>
                    </m:r>
                  </m:oMath>
                </a14:m>
                <a:r>
                  <a:rPr lang="en-US" dirty="0" smtClean="0"/>
                  <a:t> constant</a:t>
                </a:r>
              </a:p>
              <a:p>
                <a:r>
                  <a:rPr lang="en-US" sz="2700" dirty="0" smtClean="0">
                    <a:solidFill>
                      <a:schemeClr val="tx1"/>
                    </a:solidFill>
                  </a:rPr>
                  <a:t>diffusive spreading (</a:t>
                </a:r>
                <a14:m>
                  <m:oMath xmlns:m="http://schemas.openxmlformats.org/officeDocument/2006/math">
                    <m:r>
                      <a:rPr lang="en-US" sz="2700" i="1" dirty="0">
                        <a:solidFill>
                          <a:schemeClr val="tx1"/>
                        </a:solidFill>
                        <a:latin typeface="Cambria Math"/>
                      </a:rPr>
                      <m:t>𝑆</m:t>
                    </m:r>
                  </m:oMath>
                </a14:m>
                <a:r>
                  <a:rPr lang="en-US" sz="2700" dirty="0">
                    <a:solidFill>
                      <a:schemeClr val="tx1"/>
                    </a:solidFill>
                  </a:rPr>
                  <a:t>) into PFR </a:t>
                </a:r>
                <a:r>
                  <a:rPr lang="en-US" sz="2100" dirty="0">
                    <a:solidFill>
                      <a:schemeClr val="tx1"/>
                    </a:solidFill>
                  </a:rPr>
                  <a:t>(</a:t>
                </a:r>
                <a:r>
                  <a:rPr lang="en-US" sz="2100" dirty="0" err="1">
                    <a:solidFill>
                      <a:schemeClr val="tx1"/>
                    </a:solidFill>
                  </a:rPr>
                  <a:t>Eich</a:t>
                </a:r>
                <a:r>
                  <a:rPr lang="en-US" sz="2100" dirty="0">
                    <a:solidFill>
                      <a:schemeClr val="tx1"/>
                    </a:solidFill>
                  </a:rPr>
                  <a:t> model)</a:t>
                </a:r>
              </a:p>
              <a:p>
                <a:r>
                  <a:rPr lang="en-US" sz="2700" dirty="0" smtClean="0">
                    <a:solidFill>
                      <a:schemeClr val="bg1">
                        <a:lumMod val="75000"/>
                      </a:schemeClr>
                    </a:solidFill>
                  </a:rPr>
                  <a:t>find impact angle </a:t>
                </a:r>
                <a14:m>
                  <m:oMath xmlns:m="http://schemas.openxmlformats.org/officeDocument/2006/math">
                    <m:func>
                      <m:funcPr>
                        <m:ctrlPr>
                          <a:rPr lang="en-US" sz="2700" b="0" i="1" smtClean="0">
                            <a:solidFill>
                              <a:schemeClr val="bg1">
                                <a:lumMod val="75000"/>
                              </a:schemeClr>
                            </a:solidFill>
                            <a:latin typeface="Cambria Math"/>
                          </a:rPr>
                        </m:ctrlPr>
                      </m:funcPr>
                      <m:fName>
                        <m:r>
                          <m:rPr>
                            <m:sty m:val="p"/>
                          </m:rPr>
                          <a:rPr lang="en-US" sz="2700" b="0" i="0" smtClean="0">
                            <a:solidFill>
                              <a:schemeClr val="bg1">
                                <a:lumMod val="75000"/>
                              </a:schemeClr>
                            </a:solidFill>
                            <a:latin typeface="Cambria Math"/>
                          </a:rPr>
                          <m:t>sin</m:t>
                        </m:r>
                      </m:fName>
                      <m:e>
                        <m:r>
                          <a:rPr lang="en-US" sz="2700" b="0" i="1" smtClean="0">
                            <a:solidFill>
                              <a:schemeClr val="bg1">
                                <a:lumMod val="75000"/>
                              </a:schemeClr>
                            </a:solidFill>
                            <a:latin typeface="Cambria Math"/>
                          </a:rPr>
                          <m:t>𝛼</m:t>
                        </m:r>
                        <m:r>
                          <a:rPr lang="en-US" sz="2700" b="0" i="1" smtClean="0">
                            <a:solidFill>
                              <a:schemeClr val="bg1">
                                <a:lumMod val="75000"/>
                              </a:schemeClr>
                            </a:solidFill>
                            <a:latin typeface="Cambria Math"/>
                          </a:rPr>
                          <m:t>=</m:t>
                        </m:r>
                        <m:acc>
                          <m:accPr>
                            <m:chr m:val="⃗"/>
                            <m:ctrlPr>
                              <a:rPr lang="en-US" sz="2700" b="0" i="1" smtClean="0">
                                <a:solidFill>
                                  <a:schemeClr val="bg1">
                                    <a:lumMod val="75000"/>
                                  </a:schemeClr>
                                </a:solidFill>
                                <a:latin typeface="Cambria Math"/>
                              </a:rPr>
                            </m:ctrlPr>
                          </m:accPr>
                          <m:e>
                            <m:r>
                              <a:rPr lang="en-US" sz="2700" b="0" i="1" smtClean="0">
                                <a:solidFill>
                                  <a:schemeClr val="bg1">
                                    <a:lumMod val="75000"/>
                                  </a:schemeClr>
                                </a:solidFill>
                                <a:latin typeface="Cambria Math"/>
                              </a:rPr>
                              <m:t>𝐵</m:t>
                            </m:r>
                          </m:e>
                        </m:acc>
                        <m:r>
                          <a:rPr lang="en-US" sz="2700" b="0" i="1" smtClean="0">
                            <a:solidFill>
                              <a:schemeClr val="bg1">
                                <a:lumMod val="75000"/>
                              </a:schemeClr>
                            </a:solidFill>
                            <a:latin typeface="Cambria Math"/>
                          </a:rPr>
                          <m:t> </m:t>
                        </m:r>
                      </m:e>
                    </m:func>
                    <m:r>
                      <a:rPr lang="en-US" sz="2700" b="0" i="1" smtClean="0">
                        <a:solidFill>
                          <a:schemeClr val="bg1">
                            <a:lumMod val="75000"/>
                          </a:schemeClr>
                        </a:solidFill>
                        <a:latin typeface="Cambria Math"/>
                      </a:rPr>
                      <m:t>⋅</m:t>
                    </m:r>
                    <m:acc>
                      <m:accPr>
                        <m:chr m:val="⃗"/>
                        <m:ctrlPr>
                          <a:rPr lang="en-US" sz="2700" b="0" i="1" smtClean="0">
                            <a:solidFill>
                              <a:schemeClr val="bg1">
                                <a:lumMod val="75000"/>
                              </a:schemeClr>
                            </a:solidFill>
                            <a:latin typeface="Cambria Math"/>
                          </a:rPr>
                        </m:ctrlPr>
                      </m:accPr>
                      <m:e>
                        <m:r>
                          <a:rPr lang="en-US" sz="2700" b="0" i="1" smtClean="0">
                            <a:solidFill>
                              <a:schemeClr val="bg1">
                                <a:lumMod val="75000"/>
                              </a:schemeClr>
                            </a:solidFill>
                            <a:latin typeface="Cambria Math"/>
                          </a:rPr>
                          <m:t>𝑛</m:t>
                        </m:r>
                      </m:e>
                    </m:acc>
                  </m:oMath>
                </a14:m>
                <a:r>
                  <a:rPr lang="en-US" sz="2700" dirty="0" smtClean="0">
                    <a:solidFill>
                      <a:schemeClr val="bg1">
                        <a:lumMod val="75000"/>
                      </a:schemeClr>
                    </a:solidFill>
                  </a:rPr>
                  <a:t> </a:t>
                </a:r>
              </a:p>
              <a:p>
                <a:r>
                  <a:rPr lang="en-US" sz="2700" dirty="0">
                    <a:solidFill>
                      <a:schemeClr val="bg1">
                        <a:lumMod val="75000"/>
                      </a:schemeClr>
                    </a:solidFill>
                  </a:rPr>
                  <a:t>c</a:t>
                </a:r>
                <a:r>
                  <a:rPr lang="en-US" sz="2700" dirty="0" smtClean="0">
                    <a:solidFill>
                      <a:schemeClr val="bg1">
                        <a:lumMod val="75000"/>
                      </a:schemeClr>
                    </a:solidFill>
                  </a:rPr>
                  <a:t>ompute surface heat flux, </a:t>
                </a:r>
                <a14:m>
                  <m:oMath xmlns:m="http://schemas.openxmlformats.org/officeDocument/2006/math">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rPr>
                          <m:t>𝑝𝑒𝑟𝑝</m:t>
                        </m:r>
                      </m:sub>
                    </m:sSub>
                  </m:oMath>
                </a14:m>
                <a:endParaRPr lang="en-US" sz="2700" dirty="0" smtClean="0">
                  <a:solidFill>
                    <a:schemeClr val="bg1">
                      <a:lumMod val="75000"/>
                    </a:schemeClr>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6200" y="883920"/>
                <a:ext cx="6140450" cy="4057650"/>
              </a:xfrm>
              <a:blipFill rotWithShape="1">
                <a:blip r:embed="rId2"/>
                <a:stretch>
                  <a:fillRect l="-1192" t="-195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Example of Workflow</a:t>
            </a:r>
            <a:endParaRPr lang="en-US" dirty="0"/>
          </a:p>
        </p:txBody>
      </p:sp>
      <p:grpSp>
        <p:nvGrpSpPr>
          <p:cNvPr id="5" name="Group 4"/>
          <p:cNvGrpSpPr/>
          <p:nvPr/>
        </p:nvGrpSpPr>
        <p:grpSpPr>
          <a:xfrm>
            <a:off x="6104656" y="825499"/>
            <a:ext cx="2652629" cy="3994151"/>
            <a:chOff x="-779462" y="-1555751"/>
            <a:chExt cx="2652629" cy="3994151"/>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62" y="-1555751"/>
              <a:ext cx="2646362" cy="2015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126" y="444500"/>
              <a:ext cx="2619293" cy="199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650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95350"/>
            <a:ext cx="8991600" cy="4057650"/>
          </a:xfrm>
        </p:spPr>
        <p:txBody>
          <a:bodyPr>
            <a:normAutofit fontScale="77500" lnSpcReduction="20000"/>
          </a:bodyPr>
          <a:lstStyle/>
          <a:p>
            <a:r>
              <a:rPr lang="en-US" dirty="0"/>
              <a:t>h</a:t>
            </a:r>
            <a:r>
              <a:rPr lang="en-US" dirty="0" smtClean="0"/>
              <a:t>ow will </a:t>
            </a:r>
            <a:r>
              <a:rPr lang="en-US" dirty="0"/>
              <a:t>NSTX-U </a:t>
            </a:r>
            <a:r>
              <a:rPr lang="en-US" dirty="0" smtClean="0"/>
              <a:t>address critical </a:t>
            </a:r>
            <a:r>
              <a:rPr lang="en-US" dirty="0"/>
              <a:t>issues in fusion </a:t>
            </a:r>
            <a:r>
              <a:rPr lang="en-US" dirty="0" smtClean="0"/>
              <a:t>science?</a:t>
            </a:r>
          </a:p>
          <a:p>
            <a:pPr lvl="1"/>
            <a:r>
              <a:rPr lang="en-US" dirty="0"/>
              <a:t>i</a:t>
            </a:r>
            <a:r>
              <a:rPr lang="en-US" dirty="0" smtClean="0"/>
              <a:t>ntroduce the </a:t>
            </a:r>
            <a:r>
              <a:rPr lang="en-US" dirty="0" smtClean="0">
                <a:hlinkClick r:id="rId2"/>
              </a:rPr>
              <a:t>2015 PMI Workshop PRDs</a:t>
            </a:r>
            <a:r>
              <a:rPr lang="en-US" dirty="0" smtClean="0"/>
              <a:t> and show NSTX-U alignment </a:t>
            </a:r>
          </a:p>
          <a:p>
            <a:r>
              <a:rPr lang="en-US" dirty="0" smtClean="0"/>
              <a:t>what is the medium-term research vision (2020-2025)?</a:t>
            </a:r>
          </a:p>
          <a:p>
            <a:pPr lvl="1"/>
            <a:r>
              <a:rPr lang="en-US" dirty="0" smtClean="0"/>
              <a:t>validation </a:t>
            </a:r>
            <a:r>
              <a:rPr lang="en-US" dirty="0"/>
              <a:t>of heat exhaust and halo current </a:t>
            </a:r>
            <a:r>
              <a:rPr lang="en-US" dirty="0" smtClean="0"/>
              <a:t>models used in Recovery </a:t>
            </a:r>
          </a:p>
          <a:p>
            <a:pPr lvl="2"/>
            <a:r>
              <a:rPr lang="en-US" dirty="0" smtClean="0"/>
              <a:t>enable </a:t>
            </a:r>
            <a:r>
              <a:rPr lang="en-US" dirty="0"/>
              <a:t>new </a:t>
            </a:r>
            <a:r>
              <a:rPr lang="en-US" dirty="0" err="1"/>
              <a:t>cryopump</a:t>
            </a:r>
            <a:r>
              <a:rPr lang="en-US" dirty="0"/>
              <a:t> </a:t>
            </a:r>
            <a:r>
              <a:rPr lang="en-US" dirty="0" smtClean="0"/>
              <a:t>PFC </a:t>
            </a:r>
            <a:r>
              <a:rPr lang="en-US" dirty="0"/>
              <a:t>design work and future high-Z </a:t>
            </a:r>
            <a:r>
              <a:rPr lang="en-US" dirty="0" smtClean="0"/>
              <a:t>enhancements</a:t>
            </a:r>
            <a:endParaRPr lang="en-US" dirty="0"/>
          </a:p>
          <a:p>
            <a:pPr lvl="1"/>
            <a:r>
              <a:rPr lang="en-US" dirty="0"/>
              <a:t>vigorous study of </a:t>
            </a:r>
            <a:r>
              <a:rPr lang="en-US" dirty="0" smtClean="0"/>
              <a:t>dissipative </a:t>
            </a:r>
            <a:r>
              <a:rPr lang="en-US" dirty="0" err="1" smtClean="0"/>
              <a:t>divertors</a:t>
            </a:r>
            <a:r>
              <a:rPr lang="en-US" dirty="0" smtClean="0"/>
              <a:t> </a:t>
            </a:r>
            <a:r>
              <a:rPr lang="en-US" dirty="0"/>
              <a:t>(conventional, X-div, snowflake, etc.)</a:t>
            </a:r>
          </a:p>
          <a:p>
            <a:pPr lvl="1"/>
            <a:r>
              <a:rPr lang="en-US" dirty="0"/>
              <a:t>exploitation of the (planned) </a:t>
            </a:r>
            <a:r>
              <a:rPr lang="en-US" dirty="0" err="1"/>
              <a:t>cryopump</a:t>
            </a:r>
            <a:r>
              <a:rPr lang="en-US" dirty="0"/>
              <a:t> as one of multiple particle control </a:t>
            </a:r>
            <a:r>
              <a:rPr lang="en-US" dirty="0" smtClean="0"/>
              <a:t>tools </a:t>
            </a:r>
          </a:p>
          <a:p>
            <a:r>
              <a:rPr lang="en-US" dirty="0" smtClean="0"/>
              <a:t>how will NSTX-U be world leading in boundary physics in when operations resume in 2020?</a:t>
            </a:r>
          </a:p>
          <a:p>
            <a:pPr lvl="1"/>
            <a:r>
              <a:rPr lang="en-US" dirty="0" smtClean="0"/>
              <a:t>MAST-U programmatic decisions emphasize boundary physics</a:t>
            </a:r>
          </a:p>
          <a:p>
            <a:pPr lvl="1"/>
            <a:r>
              <a:rPr lang="en-US" dirty="0" smtClean="0"/>
              <a:t>NSTX-U provides a crucial complementary facility to confirm physics, empirical </a:t>
            </a:r>
            <a:r>
              <a:rPr lang="en-US" dirty="0" err="1" smtClean="0"/>
              <a:t>scalings</a:t>
            </a:r>
            <a:r>
              <a:rPr lang="en-US" dirty="0" smtClean="0"/>
              <a:t> and optimize core-edge integration</a:t>
            </a:r>
          </a:p>
          <a:p>
            <a:r>
              <a:rPr lang="en-US" dirty="0"/>
              <a:t>b</a:t>
            </a:r>
            <a:r>
              <a:rPr lang="en-US" dirty="0" smtClean="0"/>
              <a:t>riefly discuss high-Z, longer term covered </a:t>
            </a:r>
            <a:r>
              <a:rPr lang="en-US" dirty="0"/>
              <a:t>by M. </a:t>
            </a:r>
            <a:r>
              <a:rPr lang="en-US" dirty="0" err="1"/>
              <a:t>Jaworski</a:t>
            </a:r>
            <a:endParaRPr lang="en-US" dirty="0" smtClean="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20023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Workflow</a:t>
            </a:r>
            <a:endParaRPr lang="en-US" dirty="0"/>
          </a:p>
        </p:txBody>
      </p:sp>
      <p:grpSp>
        <p:nvGrpSpPr>
          <p:cNvPr id="6" name="Group 5"/>
          <p:cNvGrpSpPr/>
          <p:nvPr/>
        </p:nvGrpSpPr>
        <p:grpSpPr>
          <a:xfrm>
            <a:off x="6221941" y="829629"/>
            <a:ext cx="2544869" cy="4016593"/>
            <a:chOff x="2027131" y="-1566861"/>
            <a:chExt cx="2544869" cy="4016593"/>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131" y="-1566861"/>
              <a:ext cx="2528040" cy="201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0" y="431802"/>
              <a:ext cx="2540000" cy="201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8" name="Content Placeholder 1"/>
              <p:cNvSpPr>
                <a:spLocks noGrp="1"/>
              </p:cNvSpPr>
              <p:nvPr>
                <p:ph idx="1"/>
              </p:nvPr>
            </p:nvSpPr>
            <p:spPr>
              <a:xfrm>
                <a:off x="76200" y="883920"/>
                <a:ext cx="6140450" cy="4057650"/>
              </a:xfrm>
            </p:spPr>
            <p:txBody>
              <a:bodyPr>
                <a:normAutofit fontScale="85000" lnSpcReduction="10000"/>
              </a:bodyPr>
              <a:lstStyle/>
              <a:p>
                <a:r>
                  <a:rPr lang="en-US" sz="2700" dirty="0" smtClean="0">
                    <a:solidFill>
                      <a:schemeClr val="bg1">
                        <a:lumMod val="75000"/>
                      </a:schemeClr>
                    </a:solidFill>
                  </a:rPr>
                  <a:t>compute equilibrium (</a:t>
                </a:r>
                <a:r>
                  <a:rPr lang="en-US" sz="2700" dirty="0" err="1" smtClean="0">
                    <a:solidFill>
                      <a:schemeClr val="bg1">
                        <a:lumMod val="75000"/>
                      </a:schemeClr>
                    </a:solidFill>
                  </a:rPr>
                  <a:t>I</a:t>
                </a:r>
                <a:r>
                  <a:rPr lang="en-US" sz="2700" baseline="-25000" dirty="0" err="1" smtClean="0">
                    <a:solidFill>
                      <a:schemeClr val="bg1">
                        <a:lumMod val="75000"/>
                      </a:schemeClr>
                    </a:solidFill>
                  </a:rPr>
                  <a:t>p</a:t>
                </a:r>
                <a:r>
                  <a:rPr lang="en-US" sz="2700" dirty="0" smtClean="0">
                    <a:solidFill>
                      <a:schemeClr val="bg1">
                        <a:lumMod val="75000"/>
                      </a:schemeClr>
                    </a:solidFill>
                  </a:rPr>
                  <a:t>, B</a:t>
                </a:r>
                <a:r>
                  <a:rPr lang="en-US" sz="2700" baseline="-25000" dirty="0" smtClean="0">
                    <a:solidFill>
                      <a:schemeClr val="bg1">
                        <a:lumMod val="75000"/>
                      </a:schemeClr>
                    </a:solidFill>
                  </a:rPr>
                  <a:t>T</a:t>
                </a:r>
                <a:r>
                  <a:rPr lang="en-US" sz="2700" dirty="0" smtClean="0">
                    <a:solidFill>
                      <a:schemeClr val="bg1">
                        <a:lumMod val="75000"/>
                      </a:schemeClr>
                    </a:solidFill>
                  </a:rPr>
                  <a:t>, P</a:t>
                </a:r>
                <a:r>
                  <a:rPr lang="en-US" sz="2700" baseline="-25000" dirty="0" smtClean="0">
                    <a:solidFill>
                      <a:schemeClr val="bg1">
                        <a:lumMod val="75000"/>
                      </a:schemeClr>
                    </a:solidFill>
                  </a:rPr>
                  <a:t>NBI</a:t>
                </a:r>
                <a:r>
                  <a:rPr lang="en-US" sz="2700" dirty="0" smtClean="0">
                    <a:solidFill>
                      <a:schemeClr val="bg1">
                        <a:lumMod val="75000"/>
                      </a:schemeClr>
                    </a:solidFill>
                  </a:rPr>
                  <a:t>)</a:t>
                </a:r>
              </a:p>
              <a:p>
                <a:r>
                  <a:rPr lang="en-US" sz="2700" dirty="0" smtClean="0">
                    <a:solidFill>
                      <a:schemeClr val="bg1">
                        <a:lumMod val="75000"/>
                      </a:schemeClr>
                    </a:solidFill>
                  </a:rPr>
                  <a:t>radiated power fraction</a:t>
                </a:r>
                <a:r>
                  <a:rPr lang="en-US" sz="2700" dirty="0">
                    <a:solidFill>
                      <a:schemeClr val="bg1">
                        <a:lumMod val="75000"/>
                      </a:schemeClr>
                    </a:solidFill>
                  </a:rPr>
                  <a:t> </a:t>
                </a:r>
                <a:r>
                  <a:rPr lang="en-US" sz="2700" dirty="0" smtClean="0">
                    <a:solidFill>
                      <a:schemeClr val="bg1">
                        <a:lumMod val="75000"/>
                      </a:schemeClr>
                    </a:solidFill>
                  </a:rPr>
                  <a:t>and power sharing between </a:t>
                </a:r>
                <a:r>
                  <a:rPr lang="en-US" sz="2700" dirty="0" err="1" smtClean="0">
                    <a:solidFill>
                      <a:schemeClr val="bg1">
                        <a:lumMod val="75000"/>
                      </a:schemeClr>
                    </a:solidFill>
                  </a:rPr>
                  <a:t>divertors</a:t>
                </a:r>
                <a:r>
                  <a:rPr lang="en-US" sz="2700" dirty="0" smtClean="0">
                    <a:solidFill>
                      <a:schemeClr val="bg1">
                        <a:lumMod val="75000"/>
                      </a:schemeClr>
                    </a:solidFill>
                  </a:rPr>
                  <a:t> assumed</a:t>
                </a:r>
              </a:p>
              <a:p>
                <a14:m>
                  <m:oMath xmlns:m="http://schemas.openxmlformats.org/officeDocument/2006/math">
                    <m:sSub>
                      <m:sSubPr>
                        <m:ctrlPr>
                          <a:rPr lang="en-US" sz="2700" i="1">
                            <a:solidFill>
                              <a:schemeClr val="bg1">
                                <a:lumMod val="75000"/>
                              </a:schemeClr>
                            </a:solidFill>
                            <a:latin typeface="Cambria Math"/>
                          </a:rPr>
                        </m:ctrlPr>
                      </m:sSubPr>
                      <m:e>
                        <m:r>
                          <a:rPr lang="en-US" sz="2700" i="1">
                            <a:solidFill>
                              <a:schemeClr val="bg1">
                                <a:lumMod val="75000"/>
                              </a:schemeClr>
                            </a:solidFill>
                            <a:latin typeface="Cambria Math"/>
                          </a:rPr>
                          <m:t>𝜆</m:t>
                        </m:r>
                      </m:e>
                      <m:sub>
                        <m:r>
                          <a:rPr lang="en-US" sz="2700" i="1">
                            <a:solidFill>
                              <a:schemeClr val="bg1">
                                <a:lumMod val="75000"/>
                              </a:schemeClr>
                            </a:solidFill>
                            <a:latin typeface="Cambria Math"/>
                          </a:rPr>
                          <m:t>𝑞</m:t>
                        </m:r>
                      </m:sub>
                    </m:sSub>
                  </m:oMath>
                </a14:m>
                <a:r>
                  <a:rPr lang="en-US" sz="2700" dirty="0" smtClean="0">
                    <a:solidFill>
                      <a:schemeClr val="bg1">
                        <a:lumMod val="75000"/>
                      </a:schemeClr>
                    </a:solidFill>
                  </a:rPr>
                  <a:t>assumed, defines upstream parallel heat flux, </a:t>
                </a:r>
                <a14:m>
                  <m:oMath xmlns:m="http://schemas.openxmlformats.org/officeDocument/2006/math">
                    <m:acc>
                      <m:accPr>
                        <m:chr m:val="⃗"/>
                        <m:ctrlPr>
                          <a:rPr lang="en-US" sz="2700" i="1">
                            <a:solidFill>
                              <a:schemeClr val="bg1">
                                <a:lumMod val="75000"/>
                              </a:schemeClr>
                            </a:solidFill>
                            <a:latin typeface="Cambria Math"/>
                          </a:rPr>
                        </m:ctrlPr>
                      </m:accPr>
                      <m:e>
                        <m:r>
                          <a:rPr lang="en-US" sz="2700" i="1">
                            <a:solidFill>
                              <a:schemeClr val="bg1">
                                <a:lumMod val="75000"/>
                              </a:schemeClr>
                            </a:solidFill>
                            <a:latin typeface="Cambria Math"/>
                          </a:rPr>
                          <m:t>𝑞</m:t>
                        </m:r>
                      </m:e>
                    </m:acc>
                    <m:r>
                      <a:rPr lang="en-US" sz="2700" b="0" i="1" smtClean="0">
                        <a:solidFill>
                          <a:schemeClr val="bg1">
                            <a:lumMod val="75000"/>
                          </a:schemeClr>
                        </a:solidFill>
                        <a:latin typeface="Cambria Math"/>
                      </a:rPr>
                      <m:t>=</m:t>
                    </m:r>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ea typeface="Cambria Math"/>
                          </a:rPr>
                          <m:t>∥</m:t>
                        </m:r>
                      </m:sub>
                    </m:sSub>
                    <m:f>
                      <m:fPr>
                        <m:type m:val="lin"/>
                        <m:ctrlPr>
                          <a:rPr lang="en-US" sz="2700" b="0" i="1" smtClean="0">
                            <a:solidFill>
                              <a:schemeClr val="bg1">
                                <a:lumMod val="75000"/>
                              </a:schemeClr>
                            </a:solidFill>
                            <a:latin typeface="Cambria Math"/>
                            <a:ea typeface="Cambria Math"/>
                          </a:rPr>
                        </m:ctrlPr>
                      </m:fPr>
                      <m:num>
                        <m:acc>
                          <m:accPr>
                            <m:chr m:val="⃗"/>
                            <m:ctrlPr>
                              <a:rPr lang="en-US" sz="2700" b="0" i="1" smtClean="0">
                                <a:solidFill>
                                  <a:schemeClr val="bg1">
                                    <a:lumMod val="75000"/>
                                  </a:schemeClr>
                                </a:solidFill>
                                <a:latin typeface="Cambria Math"/>
                                <a:ea typeface="Cambria Math"/>
                              </a:rPr>
                            </m:ctrlPr>
                          </m:accPr>
                          <m:e>
                            <m:r>
                              <a:rPr lang="en-US" sz="2700" b="0" i="1" smtClean="0">
                                <a:solidFill>
                                  <a:schemeClr val="bg1">
                                    <a:lumMod val="75000"/>
                                  </a:schemeClr>
                                </a:solidFill>
                                <a:latin typeface="Cambria Math"/>
                                <a:ea typeface="Cambria Math"/>
                              </a:rPr>
                              <m:t>𝐵</m:t>
                            </m:r>
                          </m:e>
                        </m:acc>
                      </m:num>
                      <m:den>
                        <m:r>
                          <a:rPr lang="en-US" sz="2700" b="0" i="1" smtClean="0">
                            <a:solidFill>
                              <a:schemeClr val="bg1">
                                <a:lumMod val="75000"/>
                              </a:schemeClr>
                            </a:solidFill>
                            <a:latin typeface="Cambria Math"/>
                            <a:ea typeface="Cambria Math"/>
                          </a:rPr>
                          <m:t>|</m:t>
                        </m:r>
                        <m:r>
                          <a:rPr lang="en-US" sz="2700" b="0" i="1" smtClean="0">
                            <a:solidFill>
                              <a:schemeClr val="bg1">
                                <a:lumMod val="75000"/>
                              </a:schemeClr>
                            </a:solidFill>
                            <a:latin typeface="Cambria Math"/>
                            <a:ea typeface="Cambria Math"/>
                          </a:rPr>
                          <m:t>𝐵</m:t>
                        </m:r>
                        <m:r>
                          <a:rPr lang="en-US" sz="2700" b="0" i="1" smtClean="0">
                            <a:solidFill>
                              <a:schemeClr val="bg1">
                                <a:lumMod val="75000"/>
                              </a:schemeClr>
                            </a:solidFill>
                            <a:latin typeface="Cambria Math"/>
                            <a:ea typeface="Cambria Math"/>
                          </a:rPr>
                          <m:t>|</m:t>
                        </m:r>
                      </m:den>
                    </m:f>
                  </m:oMath>
                </a14:m>
                <a:endParaRPr lang="en-US" sz="2700" baseline="-25000" dirty="0" smtClean="0"/>
              </a:p>
              <a:p>
                <a14:m>
                  <m:oMath xmlns:m="http://schemas.openxmlformats.org/officeDocument/2006/math">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rPr>
                          <m:t>∥</m:t>
                        </m:r>
                      </m:sub>
                    </m:sSub>
                  </m:oMath>
                </a14:m>
                <a:r>
                  <a:rPr lang="en-US" sz="2700" dirty="0" smtClean="0">
                    <a:solidFill>
                      <a:schemeClr val="bg1">
                        <a:lumMod val="75000"/>
                      </a:schemeClr>
                    </a:solidFill>
                  </a:rPr>
                  <a:t> mapped from upstream to PFC surfaces</a:t>
                </a:r>
              </a:p>
              <a:p>
                <a:pPr lvl="1"/>
                <a:r>
                  <a:rPr lang="en-US" b="0" dirty="0" smtClean="0">
                    <a:solidFill>
                      <a:schemeClr val="bg1">
                        <a:lumMod val="75000"/>
                      </a:schemeClr>
                    </a:solidFill>
                  </a:rPr>
                  <a:t> </a:t>
                </a:r>
                <a14:m>
                  <m:oMath xmlns:m="http://schemas.openxmlformats.org/officeDocument/2006/math">
                    <m:r>
                      <a:rPr lang="en-US" b="0" i="0" smtClean="0">
                        <a:solidFill>
                          <a:schemeClr val="bg1">
                            <a:lumMod val="75000"/>
                          </a:schemeClr>
                        </a:solidFill>
                        <a:latin typeface="Cambria Math"/>
                      </a:rPr>
                      <m:t>𝛻</m:t>
                    </m:r>
                    <m:r>
                      <a:rPr lang="en-US" b="0" i="1" smtClean="0">
                        <a:solidFill>
                          <a:schemeClr val="bg1">
                            <a:lumMod val="75000"/>
                          </a:schemeClr>
                        </a:solidFill>
                        <a:latin typeface="Cambria Math"/>
                      </a:rPr>
                      <m:t>⋅</m:t>
                    </m:r>
                    <m:acc>
                      <m:accPr>
                        <m:chr m:val="⃗"/>
                        <m:ctrlPr>
                          <a:rPr lang="en-US" b="0" i="1" smtClean="0">
                            <a:solidFill>
                              <a:schemeClr val="bg1">
                                <a:lumMod val="75000"/>
                              </a:schemeClr>
                            </a:solidFill>
                            <a:latin typeface="Cambria Math"/>
                          </a:rPr>
                        </m:ctrlPr>
                      </m:accPr>
                      <m:e>
                        <m:r>
                          <a:rPr lang="en-US" b="0" i="1" smtClean="0">
                            <a:solidFill>
                              <a:schemeClr val="bg1">
                                <a:lumMod val="75000"/>
                              </a:schemeClr>
                            </a:solidFill>
                            <a:latin typeface="Cambria Math"/>
                          </a:rPr>
                          <m:t>𝑞</m:t>
                        </m:r>
                      </m:e>
                    </m:acc>
                    <m:r>
                      <a:rPr lang="en-US" b="0" i="1" smtClean="0">
                        <a:solidFill>
                          <a:schemeClr val="bg1">
                            <a:lumMod val="75000"/>
                          </a:schemeClr>
                        </a:solidFill>
                        <a:latin typeface="Cambria Math"/>
                      </a:rPr>
                      <m:t>=0</m:t>
                    </m:r>
                  </m:oMath>
                </a14:m>
                <a:r>
                  <a:rPr lang="en-US" dirty="0" smtClean="0">
                    <a:solidFill>
                      <a:schemeClr val="bg1">
                        <a:lumMod val="75000"/>
                      </a:schemeClr>
                    </a:solidFill>
                  </a:rPr>
                  <a:t> results in </a:t>
                </a:r>
                <a14:m>
                  <m:oMath xmlns:m="http://schemas.openxmlformats.org/officeDocument/2006/math">
                    <m:sSub>
                      <m:sSubPr>
                        <m:ctrlPr>
                          <a:rPr lang="en-US" b="0" i="1" smtClean="0">
                            <a:solidFill>
                              <a:schemeClr val="bg1">
                                <a:lumMod val="75000"/>
                              </a:schemeClr>
                            </a:solidFill>
                            <a:latin typeface="Cambria Math"/>
                          </a:rPr>
                        </m:ctrlPr>
                      </m:sSubPr>
                      <m:e>
                        <m:r>
                          <a:rPr lang="en-US" b="0" i="1" smtClean="0">
                            <a:solidFill>
                              <a:schemeClr val="bg1">
                                <a:lumMod val="75000"/>
                              </a:schemeClr>
                            </a:solidFill>
                            <a:latin typeface="Cambria Math"/>
                          </a:rPr>
                          <m:t>𝑞</m:t>
                        </m:r>
                      </m:e>
                      <m:sub>
                        <m:r>
                          <a:rPr lang="en-US" b="0" i="1" smtClean="0">
                            <a:solidFill>
                              <a:schemeClr val="bg1">
                                <a:lumMod val="75000"/>
                              </a:schemeClr>
                            </a:solidFill>
                            <a:latin typeface="Cambria Math"/>
                            <a:ea typeface="Cambria Math"/>
                          </a:rPr>
                          <m:t>∥</m:t>
                        </m:r>
                      </m:sub>
                    </m:sSub>
                    <m:r>
                      <a:rPr lang="en-US" b="0" i="1" smtClean="0">
                        <a:solidFill>
                          <a:schemeClr val="bg1">
                            <a:lumMod val="75000"/>
                          </a:schemeClr>
                        </a:solidFill>
                        <a:latin typeface="Cambria Math"/>
                        <a:ea typeface="Cambria Math"/>
                      </a:rPr>
                      <m:t>/</m:t>
                    </m:r>
                    <m:r>
                      <a:rPr lang="en-US" b="0" i="1" smtClean="0">
                        <a:solidFill>
                          <a:schemeClr val="bg1">
                            <a:lumMod val="75000"/>
                          </a:schemeClr>
                        </a:solidFill>
                        <a:latin typeface="Cambria Math"/>
                        <a:ea typeface="Cambria Math"/>
                      </a:rPr>
                      <m:t>𝐵</m:t>
                    </m:r>
                  </m:oMath>
                </a14:m>
                <a:r>
                  <a:rPr lang="en-US" dirty="0" smtClean="0">
                    <a:solidFill>
                      <a:schemeClr val="bg1">
                        <a:lumMod val="75000"/>
                      </a:schemeClr>
                    </a:solidFill>
                  </a:rPr>
                  <a:t> constant</a:t>
                </a:r>
              </a:p>
              <a:p>
                <a:r>
                  <a:rPr lang="en-US" sz="2700" dirty="0" smtClean="0">
                    <a:solidFill>
                      <a:schemeClr val="bg1">
                        <a:lumMod val="75000"/>
                      </a:schemeClr>
                    </a:solidFill>
                  </a:rPr>
                  <a:t>diffusive spreading (</a:t>
                </a:r>
                <a14:m>
                  <m:oMath xmlns:m="http://schemas.openxmlformats.org/officeDocument/2006/math">
                    <m:r>
                      <a:rPr lang="en-US" sz="2700" i="1" dirty="0" smtClean="0">
                        <a:solidFill>
                          <a:schemeClr val="bg1">
                            <a:lumMod val="75000"/>
                          </a:schemeClr>
                        </a:solidFill>
                        <a:latin typeface="Cambria Math"/>
                      </a:rPr>
                      <m:t>𝑆</m:t>
                    </m:r>
                  </m:oMath>
                </a14:m>
                <a:r>
                  <a:rPr lang="en-US" sz="2700" dirty="0" smtClean="0">
                    <a:solidFill>
                      <a:schemeClr val="bg1">
                        <a:lumMod val="75000"/>
                      </a:schemeClr>
                    </a:solidFill>
                  </a:rPr>
                  <a:t>) into PFR </a:t>
                </a:r>
                <a:r>
                  <a:rPr lang="en-US" sz="2100" dirty="0" smtClean="0">
                    <a:solidFill>
                      <a:schemeClr val="bg1">
                        <a:lumMod val="75000"/>
                      </a:schemeClr>
                    </a:solidFill>
                  </a:rPr>
                  <a:t>(</a:t>
                </a:r>
                <a:r>
                  <a:rPr lang="en-US" sz="2100" dirty="0" err="1" smtClean="0">
                    <a:solidFill>
                      <a:schemeClr val="bg1">
                        <a:lumMod val="75000"/>
                      </a:schemeClr>
                    </a:solidFill>
                  </a:rPr>
                  <a:t>Eich</a:t>
                </a:r>
                <a:r>
                  <a:rPr lang="en-US" sz="2100" dirty="0" smtClean="0">
                    <a:solidFill>
                      <a:schemeClr val="bg1">
                        <a:lumMod val="75000"/>
                      </a:schemeClr>
                    </a:solidFill>
                  </a:rPr>
                  <a:t> model)</a:t>
                </a:r>
                <a:endParaRPr lang="en-US" sz="2100" dirty="0" smtClean="0"/>
              </a:p>
              <a:p>
                <a:r>
                  <a:rPr lang="en-US" sz="2700" dirty="0" smtClean="0">
                    <a:solidFill>
                      <a:schemeClr val="tx1"/>
                    </a:solidFill>
                  </a:rPr>
                  <a:t>find impact angle </a:t>
                </a:r>
                <a14:m>
                  <m:oMath xmlns:m="http://schemas.openxmlformats.org/officeDocument/2006/math">
                    <m:func>
                      <m:funcPr>
                        <m:ctrlPr>
                          <a:rPr lang="en-US" sz="2700" b="0" i="1" smtClean="0">
                            <a:solidFill>
                              <a:schemeClr val="tx1"/>
                            </a:solidFill>
                            <a:latin typeface="Cambria Math"/>
                          </a:rPr>
                        </m:ctrlPr>
                      </m:funcPr>
                      <m:fName>
                        <m:r>
                          <m:rPr>
                            <m:sty m:val="p"/>
                          </m:rPr>
                          <a:rPr lang="en-US" sz="2700" b="0" i="0" smtClean="0">
                            <a:solidFill>
                              <a:schemeClr val="tx1"/>
                            </a:solidFill>
                            <a:latin typeface="Cambria Math"/>
                          </a:rPr>
                          <m:t>sin</m:t>
                        </m:r>
                      </m:fName>
                      <m:e>
                        <m:r>
                          <a:rPr lang="en-US" sz="2700" b="0" i="1" smtClean="0">
                            <a:solidFill>
                              <a:schemeClr val="tx1"/>
                            </a:solidFill>
                            <a:latin typeface="Cambria Math"/>
                          </a:rPr>
                          <m:t>𝛼</m:t>
                        </m:r>
                        <m:r>
                          <a:rPr lang="en-US" sz="2700" b="0" i="1" smtClean="0">
                            <a:solidFill>
                              <a:schemeClr val="tx1"/>
                            </a:solidFill>
                            <a:latin typeface="Cambria Math"/>
                          </a:rPr>
                          <m:t>=</m:t>
                        </m:r>
                        <m:acc>
                          <m:accPr>
                            <m:chr m:val="⃗"/>
                            <m:ctrlPr>
                              <a:rPr lang="en-US" sz="2700" b="0" i="1" smtClean="0">
                                <a:solidFill>
                                  <a:schemeClr val="tx1"/>
                                </a:solidFill>
                                <a:latin typeface="Cambria Math"/>
                              </a:rPr>
                            </m:ctrlPr>
                          </m:accPr>
                          <m:e>
                            <m:r>
                              <a:rPr lang="en-US" sz="2700" b="0" i="1" smtClean="0">
                                <a:solidFill>
                                  <a:schemeClr val="tx1"/>
                                </a:solidFill>
                                <a:latin typeface="Cambria Math"/>
                              </a:rPr>
                              <m:t>𝐵</m:t>
                            </m:r>
                          </m:e>
                        </m:acc>
                        <m:r>
                          <a:rPr lang="en-US" sz="2700" b="0" i="1" smtClean="0">
                            <a:solidFill>
                              <a:schemeClr val="tx1"/>
                            </a:solidFill>
                            <a:latin typeface="Cambria Math"/>
                          </a:rPr>
                          <m:t> </m:t>
                        </m:r>
                      </m:e>
                    </m:func>
                    <m:r>
                      <a:rPr lang="en-US" sz="2700" b="0" i="1" smtClean="0">
                        <a:solidFill>
                          <a:schemeClr val="tx1"/>
                        </a:solidFill>
                        <a:latin typeface="Cambria Math"/>
                      </a:rPr>
                      <m:t>⋅</m:t>
                    </m:r>
                    <m:acc>
                      <m:accPr>
                        <m:chr m:val="⃗"/>
                        <m:ctrlPr>
                          <a:rPr lang="en-US" sz="2700" b="0" i="1" smtClean="0">
                            <a:solidFill>
                              <a:schemeClr val="tx1"/>
                            </a:solidFill>
                            <a:latin typeface="Cambria Math"/>
                          </a:rPr>
                        </m:ctrlPr>
                      </m:accPr>
                      <m:e>
                        <m:r>
                          <a:rPr lang="en-US" sz="2700" b="0" i="1" smtClean="0">
                            <a:solidFill>
                              <a:schemeClr val="tx1"/>
                            </a:solidFill>
                            <a:latin typeface="Cambria Math"/>
                          </a:rPr>
                          <m:t>𝑛</m:t>
                        </m:r>
                      </m:e>
                    </m:acc>
                  </m:oMath>
                </a14:m>
                <a:r>
                  <a:rPr lang="en-US" sz="2700" dirty="0" smtClean="0">
                    <a:solidFill>
                      <a:schemeClr val="tx1"/>
                    </a:solidFill>
                  </a:rPr>
                  <a:t> </a:t>
                </a:r>
              </a:p>
              <a:p>
                <a:r>
                  <a:rPr lang="en-US" sz="2700" dirty="0">
                    <a:solidFill>
                      <a:schemeClr val="bg1">
                        <a:lumMod val="75000"/>
                      </a:schemeClr>
                    </a:solidFill>
                  </a:rPr>
                  <a:t>c</a:t>
                </a:r>
                <a:r>
                  <a:rPr lang="en-US" sz="2700" dirty="0" smtClean="0">
                    <a:solidFill>
                      <a:schemeClr val="bg1">
                        <a:lumMod val="75000"/>
                      </a:schemeClr>
                    </a:solidFill>
                  </a:rPr>
                  <a:t>ompute surface heat flux, </a:t>
                </a:r>
                <a14:m>
                  <m:oMath xmlns:m="http://schemas.openxmlformats.org/officeDocument/2006/math">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rPr>
                          <m:t>𝑝𝑒𝑟𝑝</m:t>
                        </m:r>
                      </m:sub>
                    </m:sSub>
                  </m:oMath>
                </a14:m>
                <a:endParaRPr lang="en-US" sz="2700" dirty="0" smtClean="0">
                  <a:solidFill>
                    <a:schemeClr val="bg1">
                      <a:lumMod val="75000"/>
                    </a:schemeClr>
                  </a:solidFill>
                </a:endParaRPr>
              </a:p>
            </p:txBody>
          </p:sp>
        </mc:Choice>
        <mc:Fallback xmlns="">
          <p:sp>
            <p:nvSpPr>
              <p:cNvPr id="8" name="Content Placeholder 1"/>
              <p:cNvSpPr>
                <a:spLocks noGrp="1" noRot="1" noChangeAspect="1" noMove="1" noResize="1" noEditPoints="1" noAdjustHandles="1" noChangeArrowheads="1" noChangeShapeType="1" noTextEdit="1"/>
              </p:cNvSpPr>
              <p:nvPr>
                <p:ph idx="1"/>
              </p:nvPr>
            </p:nvSpPr>
            <p:spPr>
              <a:xfrm>
                <a:off x="76200" y="883920"/>
                <a:ext cx="6140450" cy="4057650"/>
              </a:xfrm>
              <a:blipFill rotWithShape="1">
                <a:blip r:embed="rId4"/>
                <a:stretch>
                  <a:fillRect l="-1192" t="-1952"/>
                </a:stretch>
              </a:blipFill>
            </p:spPr>
            <p:txBody>
              <a:bodyPr/>
              <a:lstStyle/>
              <a:p>
                <a:r>
                  <a:rPr lang="en-US">
                    <a:noFill/>
                  </a:rPr>
                  <a:t> </a:t>
                </a:r>
              </a:p>
            </p:txBody>
          </p:sp>
        </mc:Fallback>
      </mc:AlternateContent>
    </p:spTree>
    <p:extLst>
      <p:ext uri="{BB962C8B-B14F-4D97-AF65-F5344CB8AC3E}">
        <p14:creationId xmlns:p14="http://schemas.microsoft.com/office/powerpoint/2010/main" val="3162953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Workflow</a:t>
            </a:r>
            <a:endParaRPr lang="en-US" dirty="0"/>
          </a:p>
        </p:txBody>
      </p:sp>
      <p:grpSp>
        <p:nvGrpSpPr>
          <p:cNvPr id="4" name="Group 3"/>
          <p:cNvGrpSpPr/>
          <p:nvPr/>
        </p:nvGrpSpPr>
        <p:grpSpPr>
          <a:xfrm>
            <a:off x="6198827" y="822189"/>
            <a:ext cx="2591478" cy="4023774"/>
            <a:chOff x="-1183822" y="-2923496"/>
            <a:chExt cx="6677254" cy="10367737"/>
          </a:xfrm>
        </p:grpSpPr>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3822" y="-2923496"/>
              <a:ext cx="662940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593" y="2291215"/>
              <a:ext cx="6677025" cy="515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8" name="Straight Connector 7"/>
          <p:cNvCxnSpPr/>
          <p:nvPr/>
        </p:nvCxnSpPr>
        <p:spPr>
          <a:xfrm>
            <a:off x="6545580" y="1760220"/>
            <a:ext cx="2118360" cy="0"/>
          </a:xfrm>
          <a:prstGeom prst="line">
            <a:avLst/>
          </a:prstGeom>
          <a:ln w="28575">
            <a:solidFill>
              <a:srgbClr val="92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83680" y="3459480"/>
            <a:ext cx="2118360" cy="0"/>
          </a:xfrm>
          <a:prstGeom prst="line">
            <a:avLst/>
          </a:prstGeom>
          <a:ln w="28575">
            <a:solidFill>
              <a:srgbClr val="92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83780" y="1508760"/>
            <a:ext cx="1623060" cy="246221"/>
          </a:xfrm>
          <a:prstGeom prst="rect">
            <a:avLst/>
          </a:prstGeom>
          <a:noFill/>
        </p:spPr>
        <p:txBody>
          <a:bodyPr wrap="square" rtlCol="0">
            <a:spAutoFit/>
          </a:bodyPr>
          <a:lstStyle/>
          <a:p>
            <a:r>
              <a:rPr lang="en-US" sz="1000" b="1" i="1" dirty="0" smtClean="0">
                <a:solidFill>
                  <a:srgbClr val="920000"/>
                </a:solidFill>
              </a:rPr>
              <a:t>I-DIV Requirement</a:t>
            </a:r>
            <a:endParaRPr lang="en-US" sz="1000" b="1" i="1" dirty="0">
              <a:solidFill>
                <a:srgbClr val="920000"/>
              </a:solidFill>
            </a:endParaRPr>
          </a:p>
        </p:txBody>
      </p:sp>
      <p:sp>
        <p:nvSpPr>
          <p:cNvPr id="18" name="TextBox 17"/>
          <p:cNvSpPr txBox="1"/>
          <p:nvPr/>
        </p:nvSpPr>
        <p:spPr>
          <a:xfrm>
            <a:off x="7383780" y="3200400"/>
            <a:ext cx="1623060" cy="246221"/>
          </a:xfrm>
          <a:prstGeom prst="rect">
            <a:avLst/>
          </a:prstGeom>
          <a:noFill/>
        </p:spPr>
        <p:txBody>
          <a:bodyPr wrap="square" rtlCol="0">
            <a:spAutoFit/>
          </a:bodyPr>
          <a:lstStyle/>
          <a:p>
            <a:r>
              <a:rPr lang="en-US" sz="1000" b="1" i="1" dirty="0" smtClean="0">
                <a:solidFill>
                  <a:srgbClr val="920000"/>
                </a:solidFill>
              </a:rPr>
              <a:t>O-DIV Requirement</a:t>
            </a:r>
            <a:endParaRPr lang="en-US" sz="1000" b="1" i="1" dirty="0">
              <a:solidFill>
                <a:srgbClr val="920000"/>
              </a:solidFill>
            </a:endParaRPr>
          </a:p>
        </p:txBody>
      </p:sp>
      <mc:AlternateContent xmlns:mc="http://schemas.openxmlformats.org/markup-compatibility/2006" xmlns:a14="http://schemas.microsoft.com/office/drawing/2010/main">
        <mc:Choice Requires="a14">
          <p:sp>
            <p:nvSpPr>
              <p:cNvPr id="12" name="Content Placeholder 1"/>
              <p:cNvSpPr>
                <a:spLocks noGrp="1"/>
              </p:cNvSpPr>
              <p:nvPr>
                <p:ph idx="1"/>
              </p:nvPr>
            </p:nvSpPr>
            <p:spPr>
              <a:xfrm>
                <a:off x="76200" y="883920"/>
                <a:ext cx="6140450" cy="4057650"/>
              </a:xfrm>
            </p:spPr>
            <p:txBody>
              <a:bodyPr>
                <a:normAutofit fontScale="85000" lnSpcReduction="10000"/>
              </a:bodyPr>
              <a:lstStyle/>
              <a:p>
                <a:r>
                  <a:rPr lang="en-US" sz="2700" dirty="0" smtClean="0">
                    <a:solidFill>
                      <a:schemeClr val="bg1">
                        <a:lumMod val="75000"/>
                      </a:schemeClr>
                    </a:solidFill>
                  </a:rPr>
                  <a:t>compute equilibrium (</a:t>
                </a:r>
                <a:r>
                  <a:rPr lang="en-US" sz="2700" dirty="0" err="1" smtClean="0">
                    <a:solidFill>
                      <a:schemeClr val="bg1">
                        <a:lumMod val="75000"/>
                      </a:schemeClr>
                    </a:solidFill>
                  </a:rPr>
                  <a:t>I</a:t>
                </a:r>
                <a:r>
                  <a:rPr lang="en-US" sz="2700" baseline="-25000" dirty="0" err="1" smtClean="0">
                    <a:solidFill>
                      <a:schemeClr val="bg1">
                        <a:lumMod val="75000"/>
                      </a:schemeClr>
                    </a:solidFill>
                  </a:rPr>
                  <a:t>p</a:t>
                </a:r>
                <a:r>
                  <a:rPr lang="en-US" sz="2700" dirty="0" smtClean="0">
                    <a:solidFill>
                      <a:schemeClr val="bg1">
                        <a:lumMod val="75000"/>
                      </a:schemeClr>
                    </a:solidFill>
                  </a:rPr>
                  <a:t>, B</a:t>
                </a:r>
                <a:r>
                  <a:rPr lang="en-US" sz="2700" baseline="-25000" dirty="0" smtClean="0">
                    <a:solidFill>
                      <a:schemeClr val="bg1">
                        <a:lumMod val="75000"/>
                      </a:schemeClr>
                    </a:solidFill>
                  </a:rPr>
                  <a:t>T</a:t>
                </a:r>
                <a:r>
                  <a:rPr lang="en-US" sz="2700" dirty="0" smtClean="0">
                    <a:solidFill>
                      <a:schemeClr val="bg1">
                        <a:lumMod val="75000"/>
                      </a:schemeClr>
                    </a:solidFill>
                  </a:rPr>
                  <a:t>, P</a:t>
                </a:r>
                <a:r>
                  <a:rPr lang="en-US" sz="2700" baseline="-25000" dirty="0" smtClean="0">
                    <a:solidFill>
                      <a:schemeClr val="bg1">
                        <a:lumMod val="75000"/>
                      </a:schemeClr>
                    </a:solidFill>
                  </a:rPr>
                  <a:t>NBI</a:t>
                </a:r>
                <a:r>
                  <a:rPr lang="en-US" sz="2700" dirty="0" smtClean="0">
                    <a:solidFill>
                      <a:schemeClr val="bg1">
                        <a:lumMod val="75000"/>
                      </a:schemeClr>
                    </a:solidFill>
                  </a:rPr>
                  <a:t>)</a:t>
                </a:r>
              </a:p>
              <a:p>
                <a:r>
                  <a:rPr lang="en-US" sz="2700" dirty="0" smtClean="0">
                    <a:solidFill>
                      <a:schemeClr val="bg1">
                        <a:lumMod val="75000"/>
                      </a:schemeClr>
                    </a:solidFill>
                  </a:rPr>
                  <a:t>radiated power fraction</a:t>
                </a:r>
                <a:r>
                  <a:rPr lang="en-US" sz="2700" dirty="0">
                    <a:solidFill>
                      <a:schemeClr val="bg1">
                        <a:lumMod val="75000"/>
                      </a:schemeClr>
                    </a:solidFill>
                  </a:rPr>
                  <a:t> </a:t>
                </a:r>
                <a:r>
                  <a:rPr lang="en-US" sz="2700" dirty="0" smtClean="0">
                    <a:solidFill>
                      <a:schemeClr val="bg1">
                        <a:lumMod val="75000"/>
                      </a:schemeClr>
                    </a:solidFill>
                  </a:rPr>
                  <a:t>and power sharing between </a:t>
                </a:r>
                <a:r>
                  <a:rPr lang="en-US" sz="2700" dirty="0" err="1" smtClean="0">
                    <a:solidFill>
                      <a:schemeClr val="bg1">
                        <a:lumMod val="75000"/>
                      </a:schemeClr>
                    </a:solidFill>
                  </a:rPr>
                  <a:t>divertors</a:t>
                </a:r>
                <a:r>
                  <a:rPr lang="en-US" sz="2700" dirty="0" smtClean="0">
                    <a:solidFill>
                      <a:schemeClr val="bg1">
                        <a:lumMod val="75000"/>
                      </a:schemeClr>
                    </a:solidFill>
                  </a:rPr>
                  <a:t> assumed</a:t>
                </a:r>
              </a:p>
              <a:p>
                <a14:m>
                  <m:oMath xmlns:m="http://schemas.openxmlformats.org/officeDocument/2006/math">
                    <m:sSub>
                      <m:sSubPr>
                        <m:ctrlPr>
                          <a:rPr lang="en-US" sz="2700" i="1">
                            <a:solidFill>
                              <a:schemeClr val="bg1">
                                <a:lumMod val="75000"/>
                              </a:schemeClr>
                            </a:solidFill>
                            <a:latin typeface="Cambria Math"/>
                          </a:rPr>
                        </m:ctrlPr>
                      </m:sSubPr>
                      <m:e>
                        <m:r>
                          <a:rPr lang="en-US" sz="2700" i="1">
                            <a:solidFill>
                              <a:schemeClr val="bg1">
                                <a:lumMod val="75000"/>
                              </a:schemeClr>
                            </a:solidFill>
                            <a:latin typeface="Cambria Math"/>
                          </a:rPr>
                          <m:t>𝜆</m:t>
                        </m:r>
                      </m:e>
                      <m:sub>
                        <m:r>
                          <a:rPr lang="en-US" sz="2700" i="1">
                            <a:solidFill>
                              <a:schemeClr val="bg1">
                                <a:lumMod val="75000"/>
                              </a:schemeClr>
                            </a:solidFill>
                            <a:latin typeface="Cambria Math"/>
                          </a:rPr>
                          <m:t>𝑞</m:t>
                        </m:r>
                      </m:sub>
                    </m:sSub>
                  </m:oMath>
                </a14:m>
                <a:r>
                  <a:rPr lang="en-US" sz="2700" dirty="0" smtClean="0">
                    <a:solidFill>
                      <a:schemeClr val="bg1">
                        <a:lumMod val="75000"/>
                      </a:schemeClr>
                    </a:solidFill>
                  </a:rPr>
                  <a:t>assumed, defines upstream parallel heat flux, </a:t>
                </a:r>
                <a14:m>
                  <m:oMath xmlns:m="http://schemas.openxmlformats.org/officeDocument/2006/math">
                    <m:acc>
                      <m:accPr>
                        <m:chr m:val="⃗"/>
                        <m:ctrlPr>
                          <a:rPr lang="en-US" sz="2700" i="1">
                            <a:solidFill>
                              <a:schemeClr val="bg1">
                                <a:lumMod val="75000"/>
                              </a:schemeClr>
                            </a:solidFill>
                            <a:latin typeface="Cambria Math"/>
                          </a:rPr>
                        </m:ctrlPr>
                      </m:accPr>
                      <m:e>
                        <m:r>
                          <a:rPr lang="en-US" sz="2700" i="1">
                            <a:solidFill>
                              <a:schemeClr val="bg1">
                                <a:lumMod val="75000"/>
                              </a:schemeClr>
                            </a:solidFill>
                            <a:latin typeface="Cambria Math"/>
                          </a:rPr>
                          <m:t>𝑞</m:t>
                        </m:r>
                      </m:e>
                    </m:acc>
                    <m:r>
                      <a:rPr lang="en-US" sz="2700" b="0" i="1" smtClean="0">
                        <a:solidFill>
                          <a:schemeClr val="bg1">
                            <a:lumMod val="75000"/>
                          </a:schemeClr>
                        </a:solidFill>
                        <a:latin typeface="Cambria Math"/>
                      </a:rPr>
                      <m:t>=</m:t>
                    </m:r>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ea typeface="Cambria Math"/>
                          </a:rPr>
                          <m:t>∥</m:t>
                        </m:r>
                      </m:sub>
                    </m:sSub>
                    <m:f>
                      <m:fPr>
                        <m:type m:val="lin"/>
                        <m:ctrlPr>
                          <a:rPr lang="en-US" sz="2700" b="0" i="1" smtClean="0">
                            <a:solidFill>
                              <a:schemeClr val="bg1">
                                <a:lumMod val="75000"/>
                              </a:schemeClr>
                            </a:solidFill>
                            <a:latin typeface="Cambria Math"/>
                            <a:ea typeface="Cambria Math"/>
                          </a:rPr>
                        </m:ctrlPr>
                      </m:fPr>
                      <m:num>
                        <m:acc>
                          <m:accPr>
                            <m:chr m:val="⃗"/>
                            <m:ctrlPr>
                              <a:rPr lang="en-US" sz="2700" b="0" i="1" smtClean="0">
                                <a:solidFill>
                                  <a:schemeClr val="bg1">
                                    <a:lumMod val="75000"/>
                                  </a:schemeClr>
                                </a:solidFill>
                                <a:latin typeface="Cambria Math"/>
                                <a:ea typeface="Cambria Math"/>
                              </a:rPr>
                            </m:ctrlPr>
                          </m:accPr>
                          <m:e>
                            <m:r>
                              <a:rPr lang="en-US" sz="2700" b="0" i="1" smtClean="0">
                                <a:solidFill>
                                  <a:schemeClr val="bg1">
                                    <a:lumMod val="75000"/>
                                  </a:schemeClr>
                                </a:solidFill>
                                <a:latin typeface="Cambria Math"/>
                                <a:ea typeface="Cambria Math"/>
                              </a:rPr>
                              <m:t>𝐵</m:t>
                            </m:r>
                          </m:e>
                        </m:acc>
                      </m:num>
                      <m:den>
                        <m:r>
                          <a:rPr lang="en-US" sz="2700" b="0" i="1" smtClean="0">
                            <a:solidFill>
                              <a:schemeClr val="bg1">
                                <a:lumMod val="75000"/>
                              </a:schemeClr>
                            </a:solidFill>
                            <a:latin typeface="Cambria Math"/>
                            <a:ea typeface="Cambria Math"/>
                          </a:rPr>
                          <m:t>|</m:t>
                        </m:r>
                        <m:r>
                          <a:rPr lang="en-US" sz="2700" b="0" i="1" smtClean="0">
                            <a:solidFill>
                              <a:schemeClr val="bg1">
                                <a:lumMod val="75000"/>
                              </a:schemeClr>
                            </a:solidFill>
                            <a:latin typeface="Cambria Math"/>
                            <a:ea typeface="Cambria Math"/>
                          </a:rPr>
                          <m:t>𝐵</m:t>
                        </m:r>
                        <m:r>
                          <a:rPr lang="en-US" sz="2700" b="0" i="1" smtClean="0">
                            <a:solidFill>
                              <a:schemeClr val="bg1">
                                <a:lumMod val="75000"/>
                              </a:schemeClr>
                            </a:solidFill>
                            <a:latin typeface="Cambria Math"/>
                            <a:ea typeface="Cambria Math"/>
                          </a:rPr>
                          <m:t>|</m:t>
                        </m:r>
                      </m:den>
                    </m:f>
                  </m:oMath>
                </a14:m>
                <a:endParaRPr lang="en-US" sz="2700" baseline="-25000" dirty="0" smtClean="0"/>
              </a:p>
              <a:p>
                <a14:m>
                  <m:oMath xmlns:m="http://schemas.openxmlformats.org/officeDocument/2006/math">
                    <m:sSub>
                      <m:sSubPr>
                        <m:ctrlPr>
                          <a:rPr lang="en-US" sz="2700" b="0" i="1" smtClean="0">
                            <a:solidFill>
                              <a:schemeClr val="bg1">
                                <a:lumMod val="75000"/>
                              </a:schemeClr>
                            </a:solidFill>
                            <a:latin typeface="Cambria Math"/>
                          </a:rPr>
                        </m:ctrlPr>
                      </m:sSubPr>
                      <m:e>
                        <m:r>
                          <a:rPr lang="en-US" sz="2700" b="0" i="1" smtClean="0">
                            <a:solidFill>
                              <a:schemeClr val="bg1">
                                <a:lumMod val="75000"/>
                              </a:schemeClr>
                            </a:solidFill>
                            <a:latin typeface="Cambria Math"/>
                          </a:rPr>
                          <m:t>𝑞</m:t>
                        </m:r>
                      </m:e>
                      <m:sub>
                        <m:r>
                          <a:rPr lang="en-US" sz="2700" b="0" i="1" smtClean="0">
                            <a:solidFill>
                              <a:schemeClr val="bg1">
                                <a:lumMod val="75000"/>
                              </a:schemeClr>
                            </a:solidFill>
                            <a:latin typeface="Cambria Math"/>
                          </a:rPr>
                          <m:t>∥</m:t>
                        </m:r>
                      </m:sub>
                    </m:sSub>
                  </m:oMath>
                </a14:m>
                <a:r>
                  <a:rPr lang="en-US" sz="2700" dirty="0" smtClean="0">
                    <a:solidFill>
                      <a:schemeClr val="bg1">
                        <a:lumMod val="75000"/>
                      </a:schemeClr>
                    </a:solidFill>
                  </a:rPr>
                  <a:t> mapped from upstream to PFC surfaces</a:t>
                </a:r>
              </a:p>
              <a:p>
                <a:pPr lvl="1"/>
                <a:r>
                  <a:rPr lang="en-US" b="0" dirty="0" smtClean="0">
                    <a:solidFill>
                      <a:schemeClr val="bg1">
                        <a:lumMod val="75000"/>
                      </a:schemeClr>
                    </a:solidFill>
                  </a:rPr>
                  <a:t> </a:t>
                </a:r>
                <a14:m>
                  <m:oMath xmlns:m="http://schemas.openxmlformats.org/officeDocument/2006/math">
                    <m:r>
                      <a:rPr lang="en-US" b="0" i="0" smtClean="0">
                        <a:solidFill>
                          <a:schemeClr val="bg1">
                            <a:lumMod val="75000"/>
                          </a:schemeClr>
                        </a:solidFill>
                        <a:latin typeface="Cambria Math"/>
                      </a:rPr>
                      <m:t>𝛻</m:t>
                    </m:r>
                    <m:r>
                      <a:rPr lang="en-US" b="0" i="1" smtClean="0">
                        <a:solidFill>
                          <a:schemeClr val="bg1">
                            <a:lumMod val="75000"/>
                          </a:schemeClr>
                        </a:solidFill>
                        <a:latin typeface="Cambria Math"/>
                      </a:rPr>
                      <m:t>⋅</m:t>
                    </m:r>
                    <m:acc>
                      <m:accPr>
                        <m:chr m:val="⃗"/>
                        <m:ctrlPr>
                          <a:rPr lang="en-US" b="0" i="1" smtClean="0">
                            <a:solidFill>
                              <a:schemeClr val="bg1">
                                <a:lumMod val="75000"/>
                              </a:schemeClr>
                            </a:solidFill>
                            <a:latin typeface="Cambria Math"/>
                          </a:rPr>
                        </m:ctrlPr>
                      </m:accPr>
                      <m:e>
                        <m:r>
                          <a:rPr lang="en-US" b="0" i="1" smtClean="0">
                            <a:solidFill>
                              <a:schemeClr val="bg1">
                                <a:lumMod val="75000"/>
                              </a:schemeClr>
                            </a:solidFill>
                            <a:latin typeface="Cambria Math"/>
                          </a:rPr>
                          <m:t>𝑞</m:t>
                        </m:r>
                      </m:e>
                    </m:acc>
                    <m:r>
                      <a:rPr lang="en-US" b="0" i="1" smtClean="0">
                        <a:solidFill>
                          <a:schemeClr val="bg1">
                            <a:lumMod val="75000"/>
                          </a:schemeClr>
                        </a:solidFill>
                        <a:latin typeface="Cambria Math"/>
                      </a:rPr>
                      <m:t>=0</m:t>
                    </m:r>
                  </m:oMath>
                </a14:m>
                <a:r>
                  <a:rPr lang="en-US" dirty="0" smtClean="0">
                    <a:solidFill>
                      <a:schemeClr val="bg1">
                        <a:lumMod val="75000"/>
                      </a:schemeClr>
                    </a:solidFill>
                  </a:rPr>
                  <a:t> results in </a:t>
                </a:r>
                <a14:m>
                  <m:oMath xmlns:m="http://schemas.openxmlformats.org/officeDocument/2006/math">
                    <m:sSub>
                      <m:sSubPr>
                        <m:ctrlPr>
                          <a:rPr lang="en-US" b="0" i="1" smtClean="0">
                            <a:solidFill>
                              <a:schemeClr val="bg1">
                                <a:lumMod val="75000"/>
                              </a:schemeClr>
                            </a:solidFill>
                            <a:latin typeface="Cambria Math"/>
                          </a:rPr>
                        </m:ctrlPr>
                      </m:sSubPr>
                      <m:e>
                        <m:r>
                          <a:rPr lang="en-US" b="0" i="1" smtClean="0">
                            <a:solidFill>
                              <a:schemeClr val="bg1">
                                <a:lumMod val="75000"/>
                              </a:schemeClr>
                            </a:solidFill>
                            <a:latin typeface="Cambria Math"/>
                          </a:rPr>
                          <m:t>𝑞</m:t>
                        </m:r>
                      </m:e>
                      <m:sub>
                        <m:r>
                          <a:rPr lang="en-US" b="0" i="1" smtClean="0">
                            <a:solidFill>
                              <a:schemeClr val="bg1">
                                <a:lumMod val="75000"/>
                              </a:schemeClr>
                            </a:solidFill>
                            <a:latin typeface="Cambria Math"/>
                            <a:ea typeface="Cambria Math"/>
                          </a:rPr>
                          <m:t>∥</m:t>
                        </m:r>
                      </m:sub>
                    </m:sSub>
                    <m:r>
                      <a:rPr lang="en-US" b="0" i="1" smtClean="0">
                        <a:solidFill>
                          <a:schemeClr val="bg1">
                            <a:lumMod val="75000"/>
                          </a:schemeClr>
                        </a:solidFill>
                        <a:latin typeface="Cambria Math"/>
                        <a:ea typeface="Cambria Math"/>
                      </a:rPr>
                      <m:t>/</m:t>
                    </m:r>
                    <m:r>
                      <a:rPr lang="en-US" b="0" i="1" smtClean="0">
                        <a:solidFill>
                          <a:schemeClr val="bg1">
                            <a:lumMod val="75000"/>
                          </a:schemeClr>
                        </a:solidFill>
                        <a:latin typeface="Cambria Math"/>
                        <a:ea typeface="Cambria Math"/>
                      </a:rPr>
                      <m:t>𝐵</m:t>
                    </m:r>
                  </m:oMath>
                </a14:m>
                <a:r>
                  <a:rPr lang="en-US" dirty="0" smtClean="0">
                    <a:solidFill>
                      <a:schemeClr val="bg1">
                        <a:lumMod val="75000"/>
                      </a:schemeClr>
                    </a:solidFill>
                  </a:rPr>
                  <a:t> constant</a:t>
                </a:r>
              </a:p>
              <a:p>
                <a:r>
                  <a:rPr lang="en-US" sz="2700" dirty="0">
                    <a:solidFill>
                      <a:schemeClr val="bg1">
                        <a:lumMod val="75000"/>
                      </a:schemeClr>
                    </a:solidFill>
                  </a:rPr>
                  <a:t>diffusive spreading (</a:t>
                </a:r>
                <a14:m>
                  <m:oMath xmlns:m="http://schemas.openxmlformats.org/officeDocument/2006/math">
                    <m:r>
                      <a:rPr lang="en-US" sz="2700" i="1" dirty="0">
                        <a:solidFill>
                          <a:schemeClr val="bg1">
                            <a:lumMod val="75000"/>
                          </a:schemeClr>
                        </a:solidFill>
                        <a:latin typeface="Cambria Math"/>
                      </a:rPr>
                      <m:t>𝑆</m:t>
                    </m:r>
                  </m:oMath>
                </a14:m>
                <a:r>
                  <a:rPr lang="en-US" sz="2700" dirty="0">
                    <a:solidFill>
                      <a:schemeClr val="bg1">
                        <a:lumMod val="75000"/>
                      </a:schemeClr>
                    </a:solidFill>
                  </a:rPr>
                  <a:t>) into PFR </a:t>
                </a:r>
                <a:r>
                  <a:rPr lang="en-US" sz="2100" dirty="0">
                    <a:solidFill>
                      <a:schemeClr val="bg1">
                        <a:lumMod val="75000"/>
                      </a:schemeClr>
                    </a:solidFill>
                  </a:rPr>
                  <a:t>(</a:t>
                </a:r>
                <a:r>
                  <a:rPr lang="en-US" sz="2100" dirty="0" err="1">
                    <a:solidFill>
                      <a:schemeClr val="bg1">
                        <a:lumMod val="75000"/>
                      </a:schemeClr>
                    </a:solidFill>
                  </a:rPr>
                  <a:t>Eich</a:t>
                </a:r>
                <a:r>
                  <a:rPr lang="en-US" sz="2100" dirty="0">
                    <a:solidFill>
                      <a:schemeClr val="bg1">
                        <a:lumMod val="75000"/>
                      </a:schemeClr>
                    </a:solidFill>
                  </a:rPr>
                  <a:t> model)</a:t>
                </a:r>
                <a:endParaRPr lang="en-US" sz="2100" dirty="0"/>
              </a:p>
              <a:p>
                <a:r>
                  <a:rPr lang="en-US" sz="2700" dirty="0" smtClean="0">
                    <a:solidFill>
                      <a:schemeClr val="bg1">
                        <a:lumMod val="75000"/>
                      </a:schemeClr>
                    </a:solidFill>
                  </a:rPr>
                  <a:t>find impact angle </a:t>
                </a:r>
                <a14:m>
                  <m:oMath xmlns:m="http://schemas.openxmlformats.org/officeDocument/2006/math">
                    <m:func>
                      <m:funcPr>
                        <m:ctrlPr>
                          <a:rPr lang="en-US" sz="2700" b="0" i="1" smtClean="0">
                            <a:solidFill>
                              <a:schemeClr val="bg1">
                                <a:lumMod val="75000"/>
                              </a:schemeClr>
                            </a:solidFill>
                            <a:latin typeface="Cambria Math"/>
                          </a:rPr>
                        </m:ctrlPr>
                      </m:funcPr>
                      <m:fName>
                        <m:r>
                          <m:rPr>
                            <m:sty m:val="p"/>
                          </m:rPr>
                          <a:rPr lang="en-US" sz="2700" b="0" i="0" smtClean="0">
                            <a:solidFill>
                              <a:schemeClr val="bg1">
                                <a:lumMod val="75000"/>
                              </a:schemeClr>
                            </a:solidFill>
                            <a:latin typeface="Cambria Math"/>
                          </a:rPr>
                          <m:t>sin</m:t>
                        </m:r>
                      </m:fName>
                      <m:e>
                        <m:r>
                          <a:rPr lang="en-US" sz="2700" b="0" i="1" smtClean="0">
                            <a:solidFill>
                              <a:schemeClr val="bg1">
                                <a:lumMod val="75000"/>
                              </a:schemeClr>
                            </a:solidFill>
                            <a:latin typeface="Cambria Math"/>
                          </a:rPr>
                          <m:t>𝛼</m:t>
                        </m:r>
                        <m:r>
                          <a:rPr lang="en-US" sz="2700" b="0" i="1" smtClean="0">
                            <a:solidFill>
                              <a:schemeClr val="bg1">
                                <a:lumMod val="75000"/>
                              </a:schemeClr>
                            </a:solidFill>
                            <a:latin typeface="Cambria Math"/>
                          </a:rPr>
                          <m:t>=</m:t>
                        </m:r>
                        <m:acc>
                          <m:accPr>
                            <m:chr m:val="⃗"/>
                            <m:ctrlPr>
                              <a:rPr lang="en-US" sz="2700" b="0" i="1" smtClean="0">
                                <a:solidFill>
                                  <a:schemeClr val="bg1">
                                    <a:lumMod val="75000"/>
                                  </a:schemeClr>
                                </a:solidFill>
                                <a:latin typeface="Cambria Math"/>
                              </a:rPr>
                            </m:ctrlPr>
                          </m:accPr>
                          <m:e>
                            <m:r>
                              <a:rPr lang="en-US" sz="2700" b="0" i="1" smtClean="0">
                                <a:solidFill>
                                  <a:schemeClr val="bg1">
                                    <a:lumMod val="75000"/>
                                  </a:schemeClr>
                                </a:solidFill>
                                <a:latin typeface="Cambria Math"/>
                              </a:rPr>
                              <m:t>𝐵</m:t>
                            </m:r>
                          </m:e>
                        </m:acc>
                        <m:r>
                          <a:rPr lang="en-US" sz="2700" b="0" i="1" smtClean="0">
                            <a:solidFill>
                              <a:schemeClr val="bg1">
                                <a:lumMod val="75000"/>
                              </a:schemeClr>
                            </a:solidFill>
                            <a:latin typeface="Cambria Math"/>
                          </a:rPr>
                          <m:t> </m:t>
                        </m:r>
                      </m:e>
                    </m:func>
                    <m:r>
                      <a:rPr lang="en-US" sz="2700" b="0" i="1" smtClean="0">
                        <a:solidFill>
                          <a:schemeClr val="bg1">
                            <a:lumMod val="75000"/>
                          </a:schemeClr>
                        </a:solidFill>
                        <a:latin typeface="Cambria Math"/>
                      </a:rPr>
                      <m:t>⋅</m:t>
                    </m:r>
                    <m:acc>
                      <m:accPr>
                        <m:chr m:val="⃗"/>
                        <m:ctrlPr>
                          <a:rPr lang="en-US" sz="2700" b="0" i="1" smtClean="0">
                            <a:solidFill>
                              <a:schemeClr val="bg1">
                                <a:lumMod val="75000"/>
                              </a:schemeClr>
                            </a:solidFill>
                            <a:latin typeface="Cambria Math"/>
                          </a:rPr>
                        </m:ctrlPr>
                      </m:accPr>
                      <m:e>
                        <m:r>
                          <a:rPr lang="en-US" sz="2700" b="0" i="1" smtClean="0">
                            <a:solidFill>
                              <a:schemeClr val="bg1">
                                <a:lumMod val="75000"/>
                              </a:schemeClr>
                            </a:solidFill>
                            <a:latin typeface="Cambria Math"/>
                          </a:rPr>
                          <m:t>𝑛</m:t>
                        </m:r>
                      </m:e>
                    </m:acc>
                  </m:oMath>
                </a14:m>
                <a:r>
                  <a:rPr lang="en-US" sz="2700" dirty="0" smtClean="0">
                    <a:solidFill>
                      <a:schemeClr val="bg1">
                        <a:lumMod val="75000"/>
                      </a:schemeClr>
                    </a:solidFill>
                  </a:rPr>
                  <a:t> </a:t>
                </a:r>
              </a:p>
              <a:p>
                <a:r>
                  <a:rPr lang="en-US" sz="2700" dirty="0" smtClean="0">
                    <a:solidFill>
                      <a:schemeClr val="tx1"/>
                    </a:solidFill>
                  </a:rPr>
                  <a:t>compute surface heat flux, </a:t>
                </a:r>
                <a14:m>
                  <m:oMath xmlns:m="http://schemas.openxmlformats.org/officeDocument/2006/math">
                    <m:sSub>
                      <m:sSubPr>
                        <m:ctrlPr>
                          <a:rPr lang="en-US" sz="2700" b="0" i="1" smtClean="0">
                            <a:solidFill>
                              <a:schemeClr val="tx1"/>
                            </a:solidFill>
                            <a:latin typeface="Cambria Math"/>
                          </a:rPr>
                        </m:ctrlPr>
                      </m:sSubPr>
                      <m:e>
                        <m:r>
                          <a:rPr lang="en-US" sz="2700" b="0" i="1" smtClean="0">
                            <a:solidFill>
                              <a:schemeClr val="tx1"/>
                            </a:solidFill>
                            <a:latin typeface="Cambria Math"/>
                          </a:rPr>
                          <m:t>𝑞</m:t>
                        </m:r>
                      </m:e>
                      <m:sub>
                        <m:r>
                          <a:rPr lang="en-US" sz="2700" b="0" i="1" smtClean="0">
                            <a:solidFill>
                              <a:schemeClr val="tx1"/>
                            </a:solidFill>
                            <a:latin typeface="Cambria Math"/>
                          </a:rPr>
                          <m:t>𝑝𝑒𝑟𝑝</m:t>
                        </m:r>
                      </m:sub>
                    </m:sSub>
                  </m:oMath>
                </a14:m>
                <a:endParaRPr lang="en-US" sz="2700" dirty="0" smtClean="0">
                  <a:solidFill>
                    <a:schemeClr val="tx1"/>
                  </a:solidFill>
                </a:endParaRPr>
              </a:p>
            </p:txBody>
          </p:sp>
        </mc:Choice>
        <mc:Fallback xmlns="">
          <p:sp>
            <p:nvSpPr>
              <p:cNvPr id="12" name="Content Placeholder 1"/>
              <p:cNvSpPr>
                <a:spLocks noGrp="1" noRot="1" noChangeAspect="1" noMove="1" noResize="1" noEditPoints="1" noAdjustHandles="1" noChangeArrowheads="1" noChangeShapeType="1" noTextEdit="1"/>
              </p:cNvSpPr>
              <p:nvPr>
                <p:ph idx="1"/>
              </p:nvPr>
            </p:nvSpPr>
            <p:spPr>
              <a:xfrm>
                <a:off x="76200" y="883920"/>
                <a:ext cx="6140450" cy="4057650"/>
              </a:xfrm>
              <a:blipFill rotWithShape="1">
                <a:blip r:embed="rId4"/>
                <a:stretch>
                  <a:fillRect l="-1192" t="-1952"/>
                </a:stretch>
              </a:blipFill>
            </p:spPr>
            <p:txBody>
              <a:bodyPr/>
              <a:lstStyle/>
              <a:p>
                <a:r>
                  <a:rPr lang="en-US">
                    <a:noFill/>
                  </a:rPr>
                  <a:t> </a:t>
                </a:r>
              </a:p>
            </p:txBody>
          </p:sp>
        </mc:Fallback>
      </mc:AlternateContent>
    </p:spTree>
    <p:extLst>
      <p:ext uri="{BB962C8B-B14F-4D97-AF65-F5344CB8AC3E}">
        <p14:creationId xmlns:p14="http://schemas.microsoft.com/office/powerpoint/2010/main" val="35316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99" y="800100"/>
            <a:ext cx="7086601" cy="1695450"/>
          </a:xfrm>
        </p:spPr>
        <p:txBody>
          <a:bodyPr>
            <a:normAutofit fontScale="62500" lnSpcReduction="20000"/>
          </a:bodyPr>
          <a:lstStyle/>
          <a:p>
            <a:r>
              <a:rPr lang="en-US" dirty="0" smtClean="0"/>
              <a:t>‘</a:t>
            </a:r>
            <a:r>
              <a:rPr lang="en-US" dirty="0" err="1" smtClean="0"/>
              <a:t>cryo</a:t>
            </a:r>
            <a:r>
              <a:rPr lang="en-US" dirty="0" smtClean="0"/>
              <a:t>’ portion can likely be retained in part or in whole</a:t>
            </a:r>
          </a:p>
          <a:p>
            <a:r>
              <a:rPr lang="en-US" dirty="0" smtClean="0"/>
              <a:t>prior </a:t>
            </a:r>
            <a:r>
              <a:rPr lang="en-US" dirty="0" err="1" smtClean="0"/>
              <a:t>cryopump</a:t>
            </a:r>
            <a:r>
              <a:rPr lang="en-US" dirty="0" smtClean="0"/>
              <a:t> PFCs not compatible with new requirements</a:t>
            </a:r>
          </a:p>
          <a:p>
            <a:pPr lvl="1"/>
            <a:r>
              <a:rPr lang="en-US" dirty="0"/>
              <a:t>m</a:t>
            </a:r>
            <a:r>
              <a:rPr lang="en-US" dirty="0" smtClean="0"/>
              <a:t>ax temperature, heat flux, tile shaping, halo currents, access holes</a:t>
            </a:r>
          </a:p>
          <a:p>
            <a:pPr lvl="1"/>
            <a:r>
              <a:rPr lang="en-US" dirty="0" smtClean="0"/>
              <a:t>lower </a:t>
            </a:r>
            <a:r>
              <a:rPr lang="en-US" dirty="0"/>
              <a:t>CHI gap </a:t>
            </a:r>
            <a:r>
              <a:rPr lang="en-US" dirty="0" smtClean="0"/>
              <a:t>needs </a:t>
            </a:r>
            <a:r>
              <a:rPr lang="en-US" dirty="0"/>
              <a:t>to be </a:t>
            </a:r>
            <a:r>
              <a:rPr lang="en-US" dirty="0" smtClean="0"/>
              <a:t>closed</a:t>
            </a:r>
          </a:p>
          <a:p>
            <a:r>
              <a:rPr lang="en-US" dirty="0" smtClean="0"/>
              <a:t>improved understanding of metrology use for in-vessel builds &amp; we’ll have a better validated cost and schedule from Recovery </a:t>
            </a:r>
          </a:p>
        </p:txBody>
      </p:sp>
      <p:sp>
        <p:nvSpPr>
          <p:cNvPr id="3" name="Title 2"/>
          <p:cNvSpPr>
            <a:spLocks noGrp="1"/>
          </p:cNvSpPr>
          <p:nvPr>
            <p:ph type="title"/>
          </p:nvPr>
        </p:nvSpPr>
        <p:spPr/>
        <p:txBody>
          <a:bodyPr/>
          <a:lstStyle/>
          <a:p>
            <a:r>
              <a:rPr lang="en-US" sz="3600" dirty="0" smtClean="0"/>
              <a:t>Revisit </a:t>
            </a:r>
            <a:r>
              <a:rPr lang="en-US" sz="3600" dirty="0" err="1" smtClean="0"/>
              <a:t>Cryopump</a:t>
            </a:r>
            <a:r>
              <a:rPr lang="en-US" sz="3600" dirty="0" smtClean="0"/>
              <a:t> Eng. &amp; Physics Basis</a:t>
            </a:r>
            <a:endParaRPr lang="en-US" sz="3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695" y="742950"/>
            <a:ext cx="1948362" cy="408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61348" y="2441843"/>
            <a:ext cx="3200400" cy="646331"/>
          </a:xfrm>
          <a:prstGeom prst="rect">
            <a:avLst/>
          </a:prstGeom>
          <a:noFill/>
        </p:spPr>
        <p:txBody>
          <a:bodyPr wrap="square" rtlCol="0">
            <a:spAutoFit/>
          </a:bodyPr>
          <a:lstStyle/>
          <a:p>
            <a:r>
              <a:rPr lang="en-US" b="1" u="sng" dirty="0" smtClean="0"/>
              <a:t>Review FY16 plans/mission for Particle Control Tasks:</a:t>
            </a:r>
            <a:endParaRPr lang="en-US" b="1" u="sng" dirty="0"/>
          </a:p>
        </p:txBody>
      </p:sp>
      <p:sp>
        <p:nvSpPr>
          <p:cNvPr id="8" name="Content Placeholder 1"/>
          <p:cNvSpPr txBox="1">
            <a:spLocks/>
          </p:cNvSpPr>
          <p:nvPr/>
        </p:nvSpPr>
        <p:spPr bwMode="auto">
          <a:xfrm>
            <a:off x="3561348" y="3132293"/>
            <a:ext cx="35814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228600" indent="-22860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a:t>
            </a:r>
            <a:r>
              <a:rPr lang="en-US" dirty="0" smtClean="0"/>
              <a:t>emonstrate the physics basis fluid simulations for pump design</a:t>
            </a:r>
          </a:p>
          <a:p>
            <a:r>
              <a:rPr lang="en-US" dirty="0"/>
              <a:t>c</a:t>
            </a:r>
            <a:r>
              <a:rPr lang="en-US" dirty="0" smtClean="0"/>
              <a:t>onfirm the optimization of pump location with demonstrated range of high-impact mag. geometries</a:t>
            </a:r>
          </a:p>
          <a:p>
            <a:r>
              <a:rPr lang="en-US" dirty="0"/>
              <a:t>s</a:t>
            </a:r>
            <a:r>
              <a:rPr lang="en-US" dirty="0" smtClean="0"/>
              <a:t>tudy the correlated impacts on the inner divertor and (unchanged) upper divertor, large R</a:t>
            </a:r>
            <a:r>
              <a:rPr lang="en-US" baseline="-25000" dirty="0" smtClean="0"/>
              <a:t>MAJ</a:t>
            </a:r>
            <a:r>
              <a:rPr lang="en-US" dirty="0" smtClean="0"/>
              <a:t> PFCs</a:t>
            </a:r>
          </a:p>
        </p:txBody>
      </p:sp>
      <p:sp>
        <p:nvSpPr>
          <p:cNvPr id="7" name="TextBox 6"/>
          <p:cNvSpPr txBox="1"/>
          <p:nvPr/>
        </p:nvSpPr>
        <p:spPr>
          <a:xfrm>
            <a:off x="7543800" y="810125"/>
            <a:ext cx="1295400" cy="338554"/>
          </a:xfrm>
          <a:prstGeom prst="rect">
            <a:avLst/>
          </a:prstGeom>
          <a:solidFill>
            <a:schemeClr val="bg1"/>
          </a:solidFill>
          <a:ln>
            <a:solidFill>
              <a:schemeClr val="tx1"/>
            </a:solidFill>
          </a:ln>
        </p:spPr>
        <p:txBody>
          <a:bodyPr wrap="square" rtlCol="0">
            <a:spAutoFit/>
          </a:bodyPr>
          <a:lstStyle/>
          <a:p>
            <a:pPr algn="ctr"/>
            <a:r>
              <a:rPr lang="en-US" sz="1600" b="1" i="1" dirty="0" smtClean="0"/>
              <a:t>FY16 CDR</a:t>
            </a:r>
            <a:endParaRPr lang="en-US" sz="1600" b="1" i="1"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495550"/>
            <a:ext cx="2819401" cy="239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676400" y="2571750"/>
            <a:ext cx="1295400" cy="338554"/>
          </a:xfrm>
          <a:prstGeom prst="rect">
            <a:avLst/>
          </a:prstGeom>
          <a:solidFill>
            <a:schemeClr val="bg1"/>
          </a:solidFill>
          <a:ln>
            <a:solidFill>
              <a:schemeClr val="tx1"/>
            </a:solidFill>
          </a:ln>
        </p:spPr>
        <p:txBody>
          <a:bodyPr wrap="square" rtlCol="0">
            <a:spAutoFit/>
          </a:bodyPr>
          <a:lstStyle/>
          <a:p>
            <a:pPr algn="ctr"/>
            <a:r>
              <a:rPr lang="en-US" sz="1600" b="1" i="1" dirty="0" smtClean="0"/>
              <a:t>FY16 CDR</a:t>
            </a:r>
            <a:endParaRPr lang="en-US" sz="1600" b="1" i="1" dirty="0"/>
          </a:p>
        </p:txBody>
      </p:sp>
    </p:spTree>
    <p:extLst>
      <p:ext uri="{BB962C8B-B14F-4D97-AF65-F5344CB8AC3E}">
        <p14:creationId xmlns:p14="http://schemas.microsoft.com/office/powerpoint/2010/main" val="325992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3543300"/>
            <a:ext cx="8991600" cy="1285875"/>
          </a:xfrm>
        </p:spPr>
        <p:txBody>
          <a:bodyPr>
            <a:normAutofit fontScale="85000" lnSpcReduction="20000"/>
          </a:bodyPr>
          <a:lstStyle/>
          <a:p>
            <a:r>
              <a:rPr lang="en-US" sz="2600" dirty="0"/>
              <a:t>p</a:t>
            </a:r>
            <a:r>
              <a:rPr lang="en-US" sz="2600" dirty="0" smtClean="0"/>
              <a:t>rior experiments on NSTX, DIII-D and TCV used flat PFCs</a:t>
            </a:r>
          </a:p>
          <a:p>
            <a:r>
              <a:rPr lang="en-US" sz="2600" dirty="0" smtClean="0"/>
              <a:t>power sharing between strike points import</a:t>
            </a:r>
          </a:p>
          <a:p>
            <a:pPr lvl="1"/>
            <a:r>
              <a:rPr lang="en-US" sz="2200" dirty="0" smtClean="0"/>
              <a:t>TCV sees ~25% of the power on SP3 on SP4 </a:t>
            </a:r>
            <a:r>
              <a:rPr lang="en-US" sz="1600" dirty="0" smtClean="0"/>
              <a:t>[</a:t>
            </a:r>
            <a:r>
              <a:rPr lang="en-US" sz="1600" dirty="0" err="1" smtClean="0"/>
              <a:t>Remierdes</a:t>
            </a:r>
            <a:r>
              <a:rPr lang="en-US" sz="1600" dirty="0" smtClean="0"/>
              <a:t> PPCF 2013]</a:t>
            </a:r>
          </a:p>
          <a:p>
            <a:pPr lvl="1"/>
            <a:r>
              <a:rPr lang="en-US" sz="2200" dirty="0"/>
              <a:t>t</a:t>
            </a:r>
            <a:r>
              <a:rPr lang="en-US" sz="2200" dirty="0" smtClean="0"/>
              <a:t>his power approaches shaped PFCs ~ 90</a:t>
            </a:r>
            <a:r>
              <a:rPr lang="en-US" sz="2200" baseline="30000" dirty="0" smtClean="0"/>
              <a:t>o</a:t>
            </a:r>
            <a:r>
              <a:rPr lang="en-US" sz="2200" dirty="0" smtClean="0"/>
              <a:t> making </a:t>
            </a:r>
            <a:r>
              <a:rPr lang="en-US" sz="2200" dirty="0" err="1" smtClean="0"/>
              <a:t>q</a:t>
            </a:r>
            <a:r>
              <a:rPr lang="en-US" sz="2200" baseline="-25000" dirty="0" err="1" smtClean="0"/>
              <a:t>surf</a:t>
            </a:r>
            <a:r>
              <a:rPr lang="en-US" sz="2200" dirty="0" smtClean="0"/>
              <a:t> ~ q</a:t>
            </a:r>
            <a:r>
              <a:rPr lang="en-US" sz="2200" baseline="-25000" dirty="0" smtClean="0"/>
              <a:t>||</a:t>
            </a:r>
            <a:endParaRPr lang="en-US" sz="2200" baseline="-25000" dirty="0"/>
          </a:p>
        </p:txBody>
      </p:sp>
      <p:sp>
        <p:nvSpPr>
          <p:cNvPr id="3" name="Title 2"/>
          <p:cNvSpPr>
            <a:spLocks noGrp="1"/>
          </p:cNvSpPr>
          <p:nvPr>
            <p:ph type="title"/>
          </p:nvPr>
        </p:nvSpPr>
        <p:spPr>
          <a:xfrm>
            <a:off x="0" y="0"/>
            <a:ext cx="9144000" cy="720725"/>
          </a:xfrm>
        </p:spPr>
        <p:txBody>
          <a:bodyPr/>
          <a:lstStyle/>
          <a:p>
            <a:r>
              <a:rPr lang="en-US" sz="3200" dirty="0" smtClean="0"/>
              <a:t>Desire Flexibility to Explore Snowflake </a:t>
            </a:r>
            <a:r>
              <a:rPr lang="en-US" sz="3200" dirty="0" err="1" smtClean="0"/>
              <a:t>Divertor</a:t>
            </a:r>
            <a:endParaRPr lang="en-US"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895351"/>
            <a:ext cx="6210300" cy="258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91300" y="1139825"/>
            <a:ext cx="2209800" cy="1754326"/>
          </a:xfrm>
          <a:prstGeom prst="rect">
            <a:avLst/>
          </a:prstGeom>
          <a:noFill/>
        </p:spPr>
        <p:txBody>
          <a:bodyPr wrap="square" rtlCol="0">
            <a:spAutoFit/>
          </a:bodyPr>
          <a:lstStyle/>
          <a:p>
            <a:r>
              <a:rPr lang="en-US" b="1" i="1" u="sng" dirty="0" smtClean="0"/>
              <a:t>poloidal field direction switches between legs</a:t>
            </a:r>
          </a:p>
          <a:p>
            <a:endParaRPr lang="en-US" i="1" dirty="0"/>
          </a:p>
          <a:p>
            <a:r>
              <a:rPr lang="en-US" i="1" dirty="0" smtClean="0"/>
              <a:t>SP4 = ‘outer leg’</a:t>
            </a:r>
          </a:p>
          <a:p>
            <a:r>
              <a:rPr lang="en-US" i="1" dirty="0" smtClean="0"/>
              <a:t>SP3 = ‘inner leg’</a:t>
            </a:r>
            <a:endParaRPr lang="en-US" i="1" dirty="0"/>
          </a:p>
        </p:txBody>
      </p:sp>
      <p:sp>
        <p:nvSpPr>
          <p:cNvPr id="6" name="TextBox 5"/>
          <p:cNvSpPr txBox="1"/>
          <p:nvPr/>
        </p:nvSpPr>
        <p:spPr>
          <a:xfrm>
            <a:off x="4781550" y="2228850"/>
            <a:ext cx="552450" cy="276999"/>
          </a:xfrm>
          <a:prstGeom prst="rect">
            <a:avLst/>
          </a:prstGeom>
          <a:solidFill>
            <a:srgbClr val="FFC000"/>
          </a:solidFill>
        </p:spPr>
        <p:txBody>
          <a:bodyPr wrap="square" rtlCol="0">
            <a:spAutoFit/>
          </a:bodyPr>
          <a:lstStyle/>
          <a:p>
            <a:pPr algn="ctr"/>
            <a:r>
              <a:rPr lang="en-US" sz="1200" b="1" dirty="0" smtClean="0"/>
              <a:t>SP4</a:t>
            </a:r>
            <a:endParaRPr lang="en-US" sz="1200" b="1" dirty="0"/>
          </a:p>
        </p:txBody>
      </p:sp>
      <p:sp>
        <p:nvSpPr>
          <p:cNvPr id="8" name="TextBox 7"/>
          <p:cNvSpPr txBox="1"/>
          <p:nvPr/>
        </p:nvSpPr>
        <p:spPr>
          <a:xfrm>
            <a:off x="4210050" y="2771775"/>
            <a:ext cx="552450" cy="276999"/>
          </a:xfrm>
          <a:prstGeom prst="rect">
            <a:avLst/>
          </a:prstGeom>
          <a:solidFill>
            <a:srgbClr val="FFC000"/>
          </a:solidFill>
        </p:spPr>
        <p:txBody>
          <a:bodyPr wrap="square" rtlCol="0">
            <a:spAutoFit/>
          </a:bodyPr>
          <a:lstStyle/>
          <a:p>
            <a:pPr algn="ctr"/>
            <a:r>
              <a:rPr lang="en-US" sz="1200" b="1" dirty="0" smtClean="0"/>
              <a:t>SP3</a:t>
            </a:r>
            <a:endParaRPr lang="en-US" sz="1200" b="1" dirty="0"/>
          </a:p>
        </p:txBody>
      </p:sp>
      <p:cxnSp>
        <p:nvCxnSpPr>
          <p:cNvPr id="9" name="Straight Arrow Connector 8"/>
          <p:cNvCxnSpPr/>
          <p:nvPr/>
        </p:nvCxnSpPr>
        <p:spPr>
          <a:xfrm flipH="1" flipV="1">
            <a:off x="1714500" y="2200275"/>
            <a:ext cx="295276" cy="257176"/>
          </a:xfrm>
          <a:prstGeom prst="straightConnector1">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43025" y="2333625"/>
            <a:ext cx="85726" cy="400050"/>
          </a:xfrm>
          <a:prstGeom prst="straightConnector1">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46274" y="2038350"/>
            <a:ext cx="542926" cy="369332"/>
          </a:xfrm>
          <a:prstGeom prst="rect">
            <a:avLst/>
          </a:prstGeom>
          <a:noFill/>
        </p:spPr>
        <p:txBody>
          <a:bodyPr wrap="square" rtlCol="0">
            <a:spAutoFit/>
          </a:bodyPr>
          <a:lstStyle/>
          <a:p>
            <a:r>
              <a:rPr lang="en-US" b="1" dirty="0" err="1" smtClean="0">
                <a:solidFill>
                  <a:srgbClr val="FFC000"/>
                </a:solidFill>
              </a:rPr>
              <a:t>B</a:t>
            </a:r>
            <a:r>
              <a:rPr lang="en-US" b="1" baseline="-25000" dirty="0" err="1" smtClean="0">
                <a:solidFill>
                  <a:srgbClr val="FFC000"/>
                </a:solidFill>
              </a:rPr>
              <a:t>p</a:t>
            </a:r>
            <a:endParaRPr lang="en-US" b="1" baseline="-25000" dirty="0">
              <a:solidFill>
                <a:srgbClr val="FFC000"/>
              </a:solidFill>
            </a:endParaRPr>
          </a:p>
        </p:txBody>
      </p:sp>
      <p:sp>
        <p:nvSpPr>
          <p:cNvPr id="24" name="TextBox 23"/>
          <p:cNvSpPr txBox="1"/>
          <p:nvPr/>
        </p:nvSpPr>
        <p:spPr>
          <a:xfrm>
            <a:off x="4048124" y="800100"/>
            <a:ext cx="2400301" cy="307777"/>
          </a:xfrm>
          <a:prstGeom prst="rect">
            <a:avLst/>
          </a:prstGeom>
          <a:noFill/>
        </p:spPr>
        <p:txBody>
          <a:bodyPr wrap="square" rtlCol="0">
            <a:spAutoFit/>
          </a:bodyPr>
          <a:lstStyle/>
          <a:p>
            <a:r>
              <a:rPr lang="en-US" sz="1400" dirty="0" err="1" smtClean="0"/>
              <a:t>Frerichs</a:t>
            </a:r>
            <a:r>
              <a:rPr lang="en-US" sz="1400" dirty="0" smtClean="0"/>
              <a:t> </a:t>
            </a:r>
            <a:r>
              <a:rPr lang="en-US" sz="1400" dirty="0" err="1" smtClean="0"/>
              <a:t>PoP</a:t>
            </a:r>
            <a:r>
              <a:rPr lang="en-US" sz="1400" dirty="0" smtClean="0"/>
              <a:t> 2016</a:t>
            </a:r>
            <a:endParaRPr lang="en-US" sz="1400" dirty="0"/>
          </a:p>
        </p:txBody>
      </p:sp>
    </p:spTree>
    <p:extLst>
      <p:ext uri="{BB962C8B-B14F-4D97-AF65-F5344CB8AC3E}">
        <p14:creationId xmlns:p14="http://schemas.microsoft.com/office/powerpoint/2010/main" val="369031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Analysis Shows PFCs May Tolerate ‘Snowflake Like’ Cases</a:t>
            </a:r>
            <a:endParaRPr lang="en-US" sz="2600" dirty="0"/>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947" y="1534145"/>
            <a:ext cx="4809228" cy="322138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60726" y="1619250"/>
            <a:ext cx="4690095" cy="2700338"/>
            <a:chOff x="219851" y="3962400"/>
            <a:chExt cx="4690095" cy="270033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51" y="3962400"/>
              <a:ext cx="3590449" cy="2700338"/>
            </a:xfrm>
            <a:prstGeom prst="rect">
              <a:avLst/>
            </a:prstGeom>
          </p:spPr>
        </p:pic>
        <p:sp>
          <p:nvSpPr>
            <p:cNvPr id="12" name="TextBox 11"/>
            <p:cNvSpPr txBox="1"/>
            <p:nvPr/>
          </p:nvSpPr>
          <p:spPr>
            <a:xfrm>
              <a:off x="1459278" y="5104772"/>
              <a:ext cx="1949573" cy="107721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d=.010” (0.25 mm)</a:t>
              </a:r>
            </a:p>
            <a:p>
              <a:r>
                <a:rPr lang="en-US" sz="1600" b="1" dirty="0" err="1" smtClean="0"/>
                <a:t>q</a:t>
              </a:r>
              <a:r>
                <a:rPr lang="en-US" sz="1600" b="1" baseline="-25000" dirty="0" err="1" smtClean="0"/>
                <a:t>edge</a:t>
              </a:r>
              <a:r>
                <a:rPr lang="en-US" sz="1600" b="1" dirty="0" smtClean="0"/>
                <a:t>=115 MW/m</a:t>
              </a:r>
              <a:r>
                <a:rPr lang="en-US" sz="1600" b="1" baseline="30000" dirty="0" smtClean="0"/>
                <a:t>2</a:t>
              </a:r>
            </a:p>
            <a:p>
              <a:r>
                <a:rPr lang="en-US" sz="1600" b="1" dirty="0" smtClean="0">
                  <a:latin typeface="Symbol" panose="05050102010706020507" pitchFamily="18" charset="2"/>
                </a:rPr>
                <a:t>D</a:t>
              </a:r>
              <a:r>
                <a:rPr lang="en-US" sz="1600" b="1" dirty="0" smtClean="0"/>
                <a:t>t = 5 sec</a:t>
              </a:r>
            </a:p>
            <a:p>
              <a:endParaRPr lang="en-US" sz="1600" dirty="0" smtClean="0"/>
            </a:p>
          </p:txBody>
        </p:sp>
        <p:sp>
          <p:nvSpPr>
            <p:cNvPr id="13" name="Rectangle 12"/>
            <p:cNvSpPr/>
            <p:nvPr/>
          </p:nvSpPr>
          <p:spPr>
            <a:xfrm>
              <a:off x="865928" y="4577834"/>
              <a:ext cx="306494" cy="369332"/>
            </a:xfrm>
            <a:prstGeom prst="rect">
              <a:avLst/>
            </a:prstGeom>
            <a:ln>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d</a:t>
              </a:r>
            </a:p>
          </p:txBody>
        </p:sp>
        <p:cxnSp>
          <p:nvCxnSpPr>
            <p:cNvPr id="14" name="Straight Arrow Connector 13"/>
            <p:cNvCxnSpPr/>
            <p:nvPr/>
          </p:nvCxnSpPr>
          <p:spPr>
            <a:xfrm>
              <a:off x="1195387" y="4577834"/>
              <a:ext cx="0" cy="25134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602425" y="5270500"/>
              <a:ext cx="1307521" cy="756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4799330" y="2961005"/>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24"/>
          <p:cNvSpPr txBox="1"/>
          <p:nvPr/>
        </p:nvSpPr>
        <p:spPr>
          <a:xfrm>
            <a:off x="6502400" y="3197225"/>
            <a:ext cx="1530350" cy="492443"/>
          </a:xfrm>
          <a:prstGeom prst="rect">
            <a:avLst/>
          </a:prstGeom>
          <a:solidFill>
            <a:schemeClr val="bg1"/>
          </a:solidFill>
          <a:ln>
            <a:solidFill>
              <a:schemeClr val="tx1"/>
            </a:solidFill>
          </a:ln>
        </p:spPr>
        <p:txBody>
          <a:bodyPr wrap="square" rtlCol="0">
            <a:spAutoFit/>
          </a:bodyPr>
          <a:lstStyle/>
          <a:p>
            <a:r>
              <a:rPr lang="en-US" sz="1300" b="1" dirty="0" err="1">
                <a:solidFill>
                  <a:srgbClr val="0070C0"/>
                </a:solidFill>
              </a:rPr>
              <a:t>q</a:t>
            </a:r>
            <a:r>
              <a:rPr lang="en-US" sz="1300" b="1" baseline="-25000" dirty="0" err="1" smtClean="0">
                <a:solidFill>
                  <a:srgbClr val="0070C0"/>
                </a:solidFill>
              </a:rPr>
              <a:t>edge</a:t>
            </a:r>
            <a:r>
              <a:rPr lang="en-US" sz="1300" b="1" dirty="0" smtClean="0">
                <a:solidFill>
                  <a:srgbClr val="0070C0"/>
                </a:solidFill>
              </a:rPr>
              <a:t>=28 MW/m</a:t>
            </a:r>
            <a:r>
              <a:rPr lang="en-US" sz="1300" b="1" baseline="30000" dirty="0" smtClean="0">
                <a:solidFill>
                  <a:srgbClr val="0070C0"/>
                </a:solidFill>
              </a:rPr>
              <a:t>2</a:t>
            </a:r>
          </a:p>
          <a:p>
            <a:r>
              <a:rPr lang="en-US" sz="1300" b="1" dirty="0" err="1" smtClean="0">
                <a:solidFill>
                  <a:srgbClr val="0070C0"/>
                </a:solidFill>
              </a:rPr>
              <a:t>q</a:t>
            </a:r>
            <a:r>
              <a:rPr lang="en-US" sz="1300" b="1" baseline="-25000" dirty="0" err="1" smtClean="0">
                <a:solidFill>
                  <a:srgbClr val="0070C0"/>
                </a:solidFill>
              </a:rPr>
              <a:t>flat</a:t>
            </a:r>
            <a:r>
              <a:rPr lang="en-US" sz="1300" b="1" dirty="0" smtClean="0">
                <a:solidFill>
                  <a:srgbClr val="0070C0"/>
                </a:solidFill>
              </a:rPr>
              <a:t>=0.5 MW/m</a:t>
            </a:r>
            <a:r>
              <a:rPr lang="en-US" sz="1300" b="1" baseline="30000" dirty="0" smtClean="0">
                <a:solidFill>
                  <a:srgbClr val="0070C0"/>
                </a:solidFill>
              </a:rPr>
              <a:t>2</a:t>
            </a:r>
            <a:endParaRPr lang="en-US" sz="1300" b="1" dirty="0" smtClean="0">
              <a:solidFill>
                <a:srgbClr val="0070C0"/>
              </a:solidFill>
            </a:endParaRPr>
          </a:p>
        </p:txBody>
      </p:sp>
      <p:sp>
        <p:nvSpPr>
          <p:cNvPr id="26" name="TextBox 25"/>
          <p:cNvSpPr txBox="1"/>
          <p:nvPr/>
        </p:nvSpPr>
        <p:spPr>
          <a:xfrm>
            <a:off x="5886450" y="2219325"/>
            <a:ext cx="1422400" cy="461665"/>
          </a:xfrm>
          <a:prstGeom prst="rect">
            <a:avLst/>
          </a:prstGeom>
          <a:solidFill>
            <a:schemeClr val="bg1"/>
          </a:solidFill>
          <a:ln>
            <a:solidFill>
              <a:schemeClr val="tx1"/>
            </a:solidFill>
          </a:ln>
        </p:spPr>
        <p:txBody>
          <a:bodyPr wrap="square" rtlCol="0">
            <a:spAutoFit/>
          </a:bodyPr>
          <a:lstStyle/>
          <a:p>
            <a:r>
              <a:rPr lang="en-US" sz="1200" b="1" dirty="0" err="1" smtClean="0">
                <a:solidFill>
                  <a:srgbClr val="920000"/>
                </a:solidFill>
              </a:rPr>
              <a:t>q</a:t>
            </a:r>
            <a:r>
              <a:rPr lang="en-US" sz="1200" b="1" baseline="-25000" dirty="0" err="1" smtClean="0">
                <a:solidFill>
                  <a:srgbClr val="920000"/>
                </a:solidFill>
              </a:rPr>
              <a:t>edge</a:t>
            </a:r>
            <a:r>
              <a:rPr lang="en-US" sz="1200" b="1" dirty="0" smtClean="0">
                <a:solidFill>
                  <a:srgbClr val="920000"/>
                </a:solidFill>
              </a:rPr>
              <a:t>=57 MW/m</a:t>
            </a:r>
            <a:r>
              <a:rPr lang="en-US" sz="1200" b="1" baseline="30000" dirty="0" smtClean="0">
                <a:solidFill>
                  <a:srgbClr val="920000"/>
                </a:solidFill>
              </a:rPr>
              <a:t>2</a:t>
            </a:r>
          </a:p>
          <a:p>
            <a:r>
              <a:rPr lang="en-US" sz="1200" b="1" dirty="0" err="1" smtClean="0">
                <a:solidFill>
                  <a:srgbClr val="920000"/>
                </a:solidFill>
              </a:rPr>
              <a:t>q</a:t>
            </a:r>
            <a:r>
              <a:rPr lang="en-US" sz="1200" b="1" baseline="-25000" dirty="0" err="1" smtClean="0">
                <a:solidFill>
                  <a:srgbClr val="920000"/>
                </a:solidFill>
              </a:rPr>
              <a:t>flat</a:t>
            </a:r>
            <a:r>
              <a:rPr lang="en-US" sz="1200" b="1" dirty="0" smtClean="0">
                <a:solidFill>
                  <a:srgbClr val="920000"/>
                </a:solidFill>
              </a:rPr>
              <a:t>=1.0 MW/m</a:t>
            </a:r>
            <a:r>
              <a:rPr lang="en-US" sz="1200" b="1" baseline="30000" dirty="0" smtClean="0">
                <a:solidFill>
                  <a:srgbClr val="920000"/>
                </a:solidFill>
              </a:rPr>
              <a:t>2</a:t>
            </a:r>
            <a:endParaRPr lang="en-US" sz="1200" b="1" baseline="30000" dirty="0">
              <a:solidFill>
                <a:srgbClr val="920000"/>
              </a:solidFill>
            </a:endParaRPr>
          </a:p>
        </p:txBody>
      </p:sp>
      <p:sp>
        <p:nvSpPr>
          <p:cNvPr id="27" name="TextBox 26"/>
          <p:cNvSpPr txBox="1"/>
          <p:nvPr/>
        </p:nvSpPr>
        <p:spPr>
          <a:xfrm>
            <a:off x="4248150" y="1730375"/>
            <a:ext cx="1079500" cy="246221"/>
          </a:xfrm>
          <a:prstGeom prst="rect">
            <a:avLst/>
          </a:prstGeom>
          <a:noFill/>
        </p:spPr>
        <p:txBody>
          <a:bodyPr wrap="square" rtlCol="0">
            <a:spAutoFit/>
          </a:bodyPr>
          <a:lstStyle/>
          <a:p>
            <a:r>
              <a:rPr lang="en-US" sz="1000" b="1" dirty="0" smtClean="0">
                <a:solidFill>
                  <a:srgbClr val="00B0F0"/>
                </a:solidFill>
              </a:rPr>
              <a:t>143 MW/m</a:t>
            </a:r>
            <a:r>
              <a:rPr lang="en-US" sz="1000" b="1" baseline="30000" dirty="0" smtClean="0">
                <a:solidFill>
                  <a:srgbClr val="00B0F0"/>
                </a:solidFill>
              </a:rPr>
              <a:t>2</a:t>
            </a:r>
            <a:endParaRPr lang="en-US" sz="1000" b="1" baseline="30000" dirty="0">
              <a:solidFill>
                <a:srgbClr val="00B0F0"/>
              </a:solidFill>
            </a:endParaRPr>
          </a:p>
        </p:txBody>
      </p:sp>
      <p:sp>
        <p:nvSpPr>
          <p:cNvPr id="30" name="TextBox 29"/>
          <p:cNvSpPr txBox="1"/>
          <p:nvPr/>
        </p:nvSpPr>
        <p:spPr>
          <a:xfrm>
            <a:off x="4997450" y="1736725"/>
            <a:ext cx="1079500" cy="246221"/>
          </a:xfrm>
          <a:prstGeom prst="rect">
            <a:avLst/>
          </a:prstGeom>
          <a:noFill/>
        </p:spPr>
        <p:txBody>
          <a:bodyPr wrap="square" rtlCol="0">
            <a:spAutoFit/>
          </a:bodyPr>
          <a:lstStyle/>
          <a:p>
            <a:r>
              <a:rPr lang="en-US" sz="1000" b="1" dirty="0" smtClean="0">
                <a:solidFill>
                  <a:srgbClr val="7030A0"/>
                </a:solidFill>
              </a:rPr>
              <a:t>115 MW/m</a:t>
            </a:r>
            <a:r>
              <a:rPr lang="en-US" sz="1000" b="1" baseline="30000" dirty="0" smtClean="0">
                <a:solidFill>
                  <a:srgbClr val="7030A0"/>
                </a:solidFill>
              </a:rPr>
              <a:t>2</a:t>
            </a:r>
            <a:endParaRPr lang="en-US" sz="1000" b="1" baseline="30000" dirty="0">
              <a:solidFill>
                <a:srgbClr val="7030A0"/>
              </a:solidFill>
            </a:endParaRPr>
          </a:p>
        </p:txBody>
      </p:sp>
      <p:sp>
        <p:nvSpPr>
          <p:cNvPr id="33" name="TextBox 32"/>
          <p:cNvSpPr txBox="1"/>
          <p:nvPr/>
        </p:nvSpPr>
        <p:spPr>
          <a:xfrm>
            <a:off x="120650" y="768350"/>
            <a:ext cx="8902700" cy="707886"/>
          </a:xfrm>
          <a:prstGeom prst="rect">
            <a:avLst/>
          </a:prstGeom>
          <a:noFill/>
        </p:spPr>
        <p:txBody>
          <a:bodyPr wrap="square" rtlCol="0">
            <a:spAutoFit/>
          </a:bodyPr>
          <a:lstStyle/>
          <a:p>
            <a:pPr algn="ctr"/>
            <a:r>
              <a:rPr lang="en-US" sz="2000" i="1" dirty="0"/>
              <a:t>t</a:t>
            </a:r>
            <a:r>
              <a:rPr lang="en-US" sz="2000" i="1" dirty="0" smtClean="0"/>
              <a:t>hermal analysis shows heat conducted into PFC bulk allows substantial edge heating over small edges, allowing heat loads in ‘unfavorable’ directions</a:t>
            </a:r>
            <a:endParaRPr lang="en-US" sz="2000" i="1" dirty="0"/>
          </a:p>
        </p:txBody>
      </p:sp>
      <p:sp>
        <p:nvSpPr>
          <p:cNvPr id="34" name="TextBox 33"/>
          <p:cNvSpPr txBox="1"/>
          <p:nvPr/>
        </p:nvSpPr>
        <p:spPr>
          <a:xfrm>
            <a:off x="6661150" y="1787525"/>
            <a:ext cx="2044700" cy="369332"/>
          </a:xfrm>
          <a:prstGeom prst="rect">
            <a:avLst/>
          </a:prstGeom>
          <a:solidFill>
            <a:srgbClr val="FFFF00"/>
          </a:solidFill>
          <a:ln>
            <a:solidFill>
              <a:schemeClr val="tx1"/>
            </a:solidFill>
          </a:ln>
        </p:spPr>
        <p:txBody>
          <a:bodyPr wrap="square" rtlCol="0">
            <a:spAutoFit/>
          </a:bodyPr>
          <a:lstStyle/>
          <a:p>
            <a:r>
              <a:rPr lang="en-US" b="1" dirty="0" err="1" smtClean="0"/>
              <a:t>q</a:t>
            </a:r>
            <a:r>
              <a:rPr lang="en-US" b="1" baseline="-25000" dirty="0" err="1" smtClean="0"/>
              <a:t>edge</a:t>
            </a:r>
            <a:r>
              <a:rPr lang="en-US" b="1" dirty="0" smtClean="0"/>
              <a:t>=</a:t>
            </a:r>
            <a:r>
              <a:rPr lang="en-US" b="1" dirty="0" err="1" smtClean="0"/>
              <a:t>q</a:t>
            </a:r>
            <a:r>
              <a:rPr lang="en-US" b="1" baseline="-25000" dirty="0" err="1" smtClean="0"/>
              <a:t>flat</a:t>
            </a:r>
            <a:r>
              <a:rPr lang="en-US" b="1" dirty="0" smtClean="0"/>
              <a:t>/tan(1</a:t>
            </a:r>
            <a:r>
              <a:rPr lang="en-US" b="1" baseline="30000" dirty="0" smtClean="0"/>
              <a:t>o</a:t>
            </a:r>
            <a:r>
              <a:rPr lang="en-US" b="1" dirty="0" smtClean="0"/>
              <a:t>)</a:t>
            </a:r>
            <a:endParaRPr lang="en-US" b="1" dirty="0"/>
          </a:p>
        </p:txBody>
      </p:sp>
      <p:cxnSp>
        <p:nvCxnSpPr>
          <p:cNvPr id="4" name="Straight Connector 3"/>
          <p:cNvCxnSpPr/>
          <p:nvPr/>
        </p:nvCxnSpPr>
        <p:spPr>
          <a:xfrm>
            <a:off x="4483345" y="3028950"/>
            <a:ext cx="37338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82004" y="2722685"/>
            <a:ext cx="1287096" cy="307777"/>
          </a:xfrm>
          <a:prstGeom prst="rect">
            <a:avLst/>
          </a:prstGeom>
          <a:noFill/>
        </p:spPr>
        <p:txBody>
          <a:bodyPr wrap="square" rtlCol="0">
            <a:spAutoFit/>
          </a:bodyPr>
          <a:lstStyle/>
          <a:p>
            <a:r>
              <a:rPr lang="en-US" sz="1400" b="1" dirty="0" err="1" smtClean="0">
                <a:solidFill>
                  <a:srgbClr val="FF0000"/>
                </a:solidFill>
              </a:rPr>
              <a:t>T</a:t>
            </a:r>
            <a:r>
              <a:rPr lang="en-US" sz="1400" b="1" baseline="-25000" dirty="0" err="1" smtClean="0">
                <a:solidFill>
                  <a:srgbClr val="FF0000"/>
                </a:solidFill>
              </a:rPr>
              <a:t>limit</a:t>
            </a:r>
            <a:r>
              <a:rPr lang="en-US" sz="1400" b="1" dirty="0" smtClean="0">
                <a:solidFill>
                  <a:srgbClr val="FF0000"/>
                </a:solidFill>
              </a:rPr>
              <a:t>=1600 </a:t>
            </a:r>
            <a:r>
              <a:rPr lang="en-US" sz="1400" b="1" baseline="30000" dirty="0" err="1" smtClean="0">
                <a:solidFill>
                  <a:srgbClr val="FF0000"/>
                </a:solidFill>
              </a:rPr>
              <a:t>o</a:t>
            </a:r>
            <a:r>
              <a:rPr lang="en-US" sz="1400" b="1" dirty="0" err="1" smtClean="0">
                <a:solidFill>
                  <a:srgbClr val="FF0000"/>
                </a:solidFill>
              </a:rPr>
              <a:t>C</a:t>
            </a:r>
            <a:endParaRPr lang="en-US" sz="1400" b="1" baseline="-25000" dirty="0">
              <a:solidFill>
                <a:srgbClr val="FF0000"/>
              </a:solidFill>
            </a:endParaRPr>
          </a:p>
        </p:txBody>
      </p:sp>
      <p:sp>
        <p:nvSpPr>
          <p:cNvPr id="21" name="Rectangle 20"/>
          <p:cNvSpPr/>
          <p:nvPr/>
        </p:nvSpPr>
        <p:spPr>
          <a:xfrm>
            <a:off x="7823200" y="2438400"/>
            <a:ext cx="971550"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308975" y="2578100"/>
            <a:ext cx="438150"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85800" y="4324350"/>
            <a:ext cx="2622550" cy="584775"/>
          </a:xfrm>
          <a:prstGeom prst="rect">
            <a:avLst/>
          </a:prstGeom>
          <a:noFill/>
        </p:spPr>
        <p:txBody>
          <a:bodyPr wrap="square" rtlCol="0">
            <a:spAutoFit/>
          </a:bodyPr>
          <a:lstStyle/>
          <a:p>
            <a:pPr algn="ctr"/>
            <a:r>
              <a:rPr lang="en-US" sz="1600" i="1" dirty="0" smtClean="0"/>
              <a:t>‘d’ constrained by field line angle and tile size</a:t>
            </a:r>
            <a:endParaRPr lang="en-US" sz="1600" i="1" dirty="0"/>
          </a:p>
        </p:txBody>
      </p:sp>
    </p:spTree>
    <p:extLst>
      <p:ext uri="{BB962C8B-B14F-4D97-AF65-F5344CB8AC3E}">
        <p14:creationId xmlns:p14="http://schemas.microsoft.com/office/powerpoint/2010/main" val="179404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90750"/>
            <a:ext cx="2956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76200" y="800100"/>
            <a:ext cx="8991600" cy="1343025"/>
          </a:xfrm>
        </p:spPr>
        <p:txBody>
          <a:bodyPr>
            <a:normAutofit fontScale="85000" lnSpcReduction="20000"/>
          </a:bodyPr>
          <a:lstStyle/>
          <a:p>
            <a:r>
              <a:rPr lang="en-US" dirty="0" smtClean="0"/>
              <a:t>common question: </a:t>
            </a:r>
            <a:r>
              <a:rPr lang="en-US" i="1" dirty="0" smtClean="0"/>
              <a:t>“if Machine X were to use our model, would they predict a PFC problem?” </a:t>
            </a:r>
            <a:endParaRPr lang="en-US" i="1" dirty="0" smtClean="0"/>
          </a:p>
          <a:p>
            <a:pPr lvl="1"/>
            <a:r>
              <a:rPr lang="en-US" sz="2200" dirty="0" smtClean="0"/>
              <a:t>ex: MAST-U (DN):  25 MJ over 5 s to ODIV (T2) ~ 2.3 m</a:t>
            </a:r>
            <a:r>
              <a:rPr lang="en-US" sz="2200" baseline="30000" dirty="0" smtClean="0"/>
              <a:t>2 </a:t>
            </a:r>
            <a:r>
              <a:rPr lang="en-US" sz="2200" dirty="0" smtClean="0"/>
              <a:t>   </a:t>
            </a:r>
            <a:r>
              <a:rPr lang="en-US" sz="1600" dirty="0" smtClean="0"/>
              <a:t>[CD/MU/01163]</a:t>
            </a:r>
            <a:endParaRPr lang="en-US" sz="1600" baseline="30000" dirty="0" smtClean="0"/>
          </a:p>
          <a:p>
            <a:pPr lvl="1"/>
            <a:r>
              <a:rPr lang="en-US" sz="2200" dirty="0" smtClean="0"/>
              <a:t>ex</a:t>
            </a:r>
            <a:r>
              <a:rPr lang="en-US" sz="2200" dirty="0" smtClean="0"/>
              <a:t>: NSTX-U (DN):  14 MJ over 5 s to ODIV (IBDH) 0.45 &lt; R &lt; 0.60 ~ 0.50 m</a:t>
            </a:r>
            <a:r>
              <a:rPr lang="en-US" sz="2200" baseline="30000" dirty="0" smtClean="0"/>
              <a:t>2</a:t>
            </a:r>
          </a:p>
        </p:txBody>
      </p:sp>
      <p:sp>
        <p:nvSpPr>
          <p:cNvPr id="3" name="Title 2"/>
          <p:cNvSpPr>
            <a:spLocks noGrp="1"/>
          </p:cNvSpPr>
          <p:nvPr>
            <p:ph type="title"/>
          </p:nvPr>
        </p:nvSpPr>
        <p:spPr/>
        <p:txBody>
          <a:bodyPr/>
          <a:lstStyle/>
          <a:p>
            <a:r>
              <a:rPr lang="en-US" sz="3200" dirty="0" smtClean="0"/>
              <a:t>Scope of the NSTX-U Heat Exhaust Challenge</a:t>
            </a:r>
            <a:endParaRPr lang="en-US" sz="32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150" y="2009775"/>
            <a:ext cx="3300413" cy="287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839075" y="2190750"/>
            <a:ext cx="1085849" cy="369332"/>
          </a:xfrm>
          <a:prstGeom prst="rect">
            <a:avLst/>
          </a:prstGeom>
          <a:noFill/>
        </p:spPr>
        <p:txBody>
          <a:bodyPr wrap="square" rtlCol="0">
            <a:spAutoFit/>
          </a:bodyPr>
          <a:lstStyle/>
          <a:p>
            <a:r>
              <a:rPr lang="en-US" b="1" dirty="0" smtClean="0"/>
              <a:t>NSTX-U</a:t>
            </a:r>
            <a:endParaRPr lang="en-US" b="1" dirty="0"/>
          </a:p>
        </p:txBody>
      </p:sp>
      <p:sp>
        <p:nvSpPr>
          <p:cNvPr id="7" name="TextBox 6"/>
          <p:cNvSpPr txBox="1"/>
          <p:nvPr/>
        </p:nvSpPr>
        <p:spPr>
          <a:xfrm>
            <a:off x="3209924" y="2133600"/>
            <a:ext cx="2524125" cy="1477328"/>
          </a:xfrm>
          <a:prstGeom prst="rect">
            <a:avLst/>
          </a:prstGeom>
          <a:solidFill>
            <a:schemeClr val="accent2">
              <a:lumMod val="20000"/>
              <a:lumOff val="80000"/>
            </a:schemeClr>
          </a:solidFill>
          <a:ln>
            <a:solidFill>
              <a:schemeClr val="tx1"/>
            </a:solidFill>
          </a:ln>
        </p:spPr>
        <p:txBody>
          <a:bodyPr wrap="square" rtlCol="0">
            <a:spAutoFit/>
          </a:bodyPr>
          <a:lstStyle/>
          <a:p>
            <a:r>
              <a:rPr lang="en-US" b="1" u="sng" dirty="0" smtClean="0"/>
              <a:t>‘ideal’ spread evenly</a:t>
            </a:r>
          </a:p>
          <a:p>
            <a:r>
              <a:rPr lang="en-US" b="1" dirty="0" smtClean="0"/>
              <a:t>MAST-U : 10.9 MJ/m</a:t>
            </a:r>
            <a:r>
              <a:rPr lang="en-US" b="1" baseline="30000" dirty="0" smtClean="0"/>
              <a:t>2</a:t>
            </a:r>
          </a:p>
          <a:p>
            <a:r>
              <a:rPr lang="en-US" b="1" dirty="0"/>
              <a:t> </a:t>
            </a:r>
            <a:r>
              <a:rPr lang="en-US" b="1" dirty="0" smtClean="0"/>
              <a:t>                2.2 MW/m</a:t>
            </a:r>
            <a:r>
              <a:rPr lang="en-US" b="1" baseline="30000" dirty="0" smtClean="0"/>
              <a:t>2</a:t>
            </a:r>
          </a:p>
          <a:p>
            <a:r>
              <a:rPr lang="en-US" b="1" dirty="0" smtClean="0"/>
              <a:t>NSTX-U:  28 MJ/m</a:t>
            </a:r>
            <a:r>
              <a:rPr lang="en-US" b="1" baseline="30000" dirty="0" smtClean="0"/>
              <a:t>2</a:t>
            </a:r>
          </a:p>
          <a:p>
            <a:r>
              <a:rPr lang="en-US" b="1" dirty="0"/>
              <a:t> </a:t>
            </a:r>
            <a:r>
              <a:rPr lang="en-US" b="1" dirty="0" smtClean="0"/>
              <a:t>               5.7 MW/m</a:t>
            </a:r>
            <a:r>
              <a:rPr lang="en-US" b="1" baseline="30000" dirty="0" smtClean="0"/>
              <a:t>2</a:t>
            </a:r>
            <a:endParaRPr lang="en-US" b="1" dirty="0"/>
          </a:p>
        </p:txBody>
      </p:sp>
      <p:sp>
        <p:nvSpPr>
          <p:cNvPr id="15" name="TextBox 14"/>
          <p:cNvSpPr txBox="1"/>
          <p:nvPr/>
        </p:nvSpPr>
        <p:spPr>
          <a:xfrm>
            <a:off x="228600" y="2952750"/>
            <a:ext cx="462577" cy="292388"/>
          </a:xfrm>
          <a:prstGeom prst="rect">
            <a:avLst/>
          </a:prstGeom>
          <a:noFill/>
        </p:spPr>
        <p:txBody>
          <a:bodyPr wrap="square" rtlCol="0">
            <a:spAutoFit/>
          </a:bodyPr>
          <a:lstStyle/>
          <a:p>
            <a:r>
              <a:rPr lang="en-US" sz="1300" b="1" dirty="0" smtClean="0"/>
              <a:t>T1</a:t>
            </a:r>
            <a:endParaRPr lang="en-US" sz="1300" b="1" dirty="0"/>
          </a:p>
        </p:txBody>
      </p:sp>
      <p:sp>
        <p:nvSpPr>
          <p:cNvPr id="16" name="TextBox 15"/>
          <p:cNvSpPr txBox="1"/>
          <p:nvPr/>
        </p:nvSpPr>
        <p:spPr>
          <a:xfrm>
            <a:off x="685800" y="3409950"/>
            <a:ext cx="462577" cy="292388"/>
          </a:xfrm>
          <a:prstGeom prst="rect">
            <a:avLst/>
          </a:prstGeom>
          <a:noFill/>
        </p:spPr>
        <p:txBody>
          <a:bodyPr wrap="square" rtlCol="0">
            <a:spAutoFit/>
          </a:bodyPr>
          <a:lstStyle/>
          <a:p>
            <a:r>
              <a:rPr lang="en-US" sz="1300" b="1" dirty="0" smtClean="0"/>
              <a:t>T2</a:t>
            </a:r>
            <a:endParaRPr lang="en-US" sz="1300" b="1" dirty="0"/>
          </a:p>
        </p:txBody>
      </p:sp>
      <p:sp>
        <p:nvSpPr>
          <p:cNvPr id="6" name="TextBox 5"/>
          <p:cNvSpPr txBox="1"/>
          <p:nvPr/>
        </p:nvSpPr>
        <p:spPr>
          <a:xfrm>
            <a:off x="152400" y="3790950"/>
            <a:ext cx="1066799" cy="369332"/>
          </a:xfrm>
          <a:prstGeom prst="rect">
            <a:avLst/>
          </a:prstGeom>
          <a:noFill/>
        </p:spPr>
        <p:txBody>
          <a:bodyPr wrap="square" rtlCol="0">
            <a:spAutoFit/>
          </a:bodyPr>
          <a:lstStyle/>
          <a:p>
            <a:r>
              <a:rPr lang="en-US" b="1" dirty="0" smtClean="0"/>
              <a:t>MAST-U</a:t>
            </a:r>
            <a:endParaRPr lang="en-US" b="1" dirty="0"/>
          </a:p>
        </p:txBody>
      </p:sp>
      <p:sp>
        <p:nvSpPr>
          <p:cNvPr id="4" name="TextBox 3"/>
          <p:cNvSpPr txBox="1"/>
          <p:nvPr/>
        </p:nvSpPr>
        <p:spPr>
          <a:xfrm>
            <a:off x="152400" y="4171950"/>
            <a:ext cx="2524127" cy="646331"/>
          </a:xfrm>
          <a:prstGeom prst="rect">
            <a:avLst/>
          </a:prstGeom>
          <a:noFill/>
        </p:spPr>
        <p:txBody>
          <a:bodyPr wrap="square" rtlCol="0">
            <a:spAutoFit/>
          </a:bodyPr>
          <a:lstStyle/>
          <a:p>
            <a:r>
              <a:rPr lang="en-US" b="1" i="1" dirty="0" smtClean="0"/>
              <a:t>T2 ~ 2.3 m</a:t>
            </a:r>
            <a:r>
              <a:rPr lang="en-US" b="1" i="1" baseline="30000" dirty="0" smtClean="0"/>
              <a:t>2</a:t>
            </a:r>
          </a:p>
          <a:p>
            <a:r>
              <a:rPr lang="en-US" b="1" i="1" dirty="0" smtClean="0"/>
              <a:t>T1 ~ 0.78 m</a:t>
            </a:r>
            <a:r>
              <a:rPr lang="en-US" b="1" i="1" baseline="30000" dirty="0" smtClean="0"/>
              <a:t>2</a:t>
            </a:r>
            <a:endParaRPr lang="en-US" b="1" i="1" baseline="30000" dirty="0"/>
          </a:p>
        </p:txBody>
      </p:sp>
    </p:spTree>
    <p:extLst>
      <p:ext uri="{BB962C8B-B14F-4D97-AF65-F5344CB8AC3E}">
        <p14:creationId xmlns:p14="http://schemas.microsoft.com/office/powerpoint/2010/main" val="1413074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MAST-U Defines a ISP/OSP Transition Region</a:t>
            </a:r>
            <a:endParaRPr lang="en-US" sz="3200" dirty="0"/>
          </a:p>
        </p:txBody>
      </p:sp>
      <p:sp>
        <p:nvSpPr>
          <p:cNvPr id="4" name="Rectangle 5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3581400" y="895350"/>
            <a:ext cx="5715000" cy="4000500"/>
            <a:chOff x="1418" y="4663"/>
            <a:chExt cx="9000" cy="6300"/>
          </a:xfrm>
        </p:grpSpPr>
        <p:sp>
          <p:nvSpPr>
            <p:cNvPr id="6" name="AutoShape 54"/>
            <p:cNvSpPr>
              <a:spLocks noChangeAspect="1" noChangeArrowheads="1" noTextEdit="1"/>
            </p:cNvSpPr>
            <p:nvPr/>
          </p:nvSpPr>
          <p:spPr bwMode="auto">
            <a:xfrm>
              <a:off x="1418" y="4663"/>
              <a:ext cx="9000" cy="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53"/>
            <p:cNvSpPr txBox="1">
              <a:spLocks noChangeArrowheads="1"/>
            </p:cNvSpPr>
            <p:nvPr/>
          </p:nvSpPr>
          <p:spPr bwMode="auto">
            <a:xfrm>
              <a:off x="8078" y="6463"/>
              <a:ext cx="16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OSP</a:t>
              </a:r>
              <a:endParaRPr kumimoji="0" lang="en-GB"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shadowed</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52"/>
            <p:cNvSpPr>
              <a:spLocks noChangeShapeType="1"/>
            </p:cNvSpPr>
            <p:nvPr/>
          </p:nvSpPr>
          <p:spPr bwMode="auto">
            <a:xfrm flipV="1">
              <a:off x="5406" y="4920"/>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51"/>
            <p:cNvSpPr>
              <a:spLocks/>
            </p:cNvSpPr>
            <p:nvPr/>
          </p:nvSpPr>
          <p:spPr bwMode="auto">
            <a:xfrm>
              <a:off x="5406" y="4908"/>
              <a:ext cx="2332" cy="245"/>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50"/>
            <p:cNvSpPr>
              <a:spLocks noChangeShapeType="1"/>
            </p:cNvSpPr>
            <p:nvPr/>
          </p:nvSpPr>
          <p:spPr bwMode="auto">
            <a:xfrm flipH="1">
              <a:off x="6763" y="5150"/>
              <a:ext cx="973"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49"/>
            <p:cNvSpPr>
              <a:spLocks/>
            </p:cNvSpPr>
            <p:nvPr/>
          </p:nvSpPr>
          <p:spPr bwMode="auto">
            <a:xfrm>
              <a:off x="5406" y="8340"/>
              <a:ext cx="1351" cy="204"/>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48"/>
            <p:cNvSpPr>
              <a:spLocks/>
            </p:cNvSpPr>
            <p:nvPr/>
          </p:nvSpPr>
          <p:spPr bwMode="auto">
            <a:xfrm>
              <a:off x="5406" y="10320"/>
              <a:ext cx="828" cy="179"/>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47"/>
            <p:cNvSpPr>
              <a:spLocks noChangeShapeType="1"/>
            </p:cNvSpPr>
            <p:nvPr/>
          </p:nvSpPr>
          <p:spPr bwMode="auto">
            <a:xfrm>
              <a:off x="5380" y="8476"/>
              <a:ext cx="17" cy="18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46"/>
            <p:cNvSpPr>
              <a:spLocks noChangeShapeType="1"/>
            </p:cNvSpPr>
            <p:nvPr/>
          </p:nvSpPr>
          <p:spPr bwMode="auto">
            <a:xfrm flipH="1">
              <a:off x="6240" y="8642"/>
              <a:ext cx="518" cy="18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406" y="9060"/>
              <a:ext cx="1142" cy="179"/>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4"/>
            <p:cNvSpPr>
              <a:spLocks/>
            </p:cNvSpPr>
            <p:nvPr/>
          </p:nvSpPr>
          <p:spPr bwMode="auto">
            <a:xfrm>
              <a:off x="5392" y="8929"/>
              <a:ext cx="1203" cy="205"/>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3"/>
            <p:cNvSpPr>
              <a:spLocks/>
            </p:cNvSpPr>
            <p:nvPr/>
          </p:nvSpPr>
          <p:spPr bwMode="auto">
            <a:xfrm rot="894182">
              <a:off x="7306" y="5149"/>
              <a:ext cx="540" cy="3471"/>
            </a:xfrm>
            <a:prstGeom prst="rightBrace">
              <a:avLst>
                <a:gd name="adj1" fmla="val 5356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Box 42"/>
            <p:cNvSpPr txBox="1">
              <a:spLocks noChangeArrowheads="1"/>
            </p:cNvSpPr>
            <p:nvPr/>
          </p:nvSpPr>
          <p:spPr bwMode="auto">
            <a:xfrm>
              <a:off x="4222" y="639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T2</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utoShape 41"/>
            <p:cNvSpPr>
              <a:spLocks/>
            </p:cNvSpPr>
            <p:nvPr/>
          </p:nvSpPr>
          <p:spPr bwMode="auto">
            <a:xfrm rot="10800000">
              <a:off x="4750" y="4930"/>
              <a:ext cx="630" cy="3396"/>
            </a:xfrm>
            <a:prstGeom prst="rightBrace">
              <a:avLst>
                <a:gd name="adj1" fmla="val 4492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0"/>
            <p:cNvSpPr>
              <a:spLocks/>
            </p:cNvSpPr>
            <p:nvPr/>
          </p:nvSpPr>
          <p:spPr bwMode="auto">
            <a:xfrm rot="10800000">
              <a:off x="4702" y="8482"/>
              <a:ext cx="644" cy="1834"/>
            </a:xfrm>
            <a:prstGeom prst="rightBrace">
              <a:avLst>
                <a:gd name="adj1" fmla="val 237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 Box 39"/>
            <p:cNvSpPr txBox="1">
              <a:spLocks noChangeArrowheads="1"/>
            </p:cNvSpPr>
            <p:nvPr/>
          </p:nvSpPr>
          <p:spPr bwMode="auto">
            <a:xfrm>
              <a:off x="4174" y="9297"/>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T1</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utoShape 38"/>
            <p:cNvSpPr>
              <a:spLocks/>
            </p:cNvSpPr>
            <p:nvPr/>
          </p:nvSpPr>
          <p:spPr bwMode="auto">
            <a:xfrm rot="894182">
              <a:off x="6807" y="8810"/>
              <a:ext cx="642" cy="475"/>
            </a:xfrm>
            <a:prstGeom prst="rightBrace">
              <a:avLst>
                <a:gd name="adj1" fmla="val 8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 Box 37"/>
            <p:cNvSpPr txBox="1">
              <a:spLocks noChangeArrowheads="1"/>
            </p:cNvSpPr>
            <p:nvPr/>
          </p:nvSpPr>
          <p:spPr bwMode="auto">
            <a:xfrm>
              <a:off x="7358" y="10063"/>
              <a:ext cx="16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ISP</a:t>
              </a:r>
              <a:endParaRPr kumimoji="0" lang="en-GB"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shadowed</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AutoShape 36"/>
            <p:cNvSpPr>
              <a:spLocks/>
            </p:cNvSpPr>
            <p:nvPr/>
          </p:nvSpPr>
          <p:spPr bwMode="auto">
            <a:xfrm rot="894182">
              <a:off x="6634" y="9570"/>
              <a:ext cx="673" cy="1253"/>
            </a:xfrm>
            <a:prstGeom prst="rightBrace">
              <a:avLst>
                <a:gd name="adj1" fmla="val 155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35"/>
            <p:cNvSpPr txBox="1">
              <a:spLocks noChangeArrowheads="1"/>
            </p:cNvSpPr>
            <p:nvPr/>
          </p:nvSpPr>
          <p:spPr bwMode="auto">
            <a:xfrm>
              <a:off x="7442" y="8896"/>
              <a:ext cx="1346" cy="4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Conical</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34"/>
            <p:cNvSpPr>
              <a:spLocks noChangeShapeType="1"/>
            </p:cNvSpPr>
            <p:nvPr/>
          </p:nvSpPr>
          <p:spPr bwMode="auto">
            <a:xfrm flipV="1">
              <a:off x="6760" y="8236"/>
              <a:ext cx="1230" cy="3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ext Box 33"/>
            <p:cNvSpPr txBox="1">
              <a:spLocks noChangeArrowheads="1"/>
            </p:cNvSpPr>
            <p:nvPr/>
          </p:nvSpPr>
          <p:spPr bwMode="auto">
            <a:xfrm>
              <a:off x="8032" y="7693"/>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End of Langmuir probes</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32"/>
            <p:cNvSpPr>
              <a:spLocks noChangeShapeType="1"/>
            </p:cNvSpPr>
            <p:nvPr/>
          </p:nvSpPr>
          <p:spPr bwMode="auto">
            <a:xfrm flipH="1" flipV="1">
              <a:off x="6518" y="9158"/>
              <a:ext cx="902" cy="35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 Box 31"/>
            <p:cNvSpPr txBox="1">
              <a:spLocks noChangeArrowheads="1"/>
            </p:cNvSpPr>
            <p:nvPr/>
          </p:nvSpPr>
          <p:spPr bwMode="auto">
            <a:xfrm>
              <a:off x="7428" y="9308"/>
              <a:ext cx="14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Transition</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Freeform 30"/>
            <p:cNvSpPr>
              <a:spLocks/>
            </p:cNvSpPr>
            <p:nvPr/>
          </p:nvSpPr>
          <p:spPr bwMode="auto">
            <a:xfrm>
              <a:off x="5406" y="8460"/>
              <a:ext cx="1345" cy="181"/>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flipV="1">
              <a:off x="2720" y="4938"/>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p:nvSpPr>
          <p:spPr bwMode="auto">
            <a:xfrm>
              <a:off x="2596" y="8471"/>
              <a:ext cx="115" cy="18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7"/>
            <p:cNvSpPr>
              <a:spLocks noChangeShapeType="1"/>
            </p:cNvSpPr>
            <p:nvPr/>
          </p:nvSpPr>
          <p:spPr bwMode="auto">
            <a:xfrm>
              <a:off x="2594" y="8470"/>
              <a:ext cx="43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6"/>
            <p:cNvSpPr>
              <a:spLocks noChangeShapeType="1"/>
            </p:cNvSpPr>
            <p:nvPr/>
          </p:nvSpPr>
          <p:spPr bwMode="auto">
            <a:xfrm>
              <a:off x="2726" y="8350"/>
              <a:ext cx="27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5"/>
            <p:cNvSpPr>
              <a:spLocks noChangeShapeType="1"/>
            </p:cNvSpPr>
            <p:nvPr/>
          </p:nvSpPr>
          <p:spPr bwMode="auto">
            <a:xfrm flipV="1">
              <a:off x="3018" y="4929"/>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4"/>
            <p:cNvSpPr>
              <a:spLocks noChangeShapeType="1"/>
            </p:cNvSpPr>
            <p:nvPr/>
          </p:nvSpPr>
          <p:spPr bwMode="auto">
            <a:xfrm>
              <a:off x="3028" y="8463"/>
              <a:ext cx="17" cy="18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3"/>
            <p:cNvSpPr>
              <a:spLocks noChangeShapeType="1"/>
            </p:cNvSpPr>
            <p:nvPr/>
          </p:nvSpPr>
          <p:spPr bwMode="auto">
            <a:xfrm>
              <a:off x="2728" y="10317"/>
              <a:ext cx="31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2"/>
            <p:cNvSpPr>
              <a:spLocks noChangeShapeType="1"/>
            </p:cNvSpPr>
            <p:nvPr/>
          </p:nvSpPr>
          <p:spPr bwMode="auto">
            <a:xfrm>
              <a:off x="2734" y="4929"/>
              <a:ext cx="27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1"/>
            <p:cNvSpPr>
              <a:spLocks noChangeShapeType="1"/>
            </p:cNvSpPr>
            <p:nvPr/>
          </p:nvSpPr>
          <p:spPr bwMode="auto">
            <a:xfrm>
              <a:off x="2596" y="7743"/>
              <a:ext cx="1" cy="7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0"/>
            <p:cNvSpPr>
              <a:spLocks noChangeShapeType="1"/>
            </p:cNvSpPr>
            <p:nvPr/>
          </p:nvSpPr>
          <p:spPr bwMode="auto">
            <a:xfrm flipV="1">
              <a:off x="2138" y="7898"/>
              <a:ext cx="436" cy="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9"/>
            <p:cNvSpPr>
              <a:spLocks noChangeShapeType="1"/>
            </p:cNvSpPr>
            <p:nvPr/>
          </p:nvSpPr>
          <p:spPr bwMode="auto">
            <a:xfrm flipH="1" flipV="1">
              <a:off x="2736" y="7980"/>
              <a:ext cx="436" cy="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8"/>
            <p:cNvSpPr>
              <a:spLocks noChangeShapeType="1"/>
            </p:cNvSpPr>
            <p:nvPr/>
          </p:nvSpPr>
          <p:spPr bwMode="auto">
            <a:xfrm>
              <a:off x="3234" y="797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7"/>
            <p:cNvSpPr>
              <a:spLocks noChangeShapeType="1"/>
            </p:cNvSpPr>
            <p:nvPr/>
          </p:nvSpPr>
          <p:spPr bwMode="auto">
            <a:xfrm flipH="1" flipV="1">
              <a:off x="3233" y="8469"/>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6"/>
            <p:cNvSpPr>
              <a:spLocks noChangeShapeType="1"/>
            </p:cNvSpPr>
            <p:nvPr/>
          </p:nvSpPr>
          <p:spPr bwMode="auto">
            <a:xfrm rot="16200000" flipV="1">
              <a:off x="2988" y="8102"/>
              <a:ext cx="8" cy="49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5"/>
            <p:cNvSpPr>
              <a:spLocks noChangeShapeType="1"/>
            </p:cNvSpPr>
            <p:nvPr/>
          </p:nvSpPr>
          <p:spPr bwMode="auto">
            <a:xfrm rot="5400000">
              <a:off x="2994" y="8239"/>
              <a:ext cx="1" cy="4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Text Box 14"/>
            <p:cNvSpPr txBox="1">
              <a:spLocks noChangeArrowheads="1"/>
            </p:cNvSpPr>
            <p:nvPr/>
          </p:nvSpPr>
          <p:spPr bwMode="auto">
            <a:xfrm>
              <a:off x="2138" y="7543"/>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 Box 13"/>
            <p:cNvSpPr txBox="1">
              <a:spLocks noChangeArrowheads="1"/>
            </p:cNvSpPr>
            <p:nvPr/>
          </p:nvSpPr>
          <p:spPr bwMode="auto">
            <a:xfrm>
              <a:off x="3212" y="8182"/>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b</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AutoShape 12"/>
            <p:cNvSpPr>
              <a:spLocks/>
            </p:cNvSpPr>
            <p:nvPr/>
          </p:nvSpPr>
          <p:spPr bwMode="auto">
            <a:xfrm rot="10800000" flipH="1">
              <a:off x="3588" y="4959"/>
              <a:ext cx="630" cy="3384"/>
            </a:xfrm>
            <a:prstGeom prst="rightBrace">
              <a:avLst>
                <a:gd name="adj1" fmla="val 4476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AutoShape 11"/>
            <p:cNvSpPr>
              <a:spLocks/>
            </p:cNvSpPr>
            <p:nvPr/>
          </p:nvSpPr>
          <p:spPr bwMode="auto">
            <a:xfrm rot="10800000" flipH="1">
              <a:off x="3574" y="8445"/>
              <a:ext cx="670" cy="1881"/>
            </a:xfrm>
            <a:prstGeom prst="rightBrace">
              <a:avLst>
                <a:gd name="adj1" fmla="val 23396"/>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0"/>
            <p:cNvSpPr>
              <a:spLocks noChangeShapeType="1"/>
            </p:cNvSpPr>
            <p:nvPr/>
          </p:nvSpPr>
          <p:spPr bwMode="auto">
            <a:xfrm rot="16200000" flipV="1">
              <a:off x="4180" y="7770"/>
              <a:ext cx="10" cy="23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
            <p:cNvSpPr>
              <a:spLocks noChangeShapeType="1"/>
            </p:cNvSpPr>
            <p:nvPr/>
          </p:nvSpPr>
          <p:spPr bwMode="auto">
            <a:xfrm rot="16200000" flipV="1">
              <a:off x="4196" y="7901"/>
              <a:ext cx="10" cy="23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
            <p:cNvSpPr>
              <a:spLocks noChangeShapeType="1"/>
            </p:cNvSpPr>
            <p:nvPr/>
          </p:nvSpPr>
          <p:spPr bwMode="auto">
            <a:xfrm rot="16200000" flipV="1">
              <a:off x="4172" y="7315"/>
              <a:ext cx="10" cy="23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Text Box 7"/>
            <p:cNvSpPr txBox="1">
              <a:spLocks noChangeArrowheads="1"/>
            </p:cNvSpPr>
            <p:nvPr/>
          </p:nvSpPr>
          <p:spPr bwMode="auto">
            <a:xfrm>
              <a:off x="4254" y="851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 Box 6"/>
            <p:cNvSpPr txBox="1">
              <a:spLocks noChangeArrowheads="1"/>
            </p:cNvSpPr>
            <p:nvPr/>
          </p:nvSpPr>
          <p:spPr bwMode="auto">
            <a:xfrm>
              <a:off x="4396" y="8754"/>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5"/>
            <p:cNvSpPr>
              <a:spLocks noChangeShapeType="1"/>
            </p:cNvSpPr>
            <p:nvPr/>
          </p:nvSpPr>
          <p:spPr bwMode="auto">
            <a:xfrm>
              <a:off x="4453" y="8137"/>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
            <p:cNvSpPr>
              <a:spLocks noChangeShapeType="1"/>
            </p:cNvSpPr>
            <p:nvPr/>
          </p:nvSpPr>
          <p:spPr bwMode="auto">
            <a:xfrm flipH="1" flipV="1">
              <a:off x="4452" y="8936"/>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
            <p:cNvSpPr>
              <a:spLocks noChangeShapeType="1"/>
            </p:cNvSpPr>
            <p:nvPr/>
          </p:nvSpPr>
          <p:spPr bwMode="auto">
            <a:xfrm>
              <a:off x="4744" y="8583"/>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2"/>
            <p:cNvSpPr>
              <a:spLocks noChangeShapeType="1"/>
            </p:cNvSpPr>
            <p:nvPr/>
          </p:nvSpPr>
          <p:spPr bwMode="auto">
            <a:xfrm flipH="1" flipV="1">
              <a:off x="4743" y="9076"/>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2355" name="Picture 67" descr="Super_X_tweak_ISP_zoom"/>
          <p:cNvPicPr>
            <a:picLocks noChangeAspect="1" noChangeArrowheads="1"/>
          </p:cNvPicPr>
          <p:nvPr/>
        </p:nvPicPr>
        <p:blipFill>
          <a:blip r:embed="rId2">
            <a:extLst>
              <a:ext uri="{28A0092B-C50C-407E-A947-70E740481C1C}">
                <a14:useLocalDpi xmlns:a14="http://schemas.microsoft.com/office/drawing/2010/main" val="0"/>
              </a:ext>
            </a:extLst>
          </a:blip>
          <a:srcRect l="8820" t="6299" r="7874" b="6299"/>
          <a:stretch>
            <a:fillRect/>
          </a:stretch>
        </p:blipFill>
        <p:spPr bwMode="auto">
          <a:xfrm>
            <a:off x="228600" y="819150"/>
            <a:ext cx="3657600" cy="395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p:cNvSpPr txBox="1"/>
          <p:nvPr/>
        </p:nvSpPr>
        <p:spPr>
          <a:xfrm>
            <a:off x="7924800" y="895350"/>
            <a:ext cx="1676400" cy="923330"/>
          </a:xfrm>
          <a:prstGeom prst="rect">
            <a:avLst/>
          </a:prstGeom>
          <a:noFill/>
        </p:spPr>
        <p:txBody>
          <a:bodyPr wrap="square" rtlCol="0">
            <a:spAutoFit/>
          </a:bodyPr>
          <a:lstStyle/>
          <a:p>
            <a:r>
              <a:rPr lang="en-US" dirty="0" smtClean="0"/>
              <a:t>a=3 mm</a:t>
            </a:r>
          </a:p>
          <a:p>
            <a:r>
              <a:rPr lang="en-US" dirty="0" smtClean="0"/>
              <a:t>b=6 mm</a:t>
            </a:r>
          </a:p>
          <a:p>
            <a:endParaRPr lang="en-US" dirty="0"/>
          </a:p>
        </p:txBody>
      </p:sp>
    </p:spTree>
    <p:extLst>
      <p:ext uri="{BB962C8B-B14F-4D97-AF65-F5344CB8AC3E}">
        <p14:creationId xmlns:p14="http://schemas.microsoft.com/office/powerpoint/2010/main" val="1185764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1_with_800microns_step_and_reduced_conic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76350"/>
            <a:ext cx="477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sz="3200" dirty="0"/>
              <a:t>MAST-U Defines a ISP/OSP Transition Region</a:t>
            </a:r>
          </a:p>
        </p:txBody>
      </p:sp>
      <p:sp>
        <p:nvSpPr>
          <p:cNvPr id="4" name="Rectangle 5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noChangeAspect="1"/>
          </p:cNvGrpSpPr>
          <p:nvPr/>
        </p:nvGrpSpPr>
        <p:grpSpPr bwMode="auto">
          <a:xfrm>
            <a:off x="3581400" y="895350"/>
            <a:ext cx="5715000" cy="4000500"/>
            <a:chOff x="1418" y="4663"/>
            <a:chExt cx="9000" cy="6300"/>
          </a:xfrm>
        </p:grpSpPr>
        <p:sp>
          <p:nvSpPr>
            <p:cNvPr id="6" name="AutoShape 54"/>
            <p:cNvSpPr>
              <a:spLocks noChangeAspect="1" noChangeArrowheads="1" noTextEdit="1"/>
            </p:cNvSpPr>
            <p:nvPr/>
          </p:nvSpPr>
          <p:spPr bwMode="auto">
            <a:xfrm>
              <a:off x="1418" y="4663"/>
              <a:ext cx="9000" cy="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 Box 53"/>
            <p:cNvSpPr txBox="1">
              <a:spLocks noChangeArrowheads="1"/>
            </p:cNvSpPr>
            <p:nvPr/>
          </p:nvSpPr>
          <p:spPr bwMode="auto">
            <a:xfrm>
              <a:off x="8078" y="6463"/>
              <a:ext cx="16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OSP</a:t>
              </a:r>
              <a:endParaRPr kumimoji="0" lang="en-GB"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shadowed</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Line 52"/>
            <p:cNvSpPr>
              <a:spLocks noChangeShapeType="1"/>
            </p:cNvSpPr>
            <p:nvPr/>
          </p:nvSpPr>
          <p:spPr bwMode="auto">
            <a:xfrm flipV="1">
              <a:off x="5406" y="4920"/>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51"/>
            <p:cNvSpPr>
              <a:spLocks/>
            </p:cNvSpPr>
            <p:nvPr/>
          </p:nvSpPr>
          <p:spPr bwMode="auto">
            <a:xfrm>
              <a:off x="5406" y="4908"/>
              <a:ext cx="2332" cy="245"/>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50"/>
            <p:cNvSpPr>
              <a:spLocks noChangeShapeType="1"/>
            </p:cNvSpPr>
            <p:nvPr/>
          </p:nvSpPr>
          <p:spPr bwMode="auto">
            <a:xfrm flipH="1">
              <a:off x="6763" y="5150"/>
              <a:ext cx="973"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49"/>
            <p:cNvSpPr>
              <a:spLocks/>
            </p:cNvSpPr>
            <p:nvPr/>
          </p:nvSpPr>
          <p:spPr bwMode="auto">
            <a:xfrm>
              <a:off x="5406" y="8340"/>
              <a:ext cx="1351" cy="204"/>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48"/>
            <p:cNvSpPr>
              <a:spLocks/>
            </p:cNvSpPr>
            <p:nvPr/>
          </p:nvSpPr>
          <p:spPr bwMode="auto">
            <a:xfrm>
              <a:off x="5406" y="10320"/>
              <a:ext cx="828" cy="179"/>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47"/>
            <p:cNvSpPr>
              <a:spLocks noChangeShapeType="1"/>
            </p:cNvSpPr>
            <p:nvPr/>
          </p:nvSpPr>
          <p:spPr bwMode="auto">
            <a:xfrm>
              <a:off x="5380" y="8476"/>
              <a:ext cx="17" cy="18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46"/>
            <p:cNvSpPr>
              <a:spLocks noChangeShapeType="1"/>
            </p:cNvSpPr>
            <p:nvPr/>
          </p:nvSpPr>
          <p:spPr bwMode="auto">
            <a:xfrm flipH="1">
              <a:off x="6240" y="8642"/>
              <a:ext cx="518" cy="18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406" y="9060"/>
              <a:ext cx="1142" cy="179"/>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44"/>
            <p:cNvSpPr>
              <a:spLocks/>
            </p:cNvSpPr>
            <p:nvPr/>
          </p:nvSpPr>
          <p:spPr bwMode="auto">
            <a:xfrm>
              <a:off x="5392" y="8929"/>
              <a:ext cx="1203" cy="205"/>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3"/>
            <p:cNvSpPr>
              <a:spLocks/>
            </p:cNvSpPr>
            <p:nvPr/>
          </p:nvSpPr>
          <p:spPr bwMode="auto">
            <a:xfrm rot="894182">
              <a:off x="7306" y="5149"/>
              <a:ext cx="540" cy="3471"/>
            </a:xfrm>
            <a:prstGeom prst="rightBrace">
              <a:avLst>
                <a:gd name="adj1" fmla="val 5356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Box 42"/>
            <p:cNvSpPr txBox="1">
              <a:spLocks noChangeArrowheads="1"/>
            </p:cNvSpPr>
            <p:nvPr/>
          </p:nvSpPr>
          <p:spPr bwMode="auto">
            <a:xfrm>
              <a:off x="4222" y="639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T2</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AutoShape 41"/>
            <p:cNvSpPr>
              <a:spLocks/>
            </p:cNvSpPr>
            <p:nvPr/>
          </p:nvSpPr>
          <p:spPr bwMode="auto">
            <a:xfrm rot="10800000">
              <a:off x="4750" y="4930"/>
              <a:ext cx="630" cy="3396"/>
            </a:xfrm>
            <a:prstGeom prst="rightBrace">
              <a:avLst>
                <a:gd name="adj1" fmla="val 4492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40"/>
            <p:cNvSpPr>
              <a:spLocks/>
            </p:cNvSpPr>
            <p:nvPr/>
          </p:nvSpPr>
          <p:spPr bwMode="auto">
            <a:xfrm rot="10800000">
              <a:off x="4702" y="8482"/>
              <a:ext cx="644" cy="1834"/>
            </a:xfrm>
            <a:prstGeom prst="rightBrace">
              <a:avLst>
                <a:gd name="adj1" fmla="val 2373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Text Box 39"/>
            <p:cNvSpPr txBox="1">
              <a:spLocks noChangeArrowheads="1"/>
            </p:cNvSpPr>
            <p:nvPr/>
          </p:nvSpPr>
          <p:spPr bwMode="auto">
            <a:xfrm>
              <a:off x="4174" y="9297"/>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T1</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AutoShape 38"/>
            <p:cNvSpPr>
              <a:spLocks/>
            </p:cNvSpPr>
            <p:nvPr/>
          </p:nvSpPr>
          <p:spPr bwMode="auto">
            <a:xfrm rot="894182">
              <a:off x="6807" y="8810"/>
              <a:ext cx="642" cy="475"/>
            </a:xfrm>
            <a:prstGeom prst="rightBrace">
              <a:avLst>
                <a:gd name="adj1" fmla="val 8333"/>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 Box 37"/>
            <p:cNvSpPr txBox="1">
              <a:spLocks noChangeArrowheads="1"/>
            </p:cNvSpPr>
            <p:nvPr/>
          </p:nvSpPr>
          <p:spPr bwMode="auto">
            <a:xfrm>
              <a:off x="7358" y="10063"/>
              <a:ext cx="162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ISP</a:t>
              </a:r>
              <a:endParaRPr kumimoji="0" lang="en-GB"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shadowed</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AutoShape 36"/>
            <p:cNvSpPr>
              <a:spLocks/>
            </p:cNvSpPr>
            <p:nvPr/>
          </p:nvSpPr>
          <p:spPr bwMode="auto">
            <a:xfrm rot="894182">
              <a:off x="6634" y="9570"/>
              <a:ext cx="673" cy="1253"/>
            </a:xfrm>
            <a:prstGeom prst="rightBrace">
              <a:avLst>
                <a:gd name="adj1" fmla="val 1551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35"/>
            <p:cNvSpPr txBox="1">
              <a:spLocks noChangeArrowheads="1"/>
            </p:cNvSpPr>
            <p:nvPr/>
          </p:nvSpPr>
          <p:spPr bwMode="auto">
            <a:xfrm>
              <a:off x="7442" y="8896"/>
              <a:ext cx="1346" cy="4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Conical</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Line 34"/>
            <p:cNvSpPr>
              <a:spLocks noChangeShapeType="1"/>
            </p:cNvSpPr>
            <p:nvPr/>
          </p:nvSpPr>
          <p:spPr bwMode="auto">
            <a:xfrm flipV="1">
              <a:off x="6760" y="8236"/>
              <a:ext cx="1230" cy="33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ext Box 33"/>
            <p:cNvSpPr txBox="1">
              <a:spLocks noChangeArrowheads="1"/>
            </p:cNvSpPr>
            <p:nvPr/>
          </p:nvSpPr>
          <p:spPr bwMode="auto">
            <a:xfrm>
              <a:off x="8032" y="7693"/>
              <a:ext cx="198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End of Langmuir probes</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32"/>
            <p:cNvSpPr>
              <a:spLocks noChangeShapeType="1"/>
            </p:cNvSpPr>
            <p:nvPr/>
          </p:nvSpPr>
          <p:spPr bwMode="auto">
            <a:xfrm flipH="1" flipV="1">
              <a:off x="6518" y="9158"/>
              <a:ext cx="902" cy="35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 Box 31"/>
            <p:cNvSpPr txBox="1">
              <a:spLocks noChangeArrowheads="1"/>
            </p:cNvSpPr>
            <p:nvPr/>
          </p:nvSpPr>
          <p:spPr bwMode="auto">
            <a:xfrm>
              <a:off x="7428" y="9308"/>
              <a:ext cx="1440" cy="5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Transition</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Freeform 30"/>
            <p:cNvSpPr>
              <a:spLocks/>
            </p:cNvSpPr>
            <p:nvPr/>
          </p:nvSpPr>
          <p:spPr bwMode="auto">
            <a:xfrm>
              <a:off x="5406" y="8460"/>
              <a:ext cx="1345" cy="181"/>
            </a:xfrm>
            <a:custGeom>
              <a:avLst/>
              <a:gdLst>
                <a:gd name="T0" fmla="*/ 0 w 2358"/>
                <a:gd name="T1" fmla="*/ 13 h 251"/>
                <a:gd name="T2" fmla="*/ 720 w 2358"/>
                <a:gd name="T3" fmla="*/ 13 h 251"/>
                <a:gd name="T4" fmla="*/ 1446 w 2358"/>
                <a:gd name="T5" fmla="*/ 91 h 251"/>
                <a:gd name="T6" fmla="*/ 1990 w 2358"/>
                <a:gd name="T7" fmla="*/ 171 h 251"/>
                <a:gd name="T8" fmla="*/ 2358 w 2358"/>
                <a:gd name="T9" fmla="*/ 251 h 251"/>
              </a:gdLst>
              <a:ahLst/>
              <a:cxnLst>
                <a:cxn ang="0">
                  <a:pos x="T0" y="T1"/>
                </a:cxn>
                <a:cxn ang="0">
                  <a:pos x="T2" y="T3"/>
                </a:cxn>
                <a:cxn ang="0">
                  <a:pos x="T4" y="T5"/>
                </a:cxn>
                <a:cxn ang="0">
                  <a:pos x="T6" y="T7"/>
                </a:cxn>
                <a:cxn ang="0">
                  <a:pos x="T8" y="T9"/>
                </a:cxn>
              </a:cxnLst>
              <a:rect l="0" t="0" r="r" b="b"/>
              <a:pathLst>
                <a:path w="2358" h="251">
                  <a:moveTo>
                    <a:pt x="0" y="13"/>
                  </a:moveTo>
                  <a:cubicBezTo>
                    <a:pt x="239" y="6"/>
                    <a:pt x="479" y="0"/>
                    <a:pt x="720" y="13"/>
                  </a:cubicBezTo>
                  <a:cubicBezTo>
                    <a:pt x="961" y="26"/>
                    <a:pt x="1234" y="65"/>
                    <a:pt x="1446" y="91"/>
                  </a:cubicBezTo>
                  <a:cubicBezTo>
                    <a:pt x="1658" y="117"/>
                    <a:pt x="1838" y="144"/>
                    <a:pt x="1990" y="171"/>
                  </a:cubicBezTo>
                  <a:cubicBezTo>
                    <a:pt x="2142" y="198"/>
                    <a:pt x="2250" y="224"/>
                    <a:pt x="2358" y="25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flipV="1">
              <a:off x="2720" y="4938"/>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8"/>
            <p:cNvSpPr>
              <a:spLocks noChangeShapeType="1"/>
            </p:cNvSpPr>
            <p:nvPr/>
          </p:nvSpPr>
          <p:spPr bwMode="auto">
            <a:xfrm>
              <a:off x="2596" y="8471"/>
              <a:ext cx="115" cy="18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7"/>
            <p:cNvSpPr>
              <a:spLocks noChangeShapeType="1"/>
            </p:cNvSpPr>
            <p:nvPr/>
          </p:nvSpPr>
          <p:spPr bwMode="auto">
            <a:xfrm>
              <a:off x="2594" y="8470"/>
              <a:ext cx="43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6"/>
            <p:cNvSpPr>
              <a:spLocks noChangeShapeType="1"/>
            </p:cNvSpPr>
            <p:nvPr/>
          </p:nvSpPr>
          <p:spPr bwMode="auto">
            <a:xfrm>
              <a:off x="2726" y="8350"/>
              <a:ext cx="27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5"/>
            <p:cNvSpPr>
              <a:spLocks noChangeShapeType="1"/>
            </p:cNvSpPr>
            <p:nvPr/>
          </p:nvSpPr>
          <p:spPr bwMode="auto">
            <a:xfrm flipV="1">
              <a:off x="3018" y="4929"/>
              <a:ext cx="1" cy="34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4"/>
            <p:cNvSpPr>
              <a:spLocks noChangeShapeType="1"/>
            </p:cNvSpPr>
            <p:nvPr/>
          </p:nvSpPr>
          <p:spPr bwMode="auto">
            <a:xfrm>
              <a:off x="3028" y="8463"/>
              <a:ext cx="17" cy="18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3"/>
            <p:cNvSpPr>
              <a:spLocks noChangeShapeType="1"/>
            </p:cNvSpPr>
            <p:nvPr/>
          </p:nvSpPr>
          <p:spPr bwMode="auto">
            <a:xfrm>
              <a:off x="2728" y="10317"/>
              <a:ext cx="318"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2"/>
            <p:cNvSpPr>
              <a:spLocks noChangeShapeType="1"/>
            </p:cNvSpPr>
            <p:nvPr/>
          </p:nvSpPr>
          <p:spPr bwMode="auto">
            <a:xfrm>
              <a:off x="2734" y="4929"/>
              <a:ext cx="27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1"/>
            <p:cNvSpPr>
              <a:spLocks noChangeShapeType="1"/>
            </p:cNvSpPr>
            <p:nvPr/>
          </p:nvSpPr>
          <p:spPr bwMode="auto">
            <a:xfrm>
              <a:off x="2596" y="7743"/>
              <a:ext cx="1" cy="7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0"/>
            <p:cNvSpPr>
              <a:spLocks noChangeShapeType="1"/>
            </p:cNvSpPr>
            <p:nvPr/>
          </p:nvSpPr>
          <p:spPr bwMode="auto">
            <a:xfrm flipV="1">
              <a:off x="2138" y="7898"/>
              <a:ext cx="436" cy="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9"/>
            <p:cNvSpPr>
              <a:spLocks noChangeShapeType="1"/>
            </p:cNvSpPr>
            <p:nvPr/>
          </p:nvSpPr>
          <p:spPr bwMode="auto">
            <a:xfrm flipH="1" flipV="1">
              <a:off x="2736" y="7980"/>
              <a:ext cx="436" cy="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8"/>
            <p:cNvSpPr>
              <a:spLocks noChangeShapeType="1"/>
            </p:cNvSpPr>
            <p:nvPr/>
          </p:nvSpPr>
          <p:spPr bwMode="auto">
            <a:xfrm>
              <a:off x="3234" y="7976"/>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17"/>
            <p:cNvSpPr>
              <a:spLocks noChangeShapeType="1"/>
            </p:cNvSpPr>
            <p:nvPr/>
          </p:nvSpPr>
          <p:spPr bwMode="auto">
            <a:xfrm flipH="1" flipV="1">
              <a:off x="3233" y="8469"/>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6"/>
            <p:cNvSpPr>
              <a:spLocks noChangeShapeType="1"/>
            </p:cNvSpPr>
            <p:nvPr/>
          </p:nvSpPr>
          <p:spPr bwMode="auto">
            <a:xfrm rot="16200000" flipV="1">
              <a:off x="2988" y="8102"/>
              <a:ext cx="8" cy="49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5"/>
            <p:cNvSpPr>
              <a:spLocks noChangeShapeType="1"/>
            </p:cNvSpPr>
            <p:nvPr/>
          </p:nvSpPr>
          <p:spPr bwMode="auto">
            <a:xfrm rot="5400000">
              <a:off x="2994" y="8239"/>
              <a:ext cx="1" cy="46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Text Box 14"/>
            <p:cNvSpPr txBox="1">
              <a:spLocks noChangeArrowheads="1"/>
            </p:cNvSpPr>
            <p:nvPr/>
          </p:nvSpPr>
          <p:spPr bwMode="auto">
            <a:xfrm>
              <a:off x="2138" y="7543"/>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a</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 Box 13"/>
            <p:cNvSpPr txBox="1">
              <a:spLocks noChangeArrowheads="1"/>
            </p:cNvSpPr>
            <p:nvPr/>
          </p:nvSpPr>
          <p:spPr bwMode="auto">
            <a:xfrm>
              <a:off x="3212" y="8182"/>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b</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AutoShape 12"/>
            <p:cNvSpPr>
              <a:spLocks/>
            </p:cNvSpPr>
            <p:nvPr/>
          </p:nvSpPr>
          <p:spPr bwMode="auto">
            <a:xfrm rot="10800000" flipH="1">
              <a:off x="3588" y="4959"/>
              <a:ext cx="630" cy="3384"/>
            </a:xfrm>
            <a:prstGeom prst="rightBrace">
              <a:avLst>
                <a:gd name="adj1" fmla="val 4476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AutoShape 11"/>
            <p:cNvSpPr>
              <a:spLocks/>
            </p:cNvSpPr>
            <p:nvPr/>
          </p:nvSpPr>
          <p:spPr bwMode="auto">
            <a:xfrm rot="10800000" flipH="1">
              <a:off x="3574" y="8445"/>
              <a:ext cx="670" cy="1881"/>
            </a:xfrm>
            <a:prstGeom prst="rightBrace">
              <a:avLst>
                <a:gd name="adj1" fmla="val 23396"/>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0"/>
            <p:cNvSpPr>
              <a:spLocks noChangeShapeType="1"/>
            </p:cNvSpPr>
            <p:nvPr/>
          </p:nvSpPr>
          <p:spPr bwMode="auto">
            <a:xfrm rot="16200000" flipV="1">
              <a:off x="4180" y="7770"/>
              <a:ext cx="10" cy="23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9"/>
            <p:cNvSpPr>
              <a:spLocks noChangeShapeType="1"/>
            </p:cNvSpPr>
            <p:nvPr/>
          </p:nvSpPr>
          <p:spPr bwMode="auto">
            <a:xfrm rot="16200000" flipV="1">
              <a:off x="4196" y="7901"/>
              <a:ext cx="10" cy="23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8"/>
            <p:cNvSpPr>
              <a:spLocks noChangeShapeType="1"/>
            </p:cNvSpPr>
            <p:nvPr/>
          </p:nvSpPr>
          <p:spPr bwMode="auto">
            <a:xfrm rot="16200000" flipV="1">
              <a:off x="4172" y="7315"/>
              <a:ext cx="10" cy="23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Text Box 7"/>
            <p:cNvSpPr txBox="1">
              <a:spLocks noChangeArrowheads="1"/>
            </p:cNvSpPr>
            <p:nvPr/>
          </p:nvSpPr>
          <p:spPr bwMode="auto">
            <a:xfrm>
              <a:off x="4254" y="851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c</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 Box 6"/>
            <p:cNvSpPr txBox="1">
              <a:spLocks noChangeArrowheads="1"/>
            </p:cNvSpPr>
            <p:nvPr/>
          </p:nvSpPr>
          <p:spPr bwMode="auto">
            <a:xfrm>
              <a:off x="4396" y="8754"/>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d</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Line 5"/>
            <p:cNvSpPr>
              <a:spLocks noChangeShapeType="1"/>
            </p:cNvSpPr>
            <p:nvPr/>
          </p:nvSpPr>
          <p:spPr bwMode="auto">
            <a:xfrm>
              <a:off x="4453" y="8137"/>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4"/>
            <p:cNvSpPr>
              <a:spLocks noChangeShapeType="1"/>
            </p:cNvSpPr>
            <p:nvPr/>
          </p:nvSpPr>
          <p:spPr bwMode="auto">
            <a:xfrm flipH="1" flipV="1">
              <a:off x="4452" y="8936"/>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
            <p:cNvSpPr>
              <a:spLocks noChangeShapeType="1"/>
            </p:cNvSpPr>
            <p:nvPr/>
          </p:nvSpPr>
          <p:spPr bwMode="auto">
            <a:xfrm>
              <a:off x="4744" y="8583"/>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2"/>
            <p:cNvSpPr>
              <a:spLocks noChangeShapeType="1"/>
            </p:cNvSpPr>
            <p:nvPr/>
          </p:nvSpPr>
          <p:spPr bwMode="auto">
            <a:xfrm flipH="1" flipV="1">
              <a:off x="4743" y="9076"/>
              <a:ext cx="1" cy="4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0" name="TextBox 59"/>
          <p:cNvSpPr txBox="1"/>
          <p:nvPr/>
        </p:nvSpPr>
        <p:spPr>
          <a:xfrm>
            <a:off x="7924800" y="895350"/>
            <a:ext cx="1676400" cy="923330"/>
          </a:xfrm>
          <a:prstGeom prst="rect">
            <a:avLst/>
          </a:prstGeom>
          <a:noFill/>
        </p:spPr>
        <p:txBody>
          <a:bodyPr wrap="square" rtlCol="0">
            <a:spAutoFit/>
          </a:bodyPr>
          <a:lstStyle/>
          <a:p>
            <a:r>
              <a:rPr lang="en-US" dirty="0" smtClean="0"/>
              <a:t>a=3 mm</a:t>
            </a:r>
          </a:p>
          <a:p>
            <a:r>
              <a:rPr lang="en-US" dirty="0" smtClean="0"/>
              <a:t>b=6 mm</a:t>
            </a:r>
          </a:p>
          <a:p>
            <a:endParaRPr lang="en-US" dirty="0"/>
          </a:p>
        </p:txBody>
      </p:sp>
    </p:spTree>
    <p:extLst>
      <p:ext uri="{BB962C8B-B14F-4D97-AF65-F5344CB8AC3E}">
        <p14:creationId xmlns:p14="http://schemas.microsoft.com/office/powerpoint/2010/main" val="954542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750" y="0"/>
            <a:ext cx="6719888" cy="494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487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3200" dirty="0" smtClean="0">
                <a:latin typeface="Arial" charset="0"/>
                <a:cs typeface="Arial" charset="0"/>
              </a:rPr>
              <a:t>2015 PMI Workshop Priority Research Directions</a:t>
            </a:r>
          </a:p>
        </p:txBody>
      </p:sp>
      <p:sp>
        <p:nvSpPr>
          <p:cNvPr id="6147" name="Content Placeholder 2"/>
          <p:cNvSpPr>
            <a:spLocks noGrp="1"/>
          </p:cNvSpPr>
          <p:nvPr>
            <p:ph idx="1"/>
          </p:nvPr>
        </p:nvSpPr>
        <p:spPr>
          <a:xfrm>
            <a:off x="76200" y="800100"/>
            <a:ext cx="9067800" cy="3749874"/>
          </a:xfrm>
        </p:spPr>
        <p:txBody>
          <a:bodyPr>
            <a:normAutofit fontScale="77500" lnSpcReduction="20000"/>
          </a:bodyPr>
          <a:lstStyle/>
          <a:p>
            <a:pPr eaLnBrk="1" hangingPunct="1">
              <a:spcAft>
                <a:spcPts val="600"/>
              </a:spcAft>
            </a:pPr>
            <a:r>
              <a:rPr lang="en-US" altLang="en-US" sz="2100" dirty="0" smtClean="0">
                <a:latin typeface="Arial" charset="0"/>
                <a:cs typeface="Arial" charset="0"/>
              </a:rPr>
              <a:t>PRD-A: Identify the present limits on power and particle handling, as well as tritium control and inventory, for solid and liquid plasma facing components, and extend performance to reactor relevant conditions with new transformative solutions</a:t>
            </a:r>
          </a:p>
          <a:p>
            <a:pPr eaLnBrk="1" hangingPunct="1">
              <a:spcAft>
                <a:spcPts val="600"/>
              </a:spcAft>
            </a:pPr>
            <a:r>
              <a:rPr lang="en-US" altLang="en-US" sz="2100" dirty="0" smtClean="0">
                <a:latin typeface="Arial" charset="0"/>
                <a:cs typeface="Arial" charset="0"/>
              </a:rPr>
              <a:t>PRD-B: Understand, develop and demonstrate innovative dissipative/detached divertor solutions for power exhaust and particle control, sufficient for extrapolation to steady-state reactor conditions</a:t>
            </a:r>
          </a:p>
          <a:p>
            <a:pPr eaLnBrk="1" hangingPunct="1">
              <a:spcAft>
                <a:spcPts val="600"/>
              </a:spcAft>
            </a:pPr>
            <a:r>
              <a:rPr lang="en-US" altLang="en-US" sz="2100" dirty="0" smtClean="0">
                <a:latin typeface="Arial" charset="0"/>
                <a:cs typeface="Arial" charset="0"/>
              </a:rPr>
              <a:t>PRD-C: Understand, develop and demonstrate innovative boundary plasma solutions for main chamber wall components, including tools for controllable sustained operation, sufficient for extrapolation to steady-state reactor application</a:t>
            </a:r>
          </a:p>
          <a:p>
            <a:pPr eaLnBrk="1" hangingPunct="1">
              <a:spcAft>
                <a:spcPts val="600"/>
              </a:spcAft>
            </a:pPr>
            <a:r>
              <a:rPr lang="en-US" altLang="en-US" sz="2100" dirty="0" smtClean="0">
                <a:latin typeface="Arial" charset="0"/>
                <a:cs typeface="Arial" charset="0"/>
              </a:rPr>
              <a:t>PRD-D: Understand the science of evolving materials at reactor-relevant plasma conditions and how novel materials and manufacturing methods enable improved plasma performance</a:t>
            </a:r>
          </a:p>
          <a:p>
            <a:pPr eaLnBrk="1" hangingPunct="1">
              <a:spcAft>
                <a:spcPts val="600"/>
              </a:spcAft>
            </a:pPr>
            <a:r>
              <a:rPr lang="en-US" altLang="en-US" sz="2100" dirty="0" smtClean="0">
                <a:latin typeface="Arial" charset="0"/>
                <a:cs typeface="Arial" charset="0"/>
              </a:rPr>
              <a:t>PRD-E</a:t>
            </a:r>
            <a:r>
              <a:rPr lang="en-US" altLang="en-US" sz="2100" dirty="0">
                <a:latin typeface="Arial" charset="0"/>
                <a:cs typeface="Arial" charset="0"/>
              </a:rPr>
              <a:t>: Understand the mechanisms by which boundary solutions and plasma </a:t>
            </a:r>
            <a:r>
              <a:rPr lang="en-US" altLang="en-US" sz="2100" dirty="0" smtClean="0">
                <a:latin typeface="Arial" charset="0"/>
                <a:cs typeface="Arial" charset="0"/>
              </a:rPr>
              <a:t>facing materials </a:t>
            </a:r>
            <a:r>
              <a:rPr lang="en-US" altLang="en-US" sz="2100" dirty="0">
                <a:latin typeface="Arial" charset="0"/>
                <a:cs typeface="Arial" charset="0"/>
              </a:rPr>
              <a:t>influence pedestal and core performance, and explore routes </a:t>
            </a:r>
            <a:r>
              <a:rPr lang="en-US" altLang="en-US" sz="2100" dirty="0" smtClean="0">
                <a:latin typeface="Arial" charset="0"/>
                <a:cs typeface="Arial" charset="0"/>
              </a:rPr>
              <a:t>to maximize </a:t>
            </a:r>
            <a:r>
              <a:rPr lang="en-US" altLang="en-US" sz="2100" dirty="0">
                <a:latin typeface="Arial" charset="0"/>
                <a:cs typeface="Arial" charset="0"/>
              </a:rPr>
              <a:t>fusion performance</a:t>
            </a:r>
            <a:endParaRPr lang="en-US" altLang="en-US" sz="2100" dirty="0" smtClean="0">
              <a:latin typeface="Arial" charset="0"/>
              <a:cs typeface="Arial" charset="0"/>
            </a:endParaRPr>
          </a:p>
          <a:p>
            <a:pPr eaLnBrk="1" hangingPunct="1"/>
            <a:endParaRPr lang="en-US" altLang="en-US" dirty="0" smtClean="0">
              <a:latin typeface="Arial" charset="0"/>
              <a:cs typeface="Arial" charset="0"/>
            </a:endParaRPr>
          </a:p>
          <a:p>
            <a:pPr eaLnBrk="1" hangingPunct="1"/>
            <a:endParaRPr lang="en-US" altLang="en-US" dirty="0">
              <a:latin typeface="Arial" charset="0"/>
              <a:cs typeface="Arial" charset="0"/>
            </a:endParaRPr>
          </a:p>
        </p:txBody>
      </p:sp>
      <p:sp>
        <p:nvSpPr>
          <p:cNvPr id="3" name="TextBox 2"/>
          <p:cNvSpPr txBox="1"/>
          <p:nvPr/>
        </p:nvSpPr>
        <p:spPr>
          <a:xfrm>
            <a:off x="114300" y="4149864"/>
            <a:ext cx="8915400" cy="400110"/>
          </a:xfrm>
          <a:prstGeom prst="rect">
            <a:avLst/>
          </a:prstGeom>
          <a:noFill/>
        </p:spPr>
        <p:txBody>
          <a:bodyPr wrap="square" rtlCol="0">
            <a:spAutoFit/>
          </a:bodyPr>
          <a:lstStyle/>
          <a:p>
            <a:pPr algn="ctr"/>
            <a:r>
              <a:rPr lang="en-US" sz="2000" b="1" i="1" dirty="0" smtClean="0">
                <a:solidFill>
                  <a:srgbClr val="920000"/>
                </a:solidFill>
              </a:rPr>
              <a:t>How does </a:t>
            </a:r>
            <a:r>
              <a:rPr lang="en-US" sz="2000" b="1" i="1" dirty="0" smtClean="0">
                <a:solidFill>
                  <a:srgbClr val="920000"/>
                </a:solidFill>
              </a:rPr>
              <a:t>the NSTX-U facility and program align with these priorities? </a:t>
            </a:r>
            <a:endParaRPr lang="en-US" sz="2000" b="1" i="1" dirty="0">
              <a:solidFill>
                <a:srgbClr val="92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3200" dirty="0" smtClean="0">
                <a:latin typeface="Arial" charset="0"/>
                <a:cs typeface="Arial" charset="0"/>
              </a:rPr>
              <a:t>2015 PMI Workshop Priority Research Directions</a:t>
            </a:r>
          </a:p>
        </p:txBody>
      </p:sp>
      <p:sp>
        <p:nvSpPr>
          <p:cNvPr id="6147" name="Content Placeholder 2"/>
          <p:cNvSpPr>
            <a:spLocks noGrp="1"/>
          </p:cNvSpPr>
          <p:nvPr>
            <p:ph idx="1"/>
          </p:nvPr>
        </p:nvSpPr>
        <p:spPr>
          <a:xfrm>
            <a:off x="76200" y="800100"/>
            <a:ext cx="9067800" cy="4057650"/>
          </a:xfrm>
        </p:spPr>
        <p:txBody>
          <a:bodyPr>
            <a:normAutofit fontScale="62500" lnSpcReduction="20000"/>
          </a:bodyPr>
          <a:lstStyle/>
          <a:p>
            <a:pPr eaLnBrk="1" hangingPunct="1">
              <a:spcAft>
                <a:spcPts val="600"/>
              </a:spcAft>
            </a:pPr>
            <a:r>
              <a:rPr lang="en-US" altLang="en-US" sz="2600" b="1" dirty="0" smtClean="0">
                <a:latin typeface="Arial" charset="0"/>
                <a:cs typeface="Arial" charset="0"/>
              </a:rPr>
              <a:t>PRD-A: Identify the present limits on power and particle handling, as well as tritium control and inventory, for solid and liquid plasma facing components, and extend performance to reactor relevant conditions with new transformative solutions</a:t>
            </a:r>
          </a:p>
          <a:p>
            <a:pPr eaLnBrk="1" hangingPunct="1">
              <a:spcAft>
                <a:spcPts val="600"/>
              </a:spcAft>
            </a:pPr>
            <a:r>
              <a:rPr lang="en-US" altLang="en-US" sz="2600" dirty="0" smtClean="0">
                <a:solidFill>
                  <a:schemeClr val="bg1">
                    <a:lumMod val="75000"/>
                  </a:schemeClr>
                </a:solidFill>
                <a:latin typeface="Arial" charset="0"/>
                <a:cs typeface="Arial" charset="0"/>
              </a:rPr>
              <a:t>PRD-B: Understand, develop and demonstrate innovative dissipative/detached divertor solutions for power exhaust and particle control, sufficient for extrapolation to steady-state reactor conditions</a:t>
            </a:r>
          </a:p>
          <a:p>
            <a:pPr eaLnBrk="1" hangingPunct="1">
              <a:spcAft>
                <a:spcPts val="600"/>
              </a:spcAft>
            </a:pPr>
            <a:r>
              <a:rPr lang="en-US" altLang="en-US" sz="2600" dirty="0" smtClean="0">
                <a:solidFill>
                  <a:schemeClr val="bg1">
                    <a:lumMod val="75000"/>
                  </a:schemeClr>
                </a:solidFill>
                <a:latin typeface="Arial" charset="0"/>
                <a:cs typeface="Arial" charset="0"/>
              </a:rPr>
              <a:t>PRD-C: Understand, develop and demonstrate innovative boundary plasma solutions for main chamber wall components, including tools for controllable sustained operation, sufficient for extrapolation to steady-state reactor application</a:t>
            </a:r>
          </a:p>
          <a:p>
            <a:pPr eaLnBrk="1" hangingPunct="1">
              <a:spcAft>
                <a:spcPts val="600"/>
              </a:spcAft>
            </a:pPr>
            <a:r>
              <a:rPr lang="en-US" altLang="en-US" sz="2600" b="1" dirty="0" smtClean="0">
                <a:latin typeface="Arial" charset="0"/>
                <a:cs typeface="Arial" charset="0"/>
              </a:rPr>
              <a:t>PRD-D: Understand the science of evolving materials at reactor-relevant plasma conditions and how novel materials and manufacturing methods enable improved plasma performance</a:t>
            </a:r>
          </a:p>
          <a:p>
            <a:pPr eaLnBrk="1" hangingPunct="1">
              <a:spcAft>
                <a:spcPts val="600"/>
              </a:spcAft>
            </a:pPr>
            <a:r>
              <a:rPr lang="en-US" altLang="en-US" sz="2600" dirty="0" smtClean="0">
                <a:solidFill>
                  <a:schemeClr val="bg1">
                    <a:lumMod val="75000"/>
                  </a:schemeClr>
                </a:solidFill>
                <a:latin typeface="Arial" charset="0"/>
                <a:cs typeface="Arial" charset="0"/>
              </a:rPr>
              <a:t>PRD-E</a:t>
            </a:r>
            <a:r>
              <a:rPr lang="en-US" altLang="en-US" sz="2600" dirty="0">
                <a:solidFill>
                  <a:schemeClr val="bg1">
                    <a:lumMod val="75000"/>
                  </a:schemeClr>
                </a:solidFill>
                <a:latin typeface="Arial" charset="0"/>
                <a:cs typeface="Arial" charset="0"/>
              </a:rPr>
              <a:t>: Understand the mechanisms by which boundary solutions and plasma </a:t>
            </a:r>
            <a:r>
              <a:rPr lang="en-US" altLang="en-US" sz="2600" dirty="0" smtClean="0">
                <a:solidFill>
                  <a:schemeClr val="bg1">
                    <a:lumMod val="75000"/>
                  </a:schemeClr>
                </a:solidFill>
                <a:latin typeface="Arial" charset="0"/>
                <a:cs typeface="Arial" charset="0"/>
              </a:rPr>
              <a:t>facing materials </a:t>
            </a:r>
            <a:r>
              <a:rPr lang="en-US" altLang="en-US" sz="2600" dirty="0">
                <a:solidFill>
                  <a:schemeClr val="bg1">
                    <a:lumMod val="75000"/>
                  </a:schemeClr>
                </a:solidFill>
                <a:latin typeface="Arial" charset="0"/>
                <a:cs typeface="Arial" charset="0"/>
              </a:rPr>
              <a:t>influence pedestal and core performance, and explore routes </a:t>
            </a:r>
            <a:r>
              <a:rPr lang="en-US" altLang="en-US" sz="2600" dirty="0" smtClean="0">
                <a:solidFill>
                  <a:schemeClr val="bg1">
                    <a:lumMod val="75000"/>
                  </a:schemeClr>
                </a:solidFill>
                <a:latin typeface="Arial" charset="0"/>
                <a:cs typeface="Arial" charset="0"/>
              </a:rPr>
              <a:t>to maximize </a:t>
            </a:r>
            <a:r>
              <a:rPr lang="en-US" altLang="en-US" sz="2600" dirty="0">
                <a:solidFill>
                  <a:schemeClr val="bg1">
                    <a:lumMod val="75000"/>
                  </a:schemeClr>
                </a:solidFill>
                <a:latin typeface="Arial" charset="0"/>
                <a:cs typeface="Arial" charset="0"/>
              </a:rPr>
              <a:t>fusion performance</a:t>
            </a:r>
            <a:endParaRPr lang="en-US" altLang="en-US" sz="2600" dirty="0" smtClean="0">
              <a:solidFill>
                <a:schemeClr val="bg1">
                  <a:lumMod val="75000"/>
                </a:schemeClr>
              </a:solidFill>
              <a:latin typeface="Arial" charset="0"/>
              <a:cs typeface="Arial" charset="0"/>
            </a:endParaRPr>
          </a:p>
          <a:p>
            <a:pPr eaLnBrk="1" hangingPunct="1"/>
            <a:endParaRPr lang="en-US" altLang="en-US" dirty="0" smtClean="0">
              <a:latin typeface="Arial" charset="0"/>
              <a:cs typeface="Arial" charset="0"/>
            </a:endParaRPr>
          </a:p>
          <a:p>
            <a:pPr eaLnBrk="1" hangingPunct="1"/>
            <a:endParaRPr lang="en-US" altLang="en-US" dirty="0">
              <a:latin typeface="Arial" charset="0"/>
              <a:cs typeface="Arial" charset="0"/>
            </a:endParaRPr>
          </a:p>
        </p:txBody>
      </p:sp>
      <p:sp>
        <p:nvSpPr>
          <p:cNvPr id="3" name="TextBox 2"/>
          <p:cNvSpPr txBox="1"/>
          <p:nvPr/>
        </p:nvSpPr>
        <p:spPr>
          <a:xfrm>
            <a:off x="114300" y="4149864"/>
            <a:ext cx="8915400" cy="707886"/>
          </a:xfrm>
          <a:prstGeom prst="rect">
            <a:avLst/>
          </a:prstGeom>
          <a:noFill/>
        </p:spPr>
        <p:txBody>
          <a:bodyPr wrap="square" rtlCol="0">
            <a:spAutoFit/>
          </a:bodyPr>
          <a:lstStyle/>
          <a:p>
            <a:pPr algn="ctr"/>
            <a:r>
              <a:rPr lang="en-US" sz="2000" b="1" i="1" dirty="0" smtClean="0">
                <a:solidFill>
                  <a:srgbClr val="920000"/>
                </a:solidFill>
              </a:rPr>
              <a:t>Most of this work is aspect ratio independent and a fully operational NSTX-U is another platform for testing novel PFC/materials solutions</a:t>
            </a:r>
            <a:endParaRPr lang="en-US" sz="2000" b="1" i="1" dirty="0">
              <a:solidFill>
                <a:srgbClr val="920000"/>
              </a:solidFill>
            </a:endParaRPr>
          </a:p>
        </p:txBody>
      </p:sp>
    </p:spTree>
    <p:extLst>
      <p:ext uri="{BB962C8B-B14F-4D97-AF65-F5344CB8AC3E}">
        <p14:creationId xmlns:p14="http://schemas.microsoft.com/office/powerpoint/2010/main" val="173300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3200" dirty="0" smtClean="0">
                <a:latin typeface="Arial" charset="0"/>
                <a:cs typeface="Arial" charset="0"/>
              </a:rPr>
              <a:t>2015 PMI Workshop Priority Research Directions</a:t>
            </a:r>
          </a:p>
        </p:txBody>
      </p:sp>
      <p:sp>
        <p:nvSpPr>
          <p:cNvPr id="6147" name="Content Placeholder 2"/>
          <p:cNvSpPr>
            <a:spLocks noGrp="1"/>
          </p:cNvSpPr>
          <p:nvPr>
            <p:ph idx="1"/>
          </p:nvPr>
        </p:nvSpPr>
        <p:spPr>
          <a:xfrm>
            <a:off x="76200" y="800100"/>
            <a:ext cx="9067800" cy="4057650"/>
          </a:xfrm>
        </p:spPr>
        <p:txBody>
          <a:bodyPr>
            <a:normAutofit fontScale="62500" lnSpcReduction="20000"/>
          </a:bodyPr>
          <a:lstStyle/>
          <a:p>
            <a:pPr eaLnBrk="1" hangingPunct="1">
              <a:spcAft>
                <a:spcPts val="600"/>
              </a:spcAft>
            </a:pPr>
            <a:r>
              <a:rPr lang="en-US" altLang="en-US" sz="2600" dirty="0" smtClean="0">
                <a:solidFill>
                  <a:schemeClr val="bg1">
                    <a:lumMod val="75000"/>
                  </a:schemeClr>
                </a:solidFill>
                <a:latin typeface="Arial" charset="0"/>
                <a:cs typeface="Arial" charset="0"/>
              </a:rPr>
              <a:t>PRD-A: Identify the present limits on power and particle handling, as well as tritium control and inventory, for solid and liquid plasma facing components, and extend performance to reactor relevant conditions with new transformative solutions</a:t>
            </a:r>
          </a:p>
          <a:p>
            <a:pPr eaLnBrk="1" hangingPunct="1">
              <a:spcAft>
                <a:spcPts val="600"/>
              </a:spcAft>
            </a:pPr>
            <a:r>
              <a:rPr lang="en-US" altLang="en-US" sz="2600" b="1" dirty="0" smtClean="0">
                <a:latin typeface="Arial" charset="0"/>
                <a:cs typeface="Arial" charset="0"/>
              </a:rPr>
              <a:t>PRD-B: Understand, develop and demonstrate </a:t>
            </a:r>
            <a:r>
              <a:rPr lang="en-US" altLang="en-US" sz="2600" b="1" u="sng" dirty="0" smtClean="0">
                <a:solidFill>
                  <a:srgbClr val="0000FF"/>
                </a:solidFill>
                <a:latin typeface="Arial" charset="0"/>
                <a:cs typeface="Arial" charset="0"/>
              </a:rPr>
              <a:t>innovative dissipative/detached divertor solutions for power exhaust and particle control</a:t>
            </a:r>
            <a:r>
              <a:rPr lang="en-US" altLang="en-US" sz="2600" b="1" dirty="0" smtClean="0">
                <a:latin typeface="Arial" charset="0"/>
                <a:cs typeface="Arial" charset="0"/>
              </a:rPr>
              <a:t>, sufficient for extrapolation to steady-state reactor conditions</a:t>
            </a:r>
          </a:p>
          <a:p>
            <a:pPr eaLnBrk="1" hangingPunct="1">
              <a:spcAft>
                <a:spcPts val="600"/>
              </a:spcAft>
            </a:pPr>
            <a:r>
              <a:rPr lang="en-US" altLang="en-US" sz="2600" b="1" dirty="0" smtClean="0">
                <a:latin typeface="Arial" charset="0"/>
                <a:cs typeface="Arial" charset="0"/>
              </a:rPr>
              <a:t>PRD-C: Understand, develop and demonstrate innovative boundary plasma solutions for main chamber wall components, including </a:t>
            </a:r>
            <a:r>
              <a:rPr lang="en-US" altLang="en-US" sz="2600" b="1" u="sng" dirty="0" smtClean="0">
                <a:solidFill>
                  <a:srgbClr val="0000FF"/>
                </a:solidFill>
                <a:latin typeface="Arial" charset="0"/>
                <a:cs typeface="Arial" charset="0"/>
              </a:rPr>
              <a:t>tools for controllable sustained operation</a:t>
            </a:r>
            <a:r>
              <a:rPr lang="en-US" altLang="en-US" sz="2600" b="1" dirty="0" smtClean="0">
                <a:latin typeface="Arial" charset="0"/>
                <a:cs typeface="Arial" charset="0"/>
              </a:rPr>
              <a:t>, sufficient for extrapolation to steady-state reactor application</a:t>
            </a:r>
          </a:p>
          <a:p>
            <a:pPr eaLnBrk="1" hangingPunct="1">
              <a:spcAft>
                <a:spcPts val="600"/>
              </a:spcAft>
            </a:pPr>
            <a:r>
              <a:rPr lang="en-US" altLang="en-US" sz="2600" dirty="0" smtClean="0">
                <a:solidFill>
                  <a:schemeClr val="bg1">
                    <a:lumMod val="75000"/>
                  </a:schemeClr>
                </a:solidFill>
                <a:latin typeface="Arial" charset="0"/>
                <a:cs typeface="Arial" charset="0"/>
              </a:rPr>
              <a:t>PRD-D: Understand the science of evolving materials at reactor-relevant plasma conditions and how novel materials and manufacturing methods enable improved plasma performance</a:t>
            </a:r>
          </a:p>
          <a:p>
            <a:pPr eaLnBrk="1" hangingPunct="1">
              <a:spcAft>
                <a:spcPts val="600"/>
              </a:spcAft>
            </a:pPr>
            <a:r>
              <a:rPr lang="en-US" altLang="en-US" sz="2600" b="1" dirty="0" smtClean="0">
                <a:latin typeface="Arial" charset="0"/>
                <a:cs typeface="Arial" charset="0"/>
              </a:rPr>
              <a:t>PRD-E</a:t>
            </a:r>
            <a:r>
              <a:rPr lang="en-US" altLang="en-US" sz="2600" b="1" dirty="0">
                <a:latin typeface="Arial" charset="0"/>
                <a:cs typeface="Arial" charset="0"/>
              </a:rPr>
              <a:t>: Understand the mechanisms by which </a:t>
            </a:r>
            <a:r>
              <a:rPr lang="en-US" altLang="en-US" sz="2600" b="1" u="sng" dirty="0">
                <a:solidFill>
                  <a:srgbClr val="0000FF"/>
                </a:solidFill>
                <a:latin typeface="Arial" charset="0"/>
                <a:cs typeface="Arial" charset="0"/>
              </a:rPr>
              <a:t>boundary solutions and plasma </a:t>
            </a:r>
            <a:r>
              <a:rPr lang="en-US" altLang="en-US" sz="2600" b="1" u="sng" dirty="0" smtClean="0">
                <a:solidFill>
                  <a:srgbClr val="0000FF"/>
                </a:solidFill>
                <a:latin typeface="Arial" charset="0"/>
                <a:cs typeface="Arial" charset="0"/>
              </a:rPr>
              <a:t>facing materials </a:t>
            </a:r>
            <a:r>
              <a:rPr lang="en-US" altLang="en-US" sz="2600" b="1" u="sng" dirty="0">
                <a:solidFill>
                  <a:srgbClr val="0000FF"/>
                </a:solidFill>
                <a:latin typeface="Arial" charset="0"/>
                <a:cs typeface="Arial" charset="0"/>
              </a:rPr>
              <a:t>influence pedestal and core performance</a:t>
            </a:r>
            <a:r>
              <a:rPr lang="en-US" altLang="en-US" sz="2600" b="1" dirty="0">
                <a:latin typeface="Arial" charset="0"/>
                <a:cs typeface="Arial" charset="0"/>
              </a:rPr>
              <a:t>, and explore routes </a:t>
            </a:r>
            <a:r>
              <a:rPr lang="en-US" altLang="en-US" sz="2600" b="1" dirty="0" smtClean="0">
                <a:latin typeface="Arial" charset="0"/>
                <a:cs typeface="Arial" charset="0"/>
              </a:rPr>
              <a:t>to maximize </a:t>
            </a:r>
            <a:r>
              <a:rPr lang="en-US" altLang="en-US" sz="2600" b="1" dirty="0">
                <a:latin typeface="Arial" charset="0"/>
                <a:cs typeface="Arial" charset="0"/>
              </a:rPr>
              <a:t>fusion performance</a:t>
            </a:r>
            <a:endParaRPr lang="en-US" altLang="en-US" sz="2600" b="1" dirty="0" smtClean="0">
              <a:latin typeface="Arial" charset="0"/>
              <a:cs typeface="Arial" charset="0"/>
            </a:endParaRPr>
          </a:p>
          <a:p>
            <a:pPr eaLnBrk="1" hangingPunct="1"/>
            <a:endParaRPr lang="en-US" altLang="en-US" dirty="0" smtClean="0">
              <a:latin typeface="Arial" charset="0"/>
              <a:cs typeface="Arial" charset="0"/>
            </a:endParaRPr>
          </a:p>
          <a:p>
            <a:pPr eaLnBrk="1" hangingPunct="1"/>
            <a:endParaRPr lang="en-US" altLang="en-US" dirty="0">
              <a:latin typeface="Arial" charset="0"/>
              <a:cs typeface="Arial" charset="0"/>
            </a:endParaRPr>
          </a:p>
        </p:txBody>
      </p:sp>
      <p:sp>
        <p:nvSpPr>
          <p:cNvPr id="3" name="TextBox 2"/>
          <p:cNvSpPr txBox="1"/>
          <p:nvPr/>
        </p:nvSpPr>
        <p:spPr>
          <a:xfrm>
            <a:off x="114300" y="4149864"/>
            <a:ext cx="8915400" cy="707886"/>
          </a:xfrm>
          <a:prstGeom prst="rect">
            <a:avLst/>
          </a:prstGeom>
          <a:noFill/>
        </p:spPr>
        <p:txBody>
          <a:bodyPr wrap="square" rtlCol="0">
            <a:spAutoFit/>
          </a:bodyPr>
          <a:lstStyle/>
          <a:p>
            <a:pPr algn="ctr"/>
            <a:r>
              <a:rPr lang="en-US" sz="2000" b="1" i="1" dirty="0" smtClean="0">
                <a:solidFill>
                  <a:srgbClr val="0000FF"/>
                </a:solidFill>
              </a:rPr>
              <a:t>Physics research topics </a:t>
            </a:r>
            <a:r>
              <a:rPr lang="en-US" sz="2000" b="1" i="1" dirty="0" smtClean="0">
                <a:solidFill>
                  <a:srgbClr val="920000"/>
                </a:solidFill>
              </a:rPr>
              <a:t>on power exhaust and particle control, including core-edge integration will be emphasized in NSTX-U program</a:t>
            </a:r>
            <a:endParaRPr lang="en-US" sz="2000" b="1" i="1" dirty="0">
              <a:solidFill>
                <a:srgbClr val="920000"/>
              </a:solidFill>
            </a:endParaRPr>
          </a:p>
        </p:txBody>
      </p:sp>
    </p:spTree>
    <p:extLst>
      <p:ext uri="{BB962C8B-B14F-4D97-AF65-F5344CB8AC3E}">
        <p14:creationId xmlns:p14="http://schemas.microsoft.com/office/powerpoint/2010/main" val="224699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0" tIns="0" rIns="0" bIns="0"/>
          <a:lstStyle/>
          <a:p>
            <a:pPr eaLnBrk="1" hangingPunct="1"/>
            <a:r>
              <a:rPr lang="en-US" altLang="en-US" sz="3200" dirty="0" smtClean="0">
                <a:latin typeface="Arial" charset="0"/>
                <a:cs typeface="Arial" charset="0"/>
              </a:rPr>
              <a:t>2015 PMI Workshop Priority Research Directions</a:t>
            </a:r>
          </a:p>
        </p:txBody>
      </p:sp>
      <p:sp>
        <p:nvSpPr>
          <p:cNvPr id="6147" name="Content Placeholder 2"/>
          <p:cNvSpPr>
            <a:spLocks noGrp="1"/>
          </p:cNvSpPr>
          <p:nvPr>
            <p:ph idx="1"/>
          </p:nvPr>
        </p:nvSpPr>
        <p:spPr>
          <a:xfrm>
            <a:off x="76200" y="800100"/>
            <a:ext cx="9067800" cy="4057650"/>
          </a:xfrm>
        </p:spPr>
        <p:txBody>
          <a:bodyPr>
            <a:normAutofit fontScale="62500" lnSpcReduction="20000"/>
          </a:bodyPr>
          <a:lstStyle/>
          <a:p>
            <a:pPr eaLnBrk="1" hangingPunct="1">
              <a:spcAft>
                <a:spcPts val="600"/>
              </a:spcAft>
            </a:pPr>
            <a:r>
              <a:rPr lang="en-US" altLang="en-US" sz="2600" dirty="0" smtClean="0">
                <a:solidFill>
                  <a:schemeClr val="bg1">
                    <a:lumMod val="75000"/>
                  </a:schemeClr>
                </a:solidFill>
                <a:latin typeface="Arial" charset="0"/>
                <a:cs typeface="Arial" charset="0"/>
              </a:rPr>
              <a:t>PRD-A: Identify the present limits on power and particle handling, as well as tritium control and inventory, for solid and liquid plasma facing components, and extend performance to reactor relevant conditions with new transformative solutions</a:t>
            </a:r>
          </a:p>
          <a:p>
            <a:pPr eaLnBrk="1" hangingPunct="1">
              <a:spcAft>
                <a:spcPts val="600"/>
              </a:spcAft>
            </a:pPr>
            <a:r>
              <a:rPr lang="en-US" altLang="en-US" sz="2600" b="1" dirty="0" smtClean="0">
                <a:latin typeface="Arial" charset="0"/>
                <a:cs typeface="Arial" charset="0"/>
              </a:rPr>
              <a:t>PRD-B: </a:t>
            </a:r>
            <a:r>
              <a:rPr lang="en-US" altLang="en-US" sz="2600" b="1" u="sng" dirty="0" smtClean="0">
                <a:solidFill>
                  <a:srgbClr val="7030A0"/>
                </a:solidFill>
                <a:latin typeface="Arial" charset="0"/>
                <a:cs typeface="Arial" charset="0"/>
              </a:rPr>
              <a:t>Understand</a:t>
            </a:r>
            <a:r>
              <a:rPr lang="en-US" altLang="en-US" sz="2600" b="1" dirty="0" smtClean="0">
                <a:latin typeface="Arial" charset="0"/>
                <a:cs typeface="Arial" charset="0"/>
              </a:rPr>
              <a:t>, </a:t>
            </a:r>
            <a:r>
              <a:rPr lang="en-US" altLang="en-US" sz="2600" b="1" u="sng" dirty="0" smtClean="0">
                <a:solidFill>
                  <a:schemeClr val="accent6">
                    <a:lumMod val="75000"/>
                  </a:schemeClr>
                </a:solidFill>
                <a:latin typeface="Arial" charset="0"/>
                <a:cs typeface="Arial" charset="0"/>
              </a:rPr>
              <a:t>develop and demonstrate</a:t>
            </a:r>
            <a:r>
              <a:rPr lang="en-US" altLang="en-US" sz="2600" b="1" dirty="0" smtClean="0">
                <a:latin typeface="Arial" charset="0"/>
                <a:cs typeface="Arial" charset="0"/>
              </a:rPr>
              <a:t> innovative dissipative/detached divertor solutions for power exhaust and particle control, sufficient for extrapolation to steady-state reactor conditions</a:t>
            </a:r>
          </a:p>
          <a:p>
            <a:pPr eaLnBrk="1" hangingPunct="1">
              <a:spcAft>
                <a:spcPts val="600"/>
              </a:spcAft>
            </a:pPr>
            <a:r>
              <a:rPr lang="en-US" altLang="en-US" sz="2600" b="1" dirty="0" smtClean="0">
                <a:latin typeface="Arial" charset="0"/>
                <a:cs typeface="Arial" charset="0"/>
              </a:rPr>
              <a:t>PRD-C: </a:t>
            </a:r>
            <a:r>
              <a:rPr lang="en-US" altLang="en-US" sz="2600" b="1" u="sng" dirty="0" smtClean="0">
                <a:solidFill>
                  <a:srgbClr val="7030A0"/>
                </a:solidFill>
                <a:latin typeface="Arial" charset="0"/>
                <a:cs typeface="Arial" charset="0"/>
              </a:rPr>
              <a:t>Understand</a:t>
            </a:r>
            <a:r>
              <a:rPr lang="en-US" altLang="en-US" sz="2600" b="1" dirty="0" smtClean="0">
                <a:latin typeface="Arial" charset="0"/>
                <a:cs typeface="Arial" charset="0"/>
              </a:rPr>
              <a:t>, </a:t>
            </a:r>
            <a:r>
              <a:rPr lang="en-US" altLang="en-US" sz="2600" b="1" u="sng" dirty="0" smtClean="0">
                <a:solidFill>
                  <a:schemeClr val="accent6">
                    <a:lumMod val="75000"/>
                  </a:schemeClr>
                </a:solidFill>
                <a:latin typeface="Arial" charset="0"/>
                <a:cs typeface="Arial" charset="0"/>
              </a:rPr>
              <a:t>develop and demonstrate</a:t>
            </a:r>
            <a:r>
              <a:rPr lang="en-US" altLang="en-US" sz="2600" b="1" dirty="0" smtClean="0">
                <a:latin typeface="Arial" charset="0"/>
                <a:cs typeface="Arial" charset="0"/>
              </a:rPr>
              <a:t> innovative boundary plasma solutions for main chamber wall components, including tools for controllable sustained operation, sufficient for extrapolation to steady-state reactor application</a:t>
            </a:r>
          </a:p>
          <a:p>
            <a:pPr eaLnBrk="1" hangingPunct="1">
              <a:spcAft>
                <a:spcPts val="600"/>
              </a:spcAft>
            </a:pPr>
            <a:r>
              <a:rPr lang="en-US" altLang="en-US" sz="2600" dirty="0" smtClean="0">
                <a:solidFill>
                  <a:schemeClr val="bg1">
                    <a:lumMod val="75000"/>
                  </a:schemeClr>
                </a:solidFill>
                <a:latin typeface="Arial" charset="0"/>
                <a:cs typeface="Arial" charset="0"/>
              </a:rPr>
              <a:t>PRD-D: Understand the science of evolving materials at reactor-relevant plasma conditions and how novel materials and manufacturing methods enable improved plasma performance</a:t>
            </a:r>
          </a:p>
          <a:p>
            <a:pPr eaLnBrk="1" hangingPunct="1">
              <a:spcAft>
                <a:spcPts val="600"/>
              </a:spcAft>
            </a:pPr>
            <a:r>
              <a:rPr lang="en-US" altLang="en-US" sz="2600" b="1" dirty="0" smtClean="0">
                <a:latin typeface="Arial" charset="0"/>
                <a:cs typeface="Arial" charset="0"/>
              </a:rPr>
              <a:t>PRD-E</a:t>
            </a:r>
            <a:r>
              <a:rPr lang="en-US" altLang="en-US" sz="2600" b="1" dirty="0">
                <a:latin typeface="Arial" charset="0"/>
                <a:cs typeface="Arial" charset="0"/>
              </a:rPr>
              <a:t>: </a:t>
            </a:r>
            <a:r>
              <a:rPr lang="en-US" altLang="en-US" sz="2600" b="1" u="sng" dirty="0">
                <a:solidFill>
                  <a:srgbClr val="7030A0"/>
                </a:solidFill>
                <a:latin typeface="Arial" charset="0"/>
                <a:cs typeface="Arial" charset="0"/>
              </a:rPr>
              <a:t>Understand</a:t>
            </a:r>
            <a:r>
              <a:rPr lang="en-US" altLang="en-US" sz="2600" b="1" dirty="0">
                <a:latin typeface="Arial" charset="0"/>
                <a:cs typeface="Arial" charset="0"/>
              </a:rPr>
              <a:t> the mechanisms by which boundary solutions and plasma </a:t>
            </a:r>
            <a:r>
              <a:rPr lang="en-US" altLang="en-US" sz="2600" b="1" dirty="0" smtClean="0">
                <a:latin typeface="Arial" charset="0"/>
                <a:cs typeface="Arial" charset="0"/>
              </a:rPr>
              <a:t>facing materials </a:t>
            </a:r>
            <a:r>
              <a:rPr lang="en-US" altLang="en-US" sz="2600" b="1" dirty="0">
                <a:latin typeface="Arial" charset="0"/>
                <a:cs typeface="Arial" charset="0"/>
              </a:rPr>
              <a:t>influence pedestal and core performance, and </a:t>
            </a:r>
            <a:r>
              <a:rPr lang="en-US" altLang="en-US" sz="2600" b="1" u="sng" dirty="0">
                <a:solidFill>
                  <a:schemeClr val="accent6">
                    <a:lumMod val="75000"/>
                  </a:schemeClr>
                </a:solidFill>
                <a:latin typeface="Arial" charset="0"/>
                <a:cs typeface="Arial" charset="0"/>
              </a:rPr>
              <a:t>explore routes</a:t>
            </a:r>
            <a:r>
              <a:rPr lang="en-US" altLang="en-US" sz="2600" b="1" dirty="0">
                <a:latin typeface="Arial" charset="0"/>
                <a:cs typeface="Arial" charset="0"/>
              </a:rPr>
              <a:t> </a:t>
            </a:r>
            <a:r>
              <a:rPr lang="en-US" altLang="en-US" sz="2600" b="1" dirty="0" smtClean="0">
                <a:latin typeface="Arial" charset="0"/>
                <a:cs typeface="Arial" charset="0"/>
              </a:rPr>
              <a:t>to maximize </a:t>
            </a:r>
            <a:r>
              <a:rPr lang="en-US" altLang="en-US" sz="2600" b="1" dirty="0">
                <a:latin typeface="Arial" charset="0"/>
                <a:cs typeface="Arial" charset="0"/>
              </a:rPr>
              <a:t>fusion performance</a:t>
            </a:r>
            <a:endParaRPr lang="en-US" altLang="en-US" sz="2600" b="1" dirty="0" smtClean="0">
              <a:latin typeface="Arial" charset="0"/>
              <a:cs typeface="Arial" charset="0"/>
            </a:endParaRPr>
          </a:p>
          <a:p>
            <a:pPr eaLnBrk="1" hangingPunct="1"/>
            <a:endParaRPr lang="en-US" altLang="en-US" dirty="0" smtClean="0">
              <a:latin typeface="Arial" charset="0"/>
              <a:cs typeface="Arial" charset="0"/>
            </a:endParaRPr>
          </a:p>
          <a:p>
            <a:pPr eaLnBrk="1" hangingPunct="1"/>
            <a:endParaRPr lang="en-US" altLang="en-US" dirty="0">
              <a:latin typeface="Arial" charset="0"/>
              <a:cs typeface="Arial" charset="0"/>
            </a:endParaRPr>
          </a:p>
        </p:txBody>
      </p:sp>
      <p:sp>
        <p:nvSpPr>
          <p:cNvPr id="3" name="TextBox 2"/>
          <p:cNvSpPr txBox="1"/>
          <p:nvPr/>
        </p:nvSpPr>
        <p:spPr>
          <a:xfrm>
            <a:off x="114300" y="4149864"/>
            <a:ext cx="8915400" cy="707886"/>
          </a:xfrm>
          <a:prstGeom prst="rect">
            <a:avLst/>
          </a:prstGeom>
          <a:noFill/>
        </p:spPr>
        <p:txBody>
          <a:bodyPr wrap="square" rtlCol="0">
            <a:spAutoFit/>
          </a:bodyPr>
          <a:lstStyle/>
          <a:p>
            <a:pPr algn="ctr"/>
            <a:r>
              <a:rPr lang="en-US" sz="2000" b="1" i="1" dirty="0" smtClean="0">
                <a:solidFill>
                  <a:schemeClr val="accent6">
                    <a:lumMod val="75000"/>
                  </a:schemeClr>
                </a:solidFill>
              </a:rPr>
              <a:t>‘Demonstrational’</a:t>
            </a:r>
            <a:r>
              <a:rPr lang="en-US" sz="2000" b="1" i="1" dirty="0" smtClean="0">
                <a:solidFill>
                  <a:srgbClr val="920000"/>
                </a:solidFill>
              </a:rPr>
              <a:t> goals must be done on an ST facility to advance the concept, while </a:t>
            </a:r>
            <a:r>
              <a:rPr lang="en-US" sz="2000" b="1" i="1" dirty="0" smtClean="0">
                <a:solidFill>
                  <a:srgbClr val="7030A0"/>
                </a:solidFill>
              </a:rPr>
              <a:t>‘Understanding’</a:t>
            </a:r>
            <a:r>
              <a:rPr lang="en-US" sz="2000" b="1" i="1" dirty="0" smtClean="0">
                <a:solidFill>
                  <a:srgbClr val="920000"/>
                </a:solidFill>
              </a:rPr>
              <a:t> benefits the entire boundary community </a:t>
            </a:r>
            <a:endParaRPr lang="en-US" sz="2000" b="1" i="1" dirty="0">
              <a:solidFill>
                <a:srgbClr val="920000"/>
              </a:solidFill>
            </a:endParaRPr>
          </a:p>
        </p:txBody>
      </p:sp>
    </p:spTree>
    <p:extLst>
      <p:ext uri="{BB962C8B-B14F-4D97-AF65-F5344CB8AC3E}">
        <p14:creationId xmlns:p14="http://schemas.microsoft.com/office/powerpoint/2010/main" val="2768699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900" dirty="0" smtClean="0"/>
              <a:t>Near-Term NSTX-U </a:t>
            </a:r>
            <a:r>
              <a:rPr lang="en-US" sz="2900" dirty="0" smtClean="0"/>
              <a:t>Activities Well Aligned </a:t>
            </a:r>
            <a:r>
              <a:rPr lang="en-US" sz="2900" dirty="0" smtClean="0"/>
              <a:t>with PRDs </a:t>
            </a:r>
            <a:endParaRPr lang="en-US" sz="2900" dirty="0"/>
          </a:p>
        </p:txBody>
      </p:sp>
      <p:sp>
        <p:nvSpPr>
          <p:cNvPr id="2" name="Content Placeholder 1"/>
          <p:cNvSpPr>
            <a:spLocks noGrp="1"/>
          </p:cNvSpPr>
          <p:nvPr>
            <p:ph idx="1"/>
          </p:nvPr>
        </p:nvSpPr>
        <p:spPr/>
        <p:txBody>
          <a:bodyPr>
            <a:normAutofit fontScale="70000" lnSpcReduction="20000"/>
          </a:bodyPr>
          <a:lstStyle/>
          <a:p>
            <a:pPr>
              <a:lnSpc>
                <a:spcPct val="112000"/>
              </a:lnSpc>
            </a:pPr>
            <a:r>
              <a:rPr lang="en-US" dirty="0"/>
              <a:t>n</a:t>
            </a:r>
            <a:r>
              <a:rPr lang="en-US" dirty="0" smtClean="0"/>
              <a:t>ovel castellated graphite PFCs designed at heat flux handling limit</a:t>
            </a:r>
          </a:p>
          <a:p>
            <a:pPr lvl="1">
              <a:lnSpc>
                <a:spcPct val="112000"/>
              </a:lnSpc>
            </a:pPr>
            <a:r>
              <a:rPr lang="en-US" dirty="0" smtClean="0"/>
              <a:t>graphite the right choice to validate physics and engineering basis for PFCs in STs</a:t>
            </a:r>
          </a:p>
          <a:p>
            <a:pPr lvl="1">
              <a:lnSpc>
                <a:spcPct val="112000"/>
              </a:lnSpc>
            </a:pPr>
            <a:r>
              <a:rPr lang="en-US" dirty="0" smtClean="0"/>
              <a:t>accelerate PPPL progress on non-carbon replacements</a:t>
            </a:r>
          </a:p>
          <a:p>
            <a:pPr>
              <a:lnSpc>
                <a:spcPct val="112000"/>
              </a:lnSpc>
            </a:pPr>
            <a:r>
              <a:rPr lang="en-US" dirty="0" smtClean="0"/>
              <a:t>extends </a:t>
            </a:r>
            <a:r>
              <a:rPr lang="en-US" dirty="0" smtClean="0"/>
              <a:t>the ST to high-q</a:t>
            </a:r>
            <a:r>
              <a:rPr lang="en-US" baseline="-25000" dirty="0" smtClean="0"/>
              <a:t>||</a:t>
            </a:r>
            <a:r>
              <a:rPr lang="en-US" dirty="0" smtClean="0"/>
              <a:t>, up to 0.5 GW/m</a:t>
            </a:r>
            <a:r>
              <a:rPr lang="en-US" baseline="30000" dirty="0" smtClean="0"/>
              <a:t>2</a:t>
            </a:r>
            <a:r>
              <a:rPr lang="en-US" dirty="0"/>
              <a:t> </a:t>
            </a:r>
            <a:r>
              <a:rPr lang="en-US" dirty="0" smtClean="0"/>
              <a:t>at high P</a:t>
            </a:r>
            <a:r>
              <a:rPr lang="en-US" baseline="-25000" dirty="0" smtClean="0"/>
              <a:t>NET</a:t>
            </a:r>
            <a:r>
              <a:rPr lang="en-US" dirty="0" smtClean="0"/>
              <a:t>/P</a:t>
            </a:r>
            <a:r>
              <a:rPr lang="en-US" baseline="-25000" dirty="0" smtClean="0"/>
              <a:t>TH</a:t>
            </a:r>
            <a:endParaRPr lang="en-US" dirty="0" smtClean="0"/>
          </a:p>
          <a:p>
            <a:pPr lvl="1">
              <a:lnSpc>
                <a:spcPct val="112000"/>
              </a:lnSpc>
            </a:pPr>
            <a:r>
              <a:rPr lang="en-US" dirty="0" smtClean="0"/>
              <a:t>access to highest </a:t>
            </a:r>
            <a:r>
              <a:rPr lang="en-US" dirty="0" err="1" smtClean="0"/>
              <a:t>B</a:t>
            </a:r>
            <a:r>
              <a:rPr lang="en-US" baseline="-25000" dirty="0" err="1" smtClean="0"/>
              <a:t>p</a:t>
            </a:r>
            <a:r>
              <a:rPr lang="en-US" dirty="0" smtClean="0"/>
              <a:t> will test ST SOL physics and empirical scaling for heat flux, </a:t>
            </a:r>
            <a:r>
              <a:rPr lang="en-US" dirty="0" err="1" smtClean="0">
                <a:latin typeface="Symbol" panose="05050102010706020507" pitchFamily="18" charset="2"/>
              </a:rPr>
              <a:t>l</a:t>
            </a:r>
            <a:r>
              <a:rPr lang="en-US" baseline="-25000" dirty="0" err="1" smtClean="0"/>
              <a:t>q</a:t>
            </a:r>
            <a:endParaRPr lang="en-US" dirty="0" smtClean="0"/>
          </a:p>
          <a:p>
            <a:pPr lvl="1">
              <a:lnSpc>
                <a:spcPct val="112000"/>
              </a:lnSpc>
            </a:pPr>
            <a:r>
              <a:rPr lang="en-US" dirty="0"/>
              <a:t>f</a:t>
            </a:r>
            <a:r>
              <a:rPr lang="en-US" dirty="0" smtClean="0"/>
              <a:t>acility to test strategies for radiative exhaust in conventional and alternative </a:t>
            </a:r>
            <a:r>
              <a:rPr lang="en-US" dirty="0" err="1" smtClean="0"/>
              <a:t>divertors</a:t>
            </a:r>
            <a:endParaRPr lang="en-US" dirty="0" smtClean="0"/>
          </a:p>
          <a:p>
            <a:pPr>
              <a:lnSpc>
                <a:spcPct val="112000"/>
              </a:lnSpc>
            </a:pPr>
            <a:r>
              <a:rPr lang="en-US" dirty="0" smtClean="0"/>
              <a:t>allows multiple means of particle control in the ST to be explored</a:t>
            </a:r>
          </a:p>
          <a:p>
            <a:pPr lvl="1">
              <a:lnSpc>
                <a:spcPct val="112000"/>
              </a:lnSpc>
            </a:pPr>
            <a:r>
              <a:rPr lang="en-US" dirty="0" smtClean="0"/>
              <a:t>ELM </a:t>
            </a:r>
            <a:r>
              <a:rPr lang="en-US" dirty="0"/>
              <a:t>control </a:t>
            </a:r>
            <a:r>
              <a:rPr lang="en-US" dirty="0" smtClean="0"/>
              <a:t>using 3D-field </a:t>
            </a:r>
            <a:r>
              <a:rPr lang="en-US" dirty="0"/>
              <a:t>triggering, particle injection</a:t>
            </a:r>
          </a:p>
          <a:p>
            <a:pPr lvl="1">
              <a:lnSpc>
                <a:spcPct val="112000"/>
              </a:lnSpc>
            </a:pPr>
            <a:r>
              <a:rPr lang="en-US" dirty="0"/>
              <a:t>direct comparison of </a:t>
            </a:r>
            <a:r>
              <a:rPr lang="en-US" dirty="0" smtClean="0"/>
              <a:t>evaporated </a:t>
            </a:r>
            <a:r>
              <a:rPr lang="en-US" dirty="0"/>
              <a:t>lithium and </a:t>
            </a:r>
            <a:r>
              <a:rPr lang="en-US" dirty="0" err="1"/>
              <a:t>cryopumping</a:t>
            </a:r>
            <a:r>
              <a:rPr lang="en-US" dirty="0"/>
              <a:t> will clarify physics drivers</a:t>
            </a:r>
          </a:p>
          <a:p>
            <a:pPr>
              <a:lnSpc>
                <a:spcPct val="112000"/>
              </a:lnSpc>
            </a:pPr>
            <a:r>
              <a:rPr lang="en-US" dirty="0" smtClean="0"/>
              <a:t>simultaneous optimization of exhaust and pedestal solutions</a:t>
            </a:r>
          </a:p>
          <a:p>
            <a:pPr lvl="1">
              <a:lnSpc>
                <a:spcPct val="112000"/>
              </a:lnSpc>
            </a:pPr>
            <a:r>
              <a:rPr lang="en-US" dirty="0"/>
              <a:t>a</a:t>
            </a:r>
            <a:r>
              <a:rPr lang="en-US" dirty="0" smtClean="0"/>
              <a:t>ccess to high power, high </a:t>
            </a:r>
            <a:r>
              <a:rPr lang="en-US" dirty="0" err="1" smtClean="0"/>
              <a:t>triangularity</a:t>
            </a:r>
            <a:r>
              <a:rPr lang="en-US" dirty="0" smtClean="0"/>
              <a:t> configurations that maximize pedestal stability</a:t>
            </a:r>
          </a:p>
          <a:p>
            <a:pPr lvl="1">
              <a:lnSpc>
                <a:spcPct val="112000"/>
              </a:lnSpc>
            </a:pPr>
            <a:r>
              <a:rPr lang="en-US" dirty="0"/>
              <a:t>e</a:t>
            </a:r>
            <a:r>
              <a:rPr lang="en-US" dirty="0" smtClean="0"/>
              <a:t>xplore benefits of advanced divertor configurations (snowflake, x-divertor) </a:t>
            </a:r>
          </a:p>
          <a:p>
            <a:pPr lvl="1">
              <a:lnSpc>
                <a:spcPct val="112000"/>
              </a:lnSpc>
            </a:pPr>
            <a:r>
              <a:rPr lang="en-US" dirty="0"/>
              <a:t>u</a:t>
            </a:r>
            <a:r>
              <a:rPr lang="en-US" dirty="0" smtClean="0"/>
              <a:t>tilization of lithium via </a:t>
            </a:r>
            <a:r>
              <a:rPr lang="en-US" dirty="0" smtClean="0"/>
              <a:t>evaporated coatings and injection </a:t>
            </a:r>
            <a:r>
              <a:rPr lang="en-US" dirty="0" smtClean="0"/>
              <a:t>(granules, droppers) </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4732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8991600" cy="4210050"/>
          </a:xfrm>
        </p:spPr>
        <p:txBody>
          <a:bodyPr>
            <a:normAutofit fontScale="85000" lnSpcReduction="10000"/>
          </a:bodyPr>
          <a:lstStyle/>
          <a:p>
            <a:pPr>
              <a:lnSpc>
                <a:spcPct val="105000"/>
              </a:lnSpc>
            </a:pPr>
            <a:r>
              <a:rPr lang="en-US" altLang="en-US" dirty="0">
                <a:latin typeface="Arial" charset="0"/>
                <a:cs typeface="Arial" charset="0"/>
              </a:rPr>
              <a:t>heat exhaust </a:t>
            </a:r>
            <a:r>
              <a:rPr lang="en-US" altLang="en-US" dirty="0">
                <a:latin typeface="Arial" charset="0"/>
                <a:cs typeface="Arial" charset="0"/>
                <a:hlinkClick r:id="rId2"/>
              </a:rPr>
              <a:t>previously identified</a:t>
            </a:r>
            <a:r>
              <a:rPr lang="en-US" altLang="en-US" dirty="0">
                <a:latin typeface="Arial" charset="0"/>
                <a:cs typeface="Arial" charset="0"/>
              </a:rPr>
              <a:t> as a challenge for </a:t>
            </a:r>
            <a:r>
              <a:rPr lang="en-US" altLang="en-US" dirty="0" smtClean="0">
                <a:latin typeface="Arial" charset="0"/>
                <a:cs typeface="Arial" charset="0"/>
              </a:rPr>
              <a:t>NSTX-U, </a:t>
            </a:r>
            <a:r>
              <a:rPr lang="en-US" altLang="en-US" dirty="0">
                <a:latin typeface="Arial" charset="0"/>
                <a:cs typeface="Arial" charset="0"/>
              </a:rPr>
              <a:t>but solutions (snowflake, radiation) </a:t>
            </a:r>
            <a:r>
              <a:rPr lang="en-US" altLang="en-US" dirty="0" smtClean="0">
                <a:latin typeface="Arial" charset="0"/>
                <a:cs typeface="Arial" charset="0"/>
              </a:rPr>
              <a:t>implied uncertainty for core, pedestal scenarios </a:t>
            </a:r>
            <a:endParaRPr lang="en-US" altLang="en-US" dirty="0">
              <a:latin typeface="Arial" charset="0"/>
              <a:cs typeface="Arial" charset="0"/>
            </a:endParaRPr>
          </a:p>
          <a:p>
            <a:pPr lvl="1">
              <a:lnSpc>
                <a:spcPct val="105000"/>
              </a:lnSpc>
            </a:pPr>
            <a:r>
              <a:rPr lang="en-US" altLang="en-US" dirty="0" smtClean="0">
                <a:latin typeface="Arial" charset="0"/>
                <a:cs typeface="Arial" charset="0"/>
              </a:rPr>
              <a:t>DVVR/</a:t>
            </a:r>
            <a:r>
              <a:rPr lang="en-US" altLang="en-US" dirty="0" err="1" smtClean="0">
                <a:latin typeface="Arial" charset="0"/>
                <a:cs typeface="Arial" charset="0"/>
              </a:rPr>
              <a:t>EoC</a:t>
            </a:r>
            <a:r>
              <a:rPr lang="en-US" altLang="en-US" dirty="0" smtClean="0">
                <a:latin typeface="Arial" charset="0"/>
                <a:cs typeface="Arial" charset="0"/>
              </a:rPr>
              <a:t> process highlighted issues with PFCs meeting requirements and challenged the science basis for existing requirements</a:t>
            </a:r>
          </a:p>
          <a:p>
            <a:pPr>
              <a:lnSpc>
                <a:spcPct val="105000"/>
              </a:lnSpc>
            </a:pPr>
            <a:r>
              <a:rPr lang="en-US" altLang="en-US" dirty="0" smtClean="0">
                <a:latin typeface="Arial" charset="0"/>
                <a:cs typeface="Arial" charset="0"/>
              </a:rPr>
              <a:t>NSTX-U established a </a:t>
            </a:r>
            <a:r>
              <a:rPr lang="en-US" altLang="en-US" dirty="0">
                <a:latin typeface="Arial" charset="0"/>
                <a:cs typeface="Arial" charset="0"/>
              </a:rPr>
              <a:t>dedicated </a:t>
            </a:r>
            <a:r>
              <a:rPr lang="en-US" altLang="en-US" dirty="0">
                <a:latin typeface="Arial" charset="0"/>
                <a:cs typeface="Arial" charset="0"/>
                <a:hlinkClick r:id="rId3"/>
              </a:rPr>
              <a:t>Working Group</a:t>
            </a:r>
            <a:r>
              <a:rPr lang="en-US" altLang="en-US" dirty="0">
                <a:latin typeface="Arial" charset="0"/>
                <a:cs typeface="Arial" charset="0"/>
              </a:rPr>
              <a:t> to combine physics and engineering experts to support PFC </a:t>
            </a:r>
            <a:r>
              <a:rPr lang="en-US" altLang="en-US" dirty="0" smtClean="0">
                <a:latin typeface="Arial" charset="0"/>
                <a:cs typeface="Arial" charset="0"/>
              </a:rPr>
              <a:t>Recovery</a:t>
            </a:r>
          </a:p>
          <a:p>
            <a:pPr lvl="1">
              <a:lnSpc>
                <a:spcPct val="105000"/>
              </a:lnSpc>
            </a:pPr>
            <a:r>
              <a:rPr lang="en-US" altLang="en-US" dirty="0" smtClean="0">
                <a:latin typeface="Arial" charset="0"/>
                <a:cs typeface="Arial" charset="0"/>
              </a:rPr>
              <a:t>supported development of </a:t>
            </a:r>
            <a:r>
              <a:rPr lang="en-US" dirty="0" smtClean="0">
                <a:hlinkClick r:id="rId4"/>
              </a:rPr>
              <a:t>PFC Requirements</a:t>
            </a:r>
            <a:r>
              <a:rPr lang="en-US" dirty="0" smtClean="0"/>
              <a:t> based on TSG input</a:t>
            </a:r>
          </a:p>
          <a:p>
            <a:pPr lvl="1">
              <a:lnSpc>
                <a:spcPct val="105000"/>
              </a:lnSpc>
            </a:pPr>
            <a:r>
              <a:rPr lang="en-US" dirty="0"/>
              <a:t>c</a:t>
            </a:r>
            <a:r>
              <a:rPr lang="en-US" dirty="0" smtClean="0"/>
              <a:t>harged with to providing guidance on PFC monitoring approaches</a:t>
            </a:r>
          </a:p>
          <a:p>
            <a:pPr lvl="1">
              <a:lnSpc>
                <a:spcPct val="105000"/>
              </a:lnSpc>
            </a:pPr>
            <a:r>
              <a:rPr lang="en-US" altLang="en-US" dirty="0">
                <a:latin typeface="Arial" charset="0"/>
                <a:cs typeface="Arial" charset="0"/>
              </a:rPr>
              <a:t>y</a:t>
            </a:r>
            <a:r>
              <a:rPr lang="en-US" altLang="en-US" dirty="0" smtClean="0">
                <a:latin typeface="Arial" charset="0"/>
                <a:cs typeface="Arial" charset="0"/>
              </a:rPr>
              <a:t>ear-to year Recovery-era milestones </a:t>
            </a:r>
            <a:r>
              <a:rPr lang="en-US" altLang="en-US" dirty="0" smtClean="0">
                <a:latin typeface="Arial" charset="0"/>
                <a:cs typeface="Arial" charset="0"/>
                <a:hlinkClick r:id="rId5"/>
              </a:rPr>
              <a:t>R18-1</a:t>
            </a:r>
            <a:r>
              <a:rPr lang="en-US" altLang="en-US" dirty="0" smtClean="0">
                <a:latin typeface="Arial" charset="0"/>
                <a:cs typeface="Arial" charset="0"/>
              </a:rPr>
              <a:t> and </a:t>
            </a:r>
            <a:r>
              <a:rPr lang="en-US" altLang="en-US" dirty="0" smtClean="0">
                <a:latin typeface="Arial" charset="0"/>
                <a:cs typeface="Arial" charset="0"/>
                <a:hlinkClick r:id="rId6"/>
              </a:rPr>
              <a:t>F18-1</a:t>
            </a:r>
            <a:r>
              <a:rPr lang="en-US" altLang="en-US" dirty="0">
                <a:latin typeface="Arial" charset="0"/>
                <a:cs typeface="Arial" charset="0"/>
              </a:rPr>
              <a:t> </a:t>
            </a:r>
            <a:r>
              <a:rPr lang="en-US" altLang="en-US" dirty="0" smtClean="0">
                <a:latin typeface="Arial" charset="0"/>
                <a:cs typeface="Arial" charset="0"/>
              </a:rPr>
              <a:t>guide Lab work</a:t>
            </a:r>
          </a:p>
          <a:p>
            <a:pPr marL="228600" lvl="1" indent="0">
              <a:buNone/>
            </a:pPr>
            <a:endParaRPr lang="en-US" dirty="0"/>
          </a:p>
        </p:txBody>
      </p:sp>
      <p:sp>
        <p:nvSpPr>
          <p:cNvPr id="3" name="Title 2"/>
          <p:cNvSpPr>
            <a:spLocks noGrp="1"/>
          </p:cNvSpPr>
          <p:nvPr>
            <p:ph type="title"/>
          </p:nvPr>
        </p:nvSpPr>
        <p:spPr/>
        <p:txBody>
          <a:bodyPr/>
          <a:lstStyle/>
          <a:p>
            <a:r>
              <a:rPr lang="en-US" sz="3600" dirty="0" smtClean="0"/>
              <a:t>Evolution of NSTX-U PFC Heat Flux Issues</a:t>
            </a:r>
            <a:endParaRPr lang="en-US" sz="3600" dirty="0"/>
          </a:p>
        </p:txBody>
      </p:sp>
    </p:spTree>
    <p:extLst>
      <p:ext uri="{BB962C8B-B14F-4D97-AF65-F5344CB8AC3E}">
        <p14:creationId xmlns:p14="http://schemas.microsoft.com/office/powerpoint/2010/main" val="192465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8991600" cy="1343025"/>
          </a:xfrm>
        </p:spPr>
        <p:txBody>
          <a:bodyPr>
            <a:normAutofit fontScale="85000" lnSpcReduction="20000"/>
          </a:bodyPr>
          <a:lstStyle/>
          <a:p>
            <a:r>
              <a:rPr lang="en-US" dirty="0" smtClean="0"/>
              <a:t>common question: </a:t>
            </a:r>
            <a:r>
              <a:rPr lang="en-US" i="1" dirty="0" smtClean="0"/>
              <a:t>“if Machine X were to use our model, would they predict a PFC problem?” </a:t>
            </a:r>
            <a:endParaRPr lang="en-US" i="1" dirty="0" smtClean="0"/>
          </a:p>
          <a:p>
            <a:pPr lvl="1"/>
            <a:r>
              <a:rPr lang="en-US" sz="2200" dirty="0" smtClean="0"/>
              <a:t>ex: DIII-D (LSN):  27 MJ over 10 s to ODIV (floor) 1.15 &lt; R &lt; 1.37 ~ 1.74 m</a:t>
            </a:r>
            <a:r>
              <a:rPr lang="en-US" sz="2200" baseline="30000" dirty="0" smtClean="0"/>
              <a:t>2</a:t>
            </a:r>
          </a:p>
          <a:p>
            <a:pPr lvl="1"/>
            <a:r>
              <a:rPr lang="en-US" sz="2200" dirty="0" smtClean="0"/>
              <a:t>ex</a:t>
            </a:r>
            <a:r>
              <a:rPr lang="en-US" sz="2200" dirty="0" smtClean="0"/>
              <a:t>: NSTX-U (DN):  14 MJ over 5 s to ODIV (IBDH) 0.45 &lt; R &lt; 0.60 ~ 0.50 m</a:t>
            </a:r>
            <a:r>
              <a:rPr lang="en-US" sz="2200" baseline="30000" dirty="0" smtClean="0"/>
              <a:t>2</a:t>
            </a:r>
          </a:p>
        </p:txBody>
      </p:sp>
      <p:sp>
        <p:nvSpPr>
          <p:cNvPr id="3" name="Title 2"/>
          <p:cNvSpPr>
            <a:spLocks noGrp="1"/>
          </p:cNvSpPr>
          <p:nvPr>
            <p:ph type="title"/>
          </p:nvPr>
        </p:nvSpPr>
        <p:spPr/>
        <p:txBody>
          <a:bodyPr/>
          <a:lstStyle/>
          <a:p>
            <a:r>
              <a:rPr lang="en-US" sz="3200" dirty="0" smtClean="0"/>
              <a:t>Scope of the NSTX-U Heat Exhaust Challenge</a:t>
            </a:r>
            <a:endParaRPr lang="en-US" sz="32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150" y="2009775"/>
            <a:ext cx="3300413" cy="287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 y="2190751"/>
            <a:ext cx="3381375" cy="264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839075" y="2190750"/>
            <a:ext cx="1085849" cy="369332"/>
          </a:xfrm>
          <a:prstGeom prst="rect">
            <a:avLst/>
          </a:prstGeom>
          <a:noFill/>
        </p:spPr>
        <p:txBody>
          <a:bodyPr wrap="square" rtlCol="0">
            <a:spAutoFit/>
          </a:bodyPr>
          <a:lstStyle/>
          <a:p>
            <a:r>
              <a:rPr lang="en-US" b="1" dirty="0" smtClean="0"/>
              <a:t>NSTX-U</a:t>
            </a:r>
            <a:endParaRPr lang="en-US" b="1" dirty="0"/>
          </a:p>
        </p:txBody>
      </p:sp>
      <p:sp>
        <p:nvSpPr>
          <p:cNvPr id="4" name="Rectangle 3"/>
          <p:cNvSpPr/>
          <p:nvPr/>
        </p:nvSpPr>
        <p:spPr>
          <a:xfrm>
            <a:off x="1905000" y="3181350"/>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V="1">
            <a:off x="1600200" y="3550626"/>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1676399" y="4042998"/>
            <a:ext cx="1565031"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2297724" y="3638550"/>
            <a:ext cx="1160584" cy="622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38474" y="2171700"/>
            <a:ext cx="2524125" cy="2400657"/>
          </a:xfrm>
          <a:prstGeom prst="rect">
            <a:avLst/>
          </a:prstGeom>
          <a:solidFill>
            <a:schemeClr val="accent4">
              <a:lumMod val="20000"/>
              <a:lumOff val="80000"/>
            </a:schemeClr>
          </a:solidFill>
          <a:ln>
            <a:solidFill>
              <a:schemeClr val="tx1"/>
            </a:solidFill>
          </a:ln>
        </p:spPr>
        <p:txBody>
          <a:bodyPr wrap="square" rtlCol="0">
            <a:spAutoFit/>
          </a:bodyPr>
          <a:lstStyle/>
          <a:p>
            <a:r>
              <a:rPr lang="en-US" b="1" u="sng" dirty="0" smtClean="0"/>
              <a:t>‘ideal’ spread evenly</a:t>
            </a:r>
          </a:p>
          <a:p>
            <a:r>
              <a:rPr lang="en-US" b="1" dirty="0" smtClean="0"/>
              <a:t>DIII-D: </a:t>
            </a:r>
            <a:r>
              <a:rPr lang="en-US" b="1" dirty="0" smtClean="0"/>
              <a:t>    16 </a:t>
            </a:r>
            <a:r>
              <a:rPr lang="en-US" b="1" dirty="0" smtClean="0"/>
              <a:t>MJ/m</a:t>
            </a:r>
            <a:r>
              <a:rPr lang="en-US" b="1" baseline="30000" dirty="0" smtClean="0"/>
              <a:t>2</a:t>
            </a:r>
          </a:p>
          <a:p>
            <a:r>
              <a:rPr lang="en-US" sz="1200" b="1" dirty="0" smtClean="0"/>
              <a:t>(floor)            </a:t>
            </a:r>
            <a:r>
              <a:rPr lang="en-US" b="1" dirty="0" smtClean="0"/>
              <a:t>1.6 MW/m</a:t>
            </a:r>
            <a:r>
              <a:rPr lang="en-US" b="1" baseline="30000" dirty="0" smtClean="0"/>
              <a:t>2</a:t>
            </a:r>
          </a:p>
          <a:p>
            <a:endParaRPr lang="en-US" b="1" baseline="30000" dirty="0" smtClean="0"/>
          </a:p>
          <a:p>
            <a:r>
              <a:rPr lang="en-US" b="1" dirty="0"/>
              <a:t>MAST-U : 10.9 MJ/m</a:t>
            </a:r>
            <a:r>
              <a:rPr lang="en-US" b="1" baseline="30000" dirty="0"/>
              <a:t>2</a:t>
            </a:r>
          </a:p>
          <a:p>
            <a:r>
              <a:rPr lang="en-US" sz="1200" b="1" dirty="0" smtClean="0"/>
              <a:t>(T2 tile)    	    </a:t>
            </a:r>
            <a:r>
              <a:rPr lang="en-US" b="1" dirty="0" smtClean="0"/>
              <a:t>2.2 MW/m</a:t>
            </a:r>
            <a:r>
              <a:rPr lang="en-US" b="1" baseline="30000" dirty="0" smtClean="0"/>
              <a:t>2</a:t>
            </a:r>
          </a:p>
          <a:p>
            <a:endParaRPr lang="en-US" b="1" baseline="30000" dirty="0"/>
          </a:p>
          <a:p>
            <a:r>
              <a:rPr lang="en-US" b="1" dirty="0" smtClean="0">
                <a:solidFill>
                  <a:srgbClr val="FF0000"/>
                </a:solidFill>
              </a:rPr>
              <a:t>NSTX-U</a:t>
            </a:r>
            <a:r>
              <a:rPr lang="en-US" b="1" dirty="0" smtClean="0">
                <a:solidFill>
                  <a:srgbClr val="FF0000"/>
                </a:solidFill>
              </a:rPr>
              <a:t>:  </a:t>
            </a:r>
            <a:r>
              <a:rPr lang="en-US" b="1" dirty="0" smtClean="0">
                <a:solidFill>
                  <a:srgbClr val="FF0000"/>
                </a:solidFill>
              </a:rPr>
              <a:t>  28 </a:t>
            </a:r>
            <a:r>
              <a:rPr lang="en-US" b="1" dirty="0" smtClean="0">
                <a:solidFill>
                  <a:srgbClr val="FF0000"/>
                </a:solidFill>
              </a:rPr>
              <a:t>MJ/m</a:t>
            </a:r>
            <a:r>
              <a:rPr lang="en-US" b="1" baseline="30000" dirty="0" smtClean="0">
                <a:solidFill>
                  <a:srgbClr val="FF0000"/>
                </a:solidFill>
              </a:rPr>
              <a:t>2</a:t>
            </a:r>
          </a:p>
          <a:p>
            <a:r>
              <a:rPr lang="en-US" sz="1200" b="1" dirty="0">
                <a:solidFill>
                  <a:srgbClr val="FF0000"/>
                </a:solidFill>
              </a:rPr>
              <a:t> </a:t>
            </a:r>
            <a:r>
              <a:rPr lang="en-US" sz="1200" b="1" dirty="0" smtClean="0">
                <a:solidFill>
                  <a:srgbClr val="FF0000"/>
                </a:solidFill>
              </a:rPr>
              <a:t>(IBDH)               </a:t>
            </a:r>
            <a:r>
              <a:rPr lang="en-US" b="1" dirty="0" smtClean="0">
                <a:solidFill>
                  <a:srgbClr val="FF0000"/>
                </a:solidFill>
              </a:rPr>
              <a:t>5.7 MW/m</a:t>
            </a:r>
            <a:r>
              <a:rPr lang="en-US" b="1" baseline="30000" dirty="0" smtClean="0">
                <a:solidFill>
                  <a:srgbClr val="FF0000"/>
                </a:solidFill>
              </a:rPr>
              <a:t>2</a:t>
            </a:r>
            <a:endParaRPr lang="en-US" b="1" dirty="0">
              <a:solidFill>
                <a:srgbClr val="FF0000"/>
              </a:solidFill>
            </a:endParaRPr>
          </a:p>
        </p:txBody>
      </p:sp>
      <p:sp>
        <p:nvSpPr>
          <p:cNvPr id="6" name="TextBox 5"/>
          <p:cNvSpPr txBox="1"/>
          <p:nvPr/>
        </p:nvSpPr>
        <p:spPr>
          <a:xfrm>
            <a:off x="1571624" y="3562350"/>
            <a:ext cx="904875" cy="369332"/>
          </a:xfrm>
          <a:prstGeom prst="rect">
            <a:avLst/>
          </a:prstGeom>
          <a:noFill/>
        </p:spPr>
        <p:txBody>
          <a:bodyPr wrap="square" rtlCol="0">
            <a:spAutoFit/>
          </a:bodyPr>
          <a:lstStyle/>
          <a:p>
            <a:r>
              <a:rPr lang="en-US" b="1" dirty="0" smtClean="0"/>
              <a:t>DIII-D</a:t>
            </a:r>
            <a:endParaRPr lang="en-US" b="1" dirty="0"/>
          </a:p>
        </p:txBody>
      </p:sp>
    </p:spTree>
    <p:extLst>
      <p:ext uri="{BB962C8B-B14F-4D97-AF65-F5344CB8AC3E}">
        <p14:creationId xmlns:p14="http://schemas.microsoft.com/office/powerpoint/2010/main" val="39212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7057</TotalTime>
  <Words>2787</Words>
  <Application>Microsoft Office PowerPoint</Application>
  <PresentationFormat>On-screen Show (16:9)</PresentationFormat>
  <Paragraphs>303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NSTX Upgrade</vt:lpstr>
      <vt:lpstr>Divertor, SOL and Plasma Facing Components</vt:lpstr>
      <vt:lpstr>Overview</vt:lpstr>
      <vt:lpstr>2015 PMI Workshop Priority Research Directions</vt:lpstr>
      <vt:lpstr>2015 PMI Workshop Priority Research Directions</vt:lpstr>
      <vt:lpstr>2015 PMI Workshop Priority Research Directions</vt:lpstr>
      <vt:lpstr>2015 PMI Workshop Priority Research Directions</vt:lpstr>
      <vt:lpstr>Near-Term NSTX-U Activities Well Aligned with PRDs </vt:lpstr>
      <vt:lpstr>Evolution of NSTX-U PFC Heat Flux Issues</vt:lpstr>
      <vt:lpstr>Scope of the NSTX-U Heat Exhaust Challenge</vt:lpstr>
      <vt:lpstr>ST’s Have Uncertainty in Empirical lq Scaling</vt:lpstr>
      <vt:lpstr>Focus of Near Term Boundary Program</vt:lpstr>
      <vt:lpstr>Boundary Supports Key High Impact Program Elements</vt:lpstr>
      <vt:lpstr>NSTX-U Boundary Physics Complements MAST-U </vt:lpstr>
      <vt:lpstr>Boundary Progress Enables Future High-Z Program</vt:lpstr>
      <vt:lpstr>Summary</vt:lpstr>
      <vt:lpstr>PowerPoint Presentation</vt:lpstr>
      <vt:lpstr>PFC Requirements Derived from TSG Requests</vt:lpstr>
      <vt:lpstr>Example of Workflow</vt:lpstr>
      <vt:lpstr>Example of Workflow</vt:lpstr>
      <vt:lpstr>Example of Workflow</vt:lpstr>
      <vt:lpstr>Example of Workflow</vt:lpstr>
      <vt:lpstr>Revisit Cryopump Eng. &amp; Physics Basis</vt:lpstr>
      <vt:lpstr>Desire Flexibility to Explore Snowflake Divertor</vt:lpstr>
      <vt:lpstr>Analysis Shows PFCs May Tolerate ‘Snowflake Like’ Cases</vt:lpstr>
      <vt:lpstr>Scope of the NSTX-U Heat Exhaust Challenge</vt:lpstr>
      <vt:lpstr>MAST-U Defines a ISP/OSP Transition Region</vt:lpstr>
      <vt:lpstr>MAST-U Defines a ISP/OSP Transition Region</vt:lpstr>
      <vt:lpstr>PowerPoint Presentation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Matthew Reinke</cp:lastModifiedBy>
  <cp:revision>233</cp:revision>
  <cp:lastPrinted>2017-12-12T10:41:33Z</cp:lastPrinted>
  <dcterms:created xsi:type="dcterms:W3CDTF">2015-07-16T16:59:24Z</dcterms:created>
  <dcterms:modified xsi:type="dcterms:W3CDTF">2018-01-06T00:06:52Z</dcterms:modified>
</cp:coreProperties>
</file>