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 id="2147483722" r:id="rId3"/>
  </p:sldMasterIdLst>
  <p:notesMasterIdLst>
    <p:notesMasterId r:id="rId48"/>
  </p:notesMasterIdLst>
  <p:handoutMasterIdLst>
    <p:handoutMasterId r:id="rId49"/>
  </p:handoutMasterIdLst>
  <p:sldIdLst>
    <p:sldId id="268" r:id="rId4"/>
    <p:sldId id="288" r:id="rId5"/>
    <p:sldId id="307" r:id="rId6"/>
    <p:sldId id="311" r:id="rId7"/>
    <p:sldId id="343" r:id="rId8"/>
    <p:sldId id="393" r:id="rId9"/>
    <p:sldId id="405" r:id="rId10"/>
    <p:sldId id="387" r:id="rId11"/>
    <p:sldId id="305" r:id="rId12"/>
    <p:sldId id="310" r:id="rId13"/>
    <p:sldId id="382" r:id="rId14"/>
    <p:sldId id="388" r:id="rId15"/>
    <p:sldId id="404" r:id="rId16"/>
    <p:sldId id="383" r:id="rId17"/>
    <p:sldId id="384" r:id="rId18"/>
    <p:sldId id="392" r:id="rId19"/>
    <p:sldId id="385" r:id="rId20"/>
    <p:sldId id="386" r:id="rId21"/>
    <p:sldId id="338" r:id="rId22"/>
    <p:sldId id="320" r:id="rId23"/>
    <p:sldId id="325" r:id="rId24"/>
    <p:sldId id="395" r:id="rId25"/>
    <p:sldId id="396" r:id="rId26"/>
    <p:sldId id="397" r:id="rId27"/>
    <p:sldId id="398" r:id="rId28"/>
    <p:sldId id="349" r:id="rId29"/>
    <p:sldId id="350" r:id="rId30"/>
    <p:sldId id="351" r:id="rId31"/>
    <p:sldId id="352" r:id="rId32"/>
    <p:sldId id="353" r:id="rId33"/>
    <p:sldId id="391" r:id="rId34"/>
    <p:sldId id="399" r:id="rId35"/>
    <p:sldId id="400" r:id="rId36"/>
    <p:sldId id="401" r:id="rId37"/>
    <p:sldId id="345" r:id="rId38"/>
    <p:sldId id="354" r:id="rId39"/>
    <p:sldId id="355" r:id="rId40"/>
    <p:sldId id="362" r:id="rId41"/>
    <p:sldId id="364" r:id="rId42"/>
    <p:sldId id="365" r:id="rId43"/>
    <p:sldId id="366" r:id="rId44"/>
    <p:sldId id="367" r:id="rId45"/>
    <p:sldId id="370" r:id="rId46"/>
    <p:sldId id="371" r:id="rId47"/>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2442A"/>
    <a:srgbClr val="0000FF"/>
    <a:srgbClr val="336699"/>
    <a:srgbClr val="920000"/>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8" autoAdjust="0"/>
    <p:restoredTop sz="82950" autoAdjust="0"/>
  </p:normalViewPr>
  <p:slideViewPr>
    <p:cSldViewPr showGuides="1">
      <p:cViewPr varScale="1">
        <p:scale>
          <a:sx n="97" d="100"/>
          <a:sy n="97" d="100"/>
        </p:scale>
        <p:origin x="-1032" y="-82"/>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80" d="100"/>
          <a:sy n="80" d="100"/>
        </p:scale>
        <p:origin x="-388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ableStyles" Target="tableStyle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3C68E72-7118-4BB6-BC0C-A067E02A39FA}" type="datetimeFigureOut">
              <a:rPr lang="en-US"/>
              <a:pPr>
                <a:defRPr/>
              </a:pPr>
              <a:t>1/6/2018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57BF9A66-EF9C-4423-829B-6D9627B95F0A}" type="slidenum">
              <a:rPr lang="en-US"/>
              <a:pPr>
                <a:defRPr/>
              </a:pPr>
              <a:t>‹#›</a:t>
            </a:fld>
            <a:endParaRPr lang="en-US"/>
          </a:p>
        </p:txBody>
      </p:sp>
    </p:spTree>
    <p:extLst>
      <p:ext uri="{BB962C8B-B14F-4D97-AF65-F5344CB8AC3E}">
        <p14:creationId xmlns:p14="http://schemas.microsoft.com/office/powerpoint/2010/main" val="30864651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FE9CBF51-4AB4-460D-93D3-226BBE47090E}" type="datetimeFigureOut">
              <a:rPr lang="en-US"/>
              <a:pPr>
                <a:defRPr/>
              </a:pPr>
              <a:t>1/6/2018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36400B2-87AA-4DB1-B67D-2C60F6396601}" type="slidenum">
              <a:rPr lang="en-US"/>
              <a:pPr>
                <a:defRPr/>
              </a:pPr>
              <a:t>‹#›</a:t>
            </a:fld>
            <a:endParaRPr lang="en-US"/>
          </a:p>
        </p:txBody>
      </p:sp>
    </p:spTree>
    <p:extLst>
      <p:ext uri="{BB962C8B-B14F-4D97-AF65-F5344CB8AC3E}">
        <p14:creationId xmlns:p14="http://schemas.microsoft.com/office/powerpoint/2010/main" val="37000983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afternoon</a:t>
            </a:r>
            <a:r>
              <a:rPr lang="en-US" baseline="0" dirty="0" smtClean="0"/>
              <a:t> – I’m hear to speak about the Liquid Metals and PMI program on NSTX-U in broad terms</a:t>
            </a:r>
            <a:endParaRPr lang="en-US" dirty="0"/>
          </a:p>
        </p:txBody>
      </p:sp>
      <p:sp>
        <p:nvSpPr>
          <p:cNvPr id="4" name="Slide Number Placeholder 3"/>
          <p:cNvSpPr>
            <a:spLocks noGrp="1"/>
          </p:cNvSpPr>
          <p:nvPr>
            <p:ph type="sldNum" sz="quarter" idx="10"/>
          </p:nvPr>
        </p:nvSpPr>
        <p:spPr/>
        <p:txBody>
          <a:bodyPr/>
          <a:lstStyle/>
          <a:p>
            <a:pPr>
              <a:defRPr/>
            </a:pPr>
            <a:fld id="{F36400B2-87AA-4DB1-B67D-2C60F6396601}" type="slidenum">
              <a:rPr lang="en-US" smtClean="0"/>
              <a:pPr>
                <a:defRPr/>
              </a:pPr>
              <a:t>1</a:t>
            </a:fld>
            <a:endParaRPr lang="en-US"/>
          </a:p>
        </p:txBody>
      </p:sp>
    </p:spTree>
    <p:extLst>
      <p:ext uri="{BB962C8B-B14F-4D97-AF65-F5344CB8AC3E}">
        <p14:creationId xmlns:p14="http://schemas.microsoft.com/office/powerpoint/2010/main" val="4273127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 the near-term, Li confinement studies will build</a:t>
            </a:r>
            <a:r>
              <a:rPr lang="en-US" baseline="0" dirty="0" smtClean="0"/>
              <a:t> on NSTX results by increasing the areal coverage of the Li evaporators.</a:t>
            </a:r>
          </a:p>
          <a:p>
            <a:endParaRPr lang="en-US" baseline="0" dirty="0" smtClean="0"/>
          </a:p>
          <a:p>
            <a:r>
              <a:rPr lang="en-US" baseline="0" dirty="0" smtClean="0"/>
              <a:t>Confinement improvements attributed to reduced recycling</a:t>
            </a:r>
          </a:p>
          <a:p>
            <a:r>
              <a:rPr lang="en-US" baseline="0" dirty="0" smtClean="0"/>
              <a:t>Multiple PPPL machines have shown this effect – here is a result from NSTX using the LITER system</a:t>
            </a:r>
          </a:p>
          <a:p>
            <a:r>
              <a:rPr lang="en-US" baseline="0" dirty="0" smtClean="0"/>
              <a:t>We have also been developing an upward facing LITER to increase coverage.</a:t>
            </a:r>
          </a:p>
          <a:p>
            <a:endParaRPr lang="en-US" baseline="0" dirty="0" smtClean="0"/>
          </a:p>
          <a:p>
            <a:r>
              <a:rPr lang="en-US" baseline="0" dirty="0" smtClean="0"/>
              <a:t>This is a capability we could bring up early in this research program.</a:t>
            </a:r>
            <a:endParaRPr lang="en-US" dirty="0"/>
          </a:p>
        </p:txBody>
      </p:sp>
      <p:sp>
        <p:nvSpPr>
          <p:cNvPr id="4" name="Slide Number Placeholder 3"/>
          <p:cNvSpPr>
            <a:spLocks noGrp="1"/>
          </p:cNvSpPr>
          <p:nvPr>
            <p:ph type="sldNum" sz="quarter" idx="10"/>
          </p:nvPr>
        </p:nvSpPr>
        <p:spPr/>
        <p:txBody>
          <a:bodyPr/>
          <a:lstStyle/>
          <a:p>
            <a:pPr>
              <a:defRPr/>
            </a:pPr>
            <a:fld id="{F36400B2-87AA-4DB1-B67D-2C60F6396601}" type="slidenum">
              <a:rPr lang="en-US" smtClean="0"/>
              <a:pPr>
                <a:defRPr/>
              </a:pPr>
              <a:t>10</a:t>
            </a:fld>
            <a:endParaRPr lang="en-US"/>
          </a:p>
        </p:txBody>
      </p:sp>
    </p:spTree>
    <p:extLst>
      <p:ext uri="{BB962C8B-B14F-4D97-AF65-F5344CB8AC3E}">
        <p14:creationId xmlns:p14="http://schemas.microsoft.com/office/powerpoint/2010/main" val="4248322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further afield</a:t>
            </a:r>
            <a:r>
              <a:rPr lang="en-US" baseline="0" dirty="0" smtClean="0"/>
              <a:t> beyond LITER, we see what happens when PFCs are upgraded to metallic as mentioned by M. </a:t>
            </a:r>
            <a:r>
              <a:rPr lang="en-US" baseline="0" dirty="0" err="1" smtClean="0"/>
              <a:t>Reinke</a:t>
            </a:r>
            <a:r>
              <a:rPr lang="en-US" baseline="0" dirty="0" smtClean="0"/>
              <a:t>.</a:t>
            </a:r>
          </a:p>
          <a:p>
            <a:endParaRPr lang="en-US" baseline="0" dirty="0" smtClean="0"/>
          </a:p>
          <a:p>
            <a:r>
              <a:rPr lang="en-US" baseline="0" dirty="0" smtClean="0"/>
              <a:t>A </a:t>
            </a:r>
            <a:r>
              <a:rPr lang="en-US" baseline="0" dirty="0" err="1" smtClean="0"/>
              <a:t>high-Z+Li</a:t>
            </a:r>
            <a:r>
              <a:rPr lang="en-US" baseline="0" dirty="0" smtClean="0"/>
              <a:t> NSTX-U could advance multiple PRDs </a:t>
            </a:r>
            <a:r>
              <a:rPr lang="en-US" baseline="0" dirty="0" err="1" smtClean="0"/>
              <a:t>simultanteously</a:t>
            </a:r>
            <a:r>
              <a:rPr lang="en-US" baseline="0" dirty="0" smtClean="0"/>
              <a:t> in a unique ST facility</a:t>
            </a:r>
          </a:p>
          <a:p>
            <a:r>
              <a:rPr lang="en-US" baseline="0" dirty="0" smtClean="0"/>
              <a:t>NSTX and NSTX-U have emphasized surface science understandings through unique diagnostics like the MAPP system to explore the impact of materials on the plasma and vice-versa.  This addresses PRDs C and D</a:t>
            </a:r>
          </a:p>
          <a:p>
            <a:endParaRPr lang="en-US" baseline="0" dirty="0" smtClean="0"/>
          </a:p>
          <a:p>
            <a:r>
              <a:rPr lang="en-US" baseline="0" dirty="0" smtClean="0"/>
              <a:t>A liquid metal capable NSTX-U would </a:t>
            </a:r>
            <a:r>
              <a:rPr lang="en-US" baseline="0" dirty="0" err="1" smtClean="0"/>
              <a:t>neable</a:t>
            </a:r>
            <a:r>
              <a:rPr lang="en-US" baseline="0" dirty="0" smtClean="0"/>
              <a:t> high-Z and Li comparison studies at high-power</a:t>
            </a:r>
          </a:p>
          <a:p>
            <a:r>
              <a:rPr lang="en-US" baseline="0" dirty="0" smtClean="0"/>
              <a:t>This extends LTX-beta results and makes comparison to conventional aspect ratio devices like EAST</a:t>
            </a:r>
          </a:p>
          <a:p>
            <a:r>
              <a:rPr lang="en-US" baseline="0" dirty="0" smtClean="0"/>
              <a:t>This addresses PRD-A,B,C,E</a:t>
            </a:r>
          </a:p>
          <a:p>
            <a:endParaRPr lang="en-US" baseline="0" dirty="0" smtClean="0"/>
          </a:p>
          <a:p>
            <a:r>
              <a:rPr lang="en-US" baseline="0" dirty="0" smtClean="0"/>
              <a:t>The heating power capabilities in NSTX-U enable testing to extreme powers</a:t>
            </a:r>
            <a:endParaRPr lang="en-US" dirty="0"/>
          </a:p>
        </p:txBody>
      </p:sp>
      <p:sp>
        <p:nvSpPr>
          <p:cNvPr id="4" name="Slide Number Placeholder 3"/>
          <p:cNvSpPr>
            <a:spLocks noGrp="1"/>
          </p:cNvSpPr>
          <p:nvPr>
            <p:ph type="sldNum" sz="quarter" idx="10"/>
          </p:nvPr>
        </p:nvSpPr>
        <p:spPr/>
        <p:txBody>
          <a:bodyPr/>
          <a:lstStyle/>
          <a:p>
            <a:pPr>
              <a:defRPr/>
            </a:pPr>
            <a:fld id="{F36400B2-87AA-4DB1-B67D-2C60F6396601}" type="slidenum">
              <a:rPr lang="en-US" smtClean="0"/>
              <a:pPr>
                <a:defRPr/>
              </a:pPr>
              <a:t>11</a:t>
            </a:fld>
            <a:endParaRPr lang="en-US"/>
          </a:p>
        </p:txBody>
      </p:sp>
    </p:spTree>
    <p:extLst>
      <p:ext uri="{BB962C8B-B14F-4D97-AF65-F5344CB8AC3E}">
        <p14:creationId xmlns:p14="http://schemas.microsoft.com/office/powerpoint/2010/main" val="4038185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001A6C6A-88AA-4188-81D8-3B0C6D259A9C}" type="slidenum">
              <a:rPr lang="en-US"/>
              <a:pPr/>
              <a:t>12</a:t>
            </a:fld>
            <a:endParaRPr lang="en-US"/>
          </a:p>
        </p:txBody>
      </p:sp>
      <p:sp>
        <p:nvSpPr>
          <p:cNvPr id="39939" name="Rectangle 2"/>
          <p:cNvSpPr>
            <a:spLocks noGrp="1" noRot="1" noChangeAspect="1" noChangeArrowheads="1" noTextEdit="1"/>
          </p:cNvSpPr>
          <p:nvPr>
            <p:ph type="sldImg"/>
          </p:nvPr>
        </p:nvSpPr>
        <p:spPr>
          <a:xfrm>
            <a:off x="381000" y="685800"/>
            <a:ext cx="6096000" cy="3429000"/>
          </a:xfrm>
          <a:ln/>
        </p:spPr>
      </p:sp>
      <p:sp>
        <p:nvSpPr>
          <p:cNvPr id="39940" name="Rectangle 3"/>
          <p:cNvSpPr>
            <a:spLocks noGrp="1" noChangeArrowheads="1"/>
          </p:cNvSpPr>
          <p:nvPr>
            <p:ph type="body" idx="1"/>
          </p:nvPr>
        </p:nvSpPr>
        <p:spPr>
          <a:noFill/>
          <a:ln/>
        </p:spPr>
        <p:txBody>
          <a:bodyPr/>
          <a:lstStyle/>
          <a:p>
            <a:pPr eaLnBrk="1" hangingPunct="1"/>
            <a:endParaRPr lang="en-US" smtClean="0">
              <a:latin typeface="Times New Roman" charset="0"/>
              <a:ea typeface="ＭＳ Ｐゴシック" pitchFamily="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Repose</a:t>
            </a:r>
            <a:r>
              <a:rPr lang="en-US" baseline="0" dirty="0" smtClean="0"/>
              <a:t> question soliciting feedback on main logical questions: why liquids, why NSTX-U</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F36400B2-87AA-4DB1-B67D-2C60F6396601}" type="slidenum">
              <a:rPr lang="en-US" smtClean="0"/>
              <a:pPr>
                <a:defRPr/>
              </a:pPr>
              <a:t>14</a:t>
            </a:fld>
            <a:endParaRPr lang="en-US"/>
          </a:p>
        </p:txBody>
      </p:sp>
    </p:spTree>
    <p:extLst>
      <p:ext uri="{BB962C8B-B14F-4D97-AF65-F5344CB8AC3E}">
        <p14:creationId xmlns:p14="http://schemas.microsoft.com/office/powerpoint/2010/main" val="4000080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Combine slow flow and fast flow</a:t>
            </a:r>
            <a:r>
              <a:rPr lang="en-US" baseline="0" dirty="0" smtClean="0"/>
              <a:t> – draw out better distinction – show plots of slow-flow results</a:t>
            </a:r>
          </a:p>
          <a:p>
            <a:r>
              <a:rPr lang="en-US" baseline="0" dirty="0" smtClean="0"/>
              <a:t>Label fast flow as calculation</a:t>
            </a:r>
          </a:p>
          <a:p>
            <a:r>
              <a:rPr lang="en-US" baseline="0" dirty="0" smtClean="0"/>
              <a:t>Put fast flow on top and use slow flow on bottom to transition to next slide</a:t>
            </a:r>
          </a:p>
          <a:p>
            <a:endParaRPr lang="en-US" baseline="0" dirty="0" smtClean="0"/>
          </a:p>
          <a:p>
            <a:r>
              <a:rPr lang="en-US" dirty="0" smtClean="0"/>
              <a:t>Higher</a:t>
            </a:r>
            <a:r>
              <a:rPr lang="en-US" baseline="0" dirty="0" smtClean="0"/>
              <a:t> heat flux potential could lead to more attractive core-pedestal solutions</a:t>
            </a:r>
            <a:endParaRPr lang="en-US" dirty="0"/>
          </a:p>
        </p:txBody>
      </p:sp>
      <p:sp>
        <p:nvSpPr>
          <p:cNvPr id="4" name="Slide Number Placeholder 3"/>
          <p:cNvSpPr>
            <a:spLocks noGrp="1"/>
          </p:cNvSpPr>
          <p:nvPr>
            <p:ph type="sldNum" sz="quarter" idx="10"/>
          </p:nvPr>
        </p:nvSpPr>
        <p:spPr/>
        <p:txBody>
          <a:bodyPr/>
          <a:lstStyle/>
          <a:p>
            <a:pPr>
              <a:defRPr/>
            </a:pPr>
            <a:fld id="{F36400B2-87AA-4DB1-B67D-2C60F6396601}" type="slidenum">
              <a:rPr lang="en-US" smtClean="0"/>
              <a:pPr>
                <a:defRPr/>
              </a:pPr>
              <a:t>16</a:t>
            </a:fld>
            <a:endParaRPr lang="en-US"/>
          </a:p>
        </p:txBody>
      </p:sp>
    </p:spTree>
    <p:extLst>
      <p:ext uri="{BB962C8B-B14F-4D97-AF65-F5344CB8AC3E}">
        <p14:creationId xmlns:p14="http://schemas.microsoft.com/office/powerpoint/2010/main" val="3612726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xfrm>
            <a:off x="3885010" y="8684684"/>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048FAA0-1DF9-C940-8654-F7AC9386DDF6}" type="slidenum">
              <a:rPr lang="en-US" sz="1200">
                <a:solidFill>
                  <a:prstClr val="black"/>
                </a:solidFill>
              </a:rPr>
              <a:pPr/>
              <a:t>26</a:t>
            </a:fld>
            <a:endParaRPr lang="en-US" sz="1200">
              <a:solidFill>
                <a:prstClr val="black"/>
              </a:solidFill>
            </a:endParaRPr>
          </a:p>
        </p:txBody>
      </p:sp>
      <p:sp>
        <p:nvSpPr>
          <p:cNvPr id="31746" name="Rectangle 2"/>
          <p:cNvSpPr>
            <a:spLocks noGrp="1" noRot="1" noChangeAspect="1" noChangeArrowheads="1"/>
          </p:cNvSpPr>
          <p:nvPr>
            <p:ph type="sldImg"/>
          </p:nvPr>
        </p:nvSpPr>
        <p:spPr>
          <a:xfrm>
            <a:off x="382588" y="685800"/>
            <a:ext cx="6096000" cy="3429000"/>
          </a:xfrm>
          <a:solidFill>
            <a:srgbClr val="FFFFFF"/>
          </a:solidFill>
          <a:ln/>
        </p:spPr>
      </p:sp>
      <p:sp>
        <p:nvSpPr>
          <p:cNvPr id="31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86493" tIns="43247" rIns="86493" bIns="43247"/>
          <a:lstStyle/>
          <a:p>
            <a:pPr eaLnBrk="1" hangingPunct="1"/>
            <a:endParaRPr lang="en-US">
              <a:latin typeface="Arial" charset="0"/>
              <a:ea typeface="ヒラギノ角ゴ Pro W3" charset="0"/>
              <a:cs typeface="ヒラギノ角ゴ Pro W3"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Replace confinement plot</a:t>
            </a:r>
            <a:r>
              <a:rPr lang="en-US" baseline="0" dirty="0" smtClean="0"/>
              <a:t> with LTX confinement plot showing solid/liquid data sets out of Schmitt </a:t>
            </a:r>
            <a:r>
              <a:rPr lang="en-US" baseline="0" dirty="0" err="1" smtClean="0"/>
              <a:t>PoP</a:t>
            </a:r>
            <a:r>
              <a:rPr lang="en-US" baseline="0" dirty="0" smtClean="0"/>
              <a:t> 2015??</a:t>
            </a:r>
          </a:p>
          <a:p>
            <a:endParaRPr lang="en-US" baseline="0" dirty="0" smtClean="0"/>
          </a:p>
          <a:p>
            <a:r>
              <a:rPr lang="en-US" baseline="0" dirty="0" smtClean="0"/>
              <a:t>Instead: replace surface evolution with Schmitt plot?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F36400B2-87AA-4DB1-B67D-2C60F6396601}" type="slidenum">
              <a:rPr lang="en-US" smtClean="0"/>
              <a:pPr>
                <a:defRPr/>
              </a:pPr>
              <a:t>31</a:t>
            </a:fld>
            <a:endParaRPr lang="en-US"/>
          </a:p>
        </p:txBody>
      </p:sp>
    </p:spTree>
    <p:extLst>
      <p:ext uri="{BB962C8B-B14F-4D97-AF65-F5344CB8AC3E}">
        <p14:creationId xmlns:p14="http://schemas.microsoft.com/office/powerpoint/2010/main" val="1644380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questions I’d like to cover in this</a:t>
            </a:r>
            <a:r>
              <a:rPr lang="en-US" baseline="0" dirty="0" smtClean="0"/>
              <a:t> short time </a:t>
            </a:r>
            <a:r>
              <a:rPr lang="en-US" dirty="0" smtClean="0"/>
              <a:t>are the following two:</a:t>
            </a:r>
          </a:p>
          <a:p>
            <a:pPr marL="228600" indent="-228600">
              <a:buAutoNum type="arabicPeriod"/>
            </a:pPr>
            <a:r>
              <a:rPr lang="en-US" dirty="0" smtClean="0"/>
              <a:t>Why evaluate liquid metals?</a:t>
            </a:r>
          </a:p>
          <a:p>
            <a:pPr marL="228600" indent="-228600">
              <a:buAutoNum type="arabicPeriod"/>
            </a:pPr>
            <a:r>
              <a:rPr lang="en-US" dirty="0" smtClean="0"/>
              <a:t>And</a:t>
            </a:r>
            <a:r>
              <a:rPr lang="en-US" baseline="0" dirty="0" smtClean="0"/>
              <a:t> why study them now and in NSTX-U?</a:t>
            </a:r>
            <a:endParaRPr lang="en-US" dirty="0"/>
          </a:p>
        </p:txBody>
      </p:sp>
      <p:sp>
        <p:nvSpPr>
          <p:cNvPr id="4" name="Slide Number Placeholder 3"/>
          <p:cNvSpPr>
            <a:spLocks noGrp="1"/>
          </p:cNvSpPr>
          <p:nvPr>
            <p:ph type="sldNum" sz="quarter" idx="10"/>
          </p:nvPr>
        </p:nvSpPr>
        <p:spPr/>
        <p:txBody>
          <a:bodyPr/>
          <a:lstStyle/>
          <a:p>
            <a:pPr>
              <a:defRPr/>
            </a:pPr>
            <a:fld id="{F36400B2-87AA-4DB1-B67D-2C60F6396601}" type="slidenum">
              <a:rPr lang="en-US" smtClean="0"/>
              <a:pPr>
                <a:defRPr/>
              </a:pPr>
              <a:t>2</a:t>
            </a:fld>
            <a:endParaRPr lang="en-US"/>
          </a:p>
        </p:txBody>
      </p:sp>
    </p:spTree>
    <p:extLst>
      <p:ext uri="{BB962C8B-B14F-4D97-AF65-F5344CB8AC3E}">
        <p14:creationId xmlns:p14="http://schemas.microsoft.com/office/powerpoint/2010/main" val="353111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first point:</a:t>
            </a:r>
          </a:p>
          <a:p>
            <a:r>
              <a:rPr lang="en-US" dirty="0" smtClean="0"/>
              <a:t>LMs present intrinsic advantages in a lot</a:t>
            </a:r>
            <a:r>
              <a:rPr lang="en-US" baseline="0" dirty="0" smtClean="0"/>
              <a:t> of areas</a:t>
            </a:r>
          </a:p>
          <a:p>
            <a:r>
              <a:rPr lang="en-US" baseline="0" dirty="0" smtClean="0"/>
              <a:t>Self-healing, renewable, immune to thermomechanical damage</a:t>
            </a:r>
          </a:p>
          <a:p>
            <a:r>
              <a:rPr lang="en-US" baseline="0" dirty="0" smtClean="0"/>
              <a:t>Thermally shock a solid, it cracks</a:t>
            </a:r>
          </a:p>
          <a:p>
            <a:r>
              <a:rPr lang="en-US" baseline="0" dirty="0" smtClean="0"/>
              <a:t>Stress a liquid, it flows</a:t>
            </a:r>
          </a:p>
          <a:p>
            <a:r>
              <a:rPr lang="en-US" baseline="0" dirty="0" smtClean="0"/>
              <a:t>And if designed correctly, it will flow back to its original position unlike a solid metal that </a:t>
            </a:r>
            <a:r>
              <a:rPr lang="en-US" baseline="0" dirty="0" err="1" smtClean="0"/>
              <a:t>inadvertantly</a:t>
            </a:r>
            <a:r>
              <a:rPr lang="en-US" baseline="0" dirty="0" smtClean="0"/>
              <a:t> melts</a:t>
            </a:r>
          </a:p>
          <a:p>
            <a:endParaRPr lang="en-US" baseline="0" dirty="0" smtClean="0"/>
          </a:p>
          <a:p>
            <a:r>
              <a:rPr lang="en-US" baseline="0" dirty="0" smtClean="0"/>
              <a:t>Eliminates long-time constants associated with solid-wall material transport and evolution</a:t>
            </a:r>
          </a:p>
          <a:p>
            <a:endParaRPr lang="en-US" baseline="0" dirty="0" smtClean="0"/>
          </a:p>
          <a:p>
            <a:r>
              <a:rPr lang="en-US" baseline="0" dirty="0" smtClean="0"/>
              <a:t>Really, we come to more near term questions: demonstrated confinement effects and power handling capabilities</a:t>
            </a:r>
            <a:endParaRPr lang="en-US" dirty="0"/>
          </a:p>
        </p:txBody>
      </p:sp>
      <p:sp>
        <p:nvSpPr>
          <p:cNvPr id="4" name="Slide Number Placeholder 3"/>
          <p:cNvSpPr>
            <a:spLocks noGrp="1"/>
          </p:cNvSpPr>
          <p:nvPr>
            <p:ph type="sldNum" sz="quarter" idx="10"/>
          </p:nvPr>
        </p:nvSpPr>
        <p:spPr/>
        <p:txBody>
          <a:bodyPr/>
          <a:lstStyle/>
          <a:p>
            <a:pPr>
              <a:defRPr/>
            </a:pPr>
            <a:fld id="{F36400B2-87AA-4DB1-B67D-2C60F6396601}" type="slidenum">
              <a:rPr lang="en-US" smtClean="0"/>
              <a:pPr>
                <a:defRPr/>
              </a:pPr>
              <a:t>3</a:t>
            </a:fld>
            <a:endParaRPr lang="en-US"/>
          </a:p>
        </p:txBody>
      </p:sp>
    </p:spTree>
    <p:extLst>
      <p:ext uri="{BB962C8B-B14F-4D97-AF65-F5344CB8AC3E}">
        <p14:creationId xmlns:p14="http://schemas.microsoft.com/office/powerpoint/2010/main" val="1297208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Confinement effects have been demonstrated over a number of years in a number of devices: I highlight the most</a:t>
            </a:r>
            <a:r>
              <a:rPr lang="en-US" baseline="0" dirty="0" smtClean="0"/>
              <a:t> recent results from our sister machine, the LTX which has been conducting experiments with a mix of coatings and liquid pools</a:t>
            </a:r>
          </a:p>
          <a:p>
            <a:endParaRPr lang="en-US" baseline="0" dirty="0" smtClean="0"/>
          </a:p>
          <a:p>
            <a:r>
              <a:rPr lang="en-US" baseline="0" dirty="0" smtClean="0"/>
              <a:t>Electron energy confinement exceeds neo-</a:t>
            </a:r>
            <a:r>
              <a:rPr lang="en-US" baseline="0" dirty="0" err="1" smtClean="0"/>
              <a:t>alcator</a:t>
            </a:r>
            <a:r>
              <a:rPr lang="en-US" baseline="0" dirty="0" smtClean="0"/>
              <a:t> by factor of 3 (see this PRL)</a:t>
            </a:r>
          </a:p>
          <a:p>
            <a:endParaRPr lang="en-US" baseline="0" dirty="0" smtClean="0"/>
          </a:p>
          <a:p>
            <a:r>
              <a:rPr lang="en-US" baseline="0" dirty="0" smtClean="0"/>
              <a:t>Previous studies have shown that Li coatings seem to behave similarly to walls coated and heated above the </a:t>
            </a:r>
            <a:r>
              <a:rPr lang="en-US" baseline="0" dirty="0" err="1" smtClean="0"/>
              <a:t>liquidus</a:t>
            </a:r>
            <a:r>
              <a:rPr lang="en-US" baseline="0" dirty="0" smtClean="0"/>
              <a:t> temperature</a:t>
            </a:r>
          </a:p>
          <a:p>
            <a:r>
              <a:rPr lang="en-US" baseline="0" dirty="0" smtClean="0"/>
              <a:t>This is an area of continuing study in both machines: determine the similarities and differences between current experiments on coatings (with impurities) and what would be expected from flowing systems</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F36400B2-87AA-4DB1-B67D-2C60F6396601}" type="slidenum">
              <a:rPr lang="en-US" smtClean="0"/>
              <a:pPr>
                <a:defRPr/>
              </a:pPr>
              <a:t>4</a:t>
            </a:fld>
            <a:endParaRPr lang="en-US"/>
          </a:p>
        </p:txBody>
      </p:sp>
    </p:spTree>
    <p:extLst>
      <p:ext uri="{BB962C8B-B14F-4D97-AF65-F5344CB8AC3E}">
        <p14:creationId xmlns:p14="http://schemas.microsoft.com/office/powerpoint/2010/main" val="1644380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a:t>
            </a:r>
            <a:r>
              <a:rPr lang="en-US" baseline="0" dirty="0" smtClean="0"/>
              <a:t> the area of power handling, we have several recent demonstrations that indicate liquid metals can exceed conventional tungsten technologies</a:t>
            </a:r>
          </a:p>
          <a:p>
            <a:endParaRPr lang="en-US" baseline="0" dirty="0" smtClean="0"/>
          </a:p>
          <a:p>
            <a:r>
              <a:rPr lang="en-US" baseline="0" dirty="0" smtClean="0"/>
              <a:t>A reminder first: actively cooled tungsten is expected to survive 5-15 MW/m2 in a reactor, but the achieved number will likely be at 5 due to transients and neutron damage effects</a:t>
            </a:r>
          </a:p>
          <a:p>
            <a:endParaRPr lang="en-US" baseline="0" dirty="0" smtClean="0"/>
          </a:p>
          <a:p>
            <a:r>
              <a:rPr lang="en-US" baseline="0" dirty="0" smtClean="0"/>
              <a:t>Fast flow systems were designed to </a:t>
            </a:r>
            <a:r>
              <a:rPr lang="en-US" baseline="0" dirty="0" err="1" smtClean="0"/>
              <a:t>advect</a:t>
            </a:r>
            <a:r>
              <a:rPr lang="en-US" baseline="0" dirty="0" smtClean="0"/>
              <a:t> a lot of power out such as in this first-wall/divertor concept from the ALPS/APEX study.  A simple calculation can indicate the level of heat flux exhausted which can easily exceed 5-15MW/m2 at flow rates of 10 m/s, even keeping the surface below 400C.  Higher limiting temperatures allow more exhausted power.</a:t>
            </a:r>
          </a:p>
          <a:p>
            <a:endParaRPr lang="en-US" baseline="0" dirty="0" smtClean="0"/>
          </a:p>
          <a:p>
            <a:r>
              <a:rPr lang="en-US" baseline="0" dirty="0" smtClean="0"/>
              <a:t>Slowly-flowing systems have been demonstrated experimentally in recent years.  A slowly-flowing, strongly cooled Sn target absorbed 20 MW/m2.  In more extreme studies, Sn and Li targets were allowed to reach a vapor-shielded state and in this figure at the right, 22 MW/m2 were absorbed on a self-regulating Sn surface.</a:t>
            </a:r>
          </a:p>
          <a:p>
            <a:endParaRPr lang="en-US" baseline="0" dirty="0" smtClean="0"/>
          </a:p>
          <a:p>
            <a:r>
              <a:rPr lang="en-US" baseline="0" dirty="0" smtClean="0"/>
              <a:t>But placing these technologies changes the boundary conditions of the core plasma which brings up the question of how a confinement device really operates with either of these technologies:</a:t>
            </a:r>
            <a:endParaRPr lang="en-US" dirty="0"/>
          </a:p>
        </p:txBody>
      </p:sp>
      <p:sp>
        <p:nvSpPr>
          <p:cNvPr id="4" name="Slide Number Placeholder 3"/>
          <p:cNvSpPr>
            <a:spLocks noGrp="1"/>
          </p:cNvSpPr>
          <p:nvPr>
            <p:ph type="sldNum" sz="quarter" idx="10"/>
          </p:nvPr>
        </p:nvSpPr>
        <p:spPr/>
        <p:txBody>
          <a:bodyPr/>
          <a:lstStyle/>
          <a:p>
            <a:pPr>
              <a:defRPr/>
            </a:pPr>
            <a:fld id="{F36400B2-87AA-4DB1-B67D-2C60F6396601}" type="slidenum">
              <a:rPr lang="en-US" smtClean="0"/>
              <a:pPr>
                <a:defRPr/>
              </a:pPr>
              <a:t>5</a:t>
            </a:fld>
            <a:endParaRPr lang="en-US"/>
          </a:p>
        </p:txBody>
      </p:sp>
    </p:spTree>
    <p:extLst>
      <p:ext uri="{BB962C8B-B14F-4D97-AF65-F5344CB8AC3E}">
        <p14:creationId xmlns:p14="http://schemas.microsoft.com/office/powerpoint/2010/main" val="3612726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is an integrated question and only confinement devices can assess the core-edge scenario.  What</a:t>
            </a:r>
            <a:r>
              <a:rPr lang="en-US" baseline="0" dirty="0" smtClean="0"/>
              <a:t> sort of confinement would one get with a lithium vapor-box?</a:t>
            </a:r>
          </a:p>
          <a:p>
            <a:endParaRPr lang="en-US" baseline="0" dirty="0" smtClean="0"/>
          </a:p>
          <a:p>
            <a:r>
              <a:rPr lang="en-US" baseline="0" dirty="0" smtClean="0"/>
              <a:t>You can do some technology development in linear devices.  However, some questions can only be answered in a confinement device.</a:t>
            </a:r>
            <a:endParaRPr lang="en-US" dirty="0"/>
          </a:p>
        </p:txBody>
      </p:sp>
      <p:sp>
        <p:nvSpPr>
          <p:cNvPr id="4" name="Slide Number Placeholder 3"/>
          <p:cNvSpPr>
            <a:spLocks noGrp="1"/>
          </p:cNvSpPr>
          <p:nvPr>
            <p:ph type="sldNum" sz="quarter" idx="10"/>
          </p:nvPr>
        </p:nvSpPr>
        <p:spPr/>
        <p:txBody>
          <a:bodyPr/>
          <a:lstStyle/>
          <a:p>
            <a:pPr>
              <a:defRPr/>
            </a:pPr>
            <a:fld id="{F36400B2-87AA-4DB1-B67D-2C60F6396601}" type="slidenum">
              <a:rPr lang="en-US" smtClean="0"/>
              <a:pPr>
                <a:defRPr/>
              </a:pPr>
              <a:t>6</a:t>
            </a:fld>
            <a:endParaRPr lang="en-US"/>
          </a:p>
        </p:txBody>
      </p:sp>
    </p:spTree>
    <p:extLst>
      <p:ext uri="{BB962C8B-B14F-4D97-AF65-F5344CB8AC3E}">
        <p14:creationId xmlns:p14="http://schemas.microsoft.com/office/powerpoint/2010/main" val="3612726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questions I’d like to cover in this</a:t>
            </a:r>
            <a:r>
              <a:rPr lang="en-US" baseline="0" dirty="0" smtClean="0"/>
              <a:t> short time </a:t>
            </a:r>
            <a:r>
              <a:rPr lang="en-US" dirty="0" smtClean="0"/>
              <a:t>are the following two:</a:t>
            </a:r>
          </a:p>
          <a:p>
            <a:pPr marL="228600" indent="-228600">
              <a:buAutoNum type="arabicPeriod"/>
            </a:pPr>
            <a:r>
              <a:rPr lang="en-US" dirty="0" smtClean="0"/>
              <a:t>Why evaluate liquid metals?</a:t>
            </a:r>
          </a:p>
          <a:p>
            <a:pPr marL="228600" indent="-228600">
              <a:buAutoNum type="arabicPeriod"/>
            </a:pPr>
            <a:r>
              <a:rPr lang="en-US" dirty="0" smtClean="0"/>
              <a:t>And</a:t>
            </a:r>
            <a:r>
              <a:rPr lang="en-US" baseline="0" dirty="0" smtClean="0"/>
              <a:t> why study them now and in NSTX-U?</a:t>
            </a:r>
            <a:endParaRPr lang="en-US" dirty="0"/>
          </a:p>
        </p:txBody>
      </p:sp>
      <p:sp>
        <p:nvSpPr>
          <p:cNvPr id="4" name="Slide Number Placeholder 3"/>
          <p:cNvSpPr>
            <a:spLocks noGrp="1"/>
          </p:cNvSpPr>
          <p:nvPr>
            <p:ph type="sldNum" sz="quarter" idx="10"/>
          </p:nvPr>
        </p:nvSpPr>
        <p:spPr/>
        <p:txBody>
          <a:bodyPr/>
          <a:lstStyle/>
          <a:p>
            <a:pPr>
              <a:defRPr/>
            </a:pPr>
            <a:fld id="{F36400B2-87AA-4DB1-B67D-2C60F6396601}" type="slidenum">
              <a:rPr lang="en-US" smtClean="0"/>
              <a:pPr>
                <a:defRPr/>
              </a:pPr>
              <a:t>7</a:t>
            </a:fld>
            <a:endParaRPr lang="en-US"/>
          </a:p>
        </p:txBody>
      </p:sp>
    </p:spTree>
    <p:extLst>
      <p:ext uri="{BB962C8B-B14F-4D97-AF65-F5344CB8AC3E}">
        <p14:creationId xmlns:p14="http://schemas.microsoft.com/office/powerpoint/2010/main" val="353111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NOW?</a:t>
            </a:r>
          </a:p>
          <a:p>
            <a:endParaRPr lang="en-US" dirty="0" smtClean="0"/>
          </a:p>
          <a:p>
            <a:r>
              <a:rPr lang="en-US" dirty="0" smtClean="0"/>
              <a:t>The</a:t>
            </a:r>
            <a:r>
              <a:rPr lang="en-US" baseline="0" dirty="0" smtClean="0"/>
              <a:t> PMI workshop process was designed to identify the key scientific questions that need to be answered TODAY if they are to be cooked into TOMORROW’s reactor.</a:t>
            </a:r>
          </a:p>
          <a:p>
            <a:endParaRPr lang="en-US" baseline="0" dirty="0"/>
          </a:p>
          <a:p>
            <a:r>
              <a:rPr lang="en-US" baseline="0" dirty="0" smtClean="0"/>
              <a:t>IN reviewing them, though, I was again amazed at how nearly all of them use the word “reactor”.</a:t>
            </a:r>
          </a:p>
          <a:p>
            <a:r>
              <a:rPr lang="en-US" baseline="0" dirty="0" smtClean="0"/>
              <a:t>These were covered by Matt, but if you look in the text, nearly all of them had some reference also to liquids</a:t>
            </a:r>
          </a:p>
          <a:p>
            <a:r>
              <a:rPr lang="en-US" baseline="0" dirty="0" smtClean="0"/>
              <a:t>[Go through A-E]</a:t>
            </a:r>
          </a:p>
          <a:p>
            <a:endParaRPr lang="en-US" baseline="0" dirty="0" smtClean="0"/>
          </a:p>
          <a:p>
            <a:r>
              <a:rPr lang="en-US" baseline="0" dirty="0" smtClean="0"/>
              <a:t>In </a:t>
            </a:r>
            <a:r>
              <a:rPr lang="en-US" baseline="0" dirty="0" err="1" smtClean="0"/>
              <a:t>addtion</a:t>
            </a:r>
            <a:r>
              <a:rPr lang="en-US" baseline="0" dirty="0" smtClean="0"/>
              <a:t> to the PRDs, the workshop also identified several cross-cutting activities that reach across PRDs:</a:t>
            </a:r>
          </a:p>
          <a:p>
            <a:r>
              <a:rPr lang="en-US" baseline="0" dirty="0" smtClean="0"/>
              <a:t>A research thrust on NSTX-U on liquids is highly cross-cutting.</a:t>
            </a:r>
          </a:p>
          <a:p>
            <a:endParaRPr lang="en-US" baseline="0" dirty="0" smtClean="0"/>
          </a:p>
          <a:p>
            <a:r>
              <a:rPr lang="en-US" baseline="0" dirty="0" smtClean="0"/>
              <a:t>That addresses why NOW?  But why NSTX-U?</a:t>
            </a:r>
          </a:p>
        </p:txBody>
      </p:sp>
      <p:sp>
        <p:nvSpPr>
          <p:cNvPr id="4" name="Slide Number Placeholder 3"/>
          <p:cNvSpPr>
            <a:spLocks noGrp="1"/>
          </p:cNvSpPr>
          <p:nvPr>
            <p:ph type="sldNum" sz="quarter" idx="10"/>
          </p:nvPr>
        </p:nvSpPr>
        <p:spPr/>
        <p:txBody>
          <a:bodyPr/>
          <a:lstStyle/>
          <a:p>
            <a:pPr>
              <a:defRPr/>
            </a:pPr>
            <a:fld id="{F36400B2-87AA-4DB1-B67D-2C60F6396601}" type="slidenum">
              <a:rPr lang="en-US" smtClean="0"/>
              <a:pPr>
                <a:defRPr/>
              </a:pPr>
              <a:t>8</a:t>
            </a:fld>
            <a:endParaRPr lang="en-US"/>
          </a:p>
        </p:txBody>
      </p:sp>
    </p:spTree>
    <p:extLst>
      <p:ext uri="{BB962C8B-B14F-4D97-AF65-F5344CB8AC3E}">
        <p14:creationId xmlns:p14="http://schemas.microsoft.com/office/powerpoint/2010/main" val="1755095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NSTX</a:t>
            </a:r>
            <a:r>
              <a:rPr lang="en-US" baseline="0" dirty="0" smtClean="0"/>
              <a:t> and PPPL expertise, and the potential for high-power operations in NSTX-U make very strong motivations for this research in NSTX-U.</a:t>
            </a:r>
          </a:p>
          <a:p>
            <a:endParaRPr lang="en-US" baseline="0" dirty="0" smtClean="0"/>
          </a:p>
          <a:p>
            <a:r>
              <a:rPr lang="en-US" baseline="0" dirty="0" smtClean="0"/>
              <a:t>Years have been spent developing both the scientific tools and methods, as well as the technologies for doing lithium studies.  This is investment that would have to be rebuilt if not done here.</a:t>
            </a:r>
          </a:p>
          <a:p>
            <a:endParaRPr lang="en-US" baseline="0" dirty="0" smtClean="0"/>
          </a:p>
          <a:p>
            <a:r>
              <a:rPr lang="en-US" baseline="0" dirty="0" smtClean="0"/>
              <a:t>The science is carried out in state-of-the-art diagnostics, theory, and supporting laboratory experiments</a:t>
            </a:r>
          </a:p>
          <a:p>
            <a:r>
              <a:rPr lang="en-US" baseline="0" dirty="0" smtClean="0"/>
              <a:t>The science is ENABLED by our tools set of methods for conducting lithium experiments, ranging from evaporator systems to full </a:t>
            </a:r>
            <a:r>
              <a:rPr lang="en-US" baseline="0" dirty="0" err="1" smtClean="0"/>
              <a:t>divertors</a:t>
            </a:r>
            <a:r>
              <a:rPr lang="en-US" baseline="0" dirty="0" smtClean="0"/>
              <a:t> to free-surface trays of liquid metal.</a:t>
            </a:r>
          </a:p>
          <a:p>
            <a:r>
              <a:rPr lang="en-US" baseline="0" dirty="0" smtClean="0"/>
              <a:t>NSTX-U has the heating power and shaping available to greatly exceed the technological limits of solid PFCs – it’s a great place to conduct these studies.</a:t>
            </a:r>
          </a:p>
          <a:p>
            <a:endParaRPr lang="en-US" baseline="0" dirty="0" smtClean="0"/>
          </a:p>
          <a:p>
            <a:r>
              <a:rPr lang="en-US" baseline="0" dirty="0" smtClean="0"/>
              <a:t>In fact, we have already been developing plans for near-term studies.</a:t>
            </a:r>
          </a:p>
        </p:txBody>
      </p:sp>
      <p:sp>
        <p:nvSpPr>
          <p:cNvPr id="4" name="Slide Number Placeholder 3"/>
          <p:cNvSpPr>
            <a:spLocks noGrp="1"/>
          </p:cNvSpPr>
          <p:nvPr>
            <p:ph type="sldNum" sz="quarter" idx="10"/>
          </p:nvPr>
        </p:nvSpPr>
        <p:spPr/>
        <p:txBody>
          <a:bodyPr/>
          <a:lstStyle/>
          <a:p>
            <a:pPr>
              <a:defRPr/>
            </a:pPr>
            <a:fld id="{F36400B2-87AA-4DB1-B67D-2C60F6396601}" type="slidenum">
              <a:rPr lang="en-US" smtClean="0"/>
              <a:pPr>
                <a:defRPr/>
              </a:pPr>
              <a:t>9</a:t>
            </a:fld>
            <a:endParaRPr lang="en-US"/>
          </a:p>
        </p:txBody>
      </p:sp>
    </p:spTree>
    <p:extLst>
      <p:ext uri="{BB962C8B-B14F-4D97-AF65-F5344CB8AC3E}">
        <p14:creationId xmlns:p14="http://schemas.microsoft.com/office/powerpoint/2010/main" val="1095081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0" y="4914900"/>
            <a:ext cx="9144000" cy="2286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38450" y="3714751"/>
            <a:ext cx="3467100" cy="135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descr="http://nstx.pppl.gov/DragNDrop/Presentation_Template/NSTX-U_cutaway_low_res.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86610" y="3662372"/>
            <a:ext cx="1355725"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33400" y="1771650"/>
            <a:ext cx="8077200" cy="800100"/>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itle 9"/>
          <p:cNvSpPr>
            <a:spLocks noGrp="1"/>
          </p:cNvSpPr>
          <p:nvPr>
            <p:ph type="title"/>
          </p:nvPr>
        </p:nvSpPr>
        <p:spPr>
          <a:xfrm>
            <a:off x="152400" y="857250"/>
            <a:ext cx="8839200" cy="857250"/>
          </a:xfrm>
          <a:prstGeom prst="rect">
            <a:avLst/>
          </a:prstGeom>
        </p:spPr>
        <p:txBody>
          <a:bodyPr lIns="0" rIns="0"/>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33400" y="2628900"/>
            <a:ext cx="8077200" cy="914400"/>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lvl="0"/>
            <a:r>
              <a:rPr lang="en-US" smtClean="0"/>
              <a:t>Click to edit Master text styles</a:t>
            </a:r>
          </a:p>
        </p:txBody>
      </p:sp>
      <p:sp>
        <p:nvSpPr>
          <p:cNvPr id="21" name="Text Placeholder 20"/>
          <p:cNvSpPr>
            <a:spLocks noGrp="1"/>
          </p:cNvSpPr>
          <p:nvPr>
            <p:ph type="body" sz="quarter" idx="12"/>
          </p:nvPr>
        </p:nvSpPr>
        <p:spPr>
          <a:xfrm>
            <a:off x="76200" y="3733800"/>
            <a:ext cx="2514600" cy="285750"/>
          </a:xfrm>
        </p:spPr>
        <p:txBody>
          <a:bodyPr>
            <a:noAutofit/>
          </a:bodyPr>
          <a:lstStyle>
            <a:lvl1pPr marL="0" indent="0" algn="ctr">
              <a:buNone/>
              <a:defRPr sz="1100"/>
            </a:lvl1pPr>
          </a:lstStyle>
          <a:p>
            <a:pPr lvl="0"/>
            <a:r>
              <a:rPr lang="en-US" smtClean="0"/>
              <a:t>Click to edit Master text styles</a:t>
            </a: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62"/>
            <a:ext cx="9144000" cy="788112"/>
          </a:xfrm>
          <a:prstGeom prst="rect">
            <a:avLst/>
          </a:prstGeom>
        </p:spPr>
      </p:pic>
    </p:spTree>
    <p:extLst>
      <p:ext uri="{BB962C8B-B14F-4D97-AF65-F5344CB8AC3E}">
        <p14:creationId xmlns:p14="http://schemas.microsoft.com/office/powerpoint/2010/main" val="3159309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0932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971550"/>
            <a:ext cx="3894138"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6149" y="971550"/>
            <a:ext cx="3895725"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7455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9007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24815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940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1400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91398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145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7499" y="228600"/>
            <a:ext cx="1984375" cy="44005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28600"/>
            <a:ext cx="5805488" cy="44005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38452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11" y="228600"/>
            <a:ext cx="7840663" cy="4000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971550"/>
            <a:ext cx="3894138"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56149" y="971550"/>
            <a:ext cx="3895725" cy="3657600"/>
          </a:xfrm>
        </p:spPr>
        <p:txBody>
          <a:bodyPr/>
          <a:lstStyle/>
          <a:p>
            <a:pPr lvl="0"/>
            <a:endParaRPr lang="en-US" noProof="0" smtClean="0"/>
          </a:p>
        </p:txBody>
      </p:sp>
    </p:spTree>
    <p:extLst>
      <p:ext uri="{BB962C8B-B14F-4D97-AF65-F5344CB8AC3E}">
        <p14:creationId xmlns:p14="http://schemas.microsoft.com/office/powerpoint/2010/main" val="2602474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No Images">
    <p:spTree>
      <p:nvGrpSpPr>
        <p:cNvPr id="1" name=""/>
        <p:cNvGrpSpPr/>
        <p:nvPr/>
      </p:nvGrpSpPr>
      <p:grpSpPr>
        <a:xfrm>
          <a:off x="0" y="0"/>
          <a:ext cx="0" cy="0"/>
          <a:chOff x="0" y="0"/>
          <a:chExt cx="0" cy="0"/>
        </a:xfrm>
      </p:grpSpPr>
      <p:sp>
        <p:nvSpPr>
          <p:cNvPr id="6" name="Rectangle 5"/>
          <p:cNvSpPr/>
          <p:nvPr userDrawn="1"/>
        </p:nvSpPr>
        <p:spPr>
          <a:xfrm>
            <a:off x="0" y="4914900"/>
            <a:ext cx="9144000" cy="2286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Subtitle 2"/>
          <p:cNvSpPr>
            <a:spLocks noGrp="1"/>
          </p:cNvSpPr>
          <p:nvPr>
            <p:ph type="subTitle" idx="1"/>
          </p:nvPr>
        </p:nvSpPr>
        <p:spPr>
          <a:xfrm>
            <a:off x="533400" y="2000250"/>
            <a:ext cx="8077200" cy="800100"/>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itle 9"/>
          <p:cNvSpPr>
            <a:spLocks noGrp="1"/>
          </p:cNvSpPr>
          <p:nvPr>
            <p:ph type="title"/>
          </p:nvPr>
        </p:nvSpPr>
        <p:spPr>
          <a:xfrm>
            <a:off x="152400" y="857250"/>
            <a:ext cx="8839200" cy="857250"/>
          </a:xfrm>
          <a:prstGeom prst="rect">
            <a:avLst/>
          </a:prstGeom>
        </p:spPr>
        <p:txBody>
          <a:bodyPr lIns="0" rIns="0"/>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914400" y="3028950"/>
            <a:ext cx="7315200" cy="914400"/>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lvl="0"/>
            <a:r>
              <a:rPr lang="en-US" smtClean="0"/>
              <a:t>Click to edit Master text styles</a:t>
            </a:r>
          </a:p>
        </p:txBody>
      </p:sp>
      <p:sp>
        <p:nvSpPr>
          <p:cNvPr id="11" name="Text Placeholder 20"/>
          <p:cNvSpPr>
            <a:spLocks noGrp="1"/>
          </p:cNvSpPr>
          <p:nvPr>
            <p:ph type="body" sz="quarter" idx="12"/>
          </p:nvPr>
        </p:nvSpPr>
        <p:spPr>
          <a:xfrm>
            <a:off x="76200" y="4171950"/>
            <a:ext cx="2080200" cy="457200"/>
          </a:xfrm>
        </p:spPr>
        <p:txBody>
          <a:bodyPr>
            <a:noAutofit/>
          </a:bodyPr>
          <a:lstStyle>
            <a:lvl1pPr marL="0" indent="0" algn="ctr">
              <a:buNone/>
              <a:defRPr sz="1400"/>
            </a:lvl1pPr>
          </a:lstStyle>
          <a:p>
            <a:pPr lvl="0"/>
            <a:r>
              <a:rPr lang="en-US" smtClean="0"/>
              <a:t>Click to edit Master text styles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62"/>
            <a:ext cx="9144000" cy="788112"/>
          </a:xfrm>
          <a:prstGeom prst="rect">
            <a:avLst/>
          </a:prstGeom>
        </p:spPr>
      </p:pic>
    </p:spTree>
    <p:extLst>
      <p:ext uri="{BB962C8B-B14F-4D97-AF65-F5344CB8AC3E}">
        <p14:creationId xmlns:p14="http://schemas.microsoft.com/office/powerpoint/2010/main" val="8511588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0" y="4914900"/>
            <a:ext cx="9144000" cy="2286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8"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55825" y="3633790"/>
            <a:ext cx="4832350" cy="1421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descr="http://nstx.pppl.gov/DragNDrop/Presentation_Template/NSTX-U_cutaway_low_res.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39007" y="3714750"/>
            <a:ext cx="166846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33400" y="1771650"/>
            <a:ext cx="8077200" cy="800100"/>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itle 9"/>
          <p:cNvSpPr>
            <a:spLocks noGrp="1"/>
          </p:cNvSpPr>
          <p:nvPr>
            <p:ph type="title"/>
          </p:nvPr>
        </p:nvSpPr>
        <p:spPr>
          <a:xfrm>
            <a:off x="152400" y="857250"/>
            <a:ext cx="8839200" cy="857250"/>
          </a:xfrm>
          <a:prstGeom prst="rect">
            <a:avLst/>
          </a:prstGeom>
        </p:spPr>
        <p:txBody>
          <a:bodyPr lIns="0" rIns="0"/>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914400" y="2628900"/>
            <a:ext cx="7315200" cy="914400"/>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lvl="0"/>
            <a:r>
              <a:rPr lang="en-US" smtClean="0"/>
              <a:t>Click to edit Master text styles</a:t>
            </a:r>
          </a:p>
        </p:txBody>
      </p:sp>
      <p:sp>
        <p:nvSpPr>
          <p:cNvPr id="21" name="Text Placeholder 20"/>
          <p:cNvSpPr>
            <a:spLocks noGrp="1"/>
          </p:cNvSpPr>
          <p:nvPr>
            <p:ph type="body" sz="quarter" idx="12"/>
          </p:nvPr>
        </p:nvSpPr>
        <p:spPr>
          <a:xfrm>
            <a:off x="53400" y="3657600"/>
            <a:ext cx="2080200" cy="457200"/>
          </a:xfrm>
        </p:spPr>
        <p:txBody>
          <a:bodyPr>
            <a:noAutofit/>
          </a:bodyPr>
          <a:lstStyle>
            <a:lvl1pPr marL="0" indent="0" algn="ctr">
              <a:buNone/>
              <a:defRPr sz="1400"/>
            </a:lvl1pPr>
          </a:lstStyle>
          <a:p>
            <a:pPr lvl="0"/>
            <a:r>
              <a:rPr lang="en-US" smtClean="0"/>
              <a:t>Click to edit Master text styles</a:t>
            </a:r>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758952"/>
          </a:xfrm>
          <a:prstGeom prst="rect">
            <a:avLst/>
          </a:prstGeom>
        </p:spPr>
      </p:pic>
    </p:spTree>
    <p:extLst>
      <p:ext uri="{BB962C8B-B14F-4D97-AF65-F5344CB8AC3E}">
        <p14:creationId xmlns:p14="http://schemas.microsoft.com/office/powerpoint/2010/main" val="2098633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No Images">
    <p:spTree>
      <p:nvGrpSpPr>
        <p:cNvPr id="1" name=""/>
        <p:cNvGrpSpPr/>
        <p:nvPr/>
      </p:nvGrpSpPr>
      <p:grpSpPr>
        <a:xfrm>
          <a:off x="0" y="0"/>
          <a:ext cx="0" cy="0"/>
          <a:chOff x="0" y="0"/>
          <a:chExt cx="0" cy="0"/>
        </a:xfrm>
      </p:grpSpPr>
      <p:sp>
        <p:nvSpPr>
          <p:cNvPr id="6" name="Rectangle 5"/>
          <p:cNvSpPr/>
          <p:nvPr userDrawn="1"/>
        </p:nvSpPr>
        <p:spPr>
          <a:xfrm>
            <a:off x="0" y="4914900"/>
            <a:ext cx="9144000" cy="2286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 name="Subtitle 2"/>
          <p:cNvSpPr>
            <a:spLocks noGrp="1"/>
          </p:cNvSpPr>
          <p:nvPr>
            <p:ph type="subTitle" idx="1"/>
          </p:nvPr>
        </p:nvSpPr>
        <p:spPr>
          <a:xfrm>
            <a:off x="533400" y="2000250"/>
            <a:ext cx="8077200" cy="800100"/>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9"/>
          <p:cNvSpPr>
            <a:spLocks noGrp="1"/>
          </p:cNvSpPr>
          <p:nvPr>
            <p:ph type="title"/>
          </p:nvPr>
        </p:nvSpPr>
        <p:spPr>
          <a:xfrm>
            <a:off x="152400" y="857250"/>
            <a:ext cx="8839200" cy="857250"/>
          </a:xfrm>
          <a:prstGeom prst="rect">
            <a:avLst/>
          </a:prstGeom>
        </p:spPr>
        <p:txBody>
          <a:bodyPr lIns="0" rIns="0"/>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914400" y="3028950"/>
            <a:ext cx="7315200" cy="914400"/>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lvl="0"/>
            <a:r>
              <a:rPr lang="en-US" smtClean="0"/>
              <a:t>Click to edit Master text styles</a:t>
            </a:r>
          </a:p>
        </p:txBody>
      </p:sp>
      <p:sp>
        <p:nvSpPr>
          <p:cNvPr id="11" name="Text Placeholder 20"/>
          <p:cNvSpPr>
            <a:spLocks noGrp="1"/>
          </p:cNvSpPr>
          <p:nvPr>
            <p:ph type="body" sz="quarter" idx="12"/>
          </p:nvPr>
        </p:nvSpPr>
        <p:spPr>
          <a:xfrm>
            <a:off x="76200" y="4171950"/>
            <a:ext cx="2080200" cy="457200"/>
          </a:xfrm>
        </p:spPr>
        <p:txBody>
          <a:bodyPr>
            <a:noAutofit/>
          </a:bodyPr>
          <a:lstStyle>
            <a:lvl1pPr marL="0" indent="0" algn="ctr">
              <a:buNone/>
              <a:defRPr sz="1400"/>
            </a:lvl1pPr>
          </a:lstStyle>
          <a:p>
            <a:pPr lvl="0"/>
            <a:r>
              <a:rPr lang="en-US" smtClean="0"/>
              <a:t>Click to edit Master text styles</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758952"/>
          </a:xfrm>
          <a:prstGeom prst="rect">
            <a:avLst/>
          </a:prstGeom>
        </p:spPr>
      </p:pic>
    </p:spTree>
    <p:extLst>
      <p:ext uri="{BB962C8B-B14F-4D97-AF65-F5344CB8AC3E}">
        <p14:creationId xmlns:p14="http://schemas.microsoft.com/office/powerpoint/2010/main" val="2230826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800100"/>
            <a:ext cx="8991600" cy="405765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971133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2"/>
          <p:cNvSpPr>
            <a:spLocks noGrp="1"/>
          </p:cNvSpPr>
          <p:nvPr>
            <p:ph idx="1"/>
          </p:nvPr>
        </p:nvSpPr>
        <p:spPr>
          <a:xfrm>
            <a:off x="76200" y="800100"/>
            <a:ext cx="4419600" cy="405765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2"/>
          <p:cNvSpPr>
            <a:spLocks noGrp="1"/>
          </p:cNvSpPr>
          <p:nvPr>
            <p:ph idx="10"/>
          </p:nvPr>
        </p:nvSpPr>
        <p:spPr>
          <a:xfrm>
            <a:off x="4648200" y="800100"/>
            <a:ext cx="4419600" cy="405765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31239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61685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800100"/>
            <a:ext cx="8991600" cy="405765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36060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800100"/>
            <a:ext cx="8991600" cy="405765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765776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2"/>
          <p:cNvSpPr>
            <a:spLocks noGrp="1"/>
          </p:cNvSpPr>
          <p:nvPr>
            <p:ph idx="1"/>
          </p:nvPr>
        </p:nvSpPr>
        <p:spPr>
          <a:xfrm>
            <a:off x="76200" y="800100"/>
            <a:ext cx="4419600" cy="405765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2"/>
          <p:cNvSpPr>
            <a:spLocks noGrp="1"/>
          </p:cNvSpPr>
          <p:nvPr>
            <p:ph idx="10"/>
          </p:nvPr>
        </p:nvSpPr>
        <p:spPr>
          <a:xfrm>
            <a:off x="4648200" y="800100"/>
            <a:ext cx="4419600" cy="405765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87885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52789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6" name="Text Placeholder 2"/>
          <p:cNvSpPr>
            <a:spLocks noGrp="1"/>
          </p:cNvSpPr>
          <p:nvPr>
            <p:ph idx="1"/>
          </p:nvPr>
        </p:nvSpPr>
        <p:spPr>
          <a:xfrm>
            <a:off x="76200" y="800100"/>
            <a:ext cx="8991600" cy="4057650"/>
          </a:xfrm>
          <a:prstGeom prst="rect">
            <a:avLst/>
          </a:prstGeom>
        </p:spPr>
        <p:txBody>
          <a:bodyPr rtlCol="0">
            <a:normAutofit/>
          </a:bodyPr>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56063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pic>
        <p:nvPicPr>
          <p:cNvPr id="5" name="Picture 19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4933950"/>
            <a:ext cx="91440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pic>
      <p:sp>
        <p:nvSpPr>
          <p:cNvPr id="6" name="Text Box 199"/>
          <p:cNvSpPr txBox="1">
            <a:spLocks noChangeArrowheads="1"/>
          </p:cNvSpPr>
          <p:nvPr userDrawn="1"/>
        </p:nvSpPr>
        <p:spPr bwMode="auto">
          <a:xfrm>
            <a:off x="273050" y="4976821"/>
            <a:ext cx="946150" cy="138113"/>
          </a:xfrm>
          <a:prstGeom prst="rect">
            <a:avLst/>
          </a:prstGeom>
          <a:noFill/>
          <a:ln w="15875" algn="ctr">
            <a:noFill/>
            <a:miter lim="800000"/>
            <a:headEnd/>
            <a:tailEnd/>
          </a:ln>
          <a:effectLst/>
        </p:spPr>
        <p:txBody>
          <a:bodyPr lIns="0" tIns="0" rIns="0" bIns="0">
            <a:normAutofit fontScale="62500" lnSpcReduction="20000"/>
          </a:bodyPr>
          <a:lstStyle/>
          <a:p>
            <a:pPr>
              <a:spcBef>
                <a:spcPct val="20000"/>
              </a:spcBef>
              <a:defRPr/>
            </a:pPr>
            <a:r>
              <a:rPr lang="en-US" b="0" dirty="0">
                <a:solidFill>
                  <a:srgbClr val="171FC7"/>
                </a:solidFill>
                <a:effectLst>
                  <a:outerShdw blurRad="38100" dist="38100" dir="2700000" algn="tl">
                    <a:srgbClr val="C0C0C0"/>
                  </a:outerShdw>
                </a:effectLst>
                <a:latin typeface="Helvetica" pitchFamily="-128" charset="0"/>
                <a:cs typeface="+mn-cs"/>
              </a:rPr>
              <a:t>NSTX-U</a:t>
            </a:r>
          </a:p>
        </p:txBody>
      </p:sp>
      <p:sp>
        <p:nvSpPr>
          <p:cNvPr id="7" name="Rectangle 207"/>
          <p:cNvSpPr txBox="1">
            <a:spLocks noChangeArrowheads="1"/>
          </p:cNvSpPr>
          <p:nvPr userDrawn="1"/>
        </p:nvSpPr>
        <p:spPr bwMode="auto">
          <a:xfrm>
            <a:off x="8382000" y="4972050"/>
            <a:ext cx="762000" cy="114300"/>
          </a:xfrm>
          <a:prstGeom prst="rect">
            <a:avLst/>
          </a:prstGeom>
          <a:noFill/>
          <a:ln w="9525">
            <a:noFill/>
            <a:miter lim="800000"/>
            <a:headEnd/>
            <a:tailEnd/>
          </a:ln>
        </p:spPr>
        <p:txBody>
          <a:bodyPr anchor="ctr"/>
          <a:lstStyle>
            <a:defPPr>
              <a:defRPr lang="en-US"/>
            </a:defPPr>
            <a:lvl1pPr algn="r" rtl="0" eaLnBrk="0" fontAlgn="base" hangingPunct="0">
              <a:spcBef>
                <a:spcPct val="0"/>
              </a:spcBef>
              <a:spcAft>
                <a:spcPct val="0"/>
              </a:spcAft>
              <a:buFontTx/>
              <a:buNone/>
              <a:defRPr sz="900" b="1" i="0" kern="1200">
                <a:solidFill>
                  <a:schemeClr val="accent2"/>
                </a:solidFill>
                <a:latin typeface="+mn-lt"/>
                <a:ea typeface="ＭＳ Ｐゴシック" pitchFamily="-128" charset="-128"/>
                <a:cs typeface="+mn-cs"/>
              </a:defRPr>
            </a:lvl1pPr>
            <a:lvl2pPr marL="457200" algn="l" rtl="0" fontAlgn="base">
              <a:spcBef>
                <a:spcPct val="0"/>
              </a:spcBef>
              <a:spcAft>
                <a:spcPct val="0"/>
              </a:spcAft>
              <a:defRPr sz="1200" b="1" i="1" kern="1200">
                <a:solidFill>
                  <a:srgbClr val="1822CD"/>
                </a:solidFill>
                <a:latin typeface="Helvetica" charset="0"/>
                <a:ea typeface="+mn-ea"/>
                <a:cs typeface="Arial" charset="0"/>
              </a:defRPr>
            </a:lvl2pPr>
            <a:lvl3pPr marL="914400" algn="l" rtl="0" fontAlgn="base">
              <a:spcBef>
                <a:spcPct val="0"/>
              </a:spcBef>
              <a:spcAft>
                <a:spcPct val="0"/>
              </a:spcAft>
              <a:defRPr sz="1200" b="1" i="1" kern="1200">
                <a:solidFill>
                  <a:srgbClr val="1822CD"/>
                </a:solidFill>
                <a:latin typeface="Helvetica" charset="0"/>
                <a:ea typeface="+mn-ea"/>
                <a:cs typeface="Arial" charset="0"/>
              </a:defRPr>
            </a:lvl3pPr>
            <a:lvl4pPr marL="1371600" algn="l" rtl="0" fontAlgn="base">
              <a:spcBef>
                <a:spcPct val="0"/>
              </a:spcBef>
              <a:spcAft>
                <a:spcPct val="0"/>
              </a:spcAft>
              <a:defRPr sz="1200" b="1" i="1" kern="1200">
                <a:solidFill>
                  <a:srgbClr val="1822CD"/>
                </a:solidFill>
                <a:latin typeface="Helvetica" charset="0"/>
                <a:ea typeface="+mn-ea"/>
                <a:cs typeface="Arial" charset="0"/>
              </a:defRPr>
            </a:lvl4pPr>
            <a:lvl5pPr marL="1828800" algn="l" rtl="0" fontAlgn="base">
              <a:spcBef>
                <a:spcPct val="0"/>
              </a:spcBef>
              <a:spcAft>
                <a:spcPct val="0"/>
              </a:spcAft>
              <a:defRPr sz="1200" b="1" i="1" kern="1200">
                <a:solidFill>
                  <a:srgbClr val="1822CD"/>
                </a:solidFill>
                <a:latin typeface="Helvetica" charset="0"/>
                <a:ea typeface="+mn-ea"/>
                <a:cs typeface="Arial" charset="0"/>
              </a:defRPr>
            </a:lvl5pPr>
            <a:lvl6pPr marL="2286000" algn="l" defTabSz="914400" rtl="0" eaLnBrk="1" latinLnBrk="0" hangingPunct="1">
              <a:defRPr sz="1200" b="1" i="1" kern="1200">
                <a:solidFill>
                  <a:srgbClr val="1822CD"/>
                </a:solidFill>
                <a:latin typeface="Helvetica" charset="0"/>
                <a:ea typeface="+mn-ea"/>
                <a:cs typeface="Arial" charset="0"/>
              </a:defRPr>
            </a:lvl6pPr>
            <a:lvl7pPr marL="2743200" algn="l" defTabSz="914400" rtl="0" eaLnBrk="1" latinLnBrk="0" hangingPunct="1">
              <a:defRPr sz="1200" b="1" i="1" kern="1200">
                <a:solidFill>
                  <a:srgbClr val="1822CD"/>
                </a:solidFill>
                <a:latin typeface="Helvetica" charset="0"/>
                <a:ea typeface="+mn-ea"/>
                <a:cs typeface="Arial" charset="0"/>
              </a:defRPr>
            </a:lvl7pPr>
            <a:lvl8pPr marL="3200400" algn="l" defTabSz="914400" rtl="0" eaLnBrk="1" latinLnBrk="0" hangingPunct="1">
              <a:defRPr sz="1200" b="1" i="1" kern="1200">
                <a:solidFill>
                  <a:srgbClr val="1822CD"/>
                </a:solidFill>
                <a:latin typeface="Helvetica" charset="0"/>
                <a:ea typeface="+mn-ea"/>
                <a:cs typeface="Arial" charset="0"/>
              </a:defRPr>
            </a:lvl8pPr>
            <a:lvl9pPr marL="3657600" algn="l" defTabSz="914400" rtl="0" eaLnBrk="1" latinLnBrk="0" hangingPunct="1">
              <a:defRPr sz="1200" b="1" i="1" kern="1200">
                <a:solidFill>
                  <a:srgbClr val="1822CD"/>
                </a:solidFill>
                <a:latin typeface="Helvetica" charset="0"/>
                <a:ea typeface="+mn-ea"/>
                <a:cs typeface="Arial" charset="0"/>
              </a:defRPr>
            </a:lvl9pPr>
          </a:lstStyle>
          <a:p>
            <a:pPr>
              <a:defRPr/>
            </a:pPr>
            <a:fld id="{E0317455-542D-4CA4-8D71-1FA170B59360}" type="slidenum">
              <a:rPr lang="en-US" smtClean="0"/>
              <a:pPr>
                <a:defRPr/>
              </a:pPr>
              <a:t>‹#›</a:t>
            </a:fld>
            <a:endParaRPr lang="en-US"/>
          </a:p>
        </p:txBody>
      </p:sp>
      <p:sp>
        <p:nvSpPr>
          <p:cNvPr id="8" name="TextBox 7"/>
          <p:cNvSpPr txBox="1">
            <a:spLocks noChangeArrowheads="1"/>
          </p:cNvSpPr>
          <p:nvPr userDrawn="1"/>
        </p:nvSpPr>
        <p:spPr bwMode="auto">
          <a:xfrm>
            <a:off x="1828800" y="4972050"/>
            <a:ext cx="54864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cs typeface="Arial" charset="0"/>
              </a:defRPr>
            </a:lvl1pPr>
            <a:lvl2pPr marL="742950" indent="-285750" eaLnBrk="0" hangingPunct="0">
              <a:defRPr sz="1200" b="1" i="1">
                <a:solidFill>
                  <a:srgbClr val="1822CD"/>
                </a:solidFill>
                <a:latin typeface="Helvetica" charset="0"/>
                <a:cs typeface="Arial" charset="0"/>
              </a:defRPr>
            </a:lvl2pPr>
            <a:lvl3pPr marL="1143000" indent="-228600" eaLnBrk="0" hangingPunct="0">
              <a:defRPr sz="1200" b="1" i="1">
                <a:solidFill>
                  <a:srgbClr val="1822CD"/>
                </a:solidFill>
                <a:latin typeface="Helvetica" charset="0"/>
                <a:cs typeface="Arial" charset="0"/>
              </a:defRPr>
            </a:lvl3pPr>
            <a:lvl4pPr marL="1600200" indent="-228600" eaLnBrk="0" hangingPunct="0">
              <a:defRPr sz="1200" b="1" i="1">
                <a:solidFill>
                  <a:srgbClr val="1822CD"/>
                </a:solidFill>
                <a:latin typeface="Helvetica" charset="0"/>
                <a:cs typeface="Arial" charset="0"/>
              </a:defRPr>
            </a:lvl4pPr>
            <a:lvl5pPr marL="2057400" indent="-228600" eaLnBrk="0" hangingPunct="0">
              <a:defRPr sz="1200" b="1" i="1">
                <a:solidFill>
                  <a:srgbClr val="1822CD"/>
                </a:solidFill>
                <a:latin typeface="Helvetica" charset="0"/>
                <a:cs typeface="Arial" charset="0"/>
              </a:defRPr>
            </a:lvl5pPr>
            <a:lvl6pPr marL="2514600" indent="-228600" eaLnBrk="0" fontAlgn="base" hangingPunct="0">
              <a:spcBef>
                <a:spcPct val="0"/>
              </a:spcBef>
              <a:spcAft>
                <a:spcPct val="0"/>
              </a:spcAft>
              <a:defRPr sz="1200" b="1" i="1">
                <a:solidFill>
                  <a:srgbClr val="1822CD"/>
                </a:solidFill>
                <a:latin typeface="Helvetica" charset="0"/>
                <a:cs typeface="Arial" charset="0"/>
              </a:defRPr>
            </a:lvl6pPr>
            <a:lvl7pPr marL="2971800" indent="-228600" eaLnBrk="0" fontAlgn="base" hangingPunct="0">
              <a:spcBef>
                <a:spcPct val="0"/>
              </a:spcBef>
              <a:spcAft>
                <a:spcPct val="0"/>
              </a:spcAft>
              <a:defRPr sz="1200" b="1" i="1">
                <a:solidFill>
                  <a:srgbClr val="1822CD"/>
                </a:solidFill>
                <a:latin typeface="Helvetica" charset="0"/>
                <a:cs typeface="Arial" charset="0"/>
              </a:defRPr>
            </a:lvl7pPr>
            <a:lvl8pPr marL="3429000" indent="-228600" eaLnBrk="0" fontAlgn="base" hangingPunct="0">
              <a:spcBef>
                <a:spcPct val="0"/>
              </a:spcBef>
              <a:spcAft>
                <a:spcPct val="0"/>
              </a:spcAft>
              <a:defRPr sz="1200" b="1" i="1">
                <a:solidFill>
                  <a:srgbClr val="1822CD"/>
                </a:solidFill>
                <a:latin typeface="Helvetica" charset="0"/>
                <a:cs typeface="Arial" charset="0"/>
              </a:defRPr>
            </a:lvl8pPr>
            <a:lvl9pPr marL="3886200" indent="-228600" eaLnBrk="0" fontAlgn="base" hangingPunct="0">
              <a:spcBef>
                <a:spcPct val="0"/>
              </a:spcBef>
              <a:spcAft>
                <a:spcPct val="0"/>
              </a:spcAft>
              <a:defRPr sz="1200" b="1" i="1">
                <a:solidFill>
                  <a:srgbClr val="1822CD"/>
                </a:solidFill>
                <a:latin typeface="Helvetica" charset="0"/>
                <a:cs typeface="Arial" charset="0"/>
              </a:defRPr>
            </a:lvl9pPr>
          </a:lstStyle>
          <a:p>
            <a:pPr algn="ctr" eaLnBrk="1" hangingPunct="1">
              <a:defRPr/>
            </a:pPr>
            <a:r>
              <a:rPr lang="en-US" sz="800" i="0" smtClean="0"/>
              <a:t>EPS 2013 – Liquid-metal PFC research on  NSTX  M.A. Jaworski  (July 1-5, 2013)</a:t>
            </a:r>
          </a:p>
        </p:txBody>
      </p:sp>
      <p:sp>
        <p:nvSpPr>
          <p:cNvPr id="2" name="Title 1"/>
          <p:cNvSpPr>
            <a:spLocks noGrp="1"/>
          </p:cNvSpPr>
          <p:nvPr>
            <p:ph type="title"/>
          </p:nvPr>
        </p:nvSpPr>
        <p:spPr>
          <a:xfrm>
            <a:off x="19" y="0"/>
            <a:ext cx="9142413" cy="68461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8" y="914410"/>
            <a:ext cx="4303713" cy="33932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08513" y="914410"/>
            <a:ext cx="4305300" cy="3393281"/>
          </a:xfrm>
        </p:spPr>
        <p:txBody>
          <a:bodyPr/>
          <a:lstStyle/>
          <a:p>
            <a:pPr lvl="0"/>
            <a:endParaRPr lang="en-US" noProof="0" smtClean="0"/>
          </a:p>
        </p:txBody>
      </p:sp>
      <p:sp>
        <p:nvSpPr>
          <p:cNvPr id="9" name="Rectangle 6"/>
          <p:cNvSpPr>
            <a:spLocks noGrp="1" noChangeArrowheads="1"/>
          </p:cNvSpPr>
          <p:nvPr>
            <p:ph type="sldNum" idx="10"/>
          </p:nvPr>
        </p:nvSpPr>
        <p:spPr>
          <a:xfrm>
            <a:off x="8382000" y="4972050"/>
            <a:ext cx="762000" cy="114300"/>
          </a:xfrm>
          <a:prstGeom prst="rect">
            <a:avLst/>
          </a:prstGeom>
        </p:spPr>
        <p:txBody>
          <a:bodyPr/>
          <a:lstStyle>
            <a:lvl1pPr>
              <a:defRPr/>
            </a:lvl1pPr>
          </a:lstStyle>
          <a:p>
            <a:pPr>
              <a:defRPr/>
            </a:pPr>
            <a:fld id="{42C60F26-3862-48A8-9952-316AAFCDB456}" type="slidenum">
              <a:rPr lang="en-US"/>
              <a:pPr>
                <a:defRPr/>
              </a:pPr>
              <a:t>‹#›</a:t>
            </a:fld>
            <a:endParaRPr lang="en-US"/>
          </a:p>
        </p:txBody>
      </p:sp>
      <p:sp>
        <p:nvSpPr>
          <p:cNvPr id="10" name="Rectangle 8"/>
          <p:cNvSpPr>
            <a:spLocks noGrp="1" noChangeArrowheads="1"/>
          </p:cNvSpPr>
          <p:nvPr>
            <p:ph type="dt" idx="11"/>
          </p:nvPr>
        </p:nvSpPr>
        <p:spPr>
          <a:xfrm>
            <a:off x="457200" y="4685119"/>
            <a:ext cx="2128838" cy="353615"/>
          </a:xfrm>
          <a:prstGeom prst="rect">
            <a:avLst/>
          </a:prstGeom>
        </p:spPr>
        <p:txBody>
          <a:bodyPr/>
          <a:lstStyle>
            <a:lvl1pPr>
              <a:defRPr>
                <a:cs typeface="Arial" charset="0"/>
              </a:defRPr>
            </a:lvl1pPr>
          </a:lstStyle>
          <a:p>
            <a:pPr>
              <a:defRPr/>
            </a:pPr>
            <a:endParaRPr lang="en-US"/>
          </a:p>
        </p:txBody>
      </p:sp>
      <p:sp>
        <p:nvSpPr>
          <p:cNvPr id="11" name="Rectangle 9"/>
          <p:cNvSpPr>
            <a:spLocks noGrp="1" noChangeArrowheads="1"/>
          </p:cNvSpPr>
          <p:nvPr>
            <p:ph type="ftr" idx="12"/>
          </p:nvPr>
        </p:nvSpPr>
        <p:spPr>
          <a:xfrm>
            <a:off x="3127375" y="4685119"/>
            <a:ext cx="2897188" cy="353615"/>
          </a:xfrm>
          <a:prstGeom prst="rect">
            <a:avLst/>
          </a:prstGeom>
        </p:spPr>
        <p:txBody>
          <a:bodyPr/>
          <a:lstStyle>
            <a:lvl1pPr>
              <a:defRPr>
                <a:cs typeface="Arial" charset="0"/>
              </a:defRPr>
            </a:lvl1pPr>
          </a:lstStyle>
          <a:p>
            <a:pPr>
              <a:defRPr/>
            </a:pPr>
            <a:endParaRPr lang="en-US"/>
          </a:p>
        </p:txBody>
      </p:sp>
    </p:spTree>
    <p:extLst>
      <p:ext uri="{BB962C8B-B14F-4D97-AF65-F5344CB8AC3E}">
        <p14:creationId xmlns:p14="http://schemas.microsoft.com/office/powerpoint/2010/main" val="2131093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97523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7314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7.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76200" y="800100"/>
            <a:ext cx="89916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7" name="Picture 2" descr="C:\Users\jmenard\My Files\PPPL\Projects\NSTX-U\Presentation template\2015 - New template\logo and banner source\Gray_banner_red_lin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9"/>
            <a:ext cx="91440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0" y="9"/>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p>
            <a:pPr lvl="0"/>
            <a:r>
              <a:rPr lang="en-US" altLang="en-US" smtClean="0"/>
              <a:t>Click to edit Master title style</a:t>
            </a:r>
          </a:p>
        </p:txBody>
      </p:sp>
      <p:grpSp>
        <p:nvGrpSpPr>
          <p:cNvPr id="1029" name="Group 4"/>
          <p:cNvGrpSpPr>
            <a:grpSpLocks/>
          </p:cNvGrpSpPr>
          <p:nvPr/>
        </p:nvGrpSpPr>
        <p:grpSpPr bwMode="auto">
          <a:xfrm>
            <a:off x="0" y="4916488"/>
            <a:ext cx="9144000" cy="227012"/>
            <a:chOff x="0" y="4324350"/>
            <a:chExt cx="9144000" cy="227176"/>
          </a:xfrm>
        </p:grpSpPr>
        <p:pic>
          <p:nvPicPr>
            <p:cNvPr id="1032" name="Picture 4" descr="C:\Users\jmenard\My Files\PPPL\Projects\NSTX-U\Presentation template\2015 - New template\logo and banner source\Gray_banner_red_line_bottom_NSTXU_logo.png"/>
            <p:cNvPicPr preferRelativeResize="0">
              <a:picLocks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2286000" y="4324350"/>
              <a:ext cx="6858000" cy="22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4" descr="C:\Users\jmenard\My Files\PPPL\Projects\NSTX-U\Presentation template\2015 - New template\logo and banner source\Gray_banner_red_line_bottom_NSTXU_logo.png"/>
            <p:cNvPicPr preferRelativeResize="0">
              <a:picLocks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0" y="4324350"/>
              <a:ext cx="6858000" cy="22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0" name="TextBox 11"/>
          <p:cNvSpPr txBox="1">
            <a:spLocks noChangeArrowheads="1"/>
          </p:cNvSpPr>
          <p:nvPr/>
        </p:nvSpPr>
        <p:spPr bwMode="auto">
          <a:xfrm>
            <a:off x="8458200" y="4933951"/>
            <a:ext cx="609600" cy="21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576" rIns="0" bIns="36576">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defRPr/>
            </a:pPr>
            <a:fld id="{B68F388F-2EF6-4AC8-9EE8-B087E0ED7117}" type="slidenum">
              <a:rPr lang="en-US" altLang="en-US" sz="900" b="1" smtClean="0">
                <a:solidFill>
                  <a:srgbClr val="336699"/>
                </a:solidFill>
              </a:rPr>
              <a:pPr algn="r">
                <a:defRPr/>
              </a:pPr>
              <a:t>‹#›</a:t>
            </a:fld>
            <a:endParaRPr lang="en-US" altLang="en-US" sz="900" b="1" smtClean="0">
              <a:solidFill>
                <a:srgbClr val="336699"/>
              </a:solidFill>
            </a:endParaRPr>
          </a:p>
        </p:txBody>
      </p:sp>
      <p:sp>
        <p:nvSpPr>
          <p:cNvPr id="1031" name="TextBox 12"/>
          <p:cNvSpPr txBox="1">
            <a:spLocks noChangeArrowheads="1"/>
          </p:cNvSpPr>
          <p:nvPr/>
        </p:nvSpPr>
        <p:spPr bwMode="auto">
          <a:xfrm>
            <a:off x="914400" y="4933951"/>
            <a:ext cx="7315200" cy="21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6576" rIns="0" bIns="36576">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en-US" altLang="en-US" sz="900" b="1" dirty="0" smtClean="0">
                <a:solidFill>
                  <a:srgbClr val="336699"/>
                </a:solidFill>
              </a:rPr>
              <a:t>Liquid Metals – NSTX-U PAC-37 – Jan. 9</a:t>
            </a:r>
            <a:r>
              <a:rPr lang="en-US" altLang="en-US" sz="900" b="1" baseline="30000" dirty="0" smtClean="0">
                <a:solidFill>
                  <a:srgbClr val="336699"/>
                </a:solidFill>
              </a:rPr>
              <a:t>th</a:t>
            </a:r>
            <a:r>
              <a:rPr lang="en-US" altLang="en-US" sz="900" b="1" dirty="0" smtClean="0">
                <a:solidFill>
                  <a:srgbClr val="336699"/>
                </a:solidFill>
              </a:rPr>
              <a:t>, 2018</a:t>
            </a: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2" r:id="rId3"/>
    <p:sldLayoutId id="2147483703" r:id="rId4"/>
    <p:sldLayoutId id="2147483704" r:id="rId5"/>
    <p:sldLayoutId id="2147483705" r:id="rId6"/>
    <p:sldLayoutId id="2147483729" r:id="rId7"/>
  </p:sldLayoutIdLst>
  <p:timing>
    <p:tnLst>
      <p:par>
        <p:cTn id="1" dur="indefinite" restart="never" nodeType="tmRoot"/>
      </p:par>
    </p:tnLst>
  </p:timing>
  <p:hf hdr="0" dt="0"/>
  <p:txStyles>
    <p:titleStyle>
      <a:lvl1pPr algn="ctr" rtl="0" eaLnBrk="0" fontAlgn="base" hangingPunct="0">
        <a:lnSpc>
          <a:spcPct val="85000"/>
        </a:lnSpc>
        <a:spcBef>
          <a:spcPct val="0"/>
        </a:spcBef>
        <a:spcAft>
          <a:spcPct val="0"/>
        </a:spcAft>
        <a:defRPr sz="4000" kern="1200">
          <a:solidFill>
            <a:srgbClr val="336699"/>
          </a:solidFill>
          <a:latin typeface="Arial" panose="020B0604020202020204" pitchFamily="34" charset="0"/>
          <a:ea typeface="+mj-ea"/>
          <a:cs typeface="Arial" panose="020B0604020202020204" pitchFamily="34" charset="0"/>
        </a:defRPr>
      </a:lvl1pPr>
      <a:lvl2pPr algn="ctr" rtl="0" eaLnBrk="0" fontAlgn="base" hangingPunct="0">
        <a:lnSpc>
          <a:spcPct val="85000"/>
        </a:lnSpc>
        <a:spcBef>
          <a:spcPct val="0"/>
        </a:spcBef>
        <a:spcAft>
          <a:spcPct val="0"/>
        </a:spcAft>
        <a:defRPr sz="4000">
          <a:solidFill>
            <a:srgbClr val="336699"/>
          </a:solidFill>
          <a:latin typeface="Arial" charset="0"/>
          <a:cs typeface="Arial" charset="0"/>
        </a:defRPr>
      </a:lvl2pPr>
      <a:lvl3pPr algn="ctr" rtl="0" eaLnBrk="0" fontAlgn="base" hangingPunct="0">
        <a:lnSpc>
          <a:spcPct val="85000"/>
        </a:lnSpc>
        <a:spcBef>
          <a:spcPct val="0"/>
        </a:spcBef>
        <a:spcAft>
          <a:spcPct val="0"/>
        </a:spcAft>
        <a:defRPr sz="4000">
          <a:solidFill>
            <a:srgbClr val="336699"/>
          </a:solidFill>
          <a:latin typeface="Arial" charset="0"/>
          <a:cs typeface="Arial" charset="0"/>
        </a:defRPr>
      </a:lvl3pPr>
      <a:lvl4pPr algn="ctr" rtl="0" eaLnBrk="0" fontAlgn="base" hangingPunct="0">
        <a:lnSpc>
          <a:spcPct val="85000"/>
        </a:lnSpc>
        <a:spcBef>
          <a:spcPct val="0"/>
        </a:spcBef>
        <a:spcAft>
          <a:spcPct val="0"/>
        </a:spcAft>
        <a:defRPr sz="4000">
          <a:solidFill>
            <a:srgbClr val="336699"/>
          </a:solidFill>
          <a:latin typeface="Arial" charset="0"/>
          <a:cs typeface="Arial" charset="0"/>
        </a:defRPr>
      </a:lvl4pPr>
      <a:lvl5pPr algn="ctr" rtl="0" eaLnBrk="0" fontAlgn="base" hangingPunct="0">
        <a:lnSpc>
          <a:spcPct val="85000"/>
        </a:lnSpc>
        <a:spcBef>
          <a:spcPct val="0"/>
        </a:spcBef>
        <a:spcAft>
          <a:spcPct val="0"/>
        </a:spcAft>
        <a:defRPr sz="4000">
          <a:solidFill>
            <a:srgbClr val="336699"/>
          </a:solidFill>
          <a:latin typeface="Arial" charset="0"/>
          <a:cs typeface="Arial" charset="0"/>
        </a:defRPr>
      </a:lvl5pPr>
      <a:lvl6pPr marL="457200" algn="ctr" rtl="0" fontAlgn="base">
        <a:lnSpc>
          <a:spcPct val="85000"/>
        </a:lnSpc>
        <a:spcBef>
          <a:spcPct val="0"/>
        </a:spcBef>
        <a:spcAft>
          <a:spcPct val="0"/>
        </a:spcAft>
        <a:defRPr sz="4000">
          <a:solidFill>
            <a:srgbClr val="336699"/>
          </a:solidFill>
          <a:latin typeface="Arial" charset="0"/>
          <a:cs typeface="Arial" charset="0"/>
        </a:defRPr>
      </a:lvl6pPr>
      <a:lvl7pPr marL="914400" algn="ctr" rtl="0" fontAlgn="base">
        <a:lnSpc>
          <a:spcPct val="85000"/>
        </a:lnSpc>
        <a:spcBef>
          <a:spcPct val="0"/>
        </a:spcBef>
        <a:spcAft>
          <a:spcPct val="0"/>
        </a:spcAft>
        <a:defRPr sz="4000">
          <a:solidFill>
            <a:srgbClr val="336699"/>
          </a:solidFill>
          <a:latin typeface="Arial" charset="0"/>
          <a:cs typeface="Arial" charset="0"/>
        </a:defRPr>
      </a:lvl7pPr>
      <a:lvl8pPr marL="1371600" algn="ctr" rtl="0" fontAlgn="base">
        <a:lnSpc>
          <a:spcPct val="85000"/>
        </a:lnSpc>
        <a:spcBef>
          <a:spcPct val="0"/>
        </a:spcBef>
        <a:spcAft>
          <a:spcPct val="0"/>
        </a:spcAft>
        <a:defRPr sz="4000">
          <a:solidFill>
            <a:srgbClr val="336699"/>
          </a:solidFill>
          <a:latin typeface="Arial" charset="0"/>
          <a:cs typeface="Arial" charset="0"/>
        </a:defRPr>
      </a:lvl8pPr>
      <a:lvl9pPr marL="1828800" algn="ctr" rtl="0" fontAlgn="base">
        <a:lnSpc>
          <a:spcPct val="85000"/>
        </a:lnSpc>
        <a:spcBef>
          <a:spcPct val="0"/>
        </a:spcBef>
        <a:spcAft>
          <a:spcPct val="0"/>
        </a:spcAft>
        <a:defRPr sz="4000">
          <a:solidFill>
            <a:srgbClr val="336699"/>
          </a:solidFill>
          <a:latin typeface="Arial" charset="0"/>
          <a:cs typeface="Arial" charset="0"/>
        </a:defRPr>
      </a:lvl9pPr>
    </p:titleStyle>
    <p:bodyStyle>
      <a:lvl1pPr marL="228600" indent="-22860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rtl="0" eaLnBrk="0" fontAlgn="base" hangingPunct="0">
        <a:spcBef>
          <a:spcPct val="20000"/>
        </a:spcBef>
        <a:spcAft>
          <a:spcPct val="0"/>
        </a:spcAft>
        <a:buFont typeface="Arial"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rtl="0" eaLnBrk="0" fontAlgn="base" hangingPunct="0">
        <a:spcBef>
          <a:spcPct val="20000"/>
        </a:spcBef>
        <a:spcAft>
          <a:spcPct val="0"/>
        </a:spcAft>
        <a:buFont typeface="Wingdings"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rtl="0" eaLnBrk="0" fontAlgn="base" hangingPunct="0">
        <a:spcBef>
          <a:spcPct val="20000"/>
        </a:spcBef>
        <a:spcAft>
          <a:spcPct val="0"/>
        </a:spcAft>
        <a:buFont typeface="Arial" charset="0"/>
        <a:buChar char="•"/>
        <a:defRPr kern="1200">
          <a:solidFill>
            <a:srgbClr val="008080"/>
          </a:solidFill>
          <a:latin typeface="Arial" panose="020B0604020202020204" pitchFamily="34" charset="0"/>
          <a:ea typeface="+mn-ea"/>
          <a:cs typeface="Arial" panose="020B0604020202020204" pitchFamily="34" charset="0"/>
        </a:defRPr>
      </a:lvl4pPr>
      <a:lvl5pPr marL="1028700" indent="-171450" algn="l" rtl="0" eaLnBrk="0" fontAlgn="base" hangingPunct="0">
        <a:spcBef>
          <a:spcPct val="20000"/>
        </a:spcBef>
        <a:spcAft>
          <a:spcPct val="0"/>
        </a:spcAft>
        <a:buFont typeface="Arial"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001000" y="6096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609611" y="228600"/>
            <a:ext cx="7840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7" tIns="44450" rIns="90487" bIns="44450" numCol="1" anchor="b"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609605" y="971550"/>
            <a:ext cx="79422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Line 18"/>
          <p:cNvSpPr>
            <a:spLocks noChangeShapeType="1"/>
          </p:cNvSpPr>
          <p:nvPr/>
        </p:nvSpPr>
        <p:spPr bwMode="auto">
          <a:xfrm>
            <a:off x="609600" y="685800"/>
            <a:ext cx="8229600" cy="0"/>
          </a:xfrm>
          <a:prstGeom prst="line">
            <a:avLst/>
          </a:prstGeom>
          <a:noFill/>
          <a:ln w="38100">
            <a:solidFill>
              <a:srgbClr val="666666"/>
            </a:solidFill>
            <a:round/>
            <a:headEnd/>
            <a:tailEnd/>
          </a:ln>
          <a:extLst>
            <a:ext uri="{909E8E84-426E-40DD-AFC4-6F175D3DCCD1}">
              <a14:hiddenFill xmlns:a14="http://schemas.microsoft.com/office/drawing/2010/main">
                <a:noFill/>
              </a14:hiddenFill>
            </a:ext>
          </a:extLst>
        </p:spPr>
        <p:txBody>
          <a:bodyPr wrap="none" anchor="ctr"/>
          <a:lstStyle/>
          <a:p>
            <a:pPr eaLnBrk="0" hangingPunct="0"/>
            <a:endParaRPr lang="en-US" sz="1600">
              <a:solidFill>
                <a:srgbClr val="000000"/>
              </a:solidFill>
              <a:latin typeface="Times" charset="0"/>
              <a:ea typeface="ヒラギノ角ゴ Pro W3" charset="0"/>
            </a:endParaRPr>
          </a:p>
        </p:txBody>
      </p:sp>
      <p:sp>
        <p:nvSpPr>
          <p:cNvPr id="7" name="Slide Number Placeholder 6"/>
          <p:cNvSpPr>
            <a:spLocks noGrp="1" noChangeArrowheads="1"/>
          </p:cNvSpPr>
          <p:nvPr>
            <p:ph type="sldNum" sz="quarter" idx="4"/>
          </p:nvPr>
        </p:nvSpPr>
        <p:spPr>
          <a:xfrm>
            <a:off x="8382000" y="4686300"/>
            <a:ext cx="457200" cy="285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0" hangingPunct="0"/>
            <a:fld id="{22567AB4-BD89-2641-AAF5-B380F6275F17}" type="slidenum">
              <a:rPr lang="en-US" sz="1400">
                <a:solidFill>
                  <a:srgbClr val="000000"/>
                </a:solidFill>
              </a:rPr>
              <a:pPr eaLnBrk="0" hangingPunct="0"/>
              <a:t>‹#›</a:t>
            </a:fld>
            <a:endParaRPr lang="en-US" sz="1400">
              <a:solidFill>
                <a:srgbClr val="000000"/>
              </a:solidFill>
            </a:endParaRPr>
          </a:p>
        </p:txBody>
      </p:sp>
    </p:spTree>
    <p:extLst>
      <p:ext uri="{BB962C8B-B14F-4D97-AF65-F5344CB8AC3E}">
        <p14:creationId xmlns:p14="http://schemas.microsoft.com/office/powerpoint/2010/main" val="230212310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dt="0"/>
  <p:txStyles>
    <p:titleStyle>
      <a:lvl1pPr algn="ctr" rtl="0" eaLnBrk="0" fontAlgn="base" hangingPunct="0">
        <a:spcBef>
          <a:spcPct val="0"/>
        </a:spcBef>
        <a:spcAft>
          <a:spcPct val="0"/>
        </a:spcAft>
        <a:defRPr sz="2800">
          <a:solidFill>
            <a:schemeClr val="tx2"/>
          </a:solidFill>
          <a:latin typeface="Arial"/>
          <a:ea typeface="ヒラギノ角ゴ Pro W3" pitchFamily="-107" charset="-128"/>
          <a:cs typeface="Arial"/>
        </a:defRPr>
      </a:lvl1pPr>
      <a:lvl2pPr algn="ctr" rtl="0" eaLnBrk="0" fontAlgn="base" hangingPunct="0">
        <a:spcBef>
          <a:spcPct val="0"/>
        </a:spcBef>
        <a:spcAft>
          <a:spcPct val="0"/>
        </a:spcAft>
        <a:defRPr sz="28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28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28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2800">
          <a:solidFill>
            <a:schemeClr val="tx2"/>
          </a:solidFill>
          <a:latin typeface="Arial" pitchFamily="-107" charset="0"/>
          <a:ea typeface="ヒラギノ角ゴ Pro W3" pitchFamily="-107" charset="-128"/>
          <a:cs typeface="ヒラギノ角ゴ Pro W3" pitchFamily="-107" charset="-128"/>
        </a:defRPr>
      </a:lvl5pPr>
      <a:lvl6pPr marL="457200" algn="ctr" rtl="0" eaLnBrk="0" fontAlgn="base" hangingPunct="0">
        <a:spcBef>
          <a:spcPct val="0"/>
        </a:spcBef>
        <a:spcAft>
          <a:spcPct val="0"/>
        </a:spcAft>
        <a:defRPr sz="2800">
          <a:solidFill>
            <a:schemeClr val="tx2"/>
          </a:solidFill>
          <a:latin typeface="Times" pitchFamily="-107" charset="0"/>
        </a:defRPr>
      </a:lvl6pPr>
      <a:lvl7pPr marL="914400" algn="ctr" rtl="0" eaLnBrk="0" fontAlgn="base" hangingPunct="0">
        <a:spcBef>
          <a:spcPct val="0"/>
        </a:spcBef>
        <a:spcAft>
          <a:spcPct val="0"/>
        </a:spcAft>
        <a:defRPr sz="2800">
          <a:solidFill>
            <a:schemeClr val="tx2"/>
          </a:solidFill>
          <a:latin typeface="Times" pitchFamily="-107" charset="0"/>
        </a:defRPr>
      </a:lvl7pPr>
      <a:lvl8pPr marL="1371600" algn="ctr" rtl="0" eaLnBrk="0" fontAlgn="base" hangingPunct="0">
        <a:spcBef>
          <a:spcPct val="0"/>
        </a:spcBef>
        <a:spcAft>
          <a:spcPct val="0"/>
        </a:spcAft>
        <a:defRPr sz="2800">
          <a:solidFill>
            <a:schemeClr val="tx2"/>
          </a:solidFill>
          <a:latin typeface="Times" pitchFamily="-107" charset="0"/>
        </a:defRPr>
      </a:lvl8pPr>
      <a:lvl9pPr marL="1828800" algn="ctr" rtl="0" eaLnBrk="0" fontAlgn="base" hangingPunct="0">
        <a:spcBef>
          <a:spcPct val="0"/>
        </a:spcBef>
        <a:spcAft>
          <a:spcPct val="0"/>
        </a:spcAft>
        <a:defRPr sz="2800">
          <a:solidFill>
            <a:schemeClr val="tx2"/>
          </a:solidFill>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2000">
          <a:solidFill>
            <a:schemeClr val="tx1"/>
          </a:solidFill>
          <a:latin typeface="Arial"/>
          <a:ea typeface="ヒラギノ角ゴ Pro W3" pitchFamily="-107" charset="-128"/>
          <a:cs typeface="Arial"/>
        </a:defRPr>
      </a:lvl1pPr>
      <a:lvl2pPr marL="742950" indent="-285750" algn="l" rtl="0" eaLnBrk="0" fontAlgn="base" hangingPunct="0">
        <a:spcBef>
          <a:spcPct val="20000"/>
        </a:spcBef>
        <a:spcAft>
          <a:spcPct val="0"/>
        </a:spcAft>
        <a:buClr>
          <a:schemeClr val="tx1"/>
        </a:buClr>
        <a:buSzPct val="100000"/>
        <a:buChar char="–"/>
        <a:defRPr sz="2000">
          <a:solidFill>
            <a:schemeClr val="tx1"/>
          </a:solidFill>
          <a:latin typeface="Arial"/>
          <a:ea typeface="ヒラギノ角ゴ Pro W3" pitchFamily="-107" charset="-128"/>
          <a:cs typeface="Arial"/>
        </a:defRPr>
      </a:lvl2pPr>
      <a:lvl3pPr marL="1143000" indent="-228600" algn="l" rtl="0" eaLnBrk="0" fontAlgn="base" hangingPunct="0">
        <a:spcBef>
          <a:spcPct val="20000"/>
        </a:spcBef>
        <a:spcAft>
          <a:spcPct val="0"/>
        </a:spcAft>
        <a:buClr>
          <a:schemeClr val="tx1"/>
        </a:buClr>
        <a:buSzPct val="100000"/>
        <a:buChar char="»"/>
        <a:defRPr sz="2000">
          <a:solidFill>
            <a:schemeClr val="tx1"/>
          </a:solidFill>
          <a:latin typeface="Arial"/>
          <a:ea typeface="ヒラギノ角ゴ Pro W3" pitchFamily="-107" charset="-128"/>
          <a:cs typeface="Arial"/>
        </a:defRPr>
      </a:lvl3pPr>
      <a:lvl4pPr marL="1600200" indent="-228600" algn="l" rtl="0" eaLnBrk="0" fontAlgn="base" hangingPunct="0">
        <a:spcBef>
          <a:spcPct val="20000"/>
        </a:spcBef>
        <a:spcAft>
          <a:spcPct val="0"/>
        </a:spcAft>
        <a:buClr>
          <a:schemeClr val="accent2"/>
        </a:buClr>
        <a:buSzPct val="65000"/>
        <a:buFont typeface="Monotype Sorts" charset="0"/>
        <a:buChar char=""/>
        <a:defRPr sz="2000">
          <a:solidFill>
            <a:schemeClr val="tx1"/>
          </a:solidFill>
          <a:latin typeface="Arial"/>
          <a:ea typeface="ヒラギノ角ゴ Pro W3" pitchFamily="-107" charset="-128"/>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Arial"/>
          <a:ea typeface="ヒラギノ角ゴ Pro W3" pitchFamily="-107" charset="-128"/>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mn-lt"/>
          <a:ea typeface="ヒラギノ角ゴ Pro W3" pitchFamily="-107"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mn-lt"/>
          <a:ea typeface="ヒラギノ角ゴ Pro W3" pitchFamily="-107"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mn-lt"/>
          <a:ea typeface="ヒラギノ角ゴ Pro W3" pitchFamily="-107"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mn-lt"/>
          <a:ea typeface="ヒラギノ角ゴ Pro W3"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76200" y="800100"/>
            <a:ext cx="89916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7" name="Picture 2" descr="C:\Users\jmenard\My Files\PPPL\Projects\NSTX-U\Presentation template\2015 - New template\logo and banner source\Gray_banner_red_line.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1"/>
            <a:ext cx="9144000" cy="74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0" y="3"/>
            <a:ext cx="9144000" cy="72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45720" rIns="45720" bIns="45720" numCol="1" anchor="ctr" anchorCtr="1" compatLnSpc="1">
            <a:prstTxWarp prst="textNoShape">
              <a:avLst/>
            </a:prstTxWarp>
          </a:bodyPr>
          <a:lstStyle/>
          <a:p>
            <a:pPr lvl="0"/>
            <a:r>
              <a:rPr lang="en-US" altLang="en-US" smtClean="0"/>
              <a:t>Click to edit Master title style</a:t>
            </a:r>
          </a:p>
        </p:txBody>
      </p:sp>
      <p:pic>
        <p:nvPicPr>
          <p:cNvPr id="1029" name="Picture 4" descr="C:\Users\jmenard\My Files\PPPL\Projects\NSTX-U\Presentation template\2015 - New template\logo and banner source\Gray_banner_red_line_bottom_NSTXU_logo.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0" y="4916093"/>
            <a:ext cx="9144000" cy="22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TextBox 1"/>
          <p:cNvSpPr txBox="1">
            <a:spLocks noChangeArrowheads="1"/>
          </p:cNvSpPr>
          <p:nvPr userDrawn="1"/>
        </p:nvSpPr>
        <p:spPr bwMode="auto">
          <a:xfrm>
            <a:off x="8458200" y="4937525"/>
            <a:ext cx="609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defRPr/>
            </a:pPr>
            <a:fld id="{50C44427-FA99-46F6-AD84-71969FA70DF8}" type="slidenum">
              <a:rPr lang="en-US" altLang="en-US" sz="1000" b="1" smtClean="0">
                <a:solidFill>
                  <a:srgbClr val="336699"/>
                </a:solidFill>
              </a:rPr>
              <a:pPr algn="r">
                <a:defRPr/>
              </a:pPr>
              <a:t>‹#›</a:t>
            </a:fld>
            <a:endParaRPr lang="en-US" altLang="en-US" sz="1000" b="1" smtClean="0">
              <a:solidFill>
                <a:srgbClr val="336699"/>
              </a:solidFill>
            </a:endParaRPr>
          </a:p>
        </p:txBody>
      </p:sp>
      <p:sp>
        <p:nvSpPr>
          <p:cNvPr id="1031" name="TextBox 9"/>
          <p:cNvSpPr txBox="1">
            <a:spLocks noChangeArrowheads="1"/>
          </p:cNvSpPr>
          <p:nvPr userDrawn="1"/>
        </p:nvSpPr>
        <p:spPr bwMode="auto">
          <a:xfrm>
            <a:off x="914400" y="4937526"/>
            <a:ext cx="77724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en-US" altLang="en-US" sz="1000" b="1" dirty="0" smtClean="0">
                <a:solidFill>
                  <a:srgbClr val="336699"/>
                </a:solidFill>
              </a:rPr>
              <a:t>Jacob H. Nichols – 59</a:t>
            </a:r>
            <a:r>
              <a:rPr lang="en-US" altLang="en-US" sz="1000" b="1" baseline="30000" dirty="0" smtClean="0">
                <a:solidFill>
                  <a:srgbClr val="336699"/>
                </a:solidFill>
              </a:rPr>
              <a:t>th</a:t>
            </a:r>
            <a:r>
              <a:rPr lang="en-US" altLang="en-US" sz="1000" b="1" dirty="0" smtClean="0">
                <a:solidFill>
                  <a:srgbClr val="336699"/>
                </a:solidFill>
              </a:rPr>
              <a:t> APS-DPP 2017 – PP11.58 – Global Modeling of Wall Material Migration Following </a:t>
            </a:r>
            <a:r>
              <a:rPr lang="en-US" altLang="en-US" sz="1000" b="1" dirty="0" err="1" smtClean="0">
                <a:solidFill>
                  <a:srgbClr val="336699"/>
                </a:solidFill>
              </a:rPr>
              <a:t>Boronization</a:t>
            </a:r>
            <a:r>
              <a:rPr lang="en-US" altLang="en-US" sz="1000" b="1" dirty="0" smtClean="0">
                <a:solidFill>
                  <a:srgbClr val="336699"/>
                </a:solidFill>
              </a:rPr>
              <a:t> in NSTX-U</a:t>
            </a:r>
          </a:p>
        </p:txBody>
      </p:sp>
    </p:spTree>
    <p:extLst>
      <p:ext uri="{BB962C8B-B14F-4D97-AF65-F5344CB8AC3E}">
        <p14:creationId xmlns:p14="http://schemas.microsoft.com/office/powerpoint/2010/main" val="187545592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Lst>
  <p:timing>
    <p:tnLst>
      <p:par>
        <p:cTn id="1" dur="indefinite" restart="never" nodeType="tmRoot"/>
      </p:par>
    </p:tnLst>
  </p:timing>
  <p:hf hdr="0" dt="0"/>
  <p:txStyles>
    <p:titleStyle>
      <a:lvl1pPr algn="ctr" rtl="0" eaLnBrk="0" fontAlgn="base" hangingPunct="0">
        <a:lnSpc>
          <a:spcPct val="85000"/>
        </a:lnSpc>
        <a:spcBef>
          <a:spcPct val="0"/>
        </a:spcBef>
        <a:spcAft>
          <a:spcPct val="0"/>
        </a:spcAft>
        <a:defRPr sz="4000" kern="1200">
          <a:solidFill>
            <a:srgbClr val="336699"/>
          </a:solidFill>
          <a:latin typeface="Arial" panose="020B0604020202020204" pitchFamily="34" charset="0"/>
          <a:ea typeface="+mj-ea"/>
          <a:cs typeface="Arial" panose="020B0604020202020204" pitchFamily="34" charset="0"/>
        </a:defRPr>
      </a:lvl1pPr>
      <a:lvl2pPr algn="ctr" rtl="0" eaLnBrk="0" fontAlgn="base" hangingPunct="0">
        <a:lnSpc>
          <a:spcPct val="85000"/>
        </a:lnSpc>
        <a:spcBef>
          <a:spcPct val="0"/>
        </a:spcBef>
        <a:spcAft>
          <a:spcPct val="0"/>
        </a:spcAft>
        <a:defRPr sz="4000">
          <a:solidFill>
            <a:srgbClr val="336699"/>
          </a:solidFill>
          <a:latin typeface="Arial" charset="0"/>
          <a:cs typeface="Arial" charset="0"/>
        </a:defRPr>
      </a:lvl2pPr>
      <a:lvl3pPr algn="ctr" rtl="0" eaLnBrk="0" fontAlgn="base" hangingPunct="0">
        <a:lnSpc>
          <a:spcPct val="85000"/>
        </a:lnSpc>
        <a:spcBef>
          <a:spcPct val="0"/>
        </a:spcBef>
        <a:spcAft>
          <a:spcPct val="0"/>
        </a:spcAft>
        <a:defRPr sz="4000">
          <a:solidFill>
            <a:srgbClr val="336699"/>
          </a:solidFill>
          <a:latin typeface="Arial" charset="0"/>
          <a:cs typeface="Arial" charset="0"/>
        </a:defRPr>
      </a:lvl3pPr>
      <a:lvl4pPr algn="ctr" rtl="0" eaLnBrk="0" fontAlgn="base" hangingPunct="0">
        <a:lnSpc>
          <a:spcPct val="85000"/>
        </a:lnSpc>
        <a:spcBef>
          <a:spcPct val="0"/>
        </a:spcBef>
        <a:spcAft>
          <a:spcPct val="0"/>
        </a:spcAft>
        <a:defRPr sz="4000">
          <a:solidFill>
            <a:srgbClr val="336699"/>
          </a:solidFill>
          <a:latin typeface="Arial" charset="0"/>
          <a:cs typeface="Arial" charset="0"/>
        </a:defRPr>
      </a:lvl4pPr>
      <a:lvl5pPr algn="ctr" rtl="0" eaLnBrk="0" fontAlgn="base" hangingPunct="0">
        <a:lnSpc>
          <a:spcPct val="85000"/>
        </a:lnSpc>
        <a:spcBef>
          <a:spcPct val="0"/>
        </a:spcBef>
        <a:spcAft>
          <a:spcPct val="0"/>
        </a:spcAft>
        <a:defRPr sz="4000">
          <a:solidFill>
            <a:srgbClr val="336699"/>
          </a:solidFill>
          <a:latin typeface="Arial" charset="0"/>
          <a:cs typeface="Arial" charset="0"/>
        </a:defRPr>
      </a:lvl5pPr>
      <a:lvl6pPr marL="457200" algn="ctr" rtl="0" fontAlgn="base">
        <a:lnSpc>
          <a:spcPct val="85000"/>
        </a:lnSpc>
        <a:spcBef>
          <a:spcPct val="0"/>
        </a:spcBef>
        <a:spcAft>
          <a:spcPct val="0"/>
        </a:spcAft>
        <a:defRPr sz="4000">
          <a:solidFill>
            <a:srgbClr val="336699"/>
          </a:solidFill>
          <a:latin typeface="Arial" charset="0"/>
          <a:cs typeface="Arial" charset="0"/>
        </a:defRPr>
      </a:lvl6pPr>
      <a:lvl7pPr marL="914400" algn="ctr" rtl="0" fontAlgn="base">
        <a:lnSpc>
          <a:spcPct val="85000"/>
        </a:lnSpc>
        <a:spcBef>
          <a:spcPct val="0"/>
        </a:spcBef>
        <a:spcAft>
          <a:spcPct val="0"/>
        </a:spcAft>
        <a:defRPr sz="4000">
          <a:solidFill>
            <a:srgbClr val="336699"/>
          </a:solidFill>
          <a:latin typeface="Arial" charset="0"/>
          <a:cs typeface="Arial" charset="0"/>
        </a:defRPr>
      </a:lvl7pPr>
      <a:lvl8pPr marL="1371600" algn="ctr" rtl="0" fontAlgn="base">
        <a:lnSpc>
          <a:spcPct val="85000"/>
        </a:lnSpc>
        <a:spcBef>
          <a:spcPct val="0"/>
        </a:spcBef>
        <a:spcAft>
          <a:spcPct val="0"/>
        </a:spcAft>
        <a:defRPr sz="4000">
          <a:solidFill>
            <a:srgbClr val="336699"/>
          </a:solidFill>
          <a:latin typeface="Arial" charset="0"/>
          <a:cs typeface="Arial" charset="0"/>
        </a:defRPr>
      </a:lvl8pPr>
      <a:lvl9pPr marL="1828800" algn="ctr" rtl="0" fontAlgn="base">
        <a:lnSpc>
          <a:spcPct val="85000"/>
        </a:lnSpc>
        <a:spcBef>
          <a:spcPct val="0"/>
        </a:spcBef>
        <a:spcAft>
          <a:spcPct val="0"/>
        </a:spcAft>
        <a:defRPr sz="4000">
          <a:solidFill>
            <a:srgbClr val="336699"/>
          </a:solidFill>
          <a:latin typeface="Arial" charset="0"/>
          <a:cs typeface="Arial" charset="0"/>
        </a:defRPr>
      </a:lvl9pPr>
    </p:titleStyle>
    <p:bodyStyle>
      <a:lvl1pPr marL="228600" indent="-228600" algn="l"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rtl="0" eaLnBrk="0" fontAlgn="base" hangingPunct="0">
        <a:spcBef>
          <a:spcPct val="20000"/>
        </a:spcBef>
        <a:spcAft>
          <a:spcPct val="0"/>
        </a:spcAft>
        <a:buFont typeface="Arial"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rtl="0" eaLnBrk="0" fontAlgn="base" hangingPunct="0">
        <a:spcBef>
          <a:spcPct val="20000"/>
        </a:spcBef>
        <a:spcAft>
          <a:spcPct val="0"/>
        </a:spcAft>
        <a:buFont typeface="Wingdings"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rtl="0" eaLnBrk="0" fontAlgn="base" hangingPunct="0">
        <a:spcBef>
          <a:spcPct val="20000"/>
        </a:spcBef>
        <a:spcAft>
          <a:spcPct val="0"/>
        </a:spcAft>
        <a:buFont typeface="Arial" charset="0"/>
        <a:buChar char="•"/>
        <a:defRPr kern="1200">
          <a:solidFill>
            <a:srgbClr val="008080"/>
          </a:solidFill>
          <a:latin typeface="Arial" panose="020B0604020202020204" pitchFamily="34" charset="0"/>
          <a:ea typeface="+mn-ea"/>
          <a:cs typeface="Arial" panose="020B0604020202020204" pitchFamily="34" charset="0"/>
        </a:defRPr>
      </a:lvl4pPr>
      <a:lvl5pPr marL="1028700" indent="-171450" algn="l" rtl="0" eaLnBrk="0" fontAlgn="base" hangingPunct="0">
        <a:spcBef>
          <a:spcPct val="20000"/>
        </a:spcBef>
        <a:spcAft>
          <a:spcPct val="0"/>
        </a:spcAft>
        <a:buFont typeface="Arial"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9.png"/><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4.xml"/><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5.jpe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5.jpe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5.jpe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9.xml"/><Relationship Id="rId1" Type="http://schemas.openxmlformats.org/officeDocument/2006/relationships/vmlDrawing" Target="../drawings/vmlDrawing1.v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2.xml"/><Relationship Id="rId5" Type="http://schemas.openxmlformats.org/officeDocument/2006/relationships/image" Target="../media/image530.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2.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2.xml"/><Relationship Id="rId5" Type="http://schemas.openxmlformats.org/officeDocument/2006/relationships/image" Target="../media/image69.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ubtitle 1"/>
          <p:cNvSpPr>
            <a:spLocks noGrp="1"/>
          </p:cNvSpPr>
          <p:nvPr>
            <p:ph type="subTitle" idx="1"/>
          </p:nvPr>
        </p:nvSpPr>
        <p:spPr/>
        <p:txBody>
          <a:bodyPr/>
          <a:lstStyle/>
          <a:p>
            <a:pPr eaLnBrk="1" hangingPunct="1"/>
            <a:r>
              <a:rPr lang="en-US" altLang="en-US" sz="2400" dirty="0" smtClean="0">
                <a:latin typeface="Arial" charset="0"/>
                <a:cs typeface="Arial" charset="0"/>
              </a:rPr>
              <a:t>M.A. </a:t>
            </a:r>
            <a:r>
              <a:rPr lang="en-US" altLang="en-US" sz="2400" dirty="0" err="1" smtClean="0">
                <a:latin typeface="Arial" charset="0"/>
                <a:cs typeface="Arial" charset="0"/>
              </a:rPr>
              <a:t>Jaworski</a:t>
            </a:r>
            <a:r>
              <a:rPr lang="en-US" altLang="en-US" sz="2400" dirty="0" smtClean="0">
                <a:latin typeface="Arial" charset="0"/>
                <a:cs typeface="Arial" charset="0"/>
              </a:rPr>
              <a:t> </a:t>
            </a:r>
            <a:r>
              <a:rPr lang="en-US" altLang="en-US" sz="2400" dirty="0" smtClean="0">
                <a:latin typeface="Arial" charset="0"/>
                <a:cs typeface="Arial" charset="0"/>
              </a:rPr>
              <a:t>for</a:t>
            </a:r>
            <a:r>
              <a:rPr lang="en-US" altLang="en-US" sz="2400" dirty="0" smtClean="0">
                <a:latin typeface="Arial" charset="0"/>
                <a:cs typeface="Arial" charset="0"/>
              </a:rPr>
              <a:t> </a:t>
            </a:r>
            <a:r>
              <a:rPr lang="en-US" altLang="en-US" sz="2400" dirty="0" smtClean="0">
                <a:latin typeface="Arial" charset="0"/>
                <a:cs typeface="Arial" charset="0"/>
              </a:rPr>
              <a:t>the NSTX-U Team</a:t>
            </a:r>
          </a:p>
        </p:txBody>
      </p:sp>
      <p:sp>
        <p:nvSpPr>
          <p:cNvPr id="4099" name="Title 2"/>
          <p:cNvSpPr>
            <a:spLocks noGrp="1"/>
          </p:cNvSpPr>
          <p:nvPr>
            <p:ph type="title"/>
          </p:nvPr>
        </p:nvSpPr>
        <p:spPr>
          <a:xfrm>
            <a:off x="152400" y="857250"/>
            <a:ext cx="8839200" cy="1028700"/>
          </a:xfrm>
        </p:spPr>
        <p:txBody>
          <a:bodyPr/>
          <a:lstStyle/>
          <a:p>
            <a:pPr eaLnBrk="1" hangingPunct="1"/>
            <a:r>
              <a:rPr lang="en-US" altLang="en-US" dirty="0" smtClean="0"/>
              <a:t>Liquid Metals:</a:t>
            </a:r>
            <a:br>
              <a:rPr lang="en-US" altLang="en-US" dirty="0" smtClean="0"/>
            </a:br>
            <a:r>
              <a:rPr lang="en-US" altLang="en-US" dirty="0" smtClean="0"/>
              <a:t>Near and Long-term Plans</a:t>
            </a:r>
            <a:endParaRPr lang="en-US" altLang="en-US" dirty="0" smtClean="0">
              <a:latin typeface="Arial" charset="0"/>
              <a:cs typeface="Arial" charset="0"/>
            </a:endParaRPr>
          </a:p>
        </p:txBody>
      </p:sp>
      <p:sp>
        <p:nvSpPr>
          <p:cNvPr id="4" name="Text Placeholder 3"/>
          <p:cNvSpPr>
            <a:spLocks noGrp="1"/>
          </p:cNvSpPr>
          <p:nvPr>
            <p:ph type="body" sz="quarter" idx="10"/>
          </p:nvPr>
        </p:nvSpPr>
        <p:spPr/>
        <p:txBody>
          <a:bodyPr rtlCol="0">
            <a:normAutofit lnSpcReduction="10000"/>
          </a:bodyPr>
          <a:lstStyle/>
          <a:p>
            <a:pPr>
              <a:lnSpc>
                <a:spcPct val="85000"/>
              </a:lnSpc>
              <a:defRPr/>
            </a:pPr>
            <a:r>
              <a:rPr lang="en-US" dirty="0" smtClean="0"/>
              <a:t>NSTX-U Program Advisory Committee Meeting</a:t>
            </a:r>
          </a:p>
          <a:p>
            <a:pPr>
              <a:lnSpc>
                <a:spcPct val="85000"/>
              </a:lnSpc>
              <a:defRPr/>
            </a:pPr>
            <a:r>
              <a:rPr lang="en-US" dirty="0" smtClean="0"/>
              <a:t>Princeton Plasma Physics Laboratory, Princeton, NJ</a:t>
            </a:r>
          </a:p>
          <a:p>
            <a:pPr>
              <a:lnSpc>
                <a:spcPct val="85000"/>
              </a:lnSpc>
              <a:defRPr/>
            </a:pPr>
            <a:r>
              <a:rPr lang="en-US" dirty="0" smtClean="0"/>
              <a:t>January 9</a:t>
            </a:r>
            <a:r>
              <a:rPr lang="en-US" baseline="30000" dirty="0" smtClean="0"/>
              <a:t>th</a:t>
            </a:r>
            <a:r>
              <a:rPr lang="en-US" dirty="0" smtClean="0"/>
              <a:t>, 2018</a:t>
            </a:r>
            <a:endParaRPr lang="en-US" dirty="0"/>
          </a:p>
        </p:txBody>
      </p:sp>
      <p:pic>
        <p:nvPicPr>
          <p:cNvPr id="4101" name="Picture 4" descr="PPPL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50" y="4152902"/>
            <a:ext cx="144145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Positive NSTX results motivate near-term plan with Upward LITER in NSTX-U</a:t>
            </a:r>
            <a:endParaRPr lang="en-US" sz="2800" dirty="0"/>
          </a:p>
        </p:txBody>
      </p:sp>
      <p:sp>
        <p:nvSpPr>
          <p:cNvPr id="3" name="Content Placeholder 2"/>
          <p:cNvSpPr>
            <a:spLocks noGrp="1"/>
          </p:cNvSpPr>
          <p:nvPr>
            <p:ph idx="1"/>
          </p:nvPr>
        </p:nvSpPr>
        <p:spPr>
          <a:xfrm>
            <a:off x="76200" y="800100"/>
            <a:ext cx="5719118" cy="3600450"/>
          </a:xfrm>
        </p:spPr>
        <p:txBody>
          <a:bodyPr>
            <a:normAutofit fontScale="62500" lnSpcReduction="20000"/>
          </a:bodyPr>
          <a:lstStyle/>
          <a:p>
            <a:r>
              <a:rPr lang="en-US" dirty="0" smtClean="0"/>
              <a:t>Confinement improvement attributed </a:t>
            </a:r>
            <a:r>
              <a:rPr lang="en-US" dirty="0"/>
              <a:t>to reduced </a:t>
            </a:r>
            <a:r>
              <a:rPr lang="en-US" dirty="0" smtClean="0"/>
              <a:t>recycling</a:t>
            </a:r>
          </a:p>
          <a:p>
            <a:r>
              <a:rPr lang="en-US" dirty="0" smtClean="0"/>
              <a:t>Machines at PPPL </a:t>
            </a:r>
            <a:br>
              <a:rPr lang="en-US" dirty="0" smtClean="0"/>
            </a:br>
            <a:r>
              <a:rPr lang="en-US" dirty="0" smtClean="0"/>
              <a:t>showing benefits of </a:t>
            </a:r>
            <a:br>
              <a:rPr lang="en-US" dirty="0" smtClean="0"/>
            </a:br>
            <a:r>
              <a:rPr lang="en-US" dirty="0" smtClean="0"/>
              <a:t>lithium conditioning </a:t>
            </a:r>
            <a:br>
              <a:rPr lang="en-US" dirty="0" smtClean="0"/>
            </a:br>
            <a:r>
              <a:rPr lang="en-US" dirty="0" smtClean="0"/>
              <a:t>over </a:t>
            </a:r>
            <a:r>
              <a:rPr lang="en-US" i="1" dirty="0" smtClean="0"/>
              <a:t>increasing areas</a:t>
            </a:r>
          </a:p>
          <a:p>
            <a:pPr lvl="1"/>
            <a:r>
              <a:rPr lang="en-US" dirty="0" smtClean="0"/>
              <a:t>TFTR Li </a:t>
            </a:r>
            <a:br>
              <a:rPr lang="en-US" dirty="0" smtClean="0"/>
            </a:br>
            <a:r>
              <a:rPr lang="en-US" dirty="0" smtClean="0"/>
              <a:t>“super-shots”</a:t>
            </a:r>
          </a:p>
          <a:p>
            <a:pPr lvl="1"/>
            <a:r>
              <a:rPr lang="en-US" dirty="0" smtClean="0"/>
              <a:t>CDX-U, LTX</a:t>
            </a:r>
          </a:p>
          <a:p>
            <a:pPr lvl="1"/>
            <a:r>
              <a:rPr lang="en-US" b="1" dirty="0" err="1" smtClean="0">
                <a:solidFill>
                  <a:srgbClr val="FF0000"/>
                </a:solidFill>
              </a:rPr>
              <a:t>NSTX</a:t>
            </a:r>
            <a:r>
              <a:rPr lang="en-US" b="1" baseline="30000" dirty="0" err="1" smtClean="0">
                <a:solidFill>
                  <a:srgbClr val="FF0000"/>
                </a:solidFill>
              </a:rPr>
              <a:t>a</a:t>
            </a:r>
            <a:endParaRPr lang="en-US" b="1" baseline="30000" dirty="0" smtClean="0">
              <a:solidFill>
                <a:srgbClr val="FF0000"/>
              </a:solidFill>
            </a:endParaRPr>
          </a:p>
          <a:p>
            <a:r>
              <a:rPr lang="en-US" dirty="0" smtClean="0"/>
              <a:t>Others examining </a:t>
            </a:r>
            <a:br>
              <a:rPr lang="en-US" dirty="0" smtClean="0"/>
            </a:br>
            <a:r>
              <a:rPr lang="en-US" dirty="0" smtClean="0"/>
              <a:t>Li:</a:t>
            </a:r>
          </a:p>
          <a:p>
            <a:pPr lvl="1"/>
            <a:r>
              <a:rPr lang="en-US" dirty="0" smtClean="0"/>
              <a:t>FTU, T11-M, </a:t>
            </a:r>
            <a:br>
              <a:rPr lang="en-US" dirty="0" smtClean="0"/>
            </a:br>
            <a:r>
              <a:rPr lang="en-US" dirty="0" smtClean="0"/>
              <a:t>HT-7,EAST, DIII-D</a:t>
            </a:r>
          </a:p>
          <a:p>
            <a:pPr lvl="1"/>
            <a:r>
              <a:rPr lang="en-US" dirty="0" smtClean="0"/>
              <a:t>TJ-II, RFX</a:t>
            </a:r>
          </a:p>
          <a:p>
            <a:endParaRPr lang="en-US" dirty="0"/>
          </a:p>
        </p:txBody>
      </p:sp>
      <p:sp>
        <p:nvSpPr>
          <p:cNvPr id="7" name="TextBox 6"/>
          <p:cNvSpPr txBox="1"/>
          <p:nvPr/>
        </p:nvSpPr>
        <p:spPr>
          <a:xfrm>
            <a:off x="10162" y="4400550"/>
            <a:ext cx="2199448" cy="461665"/>
          </a:xfrm>
          <a:prstGeom prst="rect">
            <a:avLst/>
          </a:prstGeom>
          <a:noFill/>
        </p:spPr>
        <p:txBody>
          <a:bodyPr wrap="none" rtlCol="0">
            <a:spAutoFit/>
          </a:bodyPr>
          <a:lstStyle/>
          <a:p>
            <a:r>
              <a:rPr lang="en-US" sz="1200" baseline="30000" dirty="0" err="1" smtClean="0">
                <a:solidFill>
                  <a:schemeClr val="accent1"/>
                </a:solidFill>
              </a:rPr>
              <a:t>a</a:t>
            </a:r>
            <a:r>
              <a:rPr lang="en-US" sz="1200" dirty="0" err="1" smtClean="0">
                <a:solidFill>
                  <a:schemeClr val="accent1"/>
                </a:solidFill>
              </a:rPr>
              <a:t>R.</a:t>
            </a:r>
            <a:r>
              <a:rPr lang="en-US" sz="1200" dirty="0" smtClean="0">
                <a:solidFill>
                  <a:schemeClr val="accent1"/>
                </a:solidFill>
              </a:rPr>
              <a:t> </a:t>
            </a:r>
            <a:r>
              <a:rPr lang="en-US" sz="1200" dirty="0" err="1" smtClean="0">
                <a:solidFill>
                  <a:schemeClr val="accent1"/>
                </a:solidFill>
              </a:rPr>
              <a:t>Maingi</a:t>
            </a:r>
            <a:r>
              <a:rPr lang="en-US" sz="1200" dirty="0" smtClean="0">
                <a:solidFill>
                  <a:schemeClr val="accent1"/>
                </a:solidFill>
              </a:rPr>
              <a:t>, et al., </a:t>
            </a:r>
            <a:r>
              <a:rPr lang="en-US" sz="1200" i="1" dirty="0" smtClean="0">
                <a:solidFill>
                  <a:schemeClr val="accent1"/>
                </a:solidFill>
              </a:rPr>
              <a:t>Phys. Rev. </a:t>
            </a:r>
            <a:br>
              <a:rPr lang="en-US" sz="1200" i="1" dirty="0" smtClean="0">
                <a:solidFill>
                  <a:schemeClr val="accent1"/>
                </a:solidFill>
              </a:rPr>
            </a:br>
            <a:r>
              <a:rPr lang="en-US" sz="1200" i="1" dirty="0" smtClean="0">
                <a:solidFill>
                  <a:schemeClr val="accent1"/>
                </a:solidFill>
              </a:rPr>
              <a:t>Lett.</a:t>
            </a:r>
            <a:r>
              <a:rPr lang="en-US" sz="1200" dirty="0" smtClean="0">
                <a:solidFill>
                  <a:schemeClr val="accent1"/>
                </a:solidFill>
              </a:rPr>
              <a:t> </a:t>
            </a:r>
            <a:r>
              <a:rPr lang="en-US" sz="1200" b="1" dirty="0" smtClean="0">
                <a:solidFill>
                  <a:schemeClr val="accent1"/>
                </a:solidFill>
              </a:rPr>
              <a:t>107</a:t>
            </a:r>
            <a:r>
              <a:rPr lang="en-US" sz="1200" dirty="0" smtClean="0">
                <a:solidFill>
                  <a:schemeClr val="accent1"/>
                </a:solidFill>
              </a:rPr>
              <a:t> (2011) 145004.</a:t>
            </a:r>
            <a:endParaRPr lang="en-US" sz="1200" dirty="0">
              <a:solidFill>
                <a:schemeClr val="accent1"/>
              </a:solidFill>
            </a:endParaRPr>
          </a:p>
        </p:txBody>
      </p:sp>
      <p:sp>
        <p:nvSpPr>
          <p:cNvPr id="8" name="Right Arrow 7"/>
          <p:cNvSpPr/>
          <p:nvPr/>
        </p:nvSpPr>
        <p:spPr>
          <a:xfrm>
            <a:off x="1371600" y="2820814"/>
            <a:ext cx="1447800" cy="284341"/>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p:nvPr/>
        </p:nvPicPr>
        <p:blipFill rotWithShape="1">
          <a:blip r:embed="rId3" cstate="print">
            <a:extLst>
              <a:ext uri="{28A0092B-C50C-407E-A947-70E740481C1C}">
                <a14:useLocalDpi xmlns:a14="http://schemas.microsoft.com/office/drawing/2010/main" val="0"/>
              </a:ext>
            </a:extLst>
          </a:blip>
          <a:srcRect l="6449" t="6352" r="2961" b="6618"/>
          <a:stretch/>
        </p:blipFill>
        <p:spPr bwMode="auto">
          <a:xfrm>
            <a:off x="2209800" y="3454099"/>
            <a:ext cx="2286000" cy="1352108"/>
          </a:xfrm>
          <a:prstGeom prst="rect">
            <a:avLst/>
          </a:prstGeom>
          <a:noFill/>
          <a:ln>
            <a:noFill/>
          </a:ln>
          <a:extLst/>
        </p:spPr>
      </p:pic>
      <p:pic>
        <p:nvPicPr>
          <p:cNvPr id="10" name="Picture 9"/>
          <p:cNvPicPr/>
          <p:nvPr/>
        </p:nvPicPr>
        <p:blipFill rotWithShape="1">
          <a:blip r:embed="rId4" cstate="print">
            <a:extLst>
              <a:ext uri="{28A0092B-C50C-407E-A947-70E740481C1C}">
                <a14:useLocalDpi xmlns:a14="http://schemas.microsoft.com/office/drawing/2010/main" val="0"/>
              </a:ext>
            </a:extLst>
          </a:blip>
          <a:srcRect r="54810"/>
          <a:stretch/>
        </p:blipFill>
        <p:spPr bwMode="auto">
          <a:xfrm>
            <a:off x="4546718" y="3638555"/>
            <a:ext cx="1318054" cy="1143005"/>
          </a:xfrm>
          <a:prstGeom prst="rect">
            <a:avLst/>
          </a:prstGeom>
          <a:noFill/>
        </p:spPr>
      </p:pic>
      <p:pic>
        <p:nvPicPr>
          <p:cNvPr id="6" name="Picture 4"/>
          <p:cNvPicPr>
            <a:picLocks noChangeAspect="1"/>
          </p:cNvPicPr>
          <p:nvPr/>
        </p:nvPicPr>
        <p:blipFill>
          <a:blip r:embed="rId5">
            <a:lum/>
            <a:alphaModFix/>
          </a:blip>
          <a:srcRect/>
          <a:stretch>
            <a:fillRect/>
          </a:stretch>
        </p:blipFill>
        <p:spPr>
          <a:xfrm>
            <a:off x="2971800" y="1123952"/>
            <a:ext cx="2971800" cy="2149947"/>
          </a:xfrm>
          <a:prstGeom prst="rect">
            <a:avLst/>
          </a:prstGeom>
          <a:noFill/>
          <a:ln>
            <a:noFill/>
          </a:ln>
        </p:spPr>
      </p:pic>
      <p:sp>
        <p:nvSpPr>
          <p:cNvPr id="11" name="TextBox 10"/>
          <p:cNvSpPr txBox="1"/>
          <p:nvPr/>
        </p:nvSpPr>
        <p:spPr>
          <a:xfrm>
            <a:off x="2218267" y="4496384"/>
            <a:ext cx="1574918" cy="276999"/>
          </a:xfrm>
          <a:prstGeom prst="rect">
            <a:avLst/>
          </a:prstGeom>
          <a:solidFill>
            <a:schemeClr val="bg1"/>
          </a:solidFill>
        </p:spPr>
        <p:txBody>
          <a:bodyPr wrap="none" rtlCol="0">
            <a:spAutoFit/>
          </a:bodyPr>
          <a:lstStyle/>
          <a:p>
            <a:r>
              <a:rPr lang="en-US" sz="1200" dirty="0" err="1" smtClean="0">
                <a:solidFill>
                  <a:schemeClr val="accent1"/>
                </a:solidFill>
              </a:rPr>
              <a:t>Cai</a:t>
            </a:r>
            <a:r>
              <a:rPr lang="en-US" sz="1200" dirty="0" smtClean="0">
                <a:solidFill>
                  <a:schemeClr val="accent1"/>
                </a:solidFill>
              </a:rPr>
              <a:t>, 2017 IEEE TPS</a:t>
            </a:r>
            <a:endParaRPr lang="en-US" sz="1200" dirty="0">
              <a:solidFill>
                <a:schemeClr val="accent1"/>
              </a:solidFill>
            </a:endParaRPr>
          </a:p>
        </p:txBody>
      </p:sp>
      <p:sp>
        <p:nvSpPr>
          <p:cNvPr id="12" name="TextBox 11"/>
          <p:cNvSpPr txBox="1"/>
          <p:nvPr/>
        </p:nvSpPr>
        <p:spPr>
          <a:xfrm>
            <a:off x="2414462" y="3282950"/>
            <a:ext cx="3275256" cy="369332"/>
          </a:xfrm>
          <a:prstGeom prst="rect">
            <a:avLst/>
          </a:prstGeom>
          <a:solidFill>
            <a:schemeClr val="bg1">
              <a:lumMod val="85000"/>
            </a:schemeClr>
          </a:solidFill>
          <a:ln w="38100">
            <a:solidFill>
              <a:schemeClr val="tx1"/>
            </a:solidFill>
          </a:ln>
        </p:spPr>
        <p:txBody>
          <a:bodyPr wrap="none" rtlCol="0">
            <a:spAutoFit/>
          </a:bodyPr>
          <a:lstStyle/>
          <a:p>
            <a:r>
              <a:rPr lang="en-US" b="1" dirty="0" smtClean="0"/>
              <a:t>Upward LITER Development</a:t>
            </a:r>
            <a:endParaRPr lang="en-US" b="1" dirty="0"/>
          </a:p>
        </p:txBody>
      </p:sp>
      <p:pic>
        <p:nvPicPr>
          <p:cNvPr id="14"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51260" y="1201743"/>
            <a:ext cx="2925762" cy="365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6324600" y="903817"/>
            <a:ext cx="2377574" cy="369332"/>
          </a:xfrm>
          <a:prstGeom prst="rect">
            <a:avLst/>
          </a:prstGeom>
          <a:noFill/>
        </p:spPr>
        <p:txBody>
          <a:bodyPr wrap="none" rtlCol="0">
            <a:spAutoFit/>
          </a:bodyPr>
          <a:lstStyle/>
          <a:p>
            <a:r>
              <a:rPr lang="en-US" b="1" dirty="0" smtClean="0"/>
              <a:t>NSTX Configuration</a:t>
            </a:r>
            <a:endParaRPr lang="en-US" b="1" dirty="0"/>
          </a:p>
        </p:txBody>
      </p:sp>
      <p:sp>
        <p:nvSpPr>
          <p:cNvPr id="4" name="TextBox 3"/>
          <p:cNvSpPr txBox="1"/>
          <p:nvPr/>
        </p:nvSpPr>
        <p:spPr>
          <a:xfrm>
            <a:off x="3429000" y="1161019"/>
            <a:ext cx="800219" cy="369332"/>
          </a:xfrm>
          <a:prstGeom prst="rect">
            <a:avLst/>
          </a:prstGeom>
          <a:solidFill>
            <a:schemeClr val="bg1"/>
          </a:solidFill>
          <a:ln w="38100">
            <a:solidFill>
              <a:schemeClr val="tx1"/>
            </a:solidFill>
          </a:ln>
        </p:spPr>
        <p:txBody>
          <a:bodyPr wrap="none" rtlCol="0">
            <a:spAutoFit/>
          </a:bodyPr>
          <a:lstStyle/>
          <a:p>
            <a:r>
              <a:rPr lang="en-US" dirty="0" smtClean="0"/>
              <a:t>NSTX</a:t>
            </a:r>
            <a:endParaRPr lang="en-US" dirty="0"/>
          </a:p>
        </p:txBody>
      </p:sp>
    </p:spTree>
    <p:extLst>
      <p:ext uri="{BB962C8B-B14F-4D97-AF65-F5344CB8AC3E}">
        <p14:creationId xmlns:p14="http://schemas.microsoft.com/office/powerpoint/2010/main" val="70463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fontScale="70000" lnSpcReduction="20000"/>
          </a:bodyPr>
          <a:lstStyle/>
          <a:p>
            <a:r>
              <a:rPr lang="en-US" dirty="0" smtClean="0"/>
              <a:t>NSTX and NSTX-U has emphasized surface science understanding of plasma-material </a:t>
            </a:r>
            <a:r>
              <a:rPr lang="en-US" dirty="0"/>
              <a:t>interface </a:t>
            </a:r>
            <a:r>
              <a:rPr lang="en-US" dirty="0">
                <a:solidFill>
                  <a:srgbClr val="FF0000"/>
                </a:solidFill>
              </a:rPr>
              <a:t>(PRD-C,D)</a:t>
            </a:r>
            <a:endParaRPr lang="en-US" dirty="0" smtClean="0">
              <a:solidFill>
                <a:srgbClr val="FF0000"/>
              </a:solidFill>
            </a:endParaRPr>
          </a:p>
          <a:p>
            <a:pPr lvl="1"/>
            <a:r>
              <a:rPr lang="en-US" dirty="0" smtClean="0"/>
              <a:t>MAPP deployed in 2016: year 1 capability</a:t>
            </a:r>
          </a:p>
          <a:p>
            <a:pPr lvl="1"/>
            <a:r>
              <a:rPr lang="en-US" dirty="0" smtClean="0"/>
              <a:t>Studying impact of materials on plasma and vice-versa essential to whole-device modeling of material evolution</a:t>
            </a:r>
          </a:p>
          <a:p>
            <a:endParaRPr lang="en-US" dirty="0" smtClean="0"/>
          </a:p>
          <a:p>
            <a:r>
              <a:rPr lang="en-US" dirty="0" smtClean="0"/>
              <a:t>A liquid metal-capable NSTX-U would enable high-Z vs. lithium comparison studies in a high-power device </a:t>
            </a:r>
            <a:r>
              <a:rPr lang="en-US" dirty="0" smtClean="0">
                <a:solidFill>
                  <a:srgbClr val="FF0000"/>
                </a:solidFill>
              </a:rPr>
              <a:t>(PRD-A,B,C,E)</a:t>
            </a:r>
          </a:p>
          <a:p>
            <a:pPr lvl="1"/>
            <a:r>
              <a:rPr lang="en-US" dirty="0" smtClean="0"/>
              <a:t>Extend LTX-beta studies</a:t>
            </a:r>
          </a:p>
          <a:p>
            <a:pPr lvl="1"/>
            <a:r>
              <a:rPr lang="en-US" dirty="0" smtClean="0"/>
              <a:t>Builds on and complements</a:t>
            </a:r>
            <a:r>
              <a:rPr lang="en-US" dirty="0" smtClean="0"/>
              <a:t> </a:t>
            </a:r>
            <a:r>
              <a:rPr lang="en-US" dirty="0" smtClean="0"/>
              <a:t>continuing studies in </a:t>
            </a:r>
            <a:r>
              <a:rPr lang="en-US" dirty="0" smtClean="0"/>
              <a:t>higher A </a:t>
            </a:r>
            <a:r>
              <a:rPr lang="en-US" dirty="0" smtClean="0"/>
              <a:t>devices </a:t>
            </a:r>
            <a:r>
              <a:rPr lang="en-US" dirty="0" smtClean="0"/>
              <a:t>like EAST</a:t>
            </a:r>
          </a:p>
          <a:p>
            <a:endParaRPr lang="en-US" dirty="0" smtClean="0"/>
          </a:p>
          <a:p>
            <a:r>
              <a:rPr lang="en-US" dirty="0" smtClean="0"/>
              <a:t>Heating power available to NSTX-U enables testing of liquid concepts to extreme power levels </a:t>
            </a:r>
            <a:r>
              <a:rPr lang="en-US" dirty="0" smtClean="0">
                <a:solidFill>
                  <a:srgbClr val="FF0000"/>
                </a:solidFill>
              </a:rPr>
              <a:t>(PRD-A, B, C, E)</a:t>
            </a:r>
          </a:p>
          <a:p>
            <a:pPr lvl="1"/>
            <a:r>
              <a:rPr lang="en-US" dirty="0" smtClean="0"/>
              <a:t>Potentially critical to ST line</a:t>
            </a:r>
          </a:p>
          <a:p>
            <a:pPr lvl="1"/>
            <a:r>
              <a:rPr lang="en-US" dirty="0" smtClean="0"/>
              <a:t>Potentially critical to economical fusion energy concepts</a:t>
            </a:r>
            <a:endParaRPr lang="en-US" dirty="0"/>
          </a:p>
        </p:txBody>
      </p:sp>
      <p:sp>
        <p:nvSpPr>
          <p:cNvPr id="2" name="Title 1"/>
          <p:cNvSpPr>
            <a:spLocks noGrp="1"/>
          </p:cNvSpPr>
          <p:nvPr>
            <p:ph type="title"/>
          </p:nvPr>
        </p:nvSpPr>
        <p:spPr/>
        <p:txBody>
          <a:bodyPr/>
          <a:lstStyle/>
          <a:p>
            <a:r>
              <a:rPr lang="en-US" sz="2800" dirty="0" smtClean="0"/>
              <a:t>High-Z + Li NSTX-U would advance multiple Priority Research Directions simultaneously in unique ST facility</a:t>
            </a:r>
            <a:endParaRPr lang="en-US" sz="2800" dirty="0"/>
          </a:p>
        </p:txBody>
      </p:sp>
    </p:spTree>
    <p:extLst>
      <p:ext uri="{BB962C8B-B14F-4D97-AF65-F5344CB8AC3E}">
        <p14:creationId xmlns:p14="http://schemas.microsoft.com/office/powerpoint/2010/main" val="832007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914" name="Straight Connector 10"/>
          <p:cNvCxnSpPr>
            <a:cxnSpLocks noChangeShapeType="1"/>
          </p:cNvCxnSpPr>
          <p:nvPr/>
        </p:nvCxnSpPr>
        <p:spPr bwMode="auto">
          <a:xfrm>
            <a:off x="0" y="0"/>
            <a:ext cx="914400" cy="0"/>
          </a:xfrm>
          <a:prstGeom prst="line">
            <a:avLst/>
          </a:prstGeom>
          <a:noFill/>
          <a:ln w="0">
            <a:solidFill>
              <a:srgbClr val="FBFFFF"/>
            </a:solidFill>
            <a:round/>
            <a:headEnd/>
            <a:tailEnd/>
          </a:ln>
        </p:spPr>
      </p:cxnSp>
      <p:cxnSp>
        <p:nvCxnSpPr>
          <p:cNvPr id="38915" name="Straight Connector 5"/>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32772" name="Rectangle 2"/>
          <p:cNvSpPr>
            <a:spLocks noGrp="1" noChangeArrowheads="1"/>
          </p:cNvSpPr>
          <p:nvPr>
            <p:ph type="title"/>
          </p:nvPr>
        </p:nvSpPr>
        <p:spPr/>
        <p:txBody>
          <a:bodyPr/>
          <a:lstStyle/>
          <a:p>
            <a:r>
              <a:rPr lang="en-US" sz="2400" b="1" dirty="0" smtClean="0"/>
              <a:t>One possible </a:t>
            </a:r>
            <a:r>
              <a:rPr lang="en-US" sz="2400" b="1" dirty="0" smtClean="0"/>
              <a:t>progression:</a:t>
            </a:r>
            <a:r>
              <a:rPr lang="en-US" sz="2400" dirty="0" smtClean="0"/>
              <a:t> staged </a:t>
            </a:r>
            <a:r>
              <a:rPr lang="en-US" sz="2400" dirty="0"/>
              <a:t>conversion </a:t>
            </a:r>
            <a:r>
              <a:rPr lang="en-US" sz="2400" dirty="0" smtClean="0"/>
              <a:t>to mitigate </a:t>
            </a:r>
            <a:r>
              <a:rPr lang="en-US" sz="2400" dirty="0"/>
              <a:t>risk </a:t>
            </a:r>
            <a:r>
              <a:rPr lang="en-US" sz="2400" dirty="0" smtClean="0"/>
              <a:t>while enabling integrated performance assessment of the ST</a:t>
            </a:r>
            <a:endParaRPr lang="en-US" sz="2400" dirty="0" smtClean="0">
              <a:ea typeface="ＭＳ Ｐゴシック" pitchFamily="1" charset="-128"/>
            </a:endParaRPr>
          </a:p>
        </p:txBody>
      </p:sp>
      <p:cxnSp>
        <p:nvCxnSpPr>
          <p:cNvPr id="38917" name="Straight Connector 6"/>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38918" name="Straight Connector 7"/>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38919" name="Straight Connector 8"/>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38920" name="Straight Connector 9"/>
          <p:cNvCxnSpPr>
            <a:cxnSpLocks noChangeShapeType="1"/>
          </p:cNvCxnSpPr>
          <p:nvPr/>
        </p:nvCxnSpPr>
        <p:spPr bwMode="auto">
          <a:xfrm>
            <a:off x="0" y="0"/>
            <a:ext cx="0" cy="342900"/>
          </a:xfrm>
          <a:prstGeom prst="line">
            <a:avLst/>
          </a:prstGeom>
          <a:noFill/>
          <a:ln w="0">
            <a:solidFill>
              <a:srgbClr val="FDFFFF"/>
            </a:solidFill>
            <a:round/>
            <a:headEnd/>
            <a:tailEnd/>
          </a:ln>
        </p:spPr>
      </p:cxnSp>
      <p:grpSp>
        <p:nvGrpSpPr>
          <p:cNvPr id="2" name="Group 545"/>
          <p:cNvGrpSpPr>
            <a:grpSpLocks/>
          </p:cNvGrpSpPr>
          <p:nvPr/>
        </p:nvGrpSpPr>
        <p:grpSpPr bwMode="auto">
          <a:xfrm>
            <a:off x="720714" y="2136219"/>
            <a:ext cx="1063625" cy="2368665"/>
            <a:chOff x="334963" y="2170113"/>
            <a:chExt cx="1270000" cy="3387725"/>
          </a:xfrm>
        </p:grpSpPr>
        <p:cxnSp>
          <p:nvCxnSpPr>
            <p:cNvPr id="675" name="Straight Connector 674"/>
            <p:cNvCxnSpPr/>
            <p:nvPr/>
          </p:nvCxnSpPr>
          <p:spPr>
            <a:xfrm>
              <a:off x="334963" y="2787650"/>
              <a:ext cx="0" cy="212566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p:cNvCxnSpPr/>
            <p:nvPr/>
          </p:nvCxnSpPr>
          <p:spPr>
            <a:xfrm flipV="1">
              <a:off x="334963" y="2513013"/>
              <a:ext cx="123825" cy="27463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p:cNvCxnSpPr/>
            <p:nvPr/>
          </p:nvCxnSpPr>
          <p:spPr>
            <a:xfrm>
              <a:off x="334963" y="4913313"/>
              <a:ext cx="123825" cy="27463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p:cNvCxnSpPr/>
            <p:nvPr/>
          </p:nvCxnSpPr>
          <p:spPr>
            <a:xfrm flipV="1">
              <a:off x="454026" y="2170113"/>
              <a:ext cx="0" cy="3429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9" name="Straight Connector 678"/>
            <p:cNvCxnSpPr/>
            <p:nvPr/>
          </p:nvCxnSpPr>
          <p:spPr>
            <a:xfrm flipH="1">
              <a:off x="473076" y="2170113"/>
              <a:ext cx="1365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0" name="Straight Connector 679"/>
            <p:cNvCxnSpPr/>
            <p:nvPr/>
          </p:nvCxnSpPr>
          <p:spPr>
            <a:xfrm flipH="1">
              <a:off x="473076" y="5553075"/>
              <a:ext cx="1365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1" name="Straight Connector 680"/>
            <p:cNvCxnSpPr/>
            <p:nvPr/>
          </p:nvCxnSpPr>
          <p:spPr>
            <a:xfrm flipV="1">
              <a:off x="454026" y="5187950"/>
              <a:ext cx="0" cy="3698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2" name="Straight Connector 681"/>
            <p:cNvCxnSpPr/>
            <p:nvPr/>
          </p:nvCxnSpPr>
          <p:spPr>
            <a:xfrm flipH="1" flipV="1">
              <a:off x="658813" y="2170113"/>
              <a:ext cx="395288" cy="1651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p:cNvCxnSpPr/>
            <p:nvPr/>
          </p:nvCxnSpPr>
          <p:spPr>
            <a:xfrm flipH="1" flipV="1">
              <a:off x="1089026" y="2376488"/>
              <a:ext cx="274637" cy="41116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4" name="Straight Connector 683"/>
            <p:cNvCxnSpPr/>
            <p:nvPr/>
          </p:nvCxnSpPr>
          <p:spPr>
            <a:xfrm flipH="1" flipV="1">
              <a:off x="1363663" y="2811463"/>
              <a:ext cx="157163" cy="4810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p:cNvCxnSpPr/>
            <p:nvPr/>
          </p:nvCxnSpPr>
          <p:spPr>
            <a:xfrm flipH="1" flipV="1">
              <a:off x="1522413" y="3336925"/>
              <a:ext cx="82550" cy="479425"/>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p:cNvCxnSpPr/>
            <p:nvPr/>
          </p:nvCxnSpPr>
          <p:spPr>
            <a:xfrm rot="10800000" flipV="1">
              <a:off x="658813" y="5365750"/>
              <a:ext cx="395288" cy="1651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p:cNvCxnSpPr/>
            <p:nvPr/>
          </p:nvCxnSpPr>
          <p:spPr>
            <a:xfrm rot="10800000" flipV="1">
              <a:off x="1089026" y="4913313"/>
              <a:ext cx="274637" cy="41116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p:cNvCxnSpPr/>
            <p:nvPr/>
          </p:nvCxnSpPr>
          <p:spPr>
            <a:xfrm rot="10800000" flipV="1">
              <a:off x="1363663" y="4408488"/>
              <a:ext cx="157163" cy="48101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p:cNvCxnSpPr/>
            <p:nvPr/>
          </p:nvCxnSpPr>
          <p:spPr>
            <a:xfrm rot="10800000" flipV="1">
              <a:off x="1522413" y="3884613"/>
              <a:ext cx="82550" cy="48101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 name="Group 546"/>
          <p:cNvGrpSpPr>
            <a:grpSpLocks/>
          </p:cNvGrpSpPr>
          <p:nvPr/>
        </p:nvGrpSpPr>
        <p:grpSpPr bwMode="auto">
          <a:xfrm>
            <a:off x="2803514" y="2100753"/>
            <a:ext cx="1063625" cy="2371994"/>
            <a:chOff x="1773378" y="2703574"/>
            <a:chExt cx="1270102" cy="3392425"/>
          </a:xfrm>
        </p:grpSpPr>
        <p:grpSp>
          <p:nvGrpSpPr>
            <p:cNvPr id="4" name="Group 657"/>
            <p:cNvGrpSpPr>
              <a:grpSpLocks/>
            </p:cNvGrpSpPr>
            <p:nvPr/>
          </p:nvGrpSpPr>
          <p:grpSpPr bwMode="auto">
            <a:xfrm flipV="1">
              <a:off x="1773378" y="2703574"/>
              <a:ext cx="1270102" cy="3392425"/>
              <a:chOff x="1775460" y="1981200"/>
              <a:chExt cx="1270102" cy="3387852"/>
            </a:xfrm>
          </p:grpSpPr>
          <p:cxnSp>
            <p:nvCxnSpPr>
              <p:cNvPr id="660" name="Straight Connector 659"/>
              <p:cNvCxnSpPr/>
              <p:nvPr/>
            </p:nvCxnSpPr>
            <p:spPr>
              <a:xfrm>
                <a:off x="1775460" y="2599479"/>
                <a:ext cx="0" cy="212434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p:cNvCxnSpPr/>
              <p:nvPr/>
            </p:nvCxnSpPr>
            <p:spPr>
              <a:xfrm flipV="1">
                <a:off x="1775460" y="2323632"/>
                <a:ext cx="123835" cy="27584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p:cNvCxnSpPr/>
              <p:nvPr/>
            </p:nvCxnSpPr>
            <p:spPr>
              <a:xfrm>
                <a:off x="1775460" y="4723823"/>
                <a:ext cx="123835" cy="27584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p:cNvCxnSpPr/>
              <p:nvPr/>
            </p:nvCxnSpPr>
            <p:spPr>
              <a:xfrm flipV="1">
                <a:off x="1892944" y="1981200"/>
                <a:ext cx="0" cy="34243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p:cNvCxnSpPr/>
              <p:nvPr/>
            </p:nvCxnSpPr>
            <p:spPr>
              <a:xfrm flipH="1">
                <a:off x="1911996" y="1981200"/>
                <a:ext cx="13812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5" name="Straight Connector 664"/>
              <p:cNvCxnSpPr/>
              <p:nvPr/>
            </p:nvCxnSpPr>
            <p:spPr>
              <a:xfrm flipH="1">
                <a:off x="1911996" y="5364297"/>
                <a:ext cx="13812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6" name="Straight Connector 665"/>
              <p:cNvCxnSpPr/>
              <p:nvPr/>
            </p:nvCxnSpPr>
            <p:spPr>
              <a:xfrm flipV="1">
                <a:off x="1892944" y="4999670"/>
                <a:ext cx="0" cy="36938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p:cNvCxnSpPr/>
              <p:nvPr/>
            </p:nvCxnSpPr>
            <p:spPr>
              <a:xfrm flipH="1" flipV="1">
                <a:off x="2105687" y="1981200"/>
                <a:ext cx="395320" cy="16487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p:cNvCxnSpPr>
                <a:cxnSpLocks noChangeAspect="1"/>
              </p:cNvCxnSpPr>
              <p:nvPr/>
            </p:nvCxnSpPr>
            <p:spPr>
              <a:xfrm flipH="1" flipV="1">
                <a:off x="2529584" y="2187293"/>
                <a:ext cx="247670" cy="37096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p:cNvCxnSpPr/>
              <p:nvPr/>
            </p:nvCxnSpPr>
            <p:spPr>
              <a:xfrm flipH="1" flipV="1">
                <a:off x="2804243" y="2623259"/>
                <a:ext cx="155587" cy="48035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p:cNvCxnSpPr/>
              <p:nvPr/>
            </p:nvCxnSpPr>
            <p:spPr>
              <a:xfrm flipH="1" flipV="1">
                <a:off x="2963005" y="3146418"/>
                <a:ext cx="82557" cy="480356"/>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p:cNvCxnSpPr/>
              <p:nvPr/>
            </p:nvCxnSpPr>
            <p:spPr>
              <a:xfrm rot="10800000" flipV="1">
                <a:off x="2099336" y="5177227"/>
                <a:ext cx="395320" cy="16487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p:cNvCxnSpPr/>
              <p:nvPr/>
            </p:nvCxnSpPr>
            <p:spPr>
              <a:xfrm rot="10800000" flipV="1">
                <a:off x="2529584" y="4723823"/>
                <a:ext cx="274659" cy="41218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p:cNvCxnSpPr/>
              <p:nvPr/>
            </p:nvCxnSpPr>
            <p:spPr>
              <a:xfrm rot="10800000" flipV="1">
                <a:off x="2804243" y="4219687"/>
                <a:ext cx="155587" cy="47877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p:cNvCxnSpPr/>
              <p:nvPr/>
            </p:nvCxnSpPr>
            <p:spPr>
              <a:xfrm rot="10800000" flipV="1">
                <a:off x="2963005" y="3696528"/>
                <a:ext cx="82557" cy="47877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grpSp>
        <p:cxnSp>
          <p:nvCxnSpPr>
            <p:cNvPr id="659" name="Straight Connector 658"/>
            <p:cNvCxnSpPr>
              <a:cxnSpLocks noChangeAspect="1"/>
            </p:cNvCxnSpPr>
            <p:nvPr/>
          </p:nvCxnSpPr>
          <p:spPr bwMode="auto">
            <a:xfrm rot="480000" flipH="1">
              <a:off x="2276656" y="5964239"/>
              <a:ext cx="119072" cy="6984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8933" name="TextBox 556"/>
          <p:cNvSpPr txBox="1">
            <a:spLocks noChangeArrowheads="1"/>
          </p:cNvSpPr>
          <p:nvPr/>
        </p:nvSpPr>
        <p:spPr bwMode="auto">
          <a:xfrm>
            <a:off x="2819400" y="2647950"/>
            <a:ext cx="850900" cy="1323439"/>
          </a:xfrm>
          <a:prstGeom prst="rect">
            <a:avLst/>
          </a:prstGeom>
          <a:noFill/>
          <a:ln w="9525">
            <a:noFill/>
            <a:miter lim="800000"/>
            <a:headEnd/>
            <a:tailEnd/>
          </a:ln>
        </p:spPr>
        <p:txBody>
          <a:bodyPr wrap="square">
            <a:spAutoFit/>
          </a:bodyPr>
          <a:lstStyle/>
          <a:p>
            <a:pPr algn="ctr">
              <a:lnSpc>
                <a:spcPct val="80000"/>
              </a:lnSpc>
              <a:spcBef>
                <a:spcPct val="0"/>
              </a:spcBef>
              <a:buFontTx/>
              <a:buNone/>
            </a:pPr>
            <a:r>
              <a:rPr lang="en-US" sz="2000" b="1" i="0" dirty="0">
                <a:solidFill>
                  <a:schemeClr val="tx1"/>
                </a:solidFill>
                <a:latin typeface="Arial Narrow" pitchFamily="1" charset="0"/>
                <a:cs typeface="Arial" charset="0"/>
              </a:rPr>
              <a:t>Lower</a:t>
            </a:r>
          </a:p>
          <a:p>
            <a:pPr algn="ctr">
              <a:lnSpc>
                <a:spcPct val="80000"/>
              </a:lnSpc>
              <a:spcBef>
                <a:spcPct val="0"/>
              </a:spcBef>
              <a:buFontTx/>
              <a:buNone/>
            </a:pPr>
            <a:r>
              <a:rPr lang="en-US" sz="2000" b="1" i="0" dirty="0">
                <a:solidFill>
                  <a:schemeClr val="tx1"/>
                </a:solidFill>
                <a:latin typeface="Arial Narrow" pitchFamily="1" charset="0"/>
                <a:cs typeface="Arial" charset="0"/>
              </a:rPr>
              <a:t>OBD </a:t>
            </a:r>
          </a:p>
          <a:p>
            <a:pPr algn="ctr">
              <a:lnSpc>
                <a:spcPct val="80000"/>
              </a:lnSpc>
              <a:spcBef>
                <a:spcPct val="0"/>
              </a:spcBef>
              <a:buFontTx/>
              <a:buNone/>
            </a:pPr>
            <a:r>
              <a:rPr lang="en-US" sz="2000" b="1" i="0" dirty="0">
                <a:solidFill>
                  <a:schemeClr val="tx1"/>
                </a:solidFill>
                <a:latin typeface="Arial Narrow" pitchFamily="1" charset="0"/>
                <a:cs typeface="Arial" charset="0"/>
              </a:rPr>
              <a:t>high-Z row of tiles</a:t>
            </a:r>
          </a:p>
        </p:txBody>
      </p:sp>
      <p:sp>
        <p:nvSpPr>
          <p:cNvPr id="558" name="Rectangle 557"/>
          <p:cNvSpPr>
            <a:spLocks noChangeArrowheads="1"/>
          </p:cNvSpPr>
          <p:nvPr/>
        </p:nvSpPr>
        <p:spPr bwMode="auto">
          <a:xfrm>
            <a:off x="667601" y="2602290"/>
            <a:ext cx="1034199" cy="1274195"/>
          </a:xfrm>
          <a:prstGeom prst="rect">
            <a:avLst/>
          </a:prstGeom>
          <a:noFill/>
          <a:ln w="9525">
            <a:noFill/>
            <a:miter lim="800000"/>
            <a:headEnd/>
            <a:tailEnd/>
          </a:ln>
        </p:spPr>
        <p:txBody>
          <a:bodyPr wrap="square">
            <a:spAutoFit/>
          </a:bodyPr>
          <a:lstStyle/>
          <a:p>
            <a:pPr algn="ctr">
              <a:lnSpc>
                <a:spcPct val="80000"/>
              </a:lnSpc>
              <a:spcBef>
                <a:spcPct val="0"/>
              </a:spcBef>
              <a:buFontTx/>
              <a:buNone/>
            </a:pPr>
            <a:r>
              <a:rPr lang="en-US" sz="2400" b="1" i="0" dirty="0">
                <a:solidFill>
                  <a:schemeClr val="tx1"/>
                </a:solidFill>
                <a:latin typeface="Arial Narrow" pitchFamily="1" charset="0"/>
              </a:rPr>
              <a:t>C</a:t>
            </a:r>
          </a:p>
          <a:p>
            <a:pPr algn="ctr">
              <a:lnSpc>
                <a:spcPct val="80000"/>
              </a:lnSpc>
              <a:spcBef>
                <a:spcPct val="0"/>
              </a:spcBef>
              <a:buFontTx/>
              <a:buNone/>
            </a:pPr>
            <a:r>
              <a:rPr lang="en-US" sz="2400" b="1" i="0" dirty="0">
                <a:solidFill>
                  <a:srgbClr val="00B0F0"/>
                </a:solidFill>
                <a:latin typeface="Arial Narrow" pitchFamily="1" charset="0"/>
              </a:rPr>
              <a:t>BN</a:t>
            </a:r>
          </a:p>
          <a:p>
            <a:pPr algn="ctr">
              <a:lnSpc>
                <a:spcPct val="80000"/>
              </a:lnSpc>
              <a:spcBef>
                <a:spcPct val="0"/>
              </a:spcBef>
              <a:buFontTx/>
              <a:buNone/>
            </a:pPr>
            <a:r>
              <a:rPr lang="en-US" sz="2400" b="1" i="0" dirty="0">
                <a:solidFill>
                  <a:srgbClr val="FF0000"/>
                </a:solidFill>
                <a:latin typeface="Arial Narrow" pitchFamily="1" charset="0"/>
              </a:rPr>
              <a:t>Li</a:t>
            </a:r>
          </a:p>
          <a:p>
            <a:pPr algn="ctr">
              <a:lnSpc>
                <a:spcPct val="80000"/>
              </a:lnSpc>
              <a:spcBef>
                <a:spcPct val="0"/>
              </a:spcBef>
              <a:buFontTx/>
              <a:buNone/>
            </a:pPr>
            <a:r>
              <a:rPr lang="en-US" sz="2400" b="1" i="0" dirty="0">
                <a:solidFill>
                  <a:srgbClr val="BFBFBF"/>
                </a:solidFill>
                <a:latin typeface="Arial Narrow" pitchFamily="1" charset="0"/>
              </a:rPr>
              <a:t>High-Z</a:t>
            </a:r>
          </a:p>
        </p:txBody>
      </p:sp>
      <p:sp>
        <p:nvSpPr>
          <p:cNvPr id="38937" name="TextBox 560"/>
          <p:cNvSpPr txBox="1">
            <a:spLocks noChangeArrowheads="1"/>
          </p:cNvSpPr>
          <p:nvPr/>
        </p:nvSpPr>
        <p:spPr bwMode="auto">
          <a:xfrm>
            <a:off x="624595" y="4552950"/>
            <a:ext cx="3185405" cy="400110"/>
          </a:xfrm>
          <a:prstGeom prst="rect">
            <a:avLst/>
          </a:prstGeom>
          <a:noFill/>
          <a:ln w="9525">
            <a:noFill/>
            <a:miter lim="800000"/>
            <a:headEnd/>
            <a:tailEnd/>
          </a:ln>
        </p:spPr>
        <p:txBody>
          <a:bodyPr wrap="square">
            <a:spAutoFit/>
          </a:bodyPr>
          <a:lstStyle/>
          <a:p>
            <a:pPr>
              <a:spcBef>
                <a:spcPct val="0"/>
              </a:spcBef>
              <a:buFontTx/>
              <a:buNone/>
            </a:pPr>
            <a:r>
              <a:rPr lang="en-US" sz="2000" b="1" dirty="0" smtClean="0">
                <a:solidFill>
                  <a:srgbClr val="FF0000"/>
                </a:solidFill>
                <a:latin typeface="Arial Narrow" pitchFamily="1" charset="0"/>
              </a:rPr>
              <a:t>LITER + U-LITER + Granules</a:t>
            </a:r>
            <a:endParaRPr lang="en-US" sz="2000" b="1" i="0" dirty="0">
              <a:solidFill>
                <a:srgbClr val="FF0000"/>
              </a:solidFill>
              <a:latin typeface="Arial Narrow" pitchFamily="1" charset="0"/>
              <a:cs typeface="Arial" charset="0"/>
            </a:endParaRPr>
          </a:p>
        </p:txBody>
      </p:sp>
      <p:cxnSp>
        <p:nvCxnSpPr>
          <p:cNvPr id="566" name="Straight Arrow Connector 565"/>
          <p:cNvCxnSpPr/>
          <p:nvPr/>
        </p:nvCxnSpPr>
        <p:spPr>
          <a:xfrm flipH="1" flipV="1">
            <a:off x="3190885" y="4415590"/>
            <a:ext cx="14961" cy="9276"/>
          </a:xfrm>
          <a:prstGeom prst="straightConnector1">
            <a:avLst/>
          </a:prstGeom>
          <a:ln w="28575">
            <a:solidFill>
              <a:schemeClr val="bg1">
                <a:lumMod val="6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7" name="TextBox 566"/>
          <p:cNvSpPr txBox="1">
            <a:spLocks noChangeArrowheads="1"/>
          </p:cNvSpPr>
          <p:nvPr/>
        </p:nvSpPr>
        <p:spPr bwMode="auto">
          <a:xfrm flipH="1">
            <a:off x="3503396" y="4565863"/>
            <a:ext cx="1084898" cy="393954"/>
          </a:xfrm>
          <a:prstGeom prst="rect">
            <a:avLst/>
          </a:prstGeom>
          <a:noFill/>
          <a:ln w="9525">
            <a:noFill/>
            <a:miter lim="800000"/>
            <a:headEnd/>
            <a:tailEnd/>
          </a:ln>
        </p:spPr>
        <p:txBody>
          <a:bodyPr wrap="square" lIns="0" tIns="0" rIns="0" bIns="0">
            <a:spAutoFit/>
          </a:bodyPr>
          <a:lstStyle/>
          <a:p>
            <a:pPr algn="ctr">
              <a:lnSpc>
                <a:spcPct val="80000"/>
              </a:lnSpc>
              <a:spcBef>
                <a:spcPct val="0"/>
              </a:spcBef>
              <a:buFontTx/>
              <a:buNone/>
            </a:pPr>
            <a:r>
              <a:rPr lang="en-US" sz="1600" b="1" i="0" dirty="0">
                <a:solidFill>
                  <a:srgbClr val="A6A6A6"/>
                </a:solidFill>
                <a:latin typeface="Arial Narrow" pitchFamily="1" charset="0"/>
                <a:cs typeface="Arial" charset="0"/>
              </a:rPr>
              <a:t>High-Z tile row</a:t>
            </a:r>
          </a:p>
        </p:txBody>
      </p:sp>
      <p:sp>
        <p:nvSpPr>
          <p:cNvPr id="176" name="TextBox 548"/>
          <p:cNvSpPr txBox="1">
            <a:spLocks noChangeArrowheads="1"/>
          </p:cNvSpPr>
          <p:nvPr/>
        </p:nvSpPr>
        <p:spPr bwMode="auto">
          <a:xfrm>
            <a:off x="7043420" y="4523863"/>
            <a:ext cx="1021080" cy="486287"/>
          </a:xfrm>
          <a:prstGeom prst="rect">
            <a:avLst/>
          </a:prstGeom>
          <a:noFill/>
          <a:ln w="9525">
            <a:noFill/>
            <a:miter lim="800000"/>
            <a:headEnd/>
            <a:tailEnd/>
          </a:ln>
        </p:spPr>
        <p:txBody>
          <a:bodyPr wrap="square">
            <a:spAutoFit/>
          </a:bodyPr>
          <a:lstStyle/>
          <a:p>
            <a:pPr algn="ctr">
              <a:lnSpc>
                <a:spcPct val="80000"/>
              </a:lnSpc>
              <a:spcBef>
                <a:spcPct val="0"/>
              </a:spcBef>
              <a:buFontTx/>
              <a:buNone/>
            </a:pPr>
            <a:r>
              <a:rPr lang="en-US" sz="1600" b="1" i="0" dirty="0">
                <a:solidFill>
                  <a:srgbClr val="FF0000"/>
                </a:solidFill>
                <a:latin typeface="Arial Narrow" pitchFamily="1" charset="0"/>
                <a:cs typeface="Arial" charset="0"/>
              </a:rPr>
              <a:t>Flowing  Li module</a:t>
            </a:r>
          </a:p>
        </p:txBody>
      </p:sp>
      <p:sp>
        <p:nvSpPr>
          <p:cNvPr id="155" name="Content Placeholder 6"/>
          <p:cNvSpPr>
            <a:spLocks noGrp="1"/>
          </p:cNvSpPr>
          <p:nvPr>
            <p:ph idx="1"/>
          </p:nvPr>
        </p:nvSpPr>
        <p:spPr>
          <a:xfrm>
            <a:off x="76200" y="742949"/>
            <a:ext cx="8991600" cy="1219201"/>
          </a:xfrm>
        </p:spPr>
        <p:txBody>
          <a:bodyPr>
            <a:normAutofit fontScale="77500" lnSpcReduction="20000"/>
          </a:bodyPr>
          <a:lstStyle/>
          <a:p>
            <a:r>
              <a:rPr lang="en-US" dirty="0"/>
              <a:t>Full high-Z conversion </a:t>
            </a:r>
            <a:r>
              <a:rPr lang="en-US" dirty="0" smtClean="0"/>
              <a:t>enables comparison with conventional high-Z</a:t>
            </a:r>
          </a:p>
          <a:p>
            <a:r>
              <a:rPr lang="en-US" dirty="0"/>
              <a:t>P</a:t>
            </a:r>
            <a:r>
              <a:rPr lang="en-US" dirty="0" smtClean="0"/>
              <a:t>rovides </a:t>
            </a:r>
            <a:r>
              <a:rPr lang="en-US" dirty="0"/>
              <a:t>high-power </a:t>
            </a:r>
            <a:r>
              <a:rPr lang="en-US" dirty="0" smtClean="0"/>
              <a:t>analog </a:t>
            </a:r>
            <a:r>
              <a:rPr lang="en-US" dirty="0"/>
              <a:t>to evaluate LTX </a:t>
            </a:r>
            <a:r>
              <a:rPr lang="en-US" dirty="0" smtClean="0"/>
              <a:t>confinement results</a:t>
            </a:r>
            <a:endParaRPr lang="en-US" dirty="0"/>
          </a:p>
          <a:p>
            <a:r>
              <a:rPr lang="en-US" dirty="0" smtClean="0"/>
              <a:t>Open divertor and flexible magnetic configuration mitigates risk</a:t>
            </a:r>
          </a:p>
        </p:txBody>
      </p:sp>
      <p:sp>
        <p:nvSpPr>
          <p:cNvPr id="178" name="TextBox 548"/>
          <p:cNvSpPr txBox="1">
            <a:spLocks noChangeArrowheads="1"/>
          </p:cNvSpPr>
          <p:nvPr/>
        </p:nvSpPr>
        <p:spPr bwMode="auto">
          <a:xfrm>
            <a:off x="5151120" y="4476750"/>
            <a:ext cx="1021080" cy="486287"/>
          </a:xfrm>
          <a:prstGeom prst="rect">
            <a:avLst/>
          </a:prstGeom>
          <a:noFill/>
          <a:ln w="9525">
            <a:noFill/>
            <a:miter lim="800000"/>
            <a:headEnd/>
            <a:tailEnd/>
          </a:ln>
        </p:spPr>
        <p:txBody>
          <a:bodyPr wrap="square">
            <a:spAutoFit/>
          </a:bodyPr>
          <a:lstStyle/>
          <a:p>
            <a:pPr algn="ctr">
              <a:lnSpc>
                <a:spcPct val="80000"/>
              </a:lnSpc>
              <a:spcBef>
                <a:spcPct val="0"/>
              </a:spcBef>
              <a:buFontTx/>
              <a:buNone/>
            </a:pPr>
            <a:r>
              <a:rPr lang="en-US" sz="1600" b="1" i="0" dirty="0" smtClean="0">
                <a:solidFill>
                  <a:srgbClr val="FF0000"/>
                </a:solidFill>
                <a:latin typeface="Arial Narrow" pitchFamily="1" charset="0"/>
                <a:cs typeface="Arial" charset="0"/>
              </a:rPr>
              <a:t>Pre-filled Target</a:t>
            </a:r>
            <a:endParaRPr lang="en-US" sz="1600" b="1" i="0" dirty="0">
              <a:solidFill>
                <a:srgbClr val="FF0000"/>
              </a:solidFill>
              <a:latin typeface="Arial Narrow" pitchFamily="1" charset="0"/>
              <a:cs typeface="Arial" charset="0"/>
            </a:endParaRPr>
          </a:p>
        </p:txBody>
      </p:sp>
      <p:grpSp>
        <p:nvGrpSpPr>
          <p:cNvPr id="6" name="Group 5"/>
          <p:cNvGrpSpPr/>
          <p:nvPr/>
        </p:nvGrpSpPr>
        <p:grpSpPr>
          <a:xfrm>
            <a:off x="6943592" y="2070546"/>
            <a:ext cx="1979191" cy="2708468"/>
            <a:chOff x="6990621" y="1809750"/>
            <a:chExt cx="2363213" cy="2905290"/>
          </a:xfrm>
        </p:grpSpPr>
        <p:cxnSp>
          <p:nvCxnSpPr>
            <p:cNvPr id="177" name="Straight Arrow Connector 176"/>
            <p:cNvCxnSpPr/>
            <p:nvPr/>
          </p:nvCxnSpPr>
          <p:spPr>
            <a:xfrm rot="21360000" flipH="1" flipV="1">
              <a:off x="7624772" y="4252917"/>
              <a:ext cx="65087" cy="207169"/>
            </a:xfrm>
            <a:prstGeom prst="straightConnector1">
              <a:avLst/>
            </a:prstGeom>
            <a:ln w="28575">
              <a:solidFill>
                <a:srgbClr val="FF33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bwMode="auto">
            <a:xfrm flipV="1">
              <a:off x="7004050" y="2294337"/>
              <a:ext cx="0" cy="1596628"/>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bwMode="auto">
            <a:xfrm flipV="1">
              <a:off x="7004059" y="2087170"/>
              <a:ext cx="123825" cy="20716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bwMode="auto">
            <a:xfrm flipH="1" flipV="1">
              <a:off x="7140577" y="1813322"/>
              <a:ext cx="138113"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bwMode="auto">
            <a:xfrm>
              <a:off x="7121525" y="1809750"/>
              <a:ext cx="0" cy="277416"/>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bwMode="auto">
            <a:xfrm flipH="1">
              <a:off x="8032759" y="3511153"/>
              <a:ext cx="155575" cy="36195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bwMode="auto">
            <a:xfrm flipH="1">
              <a:off x="8191500" y="3118247"/>
              <a:ext cx="82550" cy="360759"/>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bwMode="auto">
            <a:xfrm rot="10800000">
              <a:off x="7327900" y="1829993"/>
              <a:ext cx="395288" cy="123825"/>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bwMode="auto">
            <a:xfrm rot="10800000">
              <a:off x="7758122" y="1984776"/>
              <a:ext cx="274637" cy="309563"/>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bwMode="auto">
            <a:xfrm rot="10800000">
              <a:off x="8032759" y="2313389"/>
              <a:ext cx="155575" cy="35956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bwMode="auto">
            <a:xfrm rot="10800000">
              <a:off x="8191500" y="2706293"/>
              <a:ext cx="82550" cy="360759"/>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a:cxnSpLocks noChangeAspect="1"/>
            </p:cNvCxnSpPr>
            <p:nvPr/>
          </p:nvCxnSpPr>
          <p:spPr bwMode="auto">
            <a:xfrm rot="2700000" flipV="1">
              <a:off x="7547178" y="1885161"/>
              <a:ext cx="96441" cy="53975"/>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1" name="TextBox 606"/>
            <p:cNvSpPr txBox="1">
              <a:spLocks noChangeArrowheads="1"/>
            </p:cNvSpPr>
            <p:nvPr/>
          </p:nvSpPr>
          <p:spPr bwMode="auto">
            <a:xfrm>
              <a:off x="6991351" y="2429113"/>
              <a:ext cx="1143001" cy="830997"/>
            </a:xfrm>
            <a:prstGeom prst="rect">
              <a:avLst/>
            </a:prstGeom>
            <a:noFill/>
            <a:ln w="9525">
              <a:noFill/>
              <a:miter lim="800000"/>
              <a:headEnd/>
              <a:tailEnd/>
            </a:ln>
          </p:spPr>
          <p:txBody>
            <a:bodyPr>
              <a:spAutoFit/>
            </a:bodyPr>
            <a:lstStyle/>
            <a:p>
              <a:pPr algn="ctr">
                <a:lnSpc>
                  <a:spcPct val="80000"/>
                </a:lnSpc>
                <a:spcBef>
                  <a:spcPct val="0"/>
                </a:spcBef>
                <a:buFontTx/>
                <a:buNone/>
              </a:pPr>
              <a:r>
                <a:rPr lang="en-US" sz="2000" b="1" i="0" dirty="0" err="1" smtClean="0">
                  <a:solidFill>
                    <a:schemeClr val="tx1"/>
                  </a:solidFill>
                  <a:latin typeface="Arial Narrow" pitchFamily="1" charset="0"/>
                  <a:cs typeface="Arial" charset="0"/>
                </a:rPr>
                <a:t>Cryo</a:t>
              </a:r>
              <a:r>
                <a:rPr lang="en-US" sz="2000" b="1" i="0" dirty="0" smtClean="0">
                  <a:solidFill>
                    <a:schemeClr val="tx1"/>
                  </a:solidFill>
                  <a:latin typeface="Arial Narrow" pitchFamily="1" charset="0"/>
                  <a:cs typeface="Arial" charset="0"/>
                </a:rPr>
                <a:t> + All high-Z + Li loop</a:t>
              </a:r>
              <a:endParaRPr lang="en-US" sz="2000" b="1" i="0" dirty="0">
                <a:solidFill>
                  <a:schemeClr val="tx1"/>
                </a:solidFill>
                <a:latin typeface="Arial Narrow" pitchFamily="1" charset="0"/>
                <a:cs typeface="Arial" charset="0"/>
              </a:endParaRPr>
            </a:p>
          </p:txBody>
        </p:sp>
        <p:grpSp>
          <p:nvGrpSpPr>
            <p:cNvPr id="12" name="Group 604"/>
            <p:cNvGrpSpPr>
              <a:grpSpLocks noChangeAspect="1"/>
            </p:cNvGrpSpPr>
            <p:nvPr/>
          </p:nvGrpSpPr>
          <p:grpSpPr bwMode="auto">
            <a:xfrm>
              <a:off x="6990621" y="3896920"/>
              <a:ext cx="1030288" cy="470297"/>
              <a:chOff x="3427990" y="4046590"/>
              <a:chExt cx="1425609" cy="867601"/>
            </a:xfrm>
          </p:grpSpPr>
          <p:cxnSp>
            <p:nvCxnSpPr>
              <p:cNvPr id="201" name="Straight Connector 200"/>
              <p:cNvCxnSpPr/>
              <p:nvPr/>
            </p:nvCxnSpPr>
            <p:spPr bwMode="auto">
              <a:xfrm rot="10800000" flipH="1" flipV="1">
                <a:off x="3427990" y="4059769"/>
                <a:ext cx="171337" cy="379987"/>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bwMode="auto">
              <a:xfrm rot="10800000" flipH="1" flipV="1">
                <a:off x="3590540" y="4439756"/>
                <a:ext cx="0" cy="474435"/>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bwMode="auto">
              <a:xfrm rot="10800000">
                <a:off x="3619096" y="4901012"/>
                <a:ext cx="188910"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bwMode="auto">
              <a:xfrm rot="60000" flipH="1">
                <a:off x="3876101" y="4848297"/>
                <a:ext cx="237235" cy="54912"/>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bwMode="auto">
              <a:xfrm flipH="1">
                <a:off x="4473583" y="4046590"/>
                <a:ext cx="380016" cy="571078"/>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a:cxnSpLocks noChangeAspect="1"/>
              </p:cNvCxnSpPr>
              <p:nvPr/>
            </p:nvCxnSpPr>
            <p:spPr bwMode="auto">
              <a:xfrm rot="120000" flipH="1">
                <a:off x="4001309" y="4597901"/>
                <a:ext cx="494240" cy="133985"/>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7" name="Oval 206"/>
              <p:cNvSpPr/>
              <p:nvPr/>
            </p:nvSpPr>
            <p:spPr bwMode="auto">
              <a:xfrm rot="10258769" flipH="1">
                <a:off x="3963966" y="4670385"/>
                <a:ext cx="138388" cy="90054"/>
              </a:xfrm>
              <a:prstGeom prst="ellipse">
                <a:avLst/>
              </a:prstGeom>
              <a:solidFill>
                <a:schemeClr val="bg1">
                  <a:lumMod val="85000"/>
                </a:schemeClr>
              </a:solidFill>
              <a:ln w="12700" cap="flat" cmpd="sng" algn="ctr">
                <a:solidFill>
                  <a:schemeClr val="bg1">
                    <a:lumMod val="85000"/>
                  </a:schemeClr>
                </a:solidFill>
                <a:prstDash val="solid"/>
                <a:round/>
                <a:headEnd type="none" w="med" len="med"/>
                <a:tailEnd type="triangle" w="med" len="med"/>
              </a:ln>
              <a:effectLst/>
            </p:spPr>
            <p:txBody>
              <a:bodyPr lIns="0" tIns="0" rIns="0" bIns="0"/>
              <a:lstStyle>
                <a:defPPr>
                  <a:defRPr lang="en-US"/>
                </a:defPPr>
                <a:lvl1pPr algn="l" rtl="0" fontAlgn="base">
                  <a:spcBef>
                    <a:spcPct val="0"/>
                  </a:spcBef>
                  <a:spcAft>
                    <a:spcPct val="0"/>
                  </a:spcAft>
                  <a:defRPr sz="1200" b="1" i="1" kern="1200">
                    <a:solidFill>
                      <a:srgbClr val="1822CD"/>
                    </a:solidFill>
                    <a:latin typeface="Helvetica" charset="0"/>
                    <a:ea typeface="+mn-ea"/>
                    <a:cs typeface="Arial" charset="0"/>
                  </a:defRPr>
                </a:lvl1pPr>
                <a:lvl2pPr marL="457200" algn="l" rtl="0" fontAlgn="base">
                  <a:spcBef>
                    <a:spcPct val="0"/>
                  </a:spcBef>
                  <a:spcAft>
                    <a:spcPct val="0"/>
                  </a:spcAft>
                  <a:defRPr sz="1200" b="1" i="1" kern="1200">
                    <a:solidFill>
                      <a:srgbClr val="1822CD"/>
                    </a:solidFill>
                    <a:latin typeface="Helvetica" charset="0"/>
                    <a:ea typeface="+mn-ea"/>
                    <a:cs typeface="Arial" charset="0"/>
                  </a:defRPr>
                </a:lvl2pPr>
                <a:lvl3pPr marL="914400" algn="l" rtl="0" fontAlgn="base">
                  <a:spcBef>
                    <a:spcPct val="0"/>
                  </a:spcBef>
                  <a:spcAft>
                    <a:spcPct val="0"/>
                  </a:spcAft>
                  <a:defRPr sz="1200" b="1" i="1" kern="1200">
                    <a:solidFill>
                      <a:srgbClr val="1822CD"/>
                    </a:solidFill>
                    <a:latin typeface="Helvetica" charset="0"/>
                    <a:ea typeface="+mn-ea"/>
                    <a:cs typeface="Arial" charset="0"/>
                  </a:defRPr>
                </a:lvl3pPr>
                <a:lvl4pPr marL="1371600" algn="l" rtl="0" fontAlgn="base">
                  <a:spcBef>
                    <a:spcPct val="0"/>
                  </a:spcBef>
                  <a:spcAft>
                    <a:spcPct val="0"/>
                  </a:spcAft>
                  <a:defRPr sz="1200" b="1" i="1" kern="1200">
                    <a:solidFill>
                      <a:srgbClr val="1822CD"/>
                    </a:solidFill>
                    <a:latin typeface="Helvetica" charset="0"/>
                    <a:ea typeface="+mn-ea"/>
                    <a:cs typeface="Arial" charset="0"/>
                  </a:defRPr>
                </a:lvl4pPr>
                <a:lvl5pPr marL="1828800" algn="l" rtl="0" fontAlgn="base">
                  <a:spcBef>
                    <a:spcPct val="0"/>
                  </a:spcBef>
                  <a:spcAft>
                    <a:spcPct val="0"/>
                  </a:spcAft>
                  <a:defRPr sz="1200" b="1" i="1" kern="1200">
                    <a:solidFill>
                      <a:srgbClr val="1822CD"/>
                    </a:solidFill>
                    <a:latin typeface="Helvetica" charset="0"/>
                    <a:ea typeface="+mn-ea"/>
                    <a:cs typeface="Arial" charset="0"/>
                  </a:defRPr>
                </a:lvl5pPr>
                <a:lvl6pPr marL="2286000" algn="l" defTabSz="914400" rtl="0" eaLnBrk="1" latinLnBrk="0" hangingPunct="1">
                  <a:defRPr sz="1200" b="1" i="1" kern="1200">
                    <a:solidFill>
                      <a:srgbClr val="1822CD"/>
                    </a:solidFill>
                    <a:latin typeface="Helvetica" charset="0"/>
                    <a:ea typeface="+mn-ea"/>
                    <a:cs typeface="Arial" charset="0"/>
                  </a:defRPr>
                </a:lvl6pPr>
                <a:lvl7pPr marL="2743200" algn="l" defTabSz="914400" rtl="0" eaLnBrk="1" latinLnBrk="0" hangingPunct="1">
                  <a:defRPr sz="1200" b="1" i="1" kern="1200">
                    <a:solidFill>
                      <a:srgbClr val="1822CD"/>
                    </a:solidFill>
                    <a:latin typeface="Helvetica" charset="0"/>
                    <a:ea typeface="+mn-ea"/>
                    <a:cs typeface="Arial" charset="0"/>
                  </a:defRPr>
                </a:lvl7pPr>
                <a:lvl8pPr marL="3200400" algn="l" defTabSz="914400" rtl="0" eaLnBrk="1" latinLnBrk="0" hangingPunct="1">
                  <a:defRPr sz="1200" b="1" i="1" kern="1200">
                    <a:solidFill>
                      <a:srgbClr val="1822CD"/>
                    </a:solidFill>
                    <a:latin typeface="Helvetica" charset="0"/>
                    <a:ea typeface="+mn-ea"/>
                    <a:cs typeface="Arial" charset="0"/>
                  </a:defRPr>
                </a:lvl8pPr>
                <a:lvl9pPr marL="3657600" algn="l" defTabSz="914400" rtl="0" eaLnBrk="1" latinLnBrk="0" hangingPunct="1">
                  <a:defRPr sz="1200" b="1" i="1" kern="1200">
                    <a:solidFill>
                      <a:srgbClr val="1822CD"/>
                    </a:solidFill>
                    <a:latin typeface="Helvetica" charset="0"/>
                    <a:ea typeface="+mn-ea"/>
                    <a:cs typeface="Arial" charset="0"/>
                  </a:defRPr>
                </a:lvl9pPr>
              </a:lstStyle>
              <a:p>
                <a:pPr>
                  <a:spcBef>
                    <a:spcPct val="20000"/>
                  </a:spcBef>
                  <a:defRPr/>
                </a:pPr>
                <a:endParaRPr lang="en-US">
                  <a:solidFill>
                    <a:schemeClr val="tx1"/>
                  </a:solidFill>
                  <a:latin typeface="Helvetica" pitchFamily="-128" charset="0"/>
                </a:endParaRPr>
              </a:p>
            </p:txBody>
          </p:sp>
          <p:sp>
            <p:nvSpPr>
              <p:cNvPr id="208" name="Oval 614"/>
              <p:cNvSpPr>
                <a:spLocks noChangeArrowheads="1"/>
              </p:cNvSpPr>
              <p:nvPr/>
            </p:nvSpPr>
            <p:spPr bwMode="auto">
              <a:xfrm rot="10800000" flipH="1">
                <a:off x="4495800" y="4694492"/>
                <a:ext cx="126654" cy="126642"/>
              </a:xfrm>
              <a:prstGeom prst="ellipse">
                <a:avLst/>
              </a:prstGeom>
              <a:solidFill>
                <a:schemeClr val="accent2"/>
              </a:solidFill>
              <a:ln w="15875">
                <a:solidFill>
                  <a:schemeClr val="accent2"/>
                </a:solidFill>
                <a:round/>
                <a:headEnd/>
                <a:tailEnd type="triangle" w="med" len="med"/>
              </a:ln>
            </p:spPr>
            <p:txBody>
              <a:bodyPr lIns="0" tIns="0" rIns="0" bIns="0"/>
              <a:lstStyle/>
              <a:p>
                <a:endParaRPr lang="en-US" b="1">
                  <a:cs typeface="Arial" charset="0"/>
                </a:endParaRPr>
              </a:p>
            </p:txBody>
          </p:sp>
          <p:cxnSp>
            <p:nvCxnSpPr>
              <p:cNvPr id="209" name="Straight Connector 208"/>
              <p:cNvCxnSpPr>
                <a:cxnSpLocks noChangeAspect="1"/>
              </p:cNvCxnSpPr>
              <p:nvPr/>
            </p:nvCxnSpPr>
            <p:spPr>
              <a:xfrm rot="720000" flipH="1">
                <a:off x="4196808" y="4617670"/>
                <a:ext cx="151568" cy="768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7" name="Straight Connector 26"/>
            <p:cNvCxnSpPr/>
            <p:nvPr/>
          </p:nvCxnSpPr>
          <p:spPr>
            <a:xfrm flipV="1">
              <a:off x="7838620" y="3961214"/>
              <a:ext cx="128090" cy="14882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81" name="TextBox 548"/>
            <p:cNvSpPr txBox="1">
              <a:spLocks noChangeArrowheads="1"/>
            </p:cNvSpPr>
            <p:nvPr/>
          </p:nvSpPr>
          <p:spPr bwMode="auto">
            <a:xfrm>
              <a:off x="8162213" y="3982124"/>
              <a:ext cx="1191621" cy="732916"/>
            </a:xfrm>
            <a:prstGeom prst="rect">
              <a:avLst/>
            </a:prstGeom>
            <a:noFill/>
            <a:ln w="9525">
              <a:noFill/>
              <a:miter lim="800000"/>
              <a:headEnd/>
              <a:tailEnd/>
            </a:ln>
          </p:spPr>
          <p:txBody>
            <a:bodyPr wrap="square">
              <a:spAutoFit/>
            </a:bodyPr>
            <a:lstStyle/>
            <a:p>
              <a:pPr algn="ctr">
                <a:lnSpc>
                  <a:spcPct val="80000"/>
                </a:lnSpc>
                <a:spcBef>
                  <a:spcPct val="0"/>
                </a:spcBef>
                <a:buFontTx/>
                <a:buNone/>
              </a:pPr>
              <a:r>
                <a:rPr lang="en-US" sz="1600" b="1" i="0" dirty="0" smtClean="0">
                  <a:solidFill>
                    <a:srgbClr val="FF0000"/>
                  </a:solidFill>
                  <a:latin typeface="Arial Narrow" pitchFamily="1" charset="0"/>
                  <a:cs typeface="Arial" charset="0"/>
                </a:rPr>
                <a:t>Flowing Li</a:t>
              </a:r>
              <a:br>
                <a:rPr lang="en-US" sz="1600" b="1" i="0" dirty="0" smtClean="0">
                  <a:solidFill>
                    <a:srgbClr val="FF0000"/>
                  </a:solidFill>
                  <a:latin typeface="Arial Narrow" pitchFamily="1" charset="0"/>
                  <a:cs typeface="Arial" charset="0"/>
                </a:rPr>
              </a:br>
              <a:r>
                <a:rPr lang="en-US" sz="1600" b="1" i="0" dirty="0" smtClean="0">
                  <a:solidFill>
                    <a:srgbClr val="FF0000"/>
                  </a:solidFill>
                  <a:latin typeface="Arial Narrow" pitchFamily="1" charset="0"/>
                  <a:cs typeface="Arial" charset="0"/>
                </a:rPr>
                <a:t>collector</a:t>
              </a:r>
              <a:endParaRPr lang="en-US" sz="1600" b="1" i="0" dirty="0">
                <a:solidFill>
                  <a:srgbClr val="FF0000"/>
                </a:solidFill>
                <a:latin typeface="Arial Narrow" pitchFamily="1" charset="0"/>
                <a:cs typeface="Arial" charset="0"/>
              </a:endParaRPr>
            </a:p>
          </p:txBody>
        </p:sp>
        <p:cxnSp>
          <p:nvCxnSpPr>
            <p:cNvPr id="182" name="Straight Arrow Connector 181"/>
            <p:cNvCxnSpPr/>
            <p:nvPr/>
          </p:nvCxnSpPr>
          <p:spPr>
            <a:xfrm flipH="1" flipV="1">
              <a:off x="7914566" y="4062865"/>
              <a:ext cx="414453" cy="304353"/>
            </a:xfrm>
            <a:prstGeom prst="straightConnector1">
              <a:avLst/>
            </a:prstGeom>
            <a:ln w="28575">
              <a:solidFill>
                <a:srgbClr val="FF33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0" name="Right Arrow 29"/>
          <p:cNvSpPr/>
          <p:nvPr/>
        </p:nvSpPr>
        <p:spPr>
          <a:xfrm>
            <a:off x="2027128" y="2719994"/>
            <a:ext cx="392211" cy="964559"/>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83" name="Right Arrow 182"/>
          <p:cNvSpPr/>
          <p:nvPr/>
        </p:nvSpPr>
        <p:spPr>
          <a:xfrm>
            <a:off x="4160728" y="2752141"/>
            <a:ext cx="392211" cy="964559"/>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84" name="Right Arrow 183"/>
          <p:cNvSpPr/>
          <p:nvPr/>
        </p:nvSpPr>
        <p:spPr>
          <a:xfrm>
            <a:off x="6141928" y="2719994"/>
            <a:ext cx="392211" cy="964559"/>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nvGrpSpPr>
          <p:cNvPr id="105" name="Group 104"/>
          <p:cNvGrpSpPr/>
          <p:nvPr/>
        </p:nvGrpSpPr>
        <p:grpSpPr>
          <a:xfrm>
            <a:off x="4853102" y="2038350"/>
            <a:ext cx="1096844" cy="2470786"/>
            <a:chOff x="6964385" y="1809750"/>
            <a:chExt cx="1309665" cy="2650336"/>
          </a:xfrm>
        </p:grpSpPr>
        <p:cxnSp>
          <p:nvCxnSpPr>
            <p:cNvPr id="106" name="Straight Arrow Connector 105"/>
            <p:cNvCxnSpPr/>
            <p:nvPr/>
          </p:nvCxnSpPr>
          <p:spPr>
            <a:xfrm rot="21360000" flipH="1" flipV="1">
              <a:off x="7624772" y="4252917"/>
              <a:ext cx="65087" cy="207169"/>
            </a:xfrm>
            <a:prstGeom prst="straightConnector1">
              <a:avLst/>
            </a:prstGeom>
            <a:ln w="28575">
              <a:solidFill>
                <a:srgbClr val="FF33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bwMode="auto">
            <a:xfrm flipV="1">
              <a:off x="7004050" y="2294337"/>
              <a:ext cx="0" cy="1596628"/>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bwMode="auto">
            <a:xfrm flipV="1">
              <a:off x="7004059" y="2087170"/>
              <a:ext cx="123825" cy="20716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bwMode="auto">
            <a:xfrm flipH="1" flipV="1">
              <a:off x="7140577" y="1813322"/>
              <a:ext cx="138113"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bwMode="auto">
            <a:xfrm>
              <a:off x="7121525" y="1809750"/>
              <a:ext cx="0" cy="277416"/>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bwMode="auto">
            <a:xfrm flipH="1">
              <a:off x="8032759" y="3511153"/>
              <a:ext cx="155575" cy="36195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bwMode="auto">
            <a:xfrm flipH="1">
              <a:off x="8191500" y="3118247"/>
              <a:ext cx="82550" cy="360759"/>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bwMode="auto">
            <a:xfrm rot="10800000">
              <a:off x="7327900" y="1829993"/>
              <a:ext cx="395288" cy="123825"/>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bwMode="auto">
            <a:xfrm rot="10800000">
              <a:off x="7758122" y="1984776"/>
              <a:ext cx="274637" cy="309563"/>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bwMode="auto">
            <a:xfrm rot="10800000">
              <a:off x="8032759" y="2313389"/>
              <a:ext cx="155575" cy="359569"/>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bwMode="auto">
            <a:xfrm rot="10800000">
              <a:off x="8191500" y="2706293"/>
              <a:ext cx="82550" cy="360759"/>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a:cxnSpLocks noChangeAspect="1"/>
            </p:cNvCxnSpPr>
            <p:nvPr/>
          </p:nvCxnSpPr>
          <p:spPr bwMode="auto">
            <a:xfrm rot="2700000" flipV="1">
              <a:off x="7547178" y="1885161"/>
              <a:ext cx="96441" cy="53975"/>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8" name="TextBox 606"/>
            <p:cNvSpPr txBox="1">
              <a:spLocks noChangeArrowheads="1"/>
            </p:cNvSpPr>
            <p:nvPr/>
          </p:nvSpPr>
          <p:spPr bwMode="auto">
            <a:xfrm>
              <a:off x="6964385" y="2354666"/>
              <a:ext cx="1241425" cy="830997"/>
            </a:xfrm>
            <a:prstGeom prst="rect">
              <a:avLst/>
            </a:prstGeom>
            <a:noFill/>
            <a:ln w="9525">
              <a:noFill/>
              <a:miter lim="800000"/>
              <a:headEnd/>
              <a:tailEnd/>
            </a:ln>
          </p:spPr>
          <p:txBody>
            <a:bodyPr wrap="square">
              <a:spAutoFit/>
            </a:bodyPr>
            <a:lstStyle/>
            <a:p>
              <a:pPr algn="ctr">
                <a:lnSpc>
                  <a:spcPct val="80000"/>
                </a:lnSpc>
                <a:spcBef>
                  <a:spcPct val="0"/>
                </a:spcBef>
                <a:buFontTx/>
                <a:buNone/>
              </a:pPr>
              <a:r>
                <a:rPr lang="en-US" sz="2000" b="1" i="0" dirty="0" err="1" smtClean="0">
                  <a:solidFill>
                    <a:schemeClr val="tx1"/>
                  </a:solidFill>
                  <a:latin typeface="Arial Narrow" pitchFamily="1" charset="0"/>
                  <a:cs typeface="Arial" charset="0"/>
                </a:rPr>
                <a:t>Cryo</a:t>
              </a:r>
              <a:r>
                <a:rPr lang="en-US" sz="2000" b="1" i="0" dirty="0" smtClean="0">
                  <a:solidFill>
                    <a:schemeClr val="tx1"/>
                  </a:solidFill>
                  <a:latin typeface="Arial Narrow" pitchFamily="1" charset="0"/>
                  <a:cs typeface="Arial" charset="0"/>
                </a:rPr>
                <a:t> + </a:t>
              </a:r>
              <a:r>
                <a:rPr lang="en-US" sz="2000" b="1" dirty="0" smtClean="0">
                  <a:latin typeface="Arial Narrow" pitchFamily="1" charset="0"/>
                </a:rPr>
                <a:t>All High-Z</a:t>
              </a:r>
              <a:br>
                <a:rPr lang="en-US" sz="2000" b="1" dirty="0" smtClean="0">
                  <a:latin typeface="Arial Narrow" pitchFamily="1" charset="0"/>
                </a:rPr>
              </a:br>
              <a:r>
                <a:rPr lang="en-US" sz="2000" b="1" dirty="0" smtClean="0">
                  <a:latin typeface="Arial Narrow" pitchFamily="1" charset="0"/>
                </a:rPr>
                <a:t>+ Prefilled</a:t>
              </a:r>
              <a:endParaRPr lang="en-US" sz="2000" b="1" i="0" dirty="0">
                <a:solidFill>
                  <a:schemeClr val="tx1"/>
                </a:solidFill>
                <a:latin typeface="Arial Narrow" pitchFamily="1" charset="0"/>
                <a:cs typeface="Arial" charset="0"/>
              </a:endParaRPr>
            </a:p>
          </p:txBody>
        </p:sp>
        <p:grpSp>
          <p:nvGrpSpPr>
            <p:cNvPr id="119" name="Group 604"/>
            <p:cNvGrpSpPr>
              <a:grpSpLocks noChangeAspect="1"/>
            </p:cNvGrpSpPr>
            <p:nvPr/>
          </p:nvGrpSpPr>
          <p:grpSpPr bwMode="auto">
            <a:xfrm>
              <a:off x="6990621" y="3896920"/>
              <a:ext cx="1030288" cy="470297"/>
              <a:chOff x="3427990" y="4046590"/>
              <a:chExt cx="1425609" cy="867601"/>
            </a:xfrm>
          </p:grpSpPr>
          <p:cxnSp>
            <p:nvCxnSpPr>
              <p:cNvPr id="123" name="Straight Connector 122"/>
              <p:cNvCxnSpPr/>
              <p:nvPr/>
            </p:nvCxnSpPr>
            <p:spPr bwMode="auto">
              <a:xfrm rot="10800000" flipH="1" flipV="1">
                <a:off x="3427990" y="4059769"/>
                <a:ext cx="171337" cy="379987"/>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bwMode="auto">
              <a:xfrm rot="10800000" flipH="1" flipV="1">
                <a:off x="3590540" y="4439756"/>
                <a:ext cx="0" cy="474435"/>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auto">
              <a:xfrm rot="10800000">
                <a:off x="3619096" y="4901012"/>
                <a:ext cx="188910" cy="0"/>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bwMode="auto">
              <a:xfrm rot="60000" flipH="1">
                <a:off x="3876101" y="4848297"/>
                <a:ext cx="237235" cy="54912"/>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auto">
              <a:xfrm flipH="1">
                <a:off x="4473583" y="4046590"/>
                <a:ext cx="380016" cy="571078"/>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cxnSpLocks noChangeAspect="1"/>
              </p:cNvCxnSpPr>
              <p:nvPr/>
            </p:nvCxnSpPr>
            <p:spPr bwMode="auto">
              <a:xfrm rot="120000" flipH="1">
                <a:off x="4001309" y="4597901"/>
                <a:ext cx="494240" cy="133985"/>
              </a:xfrm>
              <a:prstGeom prst="line">
                <a:avLst/>
              </a:prstGeom>
              <a:ln w="762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9" name="Oval 128"/>
              <p:cNvSpPr/>
              <p:nvPr/>
            </p:nvSpPr>
            <p:spPr bwMode="auto">
              <a:xfrm rot="10258769" flipH="1">
                <a:off x="3963966" y="4670385"/>
                <a:ext cx="138388" cy="90054"/>
              </a:xfrm>
              <a:prstGeom prst="ellipse">
                <a:avLst/>
              </a:prstGeom>
              <a:solidFill>
                <a:schemeClr val="bg1">
                  <a:lumMod val="85000"/>
                </a:schemeClr>
              </a:solidFill>
              <a:ln w="12700" cap="flat" cmpd="sng" algn="ctr">
                <a:solidFill>
                  <a:schemeClr val="bg1">
                    <a:lumMod val="85000"/>
                  </a:schemeClr>
                </a:solidFill>
                <a:prstDash val="solid"/>
                <a:round/>
                <a:headEnd type="none" w="med" len="med"/>
                <a:tailEnd type="triangle" w="med" len="med"/>
              </a:ln>
              <a:effectLst/>
            </p:spPr>
            <p:txBody>
              <a:bodyPr lIns="0" tIns="0" rIns="0" bIns="0"/>
              <a:lstStyle>
                <a:defPPr>
                  <a:defRPr lang="en-US"/>
                </a:defPPr>
                <a:lvl1pPr algn="l" rtl="0" fontAlgn="base">
                  <a:spcBef>
                    <a:spcPct val="0"/>
                  </a:spcBef>
                  <a:spcAft>
                    <a:spcPct val="0"/>
                  </a:spcAft>
                  <a:defRPr sz="1200" b="1" i="1" kern="1200">
                    <a:solidFill>
                      <a:srgbClr val="1822CD"/>
                    </a:solidFill>
                    <a:latin typeface="Helvetica" charset="0"/>
                    <a:ea typeface="+mn-ea"/>
                    <a:cs typeface="Arial" charset="0"/>
                  </a:defRPr>
                </a:lvl1pPr>
                <a:lvl2pPr marL="457200" algn="l" rtl="0" fontAlgn="base">
                  <a:spcBef>
                    <a:spcPct val="0"/>
                  </a:spcBef>
                  <a:spcAft>
                    <a:spcPct val="0"/>
                  </a:spcAft>
                  <a:defRPr sz="1200" b="1" i="1" kern="1200">
                    <a:solidFill>
                      <a:srgbClr val="1822CD"/>
                    </a:solidFill>
                    <a:latin typeface="Helvetica" charset="0"/>
                    <a:ea typeface="+mn-ea"/>
                    <a:cs typeface="Arial" charset="0"/>
                  </a:defRPr>
                </a:lvl2pPr>
                <a:lvl3pPr marL="914400" algn="l" rtl="0" fontAlgn="base">
                  <a:spcBef>
                    <a:spcPct val="0"/>
                  </a:spcBef>
                  <a:spcAft>
                    <a:spcPct val="0"/>
                  </a:spcAft>
                  <a:defRPr sz="1200" b="1" i="1" kern="1200">
                    <a:solidFill>
                      <a:srgbClr val="1822CD"/>
                    </a:solidFill>
                    <a:latin typeface="Helvetica" charset="0"/>
                    <a:ea typeface="+mn-ea"/>
                    <a:cs typeface="Arial" charset="0"/>
                  </a:defRPr>
                </a:lvl3pPr>
                <a:lvl4pPr marL="1371600" algn="l" rtl="0" fontAlgn="base">
                  <a:spcBef>
                    <a:spcPct val="0"/>
                  </a:spcBef>
                  <a:spcAft>
                    <a:spcPct val="0"/>
                  </a:spcAft>
                  <a:defRPr sz="1200" b="1" i="1" kern="1200">
                    <a:solidFill>
                      <a:srgbClr val="1822CD"/>
                    </a:solidFill>
                    <a:latin typeface="Helvetica" charset="0"/>
                    <a:ea typeface="+mn-ea"/>
                    <a:cs typeface="Arial" charset="0"/>
                  </a:defRPr>
                </a:lvl4pPr>
                <a:lvl5pPr marL="1828800" algn="l" rtl="0" fontAlgn="base">
                  <a:spcBef>
                    <a:spcPct val="0"/>
                  </a:spcBef>
                  <a:spcAft>
                    <a:spcPct val="0"/>
                  </a:spcAft>
                  <a:defRPr sz="1200" b="1" i="1" kern="1200">
                    <a:solidFill>
                      <a:srgbClr val="1822CD"/>
                    </a:solidFill>
                    <a:latin typeface="Helvetica" charset="0"/>
                    <a:ea typeface="+mn-ea"/>
                    <a:cs typeface="Arial" charset="0"/>
                  </a:defRPr>
                </a:lvl5pPr>
                <a:lvl6pPr marL="2286000" algn="l" defTabSz="914400" rtl="0" eaLnBrk="1" latinLnBrk="0" hangingPunct="1">
                  <a:defRPr sz="1200" b="1" i="1" kern="1200">
                    <a:solidFill>
                      <a:srgbClr val="1822CD"/>
                    </a:solidFill>
                    <a:latin typeface="Helvetica" charset="0"/>
                    <a:ea typeface="+mn-ea"/>
                    <a:cs typeface="Arial" charset="0"/>
                  </a:defRPr>
                </a:lvl6pPr>
                <a:lvl7pPr marL="2743200" algn="l" defTabSz="914400" rtl="0" eaLnBrk="1" latinLnBrk="0" hangingPunct="1">
                  <a:defRPr sz="1200" b="1" i="1" kern="1200">
                    <a:solidFill>
                      <a:srgbClr val="1822CD"/>
                    </a:solidFill>
                    <a:latin typeface="Helvetica" charset="0"/>
                    <a:ea typeface="+mn-ea"/>
                    <a:cs typeface="Arial" charset="0"/>
                  </a:defRPr>
                </a:lvl7pPr>
                <a:lvl8pPr marL="3200400" algn="l" defTabSz="914400" rtl="0" eaLnBrk="1" latinLnBrk="0" hangingPunct="1">
                  <a:defRPr sz="1200" b="1" i="1" kern="1200">
                    <a:solidFill>
                      <a:srgbClr val="1822CD"/>
                    </a:solidFill>
                    <a:latin typeface="Helvetica" charset="0"/>
                    <a:ea typeface="+mn-ea"/>
                    <a:cs typeface="Arial" charset="0"/>
                  </a:defRPr>
                </a:lvl8pPr>
                <a:lvl9pPr marL="3657600" algn="l" defTabSz="914400" rtl="0" eaLnBrk="1" latinLnBrk="0" hangingPunct="1">
                  <a:defRPr sz="1200" b="1" i="1" kern="1200">
                    <a:solidFill>
                      <a:srgbClr val="1822CD"/>
                    </a:solidFill>
                    <a:latin typeface="Helvetica" charset="0"/>
                    <a:ea typeface="+mn-ea"/>
                    <a:cs typeface="Arial" charset="0"/>
                  </a:defRPr>
                </a:lvl9pPr>
              </a:lstStyle>
              <a:p>
                <a:pPr>
                  <a:spcBef>
                    <a:spcPct val="20000"/>
                  </a:spcBef>
                  <a:defRPr/>
                </a:pPr>
                <a:endParaRPr lang="en-US">
                  <a:solidFill>
                    <a:schemeClr val="tx1"/>
                  </a:solidFill>
                  <a:latin typeface="Helvetica" pitchFamily="-128" charset="0"/>
                </a:endParaRPr>
              </a:p>
            </p:txBody>
          </p:sp>
          <p:sp>
            <p:nvSpPr>
              <p:cNvPr id="130" name="Oval 614"/>
              <p:cNvSpPr>
                <a:spLocks noChangeArrowheads="1"/>
              </p:cNvSpPr>
              <p:nvPr/>
            </p:nvSpPr>
            <p:spPr bwMode="auto">
              <a:xfrm rot="10800000" flipH="1">
                <a:off x="4495800" y="4694492"/>
                <a:ext cx="126654" cy="126642"/>
              </a:xfrm>
              <a:prstGeom prst="ellipse">
                <a:avLst/>
              </a:prstGeom>
              <a:solidFill>
                <a:schemeClr val="accent2"/>
              </a:solidFill>
              <a:ln w="15875">
                <a:solidFill>
                  <a:schemeClr val="accent2"/>
                </a:solidFill>
                <a:round/>
                <a:headEnd/>
                <a:tailEnd type="triangle" w="med" len="med"/>
              </a:ln>
            </p:spPr>
            <p:txBody>
              <a:bodyPr lIns="0" tIns="0" rIns="0" bIns="0"/>
              <a:lstStyle/>
              <a:p>
                <a:endParaRPr lang="en-US" b="1">
                  <a:cs typeface="Arial" charset="0"/>
                </a:endParaRPr>
              </a:p>
            </p:txBody>
          </p:sp>
          <p:cxnSp>
            <p:nvCxnSpPr>
              <p:cNvPr id="131" name="Straight Connector 130"/>
              <p:cNvCxnSpPr>
                <a:cxnSpLocks noChangeAspect="1"/>
              </p:cNvCxnSpPr>
              <p:nvPr/>
            </p:nvCxnSpPr>
            <p:spPr>
              <a:xfrm rot="720000" flipH="1">
                <a:off x="4196808" y="4617670"/>
                <a:ext cx="151568" cy="7687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073325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800102"/>
            <a:ext cx="5105400" cy="4057648"/>
          </a:xfrm>
        </p:spPr>
        <p:txBody>
          <a:bodyPr>
            <a:normAutofit fontScale="92500" lnSpcReduction="20000"/>
          </a:bodyPr>
          <a:lstStyle/>
          <a:p>
            <a:r>
              <a:rPr lang="en-US" dirty="0" smtClean="0"/>
              <a:t>Bulk high-Z for high heat flux regions, </a:t>
            </a:r>
            <a:r>
              <a:rPr lang="en-US" dirty="0" smtClean="0"/>
              <a:t>Mo/W coatings </a:t>
            </a:r>
            <a:r>
              <a:rPr lang="en-US" dirty="0" smtClean="0"/>
              <a:t>may be possible in low-heat flux </a:t>
            </a:r>
            <a:r>
              <a:rPr lang="en-US" dirty="0" smtClean="0"/>
              <a:t>regions</a:t>
            </a:r>
          </a:p>
          <a:p>
            <a:endParaRPr lang="en-US" dirty="0" smtClean="0"/>
          </a:p>
          <a:p>
            <a:r>
              <a:rPr lang="en-US" dirty="0" smtClean="0"/>
              <a:t>Pre-filled targets build on </a:t>
            </a:r>
            <a:r>
              <a:rPr lang="en-US" dirty="0" smtClean="0"/>
              <a:t/>
            </a:r>
            <a:br>
              <a:rPr lang="en-US" dirty="0" smtClean="0"/>
            </a:br>
            <a:r>
              <a:rPr lang="en-US" dirty="0" smtClean="0"/>
              <a:t>high-Z, high-heat flux designs</a:t>
            </a:r>
          </a:p>
          <a:p>
            <a:endParaRPr lang="en-US" dirty="0" smtClean="0"/>
          </a:p>
          <a:p>
            <a:r>
              <a:rPr lang="en-US" dirty="0" smtClean="0"/>
              <a:t>External Li feed into reservoir region with inertial cooling provides </a:t>
            </a:r>
            <a:r>
              <a:rPr lang="en-US" dirty="0" smtClean="0"/>
              <a:t>near-term </a:t>
            </a:r>
            <a:r>
              <a:rPr lang="en-US" dirty="0" smtClean="0"/>
              <a:t>similarity to</a:t>
            </a:r>
            <a:r>
              <a:rPr lang="en-US" dirty="0" smtClean="0"/>
              <a:t> </a:t>
            </a:r>
            <a:br>
              <a:rPr lang="en-US" dirty="0" smtClean="0"/>
            </a:br>
            <a:r>
              <a:rPr lang="en-US" dirty="0" smtClean="0"/>
              <a:t>DEMO-relevant concepts</a:t>
            </a:r>
            <a:endParaRPr lang="en-US" dirty="0"/>
          </a:p>
        </p:txBody>
      </p:sp>
      <p:sp>
        <p:nvSpPr>
          <p:cNvPr id="3" name="Title 2"/>
          <p:cNvSpPr>
            <a:spLocks noGrp="1"/>
          </p:cNvSpPr>
          <p:nvPr>
            <p:ph type="title"/>
          </p:nvPr>
        </p:nvSpPr>
        <p:spPr/>
        <p:txBody>
          <a:bodyPr>
            <a:noAutofit/>
          </a:bodyPr>
          <a:lstStyle/>
          <a:p>
            <a:r>
              <a:rPr lang="en-US" sz="2800" dirty="0" smtClean="0"/>
              <a:t>Most mature technologies </a:t>
            </a:r>
            <a:r>
              <a:rPr lang="en-US" sz="2800" dirty="0" smtClean="0"/>
              <a:t>proposed</a:t>
            </a:r>
            <a:r>
              <a:rPr lang="en-US" sz="2800" dirty="0" smtClean="0"/>
              <a:t> </a:t>
            </a:r>
            <a:r>
              <a:rPr lang="en-US" sz="2800" dirty="0" smtClean="0"/>
              <a:t>for current development </a:t>
            </a:r>
            <a:r>
              <a:rPr lang="en-US" sz="2800" dirty="0" smtClean="0"/>
              <a:t>path (emphasis on qualification testing)</a:t>
            </a:r>
            <a:endParaRPr lang="en-US" sz="2800" dirty="0"/>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bwMode="auto">
          <a:xfrm>
            <a:off x="6172200" y="743553"/>
            <a:ext cx="2491451" cy="1675797"/>
          </a:xfrm>
          <a:prstGeom prst="rect">
            <a:avLst/>
          </a:prstGeom>
          <a:noFill/>
          <a:ln>
            <a:noFill/>
          </a:ln>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2343150"/>
            <a:ext cx="2043108" cy="1097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2343150"/>
            <a:ext cx="1828800" cy="116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562600" y="724584"/>
            <a:ext cx="3530486" cy="369332"/>
          </a:xfrm>
          <a:prstGeom prst="rect">
            <a:avLst/>
          </a:prstGeom>
          <a:solidFill>
            <a:schemeClr val="bg1">
              <a:lumMod val="75000"/>
            </a:schemeClr>
          </a:solidFill>
          <a:ln w="38100">
            <a:solidFill>
              <a:schemeClr val="tx1"/>
            </a:solidFill>
          </a:ln>
        </p:spPr>
        <p:txBody>
          <a:bodyPr wrap="square" rtlCol="0">
            <a:spAutoFit/>
          </a:bodyPr>
          <a:lstStyle/>
          <a:p>
            <a:pPr algn="ctr"/>
            <a:r>
              <a:rPr lang="en-US" dirty="0" smtClean="0"/>
              <a:t>2015-16 NSTX-U High-Z Design</a:t>
            </a:r>
            <a:endParaRPr lang="en-US" dirty="0"/>
          </a:p>
        </p:txBody>
      </p:sp>
      <p:pic>
        <p:nvPicPr>
          <p:cNvPr id="14"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41054"/>
          <a:stretch/>
        </p:blipFill>
        <p:spPr bwMode="auto">
          <a:xfrm rot="18725956">
            <a:off x="5929786" y="3995694"/>
            <a:ext cx="1508018" cy="54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9949"/>
          <a:stretch/>
        </p:blipFill>
        <p:spPr bwMode="auto">
          <a:xfrm>
            <a:off x="7690165" y="3409950"/>
            <a:ext cx="1453835" cy="1453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Arrow Connector 15"/>
          <p:cNvCxnSpPr/>
          <p:nvPr/>
        </p:nvCxnSpPr>
        <p:spPr>
          <a:xfrm flipH="1">
            <a:off x="6858000" y="4088600"/>
            <a:ext cx="1013749"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629400" y="4503273"/>
            <a:ext cx="1355837"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419600" y="1821418"/>
            <a:ext cx="1447832" cy="369332"/>
          </a:xfrm>
          <a:prstGeom prst="rect">
            <a:avLst/>
          </a:prstGeom>
          <a:solidFill>
            <a:srgbClr val="FFC000"/>
          </a:solidFill>
          <a:ln w="38100">
            <a:solidFill>
              <a:schemeClr val="tx1"/>
            </a:solidFill>
          </a:ln>
        </p:spPr>
        <p:txBody>
          <a:bodyPr wrap="none" rtlCol="0">
            <a:spAutoFit/>
          </a:bodyPr>
          <a:lstStyle/>
          <a:p>
            <a:r>
              <a:rPr lang="en-US" dirty="0" smtClean="0"/>
              <a:t>~2 </a:t>
            </a:r>
            <a:r>
              <a:rPr lang="en-US" dirty="0" err="1" smtClean="0"/>
              <a:t>yr</a:t>
            </a:r>
            <a:r>
              <a:rPr lang="en-US" dirty="0" smtClean="0"/>
              <a:t> deploy</a:t>
            </a:r>
            <a:endParaRPr lang="en-US" dirty="0"/>
          </a:p>
        </p:txBody>
      </p:sp>
      <p:sp>
        <p:nvSpPr>
          <p:cNvPr id="19" name="TextBox 18"/>
          <p:cNvSpPr txBox="1"/>
          <p:nvPr/>
        </p:nvSpPr>
        <p:spPr>
          <a:xfrm>
            <a:off x="1905000" y="2952750"/>
            <a:ext cx="2884123" cy="369332"/>
          </a:xfrm>
          <a:prstGeom prst="rect">
            <a:avLst/>
          </a:prstGeom>
          <a:solidFill>
            <a:srgbClr val="FFC000"/>
          </a:solidFill>
          <a:ln w="38100">
            <a:solidFill>
              <a:schemeClr val="tx1"/>
            </a:solidFill>
          </a:ln>
        </p:spPr>
        <p:txBody>
          <a:bodyPr wrap="none" rtlCol="0">
            <a:spAutoFit/>
          </a:bodyPr>
          <a:lstStyle/>
          <a:p>
            <a:r>
              <a:rPr lang="en-US" dirty="0" smtClean="0"/>
              <a:t>~2.5 </a:t>
            </a:r>
            <a:r>
              <a:rPr lang="en-US" dirty="0" err="1" smtClean="0"/>
              <a:t>yr</a:t>
            </a:r>
            <a:r>
              <a:rPr lang="en-US" dirty="0" smtClean="0"/>
              <a:t> deploy after high-Z</a:t>
            </a:r>
            <a:endParaRPr lang="en-US" dirty="0"/>
          </a:p>
        </p:txBody>
      </p:sp>
      <p:sp>
        <p:nvSpPr>
          <p:cNvPr id="20" name="TextBox 19"/>
          <p:cNvSpPr txBox="1"/>
          <p:nvPr/>
        </p:nvSpPr>
        <p:spPr>
          <a:xfrm>
            <a:off x="4138928" y="4503273"/>
            <a:ext cx="1576072" cy="369332"/>
          </a:xfrm>
          <a:prstGeom prst="rect">
            <a:avLst/>
          </a:prstGeom>
          <a:solidFill>
            <a:srgbClr val="FFC000"/>
          </a:solidFill>
          <a:ln w="38100">
            <a:solidFill>
              <a:schemeClr val="tx1"/>
            </a:solidFill>
          </a:ln>
        </p:spPr>
        <p:txBody>
          <a:bodyPr wrap="none" rtlCol="0">
            <a:spAutoFit/>
          </a:bodyPr>
          <a:lstStyle/>
          <a:p>
            <a:r>
              <a:rPr lang="en-US" dirty="0" smtClean="0"/>
              <a:t>~10 </a:t>
            </a:r>
            <a:r>
              <a:rPr lang="en-US" dirty="0" err="1" smtClean="0"/>
              <a:t>yr</a:t>
            </a:r>
            <a:r>
              <a:rPr lang="en-US" dirty="0" smtClean="0"/>
              <a:t> deploy</a:t>
            </a:r>
            <a:endParaRPr lang="en-US" dirty="0"/>
          </a:p>
        </p:txBody>
      </p:sp>
    </p:spTree>
    <p:extLst>
      <p:ext uri="{BB962C8B-B14F-4D97-AF65-F5344CB8AC3E}">
        <p14:creationId xmlns:p14="http://schemas.microsoft.com/office/powerpoint/2010/main" val="38715710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smtClean="0"/>
              <a:t>Liquid metals have potential to solve several long-standing issues associated with solid PFCs</a:t>
            </a:r>
          </a:p>
          <a:p>
            <a:endParaRPr lang="en-US" dirty="0" smtClean="0"/>
          </a:p>
          <a:p>
            <a:r>
              <a:rPr lang="en-US" dirty="0" smtClean="0"/>
              <a:t>Recent results continue to show confinement gains and potential for steady power exhaust</a:t>
            </a:r>
            <a:endParaRPr lang="en-US" dirty="0"/>
          </a:p>
          <a:p>
            <a:endParaRPr lang="en-US" dirty="0" smtClean="0"/>
          </a:p>
          <a:p>
            <a:r>
              <a:rPr lang="en-US" dirty="0" smtClean="0"/>
              <a:t>US PMI Community identified the need to advance liquid metal science and technology, and evaluate feasibility</a:t>
            </a:r>
            <a:endParaRPr lang="en-US" dirty="0"/>
          </a:p>
          <a:p>
            <a:endParaRPr lang="en-US" dirty="0" smtClean="0"/>
          </a:p>
          <a:p>
            <a:r>
              <a:rPr lang="en-US" dirty="0" smtClean="0"/>
              <a:t>A staged upgrade </a:t>
            </a:r>
            <a:r>
              <a:rPr lang="en-US" dirty="0" smtClean="0"/>
              <a:t>for </a:t>
            </a:r>
            <a:r>
              <a:rPr lang="en-US" dirty="0" smtClean="0"/>
              <a:t>NSTX-U can enable an integrated (plasma-material) assessment of the </a:t>
            </a:r>
            <a:r>
              <a:rPr lang="en-US" dirty="0" smtClean="0"/>
              <a:t>ST </a:t>
            </a:r>
          </a:p>
          <a:p>
            <a:pPr lvl="1"/>
            <a:r>
              <a:rPr lang="en-US" dirty="0" smtClean="0"/>
              <a:t>New PFCs require sustained R&amp;D </a:t>
            </a:r>
            <a:r>
              <a:rPr lang="en-US" dirty="0" smtClean="0"/>
              <a:t>starting now </a:t>
            </a:r>
            <a:r>
              <a:rPr lang="en-US" dirty="0" smtClean="0"/>
              <a:t>for second 5-year plan</a:t>
            </a:r>
            <a:endParaRPr lang="en-US" dirty="0"/>
          </a:p>
          <a:p>
            <a:endParaRPr lang="en-US" dirty="0"/>
          </a:p>
        </p:txBody>
      </p:sp>
      <p:sp>
        <p:nvSpPr>
          <p:cNvPr id="3" name="Title 2"/>
          <p:cNvSpPr>
            <a:spLocks noGrp="1"/>
          </p:cNvSpPr>
          <p:nvPr>
            <p:ph type="title"/>
          </p:nvPr>
        </p:nvSpPr>
        <p:spPr/>
        <p:txBody>
          <a:bodyPr/>
          <a:lstStyle/>
          <a:p>
            <a:r>
              <a:rPr lang="en-US" sz="2800" dirty="0" smtClean="0"/>
              <a:t>The integrated assessment of the ST can be improved with near- and long-term PMI studies (Li + high-Z) </a:t>
            </a:r>
            <a:endParaRPr lang="en-US" sz="2800" dirty="0"/>
          </a:p>
        </p:txBody>
      </p:sp>
    </p:spTree>
    <p:extLst>
      <p:ext uri="{BB962C8B-B14F-4D97-AF65-F5344CB8AC3E}">
        <p14:creationId xmlns:p14="http://schemas.microsoft.com/office/powerpoint/2010/main" val="5655782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Thank you!</a:t>
            </a:r>
            <a:endParaRPr lang="en-US" dirty="0"/>
          </a:p>
        </p:txBody>
      </p:sp>
    </p:spTree>
    <p:extLst>
      <p:ext uri="{BB962C8B-B14F-4D97-AF65-F5344CB8AC3E}">
        <p14:creationId xmlns:p14="http://schemas.microsoft.com/office/powerpoint/2010/main" val="32285477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Liquid metal PFCs can absorb more heat flux than </a:t>
            </a:r>
            <a:br>
              <a:rPr lang="en-US" sz="2800" dirty="0" smtClean="0"/>
            </a:br>
            <a:r>
              <a:rPr lang="en-US" sz="2800" dirty="0" smtClean="0"/>
              <a:t>leading tungsten technologies</a:t>
            </a:r>
            <a:endParaRPr lang="en-US" sz="2800" dirty="0"/>
          </a:p>
        </p:txBody>
      </p:sp>
      <p:sp>
        <p:nvSpPr>
          <p:cNvPr id="3" name="Content Placeholder 2"/>
          <p:cNvSpPr>
            <a:spLocks noGrp="1"/>
          </p:cNvSpPr>
          <p:nvPr>
            <p:ph sz="half" idx="1"/>
          </p:nvPr>
        </p:nvSpPr>
        <p:spPr>
          <a:xfrm>
            <a:off x="0" y="742950"/>
            <a:ext cx="4648200" cy="3808968"/>
          </a:xfrm>
        </p:spPr>
        <p:txBody>
          <a:bodyPr>
            <a:normAutofit fontScale="62500" lnSpcReduction="20000"/>
          </a:bodyPr>
          <a:lstStyle/>
          <a:p>
            <a:r>
              <a:rPr lang="en-US" dirty="0" smtClean="0"/>
              <a:t>Actively cooled tungsten expected to survive 5-15 MW m</a:t>
            </a:r>
            <a:r>
              <a:rPr lang="en-US" baseline="30000" dirty="0" smtClean="0"/>
              <a:t>-2</a:t>
            </a:r>
            <a:r>
              <a:rPr lang="en-US" dirty="0" smtClean="0"/>
              <a:t> steady-state</a:t>
            </a:r>
          </a:p>
          <a:p>
            <a:pPr lvl="1"/>
            <a:r>
              <a:rPr lang="en-US" dirty="0" smtClean="0"/>
              <a:t>Transients and neutrons lead to ~5 MW m</a:t>
            </a:r>
            <a:r>
              <a:rPr lang="en-US" baseline="30000" dirty="0" smtClean="0"/>
              <a:t>-2</a:t>
            </a:r>
          </a:p>
          <a:p>
            <a:pPr lvl="1"/>
            <a:r>
              <a:rPr lang="en-US" dirty="0" smtClean="0"/>
              <a:t>Technological limitations lead to </a:t>
            </a:r>
            <a:br>
              <a:rPr lang="en-US" dirty="0" smtClean="0"/>
            </a:br>
            <a:r>
              <a:rPr lang="en-US" dirty="0" smtClean="0"/>
              <a:t>9m major radius in EU DEMO1</a:t>
            </a:r>
            <a:br>
              <a:rPr lang="en-US" dirty="0" smtClean="0"/>
            </a:br>
            <a:r>
              <a:rPr lang="en-US" dirty="0" smtClean="0"/>
              <a:t>(P/R=17)</a:t>
            </a:r>
            <a:r>
              <a:rPr lang="en-US" baseline="30000" dirty="0" smtClean="0"/>
              <a:t>a</a:t>
            </a:r>
          </a:p>
          <a:p>
            <a:endParaRPr lang="en-US" dirty="0" smtClean="0"/>
          </a:p>
          <a:p>
            <a:r>
              <a:rPr lang="en-US" dirty="0" smtClean="0"/>
              <a:t>Tin CPS water-cooled </a:t>
            </a:r>
            <a:br>
              <a:rPr lang="en-US" dirty="0" smtClean="0"/>
            </a:br>
            <a:r>
              <a:rPr lang="en-US" dirty="0" smtClean="0"/>
              <a:t>target demonstrated </a:t>
            </a:r>
            <a:br>
              <a:rPr lang="en-US" dirty="0" smtClean="0"/>
            </a:br>
            <a:r>
              <a:rPr lang="en-US" dirty="0" smtClean="0"/>
              <a:t>20 MW m</a:t>
            </a:r>
            <a:r>
              <a:rPr lang="en-US" baseline="30000" dirty="0" smtClean="0"/>
              <a:t>-2 </a:t>
            </a:r>
            <a:r>
              <a:rPr lang="en-US" dirty="0" smtClean="0"/>
              <a:t>in Magnum-</a:t>
            </a:r>
            <a:r>
              <a:rPr lang="en-US" dirty="0" err="1" smtClean="0"/>
              <a:t>PSI</a:t>
            </a:r>
            <a:r>
              <a:rPr lang="en-US" baseline="30000" dirty="0" err="1" smtClean="0"/>
              <a:t>b</a:t>
            </a:r>
            <a:endParaRPr lang="en-US" baseline="30000" dirty="0" smtClean="0"/>
          </a:p>
          <a:p>
            <a:endParaRPr lang="en-US" dirty="0" smtClean="0"/>
          </a:p>
          <a:p>
            <a:r>
              <a:rPr lang="en-US" i="1" dirty="0" smtClean="0"/>
              <a:t>Unknown vapor-shielding limit</a:t>
            </a:r>
          </a:p>
          <a:p>
            <a:pPr lvl="1"/>
            <a:r>
              <a:rPr lang="en-US" dirty="0" smtClean="0"/>
              <a:t>Dependent on replenishment </a:t>
            </a:r>
            <a:br>
              <a:rPr lang="en-US" dirty="0" smtClean="0"/>
            </a:br>
            <a:r>
              <a:rPr lang="en-US" dirty="0" smtClean="0"/>
              <a:t>rate to surface (technology)</a:t>
            </a:r>
          </a:p>
          <a:p>
            <a:pPr lvl="1"/>
            <a:r>
              <a:rPr lang="en-US" b="1" dirty="0" smtClean="0">
                <a:solidFill>
                  <a:srgbClr val="FF0000"/>
                </a:solidFill>
              </a:rPr>
              <a:t>Dependent on core plasma </a:t>
            </a:r>
            <a:br>
              <a:rPr lang="en-US" b="1" dirty="0" smtClean="0">
                <a:solidFill>
                  <a:srgbClr val="FF0000"/>
                </a:solidFill>
              </a:rPr>
            </a:br>
            <a:r>
              <a:rPr lang="en-US" b="1" dirty="0" smtClean="0">
                <a:solidFill>
                  <a:srgbClr val="FF0000"/>
                </a:solidFill>
              </a:rPr>
              <a:t>compatibility with divertor</a:t>
            </a:r>
          </a:p>
        </p:txBody>
      </p:sp>
      <p:grpSp>
        <p:nvGrpSpPr>
          <p:cNvPr id="42" name="Group 41"/>
          <p:cNvGrpSpPr/>
          <p:nvPr/>
        </p:nvGrpSpPr>
        <p:grpSpPr>
          <a:xfrm>
            <a:off x="3352800" y="895350"/>
            <a:ext cx="5638800" cy="4025900"/>
            <a:chOff x="3352800" y="895350"/>
            <a:chExt cx="5638800" cy="402590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428750"/>
              <a:ext cx="4612321" cy="3458493"/>
            </a:xfrm>
            <a:prstGeom prst="rect">
              <a:avLst/>
            </a:prstGeom>
          </p:spPr>
        </p:pic>
        <p:sp>
          <p:nvSpPr>
            <p:cNvPr id="21" name="Rectangle 20"/>
            <p:cNvSpPr/>
            <p:nvPr/>
          </p:nvSpPr>
          <p:spPr>
            <a:xfrm>
              <a:off x="7732571" y="3892550"/>
              <a:ext cx="317437" cy="381000"/>
            </a:xfrm>
            <a:prstGeom prst="rect">
              <a:avLst/>
            </a:prstGeom>
            <a:solidFill>
              <a:srgbClr val="E2442A">
                <a:alpha val="6117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109019" y="3638550"/>
              <a:ext cx="349181" cy="622300"/>
            </a:xfrm>
            <a:prstGeom prst="rect">
              <a:avLst/>
            </a:prstGeom>
            <a:solidFill>
              <a:srgbClr val="FFC000">
                <a:alpha val="6117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Up Arrow 23"/>
            <p:cNvSpPr/>
            <p:nvPr/>
          </p:nvSpPr>
          <p:spPr>
            <a:xfrm>
              <a:off x="8395733" y="1962150"/>
              <a:ext cx="595867" cy="2305903"/>
            </a:xfrm>
            <a:prstGeom prst="upArrow">
              <a:avLst>
                <a:gd name="adj1" fmla="val 62528"/>
                <a:gd name="adj2" fmla="val 50000"/>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8420100" y="1220053"/>
              <a:ext cx="561372" cy="830997"/>
            </a:xfrm>
            <a:prstGeom prst="rect">
              <a:avLst/>
            </a:prstGeom>
            <a:noFill/>
          </p:spPr>
          <p:txBody>
            <a:bodyPr wrap="none" rtlCol="0">
              <a:spAutoFit/>
            </a:bodyPr>
            <a:lstStyle/>
            <a:p>
              <a:r>
                <a:rPr lang="en-US" sz="4800" b="1" dirty="0" smtClean="0">
                  <a:solidFill>
                    <a:srgbClr val="FF0000"/>
                  </a:solidFill>
                </a:rPr>
                <a:t>?</a:t>
              </a:r>
              <a:endParaRPr lang="en-US" sz="4800" b="1" dirty="0">
                <a:solidFill>
                  <a:srgbClr val="FF0000"/>
                </a:solidFill>
              </a:endParaRPr>
            </a:p>
          </p:txBody>
        </p:sp>
        <p:sp>
          <p:nvSpPr>
            <p:cNvPr id="34" name="TextBox 33"/>
            <p:cNvSpPr txBox="1"/>
            <p:nvPr/>
          </p:nvSpPr>
          <p:spPr>
            <a:xfrm rot="21118954">
              <a:off x="5502668" y="3695945"/>
              <a:ext cx="1941557" cy="369332"/>
            </a:xfrm>
            <a:prstGeom prst="rect">
              <a:avLst/>
            </a:prstGeom>
            <a:noFill/>
          </p:spPr>
          <p:txBody>
            <a:bodyPr wrap="none" rtlCol="0">
              <a:spAutoFit/>
            </a:bodyPr>
            <a:lstStyle/>
            <a:p>
              <a:r>
                <a:rPr lang="en-US" dirty="0" smtClean="0"/>
                <a:t>Absorbing Li limit</a:t>
              </a:r>
              <a:endParaRPr lang="en-US" dirty="0"/>
            </a:p>
          </p:txBody>
        </p:sp>
        <p:sp>
          <p:nvSpPr>
            <p:cNvPr id="36" name="TextBox 35"/>
            <p:cNvSpPr txBox="1"/>
            <p:nvPr/>
          </p:nvSpPr>
          <p:spPr>
            <a:xfrm rot="20160797">
              <a:off x="6140586" y="2392197"/>
              <a:ext cx="1069524" cy="369332"/>
            </a:xfrm>
            <a:prstGeom prst="rect">
              <a:avLst/>
            </a:prstGeom>
            <a:noFill/>
          </p:spPr>
          <p:txBody>
            <a:bodyPr wrap="none" rtlCol="0">
              <a:spAutoFit/>
            </a:bodyPr>
            <a:lstStyle/>
            <a:p>
              <a:r>
                <a:rPr lang="en-US" dirty="0" smtClean="0">
                  <a:solidFill>
                    <a:srgbClr val="FF0000"/>
                  </a:solidFill>
                </a:rPr>
                <a:t>Sn limit?</a:t>
              </a:r>
              <a:endParaRPr lang="en-US" dirty="0">
                <a:solidFill>
                  <a:srgbClr val="FF0000"/>
                </a:solidFill>
              </a:endParaRPr>
            </a:p>
          </p:txBody>
        </p:sp>
        <p:sp>
          <p:nvSpPr>
            <p:cNvPr id="35" name="TextBox 34"/>
            <p:cNvSpPr txBox="1"/>
            <p:nvPr/>
          </p:nvSpPr>
          <p:spPr>
            <a:xfrm rot="16200000">
              <a:off x="7364551" y="3257962"/>
              <a:ext cx="979755" cy="369332"/>
            </a:xfrm>
            <a:prstGeom prst="rect">
              <a:avLst/>
            </a:prstGeom>
            <a:noFill/>
          </p:spPr>
          <p:txBody>
            <a:bodyPr wrap="none" rtlCol="0">
              <a:spAutoFit/>
            </a:bodyPr>
            <a:lstStyle/>
            <a:p>
              <a:r>
                <a:rPr lang="en-US" dirty="0" smtClean="0"/>
                <a:t>Solid W</a:t>
              </a:r>
              <a:endParaRPr lang="en-US" dirty="0"/>
            </a:p>
          </p:txBody>
        </p:sp>
        <p:sp>
          <p:nvSpPr>
            <p:cNvPr id="38" name="TextBox 37"/>
            <p:cNvSpPr txBox="1"/>
            <p:nvPr/>
          </p:nvSpPr>
          <p:spPr>
            <a:xfrm rot="16200000">
              <a:off x="7758132" y="2927762"/>
              <a:ext cx="1005403" cy="369332"/>
            </a:xfrm>
            <a:prstGeom prst="rect">
              <a:avLst/>
            </a:prstGeom>
            <a:noFill/>
          </p:spPr>
          <p:txBody>
            <a:bodyPr wrap="none" rtlCol="0">
              <a:spAutoFit/>
            </a:bodyPr>
            <a:lstStyle/>
            <a:p>
              <a:r>
                <a:rPr lang="en-US" dirty="0" smtClean="0"/>
                <a:t>Sn CPS</a:t>
              </a:r>
              <a:endParaRPr lang="en-US" dirty="0"/>
            </a:p>
          </p:txBody>
        </p:sp>
        <p:sp>
          <p:nvSpPr>
            <p:cNvPr id="39" name="TextBox 38"/>
            <p:cNvSpPr txBox="1"/>
            <p:nvPr/>
          </p:nvSpPr>
          <p:spPr>
            <a:xfrm rot="16200000">
              <a:off x="8056436" y="2630614"/>
              <a:ext cx="1249060" cy="369332"/>
            </a:xfrm>
            <a:prstGeom prst="rect">
              <a:avLst/>
            </a:prstGeom>
            <a:noFill/>
          </p:spPr>
          <p:txBody>
            <a:bodyPr wrap="none" rtlCol="0">
              <a:spAutoFit/>
            </a:bodyPr>
            <a:lstStyle/>
            <a:p>
              <a:r>
                <a:rPr lang="en-US" dirty="0" smtClean="0"/>
                <a:t>Ablative Li</a:t>
              </a:r>
              <a:endParaRPr lang="en-US" dirty="0"/>
            </a:p>
          </p:txBody>
        </p:sp>
        <p:sp>
          <p:nvSpPr>
            <p:cNvPr id="37" name="TextBox 36"/>
            <p:cNvSpPr txBox="1"/>
            <p:nvPr/>
          </p:nvSpPr>
          <p:spPr>
            <a:xfrm>
              <a:off x="4438588" y="895350"/>
              <a:ext cx="4172012" cy="369332"/>
            </a:xfrm>
            <a:prstGeom prst="rect">
              <a:avLst/>
            </a:prstGeom>
            <a:solidFill>
              <a:schemeClr val="bg1">
                <a:lumMod val="85000"/>
              </a:schemeClr>
            </a:solidFill>
            <a:ln w="38100">
              <a:solidFill>
                <a:schemeClr val="tx1"/>
              </a:solidFill>
            </a:ln>
          </p:spPr>
          <p:txBody>
            <a:bodyPr wrap="square" rtlCol="0">
              <a:spAutoFit/>
            </a:bodyPr>
            <a:lstStyle/>
            <a:p>
              <a:pPr algn="ctr"/>
              <a:r>
                <a:rPr lang="en-US" b="1" dirty="0" smtClean="0"/>
                <a:t>Perpendicular Heat Flux Limit</a:t>
              </a:r>
              <a:endParaRPr lang="en-US" b="1" dirty="0"/>
            </a:p>
          </p:txBody>
        </p:sp>
        <p:sp>
          <p:nvSpPr>
            <p:cNvPr id="41" name="TextBox 40"/>
            <p:cNvSpPr txBox="1"/>
            <p:nvPr/>
          </p:nvSpPr>
          <p:spPr>
            <a:xfrm>
              <a:off x="4237960" y="4551918"/>
              <a:ext cx="1184940" cy="369332"/>
            </a:xfrm>
            <a:prstGeom prst="rect">
              <a:avLst/>
            </a:prstGeom>
            <a:noFill/>
          </p:spPr>
          <p:txBody>
            <a:bodyPr wrap="none" rtlCol="0">
              <a:spAutoFit/>
            </a:bodyPr>
            <a:lstStyle/>
            <a:p>
              <a:r>
                <a:rPr lang="en-US" i="1" dirty="0" smtClean="0"/>
                <a:t>Fast Flow</a:t>
              </a:r>
              <a:endParaRPr lang="en-US" i="1" dirty="0"/>
            </a:p>
          </p:txBody>
        </p:sp>
      </p:grpSp>
      <p:sp>
        <p:nvSpPr>
          <p:cNvPr id="44" name="TextBox 43"/>
          <p:cNvSpPr txBox="1"/>
          <p:nvPr/>
        </p:nvSpPr>
        <p:spPr>
          <a:xfrm>
            <a:off x="-7483" y="4487530"/>
            <a:ext cx="2580706" cy="461665"/>
          </a:xfrm>
          <a:prstGeom prst="rect">
            <a:avLst/>
          </a:prstGeom>
          <a:noFill/>
        </p:spPr>
        <p:txBody>
          <a:bodyPr wrap="none" rtlCol="0">
            <a:spAutoFit/>
          </a:bodyPr>
          <a:lstStyle/>
          <a:p>
            <a:r>
              <a:rPr lang="en-US" sz="1200" baseline="30000" dirty="0" err="1" smtClean="0">
                <a:solidFill>
                  <a:schemeClr val="accent1"/>
                </a:solidFill>
              </a:rPr>
              <a:t>a</a:t>
            </a:r>
            <a:r>
              <a:rPr lang="en-US" sz="1200" dirty="0" err="1" smtClean="0">
                <a:solidFill>
                  <a:schemeClr val="accent1"/>
                </a:solidFill>
              </a:rPr>
              <a:t>Wenninger</a:t>
            </a:r>
            <a:r>
              <a:rPr lang="en-US" sz="1200" dirty="0">
                <a:solidFill>
                  <a:schemeClr val="accent1"/>
                </a:solidFill>
              </a:rPr>
              <a:t> </a:t>
            </a:r>
            <a:r>
              <a:rPr lang="en-US" sz="1200" dirty="0" smtClean="0">
                <a:solidFill>
                  <a:schemeClr val="accent1"/>
                </a:solidFill>
              </a:rPr>
              <a:t>2017 </a:t>
            </a:r>
            <a:r>
              <a:rPr lang="en-US" sz="1200" dirty="0" err="1" smtClean="0">
                <a:solidFill>
                  <a:schemeClr val="accent1"/>
                </a:solidFill>
              </a:rPr>
              <a:t>Nucl</a:t>
            </a:r>
            <a:r>
              <a:rPr lang="en-US" sz="1200" dirty="0" smtClean="0">
                <a:solidFill>
                  <a:schemeClr val="accent1"/>
                </a:solidFill>
              </a:rPr>
              <a:t>. Fusion; </a:t>
            </a:r>
            <a:br>
              <a:rPr lang="en-US" sz="1200" dirty="0" smtClean="0">
                <a:solidFill>
                  <a:schemeClr val="accent1"/>
                </a:solidFill>
              </a:rPr>
            </a:br>
            <a:r>
              <a:rPr lang="en-US" sz="1200" baseline="30000" dirty="0" err="1" smtClean="0">
                <a:solidFill>
                  <a:schemeClr val="accent1"/>
                </a:solidFill>
              </a:rPr>
              <a:t>b</a:t>
            </a:r>
            <a:r>
              <a:rPr lang="en-US" sz="1200" dirty="0" err="1" smtClean="0">
                <a:solidFill>
                  <a:schemeClr val="accent1"/>
                </a:solidFill>
              </a:rPr>
              <a:t>Morgan</a:t>
            </a:r>
            <a:r>
              <a:rPr lang="en-US" sz="1200" dirty="0" smtClean="0">
                <a:solidFill>
                  <a:schemeClr val="accent1"/>
                </a:solidFill>
              </a:rPr>
              <a:t>, 2017 </a:t>
            </a:r>
            <a:r>
              <a:rPr lang="en-US" sz="1200" dirty="0" err="1" smtClean="0">
                <a:solidFill>
                  <a:schemeClr val="accent1"/>
                </a:solidFill>
              </a:rPr>
              <a:t>Nucl</a:t>
            </a:r>
            <a:r>
              <a:rPr lang="en-US" sz="1200" dirty="0" smtClean="0">
                <a:solidFill>
                  <a:schemeClr val="accent1"/>
                </a:solidFill>
              </a:rPr>
              <a:t>. Mater. Energy</a:t>
            </a:r>
            <a:endParaRPr lang="en-US" sz="1200" dirty="0">
              <a:solidFill>
                <a:schemeClr val="accent1"/>
              </a:solidFill>
            </a:endParaRPr>
          </a:p>
        </p:txBody>
      </p:sp>
      <p:sp>
        <p:nvSpPr>
          <p:cNvPr id="45" name="Left Brace 44"/>
          <p:cNvSpPr/>
          <p:nvPr/>
        </p:nvSpPr>
        <p:spPr>
          <a:xfrm rot="16200000">
            <a:off x="8401979" y="4061356"/>
            <a:ext cx="220461" cy="730181"/>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2097030787"/>
      </p:ext>
    </p:extLst>
  </p:cSld>
  <p:clrMapOvr>
    <a:masterClrMapping/>
  </p:clrMapOvr>
  <mc:AlternateContent xmlns:mc="http://schemas.openxmlformats.org/markup-compatibility/2006" xmlns:p14="http://schemas.microsoft.com/office/powerpoint/2010/main">
    <mc:Choice Requires="p14">
      <p:transition spd="slow" p14:dur="2000" advTm="81499"/>
    </mc:Choice>
    <mc:Fallback xmlns="">
      <p:transition spd="slow" advTm="81499"/>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Vapor shielding experiments in linear plasma device;</a:t>
            </a:r>
            <a:br>
              <a:rPr lang="en-US" sz="2800" dirty="0" smtClean="0"/>
            </a:br>
            <a:r>
              <a:rPr lang="en-US" sz="2800" dirty="0" smtClean="0"/>
              <a:t>shows path forward for vapor-box concept</a:t>
            </a:r>
            <a:endParaRPr lang="en-US" sz="2800" dirty="0"/>
          </a:p>
        </p:txBody>
      </p:sp>
      <p:sp>
        <p:nvSpPr>
          <p:cNvPr id="3" name="Content Placeholder 2"/>
          <p:cNvSpPr>
            <a:spLocks noGrp="1"/>
          </p:cNvSpPr>
          <p:nvPr>
            <p:ph idx="1"/>
          </p:nvPr>
        </p:nvSpPr>
        <p:spPr>
          <a:xfrm>
            <a:off x="76200" y="895350"/>
            <a:ext cx="4800600" cy="3527686"/>
          </a:xfrm>
        </p:spPr>
        <p:txBody>
          <a:bodyPr>
            <a:normAutofit fontScale="77500" lnSpcReduction="20000"/>
          </a:bodyPr>
          <a:lstStyle/>
          <a:p>
            <a:r>
              <a:rPr lang="en-US" dirty="0" smtClean="0"/>
              <a:t>Liquid Sn and Li targets tested </a:t>
            </a:r>
          </a:p>
          <a:p>
            <a:pPr lvl="1"/>
            <a:r>
              <a:rPr lang="en-US" dirty="0" smtClean="0"/>
              <a:t>Magnum-PSI linear plasma</a:t>
            </a:r>
          </a:p>
          <a:p>
            <a:pPr lvl="1"/>
            <a:r>
              <a:rPr lang="en-US" dirty="0" smtClean="0"/>
              <a:t>Both exhibit temperature clamping</a:t>
            </a:r>
          </a:p>
          <a:p>
            <a:endParaRPr lang="en-US" dirty="0" smtClean="0"/>
          </a:p>
          <a:p>
            <a:r>
              <a:rPr lang="en-US" dirty="0" smtClean="0"/>
              <a:t>Li-target tested based on pre-filled concept</a:t>
            </a:r>
          </a:p>
          <a:p>
            <a:endParaRPr lang="en-US" dirty="0"/>
          </a:p>
          <a:p>
            <a:r>
              <a:rPr lang="en-US" dirty="0" smtClean="0"/>
              <a:t>Vapor box 0D </a:t>
            </a:r>
            <a:br>
              <a:rPr lang="en-US" dirty="0" smtClean="0"/>
            </a:br>
            <a:r>
              <a:rPr lang="en-US" dirty="0" smtClean="0"/>
              <a:t>calculations </a:t>
            </a:r>
            <a:br>
              <a:rPr lang="en-US" dirty="0" smtClean="0"/>
            </a:br>
            <a:r>
              <a:rPr lang="en-US" dirty="0" smtClean="0"/>
              <a:t>indicate very high </a:t>
            </a:r>
            <a:br>
              <a:rPr lang="en-US" dirty="0" smtClean="0"/>
            </a:br>
            <a:r>
              <a:rPr lang="en-US" dirty="0" smtClean="0"/>
              <a:t>heat flux potential</a:t>
            </a:r>
            <a:endParaRPr lang="en-US" dirty="0"/>
          </a:p>
        </p:txBody>
      </p:sp>
      <p:pic>
        <p:nvPicPr>
          <p:cNvPr id="3074" name="Picture 2"/>
          <p:cNvPicPr>
            <a:picLocks noGrp="1" noChangeAspect="1" noChangeArrowheads="1"/>
          </p:cNvPicPr>
          <p:nvPr>
            <p:ph idx="10"/>
          </p:nvPr>
        </p:nvPicPr>
        <p:blipFill rotWithShape="1">
          <a:blip r:embed="rId2">
            <a:extLst>
              <a:ext uri="{28A0092B-C50C-407E-A947-70E740481C1C}">
                <a14:useLocalDpi xmlns:a14="http://schemas.microsoft.com/office/drawing/2010/main" val="0"/>
              </a:ext>
            </a:extLst>
          </a:blip>
          <a:srcRect t="47235"/>
          <a:stretch/>
        </p:blipFill>
        <p:spPr bwMode="auto">
          <a:xfrm>
            <a:off x="4876800" y="864879"/>
            <a:ext cx="4191000" cy="1580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6200" y="4324350"/>
            <a:ext cx="4648200" cy="523220"/>
          </a:xfrm>
          <a:prstGeom prst="rect">
            <a:avLst/>
          </a:prstGeom>
          <a:noFill/>
        </p:spPr>
        <p:txBody>
          <a:bodyPr wrap="square" rtlCol="0">
            <a:spAutoFit/>
          </a:bodyPr>
          <a:lstStyle/>
          <a:p>
            <a:r>
              <a:rPr lang="en-US" sz="1400" dirty="0" smtClean="0">
                <a:solidFill>
                  <a:schemeClr val="accent1"/>
                </a:solidFill>
              </a:rPr>
              <a:t>S. Van Eden, et al., </a:t>
            </a:r>
            <a:r>
              <a:rPr lang="en-US" sz="1400" i="1" dirty="0" smtClean="0">
                <a:solidFill>
                  <a:schemeClr val="accent1"/>
                </a:solidFill>
              </a:rPr>
              <a:t>Nature Comm.</a:t>
            </a:r>
            <a:r>
              <a:rPr lang="en-US" sz="1400" dirty="0" smtClean="0">
                <a:solidFill>
                  <a:schemeClr val="accent1"/>
                </a:solidFill>
              </a:rPr>
              <a:t> </a:t>
            </a:r>
            <a:r>
              <a:rPr lang="en-US" sz="1400" b="1" dirty="0" smtClean="0">
                <a:solidFill>
                  <a:schemeClr val="accent1"/>
                </a:solidFill>
              </a:rPr>
              <a:t>8 </a:t>
            </a:r>
            <a:r>
              <a:rPr lang="en-US" sz="1400" dirty="0" smtClean="0">
                <a:solidFill>
                  <a:schemeClr val="accent1"/>
                </a:solidFill>
              </a:rPr>
              <a:t>(2017) 192.</a:t>
            </a:r>
          </a:p>
          <a:p>
            <a:r>
              <a:rPr lang="en-US" sz="1400" dirty="0" smtClean="0">
                <a:solidFill>
                  <a:schemeClr val="accent1"/>
                </a:solidFill>
              </a:rPr>
              <a:t>R. </a:t>
            </a:r>
            <a:r>
              <a:rPr lang="en-US" sz="1400" dirty="0" err="1" smtClean="0">
                <a:solidFill>
                  <a:schemeClr val="accent1"/>
                </a:solidFill>
              </a:rPr>
              <a:t>Goldston</a:t>
            </a:r>
            <a:r>
              <a:rPr lang="en-US" sz="1400" dirty="0" smtClean="0">
                <a:solidFill>
                  <a:schemeClr val="accent1"/>
                </a:solidFill>
              </a:rPr>
              <a:t>, et al., </a:t>
            </a:r>
            <a:r>
              <a:rPr lang="en-US" sz="1400" i="1" dirty="0" err="1" smtClean="0">
                <a:solidFill>
                  <a:schemeClr val="accent1"/>
                </a:solidFill>
              </a:rPr>
              <a:t>Nucl</a:t>
            </a:r>
            <a:r>
              <a:rPr lang="en-US" sz="1400" i="1" dirty="0" smtClean="0">
                <a:solidFill>
                  <a:schemeClr val="accent1"/>
                </a:solidFill>
              </a:rPr>
              <a:t>. Mater. Energy</a:t>
            </a:r>
            <a:r>
              <a:rPr lang="en-US" sz="1400" dirty="0" smtClean="0">
                <a:solidFill>
                  <a:schemeClr val="accent1"/>
                </a:solidFill>
              </a:rPr>
              <a:t> </a:t>
            </a:r>
            <a:r>
              <a:rPr lang="en-US" sz="1400" b="1" dirty="0" smtClean="0">
                <a:solidFill>
                  <a:schemeClr val="accent1"/>
                </a:solidFill>
              </a:rPr>
              <a:t>12</a:t>
            </a:r>
            <a:r>
              <a:rPr lang="en-US" sz="1400" dirty="0" smtClean="0">
                <a:solidFill>
                  <a:schemeClr val="accent1"/>
                </a:solidFill>
              </a:rPr>
              <a:t> (2017) 1118.</a:t>
            </a:r>
            <a:endParaRPr lang="en-US" sz="1400" dirty="0">
              <a:solidFill>
                <a:schemeClr val="accent1"/>
              </a:solidFill>
            </a:endParaRPr>
          </a:p>
        </p:txBody>
      </p:sp>
      <p:grpSp>
        <p:nvGrpSpPr>
          <p:cNvPr id="5" name="Group 4"/>
          <p:cNvGrpSpPr/>
          <p:nvPr/>
        </p:nvGrpSpPr>
        <p:grpSpPr>
          <a:xfrm>
            <a:off x="2880014" y="2495548"/>
            <a:ext cx="2835003" cy="1368852"/>
            <a:chOff x="5334000" y="3047271"/>
            <a:chExt cx="3733800" cy="1734279"/>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047271"/>
              <a:ext cx="3733800" cy="1734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384648" y="4302322"/>
              <a:ext cx="2378498" cy="389941"/>
            </a:xfrm>
            <a:prstGeom prst="rect">
              <a:avLst/>
            </a:prstGeom>
            <a:noFill/>
          </p:spPr>
          <p:txBody>
            <a:bodyPr wrap="square" rtlCol="0">
              <a:spAutoFit/>
            </a:bodyPr>
            <a:lstStyle/>
            <a:p>
              <a:r>
                <a:rPr lang="en-US" sz="1400" b="1" dirty="0" err="1" smtClean="0">
                  <a:solidFill>
                    <a:schemeClr val="bg1"/>
                  </a:solidFill>
                </a:rPr>
                <a:t>Rindt</a:t>
              </a:r>
              <a:r>
                <a:rPr lang="en-US" sz="1400" b="1" dirty="0" smtClean="0">
                  <a:solidFill>
                    <a:schemeClr val="bg1"/>
                  </a:solidFill>
                </a:rPr>
                <a:t>, PFMC 2017</a:t>
              </a:r>
              <a:endParaRPr lang="en-US" sz="1400" b="1" dirty="0">
                <a:solidFill>
                  <a:schemeClr val="bg1"/>
                </a:solidFill>
              </a:endParaRPr>
            </a:p>
          </p:txBody>
        </p:sp>
      </p:grpSp>
      <p:grpSp>
        <p:nvGrpSpPr>
          <p:cNvPr id="19" name="Group 18"/>
          <p:cNvGrpSpPr/>
          <p:nvPr/>
        </p:nvGrpSpPr>
        <p:grpSpPr>
          <a:xfrm>
            <a:off x="5757340" y="2495550"/>
            <a:ext cx="3272005" cy="2286000"/>
            <a:chOff x="4989543" y="3650893"/>
            <a:chExt cx="4080002" cy="2914692"/>
          </a:xfrm>
        </p:grpSpPr>
        <p:pic>
          <p:nvPicPr>
            <p:cNvPr id="2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8691" y="3650893"/>
              <a:ext cx="3660854" cy="2914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5791200" y="3714196"/>
              <a:ext cx="2566176" cy="1491199"/>
            </a:xfrm>
            <a:prstGeom prst="rect">
              <a:avLst/>
            </a:prstGeom>
            <a:noFill/>
          </p:spPr>
          <p:txBody>
            <a:bodyPr wrap="square" rtlCol="0">
              <a:spAutoFit/>
            </a:bodyPr>
            <a:lstStyle/>
            <a:p>
              <a:r>
                <a:rPr lang="en-US" sz="1400" b="1" dirty="0" smtClean="0"/>
                <a:t>DEMO reference pt.</a:t>
              </a:r>
            </a:p>
            <a:p>
              <a:r>
                <a:rPr lang="en-US" sz="1400" dirty="0" smtClean="0"/>
                <a:t>2.5GW fusion power</a:t>
              </a:r>
            </a:p>
            <a:p>
              <a:r>
                <a:rPr lang="en-US" sz="1400" dirty="0" smtClean="0"/>
                <a:t>200MW to outer div.</a:t>
              </a:r>
            </a:p>
            <a:p>
              <a:r>
                <a:rPr lang="en-US" sz="1400" dirty="0" smtClean="0"/>
                <a:t>R=6m, </a:t>
              </a:r>
              <a:r>
                <a:rPr lang="en-US" sz="1400" dirty="0" err="1" smtClean="0"/>
                <a:t>l</a:t>
              </a:r>
              <a:r>
                <a:rPr lang="en-US" sz="1400" baseline="-25000" dirty="0" err="1" smtClean="0"/>
                <a:t>p,box</a:t>
              </a:r>
              <a:r>
                <a:rPr lang="en-US" sz="1400" dirty="0" smtClean="0"/>
                <a:t>=0.5m</a:t>
              </a:r>
            </a:p>
            <a:p>
              <a:r>
                <a:rPr lang="el-GR" sz="1400" dirty="0" smtClean="0"/>
                <a:t>ε</a:t>
              </a:r>
              <a:r>
                <a:rPr lang="en-US" sz="1400" baseline="-25000" dirty="0" smtClean="0"/>
                <a:t>cool</a:t>
              </a:r>
              <a:r>
                <a:rPr lang="en-US" sz="1400" dirty="0" smtClean="0"/>
                <a:t>=250eV</a:t>
              </a:r>
              <a:endParaRPr lang="en-US" sz="1400" dirty="0"/>
            </a:p>
          </p:txBody>
        </p:sp>
        <p:cxnSp>
          <p:nvCxnSpPr>
            <p:cNvPr id="22" name="Straight Arrow Connector 21"/>
            <p:cNvCxnSpPr/>
            <p:nvPr/>
          </p:nvCxnSpPr>
          <p:spPr>
            <a:xfrm>
              <a:off x="6742072" y="5205395"/>
              <a:ext cx="115928" cy="43340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022220" y="4816770"/>
              <a:ext cx="738164" cy="470905"/>
            </a:xfrm>
            <a:prstGeom prst="rect">
              <a:avLst/>
            </a:prstGeom>
            <a:solidFill>
              <a:schemeClr val="bg1"/>
            </a:solidFill>
          </p:spPr>
          <p:txBody>
            <a:bodyPr wrap="square" rtlCol="0">
              <a:spAutoFit/>
            </a:bodyPr>
            <a:lstStyle/>
            <a:p>
              <a:pPr algn="r"/>
              <a:r>
                <a:rPr lang="en-US" dirty="0" smtClean="0"/>
                <a:t>700</a:t>
              </a:r>
              <a:endParaRPr lang="en-US" dirty="0"/>
            </a:p>
          </p:txBody>
        </p:sp>
        <p:sp>
          <p:nvSpPr>
            <p:cNvPr id="26" name="TextBox 25"/>
            <p:cNvSpPr txBox="1"/>
            <p:nvPr/>
          </p:nvSpPr>
          <p:spPr>
            <a:xfrm>
              <a:off x="4989543" y="4155969"/>
              <a:ext cx="738166" cy="470905"/>
            </a:xfrm>
            <a:prstGeom prst="rect">
              <a:avLst/>
            </a:prstGeom>
            <a:solidFill>
              <a:schemeClr val="bg1"/>
            </a:solidFill>
          </p:spPr>
          <p:txBody>
            <a:bodyPr wrap="square" rtlCol="0">
              <a:spAutoFit/>
            </a:bodyPr>
            <a:lstStyle/>
            <a:p>
              <a:pPr algn="r"/>
              <a:r>
                <a:rPr lang="en-US" dirty="0" smtClean="0"/>
                <a:t>800</a:t>
              </a:r>
              <a:endParaRPr lang="en-US" dirty="0"/>
            </a:p>
          </p:txBody>
        </p:sp>
      </p:grpSp>
      <p:sp>
        <p:nvSpPr>
          <p:cNvPr id="28" name="TextBox 27"/>
          <p:cNvSpPr txBox="1"/>
          <p:nvPr/>
        </p:nvSpPr>
        <p:spPr>
          <a:xfrm>
            <a:off x="5782067" y="3864403"/>
            <a:ext cx="591979" cy="369332"/>
          </a:xfrm>
          <a:prstGeom prst="rect">
            <a:avLst/>
          </a:prstGeom>
          <a:solidFill>
            <a:schemeClr val="bg1"/>
          </a:solidFill>
        </p:spPr>
        <p:txBody>
          <a:bodyPr wrap="square" rtlCol="0">
            <a:spAutoFit/>
          </a:bodyPr>
          <a:lstStyle/>
          <a:p>
            <a:pPr algn="r"/>
            <a:r>
              <a:rPr lang="en-US" dirty="0" smtClean="0"/>
              <a:t>600</a:t>
            </a:r>
            <a:endParaRPr lang="en-US" dirty="0"/>
          </a:p>
        </p:txBody>
      </p:sp>
      <p:sp>
        <p:nvSpPr>
          <p:cNvPr id="29" name="TextBox 28"/>
          <p:cNvSpPr txBox="1"/>
          <p:nvPr/>
        </p:nvSpPr>
        <p:spPr>
          <a:xfrm>
            <a:off x="5776803" y="4327786"/>
            <a:ext cx="591979" cy="369332"/>
          </a:xfrm>
          <a:prstGeom prst="rect">
            <a:avLst/>
          </a:prstGeom>
          <a:solidFill>
            <a:schemeClr val="bg1"/>
          </a:solidFill>
        </p:spPr>
        <p:txBody>
          <a:bodyPr wrap="square" rtlCol="0">
            <a:spAutoFit/>
          </a:bodyPr>
          <a:lstStyle/>
          <a:p>
            <a:pPr algn="r"/>
            <a:r>
              <a:rPr lang="en-US" dirty="0"/>
              <a:t>5</a:t>
            </a:r>
            <a:r>
              <a:rPr lang="en-US" dirty="0" smtClean="0"/>
              <a:t>00</a:t>
            </a:r>
            <a:endParaRPr lang="en-US" dirty="0"/>
          </a:p>
        </p:txBody>
      </p:sp>
      <p:sp>
        <p:nvSpPr>
          <p:cNvPr id="30" name="TextBox 29"/>
          <p:cNvSpPr txBox="1"/>
          <p:nvPr/>
        </p:nvSpPr>
        <p:spPr>
          <a:xfrm>
            <a:off x="5784123" y="2421408"/>
            <a:ext cx="591981" cy="369332"/>
          </a:xfrm>
          <a:prstGeom prst="rect">
            <a:avLst/>
          </a:prstGeom>
          <a:solidFill>
            <a:schemeClr val="bg1"/>
          </a:solidFill>
        </p:spPr>
        <p:txBody>
          <a:bodyPr wrap="square" rtlCol="0">
            <a:spAutoFit/>
          </a:bodyPr>
          <a:lstStyle/>
          <a:p>
            <a:pPr algn="r"/>
            <a:r>
              <a:rPr lang="en-US" dirty="0"/>
              <a:t>9</a:t>
            </a:r>
            <a:r>
              <a:rPr lang="en-US" dirty="0" smtClean="0"/>
              <a:t>00</a:t>
            </a:r>
            <a:endParaRPr lang="en-US" dirty="0"/>
          </a:p>
        </p:txBody>
      </p:sp>
      <p:sp>
        <p:nvSpPr>
          <p:cNvPr id="4" name="Right Arrow 3"/>
          <p:cNvSpPr/>
          <p:nvPr/>
        </p:nvSpPr>
        <p:spPr>
          <a:xfrm rot="1065101">
            <a:off x="1752600" y="2616917"/>
            <a:ext cx="1165860" cy="396132"/>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864100" y="661675"/>
            <a:ext cx="4203700" cy="1559765"/>
            <a:chOff x="4864100" y="618285"/>
            <a:chExt cx="4203700" cy="1559765"/>
          </a:xfrm>
        </p:grpSpPr>
        <p:pic>
          <p:nvPicPr>
            <p:cNvPr id="2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734" b="55305"/>
            <a:stretch/>
          </p:blipFill>
          <p:spPr bwMode="auto">
            <a:xfrm>
              <a:off x="4876800" y="618285"/>
              <a:ext cx="4191000" cy="1420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736" r="84848" b="51195"/>
            <a:stretch/>
          </p:blipFill>
          <p:spPr bwMode="auto">
            <a:xfrm>
              <a:off x="4864100" y="634886"/>
              <a:ext cx="635000" cy="1543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3" name="TextBox 22"/>
          <p:cNvSpPr txBox="1"/>
          <p:nvPr/>
        </p:nvSpPr>
        <p:spPr>
          <a:xfrm>
            <a:off x="8130982" y="876538"/>
            <a:ext cx="479618" cy="369332"/>
          </a:xfrm>
          <a:prstGeom prst="rect">
            <a:avLst/>
          </a:prstGeom>
          <a:noFill/>
        </p:spPr>
        <p:txBody>
          <a:bodyPr wrap="none" rtlCol="0">
            <a:spAutoFit/>
          </a:bodyPr>
          <a:lstStyle/>
          <a:p>
            <a:r>
              <a:rPr lang="en-US" b="1" dirty="0" smtClean="0"/>
              <a:t>Sn</a:t>
            </a:r>
            <a:endParaRPr lang="en-US" b="1" dirty="0"/>
          </a:p>
        </p:txBody>
      </p:sp>
      <p:pic>
        <p:nvPicPr>
          <p:cNvPr id="3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01999" y="3202218"/>
            <a:ext cx="942011" cy="1350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7543810" y="4031218"/>
            <a:ext cx="960519" cy="369332"/>
          </a:xfrm>
          <a:prstGeom prst="rect">
            <a:avLst/>
          </a:prstGeom>
          <a:noFill/>
        </p:spPr>
        <p:txBody>
          <a:bodyPr wrap="none" rtlCol="0">
            <a:spAutoFit/>
          </a:bodyPr>
          <a:lstStyle/>
          <a:p>
            <a:r>
              <a:rPr lang="en-US" b="1" dirty="0" smtClean="0"/>
              <a:t>P/R~33</a:t>
            </a:r>
            <a:endParaRPr lang="en-US" b="1" dirty="0"/>
          </a:p>
        </p:txBody>
      </p:sp>
      <p:cxnSp>
        <p:nvCxnSpPr>
          <p:cNvPr id="15" name="Straight Arrow Connector 14"/>
          <p:cNvCxnSpPr>
            <a:endCxn id="28" idx="1"/>
          </p:cNvCxnSpPr>
          <p:nvPr/>
        </p:nvCxnSpPr>
        <p:spPr>
          <a:xfrm flipV="1">
            <a:off x="2743210" y="4049069"/>
            <a:ext cx="3038857" cy="560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1196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Multiple tools developed to study complex, substrate-dependent lithium chemistry</a:t>
            </a:r>
            <a:endParaRPr lang="en-US" sz="2800" dirty="0"/>
          </a:p>
        </p:txBody>
      </p:sp>
      <p:sp>
        <p:nvSpPr>
          <p:cNvPr id="3" name="Content Placeholder 2"/>
          <p:cNvSpPr>
            <a:spLocks noGrp="1"/>
          </p:cNvSpPr>
          <p:nvPr>
            <p:ph idx="1"/>
          </p:nvPr>
        </p:nvSpPr>
        <p:spPr>
          <a:xfrm>
            <a:off x="76200" y="800100"/>
            <a:ext cx="8839200" cy="1485900"/>
          </a:xfrm>
        </p:spPr>
        <p:txBody>
          <a:bodyPr>
            <a:normAutofit fontScale="70000" lnSpcReduction="20000"/>
          </a:bodyPr>
          <a:lstStyle/>
          <a:p>
            <a:r>
              <a:rPr lang="en-US" dirty="0" smtClean="0"/>
              <a:t>Quantum modeling by </a:t>
            </a:r>
            <a:r>
              <a:rPr lang="en-US" dirty="0" err="1" smtClean="0"/>
              <a:t>Krstic</a:t>
            </a:r>
            <a:r>
              <a:rPr lang="en-US" dirty="0" smtClean="0"/>
              <a:t> indicates preferential bonding of deuterium to oxygen in carbon matrix (</a:t>
            </a:r>
            <a:r>
              <a:rPr lang="en-US" dirty="0" smtClean="0">
                <a:solidFill>
                  <a:srgbClr val="FF0000"/>
                </a:solidFill>
              </a:rPr>
              <a:t>theory</a:t>
            </a:r>
            <a:r>
              <a:rPr lang="en-US" dirty="0" smtClean="0"/>
              <a:t>)</a:t>
            </a:r>
          </a:p>
          <a:p>
            <a:r>
              <a:rPr lang="en-US" dirty="0" smtClean="0"/>
              <a:t>Laboratory studies by </a:t>
            </a:r>
            <a:r>
              <a:rPr lang="en-US" dirty="0" err="1" smtClean="0"/>
              <a:t>Capece</a:t>
            </a:r>
            <a:r>
              <a:rPr lang="en-US" dirty="0" smtClean="0"/>
              <a:t> show increased absorption by oxidized Li, but lower thermal decomposition temperature (</a:t>
            </a:r>
            <a:r>
              <a:rPr lang="en-US" dirty="0" smtClean="0">
                <a:solidFill>
                  <a:srgbClr val="FF0000"/>
                </a:solidFill>
              </a:rPr>
              <a:t>laboratory studies</a:t>
            </a:r>
            <a:r>
              <a:rPr lang="en-US" dirty="0" smtClean="0"/>
              <a:t>)</a:t>
            </a:r>
          </a:p>
          <a:p>
            <a:r>
              <a:rPr lang="en-US" dirty="0" smtClean="0"/>
              <a:t>MAPP </a:t>
            </a:r>
            <a:r>
              <a:rPr lang="en-US" dirty="0" smtClean="0">
                <a:solidFill>
                  <a:srgbClr val="FF0000"/>
                </a:solidFill>
              </a:rPr>
              <a:t>diagnostic</a:t>
            </a:r>
            <a:r>
              <a:rPr lang="en-US" dirty="0" smtClean="0"/>
              <a:t> successfully deployed in NSTX-U 2016 run campaign</a:t>
            </a:r>
            <a:endParaRPr lang="en-US" dirty="0"/>
          </a:p>
        </p:txBody>
      </p:sp>
      <p:pic>
        <p:nvPicPr>
          <p:cNvPr id="5" name="Picture 6"/>
          <p:cNvPicPr>
            <a:picLocks noChangeAspect="1"/>
          </p:cNvPicPr>
          <p:nvPr/>
        </p:nvPicPr>
        <p:blipFill rotWithShape="1">
          <a:blip r:embed="rId2">
            <a:extLst>
              <a:ext uri="{28A0092B-C50C-407E-A947-70E740481C1C}">
                <a14:useLocalDpi xmlns:a14="http://schemas.microsoft.com/office/drawing/2010/main" val="0"/>
              </a:ext>
            </a:extLst>
          </a:blip>
          <a:srcRect l="6616" t="8118" r="12451" b="3778"/>
          <a:stretch/>
        </p:blipFill>
        <p:spPr bwMode="auto">
          <a:xfrm>
            <a:off x="3962400" y="2228860"/>
            <a:ext cx="2895600" cy="2321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707"/>
          <a:stretch/>
        </p:blipFill>
        <p:spPr bwMode="auto">
          <a:xfrm>
            <a:off x="228600" y="2286000"/>
            <a:ext cx="3733800" cy="2410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343400" y="4552950"/>
            <a:ext cx="2286000" cy="369332"/>
          </a:xfrm>
          <a:prstGeom prst="rect">
            <a:avLst/>
          </a:prstGeom>
          <a:noFill/>
        </p:spPr>
        <p:txBody>
          <a:bodyPr wrap="square" rtlCol="0">
            <a:spAutoFit/>
          </a:bodyPr>
          <a:lstStyle/>
          <a:p>
            <a:r>
              <a:rPr lang="en-US" b="1" dirty="0" err="1" smtClean="0">
                <a:solidFill>
                  <a:schemeClr val="tx2"/>
                </a:solidFill>
              </a:rPr>
              <a:t>Capece</a:t>
            </a:r>
            <a:r>
              <a:rPr lang="en-US" b="1" dirty="0" smtClean="0">
                <a:solidFill>
                  <a:schemeClr val="tx2"/>
                </a:solidFill>
              </a:rPr>
              <a:t>, 2015 JNM</a:t>
            </a:r>
            <a:endParaRPr lang="en-US" b="1" dirty="0">
              <a:solidFill>
                <a:schemeClr val="tx2"/>
              </a:solidFill>
            </a:endParaRPr>
          </a:p>
        </p:txBody>
      </p:sp>
      <p:sp>
        <p:nvSpPr>
          <p:cNvPr id="8" name="TextBox 7"/>
          <p:cNvSpPr txBox="1"/>
          <p:nvPr/>
        </p:nvSpPr>
        <p:spPr>
          <a:xfrm>
            <a:off x="381000" y="4590021"/>
            <a:ext cx="2286000" cy="369332"/>
          </a:xfrm>
          <a:prstGeom prst="rect">
            <a:avLst/>
          </a:prstGeom>
          <a:noFill/>
        </p:spPr>
        <p:txBody>
          <a:bodyPr wrap="square" rtlCol="0">
            <a:spAutoFit/>
          </a:bodyPr>
          <a:lstStyle/>
          <a:p>
            <a:r>
              <a:rPr lang="en-US" b="1" dirty="0" err="1" smtClean="0">
                <a:solidFill>
                  <a:schemeClr val="tx2"/>
                </a:solidFill>
              </a:rPr>
              <a:t>Krstic</a:t>
            </a:r>
            <a:r>
              <a:rPr lang="en-US" b="1" dirty="0" smtClean="0">
                <a:solidFill>
                  <a:schemeClr val="tx2"/>
                </a:solidFill>
              </a:rPr>
              <a:t>, 2013 PRL</a:t>
            </a:r>
            <a:endParaRPr lang="en-US" b="1" dirty="0">
              <a:solidFill>
                <a:schemeClr val="tx2"/>
              </a:solidFill>
            </a:endParaRPr>
          </a:p>
        </p:txBody>
      </p:sp>
      <p:pic>
        <p:nvPicPr>
          <p:cNvPr id="9" name="Picture 3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1" y="2266959"/>
            <a:ext cx="2053431" cy="181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858000" y="4171959"/>
            <a:ext cx="2286000" cy="646331"/>
          </a:xfrm>
          <a:prstGeom prst="rect">
            <a:avLst/>
          </a:prstGeom>
          <a:noFill/>
        </p:spPr>
        <p:txBody>
          <a:bodyPr wrap="square" rtlCol="0">
            <a:spAutoFit/>
          </a:bodyPr>
          <a:lstStyle/>
          <a:p>
            <a:pPr algn="ctr"/>
            <a:r>
              <a:rPr lang="en-US" b="1" dirty="0" smtClean="0">
                <a:solidFill>
                  <a:schemeClr val="tx2"/>
                </a:solidFill>
              </a:rPr>
              <a:t>MAPP Diagnostic</a:t>
            </a:r>
            <a:br>
              <a:rPr lang="en-US" b="1" dirty="0" smtClean="0">
                <a:solidFill>
                  <a:schemeClr val="tx2"/>
                </a:solidFill>
              </a:rPr>
            </a:br>
            <a:r>
              <a:rPr lang="en-US" b="1" dirty="0" smtClean="0">
                <a:solidFill>
                  <a:schemeClr val="tx2"/>
                </a:solidFill>
              </a:rPr>
              <a:t>(U-Illinois)</a:t>
            </a:r>
            <a:endParaRPr lang="en-US" b="1" dirty="0">
              <a:solidFill>
                <a:schemeClr val="tx2"/>
              </a:solidFill>
            </a:endParaRPr>
          </a:p>
        </p:txBody>
      </p:sp>
    </p:spTree>
    <p:extLst>
      <p:ext uri="{BB962C8B-B14F-4D97-AF65-F5344CB8AC3E}">
        <p14:creationId xmlns:p14="http://schemas.microsoft.com/office/powerpoint/2010/main" val="3015219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Multiple decision points in the research program leading to new science and technology opportunities</a:t>
            </a:r>
            <a:endParaRPr lang="en-US" sz="2800" dirty="0"/>
          </a:p>
        </p:txBody>
      </p:sp>
      <p:sp>
        <p:nvSpPr>
          <p:cNvPr id="4" name="Content Placeholder 3"/>
          <p:cNvSpPr>
            <a:spLocks noGrp="1"/>
          </p:cNvSpPr>
          <p:nvPr>
            <p:ph idx="1"/>
          </p:nvPr>
        </p:nvSpPr>
        <p:spPr>
          <a:xfrm>
            <a:off x="76200" y="800100"/>
            <a:ext cx="8915400" cy="2990850"/>
          </a:xfrm>
        </p:spPr>
        <p:txBody>
          <a:bodyPr>
            <a:normAutofit fontScale="70000" lnSpcReduction="20000"/>
          </a:bodyPr>
          <a:lstStyle/>
          <a:p>
            <a:r>
              <a:rPr lang="en-US" dirty="0" smtClean="0"/>
              <a:t>NSTX-U PFC Recovery project emphasis on prototypes builds confidence</a:t>
            </a:r>
          </a:p>
          <a:p>
            <a:r>
              <a:rPr lang="en-US" dirty="0" smtClean="0"/>
              <a:t>High-Z introduction enables early evaluation of operational impact of new PFC materials</a:t>
            </a:r>
          </a:p>
          <a:p>
            <a:pPr lvl="1"/>
            <a:r>
              <a:rPr lang="en-US" dirty="0" smtClean="0"/>
              <a:t>LITER and U-LITER allows near-term examination of increased areal coverage with lithium conditioning</a:t>
            </a:r>
          </a:p>
          <a:p>
            <a:r>
              <a:rPr lang="en-US" dirty="0" smtClean="0"/>
              <a:t>Pre-filled target performance presents decision points:</a:t>
            </a:r>
          </a:p>
          <a:p>
            <a:pPr lvl="1"/>
            <a:r>
              <a:rPr lang="en-US" dirty="0" smtClean="0"/>
              <a:t>Is a closed divertor upgrade necessary for high-temperature (i.e. vapor box)?</a:t>
            </a:r>
          </a:p>
          <a:p>
            <a:pPr lvl="1"/>
            <a:r>
              <a:rPr lang="en-US" dirty="0" smtClean="0"/>
              <a:t>Is active cooling or fast-flow required for long-pulse particle flux handling?</a:t>
            </a:r>
          </a:p>
          <a:p>
            <a:r>
              <a:rPr lang="en-US" dirty="0" smtClean="0"/>
              <a:t>Closed loop facility enables broadened facility scope for research on integrated technologies</a:t>
            </a:r>
          </a:p>
          <a:p>
            <a:pPr lvl="1"/>
            <a:endParaRPr lang="en-US" dirty="0"/>
          </a:p>
        </p:txBody>
      </p:sp>
      <p:sp>
        <p:nvSpPr>
          <p:cNvPr id="6" name="Flowchart: Decision 5"/>
          <p:cNvSpPr/>
          <p:nvPr/>
        </p:nvSpPr>
        <p:spPr>
          <a:xfrm>
            <a:off x="1586691" y="3486150"/>
            <a:ext cx="1219200" cy="76200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3948891" y="3867150"/>
            <a:ext cx="1219200" cy="76200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2691" y="3790950"/>
            <a:ext cx="6858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Start</a:t>
            </a:r>
            <a:endParaRPr lang="en-US" dirty="0">
              <a:solidFill>
                <a:schemeClr val="tx1"/>
              </a:solidFill>
            </a:endParaRPr>
          </a:p>
        </p:txBody>
      </p:sp>
      <p:cxnSp>
        <p:nvCxnSpPr>
          <p:cNvPr id="17" name="Elbow Connector 16"/>
          <p:cNvCxnSpPr>
            <a:stCxn id="6" idx="3"/>
            <a:endCxn id="7" idx="1"/>
          </p:cNvCxnSpPr>
          <p:nvPr/>
        </p:nvCxnSpPr>
        <p:spPr>
          <a:xfrm>
            <a:off x="2805891" y="3867150"/>
            <a:ext cx="1143000" cy="381000"/>
          </a:xfrm>
          <a:prstGeom prst="bentConnector3">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7" idx="3"/>
            <a:endCxn id="31" idx="1"/>
          </p:cNvCxnSpPr>
          <p:nvPr/>
        </p:nvCxnSpPr>
        <p:spPr>
          <a:xfrm flipV="1">
            <a:off x="5168091" y="3562356"/>
            <a:ext cx="990600" cy="685799"/>
          </a:xfrm>
          <a:prstGeom prst="bent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14" idx="3"/>
            <a:endCxn id="6" idx="1"/>
          </p:cNvCxnSpPr>
          <p:nvPr/>
        </p:nvCxnSpPr>
        <p:spPr>
          <a:xfrm flipV="1">
            <a:off x="748491" y="3867150"/>
            <a:ext cx="838200" cy="228600"/>
          </a:xfrm>
          <a:prstGeom prst="bentConnector3">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796501" y="3288035"/>
            <a:ext cx="1526893" cy="646331"/>
          </a:xfrm>
          <a:prstGeom prst="rect">
            <a:avLst/>
          </a:prstGeom>
          <a:noFill/>
        </p:spPr>
        <p:txBody>
          <a:bodyPr wrap="none" rtlCol="0">
            <a:spAutoFit/>
          </a:bodyPr>
          <a:lstStyle/>
          <a:p>
            <a:r>
              <a:rPr lang="en-US" dirty="0" smtClean="0">
                <a:solidFill>
                  <a:srgbClr val="FF0000"/>
                </a:solidFill>
              </a:rPr>
              <a:t>Vapor-shield </a:t>
            </a:r>
            <a:br>
              <a:rPr lang="en-US" dirty="0" smtClean="0">
                <a:solidFill>
                  <a:srgbClr val="FF0000"/>
                </a:solidFill>
              </a:rPr>
            </a:br>
            <a:r>
              <a:rPr lang="en-US" dirty="0" smtClean="0">
                <a:solidFill>
                  <a:srgbClr val="FF0000"/>
                </a:solidFill>
              </a:rPr>
              <a:t>in open div?</a:t>
            </a:r>
            <a:endParaRPr lang="en-US" dirty="0">
              <a:solidFill>
                <a:srgbClr val="FF0000"/>
              </a:solidFill>
            </a:endParaRPr>
          </a:p>
        </p:txBody>
      </p:sp>
      <p:cxnSp>
        <p:nvCxnSpPr>
          <p:cNvPr id="26" name="Elbow Connector 25"/>
          <p:cNvCxnSpPr>
            <a:stCxn id="7" idx="2"/>
            <a:endCxn id="35" idx="1"/>
          </p:cNvCxnSpPr>
          <p:nvPr/>
        </p:nvCxnSpPr>
        <p:spPr>
          <a:xfrm rot="5400000" flipH="1" flipV="1">
            <a:off x="5314776" y="3339465"/>
            <a:ext cx="533400" cy="2045970"/>
          </a:xfrm>
          <a:prstGeom prst="bentConnector4">
            <a:avLst>
              <a:gd name="adj1" fmla="val -26190"/>
              <a:gd name="adj2" fmla="val 64898"/>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6158691" y="3333751"/>
            <a:ext cx="176611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6227281" y="3391138"/>
            <a:ext cx="1659429" cy="369332"/>
          </a:xfrm>
          <a:prstGeom prst="rect">
            <a:avLst/>
          </a:prstGeom>
          <a:noFill/>
        </p:spPr>
        <p:txBody>
          <a:bodyPr wrap="none" rtlCol="0">
            <a:spAutoFit/>
          </a:bodyPr>
          <a:lstStyle/>
          <a:p>
            <a:r>
              <a:rPr lang="en-US" dirty="0" smtClean="0"/>
              <a:t>Fast flow R&amp;D</a:t>
            </a:r>
            <a:endParaRPr lang="en-US" dirty="0"/>
          </a:p>
        </p:txBody>
      </p:sp>
      <p:sp>
        <p:nvSpPr>
          <p:cNvPr id="35" name="Rectangle 34"/>
          <p:cNvSpPr/>
          <p:nvPr/>
        </p:nvSpPr>
        <p:spPr>
          <a:xfrm>
            <a:off x="6604461" y="3867150"/>
            <a:ext cx="192786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6693337" y="3920490"/>
            <a:ext cx="1736373" cy="369332"/>
          </a:xfrm>
          <a:prstGeom prst="rect">
            <a:avLst/>
          </a:prstGeom>
          <a:noFill/>
        </p:spPr>
        <p:txBody>
          <a:bodyPr wrap="none" rtlCol="0">
            <a:spAutoFit/>
          </a:bodyPr>
          <a:lstStyle/>
          <a:p>
            <a:r>
              <a:rPr lang="en-US" dirty="0" smtClean="0"/>
              <a:t>Closed divertor</a:t>
            </a:r>
            <a:endParaRPr lang="en-US" dirty="0"/>
          </a:p>
        </p:txBody>
      </p:sp>
      <p:sp>
        <p:nvSpPr>
          <p:cNvPr id="2" name="TextBox 1"/>
          <p:cNvSpPr txBox="1"/>
          <p:nvPr/>
        </p:nvSpPr>
        <p:spPr>
          <a:xfrm>
            <a:off x="1757719" y="3681968"/>
            <a:ext cx="877163" cy="369332"/>
          </a:xfrm>
          <a:prstGeom prst="rect">
            <a:avLst/>
          </a:prstGeom>
          <a:noFill/>
        </p:spPr>
        <p:txBody>
          <a:bodyPr wrap="none" rtlCol="0">
            <a:spAutoFit/>
          </a:bodyPr>
          <a:lstStyle/>
          <a:p>
            <a:r>
              <a:rPr lang="en-US" dirty="0" smtClean="0"/>
              <a:t>High-Z</a:t>
            </a:r>
            <a:endParaRPr lang="en-US" dirty="0"/>
          </a:p>
        </p:txBody>
      </p:sp>
      <p:sp>
        <p:nvSpPr>
          <p:cNvPr id="19" name="TextBox 18"/>
          <p:cNvSpPr txBox="1"/>
          <p:nvPr/>
        </p:nvSpPr>
        <p:spPr>
          <a:xfrm>
            <a:off x="4138538" y="4019550"/>
            <a:ext cx="838691" cy="369332"/>
          </a:xfrm>
          <a:prstGeom prst="rect">
            <a:avLst/>
          </a:prstGeom>
          <a:noFill/>
        </p:spPr>
        <p:txBody>
          <a:bodyPr wrap="none" rtlCol="0">
            <a:spAutoFit/>
          </a:bodyPr>
          <a:lstStyle/>
          <a:p>
            <a:r>
              <a:rPr lang="en-US" dirty="0" smtClean="0"/>
              <a:t>Pre-fill</a:t>
            </a:r>
            <a:endParaRPr lang="en-US" dirty="0"/>
          </a:p>
        </p:txBody>
      </p:sp>
      <p:sp>
        <p:nvSpPr>
          <p:cNvPr id="20" name="Rectangle 19"/>
          <p:cNvSpPr/>
          <p:nvPr/>
        </p:nvSpPr>
        <p:spPr>
          <a:xfrm>
            <a:off x="7440607" y="4400550"/>
            <a:ext cx="1613684"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454096" y="4476750"/>
            <a:ext cx="1608133" cy="369332"/>
          </a:xfrm>
          <a:prstGeom prst="rect">
            <a:avLst/>
          </a:prstGeom>
          <a:noFill/>
        </p:spPr>
        <p:txBody>
          <a:bodyPr wrap="none" rtlCol="0">
            <a:spAutoFit/>
          </a:bodyPr>
          <a:lstStyle/>
          <a:p>
            <a:r>
              <a:rPr lang="en-US" dirty="0" smtClean="0"/>
              <a:t>Active cooling</a:t>
            </a:r>
            <a:endParaRPr lang="en-US" dirty="0"/>
          </a:p>
        </p:txBody>
      </p:sp>
      <p:cxnSp>
        <p:nvCxnSpPr>
          <p:cNvPr id="23" name="Elbow Connector 22"/>
          <p:cNvCxnSpPr>
            <a:stCxn id="7" idx="2"/>
            <a:endCxn id="20" idx="1"/>
          </p:cNvCxnSpPr>
          <p:nvPr/>
        </p:nvCxnSpPr>
        <p:spPr>
          <a:xfrm rot="16200000" flipH="1">
            <a:off x="5999554" y="3188092"/>
            <a:ext cx="12700" cy="2882116"/>
          </a:xfrm>
          <a:prstGeom prst="bentConnector4">
            <a:avLst>
              <a:gd name="adj1" fmla="val 1900000"/>
              <a:gd name="adj2" fmla="val 60576"/>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6" idx="2"/>
          </p:cNvCxnSpPr>
          <p:nvPr/>
        </p:nvCxnSpPr>
        <p:spPr>
          <a:xfrm rot="5400000" flipH="1">
            <a:off x="1621879" y="3673733"/>
            <a:ext cx="120134" cy="1028700"/>
          </a:xfrm>
          <a:prstGeom prst="bentConnector4">
            <a:avLst>
              <a:gd name="adj1" fmla="val -126859"/>
              <a:gd name="adj2" fmla="val 7963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83182" y="4463018"/>
            <a:ext cx="3264119" cy="369332"/>
          </a:xfrm>
          <a:prstGeom prst="rect">
            <a:avLst/>
          </a:prstGeom>
          <a:solidFill>
            <a:schemeClr val="bg1"/>
          </a:solidFill>
        </p:spPr>
        <p:txBody>
          <a:bodyPr wrap="square" rtlCol="0">
            <a:spAutoFit/>
          </a:bodyPr>
          <a:lstStyle/>
          <a:p>
            <a:pPr algn="ctr"/>
            <a:r>
              <a:rPr lang="en-US" dirty="0">
                <a:solidFill>
                  <a:srgbClr val="FF0000"/>
                </a:solidFill>
              </a:rPr>
              <a:t>D</a:t>
            </a:r>
            <a:r>
              <a:rPr lang="en-US" dirty="0" smtClean="0">
                <a:solidFill>
                  <a:srgbClr val="FF0000"/>
                </a:solidFill>
              </a:rPr>
              <a:t>esign iteration?</a:t>
            </a:r>
            <a:endParaRPr lang="en-US" dirty="0">
              <a:solidFill>
                <a:srgbClr val="FF0000"/>
              </a:solidFill>
            </a:endParaRPr>
          </a:p>
        </p:txBody>
      </p:sp>
    </p:spTree>
    <p:extLst>
      <p:ext uri="{BB962C8B-B14F-4D97-AF65-F5344CB8AC3E}">
        <p14:creationId xmlns:p14="http://schemas.microsoft.com/office/powerpoint/2010/main" val="34574114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76200" y="1352550"/>
            <a:ext cx="8991600" cy="3429000"/>
          </a:xfrm>
        </p:spPr>
        <p:txBody>
          <a:bodyPr>
            <a:normAutofit fontScale="85000" lnSpcReduction="20000"/>
          </a:bodyPr>
          <a:lstStyle/>
          <a:p>
            <a:pPr marL="514350" indent="-514350">
              <a:buFont typeface="+mj-lt"/>
              <a:buAutoNum type="arabicPeriod"/>
            </a:pPr>
            <a:r>
              <a:rPr lang="en-US" dirty="0" smtClean="0"/>
              <a:t>Why evaluate liquid metals as a plasma-facing component (PFC</a:t>
            </a:r>
            <a:r>
              <a:rPr lang="en-US" dirty="0" smtClean="0"/>
              <a:t>)?</a:t>
            </a:r>
          </a:p>
          <a:p>
            <a:pPr lvl="1"/>
            <a:r>
              <a:rPr lang="en-US" dirty="0" smtClean="0"/>
              <a:t>Liquid PFCs resolve several problems plaguing solid PFCs</a:t>
            </a:r>
          </a:p>
          <a:p>
            <a:pPr lvl="1"/>
            <a:r>
              <a:rPr lang="en-US" dirty="0" smtClean="0"/>
              <a:t>Liquid PFCs demonstrated to </a:t>
            </a:r>
            <a:r>
              <a:rPr lang="en-US" dirty="0" smtClean="0"/>
              <a:t>enhance confinement and can absorb more heat flux than do solid PFCs</a:t>
            </a:r>
            <a:endParaRPr lang="en-US" dirty="0" smtClean="0"/>
          </a:p>
          <a:p>
            <a:pPr marL="514350" indent="-514350">
              <a:buFont typeface="+mj-lt"/>
              <a:buAutoNum type="arabicPeriod"/>
            </a:pPr>
            <a:endParaRPr lang="en-US" dirty="0" smtClean="0"/>
          </a:p>
          <a:p>
            <a:pPr marL="514350" indent="-514350">
              <a:buFont typeface="+mj-lt"/>
              <a:buAutoNum type="arabicPeriod"/>
            </a:pPr>
            <a:r>
              <a:rPr lang="en-US" dirty="0" smtClean="0"/>
              <a:t>Why study liquid metals now and why in NSTX-U</a:t>
            </a:r>
            <a:r>
              <a:rPr lang="en-US" dirty="0" smtClean="0"/>
              <a:t>?</a:t>
            </a:r>
          </a:p>
          <a:p>
            <a:pPr lvl="1"/>
            <a:r>
              <a:rPr lang="en-US" dirty="0" smtClean="0"/>
              <a:t>PMI Community workshop highlighted liquid PFCs in numerous priority research directions and high-impact cross-cutting activities</a:t>
            </a:r>
          </a:p>
          <a:p>
            <a:pPr lvl="1"/>
            <a:r>
              <a:rPr lang="en-US" dirty="0" smtClean="0"/>
              <a:t>Integrated scenario assessment of ST requires movement away from C</a:t>
            </a:r>
            <a:endParaRPr lang="en-US" dirty="0" smtClean="0"/>
          </a:p>
        </p:txBody>
      </p:sp>
      <p:sp>
        <p:nvSpPr>
          <p:cNvPr id="6" name="Title 5"/>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3041917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800102"/>
            <a:ext cx="9067800" cy="1823901"/>
          </a:xfrm>
        </p:spPr>
        <p:txBody>
          <a:bodyPr>
            <a:normAutofit fontScale="85000" lnSpcReduction="20000"/>
          </a:bodyPr>
          <a:lstStyle/>
          <a:p>
            <a:r>
              <a:rPr lang="en-US" dirty="0" smtClean="0"/>
              <a:t>Bulk high-Z for high heat flux regions, coatings may be possible in low-heat flux regions</a:t>
            </a:r>
          </a:p>
          <a:p>
            <a:r>
              <a:rPr lang="en-US" dirty="0" smtClean="0"/>
              <a:t>Pre-filled targets build on graphite and high-Z substrate designs</a:t>
            </a:r>
          </a:p>
          <a:p>
            <a:r>
              <a:rPr lang="en-US" dirty="0" smtClean="0"/>
              <a:t>External Li feed into reservoir region with inertial cooling provides nearest target technology for NSTX-U</a:t>
            </a:r>
            <a:endParaRPr lang="en-US" dirty="0"/>
          </a:p>
        </p:txBody>
      </p:sp>
      <p:sp>
        <p:nvSpPr>
          <p:cNvPr id="3" name="Title 2"/>
          <p:cNvSpPr>
            <a:spLocks noGrp="1"/>
          </p:cNvSpPr>
          <p:nvPr>
            <p:ph type="title"/>
          </p:nvPr>
        </p:nvSpPr>
        <p:spPr/>
        <p:txBody>
          <a:bodyPr>
            <a:noAutofit/>
          </a:bodyPr>
          <a:lstStyle/>
          <a:p>
            <a:r>
              <a:rPr lang="en-US" sz="2800" dirty="0" smtClean="0"/>
              <a:t>Most mature technologies emphasized for current development path</a:t>
            </a:r>
            <a:endParaRPr lang="en-US" sz="2800" dirty="0"/>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bwMode="auto">
          <a:xfrm>
            <a:off x="251754" y="2761201"/>
            <a:ext cx="2491451" cy="1675797"/>
          </a:xfrm>
          <a:prstGeom prst="rect">
            <a:avLst/>
          </a:prstGeom>
          <a:noFill/>
          <a:ln>
            <a:noFill/>
          </a:ln>
        </p:spPr>
      </p:pic>
      <p:pic>
        <p:nvPicPr>
          <p:cNvPr id="1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7007" y="2624008"/>
            <a:ext cx="2360615" cy="1547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80403" y="3105150"/>
            <a:ext cx="2810798" cy="1509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52407" y="4400555"/>
            <a:ext cx="2743199" cy="42521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High-Z PFC T-bar design</a:t>
            </a:r>
            <a:endParaRPr lang="en-US" dirty="0">
              <a:solidFill>
                <a:schemeClr val="tx1"/>
              </a:solidFill>
            </a:endParaRPr>
          </a:p>
        </p:txBody>
      </p:sp>
      <p:sp>
        <p:nvSpPr>
          <p:cNvPr id="12" name="Rectangle 11"/>
          <p:cNvSpPr/>
          <p:nvPr/>
        </p:nvSpPr>
        <p:spPr>
          <a:xfrm>
            <a:off x="3276600" y="4513200"/>
            <a:ext cx="2819400" cy="42075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Pre-filled target concept</a:t>
            </a:r>
            <a:endParaRPr lang="en-US" dirty="0">
              <a:solidFill>
                <a:schemeClr val="tx1"/>
              </a:solidFill>
            </a:endParaRPr>
          </a:p>
        </p:txBody>
      </p:sp>
      <p:sp>
        <p:nvSpPr>
          <p:cNvPr id="13" name="Rectangle 12"/>
          <p:cNvSpPr/>
          <p:nvPr/>
        </p:nvSpPr>
        <p:spPr>
          <a:xfrm>
            <a:off x="6400800" y="4272102"/>
            <a:ext cx="2590800" cy="62568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DEMO-relevant PFC concept</a:t>
            </a:r>
            <a:endParaRPr lang="en-US" dirty="0">
              <a:solidFill>
                <a:schemeClr val="tx1"/>
              </a:solidFill>
            </a:endParaRPr>
          </a:p>
        </p:txBody>
      </p:sp>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2495551"/>
            <a:ext cx="1828800" cy="116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27286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Sustained effort </a:t>
            </a:r>
            <a:r>
              <a:rPr lang="en-US" sz="2800" dirty="0" smtClean="0"/>
              <a:t>needs </a:t>
            </a:r>
            <a:r>
              <a:rPr lang="en-US" sz="2800" dirty="0"/>
              <a:t>to start now if this is to be implemented in 2025-2030 timeframe</a:t>
            </a:r>
          </a:p>
        </p:txBody>
      </p:sp>
      <p:sp>
        <p:nvSpPr>
          <p:cNvPr id="3" name="Content Placeholder 2"/>
          <p:cNvSpPr>
            <a:spLocks noGrp="1"/>
          </p:cNvSpPr>
          <p:nvPr>
            <p:ph idx="1"/>
          </p:nvPr>
        </p:nvSpPr>
        <p:spPr>
          <a:xfrm>
            <a:off x="38100" y="768350"/>
            <a:ext cx="9067800" cy="4133850"/>
          </a:xfrm>
        </p:spPr>
        <p:txBody>
          <a:bodyPr>
            <a:normAutofit fontScale="77500" lnSpcReduction="20000"/>
          </a:bodyPr>
          <a:lstStyle/>
          <a:p>
            <a:r>
              <a:rPr lang="en-US" dirty="0" smtClean="0"/>
              <a:t>Reverse schedule developed to identify dependencies in R&amp;D</a:t>
            </a:r>
          </a:p>
          <a:p>
            <a:pPr lvl="1"/>
            <a:r>
              <a:rPr lang="en-US" dirty="0" smtClean="0"/>
              <a:t>Pre-filled high-heat flux tiles build on High-Z HHF</a:t>
            </a:r>
          </a:p>
          <a:p>
            <a:pPr lvl="1"/>
            <a:r>
              <a:rPr lang="en-US" dirty="0"/>
              <a:t>High-Z high-heat flux </a:t>
            </a:r>
            <a:r>
              <a:rPr lang="en-US" dirty="0" smtClean="0"/>
              <a:t>and low-heat flux tiles build on PFC Recovery activity</a:t>
            </a:r>
          </a:p>
          <a:p>
            <a:pPr lvl="1"/>
            <a:endParaRPr lang="en-US" dirty="0" smtClean="0"/>
          </a:p>
          <a:p>
            <a:r>
              <a:rPr lang="en-US" dirty="0" smtClean="0"/>
              <a:t>Pre-filled tiles could be used in NSTX-U campaigns ~</a:t>
            </a:r>
            <a:r>
              <a:rPr lang="en-US" b="1" dirty="0" smtClean="0"/>
              <a:t>6 years</a:t>
            </a:r>
            <a:r>
              <a:rPr lang="en-US" dirty="0" smtClean="0"/>
              <a:t> from start (High-Z HHF in ~2 years)</a:t>
            </a:r>
          </a:p>
          <a:p>
            <a:endParaRPr lang="en-US" dirty="0" smtClean="0"/>
          </a:p>
          <a:p>
            <a:r>
              <a:rPr lang="en-US" dirty="0" smtClean="0"/>
              <a:t>Li R&amp;D facility recommended to accelerate development</a:t>
            </a:r>
          </a:p>
          <a:p>
            <a:pPr lvl="1"/>
            <a:r>
              <a:rPr lang="en-US" dirty="0"/>
              <a:t>Serial R&amp;D processes indicate </a:t>
            </a:r>
            <a:r>
              <a:rPr lang="en-US" dirty="0" smtClean="0"/>
              <a:t>~10 </a:t>
            </a:r>
            <a:r>
              <a:rPr lang="en-US" dirty="0"/>
              <a:t>years of development to integrated </a:t>
            </a:r>
            <a:r>
              <a:rPr lang="en-US" dirty="0" smtClean="0"/>
              <a:t>PFCs</a:t>
            </a:r>
            <a:endParaRPr lang="en-US" dirty="0"/>
          </a:p>
          <a:p>
            <a:pPr lvl="1"/>
            <a:r>
              <a:rPr lang="en-US" dirty="0" smtClean="0"/>
              <a:t>Fully flowing modules require Li loop and handling R&amp;D &amp; ops experience</a:t>
            </a:r>
          </a:p>
          <a:p>
            <a:pPr lvl="1"/>
            <a:r>
              <a:rPr lang="en-US" dirty="0" smtClean="0"/>
              <a:t>Fully flowing modules required for Li facility that </a:t>
            </a:r>
            <a:r>
              <a:rPr lang="en-US" b="1" dirty="0" smtClean="0"/>
              <a:t>“runs as long as we want it to run”</a:t>
            </a:r>
          </a:p>
          <a:p>
            <a:pPr lvl="1"/>
            <a:r>
              <a:rPr lang="en-US" dirty="0" smtClean="0"/>
              <a:t>Building/facility recommended in PPPL Li Corrective Action Plan to consolidate Li activities as a best practice</a:t>
            </a:r>
          </a:p>
        </p:txBody>
      </p:sp>
    </p:spTree>
    <p:extLst>
      <p:ext uri="{BB962C8B-B14F-4D97-AF65-F5344CB8AC3E}">
        <p14:creationId xmlns:p14="http://schemas.microsoft.com/office/powerpoint/2010/main" val="21887576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800100"/>
            <a:ext cx="4038600" cy="4057650"/>
          </a:xfrm>
        </p:spPr>
        <p:txBody>
          <a:bodyPr>
            <a:normAutofit fontScale="92500" lnSpcReduction="10000"/>
          </a:bodyPr>
          <a:lstStyle/>
          <a:p>
            <a:pPr marL="514350" indent="-514350">
              <a:buFont typeface="+mj-lt"/>
              <a:buAutoNum type="arabicPeriod"/>
            </a:pPr>
            <a:r>
              <a:rPr lang="en-US" dirty="0" smtClean="0"/>
              <a:t>High-Z divertor tiles + LITER</a:t>
            </a:r>
          </a:p>
          <a:p>
            <a:pPr marL="514350" indent="-514350">
              <a:buFont typeface="+mj-lt"/>
              <a:buAutoNum type="arabicPeriod"/>
            </a:pPr>
            <a:endParaRPr lang="en-US" dirty="0" smtClean="0"/>
          </a:p>
          <a:p>
            <a:pPr marL="514350" indent="-514350">
              <a:buFont typeface="+mj-lt"/>
              <a:buAutoNum type="arabicPeriod"/>
            </a:pPr>
            <a:endParaRPr lang="en-US" dirty="0"/>
          </a:p>
          <a:p>
            <a:pPr marL="514350" indent="-514350">
              <a:buFont typeface="+mj-lt"/>
              <a:buAutoNum type="arabicPeriod"/>
            </a:pPr>
            <a:r>
              <a:rPr lang="en-US" dirty="0" smtClean="0"/>
              <a:t>Pre-filled liquid-metal target</a:t>
            </a:r>
          </a:p>
          <a:p>
            <a:pPr marL="514350" indent="-514350">
              <a:buFont typeface="+mj-lt"/>
              <a:buAutoNum type="arabicPeriod"/>
            </a:pPr>
            <a:endParaRPr lang="en-US" dirty="0"/>
          </a:p>
          <a:p>
            <a:pPr marL="514350" indent="-514350">
              <a:buFont typeface="+mj-lt"/>
              <a:buAutoNum type="arabicPeriod"/>
            </a:pPr>
            <a:endParaRPr lang="en-US" dirty="0" smtClean="0"/>
          </a:p>
          <a:p>
            <a:pPr marL="514350" indent="-514350">
              <a:buFont typeface="+mj-lt"/>
              <a:buAutoNum type="arabicPeriod"/>
            </a:pPr>
            <a:r>
              <a:rPr lang="en-US" dirty="0" smtClean="0"/>
              <a:t>Flowing LM PFC</a:t>
            </a:r>
          </a:p>
        </p:txBody>
      </p:sp>
      <p:sp>
        <p:nvSpPr>
          <p:cNvPr id="3" name="Title 2"/>
          <p:cNvSpPr>
            <a:spLocks noGrp="1"/>
          </p:cNvSpPr>
          <p:nvPr>
            <p:ph type="title"/>
          </p:nvPr>
        </p:nvSpPr>
        <p:spPr/>
        <p:txBody>
          <a:bodyPr>
            <a:noAutofit/>
          </a:bodyPr>
          <a:lstStyle/>
          <a:p>
            <a:r>
              <a:rPr lang="en-US" sz="2800" dirty="0" smtClean="0"/>
              <a:t>A three-step progression can accelerate tests of flowing, liquid metal PFCs</a:t>
            </a:r>
            <a:endParaRPr lang="en-US" sz="2800"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859" t="4823" r="11253" b="27609"/>
          <a:stretch/>
        </p:blipFill>
        <p:spPr>
          <a:xfrm>
            <a:off x="6452680" y="914409"/>
            <a:ext cx="2615120" cy="1330909"/>
          </a:xfrm>
          <a:prstGeom prst="rect">
            <a:avLst/>
          </a:prstGeom>
          <a:ln>
            <a:solidFill>
              <a:schemeClr val="tx1"/>
            </a:solidFill>
          </a:ln>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6838" y="2334249"/>
            <a:ext cx="2825562" cy="1318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41054"/>
          <a:stretch/>
        </p:blipFill>
        <p:spPr bwMode="auto">
          <a:xfrm rot="19577202">
            <a:off x="5082694" y="4092319"/>
            <a:ext cx="1759326" cy="544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9949"/>
          <a:stretch/>
        </p:blipFill>
        <p:spPr bwMode="auto">
          <a:xfrm>
            <a:off x="7241432" y="3518433"/>
            <a:ext cx="1790700" cy="1453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flipH="1">
            <a:off x="6248400" y="4229100"/>
            <a:ext cx="1219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752288" y="4478370"/>
            <a:ext cx="17526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096000" y="2372761"/>
            <a:ext cx="2574182" cy="646331"/>
          </a:xfrm>
          <a:prstGeom prst="rect">
            <a:avLst/>
          </a:prstGeom>
          <a:solidFill>
            <a:schemeClr val="bg1">
              <a:lumMod val="85000"/>
            </a:schemeClr>
          </a:solidFill>
          <a:ln>
            <a:solidFill>
              <a:schemeClr val="tx1"/>
            </a:solidFill>
          </a:ln>
        </p:spPr>
        <p:txBody>
          <a:bodyPr wrap="square" rtlCol="0">
            <a:spAutoFit/>
          </a:bodyPr>
          <a:lstStyle/>
          <a:p>
            <a:pPr algn="ctr"/>
            <a:r>
              <a:rPr lang="en-US" dirty="0" smtClean="0"/>
              <a:t>Conceptual design for pre-filled LM target</a:t>
            </a:r>
            <a:endParaRPr lang="en-US" dirty="0"/>
          </a:p>
        </p:txBody>
      </p:sp>
      <p:sp>
        <p:nvSpPr>
          <p:cNvPr id="18" name="TextBox 17"/>
          <p:cNvSpPr txBox="1"/>
          <p:nvPr/>
        </p:nvSpPr>
        <p:spPr>
          <a:xfrm>
            <a:off x="4495800" y="3723501"/>
            <a:ext cx="3351584" cy="369332"/>
          </a:xfrm>
          <a:prstGeom prst="rect">
            <a:avLst/>
          </a:prstGeom>
          <a:solidFill>
            <a:schemeClr val="bg1">
              <a:lumMod val="85000"/>
            </a:schemeClr>
          </a:solidFill>
          <a:ln>
            <a:solidFill>
              <a:schemeClr val="tx1"/>
            </a:solidFill>
          </a:ln>
        </p:spPr>
        <p:txBody>
          <a:bodyPr wrap="square" rtlCol="0">
            <a:spAutoFit/>
          </a:bodyPr>
          <a:lstStyle/>
          <a:p>
            <a:pPr algn="ctr"/>
            <a:r>
              <a:rPr lang="en-US" dirty="0" smtClean="0"/>
              <a:t>Flowing PFC loop integration</a:t>
            </a:r>
            <a:endParaRPr lang="en-US" dirty="0"/>
          </a:p>
        </p:txBody>
      </p:sp>
      <p:pic>
        <p:nvPicPr>
          <p:cNvPr id="14" name="Picture 13"/>
          <p:cNvPicPr/>
          <p:nvPr/>
        </p:nvPicPr>
        <p:blipFill>
          <a:blip r:embed="rId6" cstate="print">
            <a:extLst>
              <a:ext uri="{28A0092B-C50C-407E-A947-70E740481C1C}">
                <a14:useLocalDpi xmlns:a14="http://schemas.microsoft.com/office/drawing/2010/main" val="0"/>
              </a:ext>
            </a:extLst>
          </a:blip>
          <a:stretch>
            <a:fillRect/>
          </a:stretch>
        </p:blipFill>
        <p:spPr bwMode="auto">
          <a:xfrm>
            <a:off x="4495800" y="801628"/>
            <a:ext cx="2132788" cy="1443686"/>
          </a:xfrm>
          <a:prstGeom prst="rect">
            <a:avLst/>
          </a:prstGeom>
          <a:noFill/>
          <a:ln>
            <a:noFill/>
          </a:ln>
        </p:spPr>
      </p:pic>
      <p:sp>
        <p:nvSpPr>
          <p:cNvPr id="15" name="TextBox 14"/>
          <p:cNvSpPr txBox="1"/>
          <p:nvPr/>
        </p:nvSpPr>
        <p:spPr>
          <a:xfrm>
            <a:off x="5715000" y="772561"/>
            <a:ext cx="2574182" cy="646331"/>
          </a:xfrm>
          <a:prstGeom prst="rect">
            <a:avLst/>
          </a:prstGeom>
          <a:solidFill>
            <a:schemeClr val="bg1">
              <a:lumMod val="85000"/>
            </a:schemeClr>
          </a:solidFill>
          <a:ln>
            <a:solidFill>
              <a:schemeClr val="tx1"/>
            </a:solidFill>
          </a:ln>
        </p:spPr>
        <p:txBody>
          <a:bodyPr wrap="square" rtlCol="0">
            <a:spAutoFit/>
          </a:bodyPr>
          <a:lstStyle/>
          <a:p>
            <a:pPr algn="ctr"/>
            <a:r>
              <a:rPr lang="en-US" dirty="0" smtClean="0"/>
              <a:t>High Heat Flux, High-Z Divertor Upgrade</a:t>
            </a:r>
            <a:endParaRPr lang="en-US" dirty="0"/>
          </a:p>
        </p:txBody>
      </p:sp>
    </p:spTree>
    <p:extLst>
      <p:ext uri="{BB962C8B-B14F-4D97-AF65-F5344CB8AC3E}">
        <p14:creationId xmlns:p14="http://schemas.microsoft.com/office/powerpoint/2010/main" val="3101433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800100"/>
            <a:ext cx="4572000" cy="4114800"/>
          </a:xfrm>
        </p:spPr>
        <p:txBody>
          <a:bodyPr>
            <a:normAutofit fontScale="92500" lnSpcReduction="10000"/>
          </a:bodyPr>
          <a:lstStyle/>
          <a:p>
            <a:pPr marL="514350" indent="-514350">
              <a:buFont typeface="+mj-lt"/>
              <a:buAutoNum type="arabicPeriod"/>
            </a:pPr>
            <a:r>
              <a:rPr lang="en-US" dirty="0" smtClean="0"/>
              <a:t>High-Z divertor tiles + LITER + U-LITER</a:t>
            </a:r>
            <a:endParaRPr lang="en-US" dirty="0"/>
          </a:p>
          <a:p>
            <a:pPr lvl="1"/>
            <a:r>
              <a:rPr lang="en-US" dirty="0" smtClean="0"/>
              <a:t>Scientific goals:</a:t>
            </a:r>
          </a:p>
          <a:p>
            <a:pPr lvl="2"/>
            <a:r>
              <a:rPr lang="en-US" dirty="0" smtClean="0"/>
              <a:t>Short-period particle-flux handling through temperature ramp</a:t>
            </a:r>
          </a:p>
          <a:p>
            <a:pPr lvl="2"/>
            <a:r>
              <a:rPr lang="en-US" dirty="0" smtClean="0"/>
              <a:t>Quantify maintenance of Li on high-temperature substrate and protection of substrate</a:t>
            </a:r>
          </a:p>
          <a:p>
            <a:pPr lvl="2"/>
            <a:r>
              <a:rPr lang="en-US" dirty="0" smtClean="0"/>
              <a:t>Re-examine suppression of erosion in high-flux divertor</a:t>
            </a:r>
          </a:p>
          <a:p>
            <a:pPr lvl="2"/>
            <a:r>
              <a:rPr lang="en-US" dirty="0" smtClean="0"/>
              <a:t>Understand impact and core-edge compatibility of </a:t>
            </a:r>
            <a:r>
              <a:rPr lang="en-US" u="sng" dirty="0" smtClean="0"/>
              <a:t>high-temp. target </a:t>
            </a:r>
            <a:r>
              <a:rPr lang="en-US" dirty="0" smtClean="0"/>
              <a:t>with limited inventory of Li</a:t>
            </a:r>
          </a:p>
        </p:txBody>
      </p:sp>
      <p:sp>
        <p:nvSpPr>
          <p:cNvPr id="3" name="Title 2"/>
          <p:cNvSpPr>
            <a:spLocks noGrp="1"/>
          </p:cNvSpPr>
          <p:nvPr>
            <p:ph type="title"/>
          </p:nvPr>
        </p:nvSpPr>
        <p:spPr/>
        <p:txBody>
          <a:bodyPr>
            <a:normAutofit fontScale="90000"/>
          </a:bodyPr>
          <a:lstStyle/>
          <a:p>
            <a:r>
              <a:rPr lang="en-US" sz="2800" dirty="0" smtClean="0"/>
              <a:t>High-Z divertor tiles + Li evaporated coatings provide divertor analogue of Magnum-PSI experiments</a:t>
            </a:r>
            <a:endParaRPr lang="en-US" sz="28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6838" y="2334249"/>
            <a:ext cx="2825562" cy="1318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1054"/>
          <a:stretch/>
        </p:blipFill>
        <p:spPr bwMode="auto">
          <a:xfrm rot="19577202">
            <a:off x="5082694" y="4092319"/>
            <a:ext cx="1759326" cy="544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9949"/>
          <a:stretch/>
        </p:blipFill>
        <p:spPr bwMode="auto">
          <a:xfrm>
            <a:off x="7241432" y="3518433"/>
            <a:ext cx="1790700" cy="1453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flipH="1">
            <a:off x="6248400" y="4229100"/>
            <a:ext cx="1219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752288" y="4478370"/>
            <a:ext cx="17526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096000" y="2372761"/>
            <a:ext cx="2574182" cy="646331"/>
          </a:xfrm>
          <a:prstGeom prst="rect">
            <a:avLst/>
          </a:prstGeom>
          <a:solidFill>
            <a:schemeClr val="bg1">
              <a:lumMod val="85000"/>
            </a:schemeClr>
          </a:solidFill>
          <a:ln>
            <a:solidFill>
              <a:schemeClr val="tx1"/>
            </a:solidFill>
          </a:ln>
        </p:spPr>
        <p:txBody>
          <a:bodyPr wrap="square" rtlCol="0">
            <a:spAutoFit/>
          </a:bodyPr>
          <a:lstStyle/>
          <a:p>
            <a:pPr algn="ctr"/>
            <a:r>
              <a:rPr lang="en-US" dirty="0" smtClean="0"/>
              <a:t>Conceptual design for pre-filled LM target</a:t>
            </a:r>
            <a:endParaRPr lang="en-US" dirty="0"/>
          </a:p>
        </p:txBody>
      </p:sp>
      <p:sp>
        <p:nvSpPr>
          <p:cNvPr id="18" name="TextBox 17"/>
          <p:cNvSpPr txBox="1"/>
          <p:nvPr/>
        </p:nvSpPr>
        <p:spPr>
          <a:xfrm>
            <a:off x="4495800" y="3723501"/>
            <a:ext cx="3351584" cy="369332"/>
          </a:xfrm>
          <a:prstGeom prst="rect">
            <a:avLst/>
          </a:prstGeom>
          <a:solidFill>
            <a:schemeClr val="bg1">
              <a:lumMod val="85000"/>
            </a:schemeClr>
          </a:solidFill>
          <a:ln>
            <a:solidFill>
              <a:schemeClr val="tx1"/>
            </a:solidFill>
          </a:ln>
        </p:spPr>
        <p:txBody>
          <a:bodyPr wrap="square" rtlCol="0">
            <a:spAutoFit/>
          </a:bodyPr>
          <a:lstStyle/>
          <a:p>
            <a:pPr algn="ctr"/>
            <a:r>
              <a:rPr lang="en-US" dirty="0" smtClean="0"/>
              <a:t>Flowing PFC loop integration</a:t>
            </a:r>
            <a:endParaRPr lang="en-US" dirty="0"/>
          </a:p>
        </p:txBody>
      </p:sp>
      <p:sp>
        <p:nvSpPr>
          <p:cNvPr id="10" name="Rectangle 9"/>
          <p:cNvSpPr/>
          <p:nvPr/>
        </p:nvSpPr>
        <p:spPr>
          <a:xfrm>
            <a:off x="4495800" y="2245318"/>
            <a:ext cx="4572000" cy="266959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l="13859" t="4823" r="11253" b="27609"/>
          <a:stretch/>
        </p:blipFill>
        <p:spPr>
          <a:xfrm>
            <a:off x="6452680" y="914409"/>
            <a:ext cx="2615120" cy="1330909"/>
          </a:xfrm>
          <a:prstGeom prst="rect">
            <a:avLst/>
          </a:prstGeom>
          <a:ln>
            <a:solidFill>
              <a:schemeClr val="tx1"/>
            </a:solidFill>
          </a:ln>
        </p:spPr>
      </p:pic>
      <p:pic>
        <p:nvPicPr>
          <p:cNvPr id="19" name="Picture 18"/>
          <p:cNvPicPr/>
          <p:nvPr/>
        </p:nvPicPr>
        <p:blipFill>
          <a:blip r:embed="rId6" cstate="print">
            <a:extLst>
              <a:ext uri="{28A0092B-C50C-407E-A947-70E740481C1C}">
                <a14:useLocalDpi xmlns:a14="http://schemas.microsoft.com/office/drawing/2010/main" val="0"/>
              </a:ext>
            </a:extLst>
          </a:blip>
          <a:stretch>
            <a:fillRect/>
          </a:stretch>
        </p:blipFill>
        <p:spPr bwMode="auto">
          <a:xfrm>
            <a:off x="4495800" y="801628"/>
            <a:ext cx="2132788" cy="1443686"/>
          </a:xfrm>
          <a:prstGeom prst="rect">
            <a:avLst/>
          </a:prstGeom>
          <a:noFill/>
          <a:ln>
            <a:noFill/>
          </a:ln>
        </p:spPr>
      </p:pic>
      <p:sp>
        <p:nvSpPr>
          <p:cNvPr id="20" name="TextBox 19"/>
          <p:cNvSpPr txBox="1"/>
          <p:nvPr/>
        </p:nvSpPr>
        <p:spPr>
          <a:xfrm>
            <a:off x="5715000" y="772561"/>
            <a:ext cx="2574182" cy="646331"/>
          </a:xfrm>
          <a:prstGeom prst="rect">
            <a:avLst/>
          </a:prstGeom>
          <a:solidFill>
            <a:schemeClr val="bg1">
              <a:lumMod val="85000"/>
            </a:schemeClr>
          </a:solidFill>
          <a:ln>
            <a:solidFill>
              <a:schemeClr val="tx1"/>
            </a:solidFill>
          </a:ln>
        </p:spPr>
        <p:txBody>
          <a:bodyPr wrap="square" rtlCol="0">
            <a:spAutoFit/>
          </a:bodyPr>
          <a:lstStyle/>
          <a:p>
            <a:pPr algn="ctr"/>
            <a:r>
              <a:rPr lang="en-US" dirty="0" smtClean="0"/>
              <a:t>High Heat Flux, High-Z Divertor Upgrade</a:t>
            </a:r>
            <a:endParaRPr lang="en-US" dirty="0"/>
          </a:p>
        </p:txBody>
      </p:sp>
    </p:spTree>
    <p:extLst>
      <p:ext uri="{BB962C8B-B14F-4D97-AF65-F5344CB8AC3E}">
        <p14:creationId xmlns:p14="http://schemas.microsoft.com/office/powerpoint/2010/main" val="38661827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800099"/>
            <a:ext cx="4495800" cy="4156993"/>
          </a:xfrm>
        </p:spPr>
        <p:txBody>
          <a:bodyPr>
            <a:normAutofit fontScale="92500"/>
          </a:bodyPr>
          <a:lstStyle/>
          <a:p>
            <a:pPr marL="514350" indent="-514350">
              <a:buFont typeface="+mj-lt"/>
              <a:buAutoNum type="arabicPeriod" startAt="2"/>
            </a:pPr>
            <a:r>
              <a:rPr lang="en-US" dirty="0" smtClean="0"/>
              <a:t>Pre-filled liquid-metal target</a:t>
            </a:r>
          </a:p>
          <a:p>
            <a:pPr lvl="1"/>
            <a:r>
              <a:rPr lang="en-US" dirty="0" smtClean="0"/>
              <a:t>Scientific goals:</a:t>
            </a:r>
          </a:p>
          <a:p>
            <a:pPr lvl="2"/>
            <a:r>
              <a:rPr lang="en-US" dirty="0" smtClean="0"/>
              <a:t>Short-pulse particle-flux handling with </a:t>
            </a:r>
            <a:r>
              <a:rPr lang="en-US" i="1" dirty="0" smtClean="0"/>
              <a:t>localized</a:t>
            </a:r>
            <a:r>
              <a:rPr lang="en-US" dirty="0" smtClean="0"/>
              <a:t> Li source </a:t>
            </a:r>
          </a:p>
          <a:p>
            <a:pPr lvl="2"/>
            <a:r>
              <a:rPr lang="en-US" dirty="0" smtClean="0"/>
              <a:t>Test models of maintenance of LM wetting and coverage</a:t>
            </a:r>
          </a:p>
          <a:p>
            <a:pPr lvl="2"/>
            <a:r>
              <a:rPr lang="en-US" dirty="0" smtClean="0"/>
              <a:t>Understand limits of LM passive resupply</a:t>
            </a:r>
          </a:p>
          <a:p>
            <a:pPr lvl="2"/>
            <a:r>
              <a:rPr lang="en-US" dirty="0"/>
              <a:t>Understand </a:t>
            </a:r>
            <a:r>
              <a:rPr lang="en-US" dirty="0" smtClean="0"/>
              <a:t>impact and core-edge </a:t>
            </a:r>
            <a:r>
              <a:rPr lang="en-US" dirty="0"/>
              <a:t>compatibility of </a:t>
            </a:r>
            <a:r>
              <a:rPr lang="en-US" u="sng" dirty="0"/>
              <a:t>high-temp. target</a:t>
            </a:r>
            <a:r>
              <a:rPr lang="en-US" dirty="0"/>
              <a:t> with </a:t>
            </a:r>
            <a:r>
              <a:rPr lang="en-US" b="1" dirty="0" smtClean="0"/>
              <a:t>larger</a:t>
            </a:r>
            <a:r>
              <a:rPr lang="en-US" dirty="0" smtClean="0"/>
              <a:t> </a:t>
            </a:r>
            <a:r>
              <a:rPr lang="en-US" dirty="0"/>
              <a:t>inventory of </a:t>
            </a:r>
            <a:r>
              <a:rPr lang="en-US" dirty="0" smtClean="0"/>
              <a:t>Li</a:t>
            </a:r>
          </a:p>
          <a:p>
            <a:pPr lvl="2"/>
            <a:endParaRPr lang="en-US" dirty="0" smtClean="0"/>
          </a:p>
        </p:txBody>
      </p:sp>
      <p:sp>
        <p:nvSpPr>
          <p:cNvPr id="3" name="Title 2"/>
          <p:cNvSpPr>
            <a:spLocks noGrp="1"/>
          </p:cNvSpPr>
          <p:nvPr>
            <p:ph type="title"/>
          </p:nvPr>
        </p:nvSpPr>
        <p:spPr/>
        <p:txBody>
          <a:bodyPr>
            <a:normAutofit fontScale="90000"/>
          </a:bodyPr>
          <a:lstStyle/>
          <a:p>
            <a:r>
              <a:rPr lang="en-US" sz="3200" dirty="0" smtClean="0"/>
              <a:t>Pre-filled targets test LM coverage, resupply and impact of significant Li source</a:t>
            </a:r>
            <a:endParaRPr lang="en-US" sz="3200" dirty="0"/>
          </a:p>
        </p:txBody>
      </p:sp>
      <p:pic>
        <p:nvPicPr>
          <p:cNvPr id="7"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41054"/>
          <a:stretch/>
        </p:blipFill>
        <p:spPr bwMode="auto">
          <a:xfrm rot="19577202">
            <a:off x="5082694" y="4092319"/>
            <a:ext cx="1759326" cy="544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9949"/>
          <a:stretch/>
        </p:blipFill>
        <p:spPr bwMode="auto">
          <a:xfrm>
            <a:off x="7241432" y="3518433"/>
            <a:ext cx="1790700" cy="1453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flipH="1">
            <a:off x="6248400" y="4229100"/>
            <a:ext cx="1219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752288" y="4478370"/>
            <a:ext cx="17526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495800" y="3723501"/>
            <a:ext cx="3351584" cy="369332"/>
          </a:xfrm>
          <a:prstGeom prst="rect">
            <a:avLst/>
          </a:prstGeom>
          <a:solidFill>
            <a:schemeClr val="bg1">
              <a:lumMod val="85000"/>
            </a:schemeClr>
          </a:solidFill>
          <a:ln>
            <a:solidFill>
              <a:schemeClr val="tx1"/>
            </a:solidFill>
          </a:ln>
        </p:spPr>
        <p:txBody>
          <a:bodyPr wrap="square" rtlCol="0">
            <a:spAutoFit/>
          </a:bodyPr>
          <a:lstStyle/>
          <a:p>
            <a:pPr algn="ctr"/>
            <a:r>
              <a:rPr lang="en-US" dirty="0" smtClean="0"/>
              <a:t>Flowing PFC loop integration</a:t>
            </a:r>
            <a:endParaRPr lang="en-US" dirty="0"/>
          </a:p>
        </p:txBody>
      </p:sp>
      <p:sp>
        <p:nvSpPr>
          <p:cNvPr id="16" name="Rectangle 15"/>
          <p:cNvSpPr/>
          <p:nvPr/>
        </p:nvSpPr>
        <p:spPr>
          <a:xfrm>
            <a:off x="4572000" y="772553"/>
            <a:ext cx="4572000" cy="15616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495800" y="3518424"/>
            <a:ext cx="4648200" cy="1440484"/>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6838" y="2334249"/>
            <a:ext cx="2825562" cy="1318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6096000" y="2372761"/>
            <a:ext cx="2574182" cy="646331"/>
          </a:xfrm>
          <a:prstGeom prst="rect">
            <a:avLst/>
          </a:prstGeom>
          <a:solidFill>
            <a:schemeClr val="bg1">
              <a:lumMod val="85000"/>
            </a:schemeClr>
          </a:solidFill>
          <a:ln>
            <a:solidFill>
              <a:schemeClr val="tx1"/>
            </a:solidFill>
          </a:ln>
        </p:spPr>
        <p:txBody>
          <a:bodyPr wrap="square" rtlCol="0">
            <a:spAutoFit/>
          </a:bodyPr>
          <a:lstStyle/>
          <a:p>
            <a:pPr algn="ctr"/>
            <a:r>
              <a:rPr lang="en-US" dirty="0" smtClean="0"/>
              <a:t>Conceptual design for pre-filled LM target</a:t>
            </a:r>
            <a:endParaRPr lang="en-US" dirty="0"/>
          </a:p>
        </p:txBody>
      </p:sp>
      <p:grpSp>
        <p:nvGrpSpPr>
          <p:cNvPr id="6" name="Group 5"/>
          <p:cNvGrpSpPr/>
          <p:nvPr/>
        </p:nvGrpSpPr>
        <p:grpSpPr>
          <a:xfrm>
            <a:off x="4434840" y="794193"/>
            <a:ext cx="4572000" cy="1472758"/>
            <a:chOff x="381000" y="1098992"/>
            <a:chExt cx="4572000" cy="1472758"/>
          </a:xfrm>
        </p:grpSpPr>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13859" t="4823" r="11253" b="27609"/>
            <a:stretch/>
          </p:blipFill>
          <p:spPr>
            <a:xfrm>
              <a:off x="2337880" y="1240840"/>
              <a:ext cx="2615120" cy="1330909"/>
            </a:xfrm>
            <a:prstGeom prst="rect">
              <a:avLst/>
            </a:prstGeom>
            <a:ln>
              <a:solidFill>
                <a:schemeClr val="tx1"/>
              </a:solidFill>
            </a:ln>
          </p:spPr>
        </p:pic>
        <p:pic>
          <p:nvPicPr>
            <p:cNvPr id="21" name="Picture 20"/>
            <p:cNvPicPr/>
            <p:nvPr/>
          </p:nvPicPr>
          <p:blipFill>
            <a:blip r:embed="rId6" cstate="print">
              <a:extLst>
                <a:ext uri="{28A0092B-C50C-407E-A947-70E740481C1C}">
                  <a14:useLocalDpi xmlns:a14="http://schemas.microsoft.com/office/drawing/2010/main" val="0"/>
                </a:ext>
              </a:extLst>
            </a:blip>
            <a:stretch>
              <a:fillRect/>
            </a:stretch>
          </p:blipFill>
          <p:spPr bwMode="auto">
            <a:xfrm>
              <a:off x="381000" y="1128064"/>
              <a:ext cx="2132788" cy="1443686"/>
            </a:xfrm>
            <a:prstGeom prst="rect">
              <a:avLst/>
            </a:prstGeom>
            <a:noFill/>
            <a:ln>
              <a:noFill/>
            </a:ln>
          </p:spPr>
        </p:pic>
        <p:sp>
          <p:nvSpPr>
            <p:cNvPr id="22" name="TextBox 21"/>
            <p:cNvSpPr txBox="1"/>
            <p:nvPr/>
          </p:nvSpPr>
          <p:spPr>
            <a:xfrm>
              <a:off x="1600200" y="1098992"/>
              <a:ext cx="2574182" cy="646331"/>
            </a:xfrm>
            <a:prstGeom prst="rect">
              <a:avLst/>
            </a:prstGeom>
            <a:solidFill>
              <a:schemeClr val="bg1">
                <a:lumMod val="85000"/>
              </a:schemeClr>
            </a:solidFill>
            <a:ln>
              <a:solidFill>
                <a:schemeClr val="tx1"/>
              </a:solidFill>
            </a:ln>
          </p:spPr>
          <p:txBody>
            <a:bodyPr wrap="square" rtlCol="0">
              <a:spAutoFit/>
            </a:bodyPr>
            <a:lstStyle/>
            <a:p>
              <a:pPr algn="ctr"/>
              <a:r>
                <a:rPr lang="en-US" dirty="0" smtClean="0"/>
                <a:t>High Heat Flux, High-Z Divertor Upgrade</a:t>
              </a:r>
              <a:endParaRPr lang="en-US" dirty="0"/>
            </a:p>
          </p:txBody>
        </p:sp>
      </p:grpSp>
      <p:sp>
        <p:nvSpPr>
          <p:cNvPr id="23" name="Rectangle 22"/>
          <p:cNvSpPr/>
          <p:nvPr/>
        </p:nvSpPr>
        <p:spPr>
          <a:xfrm>
            <a:off x="4434840" y="739203"/>
            <a:ext cx="4648200" cy="158453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05850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800100"/>
            <a:ext cx="4419600" cy="4057650"/>
          </a:xfrm>
        </p:spPr>
        <p:txBody>
          <a:bodyPr>
            <a:normAutofit fontScale="92500"/>
          </a:bodyPr>
          <a:lstStyle/>
          <a:p>
            <a:pPr marL="514350" indent="-514350">
              <a:buFont typeface="+mj-lt"/>
              <a:buAutoNum type="arabicPeriod" startAt="3"/>
            </a:pPr>
            <a:r>
              <a:rPr lang="en-US" dirty="0" smtClean="0"/>
              <a:t>Flowing LM PFC</a:t>
            </a:r>
          </a:p>
          <a:p>
            <a:pPr lvl="1"/>
            <a:r>
              <a:rPr lang="en-US" dirty="0" smtClean="0"/>
              <a:t>Scientific goals:</a:t>
            </a:r>
          </a:p>
          <a:p>
            <a:pPr lvl="2"/>
            <a:r>
              <a:rPr lang="en-US" dirty="0" smtClean="0"/>
              <a:t>Short pulse particle flux handling with localized, constant material</a:t>
            </a:r>
          </a:p>
          <a:p>
            <a:pPr lvl="2"/>
            <a:r>
              <a:rPr lang="en-US" dirty="0" smtClean="0"/>
              <a:t>Assess material inventory control to/from LM target</a:t>
            </a:r>
          </a:p>
          <a:p>
            <a:pPr lvl="2"/>
            <a:r>
              <a:rPr lang="en-US" dirty="0" smtClean="0"/>
              <a:t>Understand performance of passive + active replenishment techniques</a:t>
            </a:r>
          </a:p>
          <a:p>
            <a:pPr lvl="2"/>
            <a:r>
              <a:rPr lang="en-US" dirty="0"/>
              <a:t>Understand impact and core-edge compatibility of </a:t>
            </a:r>
            <a:r>
              <a:rPr lang="en-US" u="sng" dirty="0"/>
              <a:t>high-temp. </a:t>
            </a:r>
            <a:r>
              <a:rPr lang="en-US" u="sng" dirty="0" smtClean="0"/>
              <a:t>target</a:t>
            </a:r>
            <a:endParaRPr lang="en-US" dirty="0"/>
          </a:p>
        </p:txBody>
      </p:sp>
      <p:sp>
        <p:nvSpPr>
          <p:cNvPr id="3" name="Title 2"/>
          <p:cNvSpPr>
            <a:spLocks noGrp="1"/>
          </p:cNvSpPr>
          <p:nvPr>
            <p:ph type="title"/>
          </p:nvPr>
        </p:nvSpPr>
        <p:spPr/>
        <p:txBody>
          <a:bodyPr>
            <a:normAutofit fontScale="90000"/>
          </a:bodyPr>
          <a:lstStyle/>
          <a:p>
            <a:r>
              <a:rPr lang="en-US" sz="3200" dirty="0" smtClean="0"/>
              <a:t>Final integration demonstrates LM introduction/extraction and inventory control</a:t>
            </a:r>
            <a:endParaRPr lang="en-US" sz="32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6838" y="2334249"/>
            <a:ext cx="2825562" cy="1318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6096000" y="2372761"/>
            <a:ext cx="2574182" cy="646331"/>
          </a:xfrm>
          <a:prstGeom prst="rect">
            <a:avLst/>
          </a:prstGeom>
          <a:solidFill>
            <a:schemeClr val="bg1">
              <a:lumMod val="85000"/>
            </a:schemeClr>
          </a:solidFill>
          <a:ln>
            <a:solidFill>
              <a:schemeClr val="tx1"/>
            </a:solidFill>
          </a:ln>
        </p:spPr>
        <p:txBody>
          <a:bodyPr wrap="square" rtlCol="0">
            <a:spAutoFit/>
          </a:bodyPr>
          <a:lstStyle/>
          <a:p>
            <a:pPr algn="ctr"/>
            <a:r>
              <a:rPr lang="en-US" dirty="0" smtClean="0"/>
              <a:t>Conceptual design for pre-filled LM target</a:t>
            </a:r>
            <a:endParaRPr lang="en-US" dirty="0"/>
          </a:p>
        </p:txBody>
      </p:sp>
      <p:sp>
        <p:nvSpPr>
          <p:cNvPr id="16" name="Rectangle 15"/>
          <p:cNvSpPr/>
          <p:nvPr/>
        </p:nvSpPr>
        <p:spPr>
          <a:xfrm>
            <a:off x="4501960" y="728011"/>
            <a:ext cx="4572000" cy="292515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41054"/>
          <a:stretch/>
        </p:blipFill>
        <p:spPr bwMode="auto">
          <a:xfrm rot="19577202">
            <a:off x="5082694" y="4092319"/>
            <a:ext cx="1759326" cy="544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9949"/>
          <a:stretch/>
        </p:blipFill>
        <p:spPr bwMode="auto">
          <a:xfrm>
            <a:off x="7241432" y="3518433"/>
            <a:ext cx="1790700" cy="1453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flipH="1">
            <a:off x="6248400" y="4229100"/>
            <a:ext cx="1219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752288" y="4478370"/>
            <a:ext cx="17526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495800" y="3723501"/>
            <a:ext cx="3351584" cy="369332"/>
          </a:xfrm>
          <a:prstGeom prst="rect">
            <a:avLst/>
          </a:prstGeom>
          <a:solidFill>
            <a:schemeClr val="bg1">
              <a:lumMod val="85000"/>
            </a:schemeClr>
          </a:solidFill>
          <a:ln>
            <a:solidFill>
              <a:schemeClr val="tx1"/>
            </a:solidFill>
          </a:ln>
        </p:spPr>
        <p:txBody>
          <a:bodyPr wrap="square" rtlCol="0">
            <a:spAutoFit/>
          </a:bodyPr>
          <a:lstStyle/>
          <a:p>
            <a:pPr algn="ctr"/>
            <a:r>
              <a:rPr lang="en-US" dirty="0" smtClean="0"/>
              <a:t>Flowing PFC loop integration</a:t>
            </a:r>
            <a:endParaRPr lang="en-US" dirty="0"/>
          </a:p>
        </p:txBody>
      </p:sp>
      <p:sp>
        <p:nvSpPr>
          <p:cNvPr id="19" name="Rectangle 18"/>
          <p:cNvSpPr/>
          <p:nvPr/>
        </p:nvSpPr>
        <p:spPr>
          <a:xfrm>
            <a:off x="4572000" y="781457"/>
            <a:ext cx="4572000" cy="15616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4434840" y="803094"/>
            <a:ext cx="4572000" cy="1472758"/>
            <a:chOff x="381000" y="1098992"/>
            <a:chExt cx="4572000" cy="1472758"/>
          </a:xfrm>
        </p:grpSpPr>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13859" t="4823" r="11253" b="27609"/>
            <a:stretch/>
          </p:blipFill>
          <p:spPr>
            <a:xfrm>
              <a:off x="2337880" y="1240840"/>
              <a:ext cx="2615120" cy="1330909"/>
            </a:xfrm>
            <a:prstGeom prst="rect">
              <a:avLst/>
            </a:prstGeom>
            <a:ln>
              <a:solidFill>
                <a:schemeClr val="tx1"/>
              </a:solidFill>
            </a:ln>
          </p:spPr>
        </p:pic>
        <p:pic>
          <p:nvPicPr>
            <p:cNvPr id="22" name="Picture 21"/>
            <p:cNvPicPr/>
            <p:nvPr/>
          </p:nvPicPr>
          <p:blipFill>
            <a:blip r:embed="rId6" cstate="print">
              <a:extLst>
                <a:ext uri="{28A0092B-C50C-407E-A947-70E740481C1C}">
                  <a14:useLocalDpi xmlns:a14="http://schemas.microsoft.com/office/drawing/2010/main" val="0"/>
                </a:ext>
              </a:extLst>
            </a:blip>
            <a:stretch>
              <a:fillRect/>
            </a:stretch>
          </p:blipFill>
          <p:spPr bwMode="auto">
            <a:xfrm>
              <a:off x="381000" y="1128064"/>
              <a:ext cx="2132788" cy="1443686"/>
            </a:xfrm>
            <a:prstGeom prst="rect">
              <a:avLst/>
            </a:prstGeom>
            <a:noFill/>
            <a:ln>
              <a:noFill/>
            </a:ln>
          </p:spPr>
        </p:pic>
        <p:sp>
          <p:nvSpPr>
            <p:cNvPr id="23" name="TextBox 22"/>
            <p:cNvSpPr txBox="1"/>
            <p:nvPr/>
          </p:nvSpPr>
          <p:spPr>
            <a:xfrm>
              <a:off x="1600200" y="1098992"/>
              <a:ext cx="2574182" cy="646331"/>
            </a:xfrm>
            <a:prstGeom prst="rect">
              <a:avLst/>
            </a:prstGeom>
            <a:solidFill>
              <a:schemeClr val="bg1">
                <a:lumMod val="85000"/>
              </a:schemeClr>
            </a:solidFill>
            <a:ln>
              <a:solidFill>
                <a:schemeClr val="tx1"/>
              </a:solidFill>
            </a:ln>
          </p:spPr>
          <p:txBody>
            <a:bodyPr wrap="square" rtlCol="0">
              <a:spAutoFit/>
            </a:bodyPr>
            <a:lstStyle/>
            <a:p>
              <a:pPr algn="ctr"/>
              <a:r>
                <a:rPr lang="en-US" dirty="0" smtClean="0"/>
                <a:t>High Heat Flux, High-Z Divertor Upgrade</a:t>
              </a:r>
              <a:endParaRPr lang="en-US" dirty="0"/>
            </a:p>
          </p:txBody>
        </p:sp>
      </p:grpSp>
      <p:sp>
        <p:nvSpPr>
          <p:cNvPr id="24" name="Rectangle 23"/>
          <p:cNvSpPr/>
          <p:nvPr/>
        </p:nvSpPr>
        <p:spPr>
          <a:xfrm>
            <a:off x="4434840" y="748104"/>
            <a:ext cx="4648200" cy="1584532"/>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7730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8"/>
          <p:cNvSpPr>
            <a:spLocks noChangeArrowheads="1"/>
          </p:cNvSpPr>
          <p:nvPr/>
        </p:nvSpPr>
        <p:spPr bwMode="auto">
          <a:xfrm>
            <a:off x="3962400" y="1028701"/>
            <a:ext cx="5181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normAutofit fontScale="92500"/>
          </a:bodyPr>
          <a:lstStyle/>
          <a:p>
            <a:pPr marL="342900" indent="-342900">
              <a:spcBef>
                <a:spcPct val="20000"/>
              </a:spcBef>
              <a:buFontTx/>
              <a:buChar char="•"/>
            </a:pPr>
            <a:r>
              <a:rPr lang="en-US" sz="2000" b="1" dirty="0">
                <a:solidFill>
                  <a:srgbClr val="000000"/>
                </a:solidFill>
                <a:latin typeface="Helvetica" charset="0"/>
                <a:ea typeface="ヒラギノ角ゴ Pro W3" charset="0"/>
              </a:rPr>
              <a:t>Results shown from several lithium evaporation experiments</a:t>
            </a:r>
          </a:p>
          <a:p>
            <a:pPr marL="342900" indent="-342900">
              <a:spcBef>
                <a:spcPct val="20000"/>
              </a:spcBef>
              <a:buFontTx/>
              <a:buChar char="•"/>
            </a:pPr>
            <a:r>
              <a:rPr lang="en-US" sz="2000" b="1" dirty="0" smtClean="0">
                <a:solidFill>
                  <a:srgbClr val="000000"/>
                </a:solidFill>
                <a:latin typeface="Helvetica" charset="0"/>
                <a:ea typeface="ヒラギノ角ゴ Pro W3" charset="0"/>
              </a:rPr>
              <a:t>Surface </a:t>
            </a:r>
            <a:r>
              <a:rPr lang="en-US" sz="2000" b="1" dirty="0">
                <a:solidFill>
                  <a:srgbClr val="000000"/>
                </a:solidFill>
                <a:latin typeface="Helvetica" charset="0"/>
                <a:ea typeface="ヒラギノ角ゴ Pro W3" charset="0"/>
              </a:rPr>
              <a:t>exclusively Li</a:t>
            </a:r>
            <a:r>
              <a:rPr lang="en-US" sz="2000" b="1" baseline="-25000" dirty="0">
                <a:solidFill>
                  <a:srgbClr val="000000"/>
                </a:solidFill>
                <a:latin typeface="Helvetica" charset="0"/>
                <a:ea typeface="ヒラギノ角ゴ Pro W3" charset="0"/>
              </a:rPr>
              <a:t>2</a:t>
            </a:r>
            <a:r>
              <a:rPr lang="en-US" sz="2000" b="1" dirty="0">
                <a:solidFill>
                  <a:srgbClr val="000000"/>
                </a:solidFill>
                <a:latin typeface="Helvetica" charset="0"/>
                <a:ea typeface="ヒラギノ角ゴ Pro W3" charset="0"/>
              </a:rPr>
              <a:t>O for </a:t>
            </a:r>
            <a:r>
              <a:rPr lang="en-US" sz="2000" dirty="0" smtClean="0">
                <a:solidFill>
                  <a:srgbClr val="000000"/>
                </a:solidFill>
                <a:latin typeface="Times" charset="0"/>
                <a:ea typeface="ヒラギノ角ゴ Pro W3" charset="0"/>
                <a:cs typeface="Verdana" charset="0"/>
              </a:rPr>
              <a:t>~</a:t>
            </a:r>
            <a:r>
              <a:rPr lang="en-US" sz="2000" b="1" dirty="0" smtClean="0">
                <a:solidFill>
                  <a:srgbClr val="000000"/>
                </a:solidFill>
                <a:latin typeface="Helvetica" charset="0"/>
                <a:ea typeface="ヒラギノ角ゴ Pro W3" charset="0"/>
              </a:rPr>
              <a:t>100 </a:t>
            </a:r>
            <a:r>
              <a:rPr lang="en-US" sz="2000" b="1" dirty="0">
                <a:solidFill>
                  <a:srgbClr val="000000"/>
                </a:solidFill>
                <a:latin typeface="Helvetica" charset="0"/>
                <a:ea typeface="ヒラギノ角ゴ Pro W3" charset="0"/>
              </a:rPr>
              <a:t>hours at H</a:t>
            </a:r>
            <a:r>
              <a:rPr lang="en-US" sz="2000" b="1" baseline="-25000" dirty="0">
                <a:solidFill>
                  <a:srgbClr val="000000"/>
                </a:solidFill>
                <a:latin typeface="Helvetica" charset="0"/>
                <a:ea typeface="ヒラギノ角ゴ Pro W3" charset="0"/>
              </a:rPr>
              <a:t>2</a:t>
            </a:r>
            <a:r>
              <a:rPr lang="en-US" sz="2000" b="1" dirty="0">
                <a:solidFill>
                  <a:srgbClr val="000000"/>
                </a:solidFill>
                <a:latin typeface="Helvetica" charset="0"/>
                <a:ea typeface="ヒラギノ角ゴ Pro W3" charset="0"/>
              </a:rPr>
              <a:t>O pressure of </a:t>
            </a:r>
            <a:r>
              <a:rPr lang="en-US" sz="2000" b="1" dirty="0" smtClean="0">
                <a:solidFill>
                  <a:srgbClr val="000000"/>
                </a:solidFill>
                <a:latin typeface="Helvetica" charset="0"/>
                <a:ea typeface="ヒラギノ角ゴ Pro W3" charset="0"/>
              </a:rPr>
              <a:t>  2 </a:t>
            </a:r>
            <a:r>
              <a:rPr lang="en-US" sz="2000" b="1" dirty="0">
                <a:solidFill>
                  <a:srgbClr val="000000"/>
                </a:solidFill>
                <a:latin typeface="Helvetica" charset="0"/>
                <a:ea typeface="ヒラギノ角ゴ Pro W3" charset="0"/>
              </a:rPr>
              <a:t>x 10</a:t>
            </a:r>
            <a:r>
              <a:rPr lang="en-US" sz="2000" b="1" baseline="30000" dirty="0">
                <a:solidFill>
                  <a:srgbClr val="000000"/>
                </a:solidFill>
                <a:latin typeface="Helvetica" charset="0"/>
                <a:ea typeface="ヒラギノ角ゴ Pro W3" charset="0"/>
              </a:rPr>
              <a:t>-9 </a:t>
            </a:r>
            <a:r>
              <a:rPr lang="en-US" sz="2000" b="1" dirty="0" smtClean="0">
                <a:solidFill>
                  <a:srgbClr val="000000"/>
                </a:solidFill>
                <a:latin typeface="Helvetica" charset="0"/>
                <a:ea typeface="ヒラギノ角ゴ Pro W3" charset="0"/>
              </a:rPr>
              <a:t>T (upper figure)</a:t>
            </a:r>
          </a:p>
          <a:p>
            <a:pPr marL="342900" indent="-342900">
              <a:spcBef>
                <a:spcPct val="20000"/>
              </a:spcBef>
              <a:buFontTx/>
              <a:buChar char="•"/>
            </a:pPr>
            <a:r>
              <a:rPr lang="en-US" sz="2000" b="1" dirty="0" smtClean="0">
                <a:solidFill>
                  <a:srgbClr val="000000"/>
                </a:solidFill>
                <a:latin typeface="Helvetica" charset="0"/>
                <a:ea typeface="ヒラギノ角ゴ Pro W3" charset="0"/>
              </a:rPr>
              <a:t>Persistence of maximum achievable plasma current – good plasma performance </a:t>
            </a:r>
            <a:r>
              <a:rPr lang="en-US" sz="2000" b="1" dirty="0">
                <a:solidFill>
                  <a:srgbClr val="000000"/>
                </a:solidFill>
                <a:latin typeface="Helvetica" charset="0"/>
                <a:ea typeface="ヒラギノ角ゴ Pro W3" charset="0"/>
              </a:rPr>
              <a:t>–</a:t>
            </a:r>
            <a:r>
              <a:rPr lang="en-US" sz="2000" b="1" dirty="0" smtClean="0">
                <a:solidFill>
                  <a:srgbClr val="000000"/>
                </a:solidFill>
                <a:latin typeface="Helvetica" charset="0"/>
                <a:ea typeface="ヒラギノ角ゴ Pro W3" charset="0"/>
              </a:rPr>
              <a:t> suggests ability of </a:t>
            </a:r>
            <a:r>
              <a:rPr lang="en-US" sz="2000" b="1" dirty="0">
                <a:solidFill>
                  <a:srgbClr val="000000"/>
                </a:solidFill>
                <a:latin typeface="Helvetica" charset="0"/>
                <a:ea typeface="ヒラギノ角ゴ Pro W3" charset="0"/>
              </a:rPr>
              <a:t>Li</a:t>
            </a:r>
            <a:r>
              <a:rPr lang="en-US" sz="2000" b="1" baseline="-25000" dirty="0">
                <a:solidFill>
                  <a:srgbClr val="000000"/>
                </a:solidFill>
                <a:latin typeface="Helvetica" charset="0"/>
                <a:ea typeface="ヒラギノ角ゴ Pro W3" charset="0"/>
              </a:rPr>
              <a:t>2</a:t>
            </a:r>
            <a:r>
              <a:rPr lang="en-US" sz="2000" b="1" dirty="0">
                <a:solidFill>
                  <a:srgbClr val="000000"/>
                </a:solidFill>
                <a:latin typeface="Helvetica" charset="0"/>
                <a:ea typeface="ヒラギノ角ゴ Pro W3" charset="0"/>
              </a:rPr>
              <a:t>O </a:t>
            </a:r>
            <a:r>
              <a:rPr lang="en-US" sz="2000" b="1" dirty="0" smtClean="0">
                <a:solidFill>
                  <a:srgbClr val="000000"/>
                </a:solidFill>
                <a:latin typeface="Helvetica" charset="0"/>
                <a:ea typeface="ヒラギノ角ゴ Pro W3" charset="0"/>
              </a:rPr>
              <a:t>to retain hydrogen (lower figure)</a:t>
            </a:r>
          </a:p>
          <a:p>
            <a:pPr marL="342900" indent="-342900">
              <a:spcBef>
                <a:spcPct val="20000"/>
              </a:spcBef>
              <a:buFontTx/>
              <a:buChar char="•"/>
            </a:pPr>
            <a:r>
              <a:rPr lang="en-US" sz="2000" b="1" dirty="0" smtClean="0">
                <a:solidFill>
                  <a:srgbClr val="000000"/>
                </a:solidFill>
                <a:latin typeface="Helvetica" charset="0"/>
                <a:ea typeface="ヒラギノ角ゴ Pro W3" charset="0"/>
              </a:rPr>
              <a:t>Low resolution of MAPP XPS system means more time time needed for scans</a:t>
            </a:r>
          </a:p>
          <a:p>
            <a:pPr marL="800100" lvl="1" indent="-342900">
              <a:spcBef>
                <a:spcPct val="20000"/>
              </a:spcBef>
              <a:buFontTx/>
              <a:buChar char="•"/>
            </a:pPr>
            <a:r>
              <a:rPr lang="en-US" sz="2000" b="1" dirty="0" smtClean="0">
                <a:solidFill>
                  <a:srgbClr val="000000"/>
                </a:solidFill>
                <a:latin typeface="Helvetica" charset="0"/>
                <a:ea typeface="ヒラギノ角ゴ Pro W3" charset="0"/>
              </a:rPr>
              <a:t>Li</a:t>
            </a:r>
            <a:r>
              <a:rPr lang="en-US" sz="2000" b="1" baseline="-25000" dirty="0" smtClean="0">
                <a:solidFill>
                  <a:srgbClr val="000000"/>
                </a:solidFill>
                <a:latin typeface="Helvetica" charset="0"/>
                <a:ea typeface="ヒラギノ角ゴ Pro W3" charset="0"/>
              </a:rPr>
              <a:t>2</a:t>
            </a:r>
            <a:r>
              <a:rPr lang="en-US" sz="2000" b="1" dirty="0" smtClean="0">
                <a:solidFill>
                  <a:srgbClr val="000000"/>
                </a:solidFill>
                <a:latin typeface="Helvetica" charset="0"/>
                <a:ea typeface="ヒラギノ角ゴ Pro W3" charset="0"/>
              </a:rPr>
              <a:t>O formation from lithium unresolved for t &lt; 1 hour</a:t>
            </a:r>
            <a:endParaRPr lang="en-US" sz="2000" b="1" dirty="0">
              <a:solidFill>
                <a:srgbClr val="000000"/>
              </a:solidFill>
              <a:latin typeface="Helvetica" charset="0"/>
              <a:ea typeface="ヒラギノ角ゴ Pro W3" charset="0"/>
            </a:endParaRPr>
          </a:p>
          <a:p>
            <a:pPr marL="342900" indent="-342900">
              <a:spcBef>
                <a:spcPct val="20000"/>
              </a:spcBef>
              <a:buFontTx/>
              <a:buChar char="•"/>
            </a:pPr>
            <a:endParaRPr lang="en-US" sz="2000" b="1" dirty="0">
              <a:solidFill>
                <a:srgbClr val="000000"/>
              </a:solidFill>
              <a:latin typeface="Helvetica" charset="0"/>
              <a:ea typeface="ヒラギノ角ゴ Pro W3" charset="0"/>
            </a:endParaRPr>
          </a:p>
        </p:txBody>
      </p:sp>
      <p:pic>
        <p:nvPicPr>
          <p:cNvPr id="2" name="Picture 1" descr="Fig_1 copy.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742951"/>
            <a:ext cx="3810000" cy="4193978"/>
          </a:xfrm>
          <a:prstGeom prst="rect">
            <a:avLst/>
          </a:prstGeom>
        </p:spPr>
      </p:pic>
      <p:sp>
        <p:nvSpPr>
          <p:cNvPr id="3" name="Rectangle 2"/>
          <p:cNvSpPr/>
          <p:nvPr/>
        </p:nvSpPr>
        <p:spPr>
          <a:xfrm>
            <a:off x="0" y="-57148"/>
            <a:ext cx="9144000" cy="830997"/>
          </a:xfrm>
          <a:prstGeom prst="rect">
            <a:avLst/>
          </a:prstGeom>
        </p:spPr>
        <p:txBody>
          <a:bodyPr wrap="square">
            <a:spAutoFit/>
          </a:bodyPr>
          <a:lstStyle/>
          <a:p>
            <a:pPr algn="ctr" eaLnBrk="0" hangingPunct="0"/>
            <a:r>
              <a:rPr lang="en-US" sz="2400" b="1" dirty="0">
                <a:solidFill>
                  <a:srgbClr val="0000FF"/>
                </a:solidFill>
                <a:latin typeface="Arial"/>
                <a:ea typeface="ヒラギノ角ゴ Pro W3" charset="0"/>
                <a:cs typeface="Arial"/>
              </a:rPr>
              <a:t>Measurements of surface composition after lithium application indicate formation of stable oxide layer</a:t>
            </a:r>
          </a:p>
        </p:txBody>
      </p:sp>
    </p:spTree>
    <p:extLst>
      <p:ext uri="{BB962C8B-B14F-4D97-AF65-F5344CB8AC3E}">
        <p14:creationId xmlns:p14="http://schemas.microsoft.com/office/powerpoint/2010/main" val="22692641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800100"/>
            <a:ext cx="5715000" cy="4286250"/>
          </a:xfrm>
        </p:spPr>
        <p:txBody>
          <a:bodyPr>
            <a:normAutofit fontScale="92500" lnSpcReduction="20000"/>
          </a:bodyPr>
          <a:lstStyle/>
          <a:p>
            <a:r>
              <a:rPr lang="en-US" b="1" dirty="0" smtClean="0"/>
              <a:t>Used stainless steel </a:t>
            </a:r>
            <a:r>
              <a:rPr lang="en-US" b="1" dirty="0"/>
              <a:t>ultrahigh vacuum </a:t>
            </a:r>
            <a:r>
              <a:rPr lang="en-US" b="1" dirty="0" smtClean="0"/>
              <a:t>chamber with </a:t>
            </a:r>
            <a:r>
              <a:rPr lang="en-US" b="1" dirty="0"/>
              <a:t>2×10</a:t>
            </a:r>
            <a:r>
              <a:rPr lang="en-US" b="1" baseline="30000" dirty="0"/>
              <a:t>−10</a:t>
            </a:r>
            <a:r>
              <a:rPr lang="en-US" b="1" dirty="0"/>
              <a:t> </a:t>
            </a:r>
            <a:r>
              <a:rPr lang="en-US" b="1" dirty="0" err="1"/>
              <a:t>Torr</a:t>
            </a:r>
            <a:r>
              <a:rPr lang="en-US" b="1" dirty="0"/>
              <a:t> base </a:t>
            </a:r>
            <a:r>
              <a:rPr lang="en-US" b="1" dirty="0" smtClean="0"/>
              <a:t>pressure</a:t>
            </a:r>
          </a:p>
          <a:p>
            <a:r>
              <a:rPr lang="en-US" b="1" dirty="0" smtClean="0"/>
              <a:t>Ni</a:t>
            </a:r>
            <a:r>
              <a:rPr lang="en-US" b="1" dirty="0"/>
              <a:t>(110) single crystal </a:t>
            </a:r>
            <a:r>
              <a:rPr lang="en-US" b="1" dirty="0" smtClean="0"/>
              <a:t>high-Z substrate</a:t>
            </a:r>
          </a:p>
          <a:p>
            <a:r>
              <a:rPr lang="en-US" b="1" dirty="0" smtClean="0"/>
              <a:t>Lithium films created by thermal </a:t>
            </a:r>
            <a:r>
              <a:rPr lang="en-US" b="1" dirty="0"/>
              <a:t>evaporation onto </a:t>
            </a:r>
            <a:r>
              <a:rPr lang="en-US" b="1" dirty="0" smtClean="0"/>
              <a:t>Ni substrate</a:t>
            </a:r>
          </a:p>
          <a:p>
            <a:pPr lvl="1"/>
            <a:r>
              <a:rPr lang="en-US" b="1" dirty="0" smtClean="0"/>
              <a:t>Lithium oxide formed by O</a:t>
            </a:r>
            <a:r>
              <a:rPr lang="en-US" b="1" baseline="-25000" dirty="0" smtClean="0"/>
              <a:t>2</a:t>
            </a:r>
            <a:r>
              <a:rPr lang="en-US" b="1" dirty="0" smtClean="0"/>
              <a:t> exposure</a:t>
            </a:r>
            <a:endParaRPr lang="en-US" b="1" baseline="-25000" dirty="0" smtClean="0"/>
          </a:p>
          <a:p>
            <a:r>
              <a:rPr lang="en-US" b="1" dirty="0" smtClean="0"/>
              <a:t>Lithium and lithium oxide films exposed </a:t>
            </a:r>
            <a:r>
              <a:rPr lang="en-US" b="1" dirty="0"/>
              <a:t>to </a:t>
            </a:r>
            <a:r>
              <a:rPr lang="en-US" b="1" dirty="0" smtClean="0"/>
              <a:t>500 </a:t>
            </a:r>
            <a:r>
              <a:rPr lang="en-US" b="1" dirty="0" err="1"/>
              <a:t>eV</a:t>
            </a:r>
            <a:r>
              <a:rPr lang="en-US" b="1" dirty="0"/>
              <a:t> H</a:t>
            </a:r>
            <a:r>
              <a:rPr lang="en-US" b="1" baseline="-25000" dirty="0"/>
              <a:t>2</a:t>
            </a:r>
            <a:r>
              <a:rPr lang="en-US" b="1" baseline="30000" dirty="0"/>
              <a:t>+</a:t>
            </a:r>
            <a:r>
              <a:rPr lang="en-US" b="1" dirty="0"/>
              <a:t> ion </a:t>
            </a:r>
            <a:r>
              <a:rPr lang="en-US" b="1" dirty="0" smtClean="0"/>
              <a:t>beam for </a:t>
            </a:r>
            <a:r>
              <a:rPr lang="en-US" b="1" dirty="0"/>
              <a:t>total total </a:t>
            </a:r>
            <a:r>
              <a:rPr lang="en-US" b="1" dirty="0" err="1"/>
              <a:t>fluence</a:t>
            </a:r>
            <a:r>
              <a:rPr lang="en-US" b="1" dirty="0"/>
              <a:t> of 4×10</a:t>
            </a:r>
            <a:r>
              <a:rPr lang="en-US" b="1" baseline="30000" dirty="0"/>
              <a:t>15</a:t>
            </a:r>
            <a:r>
              <a:rPr lang="en-US" b="1" dirty="0"/>
              <a:t> H</a:t>
            </a:r>
            <a:r>
              <a:rPr lang="en-US" b="1" baseline="30000" dirty="0"/>
              <a:t>+</a:t>
            </a:r>
            <a:r>
              <a:rPr lang="en-US" b="1" dirty="0"/>
              <a:t>cm</a:t>
            </a:r>
            <a:r>
              <a:rPr lang="en-US" b="1" baseline="30000" dirty="0"/>
              <a:t>-2</a:t>
            </a:r>
            <a:endParaRPr lang="en-US" b="1" dirty="0"/>
          </a:p>
          <a:p>
            <a:pPr lvl="1"/>
            <a:r>
              <a:rPr lang="en-US" b="1" dirty="0" smtClean="0"/>
              <a:t>Beam defocused over surface to provide total </a:t>
            </a:r>
            <a:r>
              <a:rPr lang="en-US" b="1" dirty="0" err="1"/>
              <a:t>fluence</a:t>
            </a:r>
            <a:r>
              <a:rPr lang="en-US" b="1" dirty="0"/>
              <a:t> of 4×10</a:t>
            </a:r>
            <a:r>
              <a:rPr lang="en-US" b="1" baseline="30000" dirty="0"/>
              <a:t>15</a:t>
            </a:r>
            <a:r>
              <a:rPr lang="en-US" b="1" dirty="0"/>
              <a:t> H</a:t>
            </a:r>
            <a:r>
              <a:rPr lang="en-US" b="1" baseline="30000" dirty="0"/>
              <a:t>+</a:t>
            </a:r>
            <a:r>
              <a:rPr lang="en-US" b="1" dirty="0"/>
              <a:t>cm</a:t>
            </a:r>
            <a:r>
              <a:rPr lang="en-US" b="1" baseline="30000" dirty="0"/>
              <a:t>-</a:t>
            </a:r>
            <a:r>
              <a:rPr lang="en-US" b="1" baseline="30000" dirty="0" smtClean="0"/>
              <a:t>2</a:t>
            </a:r>
          </a:p>
          <a:p>
            <a:r>
              <a:rPr lang="en-US" b="1" dirty="0" smtClean="0"/>
              <a:t>Hydrogen retention determined with temperature programmed desorption</a:t>
            </a:r>
          </a:p>
          <a:p>
            <a:pPr lvl="1"/>
            <a:r>
              <a:rPr lang="en-US" b="1" dirty="0" smtClean="0"/>
              <a:t>Measurements made after irradiation with hydrogen at various lithium and lithium oxide film temperatures</a:t>
            </a:r>
            <a:endParaRPr lang="en-US" b="1" dirty="0"/>
          </a:p>
          <a:p>
            <a:pPr lvl="1"/>
            <a:endParaRPr lang="en-US" b="1" dirty="0" smtClean="0"/>
          </a:p>
          <a:p>
            <a:pPr marL="0" indent="0">
              <a:buNone/>
            </a:pPr>
            <a:endParaRPr lang="en-US" b="1" dirty="0"/>
          </a:p>
        </p:txBody>
      </p:sp>
      <p:sp>
        <p:nvSpPr>
          <p:cNvPr id="4" name="Rectangle 3"/>
          <p:cNvSpPr/>
          <p:nvPr/>
        </p:nvSpPr>
        <p:spPr>
          <a:xfrm>
            <a:off x="0" y="-29779"/>
            <a:ext cx="9144000" cy="830997"/>
          </a:xfrm>
          <a:prstGeom prst="rect">
            <a:avLst/>
          </a:prstGeom>
        </p:spPr>
        <p:txBody>
          <a:bodyPr wrap="square">
            <a:spAutoFit/>
          </a:bodyPr>
          <a:lstStyle/>
          <a:p>
            <a:pPr algn="ctr" eaLnBrk="0" hangingPunct="0"/>
            <a:r>
              <a:rPr lang="en-US" sz="2400" b="1" dirty="0" smtClean="0">
                <a:solidFill>
                  <a:srgbClr val="0000FF"/>
                </a:solidFill>
                <a:latin typeface="Arial"/>
                <a:ea typeface="ヒラギノ角ゴ Pro W3" charset="0"/>
                <a:cs typeface="Arial"/>
              </a:rPr>
              <a:t>Hydrogen retention in lithium and lithium oxide measured under controlled laboratory conditions</a:t>
            </a:r>
            <a:endParaRPr lang="en-US" sz="2400" b="1" dirty="0">
              <a:solidFill>
                <a:srgbClr val="0000FF"/>
              </a:solidFill>
              <a:latin typeface="Arial"/>
              <a:ea typeface="ヒラギノ角ゴ Pro W3" charset="0"/>
              <a:cs typeface="Arial"/>
            </a:endParaRPr>
          </a:p>
        </p:txBody>
      </p:sp>
      <p:pic>
        <p:nvPicPr>
          <p:cNvPr id="5" name="Picture 4"/>
          <p:cNvPicPr/>
          <p:nvPr/>
        </p:nvPicPr>
        <p:blipFill>
          <a:blip r:embed="rId2"/>
          <a:stretch>
            <a:fillRect/>
          </a:stretch>
        </p:blipFill>
        <p:spPr>
          <a:xfrm>
            <a:off x="5867400" y="1219200"/>
            <a:ext cx="3048000" cy="2952750"/>
          </a:xfrm>
          <a:prstGeom prst="rect">
            <a:avLst/>
          </a:prstGeom>
        </p:spPr>
      </p:pic>
    </p:spTree>
    <p:extLst>
      <p:ext uri="{BB962C8B-B14F-4D97-AF65-F5344CB8AC3E}">
        <p14:creationId xmlns:p14="http://schemas.microsoft.com/office/powerpoint/2010/main" val="23025877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13" y="114300"/>
            <a:ext cx="7840663" cy="628650"/>
          </a:xfrm>
        </p:spPr>
        <p:txBody>
          <a:bodyPr/>
          <a:lstStyle/>
          <a:p>
            <a:r>
              <a:rPr lang="en-US" sz="2400" b="1" dirty="0">
                <a:solidFill>
                  <a:srgbClr val="0000FF"/>
                </a:solidFill>
              </a:rPr>
              <a:t>Experiments simulated </a:t>
            </a:r>
            <a:r>
              <a:rPr lang="en-US" sz="2400" b="1" dirty="0" smtClean="0">
                <a:solidFill>
                  <a:srgbClr val="0000FF"/>
                </a:solidFill>
              </a:rPr>
              <a:t>with molecular </a:t>
            </a:r>
            <a:r>
              <a:rPr lang="en-US" sz="2400" b="1" dirty="0">
                <a:solidFill>
                  <a:srgbClr val="0000FF"/>
                </a:solidFill>
              </a:rPr>
              <a:t>dynamics </a:t>
            </a:r>
            <a:r>
              <a:rPr lang="en-US" sz="2400" b="1" dirty="0" smtClean="0">
                <a:solidFill>
                  <a:srgbClr val="0000FF"/>
                </a:solidFill>
              </a:rPr>
              <a:t>calculations</a:t>
            </a:r>
            <a:endParaRPr lang="en-US" sz="2400" dirty="0">
              <a:solidFill>
                <a:srgbClr val="0000FF"/>
              </a:solidFill>
            </a:endParaRPr>
          </a:p>
        </p:txBody>
      </p:sp>
      <p:sp>
        <p:nvSpPr>
          <p:cNvPr id="3" name="Content Placeholder 2"/>
          <p:cNvSpPr>
            <a:spLocks noGrp="1"/>
          </p:cNvSpPr>
          <p:nvPr>
            <p:ph idx="1"/>
          </p:nvPr>
        </p:nvSpPr>
        <p:spPr>
          <a:xfrm>
            <a:off x="304800" y="1085850"/>
            <a:ext cx="8534400" cy="4000500"/>
          </a:xfrm>
        </p:spPr>
        <p:txBody>
          <a:bodyPr>
            <a:normAutofit lnSpcReduction="10000"/>
          </a:bodyPr>
          <a:lstStyle/>
          <a:p>
            <a:r>
              <a:rPr lang="en-US" sz="2400" b="1" dirty="0" smtClean="0"/>
              <a:t>Classical molecular dynamics (MD) used</a:t>
            </a:r>
            <a:endParaRPr lang="en-US" sz="2400" b="1" dirty="0"/>
          </a:p>
          <a:p>
            <a:pPr lvl="1"/>
            <a:r>
              <a:rPr lang="en-US" b="1" dirty="0"/>
              <a:t>Each atom treated as point mass</a:t>
            </a:r>
          </a:p>
          <a:p>
            <a:pPr lvl="1"/>
            <a:r>
              <a:rPr lang="en-US" b="1" dirty="0"/>
              <a:t>Newton’s equations integrated to compute motion</a:t>
            </a:r>
          </a:p>
          <a:p>
            <a:pPr lvl="1"/>
            <a:r>
              <a:rPr lang="en-US" b="1" dirty="0" smtClean="0"/>
              <a:t>Individual force </a:t>
            </a:r>
            <a:r>
              <a:rPr lang="en-US" b="1" dirty="0"/>
              <a:t>equation for each atom derived from potential energy functional for </a:t>
            </a:r>
            <a:r>
              <a:rPr lang="en-US" b="1" dirty="0" smtClean="0"/>
              <a:t>system</a:t>
            </a:r>
          </a:p>
          <a:p>
            <a:r>
              <a:rPr lang="en-US" sz="2400" b="1" dirty="0" smtClean="0"/>
              <a:t>Amorphous </a:t>
            </a:r>
            <a:r>
              <a:rPr lang="en-US" sz="2400" b="1" dirty="0"/>
              <a:t>target surfaces of pure Li and Li</a:t>
            </a:r>
            <a:r>
              <a:rPr lang="en-US" sz="2400" b="1" baseline="-25000" dirty="0"/>
              <a:t>2</a:t>
            </a:r>
            <a:r>
              <a:rPr lang="en-US" sz="2400" b="1" dirty="0"/>
              <a:t>O </a:t>
            </a:r>
            <a:r>
              <a:rPr lang="en-US" sz="2400" b="1" dirty="0" smtClean="0"/>
              <a:t>prepared </a:t>
            </a:r>
            <a:r>
              <a:rPr lang="en-US" sz="2400" b="1" dirty="0"/>
              <a:t>for </a:t>
            </a:r>
            <a:r>
              <a:rPr lang="en-US" sz="2400" b="1" dirty="0" smtClean="0"/>
              <a:t>90</a:t>
            </a:r>
            <a:r>
              <a:rPr lang="en-US" sz="2400" b="1" dirty="0"/>
              <a:t>, 300, 400, 500, and </a:t>
            </a:r>
            <a:r>
              <a:rPr lang="en-US" sz="2400" b="1" dirty="0" smtClean="0"/>
              <a:t>600K temperatures</a:t>
            </a:r>
            <a:endParaRPr lang="en-US" sz="2400" b="1" dirty="0"/>
          </a:p>
          <a:p>
            <a:r>
              <a:rPr lang="en-US" sz="2400" b="1" dirty="0" smtClean="0"/>
              <a:t>Computational </a:t>
            </a:r>
            <a:r>
              <a:rPr lang="en-US" sz="2400" b="1" dirty="0"/>
              <a:t>cells of about 2000 atoms </a:t>
            </a:r>
            <a:r>
              <a:rPr lang="en-US" sz="2400" b="1" dirty="0" smtClean="0"/>
              <a:t>initially created at 300K for two cases</a:t>
            </a:r>
          </a:p>
          <a:p>
            <a:pPr lvl="1"/>
            <a:r>
              <a:rPr lang="en-US" b="1" dirty="0"/>
              <a:t>R</a:t>
            </a:r>
            <a:r>
              <a:rPr lang="en-US" b="1" dirty="0" smtClean="0"/>
              <a:t>andom </a:t>
            </a:r>
            <a:r>
              <a:rPr lang="en-US" b="1" dirty="0"/>
              <a:t>distribution of lithium </a:t>
            </a:r>
            <a:r>
              <a:rPr lang="en-US" b="1" dirty="0" smtClean="0"/>
              <a:t>atoms only</a:t>
            </a:r>
          </a:p>
          <a:p>
            <a:pPr lvl="1"/>
            <a:r>
              <a:rPr lang="en-US" b="1" dirty="0"/>
              <a:t>P</a:t>
            </a:r>
            <a:r>
              <a:rPr lang="en-US" b="1" dirty="0" smtClean="0"/>
              <a:t>redefined </a:t>
            </a:r>
            <a:r>
              <a:rPr lang="en-US" b="1" dirty="0"/>
              <a:t>random distribution of </a:t>
            </a:r>
            <a:r>
              <a:rPr lang="en-US" b="1" dirty="0" smtClean="0"/>
              <a:t>33% </a:t>
            </a:r>
            <a:r>
              <a:rPr lang="en-US" b="1" dirty="0"/>
              <a:t>O and 67% of Li </a:t>
            </a:r>
            <a:r>
              <a:rPr lang="en-US" b="1" dirty="0" smtClean="0"/>
              <a:t>atoms</a:t>
            </a:r>
          </a:p>
        </p:txBody>
      </p:sp>
    </p:spTree>
    <p:extLst>
      <p:ext uri="{BB962C8B-B14F-4D97-AF65-F5344CB8AC3E}">
        <p14:creationId xmlns:p14="http://schemas.microsoft.com/office/powerpoint/2010/main" val="3957195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bwMode="auto">
          <a:xfrm>
            <a:off x="304806" y="3429000"/>
            <a:ext cx="8627533"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fontScale="92500" lnSpcReduction="10000"/>
          </a:bodyPr>
          <a:lstStyle>
            <a:lvl1pPr marL="342900" indent="-342900">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457200" indent="-457200">
              <a:spcBef>
                <a:spcPct val="20000"/>
              </a:spcBef>
              <a:buFontTx/>
              <a:buAutoNum type="alphaLcParenR"/>
              <a:defRPr/>
            </a:pPr>
            <a:r>
              <a:rPr lang="en-US" b="1" dirty="0" smtClean="0">
                <a:solidFill>
                  <a:srgbClr val="000000"/>
                </a:solidFill>
              </a:rPr>
              <a:t>Li </a:t>
            </a:r>
            <a:r>
              <a:rPr lang="en-US" b="1" dirty="0">
                <a:solidFill>
                  <a:srgbClr val="000000"/>
                </a:solidFill>
              </a:rPr>
              <a:t>system (2000 lithium atoms</a:t>
            </a:r>
            <a:r>
              <a:rPr lang="en-US" b="1" dirty="0" smtClean="0">
                <a:solidFill>
                  <a:srgbClr val="000000"/>
                </a:solidFill>
              </a:rPr>
              <a:t>)</a:t>
            </a:r>
            <a:endParaRPr lang="en-US" b="1" dirty="0">
              <a:solidFill>
                <a:srgbClr val="000000"/>
              </a:solidFill>
            </a:endParaRPr>
          </a:p>
          <a:p>
            <a:pPr marL="457200" indent="-457200">
              <a:spcBef>
                <a:spcPct val="20000"/>
              </a:spcBef>
              <a:buFontTx/>
              <a:buAutoNum type="alphaLcParenR"/>
              <a:defRPr/>
            </a:pPr>
            <a:r>
              <a:rPr lang="en-US" b="1" dirty="0" smtClean="0">
                <a:solidFill>
                  <a:srgbClr val="000000"/>
                </a:solidFill>
              </a:rPr>
              <a:t>Li</a:t>
            </a:r>
            <a:r>
              <a:rPr lang="en-US" b="1" baseline="-25000" dirty="0" smtClean="0">
                <a:solidFill>
                  <a:srgbClr val="000000"/>
                </a:solidFill>
              </a:rPr>
              <a:t>2</a:t>
            </a:r>
            <a:r>
              <a:rPr lang="en-US" b="1" dirty="0" smtClean="0">
                <a:solidFill>
                  <a:srgbClr val="000000"/>
                </a:solidFill>
              </a:rPr>
              <a:t>O </a:t>
            </a:r>
            <a:r>
              <a:rPr lang="en-US" b="1" dirty="0">
                <a:solidFill>
                  <a:srgbClr val="000000"/>
                </a:solidFill>
              </a:rPr>
              <a:t>system: </a:t>
            </a:r>
            <a:r>
              <a:rPr lang="en-US" b="1" dirty="0" smtClean="0">
                <a:solidFill>
                  <a:srgbClr val="000000"/>
                </a:solidFill>
              </a:rPr>
              <a:t>33% </a:t>
            </a:r>
            <a:r>
              <a:rPr lang="en-US" b="1" dirty="0">
                <a:solidFill>
                  <a:srgbClr val="000000"/>
                </a:solidFill>
              </a:rPr>
              <a:t>of O (660 atoms) and </a:t>
            </a:r>
            <a:r>
              <a:rPr lang="en-US" b="1" dirty="0" smtClean="0">
                <a:solidFill>
                  <a:srgbClr val="000000"/>
                </a:solidFill>
              </a:rPr>
              <a:t>67% </a:t>
            </a:r>
            <a:r>
              <a:rPr lang="en-US" b="1" dirty="0">
                <a:solidFill>
                  <a:srgbClr val="000000"/>
                </a:solidFill>
              </a:rPr>
              <a:t>of Li (1340 atoms</a:t>
            </a:r>
            <a:r>
              <a:rPr lang="en-US" b="1" dirty="0" smtClean="0">
                <a:solidFill>
                  <a:srgbClr val="000000"/>
                </a:solidFill>
              </a:rPr>
              <a:t>)</a:t>
            </a:r>
          </a:p>
          <a:p>
            <a:pPr marL="400050" lvl="1" indent="0">
              <a:spcBef>
                <a:spcPct val="20000"/>
              </a:spcBef>
              <a:defRPr/>
            </a:pPr>
            <a:r>
              <a:rPr lang="en-US" b="1" dirty="0">
                <a:solidFill>
                  <a:srgbClr val="000000"/>
                </a:solidFill>
              </a:rPr>
              <a:t> </a:t>
            </a:r>
            <a:r>
              <a:rPr lang="en-US" sz="2000" b="1" dirty="0" smtClean="0">
                <a:solidFill>
                  <a:srgbClr val="000000"/>
                </a:solidFill>
              </a:rPr>
              <a:t>• Green </a:t>
            </a:r>
            <a:r>
              <a:rPr lang="en-US" sz="2000" b="1" dirty="0">
                <a:solidFill>
                  <a:srgbClr val="000000"/>
                </a:solidFill>
              </a:rPr>
              <a:t>and red symbols represent Li and O, </a:t>
            </a:r>
            <a:r>
              <a:rPr lang="en-US" sz="2000" b="1" dirty="0" smtClean="0">
                <a:solidFill>
                  <a:srgbClr val="000000"/>
                </a:solidFill>
              </a:rPr>
              <a:t>respectively</a:t>
            </a:r>
          </a:p>
          <a:p>
            <a:pPr marL="857250" lvl="2" indent="0">
              <a:spcBef>
                <a:spcPct val="20000"/>
              </a:spcBef>
              <a:defRPr/>
            </a:pPr>
            <a:endParaRPr lang="en-US" sz="2000" b="1" dirty="0" smtClean="0">
              <a:solidFill>
                <a:srgbClr val="000000"/>
              </a:solidFill>
            </a:endParaRPr>
          </a:p>
        </p:txBody>
      </p:sp>
      <p:pic>
        <p:nvPicPr>
          <p:cNvPr id="7" name="Picture 6"/>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5000" y="1028700"/>
            <a:ext cx="5791200" cy="2171700"/>
          </a:xfrm>
          <a:prstGeom prst="rect">
            <a:avLst/>
          </a:prstGeom>
          <a:noFill/>
          <a:ln>
            <a:noFill/>
          </a:ln>
        </p:spPr>
      </p:pic>
      <p:sp>
        <p:nvSpPr>
          <p:cNvPr id="4" name="Title 1"/>
          <p:cNvSpPr>
            <a:spLocks noGrp="1"/>
          </p:cNvSpPr>
          <p:nvPr>
            <p:ph type="title"/>
          </p:nvPr>
        </p:nvSpPr>
        <p:spPr>
          <a:xfrm>
            <a:off x="609613" y="114300"/>
            <a:ext cx="7840663" cy="628650"/>
          </a:xfrm>
        </p:spPr>
        <p:txBody>
          <a:bodyPr/>
          <a:lstStyle/>
          <a:p>
            <a:r>
              <a:rPr lang="en-US" sz="2400" b="1" dirty="0" smtClean="0">
                <a:solidFill>
                  <a:srgbClr val="0000FF"/>
                </a:solidFill>
              </a:rPr>
              <a:t>Amorphous distribution of lithium and lithium oxide in unit cells</a:t>
            </a:r>
            <a:endParaRPr lang="en-US" sz="2400" dirty="0">
              <a:solidFill>
                <a:srgbClr val="0000FF"/>
              </a:solidFill>
            </a:endParaRPr>
          </a:p>
        </p:txBody>
      </p:sp>
    </p:spTree>
    <p:extLst>
      <p:ext uri="{BB962C8B-B14F-4D97-AF65-F5344CB8AC3E}">
        <p14:creationId xmlns:p14="http://schemas.microsoft.com/office/powerpoint/2010/main" val="17586715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Liquid metals present </a:t>
            </a:r>
            <a:r>
              <a:rPr lang="en-US" sz="2800" i="1" dirty="0" smtClean="0"/>
              <a:t>intrinsic</a:t>
            </a:r>
            <a:r>
              <a:rPr lang="en-US" sz="2800" dirty="0" smtClean="0"/>
              <a:t> advantages over solid PFCs in several areas</a:t>
            </a:r>
            <a:endParaRPr lang="en-US" sz="2800" dirty="0"/>
          </a:p>
        </p:txBody>
      </p:sp>
      <p:sp>
        <p:nvSpPr>
          <p:cNvPr id="3" name="Content Placeholder 2"/>
          <p:cNvSpPr>
            <a:spLocks noGrp="1"/>
          </p:cNvSpPr>
          <p:nvPr>
            <p:ph sz="half" idx="1"/>
          </p:nvPr>
        </p:nvSpPr>
        <p:spPr>
          <a:xfrm>
            <a:off x="0" y="742950"/>
            <a:ext cx="4800600" cy="3972734"/>
          </a:xfrm>
        </p:spPr>
        <p:txBody>
          <a:bodyPr>
            <a:normAutofit fontScale="62500" lnSpcReduction="20000"/>
          </a:bodyPr>
          <a:lstStyle/>
          <a:p>
            <a:r>
              <a:rPr lang="en-US" dirty="0" smtClean="0"/>
              <a:t>Liquid metals provide a self-healing/renewable plasma-facing material</a:t>
            </a:r>
          </a:p>
          <a:p>
            <a:pPr lvl="1"/>
            <a:r>
              <a:rPr lang="en-US" dirty="0" smtClean="0"/>
              <a:t>Immune to thermo-mechanical stresses</a:t>
            </a:r>
          </a:p>
          <a:p>
            <a:pPr lvl="1"/>
            <a:r>
              <a:rPr lang="en-US" dirty="0" smtClean="0"/>
              <a:t>Returns to equilibrium after perturbations</a:t>
            </a:r>
          </a:p>
          <a:p>
            <a:pPr lvl="1"/>
            <a:r>
              <a:rPr lang="en-US" dirty="0" smtClean="0"/>
              <a:t>Replenishment eliminates net-reshaping by plasma bombardment</a:t>
            </a:r>
          </a:p>
          <a:p>
            <a:endParaRPr lang="en-US" dirty="0" smtClean="0"/>
          </a:p>
          <a:p>
            <a:r>
              <a:rPr lang="en-US" dirty="0" smtClean="0"/>
              <a:t>Separates neutron damage effects from plasma-material interactions</a:t>
            </a:r>
          </a:p>
          <a:p>
            <a:endParaRPr lang="en-US" dirty="0" smtClean="0"/>
          </a:p>
          <a:p>
            <a:r>
              <a:rPr lang="en-US" dirty="0" smtClean="0"/>
              <a:t>Eliminates long-time constants associated with solid-wall material transport and </a:t>
            </a:r>
            <a:r>
              <a:rPr lang="en-US" dirty="0" err="1" smtClean="0"/>
              <a:t>evolution</a:t>
            </a:r>
            <a:r>
              <a:rPr lang="en-US" baseline="30000" dirty="0" err="1" smtClean="0"/>
              <a:t>a</a:t>
            </a:r>
            <a:endParaRPr lang="en-US" baseline="30000" dirty="0" smtClean="0"/>
          </a:p>
          <a:p>
            <a:endParaRPr lang="en-US" dirty="0" smtClean="0"/>
          </a:p>
          <a:p>
            <a:r>
              <a:rPr lang="en-US" b="1" dirty="0" smtClean="0"/>
              <a:t>Demonstrated confinement effects and power handling capabilities</a:t>
            </a:r>
            <a:endParaRPr lang="en-US"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028709"/>
            <a:ext cx="2467885" cy="1578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a:spLocks noChangeArrowheads="1"/>
          </p:cNvSpPr>
          <p:nvPr/>
        </p:nvSpPr>
        <p:spPr bwMode="auto">
          <a:xfrm>
            <a:off x="6073140" y="2607478"/>
            <a:ext cx="2012950" cy="30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spAutoFit/>
          </a:bodyPr>
          <a:lstStyle>
            <a:lvl1pPr eaLnBrk="0" hangingPunct="0">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b="1" i="1">
                <a:solidFill>
                  <a:srgbClr val="1822CD"/>
                </a:solidFill>
                <a:latin typeface="Helvetica" charset="0"/>
                <a:cs typeface="Arial" pitchFamily="34" charset="0"/>
              </a:defRPr>
            </a:lvl1pPr>
            <a:lvl2pPr marL="742950" indent="-285750" eaLnBrk="0" hangingPunct="0">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b="1" i="1">
                <a:solidFill>
                  <a:srgbClr val="1822CD"/>
                </a:solidFill>
                <a:latin typeface="Helvetica" charset="0"/>
                <a:cs typeface="Arial" pitchFamily="34" charset="0"/>
              </a:defRPr>
            </a:lvl2pPr>
            <a:lvl3pPr marL="1143000" indent="-228600" eaLnBrk="0" hangingPunct="0">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b="1" i="1">
                <a:solidFill>
                  <a:srgbClr val="1822CD"/>
                </a:solidFill>
                <a:latin typeface="Helvetica" charset="0"/>
                <a:cs typeface="Arial" pitchFamily="34" charset="0"/>
              </a:defRPr>
            </a:lvl3pPr>
            <a:lvl4pPr marL="1600200" indent="-228600" eaLnBrk="0" hangingPunct="0">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b="1" i="1">
                <a:solidFill>
                  <a:srgbClr val="1822CD"/>
                </a:solidFill>
                <a:latin typeface="Helvetica" charset="0"/>
                <a:cs typeface="Arial" pitchFamily="34" charset="0"/>
              </a:defRPr>
            </a:lvl4pPr>
            <a:lvl5pPr marL="2057400" indent="-228600" eaLnBrk="0" hangingPunct="0">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b="1" i="1">
                <a:solidFill>
                  <a:srgbClr val="1822CD"/>
                </a:solidFill>
                <a:latin typeface="Helvetica" charset="0"/>
                <a:cs typeface="Arial" pitchFamily="34" charset="0"/>
              </a:defRPr>
            </a:lvl5pPr>
            <a:lvl6pPr marL="2514600" indent="-228600" eaLnBrk="0" fontAlgn="base" hangingPunct="0">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b="1" i="1">
                <a:solidFill>
                  <a:srgbClr val="1822CD"/>
                </a:solidFill>
                <a:latin typeface="Helvetica" charset="0"/>
                <a:cs typeface="Arial" pitchFamily="34" charset="0"/>
              </a:defRPr>
            </a:lvl6pPr>
            <a:lvl7pPr marL="2971800" indent="-228600" eaLnBrk="0" fontAlgn="base" hangingPunct="0">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b="1" i="1">
                <a:solidFill>
                  <a:srgbClr val="1822CD"/>
                </a:solidFill>
                <a:latin typeface="Helvetica" charset="0"/>
                <a:cs typeface="Arial" pitchFamily="34" charset="0"/>
              </a:defRPr>
            </a:lvl7pPr>
            <a:lvl8pPr marL="3429000" indent="-228600" eaLnBrk="0" fontAlgn="base" hangingPunct="0">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b="1" i="1">
                <a:solidFill>
                  <a:srgbClr val="1822CD"/>
                </a:solidFill>
                <a:latin typeface="Helvetica" charset="0"/>
                <a:cs typeface="Arial" pitchFamily="34" charset="0"/>
              </a:defRPr>
            </a:lvl8pPr>
            <a:lvl9pPr marL="3886200" indent="-228600" eaLnBrk="0" fontAlgn="base" hangingPunct="0">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b="1" i="1">
                <a:solidFill>
                  <a:srgbClr val="1822CD"/>
                </a:solidFill>
                <a:latin typeface="Helvetica" charset="0"/>
                <a:cs typeface="Arial" pitchFamily="34" charset="0"/>
              </a:defRPr>
            </a:lvl9pPr>
          </a:lstStyle>
          <a:p>
            <a:pPr algn="r" defTabSz="914400" eaLnBrk="1" hangingPunct="1">
              <a:lnSpc>
                <a:spcPct val="100000"/>
              </a:lnSpc>
              <a:buClrTx/>
              <a:buSzTx/>
              <a:buFontTx/>
              <a:buNone/>
            </a:pPr>
            <a:r>
              <a:rPr lang="en-US" altLang="en-US" sz="1400" b="0" i="0" dirty="0" err="1" smtClean="0">
                <a:solidFill>
                  <a:schemeClr val="tx2"/>
                </a:solidFill>
              </a:rPr>
              <a:t>Wirtz</a:t>
            </a:r>
            <a:r>
              <a:rPr lang="en-US" altLang="en-US" sz="1400" b="0" i="0" dirty="0" smtClean="0">
                <a:solidFill>
                  <a:schemeClr val="tx2"/>
                </a:solidFill>
              </a:rPr>
              <a:t>, et al., JNM 2013</a:t>
            </a:r>
          </a:p>
        </p:txBody>
      </p:sp>
      <p:sp>
        <p:nvSpPr>
          <p:cNvPr id="14" name="TextBox 1"/>
          <p:cNvSpPr txBox="1">
            <a:spLocks noChangeArrowheads="1"/>
          </p:cNvSpPr>
          <p:nvPr/>
        </p:nvSpPr>
        <p:spPr bwMode="auto">
          <a:xfrm>
            <a:off x="5486400" y="742955"/>
            <a:ext cx="2667000" cy="646331"/>
          </a:xfrm>
          <a:prstGeom prst="rect">
            <a:avLst/>
          </a:prstGeom>
          <a:solidFill>
            <a:schemeClr val="bg1"/>
          </a:solidFill>
          <a:ln w="28575">
            <a:solidFill>
              <a:schemeClr val="tx1"/>
            </a:solidFill>
          </a:ln>
          <a:extLst/>
        </p:spPr>
        <p:txBody>
          <a:bodyPr wrap="square">
            <a:spAutoFit/>
          </a:bodyPr>
          <a:lstStyle>
            <a:lvl1pPr eaLnBrk="0" hangingPunct="0">
              <a:defRPr sz="1200" b="1" i="1">
                <a:solidFill>
                  <a:srgbClr val="1822CD"/>
                </a:solidFill>
                <a:latin typeface="Helvetica" charset="0"/>
                <a:cs typeface="Arial" pitchFamily="34" charset="0"/>
              </a:defRPr>
            </a:lvl1pPr>
            <a:lvl2pPr marL="742950" indent="-285750" eaLnBrk="0" hangingPunct="0">
              <a:defRPr sz="1200" b="1" i="1">
                <a:solidFill>
                  <a:srgbClr val="1822CD"/>
                </a:solidFill>
                <a:latin typeface="Helvetica" charset="0"/>
                <a:cs typeface="Arial" pitchFamily="34" charset="0"/>
              </a:defRPr>
            </a:lvl2pPr>
            <a:lvl3pPr marL="1143000" indent="-228600" eaLnBrk="0" hangingPunct="0">
              <a:defRPr sz="1200" b="1" i="1">
                <a:solidFill>
                  <a:srgbClr val="1822CD"/>
                </a:solidFill>
                <a:latin typeface="Helvetica" charset="0"/>
                <a:cs typeface="Arial" pitchFamily="34" charset="0"/>
              </a:defRPr>
            </a:lvl3pPr>
            <a:lvl4pPr marL="1600200" indent="-228600" eaLnBrk="0" hangingPunct="0">
              <a:defRPr sz="1200" b="1" i="1">
                <a:solidFill>
                  <a:srgbClr val="1822CD"/>
                </a:solidFill>
                <a:latin typeface="Helvetica" charset="0"/>
                <a:cs typeface="Arial" pitchFamily="34" charset="0"/>
              </a:defRPr>
            </a:lvl4pPr>
            <a:lvl5pPr marL="2057400" indent="-228600" eaLnBrk="0" hangingPunct="0">
              <a:defRPr sz="1200" b="1" i="1">
                <a:solidFill>
                  <a:srgbClr val="1822CD"/>
                </a:solidFill>
                <a:latin typeface="Helvetica" charset="0"/>
                <a:cs typeface="Arial" pitchFamily="34" charset="0"/>
              </a:defRPr>
            </a:lvl5pPr>
            <a:lvl6pPr marL="2514600" indent="-228600" eaLnBrk="0" fontAlgn="base" hangingPunct="0">
              <a:spcBef>
                <a:spcPct val="0"/>
              </a:spcBef>
              <a:spcAft>
                <a:spcPct val="0"/>
              </a:spcAft>
              <a:defRPr sz="1200" b="1" i="1">
                <a:solidFill>
                  <a:srgbClr val="1822CD"/>
                </a:solidFill>
                <a:latin typeface="Helvetica" charset="0"/>
                <a:cs typeface="Arial" pitchFamily="34" charset="0"/>
              </a:defRPr>
            </a:lvl6pPr>
            <a:lvl7pPr marL="2971800" indent="-228600" eaLnBrk="0" fontAlgn="base" hangingPunct="0">
              <a:spcBef>
                <a:spcPct val="0"/>
              </a:spcBef>
              <a:spcAft>
                <a:spcPct val="0"/>
              </a:spcAft>
              <a:defRPr sz="1200" b="1" i="1">
                <a:solidFill>
                  <a:srgbClr val="1822CD"/>
                </a:solidFill>
                <a:latin typeface="Helvetica" charset="0"/>
                <a:cs typeface="Arial" pitchFamily="34" charset="0"/>
              </a:defRPr>
            </a:lvl7pPr>
            <a:lvl8pPr marL="3429000" indent="-228600" eaLnBrk="0" fontAlgn="base" hangingPunct="0">
              <a:spcBef>
                <a:spcPct val="0"/>
              </a:spcBef>
              <a:spcAft>
                <a:spcPct val="0"/>
              </a:spcAft>
              <a:defRPr sz="1200" b="1" i="1">
                <a:solidFill>
                  <a:srgbClr val="1822CD"/>
                </a:solidFill>
                <a:latin typeface="Helvetica" charset="0"/>
                <a:cs typeface="Arial" pitchFamily="34" charset="0"/>
              </a:defRPr>
            </a:lvl8pPr>
            <a:lvl9pPr marL="3886200" indent="-228600" eaLnBrk="0" fontAlgn="base" hangingPunct="0">
              <a:spcBef>
                <a:spcPct val="0"/>
              </a:spcBef>
              <a:spcAft>
                <a:spcPct val="0"/>
              </a:spcAft>
              <a:defRPr sz="1200" b="1" i="1">
                <a:solidFill>
                  <a:srgbClr val="1822CD"/>
                </a:solidFill>
                <a:latin typeface="Helvetica" charset="0"/>
                <a:cs typeface="Arial" pitchFamily="34" charset="0"/>
              </a:defRPr>
            </a:lvl9pPr>
          </a:lstStyle>
          <a:p>
            <a:pPr algn="ctr" defTabSz="914400" eaLnBrk="1" hangingPunct="1">
              <a:lnSpc>
                <a:spcPct val="100000"/>
              </a:lnSpc>
              <a:buClrTx/>
              <a:buSzTx/>
              <a:buFontTx/>
              <a:buNone/>
            </a:pPr>
            <a:r>
              <a:rPr lang="en-US" altLang="en-US" sz="1800" dirty="0" smtClean="0">
                <a:solidFill>
                  <a:srgbClr val="FF0000"/>
                </a:solidFill>
              </a:rPr>
              <a:t>Cracking after thermal shock loading</a:t>
            </a:r>
          </a:p>
        </p:txBody>
      </p:sp>
      <p:sp>
        <p:nvSpPr>
          <p:cNvPr id="4" name="TextBox 3"/>
          <p:cNvSpPr txBox="1"/>
          <p:nvPr/>
        </p:nvSpPr>
        <p:spPr>
          <a:xfrm>
            <a:off x="7757" y="4629155"/>
            <a:ext cx="1897251" cy="307777"/>
          </a:xfrm>
          <a:prstGeom prst="rect">
            <a:avLst/>
          </a:prstGeom>
          <a:noFill/>
        </p:spPr>
        <p:txBody>
          <a:bodyPr wrap="none" rtlCol="0">
            <a:spAutoFit/>
          </a:bodyPr>
          <a:lstStyle/>
          <a:p>
            <a:r>
              <a:rPr lang="en-US" sz="1400" baseline="30000" dirty="0" err="1" smtClean="0">
                <a:solidFill>
                  <a:schemeClr val="accent1"/>
                </a:solidFill>
              </a:rPr>
              <a:t>a</a:t>
            </a:r>
            <a:r>
              <a:rPr lang="en-US" sz="1400" dirty="0" err="1" smtClean="0">
                <a:solidFill>
                  <a:schemeClr val="accent1"/>
                </a:solidFill>
              </a:rPr>
              <a:t>Stangeby</a:t>
            </a:r>
            <a:r>
              <a:rPr lang="en-US" sz="1400" dirty="0" smtClean="0">
                <a:solidFill>
                  <a:schemeClr val="accent1"/>
                </a:solidFill>
              </a:rPr>
              <a:t>, JNM 2011</a:t>
            </a:r>
            <a:endParaRPr lang="en-US" sz="1400" dirty="0">
              <a:solidFill>
                <a:schemeClr val="accent1"/>
              </a:solidFill>
            </a:endParaRPr>
          </a:p>
        </p:txBody>
      </p:sp>
      <p:grpSp>
        <p:nvGrpSpPr>
          <p:cNvPr id="5" name="Group 4"/>
          <p:cNvGrpSpPr/>
          <p:nvPr/>
        </p:nvGrpSpPr>
        <p:grpSpPr>
          <a:xfrm>
            <a:off x="4648200" y="2952750"/>
            <a:ext cx="2289175" cy="1893658"/>
            <a:chOff x="4067969" y="1413564"/>
            <a:chExt cx="2787650" cy="2524877"/>
          </a:xfrm>
        </p:grpSpPr>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7969" y="1526348"/>
              <a:ext cx="278765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a:spLocks noChangeArrowheads="1"/>
            </p:cNvSpPr>
            <p:nvPr/>
          </p:nvSpPr>
          <p:spPr bwMode="auto">
            <a:xfrm>
              <a:off x="4164629" y="3571048"/>
              <a:ext cx="2687815" cy="36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5000" rIns="90000" bIns="45000">
              <a:spAutoFit/>
            </a:bodyPr>
            <a:lstStyle>
              <a:lvl1pPr eaLnBrk="0" hangingPunct="0">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b="1" i="1">
                  <a:solidFill>
                    <a:srgbClr val="1822CD"/>
                  </a:solidFill>
                  <a:latin typeface="Helvetica" charset="0"/>
                  <a:cs typeface="Arial" pitchFamily="34" charset="0"/>
                </a:defRPr>
              </a:lvl1pPr>
              <a:lvl2pPr marL="742950" indent="-285750" eaLnBrk="0" hangingPunct="0">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b="1" i="1">
                  <a:solidFill>
                    <a:srgbClr val="1822CD"/>
                  </a:solidFill>
                  <a:latin typeface="Helvetica" charset="0"/>
                  <a:cs typeface="Arial" pitchFamily="34" charset="0"/>
                </a:defRPr>
              </a:lvl2pPr>
              <a:lvl3pPr marL="1143000" indent="-228600" eaLnBrk="0" hangingPunct="0">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b="1" i="1">
                  <a:solidFill>
                    <a:srgbClr val="1822CD"/>
                  </a:solidFill>
                  <a:latin typeface="Helvetica" charset="0"/>
                  <a:cs typeface="Arial" pitchFamily="34" charset="0"/>
                </a:defRPr>
              </a:lvl3pPr>
              <a:lvl4pPr marL="1600200" indent="-228600" eaLnBrk="0" hangingPunct="0">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b="1" i="1">
                  <a:solidFill>
                    <a:srgbClr val="1822CD"/>
                  </a:solidFill>
                  <a:latin typeface="Helvetica" charset="0"/>
                  <a:cs typeface="Arial" pitchFamily="34" charset="0"/>
                </a:defRPr>
              </a:lvl4pPr>
              <a:lvl5pPr marL="2057400" indent="-228600" eaLnBrk="0" hangingPunct="0">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b="1" i="1">
                  <a:solidFill>
                    <a:srgbClr val="1822CD"/>
                  </a:solidFill>
                  <a:latin typeface="Helvetica" charset="0"/>
                  <a:cs typeface="Arial" pitchFamily="34" charset="0"/>
                </a:defRPr>
              </a:lvl5pPr>
              <a:lvl6pPr marL="2514600" indent="-228600" eaLnBrk="0" fontAlgn="base" hangingPunct="0">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b="1" i="1">
                  <a:solidFill>
                    <a:srgbClr val="1822CD"/>
                  </a:solidFill>
                  <a:latin typeface="Helvetica" charset="0"/>
                  <a:cs typeface="Arial" pitchFamily="34" charset="0"/>
                </a:defRPr>
              </a:lvl6pPr>
              <a:lvl7pPr marL="2971800" indent="-228600" eaLnBrk="0" fontAlgn="base" hangingPunct="0">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b="1" i="1">
                  <a:solidFill>
                    <a:srgbClr val="1822CD"/>
                  </a:solidFill>
                  <a:latin typeface="Helvetica" charset="0"/>
                  <a:cs typeface="Arial" pitchFamily="34" charset="0"/>
                </a:defRPr>
              </a:lvl7pPr>
              <a:lvl8pPr marL="3429000" indent="-228600" eaLnBrk="0" fontAlgn="base" hangingPunct="0">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b="1" i="1">
                  <a:solidFill>
                    <a:srgbClr val="1822CD"/>
                  </a:solidFill>
                  <a:latin typeface="Helvetica" charset="0"/>
                  <a:cs typeface="Arial" pitchFamily="34" charset="0"/>
                </a:defRPr>
              </a:lvl8pPr>
              <a:lvl9pPr marL="3886200" indent="-228600" eaLnBrk="0" fontAlgn="base" hangingPunct="0">
                <a:spcBef>
                  <a:spcPct val="0"/>
                </a:spcBef>
                <a:spcAft>
                  <a:spcPct val="0"/>
                </a:spcAft>
                <a:tabLst>
                  <a:tab pos="0" algn="l"/>
                  <a:tab pos="914400" algn="l"/>
                  <a:tab pos="1828800" algn="l"/>
                  <a:tab pos="2741613" algn="l"/>
                  <a:tab pos="3657600" algn="l"/>
                  <a:tab pos="4572000" algn="l"/>
                  <a:tab pos="5484813" algn="l"/>
                  <a:tab pos="6399213" algn="l"/>
                  <a:tab pos="7315200" algn="l"/>
                  <a:tab pos="8229600" algn="l"/>
                  <a:tab pos="9144000" algn="l"/>
                  <a:tab pos="10058400" algn="l"/>
                </a:tabLst>
                <a:defRPr sz="1200" b="1" i="1">
                  <a:solidFill>
                    <a:srgbClr val="1822CD"/>
                  </a:solidFill>
                  <a:latin typeface="Helvetica" charset="0"/>
                  <a:cs typeface="Arial" pitchFamily="34" charset="0"/>
                </a:defRPr>
              </a:lvl9pPr>
            </a:lstStyle>
            <a:p>
              <a:pPr algn="r" defTabSz="914400" eaLnBrk="1" hangingPunct="1">
                <a:lnSpc>
                  <a:spcPct val="100000"/>
                </a:lnSpc>
                <a:buClrTx/>
                <a:buSzTx/>
                <a:buFontTx/>
                <a:buNone/>
              </a:pPr>
              <a:r>
                <a:rPr lang="en-US" altLang="en-US" b="0" i="0" dirty="0" err="1" smtClean="0">
                  <a:solidFill>
                    <a:schemeClr val="tx2"/>
                  </a:solidFill>
                </a:rPr>
                <a:t>Coenen</a:t>
              </a:r>
              <a:r>
                <a:rPr lang="en-US" altLang="en-US" b="0" i="0" dirty="0" smtClean="0">
                  <a:solidFill>
                    <a:schemeClr val="tx2"/>
                  </a:solidFill>
                </a:rPr>
                <a:t>, et al., JNM 2013</a:t>
              </a:r>
            </a:p>
          </p:txBody>
        </p:sp>
        <p:sp>
          <p:nvSpPr>
            <p:cNvPr id="18" name="TextBox 1"/>
            <p:cNvSpPr txBox="1">
              <a:spLocks noChangeArrowheads="1"/>
            </p:cNvSpPr>
            <p:nvPr/>
          </p:nvSpPr>
          <p:spPr bwMode="auto">
            <a:xfrm>
              <a:off x="4086592" y="1413564"/>
              <a:ext cx="2719758" cy="492443"/>
            </a:xfrm>
            <a:prstGeom prst="rect">
              <a:avLst/>
            </a:prstGeom>
            <a:solidFill>
              <a:schemeClr val="bg1"/>
            </a:solidFill>
            <a:ln w="28575">
              <a:solidFill>
                <a:srgbClr val="000000"/>
              </a:solidFill>
              <a:miter lim="800000"/>
              <a:headEnd/>
              <a:tailEnd/>
            </a:ln>
            <a:extLst/>
          </p:spPr>
          <p:txBody>
            <a:bodyPr wrap="square">
              <a:spAutoFit/>
            </a:bodyPr>
            <a:lstStyle>
              <a:lvl1pPr eaLnBrk="0" hangingPunct="0">
                <a:defRPr sz="1200" b="1" i="1">
                  <a:solidFill>
                    <a:srgbClr val="1822CD"/>
                  </a:solidFill>
                  <a:latin typeface="Helvetica" charset="0"/>
                  <a:cs typeface="Arial" pitchFamily="34" charset="0"/>
                </a:defRPr>
              </a:lvl1pPr>
              <a:lvl2pPr marL="742950" indent="-285750" eaLnBrk="0" hangingPunct="0">
                <a:defRPr sz="1200" b="1" i="1">
                  <a:solidFill>
                    <a:srgbClr val="1822CD"/>
                  </a:solidFill>
                  <a:latin typeface="Helvetica" charset="0"/>
                  <a:cs typeface="Arial" pitchFamily="34" charset="0"/>
                </a:defRPr>
              </a:lvl2pPr>
              <a:lvl3pPr marL="1143000" indent="-228600" eaLnBrk="0" hangingPunct="0">
                <a:defRPr sz="1200" b="1" i="1">
                  <a:solidFill>
                    <a:srgbClr val="1822CD"/>
                  </a:solidFill>
                  <a:latin typeface="Helvetica" charset="0"/>
                  <a:cs typeface="Arial" pitchFamily="34" charset="0"/>
                </a:defRPr>
              </a:lvl3pPr>
              <a:lvl4pPr marL="1600200" indent="-228600" eaLnBrk="0" hangingPunct="0">
                <a:defRPr sz="1200" b="1" i="1">
                  <a:solidFill>
                    <a:srgbClr val="1822CD"/>
                  </a:solidFill>
                  <a:latin typeface="Helvetica" charset="0"/>
                  <a:cs typeface="Arial" pitchFamily="34" charset="0"/>
                </a:defRPr>
              </a:lvl4pPr>
              <a:lvl5pPr marL="2057400" indent="-228600" eaLnBrk="0" hangingPunct="0">
                <a:defRPr sz="1200" b="1" i="1">
                  <a:solidFill>
                    <a:srgbClr val="1822CD"/>
                  </a:solidFill>
                  <a:latin typeface="Helvetica" charset="0"/>
                  <a:cs typeface="Arial" pitchFamily="34" charset="0"/>
                </a:defRPr>
              </a:lvl5pPr>
              <a:lvl6pPr marL="2514600" indent="-228600" eaLnBrk="0" fontAlgn="base" hangingPunct="0">
                <a:spcBef>
                  <a:spcPct val="0"/>
                </a:spcBef>
                <a:spcAft>
                  <a:spcPct val="0"/>
                </a:spcAft>
                <a:defRPr sz="1200" b="1" i="1">
                  <a:solidFill>
                    <a:srgbClr val="1822CD"/>
                  </a:solidFill>
                  <a:latin typeface="Helvetica" charset="0"/>
                  <a:cs typeface="Arial" pitchFamily="34" charset="0"/>
                </a:defRPr>
              </a:lvl6pPr>
              <a:lvl7pPr marL="2971800" indent="-228600" eaLnBrk="0" fontAlgn="base" hangingPunct="0">
                <a:spcBef>
                  <a:spcPct val="0"/>
                </a:spcBef>
                <a:spcAft>
                  <a:spcPct val="0"/>
                </a:spcAft>
                <a:defRPr sz="1200" b="1" i="1">
                  <a:solidFill>
                    <a:srgbClr val="1822CD"/>
                  </a:solidFill>
                  <a:latin typeface="Helvetica" charset="0"/>
                  <a:cs typeface="Arial" pitchFamily="34" charset="0"/>
                </a:defRPr>
              </a:lvl7pPr>
              <a:lvl8pPr marL="3429000" indent="-228600" eaLnBrk="0" fontAlgn="base" hangingPunct="0">
                <a:spcBef>
                  <a:spcPct val="0"/>
                </a:spcBef>
                <a:spcAft>
                  <a:spcPct val="0"/>
                </a:spcAft>
                <a:defRPr sz="1200" b="1" i="1">
                  <a:solidFill>
                    <a:srgbClr val="1822CD"/>
                  </a:solidFill>
                  <a:latin typeface="Helvetica" charset="0"/>
                  <a:cs typeface="Arial" pitchFamily="34" charset="0"/>
                </a:defRPr>
              </a:lvl8pPr>
              <a:lvl9pPr marL="3886200" indent="-228600" eaLnBrk="0" fontAlgn="base" hangingPunct="0">
                <a:spcBef>
                  <a:spcPct val="0"/>
                </a:spcBef>
                <a:spcAft>
                  <a:spcPct val="0"/>
                </a:spcAft>
                <a:defRPr sz="1200" b="1" i="1">
                  <a:solidFill>
                    <a:srgbClr val="1822CD"/>
                  </a:solidFill>
                  <a:latin typeface="Helvetica" charset="0"/>
                  <a:cs typeface="Arial" pitchFamily="34" charset="0"/>
                </a:defRPr>
              </a:lvl9pPr>
            </a:lstStyle>
            <a:p>
              <a:pPr algn="ctr" defTabSz="914400" eaLnBrk="1" hangingPunct="1">
                <a:lnSpc>
                  <a:spcPct val="100000"/>
                </a:lnSpc>
                <a:buClrTx/>
                <a:buSzTx/>
                <a:buFontTx/>
                <a:buNone/>
              </a:pPr>
              <a:r>
                <a:rPr lang="en-US" altLang="en-US" sz="1800" dirty="0" smtClean="0">
                  <a:solidFill>
                    <a:srgbClr val="FF0000"/>
                  </a:solidFill>
                </a:rPr>
                <a:t>CMOD W-lamellae</a:t>
              </a:r>
              <a:endParaRPr lang="en-US" altLang="en-US" sz="1800" dirty="0" smtClean="0">
                <a:solidFill>
                  <a:srgbClr val="FF0000"/>
                </a:solidFill>
              </a:endParaRPr>
            </a:p>
          </p:txBody>
        </p:sp>
      </p:grpSp>
      <p:pic>
        <p:nvPicPr>
          <p:cNvPr id="1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9427"/>
          <a:stretch/>
        </p:blipFill>
        <p:spPr bwMode="auto">
          <a:xfrm>
            <a:off x="7162800" y="3291740"/>
            <a:ext cx="1885258" cy="1323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162800" y="4629150"/>
            <a:ext cx="1927131" cy="276999"/>
          </a:xfrm>
          <a:prstGeom prst="rect">
            <a:avLst/>
          </a:prstGeom>
          <a:noFill/>
        </p:spPr>
        <p:txBody>
          <a:bodyPr wrap="none" rtlCol="0">
            <a:spAutoFit/>
          </a:bodyPr>
          <a:lstStyle/>
          <a:p>
            <a:pPr algn="r"/>
            <a:r>
              <a:rPr lang="en-US" sz="1200" dirty="0" smtClean="0">
                <a:solidFill>
                  <a:schemeClr val="tx2"/>
                </a:solidFill>
              </a:rPr>
              <a:t>M. </a:t>
            </a:r>
            <a:r>
              <a:rPr lang="en-US" sz="1200" dirty="0" err="1" smtClean="0">
                <a:solidFill>
                  <a:schemeClr val="tx2"/>
                </a:solidFill>
              </a:rPr>
              <a:t>Reinke</a:t>
            </a:r>
            <a:r>
              <a:rPr lang="en-US" sz="1200" dirty="0" smtClean="0">
                <a:solidFill>
                  <a:schemeClr val="tx2"/>
                </a:solidFill>
              </a:rPr>
              <a:t>, private comm.</a:t>
            </a:r>
            <a:endParaRPr lang="en-US" sz="1200" dirty="0">
              <a:solidFill>
                <a:schemeClr val="tx2"/>
              </a:solidFill>
            </a:endParaRPr>
          </a:p>
        </p:txBody>
      </p:sp>
      <p:sp>
        <p:nvSpPr>
          <p:cNvPr id="15" name="TextBox 1"/>
          <p:cNvSpPr txBox="1">
            <a:spLocks noChangeArrowheads="1"/>
          </p:cNvSpPr>
          <p:nvPr/>
        </p:nvSpPr>
        <p:spPr bwMode="auto">
          <a:xfrm>
            <a:off x="7086600" y="2952750"/>
            <a:ext cx="2011432" cy="369332"/>
          </a:xfrm>
          <a:prstGeom prst="rect">
            <a:avLst/>
          </a:prstGeom>
          <a:solidFill>
            <a:schemeClr val="bg1"/>
          </a:solidFill>
          <a:ln w="28575">
            <a:solidFill>
              <a:srgbClr val="000000"/>
            </a:solidFill>
            <a:miter lim="800000"/>
            <a:headEnd/>
            <a:tailEnd/>
          </a:ln>
          <a:extLst/>
        </p:spPr>
        <p:txBody>
          <a:bodyPr wrap="square">
            <a:spAutoFit/>
          </a:bodyPr>
          <a:lstStyle>
            <a:lvl1pPr eaLnBrk="0" hangingPunct="0">
              <a:defRPr sz="1200" b="1" i="1">
                <a:solidFill>
                  <a:srgbClr val="1822CD"/>
                </a:solidFill>
                <a:latin typeface="Helvetica" charset="0"/>
                <a:cs typeface="Arial" pitchFamily="34" charset="0"/>
              </a:defRPr>
            </a:lvl1pPr>
            <a:lvl2pPr marL="742950" indent="-285750" eaLnBrk="0" hangingPunct="0">
              <a:defRPr sz="1200" b="1" i="1">
                <a:solidFill>
                  <a:srgbClr val="1822CD"/>
                </a:solidFill>
                <a:latin typeface="Helvetica" charset="0"/>
                <a:cs typeface="Arial" pitchFamily="34" charset="0"/>
              </a:defRPr>
            </a:lvl2pPr>
            <a:lvl3pPr marL="1143000" indent="-228600" eaLnBrk="0" hangingPunct="0">
              <a:defRPr sz="1200" b="1" i="1">
                <a:solidFill>
                  <a:srgbClr val="1822CD"/>
                </a:solidFill>
                <a:latin typeface="Helvetica" charset="0"/>
                <a:cs typeface="Arial" pitchFamily="34" charset="0"/>
              </a:defRPr>
            </a:lvl3pPr>
            <a:lvl4pPr marL="1600200" indent="-228600" eaLnBrk="0" hangingPunct="0">
              <a:defRPr sz="1200" b="1" i="1">
                <a:solidFill>
                  <a:srgbClr val="1822CD"/>
                </a:solidFill>
                <a:latin typeface="Helvetica" charset="0"/>
                <a:cs typeface="Arial" pitchFamily="34" charset="0"/>
              </a:defRPr>
            </a:lvl4pPr>
            <a:lvl5pPr marL="2057400" indent="-228600" eaLnBrk="0" hangingPunct="0">
              <a:defRPr sz="1200" b="1" i="1">
                <a:solidFill>
                  <a:srgbClr val="1822CD"/>
                </a:solidFill>
                <a:latin typeface="Helvetica" charset="0"/>
                <a:cs typeface="Arial" pitchFamily="34" charset="0"/>
              </a:defRPr>
            </a:lvl5pPr>
            <a:lvl6pPr marL="2514600" indent="-228600" eaLnBrk="0" fontAlgn="base" hangingPunct="0">
              <a:spcBef>
                <a:spcPct val="0"/>
              </a:spcBef>
              <a:spcAft>
                <a:spcPct val="0"/>
              </a:spcAft>
              <a:defRPr sz="1200" b="1" i="1">
                <a:solidFill>
                  <a:srgbClr val="1822CD"/>
                </a:solidFill>
                <a:latin typeface="Helvetica" charset="0"/>
                <a:cs typeface="Arial" pitchFamily="34" charset="0"/>
              </a:defRPr>
            </a:lvl6pPr>
            <a:lvl7pPr marL="2971800" indent="-228600" eaLnBrk="0" fontAlgn="base" hangingPunct="0">
              <a:spcBef>
                <a:spcPct val="0"/>
              </a:spcBef>
              <a:spcAft>
                <a:spcPct val="0"/>
              </a:spcAft>
              <a:defRPr sz="1200" b="1" i="1">
                <a:solidFill>
                  <a:srgbClr val="1822CD"/>
                </a:solidFill>
                <a:latin typeface="Helvetica" charset="0"/>
                <a:cs typeface="Arial" pitchFamily="34" charset="0"/>
              </a:defRPr>
            </a:lvl7pPr>
            <a:lvl8pPr marL="3429000" indent="-228600" eaLnBrk="0" fontAlgn="base" hangingPunct="0">
              <a:spcBef>
                <a:spcPct val="0"/>
              </a:spcBef>
              <a:spcAft>
                <a:spcPct val="0"/>
              </a:spcAft>
              <a:defRPr sz="1200" b="1" i="1">
                <a:solidFill>
                  <a:srgbClr val="1822CD"/>
                </a:solidFill>
                <a:latin typeface="Helvetica" charset="0"/>
                <a:cs typeface="Arial" pitchFamily="34" charset="0"/>
              </a:defRPr>
            </a:lvl8pPr>
            <a:lvl9pPr marL="3886200" indent="-228600" eaLnBrk="0" fontAlgn="base" hangingPunct="0">
              <a:spcBef>
                <a:spcPct val="0"/>
              </a:spcBef>
              <a:spcAft>
                <a:spcPct val="0"/>
              </a:spcAft>
              <a:defRPr sz="1200" b="1" i="1">
                <a:solidFill>
                  <a:srgbClr val="1822CD"/>
                </a:solidFill>
                <a:latin typeface="Helvetica" charset="0"/>
                <a:cs typeface="Arial" pitchFamily="34" charset="0"/>
              </a:defRPr>
            </a:lvl9pPr>
          </a:lstStyle>
          <a:p>
            <a:pPr algn="ctr" defTabSz="914400" eaLnBrk="1" hangingPunct="1">
              <a:lnSpc>
                <a:spcPct val="100000"/>
              </a:lnSpc>
              <a:buClrTx/>
              <a:buSzTx/>
              <a:buFontTx/>
              <a:buNone/>
            </a:pPr>
            <a:r>
              <a:rPr lang="en-US" altLang="en-US" sz="1800" dirty="0" smtClean="0">
                <a:solidFill>
                  <a:srgbClr val="FF0000"/>
                </a:solidFill>
              </a:rPr>
              <a:t>Mo first-wall</a:t>
            </a:r>
            <a:endParaRPr lang="en-US" altLang="en-US" sz="1800" dirty="0" smtClean="0">
              <a:solidFill>
                <a:srgbClr val="FF0000"/>
              </a:solidFill>
            </a:endParaRPr>
          </a:p>
        </p:txBody>
      </p:sp>
    </p:spTree>
    <p:extLst>
      <p:ext uri="{BB962C8B-B14F-4D97-AF65-F5344CB8AC3E}">
        <p14:creationId xmlns:p14="http://schemas.microsoft.com/office/powerpoint/2010/main" val="1354619887"/>
      </p:ext>
    </p:extLst>
  </p:cSld>
  <p:clrMapOvr>
    <a:masterClrMapping/>
  </p:clrMapOvr>
  <mc:AlternateContent xmlns:mc="http://schemas.openxmlformats.org/markup-compatibility/2006" xmlns:p14="http://schemas.microsoft.com/office/powerpoint/2010/main">
    <mc:Choice Requires="p14">
      <p:transition spd="slow" p14:dur="2000" advTm="75485"/>
    </mc:Choice>
    <mc:Fallback xmlns="">
      <p:transition spd="slow" advTm="75485"/>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txBox="1">
            <a:spLocks noChangeArrowheads="1"/>
          </p:cNvSpPr>
          <p:nvPr/>
        </p:nvSpPr>
        <p:spPr bwMode="auto">
          <a:xfrm>
            <a:off x="304800" y="3333750"/>
            <a:ext cx="8610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ormAutofit/>
          </a:bodyPr>
          <a:lstStyle>
            <a:lvl1pPr marL="342900" indent="-342900">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marL="457200" indent="-457200" eaLnBrk="0" hangingPunct="0">
              <a:buFontTx/>
              <a:buAutoNum type="alphaLcParenR"/>
            </a:pPr>
            <a:r>
              <a:rPr lang="en-US" sz="2000" b="1" dirty="0" smtClean="0">
                <a:solidFill>
                  <a:srgbClr val="000000"/>
                </a:solidFill>
              </a:rPr>
              <a:t>H </a:t>
            </a:r>
            <a:r>
              <a:rPr lang="en-US" sz="2000" b="1" dirty="0">
                <a:solidFill>
                  <a:srgbClr val="000000"/>
                </a:solidFill>
              </a:rPr>
              <a:t>retention fraction (H </a:t>
            </a:r>
            <a:r>
              <a:rPr lang="en-US" sz="2000" b="1" dirty="0" smtClean="0">
                <a:solidFill>
                  <a:srgbClr val="000000"/>
                </a:solidFill>
              </a:rPr>
              <a:t>retention/H </a:t>
            </a:r>
            <a:r>
              <a:rPr lang="en-US" sz="2000" b="1" dirty="0">
                <a:solidFill>
                  <a:srgbClr val="000000"/>
                </a:solidFill>
              </a:rPr>
              <a:t>incident) in Li and Li</a:t>
            </a:r>
            <a:r>
              <a:rPr lang="en-US" sz="2000" b="1" baseline="-25000" dirty="0">
                <a:solidFill>
                  <a:srgbClr val="000000"/>
                </a:solidFill>
              </a:rPr>
              <a:t>2</a:t>
            </a:r>
            <a:r>
              <a:rPr lang="en-US" sz="2000" b="1" dirty="0">
                <a:solidFill>
                  <a:srgbClr val="000000"/>
                </a:solidFill>
              </a:rPr>
              <a:t>O as </a:t>
            </a:r>
            <a:r>
              <a:rPr lang="en-US" sz="2000" b="1" dirty="0" smtClean="0">
                <a:solidFill>
                  <a:srgbClr val="000000"/>
                </a:solidFill>
              </a:rPr>
              <a:t>function </a:t>
            </a:r>
            <a:r>
              <a:rPr lang="en-US" sz="2000" b="1" dirty="0">
                <a:solidFill>
                  <a:srgbClr val="000000"/>
                </a:solidFill>
              </a:rPr>
              <a:t>of exposure temperature and comparison with D retention from MD </a:t>
            </a:r>
            <a:r>
              <a:rPr lang="en-US" sz="2000" b="1" dirty="0" smtClean="0">
                <a:solidFill>
                  <a:srgbClr val="000000"/>
                </a:solidFill>
              </a:rPr>
              <a:t>calculations</a:t>
            </a:r>
          </a:p>
          <a:p>
            <a:pPr marL="457200" indent="-457200" eaLnBrk="0" hangingPunct="0">
              <a:buFontTx/>
              <a:buAutoNum type="alphaLcParenR"/>
            </a:pPr>
            <a:r>
              <a:rPr lang="en-US" sz="2000" b="1" dirty="0" smtClean="0">
                <a:solidFill>
                  <a:srgbClr val="000000"/>
                </a:solidFill>
              </a:rPr>
              <a:t>MD </a:t>
            </a:r>
            <a:r>
              <a:rPr lang="en-US" sz="2000" b="1" dirty="0">
                <a:solidFill>
                  <a:srgbClr val="000000"/>
                </a:solidFill>
              </a:rPr>
              <a:t>and experimental data on H retention </a:t>
            </a:r>
            <a:r>
              <a:rPr lang="en-US" sz="2000" b="1" dirty="0" smtClean="0">
                <a:solidFill>
                  <a:srgbClr val="000000"/>
                </a:solidFill>
              </a:rPr>
              <a:t>fraction only </a:t>
            </a:r>
            <a:r>
              <a:rPr lang="en-US" sz="2000" b="1" dirty="0">
                <a:solidFill>
                  <a:srgbClr val="000000"/>
                </a:solidFill>
              </a:rPr>
              <a:t>in Li and Li</a:t>
            </a:r>
            <a:r>
              <a:rPr lang="en-US" sz="2000" b="1" baseline="-25000" dirty="0">
                <a:solidFill>
                  <a:srgbClr val="000000"/>
                </a:solidFill>
              </a:rPr>
              <a:t>2</a:t>
            </a:r>
            <a:r>
              <a:rPr lang="en-US" sz="2000" b="1" dirty="0">
                <a:solidFill>
                  <a:srgbClr val="000000"/>
                </a:solidFill>
              </a:rPr>
              <a:t>O </a:t>
            </a:r>
            <a:r>
              <a:rPr lang="en-US" sz="2000" b="1" dirty="0" smtClean="0">
                <a:solidFill>
                  <a:srgbClr val="000000"/>
                </a:solidFill>
              </a:rPr>
              <a:t>as </a:t>
            </a:r>
            <a:r>
              <a:rPr lang="en-US" sz="2000" b="1" dirty="0">
                <a:solidFill>
                  <a:srgbClr val="000000"/>
                </a:solidFill>
              </a:rPr>
              <a:t>function of exposure temperature.</a:t>
            </a:r>
          </a:p>
          <a:p>
            <a:pPr marL="857250" lvl="2" indent="0">
              <a:spcBef>
                <a:spcPct val="20000"/>
              </a:spcBef>
              <a:defRPr/>
            </a:pPr>
            <a:endParaRPr lang="en-US" sz="2000" b="1" dirty="0" smtClean="0">
              <a:solidFill>
                <a:srgbClr val="00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088791989"/>
              </p:ext>
            </p:extLst>
          </p:nvPr>
        </p:nvGraphicFramePr>
        <p:xfrm>
          <a:off x="1295400" y="971550"/>
          <a:ext cx="6781800" cy="2190750"/>
        </p:xfrm>
        <a:graphic>
          <a:graphicData uri="http://schemas.openxmlformats.org/presentationml/2006/ole">
            <mc:AlternateContent xmlns:mc="http://schemas.openxmlformats.org/markup-compatibility/2006">
              <mc:Choice xmlns:v="urn:schemas-microsoft-com:vml" Requires="v">
                <p:oleObj spid="_x0000_s3100" name="Document" r:id="rId3" imgW="5486400" imgH="2006600" progId="Word.Document.12">
                  <p:embed/>
                </p:oleObj>
              </mc:Choice>
              <mc:Fallback>
                <p:oleObj name="Document" r:id="rId3" imgW="5486400" imgH="2006600" progId="Word.Document.12">
                  <p:embed/>
                  <p:pic>
                    <p:nvPicPr>
                      <p:cNvPr id="0" name=""/>
                      <p:cNvPicPr/>
                      <p:nvPr/>
                    </p:nvPicPr>
                    <p:blipFill>
                      <a:blip r:embed="rId4"/>
                      <a:stretch>
                        <a:fillRect/>
                      </a:stretch>
                    </p:blipFill>
                    <p:spPr>
                      <a:xfrm>
                        <a:off x="1295400" y="971550"/>
                        <a:ext cx="6781800" cy="2190750"/>
                      </a:xfrm>
                      <a:prstGeom prst="rect">
                        <a:avLst/>
                      </a:prstGeom>
                    </p:spPr>
                  </p:pic>
                </p:oleObj>
              </mc:Fallback>
            </mc:AlternateContent>
          </a:graphicData>
        </a:graphic>
      </p:graphicFrame>
      <p:sp>
        <p:nvSpPr>
          <p:cNvPr id="4" name="Title 1"/>
          <p:cNvSpPr>
            <a:spLocks noGrp="1"/>
          </p:cNvSpPr>
          <p:nvPr>
            <p:ph type="title"/>
          </p:nvPr>
        </p:nvSpPr>
        <p:spPr>
          <a:xfrm>
            <a:off x="0" y="114300"/>
            <a:ext cx="9144000" cy="628650"/>
          </a:xfrm>
        </p:spPr>
        <p:txBody>
          <a:bodyPr/>
          <a:lstStyle/>
          <a:p>
            <a:r>
              <a:rPr lang="en-US" sz="2400" b="1" dirty="0" smtClean="0">
                <a:solidFill>
                  <a:srgbClr val="0000FF"/>
                </a:solidFill>
              </a:rPr>
              <a:t>Hydrogen retention in lithium and lithium oxide seen in laboratory experiments and MD simulations</a:t>
            </a:r>
            <a:endParaRPr lang="en-US" sz="2400" dirty="0">
              <a:solidFill>
                <a:srgbClr val="0000FF"/>
              </a:solidFill>
            </a:endParaRPr>
          </a:p>
        </p:txBody>
      </p:sp>
    </p:spTree>
    <p:extLst>
      <p:ext uri="{BB962C8B-B14F-4D97-AF65-F5344CB8AC3E}">
        <p14:creationId xmlns:p14="http://schemas.microsoft.com/office/powerpoint/2010/main" val="18150218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Measured electron energy confinement exceeds neo-</a:t>
            </a:r>
            <a:r>
              <a:rPr lang="en-US" dirty="0" err="1" smtClean="0"/>
              <a:t>Alcator</a:t>
            </a:r>
            <a:r>
              <a:rPr lang="en-US" dirty="0" smtClean="0"/>
              <a:t> Linear </a:t>
            </a:r>
            <a:r>
              <a:rPr lang="en-US" dirty="0" err="1" smtClean="0"/>
              <a:t>Ohmic</a:t>
            </a:r>
            <a:r>
              <a:rPr lang="en-US" dirty="0" smtClean="0"/>
              <a:t> Confinement scaling ~3x (Boyle PRL 2017)</a:t>
            </a:r>
          </a:p>
          <a:p>
            <a:r>
              <a:rPr lang="en-US" dirty="0" smtClean="0"/>
              <a:t>Evaporated coatings monitored with MAPP diagnostic correlated with good performance to ~100 </a:t>
            </a:r>
            <a:r>
              <a:rPr lang="en-US" dirty="0" err="1" smtClean="0"/>
              <a:t>hrs</a:t>
            </a:r>
            <a:r>
              <a:rPr lang="en-US" dirty="0"/>
              <a:t> </a:t>
            </a:r>
            <a:r>
              <a:rPr lang="en-US" dirty="0" smtClean="0"/>
              <a:t>(Lucia PhD 2015)</a:t>
            </a:r>
          </a:p>
          <a:p>
            <a:r>
              <a:rPr lang="en-US" b="1" dirty="0" smtClean="0">
                <a:solidFill>
                  <a:srgbClr val="FF0000"/>
                </a:solidFill>
              </a:rPr>
              <a:t>Key question: will flowing liquids perform like coatings (with impurities)?</a:t>
            </a:r>
            <a:endParaRPr lang="en-US" b="1" dirty="0">
              <a:solidFill>
                <a:srgbClr val="FF0000"/>
              </a:solidFill>
            </a:endParaRPr>
          </a:p>
        </p:txBody>
      </p:sp>
      <p:sp>
        <p:nvSpPr>
          <p:cNvPr id="2" name="Title 1"/>
          <p:cNvSpPr>
            <a:spLocks noGrp="1"/>
          </p:cNvSpPr>
          <p:nvPr>
            <p:ph type="title"/>
          </p:nvPr>
        </p:nvSpPr>
        <p:spPr/>
        <p:txBody>
          <a:bodyPr/>
          <a:lstStyle/>
          <a:p>
            <a:r>
              <a:rPr lang="en-US" sz="2800" dirty="0" smtClean="0"/>
              <a:t>LTX demonstrated (again) confinement gains even with partial oxidation of Li coatings and Li pool</a:t>
            </a:r>
            <a:endParaRPr lang="en-US" sz="28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18" y="2190750"/>
            <a:ext cx="4123367"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 descr="Passivation Plot 2.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000" y="2099943"/>
            <a:ext cx="3429000" cy="2453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0" y="4546266"/>
            <a:ext cx="4300408" cy="307777"/>
          </a:xfrm>
          <a:prstGeom prst="rect">
            <a:avLst/>
          </a:prstGeom>
          <a:noFill/>
        </p:spPr>
        <p:txBody>
          <a:bodyPr wrap="none" rtlCol="0">
            <a:spAutoFit/>
          </a:bodyPr>
          <a:lstStyle/>
          <a:p>
            <a:r>
              <a:rPr lang="en-US" sz="1400" dirty="0" smtClean="0">
                <a:solidFill>
                  <a:schemeClr val="accent1"/>
                </a:solidFill>
              </a:rPr>
              <a:t>D. Boyle, et al., </a:t>
            </a:r>
            <a:r>
              <a:rPr lang="en-US" sz="1400" i="1" dirty="0" smtClean="0">
                <a:solidFill>
                  <a:schemeClr val="accent1"/>
                </a:solidFill>
              </a:rPr>
              <a:t>Phys. Rev. Lett. </a:t>
            </a:r>
            <a:r>
              <a:rPr lang="en-US" sz="1400" b="1" dirty="0" smtClean="0">
                <a:solidFill>
                  <a:schemeClr val="accent1"/>
                </a:solidFill>
              </a:rPr>
              <a:t>119</a:t>
            </a:r>
            <a:r>
              <a:rPr lang="en-US" sz="1400" dirty="0" smtClean="0">
                <a:solidFill>
                  <a:schemeClr val="accent1"/>
                </a:solidFill>
              </a:rPr>
              <a:t> (2017) 015001.</a:t>
            </a:r>
            <a:endParaRPr lang="en-US" sz="1400" dirty="0">
              <a:solidFill>
                <a:schemeClr val="accent1"/>
              </a:solidFill>
            </a:endParaRPr>
          </a:p>
        </p:txBody>
      </p:sp>
      <p:sp>
        <p:nvSpPr>
          <p:cNvPr id="8" name="TextBox 7"/>
          <p:cNvSpPr txBox="1"/>
          <p:nvPr/>
        </p:nvSpPr>
        <p:spPr>
          <a:xfrm>
            <a:off x="5034173" y="4552959"/>
            <a:ext cx="4109843" cy="307777"/>
          </a:xfrm>
          <a:prstGeom prst="rect">
            <a:avLst/>
          </a:prstGeom>
          <a:noFill/>
        </p:spPr>
        <p:txBody>
          <a:bodyPr wrap="none" rtlCol="0">
            <a:spAutoFit/>
          </a:bodyPr>
          <a:lstStyle/>
          <a:p>
            <a:pPr algn="r"/>
            <a:r>
              <a:rPr lang="en-US" sz="1400" dirty="0" smtClean="0">
                <a:solidFill>
                  <a:schemeClr val="accent1"/>
                </a:solidFill>
              </a:rPr>
              <a:t>M. Lucia, PhD Thesis, Princeton University. 2015.</a:t>
            </a:r>
            <a:endParaRPr lang="en-US" sz="1400" dirty="0">
              <a:solidFill>
                <a:schemeClr val="accent1"/>
              </a:solidFill>
            </a:endParaRPr>
          </a:p>
        </p:txBody>
      </p:sp>
    </p:spTree>
    <p:extLst>
      <p:ext uri="{BB962C8B-B14F-4D97-AF65-F5344CB8AC3E}">
        <p14:creationId xmlns:p14="http://schemas.microsoft.com/office/powerpoint/2010/main" val="812797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Liquid metal PFCs provide additional pathways for energy transport</a:t>
            </a:r>
            <a:endParaRPr lang="en-US" sz="2800" dirty="0"/>
          </a:p>
        </p:txBody>
      </p:sp>
      <p:sp>
        <p:nvSpPr>
          <p:cNvPr id="4" name="Content Placeholder 3"/>
          <p:cNvSpPr>
            <a:spLocks noGrp="1"/>
          </p:cNvSpPr>
          <p:nvPr>
            <p:ph sz="half" idx="4294967295"/>
          </p:nvPr>
        </p:nvSpPr>
        <p:spPr>
          <a:xfrm>
            <a:off x="4876800" y="742950"/>
            <a:ext cx="4038600" cy="4114800"/>
          </a:xfrm>
          <a:prstGeom prst="rect">
            <a:avLst/>
          </a:prstGeom>
        </p:spPr>
        <p:txBody>
          <a:bodyPr>
            <a:normAutofit/>
          </a:bodyPr>
          <a:lstStyle/>
          <a:p>
            <a:r>
              <a:rPr lang="en-US" sz="2600" dirty="0" smtClean="0"/>
              <a:t>Conventional, solid PFCs utilize extrinsic impurities to enhance radiation</a:t>
            </a:r>
          </a:p>
          <a:p>
            <a:endParaRPr lang="en-US" dirty="0"/>
          </a:p>
        </p:txBody>
      </p:sp>
      <p:sp>
        <p:nvSpPr>
          <p:cNvPr id="6" name="TextBox 5"/>
          <p:cNvSpPr txBox="1"/>
          <p:nvPr/>
        </p:nvSpPr>
        <p:spPr>
          <a:xfrm>
            <a:off x="1590665" y="742959"/>
            <a:ext cx="2476659" cy="307777"/>
          </a:xfrm>
          <a:prstGeom prst="rect">
            <a:avLst/>
          </a:prstGeom>
          <a:solidFill>
            <a:schemeClr val="bg1"/>
          </a:solidFill>
          <a:ln w="38100">
            <a:solidFill>
              <a:schemeClr val="tx1"/>
            </a:solidFill>
          </a:ln>
        </p:spPr>
        <p:txBody>
          <a:bodyPr wrap="square" rtlCol="0">
            <a:spAutoFit/>
          </a:bodyPr>
          <a:lstStyle/>
          <a:p>
            <a:pPr algn="ctr"/>
            <a:r>
              <a:rPr lang="en-US" sz="1400" b="1" dirty="0" smtClean="0">
                <a:solidFill>
                  <a:srgbClr val="FF0000"/>
                </a:solidFill>
              </a:rPr>
              <a:t>Energy Transport Mode</a:t>
            </a:r>
            <a:endParaRPr lang="en-US" sz="1400" b="1" dirty="0">
              <a:solidFill>
                <a:srgbClr val="FF0000"/>
              </a:solidFill>
            </a:endParaRPr>
          </a:p>
        </p:txBody>
      </p:sp>
      <p:grpSp>
        <p:nvGrpSpPr>
          <p:cNvPr id="7" name="Group 6"/>
          <p:cNvGrpSpPr/>
          <p:nvPr/>
        </p:nvGrpSpPr>
        <p:grpSpPr>
          <a:xfrm>
            <a:off x="2057411" y="2038350"/>
            <a:ext cx="1828799" cy="1289752"/>
            <a:chOff x="7356926" y="3049302"/>
            <a:chExt cx="5029325" cy="3654996"/>
          </a:xfrm>
        </p:grpSpPr>
        <p:sp>
          <p:nvSpPr>
            <p:cNvPr id="9" name="Shape 34"/>
            <p:cNvSpPr/>
            <p:nvPr/>
          </p:nvSpPr>
          <p:spPr>
            <a:xfrm>
              <a:off x="8521699" y="3049302"/>
              <a:ext cx="3864552" cy="36549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lumMod val="20000"/>
                <a:lumOff val="80000"/>
              </a:schemeClr>
            </a:solidFill>
            <a:ln w="63500">
              <a:solidFill/>
              <a:miter lim="400000"/>
            </a:ln>
            <a:extLst>
              <a:ext uri="{C572A759-6A51-4108-AA02-DFA0A04FC94B}">
                <ma14:wrappingTextBoxFlag xmlns:ma14="http://schemas.microsoft.com/office/mac/drawingml/2011/main" xmlns="" val="1"/>
              </a:ext>
            </a:extLst>
          </p:spPr>
          <p:txBody>
            <a:bodyPr lIns="0" tIns="0" rIns="0" bIns="0" anchor="ctr"/>
            <a:lstStyle/>
            <a:p>
              <a:pPr lvl="0" algn="ctr">
                <a:defRPr sz="1800"/>
              </a:pPr>
              <a:r>
                <a:rPr sz="1600" b="1" dirty="0">
                  <a:solidFill>
                    <a:srgbClr val="0433FF"/>
                  </a:solidFill>
                  <a:latin typeface="Helvetica"/>
                  <a:cs typeface="Helvetica"/>
                </a:rPr>
                <a:t>Heat Conduction </a:t>
              </a:r>
              <a:br>
                <a:rPr sz="1600" b="1" dirty="0">
                  <a:solidFill>
                    <a:srgbClr val="0433FF"/>
                  </a:solidFill>
                  <a:latin typeface="Helvetica"/>
                  <a:cs typeface="Helvetica"/>
                </a:rPr>
              </a:br>
              <a:r>
                <a:rPr sz="1600" b="1" dirty="0">
                  <a:solidFill>
                    <a:srgbClr val="0433FF"/>
                  </a:solidFill>
                  <a:latin typeface="Helvetica"/>
                  <a:cs typeface="Helvetica"/>
                </a:rPr>
                <a:t>to Substrate</a:t>
              </a:r>
            </a:p>
          </p:txBody>
        </p:sp>
        <p:sp>
          <p:nvSpPr>
            <p:cNvPr id="18" name="Shape 43"/>
            <p:cNvSpPr/>
            <p:nvPr/>
          </p:nvSpPr>
          <p:spPr>
            <a:xfrm>
              <a:off x="7356926" y="4876800"/>
              <a:ext cx="808642" cy="133342"/>
            </a:xfrm>
            <a:prstGeom prst="line">
              <a:avLst/>
            </a:prstGeom>
            <a:ln w="25400">
              <a:solidFill/>
              <a:miter lim="400000"/>
              <a:tailEnd type="triangle"/>
            </a:ln>
          </p:spPr>
          <p:txBody>
            <a:bodyPr lIns="50800" tIns="50800" rIns="50800" bIns="50800" anchor="ctr"/>
            <a:lstStyle/>
            <a:p>
              <a:pPr lvl="0" algn="ctr">
                <a:defRPr sz="2400"/>
              </a:pPr>
              <a:endParaRPr/>
            </a:p>
          </p:txBody>
        </p:sp>
      </p:grpSp>
      <p:sp>
        <p:nvSpPr>
          <p:cNvPr id="21" name="Shape 36"/>
          <p:cNvSpPr/>
          <p:nvPr/>
        </p:nvSpPr>
        <p:spPr>
          <a:xfrm>
            <a:off x="633910" y="2506491"/>
            <a:ext cx="1320874" cy="37959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lgn="ctr">
              <a:defRPr sz="1800"/>
            </a:pPr>
            <a:r>
              <a:rPr lang="en-US" b="1" dirty="0" smtClean="0"/>
              <a:t>Solid PFCs</a:t>
            </a:r>
            <a:endParaRPr dirty="0"/>
          </a:p>
        </p:txBody>
      </p:sp>
    </p:spTree>
    <p:extLst>
      <p:ext uri="{BB962C8B-B14F-4D97-AF65-F5344CB8AC3E}">
        <p14:creationId xmlns:p14="http://schemas.microsoft.com/office/powerpoint/2010/main" val="2929207299"/>
      </p:ext>
    </p:extLst>
  </p:cSld>
  <p:clrMapOvr>
    <a:masterClrMapping/>
  </p:clrMapOvr>
  <mc:AlternateContent xmlns:mc="http://schemas.openxmlformats.org/markup-compatibility/2006" xmlns:p14="http://schemas.microsoft.com/office/powerpoint/2010/main">
    <mc:Choice Requires="p14">
      <p:transition spd="slow" p14:dur="2000" advTm="36183"/>
    </mc:Choice>
    <mc:Fallback xmlns="">
      <p:transition spd="slow" advTm="36183"/>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Liquid metal PFCs provide additional pathways for energy transport</a:t>
            </a:r>
            <a:endParaRPr lang="en-US" sz="2800" dirty="0"/>
          </a:p>
        </p:txBody>
      </p:sp>
      <p:sp>
        <p:nvSpPr>
          <p:cNvPr id="4" name="Content Placeholder 3"/>
          <p:cNvSpPr>
            <a:spLocks noGrp="1"/>
          </p:cNvSpPr>
          <p:nvPr>
            <p:ph sz="half" idx="4294967295"/>
          </p:nvPr>
        </p:nvSpPr>
        <p:spPr>
          <a:xfrm>
            <a:off x="4876800" y="819150"/>
            <a:ext cx="4038600" cy="4114800"/>
          </a:xfrm>
          <a:prstGeom prst="rect">
            <a:avLst/>
          </a:prstGeom>
        </p:spPr>
        <p:txBody>
          <a:bodyPr>
            <a:normAutofit fontScale="85000" lnSpcReduction="20000"/>
          </a:bodyPr>
          <a:lstStyle/>
          <a:p>
            <a:r>
              <a:rPr lang="en-US" dirty="0" smtClean="0"/>
              <a:t>Conventional, solid PFCs utilize extrinsic impurities to enhance radiation</a:t>
            </a:r>
          </a:p>
          <a:p>
            <a:endParaRPr lang="en-US" dirty="0" smtClean="0"/>
          </a:p>
          <a:p>
            <a:r>
              <a:rPr lang="en-US" dirty="0" smtClean="0"/>
              <a:t>Liquid metals access </a:t>
            </a:r>
            <a:r>
              <a:rPr lang="en-US" i="1" dirty="0" smtClean="0"/>
              <a:t>mobility</a:t>
            </a:r>
            <a:r>
              <a:rPr lang="en-US" dirty="0" smtClean="0"/>
              <a:t> as additional tool for energy transport</a:t>
            </a:r>
          </a:p>
          <a:p>
            <a:endParaRPr lang="en-US" dirty="0"/>
          </a:p>
          <a:p>
            <a:r>
              <a:rPr lang="en-US" dirty="0" smtClean="0"/>
              <a:t>Particle retention in Li a strong function of temperature links PMI physics to the technology</a:t>
            </a:r>
            <a:endParaRPr lang="en-US" dirty="0"/>
          </a:p>
        </p:txBody>
      </p:sp>
      <p:sp>
        <p:nvSpPr>
          <p:cNvPr id="6" name="TextBox 5"/>
          <p:cNvSpPr txBox="1"/>
          <p:nvPr/>
        </p:nvSpPr>
        <p:spPr>
          <a:xfrm>
            <a:off x="1590665" y="742959"/>
            <a:ext cx="2476659" cy="307777"/>
          </a:xfrm>
          <a:prstGeom prst="rect">
            <a:avLst/>
          </a:prstGeom>
          <a:solidFill>
            <a:schemeClr val="bg1"/>
          </a:solidFill>
          <a:ln w="38100">
            <a:solidFill>
              <a:schemeClr val="tx1"/>
            </a:solidFill>
          </a:ln>
        </p:spPr>
        <p:txBody>
          <a:bodyPr wrap="square" rtlCol="0">
            <a:spAutoFit/>
          </a:bodyPr>
          <a:lstStyle/>
          <a:p>
            <a:pPr algn="ctr"/>
            <a:r>
              <a:rPr lang="en-US" sz="1400" b="1" dirty="0" smtClean="0">
                <a:solidFill>
                  <a:srgbClr val="FF0000"/>
                </a:solidFill>
              </a:rPr>
              <a:t>Energy Transport Mode</a:t>
            </a:r>
            <a:endParaRPr lang="en-US" sz="1400" b="1" dirty="0">
              <a:solidFill>
                <a:srgbClr val="FF0000"/>
              </a:solidFill>
            </a:endParaRPr>
          </a:p>
        </p:txBody>
      </p:sp>
      <p:grpSp>
        <p:nvGrpSpPr>
          <p:cNvPr id="7" name="Group 6"/>
          <p:cNvGrpSpPr/>
          <p:nvPr/>
        </p:nvGrpSpPr>
        <p:grpSpPr>
          <a:xfrm>
            <a:off x="0" y="924573"/>
            <a:ext cx="3962400" cy="3593307"/>
            <a:chOff x="3675770" y="-278887"/>
            <a:chExt cx="9289038" cy="10182984"/>
          </a:xfrm>
        </p:grpSpPr>
        <p:sp>
          <p:nvSpPr>
            <p:cNvPr id="9" name="Shape 34"/>
            <p:cNvSpPr/>
            <p:nvPr/>
          </p:nvSpPr>
          <p:spPr>
            <a:xfrm>
              <a:off x="9593511" y="3049302"/>
              <a:ext cx="3192661" cy="365499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lumMod val="20000"/>
                <a:lumOff val="80000"/>
              </a:schemeClr>
            </a:solidFill>
            <a:ln w="63500">
              <a:solidFill/>
              <a:miter lim="400000"/>
            </a:ln>
            <a:extLst>
              <a:ext uri="{C572A759-6A51-4108-AA02-DFA0A04FC94B}">
                <ma14:wrappingTextBoxFlag xmlns:ma14="http://schemas.microsoft.com/office/mac/drawingml/2011/main" xmlns="" val="1"/>
              </a:ext>
            </a:extLst>
          </p:spPr>
          <p:txBody>
            <a:bodyPr lIns="0" tIns="0" rIns="0" bIns="0" anchor="ctr"/>
            <a:lstStyle/>
            <a:p>
              <a:pPr lvl="0" algn="ctr">
                <a:defRPr sz="1800"/>
              </a:pPr>
              <a:r>
                <a:rPr sz="1600" b="1" dirty="0">
                  <a:solidFill>
                    <a:srgbClr val="0433FF"/>
                  </a:solidFill>
                  <a:latin typeface="Helvetica"/>
                  <a:cs typeface="Helvetica"/>
                </a:rPr>
                <a:t>Heat Conduction </a:t>
              </a:r>
              <a:br>
                <a:rPr sz="1600" b="1" dirty="0">
                  <a:solidFill>
                    <a:srgbClr val="0433FF"/>
                  </a:solidFill>
                  <a:latin typeface="Helvetica"/>
                  <a:cs typeface="Helvetica"/>
                </a:rPr>
              </a:br>
              <a:r>
                <a:rPr sz="1600" b="1" dirty="0">
                  <a:solidFill>
                    <a:srgbClr val="0433FF"/>
                  </a:solidFill>
                  <a:latin typeface="Helvetica"/>
                  <a:cs typeface="Helvetica"/>
                </a:rPr>
                <a:t>to Substrate</a:t>
              </a:r>
            </a:p>
          </p:txBody>
        </p:sp>
        <p:sp>
          <p:nvSpPr>
            <p:cNvPr id="10" name="Shape 35"/>
            <p:cNvSpPr/>
            <p:nvPr/>
          </p:nvSpPr>
          <p:spPr>
            <a:xfrm>
              <a:off x="3675770" y="6298977"/>
              <a:ext cx="4845932" cy="186069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lvl="0" algn="ctr">
                <a:defRPr sz="1800"/>
              </a:pPr>
              <a:r>
                <a:rPr b="1" dirty="0" smtClean="0"/>
                <a:t>LiMiTs</a:t>
              </a:r>
              <a:endParaRPr lang="en-US" b="1" dirty="0" smtClean="0"/>
            </a:p>
            <a:p>
              <a:pPr lvl="0" algn="ctr">
                <a:defRPr sz="1800"/>
              </a:pPr>
              <a:r>
                <a:rPr lang="en-US" dirty="0" smtClean="0"/>
                <a:t>(first wall, </a:t>
              </a:r>
              <a:r>
                <a:rPr lang="en-US" dirty="0" err="1" smtClean="0"/>
                <a:t>divertor</a:t>
              </a:r>
              <a:r>
                <a:rPr lang="en-US" dirty="0" smtClean="0"/>
                <a:t>)</a:t>
              </a:r>
              <a:endParaRPr dirty="0"/>
            </a:p>
          </p:txBody>
        </p:sp>
        <p:sp>
          <p:nvSpPr>
            <p:cNvPr id="11" name="Shape 36"/>
            <p:cNvSpPr/>
            <p:nvPr/>
          </p:nvSpPr>
          <p:spPr>
            <a:xfrm>
              <a:off x="4256211" y="3419108"/>
              <a:ext cx="4509497" cy="264567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lgn="ctr">
                <a:defRPr sz="1800"/>
              </a:pPr>
              <a:r>
                <a:rPr b="1" dirty="0" err="1" smtClean="0"/>
                <a:t>FLiLi</a:t>
              </a:r>
              <a:r>
                <a:rPr lang="en-US" b="1" dirty="0" smtClean="0"/>
                <a:t> </a:t>
              </a:r>
              <a:r>
                <a:rPr lang="en-US" dirty="0" smtClean="0"/>
                <a:t>(first wall)</a:t>
              </a:r>
              <a:endParaRPr dirty="0"/>
            </a:p>
            <a:p>
              <a:pPr lvl="0" algn="ctr">
                <a:defRPr sz="1800"/>
              </a:pPr>
              <a:r>
                <a:rPr b="1" dirty="0"/>
                <a:t>Sn </a:t>
              </a:r>
              <a:r>
                <a:rPr b="1" dirty="0" smtClean="0"/>
                <a:t>CPS</a:t>
              </a:r>
              <a:endParaRPr lang="en-US" b="1" dirty="0" smtClean="0"/>
            </a:p>
            <a:p>
              <a:pPr lvl="0" algn="ctr">
                <a:defRPr sz="1800"/>
              </a:pPr>
              <a:r>
                <a:rPr lang="en-US" dirty="0" smtClean="0"/>
                <a:t>(first </a:t>
              </a:r>
              <a:r>
                <a:rPr lang="en-US" dirty="0" err="1" smtClean="0"/>
                <a:t>wall,divertor</a:t>
              </a:r>
              <a:r>
                <a:rPr lang="en-US" dirty="0" smtClean="0"/>
                <a:t>)</a:t>
              </a:r>
              <a:endParaRPr dirty="0"/>
            </a:p>
          </p:txBody>
        </p:sp>
        <p:sp>
          <p:nvSpPr>
            <p:cNvPr id="12" name="Shape 37"/>
            <p:cNvSpPr/>
            <p:nvPr/>
          </p:nvSpPr>
          <p:spPr>
            <a:xfrm>
              <a:off x="3675770" y="1581805"/>
              <a:ext cx="4769069" cy="186069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lvl="0" algn="ctr">
                <a:defRPr sz="1800"/>
              </a:pPr>
              <a:r>
                <a:rPr lang="en-US" b="1" dirty="0" smtClean="0"/>
                <a:t>Li </a:t>
              </a:r>
              <a:r>
                <a:rPr b="1" dirty="0" smtClean="0"/>
                <a:t>Vapor Box</a:t>
              </a:r>
              <a:r>
                <a:rPr lang="en-US" b="1" dirty="0" smtClean="0"/>
                <a:t>, </a:t>
              </a:r>
              <a:br>
                <a:rPr lang="en-US" b="1" dirty="0" smtClean="0"/>
              </a:br>
              <a:r>
                <a:rPr lang="en-US" b="1" dirty="0" smtClean="0"/>
                <a:t>ARLLD </a:t>
              </a:r>
              <a:r>
                <a:rPr lang="en-US" dirty="0" smtClean="0"/>
                <a:t>(</a:t>
              </a:r>
              <a:r>
                <a:rPr lang="en-US" dirty="0" err="1" smtClean="0"/>
                <a:t>divertor</a:t>
              </a:r>
              <a:r>
                <a:rPr lang="en-US" dirty="0" smtClean="0"/>
                <a:t>)</a:t>
              </a:r>
              <a:endParaRPr dirty="0"/>
            </a:p>
          </p:txBody>
        </p:sp>
        <p:sp>
          <p:nvSpPr>
            <p:cNvPr id="13" name="Shape 38"/>
            <p:cNvSpPr/>
            <p:nvPr/>
          </p:nvSpPr>
          <p:spPr>
            <a:xfrm>
              <a:off x="3740660" y="8043403"/>
              <a:ext cx="4950225" cy="1860694"/>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lgn="ctr">
                <a:defRPr sz="1800"/>
              </a:pPr>
              <a:r>
                <a:rPr b="1" dirty="0"/>
                <a:t>Fast </a:t>
              </a:r>
              <a:r>
                <a:rPr b="1" dirty="0" smtClean="0"/>
                <a:t>Flow</a:t>
              </a:r>
              <a:r>
                <a:rPr lang="en-US" b="1" dirty="0" smtClean="0"/>
                <a:t>, ACLMD</a:t>
              </a:r>
            </a:p>
            <a:p>
              <a:pPr lvl="0" algn="ctr">
                <a:defRPr sz="1800"/>
              </a:pPr>
              <a:r>
                <a:rPr lang="en-US" dirty="0" smtClean="0"/>
                <a:t>(first wall, </a:t>
              </a:r>
              <a:r>
                <a:rPr lang="en-US" dirty="0" err="1" smtClean="0"/>
                <a:t>divertor</a:t>
              </a:r>
              <a:r>
                <a:rPr lang="en-US" dirty="0" smtClean="0"/>
                <a:t>)</a:t>
              </a:r>
              <a:endParaRPr dirty="0"/>
            </a:p>
          </p:txBody>
        </p:sp>
        <p:sp>
          <p:nvSpPr>
            <p:cNvPr id="14" name="Shape 39"/>
            <p:cNvSpPr/>
            <p:nvPr/>
          </p:nvSpPr>
          <p:spPr>
            <a:xfrm>
              <a:off x="3826201" y="-278887"/>
              <a:ext cx="4214524" cy="186069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lvl="0" algn="ctr">
                <a:defRPr sz="1800"/>
              </a:pPr>
              <a:r>
                <a:rPr b="1" dirty="0"/>
                <a:t>Li </a:t>
              </a:r>
              <a:r>
                <a:rPr b="1" dirty="0" smtClean="0"/>
                <a:t>CPS</a:t>
              </a:r>
              <a:r>
                <a:rPr lang="en-US" b="1" dirty="0" smtClean="0"/>
                <a:t> </a:t>
              </a:r>
              <a:r>
                <a:rPr lang="en-US" dirty="0" smtClean="0"/>
                <a:t>(first wall, </a:t>
              </a:r>
              <a:r>
                <a:rPr lang="en-US" dirty="0" err="1" smtClean="0"/>
                <a:t>divertor</a:t>
              </a:r>
              <a:r>
                <a:rPr lang="en-US" dirty="0" smtClean="0"/>
                <a:t>)</a:t>
              </a:r>
              <a:endParaRPr dirty="0"/>
            </a:p>
          </p:txBody>
        </p:sp>
        <p:sp>
          <p:nvSpPr>
            <p:cNvPr id="15" name="Shape 40"/>
            <p:cNvSpPr/>
            <p:nvPr/>
          </p:nvSpPr>
          <p:spPr>
            <a:xfrm flipV="1">
              <a:off x="7460193" y="6438896"/>
              <a:ext cx="3729646" cy="790430"/>
            </a:xfrm>
            <a:prstGeom prst="line">
              <a:avLst/>
            </a:prstGeom>
            <a:ln w="25400">
              <a:solidFill/>
              <a:miter lim="400000"/>
              <a:tailEnd type="triangle"/>
            </a:ln>
          </p:spPr>
          <p:txBody>
            <a:bodyPr lIns="50800" tIns="50800" rIns="50800" bIns="50800" anchor="ctr"/>
            <a:lstStyle/>
            <a:p>
              <a:pPr lvl="0" algn="ctr">
                <a:defRPr sz="2400"/>
              </a:pPr>
              <a:endParaRPr/>
            </a:p>
          </p:txBody>
        </p:sp>
        <p:sp>
          <p:nvSpPr>
            <p:cNvPr id="16" name="Shape 41"/>
            <p:cNvSpPr/>
            <p:nvPr/>
          </p:nvSpPr>
          <p:spPr>
            <a:xfrm>
              <a:off x="8002124" y="2750762"/>
              <a:ext cx="3187717" cy="668341"/>
            </a:xfrm>
            <a:prstGeom prst="line">
              <a:avLst/>
            </a:prstGeom>
            <a:ln w="25400">
              <a:solidFill/>
              <a:miter lim="400000"/>
              <a:tailEnd type="triangle"/>
            </a:ln>
          </p:spPr>
          <p:txBody>
            <a:bodyPr lIns="50800" tIns="50800" rIns="50800" bIns="50800" anchor="ctr"/>
            <a:lstStyle/>
            <a:p>
              <a:pPr lvl="0" algn="ctr">
                <a:defRPr sz="2400"/>
              </a:pPr>
              <a:endParaRPr/>
            </a:p>
          </p:txBody>
        </p:sp>
        <p:sp>
          <p:nvSpPr>
            <p:cNvPr id="17" name="Shape 42"/>
            <p:cNvSpPr/>
            <p:nvPr/>
          </p:nvSpPr>
          <p:spPr>
            <a:xfrm>
              <a:off x="7761243" y="727325"/>
              <a:ext cx="1946573" cy="0"/>
            </a:xfrm>
            <a:prstGeom prst="line">
              <a:avLst/>
            </a:prstGeom>
            <a:ln w="25400">
              <a:solidFill/>
              <a:miter lim="400000"/>
              <a:tailEnd type="triangle"/>
            </a:ln>
          </p:spPr>
          <p:txBody>
            <a:bodyPr lIns="50800" tIns="50800" rIns="50800" bIns="50800" anchor="ctr"/>
            <a:lstStyle/>
            <a:p>
              <a:pPr lvl="0" algn="ctr">
                <a:defRPr sz="2400"/>
              </a:pPr>
              <a:endParaRPr/>
            </a:p>
          </p:txBody>
        </p:sp>
        <p:sp>
          <p:nvSpPr>
            <p:cNvPr id="18" name="Shape 43"/>
            <p:cNvSpPr/>
            <p:nvPr/>
          </p:nvSpPr>
          <p:spPr>
            <a:xfrm>
              <a:off x="7761242" y="4876798"/>
              <a:ext cx="1832269" cy="133342"/>
            </a:xfrm>
            <a:prstGeom prst="line">
              <a:avLst/>
            </a:prstGeom>
            <a:ln w="25400">
              <a:solidFill/>
              <a:miter lim="400000"/>
              <a:tailEnd type="triangle"/>
            </a:ln>
          </p:spPr>
          <p:txBody>
            <a:bodyPr lIns="50800" tIns="50800" rIns="50800" bIns="50800" anchor="ctr"/>
            <a:lstStyle/>
            <a:p>
              <a:pPr lvl="0" algn="ctr">
                <a:defRPr sz="2400"/>
              </a:pPr>
              <a:endParaRPr/>
            </a:p>
          </p:txBody>
        </p:sp>
        <p:sp>
          <p:nvSpPr>
            <p:cNvPr id="19" name="Shape 45"/>
            <p:cNvSpPr/>
            <p:nvPr/>
          </p:nvSpPr>
          <p:spPr>
            <a:xfrm>
              <a:off x="8305501" y="8932414"/>
              <a:ext cx="2013094" cy="0"/>
            </a:xfrm>
            <a:prstGeom prst="line">
              <a:avLst/>
            </a:prstGeom>
            <a:ln w="25400">
              <a:solidFill/>
              <a:miter lim="400000"/>
              <a:tailEnd type="triangle"/>
            </a:ln>
          </p:spPr>
          <p:txBody>
            <a:bodyPr lIns="50800" tIns="50800" rIns="50800" bIns="50800" anchor="ctr"/>
            <a:lstStyle/>
            <a:p>
              <a:pPr lvl="0" algn="ctr">
                <a:defRPr sz="2400"/>
              </a:pPr>
              <a:endParaRPr/>
            </a:p>
          </p:txBody>
        </p:sp>
        <p:sp>
          <p:nvSpPr>
            <p:cNvPr id="20" name="Shape 34"/>
            <p:cNvSpPr/>
            <p:nvPr/>
          </p:nvSpPr>
          <p:spPr>
            <a:xfrm>
              <a:off x="9635814" y="6221628"/>
              <a:ext cx="3328994" cy="365499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miter lim="400000"/>
            </a:ln>
            <a:extLst>
              <a:ext uri="{C572A759-6A51-4108-AA02-DFA0A04FC94B}">
                <ma14:wrappingTextBoxFlag xmlns:ma14="http://schemas.microsoft.com/office/mac/drawingml/2011/main" xmlns="" val="1"/>
              </a:ext>
            </a:extLst>
          </p:spPr>
          <p:txBody>
            <a:bodyPr lIns="0" tIns="0" rIns="0" bIns="0" anchor="ctr"/>
            <a:lstStyle/>
            <a:p>
              <a:pPr lvl="0" algn="ctr">
                <a:defRPr sz="1800"/>
              </a:pPr>
              <a:r>
                <a:rPr sz="1600" b="1" dirty="0">
                  <a:solidFill>
                    <a:srgbClr val="0433FF"/>
                  </a:solidFill>
                  <a:latin typeface="Helvetica"/>
                  <a:cs typeface="Helvetica"/>
                </a:rPr>
                <a:t>Heat </a:t>
              </a:r>
              <a:r>
                <a:rPr lang="en-US" sz="1600" b="1" dirty="0" smtClean="0">
                  <a:solidFill>
                    <a:srgbClr val="0433FF"/>
                  </a:solidFill>
                  <a:latin typeface="Helvetica"/>
                  <a:cs typeface="Helvetica"/>
                </a:rPr>
                <a:t>Convection</a:t>
              </a:r>
              <a:r>
                <a:rPr sz="1600" b="1" dirty="0" smtClean="0">
                  <a:solidFill>
                    <a:srgbClr val="0433FF"/>
                  </a:solidFill>
                  <a:latin typeface="Helvetica"/>
                  <a:cs typeface="Helvetica"/>
                </a:rPr>
                <a:t> </a:t>
              </a:r>
              <a:r>
                <a:rPr sz="1600" b="1" dirty="0">
                  <a:solidFill>
                    <a:srgbClr val="0433FF"/>
                  </a:solidFill>
                  <a:latin typeface="Helvetica"/>
                  <a:cs typeface="Helvetica"/>
                </a:rPr>
                <a:t/>
              </a:r>
              <a:br>
                <a:rPr sz="1600" b="1" dirty="0">
                  <a:solidFill>
                    <a:srgbClr val="0433FF"/>
                  </a:solidFill>
                  <a:latin typeface="Helvetica"/>
                  <a:cs typeface="Helvetica"/>
                </a:rPr>
              </a:br>
              <a:r>
                <a:rPr lang="en-US" sz="1600" b="1" dirty="0" smtClean="0">
                  <a:solidFill>
                    <a:srgbClr val="0433FF"/>
                  </a:solidFill>
                  <a:latin typeface="Helvetica"/>
                  <a:cs typeface="Helvetica"/>
                </a:rPr>
                <a:t>by Liquid Metal</a:t>
              </a:r>
              <a:endParaRPr sz="1600" b="1" dirty="0">
                <a:solidFill>
                  <a:srgbClr val="0433FF"/>
                </a:solidFill>
                <a:latin typeface="Helvetica"/>
                <a:cs typeface="Helvetica"/>
              </a:endParaRPr>
            </a:p>
          </p:txBody>
        </p:sp>
        <p:sp>
          <p:nvSpPr>
            <p:cNvPr id="8" name="Shape 33"/>
            <p:cNvSpPr/>
            <p:nvPr/>
          </p:nvSpPr>
          <p:spPr>
            <a:xfrm>
              <a:off x="9593511" y="115999"/>
              <a:ext cx="3192661" cy="365499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63500">
              <a:solidFill/>
              <a:miter lim="400000"/>
            </a:ln>
            <a:extLst>
              <a:ext uri="{C572A759-6A51-4108-AA02-DFA0A04FC94B}">
                <ma14:wrappingTextBoxFlag xmlns:ma14="http://schemas.microsoft.com/office/mac/drawingml/2011/main" xmlns="" val="1"/>
              </a:ext>
            </a:extLst>
          </p:spPr>
          <p:txBody>
            <a:bodyPr lIns="0" tIns="0" rIns="0" bIns="0" anchor="ctr"/>
            <a:lstStyle>
              <a:lvl1pPr>
                <a:defRPr sz="2400" b="1">
                  <a:solidFill>
                    <a:srgbClr val="0433FF"/>
                  </a:solidFill>
                  <a:latin typeface="Helvetica"/>
                  <a:ea typeface="Helvetica"/>
                  <a:cs typeface="Helvetica"/>
                  <a:sym typeface="Helvetica"/>
                </a:defRPr>
              </a:lvl1pPr>
            </a:lstStyle>
            <a:p>
              <a:pPr lvl="0" algn="ctr">
                <a:defRPr sz="1800" b="0">
                  <a:solidFill>
                    <a:srgbClr val="000000"/>
                  </a:solidFill>
                </a:defRPr>
              </a:pPr>
              <a:r>
                <a:rPr sz="1600" b="1" dirty="0">
                  <a:solidFill>
                    <a:srgbClr val="0433FF"/>
                  </a:solidFill>
                </a:rPr>
                <a:t>Evaporative and Radiative Cooling</a:t>
              </a:r>
            </a:p>
          </p:txBody>
        </p:sp>
      </p:grpSp>
    </p:spTree>
    <p:extLst>
      <p:ext uri="{BB962C8B-B14F-4D97-AF65-F5344CB8AC3E}">
        <p14:creationId xmlns:p14="http://schemas.microsoft.com/office/powerpoint/2010/main" val="3845353229"/>
      </p:ext>
    </p:extLst>
  </p:cSld>
  <p:clrMapOvr>
    <a:masterClrMapping/>
  </p:clrMapOvr>
  <mc:AlternateContent xmlns:mc="http://schemas.openxmlformats.org/markup-compatibility/2006" xmlns:p14="http://schemas.microsoft.com/office/powerpoint/2010/main">
    <mc:Choice Requires="p14">
      <p:transition spd="slow" p14:dur="2000" advTm="73419"/>
    </mc:Choice>
    <mc:Fallback xmlns="">
      <p:transition spd="slow" advTm="73419"/>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9" y="30480"/>
            <a:ext cx="9142413" cy="684610"/>
          </a:xfrm>
        </p:spPr>
        <p:txBody>
          <a:bodyPr>
            <a:noAutofit/>
          </a:bodyPr>
          <a:lstStyle/>
          <a:p>
            <a:r>
              <a:rPr lang="en-US" altLang="en-US" sz="2800" dirty="0" smtClean="0"/>
              <a:t>An DEMO-relevant concept provides guidance for relevant technologies in NSTX-U</a:t>
            </a:r>
          </a:p>
        </p:txBody>
      </p:sp>
      <p:sp>
        <p:nvSpPr>
          <p:cNvPr id="24579" name="Text Placeholder 2"/>
          <p:cNvSpPr>
            <a:spLocks noGrp="1"/>
          </p:cNvSpPr>
          <p:nvPr>
            <p:ph type="body" sz="half" idx="1"/>
          </p:nvPr>
        </p:nvSpPr>
        <p:spPr>
          <a:xfrm>
            <a:off x="152405" y="914400"/>
            <a:ext cx="5333999" cy="3886200"/>
          </a:xfrm>
        </p:spPr>
        <p:txBody>
          <a:bodyPr>
            <a:normAutofit fontScale="77500" lnSpcReduction="20000"/>
          </a:bodyPr>
          <a:lstStyle/>
          <a:p>
            <a:r>
              <a:rPr lang="en-US" altLang="en-US" dirty="0" smtClean="0"/>
              <a:t>Stability achieved by porous substrate</a:t>
            </a:r>
          </a:p>
          <a:p>
            <a:endParaRPr lang="en-US" altLang="en-US" dirty="0"/>
          </a:p>
          <a:p>
            <a:r>
              <a:rPr lang="en-US" altLang="en-US" dirty="0" smtClean="0"/>
              <a:t>Closely connected primary coolant and liquid lithium reservoir/supply structure</a:t>
            </a:r>
          </a:p>
          <a:p>
            <a:pPr lvl="1"/>
            <a:r>
              <a:rPr lang="en-US" altLang="en-US" dirty="0" smtClean="0"/>
              <a:t>Temperature controls evaporation and condensation</a:t>
            </a:r>
          </a:p>
          <a:p>
            <a:pPr lvl="1"/>
            <a:r>
              <a:rPr lang="en-US" altLang="en-US" dirty="0" smtClean="0"/>
              <a:t>Temperature controls hydrogen retention</a:t>
            </a:r>
          </a:p>
          <a:p>
            <a:endParaRPr lang="en-US" altLang="en-US" dirty="0" smtClean="0"/>
          </a:p>
          <a:p>
            <a:r>
              <a:rPr lang="en-US" altLang="en-US" dirty="0" smtClean="0"/>
              <a:t>Continuous flow to/from the surface to flush </a:t>
            </a:r>
            <a:r>
              <a:rPr lang="en-US" altLang="en-US" dirty="0" err="1" smtClean="0"/>
              <a:t>gettered</a:t>
            </a:r>
            <a:r>
              <a:rPr lang="en-US" altLang="en-US" dirty="0" smtClean="0"/>
              <a:t> material and maintain wetted surfaces (substrate protection)</a:t>
            </a:r>
          </a:p>
        </p:txBody>
      </p:sp>
      <p:pic>
        <p:nvPicPr>
          <p:cNvPr id="2458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34892" y="742951"/>
            <a:ext cx="3256708" cy="209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4438" y="2897104"/>
            <a:ext cx="2960962" cy="1960655"/>
          </a:xfrm>
          <a:prstGeom prst="rect">
            <a:avLst/>
          </a:prstGeom>
          <a:solidFill>
            <a:schemeClr val="bg1"/>
          </a:solidFill>
          <a:ln>
            <a:noFill/>
          </a:ln>
          <a:extLst/>
        </p:spPr>
      </p:pic>
      <p:sp>
        <p:nvSpPr>
          <p:cNvPr id="10" name="TextBox 9"/>
          <p:cNvSpPr txBox="1"/>
          <p:nvPr/>
        </p:nvSpPr>
        <p:spPr>
          <a:xfrm>
            <a:off x="0" y="4552959"/>
            <a:ext cx="5486400" cy="307777"/>
          </a:xfrm>
          <a:prstGeom prst="rect">
            <a:avLst/>
          </a:prstGeom>
          <a:noFill/>
        </p:spPr>
        <p:txBody>
          <a:bodyPr wrap="square" rtlCol="0">
            <a:spAutoFit/>
          </a:bodyPr>
          <a:lstStyle/>
          <a:p>
            <a:r>
              <a:rPr lang="en-US" sz="1400" dirty="0" err="1" smtClean="0">
                <a:solidFill>
                  <a:schemeClr val="accent1"/>
                </a:solidFill>
              </a:rPr>
              <a:t>Jaworski</a:t>
            </a:r>
            <a:r>
              <a:rPr lang="en-US" sz="1400" dirty="0" smtClean="0">
                <a:solidFill>
                  <a:schemeClr val="accent1"/>
                </a:solidFill>
              </a:rPr>
              <a:t>, et al., </a:t>
            </a:r>
            <a:r>
              <a:rPr lang="en-US" sz="1400" i="1" dirty="0" smtClean="0">
                <a:solidFill>
                  <a:schemeClr val="accent1"/>
                </a:solidFill>
              </a:rPr>
              <a:t>Plasma Phys. Control. Fusion</a:t>
            </a:r>
            <a:r>
              <a:rPr lang="en-US" sz="1400" dirty="0" smtClean="0">
                <a:solidFill>
                  <a:schemeClr val="accent1"/>
                </a:solidFill>
              </a:rPr>
              <a:t> </a:t>
            </a:r>
            <a:r>
              <a:rPr lang="en-US" sz="1400" b="1" dirty="0" smtClean="0">
                <a:solidFill>
                  <a:schemeClr val="accent1"/>
                </a:solidFill>
              </a:rPr>
              <a:t>55</a:t>
            </a:r>
            <a:r>
              <a:rPr lang="en-US" sz="1400" dirty="0" smtClean="0">
                <a:solidFill>
                  <a:schemeClr val="accent1"/>
                </a:solidFill>
              </a:rPr>
              <a:t> (2013) 124040. </a:t>
            </a:r>
            <a:endParaRPr lang="en-US" sz="1400" dirty="0">
              <a:solidFill>
                <a:schemeClr val="accent1"/>
              </a:solidFill>
            </a:endParaRPr>
          </a:p>
        </p:txBody>
      </p:sp>
    </p:spTree>
    <p:extLst>
      <p:ext uri="{BB962C8B-B14F-4D97-AF65-F5344CB8AC3E}">
        <p14:creationId xmlns:p14="http://schemas.microsoft.com/office/powerpoint/2010/main" val="3238488071"/>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3734" y="742956"/>
            <a:ext cx="1884021" cy="2701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36711" y="800102"/>
            <a:ext cx="5906899" cy="1830081"/>
          </a:xfrm>
        </p:spPr>
        <p:txBody>
          <a:bodyPr>
            <a:normAutofit fontScale="85000" lnSpcReduction="20000"/>
          </a:bodyPr>
          <a:lstStyle/>
          <a:p>
            <a:r>
              <a:rPr lang="en-US" sz="2200" dirty="0" smtClean="0">
                <a:solidFill>
                  <a:srgbClr val="FF0000"/>
                </a:solidFill>
              </a:rPr>
              <a:t>Li vapor </a:t>
            </a:r>
            <a:r>
              <a:rPr lang="en-US" sz="2200" dirty="0" err="1" smtClean="0">
                <a:solidFill>
                  <a:srgbClr val="FF0000"/>
                </a:solidFill>
              </a:rPr>
              <a:t>divertor</a:t>
            </a:r>
            <a:r>
              <a:rPr lang="en-US" sz="2200" dirty="0" smtClean="0">
                <a:solidFill>
                  <a:srgbClr val="FF0000"/>
                </a:solidFill>
              </a:rPr>
              <a:t> target is constrained</a:t>
            </a:r>
            <a:br>
              <a:rPr lang="en-US" sz="2200" dirty="0" smtClean="0">
                <a:solidFill>
                  <a:srgbClr val="FF0000"/>
                </a:solidFill>
              </a:rPr>
            </a:br>
            <a:r>
              <a:rPr lang="en-US" sz="2200" dirty="0" smtClean="0">
                <a:solidFill>
                  <a:srgbClr val="FF0000"/>
                </a:solidFill>
              </a:rPr>
              <a:t>in space by differential pumping</a:t>
            </a:r>
          </a:p>
          <a:p>
            <a:pPr lvl="1"/>
            <a:r>
              <a:rPr lang="en-US" sz="2000" dirty="0" smtClean="0"/>
              <a:t>Bottom chamber reaches equilibrium</a:t>
            </a:r>
            <a:br>
              <a:rPr lang="en-US" sz="2000" dirty="0" smtClean="0"/>
            </a:br>
            <a:r>
              <a:rPr lang="en-US" sz="2000" dirty="0" smtClean="0"/>
              <a:t>density of ~ 10</a:t>
            </a:r>
            <a:r>
              <a:rPr lang="en-US" sz="2000" baseline="30000" dirty="0" smtClean="0"/>
              <a:t>22</a:t>
            </a:r>
            <a:r>
              <a:rPr lang="en-US" sz="2000" dirty="0" smtClean="0"/>
              <a:t>/m</a:t>
            </a:r>
            <a:r>
              <a:rPr lang="en-US" sz="2000" baseline="30000" dirty="0" smtClean="0"/>
              <a:t>3 </a:t>
            </a:r>
            <a:r>
              <a:rPr lang="en-US" sz="2000" dirty="0" smtClean="0"/>
              <a:t>@ 750 C</a:t>
            </a:r>
          </a:p>
          <a:p>
            <a:pPr lvl="1"/>
            <a:r>
              <a:rPr lang="en-US" sz="2000" dirty="0" smtClean="0"/>
              <a:t>Upper chambers pump by condensation,</a:t>
            </a:r>
            <a:br>
              <a:rPr lang="en-US" sz="2000" dirty="0" smtClean="0"/>
            </a:br>
            <a:r>
              <a:rPr lang="en-US" sz="2000" dirty="0" smtClean="0"/>
              <a:t>at much lower temperature</a:t>
            </a:r>
          </a:p>
          <a:p>
            <a:r>
              <a:rPr lang="en-US" sz="2200" dirty="0" smtClean="0">
                <a:solidFill>
                  <a:srgbClr val="FF0000"/>
                </a:solidFill>
              </a:rPr>
              <a:t>Plasma energy is dissipated in bottom box </a:t>
            </a:r>
          </a:p>
          <a:p>
            <a:endParaRPr lang="en-US" dirty="0" smtClean="0">
              <a:solidFill>
                <a:srgbClr val="FF0000"/>
              </a:solidFill>
            </a:endParaRPr>
          </a:p>
          <a:p>
            <a:endParaRPr lang="en-US" dirty="0" smtClean="0">
              <a:solidFill>
                <a:srgbClr val="FF0000"/>
              </a:solidFill>
            </a:endParaRPr>
          </a:p>
        </p:txBody>
      </p:sp>
      <p:sp>
        <p:nvSpPr>
          <p:cNvPr id="3" name="Title 2"/>
          <p:cNvSpPr>
            <a:spLocks noGrp="1"/>
          </p:cNvSpPr>
          <p:nvPr>
            <p:ph type="title"/>
          </p:nvPr>
        </p:nvSpPr>
        <p:spPr/>
        <p:txBody>
          <a:bodyPr/>
          <a:lstStyle/>
          <a:p>
            <a:r>
              <a:rPr lang="en-US" dirty="0" smtClean="0">
                <a:solidFill>
                  <a:srgbClr val="92D050"/>
                </a:solidFill>
              </a:rPr>
              <a:t>Li Vapor Box (LVB) </a:t>
            </a:r>
            <a:r>
              <a:rPr lang="en-US" dirty="0" err="1" smtClean="0">
                <a:solidFill>
                  <a:srgbClr val="92D050"/>
                </a:solidFill>
              </a:rPr>
              <a:t>Divertor</a:t>
            </a:r>
            <a:endParaRPr lang="en-US" dirty="0">
              <a:solidFill>
                <a:srgbClr val="92D050"/>
              </a:solidFill>
            </a:endParaRPr>
          </a:p>
        </p:txBody>
      </p:sp>
      <p:sp>
        <p:nvSpPr>
          <p:cNvPr id="7" name="TextBox 6"/>
          <p:cNvSpPr txBox="1"/>
          <p:nvPr/>
        </p:nvSpPr>
        <p:spPr>
          <a:xfrm>
            <a:off x="6783729" y="4653350"/>
            <a:ext cx="2362200" cy="369332"/>
          </a:xfrm>
          <a:prstGeom prst="rect">
            <a:avLst/>
          </a:prstGeom>
          <a:noFill/>
        </p:spPr>
        <p:txBody>
          <a:bodyPr wrap="square" rtlCol="0">
            <a:spAutoFit/>
          </a:bodyPr>
          <a:lstStyle/>
          <a:p>
            <a:r>
              <a:rPr lang="en-US" dirty="0" err="1" smtClean="0"/>
              <a:t>Goldston</a:t>
            </a:r>
            <a:r>
              <a:rPr lang="en-US" dirty="0" smtClean="0"/>
              <a:t>, ISLA 2015</a:t>
            </a:r>
            <a:endParaRPr lang="en-US" dirty="0"/>
          </a:p>
        </p:txBody>
      </p:sp>
      <p:pic>
        <p:nvPicPr>
          <p:cNvPr id="8" name="Picture 7"/>
          <p:cNvPicPr>
            <a:picLocks noChangeAspect="1"/>
          </p:cNvPicPr>
          <p:nvPr/>
        </p:nvPicPr>
        <p:blipFill>
          <a:blip r:embed="rId3"/>
          <a:stretch>
            <a:fillRect/>
          </a:stretch>
        </p:blipFill>
        <p:spPr>
          <a:xfrm>
            <a:off x="5105400" y="4171950"/>
            <a:ext cx="3962400" cy="427978"/>
          </a:xfrm>
          <a:prstGeom prst="rect">
            <a:avLst/>
          </a:prstGeom>
        </p:spPr>
      </p:pic>
      <p:pic>
        <p:nvPicPr>
          <p:cNvPr id="9" name="Picture 8"/>
          <p:cNvPicPr>
            <a:picLocks noChangeAspect="1"/>
          </p:cNvPicPr>
          <p:nvPr/>
        </p:nvPicPr>
        <p:blipFill>
          <a:blip r:embed="rId4"/>
          <a:stretch>
            <a:fillRect/>
          </a:stretch>
        </p:blipFill>
        <p:spPr>
          <a:xfrm>
            <a:off x="0" y="2630181"/>
            <a:ext cx="6172200" cy="2297284"/>
          </a:xfrm>
          <a:prstGeom prst="rect">
            <a:avLst/>
          </a:prstGeom>
        </p:spPr>
      </p:pic>
      <p:cxnSp>
        <p:nvCxnSpPr>
          <p:cNvPr id="11" name="Straight Arrow Connector 10"/>
          <p:cNvCxnSpPr/>
          <p:nvPr/>
        </p:nvCxnSpPr>
        <p:spPr>
          <a:xfrm flipH="1" flipV="1">
            <a:off x="2667000" y="4000500"/>
            <a:ext cx="2362200" cy="28575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36257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err="1" smtClean="0"/>
              <a:t>WallDYN</a:t>
            </a:r>
            <a:r>
              <a:rPr lang="en-US" sz="3200" dirty="0" smtClean="0"/>
              <a:t>: An integrated global model for mixed material migration</a:t>
            </a:r>
            <a:endParaRPr lang="en-US" sz="3200" dirty="0"/>
          </a:p>
        </p:txBody>
      </p:sp>
      <p:sp>
        <p:nvSpPr>
          <p:cNvPr id="4" name="Rectangle 3"/>
          <p:cNvSpPr/>
          <p:nvPr/>
        </p:nvSpPr>
        <p:spPr>
          <a:xfrm>
            <a:off x="703110" y="3828278"/>
            <a:ext cx="7640799" cy="1046319"/>
          </a:xfrm>
          <a:prstGeom prst="rect">
            <a:avLst/>
          </a:prstGeom>
          <a:solidFill>
            <a:schemeClr val="accent5">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4711677" y="797393"/>
            <a:ext cx="4372849" cy="2974511"/>
          </a:xfrm>
          <a:prstGeom prst="rect">
            <a:avLst/>
          </a:prstGeom>
          <a:solidFill>
            <a:schemeClr val="accent3">
              <a:lumMod val="20000"/>
              <a:lumOff val="80000"/>
            </a:schemeClr>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35495" y="797393"/>
            <a:ext cx="4372849" cy="2974511"/>
          </a:xfrm>
          <a:prstGeom prst="rect">
            <a:avLst/>
          </a:prstGeom>
          <a:solidFill>
            <a:schemeClr val="accent6">
              <a:lumMod val="20000"/>
              <a:lumOff val="80000"/>
            </a:schemeClr>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419100" y="865001"/>
            <a:ext cx="3429000" cy="523220"/>
          </a:xfrm>
          <a:prstGeom prst="rect">
            <a:avLst/>
          </a:prstGeom>
          <a:noFill/>
          <a:ln w="38100">
            <a:solidFill>
              <a:schemeClr val="accent6"/>
            </a:solidFill>
          </a:ln>
        </p:spPr>
        <p:txBody>
          <a:bodyPr wrap="square" rtlCol="0">
            <a:spAutoFit/>
          </a:bodyPr>
          <a:lstStyle/>
          <a:p>
            <a:pPr algn="ctr"/>
            <a:r>
              <a:rPr lang="en-US" sz="2800" dirty="0" smtClean="0">
                <a:solidFill>
                  <a:prstClr val="black"/>
                </a:solidFill>
              </a:rPr>
              <a:t>Plasma Model</a:t>
            </a:r>
            <a:endParaRPr lang="en-US" sz="2800" dirty="0">
              <a:solidFill>
                <a:prstClr val="black"/>
              </a:solidFill>
            </a:endParaRPr>
          </a:p>
        </p:txBody>
      </p:sp>
      <p:sp>
        <p:nvSpPr>
          <p:cNvPr id="8" name="TextBox 7"/>
          <p:cNvSpPr txBox="1"/>
          <p:nvPr/>
        </p:nvSpPr>
        <p:spPr>
          <a:xfrm>
            <a:off x="5262854" y="863811"/>
            <a:ext cx="3429000" cy="523220"/>
          </a:xfrm>
          <a:prstGeom prst="rect">
            <a:avLst/>
          </a:prstGeom>
          <a:noFill/>
          <a:ln w="38100">
            <a:solidFill>
              <a:schemeClr val="accent3"/>
            </a:solidFill>
          </a:ln>
        </p:spPr>
        <p:txBody>
          <a:bodyPr wrap="square" rtlCol="0">
            <a:spAutoFit/>
          </a:bodyPr>
          <a:lstStyle/>
          <a:p>
            <a:pPr algn="ctr"/>
            <a:r>
              <a:rPr lang="en-US" sz="2800" dirty="0" smtClean="0">
                <a:solidFill>
                  <a:prstClr val="black"/>
                </a:solidFill>
              </a:rPr>
              <a:t>Surface Model</a:t>
            </a:r>
            <a:endParaRPr lang="en-US" sz="2800" dirty="0">
              <a:solidFill>
                <a:prstClr val="black"/>
              </a:solidFill>
            </a:endParaRPr>
          </a:p>
        </p:txBody>
      </p:sp>
      <p:sp>
        <p:nvSpPr>
          <p:cNvPr id="9" name="TextBox 8"/>
          <p:cNvSpPr txBox="1"/>
          <p:nvPr/>
        </p:nvSpPr>
        <p:spPr>
          <a:xfrm>
            <a:off x="217714" y="1373728"/>
            <a:ext cx="1600200" cy="276999"/>
          </a:xfrm>
          <a:prstGeom prst="rect">
            <a:avLst/>
          </a:prstGeom>
          <a:noFill/>
          <a:ln>
            <a:solidFill>
              <a:schemeClr val="tx1"/>
            </a:solidFill>
          </a:ln>
        </p:spPr>
        <p:txBody>
          <a:bodyPr wrap="square" rtlCol="0">
            <a:spAutoFit/>
          </a:bodyPr>
          <a:lstStyle/>
          <a:p>
            <a:pPr algn="ctr"/>
            <a:r>
              <a:rPr lang="en-US" sz="1200" dirty="0" smtClean="0">
                <a:solidFill>
                  <a:prstClr val="black"/>
                </a:solidFill>
              </a:rPr>
              <a:t>Experimental Data</a:t>
            </a:r>
            <a:endParaRPr lang="en-US" sz="1200" dirty="0">
              <a:solidFill>
                <a:prstClr val="black"/>
              </a:solidFill>
            </a:endParaRPr>
          </a:p>
        </p:txBody>
      </p:sp>
      <p:sp>
        <p:nvSpPr>
          <p:cNvPr id="10" name="TextBox 9"/>
          <p:cNvSpPr txBox="1"/>
          <p:nvPr/>
        </p:nvSpPr>
        <p:spPr>
          <a:xfrm>
            <a:off x="1894114" y="1373761"/>
            <a:ext cx="1752600" cy="276999"/>
          </a:xfrm>
          <a:prstGeom prst="rect">
            <a:avLst/>
          </a:prstGeom>
          <a:noFill/>
          <a:ln>
            <a:solidFill>
              <a:schemeClr val="tx1"/>
            </a:solidFill>
          </a:ln>
        </p:spPr>
        <p:txBody>
          <a:bodyPr wrap="square" rtlCol="0">
            <a:spAutoFit/>
          </a:bodyPr>
          <a:lstStyle/>
          <a:p>
            <a:pPr algn="ctr"/>
            <a:r>
              <a:rPr lang="en-US" sz="1200" dirty="0" smtClean="0">
                <a:solidFill>
                  <a:prstClr val="black"/>
                </a:solidFill>
              </a:rPr>
              <a:t>Plasma Assumptions</a:t>
            </a:r>
            <a:endParaRPr lang="en-US" sz="1200" dirty="0">
              <a:solidFill>
                <a:prstClr val="black"/>
              </a:solidFill>
            </a:endParaRPr>
          </a:p>
        </p:txBody>
      </p:sp>
      <p:sp>
        <p:nvSpPr>
          <p:cNvPr id="11" name="TextBox 10"/>
          <p:cNvSpPr txBox="1"/>
          <p:nvPr/>
        </p:nvSpPr>
        <p:spPr>
          <a:xfrm>
            <a:off x="1462775" y="1914623"/>
            <a:ext cx="2385333" cy="338554"/>
          </a:xfrm>
          <a:prstGeom prst="rect">
            <a:avLst/>
          </a:prstGeom>
          <a:noFill/>
          <a:ln>
            <a:solidFill>
              <a:schemeClr val="tx1"/>
            </a:solidFill>
          </a:ln>
        </p:spPr>
        <p:txBody>
          <a:bodyPr wrap="square" rtlCol="0">
            <a:spAutoFit/>
          </a:bodyPr>
          <a:lstStyle/>
          <a:p>
            <a:pPr algn="ctr"/>
            <a:r>
              <a:rPr lang="en-US" sz="1600" dirty="0" smtClean="0">
                <a:solidFill>
                  <a:prstClr val="black"/>
                </a:solidFill>
              </a:rPr>
              <a:t>Plasma Reconstruction</a:t>
            </a:r>
            <a:endParaRPr lang="en-US" sz="1600" dirty="0">
              <a:solidFill>
                <a:prstClr val="black"/>
              </a:solidFill>
            </a:endParaRPr>
          </a:p>
        </p:txBody>
      </p:sp>
      <p:sp>
        <p:nvSpPr>
          <p:cNvPr id="12" name="TextBox 11"/>
          <p:cNvSpPr txBox="1"/>
          <p:nvPr/>
        </p:nvSpPr>
        <p:spPr>
          <a:xfrm>
            <a:off x="2971800" y="2686054"/>
            <a:ext cx="990600" cy="461665"/>
          </a:xfrm>
          <a:prstGeom prst="rect">
            <a:avLst/>
          </a:prstGeom>
          <a:noFill/>
          <a:ln>
            <a:solidFill>
              <a:schemeClr val="tx1"/>
            </a:solidFill>
          </a:ln>
        </p:spPr>
        <p:txBody>
          <a:bodyPr wrap="square" rtlCol="0">
            <a:spAutoFit/>
          </a:bodyPr>
          <a:lstStyle/>
          <a:p>
            <a:pPr algn="ctr"/>
            <a:r>
              <a:rPr lang="en-US" sz="1200" dirty="0" smtClean="0">
                <a:solidFill>
                  <a:prstClr val="black"/>
                </a:solidFill>
              </a:rPr>
              <a:t>Hydrogenic Fluxes</a:t>
            </a:r>
            <a:endParaRPr lang="en-US" sz="1200" dirty="0">
              <a:solidFill>
                <a:prstClr val="black"/>
              </a:solidFill>
            </a:endParaRPr>
          </a:p>
        </p:txBody>
      </p:sp>
      <p:sp>
        <p:nvSpPr>
          <p:cNvPr id="13" name="TextBox 12"/>
          <p:cNvSpPr txBox="1"/>
          <p:nvPr/>
        </p:nvSpPr>
        <p:spPr>
          <a:xfrm>
            <a:off x="959680" y="2502608"/>
            <a:ext cx="1856731" cy="1046440"/>
          </a:xfrm>
          <a:prstGeom prst="rect">
            <a:avLst/>
          </a:prstGeom>
          <a:noFill/>
          <a:ln>
            <a:solidFill>
              <a:schemeClr val="tx1"/>
            </a:solidFill>
          </a:ln>
        </p:spPr>
        <p:txBody>
          <a:bodyPr wrap="square" rtlCol="0">
            <a:spAutoFit/>
          </a:bodyPr>
          <a:lstStyle/>
          <a:p>
            <a:pPr algn="ctr"/>
            <a:r>
              <a:rPr lang="en-US" sz="1600" dirty="0" smtClean="0">
                <a:solidFill>
                  <a:prstClr val="black"/>
                </a:solidFill>
              </a:rPr>
              <a:t>Impurity Transport Probability Calculations</a:t>
            </a:r>
          </a:p>
          <a:p>
            <a:pPr algn="ctr"/>
            <a:r>
              <a:rPr lang="en-US" sz="1400" dirty="0" smtClean="0">
                <a:solidFill>
                  <a:prstClr val="black"/>
                </a:solidFill>
              </a:rPr>
              <a:t>(charge-resolved)</a:t>
            </a:r>
            <a:endParaRPr lang="en-US" sz="1400" dirty="0">
              <a:solidFill>
                <a:prstClr val="black"/>
              </a:solidFill>
            </a:endParaRPr>
          </a:p>
        </p:txBody>
      </p:sp>
      <p:sp>
        <p:nvSpPr>
          <p:cNvPr id="14" name="TextBox 13"/>
          <p:cNvSpPr txBox="1"/>
          <p:nvPr/>
        </p:nvSpPr>
        <p:spPr>
          <a:xfrm>
            <a:off x="2133600" y="3925745"/>
            <a:ext cx="4800600" cy="523220"/>
          </a:xfrm>
          <a:prstGeom prst="rect">
            <a:avLst/>
          </a:prstGeom>
          <a:noFill/>
          <a:ln>
            <a:solidFill>
              <a:schemeClr val="tx1"/>
            </a:solidFill>
          </a:ln>
        </p:spPr>
        <p:txBody>
          <a:bodyPr wrap="square" rtlCol="0">
            <a:spAutoFit/>
          </a:bodyPr>
          <a:lstStyle/>
          <a:p>
            <a:pPr algn="ctr"/>
            <a:r>
              <a:rPr lang="en-US" sz="1400" dirty="0" smtClean="0">
                <a:solidFill>
                  <a:prstClr val="black"/>
                </a:solidFill>
              </a:rPr>
              <a:t>Coupled system of differential-algebraic equations for erosion fluxes and surface areal densities</a:t>
            </a:r>
            <a:endParaRPr lang="en-US" sz="1400" dirty="0">
              <a:solidFill>
                <a:prstClr val="black"/>
              </a:solidFill>
            </a:endParaRPr>
          </a:p>
        </p:txBody>
      </p:sp>
      <p:sp>
        <p:nvSpPr>
          <p:cNvPr id="15" name="TextBox 14"/>
          <p:cNvSpPr txBox="1"/>
          <p:nvPr/>
        </p:nvSpPr>
        <p:spPr>
          <a:xfrm>
            <a:off x="3695700" y="4569080"/>
            <a:ext cx="1752600" cy="307777"/>
          </a:xfrm>
          <a:prstGeom prst="rect">
            <a:avLst/>
          </a:prstGeom>
          <a:noFill/>
          <a:ln>
            <a:solidFill>
              <a:schemeClr val="tx1"/>
            </a:solidFill>
          </a:ln>
        </p:spPr>
        <p:txBody>
          <a:bodyPr wrap="square" rtlCol="0">
            <a:spAutoFit/>
          </a:bodyPr>
          <a:lstStyle/>
          <a:p>
            <a:pPr algn="ctr"/>
            <a:r>
              <a:rPr lang="en-US" sz="1400" dirty="0" smtClean="0">
                <a:solidFill>
                  <a:prstClr val="black"/>
                </a:solidFill>
              </a:rPr>
              <a:t>Wall evolution</a:t>
            </a:r>
            <a:endParaRPr lang="en-US" sz="1400" dirty="0">
              <a:solidFill>
                <a:prstClr val="black"/>
              </a:solidFill>
            </a:endParaRPr>
          </a:p>
        </p:txBody>
      </p:sp>
      <p:sp>
        <p:nvSpPr>
          <p:cNvPr id="16" name="TextBox 15"/>
          <p:cNvSpPr txBox="1"/>
          <p:nvPr/>
        </p:nvSpPr>
        <p:spPr>
          <a:xfrm>
            <a:off x="4953000" y="2681539"/>
            <a:ext cx="990600" cy="461665"/>
          </a:xfrm>
          <a:prstGeom prst="rect">
            <a:avLst/>
          </a:prstGeom>
          <a:noFill/>
          <a:ln>
            <a:solidFill>
              <a:schemeClr val="tx1"/>
            </a:solidFill>
          </a:ln>
        </p:spPr>
        <p:txBody>
          <a:bodyPr wrap="square" rtlCol="0">
            <a:spAutoFit/>
          </a:bodyPr>
          <a:lstStyle/>
          <a:p>
            <a:pPr algn="ctr"/>
            <a:r>
              <a:rPr lang="en-US" sz="1200" dirty="0" smtClean="0">
                <a:solidFill>
                  <a:prstClr val="black"/>
                </a:solidFill>
              </a:rPr>
              <a:t>Wall Initial Conditions</a:t>
            </a:r>
            <a:endParaRPr lang="en-US" sz="1200" dirty="0">
              <a:solidFill>
                <a:prstClr val="black"/>
              </a:solidFill>
            </a:endParaRPr>
          </a:p>
        </p:txBody>
      </p:sp>
      <p:sp>
        <p:nvSpPr>
          <p:cNvPr id="17" name="TextBox 16"/>
          <p:cNvSpPr txBox="1"/>
          <p:nvPr/>
        </p:nvSpPr>
        <p:spPr>
          <a:xfrm rot="19372100">
            <a:off x="-108934" y="1970391"/>
            <a:ext cx="1567597" cy="307777"/>
          </a:xfrm>
          <a:prstGeom prst="rect">
            <a:avLst/>
          </a:prstGeom>
          <a:noFill/>
          <a:ln>
            <a:noFill/>
          </a:ln>
        </p:spPr>
        <p:txBody>
          <a:bodyPr wrap="square" rtlCol="0">
            <a:spAutoFit/>
          </a:bodyPr>
          <a:lstStyle/>
          <a:p>
            <a:pPr algn="ctr"/>
            <a:r>
              <a:rPr lang="en-US" sz="1400" dirty="0" smtClean="0">
                <a:solidFill>
                  <a:prstClr val="black"/>
                </a:solidFill>
              </a:rPr>
              <a:t>OSM-EIRENE</a:t>
            </a:r>
            <a:endParaRPr lang="en-US" sz="1200" dirty="0">
              <a:solidFill>
                <a:prstClr val="black"/>
              </a:solidFill>
            </a:endParaRPr>
          </a:p>
        </p:txBody>
      </p:sp>
      <p:sp>
        <p:nvSpPr>
          <p:cNvPr id="18" name="TextBox 17"/>
          <p:cNvSpPr txBox="1"/>
          <p:nvPr/>
        </p:nvSpPr>
        <p:spPr>
          <a:xfrm rot="19372100">
            <a:off x="-63902" y="2763398"/>
            <a:ext cx="1191986" cy="307777"/>
          </a:xfrm>
          <a:prstGeom prst="rect">
            <a:avLst/>
          </a:prstGeom>
          <a:noFill/>
          <a:ln>
            <a:noFill/>
          </a:ln>
        </p:spPr>
        <p:txBody>
          <a:bodyPr wrap="square" rtlCol="0">
            <a:spAutoFit/>
          </a:bodyPr>
          <a:lstStyle/>
          <a:p>
            <a:pPr algn="ctr"/>
            <a:r>
              <a:rPr lang="en-US" sz="1400" dirty="0" smtClean="0">
                <a:solidFill>
                  <a:prstClr val="black"/>
                </a:solidFill>
              </a:rPr>
              <a:t>DIVIMP</a:t>
            </a:r>
          </a:p>
        </p:txBody>
      </p:sp>
      <p:sp>
        <p:nvSpPr>
          <p:cNvPr id="19" name="TextBox 18"/>
          <p:cNvSpPr txBox="1"/>
          <p:nvPr/>
        </p:nvSpPr>
        <p:spPr>
          <a:xfrm rot="19372100">
            <a:off x="650843" y="4008669"/>
            <a:ext cx="1191986" cy="369332"/>
          </a:xfrm>
          <a:prstGeom prst="rect">
            <a:avLst/>
          </a:prstGeom>
          <a:noFill/>
          <a:ln>
            <a:noFill/>
          </a:ln>
        </p:spPr>
        <p:txBody>
          <a:bodyPr wrap="square" rtlCol="0">
            <a:spAutoFit/>
          </a:bodyPr>
          <a:lstStyle/>
          <a:p>
            <a:pPr algn="ctr"/>
            <a:r>
              <a:rPr lang="en-US" dirty="0" err="1" smtClean="0">
                <a:solidFill>
                  <a:prstClr val="black"/>
                </a:solidFill>
              </a:rPr>
              <a:t>WallDYN</a:t>
            </a:r>
            <a:endParaRPr lang="en-US" dirty="0">
              <a:solidFill>
                <a:prstClr val="black"/>
              </a:solidFill>
            </a:endParaRPr>
          </a:p>
        </p:txBody>
      </p:sp>
      <p:cxnSp>
        <p:nvCxnSpPr>
          <p:cNvPr id="20" name="Elbow Connector 19"/>
          <p:cNvCxnSpPr/>
          <p:nvPr/>
        </p:nvCxnSpPr>
        <p:spPr>
          <a:xfrm rot="16200000" flipH="1">
            <a:off x="1473789" y="1570462"/>
            <a:ext cx="333119" cy="355147"/>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10" idx="2"/>
            <a:endCxn id="11" idx="0"/>
          </p:cNvCxnSpPr>
          <p:nvPr/>
        </p:nvCxnSpPr>
        <p:spPr>
          <a:xfrm rot="5400000">
            <a:off x="2580997" y="1725205"/>
            <a:ext cx="263863" cy="114972"/>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p:cNvCxnSpPr>
            <a:endCxn id="12" idx="0"/>
          </p:cNvCxnSpPr>
          <p:nvPr/>
        </p:nvCxnSpPr>
        <p:spPr>
          <a:xfrm rot="16200000" flipH="1">
            <a:off x="2950649" y="2169602"/>
            <a:ext cx="517515" cy="515387"/>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p:nvPr/>
        </p:nvCxnSpPr>
        <p:spPr>
          <a:xfrm rot="16200000" flipH="1">
            <a:off x="2083001" y="3238333"/>
            <a:ext cx="615224" cy="759609"/>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endCxn id="13" idx="0"/>
          </p:cNvCxnSpPr>
          <p:nvPr/>
        </p:nvCxnSpPr>
        <p:spPr>
          <a:xfrm flipH="1">
            <a:off x="1888046" y="2168108"/>
            <a:ext cx="6070" cy="3345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3455720" y="3027784"/>
            <a:ext cx="11380" cy="89796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434978" y="3041275"/>
            <a:ext cx="13322" cy="8833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15" idx="0"/>
          </p:cNvCxnSpPr>
          <p:nvPr/>
        </p:nvCxnSpPr>
        <p:spPr>
          <a:xfrm flipH="1">
            <a:off x="4572000" y="4329363"/>
            <a:ext cx="887" cy="23971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953000" y="1377950"/>
            <a:ext cx="3390900" cy="276999"/>
          </a:xfrm>
          <a:prstGeom prst="rect">
            <a:avLst/>
          </a:prstGeom>
          <a:noFill/>
          <a:ln>
            <a:solidFill>
              <a:schemeClr val="tx1"/>
            </a:solidFill>
          </a:ln>
        </p:spPr>
        <p:txBody>
          <a:bodyPr wrap="square" rtlCol="0">
            <a:spAutoFit/>
          </a:bodyPr>
          <a:lstStyle/>
          <a:p>
            <a:pPr algn="ctr"/>
            <a:r>
              <a:rPr lang="en-US" sz="1200" dirty="0" smtClean="0">
                <a:solidFill>
                  <a:prstClr val="black"/>
                </a:solidFill>
              </a:rPr>
              <a:t>Mixed-Material Surface Binding Energies</a:t>
            </a:r>
            <a:endParaRPr lang="en-US" sz="1200" dirty="0">
              <a:solidFill>
                <a:prstClr val="black"/>
              </a:solidFill>
            </a:endParaRPr>
          </a:p>
        </p:txBody>
      </p:sp>
      <p:sp>
        <p:nvSpPr>
          <p:cNvPr id="29" name="TextBox 28"/>
          <p:cNvSpPr txBox="1"/>
          <p:nvPr/>
        </p:nvSpPr>
        <p:spPr>
          <a:xfrm>
            <a:off x="4839682" y="1820395"/>
            <a:ext cx="3237518" cy="769441"/>
          </a:xfrm>
          <a:prstGeom prst="rect">
            <a:avLst/>
          </a:prstGeom>
          <a:noFill/>
          <a:ln>
            <a:solidFill>
              <a:schemeClr val="tx1"/>
            </a:solidFill>
          </a:ln>
        </p:spPr>
        <p:txBody>
          <a:bodyPr wrap="square" rtlCol="0">
            <a:spAutoFit/>
          </a:bodyPr>
          <a:lstStyle/>
          <a:p>
            <a:pPr algn="ctr"/>
            <a:r>
              <a:rPr lang="en-US" sz="1600" dirty="0" smtClean="0">
                <a:solidFill>
                  <a:prstClr val="black"/>
                </a:solidFill>
              </a:rPr>
              <a:t>Physical Sputtering Calculations </a:t>
            </a:r>
            <a:r>
              <a:rPr lang="en-US" sz="1400" dirty="0" smtClean="0">
                <a:solidFill>
                  <a:prstClr val="black"/>
                </a:solidFill>
              </a:rPr>
              <a:t>(vary energy, projectile, target composition) </a:t>
            </a:r>
            <a:endParaRPr lang="en-US" sz="1400" dirty="0">
              <a:solidFill>
                <a:prstClr val="black"/>
              </a:solidFill>
            </a:endParaRPr>
          </a:p>
        </p:txBody>
      </p:sp>
      <p:sp>
        <p:nvSpPr>
          <p:cNvPr id="30" name="TextBox 29"/>
          <p:cNvSpPr txBox="1"/>
          <p:nvPr/>
        </p:nvSpPr>
        <p:spPr>
          <a:xfrm rot="2776941">
            <a:off x="8146561" y="1806276"/>
            <a:ext cx="874271" cy="523220"/>
          </a:xfrm>
          <a:prstGeom prst="rect">
            <a:avLst/>
          </a:prstGeom>
          <a:noFill/>
          <a:ln>
            <a:noFill/>
          </a:ln>
        </p:spPr>
        <p:txBody>
          <a:bodyPr wrap="square" rtlCol="0">
            <a:spAutoFit/>
          </a:bodyPr>
          <a:lstStyle/>
          <a:p>
            <a:pPr algn="ctr"/>
            <a:r>
              <a:rPr lang="en-US" sz="1400" dirty="0" smtClean="0">
                <a:solidFill>
                  <a:prstClr val="black"/>
                </a:solidFill>
              </a:rPr>
              <a:t>SDTRIM.SP </a:t>
            </a:r>
            <a:endParaRPr lang="en-US" sz="1400" dirty="0">
              <a:solidFill>
                <a:prstClr val="black"/>
              </a:solidFill>
            </a:endParaRPr>
          </a:p>
        </p:txBody>
      </p:sp>
      <p:sp>
        <p:nvSpPr>
          <p:cNvPr id="31" name="TextBox 30"/>
          <p:cNvSpPr txBox="1"/>
          <p:nvPr/>
        </p:nvSpPr>
        <p:spPr>
          <a:xfrm>
            <a:off x="7581900" y="2508415"/>
            <a:ext cx="1487596" cy="461665"/>
          </a:xfrm>
          <a:prstGeom prst="rect">
            <a:avLst/>
          </a:prstGeom>
          <a:noFill/>
          <a:ln>
            <a:solidFill>
              <a:schemeClr val="tx1"/>
            </a:solidFill>
          </a:ln>
        </p:spPr>
        <p:txBody>
          <a:bodyPr wrap="square" rtlCol="0">
            <a:spAutoFit/>
          </a:bodyPr>
          <a:lstStyle/>
          <a:p>
            <a:pPr algn="ctr"/>
            <a:r>
              <a:rPr lang="en-US" sz="1200" dirty="0" smtClean="0">
                <a:solidFill>
                  <a:prstClr val="black"/>
                </a:solidFill>
              </a:rPr>
              <a:t>Empirical chemical erosion formulae</a:t>
            </a:r>
            <a:endParaRPr lang="en-US" sz="1200" dirty="0">
              <a:solidFill>
                <a:prstClr val="black"/>
              </a:solidFill>
            </a:endParaRPr>
          </a:p>
        </p:txBody>
      </p:sp>
      <p:sp>
        <p:nvSpPr>
          <p:cNvPr id="32" name="TextBox 31"/>
          <p:cNvSpPr txBox="1"/>
          <p:nvPr/>
        </p:nvSpPr>
        <p:spPr>
          <a:xfrm>
            <a:off x="6210300" y="3041095"/>
            <a:ext cx="2133600" cy="461665"/>
          </a:xfrm>
          <a:prstGeom prst="rect">
            <a:avLst/>
          </a:prstGeom>
          <a:noFill/>
          <a:ln>
            <a:solidFill>
              <a:schemeClr val="tx1"/>
            </a:solidFill>
          </a:ln>
        </p:spPr>
        <p:txBody>
          <a:bodyPr wrap="square" rtlCol="0">
            <a:spAutoFit/>
          </a:bodyPr>
          <a:lstStyle/>
          <a:p>
            <a:pPr algn="ctr"/>
            <a:r>
              <a:rPr lang="en-US" sz="1200" dirty="0" smtClean="0">
                <a:solidFill>
                  <a:prstClr val="black"/>
                </a:solidFill>
              </a:rPr>
              <a:t>Continuous composition-dependent erosion yields</a:t>
            </a:r>
            <a:endParaRPr lang="en-US" sz="1200" dirty="0">
              <a:solidFill>
                <a:prstClr val="black"/>
              </a:solidFill>
            </a:endParaRPr>
          </a:p>
        </p:txBody>
      </p:sp>
      <p:cxnSp>
        <p:nvCxnSpPr>
          <p:cNvPr id="33" name="Elbow Connector 32"/>
          <p:cNvCxnSpPr/>
          <p:nvPr/>
        </p:nvCxnSpPr>
        <p:spPr>
          <a:xfrm rot="16200000" flipH="1">
            <a:off x="6432582" y="2539476"/>
            <a:ext cx="643620" cy="359619"/>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rot="5400000">
            <a:off x="6399522" y="3388632"/>
            <a:ext cx="537239" cy="534663"/>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31" idx="1"/>
            <a:endCxn id="32" idx="0"/>
          </p:cNvCxnSpPr>
          <p:nvPr/>
        </p:nvCxnSpPr>
        <p:spPr>
          <a:xfrm rot="10800000" flipV="1">
            <a:off x="7277100" y="2739247"/>
            <a:ext cx="304800" cy="301847"/>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endCxn id="29" idx="0"/>
          </p:cNvCxnSpPr>
          <p:nvPr/>
        </p:nvCxnSpPr>
        <p:spPr>
          <a:xfrm>
            <a:off x="6455169" y="1586864"/>
            <a:ext cx="3272" cy="23353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248400" y="4572004"/>
            <a:ext cx="1752600" cy="307777"/>
          </a:xfrm>
          <a:prstGeom prst="rect">
            <a:avLst/>
          </a:prstGeom>
          <a:noFill/>
          <a:ln>
            <a:solidFill>
              <a:schemeClr val="tx1"/>
            </a:solidFill>
          </a:ln>
        </p:spPr>
        <p:txBody>
          <a:bodyPr wrap="square" rtlCol="0">
            <a:spAutoFit/>
          </a:bodyPr>
          <a:lstStyle/>
          <a:p>
            <a:pPr algn="ctr"/>
            <a:r>
              <a:rPr lang="en-US" sz="1400" dirty="0" smtClean="0">
                <a:solidFill>
                  <a:prstClr val="black"/>
                </a:solidFill>
              </a:rPr>
              <a:t>Virtual diagnostics</a:t>
            </a:r>
            <a:endParaRPr lang="en-US" sz="1400" dirty="0">
              <a:solidFill>
                <a:prstClr val="black"/>
              </a:solidFill>
            </a:endParaRPr>
          </a:p>
        </p:txBody>
      </p:sp>
      <p:cxnSp>
        <p:nvCxnSpPr>
          <p:cNvPr id="38" name="Straight Arrow Connector 37"/>
          <p:cNvCxnSpPr>
            <a:endCxn id="37" idx="1"/>
          </p:cNvCxnSpPr>
          <p:nvPr/>
        </p:nvCxnSpPr>
        <p:spPr>
          <a:xfrm>
            <a:off x="5457340" y="4687420"/>
            <a:ext cx="791060" cy="3847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1371600" y="4574008"/>
            <a:ext cx="1676400" cy="307777"/>
          </a:xfrm>
          <a:prstGeom prst="rect">
            <a:avLst/>
          </a:prstGeom>
          <a:noFill/>
          <a:ln>
            <a:solidFill>
              <a:schemeClr val="tx1"/>
            </a:solidFill>
          </a:ln>
        </p:spPr>
        <p:txBody>
          <a:bodyPr wrap="square" rtlCol="0">
            <a:spAutoFit/>
          </a:bodyPr>
          <a:lstStyle/>
          <a:p>
            <a:pPr algn="ctr"/>
            <a:r>
              <a:rPr lang="en-US" sz="1400" dirty="0" smtClean="0">
                <a:solidFill>
                  <a:prstClr val="black"/>
                </a:solidFill>
              </a:rPr>
              <a:t>D co-deposition</a:t>
            </a:r>
            <a:endParaRPr lang="en-US" sz="1400" dirty="0">
              <a:solidFill>
                <a:prstClr val="black"/>
              </a:solidFill>
            </a:endParaRPr>
          </a:p>
        </p:txBody>
      </p:sp>
      <p:cxnSp>
        <p:nvCxnSpPr>
          <p:cNvPr id="40" name="Straight Arrow Connector 39"/>
          <p:cNvCxnSpPr/>
          <p:nvPr/>
        </p:nvCxnSpPr>
        <p:spPr>
          <a:xfrm flipH="1">
            <a:off x="3046650" y="4689419"/>
            <a:ext cx="658099"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3986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err="1" smtClean="0"/>
              <a:t>WallDYN</a:t>
            </a:r>
            <a:r>
              <a:rPr lang="en-US" sz="2800" dirty="0" smtClean="0"/>
              <a:t> parameterizes plasma impurity transport with DIVIMP 2D Monte Carlo code</a:t>
            </a:r>
            <a:endParaRPr lang="en-US" sz="2800" dirty="0"/>
          </a:p>
        </p:txBody>
      </p:sp>
      <p:sp>
        <p:nvSpPr>
          <p:cNvPr id="4" name="Content Placeholder 1"/>
          <p:cNvSpPr>
            <a:spLocks noGrp="1"/>
          </p:cNvSpPr>
          <p:nvPr>
            <p:ph idx="1"/>
          </p:nvPr>
        </p:nvSpPr>
        <p:spPr>
          <a:xfrm>
            <a:off x="114310" y="837309"/>
            <a:ext cx="5034501" cy="4096642"/>
          </a:xfrm>
        </p:spPr>
        <p:txBody>
          <a:bodyPr>
            <a:normAutofit fontScale="85000" lnSpcReduction="10000"/>
          </a:bodyPr>
          <a:lstStyle/>
          <a:p>
            <a:r>
              <a:rPr lang="en-US" sz="2000" dirty="0" smtClean="0"/>
              <a:t>20k neutrals launched from each wall bin</a:t>
            </a:r>
          </a:p>
          <a:p>
            <a:pPr lvl="1"/>
            <a:r>
              <a:rPr lang="en-US" sz="1600" dirty="0" smtClean="0"/>
              <a:t>Energy and angular distribution typical of sputtered particles</a:t>
            </a:r>
          </a:p>
          <a:p>
            <a:pPr lvl="1"/>
            <a:r>
              <a:rPr lang="en-US" sz="1600" dirty="0" smtClean="0"/>
              <a:t>Deposition location, charge state recorded</a:t>
            </a:r>
            <a:endParaRPr lang="en-US" sz="1600" dirty="0"/>
          </a:p>
          <a:p>
            <a:r>
              <a:rPr lang="en-US" sz="2000" dirty="0" smtClean="0"/>
              <a:t>R ≡ Fraction of eroded flux from “source” that ends up in a certain charge state at “destination”</a:t>
            </a:r>
          </a:p>
          <a:p>
            <a:r>
              <a:rPr lang="en-US" sz="2000" dirty="0" smtClean="0"/>
              <a:t>1 Algebraic equation for influx of each element &amp; charge state:</a:t>
            </a:r>
          </a:p>
          <a:p>
            <a:endParaRPr lang="en-US" sz="2000" dirty="0" smtClean="0"/>
          </a:p>
          <a:p>
            <a:endParaRPr lang="en-US" sz="2000" dirty="0"/>
          </a:p>
          <a:p>
            <a:r>
              <a:rPr lang="en-US" sz="2000" dirty="0" smtClean="0"/>
              <a:t>Assumptions:</a:t>
            </a:r>
          </a:p>
          <a:p>
            <a:pPr lvl="1"/>
            <a:r>
              <a:rPr lang="en-US" sz="1600" dirty="0" smtClean="0"/>
              <a:t>Impurity concentrations are low enough not to disturb plasma</a:t>
            </a:r>
            <a:r>
              <a:rPr lang="en-US" sz="1600" dirty="0"/>
              <a:t> </a:t>
            </a:r>
            <a:r>
              <a:rPr lang="en-US" sz="1600" dirty="0" smtClean="0"/>
              <a:t>(“trace impurity limit”)</a:t>
            </a:r>
          </a:p>
          <a:p>
            <a:pPr lvl="1"/>
            <a:r>
              <a:rPr lang="en-US" sz="1600" dirty="0" smtClean="0"/>
              <a:t>Plasma </a:t>
            </a:r>
            <a:r>
              <a:rPr lang="en-US" sz="1600" dirty="0"/>
              <a:t>t</a:t>
            </a:r>
            <a:r>
              <a:rPr lang="en-US" sz="1600" dirty="0" smtClean="0"/>
              <a:t>ransport timescale &lt;&lt; wall evolution timescale</a:t>
            </a:r>
          </a:p>
          <a:p>
            <a:pPr lvl="1"/>
            <a:r>
              <a:rPr lang="en-US" sz="1600" dirty="0" smtClean="0"/>
              <a:t>Plasma does not change in time</a:t>
            </a:r>
          </a:p>
        </p:txBody>
      </p:sp>
      <p:grpSp>
        <p:nvGrpSpPr>
          <p:cNvPr id="5" name="Group 4"/>
          <p:cNvGrpSpPr/>
          <p:nvPr/>
        </p:nvGrpSpPr>
        <p:grpSpPr>
          <a:xfrm>
            <a:off x="5486403" y="1522957"/>
            <a:ext cx="2867025" cy="2718074"/>
            <a:chOff x="4393349" y="-228600"/>
            <a:chExt cx="4722076" cy="5969000"/>
          </a:xfrm>
        </p:grpSpPr>
        <p:pic>
          <p:nvPicPr>
            <p:cNvPr id="6" name="Picture 5"/>
            <p:cNvPicPr>
              <a:picLocks noChangeAspect="1"/>
            </p:cNvPicPr>
            <p:nvPr/>
          </p:nvPicPr>
          <p:blipFill>
            <a:blip r:embed="rId2"/>
            <a:stretch>
              <a:fillRect/>
            </a:stretch>
          </p:blipFill>
          <p:spPr>
            <a:xfrm>
              <a:off x="4393349" y="3352800"/>
              <a:ext cx="4722076" cy="2387600"/>
            </a:xfrm>
            <a:prstGeom prst="rect">
              <a:avLst/>
            </a:prstGeom>
          </p:spPr>
        </p:pic>
        <p:pic>
          <p:nvPicPr>
            <p:cNvPr id="7" name="Picture 6"/>
            <p:cNvPicPr>
              <a:picLocks noChangeAspect="1"/>
            </p:cNvPicPr>
            <p:nvPr/>
          </p:nvPicPr>
          <p:blipFill>
            <a:blip r:embed="rId3"/>
            <a:stretch>
              <a:fillRect/>
            </a:stretch>
          </p:blipFill>
          <p:spPr>
            <a:xfrm>
              <a:off x="4393349" y="-228600"/>
              <a:ext cx="4722076" cy="3581400"/>
            </a:xfrm>
            <a:prstGeom prst="rect">
              <a:avLst/>
            </a:prstGeom>
          </p:spPr>
        </p:pic>
      </p:grpSp>
      <p:sp>
        <p:nvSpPr>
          <p:cNvPr id="8" name="Rectangle 7"/>
          <p:cNvSpPr/>
          <p:nvPr/>
        </p:nvSpPr>
        <p:spPr>
          <a:xfrm rot="2755276">
            <a:off x="7706434" y="3598342"/>
            <a:ext cx="302127" cy="9906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rot="8038776">
            <a:off x="5839879" y="3598341"/>
            <a:ext cx="302127" cy="990600"/>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reeform 9"/>
          <p:cNvSpPr/>
          <p:nvPr/>
        </p:nvSpPr>
        <p:spPr>
          <a:xfrm>
            <a:off x="5299576" y="1196524"/>
            <a:ext cx="3189639" cy="2046743"/>
          </a:xfrm>
          <a:custGeom>
            <a:avLst/>
            <a:gdLst>
              <a:gd name="connsiteX0" fmla="*/ 136643 w 3057097"/>
              <a:gd name="connsiteY0" fmla="*/ 2443240 h 2586025"/>
              <a:gd name="connsiteX1" fmla="*/ 50918 w 3057097"/>
              <a:gd name="connsiteY1" fmla="*/ 1119265 h 2586025"/>
              <a:gd name="connsiteX2" fmla="*/ 822443 w 3057097"/>
              <a:gd name="connsiteY2" fmla="*/ 176290 h 2586025"/>
              <a:gd name="connsiteX3" fmla="*/ 2174993 w 3057097"/>
              <a:gd name="connsiteY3" fmla="*/ 71515 h 2586025"/>
              <a:gd name="connsiteX4" fmla="*/ 3013193 w 3057097"/>
              <a:gd name="connsiteY4" fmla="*/ 976390 h 2586025"/>
              <a:gd name="connsiteX5" fmla="*/ 2936993 w 3057097"/>
              <a:gd name="connsiteY5" fmla="*/ 2481340 h 2586025"/>
              <a:gd name="connsiteX6" fmla="*/ 2917943 w 3057097"/>
              <a:gd name="connsiteY6" fmla="*/ 2462290 h 2586025"/>
              <a:gd name="connsiteX7" fmla="*/ 2927468 w 3057097"/>
              <a:gd name="connsiteY7" fmla="*/ 2500390 h 2586025"/>
              <a:gd name="connsiteX8" fmla="*/ 2946518 w 3057097"/>
              <a:gd name="connsiteY8" fmla="*/ 2481340 h 2586025"/>
              <a:gd name="connsiteX0" fmla="*/ 136643 w 3057097"/>
              <a:gd name="connsiteY0" fmla="*/ 2443240 h 2586025"/>
              <a:gd name="connsiteX1" fmla="*/ 50918 w 3057097"/>
              <a:gd name="connsiteY1" fmla="*/ 1119265 h 2586025"/>
              <a:gd name="connsiteX2" fmla="*/ 822443 w 3057097"/>
              <a:gd name="connsiteY2" fmla="*/ 176290 h 2586025"/>
              <a:gd name="connsiteX3" fmla="*/ 2174993 w 3057097"/>
              <a:gd name="connsiteY3" fmla="*/ 71515 h 2586025"/>
              <a:gd name="connsiteX4" fmla="*/ 3013193 w 3057097"/>
              <a:gd name="connsiteY4" fmla="*/ 976390 h 2586025"/>
              <a:gd name="connsiteX5" fmla="*/ 2936993 w 3057097"/>
              <a:gd name="connsiteY5" fmla="*/ 2481340 h 2586025"/>
              <a:gd name="connsiteX6" fmla="*/ 2917943 w 3057097"/>
              <a:gd name="connsiteY6" fmla="*/ 2462290 h 2586025"/>
              <a:gd name="connsiteX7" fmla="*/ 2927468 w 3057097"/>
              <a:gd name="connsiteY7" fmla="*/ 2500390 h 2586025"/>
              <a:gd name="connsiteX8" fmla="*/ 2917943 w 3057097"/>
              <a:gd name="connsiteY8" fmla="*/ 2490865 h 2586025"/>
              <a:gd name="connsiteX0" fmla="*/ 136643 w 3057097"/>
              <a:gd name="connsiteY0" fmla="*/ 2443240 h 2586025"/>
              <a:gd name="connsiteX1" fmla="*/ 50918 w 3057097"/>
              <a:gd name="connsiteY1" fmla="*/ 1119265 h 2586025"/>
              <a:gd name="connsiteX2" fmla="*/ 822443 w 3057097"/>
              <a:gd name="connsiteY2" fmla="*/ 176290 h 2586025"/>
              <a:gd name="connsiteX3" fmla="*/ 2174993 w 3057097"/>
              <a:gd name="connsiteY3" fmla="*/ 71515 h 2586025"/>
              <a:gd name="connsiteX4" fmla="*/ 3013193 w 3057097"/>
              <a:gd name="connsiteY4" fmla="*/ 976390 h 2586025"/>
              <a:gd name="connsiteX5" fmla="*/ 2936993 w 3057097"/>
              <a:gd name="connsiteY5" fmla="*/ 2481340 h 2586025"/>
              <a:gd name="connsiteX6" fmla="*/ 2917943 w 3057097"/>
              <a:gd name="connsiteY6" fmla="*/ 2462290 h 2586025"/>
              <a:gd name="connsiteX7" fmla="*/ 2927468 w 3057097"/>
              <a:gd name="connsiteY7" fmla="*/ 2500390 h 2586025"/>
              <a:gd name="connsiteX0" fmla="*/ 136643 w 3057097"/>
              <a:gd name="connsiteY0" fmla="*/ 2443240 h 2586025"/>
              <a:gd name="connsiteX1" fmla="*/ 50918 w 3057097"/>
              <a:gd name="connsiteY1" fmla="*/ 1119265 h 2586025"/>
              <a:gd name="connsiteX2" fmla="*/ 822443 w 3057097"/>
              <a:gd name="connsiteY2" fmla="*/ 176290 h 2586025"/>
              <a:gd name="connsiteX3" fmla="*/ 2174993 w 3057097"/>
              <a:gd name="connsiteY3" fmla="*/ 71515 h 2586025"/>
              <a:gd name="connsiteX4" fmla="*/ 3013193 w 3057097"/>
              <a:gd name="connsiteY4" fmla="*/ 976390 h 2586025"/>
              <a:gd name="connsiteX5" fmla="*/ 2936993 w 3057097"/>
              <a:gd name="connsiteY5" fmla="*/ 2481340 h 2586025"/>
              <a:gd name="connsiteX6" fmla="*/ 2917943 w 3057097"/>
              <a:gd name="connsiteY6" fmla="*/ 2462290 h 2586025"/>
              <a:gd name="connsiteX0" fmla="*/ 136643 w 3057097"/>
              <a:gd name="connsiteY0" fmla="*/ 2443240 h 2481340"/>
              <a:gd name="connsiteX1" fmla="*/ 50918 w 3057097"/>
              <a:gd name="connsiteY1" fmla="*/ 1119265 h 2481340"/>
              <a:gd name="connsiteX2" fmla="*/ 822443 w 3057097"/>
              <a:gd name="connsiteY2" fmla="*/ 176290 h 2481340"/>
              <a:gd name="connsiteX3" fmla="*/ 2174993 w 3057097"/>
              <a:gd name="connsiteY3" fmla="*/ 71515 h 2481340"/>
              <a:gd name="connsiteX4" fmla="*/ 3013193 w 3057097"/>
              <a:gd name="connsiteY4" fmla="*/ 976390 h 2481340"/>
              <a:gd name="connsiteX5" fmla="*/ 2936993 w 3057097"/>
              <a:gd name="connsiteY5" fmla="*/ 2481340 h 2481340"/>
              <a:gd name="connsiteX0" fmla="*/ 63008 w 3126337"/>
              <a:gd name="connsiteY0" fmla="*/ 2700415 h 2700415"/>
              <a:gd name="connsiteX1" fmla="*/ 120158 w 3126337"/>
              <a:gd name="connsiteY1" fmla="*/ 1119265 h 2700415"/>
              <a:gd name="connsiteX2" fmla="*/ 891683 w 3126337"/>
              <a:gd name="connsiteY2" fmla="*/ 176290 h 2700415"/>
              <a:gd name="connsiteX3" fmla="*/ 2244233 w 3126337"/>
              <a:gd name="connsiteY3" fmla="*/ 71515 h 2700415"/>
              <a:gd name="connsiteX4" fmla="*/ 3082433 w 3126337"/>
              <a:gd name="connsiteY4" fmla="*/ 976390 h 2700415"/>
              <a:gd name="connsiteX5" fmla="*/ 3006233 w 3126337"/>
              <a:gd name="connsiteY5" fmla="*/ 2481340 h 2700415"/>
              <a:gd name="connsiteX0" fmla="*/ 63008 w 3178279"/>
              <a:gd name="connsiteY0" fmla="*/ 2700415 h 2833765"/>
              <a:gd name="connsiteX1" fmla="*/ 120158 w 3178279"/>
              <a:gd name="connsiteY1" fmla="*/ 1119265 h 2833765"/>
              <a:gd name="connsiteX2" fmla="*/ 891683 w 3178279"/>
              <a:gd name="connsiteY2" fmla="*/ 176290 h 2833765"/>
              <a:gd name="connsiteX3" fmla="*/ 2244233 w 3178279"/>
              <a:gd name="connsiteY3" fmla="*/ 71515 h 2833765"/>
              <a:gd name="connsiteX4" fmla="*/ 3082433 w 3178279"/>
              <a:gd name="connsiteY4" fmla="*/ 976390 h 2833765"/>
              <a:gd name="connsiteX5" fmla="*/ 3149108 w 3178279"/>
              <a:gd name="connsiteY5" fmla="*/ 2833765 h 2833765"/>
              <a:gd name="connsiteX0" fmla="*/ 63008 w 3189639"/>
              <a:gd name="connsiteY0" fmla="*/ 2700415 h 2728990"/>
              <a:gd name="connsiteX1" fmla="*/ 120158 w 3189639"/>
              <a:gd name="connsiteY1" fmla="*/ 1119265 h 2728990"/>
              <a:gd name="connsiteX2" fmla="*/ 891683 w 3189639"/>
              <a:gd name="connsiteY2" fmla="*/ 176290 h 2728990"/>
              <a:gd name="connsiteX3" fmla="*/ 2244233 w 3189639"/>
              <a:gd name="connsiteY3" fmla="*/ 71515 h 2728990"/>
              <a:gd name="connsiteX4" fmla="*/ 3082433 w 3189639"/>
              <a:gd name="connsiteY4" fmla="*/ 976390 h 2728990"/>
              <a:gd name="connsiteX5" fmla="*/ 3168158 w 3189639"/>
              <a:gd name="connsiteY5" fmla="*/ 2728990 h 27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89639" h="2728990">
                <a:moveTo>
                  <a:pt x="63008" y="2700415"/>
                </a:moveTo>
                <a:cubicBezTo>
                  <a:pt x="-37005" y="2227340"/>
                  <a:pt x="-17955" y="1539953"/>
                  <a:pt x="120158" y="1119265"/>
                </a:cubicBezTo>
                <a:cubicBezTo>
                  <a:pt x="258271" y="698577"/>
                  <a:pt x="537671" y="350915"/>
                  <a:pt x="891683" y="176290"/>
                </a:cubicBezTo>
                <a:cubicBezTo>
                  <a:pt x="1245695" y="1665"/>
                  <a:pt x="1879108" y="-61835"/>
                  <a:pt x="2244233" y="71515"/>
                </a:cubicBezTo>
                <a:cubicBezTo>
                  <a:pt x="2609358" y="204865"/>
                  <a:pt x="2928446" y="533478"/>
                  <a:pt x="3082433" y="976390"/>
                </a:cubicBezTo>
                <a:cubicBezTo>
                  <a:pt x="3236420" y="1419302"/>
                  <a:pt x="3184033" y="2481340"/>
                  <a:pt x="3168158" y="2728990"/>
                </a:cubicBezTo>
              </a:path>
            </a:pathLst>
          </a:custGeom>
          <a:noFill/>
          <a:ln w="317500">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a:off x="5299567" y="3371850"/>
            <a:ext cx="76200" cy="57150"/>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5375767" y="3541123"/>
            <a:ext cx="76200" cy="57150"/>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Oval 12"/>
          <p:cNvSpPr/>
          <p:nvPr/>
        </p:nvSpPr>
        <p:spPr>
          <a:xfrm>
            <a:off x="5476875" y="3708654"/>
            <a:ext cx="76200" cy="57150"/>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8413006" y="3371850"/>
            <a:ext cx="76200" cy="57150"/>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Oval 14"/>
          <p:cNvSpPr/>
          <p:nvPr/>
        </p:nvSpPr>
        <p:spPr>
          <a:xfrm>
            <a:off x="8387858" y="3565623"/>
            <a:ext cx="76200" cy="57150"/>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a:off x="8332542" y="3726704"/>
            <a:ext cx="76200" cy="57150"/>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7174172" y="4408815"/>
            <a:ext cx="76200" cy="57150"/>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6894386" y="4403148"/>
            <a:ext cx="76200" cy="57150"/>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6614600" y="4399073"/>
            <a:ext cx="76200" cy="57150"/>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6181725" y="1943102"/>
            <a:ext cx="527036" cy="395277"/>
          </a:xfrm>
          <a:prstGeom prst="rect">
            <a:avLst/>
          </a:prstGeom>
          <a:solidFill>
            <a:srgbClr val="FF61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6707068" y="1939625"/>
            <a:ext cx="527036" cy="395277"/>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7238354" y="1939625"/>
            <a:ext cx="527036" cy="395277"/>
          </a:xfrm>
          <a:prstGeom prst="rect">
            <a:avLst/>
          </a:prstGeom>
          <a:solidFill>
            <a:srgbClr val="FF37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6180032" y="2334902"/>
            <a:ext cx="527036" cy="395277"/>
          </a:xfrm>
          <a:prstGeom prst="rect">
            <a:avLst/>
          </a:prstGeom>
          <a:solidFill>
            <a:srgbClr val="9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6714900" y="2334902"/>
            <a:ext cx="527036" cy="395277"/>
          </a:xfrm>
          <a:prstGeom prst="rect">
            <a:avLst/>
          </a:prstGeom>
          <a:solidFill>
            <a:srgbClr val="FF61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7238354" y="2334902"/>
            <a:ext cx="527036" cy="395277"/>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6180032" y="2729369"/>
            <a:ext cx="527036" cy="395277"/>
          </a:xfrm>
          <a:prstGeom prst="rect">
            <a:avLst/>
          </a:prstGeom>
          <a:solidFill>
            <a:srgbClr val="7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714900" y="2729369"/>
            <a:ext cx="527036" cy="395277"/>
          </a:xfrm>
          <a:prstGeom prst="rect">
            <a:avLst/>
          </a:prstGeom>
          <a:solidFill>
            <a:srgbClr val="9E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7238354" y="2729369"/>
            <a:ext cx="527036" cy="395277"/>
          </a:xfrm>
          <a:prstGeom prst="rect">
            <a:avLst/>
          </a:prstGeom>
          <a:solidFill>
            <a:srgbClr val="FF97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9" name="Picture 28"/>
          <p:cNvPicPr>
            <a:picLocks noChangeAspect="1"/>
          </p:cNvPicPr>
          <p:nvPr/>
        </p:nvPicPr>
        <p:blipFill>
          <a:blip r:embed="rId4"/>
          <a:stretch>
            <a:fillRect/>
          </a:stretch>
        </p:blipFill>
        <p:spPr>
          <a:xfrm>
            <a:off x="8455194" y="837309"/>
            <a:ext cx="628650" cy="763810"/>
          </a:xfrm>
          <a:prstGeom prst="rect">
            <a:avLst/>
          </a:prstGeom>
        </p:spPr>
      </p:pic>
      <p:sp>
        <p:nvSpPr>
          <p:cNvPr id="30" name="TextBox 29"/>
          <p:cNvSpPr txBox="1"/>
          <p:nvPr/>
        </p:nvSpPr>
        <p:spPr>
          <a:xfrm>
            <a:off x="6781800" y="1016332"/>
            <a:ext cx="468572" cy="461665"/>
          </a:xfrm>
          <a:prstGeom prst="rect">
            <a:avLst/>
          </a:prstGeom>
          <a:noFill/>
        </p:spPr>
        <p:txBody>
          <a:bodyPr wrap="square" rtlCol="0">
            <a:spAutoFit/>
          </a:bodyPr>
          <a:lstStyle/>
          <a:p>
            <a:pPr algn="ctr"/>
            <a:r>
              <a:rPr lang="en-US" sz="2400" b="1" dirty="0" smtClean="0">
                <a:solidFill>
                  <a:prstClr val="black"/>
                </a:solidFill>
                <a:effectLst>
                  <a:outerShdw blurRad="38100" dist="38100" dir="2700000" algn="tl">
                    <a:srgbClr val="000000">
                      <a:alpha val="43137"/>
                    </a:srgbClr>
                  </a:outerShdw>
                </a:effectLst>
              </a:rPr>
              <a:t>1</a:t>
            </a:r>
            <a:endParaRPr lang="en-US" b="1" dirty="0">
              <a:solidFill>
                <a:prstClr val="black"/>
              </a:solidFill>
              <a:effectLst>
                <a:outerShdw blurRad="38100" dist="38100" dir="2700000" algn="tl">
                  <a:srgbClr val="000000">
                    <a:alpha val="43137"/>
                  </a:srgbClr>
                </a:outerShdw>
              </a:effectLst>
            </a:endParaRPr>
          </a:p>
        </p:txBody>
      </p:sp>
      <p:sp>
        <p:nvSpPr>
          <p:cNvPr id="31" name="TextBox 30"/>
          <p:cNvSpPr txBox="1"/>
          <p:nvPr/>
        </p:nvSpPr>
        <p:spPr>
          <a:xfrm>
            <a:off x="7623207" y="3894785"/>
            <a:ext cx="468572" cy="461665"/>
          </a:xfrm>
          <a:prstGeom prst="rect">
            <a:avLst/>
          </a:prstGeom>
          <a:noFill/>
        </p:spPr>
        <p:txBody>
          <a:bodyPr wrap="square" rtlCol="0">
            <a:spAutoFit/>
          </a:bodyPr>
          <a:lstStyle/>
          <a:p>
            <a:pPr algn="ctr"/>
            <a:r>
              <a:rPr lang="en-US" sz="2400" b="1" dirty="0" smtClean="0">
                <a:solidFill>
                  <a:prstClr val="black"/>
                </a:solidFill>
                <a:effectLst>
                  <a:outerShdw blurRad="38100" dist="38100" dir="2700000" algn="tl">
                    <a:srgbClr val="000000">
                      <a:alpha val="43137"/>
                    </a:srgbClr>
                  </a:outerShdw>
                </a:effectLst>
              </a:rPr>
              <a:t>2</a:t>
            </a:r>
            <a:endParaRPr lang="en-US" b="1" dirty="0">
              <a:solidFill>
                <a:prstClr val="black"/>
              </a:solidFill>
              <a:effectLst>
                <a:outerShdw blurRad="38100" dist="38100" dir="2700000" algn="tl">
                  <a:srgbClr val="000000">
                    <a:alpha val="43137"/>
                  </a:srgbClr>
                </a:outerShdw>
              </a:effectLst>
            </a:endParaRPr>
          </a:p>
        </p:txBody>
      </p:sp>
      <p:sp>
        <p:nvSpPr>
          <p:cNvPr id="32" name="TextBox 31"/>
          <p:cNvSpPr txBox="1"/>
          <p:nvPr/>
        </p:nvSpPr>
        <p:spPr>
          <a:xfrm>
            <a:off x="5703782" y="3894785"/>
            <a:ext cx="468572" cy="461665"/>
          </a:xfrm>
          <a:prstGeom prst="rect">
            <a:avLst/>
          </a:prstGeom>
          <a:noFill/>
        </p:spPr>
        <p:txBody>
          <a:bodyPr wrap="square" rtlCol="0">
            <a:spAutoFit/>
          </a:bodyPr>
          <a:lstStyle/>
          <a:p>
            <a:pPr algn="ctr"/>
            <a:r>
              <a:rPr lang="en-US" sz="2400" b="1" dirty="0" smtClean="0">
                <a:solidFill>
                  <a:prstClr val="black"/>
                </a:solidFill>
                <a:effectLst>
                  <a:outerShdw blurRad="38100" dist="38100" dir="2700000" algn="tl">
                    <a:srgbClr val="000000">
                      <a:alpha val="43137"/>
                    </a:srgbClr>
                  </a:outerShdw>
                </a:effectLst>
              </a:rPr>
              <a:t>3</a:t>
            </a:r>
            <a:endParaRPr lang="en-US" b="1" dirty="0">
              <a:solidFill>
                <a:prstClr val="black"/>
              </a:solidFill>
              <a:effectLst>
                <a:outerShdw blurRad="38100" dist="38100" dir="2700000" algn="tl">
                  <a:srgbClr val="000000">
                    <a:alpha val="43137"/>
                  </a:srgbClr>
                </a:outerShdw>
              </a:effectLst>
            </a:endParaRPr>
          </a:p>
        </p:txBody>
      </p:sp>
      <p:sp>
        <p:nvSpPr>
          <p:cNvPr id="33" name="TextBox 32"/>
          <p:cNvSpPr txBox="1"/>
          <p:nvPr/>
        </p:nvSpPr>
        <p:spPr>
          <a:xfrm>
            <a:off x="6127002" y="2021848"/>
            <a:ext cx="624240" cy="338554"/>
          </a:xfrm>
          <a:prstGeom prst="rect">
            <a:avLst/>
          </a:prstGeom>
          <a:noFill/>
        </p:spPr>
        <p:txBody>
          <a:bodyPr wrap="square" rtlCol="0">
            <a:spAutoFit/>
          </a:bodyPr>
          <a:lstStyle/>
          <a:p>
            <a:pPr algn="ctr"/>
            <a:r>
              <a:rPr lang="en-US" sz="1600" b="1" dirty="0" smtClean="0">
                <a:solidFill>
                  <a:prstClr val="white"/>
                </a:solidFill>
              </a:rPr>
              <a:t>1</a:t>
            </a:r>
            <a:r>
              <a:rPr lang="en-US" sz="1600" b="1" dirty="0" smtClean="0">
                <a:solidFill>
                  <a:prstClr val="white"/>
                </a:solidFill>
                <a:sym typeface="Wingdings" panose="05000000000000000000" pitchFamily="2" charset="2"/>
              </a:rPr>
              <a:t></a:t>
            </a:r>
            <a:r>
              <a:rPr lang="en-US" sz="1600" b="1" dirty="0" smtClean="0">
                <a:solidFill>
                  <a:prstClr val="white"/>
                </a:solidFill>
              </a:rPr>
              <a:t>1</a:t>
            </a:r>
            <a:endParaRPr lang="en-US" sz="1600" b="1" dirty="0">
              <a:solidFill>
                <a:prstClr val="white"/>
              </a:solidFill>
            </a:endParaRPr>
          </a:p>
        </p:txBody>
      </p:sp>
      <p:sp>
        <p:nvSpPr>
          <p:cNvPr id="34" name="TextBox 33"/>
          <p:cNvSpPr txBox="1"/>
          <p:nvPr/>
        </p:nvSpPr>
        <p:spPr>
          <a:xfrm>
            <a:off x="6127002" y="2385991"/>
            <a:ext cx="624240" cy="338554"/>
          </a:xfrm>
          <a:prstGeom prst="rect">
            <a:avLst/>
          </a:prstGeom>
          <a:noFill/>
        </p:spPr>
        <p:txBody>
          <a:bodyPr wrap="square" rtlCol="0">
            <a:spAutoFit/>
          </a:bodyPr>
          <a:lstStyle/>
          <a:p>
            <a:pPr algn="ctr"/>
            <a:r>
              <a:rPr lang="en-US" sz="1600" b="1" dirty="0" smtClean="0">
                <a:solidFill>
                  <a:prstClr val="white"/>
                </a:solidFill>
              </a:rPr>
              <a:t>1</a:t>
            </a:r>
            <a:r>
              <a:rPr lang="en-US" sz="1600" b="1" dirty="0" smtClean="0">
                <a:solidFill>
                  <a:prstClr val="white"/>
                </a:solidFill>
                <a:sym typeface="Wingdings" panose="05000000000000000000" pitchFamily="2" charset="2"/>
              </a:rPr>
              <a:t></a:t>
            </a:r>
            <a:r>
              <a:rPr lang="en-US" sz="1600" b="1" dirty="0" smtClean="0">
                <a:solidFill>
                  <a:prstClr val="white"/>
                </a:solidFill>
              </a:rPr>
              <a:t>2</a:t>
            </a:r>
            <a:endParaRPr lang="en-US" sz="1600" b="1" dirty="0">
              <a:solidFill>
                <a:prstClr val="white"/>
              </a:solidFill>
            </a:endParaRPr>
          </a:p>
        </p:txBody>
      </p:sp>
      <p:sp>
        <p:nvSpPr>
          <p:cNvPr id="35" name="TextBox 34"/>
          <p:cNvSpPr txBox="1"/>
          <p:nvPr/>
        </p:nvSpPr>
        <p:spPr>
          <a:xfrm>
            <a:off x="6127002" y="2764402"/>
            <a:ext cx="624240" cy="338554"/>
          </a:xfrm>
          <a:prstGeom prst="rect">
            <a:avLst/>
          </a:prstGeom>
          <a:noFill/>
        </p:spPr>
        <p:txBody>
          <a:bodyPr wrap="square" rtlCol="0">
            <a:spAutoFit/>
          </a:bodyPr>
          <a:lstStyle/>
          <a:p>
            <a:pPr algn="ctr"/>
            <a:r>
              <a:rPr lang="en-US" sz="1600" b="1" dirty="0" smtClean="0">
                <a:solidFill>
                  <a:prstClr val="white"/>
                </a:solidFill>
              </a:rPr>
              <a:t>1</a:t>
            </a:r>
            <a:r>
              <a:rPr lang="en-US" sz="1600" b="1" dirty="0" smtClean="0">
                <a:solidFill>
                  <a:prstClr val="white"/>
                </a:solidFill>
                <a:sym typeface="Wingdings" panose="05000000000000000000" pitchFamily="2" charset="2"/>
              </a:rPr>
              <a:t></a:t>
            </a:r>
            <a:r>
              <a:rPr lang="en-US" sz="1600" b="1" dirty="0" smtClean="0">
                <a:solidFill>
                  <a:prstClr val="white"/>
                </a:solidFill>
              </a:rPr>
              <a:t>3</a:t>
            </a:r>
            <a:endParaRPr lang="en-US" sz="1600" b="1" dirty="0">
              <a:solidFill>
                <a:prstClr val="white"/>
              </a:solidFill>
            </a:endParaRPr>
          </a:p>
        </p:txBody>
      </p:sp>
      <p:sp>
        <p:nvSpPr>
          <p:cNvPr id="36" name="TextBox 35"/>
          <p:cNvSpPr txBox="1"/>
          <p:nvPr/>
        </p:nvSpPr>
        <p:spPr>
          <a:xfrm>
            <a:off x="6664507" y="2021848"/>
            <a:ext cx="624240" cy="338554"/>
          </a:xfrm>
          <a:prstGeom prst="rect">
            <a:avLst/>
          </a:prstGeom>
          <a:noFill/>
        </p:spPr>
        <p:txBody>
          <a:bodyPr wrap="square" rtlCol="0">
            <a:spAutoFit/>
          </a:bodyPr>
          <a:lstStyle/>
          <a:p>
            <a:pPr algn="ctr"/>
            <a:r>
              <a:rPr lang="en-US" sz="1600" b="1" dirty="0" smtClean="0">
                <a:solidFill>
                  <a:prstClr val="white"/>
                </a:solidFill>
              </a:rPr>
              <a:t>2</a:t>
            </a:r>
            <a:r>
              <a:rPr lang="en-US" sz="1600" b="1" dirty="0" smtClean="0">
                <a:solidFill>
                  <a:prstClr val="white"/>
                </a:solidFill>
                <a:sym typeface="Wingdings" panose="05000000000000000000" pitchFamily="2" charset="2"/>
              </a:rPr>
              <a:t></a:t>
            </a:r>
            <a:r>
              <a:rPr lang="en-US" sz="1600" b="1" dirty="0" smtClean="0">
                <a:solidFill>
                  <a:prstClr val="white"/>
                </a:solidFill>
              </a:rPr>
              <a:t>1</a:t>
            </a:r>
            <a:endParaRPr lang="en-US" sz="1600" b="1" dirty="0">
              <a:solidFill>
                <a:prstClr val="white"/>
              </a:solidFill>
            </a:endParaRPr>
          </a:p>
        </p:txBody>
      </p:sp>
      <p:sp>
        <p:nvSpPr>
          <p:cNvPr id="37" name="TextBox 36"/>
          <p:cNvSpPr txBox="1"/>
          <p:nvPr/>
        </p:nvSpPr>
        <p:spPr>
          <a:xfrm>
            <a:off x="6664507" y="2385991"/>
            <a:ext cx="624240" cy="338554"/>
          </a:xfrm>
          <a:prstGeom prst="rect">
            <a:avLst/>
          </a:prstGeom>
          <a:noFill/>
        </p:spPr>
        <p:txBody>
          <a:bodyPr wrap="square" rtlCol="0">
            <a:spAutoFit/>
          </a:bodyPr>
          <a:lstStyle/>
          <a:p>
            <a:pPr algn="ctr"/>
            <a:r>
              <a:rPr lang="en-US" sz="1600" b="1" dirty="0" smtClean="0">
                <a:solidFill>
                  <a:prstClr val="white"/>
                </a:solidFill>
              </a:rPr>
              <a:t>2</a:t>
            </a:r>
            <a:r>
              <a:rPr lang="en-US" sz="1600" b="1" dirty="0" smtClean="0">
                <a:solidFill>
                  <a:prstClr val="white"/>
                </a:solidFill>
                <a:sym typeface="Wingdings" panose="05000000000000000000" pitchFamily="2" charset="2"/>
              </a:rPr>
              <a:t></a:t>
            </a:r>
            <a:r>
              <a:rPr lang="en-US" sz="1600" b="1" dirty="0" smtClean="0">
                <a:solidFill>
                  <a:prstClr val="white"/>
                </a:solidFill>
              </a:rPr>
              <a:t>2</a:t>
            </a:r>
            <a:endParaRPr lang="en-US" sz="1600" b="1" dirty="0">
              <a:solidFill>
                <a:prstClr val="white"/>
              </a:solidFill>
            </a:endParaRPr>
          </a:p>
        </p:txBody>
      </p:sp>
      <p:sp>
        <p:nvSpPr>
          <p:cNvPr id="38" name="TextBox 37"/>
          <p:cNvSpPr txBox="1"/>
          <p:nvPr/>
        </p:nvSpPr>
        <p:spPr>
          <a:xfrm>
            <a:off x="6664507" y="2764402"/>
            <a:ext cx="624240" cy="338554"/>
          </a:xfrm>
          <a:prstGeom prst="rect">
            <a:avLst/>
          </a:prstGeom>
          <a:noFill/>
        </p:spPr>
        <p:txBody>
          <a:bodyPr wrap="square" rtlCol="0">
            <a:spAutoFit/>
          </a:bodyPr>
          <a:lstStyle/>
          <a:p>
            <a:pPr algn="ctr"/>
            <a:r>
              <a:rPr lang="en-US" sz="1600" b="1" dirty="0" smtClean="0">
                <a:solidFill>
                  <a:prstClr val="white"/>
                </a:solidFill>
              </a:rPr>
              <a:t>2</a:t>
            </a:r>
            <a:r>
              <a:rPr lang="en-US" sz="1600" b="1" dirty="0" smtClean="0">
                <a:solidFill>
                  <a:prstClr val="white"/>
                </a:solidFill>
                <a:sym typeface="Wingdings" panose="05000000000000000000" pitchFamily="2" charset="2"/>
              </a:rPr>
              <a:t></a:t>
            </a:r>
            <a:r>
              <a:rPr lang="en-US" sz="1600" b="1" dirty="0" smtClean="0">
                <a:solidFill>
                  <a:prstClr val="white"/>
                </a:solidFill>
              </a:rPr>
              <a:t>3</a:t>
            </a:r>
            <a:endParaRPr lang="en-US" sz="1600" b="1" dirty="0">
              <a:solidFill>
                <a:prstClr val="white"/>
              </a:solidFill>
            </a:endParaRPr>
          </a:p>
        </p:txBody>
      </p:sp>
      <p:sp>
        <p:nvSpPr>
          <p:cNvPr id="39" name="TextBox 38"/>
          <p:cNvSpPr txBox="1"/>
          <p:nvPr/>
        </p:nvSpPr>
        <p:spPr>
          <a:xfrm>
            <a:off x="7191543" y="2015378"/>
            <a:ext cx="624240" cy="338554"/>
          </a:xfrm>
          <a:prstGeom prst="rect">
            <a:avLst/>
          </a:prstGeom>
          <a:noFill/>
        </p:spPr>
        <p:txBody>
          <a:bodyPr wrap="square" rtlCol="0">
            <a:spAutoFit/>
          </a:bodyPr>
          <a:lstStyle/>
          <a:p>
            <a:pPr algn="ctr"/>
            <a:r>
              <a:rPr lang="en-US" sz="1600" b="1" dirty="0" smtClean="0">
                <a:solidFill>
                  <a:prstClr val="white"/>
                </a:solidFill>
              </a:rPr>
              <a:t>3</a:t>
            </a:r>
            <a:r>
              <a:rPr lang="en-US" sz="1600" b="1" dirty="0" smtClean="0">
                <a:solidFill>
                  <a:prstClr val="white"/>
                </a:solidFill>
                <a:sym typeface="Wingdings" panose="05000000000000000000" pitchFamily="2" charset="2"/>
              </a:rPr>
              <a:t></a:t>
            </a:r>
            <a:r>
              <a:rPr lang="en-US" sz="1600" b="1" dirty="0" smtClean="0">
                <a:solidFill>
                  <a:prstClr val="white"/>
                </a:solidFill>
              </a:rPr>
              <a:t>1</a:t>
            </a:r>
            <a:endParaRPr lang="en-US" sz="1600" b="1" dirty="0">
              <a:solidFill>
                <a:prstClr val="white"/>
              </a:solidFill>
            </a:endParaRPr>
          </a:p>
        </p:txBody>
      </p:sp>
      <p:sp>
        <p:nvSpPr>
          <p:cNvPr id="40" name="TextBox 39"/>
          <p:cNvSpPr txBox="1"/>
          <p:nvPr/>
        </p:nvSpPr>
        <p:spPr>
          <a:xfrm>
            <a:off x="7191543" y="2379521"/>
            <a:ext cx="624240" cy="338554"/>
          </a:xfrm>
          <a:prstGeom prst="rect">
            <a:avLst/>
          </a:prstGeom>
          <a:noFill/>
        </p:spPr>
        <p:txBody>
          <a:bodyPr wrap="square" rtlCol="0">
            <a:spAutoFit/>
          </a:bodyPr>
          <a:lstStyle/>
          <a:p>
            <a:pPr algn="ctr"/>
            <a:r>
              <a:rPr lang="en-US" sz="1600" b="1" dirty="0" smtClean="0">
                <a:solidFill>
                  <a:prstClr val="white"/>
                </a:solidFill>
              </a:rPr>
              <a:t>3</a:t>
            </a:r>
            <a:r>
              <a:rPr lang="en-US" sz="1600" b="1" dirty="0" smtClean="0">
                <a:solidFill>
                  <a:prstClr val="white"/>
                </a:solidFill>
                <a:sym typeface="Wingdings" panose="05000000000000000000" pitchFamily="2" charset="2"/>
              </a:rPr>
              <a:t></a:t>
            </a:r>
            <a:r>
              <a:rPr lang="en-US" sz="1600" b="1" dirty="0" smtClean="0">
                <a:solidFill>
                  <a:prstClr val="white"/>
                </a:solidFill>
              </a:rPr>
              <a:t>2</a:t>
            </a:r>
            <a:endParaRPr lang="en-US" sz="1600" b="1" dirty="0">
              <a:solidFill>
                <a:prstClr val="white"/>
              </a:solidFill>
            </a:endParaRPr>
          </a:p>
        </p:txBody>
      </p:sp>
      <p:sp>
        <p:nvSpPr>
          <p:cNvPr id="41" name="TextBox 40"/>
          <p:cNvSpPr txBox="1"/>
          <p:nvPr/>
        </p:nvSpPr>
        <p:spPr>
          <a:xfrm>
            <a:off x="7191543" y="2757932"/>
            <a:ext cx="624240" cy="338554"/>
          </a:xfrm>
          <a:prstGeom prst="rect">
            <a:avLst/>
          </a:prstGeom>
          <a:noFill/>
        </p:spPr>
        <p:txBody>
          <a:bodyPr wrap="square" rtlCol="0">
            <a:spAutoFit/>
          </a:bodyPr>
          <a:lstStyle/>
          <a:p>
            <a:pPr algn="ctr"/>
            <a:r>
              <a:rPr lang="en-US" sz="1600" b="1" dirty="0" smtClean="0">
                <a:solidFill>
                  <a:prstClr val="white"/>
                </a:solidFill>
              </a:rPr>
              <a:t>3</a:t>
            </a:r>
            <a:r>
              <a:rPr lang="en-US" sz="1600" b="1" dirty="0" smtClean="0">
                <a:solidFill>
                  <a:prstClr val="white"/>
                </a:solidFill>
                <a:sym typeface="Wingdings" panose="05000000000000000000" pitchFamily="2" charset="2"/>
              </a:rPr>
              <a:t></a:t>
            </a:r>
            <a:r>
              <a:rPr lang="en-US" sz="1600" b="1" dirty="0" smtClean="0">
                <a:solidFill>
                  <a:prstClr val="white"/>
                </a:solidFill>
              </a:rPr>
              <a:t>3</a:t>
            </a:r>
            <a:endParaRPr lang="en-US" sz="1600" b="1" dirty="0">
              <a:solidFill>
                <a:prstClr val="white"/>
              </a:solidFill>
            </a:endParaRPr>
          </a:p>
        </p:txBody>
      </p:sp>
      <p:sp>
        <p:nvSpPr>
          <p:cNvPr id="42" name="TextBox 41"/>
          <p:cNvSpPr txBox="1"/>
          <p:nvPr/>
        </p:nvSpPr>
        <p:spPr>
          <a:xfrm>
            <a:off x="8312077" y="1037587"/>
            <a:ext cx="354258" cy="369332"/>
          </a:xfrm>
          <a:prstGeom prst="rect">
            <a:avLst/>
          </a:prstGeom>
          <a:noFill/>
        </p:spPr>
        <p:txBody>
          <a:bodyPr wrap="square" rtlCol="0">
            <a:spAutoFit/>
          </a:bodyPr>
          <a:lstStyle/>
          <a:p>
            <a:r>
              <a:rPr lang="en-US" b="1" dirty="0" smtClean="0">
                <a:solidFill>
                  <a:prstClr val="black"/>
                </a:solidFill>
              </a:rPr>
              <a:t>R</a:t>
            </a:r>
            <a:endParaRPr lang="en-US" b="1" dirty="0">
              <a:solidFill>
                <a:prstClr val="black"/>
              </a:solidFill>
            </a:endParaRPr>
          </a:p>
        </p:txBody>
      </p:sp>
      <p:sp>
        <p:nvSpPr>
          <p:cNvPr id="43" name="Down Arrow 42"/>
          <p:cNvSpPr/>
          <p:nvPr/>
        </p:nvSpPr>
        <p:spPr>
          <a:xfrm rot="18925537">
            <a:off x="7253684" y="3766420"/>
            <a:ext cx="310329" cy="353658"/>
          </a:xfrm>
          <a:prstGeom prst="downArrow">
            <a:avLst/>
          </a:prstGeom>
          <a:solidFill>
            <a:srgbClr val="FDCD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Down Arrow 43"/>
          <p:cNvSpPr/>
          <p:nvPr/>
        </p:nvSpPr>
        <p:spPr>
          <a:xfrm rot="2560795">
            <a:off x="6265282" y="3758762"/>
            <a:ext cx="310329" cy="353658"/>
          </a:xfrm>
          <a:prstGeom prst="downArrow">
            <a:avLst/>
          </a:prstGeom>
          <a:solidFill>
            <a:srgbClr val="FDCD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Down Arrow 44"/>
          <p:cNvSpPr/>
          <p:nvPr/>
        </p:nvSpPr>
        <p:spPr>
          <a:xfrm rot="10800000">
            <a:off x="6881223" y="1318057"/>
            <a:ext cx="310329" cy="353658"/>
          </a:xfrm>
          <a:prstGeom prst="downArrow">
            <a:avLst/>
          </a:prstGeom>
          <a:solidFill>
            <a:srgbClr val="FDCD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p:nvSpPr>
        <p:spPr>
          <a:xfrm>
            <a:off x="7132836" y="1392935"/>
            <a:ext cx="209472" cy="400110"/>
          </a:xfrm>
          <a:prstGeom prst="rect">
            <a:avLst/>
          </a:prstGeom>
          <a:noFill/>
        </p:spPr>
        <p:txBody>
          <a:bodyPr wrap="square" lIns="91440" tIns="45720" rIns="91440" bIns="45720">
            <a:spAutoFit/>
          </a:bodyPr>
          <a:lstStyle/>
          <a:p>
            <a:pPr algn="ctr"/>
            <a:r>
              <a:rPr lang="en-US" sz="2000" b="1" dirty="0" smtClean="0">
                <a:ln w="9525">
                  <a:solidFill>
                    <a:prstClr val="black"/>
                  </a:solidFill>
                  <a:prstDash val="solid"/>
                </a:ln>
                <a:solidFill>
                  <a:srgbClr val="FDCD3C"/>
                </a:solidFill>
                <a:effectLst>
                  <a:outerShdw blurRad="12700" dist="38100" dir="2700000" algn="tl" rotWithShape="0">
                    <a:prstClr val="white">
                      <a:lumMod val="50000"/>
                    </a:prstClr>
                  </a:outerShdw>
                </a:effectLst>
              </a:rPr>
              <a:t>D</a:t>
            </a:r>
            <a:endParaRPr lang="en-US" sz="2000" b="1" dirty="0">
              <a:ln w="9525">
                <a:solidFill>
                  <a:prstClr val="black"/>
                </a:solidFill>
                <a:prstDash val="solid"/>
              </a:ln>
              <a:solidFill>
                <a:srgbClr val="FDCD3C"/>
              </a:solidFill>
              <a:effectLst>
                <a:outerShdw blurRad="12700" dist="38100" dir="2700000" algn="tl" rotWithShape="0">
                  <a:prstClr val="white">
                    <a:lumMod val="50000"/>
                  </a:prstClr>
                </a:outerShdw>
              </a:effectLst>
            </a:endParaRPr>
          </a:p>
        </p:txBody>
      </p:sp>
      <p:sp>
        <p:nvSpPr>
          <p:cNvPr id="47" name="Rectangle 46"/>
          <p:cNvSpPr/>
          <p:nvPr/>
        </p:nvSpPr>
        <p:spPr>
          <a:xfrm>
            <a:off x="7086807" y="3835978"/>
            <a:ext cx="209472" cy="400110"/>
          </a:xfrm>
          <a:prstGeom prst="rect">
            <a:avLst/>
          </a:prstGeom>
          <a:noFill/>
        </p:spPr>
        <p:txBody>
          <a:bodyPr wrap="square" lIns="91440" tIns="45720" rIns="91440" bIns="45720">
            <a:spAutoFit/>
          </a:bodyPr>
          <a:lstStyle/>
          <a:p>
            <a:pPr algn="ctr"/>
            <a:r>
              <a:rPr lang="en-US" sz="2000" b="1" dirty="0" smtClean="0">
                <a:ln w="9525">
                  <a:solidFill>
                    <a:prstClr val="black"/>
                  </a:solidFill>
                  <a:prstDash val="solid"/>
                </a:ln>
                <a:solidFill>
                  <a:srgbClr val="FDCD3C"/>
                </a:solidFill>
                <a:effectLst>
                  <a:outerShdw blurRad="12700" dist="38100" dir="2700000" algn="tl" rotWithShape="0">
                    <a:prstClr val="white">
                      <a:lumMod val="50000"/>
                    </a:prstClr>
                  </a:outerShdw>
                </a:effectLst>
              </a:rPr>
              <a:t>D</a:t>
            </a:r>
            <a:endParaRPr lang="en-US" sz="2000" b="1" dirty="0">
              <a:ln w="9525">
                <a:solidFill>
                  <a:prstClr val="black"/>
                </a:solidFill>
                <a:prstDash val="solid"/>
              </a:ln>
              <a:solidFill>
                <a:srgbClr val="FDCD3C"/>
              </a:solidFill>
              <a:effectLst>
                <a:outerShdw blurRad="12700" dist="38100" dir="2700000" algn="tl" rotWithShape="0">
                  <a:prstClr val="white">
                    <a:lumMod val="50000"/>
                  </a:prstClr>
                </a:outerShdw>
              </a:effectLst>
            </a:endParaRPr>
          </a:p>
        </p:txBody>
      </p:sp>
      <p:sp>
        <p:nvSpPr>
          <p:cNvPr id="48" name="Rectangle 47"/>
          <p:cNvSpPr/>
          <p:nvPr/>
        </p:nvSpPr>
        <p:spPr>
          <a:xfrm>
            <a:off x="6541955" y="3835978"/>
            <a:ext cx="209472" cy="400110"/>
          </a:xfrm>
          <a:prstGeom prst="rect">
            <a:avLst/>
          </a:prstGeom>
          <a:noFill/>
        </p:spPr>
        <p:txBody>
          <a:bodyPr wrap="square" lIns="91440" tIns="45720" rIns="91440" bIns="45720">
            <a:spAutoFit/>
          </a:bodyPr>
          <a:lstStyle/>
          <a:p>
            <a:pPr algn="ctr"/>
            <a:r>
              <a:rPr lang="en-US" sz="2000" b="1" dirty="0" smtClean="0">
                <a:ln w="9525">
                  <a:solidFill>
                    <a:prstClr val="black"/>
                  </a:solidFill>
                  <a:prstDash val="solid"/>
                </a:ln>
                <a:solidFill>
                  <a:srgbClr val="FDCD3C"/>
                </a:solidFill>
                <a:effectLst>
                  <a:outerShdw blurRad="12700" dist="38100" dir="2700000" algn="tl" rotWithShape="0">
                    <a:prstClr val="white">
                      <a:lumMod val="50000"/>
                    </a:prstClr>
                  </a:outerShdw>
                </a:effectLst>
              </a:rPr>
              <a:t>D</a:t>
            </a:r>
            <a:endParaRPr lang="en-US" sz="2000" b="1" dirty="0">
              <a:ln w="9525">
                <a:solidFill>
                  <a:prstClr val="black"/>
                </a:solidFill>
                <a:prstDash val="solid"/>
              </a:ln>
              <a:solidFill>
                <a:srgbClr val="FDCD3C"/>
              </a:solidFill>
              <a:effectLst>
                <a:outerShdw blurRad="12700" dist="38100" dir="2700000" algn="tl" rotWithShape="0">
                  <a:prstClr val="white">
                    <a:lumMod val="50000"/>
                  </a:prstClr>
                </a:outerShdw>
              </a:effectLst>
            </a:endParaRPr>
          </a:p>
        </p:txBody>
      </p:sp>
      <p:sp>
        <p:nvSpPr>
          <p:cNvPr id="49" name="Freeform 48"/>
          <p:cNvSpPr/>
          <p:nvPr/>
        </p:nvSpPr>
        <p:spPr>
          <a:xfrm>
            <a:off x="6076959" y="2928942"/>
            <a:ext cx="1980405" cy="1007269"/>
          </a:xfrm>
          <a:custGeom>
            <a:avLst/>
            <a:gdLst>
              <a:gd name="connsiteX0" fmla="*/ 1685925 w 1980405"/>
              <a:gd name="connsiteY0" fmla="*/ 0 h 1343025"/>
              <a:gd name="connsiteX1" fmla="*/ 1971675 w 1980405"/>
              <a:gd name="connsiteY1" fmla="*/ 209550 h 1343025"/>
              <a:gd name="connsiteX2" fmla="*/ 1390650 w 1980405"/>
              <a:gd name="connsiteY2" fmla="*/ 657225 h 1343025"/>
              <a:gd name="connsiteX3" fmla="*/ 590550 w 1980405"/>
              <a:gd name="connsiteY3" fmla="*/ 771525 h 1343025"/>
              <a:gd name="connsiteX4" fmla="*/ 0 w 1980405"/>
              <a:gd name="connsiteY4" fmla="*/ 1343025 h 1343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0405" h="1343025">
                <a:moveTo>
                  <a:pt x="1685925" y="0"/>
                </a:moveTo>
                <a:cubicBezTo>
                  <a:pt x="1853406" y="50006"/>
                  <a:pt x="2020888" y="100013"/>
                  <a:pt x="1971675" y="209550"/>
                </a:cubicBezTo>
                <a:cubicBezTo>
                  <a:pt x="1922463" y="319088"/>
                  <a:pt x="1620838" y="563562"/>
                  <a:pt x="1390650" y="657225"/>
                </a:cubicBezTo>
                <a:cubicBezTo>
                  <a:pt x="1160462" y="750888"/>
                  <a:pt x="822325" y="657225"/>
                  <a:pt x="590550" y="771525"/>
                </a:cubicBezTo>
                <a:cubicBezTo>
                  <a:pt x="358775" y="885825"/>
                  <a:pt x="98425" y="1250950"/>
                  <a:pt x="0" y="1343025"/>
                </a:cubicBezTo>
              </a:path>
            </a:pathLst>
          </a:custGeom>
          <a:noFill/>
          <a:ln w="44450">
            <a:solidFill>
              <a:schemeClr val="accent2"/>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Freeform 49"/>
          <p:cNvSpPr/>
          <p:nvPr/>
        </p:nvSpPr>
        <p:spPr>
          <a:xfrm>
            <a:off x="7646277" y="2528889"/>
            <a:ext cx="553535" cy="1321594"/>
          </a:xfrm>
          <a:custGeom>
            <a:avLst/>
            <a:gdLst>
              <a:gd name="connsiteX0" fmla="*/ 116601 w 553535"/>
              <a:gd name="connsiteY0" fmla="*/ 0 h 1762125"/>
              <a:gd name="connsiteX1" fmla="*/ 392826 w 553535"/>
              <a:gd name="connsiteY1" fmla="*/ 161925 h 1762125"/>
              <a:gd name="connsiteX2" fmla="*/ 545226 w 553535"/>
              <a:gd name="connsiteY2" fmla="*/ 838200 h 1762125"/>
              <a:gd name="connsiteX3" fmla="*/ 145176 w 553535"/>
              <a:gd name="connsiteY3" fmla="*/ 1219200 h 1762125"/>
              <a:gd name="connsiteX4" fmla="*/ 2301 w 553535"/>
              <a:gd name="connsiteY4" fmla="*/ 1495425 h 1762125"/>
              <a:gd name="connsiteX5" fmla="*/ 240426 w 553535"/>
              <a:gd name="connsiteY5" fmla="*/ 1762125 h 17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3535" h="1762125">
                <a:moveTo>
                  <a:pt x="116601" y="0"/>
                </a:moveTo>
                <a:cubicBezTo>
                  <a:pt x="218995" y="11112"/>
                  <a:pt x="321389" y="22225"/>
                  <a:pt x="392826" y="161925"/>
                </a:cubicBezTo>
                <a:cubicBezTo>
                  <a:pt x="464264" y="301625"/>
                  <a:pt x="586501" y="661988"/>
                  <a:pt x="545226" y="838200"/>
                </a:cubicBezTo>
                <a:cubicBezTo>
                  <a:pt x="503951" y="1014412"/>
                  <a:pt x="235663" y="1109663"/>
                  <a:pt x="145176" y="1219200"/>
                </a:cubicBezTo>
                <a:cubicBezTo>
                  <a:pt x="54689" y="1328737"/>
                  <a:pt x="-13574" y="1404938"/>
                  <a:pt x="2301" y="1495425"/>
                </a:cubicBezTo>
                <a:cubicBezTo>
                  <a:pt x="18176" y="1585912"/>
                  <a:pt x="207089" y="1736725"/>
                  <a:pt x="240426" y="1762125"/>
                </a:cubicBezTo>
              </a:path>
            </a:pathLst>
          </a:custGeom>
          <a:noFill/>
          <a:ln w="44450">
            <a:solidFill>
              <a:schemeClr val="accent2"/>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Freeform 50"/>
          <p:cNvSpPr/>
          <p:nvPr/>
        </p:nvSpPr>
        <p:spPr>
          <a:xfrm>
            <a:off x="7772400" y="2114552"/>
            <a:ext cx="495300" cy="37449"/>
          </a:xfrm>
          <a:custGeom>
            <a:avLst/>
            <a:gdLst>
              <a:gd name="connsiteX0" fmla="*/ 0 w 495300"/>
              <a:gd name="connsiteY0" fmla="*/ 38100 h 49932"/>
              <a:gd name="connsiteX1" fmla="*/ 209550 w 495300"/>
              <a:gd name="connsiteY1" fmla="*/ 47625 h 49932"/>
              <a:gd name="connsiteX2" fmla="*/ 495300 w 495300"/>
              <a:gd name="connsiteY2" fmla="*/ 0 h 49932"/>
            </a:gdLst>
            <a:ahLst/>
            <a:cxnLst>
              <a:cxn ang="0">
                <a:pos x="connsiteX0" y="connsiteY0"/>
              </a:cxn>
              <a:cxn ang="0">
                <a:pos x="connsiteX1" y="connsiteY1"/>
              </a:cxn>
              <a:cxn ang="0">
                <a:pos x="connsiteX2" y="connsiteY2"/>
              </a:cxn>
            </a:cxnLst>
            <a:rect l="l" t="t" r="r" b="b"/>
            <a:pathLst>
              <a:path w="495300" h="49932">
                <a:moveTo>
                  <a:pt x="0" y="38100"/>
                </a:moveTo>
                <a:cubicBezTo>
                  <a:pt x="63500" y="46037"/>
                  <a:pt x="127000" y="53975"/>
                  <a:pt x="209550" y="47625"/>
                </a:cubicBezTo>
                <a:cubicBezTo>
                  <a:pt x="292100" y="41275"/>
                  <a:pt x="452438" y="12700"/>
                  <a:pt x="495300" y="0"/>
                </a:cubicBezTo>
              </a:path>
            </a:pathLst>
          </a:custGeom>
          <a:noFill/>
          <a:ln w="44450">
            <a:solidFill>
              <a:schemeClr val="accent2"/>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Freeform 51"/>
          <p:cNvSpPr/>
          <p:nvPr/>
        </p:nvSpPr>
        <p:spPr>
          <a:xfrm flipH="1">
            <a:off x="6420698" y="1392938"/>
            <a:ext cx="45684" cy="543021"/>
          </a:xfrm>
          <a:custGeom>
            <a:avLst/>
            <a:gdLst>
              <a:gd name="connsiteX0" fmla="*/ 1382183 w 1382183"/>
              <a:gd name="connsiteY0" fmla="*/ 0 h 523875"/>
              <a:gd name="connsiteX1" fmla="*/ 734483 w 1382183"/>
              <a:gd name="connsiteY1" fmla="*/ 200025 h 523875"/>
              <a:gd name="connsiteX2" fmla="*/ 229658 w 1382183"/>
              <a:gd name="connsiteY2" fmla="*/ 190500 h 523875"/>
              <a:gd name="connsiteX3" fmla="*/ 29633 w 1382183"/>
              <a:gd name="connsiteY3" fmla="*/ 323850 h 523875"/>
              <a:gd name="connsiteX4" fmla="*/ 1058 w 1382183"/>
              <a:gd name="connsiteY4" fmla="*/ 523875 h 523875"/>
              <a:gd name="connsiteX5" fmla="*/ 1058 w 1382183"/>
              <a:gd name="connsiteY5" fmla="*/ 523875 h 523875"/>
              <a:gd name="connsiteX0" fmla="*/ 1382183 w 1382183"/>
              <a:gd name="connsiteY0" fmla="*/ 0 h 523875"/>
              <a:gd name="connsiteX1" fmla="*/ 734483 w 1382183"/>
              <a:gd name="connsiteY1" fmla="*/ 200025 h 523875"/>
              <a:gd name="connsiteX2" fmla="*/ 29633 w 1382183"/>
              <a:gd name="connsiteY2" fmla="*/ 323850 h 523875"/>
              <a:gd name="connsiteX3" fmla="*/ 1058 w 1382183"/>
              <a:gd name="connsiteY3" fmla="*/ 523875 h 523875"/>
              <a:gd name="connsiteX4" fmla="*/ 1058 w 1382183"/>
              <a:gd name="connsiteY4" fmla="*/ 523875 h 523875"/>
              <a:gd name="connsiteX0" fmla="*/ 1381125 w 1381125"/>
              <a:gd name="connsiteY0" fmla="*/ 0 h 523875"/>
              <a:gd name="connsiteX1" fmla="*/ 733425 w 1381125"/>
              <a:gd name="connsiteY1" fmla="*/ 200025 h 523875"/>
              <a:gd name="connsiteX2" fmla="*/ 0 w 1381125"/>
              <a:gd name="connsiteY2" fmla="*/ 523875 h 523875"/>
              <a:gd name="connsiteX3" fmla="*/ 0 w 1381125"/>
              <a:gd name="connsiteY3" fmla="*/ 523875 h 523875"/>
            </a:gdLst>
            <a:ahLst/>
            <a:cxnLst>
              <a:cxn ang="0">
                <a:pos x="connsiteX0" y="connsiteY0"/>
              </a:cxn>
              <a:cxn ang="0">
                <a:pos x="connsiteX1" y="connsiteY1"/>
              </a:cxn>
              <a:cxn ang="0">
                <a:pos x="connsiteX2" y="connsiteY2"/>
              </a:cxn>
              <a:cxn ang="0">
                <a:pos x="connsiteX3" y="connsiteY3"/>
              </a:cxn>
            </a:cxnLst>
            <a:rect l="l" t="t" r="r" b="b"/>
            <a:pathLst>
              <a:path w="1381125" h="523875">
                <a:moveTo>
                  <a:pt x="1381125" y="0"/>
                </a:moveTo>
                <a:cubicBezTo>
                  <a:pt x="1153318" y="84137"/>
                  <a:pt x="963613" y="112713"/>
                  <a:pt x="733425" y="200025"/>
                </a:cubicBezTo>
                <a:cubicBezTo>
                  <a:pt x="503238" y="287338"/>
                  <a:pt x="122237" y="469900"/>
                  <a:pt x="0" y="523875"/>
                </a:cubicBezTo>
                <a:lnTo>
                  <a:pt x="0" y="523875"/>
                </a:lnTo>
              </a:path>
            </a:pathLst>
          </a:custGeom>
          <a:noFill/>
          <a:ln w="44450">
            <a:solidFill>
              <a:srgbClr val="00B0F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Freeform 52"/>
          <p:cNvSpPr/>
          <p:nvPr/>
        </p:nvSpPr>
        <p:spPr>
          <a:xfrm>
            <a:off x="5896569" y="1779690"/>
            <a:ext cx="1904406" cy="2142233"/>
          </a:xfrm>
          <a:custGeom>
            <a:avLst/>
            <a:gdLst>
              <a:gd name="connsiteX0" fmla="*/ 1904406 w 1904406"/>
              <a:gd name="connsiteY0" fmla="*/ 2856311 h 2856311"/>
              <a:gd name="connsiteX1" fmla="*/ 1599606 w 1904406"/>
              <a:gd name="connsiteY1" fmla="*/ 2589611 h 2856311"/>
              <a:gd name="connsiteX2" fmla="*/ 523281 w 1904406"/>
              <a:gd name="connsiteY2" fmla="*/ 2141936 h 2856311"/>
              <a:gd name="connsiteX3" fmla="*/ 66081 w 1904406"/>
              <a:gd name="connsiteY3" fmla="*/ 1722836 h 2856311"/>
              <a:gd name="connsiteX4" fmla="*/ 18456 w 1904406"/>
              <a:gd name="connsiteY4" fmla="*/ 703661 h 2856311"/>
              <a:gd name="connsiteX5" fmla="*/ 218481 w 1904406"/>
              <a:gd name="connsiteY5" fmla="*/ 103586 h 2856311"/>
              <a:gd name="connsiteX6" fmla="*/ 904281 w 1904406"/>
              <a:gd name="connsiteY6" fmla="*/ 8336 h 2856311"/>
              <a:gd name="connsiteX7" fmla="*/ 1066206 w 1904406"/>
              <a:gd name="connsiteY7" fmla="*/ 198836 h 285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4406" h="2856311">
                <a:moveTo>
                  <a:pt x="1904406" y="2856311"/>
                </a:moveTo>
                <a:cubicBezTo>
                  <a:pt x="1867099" y="2782492"/>
                  <a:pt x="1829793" y="2708673"/>
                  <a:pt x="1599606" y="2589611"/>
                </a:cubicBezTo>
                <a:cubicBezTo>
                  <a:pt x="1369418" y="2470548"/>
                  <a:pt x="778868" y="2286398"/>
                  <a:pt x="523281" y="2141936"/>
                </a:cubicBezTo>
                <a:cubicBezTo>
                  <a:pt x="267694" y="1997474"/>
                  <a:pt x="150218" y="1962548"/>
                  <a:pt x="66081" y="1722836"/>
                </a:cubicBezTo>
                <a:cubicBezTo>
                  <a:pt x="-18056" y="1483124"/>
                  <a:pt x="-6944" y="973536"/>
                  <a:pt x="18456" y="703661"/>
                </a:cubicBezTo>
                <a:cubicBezTo>
                  <a:pt x="43856" y="433786"/>
                  <a:pt x="70844" y="219473"/>
                  <a:pt x="218481" y="103586"/>
                </a:cubicBezTo>
                <a:cubicBezTo>
                  <a:pt x="366118" y="-12301"/>
                  <a:pt x="762994" y="-7539"/>
                  <a:pt x="904281" y="8336"/>
                </a:cubicBezTo>
                <a:cubicBezTo>
                  <a:pt x="1045568" y="24211"/>
                  <a:pt x="1040806" y="171848"/>
                  <a:pt x="1066206" y="198836"/>
                </a:cubicBezTo>
              </a:path>
            </a:pathLst>
          </a:custGeom>
          <a:noFill/>
          <a:ln w="44450">
            <a:solidFill>
              <a:srgbClr val="00B0F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Freeform 53"/>
          <p:cNvSpPr/>
          <p:nvPr/>
        </p:nvSpPr>
        <p:spPr>
          <a:xfrm>
            <a:off x="5706555" y="1656720"/>
            <a:ext cx="1837277" cy="2172330"/>
          </a:xfrm>
          <a:custGeom>
            <a:avLst/>
            <a:gdLst>
              <a:gd name="connsiteX0" fmla="*/ 227529 w 1837277"/>
              <a:gd name="connsiteY0" fmla="*/ 2896440 h 2896440"/>
              <a:gd name="connsiteX1" fmla="*/ 465654 w 1837277"/>
              <a:gd name="connsiteY1" fmla="*/ 2639265 h 2896440"/>
              <a:gd name="connsiteX2" fmla="*/ 227529 w 1837277"/>
              <a:gd name="connsiteY2" fmla="*/ 2153490 h 2896440"/>
              <a:gd name="connsiteX3" fmla="*/ 56079 w 1837277"/>
              <a:gd name="connsiteY3" fmla="*/ 1877265 h 2896440"/>
              <a:gd name="connsiteX4" fmla="*/ 8454 w 1837277"/>
              <a:gd name="connsiteY4" fmla="*/ 1200990 h 2896440"/>
              <a:gd name="connsiteX5" fmla="*/ 208479 w 1837277"/>
              <a:gd name="connsiteY5" fmla="*/ 219915 h 2896440"/>
              <a:gd name="connsiteX6" fmla="*/ 827604 w 1837277"/>
              <a:gd name="connsiteY6" fmla="*/ 840 h 2896440"/>
              <a:gd name="connsiteX7" fmla="*/ 1732479 w 1837277"/>
              <a:gd name="connsiteY7" fmla="*/ 153240 h 2896440"/>
              <a:gd name="connsiteX8" fmla="*/ 1818204 w 1837277"/>
              <a:gd name="connsiteY8" fmla="*/ 372315 h 289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7277" h="2896440">
                <a:moveTo>
                  <a:pt x="227529" y="2896440"/>
                </a:moveTo>
                <a:cubicBezTo>
                  <a:pt x="346591" y="2829765"/>
                  <a:pt x="465654" y="2763090"/>
                  <a:pt x="465654" y="2639265"/>
                </a:cubicBezTo>
                <a:cubicBezTo>
                  <a:pt x="465654" y="2515440"/>
                  <a:pt x="295792" y="2280490"/>
                  <a:pt x="227529" y="2153490"/>
                </a:cubicBezTo>
                <a:cubicBezTo>
                  <a:pt x="159266" y="2026490"/>
                  <a:pt x="92591" y="2036015"/>
                  <a:pt x="56079" y="1877265"/>
                </a:cubicBezTo>
                <a:cubicBezTo>
                  <a:pt x="19567" y="1718515"/>
                  <a:pt x="-16946" y="1477215"/>
                  <a:pt x="8454" y="1200990"/>
                </a:cubicBezTo>
                <a:cubicBezTo>
                  <a:pt x="33854" y="924765"/>
                  <a:pt x="71954" y="419940"/>
                  <a:pt x="208479" y="219915"/>
                </a:cubicBezTo>
                <a:cubicBezTo>
                  <a:pt x="345004" y="19890"/>
                  <a:pt x="573604" y="11952"/>
                  <a:pt x="827604" y="840"/>
                </a:cubicBezTo>
                <a:cubicBezTo>
                  <a:pt x="1081604" y="-10272"/>
                  <a:pt x="1567379" y="91328"/>
                  <a:pt x="1732479" y="153240"/>
                </a:cubicBezTo>
                <a:cubicBezTo>
                  <a:pt x="1897579" y="215152"/>
                  <a:pt x="1818204" y="372315"/>
                  <a:pt x="1818204" y="372315"/>
                </a:cubicBezTo>
              </a:path>
            </a:pathLst>
          </a:custGeom>
          <a:noFill/>
          <a:ln w="44450">
            <a:solidFill>
              <a:srgbClr val="00B0F0"/>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TextBox 54"/>
          <p:cNvSpPr txBox="1"/>
          <p:nvPr/>
        </p:nvSpPr>
        <p:spPr>
          <a:xfrm>
            <a:off x="8002628" y="4336437"/>
            <a:ext cx="1159044" cy="369332"/>
          </a:xfrm>
          <a:prstGeom prst="rect">
            <a:avLst/>
          </a:prstGeom>
          <a:noFill/>
        </p:spPr>
        <p:txBody>
          <a:bodyPr wrap="square" rtlCol="0">
            <a:spAutoFit/>
          </a:bodyPr>
          <a:lstStyle/>
          <a:p>
            <a:r>
              <a:rPr lang="en-US" sz="900" dirty="0" smtClean="0">
                <a:solidFill>
                  <a:prstClr val="black"/>
                </a:solidFill>
              </a:rPr>
              <a:t>Fig. adapted from </a:t>
            </a:r>
            <a:r>
              <a:rPr lang="en-US" sz="900" dirty="0" err="1" smtClean="0">
                <a:solidFill>
                  <a:prstClr val="black"/>
                </a:solidFill>
              </a:rPr>
              <a:t>Meisl</a:t>
            </a:r>
            <a:r>
              <a:rPr lang="en-US" sz="900" dirty="0" smtClean="0">
                <a:solidFill>
                  <a:prstClr val="black"/>
                </a:solidFill>
              </a:rPr>
              <a:t> NF 2016</a:t>
            </a:r>
            <a:endParaRPr lang="en-US" sz="900" dirty="0">
              <a:solidFill>
                <a:prstClr val="black"/>
              </a:solidFill>
            </a:endParaRPr>
          </a:p>
        </p:txBody>
      </p:sp>
      <mc:AlternateContent xmlns:mc="http://schemas.openxmlformats.org/markup-compatibility/2006" xmlns:a14="http://schemas.microsoft.com/office/drawing/2010/main">
        <mc:Choice Requires="a14">
          <p:sp>
            <p:nvSpPr>
              <p:cNvPr id="56" name="TextBox 55"/>
              <p:cNvSpPr txBox="1"/>
              <p:nvPr/>
            </p:nvSpPr>
            <p:spPr>
              <a:xfrm>
                <a:off x="152400" y="3028950"/>
                <a:ext cx="4820572" cy="672172"/>
              </a:xfrm>
              <a:prstGeom prst="rect">
                <a:avLst/>
              </a:prstGeom>
              <a:solidFill>
                <a:schemeClr val="bg2"/>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prstClr val="black"/>
                              </a:solidFill>
                              <a:latin typeface="Cambria Math"/>
                              <a:ea typeface="Cambria Math" panose="02040503050406030204" pitchFamily="18" charset="0"/>
                            </a:rPr>
                          </m:ctrlPr>
                        </m:sSubSupPr>
                        <m:e>
                          <m:r>
                            <m:rPr>
                              <m:sty m:val="p"/>
                            </m:rPr>
                            <a:rPr lang="el-GR" i="1" smtClean="0">
                              <a:solidFill>
                                <a:prstClr val="black"/>
                              </a:solidFill>
                              <a:latin typeface="Cambria Math" panose="02040503050406030204" pitchFamily="18" charset="0"/>
                              <a:ea typeface="Cambria Math" panose="02040503050406030204" pitchFamily="18" charset="0"/>
                            </a:rPr>
                            <m:t>Γ</m:t>
                          </m:r>
                        </m:e>
                        <m:sub>
                          <m:r>
                            <a:rPr lang="en-US" i="1" smtClean="0">
                              <a:solidFill>
                                <a:prstClr val="black"/>
                              </a:solidFill>
                              <a:latin typeface="Cambria Math" panose="02040503050406030204" pitchFamily="18" charset="0"/>
                              <a:ea typeface="Cambria Math" panose="02040503050406030204" pitchFamily="18" charset="0"/>
                            </a:rPr>
                            <m:t>𝑤𝑎𝑙𝑙</m:t>
                          </m:r>
                          <m:r>
                            <a:rPr lang="en-US" i="1" smtClean="0">
                              <a:solidFill>
                                <a:prstClr val="black"/>
                              </a:solidFill>
                              <a:latin typeface="Cambria Math" panose="02040503050406030204" pitchFamily="18" charset="0"/>
                              <a:ea typeface="Cambria Math" panose="02040503050406030204" pitchFamily="18" charset="0"/>
                            </a:rPr>
                            <m:t>,</m:t>
                          </m:r>
                          <m:r>
                            <a:rPr lang="en-US" i="1" smtClean="0">
                              <a:solidFill>
                                <a:prstClr val="black"/>
                              </a:solidFill>
                              <a:latin typeface="Cambria Math" panose="02040503050406030204" pitchFamily="18" charset="0"/>
                              <a:ea typeface="Cambria Math" panose="02040503050406030204" pitchFamily="18" charset="0"/>
                            </a:rPr>
                            <m:t>𝑒𝑙𝑒𝑚</m:t>
                          </m:r>
                        </m:sub>
                        <m:sup>
                          <m:r>
                            <a:rPr lang="en-US" i="1" smtClean="0">
                              <a:solidFill>
                                <a:prstClr val="black"/>
                              </a:solidFill>
                              <a:latin typeface="Cambria Math" panose="02040503050406030204" pitchFamily="18" charset="0"/>
                              <a:ea typeface="Cambria Math" panose="02040503050406030204" pitchFamily="18" charset="0"/>
                            </a:rPr>
                            <m:t>𝐼𝑁</m:t>
                          </m:r>
                        </m:sup>
                      </m:sSubSup>
                      <m:d>
                        <m:dPr>
                          <m:ctrlPr>
                            <a:rPr lang="en-US" i="1" smtClean="0">
                              <a:solidFill>
                                <a:prstClr val="black"/>
                              </a:solidFill>
                              <a:latin typeface="Cambria Math"/>
                              <a:ea typeface="Cambria Math" panose="02040503050406030204" pitchFamily="18" charset="0"/>
                            </a:rPr>
                          </m:ctrlPr>
                        </m:dPr>
                        <m:e>
                          <m:r>
                            <a:rPr lang="en-US" i="1" smtClean="0">
                              <a:solidFill>
                                <a:prstClr val="black"/>
                              </a:solidFill>
                              <a:latin typeface="Cambria Math" panose="02040503050406030204" pitchFamily="18" charset="0"/>
                              <a:ea typeface="Cambria Math" panose="02040503050406030204" pitchFamily="18" charset="0"/>
                            </a:rPr>
                            <m:t>𝑡</m:t>
                          </m:r>
                        </m:e>
                      </m:d>
                      <m:r>
                        <a:rPr lang="en-US" i="1" smtClean="0">
                          <a:solidFill>
                            <a:prstClr val="black"/>
                          </a:solidFill>
                          <a:latin typeface="Cambria Math" panose="02040503050406030204" pitchFamily="18" charset="0"/>
                          <a:ea typeface="Cambria Math" panose="02040503050406030204" pitchFamily="18" charset="0"/>
                        </a:rPr>
                        <m:t>=</m:t>
                      </m:r>
                      <m:nary>
                        <m:naryPr>
                          <m:chr m:val="∑"/>
                          <m:supHide m:val="on"/>
                          <m:ctrlPr>
                            <a:rPr lang="en-US" i="1" smtClean="0">
                              <a:solidFill>
                                <a:prstClr val="black"/>
                              </a:solidFill>
                              <a:latin typeface="Cambria Math"/>
                              <a:ea typeface="Cambria Math" panose="02040503050406030204" pitchFamily="18" charset="0"/>
                            </a:rPr>
                          </m:ctrlPr>
                        </m:naryPr>
                        <m:sub>
                          <m:r>
                            <m:rPr>
                              <m:brk m:alnAt="7"/>
                            </m:rPr>
                            <a:rPr lang="en-US" i="1" smtClean="0">
                              <a:solidFill>
                                <a:prstClr val="black"/>
                              </a:solidFill>
                              <a:latin typeface="Cambria Math" panose="02040503050406030204" pitchFamily="18" charset="0"/>
                              <a:ea typeface="Cambria Math" panose="02040503050406030204" pitchFamily="18" charset="0"/>
                            </a:rPr>
                            <m:t>𝑠</m:t>
                          </m:r>
                          <m:r>
                            <a:rPr lang="en-US" i="1" smtClean="0">
                              <a:solidFill>
                                <a:prstClr val="black"/>
                              </a:solidFill>
                              <a:latin typeface="Cambria Math" panose="02040503050406030204" pitchFamily="18" charset="0"/>
                              <a:ea typeface="Cambria Math" panose="02040503050406030204" pitchFamily="18" charset="0"/>
                            </a:rPr>
                            <m:t>𝑜𝑢𝑟𝑐𝑒</m:t>
                          </m:r>
                        </m:sub>
                        <m:sup/>
                        <m:e>
                          <m:sSubSup>
                            <m:sSubSupPr>
                              <m:ctrlPr>
                                <a:rPr lang="en-US" i="1" smtClean="0">
                                  <a:solidFill>
                                    <a:prstClr val="black"/>
                                  </a:solidFill>
                                  <a:latin typeface="Cambria Math"/>
                                  <a:ea typeface="Cambria Math" panose="02040503050406030204" pitchFamily="18" charset="0"/>
                                </a:rPr>
                              </m:ctrlPr>
                            </m:sSubSupPr>
                            <m:e>
                              <m:r>
                                <a:rPr lang="en-US" i="1" smtClean="0">
                                  <a:solidFill>
                                    <a:prstClr val="black"/>
                                  </a:solidFill>
                                  <a:latin typeface="Cambria Math" panose="02040503050406030204" pitchFamily="18" charset="0"/>
                                  <a:ea typeface="Cambria Math" panose="02040503050406030204" pitchFamily="18" charset="0"/>
                                </a:rPr>
                                <m:t>𝑅</m:t>
                              </m:r>
                            </m:e>
                            <m:sub>
                              <m:r>
                                <a:rPr lang="en-US" i="1" smtClean="0">
                                  <a:solidFill>
                                    <a:prstClr val="black"/>
                                  </a:solidFill>
                                  <a:latin typeface="Cambria Math" panose="02040503050406030204" pitchFamily="18" charset="0"/>
                                  <a:ea typeface="Cambria Math" panose="02040503050406030204" pitchFamily="18" charset="0"/>
                                </a:rPr>
                                <m:t>𝑠𝑜𝑢𝑟𝑐𝑒</m:t>
                              </m:r>
                            </m:sub>
                            <m:sup>
                              <m:r>
                                <a:rPr lang="en-US" i="1" smtClean="0">
                                  <a:solidFill>
                                    <a:prstClr val="black"/>
                                  </a:solidFill>
                                  <a:latin typeface="Cambria Math" panose="02040503050406030204" pitchFamily="18" charset="0"/>
                                  <a:ea typeface="Cambria Math" panose="02040503050406030204" pitchFamily="18" charset="0"/>
                                </a:rPr>
                                <m:t>𝑤𝑎𝑙𝑙</m:t>
                              </m:r>
                            </m:sup>
                          </m:sSubSup>
                          <m:r>
                            <a:rPr lang="en-US" i="1" smtClean="0">
                              <a:solidFill>
                                <a:prstClr val="black"/>
                              </a:solidFill>
                              <a:latin typeface="Cambria Math" panose="02040503050406030204" pitchFamily="18" charset="0"/>
                              <a:ea typeface="Cambria Math" panose="02040503050406030204" pitchFamily="18" charset="0"/>
                            </a:rPr>
                            <m:t>∗</m:t>
                          </m:r>
                          <m:sSubSup>
                            <m:sSubSupPr>
                              <m:ctrlPr>
                                <a:rPr lang="en-US" i="1">
                                  <a:solidFill>
                                    <a:prstClr val="black"/>
                                  </a:solidFill>
                                  <a:latin typeface="Cambria Math"/>
                                  <a:ea typeface="Cambria Math" panose="02040503050406030204" pitchFamily="18" charset="0"/>
                                </a:rPr>
                              </m:ctrlPr>
                            </m:sSubSupPr>
                            <m:e>
                              <m:r>
                                <m:rPr>
                                  <m:sty m:val="p"/>
                                </m:rPr>
                                <a:rPr lang="el-GR" i="1">
                                  <a:solidFill>
                                    <a:prstClr val="black"/>
                                  </a:solidFill>
                                  <a:latin typeface="Cambria Math" panose="02040503050406030204" pitchFamily="18" charset="0"/>
                                  <a:ea typeface="Cambria Math" panose="02040503050406030204" pitchFamily="18" charset="0"/>
                                </a:rPr>
                                <m:t>Γ</m:t>
                              </m:r>
                            </m:e>
                            <m:sub>
                              <m:r>
                                <a:rPr lang="en-US" i="1" smtClean="0">
                                  <a:solidFill>
                                    <a:prstClr val="black"/>
                                  </a:solidFill>
                                  <a:latin typeface="Cambria Math" panose="02040503050406030204" pitchFamily="18" charset="0"/>
                                  <a:ea typeface="Cambria Math" panose="02040503050406030204" pitchFamily="18" charset="0"/>
                                </a:rPr>
                                <m:t>𝑠𝑜𝑢𝑟𝑐𝑒</m:t>
                              </m:r>
                              <m:r>
                                <a:rPr lang="en-US" i="1">
                                  <a:solidFill>
                                    <a:prstClr val="black"/>
                                  </a:solidFill>
                                  <a:latin typeface="Cambria Math" panose="02040503050406030204" pitchFamily="18" charset="0"/>
                                  <a:ea typeface="Cambria Math" panose="02040503050406030204" pitchFamily="18" charset="0"/>
                                </a:rPr>
                                <m:t>,</m:t>
                              </m:r>
                              <m:r>
                                <a:rPr lang="en-US" i="1">
                                  <a:solidFill>
                                    <a:prstClr val="black"/>
                                  </a:solidFill>
                                  <a:latin typeface="Cambria Math" panose="02040503050406030204" pitchFamily="18" charset="0"/>
                                  <a:ea typeface="Cambria Math" panose="02040503050406030204" pitchFamily="18" charset="0"/>
                                </a:rPr>
                                <m:t>𝑒𝑙𝑒𝑚</m:t>
                              </m:r>
                            </m:sub>
                            <m:sup>
                              <m:r>
                                <a:rPr lang="en-US" i="1" smtClean="0">
                                  <a:solidFill>
                                    <a:prstClr val="black"/>
                                  </a:solidFill>
                                  <a:latin typeface="Cambria Math" panose="02040503050406030204" pitchFamily="18" charset="0"/>
                                  <a:ea typeface="Cambria Math" panose="02040503050406030204" pitchFamily="18" charset="0"/>
                                </a:rPr>
                                <m:t>𝑂𝑈𝑇</m:t>
                              </m:r>
                            </m:sup>
                          </m:sSubSup>
                          <m:r>
                            <a:rPr lang="en-US" i="1" smtClean="0">
                              <a:solidFill>
                                <a:prstClr val="black"/>
                              </a:solidFill>
                              <a:latin typeface="Cambria Math" panose="02040503050406030204" pitchFamily="18" charset="0"/>
                              <a:ea typeface="Cambria Math" panose="02040503050406030204" pitchFamily="18" charset="0"/>
                            </a:rPr>
                            <m:t>(</m:t>
                          </m:r>
                          <m:r>
                            <a:rPr lang="en-US" i="1" smtClean="0">
                              <a:solidFill>
                                <a:prstClr val="black"/>
                              </a:solidFill>
                              <a:latin typeface="Cambria Math" panose="02040503050406030204" pitchFamily="18" charset="0"/>
                              <a:ea typeface="Cambria Math" panose="02040503050406030204" pitchFamily="18" charset="0"/>
                            </a:rPr>
                            <m:t>𝑡</m:t>
                          </m:r>
                          <m:r>
                            <a:rPr lang="en-US" i="1" smtClean="0">
                              <a:solidFill>
                                <a:prstClr val="black"/>
                              </a:solidFill>
                              <a:latin typeface="Cambria Math" panose="02040503050406030204" pitchFamily="18" charset="0"/>
                              <a:ea typeface="Cambria Math" panose="02040503050406030204" pitchFamily="18" charset="0"/>
                            </a:rPr>
                            <m:t>)</m:t>
                          </m:r>
                        </m:e>
                      </m:nary>
                    </m:oMath>
                  </m:oMathPara>
                </a14:m>
                <a:endParaRPr lang="en-US" sz="1700" dirty="0">
                  <a:solidFill>
                    <a:prstClr val="black"/>
                  </a:solidFill>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152400" y="3028950"/>
                <a:ext cx="4820572" cy="672172"/>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086756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OSM/EIRENE edge plasma background generated for NSTX-U</a:t>
            </a:r>
            <a:endParaRPr lang="en-US" sz="28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01"/>
          <a:stretch/>
        </p:blipFill>
        <p:spPr bwMode="auto">
          <a:xfrm>
            <a:off x="70346" y="914402"/>
            <a:ext cx="3660011" cy="3451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84" r="4501"/>
          <a:stretch/>
        </p:blipFill>
        <p:spPr bwMode="auto">
          <a:xfrm>
            <a:off x="3651738" y="879863"/>
            <a:ext cx="3653351" cy="3564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684"/>
          <a:stretch/>
        </p:blipFill>
        <p:spPr bwMode="auto">
          <a:xfrm>
            <a:off x="7305096" y="914402"/>
            <a:ext cx="1838913" cy="3451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7882" y="696518"/>
            <a:ext cx="1606063" cy="338554"/>
          </a:xfrm>
          <a:prstGeom prst="rect">
            <a:avLst/>
          </a:prstGeom>
          <a:noFill/>
        </p:spPr>
        <p:txBody>
          <a:bodyPr wrap="square" rtlCol="0">
            <a:spAutoFit/>
          </a:bodyPr>
          <a:lstStyle/>
          <a:p>
            <a:pPr algn="ctr"/>
            <a:r>
              <a:rPr lang="en-US" sz="1600" dirty="0" smtClean="0">
                <a:solidFill>
                  <a:prstClr val="black"/>
                </a:solidFill>
                <a:latin typeface="Arial" panose="020B0604020202020204" pitchFamily="34" charset="0"/>
                <a:cs typeface="Arial" panose="020B0604020202020204" pitchFamily="34" charset="0"/>
              </a:rPr>
              <a:t>Ion Density</a:t>
            </a:r>
            <a:endParaRPr lang="en-US" sz="16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1900343" y="689610"/>
            <a:ext cx="1751394" cy="338554"/>
          </a:xfrm>
          <a:prstGeom prst="rect">
            <a:avLst/>
          </a:prstGeom>
          <a:noFill/>
        </p:spPr>
        <p:txBody>
          <a:bodyPr wrap="square" rtlCol="0">
            <a:spAutoFit/>
          </a:bodyPr>
          <a:lstStyle/>
          <a:p>
            <a:pPr algn="ctr"/>
            <a:r>
              <a:rPr lang="en-US" sz="1600" dirty="0" smtClean="0">
                <a:solidFill>
                  <a:prstClr val="black"/>
                </a:solidFill>
                <a:latin typeface="Arial" panose="020B0604020202020204" pitchFamily="34" charset="0"/>
                <a:cs typeface="Arial" panose="020B0604020202020204" pitchFamily="34" charset="0"/>
              </a:rPr>
              <a:t>Neutral Density</a:t>
            </a:r>
            <a:endParaRPr lang="en-US" sz="1600"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3651736" y="699365"/>
            <a:ext cx="1751394" cy="338554"/>
          </a:xfrm>
          <a:prstGeom prst="rect">
            <a:avLst/>
          </a:prstGeom>
          <a:noFill/>
        </p:spPr>
        <p:txBody>
          <a:bodyPr wrap="square" rtlCol="0">
            <a:spAutoFit/>
          </a:bodyPr>
          <a:lstStyle/>
          <a:p>
            <a:pPr algn="ctr"/>
            <a:r>
              <a:rPr lang="en-US" sz="1600" dirty="0" smtClean="0">
                <a:solidFill>
                  <a:prstClr val="black"/>
                </a:solidFill>
                <a:latin typeface="Arial" panose="020B0604020202020204" pitchFamily="34" charset="0"/>
                <a:cs typeface="Arial" panose="020B0604020202020204" pitchFamily="34" charset="0"/>
              </a:rPr>
              <a:t>Electron Temp.</a:t>
            </a:r>
            <a:endParaRPr lang="en-US" sz="1600" dirty="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5553693" y="691829"/>
            <a:ext cx="1751394" cy="338554"/>
          </a:xfrm>
          <a:prstGeom prst="rect">
            <a:avLst/>
          </a:prstGeom>
          <a:noFill/>
        </p:spPr>
        <p:txBody>
          <a:bodyPr wrap="square" rtlCol="0">
            <a:spAutoFit/>
          </a:bodyPr>
          <a:lstStyle/>
          <a:p>
            <a:pPr algn="ctr"/>
            <a:r>
              <a:rPr lang="en-US" sz="1600" dirty="0" smtClean="0">
                <a:solidFill>
                  <a:prstClr val="black"/>
                </a:solidFill>
                <a:latin typeface="Arial" panose="020B0604020202020204" pitchFamily="34" charset="0"/>
                <a:cs typeface="Arial" panose="020B0604020202020204" pitchFamily="34" charset="0"/>
              </a:rPr>
              <a:t>Ion Temp.</a:t>
            </a:r>
            <a:endParaRPr lang="en-US" sz="1600" dirty="0">
              <a:solidFill>
                <a:prstClr val="black"/>
              </a:solidFill>
              <a:latin typeface="Arial" panose="020B0604020202020204" pitchFamily="34" charset="0"/>
              <a:cs typeface="Arial" panose="020B0604020202020204" pitchFamily="34" charset="0"/>
            </a:endParaRPr>
          </a:p>
        </p:txBody>
      </p:sp>
      <p:sp>
        <p:nvSpPr>
          <p:cNvPr id="11" name="TextBox 10"/>
          <p:cNvSpPr txBox="1"/>
          <p:nvPr/>
        </p:nvSpPr>
        <p:spPr>
          <a:xfrm>
            <a:off x="7361624" y="699365"/>
            <a:ext cx="1751394" cy="338554"/>
          </a:xfrm>
          <a:prstGeom prst="rect">
            <a:avLst/>
          </a:prstGeom>
          <a:noFill/>
        </p:spPr>
        <p:txBody>
          <a:bodyPr wrap="square" rtlCol="0">
            <a:spAutoFit/>
          </a:bodyPr>
          <a:lstStyle/>
          <a:p>
            <a:pPr algn="ctr"/>
            <a:r>
              <a:rPr lang="en-US" sz="1600" dirty="0" smtClean="0">
                <a:solidFill>
                  <a:prstClr val="black"/>
                </a:solidFill>
                <a:latin typeface="Arial" panose="020B0604020202020204" pitchFamily="34" charset="0"/>
                <a:cs typeface="Arial" panose="020B0604020202020204" pitchFamily="34" charset="0"/>
              </a:rPr>
              <a:t>Parallel Flow</a:t>
            </a:r>
            <a:endParaRPr lang="en-US" sz="1600" dirty="0">
              <a:solidFill>
                <a:prstClr val="black"/>
              </a:solidFill>
              <a:latin typeface="Arial" panose="020B0604020202020204" pitchFamily="34" charset="0"/>
              <a:cs typeface="Arial" panose="020B0604020202020204" pitchFamily="34" charset="0"/>
            </a:endParaRPr>
          </a:p>
        </p:txBody>
      </p:sp>
      <p:sp>
        <p:nvSpPr>
          <p:cNvPr id="12" name="Content Placeholder 1"/>
          <p:cNvSpPr>
            <a:spLocks noGrp="1"/>
          </p:cNvSpPr>
          <p:nvPr>
            <p:ph idx="1"/>
          </p:nvPr>
        </p:nvSpPr>
        <p:spPr>
          <a:xfrm>
            <a:off x="77881" y="4365736"/>
            <a:ext cx="8989927" cy="492014"/>
          </a:xfrm>
        </p:spPr>
        <p:txBody>
          <a:bodyPr>
            <a:normAutofit fontScale="47500" lnSpcReduction="20000"/>
          </a:bodyPr>
          <a:lstStyle/>
          <a:p>
            <a:r>
              <a:rPr lang="en-US" dirty="0" smtClean="0"/>
              <a:t>High strike point density/temperature, large radial gradients (H-Mode like)</a:t>
            </a:r>
          </a:p>
          <a:p>
            <a:r>
              <a:rPr lang="en-US" dirty="0" smtClean="0"/>
              <a:t>No external flow/pinch applied</a:t>
            </a:r>
            <a:endParaRPr lang="en-US" dirty="0"/>
          </a:p>
        </p:txBody>
      </p:sp>
    </p:spTree>
    <p:extLst>
      <p:ext uri="{BB962C8B-B14F-4D97-AF65-F5344CB8AC3E}">
        <p14:creationId xmlns:p14="http://schemas.microsoft.com/office/powerpoint/2010/main" val="34875271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Results: agreement with OII emission trends greatly improved with thin film model</a:t>
            </a:r>
            <a:endParaRPr lang="en-US" sz="32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9" y="793380"/>
            <a:ext cx="8863853" cy="4087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447800" y="1428750"/>
            <a:ext cx="990600" cy="369332"/>
          </a:xfrm>
          <a:prstGeom prst="rect">
            <a:avLst/>
          </a:prstGeom>
          <a:noFill/>
          <a:ln>
            <a:solidFill>
              <a:schemeClr val="tx1"/>
            </a:solidFill>
          </a:ln>
        </p:spPr>
        <p:txBody>
          <a:bodyPr wrap="square" rtlCol="0">
            <a:spAutoFit/>
          </a:bodyPr>
          <a:lstStyle/>
          <a:p>
            <a:pPr algn="ctr"/>
            <a:r>
              <a:rPr lang="en-US" dirty="0" smtClean="0">
                <a:solidFill>
                  <a:prstClr val="black"/>
                </a:solidFill>
              </a:rPr>
              <a:t>OII/D-</a:t>
            </a:r>
            <a:r>
              <a:rPr lang="el-GR" dirty="0" smtClean="0">
                <a:solidFill>
                  <a:prstClr val="black"/>
                </a:solidFill>
              </a:rPr>
              <a:t>γ</a:t>
            </a:r>
            <a:endParaRPr lang="en-US" dirty="0">
              <a:solidFill>
                <a:prstClr val="black"/>
              </a:solidFill>
            </a:endParaRPr>
          </a:p>
        </p:txBody>
      </p:sp>
      <p:sp>
        <p:nvSpPr>
          <p:cNvPr id="12" name="TextBox 11"/>
          <p:cNvSpPr txBox="1"/>
          <p:nvPr/>
        </p:nvSpPr>
        <p:spPr>
          <a:xfrm>
            <a:off x="5867400" y="1588356"/>
            <a:ext cx="2393576" cy="830997"/>
          </a:xfrm>
          <a:prstGeom prst="rect">
            <a:avLst/>
          </a:prstGeom>
          <a:noFill/>
        </p:spPr>
        <p:txBody>
          <a:bodyPr wrap="square" rtlCol="0">
            <a:spAutoFit/>
          </a:bodyPr>
          <a:lstStyle/>
          <a:p>
            <a:r>
              <a:rPr lang="en-US" sz="1600" b="1" dirty="0" err="1" smtClean="0">
                <a:solidFill>
                  <a:srgbClr val="7030A0"/>
                </a:solidFill>
              </a:rPr>
              <a:t>WallDYN</a:t>
            </a:r>
            <a:r>
              <a:rPr lang="en-US" sz="1600" b="1" dirty="0" smtClean="0">
                <a:solidFill>
                  <a:srgbClr val="7030A0"/>
                </a:solidFill>
              </a:rPr>
              <a:t> </a:t>
            </a:r>
          </a:p>
          <a:p>
            <a:r>
              <a:rPr lang="en-US" sz="1600" b="1" dirty="0" smtClean="0">
                <a:solidFill>
                  <a:srgbClr val="7030A0"/>
                </a:solidFill>
              </a:rPr>
              <a:t>(thin film model, full </a:t>
            </a:r>
            <a:r>
              <a:rPr lang="en-US" sz="1600" b="1" dirty="0" err="1" smtClean="0">
                <a:solidFill>
                  <a:srgbClr val="7030A0"/>
                </a:solidFill>
              </a:rPr>
              <a:t>boronization</a:t>
            </a:r>
            <a:r>
              <a:rPr lang="en-US" sz="1600" b="1" dirty="0" smtClean="0">
                <a:solidFill>
                  <a:srgbClr val="7030A0"/>
                </a:solidFill>
              </a:rPr>
              <a:t>)</a:t>
            </a:r>
            <a:endParaRPr lang="en-US" sz="1600" b="1" dirty="0">
              <a:solidFill>
                <a:srgbClr val="7030A0"/>
              </a:solidFill>
            </a:endParaRPr>
          </a:p>
        </p:txBody>
      </p:sp>
      <p:sp>
        <p:nvSpPr>
          <p:cNvPr id="13" name="TextBox 12"/>
          <p:cNvSpPr txBox="1"/>
          <p:nvPr/>
        </p:nvSpPr>
        <p:spPr>
          <a:xfrm>
            <a:off x="4953005" y="1319146"/>
            <a:ext cx="3675529" cy="338554"/>
          </a:xfrm>
          <a:prstGeom prst="rect">
            <a:avLst/>
          </a:prstGeom>
          <a:noFill/>
        </p:spPr>
        <p:txBody>
          <a:bodyPr wrap="square" rtlCol="0">
            <a:spAutoFit/>
          </a:bodyPr>
          <a:lstStyle/>
          <a:p>
            <a:r>
              <a:rPr lang="en-US" sz="1600" b="1" dirty="0" err="1" smtClean="0">
                <a:solidFill>
                  <a:srgbClr val="C00000"/>
                </a:solidFill>
              </a:rPr>
              <a:t>WallDYN</a:t>
            </a:r>
            <a:r>
              <a:rPr lang="en-US" sz="1600" b="1" dirty="0" smtClean="0">
                <a:solidFill>
                  <a:srgbClr val="C00000"/>
                </a:solidFill>
              </a:rPr>
              <a:t>  (no thin film model)</a:t>
            </a:r>
            <a:endParaRPr lang="en-US" sz="1600" b="1" dirty="0">
              <a:solidFill>
                <a:srgbClr val="C00000"/>
              </a:solidFill>
            </a:endParaRPr>
          </a:p>
        </p:txBody>
      </p:sp>
      <p:grpSp>
        <p:nvGrpSpPr>
          <p:cNvPr id="20" name="Group 19"/>
          <p:cNvGrpSpPr/>
          <p:nvPr/>
        </p:nvGrpSpPr>
        <p:grpSpPr>
          <a:xfrm>
            <a:off x="5504329" y="3486159"/>
            <a:ext cx="3124200" cy="914401"/>
            <a:chOff x="5504329" y="4311375"/>
            <a:chExt cx="3124200" cy="1219197"/>
          </a:xfrm>
        </p:grpSpPr>
        <p:sp>
          <p:nvSpPr>
            <p:cNvPr id="5" name="TextBox 4"/>
            <p:cNvSpPr txBox="1"/>
            <p:nvPr/>
          </p:nvSpPr>
          <p:spPr>
            <a:xfrm>
              <a:off x="5504329" y="4311375"/>
              <a:ext cx="3124200" cy="861772"/>
            </a:xfrm>
            <a:prstGeom prst="rect">
              <a:avLst/>
            </a:prstGeom>
            <a:noFill/>
          </p:spPr>
          <p:txBody>
            <a:bodyPr wrap="square" rtlCol="0">
              <a:spAutoFit/>
            </a:bodyPr>
            <a:lstStyle/>
            <a:p>
              <a:pPr algn="ctr"/>
              <a:r>
                <a:rPr lang="en-US" b="1" dirty="0" smtClean="0">
                  <a:solidFill>
                    <a:srgbClr val="0070C0"/>
                  </a:solidFill>
                </a:rPr>
                <a:t>NSTX-U Discharges Following </a:t>
              </a:r>
              <a:r>
                <a:rPr lang="en-US" b="1" dirty="0" err="1" smtClean="0">
                  <a:solidFill>
                    <a:srgbClr val="0070C0"/>
                  </a:solidFill>
                </a:rPr>
                <a:t>Boronization</a:t>
              </a:r>
              <a:endParaRPr lang="en-US" b="1" dirty="0">
                <a:solidFill>
                  <a:srgbClr val="0070C0"/>
                </a:solidFill>
              </a:endParaRPr>
            </a:p>
          </p:txBody>
        </p:sp>
        <p:sp>
          <p:nvSpPr>
            <p:cNvPr id="16" name="TextBox 15"/>
            <p:cNvSpPr txBox="1"/>
            <p:nvPr/>
          </p:nvSpPr>
          <p:spPr>
            <a:xfrm>
              <a:off x="5791200" y="5025609"/>
              <a:ext cx="593912" cy="492441"/>
            </a:xfrm>
            <a:prstGeom prst="rect">
              <a:avLst/>
            </a:prstGeom>
            <a:noFill/>
          </p:spPr>
          <p:txBody>
            <a:bodyPr wrap="square" rtlCol="0">
              <a:spAutoFit/>
            </a:bodyPr>
            <a:lstStyle/>
            <a:p>
              <a:pPr algn="ctr"/>
              <a:r>
                <a:rPr lang="en-US" b="1" dirty="0" smtClean="0">
                  <a:solidFill>
                    <a:srgbClr val="0070C0"/>
                  </a:solidFill>
                </a:rPr>
                <a:t>B5</a:t>
              </a:r>
              <a:endParaRPr lang="en-US" b="1" dirty="0">
                <a:solidFill>
                  <a:srgbClr val="0070C0"/>
                </a:solidFill>
              </a:endParaRPr>
            </a:p>
          </p:txBody>
        </p:sp>
        <p:sp>
          <p:nvSpPr>
            <p:cNvPr id="17" name="TextBox 16"/>
            <p:cNvSpPr txBox="1"/>
            <p:nvPr/>
          </p:nvSpPr>
          <p:spPr>
            <a:xfrm>
              <a:off x="6493808" y="5038130"/>
              <a:ext cx="593912" cy="492441"/>
            </a:xfrm>
            <a:prstGeom prst="rect">
              <a:avLst/>
            </a:prstGeom>
            <a:noFill/>
          </p:spPr>
          <p:txBody>
            <a:bodyPr wrap="square" rtlCol="0">
              <a:spAutoFit/>
            </a:bodyPr>
            <a:lstStyle/>
            <a:p>
              <a:pPr algn="ctr"/>
              <a:r>
                <a:rPr lang="en-US" b="1" dirty="0" smtClean="0">
                  <a:solidFill>
                    <a:srgbClr val="0070C0"/>
                  </a:solidFill>
                </a:rPr>
                <a:t>B8</a:t>
              </a:r>
              <a:endParaRPr lang="en-US" b="1" dirty="0">
                <a:solidFill>
                  <a:srgbClr val="0070C0"/>
                </a:solidFill>
              </a:endParaRPr>
            </a:p>
          </p:txBody>
        </p:sp>
        <p:sp>
          <p:nvSpPr>
            <p:cNvPr id="18" name="TextBox 17"/>
            <p:cNvSpPr txBox="1"/>
            <p:nvPr/>
          </p:nvSpPr>
          <p:spPr>
            <a:xfrm>
              <a:off x="7239000" y="5038131"/>
              <a:ext cx="593912" cy="492441"/>
            </a:xfrm>
            <a:prstGeom prst="rect">
              <a:avLst/>
            </a:prstGeom>
            <a:noFill/>
          </p:spPr>
          <p:txBody>
            <a:bodyPr wrap="square" rtlCol="0">
              <a:spAutoFit/>
            </a:bodyPr>
            <a:lstStyle/>
            <a:p>
              <a:pPr algn="ctr"/>
              <a:r>
                <a:rPr lang="en-US" b="1" dirty="0" smtClean="0">
                  <a:solidFill>
                    <a:srgbClr val="0070C0"/>
                  </a:solidFill>
                </a:rPr>
                <a:t>B9</a:t>
              </a:r>
              <a:endParaRPr lang="en-US" b="1" dirty="0">
                <a:solidFill>
                  <a:srgbClr val="0070C0"/>
                </a:solidFill>
              </a:endParaRPr>
            </a:p>
          </p:txBody>
        </p:sp>
        <p:sp>
          <p:nvSpPr>
            <p:cNvPr id="19" name="TextBox 18"/>
            <p:cNvSpPr txBox="1"/>
            <p:nvPr/>
          </p:nvSpPr>
          <p:spPr>
            <a:xfrm>
              <a:off x="7933765" y="5038131"/>
              <a:ext cx="694764" cy="492441"/>
            </a:xfrm>
            <a:prstGeom prst="rect">
              <a:avLst/>
            </a:prstGeom>
            <a:noFill/>
          </p:spPr>
          <p:txBody>
            <a:bodyPr wrap="square" rtlCol="0">
              <a:spAutoFit/>
            </a:bodyPr>
            <a:lstStyle/>
            <a:p>
              <a:pPr algn="ctr"/>
              <a:r>
                <a:rPr lang="en-US" b="1" dirty="0" smtClean="0">
                  <a:solidFill>
                    <a:srgbClr val="0070C0"/>
                  </a:solidFill>
                </a:rPr>
                <a:t>B10</a:t>
              </a:r>
              <a:endParaRPr lang="en-US" b="1" dirty="0">
                <a:solidFill>
                  <a:srgbClr val="0070C0"/>
                </a:solidFill>
              </a:endParaRPr>
            </a:p>
          </p:txBody>
        </p:sp>
        <p:sp>
          <p:nvSpPr>
            <p:cNvPr id="6" name="Oval 5"/>
            <p:cNvSpPr>
              <a:spLocks noChangeAspect="1"/>
            </p:cNvSpPr>
            <p:nvPr/>
          </p:nvSpPr>
          <p:spPr>
            <a:xfrm>
              <a:off x="6493808" y="5142474"/>
              <a:ext cx="106553" cy="126234"/>
            </a:xfrm>
            <a:prstGeom prst="ellipse">
              <a:avLst/>
            </a:prstGeom>
            <a:solidFill>
              <a:srgbClr val="00B0F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Diamond 6"/>
            <p:cNvSpPr/>
            <p:nvPr/>
          </p:nvSpPr>
          <p:spPr>
            <a:xfrm>
              <a:off x="5782400" y="5151838"/>
              <a:ext cx="116870" cy="116870"/>
            </a:xfrm>
            <a:prstGeom prst="diamond">
              <a:avLst/>
            </a:prstGeom>
            <a:solidFill>
              <a:srgbClr val="00B0F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7928606" y="5161608"/>
              <a:ext cx="122375" cy="122375"/>
            </a:xfrm>
            <a:prstGeom prst="rect">
              <a:avLst/>
            </a:prstGeom>
            <a:solidFill>
              <a:srgbClr val="00B0F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Isosceles Triangle 13"/>
            <p:cNvSpPr/>
            <p:nvPr/>
          </p:nvSpPr>
          <p:spPr>
            <a:xfrm>
              <a:off x="7162800" y="5134927"/>
              <a:ext cx="152400" cy="172144"/>
            </a:xfrm>
            <a:prstGeom prst="triangle">
              <a:avLst/>
            </a:prstGeom>
            <a:solidFill>
              <a:srgbClr val="00B0F0"/>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3232350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LTX demonstrated (again) confinement gains even with partial oxidation of Li coatings and Li pool</a:t>
            </a:r>
            <a:endParaRPr lang="en-US" sz="2800" dirty="0"/>
          </a:p>
        </p:txBody>
      </p:sp>
      <p:sp>
        <p:nvSpPr>
          <p:cNvPr id="3" name="Content Placeholder 2"/>
          <p:cNvSpPr>
            <a:spLocks noGrp="1"/>
          </p:cNvSpPr>
          <p:nvPr>
            <p:ph idx="1"/>
          </p:nvPr>
        </p:nvSpPr>
        <p:spPr>
          <a:xfrm>
            <a:off x="76200" y="742950"/>
            <a:ext cx="8915400" cy="1390650"/>
          </a:xfrm>
        </p:spPr>
        <p:txBody>
          <a:bodyPr>
            <a:normAutofit fontScale="62500" lnSpcReduction="20000"/>
          </a:bodyPr>
          <a:lstStyle/>
          <a:p>
            <a:r>
              <a:rPr lang="en-US" dirty="0" smtClean="0"/>
              <a:t>Measured electron energy confinement exceeds neo-</a:t>
            </a:r>
            <a:r>
              <a:rPr lang="en-US" dirty="0" err="1" smtClean="0"/>
              <a:t>Alcator</a:t>
            </a:r>
            <a:r>
              <a:rPr lang="en-US" dirty="0" smtClean="0"/>
              <a:t> Linear </a:t>
            </a:r>
            <a:r>
              <a:rPr lang="en-US" dirty="0" err="1" smtClean="0"/>
              <a:t>Ohmic</a:t>
            </a:r>
            <a:r>
              <a:rPr lang="en-US" dirty="0" smtClean="0"/>
              <a:t> Confinement scaling ~3x (Boyle PRL 2017)</a:t>
            </a:r>
          </a:p>
          <a:p>
            <a:r>
              <a:rPr lang="en-US" dirty="0" smtClean="0"/>
              <a:t>Evaporated coatings monitored with MAPP diagnostic correlated with good performance to ~100 </a:t>
            </a:r>
            <a:r>
              <a:rPr lang="en-US" dirty="0" err="1" smtClean="0"/>
              <a:t>hrs</a:t>
            </a:r>
            <a:r>
              <a:rPr lang="en-US" dirty="0"/>
              <a:t> </a:t>
            </a:r>
            <a:r>
              <a:rPr lang="en-US" dirty="0" smtClean="0"/>
              <a:t>(Lucia PhD 2015, Schmitt </a:t>
            </a:r>
            <a:r>
              <a:rPr lang="en-US" dirty="0" err="1" smtClean="0"/>
              <a:t>PoP</a:t>
            </a:r>
            <a:r>
              <a:rPr lang="en-US" dirty="0" smtClean="0"/>
              <a:t> 2015)</a:t>
            </a:r>
          </a:p>
          <a:p>
            <a:r>
              <a:rPr lang="en-US" b="1" dirty="0" smtClean="0">
                <a:solidFill>
                  <a:srgbClr val="FF0000"/>
                </a:solidFill>
              </a:rPr>
              <a:t>Key question: will flowing liquids perform like coatings (with impurities)?</a:t>
            </a:r>
            <a:endParaRPr lang="en-US" b="1" dirty="0">
              <a:solidFill>
                <a:srgbClr val="FF00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33" y="2190750"/>
            <a:ext cx="4123367"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0" y="4546266"/>
            <a:ext cx="4300408" cy="307777"/>
          </a:xfrm>
          <a:prstGeom prst="rect">
            <a:avLst/>
          </a:prstGeom>
          <a:noFill/>
        </p:spPr>
        <p:txBody>
          <a:bodyPr wrap="none" rtlCol="0">
            <a:spAutoFit/>
          </a:bodyPr>
          <a:lstStyle/>
          <a:p>
            <a:r>
              <a:rPr lang="en-US" sz="1400" dirty="0" smtClean="0">
                <a:solidFill>
                  <a:schemeClr val="accent1"/>
                </a:solidFill>
              </a:rPr>
              <a:t>D. Boyle, et al., </a:t>
            </a:r>
            <a:r>
              <a:rPr lang="en-US" sz="1400" i="1" dirty="0" smtClean="0">
                <a:solidFill>
                  <a:schemeClr val="accent1"/>
                </a:solidFill>
              </a:rPr>
              <a:t>Phys. Rev. Lett. </a:t>
            </a:r>
            <a:r>
              <a:rPr lang="en-US" sz="1400" b="1" dirty="0" smtClean="0">
                <a:solidFill>
                  <a:schemeClr val="accent1"/>
                </a:solidFill>
              </a:rPr>
              <a:t>119</a:t>
            </a:r>
            <a:r>
              <a:rPr lang="en-US" sz="1400" dirty="0" smtClean="0">
                <a:solidFill>
                  <a:schemeClr val="accent1"/>
                </a:solidFill>
              </a:rPr>
              <a:t> (2017) 015001.</a:t>
            </a:r>
            <a:endParaRPr lang="en-US" sz="1400" dirty="0">
              <a:solidFill>
                <a:schemeClr val="accent1"/>
              </a:solidFill>
            </a:endParaRPr>
          </a:p>
        </p:txBody>
      </p:sp>
      <p:pic>
        <p:nvPicPr>
          <p:cNvPr id="9" name="Picture 8"/>
          <p:cNvPicPr>
            <a:picLocks noChangeAspect="1"/>
          </p:cNvPicPr>
          <p:nvPr/>
        </p:nvPicPr>
        <p:blipFill>
          <a:blip r:embed="rId4"/>
          <a:stretch>
            <a:fillRect/>
          </a:stretch>
        </p:blipFill>
        <p:spPr>
          <a:xfrm>
            <a:off x="5435638" y="2141406"/>
            <a:ext cx="3174962" cy="2411544"/>
          </a:xfrm>
          <a:prstGeom prst="rect">
            <a:avLst/>
          </a:prstGeom>
        </p:spPr>
      </p:pic>
      <p:sp>
        <p:nvSpPr>
          <p:cNvPr id="10" name="TextBox 9"/>
          <p:cNvSpPr txBox="1"/>
          <p:nvPr/>
        </p:nvSpPr>
        <p:spPr>
          <a:xfrm>
            <a:off x="4902646" y="4552950"/>
            <a:ext cx="4241354" cy="307777"/>
          </a:xfrm>
          <a:prstGeom prst="rect">
            <a:avLst/>
          </a:prstGeom>
          <a:noFill/>
        </p:spPr>
        <p:txBody>
          <a:bodyPr wrap="none" rtlCol="0">
            <a:spAutoFit/>
          </a:bodyPr>
          <a:lstStyle/>
          <a:p>
            <a:pPr algn="r"/>
            <a:r>
              <a:rPr lang="en-US" sz="1400" dirty="0" smtClean="0">
                <a:solidFill>
                  <a:schemeClr val="accent1"/>
                </a:solidFill>
              </a:rPr>
              <a:t>J. Schmitt, </a:t>
            </a:r>
            <a:r>
              <a:rPr lang="en-US" sz="1400" i="1" dirty="0" smtClean="0">
                <a:solidFill>
                  <a:schemeClr val="accent1"/>
                </a:solidFill>
              </a:rPr>
              <a:t>et al.</a:t>
            </a:r>
            <a:r>
              <a:rPr lang="en-US" sz="1400" dirty="0" smtClean="0">
                <a:solidFill>
                  <a:schemeClr val="accent1"/>
                </a:solidFill>
              </a:rPr>
              <a:t>, </a:t>
            </a:r>
            <a:r>
              <a:rPr lang="en-US" sz="1400" i="1" dirty="0" smtClean="0">
                <a:solidFill>
                  <a:schemeClr val="accent1"/>
                </a:solidFill>
              </a:rPr>
              <a:t>Phys. Plasmas</a:t>
            </a:r>
            <a:r>
              <a:rPr lang="en-US" sz="1400" dirty="0" smtClean="0">
                <a:solidFill>
                  <a:schemeClr val="accent1"/>
                </a:solidFill>
              </a:rPr>
              <a:t> </a:t>
            </a:r>
            <a:r>
              <a:rPr lang="en-US" sz="1400" b="1" dirty="0" smtClean="0">
                <a:solidFill>
                  <a:schemeClr val="accent1"/>
                </a:solidFill>
              </a:rPr>
              <a:t>22 </a:t>
            </a:r>
            <a:r>
              <a:rPr lang="en-US" sz="1400" dirty="0" smtClean="0">
                <a:solidFill>
                  <a:schemeClr val="accent1"/>
                </a:solidFill>
              </a:rPr>
              <a:t>(2015) 056112.</a:t>
            </a:r>
            <a:endParaRPr lang="en-US" sz="1400" dirty="0">
              <a:solidFill>
                <a:schemeClr val="accent1"/>
              </a:solidFill>
            </a:endParaRPr>
          </a:p>
        </p:txBody>
      </p:sp>
    </p:spTree>
    <p:extLst>
      <p:ext uri="{BB962C8B-B14F-4D97-AF65-F5344CB8AC3E}">
        <p14:creationId xmlns:p14="http://schemas.microsoft.com/office/powerpoint/2010/main" val="19219549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1121" y="743440"/>
            <a:ext cx="3437912" cy="2114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5" y="742954"/>
            <a:ext cx="3438713" cy="2114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76200" y="2971800"/>
            <a:ext cx="8991600" cy="1885950"/>
          </a:xfrm>
        </p:spPr>
        <p:txBody>
          <a:bodyPr>
            <a:normAutofit fontScale="92500" lnSpcReduction="20000"/>
          </a:bodyPr>
          <a:lstStyle/>
          <a:p>
            <a:r>
              <a:rPr lang="en-US" sz="2000" dirty="0" smtClean="0"/>
              <a:t>Thin film model brings </a:t>
            </a:r>
            <a:r>
              <a:rPr lang="en-US" sz="2000" dirty="0" err="1" smtClean="0"/>
              <a:t>WallDYN</a:t>
            </a:r>
            <a:r>
              <a:rPr lang="en-US" sz="2000" dirty="0" smtClean="0"/>
              <a:t> into good agreement with experimental oxygen emission trends following full </a:t>
            </a:r>
            <a:r>
              <a:rPr lang="en-US" sz="2000" dirty="0" err="1" smtClean="0"/>
              <a:t>boronizations</a:t>
            </a:r>
            <a:endParaRPr lang="en-US" sz="2000" dirty="0" smtClean="0"/>
          </a:p>
          <a:p>
            <a:r>
              <a:rPr lang="en-US" sz="2000" dirty="0" smtClean="0"/>
              <a:t>No experimental trend in carbon emission following </a:t>
            </a:r>
            <a:r>
              <a:rPr lang="en-US" sz="2000" dirty="0" err="1" smtClean="0"/>
              <a:t>boronization</a:t>
            </a:r>
            <a:endParaRPr lang="en-US" sz="2000" dirty="0" smtClean="0"/>
          </a:p>
          <a:p>
            <a:pPr lvl="1"/>
            <a:r>
              <a:rPr lang="en-US" sz="1600" dirty="0" smtClean="0"/>
              <a:t>Good agreement with both </a:t>
            </a:r>
            <a:r>
              <a:rPr lang="en-US" sz="1600" dirty="0" err="1" smtClean="0"/>
              <a:t>WallDYN</a:t>
            </a:r>
            <a:r>
              <a:rPr lang="en-US" sz="1600" dirty="0" smtClean="0"/>
              <a:t> models</a:t>
            </a:r>
          </a:p>
          <a:p>
            <a:r>
              <a:rPr lang="en-US" sz="2000" dirty="0"/>
              <a:t>No experimental trend in </a:t>
            </a:r>
            <a:r>
              <a:rPr lang="en-US" sz="2000" dirty="0" smtClean="0"/>
              <a:t>boron emission </a:t>
            </a:r>
            <a:r>
              <a:rPr lang="en-US" sz="2000" dirty="0"/>
              <a:t>following </a:t>
            </a:r>
            <a:r>
              <a:rPr lang="en-US" sz="2000" dirty="0" err="1" smtClean="0"/>
              <a:t>boronization</a:t>
            </a:r>
            <a:endParaRPr lang="en-US" sz="2000" dirty="0"/>
          </a:p>
          <a:p>
            <a:pPr lvl="1"/>
            <a:r>
              <a:rPr lang="en-US" sz="1600" dirty="0" smtClean="0"/>
              <a:t>Poor agreement with both </a:t>
            </a:r>
            <a:r>
              <a:rPr lang="en-US" sz="1600" dirty="0" err="1" smtClean="0"/>
              <a:t>WallDYN</a:t>
            </a:r>
            <a:r>
              <a:rPr lang="en-US" sz="1600" dirty="0" smtClean="0"/>
              <a:t> models</a:t>
            </a:r>
          </a:p>
          <a:p>
            <a:pPr lvl="1"/>
            <a:r>
              <a:rPr lang="en-US" sz="1600" dirty="0" smtClean="0"/>
              <a:t>Reason for continued disagreement is under investigation</a:t>
            </a:r>
            <a:endParaRPr lang="en-US" sz="1600" dirty="0"/>
          </a:p>
        </p:txBody>
      </p:sp>
      <p:sp>
        <p:nvSpPr>
          <p:cNvPr id="3" name="Title 2"/>
          <p:cNvSpPr>
            <a:spLocks noGrp="1"/>
          </p:cNvSpPr>
          <p:nvPr>
            <p:ph type="title"/>
          </p:nvPr>
        </p:nvSpPr>
        <p:spPr/>
        <p:txBody>
          <a:bodyPr/>
          <a:lstStyle/>
          <a:p>
            <a:r>
              <a:rPr lang="en-US" sz="3200" dirty="0" smtClean="0"/>
              <a:t>Results: agreement with BII, CII emission trends slightly improved with thin film model</a:t>
            </a:r>
            <a:endParaRPr lang="en-US" sz="3200" dirty="0"/>
          </a:p>
        </p:txBody>
      </p:sp>
      <p:sp>
        <p:nvSpPr>
          <p:cNvPr id="4" name="TextBox 3"/>
          <p:cNvSpPr txBox="1"/>
          <p:nvPr/>
        </p:nvSpPr>
        <p:spPr>
          <a:xfrm>
            <a:off x="1021982" y="1028703"/>
            <a:ext cx="742951" cy="307777"/>
          </a:xfrm>
          <a:prstGeom prst="rect">
            <a:avLst/>
          </a:prstGeom>
          <a:noFill/>
          <a:ln>
            <a:solidFill>
              <a:schemeClr val="tx1"/>
            </a:solidFill>
          </a:ln>
        </p:spPr>
        <p:txBody>
          <a:bodyPr wrap="square" rtlCol="0">
            <a:spAutoFit/>
          </a:bodyPr>
          <a:lstStyle/>
          <a:p>
            <a:pPr algn="ctr"/>
            <a:r>
              <a:rPr lang="en-US" sz="1400" dirty="0" smtClean="0">
                <a:solidFill>
                  <a:prstClr val="black"/>
                </a:solidFill>
              </a:rPr>
              <a:t>BII/D-</a:t>
            </a:r>
            <a:r>
              <a:rPr lang="el-GR" sz="1400" dirty="0" smtClean="0">
                <a:solidFill>
                  <a:prstClr val="black"/>
                </a:solidFill>
              </a:rPr>
              <a:t>γ</a:t>
            </a:r>
            <a:endParaRPr lang="en-US" sz="1400" dirty="0">
              <a:solidFill>
                <a:prstClr val="black"/>
              </a:solidFill>
            </a:endParaRPr>
          </a:p>
        </p:txBody>
      </p:sp>
      <p:sp>
        <p:nvSpPr>
          <p:cNvPr id="5" name="TextBox 4"/>
          <p:cNvSpPr txBox="1"/>
          <p:nvPr/>
        </p:nvSpPr>
        <p:spPr>
          <a:xfrm>
            <a:off x="5486406" y="1043485"/>
            <a:ext cx="742951" cy="307777"/>
          </a:xfrm>
          <a:prstGeom prst="rect">
            <a:avLst/>
          </a:prstGeom>
          <a:noFill/>
          <a:ln>
            <a:solidFill>
              <a:schemeClr val="tx1"/>
            </a:solidFill>
          </a:ln>
        </p:spPr>
        <p:txBody>
          <a:bodyPr wrap="square" rtlCol="0">
            <a:spAutoFit/>
          </a:bodyPr>
          <a:lstStyle/>
          <a:p>
            <a:pPr algn="ctr"/>
            <a:r>
              <a:rPr lang="en-US" sz="1400" dirty="0" smtClean="0">
                <a:solidFill>
                  <a:prstClr val="black"/>
                </a:solidFill>
              </a:rPr>
              <a:t>CII/D-</a:t>
            </a:r>
            <a:r>
              <a:rPr lang="el-GR" sz="1400" dirty="0" smtClean="0">
                <a:solidFill>
                  <a:prstClr val="black"/>
                </a:solidFill>
              </a:rPr>
              <a:t>γ</a:t>
            </a:r>
            <a:endParaRPr lang="en-US" sz="1400" dirty="0">
              <a:solidFill>
                <a:prstClr val="black"/>
              </a:solidFill>
            </a:endParaRPr>
          </a:p>
        </p:txBody>
      </p:sp>
      <p:sp>
        <p:nvSpPr>
          <p:cNvPr id="8" name="TextBox 7"/>
          <p:cNvSpPr txBox="1"/>
          <p:nvPr/>
        </p:nvSpPr>
        <p:spPr>
          <a:xfrm>
            <a:off x="5410200" y="2190753"/>
            <a:ext cx="1905000" cy="430887"/>
          </a:xfrm>
          <a:prstGeom prst="rect">
            <a:avLst/>
          </a:prstGeom>
          <a:noFill/>
        </p:spPr>
        <p:txBody>
          <a:bodyPr wrap="square" rtlCol="0">
            <a:spAutoFit/>
          </a:bodyPr>
          <a:lstStyle/>
          <a:p>
            <a:r>
              <a:rPr lang="en-US" sz="1100" b="1" dirty="0" err="1" smtClean="0">
                <a:solidFill>
                  <a:srgbClr val="7030A0"/>
                </a:solidFill>
              </a:rPr>
              <a:t>WallDYN</a:t>
            </a:r>
            <a:r>
              <a:rPr lang="en-US" sz="1100" b="1" dirty="0" smtClean="0">
                <a:solidFill>
                  <a:srgbClr val="7030A0"/>
                </a:solidFill>
              </a:rPr>
              <a:t> (thin film model, full </a:t>
            </a:r>
            <a:r>
              <a:rPr lang="en-US" sz="1100" b="1" dirty="0" err="1" smtClean="0">
                <a:solidFill>
                  <a:srgbClr val="7030A0"/>
                </a:solidFill>
              </a:rPr>
              <a:t>boronization</a:t>
            </a:r>
            <a:r>
              <a:rPr lang="en-US" sz="1100" b="1" dirty="0" smtClean="0">
                <a:solidFill>
                  <a:srgbClr val="7030A0"/>
                </a:solidFill>
              </a:rPr>
              <a:t>)</a:t>
            </a:r>
            <a:endParaRPr lang="en-US" sz="1100" b="1" dirty="0">
              <a:solidFill>
                <a:srgbClr val="7030A0"/>
              </a:solidFill>
            </a:endParaRPr>
          </a:p>
        </p:txBody>
      </p:sp>
      <p:sp>
        <p:nvSpPr>
          <p:cNvPr id="9" name="TextBox 8"/>
          <p:cNvSpPr txBox="1"/>
          <p:nvPr/>
        </p:nvSpPr>
        <p:spPr>
          <a:xfrm>
            <a:off x="6441146" y="1059491"/>
            <a:ext cx="1331259" cy="430887"/>
          </a:xfrm>
          <a:prstGeom prst="rect">
            <a:avLst/>
          </a:prstGeom>
          <a:noFill/>
        </p:spPr>
        <p:txBody>
          <a:bodyPr wrap="square" rtlCol="0">
            <a:spAutoFit/>
          </a:bodyPr>
          <a:lstStyle/>
          <a:p>
            <a:r>
              <a:rPr lang="en-US" sz="1100" b="1" dirty="0" err="1" smtClean="0">
                <a:solidFill>
                  <a:srgbClr val="C00000"/>
                </a:solidFill>
              </a:rPr>
              <a:t>WallDYN</a:t>
            </a:r>
            <a:r>
              <a:rPr lang="en-US" sz="1100" b="1" dirty="0" smtClean="0">
                <a:solidFill>
                  <a:srgbClr val="C00000"/>
                </a:solidFill>
              </a:rPr>
              <a:t> (no thin film model)</a:t>
            </a:r>
            <a:endParaRPr lang="en-US" sz="1100" b="1" dirty="0">
              <a:solidFill>
                <a:srgbClr val="C00000"/>
              </a:solidFill>
            </a:endParaRPr>
          </a:p>
        </p:txBody>
      </p:sp>
      <p:sp>
        <p:nvSpPr>
          <p:cNvPr id="10" name="TextBox 9"/>
          <p:cNvSpPr txBox="1"/>
          <p:nvPr/>
        </p:nvSpPr>
        <p:spPr>
          <a:xfrm>
            <a:off x="3164547" y="1197370"/>
            <a:ext cx="1331259" cy="600164"/>
          </a:xfrm>
          <a:prstGeom prst="rect">
            <a:avLst/>
          </a:prstGeom>
          <a:solidFill>
            <a:schemeClr val="bg1"/>
          </a:solidFill>
        </p:spPr>
        <p:txBody>
          <a:bodyPr wrap="square" rtlCol="0">
            <a:spAutoFit/>
          </a:bodyPr>
          <a:lstStyle/>
          <a:p>
            <a:r>
              <a:rPr lang="en-US" sz="1100" b="1" dirty="0" err="1" smtClean="0">
                <a:solidFill>
                  <a:srgbClr val="7030A0"/>
                </a:solidFill>
              </a:rPr>
              <a:t>WallDYN</a:t>
            </a:r>
            <a:r>
              <a:rPr lang="en-US" sz="1100" b="1" dirty="0" smtClean="0">
                <a:solidFill>
                  <a:srgbClr val="7030A0"/>
                </a:solidFill>
              </a:rPr>
              <a:t> (thin film model, full </a:t>
            </a:r>
            <a:r>
              <a:rPr lang="en-US" sz="1100" b="1" dirty="0" err="1" smtClean="0">
                <a:solidFill>
                  <a:srgbClr val="7030A0"/>
                </a:solidFill>
              </a:rPr>
              <a:t>boronization</a:t>
            </a:r>
            <a:r>
              <a:rPr lang="en-US" sz="1100" b="1" dirty="0" smtClean="0">
                <a:solidFill>
                  <a:srgbClr val="7030A0"/>
                </a:solidFill>
              </a:rPr>
              <a:t>)</a:t>
            </a:r>
            <a:endParaRPr lang="en-US" sz="1100" b="1" dirty="0">
              <a:solidFill>
                <a:srgbClr val="7030A0"/>
              </a:solidFill>
            </a:endParaRPr>
          </a:p>
        </p:txBody>
      </p:sp>
      <p:sp>
        <p:nvSpPr>
          <p:cNvPr id="11" name="TextBox 10"/>
          <p:cNvSpPr txBox="1"/>
          <p:nvPr/>
        </p:nvSpPr>
        <p:spPr>
          <a:xfrm>
            <a:off x="1981206" y="971553"/>
            <a:ext cx="1331259" cy="430887"/>
          </a:xfrm>
          <a:prstGeom prst="rect">
            <a:avLst/>
          </a:prstGeom>
          <a:noFill/>
        </p:spPr>
        <p:txBody>
          <a:bodyPr wrap="square" rtlCol="0">
            <a:spAutoFit/>
          </a:bodyPr>
          <a:lstStyle/>
          <a:p>
            <a:r>
              <a:rPr lang="en-US" sz="1100" b="1" dirty="0" err="1" smtClean="0">
                <a:solidFill>
                  <a:srgbClr val="C00000"/>
                </a:solidFill>
              </a:rPr>
              <a:t>WallDYN</a:t>
            </a:r>
            <a:r>
              <a:rPr lang="en-US" sz="1100" b="1" dirty="0" smtClean="0">
                <a:solidFill>
                  <a:srgbClr val="C00000"/>
                </a:solidFill>
              </a:rPr>
              <a:t> (no thin film model)</a:t>
            </a:r>
            <a:endParaRPr lang="en-US" sz="1100" b="1" dirty="0">
              <a:solidFill>
                <a:srgbClr val="C00000"/>
              </a:solidFill>
            </a:endParaRPr>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8576" y="2114550"/>
            <a:ext cx="1629966" cy="54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146" y="2289813"/>
            <a:ext cx="2800351" cy="36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7350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9084" y="840443"/>
            <a:ext cx="4419600" cy="4029075"/>
          </a:xfrm>
        </p:spPr>
        <p:txBody>
          <a:bodyPr>
            <a:normAutofit fontScale="85000" lnSpcReduction="20000"/>
          </a:bodyPr>
          <a:lstStyle/>
          <a:p>
            <a:r>
              <a:rPr lang="en-US" sz="2000" dirty="0" smtClean="0"/>
              <a:t>Thin film </a:t>
            </a:r>
            <a:r>
              <a:rPr lang="en-US" sz="2000" dirty="0" err="1" smtClean="0"/>
              <a:t>WallDYN</a:t>
            </a:r>
            <a:r>
              <a:rPr lang="en-US" sz="2000" dirty="0" smtClean="0"/>
              <a:t> model capable of differentiating between full and mini </a:t>
            </a:r>
            <a:r>
              <a:rPr lang="en-US" sz="2000" dirty="0" err="1" smtClean="0"/>
              <a:t>boronizations</a:t>
            </a:r>
            <a:endParaRPr lang="en-US" sz="2000" dirty="0" smtClean="0"/>
          </a:p>
          <a:p>
            <a:pPr lvl="1"/>
            <a:r>
              <a:rPr lang="en-US" sz="1600" dirty="0" smtClean="0"/>
              <a:t>Captures faster rise in impurity influx following mini </a:t>
            </a:r>
            <a:r>
              <a:rPr lang="en-US" sz="1600" dirty="0" err="1" smtClean="0"/>
              <a:t>boronization</a:t>
            </a:r>
            <a:endParaRPr lang="en-US" sz="1600" dirty="0" smtClean="0"/>
          </a:p>
          <a:p>
            <a:endParaRPr lang="en-US" sz="2000" dirty="0"/>
          </a:p>
          <a:p>
            <a:r>
              <a:rPr lang="en-US" sz="2000" dirty="0" smtClean="0"/>
              <a:t>Both model and experiment show degradation of mini </a:t>
            </a:r>
            <a:r>
              <a:rPr lang="en-US" sz="2000" dirty="0" err="1" smtClean="0"/>
              <a:t>boronization</a:t>
            </a:r>
            <a:r>
              <a:rPr lang="en-US" sz="2000" dirty="0" smtClean="0"/>
              <a:t> coating on time scale of ~ 1 run day (15 sec plasma exposure)</a:t>
            </a:r>
          </a:p>
          <a:p>
            <a:pPr marL="0" indent="0">
              <a:buNone/>
            </a:pPr>
            <a:endParaRPr lang="en-US" sz="2000" dirty="0" smtClean="0"/>
          </a:p>
          <a:p>
            <a:r>
              <a:rPr lang="en-US" sz="2000" dirty="0" smtClean="0"/>
              <a:t>For mini </a:t>
            </a:r>
            <a:r>
              <a:rPr lang="en-US" sz="2000" dirty="0" err="1" smtClean="0"/>
              <a:t>boronization</a:t>
            </a:r>
            <a:r>
              <a:rPr lang="en-US" sz="2000" dirty="0" smtClean="0"/>
              <a:t>, thin film </a:t>
            </a:r>
            <a:r>
              <a:rPr lang="en-US" sz="2000" dirty="0" err="1" smtClean="0"/>
              <a:t>WallDYN</a:t>
            </a:r>
            <a:r>
              <a:rPr lang="en-US" sz="2000" dirty="0" smtClean="0"/>
              <a:t> model is nearly identical to old </a:t>
            </a:r>
            <a:r>
              <a:rPr lang="en-US" sz="2000" dirty="0" err="1" smtClean="0"/>
              <a:t>WallDYN</a:t>
            </a:r>
            <a:r>
              <a:rPr lang="en-US" sz="2000" dirty="0" smtClean="0"/>
              <a:t> model</a:t>
            </a:r>
          </a:p>
          <a:p>
            <a:pPr lvl="1"/>
            <a:r>
              <a:rPr lang="en-US" sz="1600" dirty="0" smtClean="0"/>
              <a:t>Makes sense, because boron film applied to </a:t>
            </a:r>
            <a:r>
              <a:rPr lang="en-US" sz="1600" dirty="0" err="1" smtClean="0"/>
              <a:t>divertor</a:t>
            </a:r>
            <a:r>
              <a:rPr lang="en-US" sz="1600" dirty="0" smtClean="0"/>
              <a:t> (~30 A) is thinner than reaction layer (ion penetration depth ≈ 40 A)</a:t>
            </a:r>
            <a:endParaRPr lang="en-US" sz="1600" dirty="0"/>
          </a:p>
        </p:txBody>
      </p:sp>
      <p:sp>
        <p:nvSpPr>
          <p:cNvPr id="3" name="Title 2"/>
          <p:cNvSpPr>
            <a:spLocks noGrp="1"/>
          </p:cNvSpPr>
          <p:nvPr>
            <p:ph type="title"/>
          </p:nvPr>
        </p:nvSpPr>
        <p:spPr/>
        <p:txBody>
          <a:bodyPr/>
          <a:lstStyle/>
          <a:p>
            <a:r>
              <a:rPr lang="en-US" sz="2800" dirty="0" smtClean="0"/>
              <a:t>Results: agreement with mini </a:t>
            </a:r>
            <a:r>
              <a:rPr lang="en-US" sz="2800" dirty="0" err="1" smtClean="0"/>
              <a:t>boronization</a:t>
            </a:r>
            <a:r>
              <a:rPr lang="en-US" sz="2800" dirty="0" smtClean="0"/>
              <a:t> emission trends similar with either model</a:t>
            </a:r>
            <a:endParaRPr lang="en-US" sz="28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0" y="857250"/>
            <a:ext cx="4561154"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90800" y="1428750"/>
            <a:ext cx="1600200" cy="738664"/>
          </a:xfrm>
          <a:prstGeom prst="rect">
            <a:avLst/>
          </a:prstGeom>
          <a:noFill/>
        </p:spPr>
        <p:txBody>
          <a:bodyPr wrap="square" rtlCol="0">
            <a:spAutoFit/>
          </a:bodyPr>
          <a:lstStyle/>
          <a:p>
            <a:r>
              <a:rPr lang="en-US" sz="1400" b="1" dirty="0" err="1" smtClean="0">
                <a:solidFill>
                  <a:srgbClr val="7030A0"/>
                </a:solidFill>
              </a:rPr>
              <a:t>WallDYN</a:t>
            </a:r>
            <a:r>
              <a:rPr lang="en-US" sz="1400" b="1" dirty="0" smtClean="0">
                <a:solidFill>
                  <a:srgbClr val="7030A0"/>
                </a:solidFill>
              </a:rPr>
              <a:t> (thin film model, mini </a:t>
            </a:r>
            <a:r>
              <a:rPr lang="en-US" sz="1400" b="1" dirty="0" err="1" smtClean="0">
                <a:solidFill>
                  <a:srgbClr val="7030A0"/>
                </a:solidFill>
              </a:rPr>
              <a:t>boronization</a:t>
            </a:r>
            <a:r>
              <a:rPr lang="en-US" sz="1400" b="1" dirty="0" smtClean="0">
                <a:solidFill>
                  <a:srgbClr val="7030A0"/>
                </a:solidFill>
              </a:rPr>
              <a:t>)</a:t>
            </a:r>
            <a:endParaRPr lang="en-US" sz="1400" b="1" dirty="0">
              <a:solidFill>
                <a:srgbClr val="7030A0"/>
              </a:solidFill>
            </a:endParaRPr>
          </a:p>
        </p:txBody>
      </p:sp>
      <p:sp>
        <p:nvSpPr>
          <p:cNvPr id="6" name="TextBox 5"/>
          <p:cNvSpPr txBox="1"/>
          <p:nvPr/>
        </p:nvSpPr>
        <p:spPr>
          <a:xfrm>
            <a:off x="1219200" y="1896130"/>
            <a:ext cx="1524000" cy="523220"/>
          </a:xfrm>
          <a:prstGeom prst="rect">
            <a:avLst/>
          </a:prstGeom>
          <a:noFill/>
        </p:spPr>
        <p:txBody>
          <a:bodyPr wrap="square" rtlCol="0">
            <a:spAutoFit/>
          </a:bodyPr>
          <a:lstStyle/>
          <a:p>
            <a:r>
              <a:rPr lang="en-US" sz="1400" b="1" dirty="0" err="1" smtClean="0">
                <a:solidFill>
                  <a:srgbClr val="C00000"/>
                </a:solidFill>
              </a:rPr>
              <a:t>WallDYN</a:t>
            </a:r>
            <a:r>
              <a:rPr lang="en-US" sz="1400" b="1" dirty="0" smtClean="0">
                <a:solidFill>
                  <a:srgbClr val="C00000"/>
                </a:solidFill>
              </a:rPr>
              <a:t> (no thin film model)</a:t>
            </a:r>
            <a:endParaRPr lang="en-US" sz="1400" b="1" dirty="0">
              <a:solidFill>
                <a:srgbClr val="C00000"/>
              </a:solidFill>
            </a:endParaRPr>
          </a:p>
        </p:txBody>
      </p:sp>
      <p:sp>
        <p:nvSpPr>
          <p:cNvPr id="7" name="TextBox 6"/>
          <p:cNvSpPr txBox="1"/>
          <p:nvPr/>
        </p:nvSpPr>
        <p:spPr>
          <a:xfrm>
            <a:off x="1219200" y="1516618"/>
            <a:ext cx="990600" cy="369332"/>
          </a:xfrm>
          <a:prstGeom prst="rect">
            <a:avLst/>
          </a:prstGeom>
          <a:noFill/>
          <a:ln>
            <a:solidFill>
              <a:schemeClr val="tx1"/>
            </a:solidFill>
          </a:ln>
        </p:spPr>
        <p:txBody>
          <a:bodyPr wrap="square" rtlCol="0">
            <a:spAutoFit/>
          </a:bodyPr>
          <a:lstStyle/>
          <a:p>
            <a:pPr algn="ctr"/>
            <a:r>
              <a:rPr lang="en-US" dirty="0" smtClean="0">
                <a:solidFill>
                  <a:prstClr val="black"/>
                </a:solidFill>
              </a:rPr>
              <a:t>OII/D-</a:t>
            </a:r>
            <a:r>
              <a:rPr lang="el-GR" dirty="0" smtClean="0">
                <a:solidFill>
                  <a:prstClr val="black"/>
                </a:solidFill>
              </a:rPr>
              <a:t>γ</a:t>
            </a:r>
            <a:endParaRPr lang="en-US" dirty="0">
              <a:solidFill>
                <a:prstClr val="black"/>
              </a:solidFill>
            </a:endParaRP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9" y="3123640"/>
            <a:ext cx="2082347" cy="814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72366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 y="758759"/>
            <a:ext cx="4890284" cy="249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070" b="3685"/>
          <a:stretch/>
        </p:blipFill>
        <p:spPr bwMode="auto">
          <a:xfrm>
            <a:off x="9" y="2686050"/>
            <a:ext cx="4899015"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a:xfrm>
            <a:off x="4957482" y="914400"/>
            <a:ext cx="4110318" cy="3943350"/>
          </a:xfrm>
        </p:spPr>
        <p:txBody>
          <a:bodyPr>
            <a:normAutofit fontScale="92500" lnSpcReduction="20000"/>
          </a:bodyPr>
          <a:lstStyle/>
          <a:p>
            <a:r>
              <a:rPr lang="en-US" sz="2000" dirty="0" smtClean="0"/>
              <a:t>Both </a:t>
            </a:r>
            <a:r>
              <a:rPr lang="en-US" sz="2000" dirty="0" err="1" smtClean="0"/>
              <a:t>WallDYN</a:t>
            </a:r>
            <a:r>
              <a:rPr lang="en-US" sz="2000" dirty="0" smtClean="0"/>
              <a:t> models underestimate the rise in oxygen surface composition observed in MAPP</a:t>
            </a:r>
          </a:p>
          <a:p>
            <a:r>
              <a:rPr lang="en-US" sz="2000" dirty="0" smtClean="0"/>
              <a:t>Surface boron agreement inconclusive</a:t>
            </a:r>
          </a:p>
          <a:p>
            <a:endParaRPr lang="en-US" sz="2000" dirty="0"/>
          </a:p>
          <a:p>
            <a:r>
              <a:rPr lang="en-US" sz="2000" dirty="0" smtClean="0"/>
              <a:t>Models do not take into account chemical state of surface</a:t>
            </a:r>
          </a:p>
          <a:p>
            <a:pPr lvl="1"/>
            <a:r>
              <a:rPr lang="en-US" sz="1600" dirty="0" smtClean="0"/>
              <a:t>e.g. B-O vs. B-B vs. B-C bonds</a:t>
            </a:r>
          </a:p>
          <a:p>
            <a:pPr lvl="1"/>
            <a:r>
              <a:rPr lang="en-US" sz="1600" dirty="0" smtClean="0"/>
              <a:t>May be important!</a:t>
            </a:r>
          </a:p>
          <a:p>
            <a:pPr marL="228600" lvl="1" indent="0">
              <a:buNone/>
            </a:pPr>
            <a:endParaRPr lang="en-US" sz="1600" i="1" dirty="0" smtClean="0"/>
          </a:p>
          <a:p>
            <a:pPr marL="228600" lvl="1" indent="0">
              <a:buNone/>
            </a:pPr>
            <a:r>
              <a:rPr lang="en-US" sz="1600" i="1" dirty="0" smtClean="0"/>
              <a:t>For more B/C/O surface discussion see:</a:t>
            </a:r>
          </a:p>
          <a:p>
            <a:pPr marL="228600" lvl="1" indent="0">
              <a:buNone/>
            </a:pPr>
            <a:r>
              <a:rPr lang="en-US" sz="1600" i="1" dirty="0" smtClean="0"/>
              <a:t>       F. Bedoya JO4.10 Tue PM</a:t>
            </a:r>
          </a:p>
          <a:p>
            <a:pPr marL="228600" lvl="1" indent="0">
              <a:buNone/>
            </a:pPr>
            <a:r>
              <a:rPr lang="en-US" sz="1600" i="1" dirty="0"/>
              <a:t> </a:t>
            </a:r>
            <a:r>
              <a:rPr lang="en-US" sz="1600" i="1" dirty="0" smtClean="0"/>
              <a:t>      H. </a:t>
            </a:r>
            <a:r>
              <a:rPr lang="en-US" sz="1600" i="1" dirty="0" err="1" smtClean="0"/>
              <a:t>Schamis</a:t>
            </a:r>
            <a:r>
              <a:rPr lang="en-US" sz="1600" i="1" dirty="0" smtClean="0"/>
              <a:t> PP11.57 Wed PM</a:t>
            </a:r>
            <a:endParaRPr lang="en-US" sz="1600" i="1" dirty="0"/>
          </a:p>
        </p:txBody>
      </p:sp>
      <p:sp>
        <p:nvSpPr>
          <p:cNvPr id="3" name="Title 2"/>
          <p:cNvSpPr>
            <a:spLocks noGrp="1"/>
          </p:cNvSpPr>
          <p:nvPr>
            <p:ph type="title"/>
          </p:nvPr>
        </p:nvSpPr>
        <p:spPr/>
        <p:txBody>
          <a:bodyPr/>
          <a:lstStyle/>
          <a:p>
            <a:r>
              <a:rPr lang="en-US" sz="3200" dirty="0" smtClean="0"/>
              <a:t>Results: surface concentration evolution during simulations</a:t>
            </a:r>
            <a:endParaRPr lang="en-US" sz="3200" dirty="0"/>
          </a:p>
        </p:txBody>
      </p:sp>
      <p:sp>
        <p:nvSpPr>
          <p:cNvPr id="7" name="TextBox 6"/>
          <p:cNvSpPr txBox="1"/>
          <p:nvPr/>
        </p:nvSpPr>
        <p:spPr>
          <a:xfrm>
            <a:off x="3173506" y="2050370"/>
            <a:ext cx="1524000" cy="646331"/>
          </a:xfrm>
          <a:prstGeom prst="rect">
            <a:avLst/>
          </a:prstGeom>
          <a:noFill/>
        </p:spPr>
        <p:txBody>
          <a:bodyPr wrap="square" rtlCol="0">
            <a:spAutoFit/>
          </a:bodyPr>
          <a:lstStyle/>
          <a:p>
            <a:r>
              <a:rPr lang="en-US" sz="1200" b="1" dirty="0" err="1" smtClean="0">
                <a:solidFill>
                  <a:srgbClr val="7030A0"/>
                </a:solidFill>
              </a:rPr>
              <a:t>WallDYN</a:t>
            </a:r>
            <a:r>
              <a:rPr lang="en-US" sz="1200" b="1" dirty="0" smtClean="0">
                <a:solidFill>
                  <a:srgbClr val="7030A0"/>
                </a:solidFill>
              </a:rPr>
              <a:t> (thin film model, full </a:t>
            </a:r>
            <a:r>
              <a:rPr lang="en-US" sz="1200" b="1" dirty="0" err="1" smtClean="0">
                <a:solidFill>
                  <a:srgbClr val="7030A0"/>
                </a:solidFill>
              </a:rPr>
              <a:t>boronization</a:t>
            </a:r>
            <a:r>
              <a:rPr lang="en-US" sz="1200" b="1" dirty="0" smtClean="0">
                <a:solidFill>
                  <a:srgbClr val="7030A0"/>
                </a:solidFill>
              </a:rPr>
              <a:t>)</a:t>
            </a:r>
            <a:endParaRPr lang="en-US" sz="1200" b="1" dirty="0">
              <a:solidFill>
                <a:srgbClr val="7030A0"/>
              </a:solidFill>
            </a:endParaRPr>
          </a:p>
        </p:txBody>
      </p:sp>
      <p:sp>
        <p:nvSpPr>
          <p:cNvPr id="8" name="TextBox 7"/>
          <p:cNvSpPr txBox="1"/>
          <p:nvPr/>
        </p:nvSpPr>
        <p:spPr>
          <a:xfrm>
            <a:off x="3155576" y="1658554"/>
            <a:ext cx="1524000" cy="461665"/>
          </a:xfrm>
          <a:prstGeom prst="rect">
            <a:avLst/>
          </a:prstGeom>
          <a:noFill/>
        </p:spPr>
        <p:txBody>
          <a:bodyPr wrap="square" rtlCol="0">
            <a:spAutoFit/>
          </a:bodyPr>
          <a:lstStyle/>
          <a:p>
            <a:r>
              <a:rPr lang="en-US" sz="1200" b="1" dirty="0" err="1" smtClean="0">
                <a:solidFill>
                  <a:srgbClr val="C00000"/>
                </a:solidFill>
              </a:rPr>
              <a:t>WallDYN</a:t>
            </a:r>
            <a:r>
              <a:rPr lang="en-US" sz="1200" b="1" dirty="0" smtClean="0">
                <a:solidFill>
                  <a:srgbClr val="C00000"/>
                </a:solidFill>
              </a:rPr>
              <a:t> (no thin film model)</a:t>
            </a:r>
            <a:endParaRPr lang="en-US" sz="1200" b="1" dirty="0">
              <a:solidFill>
                <a:srgbClr val="C00000"/>
              </a:solidFill>
            </a:endParaRPr>
          </a:p>
        </p:txBody>
      </p:sp>
      <p:sp>
        <p:nvSpPr>
          <p:cNvPr id="9" name="TextBox 8"/>
          <p:cNvSpPr txBox="1"/>
          <p:nvPr/>
        </p:nvSpPr>
        <p:spPr>
          <a:xfrm>
            <a:off x="838200" y="846954"/>
            <a:ext cx="3901440" cy="276999"/>
          </a:xfrm>
          <a:prstGeom prst="rect">
            <a:avLst/>
          </a:prstGeom>
          <a:noFill/>
        </p:spPr>
        <p:txBody>
          <a:bodyPr wrap="square" rtlCol="0">
            <a:spAutoFit/>
          </a:bodyPr>
          <a:lstStyle/>
          <a:p>
            <a:pPr algn="ctr"/>
            <a:r>
              <a:rPr lang="en-US" sz="1200" b="1" dirty="0" smtClean="0">
                <a:solidFill>
                  <a:srgbClr val="0070C0"/>
                </a:solidFill>
              </a:rPr>
              <a:t>MAPP measurements following </a:t>
            </a:r>
            <a:r>
              <a:rPr lang="en-US" sz="1200" b="1" dirty="0" err="1" smtClean="0">
                <a:solidFill>
                  <a:srgbClr val="0070C0"/>
                </a:solidFill>
              </a:rPr>
              <a:t>boronization</a:t>
            </a:r>
            <a:endParaRPr lang="en-US" sz="1200" b="1" dirty="0">
              <a:solidFill>
                <a:srgbClr val="0070C0"/>
              </a:solidFill>
            </a:endParaRPr>
          </a:p>
        </p:txBody>
      </p:sp>
      <p:sp>
        <p:nvSpPr>
          <p:cNvPr id="11" name="TextBox 10"/>
          <p:cNvSpPr txBox="1"/>
          <p:nvPr/>
        </p:nvSpPr>
        <p:spPr>
          <a:xfrm>
            <a:off x="838206" y="2701466"/>
            <a:ext cx="3899645" cy="276999"/>
          </a:xfrm>
          <a:prstGeom prst="rect">
            <a:avLst/>
          </a:prstGeom>
          <a:noFill/>
        </p:spPr>
        <p:txBody>
          <a:bodyPr wrap="square" rtlCol="0">
            <a:spAutoFit/>
          </a:bodyPr>
          <a:lstStyle/>
          <a:p>
            <a:pPr algn="ctr"/>
            <a:r>
              <a:rPr lang="en-US" sz="1200" b="1" dirty="0" smtClean="0">
                <a:solidFill>
                  <a:srgbClr val="0070C0"/>
                </a:solidFill>
              </a:rPr>
              <a:t>MAPP measurements following </a:t>
            </a:r>
            <a:r>
              <a:rPr lang="en-US" sz="1200" b="1" dirty="0" err="1" smtClean="0">
                <a:solidFill>
                  <a:srgbClr val="0070C0"/>
                </a:solidFill>
              </a:rPr>
              <a:t>boronization</a:t>
            </a:r>
            <a:endParaRPr lang="en-US" sz="1200" b="1" dirty="0">
              <a:solidFill>
                <a:srgbClr val="0070C0"/>
              </a:solidFill>
            </a:endParaRPr>
          </a:p>
        </p:txBody>
      </p:sp>
      <p:sp>
        <p:nvSpPr>
          <p:cNvPr id="12" name="TextBox 11"/>
          <p:cNvSpPr txBox="1"/>
          <p:nvPr/>
        </p:nvSpPr>
        <p:spPr>
          <a:xfrm>
            <a:off x="3155576" y="4032896"/>
            <a:ext cx="1524000" cy="461665"/>
          </a:xfrm>
          <a:prstGeom prst="rect">
            <a:avLst/>
          </a:prstGeom>
          <a:noFill/>
        </p:spPr>
        <p:txBody>
          <a:bodyPr wrap="square" rtlCol="0">
            <a:spAutoFit/>
          </a:bodyPr>
          <a:lstStyle/>
          <a:p>
            <a:r>
              <a:rPr lang="en-US" sz="1200" b="1" dirty="0" err="1" smtClean="0">
                <a:solidFill>
                  <a:srgbClr val="C00000"/>
                </a:solidFill>
              </a:rPr>
              <a:t>WallDYN</a:t>
            </a:r>
            <a:r>
              <a:rPr lang="en-US" sz="1200" b="1" dirty="0" smtClean="0">
                <a:solidFill>
                  <a:srgbClr val="C00000"/>
                </a:solidFill>
              </a:rPr>
              <a:t> (no thin film model)</a:t>
            </a:r>
            <a:endParaRPr lang="en-US" sz="1200" b="1" dirty="0">
              <a:solidFill>
                <a:srgbClr val="C00000"/>
              </a:solidFill>
            </a:endParaRPr>
          </a:p>
        </p:txBody>
      </p:sp>
      <p:sp>
        <p:nvSpPr>
          <p:cNvPr id="13" name="TextBox 12"/>
          <p:cNvSpPr txBox="1"/>
          <p:nvPr/>
        </p:nvSpPr>
        <p:spPr>
          <a:xfrm>
            <a:off x="3155576" y="3487979"/>
            <a:ext cx="1524000" cy="646331"/>
          </a:xfrm>
          <a:prstGeom prst="rect">
            <a:avLst/>
          </a:prstGeom>
          <a:noFill/>
        </p:spPr>
        <p:txBody>
          <a:bodyPr wrap="square" rtlCol="0">
            <a:spAutoFit/>
          </a:bodyPr>
          <a:lstStyle/>
          <a:p>
            <a:r>
              <a:rPr lang="en-US" sz="1200" b="1" dirty="0" err="1" smtClean="0">
                <a:solidFill>
                  <a:srgbClr val="7030A0"/>
                </a:solidFill>
              </a:rPr>
              <a:t>WallDYN</a:t>
            </a:r>
            <a:r>
              <a:rPr lang="en-US" sz="1200" b="1" dirty="0" smtClean="0">
                <a:solidFill>
                  <a:srgbClr val="7030A0"/>
                </a:solidFill>
              </a:rPr>
              <a:t> (thin film model, full </a:t>
            </a:r>
            <a:r>
              <a:rPr lang="en-US" sz="1200" b="1" dirty="0" err="1" smtClean="0">
                <a:solidFill>
                  <a:srgbClr val="7030A0"/>
                </a:solidFill>
              </a:rPr>
              <a:t>boronization</a:t>
            </a:r>
            <a:r>
              <a:rPr lang="en-US" sz="1200" b="1" dirty="0" smtClean="0">
                <a:solidFill>
                  <a:srgbClr val="7030A0"/>
                </a:solidFill>
              </a:rPr>
              <a:t>)</a:t>
            </a:r>
            <a:endParaRPr lang="en-US" sz="1200" b="1" dirty="0">
              <a:solidFill>
                <a:srgbClr val="7030A0"/>
              </a:solidFill>
            </a:endParaRPr>
          </a:p>
        </p:txBody>
      </p:sp>
    </p:spTree>
    <p:extLst>
      <p:ext uri="{BB962C8B-B14F-4D97-AF65-F5344CB8AC3E}">
        <p14:creationId xmlns:p14="http://schemas.microsoft.com/office/powerpoint/2010/main" val="41592917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59" y="4332915"/>
            <a:ext cx="9031942" cy="601036"/>
          </a:xfrm>
        </p:spPr>
        <p:txBody>
          <a:bodyPr>
            <a:noAutofit/>
          </a:bodyPr>
          <a:lstStyle/>
          <a:p>
            <a:r>
              <a:rPr lang="en-US" sz="1800" dirty="0" smtClean="0"/>
              <a:t>Uniformity of boron coatings is controlled by properties of He glow discharge and the number of anodes</a:t>
            </a:r>
            <a:endParaRPr lang="en-US" sz="1800" dirty="0"/>
          </a:p>
        </p:txBody>
      </p:sp>
      <p:sp>
        <p:nvSpPr>
          <p:cNvPr id="3" name="Title 2"/>
          <p:cNvSpPr>
            <a:spLocks noGrp="1"/>
          </p:cNvSpPr>
          <p:nvPr>
            <p:ph type="title"/>
          </p:nvPr>
        </p:nvSpPr>
        <p:spPr/>
        <p:txBody>
          <a:bodyPr/>
          <a:lstStyle/>
          <a:p>
            <a:r>
              <a:rPr lang="en-US" sz="2800" dirty="0" smtClean="0"/>
              <a:t>Effect of more uniform boron coverage on oxygen evolution (</a:t>
            </a:r>
            <a:r>
              <a:rPr lang="en-US" sz="2800" i="1" dirty="0" smtClean="0"/>
              <a:t>aka more GDC electrodes</a:t>
            </a:r>
            <a:r>
              <a:rPr lang="en-US" sz="2800" dirty="0" smtClean="0"/>
              <a:t>)</a:t>
            </a:r>
            <a:endParaRPr lang="en-US" sz="28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59" y="800100"/>
            <a:ext cx="7632700" cy="3529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997824" y="1314450"/>
            <a:ext cx="2393576" cy="738664"/>
          </a:xfrm>
          <a:prstGeom prst="rect">
            <a:avLst/>
          </a:prstGeom>
          <a:noFill/>
        </p:spPr>
        <p:txBody>
          <a:bodyPr wrap="square" rtlCol="0">
            <a:spAutoFit/>
          </a:bodyPr>
          <a:lstStyle/>
          <a:p>
            <a:r>
              <a:rPr lang="en-US" sz="1400" b="1" dirty="0" err="1" smtClean="0">
                <a:solidFill>
                  <a:srgbClr val="7030A0"/>
                </a:solidFill>
              </a:rPr>
              <a:t>WallDYN</a:t>
            </a:r>
            <a:r>
              <a:rPr lang="en-US" sz="1400" b="1" dirty="0" smtClean="0">
                <a:solidFill>
                  <a:srgbClr val="7030A0"/>
                </a:solidFill>
              </a:rPr>
              <a:t> </a:t>
            </a:r>
          </a:p>
          <a:p>
            <a:r>
              <a:rPr lang="en-US" sz="1400" b="1" dirty="0" smtClean="0">
                <a:solidFill>
                  <a:srgbClr val="7030A0"/>
                </a:solidFill>
              </a:rPr>
              <a:t>(“Realistic” coverage: 62-227 A)</a:t>
            </a:r>
            <a:endParaRPr lang="en-US" sz="1400" b="1" dirty="0">
              <a:solidFill>
                <a:srgbClr val="7030A0"/>
              </a:solidFill>
            </a:endParaRPr>
          </a:p>
        </p:txBody>
      </p:sp>
      <p:sp>
        <p:nvSpPr>
          <p:cNvPr id="9" name="TextBox 8"/>
          <p:cNvSpPr txBox="1"/>
          <p:nvPr/>
        </p:nvSpPr>
        <p:spPr>
          <a:xfrm>
            <a:off x="4997824" y="2006949"/>
            <a:ext cx="2317376" cy="738664"/>
          </a:xfrm>
          <a:prstGeom prst="rect">
            <a:avLst/>
          </a:prstGeom>
          <a:noFill/>
        </p:spPr>
        <p:txBody>
          <a:bodyPr wrap="square" rtlCol="0">
            <a:spAutoFit/>
          </a:bodyPr>
          <a:lstStyle/>
          <a:p>
            <a:r>
              <a:rPr lang="en-US" sz="1400" b="1" dirty="0" err="1" smtClean="0">
                <a:solidFill>
                  <a:srgbClr val="C00000"/>
                </a:solidFill>
              </a:rPr>
              <a:t>WallDYN</a:t>
            </a:r>
            <a:r>
              <a:rPr lang="en-US" sz="1400" b="1" dirty="0" smtClean="0">
                <a:solidFill>
                  <a:srgbClr val="C00000"/>
                </a:solidFill>
              </a:rPr>
              <a:t> </a:t>
            </a:r>
          </a:p>
          <a:p>
            <a:r>
              <a:rPr lang="en-US" sz="1400" b="1" dirty="0" smtClean="0">
                <a:solidFill>
                  <a:srgbClr val="C00000"/>
                </a:solidFill>
              </a:rPr>
              <a:t>(Uniform 104 A, same # B atoms as “Realistic”)</a:t>
            </a:r>
            <a:endParaRPr lang="en-US" sz="1400" b="1" dirty="0">
              <a:solidFill>
                <a:srgbClr val="C00000"/>
              </a:solidFill>
            </a:endParaRPr>
          </a:p>
        </p:txBody>
      </p:sp>
      <p:sp>
        <p:nvSpPr>
          <p:cNvPr id="10" name="TextBox 9"/>
          <p:cNvSpPr txBox="1"/>
          <p:nvPr/>
        </p:nvSpPr>
        <p:spPr>
          <a:xfrm>
            <a:off x="5047130" y="2907199"/>
            <a:ext cx="2344270" cy="954107"/>
          </a:xfrm>
          <a:prstGeom prst="rect">
            <a:avLst/>
          </a:prstGeom>
          <a:noFill/>
        </p:spPr>
        <p:txBody>
          <a:bodyPr wrap="square" rtlCol="0">
            <a:spAutoFit/>
          </a:bodyPr>
          <a:lstStyle/>
          <a:p>
            <a:r>
              <a:rPr lang="en-US" sz="1400" b="1" dirty="0" err="1" smtClean="0">
                <a:solidFill>
                  <a:srgbClr val="FFC000"/>
                </a:solidFill>
              </a:rPr>
              <a:t>WallDYN</a:t>
            </a:r>
            <a:r>
              <a:rPr lang="en-US" sz="1400" b="1" dirty="0" smtClean="0">
                <a:solidFill>
                  <a:srgbClr val="FFC000"/>
                </a:solidFill>
              </a:rPr>
              <a:t> </a:t>
            </a:r>
          </a:p>
          <a:p>
            <a:r>
              <a:rPr lang="en-US" sz="1400" b="1" dirty="0" smtClean="0">
                <a:solidFill>
                  <a:srgbClr val="FFC000"/>
                </a:solidFill>
              </a:rPr>
              <a:t>(Uniform 522 A, all B atoms in 9.0 g </a:t>
            </a:r>
            <a:r>
              <a:rPr lang="en-US" sz="1400" b="1" dirty="0" err="1" smtClean="0">
                <a:solidFill>
                  <a:srgbClr val="FFC000"/>
                </a:solidFill>
              </a:rPr>
              <a:t>dTMB</a:t>
            </a:r>
            <a:r>
              <a:rPr lang="en-US" sz="1400" b="1" dirty="0" smtClean="0">
                <a:solidFill>
                  <a:srgbClr val="FFC000"/>
                </a:solidFill>
              </a:rPr>
              <a:t> utilized)</a:t>
            </a:r>
            <a:endParaRPr lang="en-US" sz="1400" b="1" dirty="0">
              <a:solidFill>
                <a:srgbClr val="FFC000"/>
              </a:solidFill>
            </a:endParaRPr>
          </a:p>
        </p:txBody>
      </p:sp>
    </p:spTree>
    <p:extLst>
      <p:ext uri="{BB962C8B-B14F-4D97-AF65-F5344CB8AC3E}">
        <p14:creationId xmlns:p14="http://schemas.microsoft.com/office/powerpoint/2010/main" val="39175668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4343400"/>
            <a:ext cx="8153400" cy="514350"/>
          </a:xfrm>
        </p:spPr>
        <p:txBody>
          <a:bodyPr>
            <a:normAutofit fontScale="85000" lnSpcReduction="20000"/>
          </a:bodyPr>
          <a:lstStyle/>
          <a:p>
            <a:r>
              <a:rPr lang="en-US" sz="2000" dirty="0" smtClean="0"/>
              <a:t>Bulk oxygen content is typically controlled by pre-campaign conditioning (</a:t>
            </a:r>
            <a:r>
              <a:rPr lang="en-US" sz="2000" dirty="0" err="1" smtClean="0"/>
              <a:t>bakeout</a:t>
            </a:r>
            <a:r>
              <a:rPr lang="en-US" sz="2000" dirty="0" smtClean="0"/>
              <a:t>, etc.)</a:t>
            </a:r>
            <a:endParaRPr lang="en-US" sz="2000" dirty="0"/>
          </a:p>
        </p:txBody>
      </p:sp>
      <p:sp>
        <p:nvSpPr>
          <p:cNvPr id="3" name="Title 2"/>
          <p:cNvSpPr>
            <a:spLocks noGrp="1"/>
          </p:cNvSpPr>
          <p:nvPr>
            <p:ph type="title"/>
          </p:nvPr>
        </p:nvSpPr>
        <p:spPr/>
        <p:txBody>
          <a:bodyPr/>
          <a:lstStyle/>
          <a:p>
            <a:r>
              <a:rPr lang="en-US" sz="2800" dirty="0" smtClean="0"/>
              <a:t>Effect of lower bulk oxygen concentration on oxygen evolution (</a:t>
            </a:r>
            <a:r>
              <a:rPr lang="en-US" sz="2800" i="1" dirty="0" smtClean="0"/>
              <a:t>aka better </a:t>
            </a:r>
            <a:r>
              <a:rPr lang="en-US" sz="2800" i="1" dirty="0" err="1" smtClean="0"/>
              <a:t>bakeout</a:t>
            </a:r>
            <a:r>
              <a:rPr lang="en-US" sz="2800" dirty="0"/>
              <a:t>)</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18" y="800104"/>
            <a:ext cx="7560982" cy="3496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181600" y="1600204"/>
            <a:ext cx="1752600" cy="646331"/>
          </a:xfrm>
          <a:prstGeom prst="rect">
            <a:avLst/>
          </a:prstGeom>
          <a:noFill/>
        </p:spPr>
        <p:txBody>
          <a:bodyPr wrap="square" rtlCol="0">
            <a:spAutoFit/>
          </a:bodyPr>
          <a:lstStyle/>
          <a:p>
            <a:r>
              <a:rPr lang="en-US" b="1" dirty="0" err="1" smtClean="0">
                <a:solidFill>
                  <a:srgbClr val="7030A0"/>
                </a:solidFill>
              </a:rPr>
              <a:t>WallDYN</a:t>
            </a:r>
            <a:r>
              <a:rPr lang="en-US" b="1" dirty="0" smtClean="0">
                <a:solidFill>
                  <a:srgbClr val="7030A0"/>
                </a:solidFill>
              </a:rPr>
              <a:t> </a:t>
            </a:r>
          </a:p>
          <a:p>
            <a:r>
              <a:rPr lang="en-US" b="1" dirty="0" smtClean="0">
                <a:solidFill>
                  <a:srgbClr val="7030A0"/>
                </a:solidFill>
              </a:rPr>
              <a:t>(Bulk 20% O)</a:t>
            </a:r>
            <a:endParaRPr lang="en-US" b="1" dirty="0">
              <a:solidFill>
                <a:srgbClr val="7030A0"/>
              </a:solidFill>
            </a:endParaRPr>
          </a:p>
        </p:txBody>
      </p:sp>
      <p:sp>
        <p:nvSpPr>
          <p:cNvPr id="7" name="TextBox 6"/>
          <p:cNvSpPr txBox="1"/>
          <p:nvPr/>
        </p:nvSpPr>
        <p:spPr>
          <a:xfrm>
            <a:off x="5181600" y="2628905"/>
            <a:ext cx="1752600" cy="646331"/>
          </a:xfrm>
          <a:prstGeom prst="rect">
            <a:avLst/>
          </a:prstGeom>
          <a:noFill/>
        </p:spPr>
        <p:txBody>
          <a:bodyPr wrap="square" rtlCol="0">
            <a:spAutoFit/>
          </a:bodyPr>
          <a:lstStyle/>
          <a:p>
            <a:r>
              <a:rPr lang="en-US" b="1" dirty="0" err="1" smtClean="0">
                <a:solidFill>
                  <a:srgbClr val="00B050"/>
                </a:solidFill>
              </a:rPr>
              <a:t>WallDYN</a:t>
            </a:r>
            <a:r>
              <a:rPr lang="en-US" b="1" dirty="0" smtClean="0">
                <a:solidFill>
                  <a:srgbClr val="00B050"/>
                </a:solidFill>
              </a:rPr>
              <a:t> </a:t>
            </a:r>
          </a:p>
          <a:p>
            <a:r>
              <a:rPr lang="en-US" b="1" dirty="0" smtClean="0">
                <a:solidFill>
                  <a:srgbClr val="00B050"/>
                </a:solidFill>
              </a:rPr>
              <a:t>(Bulk 10% O)</a:t>
            </a:r>
            <a:endParaRPr lang="en-US" b="1" dirty="0">
              <a:solidFill>
                <a:srgbClr val="00B050"/>
              </a:solidFill>
            </a:endParaRPr>
          </a:p>
        </p:txBody>
      </p:sp>
    </p:spTree>
    <p:extLst>
      <p:ext uri="{BB962C8B-B14F-4D97-AF65-F5344CB8AC3E}">
        <p14:creationId xmlns:p14="http://schemas.microsoft.com/office/powerpoint/2010/main" val="6287594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Liquid metal PFCs can absorb more heat flux </a:t>
            </a:r>
            <a:r>
              <a:rPr lang="en-US" sz="2800" dirty="0" smtClean="0"/>
              <a:t>than do </a:t>
            </a:r>
            <a:r>
              <a:rPr lang="en-US" sz="2800" dirty="0" smtClean="0"/>
              <a:t/>
            </a:r>
            <a:br>
              <a:rPr lang="en-US" sz="2800" dirty="0" smtClean="0"/>
            </a:br>
            <a:r>
              <a:rPr lang="en-US" sz="2800" dirty="0" smtClean="0"/>
              <a:t>leading tungsten technologies</a:t>
            </a:r>
            <a:endParaRPr lang="en-US" sz="2800" dirty="0"/>
          </a:p>
        </p:txBody>
      </p:sp>
      <p:sp>
        <p:nvSpPr>
          <p:cNvPr id="3" name="Content Placeholder 2"/>
          <p:cNvSpPr>
            <a:spLocks noGrp="1"/>
          </p:cNvSpPr>
          <p:nvPr>
            <p:ph sz="half" idx="1"/>
          </p:nvPr>
        </p:nvSpPr>
        <p:spPr>
          <a:xfrm>
            <a:off x="0" y="742950"/>
            <a:ext cx="5014920" cy="4191000"/>
          </a:xfrm>
        </p:spPr>
        <p:txBody>
          <a:bodyPr>
            <a:normAutofit fontScale="62500" lnSpcReduction="20000"/>
          </a:bodyPr>
          <a:lstStyle/>
          <a:p>
            <a:r>
              <a:rPr lang="en-US" dirty="0" smtClean="0"/>
              <a:t>Actively cooled tungsten expected to </a:t>
            </a:r>
            <a:br>
              <a:rPr lang="en-US" dirty="0" smtClean="0"/>
            </a:br>
            <a:r>
              <a:rPr lang="en-US" dirty="0" smtClean="0"/>
              <a:t>survive </a:t>
            </a:r>
            <a:r>
              <a:rPr lang="en-US" b="1" dirty="0" smtClean="0">
                <a:solidFill>
                  <a:srgbClr val="FF0000"/>
                </a:solidFill>
              </a:rPr>
              <a:t>5-15 MW m</a:t>
            </a:r>
            <a:r>
              <a:rPr lang="en-US" b="1" baseline="30000" dirty="0" smtClean="0">
                <a:solidFill>
                  <a:srgbClr val="FF0000"/>
                </a:solidFill>
              </a:rPr>
              <a:t>-2</a:t>
            </a:r>
            <a:r>
              <a:rPr lang="en-US" dirty="0" smtClean="0"/>
              <a:t> steady-state</a:t>
            </a:r>
          </a:p>
          <a:p>
            <a:endParaRPr lang="en-US" dirty="0" smtClean="0"/>
          </a:p>
          <a:p>
            <a:r>
              <a:rPr lang="en-US" dirty="0" smtClean="0"/>
              <a:t>Fast-flow systems </a:t>
            </a:r>
            <a:r>
              <a:rPr lang="en-US" dirty="0" err="1" smtClean="0"/>
              <a:t>advect</a:t>
            </a:r>
            <a:r>
              <a:rPr lang="en-US" dirty="0" smtClean="0"/>
              <a:t> power away from heating zones</a:t>
            </a:r>
          </a:p>
          <a:p>
            <a:pPr lvl="1"/>
            <a:r>
              <a:rPr lang="en-US" dirty="0" smtClean="0"/>
              <a:t>Limiting temperature, heating size, and velocity determine limiting heat flux</a:t>
            </a:r>
          </a:p>
          <a:p>
            <a:pPr lvl="1"/>
            <a:r>
              <a:rPr lang="en-US" dirty="0" smtClean="0"/>
              <a:t>Li, Ga, Sn all possible metals for use</a:t>
            </a:r>
            <a:endParaRPr lang="en-US" dirty="0"/>
          </a:p>
          <a:p>
            <a:endParaRPr lang="en-US" dirty="0" smtClean="0"/>
          </a:p>
          <a:p>
            <a:r>
              <a:rPr lang="en-US" dirty="0" smtClean="0"/>
              <a:t>Slowly flowing liquid targets recently demonstrated in multiple configurations</a:t>
            </a:r>
          </a:p>
          <a:p>
            <a:pPr lvl="1"/>
            <a:r>
              <a:rPr lang="en-US" dirty="0" smtClean="0"/>
              <a:t>Non-vaporizing, water-cooled tin demonstrated at </a:t>
            </a:r>
            <a:br>
              <a:rPr lang="en-US" dirty="0" smtClean="0"/>
            </a:br>
            <a:r>
              <a:rPr lang="en-US" b="1" dirty="0" smtClean="0">
                <a:solidFill>
                  <a:srgbClr val="FF0000"/>
                </a:solidFill>
              </a:rPr>
              <a:t>20 MW m</a:t>
            </a:r>
            <a:r>
              <a:rPr lang="en-US" b="1" baseline="30000" dirty="0" smtClean="0">
                <a:solidFill>
                  <a:srgbClr val="FF0000"/>
                </a:solidFill>
              </a:rPr>
              <a:t>-2</a:t>
            </a:r>
            <a:r>
              <a:rPr lang="en-US" dirty="0" smtClean="0"/>
              <a:t> in Magnum-</a:t>
            </a:r>
            <a:r>
              <a:rPr lang="en-US" dirty="0" err="1" smtClean="0"/>
              <a:t>PSI</a:t>
            </a:r>
            <a:r>
              <a:rPr lang="en-US" baseline="30000" dirty="0" err="1"/>
              <a:t>a</a:t>
            </a:r>
            <a:endParaRPr lang="en-US" baseline="30000" dirty="0" smtClean="0"/>
          </a:p>
          <a:p>
            <a:pPr lvl="1"/>
            <a:r>
              <a:rPr lang="en-US" dirty="0" smtClean="0"/>
              <a:t>Vapor-shielded tin achieved self-regulated temperature up to </a:t>
            </a:r>
            <a:r>
              <a:rPr lang="en-US" b="1" dirty="0" smtClean="0">
                <a:solidFill>
                  <a:srgbClr val="FF0000"/>
                </a:solidFill>
              </a:rPr>
              <a:t>22 MW m</a:t>
            </a:r>
            <a:r>
              <a:rPr lang="en-US" b="1" baseline="30000" dirty="0" smtClean="0">
                <a:solidFill>
                  <a:srgbClr val="FF0000"/>
                </a:solidFill>
              </a:rPr>
              <a:t>-2</a:t>
            </a:r>
            <a:r>
              <a:rPr lang="en-US" dirty="0" smtClean="0"/>
              <a:t> in Magnum-</a:t>
            </a:r>
            <a:r>
              <a:rPr lang="en-US" dirty="0" err="1" smtClean="0"/>
              <a:t>PSI</a:t>
            </a:r>
            <a:r>
              <a:rPr lang="en-US" baseline="30000" dirty="0" err="1" smtClean="0"/>
              <a:t>b</a:t>
            </a:r>
            <a:endParaRPr lang="en-US" baseline="30000" dirty="0"/>
          </a:p>
        </p:txBody>
      </p:sp>
      <p:grpSp>
        <p:nvGrpSpPr>
          <p:cNvPr id="42" name="Group 41"/>
          <p:cNvGrpSpPr/>
          <p:nvPr/>
        </p:nvGrpSpPr>
        <p:grpSpPr>
          <a:xfrm>
            <a:off x="6324600" y="914181"/>
            <a:ext cx="2810114" cy="2165569"/>
            <a:chOff x="3840494" y="1305232"/>
            <a:chExt cx="4391783" cy="332880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401" t="3750" r="2380"/>
            <a:stretch/>
          </p:blipFill>
          <p:spPr>
            <a:xfrm>
              <a:off x="3840494" y="1305232"/>
              <a:ext cx="4391783" cy="3328800"/>
            </a:xfrm>
            <a:prstGeom prst="rect">
              <a:avLst/>
            </a:prstGeom>
          </p:spPr>
        </p:pic>
        <p:sp>
          <p:nvSpPr>
            <p:cNvPr id="34" name="TextBox 33"/>
            <p:cNvSpPr txBox="1"/>
            <p:nvPr/>
          </p:nvSpPr>
          <p:spPr>
            <a:xfrm rot="21118954">
              <a:off x="5359277" y="3388134"/>
              <a:ext cx="2715065" cy="498896"/>
            </a:xfrm>
            <a:prstGeom prst="rect">
              <a:avLst/>
            </a:prstGeom>
            <a:noFill/>
          </p:spPr>
          <p:txBody>
            <a:bodyPr wrap="none" rtlCol="0">
              <a:spAutoFit/>
            </a:bodyPr>
            <a:lstStyle/>
            <a:p>
              <a:r>
                <a:rPr lang="en-US" sz="1400" dirty="0" smtClean="0"/>
                <a:t>Absorbing Li limit</a:t>
              </a:r>
              <a:endParaRPr lang="en-US" sz="1400" dirty="0"/>
            </a:p>
          </p:txBody>
        </p:sp>
        <p:sp>
          <p:nvSpPr>
            <p:cNvPr id="36" name="TextBox 35"/>
            <p:cNvSpPr txBox="1"/>
            <p:nvPr/>
          </p:nvSpPr>
          <p:spPr>
            <a:xfrm rot="20160797">
              <a:off x="6154740" y="2083715"/>
              <a:ext cx="1529227" cy="498896"/>
            </a:xfrm>
            <a:prstGeom prst="rect">
              <a:avLst/>
            </a:prstGeom>
            <a:noFill/>
          </p:spPr>
          <p:txBody>
            <a:bodyPr wrap="none" rtlCol="0">
              <a:spAutoFit/>
            </a:bodyPr>
            <a:lstStyle/>
            <a:p>
              <a:r>
                <a:rPr lang="en-US" sz="1400" dirty="0" smtClean="0">
                  <a:solidFill>
                    <a:srgbClr val="FF0000"/>
                  </a:solidFill>
                </a:rPr>
                <a:t>Sn limit?</a:t>
              </a:r>
              <a:endParaRPr lang="en-US" sz="1400" dirty="0">
                <a:solidFill>
                  <a:srgbClr val="FF0000"/>
                </a:solidFill>
              </a:endParaRPr>
            </a:p>
          </p:txBody>
        </p:sp>
      </p:grpSp>
      <p:pic>
        <p:nvPicPr>
          <p:cNvPr id="4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584"/>
          <a:stretch/>
        </p:blipFill>
        <p:spPr bwMode="auto">
          <a:xfrm>
            <a:off x="5014920" y="1123950"/>
            <a:ext cx="1123683"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TextBox 45"/>
          <p:cNvSpPr txBox="1"/>
          <p:nvPr/>
        </p:nvSpPr>
        <p:spPr>
          <a:xfrm>
            <a:off x="4648200" y="742950"/>
            <a:ext cx="1893467" cy="338554"/>
          </a:xfrm>
          <a:prstGeom prst="rect">
            <a:avLst/>
          </a:prstGeom>
          <a:solidFill>
            <a:schemeClr val="bg1">
              <a:lumMod val="85000"/>
            </a:schemeClr>
          </a:solidFill>
          <a:ln w="38100">
            <a:solidFill>
              <a:schemeClr val="tx1"/>
            </a:solidFill>
          </a:ln>
        </p:spPr>
        <p:txBody>
          <a:bodyPr wrap="none" rtlCol="0">
            <a:spAutoFit/>
          </a:bodyPr>
          <a:lstStyle/>
          <a:p>
            <a:r>
              <a:rPr lang="en-US" sz="1600" dirty="0" smtClean="0"/>
              <a:t>Fast Flow Concept</a:t>
            </a:r>
            <a:endParaRPr lang="en-US" sz="1600" dirty="0"/>
          </a:p>
        </p:txBody>
      </p:sp>
      <p:sp>
        <p:nvSpPr>
          <p:cNvPr id="48" name="TextBox 47"/>
          <p:cNvSpPr txBox="1"/>
          <p:nvPr/>
        </p:nvSpPr>
        <p:spPr>
          <a:xfrm>
            <a:off x="6649710" y="709493"/>
            <a:ext cx="2558714" cy="307777"/>
          </a:xfrm>
          <a:prstGeom prst="rect">
            <a:avLst/>
          </a:prstGeom>
          <a:noFill/>
        </p:spPr>
        <p:txBody>
          <a:bodyPr wrap="none" rtlCol="0">
            <a:spAutoFit/>
          </a:bodyPr>
          <a:lstStyle/>
          <a:p>
            <a:r>
              <a:rPr lang="en-US" sz="1400" b="1" dirty="0" smtClean="0"/>
              <a:t>Calculated limiting heat flux</a:t>
            </a:r>
            <a:endParaRPr lang="en-US" sz="1400" b="1" dirty="0"/>
          </a:p>
        </p:txBody>
      </p:sp>
      <p:pic>
        <p:nvPicPr>
          <p:cNvPr id="51" name="Picture 2"/>
          <p:cNvPicPr>
            <a:picLocks noGrp="1" noChangeAspect="1" noChangeArrowheads="1"/>
          </p:cNvPicPr>
          <p:nvPr>
            <p:ph idx="10"/>
          </p:nvPr>
        </p:nvPicPr>
        <p:blipFill rotWithShape="1">
          <a:blip r:embed="rId5">
            <a:extLst>
              <a:ext uri="{28A0092B-C50C-407E-A947-70E740481C1C}">
                <a14:useLocalDpi xmlns:a14="http://schemas.microsoft.com/office/drawing/2010/main" val="0"/>
              </a:ext>
            </a:extLst>
          </a:blip>
          <a:srcRect t="47235" r="8279"/>
          <a:stretch/>
        </p:blipFill>
        <p:spPr bwMode="auto">
          <a:xfrm>
            <a:off x="5042774" y="3353917"/>
            <a:ext cx="3844051" cy="1580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0" name="Group 49"/>
          <p:cNvGrpSpPr/>
          <p:nvPr/>
        </p:nvGrpSpPr>
        <p:grpSpPr>
          <a:xfrm>
            <a:off x="5029200" y="3102457"/>
            <a:ext cx="3778394" cy="1559765"/>
            <a:chOff x="4755754" y="2942437"/>
            <a:chExt cx="3778394" cy="1559765"/>
          </a:xfrm>
        </p:grpSpPr>
        <p:pic>
          <p:nvPicPr>
            <p:cNvPr id="5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2734" r="10148" b="55305"/>
            <a:stretch/>
          </p:blipFill>
          <p:spPr bwMode="auto">
            <a:xfrm>
              <a:off x="4768454" y="2942437"/>
              <a:ext cx="3765694" cy="1420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2736" r="84848" b="51195"/>
            <a:stretch/>
          </p:blipFill>
          <p:spPr bwMode="auto">
            <a:xfrm>
              <a:off x="4755754" y="2959038"/>
              <a:ext cx="635000" cy="1543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5" name="TextBox 54"/>
          <p:cNvSpPr txBox="1"/>
          <p:nvPr/>
        </p:nvSpPr>
        <p:spPr>
          <a:xfrm>
            <a:off x="5680105" y="2999825"/>
            <a:ext cx="3082895" cy="369332"/>
          </a:xfrm>
          <a:prstGeom prst="rect">
            <a:avLst/>
          </a:prstGeom>
          <a:noFill/>
        </p:spPr>
        <p:txBody>
          <a:bodyPr wrap="none" rtlCol="0">
            <a:spAutoFit/>
          </a:bodyPr>
          <a:lstStyle/>
          <a:p>
            <a:r>
              <a:rPr lang="en-US" b="1" dirty="0" smtClean="0"/>
              <a:t>Steady vapor-shielding Sn</a:t>
            </a:r>
            <a:endParaRPr lang="en-US" b="1" dirty="0"/>
          </a:p>
        </p:txBody>
      </p:sp>
      <p:sp>
        <p:nvSpPr>
          <p:cNvPr id="44" name="TextBox 43"/>
          <p:cNvSpPr txBox="1"/>
          <p:nvPr/>
        </p:nvSpPr>
        <p:spPr>
          <a:xfrm>
            <a:off x="0" y="4656951"/>
            <a:ext cx="6248400" cy="276999"/>
          </a:xfrm>
          <a:prstGeom prst="rect">
            <a:avLst/>
          </a:prstGeom>
          <a:noFill/>
        </p:spPr>
        <p:txBody>
          <a:bodyPr wrap="square" rtlCol="0">
            <a:spAutoFit/>
          </a:bodyPr>
          <a:lstStyle/>
          <a:p>
            <a:r>
              <a:rPr lang="en-US" sz="1200" baseline="30000" dirty="0" err="1" smtClean="0">
                <a:solidFill>
                  <a:schemeClr val="tx2"/>
                </a:solidFill>
              </a:rPr>
              <a:t>a</a:t>
            </a:r>
            <a:r>
              <a:rPr lang="en-US" sz="1200" dirty="0" err="1" smtClean="0">
                <a:solidFill>
                  <a:schemeClr val="tx2"/>
                </a:solidFill>
              </a:rPr>
              <a:t>Morgan</a:t>
            </a:r>
            <a:r>
              <a:rPr lang="en-US" sz="1200" dirty="0" smtClean="0">
                <a:solidFill>
                  <a:schemeClr val="tx2"/>
                </a:solidFill>
              </a:rPr>
              <a:t>, 2017 </a:t>
            </a:r>
            <a:r>
              <a:rPr lang="en-US" sz="1200" dirty="0" err="1" smtClean="0">
                <a:solidFill>
                  <a:schemeClr val="tx2"/>
                </a:solidFill>
              </a:rPr>
              <a:t>Nucl</a:t>
            </a:r>
            <a:r>
              <a:rPr lang="en-US" sz="1200" dirty="0" smtClean="0">
                <a:solidFill>
                  <a:schemeClr val="tx2"/>
                </a:solidFill>
              </a:rPr>
              <a:t>. Mater. Energy; </a:t>
            </a:r>
            <a:r>
              <a:rPr lang="en-US" sz="1200" baseline="30000" dirty="0" err="1" smtClean="0">
                <a:solidFill>
                  <a:schemeClr val="tx2"/>
                </a:solidFill>
              </a:rPr>
              <a:t>b</a:t>
            </a:r>
            <a:r>
              <a:rPr lang="en-US" sz="1200" dirty="0" err="1" smtClean="0">
                <a:solidFill>
                  <a:schemeClr val="tx2"/>
                </a:solidFill>
              </a:rPr>
              <a:t>S</a:t>
            </a:r>
            <a:r>
              <a:rPr lang="en-US" sz="1200" dirty="0" smtClean="0">
                <a:solidFill>
                  <a:schemeClr val="tx2"/>
                </a:solidFill>
              </a:rPr>
              <a:t>. Van Eden, et al., Nature Comm. 8 (2017) 192.</a:t>
            </a:r>
            <a:endParaRPr lang="en-US" sz="1200" dirty="0">
              <a:solidFill>
                <a:schemeClr val="tx2"/>
              </a:solidFill>
            </a:endParaRPr>
          </a:p>
        </p:txBody>
      </p:sp>
    </p:spTree>
    <p:extLst>
      <p:ext uri="{BB962C8B-B14F-4D97-AF65-F5344CB8AC3E}">
        <p14:creationId xmlns:p14="http://schemas.microsoft.com/office/powerpoint/2010/main" val="2046181464"/>
      </p:ext>
    </p:extLst>
  </p:cSld>
  <p:clrMapOvr>
    <a:masterClrMapping/>
  </p:clrMapOvr>
  <mc:AlternateContent xmlns:mc="http://schemas.openxmlformats.org/markup-compatibility/2006" xmlns:p14="http://schemas.microsoft.com/office/powerpoint/2010/main">
    <mc:Choice Requires="p14">
      <p:transition spd="slow" p14:dur="2000" advTm="81499"/>
    </mc:Choice>
    <mc:Fallback xmlns="">
      <p:transition spd="slow" advTm="81499"/>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Liquid metal PFCs can absorb more heat flux than </a:t>
            </a:r>
            <a:br>
              <a:rPr lang="en-US" sz="2800" dirty="0" smtClean="0"/>
            </a:br>
            <a:r>
              <a:rPr lang="en-US" sz="2800" dirty="0" smtClean="0"/>
              <a:t>leading tungsten technologies</a:t>
            </a:r>
            <a:endParaRPr lang="en-US" sz="2800" dirty="0"/>
          </a:p>
        </p:txBody>
      </p:sp>
      <p:sp>
        <p:nvSpPr>
          <p:cNvPr id="3" name="Content Placeholder 2"/>
          <p:cNvSpPr>
            <a:spLocks noGrp="1"/>
          </p:cNvSpPr>
          <p:nvPr>
            <p:ph sz="half" idx="1"/>
          </p:nvPr>
        </p:nvSpPr>
        <p:spPr>
          <a:xfrm>
            <a:off x="0" y="742950"/>
            <a:ext cx="4737100" cy="3657600"/>
          </a:xfrm>
        </p:spPr>
        <p:txBody>
          <a:bodyPr>
            <a:normAutofit fontScale="55000" lnSpcReduction="20000"/>
          </a:bodyPr>
          <a:lstStyle/>
          <a:p>
            <a:r>
              <a:rPr lang="en-US" dirty="0" smtClean="0"/>
              <a:t>Actively cooled tungsten expected to survive </a:t>
            </a:r>
            <a:br>
              <a:rPr lang="en-US" dirty="0" smtClean="0"/>
            </a:br>
            <a:r>
              <a:rPr lang="en-US" dirty="0" smtClean="0"/>
              <a:t>5-15 MW m</a:t>
            </a:r>
            <a:r>
              <a:rPr lang="en-US" baseline="30000" dirty="0" smtClean="0"/>
              <a:t>-2</a:t>
            </a:r>
            <a:r>
              <a:rPr lang="en-US" dirty="0" smtClean="0"/>
              <a:t> steady-state</a:t>
            </a:r>
          </a:p>
          <a:p>
            <a:endParaRPr lang="en-US" dirty="0" smtClean="0"/>
          </a:p>
          <a:p>
            <a:r>
              <a:rPr lang="en-US" dirty="0" smtClean="0"/>
              <a:t>Fast-flow systems </a:t>
            </a:r>
            <a:r>
              <a:rPr lang="en-US" dirty="0" err="1" smtClean="0"/>
              <a:t>advect</a:t>
            </a:r>
            <a:r>
              <a:rPr lang="en-US" dirty="0" smtClean="0"/>
              <a:t> power away from heating zones</a:t>
            </a:r>
          </a:p>
          <a:p>
            <a:pPr lvl="1"/>
            <a:r>
              <a:rPr lang="en-US" dirty="0" smtClean="0"/>
              <a:t>Limiting temperature, heating size, and velocity determine limiting heat flux</a:t>
            </a:r>
          </a:p>
          <a:p>
            <a:pPr lvl="1"/>
            <a:r>
              <a:rPr lang="en-US" dirty="0" smtClean="0"/>
              <a:t>Li, Ga, Sn all possible metals for use</a:t>
            </a:r>
            <a:endParaRPr lang="en-US" dirty="0"/>
          </a:p>
          <a:p>
            <a:endParaRPr lang="en-US" dirty="0" smtClean="0"/>
          </a:p>
          <a:p>
            <a:r>
              <a:rPr lang="en-US" dirty="0" smtClean="0"/>
              <a:t>Slowly flowing liquid targets recently demonstrated in multiple configurations</a:t>
            </a:r>
          </a:p>
          <a:p>
            <a:pPr lvl="1"/>
            <a:r>
              <a:rPr lang="en-US" dirty="0" smtClean="0"/>
              <a:t>Non-vaporizing, water-cooled tin demonstrated at </a:t>
            </a:r>
            <a:br>
              <a:rPr lang="en-US" dirty="0" smtClean="0"/>
            </a:br>
            <a:r>
              <a:rPr lang="en-US" b="1" dirty="0" smtClean="0">
                <a:solidFill>
                  <a:srgbClr val="FF0000"/>
                </a:solidFill>
              </a:rPr>
              <a:t>20 MW m</a:t>
            </a:r>
            <a:r>
              <a:rPr lang="en-US" b="1" baseline="30000" dirty="0" smtClean="0">
                <a:solidFill>
                  <a:srgbClr val="FF0000"/>
                </a:solidFill>
              </a:rPr>
              <a:t>-2</a:t>
            </a:r>
            <a:r>
              <a:rPr lang="en-US" dirty="0" smtClean="0"/>
              <a:t> in Magnum-</a:t>
            </a:r>
            <a:r>
              <a:rPr lang="en-US" dirty="0" err="1" smtClean="0"/>
              <a:t>PSI</a:t>
            </a:r>
            <a:r>
              <a:rPr lang="en-US" baseline="30000" dirty="0" err="1"/>
              <a:t>a</a:t>
            </a:r>
            <a:endParaRPr lang="en-US" baseline="30000" dirty="0" smtClean="0"/>
          </a:p>
          <a:p>
            <a:pPr lvl="1"/>
            <a:r>
              <a:rPr lang="en-US" dirty="0" smtClean="0"/>
              <a:t>Vapor-shielded tin achieved self-regulated temperature up to </a:t>
            </a:r>
            <a:r>
              <a:rPr lang="en-US" b="1" dirty="0" smtClean="0">
                <a:solidFill>
                  <a:srgbClr val="FF0000"/>
                </a:solidFill>
              </a:rPr>
              <a:t>22 MW m</a:t>
            </a:r>
            <a:r>
              <a:rPr lang="en-US" b="1" baseline="30000" dirty="0" smtClean="0">
                <a:solidFill>
                  <a:srgbClr val="FF0000"/>
                </a:solidFill>
              </a:rPr>
              <a:t>-2</a:t>
            </a:r>
            <a:r>
              <a:rPr lang="en-US" dirty="0" smtClean="0"/>
              <a:t> in Magnum-</a:t>
            </a:r>
            <a:r>
              <a:rPr lang="en-US" dirty="0" err="1" smtClean="0"/>
              <a:t>PSI</a:t>
            </a:r>
            <a:r>
              <a:rPr lang="en-US" baseline="30000" dirty="0" err="1" smtClean="0"/>
              <a:t>b</a:t>
            </a:r>
            <a:endParaRPr lang="en-US" baseline="30000" dirty="0" smtClean="0"/>
          </a:p>
          <a:p>
            <a:pPr lvl="1"/>
            <a:r>
              <a:rPr lang="en-US" dirty="0" smtClean="0"/>
              <a:t>Vapor-shielding Li in plasma achieved with NSTX-U </a:t>
            </a:r>
            <a:br>
              <a:rPr lang="en-US" dirty="0" smtClean="0"/>
            </a:br>
            <a:r>
              <a:rPr lang="en-US" dirty="0" smtClean="0"/>
              <a:t>inspired pre-filled Li target in Magnum-</a:t>
            </a:r>
            <a:r>
              <a:rPr lang="en-US" dirty="0" err="1" smtClean="0"/>
              <a:t>PSI</a:t>
            </a:r>
            <a:r>
              <a:rPr lang="en-US" baseline="30000" dirty="0" err="1" smtClean="0"/>
              <a:t>c,d</a:t>
            </a:r>
            <a:endParaRPr lang="en-US" baseline="30000" dirty="0"/>
          </a:p>
        </p:txBody>
      </p:sp>
      <p:grpSp>
        <p:nvGrpSpPr>
          <p:cNvPr id="42" name="Group 41"/>
          <p:cNvGrpSpPr/>
          <p:nvPr/>
        </p:nvGrpSpPr>
        <p:grpSpPr>
          <a:xfrm>
            <a:off x="6553200" y="975359"/>
            <a:ext cx="2505314" cy="2053591"/>
            <a:chOff x="3840494" y="1305232"/>
            <a:chExt cx="4391783" cy="332880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401" t="3750" r="2380"/>
            <a:stretch/>
          </p:blipFill>
          <p:spPr>
            <a:xfrm>
              <a:off x="3840494" y="1305232"/>
              <a:ext cx="4391783" cy="3328800"/>
            </a:xfrm>
            <a:prstGeom prst="rect">
              <a:avLst/>
            </a:prstGeom>
          </p:spPr>
        </p:pic>
        <p:sp>
          <p:nvSpPr>
            <p:cNvPr id="34" name="TextBox 33"/>
            <p:cNvSpPr txBox="1"/>
            <p:nvPr/>
          </p:nvSpPr>
          <p:spPr>
            <a:xfrm rot="21118954">
              <a:off x="5359277" y="3388134"/>
              <a:ext cx="2715065" cy="498896"/>
            </a:xfrm>
            <a:prstGeom prst="rect">
              <a:avLst/>
            </a:prstGeom>
            <a:noFill/>
          </p:spPr>
          <p:txBody>
            <a:bodyPr wrap="none" rtlCol="0">
              <a:spAutoFit/>
            </a:bodyPr>
            <a:lstStyle/>
            <a:p>
              <a:r>
                <a:rPr lang="en-US" sz="1400" dirty="0" smtClean="0"/>
                <a:t>Absorbing Li limit</a:t>
              </a:r>
              <a:endParaRPr lang="en-US" sz="1400" dirty="0"/>
            </a:p>
          </p:txBody>
        </p:sp>
        <p:sp>
          <p:nvSpPr>
            <p:cNvPr id="36" name="TextBox 35"/>
            <p:cNvSpPr txBox="1"/>
            <p:nvPr/>
          </p:nvSpPr>
          <p:spPr>
            <a:xfrm rot="20160797">
              <a:off x="6154740" y="2083715"/>
              <a:ext cx="1529227" cy="498896"/>
            </a:xfrm>
            <a:prstGeom prst="rect">
              <a:avLst/>
            </a:prstGeom>
            <a:noFill/>
          </p:spPr>
          <p:txBody>
            <a:bodyPr wrap="none" rtlCol="0">
              <a:spAutoFit/>
            </a:bodyPr>
            <a:lstStyle/>
            <a:p>
              <a:r>
                <a:rPr lang="en-US" sz="1400" dirty="0" smtClean="0">
                  <a:solidFill>
                    <a:srgbClr val="FF0000"/>
                  </a:solidFill>
                </a:rPr>
                <a:t>Sn limit?</a:t>
              </a:r>
              <a:endParaRPr lang="en-US" sz="1400" dirty="0">
                <a:solidFill>
                  <a:srgbClr val="FF0000"/>
                </a:solidFill>
              </a:endParaRPr>
            </a:p>
          </p:txBody>
        </p:sp>
      </p:grpSp>
      <p:pic>
        <p:nvPicPr>
          <p:cNvPr id="4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584"/>
          <a:stretch/>
        </p:blipFill>
        <p:spPr bwMode="auto">
          <a:xfrm>
            <a:off x="5014920" y="1123950"/>
            <a:ext cx="1123683"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TextBox 45"/>
          <p:cNvSpPr txBox="1"/>
          <p:nvPr/>
        </p:nvSpPr>
        <p:spPr>
          <a:xfrm>
            <a:off x="4648200" y="742950"/>
            <a:ext cx="1893467" cy="338554"/>
          </a:xfrm>
          <a:prstGeom prst="rect">
            <a:avLst/>
          </a:prstGeom>
          <a:solidFill>
            <a:schemeClr val="bg1">
              <a:lumMod val="85000"/>
            </a:schemeClr>
          </a:solidFill>
          <a:ln w="38100">
            <a:solidFill>
              <a:schemeClr val="tx1"/>
            </a:solidFill>
          </a:ln>
        </p:spPr>
        <p:txBody>
          <a:bodyPr wrap="none" rtlCol="0">
            <a:spAutoFit/>
          </a:bodyPr>
          <a:lstStyle/>
          <a:p>
            <a:r>
              <a:rPr lang="en-US" sz="1600" dirty="0" smtClean="0"/>
              <a:t>Fast Flow Concept</a:t>
            </a:r>
            <a:endParaRPr lang="en-US" sz="1600" dirty="0"/>
          </a:p>
        </p:txBody>
      </p:sp>
      <p:sp>
        <p:nvSpPr>
          <p:cNvPr id="48" name="TextBox 47"/>
          <p:cNvSpPr txBox="1"/>
          <p:nvPr/>
        </p:nvSpPr>
        <p:spPr>
          <a:xfrm>
            <a:off x="6649710" y="709493"/>
            <a:ext cx="2558714" cy="307777"/>
          </a:xfrm>
          <a:prstGeom prst="rect">
            <a:avLst/>
          </a:prstGeom>
          <a:noFill/>
        </p:spPr>
        <p:txBody>
          <a:bodyPr wrap="none" rtlCol="0">
            <a:spAutoFit/>
          </a:bodyPr>
          <a:lstStyle/>
          <a:p>
            <a:r>
              <a:rPr lang="en-US" sz="1400" b="1" dirty="0" smtClean="0"/>
              <a:t>Calculated limiting heat flux</a:t>
            </a:r>
            <a:endParaRPr lang="en-US" sz="1400" b="1" dirty="0"/>
          </a:p>
        </p:txBody>
      </p:sp>
      <p:pic>
        <p:nvPicPr>
          <p:cNvPr id="51" name="Picture 2"/>
          <p:cNvPicPr>
            <a:picLocks noGrp="1" noChangeAspect="1" noChangeArrowheads="1"/>
          </p:cNvPicPr>
          <p:nvPr>
            <p:ph idx="10"/>
          </p:nvPr>
        </p:nvPicPr>
        <p:blipFill rotWithShape="1">
          <a:blip r:embed="rId5">
            <a:extLst>
              <a:ext uri="{28A0092B-C50C-407E-A947-70E740481C1C}">
                <a14:useLocalDpi xmlns:a14="http://schemas.microsoft.com/office/drawing/2010/main" val="0"/>
              </a:ext>
            </a:extLst>
          </a:blip>
          <a:srcRect t="47235"/>
          <a:stretch/>
        </p:blipFill>
        <p:spPr bwMode="auto">
          <a:xfrm>
            <a:off x="4737974" y="3322082"/>
            <a:ext cx="4191000" cy="1580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0" name="Group 49"/>
          <p:cNvGrpSpPr/>
          <p:nvPr/>
        </p:nvGrpSpPr>
        <p:grpSpPr>
          <a:xfrm>
            <a:off x="4724400" y="3070622"/>
            <a:ext cx="4203700" cy="1559765"/>
            <a:chOff x="4755754" y="2942437"/>
            <a:chExt cx="4203700" cy="1559765"/>
          </a:xfrm>
        </p:grpSpPr>
        <p:pic>
          <p:nvPicPr>
            <p:cNvPr id="53"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2734" b="55305"/>
            <a:stretch/>
          </p:blipFill>
          <p:spPr bwMode="auto">
            <a:xfrm>
              <a:off x="4768454" y="2942437"/>
              <a:ext cx="4191000" cy="1420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2736" r="84848" b="51195"/>
            <a:stretch/>
          </p:blipFill>
          <p:spPr bwMode="auto">
            <a:xfrm>
              <a:off x="4755754" y="2959038"/>
              <a:ext cx="635000" cy="1543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5" name="TextBox 54"/>
          <p:cNvSpPr txBox="1"/>
          <p:nvPr/>
        </p:nvSpPr>
        <p:spPr>
          <a:xfrm>
            <a:off x="5570220" y="2967990"/>
            <a:ext cx="3082895" cy="369332"/>
          </a:xfrm>
          <a:prstGeom prst="rect">
            <a:avLst/>
          </a:prstGeom>
          <a:noFill/>
        </p:spPr>
        <p:txBody>
          <a:bodyPr wrap="none" rtlCol="0">
            <a:spAutoFit/>
          </a:bodyPr>
          <a:lstStyle/>
          <a:p>
            <a:r>
              <a:rPr lang="en-US" b="1" dirty="0" smtClean="0"/>
              <a:t>Steady vapor-shielding Sn</a:t>
            </a:r>
            <a:endParaRPr lang="en-US" b="1" dirty="0"/>
          </a:p>
        </p:txBody>
      </p:sp>
      <p:sp>
        <p:nvSpPr>
          <p:cNvPr id="56" name="Rectangle 55"/>
          <p:cNvSpPr/>
          <p:nvPr/>
        </p:nvSpPr>
        <p:spPr>
          <a:xfrm>
            <a:off x="8534400" y="2994422"/>
            <a:ext cx="567085" cy="1687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0" y="4331553"/>
            <a:ext cx="5029064" cy="646331"/>
          </a:xfrm>
          <a:prstGeom prst="rect">
            <a:avLst/>
          </a:prstGeom>
          <a:noFill/>
        </p:spPr>
        <p:txBody>
          <a:bodyPr wrap="square" rtlCol="0">
            <a:spAutoFit/>
          </a:bodyPr>
          <a:lstStyle/>
          <a:p>
            <a:r>
              <a:rPr lang="en-US" sz="1200" baseline="30000" dirty="0" err="1" smtClean="0">
                <a:solidFill>
                  <a:schemeClr val="accent1"/>
                </a:solidFill>
              </a:rPr>
              <a:t>a</a:t>
            </a:r>
            <a:r>
              <a:rPr lang="en-US" sz="1200" dirty="0" err="1" smtClean="0">
                <a:solidFill>
                  <a:schemeClr val="accent1"/>
                </a:solidFill>
              </a:rPr>
              <a:t>Morgan</a:t>
            </a:r>
            <a:r>
              <a:rPr lang="en-US" sz="1200" dirty="0" smtClean="0">
                <a:solidFill>
                  <a:schemeClr val="accent1"/>
                </a:solidFill>
              </a:rPr>
              <a:t>, 2017 </a:t>
            </a:r>
            <a:r>
              <a:rPr lang="en-US" sz="1200" dirty="0" err="1" smtClean="0">
                <a:solidFill>
                  <a:schemeClr val="accent1"/>
                </a:solidFill>
              </a:rPr>
              <a:t>Nucl</a:t>
            </a:r>
            <a:r>
              <a:rPr lang="en-US" sz="1200" dirty="0" smtClean="0">
                <a:solidFill>
                  <a:schemeClr val="accent1"/>
                </a:solidFill>
              </a:rPr>
              <a:t>. Mater. Energy; </a:t>
            </a:r>
            <a:r>
              <a:rPr lang="en-US" sz="1200" baseline="30000" dirty="0" err="1" smtClean="0">
                <a:solidFill>
                  <a:schemeClr val="accent1"/>
                </a:solidFill>
              </a:rPr>
              <a:t>b</a:t>
            </a:r>
            <a:r>
              <a:rPr lang="en-US" sz="1200" dirty="0" err="1" smtClean="0">
                <a:solidFill>
                  <a:schemeClr val="accent1"/>
                </a:solidFill>
              </a:rPr>
              <a:t>S</a:t>
            </a:r>
            <a:r>
              <a:rPr lang="en-US" sz="1200" dirty="0" smtClean="0">
                <a:solidFill>
                  <a:schemeClr val="accent1"/>
                </a:solidFill>
              </a:rPr>
              <a:t>. Van Eden, et al., Nature Comm. 8 (2017) 192. </a:t>
            </a:r>
            <a:r>
              <a:rPr lang="en-US" sz="1200" baseline="30000" dirty="0" err="1" smtClean="0">
                <a:solidFill>
                  <a:schemeClr val="accent1"/>
                </a:solidFill>
              </a:rPr>
              <a:t>c</a:t>
            </a:r>
            <a:r>
              <a:rPr lang="en-US" sz="1200" dirty="0" err="1" smtClean="0">
                <a:solidFill>
                  <a:schemeClr val="accent1"/>
                </a:solidFill>
              </a:rPr>
              <a:t>P.</a:t>
            </a:r>
            <a:r>
              <a:rPr lang="en-US" sz="1200" dirty="0" smtClean="0">
                <a:solidFill>
                  <a:schemeClr val="accent1"/>
                </a:solidFill>
              </a:rPr>
              <a:t> </a:t>
            </a:r>
            <a:r>
              <a:rPr lang="en-US" sz="1200" dirty="0" err="1" smtClean="0">
                <a:solidFill>
                  <a:schemeClr val="accent1"/>
                </a:solidFill>
              </a:rPr>
              <a:t>Rindt</a:t>
            </a:r>
            <a:r>
              <a:rPr lang="en-US" sz="1200" dirty="0" smtClean="0">
                <a:solidFill>
                  <a:schemeClr val="accent1"/>
                </a:solidFill>
              </a:rPr>
              <a:t>, et al., PMFC 2017; </a:t>
            </a:r>
            <a:br>
              <a:rPr lang="en-US" sz="1200" dirty="0" smtClean="0">
                <a:solidFill>
                  <a:schemeClr val="accent1"/>
                </a:solidFill>
              </a:rPr>
            </a:br>
            <a:r>
              <a:rPr lang="en-US" sz="1200" baseline="30000" dirty="0" err="1" smtClean="0">
                <a:solidFill>
                  <a:schemeClr val="accent1"/>
                </a:solidFill>
              </a:rPr>
              <a:t>d</a:t>
            </a:r>
            <a:r>
              <a:rPr lang="en-US" sz="1200" dirty="0" err="1" smtClean="0">
                <a:solidFill>
                  <a:schemeClr val="accent1"/>
                </a:solidFill>
              </a:rPr>
              <a:t>P</a:t>
            </a:r>
            <a:r>
              <a:rPr lang="en-US" sz="1200" dirty="0" smtClean="0">
                <a:solidFill>
                  <a:schemeClr val="accent1"/>
                </a:solidFill>
              </a:rPr>
              <a:t>. </a:t>
            </a:r>
            <a:r>
              <a:rPr lang="en-US" sz="1200" dirty="0" err="1" smtClean="0">
                <a:solidFill>
                  <a:schemeClr val="accent1"/>
                </a:solidFill>
              </a:rPr>
              <a:t>Rindt</a:t>
            </a:r>
            <a:r>
              <a:rPr lang="en-US" sz="1200" dirty="0" smtClean="0">
                <a:solidFill>
                  <a:schemeClr val="accent1"/>
                </a:solidFill>
              </a:rPr>
              <a:t>, et al., </a:t>
            </a:r>
            <a:r>
              <a:rPr lang="en-US" sz="1200" dirty="0" err="1" smtClean="0">
                <a:solidFill>
                  <a:schemeClr val="accent1"/>
                </a:solidFill>
              </a:rPr>
              <a:t>Nucl</a:t>
            </a:r>
            <a:r>
              <a:rPr lang="en-US" sz="1200" dirty="0" smtClean="0">
                <a:solidFill>
                  <a:schemeClr val="accent1"/>
                </a:solidFill>
              </a:rPr>
              <a:t>. Fusion in preparation</a:t>
            </a:r>
            <a:endParaRPr lang="en-US" sz="1200" dirty="0">
              <a:solidFill>
                <a:schemeClr val="accent1"/>
              </a:solidFill>
            </a:endParaRPr>
          </a:p>
        </p:txBody>
      </p:sp>
      <p:sp>
        <p:nvSpPr>
          <p:cNvPr id="4" name="Rectangle 3"/>
          <p:cNvSpPr/>
          <p:nvPr/>
        </p:nvSpPr>
        <p:spPr>
          <a:xfrm>
            <a:off x="0" y="0"/>
            <a:ext cx="9144000" cy="5143500"/>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038600" y="896382"/>
            <a:ext cx="5029200" cy="3732768"/>
          </a:xfrm>
          <a:prstGeom prst="rect">
            <a:avLst/>
          </a:prstGeom>
          <a:solidFill>
            <a:schemeClr val="bg1">
              <a:lumMod val="7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FF0000"/>
                </a:solidFill>
              </a:rPr>
              <a:t>Only in a </a:t>
            </a:r>
            <a:br>
              <a:rPr lang="en-US" sz="3600" b="1" dirty="0" smtClean="0">
                <a:solidFill>
                  <a:srgbClr val="FF0000"/>
                </a:solidFill>
              </a:rPr>
            </a:br>
            <a:r>
              <a:rPr lang="en-US" sz="3600" b="1" dirty="0" smtClean="0">
                <a:solidFill>
                  <a:srgbClr val="FF0000"/>
                </a:solidFill>
              </a:rPr>
              <a:t>confinement device</a:t>
            </a:r>
            <a:br>
              <a:rPr lang="en-US" sz="3600" b="1" dirty="0" smtClean="0">
                <a:solidFill>
                  <a:srgbClr val="FF0000"/>
                </a:solidFill>
              </a:rPr>
            </a:br>
            <a:r>
              <a:rPr lang="en-US" sz="3600" b="1" dirty="0" smtClean="0">
                <a:solidFill>
                  <a:srgbClr val="FF0000"/>
                </a:solidFill>
              </a:rPr>
              <a:t>can one assess the </a:t>
            </a:r>
            <a:br>
              <a:rPr lang="en-US" sz="3600" b="1" dirty="0" smtClean="0">
                <a:solidFill>
                  <a:srgbClr val="FF0000"/>
                </a:solidFill>
              </a:rPr>
            </a:br>
            <a:r>
              <a:rPr lang="en-US" sz="3600" b="1" dirty="0" smtClean="0">
                <a:solidFill>
                  <a:srgbClr val="FF0000"/>
                </a:solidFill>
              </a:rPr>
              <a:t>core-edge integrated scenarios</a:t>
            </a:r>
            <a:endParaRPr lang="en-US" sz="3600" b="1" dirty="0">
              <a:solidFill>
                <a:srgbClr val="FF0000"/>
              </a:solidFill>
            </a:endParaRPr>
          </a:p>
        </p:txBody>
      </p:sp>
      <p:pic>
        <p:nvPicPr>
          <p:cNvPr id="1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0200" y="2952750"/>
            <a:ext cx="1493259" cy="2141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p:cNvPicPr>
            <a:picLocks noChangeAspect="1"/>
          </p:cNvPicPr>
          <p:nvPr/>
        </p:nvPicPr>
        <p:blipFill>
          <a:blip r:embed="rId7"/>
          <a:stretch>
            <a:fillRect/>
          </a:stretch>
        </p:blipFill>
        <p:spPr>
          <a:xfrm>
            <a:off x="685800" y="26489"/>
            <a:ext cx="2971800" cy="2257232"/>
          </a:xfrm>
          <a:prstGeom prst="rect">
            <a:avLst/>
          </a:prstGeom>
        </p:spPr>
      </p:pic>
      <p:sp>
        <p:nvSpPr>
          <p:cNvPr id="5" name="TextBox 4"/>
          <p:cNvSpPr txBox="1"/>
          <p:nvPr/>
        </p:nvSpPr>
        <p:spPr>
          <a:xfrm>
            <a:off x="457200" y="2283721"/>
            <a:ext cx="3314893" cy="646331"/>
          </a:xfrm>
          <a:prstGeom prst="rect">
            <a:avLst/>
          </a:prstGeom>
          <a:solidFill>
            <a:schemeClr val="bg1">
              <a:lumMod val="85000"/>
            </a:schemeClr>
          </a:solidFill>
          <a:ln w="38100">
            <a:solidFill>
              <a:schemeClr val="tx1"/>
            </a:solidFill>
          </a:ln>
        </p:spPr>
        <p:txBody>
          <a:bodyPr wrap="square" rtlCol="0">
            <a:spAutoFit/>
          </a:bodyPr>
          <a:lstStyle/>
          <a:p>
            <a:pPr algn="ctr"/>
            <a:r>
              <a:rPr lang="en-US" dirty="0" smtClean="0"/>
              <a:t>Enhanced confinement with </a:t>
            </a:r>
            <a:r>
              <a:rPr lang="en-US" dirty="0" smtClean="0"/>
              <a:t>vapor-box </a:t>
            </a:r>
            <a:r>
              <a:rPr lang="en-US" dirty="0" err="1" smtClean="0"/>
              <a:t>divertor</a:t>
            </a:r>
            <a:r>
              <a:rPr lang="en-US" baseline="30000" dirty="0" err="1" smtClean="0"/>
              <a:t>a</a:t>
            </a:r>
            <a:r>
              <a:rPr lang="en-US" dirty="0" smtClean="0"/>
              <a:t>?</a:t>
            </a:r>
            <a:endParaRPr lang="en-US" dirty="0"/>
          </a:p>
        </p:txBody>
      </p:sp>
      <p:sp>
        <p:nvSpPr>
          <p:cNvPr id="23" name="TextBox 22"/>
          <p:cNvSpPr txBox="1"/>
          <p:nvPr/>
        </p:nvSpPr>
        <p:spPr>
          <a:xfrm>
            <a:off x="0" y="4856261"/>
            <a:ext cx="2322815" cy="307777"/>
          </a:xfrm>
          <a:prstGeom prst="rect">
            <a:avLst/>
          </a:prstGeom>
          <a:solidFill>
            <a:schemeClr val="bg1"/>
          </a:solidFill>
        </p:spPr>
        <p:txBody>
          <a:bodyPr wrap="none" rtlCol="0">
            <a:spAutoFit/>
          </a:bodyPr>
          <a:lstStyle/>
          <a:p>
            <a:r>
              <a:rPr lang="en-US" sz="1400" baseline="30000" dirty="0" err="1" smtClean="0">
                <a:solidFill>
                  <a:schemeClr val="accent1"/>
                </a:solidFill>
              </a:rPr>
              <a:t>a</a:t>
            </a:r>
            <a:r>
              <a:rPr lang="en-US" sz="1400" dirty="0" err="1" smtClean="0">
                <a:solidFill>
                  <a:schemeClr val="accent1"/>
                </a:solidFill>
              </a:rPr>
              <a:t>Goldston</a:t>
            </a:r>
            <a:r>
              <a:rPr lang="en-US" sz="1400" dirty="0" smtClean="0">
                <a:solidFill>
                  <a:schemeClr val="accent1"/>
                </a:solidFill>
              </a:rPr>
              <a:t>, 2016 Phys. Scr.</a:t>
            </a:r>
            <a:endParaRPr lang="en-US" sz="1400" dirty="0">
              <a:solidFill>
                <a:schemeClr val="accent1"/>
              </a:solidFill>
            </a:endParaRPr>
          </a:p>
        </p:txBody>
      </p:sp>
    </p:spTree>
    <p:extLst>
      <p:ext uri="{BB962C8B-B14F-4D97-AF65-F5344CB8AC3E}">
        <p14:creationId xmlns:p14="http://schemas.microsoft.com/office/powerpoint/2010/main" val="2634507076"/>
      </p:ext>
    </p:extLst>
  </p:cSld>
  <p:clrMapOvr>
    <a:masterClrMapping/>
  </p:clrMapOvr>
  <mc:AlternateContent xmlns:mc="http://schemas.openxmlformats.org/markup-compatibility/2006" xmlns:p14="http://schemas.microsoft.com/office/powerpoint/2010/main">
    <mc:Choice Requires="p14">
      <p:transition spd="slow" p14:dur="2000" advTm="81499"/>
    </mc:Choice>
    <mc:Fallback xmlns="">
      <p:transition spd="slow" advTm="81499"/>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76200" y="1352550"/>
            <a:ext cx="8991600" cy="3429000"/>
          </a:xfrm>
        </p:spPr>
        <p:txBody>
          <a:bodyPr>
            <a:normAutofit fontScale="85000" lnSpcReduction="20000"/>
          </a:bodyPr>
          <a:lstStyle/>
          <a:p>
            <a:pPr marL="514350" indent="-514350">
              <a:buFont typeface="+mj-lt"/>
              <a:buAutoNum type="arabicPeriod"/>
            </a:pPr>
            <a:r>
              <a:rPr lang="en-US" dirty="0" smtClean="0"/>
              <a:t>Why evaluate liquid metals as a plasma-facing component (PFC</a:t>
            </a:r>
            <a:r>
              <a:rPr lang="en-US" dirty="0" smtClean="0"/>
              <a:t>)?</a:t>
            </a:r>
          </a:p>
          <a:p>
            <a:pPr lvl="1"/>
            <a:r>
              <a:rPr lang="en-US" dirty="0" smtClean="0"/>
              <a:t>Liquid PFCs resolve several problems plaguing solid PFCs</a:t>
            </a:r>
          </a:p>
          <a:p>
            <a:pPr lvl="1"/>
            <a:r>
              <a:rPr lang="en-US" dirty="0" smtClean="0"/>
              <a:t>Liquid PFCs demonstrated to </a:t>
            </a:r>
            <a:r>
              <a:rPr lang="en-US" dirty="0" smtClean="0"/>
              <a:t>enhance confinement and can absorb more heat flux than do solid PFCs</a:t>
            </a:r>
            <a:endParaRPr lang="en-US" dirty="0" smtClean="0"/>
          </a:p>
          <a:p>
            <a:pPr marL="514350" indent="-514350">
              <a:buFont typeface="+mj-lt"/>
              <a:buAutoNum type="arabicPeriod"/>
            </a:pPr>
            <a:endParaRPr lang="en-US" dirty="0" smtClean="0"/>
          </a:p>
          <a:p>
            <a:pPr marL="514350" indent="-514350">
              <a:buFont typeface="+mj-lt"/>
              <a:buAutoNum type="arabicPeriod"/>
            </a:pPr>
            <a:r>
              <a:rPr lang="en-US" dirty="0" smtClean="0"/>
              <a:t>Why study liquid metals now and why in NSTX-U</a:t>
            </a:r>
            <a:r>
              <a:rPr lang="en-US" dirty="0" smtClean="0"/>
              <a:t>?</a:t>
            </a:r>
          </a:p>
          <a:p>
            <a:pPr lvl="1"/>
            <a:r>
              <a:rPr lang="en-US" dirty="0" smtClean="0"/>
              <a:t>PMI Community workshop highlighted liquid PFCs in numerous priority research directions and high-impact cross-cutting activities</a:t>
            </a:r>
          </a:p>
          <a:p>
            <a:pPr lvl="1"/>
            <a:r>
              <a:rPr lang="en-US" dirty="0" smtClean="0"/>
              <a:t>Integrated scenario assessment of ST requires movement away from C</a:t>
            </a:r>
            <a:endParaRPr lang="en-US" dirty="0" smtClean="0"/>
          </a:p>
        </p:txBody>
      </p:sp>
      <p:sp>
        <p:nvSpPr>
          <p:cNvPr id="6" name="Title 5"/>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98439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800100"/>
            <a:ext cx="8991600" cy="4057650"/>
          </a:xfrm>
        </p:spPr>
        <p:txBody>
          <a:bodyPr>
            <a:normAutofit fontScale="85000" lnSpcReduction="20000"/>
          </a:bodyPr>
          <a:lstStyle/>
          <a:p>
            <a:r>
              <a:rPr lang="en-US" dirty="0" smtClean="0"/>
              <a:t>Multiple priority research directions (PRDs) highlight need to advance concepts (including </a:t>
            </a:r>
            <a:r>
              <a:rPr lang="en-US" b="1" dirty="0" smtClean="0"/>
              <a:t>liquids</a:t>
            </a:r>
            <a:r>
              <a:rPr lang="en-US" dirty="0" smtClean="0"/>
              <a:t>):</a:t>
            </a:r>
          </a:p>
          <a:p>
            <a:pPr lvl="1"/>
            <a:r>
              <a:rPr lang="en-US" dirty="0" smtClean="0"/>
              <a:t>PRD-A: limits on power and particle handling, including </a:t>
            </a:r>
            <a:r>
              <a:rPr lang="en-US" b="1" dirty="0" smtClean="0"/>
              <a:t>liquids</a:t>
            </a:r>
          </a:p>
          <a:p>
            <a:pPr lvl="1"/>
            <a:r>
              <a:rPr lang="en-US" dirty="0" smtClean="0"/>
              <a:t>PRD-B: demonstrate dissipative divertor solutions, including </a:t>
            </a:r>
            <a:r>
              <a:rPr lang="en-US" b="1" dirty="0" smtClean="0"/>
              <a:t>liquids</a:t>
            </a:r>
          </a:p>
          <a:p>
            <a:pPr lvl="1"/>
            <a:r>
              <a:rPr lang="en-US" dirty="0" smtClean="0"/>
              <a:t>PRD-C: develop solutions for main chamber components and tools for sustained </a:t>
            </a:r>
            <a:r>
              <a:rPr lang="en-US" dirty="0" smtClean="0"/>
              <a:t>operation</a:t>
            </a:r>
            <a:endParaRPr lang="en-US" dirty="0" smtClean="0"/>
          </a:p>
          <a:p>
            <a:pPr lvl="1"/>
            <a:r>
              <a:rPr lang="en-US" dirty="0" smtClean="0"/>
              <a:t>PRD-D: science of evolving materials, including </a:t>
            </a:r>
            <a:r>
              <a:rPr lang="en-US" b="1" dirty="0" smtClean="0"/>
              <a:t>liquids</a:t>
            </a:r>
            <a:r>
              <a:rPr lang="en-US" dirty="0" smtClean="0"/>
              <a:t> </a:t>
            </a:r>
          </a:p>
          <a:p>
            <a:pPr lvl="1"/>
            <a:r>
              <a:rPr lang="en-US" dirty="0" smtClean="0"/>
              <a:t>PRD-E: understand impact of materials on core performance</a:t>
            </a:r>
            <a:endParaRPr lang="en-US" dirty="0"/>
          </a:p>
          <a:p>
            <a:endParaRPr lang="en-US" dirty="0" smtClean="0"/>
          </a:p>
          <a:p>
            <a:r>
              <a:rPr lang="en-US" dirty="0" smtClean="0"/>
              <a:t>Multiple high-impact, cross-cutting activities also identified:</a:t>
            </a:r>
          </a:p>
          <a:p>
            <a:pPr lvl="1"/>
            <a:r>
              <a:rPr lang="en-US" dirty="0" smtClean="0"/>
              <a:t>CC-1: enhance exploitation of existing machines for PMI studies</a:t>
            </a:r>
          </a:p>
          <a:p>
            <a:pPr lvl="1"/>
            <a:r>
              <a:rPr lang="en-US" b="1" dirty="0" smtClean="0">
                <a:solidFill>
                  <a:srgbClr val="FF0000"/>
                </a:solidFill>
              </a:rPr>
              <a:t>CC-3: understand the science of liquid surfaces and examine feasibility of liquid PFC solutions</a:t>
            </a:r>
            <a:endParaRPr lang="en-US" b="1" dirty="0">
              <a:solidFill>
                <a:srgbClr val="FF0000"/>
              </a:solidFill>
            </a:endParaRPr>
          </a:p>
        </p:txBody>
      </p:sp>
      <p:sp>
        <p:nvSpPr>
          <p:cNvPr id="3" name="Title 2"/>
          <p:cNvSpPr>
            <a:spLocks noGrp="1"/>
          </p:cNvSpPr>
          <p:nvPr>
            <p:ph type="title"/>
          </p:nvPr>
        </p:nvSpPr>
        <p:spPr/>
        <p:txBody>
          <a:bodyPr/>
          <a:lstStyle/>
          <a:p>
            <a:r>
              <a:rPr lang="en-US" sz="2800" dirty="0" smtClean="0"/>
              <a:t>US PMI community workshop highlights the importance of developing tools that can extrapolate to a reactor</a:t>
            </a:r>
            <a:endParaRPr lang="en-US" sz="2800" dirty="0"/>
          </a:p>
        </p:txBody>
      </p:sp>
      <p:sp>
        <p:nvSpPr>
          <p:cNvPr id="4" name="TextBox 3"/>
          <p:cNvSpPr txBox="1"/>
          <p:nvPr/>
        </p:nvSpPr>
        <p:spPr>
          <a:xfrm>
            <a:off x="6400800" y="4705350"/>
            <a:ext cx="2438400" cy="369332"/>
          </a:xfrm>
          <a:prstGeom prst="rect">
            <a:avLst/>
          </a:prstGeom>
          <a:solidFill>
            <a:srgbClr val="FFFF00"/>
          </a:solidFill>
          <a:ln w="38100">
            <a:solidFill>
              <a:schemeClr val="tx1"/>
            </a:solidFill>
          </a:ln>
        </p:spPr>
        <p:txBody>
          <a:bodyPr wrap="square" rtlCol="0">
            <a:spAutoFit/>
          </a:bodyPr>
          <a:lstStyle/>
          <a:p>
            <a:pPr algn="ctr"/>
            <a:r>
              <a:rPr lang="en-US" dirty="0" smtClean="0"/>
              <a:t>See also </a:t>
            </a:r>
            <a:r>
              <a:rPr lang="en-US" dirty="0" err="1" smtClean="0"/>
              <a:t>Reinke’s</a:t>
            </a:r>
            <a:r>
              <a:rPr lang="en-US" dirty="0" smtClean="0"/>
              <a:t> talk</a:t>
            </a:r>
            <a:endParaRPr lang="en-US" dirty="0"/>
          </a:p>
        </p:txBody>
      </p:sp>
    </p:spTree>
    <p:extLst>
      <p:ext uri="{BB962C8B-B14F-4D97-AF65-F5344CB8AC3E}">
        <p14:creationId xmlns:p14="http://schemas.microsoft.com/office/powerpoint/2010/main" val="3626667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smtClean="0"/>
              <a:t>NSTX &amp; PPPL expertise, </a:t>
            </a:r>
            <a:r>
              <a:rPr lang="en-US" sz="2800" dirty="0" smtClean="0"/>
              <a:t>and </a:t>
            </a:r>
            <a:r>
              <a:rPr lang="en-US" sz="2800" dirty="0" smtClean="0"/>
              <a:t>need for integrated solutions motivates </a:t>
            </a:r>
            <a:r>
              <a:rPr lang="en-US" sz="2800" dirty="0" smtClean="0"/>
              <a:t>for liquid metal </a:t>
            </a:r>
            <a:r>
              <a:rPr lang="en-US" sz="2800" dirty="0" smtClean="0"/>
              <a:t>mission in NSTX-U</a:t>
            </a:r>
            <a:endParaRPr lang="en-US" sz="2800" dirty="0"/>
          </a:p>
        </p:txBody>
      </p:sp>
      <p:sp>
        <p:nvSpPr>
          <p:cNvPr id="5" name="Content Placeholder 4"/>
          <p:cNvSpPr>
            <a:spLocks noGrp="1"/>
          </p:cNvSpPr>
          <p:nvPr>
            <p:ph idx="1"/>
          </p:nvPr>
        </p:nvSpPr>
        <p:spPr>
          <a:xfrm>
            <a:off x="76204" y="766346"/>
            <a:ext cx="4952999" cy="4243804"/>
          </a:xfrm>
        </p:spPr>
        <p:txBody>
          <a:bodyPr>
            <a:normAutofit fontScale="70000" lnSpcReduction="20000"/>
          </a:bodyPr>
          <a:lstStyle/>
          <a:p>
            <a:r>
              <a:rPr lang="en-US" dirty="0" smtClean="0"/>
              <a:t>Years of developing Li science…</a:t>
            </a:r>
          </a:p>
          <a:p>
            <a:pPr lvl="1"/>
            <a:r>
              <a:rPr lang="en-US" dirty="0" smtClean="0"/>
              <a:t>Diagnostics: dual-band IR </a:t>
            </a:r>
            <a:r>
              <a:rPr lang="en-US" dirty="0" smtClean="0">
                <a:solidFill>
                  <a:srgbClr val="FF0000"/>
                </a:solidFill>
              </a:rPr>
              <a:t>(ORNL)</a:t>
            </a:r>
            <a:r>
              <a:rPr lang="en-US" dirty="0" smtClean="0"/>
              <a:t>, divertor imaging/</a:t>
            </a:r>
            <a:r>
              <a:rPr lang="en-US" dirty="0" err="1" smtClean="0"/>
              <a:t>spect</a:t>
            </a:r>
            <a:r>
              <a:rPr lang="en-US" dirty="0" smtClean="0"/>
              <a:t>. </a:t>
            </a:r>
            <a:r>
              <a:rPr lang="en-US" dirty="0" smtClean="0">
                <a:solidFill>
                  <a:srgbClr val="FF0000"/>
                </a:solidFill>
              </a:rPr>
              <a:t>(LLNL)</a:t>
            </a:r>
            <a:r>
              <a:rPr lang="en-US" dirty="0" smtClean="0"/>
              <a:t>, MAPP </a:t>
            </a:r>
            <a:r>
              <a:rPr lang="en-US" dirty="0" smtClean="0">
                <a:solidFill>
                  <a:srgbClr val="FF0000"/>
                </a:solidFill>
              </a:rPr>
              <a:t>(U-Illinois)</a:t>
            </a:r>
          </a:p>
          <a:p>
            <a:pPr lvl="1"/>
            <a:r>
              <a:rPr lang="en-US" dirty="0" smtClean="0"/>
              <a:t>Theory: liquid stability, quantum molecular dynamics </a:t>
            </a:r>
            <a:r>
              <a:rPr lang="en-US" dirty="0" smtClean="0">
                <a:solidFill>
                  <a:srgbClr val="FF0000"/>
                </a:solidFill>
              </a:rPr>
              <a:t>(SBU)</a:t>
            </a:r>
            <a:r>
              <a:rPr lang="en-US" dirty="0" smtClean="0"/>
              <a:t> and DFT </a:t>
            </a:r>
            <a:r>
              <a:rPr lang="en-US" dirty="0" smtClean="0">
                <a:solidFill>
                  <a:srgbClr val="FF0000"/>
                </a:solidFill>
              </a:rPr>
              <a:t>(PU)</a:t>
            </a:r>
            <a:r>
              <a:rPr lang="en-US" dirty="0" smtClean="0"/>
              <a:t>, whole-device material evolution modeling</a:t>
            </a:r>
          </a:p>
          <a:p>
            <a:pPr lvl="1"/>
            <a:r>
              <a:rPr lang="en-US" dirty="0" smtClean="0"/>
              <a:t>Supporting surface science laboratories</a:t>
            </a:r>
          </a:p>
          <a:p>
            <a:r>
              <a:rPr lang="en-US" dirty="0" smtClean="0"/>
              <a:t>…and technologies</a:t>
            </a:r>
          </a:p>
          <a:p>
            <a:pPr lvl="1"/>
            <a:r>
              <a:rPr lang="en-US" dirty="0" smtClean="0"/>
              <a:t>Lithium experimental methods: LITER, U-LITER, granule &amp; aerosol </a:t>
            </a:r>
            <a:br>
              <a:rPr lang="en-US" dirty="0" smtClean="0"/>
            </a:br>
            <a:r>
              <a:rPr lang="en-US" dirty="0" smtClean="0"/>
              <a:t>injection, Liquid Lithium </a:t>
            </a:r>
            <a:br>
              <a:rPr lang="en-US" dirty="0" smtClean="0"/>
            </a:br>
            <a:r>
              <a:rPr lang="en-US" dirty="0" smtClean="0"/>
              <a:t>Divertor</a:t>
            </a:r>
          </a:p>
          <a:p>
            <a:pPr lvl="1"/>
            <a:r>
              <a:rPr lang="en-US" dirty="0" smtClean="0"/>
              <a:t>Large area tray limiters, </a:t>
            </a:r>
            <a:br>
              <a:rPr lang="en-US" dirty="0" smtClean="0"/>
            </a:br>
            <a:r>
              <a:rPr lang="en-US" dirty="0" smtClean="0"/>
              <a:t>LTX shell system, etc.</a:t>
            </a:r>
          </a:p>
          <a:p>
            <a:r>
              <a:rPr lang="en-US" b="1" dirty="0" smtClean="0">
                <a:solidFill>
                  <a:srgbClr val="FF0000"/>
                </a:solidFill>
              </a:rPr>
              <a:t>NSTX-U can easily </a:t>
            </a:r>
            <a:br>
              <a:rPr lang="en-US" b="1" dirty="0" smtClean="0">
                <a:solidFill>
                  <a:srgbClr val="FF0000"/>
                </a:solidFill>
              </a:rPr>
            </a:br>
            <a:r>
              <a:rPr lang="en-US" b="1" dirty="0" smtClean="0">
                <a:solidFill>
                  <a:srgbClr val="FF0000"/>
                </a:solidFill>
              </a:rPr>
              <a:t>create q</a:t>
            </a:r>
            <a:r>
              <a:rPr lang="en-US" b="1" baseline="-25000" dirty="0" smtClean="0">
                <a:solidFill>
                  <a:srgbClr val="FF0000"/>
                </a:solidFill>
              </a:rPr>
              <a:t>┴</a:t>
            </a:r>
            <a:r>
              <a:rPr lang="en-US" b="1" dirty="0" smtClean="0">
                <a:solidFill>
                  <a:srgbClr val="FF0000"/>
                </a:solidFill>
              </a:rPr>
              <a:t> &gt; 20 MW m</a:t>
            </a:r>
            <a:r>
              <a:rPr lang="en-US" b="1" baseline="30000" dirty="0" smtClean="0">
                <a:solidFill>
                  <a:srgbClr val="FF0000"/>
                </a:solidFill>
              </a:rPr>
              <a:t>-2</a:t>
            </a:r>
            <a:endParaRPr lang="en-US" b="1" baseline="30000" dirty="0">
              <a:solidFill>
                <a:srgbClr val="FF0000"/>
              </a:solidFill>
            </a:endParaRPr>
          </a:p>
          <a:p>
            <a:pPr lvl="1"/>
            <a:r>
              <a:rPr lang="en-US" dirty="0" smtClean="0">
                <a:solidFill>
                  <a:schemeClr val="accent1"/>
                </a:solidFill>
              </a:rPr>
              <a:t>Full heating power: P/R~20</a:t>
            </a:r>
            <a:endParaRPr lang="en-US" baseline="30000" dirty="0" smtClean="0">
              <a:solidFill>
                <a:schemeClr val="accent1"/>
              </a:solidFill>
            </a:endParaRPr>
          </a:p>
        </p:txBody>
      </p:sp>
      <p:grpSp>
        <p:nvGrpSpPr>
          <p:cNvPr id="7" name="Group 6"/>
          <p:cNvGrpSpPr/>
          <p:nvPr/>
        </p:nvGrpSpPr>
        <p:grpSpPr>
          <a:xfrm>
            <a:off x="5029206" y="774482"/>
            <a:ext cx="3983337" cy="2152650"/>
            <a:chOff x="4419600" y="4038600"/>
            <a:chExt cx="4382758" cy="2438400"/>
          </a:xfrm>
        </p:grpSpPr>
        <p:pic>
          <p:nvPicPr>
            <p:cNvPr id="8"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4281718"/>
              <a:ext cx="3163558" cy="2107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52019" t="67430" r="29099" b="7127"/>
            <a:stretch/>
          </p:blipFill>
          <p:spPr>
            <a:xfrm>
              <a:off x="7220578" y="4284407"/>
              <a:ext cx="1581779" cy="2131477"/>
            </a:xfrm>
            <a:prstGeom prst="rect">
              <a:avLst/>
            </a:prstGeom>
          </p:spPr>
        </p:pic>
        <p:sp>
          <p:nvSpPr>
            <p:cNvPr id="10" name="TextBox 1"/>
            <p:cNvSpPr txBox="1">
              <a:spLocks noChangeArrowheads="1"/>
            </p:cNvSpPr>
            <p:nvPr/>
          </p:nvSpPr>
          <p:spPr bwMode="auto">
            <a:xfrm>
              <a:off x="5756764" y="4038600"/>
              <a:ext cx="2969394" cy="383495"/>
            </a:xfrm>
            <a:prstGeom prst="rect">
              <a:avLst/>
            </a:prstGeom>
            <a:solidFill>
              <a:schemeClr val="bg1"/>
            </a:solidFill>
            <a:ln w="28575">
              <a:solidFill>
                <a:srgbClr val="000000"/>
              </a:solidFill>
              <a:miter lim="800000"/>
              <a:headEnd/>
              <a:tailEnd/>
            </a:ln>
            <a:extLst/>
          </p:spPr>
          <p:txBody>
            <a:bodyPr wrap="square">
              <a:spAutoFit/>
            </a:bodyPr>
            <a:lstStyle>
              <a:lvl1pPr eaLnBrk="0" hangingPunct="0">
                <a:defRPr sz="1200" b="1" i="1">
                  <a:solidFill>
                    <a:srgbClr val="1822CD"/>
                  </a:solidFill>
                  <a:latin typeface="Helvetica" charset="0"/>
                  <a:cs typeface="Arial" pitchFamily="34" charset="0"/>
                </a:defRPr>
              </a:lvl1pPr>
              <a:lvl2pPr marL="742950" indent="-285750" eaLnBrk="0" hangingPunct="0">
                <a:defRPr sz="1200" b="1" i="1">
                  <a:solidFill>
                    <a:srgbClr val="1822CD"/>
                  </a:solidFill>
                  <a:latin typeface="Helvetica" charset="0"/>
                  <a:cs typeface="Arial" pitchFamily="34" charset="0"/>
                </a:defRPr>
              </a:lvl2pPr>
              <a:lvl3pPr marL="1143000" indent="-228600" eaLnBrk="0" hangingPunct="0">
                <a:defRPr sz="1200" b="1" i="1">
                  <a:solidFill>
                    <a:srgbClr val="1822CD"/>
                  </a:solidFill>
                  <a:latin typeface="Helvetica" charset="0"/>
                  <a:cs typeface="Arial" pitchFamily="34" charset="0"/>
                </a:defRPr>
              </a:lvl3pPr>
              <a:lvl4pPr marL="1600200" indent="-228600" eaLnBrk="0" hangingPunct="0">
                <a:defRPr sz="1200" b="1" i="1">
                  <a:solidFill>
                    <a:srgbClr val="1822CD"/>
                  </a:solidFill>
                  <a:latin typeface="Helvetica" charset="0"/>
                  <a:cs typeface="Arial" pitchFamily="34" charset="0"/>
                </a:defRPr>
              </a:lvl4pPr>
              <a:lvl5pPr marL="2057400" indent="-228600" eaLnBrk="0" hangingPunct="0">
                <a:defRPr sz="1200" b="1" i="1">
                  <a:solidFill>
                    <a:srgbClr val="1822CD"/>
                  </a:solidFill>
                  <a:latin typeface="Helvetica" charset="0"/>
                  <a:cs typeface="Arial" pitchFamily="34" charset="0"/>
                </a:defRPr>
              </a:lvl5pPr>
              <a:lvl6pPr marL="2514600" indent="-228600" eaLnBrk="0" fontAlgn="base" hangingPunct="0">
                <a:spcBef>
                  <a:spcPct val="0"/>
                </a:spcBef>
                <a:spcAft>
                  <a:spcPct val="0"/>
                </a:spcAft>
                <a:defRPr sz="1200" b="1" i="1">
                  <a:solidFill>
                    <a:srgbClr val="1822CD"/>
                  </a:solidFill>
                  <a:latin typeface="Helvetica" charset="0"/>
                  <a:cs typeface="Arial" pitchFamily="34" charset="0"/>
                </a:defRPr>
              </a:lvl6pPr>
              <a:lvl7pPr marL="2971800" indent="-228600" eaLnBrk="0" fontAlgn="base" hangingPunct="0">
                <a:spcBef>
                  <a:spcPct val="0"/>
                </a:spcBef>
                <a:spcAft>
                  <a:spcPct val="0"/>
                </a:spcAft>
                <a:defRPr sz="1200" b="1" i="1">
                  <a:solidFill>
                    <a:srgbClr val="1822CD"/>
                  </a:solidFill>
                  <a:latin typeface="Helvetica" charset="0"/>
                  <a:cs typeface="Arial" pitchFamily="34" charset="0"/>
                </a:defRPr>
              </a:lvl7pPr>
              <a:lvl8pPr marL="3429000" indent="-228600" eaLnBrk="0" fontAlgn="base" hangingPunct="0">
                <a:spcBef>
                  <a:spcPct val="0"/>
                </a:spcBef>
                <a:spcAft>
                  <a:spcPct val="0"/>
                </a:spcAft>
                <a:defRPr sz="1200" b="1" i="1">
                  <a:solidFill>
                    <a:srgbClr val="1822CD"/>
                  </a:solidFill>
                  <a:latin typeface="Helvetica" charset="0"/>
                  <a:cs typeface="Arial" pitchFamily="34" charset="0"/>
                </a:defRPr>
              </a:lvl8pPr>
              <a:lvl9pPr marL="3886200" indent="-228600" eaLnBrk="0" fontAlgn="base" hangingPunct="0">
                <a:spcBef>
                  <a:spcPct val="0"/>
                </a:spcBef>
                <a:spcAft>
                  <a:spcPct val="0"/>
                </a:spcAft>
                <a:defRPr sz="1200" b="1" i="1">
                  <a:solidFill>
                    <a:srgbClr val="1822CD"/>
                  </a:solidFill>
                  <a:latin typeface="Helvetica" charset="0"/>
                  <a:cs typeface="Arial" pitchFamily="34" charset="0"/>
                </a:defRPr>
              </a:lvl9pPr>
            </a:lstStyle>
            <a:p>
              <a:pPr algn="ctr" eaLnBrk="1" hangingPunct="1"/>
              <a:r>
                <a:rPr lang="en-US" altLang="en-US" sz="1600" dirty="0" smtClean="0">
                  <a:solidFill>
                    <a:srgbClr val="FF0000"/>
                  </a:solidFill>
                </a:rPr>
                <a:t>NSTX Liquid Li </a:t>
              </a:r>
              <a:r>
                <a:rPr lang="en-US" altLang="en-US" sz="1600" dirty="0" err="1">
                  <a:solidFill>
                    <a:srgbClr val="FF0000"/>
                  </a:solidFill>
                </a:rPr>
                <a:t>D</a:t>
              </a:r>
              <a:r>
                <a:rPr lang="en-US" altLang="en-US" sz="1600" dirty="0" err="1" smtClean="0">
                  <a:solidFill>
                    <a:srgbClr val="FF0000"/>
                  </a:solidFill>
                </a:rPr>
                <a:t>ivertor</a:t>
              </a:r>
              <a:endParaRPr lang="en-US" altLang="en-US" sz="1600" dirty="0">
                <a:solidFill>
                  <a:srgbClr val="FF0000"/>
                </a:solidFill>
              </a:endParaRPr>
            </a:p>
          </p:txBody>
        </p:sp>
        <p:cxnSp>
          <p:nvCxnSpPr>
            <p:cNvPr id="11" name="Straight Arrow Connector 10"/>
            <p:cNvCxnSpPr/>
            <p:nvPr/>
          </p:nvCxnSpPr>
          <p:spPr>
            <a:xfrm flipH="1">
              <a:off x="6135358" y="4407932"/>
              <a:ext cx="533400" cy="8001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668758" y="4407932"/>
              <a:ext cx="304800" cy="1600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48200"/>
              <a:ext cx="1298575" cy="1828800"/>
            </a:xfrm>
            <a:prstGeom prst="rect">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pic>
        <p:sp>
          <p:nvSpPr>
            <p:cNvPr id="14" name="Rectangle 13"/>
            <p:cNvSpPr/>
            <p:nvPr/>
          </p:nvSpPr>
          <p:spPr>
            <a:xfrm>
              <a:off x="6218187" y="5791200"/>
              <a:ext cx="106413" cy="1143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5718175" y="4648200"/>
              <a:ext cx="606425" cy="1143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718175" y="5905500"/>
              <a:ext cx="606425" cy="5715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96544" y="3068202"/>
            <a:ext cx="1855087" cy="1456174"/>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76800" y="3346834"/>
            <a:ext cx="1824554" cy="1510916"/>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2" name="TextBox 21"/>
          <p:cNvSpPr txBox="1"/>
          <p:nvPr/>
        </p:nvSpPr>
        <p:spPr>
          <a:xfrm>
            <a:off x="3352800" y="3028950"/>
            <a:ext cx="3352800" cy="338554"/>
          </a:xfrm>
          <a:prstGeom prst="rect">
            <a:avLst/>
          </a:prstGeom>
          <a:solidFill>
            <a:schemeClr val="bg1"/>
          </a:solidFill>
          <a:ln w="28575">
            <a:solidFill>
              <a:schemeClr val="tx1"/>
            </a:solidFill>
          </a:ln>
        </p:spPr>
        <p:txBody>
          <a:bodyPr wrap="square" rtlCol="0">
            <a:spAutoFit/>
          </a:bodyPr>
          <a:lstStyle/>
          <a:p>
            <a:pPr algn="ctr"/>
            <a:r>
              <a:rPr lang="en-US" sz="1600" b="1" dirty="0" smtClean="0">
                <a:solidFill>
                  <a:srgbClr val="FF0000"/>
                </a:solidFill>
              </a:rPr>
              <a:t>CDX-U large-area tray limiter</a:t>
            </a:r>
            <a:endParaRPr lang="en-US" sz="1600" b="1" dirty="0">
              <a:solidFill>
                <a:srgbClr val="FF0000"/>
              </a:solidFill>
            </a:endParaRPr>
          </a:p>
        </p:txBody>
      </p:sp>
      <p:sp>
        <p:nvSpPr>
          <p:cNvPr id="23" name="TextBox 22"/>
          <p:cNvSpPr txBox="1"/>
          <p:nvPr/>
        </p:nvSpPr>
        <p:spPr>
          <a:xfrm>
            <a:off x="3417746" y="4549982"/>
            <a:ext cx="1459054" cy="307777"/>
          </a:xfrm>
          <a:prstGeom prst="rect">
            <a:avLst/>
          </a:prstGeom>
          <a:noFill/>
        </p:spPr>
        <p:txBody>
          <a:bodyPr wrap="none" rtlCol="0">
            <a:spAutoFit/>
          </a:bodyPr>
          <a:lstStyle/>
          <a:p>
            <a:r>
              <a:rPr lang="en-US" sz="1400" dirty="0" err="1" smtClean="0">
                <a:solidFill>
                  <a:schemeClr val="accent1"/>
                </a:solidFill>
              </a:rPr>
              <a:t>Kaita</a:t>
            </a:r>
            <a:r>
              <a:rPr lang="en-US" sz="1400" dirty="0" smtClean="0">
                <a:solidFill>
                  <a:schemeClr val="accent1"/>
                </a:solidFill>
              </a:rPr>
              <a:t> 2005 JNM</a:t>
            </a:r>
            <a:endParaRPr lang="en-US" sz="1400" dirty="0">
              <a:solidFill>
                <a:schemeClr val="accent1"/>
              </a:solidFill>
            </a:endParaRPr>
          </a:p>
        </p:txBody>
      </p:sp>
      <p:pic>
        <p:nvPicPr>
          <p:cNvPr id="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2151" y="3264717"/>
            <a:ext cx="1393896" cy="1669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27"/>
          <p:cNvSpPr txBox="1"/>
          <p:nvPr/>
        </p:nvSpPr>
        <p:spPr>
          <a:xfrm>
            <a:off x="6934200" y="2902768"/>
            <a:ext cx="2209799" cy="369332"/>
          </a:xfrm>
          <a:prstGeom prst="rect">
            <a:avLst/>
          </a:prstGeom>
          <a:solidFill>
            <a:schemeClr val="bg1"/>
          </a:solidFill>
          <a:ln w="28575">
            <a:solidFill>
              <a:schemeClr val="tx1"/>
            </a:solidFill>
          </a:ln>
        </p:spPr>
        <p:txBody>
          <a:bodyPr wrap="square" rtlCol="0">
            <a:spAutoFit/>
          </a:bodyPr>
          <a:lstStyle/>
          <a:p>
            <a:pPr algn="ctr"/>
            <a:r>
              <a:rPr lang="en-US" b="1" dirty="0" smtClean="0">
                <a:solidFill>
                  <a:srgbClr val="FF0000"/>
                </a:solidFill>
              </a:rPr>
              <a:t>EAST </a:t>
            </a:r>
            <a:r>
              <a:rPr lang="en-US" b="1" dirty="0" err="1" smtClean="0">
                <a:solidFill>
                  <a:srgbClr val="FF0000"/>
                </a:solidFill>
              </a:rPr>
              <a:t>FLiLi</a:t>
            </a:r>
            <a:endParaRPr lang="en-US" b="1" dirty="0">
              <a:solidFill>
                <a:srgbClr val="FF0000"/>
              </a:solidFill>
            </a:endParaRPr>
          </a:p>
        </p:txBody>
      </p:sp>
      <p:sp>
        <p:nvSpPr>
          <p:cNvPr id="29" name="TextBox 28"/>
          <p:cNvSpPr txBox="1"/>
          <p:nvPr/>
        </p:nvSpPr>
        <p:spPr>
          <a:xfrm rot="16200000">
            <a:off x="8413120" y="3985453"/>
            <a:ext cx="1153983" cy="307777"/>
          </a:xfrm>
          <a:prstGeom prst="rect">
            <a:avLst/>
          </a:prstGeom>
          <a:noFill/>
        </p:spPr>
        <p:txBody>
          <a:bodyPr wrap="square" rtlCol="0">
            <a:spAutoFit/>
          </a:bodyPr>
          <a:lstStyle/>
          <a:p>
            <a:r>
              <a:rPr lang="en-US" sz="1400" dirty="0" smtClean="0">
                <a:solidFill>
                  <a:schemeClr val="accent1"/>
                </a:solidFill>
              </a:rPr>
              <a:t>Hu 2016 </a:t>
            </a:r>
            <a:r>
              <a:rPr lang="en-US" sz="1400" dirty="0" smtClean="0">
                <a:solidFill>
                  <a:schemeClr val="accent1"/>
                </a:solidFill>
              </a:rPr>
              <a:t>NF</a:t>
            </a:r>
            <a:endParaRPr lang="en-US" sz="1400" dirty="0">
              <a:solidFill>
                <a:schemeClr val="accent1"/>
              </a:solidFill>
            </a:endParaRPr>
          </a:p>
        </p:txBody>
      </p:sp>
    </p:spTree>
    <p:extLst>
      <p:ext uri="{BB962C8B-B14F-4D97-AF65-F5344CB8AC3E}">
        <p14:creationId xmlns:p14="http://schemas.microsoft.com/office/powerpoint/2010/main" val="1287764576"/>
      </p:ext>
    </p:extLst>
  </p:cSld>
  <p:clrMapOvr>
    <a:masterClrMapping/>
  </p:clrMapOvr>
</p:sld>
</file>

<file path=ppt/theme/theme1.xml><?xml version="1.0" encoding="utf-8"?>
<a:theme xmlns:a="http://schemas.openxmlformats.org/drawingml/2006/main" name="NSTX Upgra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ntitled 1">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imes"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imes"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NSTX Upgra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13043</TotalTime>
  <Words>4383</Words>
  <Application>Microsoft Office PowerPoint</Application>
  <PresentationFormat>On-screen Show (16:9)</PresentationFormat>
  <Paragraphs>597</Paragraphs>
  <Slides>44</Slides>
  <Notes>16</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44</vt:i4>
      </vt:variant>
    </vt:vector>
  </HeadingPairs>
  <TitlesOfParts>
    <vt:vector size="48" baseType="lpstr">
      <vt:lpstr>NSTX Upgrade</vt:lpstr>
      <vt:lpstr>untitled 1</vt:lpstr>
      <vt:lpstr>1_NSTX Upgrade</vt:lpstr>
      <vt:lpstr>Document</vt:lpstr>
      <vt:lpstr>Liquid Metals: Near and Long-term Plans</vt:lpstr>
      <vt:lpstr>Outline</vt:lpstr>
      <vt:lpstr>Liquid metals present intrinsic advantages over solid PFCs in several areas</vt:lpstr>
      <vt:lpstr>LTX demonstrated (again) confinement gains even with partial oxidation of Li coatings and Li pool</vt:lpstr>
      <vt:lpstr>Liquid metal PFCs can absorb more heat flux than do  leading tungsten technologies</vt:lpstr>
      <vt:lpstr>Liquid metal PFCs can absorb more heat flux than  leading tungsten technologies</vt:lpstr>
      <vt:lpstr>Outline</vt:lpstr>
      <vt:lpstr>US PMI community workshop highlights the importance of developing tools that can extrapolate to a reactor</vt:lpstr>
      <vt:lpstr>NSTX &amp; PPPL expertise, and need for integrated solutions motivates for liquid metal mission in NSTX-U</vt:lpstr>
      <vt:lpstr>Positive NSTX results motivate near-term plan with Upward LITER in NSTX-U</vt:lpstr>
      <vt:lpstr>High-Z + Li NSTX-U would advance multiple Priority Research Directions simultaneously in unique ST facility</vt:lpstr>
      <vt:lpstr>One possible progression: staged conversion to mitigate risk while enabling integrated performance assessment of the ST</vt:lpstr>
      <vt:lpstr>Most mature technologies proposed for current development path (emphasis on qualification testing)</vt:lpstr>
      <vt:lpstr>The integrated assessment of the ST can be improved with near- and long-term PMI studies (Li + high-Z) </vt:lpstr>
      <vt:lpstr>Thank you!</vt:lpstr>
      <vt:lpstr>Liquid metal PFCs can absorb more heat flux than  leading tungsten technologies</vt:lpstr>
      <vt:lpstr>Vapor shielding experiments in linear plasma device; shows path forward for vapor-box concept</vt:lpstr>
      <vt:lpstr>Multiple tools developed to study complex, substrate-dependent lithium chemistry</vt:lpstr>
      <vt:lpstr>Multiple decision points in the research program leading to new science and technology opportunities</vt:lpstr>
      <vt:lpstr>Most mature technologies emphasized for current development path</vt:lpstr>
      <vt:lpstr>Sustained effort needs to start now if this is to be implemented in 2025-2030 timeframe</vt:lpstr>
      <vt:lpstr>A three-step progression can accelerate tests of flowing, liquid metal PFCs</vt:lpstr>
      <vt:lpstr>High-Z divertor tiles + Li evaporated coatings provide divertor analogue of Magnum-PSI experiments</vt:lpstr>
      <vt:lpstr>Pre-filled targets test LM coverage, resupply and impact of significant Li source</vt:lpstr>
      <vt:lpstr>Final integration demonstrates LM introduction/extraction and inventory control</vt:lpstr>
      <vt:lpstr>PowerPoint Presentation</vt:lpstr>
      <vt:lpstr>PowerPoint Presentation</vt:lpstr>
      <vt:lpstr>Experiments simulated with molecular dynamics calculations</vt:lpstr>
      <vt:lpstr>Amorphous distribution of lithium and lithium oxide in unit cells</vt:lpstr>
      <vt:lpstr>Hydrogen retention in lithium and lithium oxide seen in laboratory experiments and MD simulations</vt:lpstr>
      <vt:lpstr>LTX demonstrated (again) confinement gains even with partial oxidation of Li coatings and Li pool</vt:lpstr>
      <vt:lpstr>Liquid metal PFCs provide additional pathways for energy transport</vt:lpstr>
      <vt:lpstr>Liquid metal PFCs provide additional pathways for energy transport</vt:lpstr>
      <vt:lpstr>An DEMO-relevant concept provides guidance for relevant technologies in NSTX-U</vt:lpstr>
      <vt:lpstr>Li Vapor Box (LVB) Divertor</vt:lpstr>
      <vt:lpstr>WallDYN: An integrated global model for mixed material migration</vt:lpstr>
      <vt:lpstr>WallDYN parameterizes plasma impurity transport with DIVIMP 2D Monte Carlo code</vt:lpstr>
      <vt:lpstr>OSM/EIRENE edge plasma background generated for NSTX-U</vt:lpstr>
      <vt:lpstr>Results: agreement with OII emission trends greatly improved with thin film model</vt:lpstr>
      <vt:lpstr>Results: agreement with BII, CII emission trends slightly improved with thin film model</vt:lpstr>
      <vt:lpstr>Results: agreement with mini boronization emission trends similar with either model</vt:lpstr>
      <vt:lpstr>Results: surface concentration evolution during simulations</vt:lpstr>
      <vt:lpstr>Effect of more uniform boron coverage on oxygen evolution (aka more GDC electrodes)</vt:lpstr>
      <vt:lpstr>Effect of lower bulk oxygen concentration on oxygen evolution (aka better bakeout)</vt:lpstr>
    </vt:vector>
  </TitlesOfParts>
  <Company>PPPL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E. Menard</dc:creator>
  <cp:lastModifiedBy>Michael Jaworski</cp:lastModifiedBy>
  <cp:revision>382</cp:revision>
  <dcterms:created xsi:type="dcterms:W3CDTF">2015-07-16T16:59:24Z</dcterms:created>
  <dcterms:modified xsi:type="dcterms:W3CDTF">2018-01-08T20:13:49Z</dcterms:modified>
</cp:coreProperties>
</file>