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nstx.pppl.gov/DragNDrop/Presentation_Template/NSTX-U_cutaway_low_res.png" id="19" name="Shape 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>
            <p:ph idx="1" type="subTitle"/>
          </p:nvPr>
        </p:nvSpPr>
        <p:spPr>
          <a:xfrm>
            <a:off x="533400" y="2362200"/>
            <a:ext cx="8077200" cy="1066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wrap="square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wrap="square" tIns="91425"/>
          <a:lstStyle>
            <a:lvl1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914400" y="3505200"/>
            <a:ext cx="7315200" cy="1219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92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92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3" type="body"/>
          </p:nvPr>
        </p:nvSpPr>
        <p:spPr>
          <a:xfrm>
            <a:off x="53400" y="4876800"/>
            <a:ext cx="208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92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92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" name="Shape 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1011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alibri"/>
              <a:buChar char="–"/>
              <a:defRPr i="0" sz="2400" u="none" cap="none" strike="noStrike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920000"/>
              </a:buClr>
              <a:buSzPts val="2000"/>
              <a:buFont typeface="Calibri"/>
              <a:buChar char="▪"/>
              <a:defRPr i="0" sz="2000" u="none" cap="none" strike="noStrike">
                <a:solidFill>
                  <a:srgbClr val="92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wrap="square" tIns="91425"/>
          <a:lstStyle>
            <a:lvl1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i="0" sz="4000" u="none" cap="none" strike="noStrike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 - No Image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x="533400" y="2667000"/>
            <a:ext cx="8077200" cy="1066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wrap="square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wrap="square" tIns="91425"/>
          <a:lstStyle>
            <a:lvl1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914400" y="4038600"/>
            <a:ext cx="7315200" cy="1219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2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92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92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3" type="body"/>
          </p:nvPr>
        </p:nvSpPr>
        <p:spPr>
          <a:xfrm>
            <a:off x="76200" y="5562600"/>
            <a:ext cx="208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92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92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011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wrap="square" tIns="91425"/>
          <a:lstStyle>
            <a:lvl1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92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92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92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92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wrap="square" tIns="91425"/>
          <a:lstStyle>
            <a:lvl1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ntent 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92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92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" type="body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92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92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C:\Users\jmenard\My Files\PPPL\Projects\NSTX-U\Presentation template\2015 - New template\logo and banner source\Gray_banner_red_line.png" id="11" name="Shape 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>
            <p:ph type="title"/>
          </p:nvPr>
        </p:nvSpPr>
        <p:spPr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wrap="square" tIns="91425"/>
          <a:lstStyle>
            <a:lvl1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C:\Users\jmenard\My Files\PPPL\Projects\NSTX-U\Presentation template\2015 - New template\logo and banner source\Gray_banner_red_line_bottom_NSTXU_logo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00" u="none" cap="none" strike="noStrike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914400" y="6583363"/>
            <a:ext cx="731520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PAC meeting, Wave heating and current drive, R. Perkins, Jan 9 2018</a:t>
            </a:r>
            <a:endParaRPr b="1" i="0" sz="1000" u="none" cap="none" strike="noStrike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subTitle"/>
          </p:nvPr>
        </p:nvSpPr>
        <p:spPr>
          <a:xfrm>
            <a:off x="533400" y="2362200"/>
            <a:ext cx="8077200" cy="1066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0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R. Perkins &amp; N. Bertelli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0" rIns="0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Wave heating and current drive</a:t>
            </a:r>
            <a:endParaRPr b="0" i="0" sz="4000" u="none" cap="none" strike="noStrike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914400" y="3505200"/>
            <a:ext cx="7315200" cy="1219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0" rIns="0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20000"/>
              </a:buClr>
              <a:buSzPts val="2000"/>
              <a:buFont typeface="Arial"/>
              <a:buNone/>
            </a:pPr>
            <a:r>
              <a:rPr lang="en-US"/>
              <a:t>NSTX-U </a:t>
            </a:r>
            <a:r>
              <a:rPr b="0" i="0" lang="en-US" sz="2000" u="none" cap="none" strike="noStrike">
                <a:solidFill>
                  <a:srgbClr val="920000"/>
                </a:solidFill>
                <a:latin typeface="Arial"/>
                <a:ea typeface="Arial"/>
                <a:cs typeface="Arial"/>
                <a:sym typeface="Arial"/>
              </a:rPr>
              <a:t>PAC-39</a:t>
            </a:r>
            <a:endParaRPr b="0" i="0" sz="2000" u="none" cap="none" strike="noStrike">
              <a:solidFill>
                <a:srgbClr val="92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920000"/>
              </a:buClr>
              <a:buSzPts val="2000"/>
              <a:buFont typeface="Arial"/>
              <a:buNone/>
            </a:pPr>
            <a:r>
              <a:rPr lang="en-US"/>
              <a:t>PPPL, </a:t>
            </a:r>
            <a:r>
              <a:rPr b="0" i="0" lang="en-US" sz="2000" u="none" cap="none" strike="noStrike">
                <a:solidFill>
                  <a:srgbClr val="920000"/>
                </a:solidFill>
                <a:latin typeface="Arial"/>
                <a:ea typeface="Arial"/>
                <a:cs typeface="Arial"/>
                <a:sym typeface="Arial"/>
              </a:rPr>
              <a:t>Princeton, NJ</a:t>
            </a:r>
            <a:endParaRPr b="0" i="0" sz="2000" u="none" cap="none" strike="noStrike">
              <a:solidFill>
                <a:srgbClr val="92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920000"/>
              </a:buClr>
              <a:buSzPts val="2000"/>
              <a:buFont typeface="Arial"/>
              <a:buNone/>
            </a:pPr>
            <a:r>
              <a:rPr lang="en-US"/>
              <a:t>Tuesday, </a:t>
            </a:r>
            <a:r>
              <a:rPr b="0" i="0" lang="en-US" sz="2000" u="none" cap="none" strike="noStrike">
                <a:solidFill>
                  <a:srgbClr val="920000"/>
                </a:solidFill>
                <a:latin typeface="Arial"/>
                <a:ea typeface="Arial"/>
                <a:cs typeface="Arial"/>
                <a:sym typeface="Arial"/>
              </a:rPr>
              <a:t>January 9, 2018</a:t>
            </a:r>
            <a:endParaRPr b="0" i="0" sz="2000" u="none" cap="none" strike="noStrike">
              <a:solidFill>
                <a:srgbClr val="92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PPL Logo" id="50" name="Shape 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5614988"/>
            <a:ext cx="16065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0" y="990600"/>
            <a:ext cx="9193500" cy="572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73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>
                <a:solidFill>
                  <a:srgbClr val="000000"/>
                </a:solidFill>
              </a:rPr>
              <a:t>Characterize SOL losses at h</a:t>
            </a:r>
            <a:r>
              <a:rPr lang="en-US" sz="2500">
                <a:solidFill>
                  <a:srgbClr val="000000"/>
                </a:solidFill>
              </a:rPr>
              <a:t>igher toroidal field </a:t>
            </a:r>
            <a:endParaRPr sz="2500">
              <a:solidFill>
                <a:srgbClr val="000000"/>
              </a:solidFill>
            </a:endParaRP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Expected to improve based on operation experience &amp; modeling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Quantify losses so users know power input to core </a:t>
            </a:r>
            <a:endParaRPr sz="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Study HHFW absorption profiles</a:t>
            </a:r>
            <a:endParaRPr sz="25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Assess absorption by 2nd beam ion vs 1st beam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Characterize e</a:t>
            </a:r>
            <a:r>
              <a:rPr baseline="30000" lang="en-US" sz="2000"/>
              <a:t>-</a:t>
            </a:r>
            <a:r>
              <a:rPr lang="en-US" sz="2000"/>
              <a:t> vs beam-ion absorption</a:t>
            </a:r>
            <a:endParaRPr sz="2000"/>
          </a:p>
          <a:p>
            <a: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US" sz="1900"/>
              <a:t>Predicted to vary with </a:t>
            </a:r>
            <a:r>
              <a:rPr lang="en-US" sz="1900"/>
              <a:t>antenna phases &amp; Te/Ti ratio</a:t>
            </a:r>
            <a:endParaRPr sz="19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Impact of H species on HHFW performance</a:t>
            </a:r>
            <a:endParaRPr sz="2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Continue collaboration</a:t>
            </a:r>
            <a:r>
              <a:rPr lang="en-US" sz="2500"/>
              <a:t> with RF SciDAC research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RF core physics: TORIC + non-Maxw. effects + NUBEAM (w/ TRANSP group)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Possible synergy with Helicon research  </a:t>
            </a:r>
            <a:endParaRPr sz="2000"/>
          </a:p>
        </p:txBody>
      </p:sp>
      <p:sp>
        <p:nvSpPr>
          <p:cNvPr id="159" name="Shape 159"/>
          <p:cNvSpPr txBox="1"/>
          <p:nvPr>
            <p:ph type="title"/>
          </p:nvPr>
        </p:nvSpPr>
        <p:spPr>
          <a:xfrm>
            <a:off x="0" y="0"/>
            <a:ext cx="9144000" cy="960300"/>
          </a:xfrm>
          <a:prstGeom prst="rect">
            <a:avLst/>
          </a:prstGeom>
        </p:spPr>
        <p:txBody>
          <a:bodyPr anchorCtr="1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Prospect of HHFW in NSTX-U (2020-25)</a:t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-274550" l="109619" r="-109619" t="274550"/>
          <a:stretch/>
        </p:blipFill>
        <p:spPr>
          <a:xfrm>
            <a:off x="7807938" y="5891350"/>
            <a:ext cx="517207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0" y="0"/>
            <a:ext cx="9144000" cy="960300"/>
          </a:xfrm>
          <a:prstGeom prst="rect">
            <a:avLst/>
          </a:prstGeom>
        </p:spPr>
        <p:txBody>
          <a:bodyPr anchorCtr="1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Charge questions 2 &amp; 3: U</a:t>
            </a:r>
            <a:r>
              <a:rPr lang="en-US" sz="3600"/>
              <a:t>niqueness</a:t>
            </a:r>
            <a:r>
              <a:rPr lang="en-US" sz="3600"/>
              <a:t> of NSTX HHFW in view of global RF Research</a:t>
            </a:r>
            <a:endParaRPr sz="3600"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0" y="1143000"/>
            <a:ext cx="6050400" cy="405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SOL losses: unique physics issues</a:t>
            </a:r>
            <a:endParaRPr sz="22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Modeling of enhanced RF fields in SOL 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Far-field rectification: dissipating wave power</a:t>
            </a:r>
            <a:endParaRPr sz="25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Impact of field misalignment of antenna at high pitch</a:t>
            </a:r>
            <a:endParaRPr sz="2400">
              <a:solidFill>
                <a:srgbClr val="000000"/>
              </a:solidFill>
            </a:endParaRP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Compare to results obtained from C-Mod field-aligned antenna </a:t>
            </a:r>
            <a:endParaRPr sz="2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2500"/>
              <a:t>HHFW on NSTX-U is a unique feature for spherical tokamaks</a:t>
            </a:r>
            <a:endParaRPr sz="2000"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0500" y="1295400"/>
            <a:ext cx="3093500" cy="318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56925" y="3708000"/>
            <a:ext cx="9087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alibri"/>
              <a:buChar char="–"/>
            </a:pPr>
            <a:r>
              <a:rPr lang="en-US" sz="20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Highest power &amp; flexible phasing</a:t>
            </a:r>
            <a:endParaRPr sz="200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alibri"/>
              <a:buChar char="–"/>
            </a:pPr>
            <a:r>
              <a:rPr lang="en-US" sz="20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TST-II: 21 MHz HHFW system up to 30 kW</a:t>
            </a:r>
            <a:endParaRPr sz="200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alibri"/>
              <a:buChar char="–"/>
            </a:pPr>
            <a:r>
              <a:rPr lang="en-US" sz="20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Globus-M: ICRH (~7-9 MHz), 2-strap antenna, 0.5 MW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the only ICRF system on a toroidal experiment in US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alibri"/>
              <a:buChar char="–"/>
            </a:pPr>
            <a:r>
              <a:rPr lang="en-US" sz="20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DIII-D 476 MHz helicon system: lower-hybrid range of frequencies</a:t>
            </a:r>
            <a:endParaRPr sz="200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76200" y="1066800"/>
            <a:ext cx="8991600" cy="550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HHFW system can provide up to 4 MW couple power </a:t>
            </a:r>
            <a:endParaRPr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Complementary to NBI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HHFW on NSTX-U would support and enhance a broad spectrum of applications:</a:t>
            </a:r>
            <a:endParaRPr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High core T</a:t>
            </a:r>
            <a:r>
              <a:rPr baseline="-25000" lang="en-US"/>
              <a:t>e</a:t>
            </a:r>
            <a:r>
              <a:rPr lang="en-US"/>
              <a:t> for transport studies</a:t>
            </a:r>
            <a:endParaRPr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Interaction between  HHFW &amp; NBI</a:t>
            </a:r>
            <a:endParaRPr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Heating of low-I</a:t>
            </a:r>
            <a:r>
              <a:rPr baseline="-25000" lang="en-US"/>
              <a:t>p</a:t>
            </a:r>
            <a:r>
              <a:rPr lang="en-US"/>
              <a:t> targets for subsequent NBI ramp-up</a:t>
            </a:r>
            <a:endParaRPr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Effect on rotation profile</a:t>
            </a:r>
            <a:endParaRPr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High-Z impurity </a:t>
            </a:r>
            <a:r>
              <a:rPr lang="en-US"/>
              <a:t>expulsion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Theory Partnership through RF SciDAC project</a:t>
            </a:r>
            <a:endParaRPr/>
          </a:p>
        </p:txBody>
      </p:sp>
      <p:sp>
        <p:nvSpPr>
          <p:cNvPr id="176" name="Shape 176"/>
          <p:cNvSpPr txBox="1"/>
          <p:nvPr>
            <p:ph type="title"/>
          </p:nvPr>
        </p:nvSpPr>
        <p:spPr>
          <a:xfrm>
            <a:off x="0" y="0"/>
            <a:ext cx="9144000" cy="960300"/>
          </a:xfrm>
          <a:prstGeom prst="rect">
            <a:avLst/>
          </a:prstGeom>
        </p:spPr>
        <p:txBody>
          <a:bodyPr anchorCtr="1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50800" lvl="0" marL="2286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7780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       </a:t>
            </a:r>
            <a:r>
              <a:rPr lang="en-US" sz="6000"/>
              <a:t>THANK YOU</a:t>
            </a:r>
            <a:endParaRPr sz="6000"/>
          </a:p>
        </p:txBody>
      </p:sp>
      <p:sp>
        <p:nvSpPr>
          <p:cNvPr id="183" name="Shape 183"/>
          <p:cNvSpPr txBox="1"/>
          <p:nvPr>
            <p:ph type="title"/>
          </p:nvPr>
        </p:nvSpPr>
        <p:spPr>
          <a:xfrm>
            <a:off x="0" y="0"/>
            <a:ext cx="9144000" cy="960300"/>
          </a:xfrm>
          <a:prstGeom prst="rect">
            <a:avLst/>
          </a:prstGeom>
        </p:spPr>
        <p:txBody>
          <a:bodyPr anchorCtr="1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76200" y="838200"/>
            <a:ext cx="8991600" cy="565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ITPA </a:t>
            </a:r>
            <a:r>
              <a:rPr lang="en-US" sz="2400"/>
              <a:t>Integrated Operation Scenarios</a:t>
            </a:r>
            <a:r>
              <a:rPr lang="en-US" sz="2400"/>
              <a:t>: </a:t>
            </a:r>
            <a:br>
              <a:rPr i="1" lang="en-US" sz="1800">
                <a:solidFill>
                  <a:srgbClr val="333333"/>
                </a:solidFill>
                <a:highlight>
                  <a:srgbClr val="FFFFFF"/>
                </a:highlight>
              </a:rPr>
            </a:br>
            <a:r>
              <a:rPr i="1" lang="en-US" sz="1800">
                <a:solidFill>
                  <a:srgbClr val="333333"/>
                </a:solidFill>
                <a:highlight>
                  <a:srgbClr val="FFFFFF"/>
                </a:highlight>
              </a:rPr>
              <a:t>IOS-5.1 ICRH impurity generation</a:t>
            </a:r>
            <a:endParaRPr i="1"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 &amp;  2015 PMI workshop:</a:t>
            </a:r>
            <a:br>
              <a:rPr lang="en-US" sz="2000">
                <a:solidFill>
                  <a:srgbClr val="980000"/>
                </a:solidFill>
              </a:rPr>
            </a:br>
            <a:r>
              <a:rPr lang="en-US" sz="2000">
                <a:solidFill>
                  <a:srgbClr val="980000"/>
                </a:solidFill>
              </a:rPr>
              <a:t>       </a:t>
            </a:r>
            <a:r>
              <a:rPr i="1" lang="en-US" sz="2000">
                <a:solidFill>
                  <a:srgbClr val="000000"/>
                </a:solidFill>
              </a:rPr>
              <a:t>[</a:t>
            </a:r>
            <a:r>
              <a:rPr i="1" lang="en-US" sz="1800">
                <a:solidFill>
                  <a:srgbClr val="000000"/>
                </a:solidFill>
              </a:rPr>
              <a:t>PRD-C] Understand, develop and demonstrate innovative boundary plasma solutions for           </a:t>
            </a:r>
            <a:br>
              <a:rPr i="1" lang="en-US" sz="1800">
                <a:solidFill>
                  <a:srgbClr val="000000"/>
                </a:solidFill>
              </a:rPr>
            </a:br>
            <a:r>
              <a:rPr i="1" lang="en-US" sz="1800">
                <a:solidFill>
                  <a:srgbClr val="000000"/>
                </a:solidFill>
              </a:rPr>
              <a:t>       main chamber wall components, including tools for controllable sustained operation, </a:t>
            </a:r>
            <a:br>
              <a:rPr i="1" lang="en-US" sz="1800">
                <a:solidFill>
                  <a:srgbClr val="000000"/>
                </a:solidFill>
              </a:rPr>
            </a:br>
            <a:r>
              <a:rPr i="1" lang="en-US" sz="1800">
                <a:solidFill>
                  <a:srgbClr val="000000"/>
                </a:solidFill>
              </a:rPr>
              <a:t>       sufficient  for extrapolation to steady-state reactor application</a:t>
            </a:r>
            <a:endParaRPr i="1" sz="1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1" marL="914400" rtl="0">
              <a:spcBef>
                <a:spcPts val="480"/>
              </a:spcBef>
              <a:spcAft>
                <a:spcPts val="0"/>
              </a:spcAft>
              <a:buClr>
                <a:srgbClr val="980000"/>
              </a:buClr>
              <a:buSzPts val="1800"/>
              <a:buChar char="–"/>
            </a:pPr>
            <a:r>
              <a:rPr lang="en-US" sz="2000">
                <a:solidFill>
                  <a:srgbClr val="980000"/>
                </a:solidFill>
              </a:rPr>
              <a:t>Interaction between HHFW and SOL plasma: HHFW SOL losses, antenna impurity sources</a:t>
            </a:r>
            <a:endParaRPr sz="2000">
              <a:solidFill>
                <a:srgbClr val="980000"/>
              </a:solidFill>
            </a:endParaRPr>
          </a:p>
          <a:p>
            <a:pPr indent="0" lvl="0" marL="0" rt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80000"/>
              </a:solidFill>
            </a:endParaRPr>
          </a:p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2015 Integrated simulations workshop:</a:t>
            </a:r>
            <a:br>
              <a:rPr lang="en-US" sz="2400">
                <a:solidFill>
                  <a:srgbClr val="000000"/>
                </a:solidFill>
              </a:rPr>
            </a:br>
            <a:r>
              <a:rPr i="1" lang="en-US" sz="1800">
                <a:solidFill>
                  <a:srgbClr val="000000"/>
                </a:solidFill>
              </a:rPr>
              <a:t>[PRD-Boundary-4] Integrate RF antenna/plasma-absorption simulations with SOL/pedestal plasma transport simulations, filling a notable gap in present capability</a:t>
            </a:r>
            <a:endParaRPr i="1" sz="1800">
              <a:solidFill>
                <a:srgbClr val="000000"/>
              </a:solidFill>
            </a:endParaRP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Char char="–"/>
            </a:pPr>
            <a:r>
              <a:rPr lang="en-US" sz="2000">
                <a:solidFill>
                  <a:srgbClr val="980000"/>
                </a:solidFill>
              </a:rPr>
              <a:t>collaboration with the new RF SciDAC project on this task</a:t>
            </a:r>
            <a:endParaRPr sz="2000">
              <a:solidFill>
                <a:srgbClr val="980000"/>
              </a:solidFill>
            </a:endParaRPr>
          </a:p>
          <a:p>
            <a:pPr indent="228600" lvl="0" marL="228600" rt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8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</a:rPr>
              <a:t>ITPA ENERGETIC PARTICLES PHYSICS: </a:t>
            </a:r>
            <a:br>
              <a:rPr lang="en-US" sz="2400">
                <a:solidFill>
                  <a:srgbClr val="333333"/>
                </a:solidFill>
                <a:highlight>
                  <a:srgbClr val="FFFFFF"/>
                </a:highlight>
              </a:rPr>
            </a:br>
            <a:r>
              <a:rPr i="1" lang="en-US" sz="1800">
                <a:solidFill>
                  <a:srgbClr val="333333"/>
                </a:solidFill>
                <a:highlight>
                  <a:srgbClr val="FFFFFF"/>
                </a:highlight>
              </a:rPr>
              <a:t>EP-12 Identification of AE control actuators and preliminary assessment for ITER</a:t>
            </a:r>
            <a:endParaRPr i="1" sz="1800">
              <a:solidFill>
                <a:srgbClr val="333333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Char char="–"/>
            </a:pPr>
            <a:r>
              <a:rPr lang="en-US" sz="2000">
                <a:solidFill>
                  <a:srgbClr val="980000"/>
                </a:solidFill>
              </a:rPr>
              <a:t>Interaction HHFW + NBI: modification of fast ions phase space by RF</a:t>
            </a:r>
            <a:endParaRPr sz="2000">
              <a:solidFill>
                <a:srgbClr val="980000"/>
              </a:solidFill>
            </a:endParaRP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Char char="–"/>
            </a:pPr>
            <a:r>
              <a:rPr lang="en-US" sz="2000">
                <a:solidFill>
                  <a:srgbClr val="980000"/>
                </a:solidFill>
              </a:rPr>
              <a:t>suppression of AE activity by HHFW</a:t>
            </a:r>
            <a:endParaRPr sz="1800">
              <a:solidFill>
                <a:srgbClr val="980000"/>
              </a:solidFill>
              <a:highlight>
                <a:srgbClr val="FFFFFF"/>
              </a:highlight>
            </a:endParaRPr>
          </a:p>
        </p:txBody>
      </p:sp>
      <p:sp>
        <p:nvSpPr>
          <p:cNvPr id="190" name="Shape 190"/>
          <p:cNvSpPr txBox="1"/>
          <p:nvPr>
            <p:ph type="title"/>
          </p:nvPr>
        </p:nvSpPr>
        <p:spPr>
          <a:xfrm>
            <a:off x="0" y="0"/>
            <a:ext cx="9144000" cy="960300"/>
          </a:xfrm>
          <a:prstGeom prst="rect">
            <a:avLst/>
          </a:prstGeom>
        </p:spPr>
        <p:txBody>
          <a:bodyPr anchorCtr="1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NSTX-U </a:t>
            </a:r>
            <a:r>
              <a:rPr lang="en-US" sz="3000"/>
              <a:t>WH&amp;CD research in line with ITPA activities 2017,  </a:t>
            </a:r>
            <a:r>
              <a:rPr lang="en-US" sz="3000"/>
              <a:t>2015 PMI &amp; Integrated simulations workshops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0" y="0"/>
            <a:ext cx="9144000" cy="960300"/>
          </a:xfrm>
          <a:prstGeom prst="rect">
            <a:avLst/>
          </a:prstGeom>
        </p:spPr>
        <p:txBody>
          <a:bodyPr anchorCtr="1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Proposed x-ray crystal spectrometer (MIT)</a:t>
            </a:r>
            <a:endParaRPr sz="3000"/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76200" y="990600"/>
            <a:ext cx="5135400" cy="550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Obtains rotation &amp; T</a:t>
            </a:r>
            <a:r>
              <a:rPr baseline="-25000" lang="en-US" sz="2600"/>
              <a:t>i</a:t>
            </a:r>
            <a:r>
              <a:rPr lang="en-US" sz="2600"/>
              <a:t> profiles without NBI “blips”</a:t>
            </a:r>
            <a:endParaRPr sz="2600"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Uses argon seeding for Doppler measurements</a:t>
            </a:r>
            <a:endParaRPr sz="2200"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Useful for HHFW-only discharges for which CHERS is unavailable without beam blips</a:t>
            </a:r>
            <a:endParaRPr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Conceptual design review completed</a:t>
            </a:r>
            <a:endParaRPr sz="2600"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Covered redesign of port flange, spectrometer layout, test of analysis</a:t>
            </a:r>
            <a:endParaRPr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Not included in Recovery scope</a:t>
            </a:r>
            <a:endParaRPr sz="2600"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Could be near-term capability if supported </a:t>
            </a:r>
            <a:endParaRPr sz="2200"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775" y="1447800"/>
            <a:ext cx="3925025" cy="42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0" y="0"/>
            <a:ext cx="9144000" cy="960300"/>
          </a:xfrm>
          <a:prstGeom prst="rect">
            <a:avLst/>
          </a:prstGeom>
        </p:spPr>
        <p:txBody>
          <a:bodyPr anchorCtr="1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Isotope-dependence in L-H transition studies are enabled by HHFW </a:t>
            </a:r>
            <a:endParaRPr sz="3000"/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76200" y="990600"/>
            <a:ext cx="5135400" cy="550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HHFW advantages for L-H transition studies</a:t>
            </a:r>
            <a:endParaRPr sz="2600"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HHFW can heat discharges without momentum input</a:t>
            </a:r>
            <a:endParaRPr sz="2200"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HHFW heats He discharge w/o injecting D</a:t>
            </a:r>
            <a:endParaRPr sz="2200"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HHFW power level is arbitrary</a:t>
            </a:r>
            <a:endParaRPr sz="2200"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NBI “discretized” to 2 MW steps</a:t>
            </a:r>
            <a:endParaRPr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Important for ITER</a:t>
            </a:r>
            <a:endParaRPr sz="2600"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Marginal power for L-H transition in hydrogen phase?</a:t>
            </a:r>
            <a:endParaRPr sz="2200"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Added ST data point to ITPA studies</a:t>
            </a:r>
            <a:endParaRPr sz="22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200"/>
              <a:t>Will compare future NSTX-U results to recent &amp; upcoming </a:t>
            </a:r>
            <a:r>
              <a:rPr lang="en-US" sz="2200"/>
              <a:t> results from JET</a:t>
            </a:r>
            <a:endParaRPr sz="2000"/>
          </a:p>
        </p:txBody>
      </p:sp>
      <p:sp>
        <p:nvSpPr>
          <p:cNvPr id="206" name="Shape 206"/>
          <p:cNvSpPr txBox="1"/>
          <p:nvPr/>
        </p:nvSpPr>
        <p:spPr>
          <a:xfrm>
            <a:off x="5219275" y="5974275"/>
            <a:ext cx="39249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S. Kaye </a:t>
            </a:r>
            <a:r>
              <a:rPr i="1" lang="en-US" sz="1600">
                <a:latin typeface="Calibri"/>
                <a:ea typeface="Calibri"/>
                <a:cs typeface="Calibri"/>
                <a:sym typeface="Calibri"/>
              </a:rPr>
              <a:t>et al.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US" sz="1600">
                <a:latin typeface="Calibri"/>
                <a:ea typeface="Calibri"/>
                <a:cs typeface="Calibri"/>
                <a:sym typeface="Calibri"/>
              </a:rPr>
              <a:t>Nucl. Fusion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51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(2011) 113019</a:t>
            </a:r>
            <a:endParaRPr sz="800"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750" y="1646100"/>
            <a:ext cx="4003050" cy="372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76200" y="1066800"/>
            <a:ext cx="8991600" cy="550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SOL losses determine to be field-aligned and occurring across entire width of SOL</a:t>
            </a:r>
            <a:endParaRPr sz="2500"/>
          </a:p>
          <a:p>
            <a: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MIT field-aligned antenna demonstrates reduced impurity production and variations in reactive loading</a:t>
            </a:r>
            <a:endParaRPr sz="2500"/>
          </a:p>
          <a:p>
            <a: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RF rectification shown to be a strong candidate mechanism for dissipating HHFW power</a:t>
            </a:r>
            <a:endParaRPr sz="700"/>
          </a:p>
          <a:p>
            <a: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Full-wave simulations show strong increase in RF amplitude in SOL when SOL density exceeds cutoff</a:t>
            </a:r>
            <a:endParaRPr sz="2500"/>
          </a:p>
          <a:p>
            <a: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Cylindrical analytic model shows existence of modes with large edge amplitudes when a half-wavelength structure fits into edge region</a:t>
            </a:r>
            <a:endParaRPr sz="2500"/>
          </a:p>
          <a:p>
            <a: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Self-consistent full-wave modeling and particle distribution function evolution</a:t>
            </a:r>
            <a:endParaRPr sz="2500"/>
          </a:p>
        </p:txBody>
      </p:sp>
      <p:sp>
        <p:nvSpPr>
          <p:cNvPr id="214" name="Shape 214"/>
          <p:cNvSpPr txBox="1"/>
          <p:nvPr>
            <p:ph type="title"/>
          </p:nvPr>
        </p:nvSpPr>
        <p:spPr>
          <a:xfrm>
            <a:off x="0" y="0"/>
            <a:ext cx="9144000" cy="960300"/>
          </a:xfrm>
          <a:prstGeom prst="rect">
            <a:avLst/>
          </a:prstGeom>
        </p:spPr>
        <p:txBody>
          <a:bodyPr anchorCtr="1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Developments in RF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anchorCtr="0" anchor="t" bIns="45700" lIns="91425" rIns="91425" wrap="square" tIns="45700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28 GHz gyrotron system can heat CHI plasma to enable HHFW heating and current drive, ramp-up to higher I</a:t>
            </a:r>
            <a:r>
              <a:rPr baseline="-25000" lang="en-US" sz="2400"/>
              <a:t>P</a:t>
            </a:r>
            <a:r>
              <a:rPr lang="en-US" sz="2400"/>
              <a:t> with NBI heating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28 GHz gyrotron could also be used for EC/EBW plasma formation, H-mode heating and current drive (with launcher upgrade)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Performed TRANSP simulations combining all heating schemes: EC+HHFW+NBI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F. Poli et al, Nucl. Fusion </a:t>
            </a:r>
            <a:r>
              <a:rPr b="1" lang="en-US"/>
              <a:t>55</a:t>
            </a:r>
            <a:r>
              <a:rPr lang="en-US"/>
              <a:t> (2015) 123011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 txBox="1"/>
          <p:nvPr>
            <p:ph type="title"/>
          </p:nvPr>
        </p:nvSpPr>
        <p:spPr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45700" rIns="45700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EC/EBW </a:t>
            </a:r>
            <a:r>
              <a:rPr lang="en-US"/>
              <a:t>Motivations for NSTX-U</a:t>
            </a:r>
            <a:endParaRPr i="0" sz="4000" u="none" cap="none" strike="noStrike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700" y="4427400"/>
            <a:ext cx="5670950" cy="208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5886275" y="4816675"/>
            <a:ext cx="3229800" cy="1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See talk on Non-inductive </a:t>
            </a:r>
            <a:br>
              <a:rPr lang="en-US" sz="22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start-up and ramp-up</a:t>
            </a:r>
            <a:endParaRPr sz="220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x="0" y="990600"/>
            <a:ext cx="4808100" cy="5613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064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</a:rPr>
              <a:t>30 MHz: well above ion cyclotron frequency</a:t>
            </a:r>
            <a:endParaRPr>
              <a:solidFill>
                <a:srgbClr val="000000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Landau damps on electrons</a:t>
            </a:r>
            <a:endParaRPr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Can be absorbed by beam-ions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12-strap phased array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Power-deposition control via phasing</a:t>
            </a:r>
            <a:endParaRPr sz="20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Complementary to NBI</a:t>
            </a:r>
            <a:endParaRPr sz="28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Injects heat without particle or momentum input</a:t>
            </a:r>
            <a:endParaRPr>
              <a:solidFill>
                <a:srgbClr val="336699"/>
              </a:solidFill>
            </a:endParaRPr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0" y="30650"/>
            <a:ext cx="9144000" cy="883800"/>
          </a:xfrm>
          <a:prstGeom prst="rect">
            <a:avLst/>
          </a:prstGeom>
        </p:spPr>
        <p:txBody>
          <a:bodyPr anchorCtr="1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High-harmonic fast-wave (HHFW) heating:</a:t>
            </a:r>
            <a:endParaRPr sz="3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6 MW source power with flexible phasing </a:t>
            </a:r>
            <a:endParaRPr sz="3600"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975" y="2037499"/>
            <a:ext cx="4183626" cy="25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4764650" y="1192300"/>
            <a:ext cx="42159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12-Strap HHFW antenna at NSTX-U midplane </a:t>
            </a:r>
            <a:endParaRPr sz="2200"/>
          </a:p>
        </p:txBody>
      </p:sp>
      <p:sp>
        <p:nvSpPr>
          <p:cNvPr id="60" name="Shape 60"/>
          <p:cNvSpPr txBox="1"/>
          <p:nvPr/>
        </p:nvSpPr>
        <p:spPr>
          <a:xfrm>
            <a:off x="4764650" y="4630000"/>
            <a:ext cx="4379400" cy="18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06400" lvl="0" marL="4572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Only ICRF on toroidal experiment in USA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 system among STs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0" y="1057375"/>
            <a:ext cx="8991600" cy="54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Transport studies</a:t>
            </a:r>
            <a:endParaRPr sz="32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/>
              <a:t>Rotation effects on stability </a:t>
            </a:r>
            <a:endParaRPr sz="3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/>
              <a:t>Interactions with fast-ion-driven modes</a:t>
            </a:r>
            <a:endParaRPr sz="32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/>
              <a:t>Low-current non-inductive scenarios</a:t>
            </a:r>
            <a:endParaRPr sz="3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sz="3200">
                <a:solidFill>
                  <a:srgbClr val="0000FF"/>
                </a:solidFill>
              </a:rPr>
              <a:t>High-Z impurity transport</a:t>
            </a:r>
            <a:endParaRPr sz="32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sz="3200">
                <a:solidFill>
                  <a:srgbClr val="0000FF"/>
                </a:solidFill>
              </a:rPr>
              <a:t>Solenoid-free start-up</a:t>
            </a:r>
            <a:endParaRPr sz="3200">
              <a:solidFill>
                <a:srgbClr val="0000FF"/>
              </a:solidFill>
            </a:endParaRPr>
          </a:p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0" y="0"/>
            <a:ext cx="9144000" cy="960300"/>
          </a:xfrm>
          <a:prstGeom prst="rect">
            <a:avLst/>
          </a:prstGeom>
        </p:spPr>
        <p:txBody>
          <a:bodyPr anchorCtr="1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HHFW is envisioned as a tool that diversifies and enhances the following NSTX-U research:</a:t>
            </a:r>
            <a:endParaRPr sz="3200"/>
          </a:p>
        </p:txBody>
      </p:sp>
      <p:sp>
        <p:nvSpPr>
          <p:cNvPr id="68" name="Shape 68"/>
          <p:cNvSpPr txBox="1"/>
          <p:nvPr/>
        </p:nvSpPr>
        <p:spPr>
          <a:xfrm>
            <a:off x="6196900" y="262300"/>
            <a:ext cx="54261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0"/>
          </a:p>
        </p:txBody>
      </p:sp>
      <p:sp>
        <p:nvSpPr>
          <p:cNvPr id="69" name="Shape 69"/>
          <p:cNvSpPr txBox="1"/>
          <p:nvPr/>
        </p:nvSpPr>
        <p:spPr>
          <a:xfrm>
            <a:off x="7582225" y="1765975"/>
            <a:ext cx="16737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CC0000"/>
                </a:solidFill>
              </a:rPr>
              <a:t>Near- &amp; mid- </a:t>
            </a:r>
            <a:endParaRPr sz="3000">
              <a:solidFill>
                <a:srgbClr val="CC0000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CC0000"/>
                </a:solidFill>
              </a:rPr>
              <a:t>term</a:t>
            </a:r>
            <a:endParaRPr sz="3000">
              <a:solidFill>
                <a:srgbClr val="CC0000"/>
              </a:solidFill>
            </a:endParaRPr>
          </a:p>
        </p:txBody>
      </p:sp>
      <p:sp>
        <p:nvSpPr>
          <p:cNvPr id="70" name="Shape 70"/>
          <p:cNvSpPr/>
          <p:nvPr/>
        </p:nvSpPr>
        <p:spPr>
          <a:xfrm>
            <a:off x="7060850" y="1126675"/>
            <a:ext cx="633000" cy="30090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7064200" y="4514850"/>
            <a:ext cx="633000" cy="16224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7582325" y="4966375"/>
            <a:ext cx="16737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CC0000"/>
                </a:solidFill>
              </a:rPr>
              <a:t>Long- term</a:t>
            </a:r>
            <a:endParaRPr sz="30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0" y="0"/>
            <a:ext cx="9495600" cy="960300"/>
          </a:xfrm>
          <a:prstGeom prst="rect">
            <a:avLst/>
          </a:prstGeom>
        </p:spPr>
        <p:txBody>
          <a:bodyPr anchorCtr="1" anchor="ctr" bIns="91425" lIns="91425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HHFW can support the investigation of ST confinement via significant e</a:t>
            </a:r>
            <a:r>
              <a:rPr baseline="30000" lang="en-US" sz="3400"/>
              <a:t>-</a:t>
            </a:r>
            <a:r>
              <a:rPr lang="en-US" sz="3400"/>
              <a:t> heating   </a:t>
            </a:r>
            <a:r>
              <a:rPr lang="en-US" sz="3400">
                <a:solidFill>
                  <a:srgbClr val="FF0000"/>
                </a:solidFill>
              </a:rPr>
              <a:t>[T&amp;T-TSG]</a:t>
            </a:r>
            <a:endParaRPr sz="3400">
              <a:solidFill>
                <a:srgbClr val="FF0000"/>
              </a:solidFill>
            </a:endParaRPr>
          </a:p>
        </p:txBody>
      </p:sp>
      <p:pic>
        <p:nvPicPr>
          <p:cNvPr descr="Ren2015_figure.png" id="79" name="Shape 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875" y="1821395"/>
            <a:ext cx="3412827" cy="38842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Shape 80"/>
          <p:cNvGrpSpPr/>
          <p:nvPr/>
        </p:nvGrpSpPr>
        <p:grpSpPr>
          <a:xfrm>
            <a:off x="477250" y="1949725"/>
            <a:ext cx="3412825" cy="2057400"/>
            <a:chOff x="96250" y="1568725"/>
            <a:chExt cx="3412825" cy="2057400"/>
          </a:xfrm>
        </p:grpSpPr>
        <p:pic>
          <p:nvPicPr>
            <p:cNvPr id="81" name="Shape 81"/>
            <p:cNvPicPr preferRelativeResize="0"/>
            <p:nvPr/>
          </p:nvPicPr>
          <p:blipFill rotWithShape="1">
            <a:blip r:embed="rId4">
              <a:alphaModFix/>
            </a:blip>
            <a:srcRect b="0" l="13148" r="44023" t="0"/>
            <a:stretch/>
          </p:blipFill>
          <p:spPr>
            <a:xfrm>
              <a:off x="384275" y="1568725"/>
              <a:ext cx="3124800" cy="2057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Shape 82"/>
            <p:cNvSpPr/>
            <p:nvPr/>
          </p:nvSpPr>
          <p:spPr>
            <a:xfrm>
              <a:off x="553450" y="1804725"/>
              <a:ext cx="445200" cy="3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96250" y="2414325"/>
              <a:ext cx="212700" cy="3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x="557100" y="3922900"/>
            <a:ext cx="3446400" cy="2400900"/>
            <a:chOff x="176100" y="4075300"/>
            <a:chExt cx="3446400" cy="2400900"/>
          </a:xfrm>
        </p:grpSpPr>
        <p:pic>
          <p:nvPicPr>
            <p:cNvPr id="85" name="Shape 85"/>
            <p:cNvPicPr preferRelativeResize="0"/>
            <p:nvPr/>
          </p:nvPicPr>
          <p:blipFill rotWithShape="1">
            <a:blip r:embed="rId4">
              <a:alphaModFix/>
            </a:blip>
            <a:srcRect b="0" l="55902" r="0" t="0"/>
            <a:stretch/>
          </p:blipFill>
          <p:spPr>
            <a:xfrm>
              <a:off x="258175" y="4075300"/>
              <a:ext cx="3217451" cy="2057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Shape 86"/>
            <p:cNvSpPr/>
            <p:nvPr/>
          </p:nvSpPr>
          <p:spPr>
            <a:xfrm>
              <a:off x="533400" y="4355425"/>
              <a:ext cx="445200" cy="3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 txBox="1"/>
            <p:nvPr/>
          </p:nvSpPr>
          <p:spPr>
            <a:xfrm>
              <a:off x="176100" y="5936800"/>
              <a:ext cx="5508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0.2</a:t>
              </a:r>
              <a:endParaRPr baseline="-25000" sz="1700"/>
            </a:p>
          </p:txBody>
        </p:sp>
        <p:sp>
          <p:nvSpPr>
            <p:cNvPr id="88" name="Shape 88"/>
            <p:cNvSpPr txBox="1"/>
            <p:nvPr/>
          </p:nvSpPr>
          <p:spPr>
            <a:xfrm>
              <a:off x="3071700" y="5936800"/>
              <a:ext cx="5508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1.6</a:t>
              </a:r>
              <a:endParaRPr sz="1800"/>
            </a:p>
          </p:txBody>
        </p:sp>
        <p:sp>
          <p:nvSpPr>
            <p:cNvPr id="89" name="Shape 89"/>
            <p:cNvSpPr txBox="1"/>
            <p:nvPr/>
          </p:nvSpPr>
          <p:spPr>
            <a:xfrm>
              <a:off x="1014300" y="6013000"/>
              <a:ext cx="16953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Radius (m)</a:t>
              </a:r>
              <a:endParaRPr baseline="-25000" sz="1700"/>
            </a:p>
          </p:txBody>
        </p:sp>
      </p:grpSp>
      <p:sp>
        <p:nvSpPr>
          <p:cNvPr id="90" name="Shape 90"/>
          <p:cNvSpPr txBox="1"/>
          <p:nvPr/>
        </p:nvSpPr>
        <p:spPr>
          <a:xfrm>
            <a:off x="944475" y="2220100"/>
            <a:ext cx="1173600" cy="697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</a:t>
            </a:r>
            <a:r>
              <a:rPr baseline="-25000" lang="en-US" sz="1600"/>
              <a:t>e</a:t>
            </a:r>
            <a:r>
              <a:rPr lang="en-US" sz="1600"/>
              <a:t> &gt; 6 keV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in He</a:t>
            </a:r>
            <a:endParaRPr baseline="-25000" sz="1500"/>
          </a:p>
        </p:txBody>
      </p:sp>
      <p:sp>
        <p:nvSpPr>
          <p:cNvPr id="91" name="Shape 91"/>
          <p:cNvSpPr txBox="1"/>
          <p:nvPr/>
        </p:nvSpPr>
        <p:spPr>
          <a:xfrm>
            <a:off x="944475" y="4201300"/>
            <a:ext cx="1173600" cy="697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</a:t>
            </a:r>
            <a:r>
              <a:rPr baseline="-25000" lang="en-US" sz="1600"/>
              <a:t>e</a:t>
            </a:r>
            <a:r>
              <a:rPr lang="en-US" sz="1600"/>
              <a:t> &gt; 5 keV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in D</a:t>
            </a:r>
            <a:r>
              <a:rPr baseline="-25000" lang="en-US" sz="1600"/>
              <a:t>2</a:t>
            </a:r>
            <a:endParaRPr baseline="-25000" sz="1500"/>
          </a:p>
        </p:txBody>
      </p:sp>
      <p:sp>
        <p:nvSpPr>
          <p:cNvPr id="92" name="Shape 92"/>
          <p:cNvSpPr txBox="1"/>
          <p:nvPr/>
        </p:nvSpPr>
        <p:spPr>
          <a:xfrm>
            <a:off x="4729975" y="1036500"/>
            <a:ext cx="41292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/>
              <a:t>Steep T</a:t>
            </a:r>
            <a:r>
              <a:rPr baseline="-25000" lang="en-US" sz="2100"/>
              <a:t>e</a:t>
            </a:r>
            <a:r>
              <a:rPr lang="en-US" sz="2100" u="sng"/>
              <a:t> gradient </a:t>
            </a:r>
            <a:endParaRPr sz="21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/>
              <a:t>enables transport studies </a:t>
            </a:r>
            <a:endParaRPr sz="1600"/>
          </a:p>
        </p:txBody>
      </p:sp>
      <p:sp>
        <p:nvSpPr>
          <p:cNvPr id="93" name="Shape 93"/>
          <p:cNvSpPr txBox="1"/>
          <p:nvPr/>
        </p:nvSpPr>
        <p:spPr>
          <a:xfrm>
            <a:off x="486775" y="1036500"/>
            <a:ext cx="34953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/>
              <a:t>ST record high T</a:t>
            </a:r>
            <a:r>
              <a:rPr baseline="-25000" lang="en-US" sz="2100"/>
              <a:t>e</a:t>
            </a:r>
            <a:r>
              <a:rPr lang="en-US" sz="2100" u="sng"/>
              <a:t> achieved using 3 MW HHFW </a:t>
            </a:r>
            <a:endParaRPr sz="2100" u="sng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(k</a:t>
            </a:r>
            <a:r>
              <a:rPr baseline="-25000" lang="en-US" sz="1600"/>
              <a:t>phi</a:t>
            </a:r>
            <a:r>
              <a:rPr lang="en-US" sz="1600"/>
              <a:t> = -8 m</a:t>
            </a:r>
            <a:r>
              <a:rPr baseline="30000" lang="en-US" sz="1600"/>
              <a:t>-1</a:t>
            </a:r>
            <a:r>
              <a:rPr lang="en-US" sz="1600"/>
              <a:t>)</a:t>
            </a:r>
            <a:endParaRPr sz="1600"/>
          </a:p>
        </p:txBody>
      </p:sp>
      <p:sp>
        <p:nvSpPr>
          <p:cNvPr id="94" name="Shape 94"/>
          <p:cNvSpPr txBox="1"/>
          <p:nvPr/>
        </p:nvSpPr>
        <p:spPr>
          <a:xfrm>
            <a:off x="381000" y="6258700"/>
            <a:ext cx="37395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300"/>
              <a:t>G. Taylor </a:t>
            </a:r>
            <a:r>
              <a:rPr i="1" lang="en-US" sz="1300"/>
              <a:t>et al.</a:t>
            </a:r>
            <a:r>
              <a:rPr lang="en-US" sz="1300"/>
              <a:t>, </a:t>
            </a:r>
            <a:r>
              <a:rPr i="1" lang="en-US" sz="1300"/>
              <a:t>Phys. Plasma</a:t>
            </a:r>
            <a:r>
              <a:rPr lang="en-US" sz="1300"/>
              <a:t> </a:t>
            </a:r>
            <a:r>
              <a:rPr b="1" lang="en-US" sz="1300"/>
              <a:t>17</a:t>
            </a:r>
            <a:r>
              <a:rPr lang="en-US" sz="1300"/>
              <a:t> (2010) 056114</a:t>
            </a:r>
            <a:endParaRPr sz="1300"/>
          </a:p>
        </p:txBody>
      </p:sp>
      <p:sp>
        <p:nvSpPr>
          <p:cNvPr id="95" name="Shape 95"/>
          <p:cNvSpPr txBox="1"/>
          <p:nvPr/>
        </p:nvSpPr>
        <p:spPr>
          <a:xfrm>
            <a:off x="404700" y="1898200"/>
            <a:ext cx="5508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7</a:t>
            </a:r>
            <a:endParaRPr baseline="-25000" sz="1700"/>
          </a:p>
        </p:txBody>
      </p:sp>
      <p:sp>
        <p:nvSpPr>
          <p:cNvPr id="96" name="Shape 96"/>
          <p:cNvSpPr txBox="1"/>
          <p:nvPr/>
        </p:nvSpPr>
        <p:spPr>
          <a:xfrm>
            <a:off x="404700" y="3955600"/>
            <a:ext cx="5508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7</a:t>
            </a:r>
            <a:endParaRPr baseline="-25000" sz="1700"/>
          </a:p>
        </p:txBody>
      </p:sp>
      <p:sp>
        <p:nvSpPr>
          <p:cNvPr id="97" name="Shape 97"/>
          <p:cNvSpPr txBox="1"/>
          <p:nvPr/>
        </p:nvSpPr>
        <p:spPr>
          <a:xfrm>
            <a:off x="404700" y="3650800"/>
            <a:ext cx="5508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0</a:t>
            </a:r>
            <a:endParaRPr baseline="-25000" sz="1700"/>
          </a:p>
        </p:txBody>
      </p:sp>
      <p:sp>
        <p:nvSpPr>
          <p:cNvPr id="98" name="Shape 98"/>
          <p:cNvSpPr txBox="1"/>
          <p:nvPr/>
        </p:nvSpPr>
        <p:spPr>
          <a:xfrm>
            <a:off x="328500" y="5632000"/>
            <a:ext cx="5508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0</a:t>
            </a:r>
            <a:endParaRPr baseline="-25000" sz="1700"/>
          </a:p>
        </p:txBody>
      </p:sp>
      <p:sp>
        <p:nvSpPr>
          <p:cNvPr id="99" name="Shape 99"/>
          <p:cNvSpPr txBox="1"/>
          <p:nvPr/>
        </p:nvSpPr>
        <p:spPr>
          <a:xfrm rot="-5399392">
            <a:off x="-281238" y="4869813"/>
            <a:ext cx="16956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</a:t>
            </a:r>
            <a:r>
              <a:rPr baseline="-25000" lang="en-US" sz="1800"/>
              <a:t>e</a:t>
            </a:r>
            <a:r>
              <a:rPr lang="en-US" sz="1800"/>
              <a:t> [keV]</a:t>
            </a:r>
            <a:endParaRPr baseline="-25000" sz="1700"/>
          </a:p>
        </p:txBody>
      </p:sp>
      <p:sp>
        <p:nvSpPr>
          <p:cNvPr id="100" name="Shape 100"/>
          <p:cNvSpPr txBox="1"/>
          <p:nvPr/>
        </p:nvSpPr>
        <p:spPr>
          <a:xfrm rot="-5399392">
            <a:off x="-281238" y="2812413"/>
            <a:ext cx="16956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</a:t>
            </a:r>
            <a:r>
              <a:rPr baseline="-25000" lang="en-US" sz="1800"/>
              <a:t>e</a:t>
            </a:r>
            <a:r>
              <a:rPr lang="en-US" sz="1800"/>
              <a:t> [keV]</a:t>
            </a:r>
            <a:endParaRPr baseline="-25000" sz="1700"/>
          </a:p>
        </p:txBody>
      </p:sp>
      <p:sp>
        <p:nvSpPr>
          <p:cNvPr id="101" name="Shape 101"/>
          <p:cNvSpPr txBox="1"/>
          <p:nvPr/>
        </p:nvSpPr>
        <p:spPr>
          <a:xfrm>
            <a:off x="4177200" y="5693450"/>
            <a:ext cx="51732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Perturbative electron transport studies investigating non-local transport</a:t>
            </a:r>
            <a:r>
              <a:rPr lang="en-US" sz="1800"/>
              <a:t> </a:t>
            </a:r>
            <a:r>
              <a:rPr lang="en-US" sz="1600"/>
              <a:t>(k</a:t>
            </a:r>
            <a:r>
              <a:rPr baseline="-25000" lang="en-US" sz="1600"/>
              <a:t>⊥</a:t>
            </a:r>
            <a:r>
              <a:rPr lang="en-US" sz="1600"/>
              <a:t> ρ</a:t>
            </a:r>
            <a:r>
              <a:rPr baseline="-25000" lang="en-US" sz="1600"/>
              <a:t>s</a:t>
            </a:r>
            <a:r>
              <a:rPr lang="en-US" sz="1600"/>
              <a:t> ~ 4-5)</a:t>
            </a:r>
            <a:endParaRPr sz="1600"/>
          </a:p>
        </p:txBody>
      </p:sp>
      <p:sp>
        <p:nvSpPr>
          <p:cNvPr id="102" name="Shape 102"/>
          <p:cNvSpPr txBox="1"/>
          <p:nvPr/>
        </p:nvSpPr>
        <p:spPr>
          <a:xfrm>
            <a:off x="4648200" y="6258700"/>
            <a:ext cx="37395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300"/>
              <a:t>Y. Ren </a:t>
            </a:r>
            <a:r>
              <a:rPr i="1" lang="en-US" sz="1300"/>
              <a:t>et al.</a:t>
            </a:r>
            <a:r>
              <a:rPr lang="en-US" sz="1300"/>
              <a:t>, </a:t>
            </a:r>
            <a:r>
              <a:rPr i="1" lang="en-US" sz="1300"/>
              <a:t>Phys. Plasma</a:t>
            </a:r>
            <a:r>
              <a:rPr lang="en-US" sz="1300"/>
              <a:t> </a:t>
            </a:r>
            <a:r>
              <a:rPr b="1" lang="en-US" sz="1300"/>
              <a:t>22</a:t>
            </a:r>
            <a:r>
              <a:rPr lang="en-US" sz="1300"/>
              <a:t> (2015) 110701</a:t>
            </a:r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5352250" y="988300"/>
            <a:ext cx="3791700" cy="54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HHFW influences rotation profile </a:t>
            </a:r>
            <a:endParaRPr sz="24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Clamps edge rotation to no-NBI level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HHFW can produce low-torque H-modes</a:t>
            </a:r>
            <a:endParaRPr sz="24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Study e</a:t>
            </a:r>
            <a:r>
              <a:rPr baseline="30000" lang="en-US" sz="2000">
                <a:solidFill>
                  <a:schemeClr val="accent1"/>
                </a:solidFill>
              </a:rPr>
              <a:t>-</a:t>
            </a:r>
            <a:r>
              <a:rPr lang="en-US" sz="2000">
                <a:solidFill>
                  <a:schemeClr val="accent1"/>
                </a:solidFill>
              </a:rPr>
              <a:t>-heated, low-torque discharges for ITER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Useful for L-H transition studies </a:t>
            </a:r>
            <a:endParaRPr sz="2000">
              <a:solidFill>
                <a:schemeClr val="accent1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</a:pPr>
            <a:r>
              <a:rPr lang="en-US" sz="1800">
                <a:solidFill>
                  <a:schemeClr val="accent2"/>
                </a:solidFill>
              </a:rPr>
              <a:t>Important topic ITER</a:t>
            </a:r>
            <a:endParaRPr sz="1800">
              <a:solidFill>
                <a:schemeClr val="accent2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</a:pPr>
            <a:r>
              <a:rPr lang="en-US" sz="1800">
                <a:solidFill>
                  <a:schemeClr val="accent2"/>
                </a:solidFill>
              </a:rPr>
              <a:t>Compare to JET results</a:t>
            </a:r>
            <a:endParaRPr sz="1800">
              <a:solidFill>
                <a:schemeClr val="accent2"/>
              </a:solidFill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Study NTV offset rotation 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Would benefit from x-ray crystal spectrometer (MIT)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109" name="Shape 109"/>
          <p:cNvSpPr txBox="1"/>
          <p:nvPr>
            <p:ph type="title"/>
          </p:nvPr>
        </p:nvSpPr>
        <p:spPr>
          <a:xfrm>
            <a:off x="0" y="0"/>
            <a:ext cx="9144000" cy="960300"/>
          </a:xfrm>
          <a:prstGeom prst="rect">
            <a:avLst/>
          </a:prstGeom>
        </p:spPr>
        <p:txBody>
          <a:bodyPr anchorCtr="1" anchor="ctr" bIns="91425" lIns="91425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HHFW can strongly change rotation profile; </a:t>
            </a:r>
            <a:r>
              <a:rPr lang="en-US" sz="3300"/>
              <a:t>possible tool for transport &amp; stability </a:t>
            </a:r>
            <a:r>
              <a:rPr lang="en-US" sz="3100">
                <a:solidFill>
                  <a:srgbClr val="FF0000"/>
                </a:solidFill>
              </a:rPr>
              <a:t>[T&amp;T- &amp; MS-TSGs]</a:t>
            </a:r>
            <a:endParaRPr sz="3100">
              <a:solidFill>
                <a:srgbClr val="FF0000"/>
              </a:solidFill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7680" l="6310" r="5177" t="18463"/>
          <a:stretch/>
        </p:blipFill>
        <p:spPr>
          <a:xfrm>
            <a:off x="0" y="2438425"/>
            <a:ext cx="5352250" cy="317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Shape 111"/>
          <p:cNvCxnSpPr/>
          <p:nvPr/>
        </p:nvCxnSpPr>
        <p:spPr>
          <a:xfrm flipH="1">
            <a:off x="4877375" y="2371425"/>
            <a:ext cx="872100" cy="112350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2" name="Shape 112"/>
          <p:cNvSpPr txBox="1"/>
          <p:nvPr>
            <p:ph idx="1" type="body"/>
          </p:nvPr>
        </p:nvSpPr>
        <p:spPr>
          <a:xfrm>
            <a:off x="603375" y="1535500"/>
            <a:ext cx="4495800" cy="103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/>
              <a:t>Velocity profile evolution during diagnostic beam blip</a:t>
            </a:r>
            <a:endParaRPr sz="2100" u="sng"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58175" y="5574100"/>
            <a:ext cx="5025300" cy="84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1.1 MW of HHFW, 2 MW beam blip</a:t>
            </a:r>
            <a:endParaRPr sz="2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G. Taylor </a:t>
            </a:r>
            <a:r>
              <a:rPr i="1" lang="en-US" sz="1800"/>
              <a:t>et al.</a:t>
            </a:r>
            <a:r>
              <a:rPr lang="en-US" sz="1800"/>
              <a:t>, </a:t>
            </a:r>
            <a:r>
              <a:rPr i="1" lang="en-US" sz="1800"/>
              <a:t>Phys. Plasma</a:t>
            </a:r>
            <a:r>
              <a:rPr lang="en-US" sz="1800"/>
              <a:t> </a:t>
            </a:r>
            <a:r>
              <a:rPr b="1" lang="en-US" sz="1800"/>
              <a:t>17</a:t>
            </a:r>
            <a:r>
              <a:rPr lang="en-US" sz="1800"/>
              <a:t> (2010) 056114</a:t>
            </a:r>
            <a:endParaRPr sz="2500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76200" y="914400"/>
            <a:ext cx="4823100" cy="4863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HHFW can significantly modify the fast ion phase space</a:t>
            </a:r>
            <a:endParaRPr sz="24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2"/>
                </a:solidFill>
              </a:rPr>
              <a:t>D. Liu </a:t>
            </a:r>
            <a:r>
              <a:rPr i="1" lang="en-US" sz="2000">
                <a:solidFill>
                  <a:schemeClr val="dk2"/>
                </a:solidFill>
              </a:rPr>
              <a:t>et al.</a:t>
            </a:r>
            <a:r>
              <a:rPr lang="en-US" sz="2000">
                <a:solidFill>
                  <a:schemeClr val="dk2"/>
                </a:solidFill>
              </a:rPr>
              <a:t>, </a:t>
            </a:r>
            <a:r>
              <a:rPr i="1" lang="en-US" sz="2000">
                <a:solidFill>
                  <a:schemeClr val="dk2"/>
                </a:solidFill>
              </a:rPr>
              <a:t>Plasma Phys. Control. Fusion</a:t>
            </a:r>
            <a:r>
              <a:rPr lang="en-US" sz="2000">
                <a:solidFill>
                  <a:schemeClr val="dk2"/>
                </a:solidFill>
              </a:rPr>
              <a:t> 52 (2010) 025006</a:t>
            </a:r>
            <a:endParaRPr>
              <a:solidFill>
                <a:schemeClr val="dk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Significant interaction between HHFW and fast-ion driven modes</a:t>
            </a:r>
            <a:endParaRPr sz="24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Possible suppression/excitation of EP/AE modes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ITER </a:t>
            </a:r>
            <a:r>
              <a:rPr lang="en-US" sz="2000"/>
              <a:t>relevant:</a:t>
            </a:r>
            <a:endParaRPr sz="2000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ITER will have (super-Alfvénic) alpha particle &amp; ICRF</a:t>
            </a:r>
            <a:endParaRPr sz="1800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NSTX-U beam injection is super-Alfvénic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20" name="Shape 120"/>
          <p:cNvSpPr txBox="1"/>
          <p:nvPr>
            <p:ph type="title"/>
          </p:nvPr>
        </p:nvSpPr>
        <p:spPr>
          <a:xfrm>
            <a:off x="0" y="0"/>
            <a:ext cx="9467400" cy="960300"/>
          </a:xfrm>
          <a:prstGeom prst="rect">
            <a:avLst/>
          </a:prstGeom>
        </p:spPr>
        <p:txBody>
          <a:bodyPr anchorCtr="1" anchor="ctr" bIns="91425" lIns="91425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HHFW can suppress EP/AE activity  </a:t>
            </a:r>
            <a:r>
              <a:rPr lang="en-US">
                <a:solidFill>
                  <a:srgbClr val="FF0000"/>
                </a:solidFill>
              </a:rPr>
              <a:t>[EP-TSG]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0525" y="1327083"/>
            <a:ext cx="4339676" cy="474139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2663025" y="1478650"/>
            <a:ext cx="73419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2663025" y="1478650"/>
            <a:ext cx="73419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4760525" y="6068475"/>
            <a:ext cx="44043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Fredrickson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Fusion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(2014) 013012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HHFW can potentially bridge the gap between a solenoid-free start-up plasma and NBI</a:t>
            </a:r>
            <a:endParaRPr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Bring cold low-current plasma up to suitable target for NBI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0" y="0"/>
            <a:ext cx="9144000" cy="960300"/>
          </a:xfrm>
          <a:prstGeom prst="rect">
            <a:avLst/>
          </a:prstGeom>
        </p:spPr>
        <p:txBody>
          <a:bodyPr anchorCtr="1" anchor="ctr" bIns="91425" lIns="91425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Heating low-I</a:t>
            </a:r>
            <a:r>
              <a:rPr baseline="-25000" lang="en-US" sz="3300"/>
              <a:t>P</a:t>
            </a:r>
            <a:r>
              <a:rPr lang="en-US" sz="3300"/>
              <a:t> plasmas: applications to solenoid-free ramp-up &amp; high bootstrap fraction </a:t>
            </a:r>
            <a:r>
              <a:rPr lang="en-US" sz="3200">
                <a:solidFill>
                  <a:srgbClr val="FF0000"/>
                </a:solidFill>
              </a:rPr>
              <a:t>[SSR- &amp; ASC-TSGs]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-22275" y="2604350"/>
            <a:ext cx="4184100" cy="3981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NEAR TERM: target low-current (300 KA) Ohmic flattop 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MID/LONG TERM: target actual ramp-up phase  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See following Non-Inductive Start-up and Ramp-Up talk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Shape 133"/>
          <p:cNvGrpSpPr/>
          <p:nvPr/>
        </p:nvGrpSpPr>
        <p:grpSpPr>
          <a:xfrm>
            <a:off x="4023175" y="2567575"/>
            <a:ext cx="5044625" cy="3981224"/>
            <a:chOff x="4023175" y="2567575"/>
            <a:chExt cx="5044625" cy="3981224"/>
          </a:xfrm>
        </p:grpSpPr>
        <p:pic>
          <p:nvPicPr>
            <p:cNvPr id="134" name="Shape 1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23175" y="2567575"/>
              <a:ext cx="5044625" cy="3981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Shape 135"/>
            <p:cNvSpPr/>
            <p:nvPr/>
          </p:nvSpPr>
          <p:spPr>
            <a:xfrm>
              <a:off x="4026750" y="3122325"/>
              <a:ext cx="1835400" cy="341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76200" y="1066800"/>
            <a:ext cx="4712700" cy="54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High-Z impurity accumulation is a major issue for high-Z walls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STs can explore neoclassical vs turbulent effects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NEAR TERM: HHFW can contribute in near term (before high-Z tiles)</a:t>
            </a:r>
            <a:endParaRPr sz="11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LONG TERM: </a:t>
            </a:r>
            <a:r>
              <a:rPr lang="en-US" sz="2400"/>
              <a:t>HHFW may be an operational need if we transition to a high-Z wall</a:t>
            </a:r>
            <a:endParaRPr sz="24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Significant recommendation from PAC-37</a:t>
            </a:r>
            <a:endParaRPr sz="2400"/>
          </a:p>
        </p:txBody>
      </p:sp>
      <p:sp>
        <p:nvSpPr>
          <p:cNvPr id="142" name="Shape 142"/>
          <p:cNvSpPr txBox="1"/>
          <p:nvPr>
            <p:ph type="title"/>
          </p:nvPr>
        </p:nvSpPr>
        <p:spPr>
          <a:xfrm>
            <a:off x="0" y="0"/>
            <a:ext cx="9458100" cy="960300"/>
          </a:xfrm>
          <a:prstGeom prst="rect">
            <a:avLst/>
          </a:prstGeom>
        </p:spPr>
        <p:txBody>
          <a:bodyPr anchorCtr="1" anchor="ctr" bIns="91425" lIns="91425" rIns="91425" wrap="square" tIns="91425">
            <a:noAutofit/>
          </a:bodyPr>
          <a:lstStyle/>
          <a:p>
            <a: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Central RF heating</a:t>
            </a:r>
            <a:r>
              <a:rPr lang="en-US" sz="3500"/>
              <a:t> mitigates high Z impurity accumulation in the plasma core</a:t>
            </a:r>
            <a:r>
              <a:rPr lang="en-US"/>
              <a:t> </a:t>
            </a:r>
            <a:r>
              <a:rPr lang="en-US" sz="2500">
                <a:solidFill>
                  <a:srgbClr val="FF0000"/>
                </a:solidFill>
              </a:rPr>
              <a:t>[ASC- &amp; M&amp;PFCs-TSGs]</a:t>
            </a:r>
            <a:endParaRPr sz="2500">
              <a:solidFill>
                <a:srgbClr val="FF0000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500" y="1812719"/>
            <a:ext cx="4355100" cy="419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5256150" y="6158700"/>
            <a:ext cx="38880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C. </a:t>
            </a:r>
            <a:r>
              <a:rPr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Angioni </a:t>
            </a:r>
            <a:r>
              <a:rPr i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et al</a:t>
            </a:r>
            <a:r>
              <a:rPr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i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Nucl. Fusion</a:t>
            </a:r>
            <a:r>
              <a:rPr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</a:t>
            </a:r>
            <a:r>
              <a:rPr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(2017) 056015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953150" y="1066800"/>
            <a:ext cx="4495800" cy="103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/>
              <a:t>ASDEX-U results showing </a:t>
            </a:r>
            <a:endParaRPr sz="2100" u="sng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/>
              <a:t>reduced W concentration with RF </a:t>
            </a:r>
            <a:endParaRPr sz="1700" u="sn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0" y="990600"/>
            <a:ext cx="8991600" cy="54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Modeling of SOL losses of HHFW power</a:t>
            </a:r>
            <a:endParaRPr sz="26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AORSA simulations including SOL extended to different aspect ratios </a:t>
            </a:r>
            <a:endParaRPr sz="2000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N. Bertelli </a:t>
            </a:r>
            <a:r>
              <a:rPr i="1" lang="en-US" sz="1800"/>
              <a:t>et al</a:t>
            </a:r>
            <a:r>
              <a:rPr lang="en-US" sz="1800"/>
              <a:t>., </a:t>
            </a:r>
            <a:r>
              <a:rPr i="1" lang="en-US" sz="1800"/>
              <a:t>Nucl. Fusion</a:t>
            </a:r>
            <a:r>
              <a:rPr lang="en-US" sz="1800"/>
              <a:t> </a:t>
            </a:r>
            <a:r>
              <a:rPr b="1" lang="en-US" sz="1800"/>
              <a:t>56</a:t>
            </a:r>
            <a:r>
              <a:rPr lang="en-US" sz="1800"/>
              <a:t> (2016) 083004</a:t>
            </a:r>
            <a:endParaRPr sz="18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FW2D incorporates realistic antenna &amp; limiter geometry </a:t>
            </a:r>
            <a:endParaRPr sz="2000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E.-H. Kim </a:t>
            </a:r>
            <a:r>
              <a:rPr i="1" lang="en-US" sz="1800"/>
              <a:t>et al., EPJ Web of Conferences </a:t>
            </a:r>
            <a:r>
              <a:rPr b="1" lang="en-US" sz="1800"/>
              <a:t>157</a:t>
            </a:r>
            <a:r>
              <a:rPr lang="en-US" sz="1800"/>
              <a:t> (2017) 02005</a:t>
            </a:r>
            <a:endParaRPr sz="18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Cylindrical model calculates modes with enhanced fields in edge</a:t>
            </a:r>
            <a:endParaRPr sz="2000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R. J. Perkins </a:t>
            </a:r>
            <a:r>
              <a:rPr i="1" lang="en-US" sz="1800"/>
              <a:t>et al.</a:t>
            </a:r>
            <a:r>
              <a:rPr lang="en-US" sz="1800"/>
              <a:t>, </a:t>
            </a:r>
            <a:r>
              <a:rPr i="1" lang="en-US" sz="1800"/>
              <a:t>Nucl. Fusion</a:t>
            </a:r>
            <a:r>
              <a:rPr lang="en-US" sz="1800"/>
              <a:t> </a:t>
            </a:r>
            <a:r>
              <a:rPr b="1" lang="en-US" sz="1800"/>
              <a:t>57</a:t>
            </a:r>
            <a:r>
              <a:rPr lang="en-US" sz="1800"/>
              <a:t> (2017) 116062</a:t>
            </a:r>
            <a:endParaRPr sz="18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Modeling of HHFW absorption by different ions</a:t>
            </a:r>
            <a:endParaRPr sz="26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Self-consistent TORIC &amp; NUBEAM coupling </a:t>
            </a:r>
            <a:endParaRPr sz="2000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N. Bertelli </a:t>
            </a:r>
            <a:r>
              <a:rPr i="1" lang="en-US" sz="1800"/>
              <a:t>et al.</a:t>
            </a:r>
            <a:r>
              <a:rPr lang="en-US" sz="1800"/>
              <a:t>, Nucl. Fusion </a:t>
            </a:r>
            <a:r>
              <a:rPr b="1" lang="en-US" sz="1800"/>
              <a:t>57</a:t>
            </a:r>
            <a:r>
              <a:rPr lang="en-US" sz="1800"/>
              <a:t> (2017) 056035</a:t>
            </a:r>
            <a:endParaRPr sz="18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Impact of 2nd harmonic H absorption ~1 T</a:t>
            </a:r>
            <a:endParaRPr sz="2000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New heating scenario</a:t>
            </a:r>
            <a:endParaRPr sz="18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Collaborations to study far-field rectification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Experiments at LAPD on RF rectification and vessel-wide current paths  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Analysis of EAST ICRF experiment: far vs near field rectification</a:t>
            </a:r>
            <a:endParaRPr sz="2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52" name="Shape 152"/>
          <p:cNvSpPr txBox="1"/>
          <p:nvPr>
            <p:ph type="title"/>
          </p:nvPr>
        </p:nvSpPr>
        <p:spPr>
          <a:xfrm>
            <a:off x="0" y="0"/>
            <a:ext cx="9144000" cy="960300"/>
          </a:xfrm>
          <a:prstGeom prst="rect">
            <a:avLst/>
          </a:prstGeom>
        </p:spPr>
        <p:txBody>
          <a:bodyPr anchorCtr="1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Charge Question 1: Research in 2016-17 in support of improved HHFW operation 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STX Upgra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