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8" r:id="rId2"/>
    <p:sldId id="270" r:id="rId3"/>
    <p:sldId id="278" r:id="rId4"/>
    <p:sldId id="277" r:id="rId5"/>
    <p:sldId id="276" r:id="rId6"/>
    <p:sldId id="292" r:id="rId7"/>
    <p:sldId id="295" r:id="rId8"/>
    <p:sldId id="273" r:id="rId9"/>
    <p:sldId id="272" r:id="rId10"/>
    <p:sldId id="279" r:id="rId11"/>
    <p:sldId id="281" r:id="rId12"/>
    <p:sldId id="280" r:id="rId13"/>
    <p:sldId id="284" r:id="rId14"/>
    <p:sldId id="282" r:id="rId15"/>
    <p:sldId id="283" r:id="rId16"/>
    <p:sldId id="290" r:id="rId17"/>
    <p:sldId id="294" r:id="rId1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1"/>
    <p:restoredTop sz="94157" autoAdjust="0"/>
  </p:normalViewPr>
  <p:slideViewPr>
    <p:cSldViewPr showGuides="1">
      <p:cViewPr varScale="1">
        <p:scale>
          <a:sx n="153" d="100"/>
          <a:sy n="153" d="100"/>
        </p:scale>
        <p:origin x="-224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388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C68E72-7118-4BB6-BC0C-A067E02A39FA}" type="datetimeFigureOut">
              <a:rPr lang="en-US"/>
              <a:pPr>
                <a:defRPr/>
              </a:pPr>
              <a:t>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BF9A66-EF9C-4423-829B-6D9627B9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CBF51-4AB4-460D-93D3-226BBE47090E}" type="datetimeFigureOut">
              <a:rPr lang="en-US"/>
              <a:pPr>
                <a:defRPr/>
              </a:pPr>
              <a:t>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6400B2-87AA-4DB1-B67D-2C60F639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6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0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63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716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2628900"/>
            <a:ext cx="8077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6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1029" name="Group 4"/>
          <p:cNvGrpSpPr>
            <a:grpSpLocks/>
          </p:cNvGrpSpPr>
          <p:nvPr userDrawn="1"/>
        </p:nvGrpSpPr>
        <p:grpSpPr bwMode="auto">
          <a:xfrm>
            <a:off x="0" y="4916488"/>
            <a:ext cx="9144000" cy="227012"/>
            <a:chOff x="0" y="4324350"/>
            <a:chExt cx="9144000" cy="227176"/>
          </a:xfrm>
        </p:grpSpPr>
        <p:pic>
          <p:nvPicPr>
            <p:cNvPr id="1032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8458200" y="4933950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B68F388F-2EF6-4AC8-9EE8-B087E0ED7117}" type="slidenum">
              <a:rPr lang="en-US" altLang="en-US" sz="9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900" b="1" smtClean="0">
              <a:solidFill>
                <a:srgbClr val="336699"/>
              </a:solidFill>
            </a:endParaRPr>
          </a:p>
        </p:txBody>
      </p:sp>
      <p:sp>
        <p:nvSpPr>
          <p:cNvPr id="1031" name="TextBox 12"/>
          <p:cNvSpPr txBox="1">
            <a:spLocks noChangeArrowheads="1"/>
          </p:cNvSpPr>
          <p:nvPr userDrawn="1"/>
        </p:nvSpPr>
        <p:spPr bwMode="auto">
          <a:xfrm>
            <a:off x="914400" y="4933950"/>
            <a:ext cx="731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900" b="1" dirty="0" smtClean="0">
                <a:solidFill>
                  <a:srgbClr val="336699"/>
                </a:solidFill>
              </a:rPr>
              <a:t>PAC39, SFPS/Ramp-Up, Raman, 9Jan2018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2" r:id="rId3"/>
    <p:sldLayoutId id="2147483703" r:id="rId4"/>
    <p:sldLayoutId id="2147483704" r:id="rId5"/>
    <p:sldLayoutId id="2147483705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533400" y="1504950"/>
            <a:ext cx="8077200" cy="800100"/>
          </a:xfrm>
        </p:spPr>
        <p:txBody>
          <a:bodyPr/>
          <a:lstStyle/>
          <a:p>
            <a:pPr lvl="0" indent="-177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000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Raman, </a:t>
            </a:r>
            <a:r>
              <a:rPr lang="en-US" sz="2000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Mueller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Ono, </a:t>
            </a:r>
            <a:r>
              <a:rPr lang="en-US" sz="2000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F. </a:t>
            </a:r>
            <a:r>
              <a:rPr lang="en-US" sz="2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F. Ebrahimi</a:t>
            </a:r>
          </a:p>
          <a:p>
            <a:pPr lvl="0" indent="-177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University of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ashington</a:t>
            </a:r>
          </a:p>
          <a:p>
            <a:pPr lvl="0" indent="-177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Princeton Plasma Physics Laboratory</a:t>
            </a:r>
            <a:endParaRPr lang="en-US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52400" y="666750"/>
            <a:ext cx="8839200" cy="85725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Solenoid-Free Plasma Start-Up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&amp;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Ramp-Up</a:t>
            </a:r>
            <a:endParaRPr lang="en-US" altLang="en-US" sz="24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2724150"/>
            <a:ext cx="8077200" cy="914400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NSTX-U PAC-39</a:t>
            </a:r>
            <a:endParaRPr lang="en-US" dirty="0"/>
          </a:p>
          <a:p>
            <a:pPr>
              <a:lnSpc>
                <a:spcPct val="85000"/>
              </a:lnSpc>
              <a:defRPr/>
            </a:pPr>
            <a:r>
              <a:rPr lang="en-US" dirty="0" smtClean="0"/>
              <a:t>Princeton Plasma Physics Laboratory</a:t>
            </a:r>
            <a:endParaRPr lang="en-US" dirty="0"/>
          </a:p>
          <a:p>
            <a:pPr>
              <a:lnSpc>
                <a:spcPct val="85000"/>
              </a:lnSpc>
              <a:defRPr/>
            </a:pPr>
            <a:r>
              <a:rPr lang="en-US" dirty="0" smtClean="0"/>
              <a:t>January 9-10, 2018</a:t>
            </a:r>
            <a:endParaRPr lang="en-US" dirty="0"/>
          </a:p>
        </p:txBody>
      </p:sp>
      <p:pic>
        <p:nvPicPr>
          <p:cNvPr id="4101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152900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QUEST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(in Japan) is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Developing Reactor-Relevant CHI Configuration &amp;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Will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est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ECH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Heating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of a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Transient CHI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Plasma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 descr="PF Coils on Qu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19150"/>
            <a:ext cx="2209800" cy="39940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371600" y="1504950"/>
            <a:ext cx="3810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0" y="1047750"/>
            <a:ext cx="8575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Injector </a:t>
            </a:r>
          </a:p>
          <a:p>
            <a:r>
              <a:rPr lang="en-US" sz="1600" dirty="0" smtClean="0"/>
              <a:t>Flux</a:t>
            </a:r>
            <a:endParaRPr lang="en-US" sz="1600" dirty="0"/>
          </a:p>
        </p:txBody>
      </p:sp>
      <p:pic>
        <p:nvPicPr>
          <p:cNvPr id="10" name="Picture 9" descr="Gas injection and current fe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95350"/>
            <a:ext cx="3962400" cy="3993754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81350"/>
            <a:ext cx="217637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19150"/>
            <a:ext cx="2142181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urrent feedthrough ro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14750"/>
            <a:ext cx="1752600" cy="1174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8200" y="3409950"/>
            <a:ext cx="1491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Current injection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572000" y="3257550"/>
            <a:ext cx="19050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"/>
          <p:cNvSpPr txBox="1">
            <a:spLocks/>
          </p:cNvSpPr>
          <p:nvPr/>
        </p:nvSpPr>
        <p:spPr bwMode="auto">
          <a:xfrm>
            <a:off x="6140115" y="819150"/>
            <a:ext cx="30380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420624">
              <a:lnSpc>
                <a:spcPct val="130000"/>
              </a:lnSpc>
            </a:pPr>
            <a:r>
              <a:rPr lang="en-US" sz="5600" dirty="0" smtClean="0"/>
              <a:t>In reactor concept insulator can be shielded from neutrons</a:t>
            </a:r>
          </a:p>
          <a:p>
            <a:pPr marL="411480" indent="-420624">
              <a:lnSpc>
                <a:spcPct val="130000"/>
              </a:lnSpc>
            </a:pPr>
            <a:r>
              <a:rPr lang="en-US" sz="5600" dirty="0" smtClean="0"/>
              <a:t>Insulator not part of vacuum </a:t>
            </a:r>
            <a:r>
              <a:rPr lang="en-US" sz="5600" smtClean="0"/>
              <a:t>boundary as on </a:t>
            </a:r>
            <a:r>
              <a:rPr lang="en-US" sz="5600" dirty="0" smtClean="0"/>
              <a:t>NSTX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5600" dirty="0" smtClean="0"/>
              <a:t>Needs experimental test / verification</a:t>
            </a:r>
          </a:p>
          <a:p>
            <a:pPr marL="411480" indent="-420624">
              <a:lnSpc>
                <a:spcPct val="130000"/>
              </a:lnSpc>
            </a:pPr>
            <a:r>
              <a:rPr lang="en-US" sz="5600" dirty="0" smtClean="0"/>
              <a:t>CHI system on QUEST is similar in concept to the one planned for NSTX-U</a:t>
            </a:r>
          </a:p>
          <a:p>
            <a:pPr marL="228600" lvl="1" indent="0">
              <a:buNone/>
            </a:pPr>
            <a:endParaRPr lang="en-US" dirty="0" smtClean="0"/>
          </a:p>
          <a:p>
            <a:pPr marL="381000" lvl="1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334000" y="2952750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CHI Insulator </a:t>
            </a:r>
            <a:endParaRPr lang="en-US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962400" y="386715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77000" y="4342171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QUEST CHI is a NSTX-U CHI Team Led Effort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038600" y="2800350"/>
            <a:ext cx="152400" cy="381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90600" y="3486150"/>
            <a:ext cx="304800" cy="381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43200" y="24193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Initial injector current direction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295400" y="2800350"/>
            <a:ext cx="14478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40" idx="2"/>
          </p:cNvCxnSpPr>
          <p:nvPr/>
        </p:nvCxnSpPr>
        <p:spPr>
          <a:xfrm flipH="1" flipV="1">
            <a:off x="1028700" y="2989481"/>
            <a:ext cx="114300" cy="420469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3400" y="234315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Plasma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9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Transient CHI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Discharges Successfully Established 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n QUEST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 descr="ppc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19150"/>
            <a:ext cx="6629400" cy="367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4476750"/>
            <a:ext cx="404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ECH heating to be tested during 2018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Solenoid-Free Start-Up / Ramp-Up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NSTX-U Plans Utilize Multiple Facilities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0" y="846264"/>
            <a:ext cx="9144000" cy="401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30000"/>
              </a:lnSpc>
            </a:pPr>
            <a:r>
              <a:rPr lang="en-US" sz="1600" dirty="0" smtClean="0"/>
              <a:t>NSTX-U Ramp-Up studies will continue using inductively generated targets with HHFW &amp; NBI, as in original plan.</a:t>
            </a:r>
          </a:p>
          <a:p>
            <a:pPr marL="457200" indent="-457200">
              <a:lnSpc>
                <a:spcPct val="130000"/>
              </a:lnSpc>
            </a:pPr>
            <a:r>
              <a:rPr lang="en-US" sz="1600" dirty="0" smtClean="0"/>
              <a:t>NSTX-U solenoid-free start-up activities will be conducted in other ST facilities in the near term:</a:t>
            </a:r>
          </a:p>
          <a:p>
            <a:pPr lvl="2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Supporting CHI work being conducted on QUEST in Japan</a:t>
            </a:r>
          </a:p>
          <a:p>
            <a:pPr lvl="2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Supporting ECH / EBW start-up studies being conducted on QUEST</a:t>
            </a:r>
          </a:p>
          <a:p>
            <a:pPr lvl="2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Pegasus is </a:t>
            </a:r>
            <a:r>
              <a:rPr lang="en-US" sz="1600" smtClean="0"/>
              <a:t>studying LHI</a:t>
            </a:r>
            <a:endParaRPr lang="en-US" sz="1600" dirty="0" smtClean="0"/>
          </a:p>
          <a:p>
            <a:pPr marL="457200" indent="-457200">
              <a:lnSpc>
                <a:spcPct val="130000"/>
              </a:lnSpc>
            </a:pPr>
            <a:r>
              <a:rPr lang="en-US" sz="1600" dirty="0" smtClean="0"/>
              <a:t>Preparation toward NSTX-U CDRs:</a:t>
            </a:r>
          </a:p>
          <a:p>
            <a:pPr lvl="2" indent="-457200">
              <a:lnSpc>
                <a:spcPct val="130000"/>
              </a:lnSpc>
            </a:pPr>
            <a:r>
              <a:rPr lang="en-US" sz="1600" dirty="0" smtClean="0"/>
              <a:t>NSTX-U ~ 1.5 MW, 28 GHz </a:t>
            </a:r>
            <a:r>
              <a:rPr lang="en-US" sz="1600" dirty="0" err="1" smtClean="0"/>
              <a:t>gyrotron</a:t>
            </a:r>
            <a:r>
              <a:rPr lang="en-US" sz="1600" dirty="0" smtClean="0"/>
              <a:t> CDR completed</a:t>
            </a:r>
          </a:p>
          <a:p>
            <a:pPr lvl="2" indent="-457200">
              <a:lnSpc>
                <a:spcPct val="130000"/>
              </a:lnSpc>
            </a:pPr>
            <a:r>
              <a:rPr lang="en-US" sz="1600" dirty="0" smtClean="0"/>
              <a:t>NSTX-U reactor-relevant CHI CDR to be ready in ~ 3 years via QUEST and other experiments/modeling</a:t>
            </a:r>
          </a:p>
        </p:txBody>
      </p:sp>
    </p:spTree>
    <p:extLst>
      <p:ext uri="{BB962C8B-B14F-4D97-AF65-F5344CB8AC3E}">
        <p14:creationId xmlns:p14="http://schemas.microsoft.com/office/powerpoint/2010/main" val="1428808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5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Transient CHI Start-Up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895350"/>
            <a:ext cx="3344863" cy="37766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71550"/>
            <a:ext cx="1343660" cy="359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81" y="1581150"/>
            <a:ext cx="2088399" cy="22860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7" name="Picture 6" descr="Screen Shot 2018-01-05 at 3.31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42950"/>
            <a:ext cx="2786639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CHI start-up to ~0.4MA is projected for NSTX-U, 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and is projected to scale favorably to next-step STs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42950"/>
            <a:ext cx="3505200" cy="413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38800" y="3790950"/>
            <a:ext cx="3505200" cy="4572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"/>
          <p:cNvSpPr txBox="1">
            <a:spLocks/>
          </p:cNvSpPr>
          <p:nvPr/>
        </p:nvSpPr>
        <p:spPr bwMode="auto">
          <a:xfrm>
            <a:off x="381000" y="3409950"/>
            <a:ext cx="4953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420624">
              <a:lnSpc>
                <a:spcPct val="130000"/>
              </a:lnSpc>
            </a:pPr>
            <a:r>
              <a:rPr lang="en-US" sz="6200" dirty="0" smtClean="0"/>
              <a:t>Conceptual concept for “QUEST– like” CHI electrode in NSTX-U upper divertor</a:t>
            </a:r>
          </a:p>
          <a:p>
            <a:pPr marL="411480" indent="-420624">
              <a:lnSpc>
                <a:spcPct val="130000"/>
              </a:lnSpc>
            </a:pPr>
            <a:r>
              <a:rPr lang="en-US" sz="6200" dirty="0" smtClean="0"/>
              <a:t>Utilizes full injector flux capability in NSTX-U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5600" dirty="0" err="1" smtClean="0"/>
              <a:t>I</a:t>
            </a:r>
            <a:r>
              <a:rPr lang="en-US" sz="5600" baseline="-25000" dirty="0" err="1" smtClean="0"/>
              <a:t>p</a:t>
            </a:r>
            <a:r>
              <a:rPr lang="en-US" sz="5600" dirty="0"/>
              <a:t> </a:t>
            </a:r>
            <a:r>
              <a:rPr lang="en-US" sz="5600" dirty="0" smtClean="0"/>
              <a:t>&gt; 400 kA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5600" dirty="0" smtClean="0"/>
              <a:t>1MA Start-up potential</a:t>
            </a:r>
          </a:p>
          <a:p>
            <a:pPr lvl="1"/>
            <a:endParaRPr lang="en-US" dirty="0" smtClean="0"/>
          </a:p>
          <a:p>
            <a:pPr marL="381000" lvl="1" indent="0">
              <a:buFont typeface="Arial" charset="0"/>
              <a:buNone/>
            </a:pPr>
            <a:endParaRPr lang="en-US" dirty="0" smtClean="0"/>
          </a:p>
        </p:txBody>
      </p:sp>
      <p:pic>
        <p:nvPicPr>
          <p:cNvPr id="15" name="Picture 14" descr="CHI-electro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19150"/>
            <a:ext cx="3733800" cy="26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75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QUEST ECH current start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-up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generates forward fast electrons</a:t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NSTX-U plans to install x-ray camera to elucidate ECCD physics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819151"/>
            <a:ext cx="3657600" cy="2829388"/>
          </a:xfrm>
          <a:prstGeom prst="rect">
            <a:avLst/>
          </a:prstGeom>
        </p:spPr>
      </p:pic>
      <p:grpSp>
        <p:nvGrpSpPr>
          <p:cNvPr id="8" name="図形グループ 12"/>
          <p:cNvGrpSpPr/>
          <p:nvPr/>
        </p:nvGrpSpPr>
        <p:grpSpPr>
          <a:xfrm>
            <a:off x="-12970" y="742949"/>
            <a:ext cx="4449615" cy="3055667"/>
            <a:chOff x="313934" y="1510427"/>
            <a:chExt cx="4806363" cy="4062345"/>
          </a:xfrm>
        </p:grpSpPr>
        <p:grpSp>
          <p:nvGrpSpPr>
            <p:cNvPr id="9" name="グループ化 10"/>
            <p:cNvGrpSpPr/>
            <p:nvPr/>
          </p:nvGrpSpPr>
          <p:grpSpPr>
            <a:xfrm>
              <a:off x="313934" y="1510427"/>
              <a:ext cx="4806363" cy="3827551"/>
              <a:chOff x="677182" y="-1071760"/>
              <a:chExt cx="10462307" cy="8228835"/>
            </a:xfrm>
          </p:grpSpPr>
          <p:grpSp>
            <p:nvGrpSpPr>
              <p:cNvPr id="23" name="グループ化 12"/>
              <p:cNvGrpSpPr/>
              <p:nvPr/>
            </p:nvGrpSpPr>
            <p:grpSpPr>
              <a:xfrm>
                <a:off x="677182" y="984787"/>
                <a:ext cx="8971644" cy="5962146"/>
                <a:chOff x="677182" y="984787"/>
                <a:chExt cx="8971644" cy="5962146"/>
              </a:xfrm>
            </p:grpSpPr>
            <p:sp>
              <p:nvSpPr>
                <p:cNvPr id="27" name="楕円 748"/>
                <p:cNvSpPr/>
                <p:nvPr/>
              </p:nvSpPr>
              <p:spPr>
                <a:xfrm>
                  <a:off x="3419130" y="1485271"/>
                  <a:ext cx="4034625" cy="3879802"/>
                </a:xfrm>
                <a:prstGeom prst="ellipse">
                  <a:avLst/>
                </a:prstGeom>
                <a:solidFill>
                  <a:srgbClr val="FF0000">
                    <a:alpha val="1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grpSp>
              <p:nvGrpSpPr>
                <p:cNvPr id="28" name="グループ化 20"/>
                <p:cNvGrpSpPr/>
                <p:nvPr/>
              </p:nvGrpSpPr>
              <p:grpSpPr>
                <a:xfrm>
                  <a:off x="3149493" y="1233566"/>
                  <a:ext cx="4595005" cy="4366827"/>
                  <a:chOff x="3075533" y="1226703"/>
                  <a:chExt cx="4595005" cy="4366827"/>
                </a:xfrm>
              </p:grpSpPr>
              <p:sp>
                <p:nvSpPr>
                  <p:cNvPr id="34" name="楕円 756"/>
                  <p:cNvSpPr/>
                  <p:nvPr/>
                </p:nvSpPr>
                <p:spPr>
                  <a:xfrm>
                    <a:off x="4753296" y="2838796"/>
                    <a:ext cx="1239479" cy="1169894"/>
                  </a:xfrm>
                  <a:prstGeom prst="ellipse">
                    <a:avLst/>
                  </a:prstGeom>
                  <a:noFill/>
                  <a:ln w="38100">
                    <a:solidFill>
                      <a:srgbClr val="E52B2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" name="楕円 757"/>
                  <p:cNvSpPr/>
                  <p:nvPr/>
                </p:nvSpPr>
                <p:spPr>
                  <a:xfrm>
                    <a:off x="3075533" y="1226703"/>
                    <a:ext cx="4595005" cy="4366827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6" name="直線コネクタ 54"/>
                  <p:cNvCxnSpPr/>
                  <p:nvPr/>
                </p:nvCxnSpPr>
                <p:spPr>
                  <a:xfrm flipH="1" flipV="1">
                    <a:off x="6613040" y="5265194"/>
                    <a:ext cx="403521" cy="175895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55"/>
                  <p:cNvCxnSpPr/>
                  <p:nvPr/>
                </p:nvCxnSpPr>
                <p:spPr>
                  <a:xfrm flipV="1">
                    <a:off x="7037013" y="4936263"/>
                    <a:ext cx="236724" cy="504825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56"/>
                  <p:cNvCxnSpPr/>
                  <p:nvPr/>
                </p:nvCxnSpPr>
                <p:spPr>
                  <a:xfrm>
                    <a:off x="7090380" y="4841012"/>
                    <a:ext cx="183357" cy="9525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57"/>
                  <p:cNvCxnSpPr/>
                  <p:nvPr/>
                </p:nvCxnSpPr>
                <p:spPr>
                  <a:xfrm flipV="1">
                    <a:off x="7057466" y="4888637"/>
                    <a:ext cx="297234" cy="64294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58"/>
                  <p:cNvCxnSpPr/>
                  <p:nvPr/>
                </p:nvCxnSpPr>
                <p:spPr>
                  <a:xfrm>
                    <a:off x="6973280" y="5481012"/>
                    <a:ext cx="84186" cy="3319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59"/>
                  <p:cNvCxnSpPr/>
                  <p:nvPr/>
                </p:nvCxnSpPr>
                <p:spPr>
                  <a:xfrm>
                    <a:off x="7264557" y="4862514"/>
                    <a:ext cx="84186" cy="3319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楕円 766"/>
                  <p:cNvSpPr/>
                  <p:nvPr/>
                </p:nvSpPr>
                <p:spPr>
                  <a:xfrm>
                    <a:off x="7250598" y="4871493"/>
                    <a:ext cx="45719" cy="4571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3" name="楕円 767"/>
                  <p:cNvSpPr/>
                  <p:nvPr/>
                </p:nvSpPr>
                <p:spPr>
                  <a:xfrm>
                    <a:off x="6972638" y="5441088"/>
                    <a:ext cx="45719" cy="4571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9" name="グループ化 21"/>
                <p:cNvGrpSpPr/>
                <p:nvPr/>
              </p:nvGrpSpPr>
              <p:grpSpPr>
                <a:xfrm>
                  <a:off x="677182" y="984787"/>
                  <a:ext cx="8971644" cy="5962146"/>
                  <a:chOff x="677182" y="1015740"/>
                  <a:chExt cx="8971644" cy="5962146"/>
                </a:xfrm>
              </p:grpSpPr>
              <p:cxnSp>
                <p:nvCxnSpPr>
                  <p:cNvPr id="30" name="直線コネクタ 48"/>
                  <p:cNvCxnSpPr/>
                  <p:nvPr/>
                </p:nvCxnSpPr>
                <p:spPr>
                  <a:xfrm flipH="1" flipV="1">
                    <a:off x="677182" y="1074653"/>
                    <a:ext cx="8971644" cy="5903233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49"/>
                  <p:cNvCxnSpPr/>
                  <p:nvPr/>
                </p:nvCxnSpPr>
                <p:spPr>
                  <a:xfrm flipH="1" flipV="1">
                    <a:off x="754380" y="1326353"/>
                    <a:ext cx="7741920" cy="4892676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コネクタ 50"/>
                  <p:cNvCxnSpPr/>
                  <p:nvPr/>
                </p:nvCxnSpPr>
                <p:spPr>
                  <a:xfrm flipH="1" flipV="1">
                    <a:off x="989338" y="1015740"/>
                    <a:ext cx="7506964" cy="5203290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正方形/長方形 51"/>
                  <p:cNvSpPr/>
                  <p:nvPr/>
                </p:nvSpPr>
                <p:spPr>
                  <a:xfrm rot="2040739">
                    <a:off x="7608707" y="5741087"/>
                    <a:ext cx="1000125" cy="440532"/>
                  </a:xfrm>
                  <a:prstGeom prst="rect">
                    <a:avLst/>
                  </a:prstGeom>
                  <a:noFill/>
                  <a:ln w="381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24" name="テキスト ボックス 23"/>
              <p:cNvSpPr txBox="1"/>
              <p:nvPr/>
            </p:nvSpPr>
            <p:spPr>
              <a:xfrm>
                <a:off x="1135518" y="5480799"/>
                <a:ext cx="2915240" cy="1676276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QUEST</a:t>
                </a:r>
              </a:p>
              <a:p>
                <a:r>
                  <a:rPr lang="en-US" altLang="ja-JP" sz="1600" dirty="0" smtClean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TOP VIEW</a:t>
                </a:r>
                <a:endParaRPr kumimoji="1" lang="ja-JP" altLang="en-US" sz="1600" dirty="0">
                  <a:solidFill>
                    <a:schemeClr val="tx2"/>
                  </a:solidFill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3025413" y="-1071760"/>
                <a:ext cx="4699463" cy="26467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28GHzRF 2</a:t>
                </a:r>
                <a:r>
                  <a:rPr lang="en-US" altLang="ja-JP" baseline="30000" dirty="0" smtClean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nd</a:t>
                </a:r>
                <a:endParaRPr lang="en-US" altLang="ja-JP" dirty="0" smtClean="0">
                  <a:solidFill>
                    <a:srgbClr val="E52B27"/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ja-JP" dirty="0" smtClean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Resonance layer </a:t>
                </a:r>
              </a:p>
              <a:p>
                <a:r>
                  <a:rPr kumimoji="1" lang="en-US" altLang="ja-JP" dirty="0" smtClean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ja-JP" i="1" dirty="0" smtClean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R</a:t>
                </a:r>
                <a:r>
                  <a:rPr kumimoji="1" lang="en-US" altLang="ja-JP" dirty="0" smtClean="0">
                    <a:solidFill>
                      <a:srgbClr val="E52B27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 ≈ 320 mm)</a:t>
                </a:r>
                <a:endParaRPr kumimoji="1" lang="ja-JP" altLang="en-US" dirty="0">
                  <a:solidFill>
                    <a:srgbClr val="E52B27"/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8722256" y="5436379"/>
                <a:ext cx="2417233" cy="1676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Detector (</a:t>
                </a:r>
                <a:r>
                  <a:rPr lang="en-US" altLang="ja-JP" sz="1600" dirty="0" err="1" smtClean="0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CdTe</a:t>
                </a:r>
                <a:r>
                  <a:rPr lang="en-US" altLang="ja-JP" sz="1600" dirty="0" smtClean="0">
                    <a:solidFill>
                      <a:schemeClr val="bg2">
                        <a:lumMod val="50000"/>
                      </a:schemeClr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1600" dirty="0">
                  <a:solidFill>
                    <a:schemeClr val="bg2">
                      <a:lumMod val="50000"/>
                    </a:schemeClr>
                  </a:solidFill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円/楕円 63"/>
            <p:cNvSpPr/>
            <p:nvPr/>
          </p:nvSpPr>
          <p:spPr>
            <a:xfrm>
              <a:off x="2327668" y="3444022"/>
              <a:ext cx="339990" cy="3206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Sans" panose="020B0602030504020204" pitchFamily="34" charset="0"/>
              </a:endParaRPr>
            </a:p>
          </p:txBody>
        </p:sp>
        <p:cxnSp>
          <p:nvCxnSpPr>
            <p:cNvPr id="12" name="直線コネクタ 64"/>
            <p:cNvCxnSpPr/>
            <p:nvPr/>
          </p:nvCxnSpPr>
          <p:spPr>
            <a:xfrm>
              <a:off x="2077989" y="2620317"/>
              <a:ext cx="424403" cy="722996"/>
            </a:xfrm>
            <a:prstGeom prst="line">
              <a:avLst/>
            </a:prstGeom>
            <a:ln>
              <a:solidFill>
                <a:srgbClr val="E52B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円弧 65"/>
            <p:cNvSpPr/>
            <p:nvPr/>
          </p:nvSpPr>
          <p:spPr>
            <a:xfrm>
              <a:off x="1971819" y="3028683"/>
              <a:ext cx="1051336" cy="991436"/>
            </a:xfrm>
            <a:prstGeom prst="arc">
              <a:avLst/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テキスト ボックス 67"/>
            <p:cNvSpPr txBox="1"/>
            <p:nvPr/>
          </p:nvSpPr>
          <p:spPr>
            <a:xfrm>
              <a:off x="2575262" y="3070882"/>
              <a:ext cx="4091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en-US" baseline="-250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lang="en-US" baseline="-25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円弧 43"/>
            <p:cNvSpPr/>
            <p:nvPr/>
          </p:nvSpPr>
          <p:spPr>
            <a:xfrm rot="2714809" flipH="1" flipV="1">
              <a:off x="1961327" y="3099352"/>
              <a:ext cx="991436" cy="1051336"/>
            </a:xfrm>
            <a:prstGeom prst="arc">
              <a:avLst/>
            </a:prstGeom>
            <a:ln w="57150">
              <a:solidFill>
                <a:srgbClr val="FF93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"/>
            <p:cNvSpPr txBox="1"/>
            <p:nvPr/>
          </p:nvSpPr>
          <p:spPr>
            <a:xfrm>
              <a:off x="2055414" y="3811817"/>
              <a:ext cx="58712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9300"/>
                  </a:solidFill>
                  <a:latin typeface="Lucida Sans" charset="0"/>
                  <a:ea typeface="Lucida Sans" charset="0"/>
                  <a:cs typeface="Lucida Sans" charset="0"/>
                </a:rPr>
                <a:t>e</a:t>
              </a:r>
              <a:r>
                <a:rPr lang="en-US" sz="3600" baseline="30000" dirty="0" smtClean="0">
                  <a:solidFill>
                    <a:srgbClr val="FF9300"/>
                  </a:solidFill>
                  <a:latin typeface="Lucida Sans" charset="0"/>
                  <a:ea typeface="Lucida Sans" charset="0"/>
                  <a:cs typeface="Lucida Sans" charset="0"/>
                </a:rPr>
                <a:t>-</a:t>
              </a:r>
              <a:endParaRPr lang="en-US" sz="2400" baseline="30000" dirty="0">
                <a:solidFill>
                  <a:srgbClr val="FF9300"/>
                </a:solidFill>
                <a:latin typeface="Lucida Sans" charset="0"/>
                <a:ea typeface="Lucida Sans" charset="0"/>
                <a:cs typeface="Lucida Sans" charset="0"/>
              </a:endParaRPr>
            </a:p>
          </p:txBody>
        </p:sp>
        <p:sp>
          <p:nvSpPr>
            <p:cNvPr id="19" name="正方形/長方形 4"/>
            <p:cNvSpPr/>
            <p:nvPr/>
          </p:nvSpPr>
          <p:spPr>
            <a:xfrm>
              <a:off x="3023154" y="4252142"/>
              <a:ext cx="2030268" cy="1119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テキスト ボックス 5"/>
            <p:cNvSpPr txBox="1"/>
            <p:nvPr/>
          </p:nvSpPr>
          <p:spPr>
            <a:xfrm>
              <a:off x="3048673" y="4241097"/>
              <a:ext cx="769424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FWD</a:t>
              </a:r>
              <a:endParaRPr kumimoji="1" lang="ja-JP" altLang="en-US" dirty="0"/>
            </a:p>
            <a:p>
              <a:endParaRPr kumimoji="1" lang="ja-JP" altLang="en-US" dirty="0"/>
            </a:p>
          </p:txBody>
        </p:sp>
        <p:cxnSp>
          <p:nvCxnSpPr>
            <p:cNvPr id="21" name="直線コネクタ 7"/>
            <p:cNvCxnSpPr/>
            <p:nvPr/>
          </p:nvCxnSpPr>
          <p:spPr>
            <a:xfrm flipV="1">
              <a:off x="2384640" y="2620317"/>
              <a:ext cx="855391" cy="2104083"/>
            </a:xfrm>
            <a:prstGeom prst="line">
              <a:avLst/>
            </a:prstGeom>
            <a:ln w="25400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71"/>
            <p:cNvSpPr txBox="1"/>
            <p:nvPr/>
          </p:nvSpPr>
          <p:spPr>
            <a:xfrm>
              <a:off x="2267944" y="4710997"/>
              <a:ext cx="783467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BWD</a:t>
              </a:r>
              <a:endParaRPr kumimoji="1" lang="ja-JP" altLang="en-US" dirty="0"/>
            </a:p>
            <a:p>
              <a:endParaRPr kumimoji="1" lang="ja-JP" alt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" y="3714750"/>
            <a:ext cx="8915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548640">
              <a:spcAft>
                <a:spcPts val="600"/>
              </a:spcAft>
            </a:pPr>
            <a:r>
              <a:rPr lang="en-US" sz="1600" dirty="0" smtClean="0"/>
              <a:t>•  NSTX-U multi-energy soft x-ray camera to be used to measure the QUEST ECH induced high energy electrons with high spatial and time resolutions.</a:t>
            </a:r>
          </a:p>
          <a:p>
            <a:pPr marL="182880" indent="-548640">
              <a:spcAft>
                <a:spcPts val="600"/>
              </a:spcAft>
            </a:pPr>
            <a:r>
              <a:rPr lang="en-US" sz="1600" dirty="0" smtClean="0"/>
              <a:t>•  Developing a new synthetic diagnostic tool for multi-energy soft x-ray camera with UT.  </a:t>
            </a:r>
          </a:p>
          <a:p>
            <a:pPr marL="182880" indent="-548640">
              <a:spcAft>
                <a:spcPts val="600"/>
              </a:spcAft>
            </a:pPr>
            <a:r>
              <a:rPr lang="en-US" sz="1600" dirty="0" smtClean="0"/>
              <a:t>•  On-going modeling with GENRAY </a:t>
            </a:r>
            <a:r>
              <a:rPr lang="en-US" sz="1600" smtClean="0"/>
              <a:t>and </a:t>
            </a:r>
            <a:r>
              <a:rPr lang="en-US" sz="1600" smtClean="0"/>
              <a:t>CQL</a:t>
            </a:r>
            <a:r>
              <a:rPr lang="en-US" sz="1600" smtClean="0"/>
              <a:t>3D </a:t>
            </a:r>
            <a:r>
              <a:rPr lang="en-US" sz="1600" dirty="0" smtClean="0"/>
              <a:t>for ECH fast electron generations.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1648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QUEST New ECH Beam Steering, Focusing and Polarization Capability Enabled High Current Access and Physics Study 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4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5350"/>
            <a:ext cx="3754124" cy="23618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334000" y="666750"/>
            <a:ext cx="3160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Quasi</a:t>
            </a:r>
            <a:r>
              <a:rPr lang="en-US" dirty="0"/>
              <a:t>-optic </a:t>
            </a:r>
            <a:r>
              <a:rPr lang="en-US" dirty="0" smtClean="0"/>
              <a:t>Polarizer System </a:t>
            </a:r>
            <a:endParaRPr lang="en-US" dirty="0"/>
          </a:p>
        </p:txBody>
      </p:sp>
      <p:grpSp>
        <p:nvGrpSpPr>
          <p:cNvPr id="56" name="図形グループ 48"/>
          <p:cNvGrpSpPr/>
          <p:nvPr/>
        </p:nvGrpSpPr>
        <p:grpSpPr>
          <a:xfrm>
            <a:off x="5562600" y="1089367"/>
            <a:ext cx="2640768" cy="2625383"/>
            <a:chOff x="6063031" y="1165396"/>
            <a:chExt cx="3211892" cy="3193179"/>
          </a:xfrm>
        </p:grpSpPr>
        <p:grpSp>
          <p:nvGrpSpPr>
            <p:cNvPr id="57" name="図形グループ 47"/>
            <p:cNvGrpSpPr/>
            <p:nvPr/>
          </p:nvGrpSpPr>
          <p:grpSpPr>
            <a:xfrm>
              <a:off x="6063031" y="1165396"/>
              <a:ext cx="3211892" cy="2846212"/>
              <a:chOff x="6063031" y="1165396"/>
              <a:chExt cx="3211892" cy="2846212"/>
            </a:xfrm>
          </p:grpSpPr>
          <p:pic>
            <p:nvPicPr>
              <p:cNvPr id="59" name="図 4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19901" y="1258497"/>
                <a:ext cx="2019300" cy="1844706"/>
              </a:xfrm>
              <a:prstGeom prst="rect">
                <a:avLst/>
              </a:prstGeom>
            </p:spPr>
          </p:pic>
          <p:sp>
            <p:nvSpPr>
              <p:cNvPr id="60" name="正方形/長方形 41"/>
              <p:cNvSpPr/>
              <p:nvPr/>
            </p:nvSpPr>
            <p:spPr>
              <a:xfrm rot="2635382">
                <a:off x="7157732" y="2534301"/>
                <a:ext cx="684000" cy="144000"/>
              </a:xfrm>
              <a:prstGeom prst="rect">
                <a:avLst/>
              </a:prstGeom>
              <a:solidFill>
                <a:srgbClr val="E52B27"/>
              </a:solidFill>
              <a:ln>
                <a:solidFill>
                  <a:srgbClr val="E52B2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/>
              </a:p>
            </p:txBody>
          </p:sp>
          <p:pic>
            <p:nvPicPr>
              <p:cNvPr id="61" name="図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4590" y="3103204"/>
                <a:ext cx="2911310" cy="863753"/>
              </a:xfrm>
              <a:prstGeom prst="rect">
                <a:avLst/>
              </a:prstGeom>
            </p:spPr>
          </p:pic>
          <p:sp>
            <p:nvSpPr>
              <p:cNvPr id="62" name="直角三角形 43"/>
              <p:cNvSpPr/>
              <p:nvPr/>
            </p:nvSpPr>
            <p:spPr>
              <a:xfrm rot="10680000">
                <a:off x="7657055" y="1165396"/>
                <a:ext cx="1229058" cy="137329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/>
              </a:p>
            </p:txBody>
          </p:sp>
          <p:sp>
            <p:nvSpPr>
              <p:cNvPr id="63" name="直角三角形 44"/>
              <p:cNvSpPr/>
              <p:nvPr/>
            </p:nvSpPr>
            <p:spPr>
              <a:xfrm rot="10281255">
                <a:off x="8821815" y="3075915"/>
                <a:ext cx="453108" cy="46713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/>
              </a:p>
            </p:txBody>
          </p:sp>
          <p:sp>
            <p:nvSpPr>
              <p:cNvPr id="64" name="直角三角形 46"/>
              <p:cNvSpPr/>
              <p:nvPr/>
            </p:nvSpPr>
            <p:spPr>
              <a:xfrm rot="5580000">
                <a:off x="5966458" y="3166278"/>
                <a:ext cx="941903" cy="74875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/>
              </a:p>
            </p:txBody>
          </p:sp>
        </p:grpSp>
        <p:sp>
          <p:nvSpPr>
            <p:cNvPr id="58" name="直角三角形 45"/>
            <p:cNvSpPr/>
            <p:nvPr/>
          </p:nvSpPr>
          <p:spPr>
            <a:xfrm rot="18000000">
              <a:off x="7871683" y="3063212"/>
              <a:ext cx="1422906" cy="116781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  <p:sp>
        <p:nvSpPr>
          <p:cNvPr id="65" name="テキスト ボックス 50"/>
          <p:cNvSpPr txBox="1"/>
          <p:nvPr/>
        </p:nvSpPr>
        <p:spPr>
          <a:xfrm>
            <a:off x="8153400" y="971550"/>
            <a:ext cx="822117" cy="6001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QO Polarizer</a:t>
            </a:r>
          </a:p>
          <a:p>
            <a:r>
              <a:rPr kumimoji="1" lang="en-US" altLang="ja-JP" sz="1100" dirty="0" smtClean="0"/>
              <a:t>System</a:t>
            </a:r>
            <a:endParaRPr kumimoji="1" lang="ja-JP" altLang="en-US" sz="1100" dirty="0"/>
          </a:p>
        </p:txBody>
      </p:sp>
      <p:sp>
        <p:nvSpPr>
          <p:cNvPr id="66" name="テキスト ボックス 51"/>
          <p:cNvSpPr txBox="1"/>
          <p:nvPr/>
        </p:nvSpPr>
        <p:spPr>
          <a:xfrm>
            <a:off x="5334000" y="2343150"/>
            <a:ext cx="1143000" cy="4308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0000"/>
                </a:solidFill>
              </a:rPr>
              <a:t>Coupling Mirror</a:t>
            </a:r>
          </a:p>
          <a:p>
            <a:r>
              <a:rPr kumimoji="1" lang="en-US" altLang="ja-JP" sz="1100" dirty="0" smtClean="0">
                <a:solidFill>
                  <a:srgbClr val="FF0000"/>
                </a:solidFill>
              </a:rPr>
              <a:t>HE11</a:t>
            </a:r>
            <a:r>
              <a:rPr kumimoji="1" lang="en-US" altLang="ja-JP" sz="1100" dirty="0" smtClean="0">
                <a:solidFill>
                  <a:srgbClr val="FF0000"/>
                </a:solidFill>
                <a:sym typeface="Wingdings"/>
              </a:rPr>
              <a:t>HE11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67" name="テキスト ボックス 52"/>
          <p:cNvSpPr txBox="1"/>
          <p:nvPr/>
        </p:nvSpPr>
        <p:spPr>
          <a:xfrm>
            <a:off x="7848600" y="1542639"/>
            <a:ext cx="794462" cy="4308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00" dirty="0" err="1" smtClean="0"/>
              <a:t>λ</a:t>
            </a:r>
            <a:r>
              <a:rPr lang="en-US" altLang="en-US" sz="1100" dirty="0" smtClean="0"/>
              <a:t>/8 </a:t>
            </a:r>
          </a:p>
          <a:p>
            <a:pPr algn="ctr"/>
            <a:r>
              <a:rPr lang="en-US" altLang="en-US" sz="1100" dirty="0" smtClean="0"/>
              <a:t>polarizer</a:t>
            </a:r>
            <a:endParaRPr kumimoji="1" lang="ja-JP" altLang="en-US" sz="1100" dirty="0"/>
          </a:p>
        </p:txBody>
      </p:sp>
      <p:sp>
        <p:nvSpPr>
          <p:cNvPr id="68" name="テキスト ボックス 53"/>
          <p:cNvSpPr txBox="1"/>
          <p:nvPr/>
        </p:nvSpPr>
        <p:spPr>
          <a:xfrm>
            <a:off x="7086600" y="1123950"/>
            <a:ext cx="756202" cy="4308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00" dirty="0" err="1" smtClean="0"/>
              <a:t>λ</a:t>
            </a:r>
            <a:r>
              <a:rPr lang="en-US" altLang="en-US" sz="1100" dirty="0" smtClean="0"/>
              <a:t>/4 </a:t>
            </a:r>
          </a:p>
          <a:p>
            <a:pPr algn="ctr"/>
            <a:r>
              <a:rPr lang="en-US" altLang="en-US" sz="1100" dirty="0" smtClean="0"/>
              <a:t>polarizer</a:t>
            </a:r>
            <a:endParaRPr kumimoji="1" lang="ja-JP" altLang="en-US" sz="1100" dirty="0"/>
          </a:p>
        </p:txBody>
      </p:sp>
      <p:sp>
        <p:nvSpPr>
          <p:cNvPr id="69" name="テキスト ボックス 54"/>
          <p:cNvSpPr txBox="1"/>
          <p:nvPr/>
        </p:nvSpPr>
        <p:spPr>
          <a:xfrm>
            <a:off x="7420956" y="2771674"/>
            <a:ext cx="1037244" cy="4308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 smtClean="0"/>
              <a:t>Ti02 Coating</a:t>
            </a:r>
          </a:p>
          <a:p>
            <a:pPr algn="ctr"/>
            <a:r>
              <a:rPr kumimoji="1" lang="en-US" altLang="ja-JP" sz="1100" dirty="0" smtClean="0"/>
              <a:t>Absorber</a:t>
            </a:r>
            <a:endParaRPr kumimoji="1" lang="ja-JP" altLang="en-US" sz="1100" dirty="0"/>
          </a:p>
        </p:txBody>
      </p:sp>
      <p:sp>
        <p:nvSpPr>
          <p:cNvPr id="70" name="正方形/長方形 55"/>
          <p:cNvSpPr/>
          <p:nvPr/>
        </p:nvSpPr>
        <p:spPr>
          <a:xfrm>
            <a:off x="5694160" y="3203126"/>
            <a:ext cx="1255590" cy="1200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/>
          </a:p>
        </p:txBody>
      </p:sp>
      <p:sp>
        <p:nvSpPr>
          <p:cNvPr id="71" name="Rectangle 70"/>
          <p:cNvSpPr/>
          <p:nvPr/>
        </p:nvSpPr>
        <p:spPr>
          <a:xfrm>
            <a:off x="76200" y="345662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457200">
              <a:spcAft>
                <a:spcPts val="600"/>
              </a:spcAft>
            </a:pPr>
            <a:r>
              <a:rPr lang="en-US" sz="1600" dirty="0" smtClean="0"/>
              <a:t>•  Steering and focusing mirror launcher system together with quasi-optic waveguide enables incident polarization, </a:t>
            </a:r>
            <a:r>
              <a:rPr lang="en-US" sz="1600" i="1" dirty="0"/>
              <a:t>N</a:t>
            </a:r>
            <a:r>
              <a:rPr lang="en-US" sz="1600" baseline="-25000" dirty="0"/>
              <a:t>/</a:t>
            </a:r>
            <a:r>
              <a:rPr lang="en-US" sz="1600" baseline="-25000" dirty="0" smtClean="0"/>
              <a:t>/</a:t>
            </a:r>
            <a:r>
              <a:rPr lang="en-US" sz="1600" dirty="0" smtClean="0"/>
              <a:t>, and deposition profile scanning</a:t>
            </a:r>
          </a:p>
          <a:p>
            <a:pPr marL="182880" indent="-457200">
              <a:spcAft>
                <a:spcPts val="600"/>
              </a:spcAft>
            </a:pPr>
            <a:r>
              <a:rPr lang="en-US" sz="1600" dirty="0" smtClean="0"/>
              <a:t>•  ECH power is presently limited by arcing in the quasi-optic waveguide.  Improvements are being made for next campaign for higher power (and higher current) operations.</a:t>
            </a:r>
          </a:p>
          <a:p>
            <a:pPr marL="182880" indent="-457200">
              <a:spcAft>
                <a:spcPts val="600"/>
              </a:spcAft>
            </a:pPr>
            <a:r>
              <a:rPr lang="en-US" sz="1600" dirty="0" smtClean="0"/>
              <a:t>•  Current </a:t>
            </a:r>
            <a:r>
              <a:rPr lang="en-US" sz="1600" dirty="0"/>
              <a:t>ramp-up </a:t>
            </a:r>
            <a:r>
              <a:rPr lang="en-US" sz="1600" dirty="0" smtClean="0"/>
              <a:t>and sustainment </a:t>
            </a:r>
            <a:r>
              <a:rPr lang="en-US" sz="1600" dirty="0"/>
              <a:t>mechanisms will </a:t>
            </a:r>
            <a:r>
              <a:rPr lang="en-US" sz="1600" dirty="0" smtClean="0"/>
              <a:t>be also investigated via parameter scanning.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162800" y="2266950"/>
            <a:ext cx="0" cy="381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781800" y="1885950"/>
            <a:ext cx="0" cy="381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V="1">
            <a:off x="6934200" y="2076450"/>
            <a:ext cx="0" cy="381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6591300" y="1695450"/>
            <a:ext cx="0" cy="381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03272" y="2343150"/>
            <a:ext cx="344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in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11900" y="1547396"/>
            <a:ext cx="469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out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419600" y="2114550"/>
            <a:ext cx="152400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43400" y="1504950"/>
            <a:ext cx="167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 mirror launcher system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094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16" y="192130"/>
            <a:ext cx="9144000" cy="720725"/>
          </a:xfrm>
        </p:spPr>
        <p:txBody>
          <a:bodyPr/>
          <a:lstStyle/>
          <a:p>
            <a:pPr>
              <a:lnSpc>
                <a:spcPts val="3180"/>
              </a:lnSpc>
              <a:spcAft>
                <a:spcPts val="0"/>
              </a:spcAf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ＭＳ Ｐゴシック" pitchFamily="34" charset="-128"/>
                <a:cs typeface="Helvetica"/>
              </a:rPr>
              <a:t>Solenoid-free Start-up and Ramp-up are Critical Issues 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ＭＳ Ｐゴシック" pitchFamily="34" charset="-128"/>
                <a:cs typeface="Helvetica"/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ＭＳ Ｐゴシック" pitchFamily="34" charset="-128"/>
                <a:cs typeface="Helvetica"/>
              </a:rPr>
              <a:t>for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ＭＳ Ｐゴシック" pitchFamily="34" charset="-128"/>
                <a:cs typeface="Helvetica"/>
              </a:rPr>
              <a:t>Compact ST and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Helvetica"/>
                <a:ea typeface="ＭＳ Ｐゴシック" pitchFamily="34" charset="-128"/>
                <a:cs typeface="Helvetica"/>
              </a:rPr>
              <a:t>Tokamak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ＭＳ Ｐゴシック" pitchFamily="34" charset="-128"/>
                <a:cs typeface="Helvetica"/>
              </a:rPr>
              <a:t>-based Reactors</a:t>
            </a:r>
            <a:r>
              <a:rPr lang="en-US" sz="2000" dirty="0">
                <a:solidFill>
                  <a:srgbClr val="000090"/>
                </a:solidFill>
                <a:latin typeface="Helvetica"/>
                <a:ea typeface="ＭＳ Ｐゴシック" pitchFamily="34" charset="-128"/>
                <a:cs typeface="Helvetica"/>
              </a:rPr>
              <a:t/>
            </a:r>
            <a:br>
              <a:rPr lang="en-US" sz="2000" dirty="0">
                <a:solidFill>
                  <a:srgbClr val="000090"/>
                </a:solidFill>
                <a:latin typeface="Helvetica"/>
                <a:ea typeface="ＭＳ Ｐゴシック" pitchFamily="34" charset="-128"/>
                <a:cs typeface="Helvetica"/>
              </a:rPr>
            </a:b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3790950"/>
            <a:ext cx="3733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FF0000"/>
                </a:solidFill>
              </a:rPr>
              <a:t>ECH / EBW </a:t>
            </a:r>
            <a:r>
              <a:rPr lang="mr-IN" sz="1200" dirty="0" smtClean="0">
                <a:solidFill>
                  <a:srgbClr val="FF0000"/>
                </a:solidFill>
              </a:rPr>
              <a:t>–</a:t>
            </a:r>
            <a:r>
              <a:rPr lang="en-US" sz="1200" dirty="0" smtClean="0">
                <a:solidFill>
                  <a:srgbClr val="FF0000"/>
                </a:solidFill>
              </a:rPr>
              <a:t> Utilize 1 </a:t>
            </a:r>
            <a:r>
              <a:rPr lang="mr-IN" sz="1200" dirty="0" smtClean="0">
                <a:solidFill>
                  <a:srgbClr val="FF0000"/>
                </a:solidFill>
              </a:rPr>
              <a:t>–</a:t>
            </a:r>
            <a:r>
              <a:rPr lang="en-US" sz="1200" dirty="0" smtClean="0">
                <a:solidFill>
                  <a:srgbClr val="FF0000"/>
                </a:solidFill>
              </a:rPr>
              <a:t> 2 MW 28 GHZ </a:t>
            </a:r>
            <a:r>
              <a:rPr lang="en-US" sz="1200" dirty="0" err="1" smtClean="0">
                <a:solidFill>
                  <a:srgbClr val="FF0000"/>
                </a:solidFill>
              </a:rPr>
              <a:t>gyrotron</a:t>
            </a:r>
            <a:endParaRPr lang="en-US" sz="1200" dirty="0" smtClean="0">
              <a:solidFill>
                <a:srgbClr val="FF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FF0000"/>
                </a:solidFill>
              </a:rPr>
              <a:t>CHI </a:t>
            </a:r>
            <a:r>
              <a:rPr lang="mr-IN" sz="1200" dirty="0" smtClean="0">
                <a:solidFill>
                  <a:srgbClr val="FF0000"/>
                </a:solidFill>
              </a:rPr>
              <a:t>–</a:t>
            </a:r>
            <a:r>
              <a:rPr lang="en-US" sz="1200" dirty="0" smtClean="0">
                <a:solidFill>
                  <a:srgbClr val="FF0000"/>
                </a:solidFill>
              </a:rPr>
              <a:t> Coaxial </a:t>
            </a:r>
            <a:r>
              <a:rPr lang="en-US" sz="1200" dirty="0" err="1" smtClean="0">
                <a:solidFill>
                  <a:srgbClr val="FF0000"/>
                </a:solidFill>
              </a:rPr>
              <a:t>Helicity</a:t>
            </a:r>
            <a:r>
              <a:rPr lang="en-US" sz="1200" dirty="0" smtClean="0">
                <a:solidFill>
                  <a:srgbClr val="FF0000"/>
                </a:solidFill>
              </a:rPr>
              <a:t> Injection up to ~ 400 kA</a:t>
            </a:r>
          </a:p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FF0000"/>
                </a:solidFill>
              </a:rPr>
              <a:t>LHI </a:t>
            </a:r>
            <a:r>
              <a:rPr lang="mr-IN" sz="1200" dirty="0" smtClean="0">
                <a:solidFill>
                  <a:srgbClr val="FF0000"/>
                </a:solidFill>
              </a:rPr>
              <a:t>–</a:t>
            </a:r>
            <a:r>
              <a:rPr lang="en-US" sz="1200" dirty="0" smtClean="0">
                <a:solidFill>
                  <a:srgbClr val="FF0000"/>
                </a:solidFill>
              </a:rPr>
              <a:t> Local </a:t>
            </a:r>
            <a:r>
              <a:rPr lang="en-US" sz="1200" dirty="0" err="1" smtClean="0">
                <a:solidFill>
                  <a:srgbClr val="FF0000"/>
                </a:solidFill>
              </a:rPr>
              <a:t>Helicity</a:t>
            </a:r>
            <a:r>
              <a:rPr lang="en-US" sz="1200" dirty="0" smtClean="0">
                <a:solidFill>
                  <a:srgbClr val="FF0000"/>
                </a:solidFill>
              </a:rPr>
              <a:t> Injection up to ~ 400 kA</a:t>
            </a:r>
          </a:p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008000"/>
                </a:solidFill>
              </a:rPr>
              <a:t>HHFW -  ~ 4 MW 30 MHZ high Harmonic </a:t>
            </a:r>
            <a:r>
              <a:rPr lang="en-US" sz="1200" dirty="0">
                <a:solidFill>
                  <a:srgbClr val="008000"/>
                </a:solidFill>
              </a:rPr>
              <a:t>F</a:t>
            </a:r>
            <a:r>
              <a:rPr lang="en-US" sz="1200" dirty="0" smtClean="0">
                <a:solidFill>
                  <a:srgbClr val="008000"/>
                </a:solidFill>
              </a:rPr>
              <a:t>ast </a:t>
            </a:r>
            <a:r>
              <a:rPr lang="en-US" sz="1200" dirty="0">
                <a:solidFill>
                  <a:srgbClr val="008000"/>
                </a:solidFill>
              </a:rPr>
              <a:t>W</a:t>
            </a:r>
            <a:r>
              <a:rPr lang="en-US" sz="1200" dirty="0" smtClean="0">
                <a:solidFill>
                  <a:srgbClr val="008000"/>
                </a:solidFill>
              </a:rPr>
              <a:t>ave</a:t>
            </a:r>
          </a:p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0000FF"/>
                </a:solidFill>
              </a:rPr>
              <a:t>NBI - ~ 10 MW NBI 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01000" y="819150"/>
            <a:ext cx="852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NSTX-U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4379868" y="874069"/>
            <a:ext cx="0" cy="2596635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46"/>
          <p:cNvSpPr txBox="1">
            <a:spLocks noChangeArrowheads="1"/>
          </p:cNvSpPr>
          <p:nvPr/>
        </p:nvSpPr>
        <p:spPr bwMode="auto">
          <a:xfrm>
            <a:off x="4436330" y="851990"/>
            <a:ext cx="816141" cy="33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I</a:t>
            </a:r>
            <a:r>
              <a:rPr lang="en-US" sz="1600" i="0" baseline="-25000" dirty="0" smtClean="0">
                <a:solidFill>
                  <a:schemeClr val="tx1"/>
                </a:solidFill>
              </a:rPr>
              <a:t>P </a:t>
            </a:r>
            <a:r>
              <a:rPr lang="en-US" sz="1600" i="0" dirty="0" smtClean="0">
                <a:solidFill>
                  <a:schemeClr val="tx1"/>
                </a:solidFill>
              </a:rPr>
              <a:t>[MA</a:t>
            </a:r>
            <a:r>
              <a:rPr lang="en-US" sz="1600" i="0" dirty="0">
                <a:solidFill>
                  <a:schemeClr val="tx1"/>
                </a:solidFill>
              </a:rPr>
              <a:t>]</a:t>
            </a:r>
            <a:endParaRPr lang="en-US" sz="1600" i="0" baseline="-250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9010443" y="938679"/>
            <a:ext cx="0" cy="2532025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6301549" y="2204691"/>
            <a:ext cx="2609642" cy="1218080"/>
            <a:chOff x="4386517" y="4177732"/>
            <a:chExt cx="2642997" cy="1233648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386517" y="4177732"/>
              <a:ext cx="2642997" cy="123364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19153" y="4191000"/>
              <a:ext cx="59464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>
                <a:buNone/>
              </a:pPr>
              <a:r>
                <a:rPr lang="en-US" b="1" i="0" dirty="0" smtClean="0">
                  <a:solidFill>
                    <a:srgbClr val="0000FF"/>
                  </a:solidFill>
                </a:rPr>
                <a:t>NBI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19600" y="1352550"/>
            <a:ext cx="4535348" cy="2055720"/>
            <a:chOff x="4646626" y="1676400"/>
            <a:chExt cx="3412081" cy="1389220"/>
          </a:xfrm>
        </p:grpSpPr>
        <p:cxnSp>
          <p:nvCxnSpPr>
            <p:cNvPr id="39" name="Straight Connector 38"/>
            <p:cNvCxnSpPr/>
            <p:nvPr/>
          </p:nvCxnSpPr>
          <p:spPr bwMode="auto">
            <a:xfrm flipV="1">
              <a:off x="4646626" y="2362200"/>
              <a:ext cx="898896" cy="70342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6"/>
            <p:cNvCxnSpPr/>
            <p:nvPr/>
          </p:nvCxnSpPr>
          <p:spPr bwMode="auto">
            <a:xfrm flipV="1">
              <a:off x="5545522" y="2111462"/>
              <a:ext cx="398078" cy="25073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7485145" y="1676400"/>
              <a:ext cx="573562" cy="2976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6781800" y="1705689"/>
              <a:ext cx="361690" cy="46912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 flipV="1">
              <a:off x="7143490" y="1679376"/>
              <a:ext cx="341655" cy="2631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6208230" y="1817002"/>
              <a:ext cx="344970" cy="142062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6553200" y="1753438"/>
              <a:ext cx="228600" cy="6356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16"/>
            <p:cNvCxnSpPr/>
            <p:nvPr/>
          </p:nvCxnSpPr>
          <p:spPr bwMode="auto">
            <a:xfrm flipV="1">
              <a:off x="5930950" y="1959064"/>
              <a:ext cx="277280" cy="158356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7"/>
          <p:cNvSpPr txBox="1">
            <a:spLocks noChangeArrowheads="1"/>
          </p:cNvSpPr>
          <p:nvPr/>
        </p:nvSpPr>
        <p:spPr bwMode="auto">
          <a:xfrm>
            <a:off x="7989457" y="3328968"/>
            <a:ext cx="606398" cy="2431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Time</a:t>
            </a:r>
            <a:endParaRPr lang="en-US" sz="1600" i="0" dirty="0">
              <a:solidFill>
                <a:schemeClr val="tx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878961" y="2680965"/>
            <a:ext cx="959372" cy="741806"/>
            <a:chOff x="3958528" y="4660094"/>
            <a:chExt cx="971634" cy="751287"/>
          </a:xfrm>
          <a:solidFill>
            <a:srgbClr val="D0DEFC"/>
          </a:solidFill>
        </p:grpSpPr>
        <p:sp>
          <p:nvSpPr>
            <p:cNvPr id="49" name="Rectangle 48"/>
            <p:cNvSpPr/>
            <p:nvPr/>
          </p:nvSpPr>
          <p:spPr bwMode="auto">
            <a:xfrm>
              <a:off x="3958528" y="4660094"/>
              <a:ext cx="971634" cy="751287"/>
            </a:xfrm>
            <a:prstGeom prst="rect">
              <a:avLst/>
            </a:prstGeom>
            <a:solidFill>
              <a:srgbClr val="CCFF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74072" y="4739954"/>
              <a:ext cx="927884" cy="163648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lnSpc>
                  <a:spcPct val="70000"/>
                </a:lnSpc>
                <a:buNone/>
              </a:pPr>
              <a:r>
                <a:rPr lang="en-US" sz="1400" b="1" i="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HHFW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 bwMode="auto">
          <a:xfrm>
            <a:off x="4388600" y="3072182"/>
            <a:ext cx="1930396" cy="349423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05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51710" y="3117593"/>
            <a:ext cx="1445708" cy="2308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buNone/>
            </a:pPr>
            <a:r>
              <a:rPr lang="en-US" sz="15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ECH/EBW, </a:t>
            </a:r>
            <a:r>
              <a:rPr lang="en-US" sz="15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CHI, LHI</a:t>
            </a:r>
            <a:endParaRPr lang="en-US" sz="1500" b="1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39396" y="1352550"/>
            <a:ext cx="1701800" cy="55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60"/>
              </a:lnSpc>
              <a:buNone/>
            </a:pPr>
            <a:r>
              <a:rPr lang="en-US" sz="1800" i="0" dirty="0" smtClean="0">
                <a:solidFill>
                  <a:srgbClr val="FF0000"/>
                </a:solidFill>
                <a:ea typeface="ＭＳ Ｐゴシック" pitchFamily="34" charset="-128"/>
              </a:rPr>
              <a:t>Solenoid-free</a:t>
            </a:r>
          </a:p>
          <a:p>
            <a:pPr>
              <a:lnSpc>
                <a:spcPts val="1760"/>
              </a:lnSpc>
              <a:buNone/>
            </a:pPr>
            <a:r>
              <a:rPr lang="en-US" sz="1800" i="0" dirty="0" smtClean="0">
                <a:solidFill>
                  <a:srgbClr val="FF0000"/>
                </a:solidFill>
                <a:ea typeface="ＭＳ Ｐゴシック" pitchFamily="34" charset="-128"/>
              </a:rPr>
              <a:t>Start</a:t>
            </a:r>
            <a:r>
              <a:rPr lang="en-US" sz="1800" i="0" dirty="0">
                <a:solidFill>
                  <a:srgbClr val="FF0000"/>
                </a:solidFill>
                <a:ea typeface="ＭＳ Ｐゴシック" pitchFamily="34" charset="-128"/>
              </a:rPr>
              <a:t>-</a:t>
            </a:r>
            <a:r>
              <a:rPr lang="en-US" sz="1800" i="0" dirty="0" smtClean="0">
                <a:solidFill>
                  <a:srgbClr val="FF0000"/>
                </a:solidFill>
                <a:ea typeface="ＭＳ Ｐゴシック" pitchFamily="34" charset="-128"/>
              </a:rPr>
              <a:t>up phase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169102" y="874069"/>
            <a:ext cx="1739187" cy="54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60"/>
              </a:lnSpc>
              <a:buNone/>
            </a:pPr>
            <a:r>
              <a:rPr lang="en-US" sz="1600" i="0" dirty="0" smtClean="0">
                <a:solidFill>
                  <a:srgbClr val="3366FF"/>
                </a:solidFill>
                <a:ea typeface="ＭＳ Ｐゴシック" pitchFamily="34" charset="-128"/>
              </a:rPr>
              <a:t>Current ramp</a:t>
            </a:r>
            <a:r>
              <a:rPr lang="en-US" sz="1600" i="0" dirty="0">
                <a:solidFill>
                  <a:srgbClr val="3366FF"/>
                </a:solidFill>
                <a:ea typeface="ＭＳ Ｐゴシック" pitchFamily="34" charset="-128"/>
              </a:rPr>
              <a:t>-</a:t>
            </a:r>
            <a:r>
              <a:rPr lang="en-US" sz="1600" i="0" dirty="0" smtClean="0">
                <a:solidFill>
                  <a:srgbClr val="3366FF"/>
                </a:solidFill>
                <a:ea typeface="ＭＳ Ｐゴシック" pitchFamily="34" charset="-128"/>
              </a:rPr>
              <a:t>up</a:t>
            </a:r>
          </a:p>
          <a:p>
            <a:pPr>
              <a:lnSpc>
                <a:spcPts val="1760"/>
              </a:lnSpc>
              <a:buNone/>
            </a:pPr>
            <a:r>
              <a:rPr lang="en-US" sz="1600" dirty="0" smtClean="0">
                <a:solidFill>
                  <a:srgbClr val="3366FF"/>
                </a:solidFill>
                <a:ea typeface="ＭＳ Ｐゴシック" pitchFamily="34" charset="-128"/>
              </a:rPr>
              <a:t>phase</a:t>
            </a:r>
            <a:endParaRPr lang="en-US" sz="1600" i="0" dirty="0">
              <a:solidFill>
                <a:srgbClr val="3366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86385" y="3213981"/>
            <a:ext cx="3257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0 MA                0.4 MW                1 MA</a:t>
            </a:r>
            <a:endParaRPr lang="en-US" b="1" dirty="0"/>
          </a:p>
        </p:txBody>
      </p:sp>
      <p:sp>
        <p:nvSpPr>
          <p:cNvPr id="56" name="Rectangle 55"/>
          <p:cNvSpPr/>
          <p:nvPr/>
        </p:nvSpPr>
        <p:spPr>
          <a:xfrm>
            <a:off x="6301549" y="1395890"/>
            <a:ext cx="1105167" cy="20123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Text Placeholder 1"/>
          <p:cNvSpPr txBox="1">
            <a:spLocks/>
          </p:cNvSpPr>
          <p:nvPr/>
        </p:nvSpPr>
        <p:spPr bwMode="auto">
          <a:xfrm>
            <a:off x="17616" y="819150"/>
            <a:ext cx="4229664" cy="391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en-US" altLang="en-US" sz="4800" dirty="0">
                <a:latin typeface="Helvetica"/>
                <a:cs typeface="Helvetica"/>
              </a:rPr>
              <a:t>ST has been addressing critical issue of solenoid-free start-up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4500" dirty="0" smtClean="0"/>
              <a:t>A compact ST has little space for a central solenoid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4500" dirty="0" smtClean="0"/>
              <a:t>Solenoid-free start-up is also attractive for </a:t>
            </a:r>
            <a:r>
              <a:rPr lang="en-US" sz="4500" dirty="0" err="1" smtClean="0"/>
              <a:t>tokamak</a:t>
            </a:r>
            <a:r>
              <a:rPr lang="en-US" sz="4500" dirty="0" smtClean="0"/>
              <a:t> designs</a:t>
            </a:r>
          </a:p>
          <a:p>
            <a:pPr marL="219456" lvl="1" indent="0">
              <a:lnSpc>
                <a:spcPct val="130000"/>
              </a:lnSpc>
              <a:buNone/>
            </a:pPr>
            <a:endParaRPr lang="en-US" sz="4500" dirty="0" smtClean="0"/>
          </a:p>
          <a:p>
            <a:pPr marL="411480" indent="-420624">
              <a:lnSpc>
                <a:spcPct val="130000"/>
              </a:lnSpc>
            </a:pPr>
            <a:r>
              <a:rPr lang="en-US" sz="4500" dirty="0" smtClean="0"/>
              <a:t>Maximizing solenoid-free start-up currents reduces reliance on less developed non inductive current ramp-up scenarios</a:t>
            </a:r>
          </a:p>
          <a:p>
            <a:pPr marL="411480" indent="-420624">
              <a:lnSpc>
                <a:spcPct val="130000"/>
              </a:lnSpc>
            </a:pPr>
            <a:endParaRPr lang="en-US" sz="4500" dirty="0" smtClean="0"/>
          </a:p>
          <a:p>
            <a:pPr marL="411480" indent="-420624">
              <a:lnSpc>
                <a:spcPct val="130000"/>
              </a:lnSpc>
            </a:pPr>
            <a:r>
              <a:rPr lang="en-US" sz="4500" dirty="0" smtClean="0"/>
              <a:t>Few MA start-up current is projected for reactors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4600" dirty="0" smtClean="0"/>
              <a:t>Higher currents may be feasible</a:t>
            </a:r>
          </a:p>
          <a:p>
            <a:pPr marL="411480" indent="-420624">
              <a:lnSpc>
                <a:spcPct val="130000"/>
              </a:lnSpc>
            </a:pPr>
            <a:endParaRPr lang="en-US" sz="4500" dirty="0" smtClean="0"/>
          </a:p>
          <a:p>
            <a:pPr marL="228600" lvl="1" indent="0">
              <a:buNone/>
            </a:pPr>
            <a:endParaRPr lang="en-US" dirty="0" smtClean="0"/>
          </a:p>
          <a:p>
            <a:pPr marL="381000" lvl="1" indent="0"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581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Solenoid-Free Start-Up / Ramp-Up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Present Plans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37536" y="868644"/>
            <a:ext cx="9106464" cy="391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400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420624">
              <a:lnSpc>
                <a:spcPct val="130000"/>
              </a:lnSpc>
            </a:pPr>
            <a:r>
              <a:rPr lang="en-US" sz="4500" dirty="0" smtClean="0"/>
              <a:t>NSTX-U can start with Ramp-Up studies using inductively generated targets with HHFW &amp; NBI, as in original plan. 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4500" dirty="0" smtClean="0"/>
              <a:t>Eventual goal is to transfer this capability to CHI/LHI/ECH started targets when one or more of these are implemented on NSTX-U</a:t>
            </a:r>
          </a:p>
          <a:p>
            <a:pPr marL="0" indent="0">
              <a:lnSpc>
                <a:spcPct val="130000"/>
              </a:lnSpc>
              <a:buFont typeface="Arial" charset="0"/>
              <a:buNone/>
            </a:pPr>
            <a:endParaRPr lang="en-US" sz="4500" dirty="0" smtClean="0"/>
          </a:p>
          <a:p>
            <a:pPr marL="411480" indent="-420624">
              <a:lnSpc>
                <a:spcPct val="130000"/>
              </a:lnSpc>
            </a:pPr>
            <a:r>
              <a:rPr lang="en-US" sz="4500" dirty="0" smtClean="0"/>
              <a:t>NSTX-U SFPS experiments deferred in the near term; progress will be made through collaborations and theory/modeling:</a:t>
            </a:r>
          </a:p>
          <a:p>
            <a:pPr marL="548640" lvl="1" indent="-256032">
              <a:lnSpc>
                <a:spcPct val="130000"/>
              </a:lnSpc>
            </a:pPr>
            <a:r>
              <a:rPr lang="en-US" sz="4500" dirty="0" smtClean="0"/>
              <a:t>Supporting ECH / EBW start-up studies being conducted on QUEST</a:t>
            </a:r>
          </a:p>
          <a:p>
            <a:pPr marL="548640" lvl="1" indent="-256032">
              <a:lnSpc>
                <a:spcPct val="130000"/>
              </a:lnSpc>
            </a:pPr>
            <a:r>
              <a:rPr lang="en-US" sz="4500" dirty="0" smtClean="0"/>
              <a:t>Pegasus has been investigating Local Helicity Injection </a:t>
            </a:r>
          </a:p>
          <a:p>
            <a:pPr marL="548640" lvl="1" indent="-256032">
              <a:lnSpc>
                <a:spcPct val="130000"/>
              </a:lnSpc>
            </a:pPr>
            <a:r>
              <a:rPr lang="en-US" sz="4500" dirty="0" smtClean="0"/>
              <a:t>Supporting CHI work being conducted on QUEST in Japan</a:t>
            </a:r>
          </a:p>
          <a:p>
            <a:pPr lvl="1"/>
            <a:endParaRPr lang="en-US" dirty="0" smtClean="0"/>
          </a:p>
          <a:p>
            <a:pPr marL="381000" lvl="1" indent="0"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68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On NSTX-U, Non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-inductive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Ramp-Up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from ~0.4MA to ~1MA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Projected to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be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Possible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W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ith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ew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CS +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More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angential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400" baseline="300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nd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 NBI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688" y="742950"/>
            <a:ext cx="5257800" cy="1219200"/>
          </a:xfrm>
        </p:spPr>
        <p:txBody>
          <a:bodyPr>
            <a:normAutofit fontScale="70000" lnSpcReduction="20000"/>
          </a:bodyPr>
          <a:lstStyle/>
          <a:p>
            <a:pPr marL="225425" indent="-225425">
              <a:lnSpc>
                <a:spcPct val="130000"/>
              </a:lnSpc>
            </a:pPr>
            <a:r>
              <a:rPr lang="en-US" sz="2400" b="1" dirty="0" smtClean="0">
                <a:latin typeface="Arial Narrow" pitchFamily="34" charset="0"/>
              </a:rPr>
              <a:t>2</a:t>
            </a:r>
            <a:r>
              <a:rPr lang="en-US" sz="2400" b="1" baseline="30000" dirty="0" smtClean="0">
                <a:latin typeface="Arial Narrow" pitchFamily="34" charset="0"/>
              </a:rPr>
              <a:t>nd</a:t>
            </a:r>
            <a:r>
              <a:rPr lang="en-US" sz="2400" b="1" dirty="0" smtClean="0">
                <a:latin typeface="Arial Narrow" pitchFamily="34" charset="0"/>
              </a:rPr>
              <a:t> NBI provides 3-4x higher CD at low I</a:t>
            </a:r>
            <a:r>
              <a:rPr lang="en-US" sz="2400" b="1" baseline="-25000" dirty="0" smtClean="0">
                <a:latin typeface="Arial Narrow" pitchFamily="34" charset="0"/>
              </a:rPr>
              <a:t>P</a:t>
            </a:r>
            <a:r>
              <a:rPr lang="en-US" sz="2400" b="1" dirty="0" smtClean="0">
                <a:latin typeface="Arial Narrow" pitchFamily="34" charset="0"/>
              </a:rPr>
              <a:t>: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2x higher absorption (40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80%) at low I</a:t>
            </a:r>
            <a:r>
              <a:rPr lang="en-US" sz="2000" baseline="-25000" dirty="0" smtClean="0"/>
              <a:t>P </a:t>
            </a:r>
            <a:r>
              <a:rPr lang="en-US" sz="2000" dirty="0" smtClean="0"/>
              <a:t>= 0.4MA</a:t>
            </a:r>
          </a:p>
          <a:p>
            <a:pPr lvl="2">
              <a:lnSpc>
                <a:spcPct val="13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Will test on NSTX-U during YRS 1 &amp; 2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1.5-2x higher current drive efficiency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486150"/>
            <a:ext cx="9937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276600" y="3714750"/>
            <a:ext cx="685800" cy="45720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52400" y="1962150"/>
            <a:ext cx="3124200" cy="2971800"/>
            <a:chOff x="228600" y="2362200"/>
            <a:chExt cx="4703366" cy="4114799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79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55691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tx1"/>
                  </a:solidFill>
                </a:rPr>
                <a:t>First </a:t>
              </a:r>
              <a:r>
                <a:rPr lang="en-US" sz="1200" dirty="0">
                  <a:solidFill>
                    <a:schemeClr val="tx1"/>
                  </a:solidFill>
                </a:rPr>
                <a:t>NBI</a:t>
              </a: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135401" y="4783242"/>
              <a:ext cx="1550294" cy="81821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200" dirty="0">
                  <a:solidFill>
                    <a:schemeClr val="tx1"/>
                  </a:solidFill>
                </a:rPr>
                <a:t>More tangential </a:t>
              </a:r>
              <a:endParaRPr lang="en-US" sz="1200" dirty="0" smtClean="0">
                <a:solidFill>
                  <a:schemeClr val="tx1"/>
                </a:solidFill>
              </a:endParaRPr>
            </a:p>
            <a:p>
              <a:pPr algn="ctr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tx1"/>
                  </a:solidFill>
                </a:rPr>
                <a:t>2</a:t>
              </a:r>
              <a:r>
                <a:rPr lang="en-US" sz="1200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US" sz="1200" dirty="0" smtClean="0">
                  <a:solidFill>
                    <a:schemeClr val="tx1"/>
                  </a:solidFill>
                </a:rPr>
                <a:t> </a:t>
              </a:r>
              <a:r>
                <a:rPr lang="en-US" sz="1200" dirty="0">
                  <a:solidFill>
                    <a:schemeClr val="tx1"/>
                  </a:solidFill>
                </a:rPr>
                <a:t>NBI</a:t>
              </a:r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429000" y="4629150"/>
            <a:ext cx="888989" cy="184666"/>
          </a:xfrm>
          <a:prstGeom prst="rect">
            <a:avLst/>
          </a:prstGeom>
          <a:solidFill>
            <a:srgbClr val="DDDDDD"/>
          </a:solidFill>
          <a:ln w="15875" algn="ctr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 smtClean="0">
                <a:solidFill>
                  <a:schemeClr val="tx1"/>
                </a:solidFill>
              </a:rPr>
              <a:t>First </a:t>
            </a:r>
            <a:r>
              <a:rPr lang="en-US" sz="1200" dirty="0">
                <a:solidFill>
                  <a:schemeClr val="tx1"/>
                </a:solidFill>
              </a:rPr>
              <a:t>NBI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419600" y="4629150"/>
            <a:ext cx="888989" cy="184666"/>
          </a:xfrm>
          <a:prstGeom prst="rect">
            <a:avLst/>
          </a:prstGeom>
          <a:solidFill>
            <a:srgbClr val="DDDDDD"/>
          </a:solidFill>
          <a:ln w="15875" algn="ctr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 smtClean="0">
                <a:solidFill>
                  <a:schemeClr val="tx1"/>
                </a:solidFill>
              </a:rPr>
              <a:t>2nd </a:t>
            </a:r>
            <a:r>
              <a:rPr lang="en-US" sz="1200" dirty="0">
                <a:solidFill>
                  <a:schemeClr val="tx1"/>
                </a:solidFill>
              </a:rPr>
              <a:t>NBI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562600" y="819150"/>
            <a:ext cx="3505200" cy="4038600"/>
            <a:chOff x="4145092" y="1344121"/>
            <a:chExt cx="3840033" cy="4675521"/>
          </a:xfrm>
        </p:grpSpPr>
        <p:pic>
          <p:nvPicPr>
            <p:cNvPr id="26" name="Picture 25" descr="fig_NIrampup_PAC2017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092" y="1344121"/>
              <a:ext cx="3840033" cy="46755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97627" y="1583202"/>
              <a:ext cx="443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NBI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40857" y="2464321"/>
              <a:ext cx="65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HHFW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93478" y="3457985"/>
              <a:ext cx="604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NBCD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06471" y="3765762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bootstrap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88892" y="3155350"/>
              <a:ext cx="633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FWCD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92046" y="4101801"/>
              <a:ext cx="634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C02FF"/>
                  </a:solidFill>
                </a:rPr>
                <a:t>ohmic</a:t>
              </a:r>
              <a:endParaRPr lang="en-US" sz="1400" dirty="0">
                <a:solidFill>
                  <a:srgbClr val="FC02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15973" y="2992763"/>
              <a:ext cx="1223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</a:t>
              </a:r>
              <a:r>
                <a:rPr lang="en-US" sz="1400" b="1" dirty="0" smtClean="0"/>
                <a:t>on-inductive</a:t>
              </a:r>
              <a:endParaRPr lang="en-US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82947" y="3092969"/>
              <a:ext cx="7200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plasma</a:t>
              </a:r>
              <a:endParaRPr lang="en-US" sz="14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657600" y="1962150"/>
            <a:ext cx="137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</a:t>
            </a:r>
          </a:p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5029200" y="2038350"/>
            <a:ext cx="685800" cy="45720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467600" y="4876263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Poli</a:t>
            </a:r>
            <a:r>
              <a:rPr lang="en-US" sz="1200" dirty="0" smtClean="0"/>
              <a:t>, PPPL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807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High Current Helicity Injection Start-Up can Reduce Reliance on Less Understood Current Ramp-Scenarios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613822"/>
              </p:ext>
            </p:extLst>
          </p:nvPr>
        </p:nvGraphicFramePr>
        <p:xfrm>
          <a:off x="0" y="895350"/>
          <a:ext cx="9144000" cy="3870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990600"/>
                <a:gridCol w="3200400"/>
                <a:gridCol w="2514600"/>
              </a:tblGrid>
              <a:tr h="4520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 Scaling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Present Demonstrations</a:t>
                      </a:r>
                      <a:endParaRPr lang="en-US" sz="1400" dirty="0"/>
                    </a:p>
                  </a:txBody>
                  <a:tcPr/>
                </a:tc>
              </a:tr>
              <a:tr h="58118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ECH / EBW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MAST</a:t>
                      </a:r>
                    </a:p>
                    <a:p>
                      <a:r>
                        <a:rPr lang="en-US" sz="1400" dirty="0" smtClean="0"/>
                        <a:t>QUEST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 scaling not understood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&lt;100 kA on QUEST &amp;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MAST </a:t>
                      </a:r>
                    </a:p>
                    <a:p>
                      <a:r>
                        <a:rPr lang="en-US" sz="1400" dirty="0" smtClean="0"/>
                        <a:t>(Not coupled to induction)</a:t>
                      </a:r>
                      <a:endParaRPr lang="en-US" sz="1400" dirty="0"/>
                    </a:p>
                  </a:txBody>
                  <a:tcPr/>
                </a:tc>
              </a:tr>
              <a:tr h="92559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Local Helicity Injection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(LHI)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[Small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area electrodes / high voltage] </a:t>
                      </a:r>
                      <a:endParaRPr lang="en-US" sz="140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Pegasus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Dynamo Current Drive models need development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kA on Pegasus</a:t>
                      </a:r>
                    </a:p>
                    <a:p>
                      <a:r>
                        <a:rPr lang="en-US" sz="1400" dirty="0" smtClean="0"/>
                        <a:t>(Coupled</a:t>
                      </a:r>
                      <a:r>
                        <a:rPr lang="en-US" sz="1400" baseline="0" dirty="0" smtClean="0"/>
                        <a:t> to </a:t>
                      </a:r>
                      <a:r>
                        <a:rPr lang="en-US" sz="1400" dirty="0" smtClean="0"/>
                        <a:t>induction)</a:t>
                      </a:r>
                    </a:p>
                  </a:txBody>
                  <a:tcPr/>
                </a:tc>
              </a:tr>
              <a:tr h="7533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Steady</a:t>
                      </a:r>
                      <a:r>
                        <a:rPr lang="en-US" sz="1400" baseline="0" dirty="0" smtClean="0"/>
                        <a:t> State CHI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[Large area electrodes / lower voltage]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HIT-II</a:t>
                      </a:r>
                    </a:p>
                    <a:p>
                      <a:r>
                        <a:rPr lang="en-US" sz="1400" dirty="0" smtClean="0"/>
                        <a:t>HIST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Dynamo Current Drive models need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 kA on</a:t>
                      </a:r>
                      <a:r>
                        <a:rPr lang="en-US" sz="1400" baseline="0" dirty="0" smtClean="0"/>
                        <a:t> NSTX</a:t>
                      </a:r>
                    </a:p>
                    <a:p>
                      <a:r>
                        <a:rPr lang="en-US" sz="1400" baseline="0" dirty="0" smtClean="0"/>
                        <a:t>200 kA on HIT-II</a:t>
                      </a:r>
                    </a:p>
                    <a:p>
                      <a:r>
                        <a:rPr lang="en-US" sz="1400" baseline="0" dirty="0" smtClean="0"/>
                        <a:t>(Not coupled to induction)</a:t>
                      </a:r>
                      <a:endParaRPr lang="en-US" sz="1400" dirty="0"/>
                    </a:p>
                  </a:txBody>
                  <a:tcPr/>
                </a:tc>
              </a:tr>
              <a:tr h="10977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Transient CHI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[Short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2-3ms pulse discharge]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HIT-II</a:t>
                      </a:r>
                    </a:p>
                    <a:p>
                      <a:r>
                        <a:rPr lang="en-US" sz="1400" dirty="0" smtClean="0"/>
                        <a:t>NSTX</a:t>
                      </a:r>
                    </a:p>
                    <a:p>
                      <a:r>
                        <a:rPr lang="en-US" sz="1400" dirty="0" smtClean="0"/>
                        <a:t>QUEST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Scaling to large devices</a:t>
                      </a:r>
                      <a:r>
                        <a:rPr lang="en-US" sz="1400" baseline="0" dirty="0" smtClean="0"/>
                        <a:t> well understood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200kA on NSTX</a:t>
                      </a:r>
                    </a:p>
                    <a:p>
                      <a:r>
                        <a:rPr lang="en-US" sz="1400" dirty="0" smtClean="0"/>
                        <a:t>100 kA on HIT-II</a:t>
                      </a:r>
                    </a:p>
                    <a:p>
                      <a:r>
                        <a:rPr lang="en-US" sz="1400" dirty="0" smtClean="0"/>
                        <a:t>Demonstrated flux saving on NSTX by ramping to 1MA with inductive drive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71750"/>
            <a:ext cx="2133600" cy="4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51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720725"/>
          </a:xfrm>
        </p:spPr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QUEST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Has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an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On-Going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ctive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P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rogram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on ECH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NSTX-U is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Contributing via.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heory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and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Diagnostic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upport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</a:b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566" y="666750"/>
            <a:ext cx="533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en-US" sz="18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urrent efficiency increased from 66kA/270kW to 85kA/230kW using new wave guides and polarizer 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Further polarizer improvements should enable higher power (available up to 400 kW) operations.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 validation of non</a:t>
            </a:r>
            <a:r>
              <a:rPr lang="en-US" altLang="en-US" sz="18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-thermal 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electron tail created </a:t>
            </a:r>
            <a:r>
              <a:rPr lang="en-US" altLang="en-US" sz="18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the 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ECCD being carried out by PPPL researchers (</a:t>
            </a:r>
            <a:r>
              <a:rPr lang="en-US" altLang="en-US" sz="18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Bertelli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8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Poli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Taylor)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X-ray camera from PPPL together with modeling to improve understanding of physics of ECCD (Delgado-</a:t>
            </a:r>
            <a:r>
              <a:rPr lang="en-US" altLang="en-US" sz="18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Aparicio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52465" y="666750"/>
            <a:ext cx="359153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2400"/>
              </a:spcBef>
            </a:pPr>
            <a:r>
              <a:rPr lang="en-US" altLang="en-US" sz="1400" b="0" i="0" dirty="0" smtClean="0">
                <a:solidFill>
                  <a:srgbClr val="FF259F"/>
                </a:solidFill>
                <a:latin typeface="Arial" pitchFamily="34" charset="0"/>
                <a:cs typeface="Arial" pitchFamily="34" charset="0"/>
              </a:rPr>
              <a:t>Initial 28 GHz plasma current ramp-up experiments on QUEST</a:t>
            </a:r>
            <a:endParaRPr lang="en-US" altLang="en-US" sz="1400" b="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02218" y="1200150"/>
            <a:ext cx="3841782" cy="3657600"/>
            <a:chOff x="0" y="1459605"/>
            <a:chExt cx="4915657" cy="4678363"/>
          </a:xfrm>
        </p:grpSpPr>
        <p:pic>
          <p:nvPicPr>
            <p:cNvPr id="7" name="Picture 2" descr="G:\zushi\zvaio\quest\shotanalysis\wolrdrecord\Graph3_130716.jpg"/>
            <p:cNvPicPr>
              <a:picLocks noChangeAspect="1" noChangeArrowheads="1"/>
            </p:cNvPicPr>
            <p:nvPr/>
          </p:nvPicPr>
          <p:blipFill>
            <a:blip r:embed="rId2" cstate="print"/>
            <a:srcRect r="26545"/>
            <a:stretch>
              <a:fillRect/>
            </a:stretch>
          </p:blipFill>
          <p:spPr bwMode="auto">
            <a:xfrm>
              <a:off x="0" y="1459605"/>
              <a:ext cx="4874991" cy="4678363"/>
            </a:xfrm>
            <a:prstGeom prst="rect">
              <a:avLst/>
            </a:prstGeom>
            <a:noFill/>
          </p:spPr>
        </p:pic>
        <p:sp>
          <p:nvSpPr>
            <p:cNvPr id="8" name="ドーナツ 55"/>
            <p:cNvSpPr/>
            <p:nvPr/>
          </p:nvSpPr>
          <p:spPr>
            <a:xfrm rot="18794848">
              <a:off x="2911167" y="1752188"/>
              <a:ext cx="955772" cy="891947"/>
            </a:xfrm>
            <a:prstGeom prst="donut">
              <a:avLst>
                <a:gd name="adj" fmla="val 0"/>
              </a:avLst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直線コネクタ 2"/>
            <p:cNvCxnSpPr/>
            <p:nvPr/>
          </p:nvCxnSpPr>
          <p:spPr>
            <a:xfrm>
              <a:off x="3187700" y="1812798"/>
              <a:ext cx="7620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5"/>
            <p:cNvSpPr txBox="1"/>
            <p:nvPr/>
          </p:nvSpPr>
          <p:spPr>
            <a:xfrm>
              <a:off x="3949700" y="1628131"/>
              <a:ext cx="965957" cy="433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Target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7543800" y="1200150"/>
            <a:ext cx="304800" cy="612667"/>
          </a:xfrm>
          <a:prstGeom prst="straightConnector1">
            <a:avLst/>
          </a:prstGeom>
          <a:ln>
            <a:solidFill>
              <a:srgbClr val="FF25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93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836" y="209550"/>
            <a:ext cx="9144000" cy="720725"/>
          </a:xfrm>
        </p:spPr>
        <p:txBody>
          <a:bodyPr/>
          <a:lstStyle/>
          <a:p>
            <a:pPr eaLnBrk="1" hangingPunct="1"/>
            <a:r>
              <a:rPr lang="en-US" altLang="ja-JP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28GHz-34.8GH</a:t>
            </a:r>
            <a:r>
              <a:rPr lang="ja-JP" alt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ｚ</a:t>
            </a:r>
            <a:r>
              <a:rPr lang="en-US" altLang="ja-JP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 Two Frequency </a:t>
            </a:r>
            <a:r>
              <a:rPr lang="en-US" altLang="ja-JP" sz="2400" dirty="0" err="1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Gyrotron</a:t>
            </a:r>
            <a:r>
              <a:rPr lang="en-US" altLang="ja-JP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 Development </a:t>
            </a:r>
            <a:br>
              <a:rPr lang="en-US" altLang="ja-JP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</a:br>
            <a:r>
              <a:rPr lang="en-US" altLang="ja-JP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by University of Tsukuba, Japan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/>
            </a:r>
            <a:br>
              <a:rPr lang="ja-JP" altLang="en-US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819150"/>
            <a:ext cx="1314016" cy="402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0" y="819150"/>
            <a:ext cx="227950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4"/>
          <a:stretch/>
        </p:blipFill>
        <p:spPr bwMode="auto">
          <a:xfrm>
            <a:off x="152400" y="738497"/>
            <a:ext cx="4186545" cy="328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10"/>
          <p:cNvSpPr txBox="1">
            <a:spLocks noChangeArrowheads="1"/>
          </p:cNvSpPr>
          <p:nvPr/>
        </p:nvSpPr>
        <p:spPr bwMode="auto">
          <a:xfrm>
            <a:off x="-12231" y="3867150"/>
            <a:ext cx="6477000" cy="10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5" tIns="34208" rIns="68415" bIns="34208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2880" indent="-457200">
              <a:lnSpc>
                <a:spcPct val="110000"/>
              </a:lnSpc>
              <a:spcAft>
                <a:spcPts val="0"/>
              </a:spcAft>
            </a:pPr>
            <a:r>
              <a:rPr lang="en-US" altLang="ja-JP" sz="1400" dirty="0" smtClean="0">
                <a:solidFill>
                  <a:srgbClr val="0000FF"/>
                </a:solidFill>
              </a:rPr>
              <a:t>• High power test to be conducted in 2018 for &gt; 1.5 MW at 28 GHz.</a:t>
            </a:r>
          </a:p>
          <a:p>
            <a:pPr marL="182880" indent="-457200">
              <a:lnSpc>
                <a:spcPct val="110000"/>
              </a:lnSpc>
              <a:spcAft>
                <a:spcPts val="0"/>
              </a:spcAft>
            </a:pPr>
            <a:r>
              <a:rPr lang="en-US" altLang="ja-JP" sz="1400" dirty="0" smtClean="0">
                <a:solidFill>
                  <a:srgbClr val="0000FF"/>
                </a:solidFill>
              </a:rPr>
              <a:t>• CPD (Cathode Potential Depressor) increased the tube efficiency to ~ 50% </a:t>
            </a:r>
          </a:p>
          <a:p>
            <a:pPr marL="182880" indent="-457200">
              <a:lnSpc>
                <a:spcPct val="110000"/>
              </a:lnSpc>
              <a:spcAft>
                <a:spcPts val="0"/>
              </a:spcAft>
            </a:pPr>
            <a:r>
              <a:rPr lang="en-US" altLang="ja-JP" sz="1400" dirty="0" smtClean="0">
                <a:solidFill>
                  <a:srgbClr val="0000FF"/>
                </a:solidFill>
              </a:rPr>
              <a:t>• Double disk window developed for long-pulse/steady-state operations</a:t>
            </a:r>
            <a:r>
              <a:rPr lang="ja-JP" altLang="en-US" sz="1400" dirty="0">
                <a:solidFill>
                  <a:srgbClr val="0000FF"/>
                </a:solidFill>
              </a:rPr>
              <a:t>　</a:t>
            </a:r>
            <a:endParaRPr lang="en-US" altLang="ja-JP" sz="1400" dirty="0" smtClean="0">
              <a:solidFill>
                <a:srgbClr val="0000FF"/>
              </a:solidFill>
            </a:endParaRPr>
          </a:p>
          <a:p>
            <a:pPr marL="182880" indent="-457200">
              <a:lnSpc>
                <a:spcPct val="110000"/>
              </a:lnSpc>
              <a:spcAft>
                <a:spcPts val="0"/>
              </a:spcAft>
            </a:pPr>
            <a:r>
              <a:rPr lang="en-US" altLang="ja-JP" sz="1400" dirty="0" smtClean="0">
                <a:solidFill>
                  <a:srgbClr val="0000FF"/>
                </a:solidFill>
              </a:rPr>
              <a:t>• High power tube should be technically available for NSTX-U within two years</a:t>
            </a:r>
            <a:endParaRPr lang="en-US" altLang="ja-JP" sz="14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3486150"/>
            <a:ext cx="1459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T. </a:t>
            </a:r>
            <a:r>
              <a:rPr lang="en-US" sz="1200" dirty="0" err="1" smtClean="0"/>
              <a:t>Kariya</a:t>
            </a:r>
            <a:r>
              <a:rPr lang="en-US" sz="1200" dirty="0" smtClean="0"/>
              <a:t>, NF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880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31947"/>
            <a:ext cx="9144000" cy="720725"/>
          </a:xfrm>
        </p:spPr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Local Helicity Injection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(LHI) Providing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High-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I</a:t>
            </a:r>
            <a:r>
              <a:rPr lang="en-US" sz="2400" baseline="-25000" dirty="0" err="1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Start-Up being Developed on </a:t>
            </a:r>
            <a:r>
              <a:rPr lang="en-US" sz="2400" cap="small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Pegasus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MS PGothic" charset="0"/>
                <a:cs typeface="Helvetica"/>
              </a:rPr>
              <a:t>ST (Univ. of Wisconsin)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C969743-D154-4988-ABEA-C14426BA8BFA}"/>
              </a:ext>
            </a:extLst>
          </p:cNvPr>
          <p:cNvGrpSpPr/>
          <p:nvPr/>
        </p:nvGrpSpPr>
        <p:grpSpPr>
          <a:xfrm>
            <a:off x="4267200" y="742950"/>
            <a:ext cx="4743606" cy="2605414"/>
            <a:chOff x="4400394" y="1036651"/>
            <a:chExt cx="4743606" cy="260541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E252654-BFF2-4CD6-8BCE-411B168E7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8190" y="1405252"/>
              <a:ext cx="4049402" cy="22368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771D8C-F529-4918-BB70-1C11C8E616D7}"/>
                </a:ext>
              </a:extLst>
            </p:cNvPr>
            <p:cNvSpPr txBox="1"/>
            <p:nvPr/>
          </p:nvSpPr>
          <p:spPr>
            <a:xfrm>
              <a:off x="4400394" y="1036651"/>
              <a:ext cx="474360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/>
                <a:t>LHI Injector Geometries Vary Dominant Drive on </a:t>
              </a:r>
              <a:r>
                <a:rPr lang="en-US" sz="1300" b="1" cap="small" dirty="0"/>
                <a:t>Pegasus</a:t>
              </a:r>
            </a:p>
          </p:txBody>
        </p:sp>
      </p:grpSp>
      <p:pic>
        <p:nvPicPr>
          <p:cNvPr id="8" name="Picture 7" descr="2018-01-05_11-47-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90950"/>
            <a:ext cx="4648200" cy="112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DE64AB-AA40-4C62-9447-E75CB6724EA8}"/>
              </a:ext>
            </a:extLst>
          </p:cNvPr>
          <p:cNvSpPr txBox="1"/>
          <p:nvPr/>
        </p:nvSpPr>
        <p:spPr>
          <a:xfrm>
            <a:off x="4296198" y="3333750"/>
            <a:ext cx="48478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/>
              <a:t>LHI-Driven I</a:t>
            </a:r>
            <a:r>
              <a:rPr lang="en-US" sz="1300" b="1" baseline="-25000" dirty="0"/>
              <a:t>p</a:t>
            </a:r>
            <a:r>
              <a:rPr lang="en-US" sz="1300" b="1" dirty="0"/>
              <a:t> ~ 0.2 MA Scenarios Test Predictive I</a:t>
            </a:r>
            <a:r>
              <a:rPr lang="en-US" sz="1300" b="1" baseline="-25000" dirty="0"/>
              <a:t>p</a:t>
            </a:r>
            <a:r>
              <a:rPr lang="en-US" sz="1300" b="1" dirty="0"/>
              <a:t>(t)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D260DB-6619-49EE-9561-00E4BA263651}"/>
              </a:ext>
            </a:extLst>
          </p:cNvPr>
          <p:cNvSpPr txBox="1"/>
          <p:nvPr/>
        </p:nvSpPr>
        <p:spPr>
          <a:xfrm>
            <a:off x="4876800" y="3562350"/>
            <a:ext cx="1888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Outboard: V</a:t>
            </a:r>
            <a:r>
              <a:rPr lang="en-US" sz="1200" i="1" baseline="-25000" dirty="0"/>
              <a:t>IND</a:t>
            </a:r>
            <a:r>
              <a:rPr lang="en-US" sz="1200" i="1" dirty="0"/>
              <a:t> Dominant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1C6E320-0182-4A6C-AF24-FE330EF84BB3}"/>
              </a:ext>
            </a:extLst>
          </p:cNvPr>
          <p:cNvSpPr txBox="1"/>
          <p:nvPr/>
        </p:nvSpPr>
        <p:spPr>
          <a:xfrm>
            <a:off x="7391597" y="3562350"/>
            <a:ext cx="1752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Inboard: V</a:t>
            </a:r>
            <a:r>
              <a:rPr lang="en-US" sz="1200" i="1" baseline="-25000" dirty="0"/>
              <a:t>LHI</a:t>
            </a:r>
            <a:r>
              <a:rPr lang="en-US" sz="1200" i="1" dirty="0"/>
              <a:t> Dominant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4629150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J.A. </a:t>
            </a:r>
            <a:r>
              <a:rPr lang="en-US" sz="1200" dirty="0" err="1" smtClean="0"/>
              <a:t>Reusch,et</a:t>
            </a:r>
            <a:r>
              <a:rPr lang="en-US" sz="1200" dirty="0" smtClean="0"/>
              <a:t>. al, </a:t>
            </a:r>
            <a:r>
              <a:rPr lang="en-US" sz="1200" dirty="0" err="1" smtClean="0"/>
              <a:t>PoP</a:t>
            </a:r>
            <a:r>
              <a:rPr lang="en-US" sz="1200" dirty="0" smtClean="0"/>
              <a:t> (submitted)</a:t>
            </a:r>
            <a:endParaRPr lang="en-US" sz="1200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 bwMode="auto">
          <a:xfrm>
            <a:off x="0" y="819150"/>
            <a:ext cx="430586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420624">
              <a:lnSpc>
                <a:spcPct val="130000"/>
              </a:lnSpc>
            </a:pPr>
            <a:r>
              <a:rPr lang="en-US" sz="6200" dirty="0" smtClean="0"/>
              <a:t>LHI provides non-</a:t>
            </a:r>
            <a:r>
              <a:rPr lang="en-US" sz="6200" dirty="0" err="1" smtClean="0"/>
              <a:t>solenoidal</a:t>
            </a:r>
            <a:r>
              <a:rPr lang="en-US" sz="6200" dirty="0" smtClean="0"/>
              <a:t> startup and sustainment: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5600" dirty="0" err="1" smtClean="0"/>
              <a:t>I</a:t>
            </a:r>
            <a:r>
              <a:rPr lang="en-US" sz="5600" baseline="-25000" dirty="0" err="1" smtClean="0"/>
              <a:t>p</a:t>
            </a:r>
            <a:r>
              <a:rPr lang="en-US" sz="5600" dirty="0" smtClean="0"/>
              <a:t> </a:t>
            </a:r>
            <a:r>
              <a:rPr lang="en-US" sz="5600" dirty="0" smtClean="0">
                <a:latin typeface="Symbol" charset="2"/>
                <a:cs typeface="Symbol" charset="2"/>
              </a:rPr>
              <a:t>≤</a:t>
            </a:r>
            <a:r>
              <a:rPr lang="en-US" sz="5600" dirty="0" smtClean="0"/>
              <a:t> 0.2MA to date (with less than 8 kA of injected current)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5600" dirty="0" smtClean="0"/>
              <a:t>Inboard and outboard injection location investigated</a:t>
            </a:r>
          </a:p>
          <a:p>
            <a:pPr marL="219456" lvl="1" indent="0">
              <a:lnSpc>
                <a:spcPct val="130000"/>
              </a:lnSpc>
              <a:buNone/>
            </a:pPr>
            <a:endParaRPr lang="en-US" sz="3200" dirty="0" smtClean="0"/>
          </a:p>
          <a:p>
            <a:pPr marL="411480" indent="-420624">
              <a:lnSpc>
                <a:spcPct val="130000"/>
              </a:lnSpc>
            </a:pPr>
            <a:r>
              <a:rPr lang="en-US" sz="6200" dirty="0" smtClean="0"/>
              <a:t>LHI also enables access to interesting physics regimes:</a:t>
            </a:r>
            <a:endParaRPr lang="en-US" sz="5600" dirty="0" smtClean="0"/>
          </a:p>
          <a:p>
            <a:pPr marL="640080" lvl="1" indent="-420624">
              <a:lnSpc>
                <a:spcPct val="130000"/>
              </a:lnSpc>
              <a:spcBef>
                <a:spcPts val="24"/>
              </a:spcBef>
            </a:pPr>
            <a:r>
              <a:rPr lang="en-US" sz="5600" dirty="0"/>
              <a:t>T</a:t>
            </a:r>
            <a:r>
              <a:rPr lang="en-US" sz="5600" dirty="0" smtClean="0"/>
              <a:t>he </a:t>
            </a:r>
            <a:r>
              <a:rPr lang="en-US" sz="5600" dirty="0"/>
              <a:t>current drive </a:t>
            </a:r>
            <a:r>
              <a:rPr lang="en-US" sz="5600" dirty="0" smtClean="0"/>
              <a:t>mechanism does </a:t>
            </a:r>
            <a:r>
              <a:rPr lang="en-US" sz="5600" dirty="0"/>
              <a:t>appear to fundamentally be due to edge localized reconnection </a:t>
            </a:r>
            <a:r>
              <a:rPr lang="en-US" sz="5600" dirty="0" smtClean="0"/>
              <a:t>activity</a:t>
            </a:r>
          </a:p>
          <a:p>
            <a:pPr marL="640080" lvl="1" indent="-420624">
              <a:lnSpc>
                <a:spcPct val="130000"/>
              </a:lnSpc>
            </a:pPr>
            <a:r>
              <a:rPr lang="en-US" sz="5600" dirty="0"/>
              <a:t>S</a:t>
            </a:r>
            <a:r>
              <a:rPr lang="en-US" sz="5600" dirty="0" smtClean="0"/>
              <a:t>trong </a:t>
            </a:r>
            <a:r>
              <a:rPr lang="en-US" sz="5600" dirty="0"/>
              <a:t>edge drive provides </a:t>
            </a:r>
            <a:r>
              <a:rPr lang="en-US" sz="5600" dirty="0" smtClean="0"/>
              <a:t>access to low </a:t>
            </a:r>
            <a:r>
              <a:rPr lang="en-US" sz="5600" dirty="0"/>
              <a:t>ℓ</a:t>
            </a:r>
            <a:r>
              <a:rPr lang="en-US" sz="5600" baseline="-25000" dirty="0" err="1"/>
              <a:t>i</a:t>
            </a:r>
            <a:r>
              <a:rPr lang="en-US" sz="5600" dirty="0"/>
              <a:t>  and </a:t>
            </a:r>
            <a:r>
              <a:rPr lang="en-US" sz="5600" dirty="0" smtClean="0"/>
              <a:t>very high </a:t>
            </a:r>
            <a:r>
              <a:rPr lang="en-US" sz="5600" dirty="0" err="1" smtClean="0">
                <a:latin typeface="Symbol" charset="2"/>
                <a:cs typeface="Symbol" charset="2"/>
              </a:rPr>
              <a:t>b</a:t>
            </a:r>
            <a:r>
              <a:rPr lang="en-US" sz="5600" baseline="-25000" dirty="0" err="1" smtClean="0"/>
              <a:t>T</a:t>
            </a:r>
            <a:r>
              <a:rPr lang="en-US" sz="5600" dirty="0"/>
              <a:t> </a:t>
            </a:r>
            <a:r>
              <a:rPr lang="en-US" sz="5600" dirty="0" smtClean="0"/>
              <a:t>plasmas at </a:t>
            </a:r>
            <a:r>
              <a:rPr lang="en-US" sz="5600" dirty="0" smtClean="0">
                <a:latin typeface="+mn-lt"/>
                <a:cs typeface="Symbol" charset="2"/>
              </a:rPr>
              <a:t>relatively</a:t>
            </a:r>
            <a:r>
              <a:rPr lang="en-US" sz="5600" dirty="0" smtClean="0"/>
              <a:t> </a:t>
            </a:r>
            <a:r>
              <a:rPr lang="en-US" sz="5600" dirty="0"/>
              <a:t>high </a:t>
            </a:r>
            <a:r>
              <a:rPr lang="en-US" sz="5600" dirty="0" err="1" smtClean="0"/>
              <a:t>I</a:t>
            </a:r>
            <a:r>
              <a:rPr lang="en-US" sz="5600" baseline="-25000" dirty="0" err="1" smtClean="0"/>
              <a:t>p</a:t>
            </a:r>
            <a:r>
              <a:rPr lang="en-US" sz="5600" dirty="0" smtClean="0"/>
              <a:t> </a:t>
            </a:r>
            <a:r>
              <a:rPr lang="en-US" sz="5600" dirty="0"/>
              <a:t>discharges at very low </a:t>
            </a:r>
            <a:r>
              <a:rPr lang="en-US" sz="5600" dirty="0" smtClean="0"/>
              <a:t>𝐵</a:t>
            </a:r>
            <a:r>
              <a:rPr lang="en-US" sz="5600" baseline="-25000" dirty="0" smtClean="0"/>
              <a:t>T</a:t>
            </a:r>
            <a:r>
              <a:rPr lang="en-US" sz="56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534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6" y="2958519"/>
            <a:ext cx="3077024" cy="19220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Transient CHI: High Fraction of Open to Closed Flux Conversion in NIMROD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Simulations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&amp; in Experiments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4880581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F. Ebrahimi, PPPL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1"/>
              <p:cNvSpPr txBox="1">
                <a:spLocks/>
              </p:cNvSpPr>
              <p:nvPr/>
            </p:nvSpPr>
            <p:spPr bwMode="auto">
              <a:xfrm>
                <a:off x="1454300" y="719389"/>
                <a:ext cx="4946500" cy="419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>
                <a:lvl1pPr marL="228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rgbClr val="3366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685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 kern="1200">
                    <a:solidFill>
                      <a:srgbClr val="92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00808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02870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  <a:spcAft>
                    <a:spcPts val="300"/>
                  </a:spcAft>
                </a:pPr>
                <a:r>
                  <a:rPr lang="en-US" sz="2000" dirty="0" smtClean="0">
                    <a:latin typeface="Helvetica"/>
                    <a:cs typeface="Helvetica"/>
                  </a:rPr>
                  <a:t>Transient CHI injects </a:t>
                </a:r>
                <a:r>
                  <a:rPr lang="en-US" sz="2000" dirty="0" err="1" smtClean="0">
                    <a:latin typeface="Helvetica"/>
                    <a:cs typeface="Helvetica"/>
                  </a:rPr>
                  <a:t>poloidal</a:t>
                </a:r>
                <a:r>
                  <a:rPr lang="en-US" sz="2000" dirty="0" smtClean="0">
                    <a:latin typeface="Helvetica"/>
                    <a:cs typeface="Helvetica"/>
                  </a:rPr>
                  <a:t> magnetic flux from divertor area into vessel on a 1-3ms time scale </a:t>
                </a:r>
              </a:p>
              <a:p>
                <a:pPr lvl="1">
                  <a:lnSpc>
                    <a:spcPct val="130000"/>
                  </a:lnSpc>
                  <a:spcAft>
                    <a:spcPts val="300"/>
                  </a:spcAft>
                </a:pPr>
                <a:r>
                  <a:rPr lang="en-US" sz="1600" dirty="0" smtClean="0">
                    <a:latin typeface="Helvetica"/>
                    <a:cs typeface="Helvetica"/>
                  </a:rPr>
                  <a:t>Injector flux shaping and injector current ramp-down causes open flux to form closed flux surfaces (like in a soap bubble) </a:t>
                </a:r>
              </a:p>
              <a:p>
                <a:pPr>
                  <a:lnSpc>
                    <a:spcPct val="130000"/>
                  </a:lnSpc>
                  <a:spcAft>
                    <a:spcPts val="300"/>
                  </a:spcAft>
                </a:pPr>
                <a:r>
                  <a:rPr lang="en-US" sz="2000" dirty="0" smtClean="0">
                    <a:latin typeface="Helvetica"/>
                    <a:cs typeface="Helvetica"/>
                  </a:rPr>
                  <a:t>Promising </a:t>
                </a:r>
                <a:r>
                  <a:rPr lang="en-US" sz="2000" dirty="0" err="1" smtClean="0">
                    <a:latin typeface="Helvetica"/>
                    <a:cs typeface="Helvetica"/>
                  </a:rPr>
                  <a:t>PoP</a:t>
                </a:r>
                <a:r>
                  <a:rPr lang="en-US" sz="2000" dirty="0" smtClean="0">
                    <a:latin typeface="Helvetica"/>
                    <a:cs typeface="Helvetica"/>
                  </a:rPr>
                  <a:t> level tests on NSTX-U motivated us (</a:t>
                </a:r>
                <a:r>
                  <a:rPr lang="en-US" sz="2000" u="sng" dirty="0" smtClean="0">
                    <a:latin typeface="Helvetica"/>
                    <a:cs typeface="Helvetica"/>
                  </a:rPr>
                  <a:t>during the NSTX-U construction period</a:t>
                </a:r>
                <a:r>
                  <a:rPr lang="en-US" sz="2000" dirty="0" smtClean="0">
                    <a:latin typeface="Helvetica"/>
                    <a:cs typeface="Helvetica"/>
                  </a:rPr>
                  <a:t>) to examine and develop CHI implementation concepts for a reactor (R. Raman, et al., </a:t>
                </a:r>
                <a:r>
                  <a:rPr lang="en-US" sz="2000" dirty="0" err="1" smtClean="0">
                    <a:latin typeface="Helvetica"/>
                    <a:cs typeface="Helvetica"/>
                  </a:rPr>
                  <a:t>Fus</a:t>
                </a:r>
                <a:r>
                  <a:rPr lang="en-US" sz="2000" dirty="0" smtClean="0">
                    <a:latin typeface="Helvetica"/>
                    <a:cs typeface="Helvetica"/>
                  </a:rPr>
                  <a:t>. Sci. Technol. </a:t>
                </a:r>
                <a:r>
                  <a:rPr lang="en-US" sz="2000" b="1" dirty="0" smtClean="0">
                    <a:latin typeface="Helvetica"/>
                    <a:cs typeface="Helvetica"/>
                  </a:rPr>
                  <a:t>68</a:t>
                </a:r>
                <a:r>
                  <a:rPr lang="en-US" sz="2000" dirty="0" smtClean="0">
                    <a:latin typeface="Helvetica"/>
                    <a:cs typeface="Helvetica"/>
                  </a:rPr>
                  <a:t>, 674 (2015))</a:t>
                </a:r>
              </a:p>
              <a:p>
                <a:pPr>
                  <a:lnSpc>
                    <a:spcPct val="130000"/>
                  </a:lnSpc>
                  <a:spcAft>
                    <a:spcPts val="300"/>
                  </a:spcAft>
                </a:pPr>
                <a:r>
                  <a:rPr lang="en-US" sz="2000" dirty="0" smtClean="0">
                    <a:latin typeface="Helvetica"/>
                    <a:cs typeface="Helvetica"/>
                  </a:rPr>
                  <a:t>Encouraged QUEST to implement &amp; test reactor-relevant CHI capability</a:t>
                </a:r>
              </a:p>
              <a:p>
                <a:pPr>
                  <a:lnSpc>
                    <a:spcPct val="130000"/>
                  </a:lnSpc>
                  <a:spcAft>
                    <a:spcPts val="300"/>
                  </a:spcAft>
                </a:pPr>
                <a:r>
                  <a:rPr lang="en-US" sz="2000" dirty="0" smtClean="0">
                    <a:latin typeface="Helvetica"/>
                    <a:cs typeface="Helvetica"/>
                  </a:rPr>
                  <a:t>Significantly ramped up computational modeling work to understand CHI scaling</a:t>
                </a:r>
              </a:p>
              <a:p>
                <a:pPr>
                  <a:lnSpc>
                    <a:spcPct val="130000"/>
                  </a:lnSpc>
                  <a:spcAft>
                    <a:spcPts val="300"/>
                  </a:spcAft>
                </a:pPr>
                <a:r>
                  <a:rPr lang="en-US" sz="2000" dirty="0" smtClean="0">
                    <a:latin typeface="Helvetica"/>
                    <a:cs typeface="Helvetica"/>
                  </a:rPr>
                  <a:t>Theory and NSTX-U/HIT-II Experimental work has resulted in simple scaling relation for transient CHI to project to reactor scale devices (</a:t>
                </a:r>
                <a:r>
                  <a:rPr lang="en-US" sz="2000" dirty="0" err="1" smtClean="0">
                    <a:latin typeface="Helvetica"/>
                    <a:cs typeface="Helvetica"/>
                  </a:rPr>
                  <a:t>I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p</a:t>
                </a:r>
                <a:r>
                  <a:rPr lang="en-US" sz="2000" dirty="0" smtClean="0">
                    <a:latin typeface="Helvetica"/>
                    <a:cs typeface="Helvetica"/>
                  </a:rPr>
                  <a:t> </a:t>
                </a:r>
                <a14:m>
                  <m:oMath xmlns="" xmlns:m="http://schemas.openxmlformats.org/officeDocument/2006/math">
                    <m:r>
                      <a:rPr lang="en-US" sz="1600" i="1" dirty="0" smtClean="0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∝</m:t>
                    </m:r>
                  </m:oMath>
                </a14:m>
                <a:r>
                  <a:rPr lang="en-US" sz="1600" dirty="0" smtClean="0">
                    <a:sym typeface="Symbol" charset="2"/>
                  </a:rPr>
                  <a:t> </a:t>
                </a:r>
                <a:r>
                  <a:rPr lang="en-US" sz="2000" dirty="0" smtClean="0">
                    <a:latin typeface="Helvetica"/>
                    <a:cs typeface="Helvetica"/>
                  </a:rPr>
                  <a:t>Injected flux)</a:t>
                </a:r>
              </a:p>
            </p:txBody>
          </p:sp>
        </mc:Choice>
        <mc:Fallback xmlns="">
          <p:sp>
            <p:nvSpPr>
              <p:cNvPr id="8" name="Tex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4300" y="719389"/>
                <a:ext cx="4946500" cy="4191000"/>
              </a:xfrm>
              <a:prstGeom prst="rect">
                <a:avLst/>
              </a:prstGeom>
              <a:blipFill rotWithShape="0">
                <a:blip r:embed="rId4"/>
                <a:stretch>
                  <a:fillRect l="-247" t="-145" r="-4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44" y="742949"/>
            <a:ext cx="1549744" cy="414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895350"/>
            <a:ext cx="595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NSTX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478044" y="3562350"/>
            <a:ext cx="502356" cy="252401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 rot="10800000">
            <a:off x="1262125" y="1058049"/>
            <a:ext cx="457200" cy="22860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742949"/>
            <a:ext cx="2651760" cy="21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56931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1483</Words>
  <Application>Microsoft Macintosh PowerPoint</Application>
  <PresentationFormat>On-screen Show (16:9)</PresentationFormat>
  <Paragraphs>199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NSTX Upgrade</vt:lpstr>
      <vt:lpstr>Solenoid-Free Plasma Start-Up &amp; Ramp-Up</vt:lpstr>
      <vt:lpstr>Solenoid-free Start-up and Ramp-up are Critical Issues  for Compact ST and Tokamak-based Reactors </vt:lpstr>
      <vt:lpstr>Solenoid-Free Start-Up / Ramp-Up Present Plans</vt:lpstr>
      <vt:lpstr>On NSTX-U, Non-inductive Ramp-Up from ~0.4MA to ~1MA Projected to be Possible With New CS + More Tangential 2nd NBI</vt:lpstr>
      <vt:lpstr>High Current Helicity Injection Start-Up can Reduce Reliance on Less Understood Current Ramp-Scenarios</vt:lpstr>
      <vt:lpstr>QUEST Has an On-Going Active Program on ECH NSTX-U is Contributing via. Theory and Diagnostic Support </vt:lpstr>
      <vt:lpstr>28GHz-34.8GHｚ Two Frequency Gyrotron Development  by University of Tsukuba, Japan </vt:lpstr>
      <vt:lpstr>Local Helicity Injection (LHI) Providing High-Ip Start-Up being Developed on Pegasus ST (Univ. of Wisconsin)</vt:lpstr>
      <vt:lpstr>Transient CHI: High Fraction of Open to Closed Flux Conversion in NIMROD Simulations &amp; in Experiments</vt:lpstr>
      <vt:lpstr>QUEST (in Japan) is Developing Reactor-Relevant CHI Configuration &amp; Will Test ECH Heating of a Transient CHI Plasma</vt:lpstr>
      <vt:lpstr>Transient CHI Discharges Successfully Established in QUEST</vt:lpstr>
      <vt:lpstr>Solenoid-Free Start-Up / Ramp-Up NSTX-U Plans Utilize Multiple Facilities</vt:lpstr>
      <vt:lpstr>Back-Up Slides</vt:lpstr>
      <vt:lpstr>Transient CHI Start-Up</vt:lpstr>
      <vt:lpstr>CHI start-up to ~0.4MA is projected for NSTX-U,  and is projected to scale favorably to next-step STs</vt:lpstr>
      <vt:lpstr>QUEST ECH current start-up generates forward fast electrons NSTX-U plans to install x-ray camera to elucidate ECCD physics</vt:lpstr>
      <vt:lpstr>QUEST New ECH Beam Steering, Focusing and Polarization Capability Enabled High Current Access and Physics Study 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Roger Raman</cp:lastModifiedBy>
  <cp:revision>198</cp:revision>
  <dcterms:created xsi:type="dcterms:W3CDTF">2015-07-16T16:59:24Z</dcterms:created>
  <dcterms:modified xsi:type="dcterms:W3CDTF">2018-01-08T19:43:08Z</dcterms:modified>
</cp:coreProperties>
</file>