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68" r:id="rId2"/>
    <p:sldId id="330" r:id="rId3"/>
    <p:sldId id="332" r:id="rId4"/>
    <p:sldId id="337" r:id="rId5"/>
    <p:sldId id="338" r:id="rId6"/>
    <p:sldId id="333" r:id="rId7"/>
    <p:sldId id="361" r:id="rId8"/>
    <p:sldId id="373" r:id="rId9"/>
    <p:sldId id="371" r:id="rId10"/>
    <p:sldId id="375" r:id="rId11"/>
    <p:sldId id="344" r:id="rId12"/>
    <p:sldId id="339" r:id="rId13"/>
    <p:sldId id="342" r:id="rId14"/>
    <p:sldId id="346" r:id="rId15"/>
    <p:sldId id="343" r:id="rId16"/>
    <p:sldId id="363" r:id="rId17"/>
    <p:sldId id="335" r:id="rId18"/>
    <p:sldId id="336" r:id="rId19"/>
    <p:sldId id="356" r:id="rId20"/>
    <p:sldId id="357" r:id="rId21"/>
    <p:sldId id="358" r:id="rId22"/>
    <p:sldId id="372" r:id="rId23"/>
    <p:sldId id="364" r:id="rId24"/>
    <p:sldId id="370" r:id="rId25"/>
    <p:sldId id="334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77" r:id="rId36"/>
    <p:sldId id="376" r:id="rId37"/>
    <p:sldId id="378" r:id="rId3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00FF"/>
    <a:srgbClr val="920000"/>
    <a:srgbClr val="CC00FF"/>
    <a:srgbClr val="008080"/>
    <a:srgbClr val="FF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030" autoAdjust="0"/>
  </p:normalViewPr>
  <p:slideViewPr>
    <p:cSldViewPr showGuides="1">
      <p:cViewPr>
        <p:scale>
          <a:sx n="120" d="100"/>
          <a:sy n="120" d="100"/>
        </p:scale>
        <p:origin x="-1278" y="-2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-388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battagl:Desktop:Trip%20produc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effectLst/>
          </c:spPr>
          <c:marker>
            <c:symbol val="triangle"/>
            <c:size val="9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Sheet1!$I$4:$J$4</c:f>
              <c:numCache>
                <c:formatCode>General</c:formatCode>
                <c:ptCount val="2"/>
                <c:pt idx="0">
                  <c:v>0.87</c:v>
                </c:pt>
                <c:pt idx="1">
                  <c:v>0.75</c:v>
                </c:pt>
              </c:numCache>
            </c:numRef>
          </c:xVal>
          <c:yVal>
            <c:numRef>
              <c:f>Sheet1!$I$23:$J$23</c:f>
              <c:numCache>
                <c:formatCode>0.0000</c:formatCode>
                <c:ptCount val="2"/>
                <c:pt idx="0">
                  <c:v>3.2745417400203897E-2</c:v>
                </c:pt>
                <c:pt idx="1">
                  <c:v>2.2247719310269601E-2</c:v>
                </c:pt>
              </c:numCache>
            </c:numRef>
          </c:yVal>
          <c:smooth val="0"/>
        </c:ser>
        <c:ser>
          <c:idx val="2"/>
          <c:order val="1"/>
          <c:spPr>
            <a:ln>
              <a:solidFill>
                <a:schemeClr val="accent2"/>
              </a:solidFill>
            </a:ln>
            <a:effectLst/>
          </c:spPr>
          <c:marker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Sheet1!$B$4:$C$4</c:f>
              <c:numCache>
                <c:formatCode>General</c:formatCode>
                <c:ptCount val="2"/>
                <c:pt idx="0">
                  <c:v>0.63500000000000001</c:v>
                </c:pt>
                <c:pt idx="1">
                  <c:v>0.6</c:v>
                </c:pt>
              </c:numCache>
            </c:numRef>
          </c:xVal>
          <c:yVal>
            <c:numRef>
              <c:f>Sheet1!$B$23:$C$23</c:f>
              <c:numCache>
                <c:formatCode>0.0000</c:formatCode>
                <c:ptCount val="2"/>
                <c:pt idx="0">
                  <c:v>1.68026386536612E-2</c:v>
                </c:pt>
                <c:pt idx="1">
                  <c:v>1.4715021350090399E-2</c:v>
                </c:pt>
              </c:numCache>
            </c:numRef>
          </c:yVal>
          <c:smooth val="0"/>
        </c:ser>
        <c:ser>
          <c:idx val="1"/>
          <c:order val="2"/>
          <c:spPr>
            <a:effectLst/>
          </c:spPr>
          <c:marker>
            <c:symbol val="square"/>
            <c:size val="9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Sheet1!$D$4:$E$4</c:f>
              <c:numCache>
                <c:formatCode>General</c:formatCode>
                <c:ptCount val="2"/>
                <c:pt idx="0">
                  <c:v>0.8</c:v>
                </c:pt>
                <c:pt idx="1">
                  <c:v>0.77</c:v>
                </c:pt>
              </c:numCache>
            </c:numRef>
          </c:xVal>
          <c:yVal>
            <c:numRef>
              <c:f>Sheet1!$D$23:$E$23</c:f>
              <c:numCache>
                <c:formatCode>0.0000</c:formatCode>
                <c:ptCount val="2"/>
                <c:pt idx="0">
                  <c:v>3.6342115207164398E-2</c:v>
                </c:pt>
                <c:pt idx="1">
                  <c:v>3.3654696974227502E-2</c:v>
                </c:pt>
              </c:numCache>
            </c:numRef>
          </c:yVal>
          <c:smooth val="0"/>
        </c:ser>
        <c:ser>
          <c:idx val="3"/>
          <c:order val="3"/>
          <c:spPr>
            <a:ln>
              <a:solidFill>
                <a:schemeClr val="accent1"/>
              </a:solidFill>
            </a:ln>
            <a:effectLst/>
          </c:spPr>
          <c:marker>
            <c:symbol val="square"/>
            <c:size val="9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Sheet1!$K$4:$L$4</c:f>
              <c:numCache>
                <c:formatCode>General</c:formatCode>
                <c:ptCount val="2"/>
                <c:pt idx="0">
                  <c:v>1.2250000000000001</c:v>
                </c:pt>
                <c:pt idx="1">
                  <c:v>1.2</c:v>
                </c:pt>
              </c:numCache>
            </c:numRef>
          </c:xVal>
          <c:yVal>
            <c:numRef>
              <c:f>Sheet1!$K$23:$L$23</c:f>
              <c:numCache>
                <c:formatCode>0.0000</c:formatCode>
                <c:ptCount val="2"/>
                <c:pt idx="0">
                  <c:v>0.13360623474964001</c:v>
                </c:pt>
                <c:pt idx="1">
                  <c:v>0.13779579206895001</c:v>
                </c:pt>
              </c:numCache>
            </c:numRef>
          </c:yVal>
          <c:smooth val="0"/>
        </c:ser>
        <c:ser>
          <c:idx val="4"/>
          <c:order val="4"/>
          <c:spPr>
            <a:ln>
              <a:noFill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Sheet1!$M$4:$N$4</c:f>
              <c:numCache>
                <c:formatCode>General</c:formatCode>
                <c:ptCount val="2"/>
                <c:pt idx="0">
                  <c:v>1.45</c:v>
                </c:pt>
                <c:pt idx="1">
                  <c:v>1.1100000000000001</c:v>
                </c:pt>
              </c:numCache>
            </c:numRef>
          </c:xVal>
          <c:yVal>
            <c:numRef>
              <c:f>Sheet1!$M$23:$N$23</c:f>
              <c:numCache>
                <c:formatCode>0.0000</c:formatCode>
                <c:ptCount val="2"/>
                <c:pt idx="0">
                  <c:v>0.151256039623236</c:v>
                </c:pt>
                <c:pt idx="1">
                  <c:v>5.3160128971397401E-2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3878592"/>
        <c:axId val="233879168"/>
      </c:scatterChart>
      <c:valAx>
        <c:axId val="233878592"/>
        <c:scaling>
          <c:orientation val="minMax"/>
          <c:max val="1.5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I</a:t>
                </a:r>
                <a:r>
                  <a:rPr lang="en-US" sz="1600" baseline="-25000" dirty="0"/>
                  <a:t>p</a:t>
                </a:r>
                <a:r>
                  <a:rPr lang="en-US" sz="1600" dirty="0"/>
                  <a:t> (MA)</a:t>
                </a:r>
              </a:p>
            </c:rich>
          </c:tx>
          <c:layout>
            <c:manualLayout>
              <c:xMode val="edge"/>
              <c:yMode val="edge"/>
              <c:x val="0.46777462535568198"/>
              <c:y val="0.815021263485371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33879168"/>
        <c:crossesAt val="1E-4"/>
        <c:crossBetween val="midCat"/>
      </c:valAx>
      <c:valAx>
        <c:axId val="233879168"/>
        <c:scaling>
          <c:logBase val="10"/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0"/>
        <c:majorTickMark val="in"/>
        <c:minorTickMark val="in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33878592"/>
        <c:crosses val="autoZero"/>
        <c:crossBetween val="midCat"/>
        <c:minorUnit val="1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3C68E72-7118-4BB6-BC0C-A067E02A39FA}" type="datetimeFigureOut">
              <a:rPr lang="en-US"/>
              <a:pPr>
                <a:defRPr/>
              </a:pPr>
              <a:t>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7BF9A66-EF9C-4423-829B-6D9627B9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65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9CBF51-4AB4-460D-93D3-226BBE47090E}" type="datetimeFigureOut">
              <a:rPr lang="en-US"/>
              <a:pPr>
                <a:defRPr/>
              </a:pPr>
              <a:t>1/10/2018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36400B2-87AA-4DB1-B67D-2C60F6396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98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96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53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86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2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714750"/>
            <a:ext cx="34671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62363"/>
            <a:ext cx="13557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716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2628900"/>
            <a:ext cx="8077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3733800"/>
            <a:ext cx="2514600" cy="285750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0002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028950"/>
            <a:ext cx="7315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4171950"/>
            <a:ext cx="2080200" cy="4572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76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4419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648200" y="800100"/>
            <a:ext cx="4419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8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8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378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800100"/>
            <a:ext cx="8991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grpSp>
        <p:nvGrpSpPr>
          <p:cNvPr id="1029" name="Group 4"/>
          <p:cNvGrpSpPr>
            <a:grpSpLocks/>
          </p:cNvGrpSpPr>
          <p:nvPr userDrawn="1"/>
        </p:nvGrpSpPr>
        <p:grpSpPr bwMode="auto">
          <a:xfrm>
            <a:off x="0" y="4916488"/>
            <a:ext cx="9144000" cy="227012"/>
            <a:chOff x="0" y="4324350"/>
            <a:chExt cx="9144000" cy="227176"/>
          </a:xfrm>
        </p:grpSpPr>
        <p:pic>
          <p:nvPicPr>
            <p:cNvPr id="1032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0" name="TextBox 11"/>
          <p:cNvSpPr txBox="1">
            <a:spLocks noChangeArrowheads="1"/>
          </p:cNvSpPr>
          <p:nvPr userDrawn="1"/>
        </p:nvSpPr>
        <p:spPr bwMode="auto">
          <a:xfrm>
            <a:off x="8458200" y="4933950"/>
            <a:ext cx="609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B68F388F-2EF6-4AC8-9EE8-B087E0ED7117}" type="slidenum">
              <a:rPr lang="en-US" altLang="en-US" sz="900" b="1" smtClean="0">
                <a:solidFill>
                  <a:srgbClr val="336699"/>
                </a:solidFill>
              </a:rPr>
              <a:pPr algn="r">
                <a:defRPr/>
              </a:pPr>
              <a:t>‹#›</a:t>
            </a:fld>
            <a:endParaRPr lang="en-US" altLang="en-US" sz="900" b="1" smtClean="0">
              <a:solidFill>
                <a:srgbClr val="336699"/>
              </a:solidFill>
            </a:endParaRPr>
          </a:p>
        </p:txBody>
      </p:sp>
      <p:sp>
        <p:nvSpPr>
          <p:cNvPr id="1031" name="TextBox 12"/>
          <p:cNvSpPr txBox="1">
            <a:spLocks noChangeArrowheads="1"/>
          </p:cNvSpPr>
          <p:nvPr userDrawn="1"/>
        </p:nvSpPr>
        <p:spPr bwMode="auto">
          <a:xfrm>
            <a:off x="914400" y="4933950"/>
            <a:ext cx="7315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900" b="1" dirty="0" smtClean="0">
                <a:solidFill>
                  <a:srgbClr val="336699"/>
                </a:solidFill>
              </a:rPr>
              <a:t>NSTX-U PAC-39</a:t>
            </a:r>
            <a:r>
              <a:rPr lang="en-US" altLang="en-US" sz="900" b="1" baseline="0" dirty="0" smtClean="0">
                <a:solidFill>
                  <a:srgbClr val="336699"/>
                </a:solidFill>
              </a:rPr>
              <a:t> Question and Answer</a:t>
            </a:r>
            <a:endParaRPr lang="en-US" altLang="en-US" sz="900" b="1" dirty="0" smtClean="0">
              <a:solidFill>
                <a:srgbClr val="3366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2" r:id="rId3"/>
    <p:sldLayoutId id="2147483703" r:id="rId4"/>
    <p:sldLayoutId id="2147483704" r:id="rId5"/>
    <p:sldLayoutId id="2147483705" r:id="rId6"/>
    <p:sldLayoutId id="2147483708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>
          <a:xfrm>
            <a:off x="533400" y="2114550"/>
            <a:ext cx="8077200" cy="762000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latin typeface="Arial" charset="0"/>
                <a:cs typeface="Arial" charset="0"/>
              </a:rPr>
              <a:t>NSTX-U Researchers</a:t>
            </a:r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1333500"/>
          </a:xfrm>
        </p:spPr>
        <p:txBody>
          <a:bodyPr/>
          <a:lstStyle/>
          <a:p>
            <a:pPr eaLnBrk="1" hangingPunct="1"/>
            <a:r>
              <a:rPr lang="en-US" dirty="0" smtClean="0"/>
              <a:t>NSTX-U PAC-39 Questions</a:t>
            </a:r>
            <a:br>
              <a:rPr lang="en-US" dirty="0" smtClean="0"/>
            </a:br>
            <a:r>
              <a:rPr lang="en-US" dirty="0" smtClean="0"/>
              <a:t>and Team Responses</a:t>
            </a:r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3009900"/>
            <a:ext cx="8077200" cy="628650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85000"/>
              </a:lnSpc>
              <a:defRPr/>
            </a:pPr>
            <a:r>
              <a:rPr lang="en-US" dirty="0" smtClean="0"/>
              <a:t>PPPL </a:t>
            </a:r>
          </a:p>
          <a:p>
            <a:pPr>
              <a:lnSpc>
                <a:spcPct val="85000"/>
              </a:lnSpc>
              <a:defRPr/>
            </a:pPr>
            <a:r>
              <a:rPr lang="en-US" dirty="0" smtClean="0"/>
              <a:t>January 10, 2018</a:t>
            </a:r>
            <a:endParaRPr lang="en-US" dirty="0"/>
          </a:p>
        </p:txBody>
      </p:sp>
      <p:pic>
        <p:nvPicPr>
          <p:cNvPr id="4101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4152900"/>
            <a:ext cx="14414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541" y="847647"/>
            <a:ext cx="4343400" cy="4038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NSTX-U: higher B</a:t>
            </a:r>
            <a:r>
              <a:rPr lang="en-US" baseline="-25000" dirty="0" smtClean="0"/>
              <a:t>T, </a:t>
            </a:r>
            <a:r>
              <a:rPr lang="en-US" dirty="0" smtClean="0"/>
              <a:t>P</a:t>
            </a:r>
            <a:r>
              <a:rPr lang="en-US" baseline="-25000" dirty="0" smtClean="0"/>
              <a:t>NBI</a:t>
            </a:r>
            <a:r>
              <a:rPr lang="en-US" dirty="0" smtClean="0"/>
              <a:t> in NI scenarios</a:t>
            </a:r>
          </a:p>
          <a:p>
            <a:pPr lvl="1"/>
            <a:r>
              <a:rPr lang="en-US" dirty="0" smtClean="0"/>
              <a:t>&lt;P&gt;, I</a:t>
            </a:r>
            <a:r>
              <a:rPr lang="en-US" baseline="-25000" dirty="0" smtClean="0"/>
              <a:t>p</a:t>
            </a:r>
            <a:r>
              <a:rPr lang="en-US" dirty="0" smtClean="0"/>
              <a:t> in NI scenarios increase B</a:t>
            </a:r>
            <a:r>
              <a:rPr lang="en-US" baseline="-25000" dirty="0" smtClean="0"/>
              <a:t>T</a:t>
            </a:r>
            <a:endParaRPr lang="en-US" dirty="0" smtClean="0"/>
          </a:p>
          <a:p>
            <a:pPr lvl="1"/>
            <a:r>
              <a:rPr lang="en-US" dirty="0" smtClean="0"/>
              <a:t>Up to 15 MW improves access to high density, large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BS</a:t>
            </a:r>
            <a:r>
              <a:rPr lang="en-US" dirty="0" smtClean="0"/>
              <a:t> (&gt; 70%) in stationary conditions for multiple </a:t>
            </a:r>
            <a:r>
              <a:rPr lang="en-US" dirty="0" err="1" smtClean="0">
                <a:latin typeface="Times"/>
                <a:cs typeface="Times"/>
              </a:rPr>
              <a:t>τ</a:t>
            </a:r>
            <a:r>
              <a:rPr lang="en-US" baseline="-25000" dirty="0" err="1" smtClean="0"/>
              <a:t>R</a:t>
            </a:r>
            <a:r>
              <a:rPr lang="en-US" dirty="0"/>
              <a:t> </a:t>
            </a:r>
            <a:r>
              <a:rPr lang="en-US" dirty="0" smtClean="0"/>
              <a:t>at I</a:t>
            </a:r>
            <a:r>
              <a:rPr lang="en-US" baseline="-25000" dirty="0" smtClean="0"/>
              <a:t>p</a:t>
            </a:r>
            <a:r>
              <a:rPr lang="en-US" dirty="0" smtClean="0"/>
              <a:t> ≥ 1 MA</a:t>
            </a:r>
          </a:p>
          <a:p>
            <a:pPr lvl="4"/>
            <a:endParaRPr lang="en-US" baseline="-25000" dirty="0" smtClean="0"/>
          </a:p>
          <a:p>
            <a:r>
              <a:rPr lang="en-US" dirty="0" smtClean="0"/>
              <a:t>Real-time NBI deposition control via outer gap and beam selection</a:t>
            </a:r>
          </a:p>
          <a:p>
            <a:pPr lvl="1"/>
            <a:r>
              <a:rPr lang="en-US" dirty="0" smtClean="0"/>
              <a:t>Deposition location control is harder on MAST-U </a:t>
            </a:r>
          </a:p>
          <a:p>
            <a:r>
              <a:rPr lang="en-US" dirty="0" smtClean="0"/>
              <a:t>Parallelized rtEFIT with real-time profile measurements</a:t>
            </a:r>
          </a:p>
          <a:p>
            <a:pPr lvl="1"/>
            <a:r>
              <a:rPr lang="en-US" dirty="0" err="1" smtClean="0"/>
              <a:t>rtCHERS</a:t>
            </a:r>
            <a:r>
              <a:rPr lang="en-US" dirty="0" smtClean="0"/>
              <a:t>, </a:t>
            </a:r>
            <a:r>
              <a:rPr lang="en-US" dirty="0" err="1" smtClean="0"/>
              <a:t>rtMSE</a:t>
            </a:r>
            <a:r>
              <a:rPr lang="en-US" dirty="0" smtClean="0"/>
              <a:t>, </a:t>
            </a:r>
            <a:r>
              <a:rPr lang="en-US" dirty="0" err="1" smtClean="0"/>
              <a:t>rtMPTS</a:t>
            </a:r>
            <a:endParaRPr lang="en-US" dirty="0" smtClean="0"/>
          </a:p>
          <a:p>
            <a:pPr lvl="1"/>
            <a:r>
              <a:rPr lang="en-US" dirty="0" smtClean="0"/>
              <a:t>Developed profile control algorithms</a:t>
            </a:r>
          </a:p>
          <a:p>
            <a:pPr lvl="1"/>
            <a:r>
              <a:rPr lang="en-US" dirty="0" smtClean="0"/>
              <a:t>MAST-U staging PCS development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Scenarios: NSTX-U will have unique capabilities for developing NI scenarios compared to MAST-U in 2020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239000" y="816173"/>
            <a:ext cx="1630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MAST-U  </a:t>
            </a:r>
            <a:r>
              <a:rPr lang="en-US" sz="1400" b="1" dirty="0" smtClean="0"/>
              <a:t>NSTX-U</a:t>
            </a:r>
            <a:endParaRPr lang="en-US" sz="1400" b="1" dirty="0"/>
          </a:p>
        </p:txBody>
      </p:sp>
      <p:pic>
        <p:nvPicPr>
          <p:cNvPr id="7" name="Picture 6" descr="mastu_nstxu (dragged)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6" r="23612"/>
          <a:stretch/>
        </p:blipFill>
        <p:spPr>
          <a:xfrm>
            <a:off x="6781800" y="514350"/>
            <a:ext cx="2163098" cy="4552950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234371"/>
              </p:ext>
            </p:extLst>
          </p:nvPr>
        </p:nvGraphicFramePr>
        <p:xfrm>
          <a:off x="4233199" y="871830"/>
          <a:ext cx="2657921" cy="2392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45312" y="2074959"/>
            <a:ext cx="8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2"/>
                </a:solidFill>
              </a:rPr>
              <a:t>B</a:t>
            </a:r>
            <a:r>
              <a:rPr lang="en-US" sz="1000" b="1" baseline="-25000" dirty="0" smtClean="0">
                <a:solidFill>
                  <a:schemeClr val="accent2"/>
                </a:solidFill>
              </a:rPr>
              <a:t>T</a:t>
            </a:r>
            <a:r>
              <a:rPr lang="en-US" sz="1000" b="1" dirty="0" smtClean="0">
                <a:solidFill>
                  <a:schemeClr val="accent2"/>
                </a:solidFill>
              </a:rPr>
              <a:t> = 0.75 T</a:t>
            </a:r>
          </a:p>
          <a:p>
            <a:r>
              <a:rPr lang="en-US" sz="1000" b="1" dirty="0" smtClean="0">
                <a:solidFill>
                  <a:schemeClr val="accent2"/>
                </a:solidFill>
              </a:rPr>
              <a:t>H</a:t>
            </a:r>
            <a:r>
              <a:rPr lang="en-US" sz="1000" b="1" baseline="-25000" dirty="0" smtClean="0">
                <a:solidFill>
                  <a:schemeClr val="accent2"/>
                </a:solidFill>
              </a:rPr>
              <a:t>98y,2</a:t>
            </a:r>
            <a:r>
              <a:rPr lang="en-US" sz="1000" b="1" dirty="0" smtClean="0">
                <a:solidFill>
                  <a:schemeClr val="accent2"/>
                </a:solidFill>
              </a:rPr>
              <a:t> =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1037" y="1759357"/>
            <a:ext cx="8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2"/>
                </a:solidFill>
              </a:rPr>
              <a:t>B</a:t>
            </a:r>
            <a:r>
              <a:rPr lang="en-US" sz="1000" b="1" baseline="-25000" dirty="0" smtClean="0">
                <a:solidFill>
                  <a:schemeClr val="accent2"/>
                </a:solidFill>
              </a:rPr>
              <a:t>T</a:t>
            </a:r>
            <a:r>
              <a:rPr lang="en-US" sz="1000" b="1" dirty="0" smtClean="0">
                <a:solidFill>
                  <a:schemeClr val="accent2"/>
                </a:solidFill>
              </a:rPr>
              <a:t> = 0.75 T</a:t>
            </a:r>
          </a:p>
          <a:p>
            <a:r>
              <a:rPr lang="en-US" sz="1000" b="1" dirty="0" smtClean="0">
                <a:solidFill>
                  <a:schemeClr val="accent2"/>
                </a:solidFill>
              </a:rPr>
              <a:t>H</a:t>
            </a:r>
            <a:r>
              <a:rPr lang="en-US" sz="1000" b="1" baseline="-25000" dirty="0" smtClean="0">
                <a:solidFill>
                  <a:schemeClr val="accent2"/>
                </a:solidFill>
              </a:rPr>
              <a:t>ST</a:t>
            </a:r>
            <a:r>
              <a:rPr lang="en-US" sz="1000" b="1" dirty="0" smtClean="0">
                <a:solidFill>
                  <a:schemeClr val="accent2"/>
                </a:solidFill>
              </a:rPr>
              <a:t> =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36311" y="1164259"/>
            <a:ext cx="767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4F81BD"/>
                </a:solidFill>
              </a:rPr>
              <a:t>B</a:t>
            </a:r>
            <a:r>
              <a:rPr lang="en-US" sz="1000" b="1" baseline="-25000" dirty="0" smtClean="0">
                <a:solidFill>
                  <a:srgbClr val="4F81BD"/>
                </a:solidFill>
              </a:rPr>
              <a:t>T</a:t>
            </a:r>
            <a:r>
              <a:rPr lang="en-US" sz="1000" b="1" dirty="0" smtClean="0">
                <a:solidFill>
                  <a:srgbClr val="4F81BD"/>
                </a:solidFill>
              </a:rPr>
              <a:t> = 1.0 T</a:t>
            </a:r>
          </a:p>
          <a:p>
            <a:r>
              <a:rPr lang="en-US" sz="1000" b="1" dirty="0" smtClean="0">
                <a:solidFill>
                  <a:srgbClr val="4F81BD"/>
                </a:solidFill>
              </a:rPr>
              <a:t>H</a:t>
            </a:r>
            <a:r>
              <a:rPr lang="en-US" sz="1000" b="1" baseline="-25000" dirty="0" smtClean="0">
                <a:solidFill>
                  <a:srgbClr val="4F81BD"/>
                </a:solidFill>
              </a:rPr>
              <a:t>ST</a:t>
            </a:r>
            <a:r>
              <a:rPr lang="en-US" sz="1000" b="1" dirty="0" smtClean="0">
                <a:solidFill>
                  <a:srgbClr val="4F81BD"/>
                </a:solidFill>
              </a:rPr>
              <a:t> =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6169" y="2082382"/>
            <a:ext cx="767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4F81BD"/>
                </a:solidFill>
              </a:rPr>
              <a:t>B</a:t>
            </a:r>
            <a:r>
              <a:rPr lang="en-US" sz="1000" b="1" baseline="-25000" dirty="0" smtClean="0">
                <a:solidFill>
                  <a:srgbClr val="4F81BD"/>
                </a:solidFill>
              </a:rPr>
              <a:t>T</a:t>
            </a:r>
            <a:r>
              <a:rPr lang="en-US" sz="1000" b="1" dirty="0" smtClean="0">
                <a:solidFill>
                  <a:srgbClr val="4F81BD"/>
                </a:solidFill>
              </a:rPr>
              <a:t> = 1.0 T</a:t>
            </a:r>
          </a:p>
          <a:p>
            <a:r>
              <a:rPr lang="en-US" sz="1000" b="1" dirty="0" smtClean="0">
                <a:solidFill>
                  <a:srgbClr val="4F81BD"/>
                </a:solidFill>
              </a:rPr>
              <a:t>H</a:t>
            </a:r>
            <a:r>
              <a:rPr lang="en-US" sz="1000" b="1" baseline="-25000" dirty="0" smtClean="0">
                <a:solidFill>
                  <a:srgbClr val="4F81BD"/>
                </a:solidFill>
              </a:rPr>
              <a:t>98y,2</a:t>
            </a:r>
            <a:r>
              <a:rPr lang="en-US" sz="1000" b="1" dirty="0" smtClean="0">
                <a:solidFill>
                  <a:srgbClr val="4F81BD"/>
                </a:solidFill>
              </a:rPr>
              <a:t> =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7111" y="3181350"/>
            <a:ext cx="2438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B may enable access to higher confinement and non-inductive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291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b="1" u="sng" dirty="0"/>
              <a:t>Program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solidFill>
                  <a:srgbClr val="336699"/>
                </a:solidFill>
              </a:rPr>
              <a:t>T&amp;T is a dedicated NSTX-U Research Program element (w/ dedicated facility capability, diagnostics, theory/modeling validation)</a:t>
            </a:r>
            <a:r>
              <a:rPr lang="en-US" sz="1800" b="1" dirty="0"/>
              <a:t>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high priority focus on understanding confinement scaling and implications for the path towards ST Pilot Plant</a:t>
            </a:r>
          </a:p>
          <a:p>
            <a:pPr marL="0" indent="0">
              <a:buNone/>
            </a:pPr>
            <a:r>
              <a:rPr lang="en-US" sz="1800" b="1" u="sng" dirty="0" smtClean="0"/>
              <a:t>Facility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>
                <a:solidFill>
                  <a:srgbClr val="336699"/>
                </a:solidFill>
              </a:rPr>
              <a:t>~50% higher B</a:t>
            </a:r>
            <a:r>
              <a:rPr lang="en-US" sz="1800" b="1" baseline="-25000" dirty="0" smtClean="0">
                <a:solidFill>
                  <a:srgbClr val="336699"/>
                </a:solidFill>
              </a:rPr>
              <a:t>T</a:t>
            </a:r>
            <a:r>
              <a:rPr lang="en-US" sz="1800" b="1" dirty="0" smtClean="0">
                <a:solidFill>
                  <a:srgbClr val="336699"/>
                </a:solidFill>
              </a:rPr>
              <a:t> and ~50% higher </a:t>
            </a:r>
            <a:r>
              <a:rPr lang="en-US" sz="1800" b="1" dirty="0" smtClean="0">
                <a:solidFill>
                  <a:srgbClr val="336699"/>
                </a:solidFill>
                <a:latin typeface="Symbol" panose="05050102010706020507" pitchFamily="18" charset="2"/>
              </a:rPr>
              <a:t>b</a:t>
            </a:r>
            <a:r>
              <a:rPr lang="en-US" sz="1800" dirty="0" smtClean="0">
                <a:solidFill>
                  <a:srgbClr val="336699"/>
                </a:solidFill>
                <a:latin typeface="Symbol" panose="05050102010706020507" pitchFamily="18" charset="2"/>
              </a:rPr>
              <a:t> </a:t>
            </a:r>
            <a:r>
              <a:rPr lang="en-US" sz="1800" dirty="0" smtClean="0">
                <a:latin typeface="+mn-lt"/>
                <a:sym typeface="Wingdings" panose="05000000000000000000" pitchFamily="2" charset="2"/>
              </a:rPr>
              <a:t> 3x higher p, T, also stronger EM turbulence drive?</a:t>
            </a:r>
            <a:endParaRPr lang="en-US" sz="1800" b="1" dirty="0" smtClean="0">
              <a:latin typeface="Symbol" panose="05050102010706020507" pitchFamily="18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>
                <a:solidFill>
                  <a:srgbClr val="336699"/>
                </a:solidFill>
              </a:rPr>
              <a:t>Higher P</a:t>
            </a:r>
            <a:r>
              <a:rPr lang="en-US" sz="1800" b="1" baseline="-25000" dirty="0" smtClean="0">
                <a:solidFill>
                  <a:srgbClr val="336699"/>
                </a:solidFill>
              </a:rPr>
              <a:t>NBI </a:t>
            </a:r>
            <a:r>
              <a:rPr lang="en-US" sz="1800" b="1" dirty="0" smtClean="0">
                <a:solidFill>
                  <a:srgbClr val="336699"/>
                </a:solidFill>
              </a:rPr>
              <a:t>(</a:t>
            </a:r>
            <a:r>
              <a:rPr lang="en-US" sz="1800" b="1" dirty="0" smtClean="0">
                <a:solidFill>
                  <a:srgbClr val="336699"/>
                </a:solidFill>
                <a:sym typeface="Symbol"/>
              </a:rPr>
              <a:t>50%</a:t>
            </a:r>
            <a:r>
              <a:rPr lang="en-US" sz="1800" b="1" dirty="0" smtClean="0">
                <a:solidFill>
                  <a:srgbClr val="336699"/>
                </a:solidFill>
              </a:rPr>
              <a:t> higher in 2020) </a:t>
            </a: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/>
              <a:t> 1+2 expected to enable lower </a:t>
            </a:r>
            <a:r>
              <a:rPr lang="en-US" sz="1800" dirty="0" smtClean="0">
                <a:latin typeface="Symbol" panose="05050102010706020507" pitchFamily="18" charset="2"/>
              </a:rPr>
              <a:t>n</a:t>
            </a:r>
            <a:r>
              <a:rPr lang="en-US" sz="1800" baseline="-25000" dirty="0" smtClean="0"/>
              <a:t>*</a:t>
            </a:r>
            <a:r>
              <a:rPr lang="en-US" sz="1800" dirty="0" smtClean="0"/>
              <a:t> at comparable or higher </a:t>
            </a:r>
            <a:r>
              <a:rPr lang="en-US" sz="1800" dirty="0" smtClean="0">
                <a:latin typeface="Symbol" panose="05050102010706020507" pitchFamily="18" charset="2"/>
              </a:rPr>
              <a:t>b</a:t>
            </a:r>
            <a:r>
              <a:rPr lang="en-US" sz="1800" dirty="0" smtClean="0">
                <a:latin typeface="+mj-lt"/>
              </a:rPr>
              <a:t> (</a:t>
            </a:r>
            <a:r>
              <a:rPr lang="en-US" sz="1800" i="1" dirty="0" smtClean="0">
                <a:latin typeface="+mj-lt"/>
              </a:rPr>
              <a:t>pending confinement scaling, macro-stability &amp; density control</a:t>
            </a:r>
            <a:r>
              <a:rPr lang="en-US" sz="1800" dirty="0" smtClean="0">
                <a:latin typeface="+mj-lt"/>
              </a:rPr>
              <a:t>)</a:t>
            </a:r>
          </a:p>
          <a:p>
            <a:pPr lvl="1"/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For upcoming review, will make comparison of 0D-projected </a:t>
            </a:r>
            <a:r>
              <a:rPr lang="en-US" sz="1600" dirty="0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en-US" sz="1600" baseline="-25000" dirty="0" smtClean="0">
                <a:solidFill>
                  <a:srgbClr val="C00000"/>
                </a:solidFill>
                <a:latin typeface="+mj-lt"/>
              </a:rPr>
              <a:t>*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using (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) different </a:t>
            </a:r>
            <a:r>
              <a:rPr lang="en-US" sz="16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t</a:t>
            </a:r>
            <a:r>
              <a:rPr lang="en-US" sz="1600" baseline="-25000" dirty="0" err="1" smtClean="0">
                <a:solidFill>
                  <a:srgbClr val="C00000"/>
                </a:solidFill>
                <a:latin typeface="+mj-lt"/>
              </a:rPr>
              <a:t>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scalings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, (ii) expected achievable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I</a:t>
            </a:r>
            <a:r>
              <a:rPr lang="en-US" sz="1600" baseline="-25000" dirty="0" err="1" smtClean="0">
                <a:solidFill>
                  <a:srgbClr val="C00000"/>
                </a:solidFill>
                <a:latin typeface="+mj-lt"/>
              </a:rPr>
              <a:t>p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, B</a:t>
            </a:r>
            <a:r>
              <a:rPr lang="en-US" sz="1600" baseline="-25000" dirty="0" smtClean="0">
                <a:solidFill>
                  <a:srgbClr val="C00000"/>
                </a:solidFill>
                <a:latin typeface="+mj-lt"/>
              </a:rPr>
              <a:t>T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, P</a:t>
            </a:r>
            <a:r>
              <a:rPr lang="en-US" sz="1600" baseline="-25000" dirty="0" smtClean="0">
                <a:solidFill>
                  <a:srgbClr val="C00000"/>
                </a:solidFill>
                <a:latin typeface="+mj-lt"/>
              </a:rPr>
              <a:t>NBI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, and (iii) different assumptions on n</a:t>
            </a:r>
            <a:r>
              <a:rPr lang="en-US" sz="1600" baseline="-25000" dirty="0" smtClean="0">
                <a:solidFill>
                  <a:srgbClr val="C00000"/>
                </a:solidFill>
                <a:latin typeface="+mj-lt"/>
              </a:rPr>
              <a:t>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/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f</a:t>
            </a:r>
            <a:r>
              <a:rPr lang="en-US" sz="1600" baseline="-25000" dirty="0" err="1" smtClean="0">
                <a:solidFill>
                  <a:srgbClr val="C00000"/>
                </a:solidFill>
                <a:latin typeface="+mj-lt"/>
              </a:rPr>
              <a:t>GW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1600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etc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…</a:t>
            </a:r>
            <a:endParaRPr lang="en-US" sz="1600" dirty="0">
              <a:solidFill>
                <a:srgbClr val="C00000"/>
              </a:solidFill>
              <a:latin typeface="Symbol" panose="05050102010706020507" pitchFamily="18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>
                <a:solidFill>
                  <a:srgbClr val="336699"/>
                </a:solidFill>
              </a:rPr>
              <a:t>Larger OH flux (</a:t>
            </a:r>
            <a:r>
              <a:rPr lang="en-US" sz="1800" b="1" dirty="0">
                <a:solidFill>
                  <a:srgbClr val="336699"/>
                </a:solidFill>
              </a:rPr>
              <a:t>~30% </a:t>
            </a:r>
            <a:r>
              <a:rPr lang="en-US" sz="1800" b="1" dirty="0" smtClean="0">
                <a:solidFill>
                  <a:srgbClr val="336699"/>
                </a:solidFill>
              </a:rPr>
              <a:t>higher) </a:t>
            </a: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/>
              <a:t> </a:t>
            </a:r>
            <a:r>
              <a:rPr lang="en-US" sz="1800" dirty="0"/>
              <a:t>expecting T</a:t>
            </a:r>
            <a:r>
              <a:rPr lang="en-US" sz="1800" baseline="-25000" dirty="0"/>
              <a:t>pulse</a:t>
            </a:r>
            <a:r>
              <a:rPr lang="en-US" sz="1800" dirty="0"/>
              <a:t>~5 </a:t>
            </a:r>
            <a:r>
              <a:rPr lang="en-US" sz="1800" dirty="0" smtClean="0"/>
              <a:t>sec, enables perturbative studies (e.g. </a:t>
            </a:r>
            <a:r>
              <a:rPr lang="en-US" sz="1800" dirty="0" err="1" smtClean="0"/>
              <a:t>fourier</a:t>
            </a:r>
            <a:r>
              <a:rPr lang="en-US" sz="1800" dirty="0" smtClean="0"/>
              <a:t> analysis)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>
                <a:solidFill>
                  <a:srgbClr val="336699"/>
                </a:solidFill>
              </a:rPr>
              <a:t>Different NBI </a:t>
            </a:r>
            <a:r>
              <a:rPr lang="en-US" sz="1800" b="1" dirty="0" err="1" smtClean="0">
                <a:solidFill>
                  <a:srgbClr val="336699"/>
                </a:solidFill>
              </a:rPr>
              <a:t>R</a:t>
            </a:r>
            <a:r>
              <a:rPr lang="en-US" sz="1800" b="1" baseline="-25000" dirty="0" err="1" smtClean="0">
                <a:solidFill>
                  <a:srgbClr val="336699"/>
                </a:solidFill>
              </a:rPr>
              <a:t>tan</a:t>
            </a:r>
            <a:r>
              <a:rPr lang="en-US" sz="1800" b="1" dirty="0" smtClean="0">
                <a:solidFill>
                  <a:srgbClr val="336699"/>
                </a:solidFill>
              </a:rPr>
              <a:t> @ 65-100 </a:t>
            </a:r>
            <a:r>
              <a:rPr lang="en-US" sz="1800" b="1" dirty="0" err="1" smtClean="0">
                <a:solidFill>
                  <a:srgbClr val="336699"/>
                </a:solidFill>
              </a:rPr>
              <a:t>keV</a:t>
            </a:r>
            <a:r>
              <a:rPr lang="en-US" sz="1800" b="1" dirty="0" smtClean="0">
                <a:solidFill>
                  <a:srgbClr val="336699"/>
                </a:solidFill>
              </a:rPr>
              <a:t> + PCS-controlled beam timing </a:t>
            </a: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/>
              <a:t> variation in torque enables flexible momentum transport studies (pinch, residual stress)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solidFill>
                  <a:srgbClr val="336699"/>
                </a:solidFill>
              </a:rPr>
              <a:t>RF heating (4 MW)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enhances studying </a:t>
            </a:r>
            <a:r>
              <a:rPr lang="en-US" sz="1800" dirty="0" err="1"/>
              <a:t>Q</a:t>
            </a:r>
            <a:r>
              <a:rPr lang="en-US" sz="1800" baseline="-25000" dirty="0" err="1"/>
              <a:t>e</a:t>
            </a:r>
            <a:r>
              <a:rPr lang="en-US" sz="1800" dirty="0"/>
              <a:t> physics, enables controlling </a:t>
            </a:r>
            <a:r>
              <a:rPr lang="en-US" sz="1800" dirty="0" err="1"/>
              <a:t>n</a:t>
            </a:r>
            <a:r>
              <a:rPr lang="en-US" sz="1800" baseline="-25000" dirty="0" err="1"/>
              <a:t>imp</a:t>
            </a:r>
            <a:endParaRPr lang="en-US" sz="1800" baseline="-25000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solidFill>
                  <a:srgbClr val="336699"/>
                </a:solidFill>
              </a:rPr>
              <a:t>Diagnostics: FIR high-k + DBS </a:t>
            </a:r>
            <a:r>
              <a:rPr lang="en-US" sz="1800" dirty="0">
                <a:sym typeface="Wingdings" panose="05000000000000000000" pitchFamily="2" charset="2"/>
              </a:rPr>
              <a:t> enables multi-scale </a:t>
            </a:r>
            <a:r>
              <a:rPr lang="en-US" sz="1800" dirty="0" err="1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sz="1800" dirty="0" err="1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 measurement (with BES) + flow (DBS); </a:t>
            </a:r>
            <a:r>
              <a:rPr lang="en-US" sz="1800" b="1" dirty="0">
                <a:solidFill>
                  <a:srgbClr val="336699"/>
                </a:solidFill>
              </a:rPr>
              <a:t>CPS</a:t>
            </a:r>
            <a:r>
              <a:rPr lang="en-US" sz="1800" dirty="0"/>
              <a:t> </a:t>
            </a:r>
            <a:r>
              <a:rPr lang="en-US" sz="1800" dirty="0">
                <a:sym typeface="Wingdings" panose="05000000000000000000" pitchFamily="2" charset="2"/>
              </a:rPr>
              <a:t> enables </a:t>
            </a:r>
            <a:r>
              <a:rPr lang="en-US" sz="1800" dirty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sz="1800" dirty="0">
                <a:sym typeface="Wingdings" panose="05000000000000000000" pitchFamily="2" charset="2"/>
              </a:rPr>
              <a:t>B measurement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>
                <a:solidFill>
                  <a:srgbClr val="336699"/>
                </a:solidFill>
              </a:rPr>
              <a:t>B </a:t>
            </a:r>
            <a:r>
              <a:rPr lang="en-US" sz="1800" b="1" dirty="0">
                <a:solidFill>
                  <a:srgbClr val="336699"/>
                </a:solidFill>
              </a:rPr>
              <a:t>vs. </a:t>
            </a:r>
            <a:r>
              <a:rPr lang="en-US" sz="1800" b="1" dirty="0" smtClean="0">
                <a:solidFill>
                  <a:srgbClr val="336699"/>
                </a:solidFill>
              </a:rPr>
              <a:t>Li wall coatings</a:t>
            </a:r>
            <a:r>
              <a:rPr lang="en-US" sz="1800" b="1" dirty="0" smtClean="0"/>
              <a:t>: </a:t>
            </a:r>
            <a:r>
              <a:rPr lang="en-US" sz="1800" dirty="0" smtClean="0"/>
              <a:t>has uncovered different </a:t>
            </a:r>
            <a:r>
              <a:rPr lang="en-US" sz="1800" dirty="0" err="1" smtClean="0"/>
              <a:t>I</a:t>
            </a:r>
            <a:r>
              <a:rPr lang="en-US" sz="1800" baseline="-25000" dirty="0" err="1" smtClean="0"/>
              <a:t>p</a:t>
            </a:r>
            <a:r>
              <a:rPr lang="en-US" sz="1800" dirty="0" smtClean="0"/>
              <a:t> &amp; B</a:t>
            </a:r>
            <a:r>
              <a:rPr lang="en-US" sz="1800" baseline="-25000" dirty="0" smtClean="0"/>
              <a:t>T</a:t>
            </a:r>
            <a:r>
              <a:rPr lang="en-US" sz="1800" dirty="0" smtClean="0"/>
              <a:t> confinement </a:t>
            </a:r>
            <a:r>
              <a:rPr lang="en-US" sz="1800" dirty="0" err="1" smtClean="0"/>
              <a:t>scalings</a:t>
            </a:r>
            <a:r>
              <a:rPr lang="en-US" sz="1800" dirty="0" smtClean="0"/>
              <a:t> </a:t>
            </a: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/>
              <a:t> brings insight on </a:t>
            </a:r>
            <a:r>
              <a:rPr lang="en-US" sz="1800" dirty="0" smtClean="0">
                <a:latin typeface="Symbol" panose="05050102010706020507" pitchFamily="18" charset="2"/>
              </a:rPr>
              <a:t>n</a:t>
            </a:r>
            <a:r>
              <a:rPr lang="en-US" sz="1800" baseline="-25000" dirty="0" smtClean="0"/>
              <a:t>*</a:t>
            </a:r>
            <a:r>
              <a:rPr lang="en-US" sz="1800" dirty="0" smtClean="0"/>
              <a:t> dependence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 dirty="0" smtClean="0"/>
              <a:t>Transport and Turbulence (T&amp;T)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4655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pPr eaLnBrk="1" hangingPunct="1"/>
            <a:r>
              <a:rPr lang="en-US" altLang="en-US" sz="2800" dirty="0" smtClean="0">
                <a:latin typeface="Arial" charset="0"/>
                <a:cs typeface="Arial" charset="0"/>
              </a:rPr>
              <a:t>Energetic Particles:  NSTX-U has </a:t>
            </a:r>
            <a:r>
              <a:rPr lang="en-US" altLang="en-US" sz="2800" i="1" dirty="0" smtClean="0">
                <a:latin typeface="Arial" charset="0"/>
                <a:cs typeface="Arial" charset="0"/>
              </a:rPr>
              <a:t>demonstrated</a:t>
            </a:r>
            <a:r>
              <a:rPr lang="en-US" altLang="en-US" sz="2800" dirty="0" smtClean="0">
                <a:latin typeface="Arial" charset="0"/>
                <a:cs typeface="Arial" charset="0"/>
              </a:rPr>
              <a:t> flexible NBI capabilities for AE mode mitigation/suppression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691816"/>
            <a:ext cx="6248400" cy="434340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en-US" dirty="0" smtClean="0">
                <a:latin typeface="Arial" charset="0"/>
                <a:cs typeface="Arial" charset="0"/>
              </a:rPr>
              <a:t>NSTX-U NBI sources provide flexible control of deposition location including phase-space resolution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 smtClean="0">
                <a:latin typeface="Arial" charset="0"/>
                <a:cs typeface="Arial" charset="0"/>
              </a:rPr>
              <a:t>Adjustable </a:t>
            </a:r>
            <a:r>
              <a:rPr lang="en-US" altLang="en-US" dirty="0" err="1" smtClean="0">
                <a:latin typeface="Arial" charset="0"/>
                <a:cs typeface="Arial" charset="0"/>
              </a:rPr>
              <a:t>R</a:t>
            </a:r>
            <a:r>
              <a:rPr lang="en-US" altLang="en-US" baseline="-25000" dirty="0" err="1" smtClean="0">
                <a:latin typeface="Arial" charset="0"/>
                <a:cs typeface="Arial" charset="0"/>
              </a:rPr>
              <a:t>tan</a:t>
            </a:r>
            <a:r>
              <a:rPr lang="en-US" altLang="en-US" dirty="0" smtClean="0">
                <a:latin typeface="Arial" charset="0"/>
                <a:cs typeface="Arial" charset="0"/>
              </a:rPr>
              <a:t>, </a:t>
            </a:r>
            <a:r>
              <a:rPr lang="en-US" altLang="en-US" dirty="0">
                <a:latin typeface="Arial" charset="0"/>
                <a:cs typeface="Arial" charset="0"/>
              </a:rPr>
              <a:t>broader range of </a:t>
            </a:r>
            <a:r>
              <a:rPr lang="en-US" altLang="en-US" dirty="0" smtClean="0">
                <a:latin typeface="Arial" charset="0"/>
                <a:cs typeface="Arial" charset="0"/>
              </a:rPr>
              <a:t>injection energy &amp; pitch than MAST-U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 smtClean="0">
                <a:latin typeface="Arial" charset="0"/>
                <a:cs typeface="Arial" charset="0"/>
              </a:rPr>
              <a:t>Key for AE control through NBI (cf. FY-16 results)</a:t>
            </a:r>
          </a:p>
          <a:p>
            <a:pPr lvl="2" eaLnBrk="1" hangingPunct="1">
              <a:lnSpc>
                <a:spcPct val="120000"/>
              </a:lnSpc>
            </a:pPr>
            <a:r>
              <a:rPr lang="en-US" altLang="en-US" dirty="0" smtClean="0">
                <a:latin typeface="Arial" charset="0"/>
                <a:cs typeface="Arial" charset="0"/>
              </a:rPr>
              <a:t>See suppression of GAEs – PAC talk</a:t>
            </a:r>
          </a:p>
          <a:p>
            <a:pPr lvl="2" eaLnBrk="1" hangingPunct="1">
              <a:lnSpc>
                <a:spcPct val="120000"/>
              </a:lnSpc>
            </a:pPr>
            <a:r>
              <a:rPr lang="en-US" altLang="en-US" dirty="0" smtClean="0">
                <a:latin typeface="Arial" charset="0"/>
                <a:cs typeface="Arial" charset="0"/>
              </a:rPr>
              <a:t>See predicted stabilization of TAEs by tailored NBI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dirty="0" smtClean="0">
                <a:latin typeface="Arial" charset="0"/>
                <a:cs typeface="Arial" charset="0"/>
              </a:rPr>
              <a:t>Flexibility in NBI </a:t>
            </a:r>
            <a:r>
              <a:rPr lang="en-US" altLang="en-US" dirty="0" err="1" smtClean="0">
                <a:latin typeface="Arial" charset="0"/>
                <a:cs typeface="Arial" charset="0"/>
              </a:rPr>
              <a:t>wrt</a:t>
            </a:r>
            <a:r>
              <a:rPr lang="en-US" altLang="en-US" dirty="0" smtClean="0">
                <a:latin typeface="Arial" charset="0"/>
                <a:cs typeface="Arial" charset="0"/>
              </a:rPr>
              <a:t> shape provides additional tools for AE mitigation through plasma shaping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 smtClean="0">
                <a:latin typeface="Arial" charset="0"/>
                <a:cs typeface="Arial" charset="0"/>
              </a:rPr>
              <a:t>Cf. [</a:t>
            </a:r>
            <a:r>
              <a:rPr lang="en-US" altLang="en-US" dirty="0" err="1" smtClean="0">
                <a:latin typeface="Arial" charset="0"/>
                <a:cs typeface="Arial" charset="0"/>
              </a:rPr>
              <a:t>Fasoli</a:t>
            </a:r>
            <a:r>
              <a:rPr lang="en-US" altLang="en-US" dirty="0" smtClean="0">
                <a:latin typeface="Arial" charset="0"/>
                <a:cs typeface="Arial" charset="0"/>
              </a:rPr>
              <a:t>, PPCF </a:t>
            </a:r>
            <a:r>
              <a:rPr lang="en-US" dirty="0"/>
              <a:t>52 075015 </a:t>
            </a:r>
            <a:r>
              <a:rPr lang="en-US" dirty="0" smtClean="0"/>
              <a:t>(2010)</a:t>
            </a:r>
            <a:r>
              <a:rPr lang="en-US" altLang="en-US" dirty="0" smtClean="0">
                <a:latin typeface="Arial" charset="0"/>
                <a:cs typeface="Arial" charset="0"/>
              </a:rPr>
              <a:t>]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dirty="0" smtClean="0">
                <a:latin typeface="Arial" charset="0"/>
                <a:cs typeface="Arial" charset="0"/>
              </a:rPr>
              <a:t>Availability of HHFW would provide additional tool to affect/control fast ion distribution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dirty="0" smtClean="0">
                <a:latin typeface="Arial" charset="0"/>
                <a:cs typeface="Arial" charset="0"/>
              </a:rPr>
              <a:t>Long(</a:t>
            </a:r>
            <a:r>
              <a:rPr lang="en-US" altLang="en-US" dirty="0" err="1" smtClean="0">
                <a:latin typeface="Arial" charset="0"/>
                <a:cs typeface="Arial" charset="0"/>
              </a:rPr>
              <a:t>er</a:t>
            </a:r>
            <a:r>
              <a:rPr lang="en-US" altLang="en-US" dirty="0" smtClean="0">
                <a:latin typeface="Arial" charset="0"/>
                <a:cs typeface="Arial" charset="0"/>
              </a:rPr>
              <a:t> than MAST-U) pulse capability enables studies of NB-CD with </a:t>
            </a:r>
            <a:r>
              <a:rPr lang="en-US" altLang="en-US" i="1" dirty="0" smtClean="0">
                <a:latin typeface="Arial" charset="0"/>
                <a:cs typeface="Arial" charset="0"/>
              </a:rPr>
              <a:t>relaxed</a:t>
            </a:r>
            <a:r>
              <a:rPr lang="en-US" altLang="en-US" dirty="0" smtClean="0">
                <a:latin typeface="Arial" charset="0"/>
                <a:cs typeface="Arial" charset="0"/>
              </a:rPr>
              <a:t> current profiles for high/fully NI studies</a:t>
            </a:r>
          </a:p>
        </p:txBody>
      </p:sp>
      <p:pic>
        <p:nvPicPr>
          <p:cNvPr id="4" name="Picture 3" descr="tae_suppres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12" y="1200150"/>
            <a:ext cx="2994950" cy="3213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1912" y="2038350"/>
            <a:ext cx="1883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off-axis NBI (experiment)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60044" y="2191196"/>
            <a:ext cx="2117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add on-axis NBI (simulation)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1912" y="3792951"/>
            <a:ext cx="2200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TAE stabilized by on-axis NBI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1591" y="2836230"/>
            <a:ext cx="1564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unstable TAE (</a:t>
            </a:r>
            <a:r>
              <a:rPr lang="en-US" sz="1200" dirty="0" err="1" smtClean="0"/>
              <a:t>exp’t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" name="Right Arrow 1"/>
          <p:cNvSpPr/>
          <p:nvPr/>
        </p:nvSpPr>
        <p:spPr>
          <a:xfrm>
            <a:off x="4599341" y="2388874"/>
            <a:ext cx="1410614" cy="136208"/>
          </a:xfrm>
          <a:prstGeom prst="rightArrow">
            <a:avLst/>
          </a:prstGeom>
          <a:noFill/>
          <a:ln w="15875">
            <a:solidFill>
              <a:srgbClr val="92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4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742950"/>
            <a:ext cx="8991600" cy="42672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NSTX-U will have 3x </a:t>
            </a:r>
            <a:r>
              <a:rPr lang="en-US" dirty="0"/>
              <a:t>Pedestal pressure ➠  higher than </a:t>
            </a:r>
            <a:r>
              <a:rPr lang="en-US" dirty="0" smtClean="0"/>
              <a:t>MAST-U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Need </a:t>
            </a:r>
            <a:r>
              <a:rPr lang="en-US" dirty="0"/>
              <a:t>more homework to quantify how much: collaborate to develop EPED-like model for ST</a:t>
            </a:r>
          </a:p>
          <a:p>
            <a:pPr>
              <a:lnSpc>
                <a:spcPct val="110000"/>
              </a:lnSpc>
            </a:pPr>
            <a:r>
              <a:rPr lang="en-US" dirty="0"/>
              <a:t>Lithium coating </a:t>
            </a:r>
            <a:r>
              <a:rPr lang="en-US" dirty="0" smtClean="0"/>
              <a:t>and </a:t>
            </a:r>
            <a:r>
              <a:rPr lang="en-US" dirty="0"/>
              <a:t>impurity injection </a:t>
            </a:r>
            <a:endParaRPr lang="en-US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Manipulate </a:t>
            </a:r>
            <a:r>
              <a:rPr lang="en-US" dirty="0"/>
              <a:t>density profile to understand pedestal stability and performance</a:t>
            </a:r>
          </a:p>
          <a:p>
            <a:pPr lvl="2">
              <a:lnSpc>
                <a:spcPct val="110000"/>
              </a:lnSpc>
            </a:pPr>
            <a:r>
              <a:rPr lang="en-US" dirty="0" smtClean="0"/>
              <a:t>Up </a:t>
            </a:r>
            <a:r>
              <a:rPr lang="en-US" dirty="0"/>
              <a:t>to 10% in 𝜓</a:t>
            </a:r>
            <a:r>
              <a:rPr lang="en-US" baseline="-25000" dirty="0"/>
              <a:t>n</a:t>
            </a:r>
            <a:r>
              <a:rPr lang="en-US" dirty="0"/>
              <a:t> shift of </a:t>
            </a:r>
            <a:r>
              <a:rPr lang="en-US" dirty="0" smtClean="0"/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vs.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 profile </a:t>
            </a:r>
            <a:r>
              <a:rPr lang="en-US" dirty="0"/>
              <a:t>in NSTX with Li </a:t>
            </a:r>
            <a:r>
              <a:rPr lang="en-US" dirty="0" smtClean="0"/>
              <a:t>conditioning, study density </a:t>
            </a:r>
            <a:r>
              <a:rPr lang="en-US" dirty="0"/>
              <a:t>gradient driven instabilities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NSTX </a:t>
            </a:r>
            <a:r>
              <a:rPr lang="en-US" dirty="0" smtClean="0"/>
              <a:t>pedestal width </a:t>
            </a:r>
            <a:r>
              <a:rPr lang="en-US" dirty="0"/>
              <a:t>larger than MAST </a:t>
            </a:r>
            <a:r>
              <a:rPr lang="en-US" dirty="0" smtClean="0"/>
              <a:t>based </a:t>
            </a:r>
            <a:r>
              <a:rPr lang="en-US" dirty="0"/>
              <a:t>on the scaling ➠  large range of pedestal gradients</a:t>
            </a:r>
          </a:p>
          <a:p>
            <a:pPr>
              <a:lnSpc>
                <a:spcPct val="110000"/>
              </a:lnSpc>
            </a:pPr>
            <a:r>
              <a:rPr lang="en-US" dirty="0"/>
              <a:t>ELM mitigation via ELM pace-making with a number of actuators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Impurity granule injector (B, Li, C, …)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Magnetic perturbation for ELM pacing &amp; vertical jogs</a:t>
            </a:r>
          </a:p>
          <a:p>
            <a:pPr>
              <a:lnSpc>
                <a:spcPct val="110000"/>
              </a:lnSpc>
            </a:pPr>
            <a:r>
              <a:rPr lang="en-US" dirty="0"/>
              <a:t>ELM elimination via low-Z injection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Diagnostics</a:t>
            </a:r>
            <a:r>
              <a:rPr lang="en-US" dirty="0"/>
              <a:t>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Pulsed Burst Laser System (PBLS) (up 20 kHz rep rate) to resolve fast pedestal dynamics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High-k, DBS, CPS (intermediate &amp; high-k </a:t>
            </a:r>
            <a:r>
              <a:rPr lang="el-GR" dirty="0"/>
              <a:t>δ</a:t>
            </a:r>
            <a:r>
              <a:rPr lang="en-US" dirty="0"/>
              <a:t>n; </a:t>
            </a:r>
            <a:r>
              <a:rPr lang="el-GR" dirty="0"/>
              <a:t>δ</a:t>
            </a:r>
            <a:r>
              <a:rPr lang="en-US" dirty="0"/>
              <a:t>B); 2D imaging low-k density fluctuations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Pedestal density turbulence over large k-range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GPI in combination with </a:t>
            </a:r>
            <a:r>
              <a:rPr lang="en-US" dirty="0" err="1"/>
              <a:t>divertor</a:t>
            </a:r>
            <a:r>
              <a:rPr lang="en-US" dirty="0"/>
              <a:t> turbulence to provide data for modeling of heat flux width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Pedestal structure and control</a:t>
            </a:r>
            <a:endParaRPr lang="en-US" sz="3600" dirty="0"/>
          </a:p>
        </p:txBody>
      </p:sp>
      <p:pic>
        <p:nvPicPr>
          <p:cNvPr id="4" name="pasted-image-enhanc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3275" y="2566111"/>
            <a:ext cx="1587014" cy="1058009"/>
          </a:xfrm>
          <a:prstGeom prst="rect">
            <a:avLst/>
          </a:prstGeom>
          <a:ln w="12700">
            <a:solidFill>
              <a:srgbClr val="4A7EBB"/>
            </a:solidFill>
          </a:ln>
        </p:spPr>
      </p:pic>
      <p:sp>
        <p:nvSpPr>
          <p:cNvPr id="6" name="Shape 55"/>
          <p:cNvSpPr/>
          <p:nvPr/>
        </p:nvSpPr>
        <p:spPr>
          <a:xfrm>
            <a:off x="7696200" y="2306424"/>
            <a:ext cx="1031051" cy="32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r>
              <a:rPr sz="900" dirty="0">
                <a:solidFill>
                  <a:schemeClr val="tx1"/>
                </a:solidFill>
              </a:rPr>
              <a:t>Diallo ECA 2013</a:t>
            </a:r>
          </a:p>
        </p:txBody>
      </p:sp>
    </p:spTree>
    <p:extLst>
      <p:ext uri="{BB962C8B-B14F-4D97-AF65-F5344CB8AC3E}">
        <p14:creationId xmlns:p14="http://schemas.microsoft.com/office/powerpoint/2010/main" val="303889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5681663" cy="405765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NSTX-U will access the highest q</a:t>
            </a:r>
            <a:r>
              <a:rPr lang="en-US" sz="2400" baseline="-25000" dirty="0" smtClean="0"/>
              <a:t>||</a:t>
            </a:r>
            <a:r>
              <a:rPr lang="en-US" sz="2400" dirty="0" smtClean="0"/>
              <a:t> of any spherical tokamak </a:t>
            </a: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ustain the highest 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and </a:t>
            </a:r>
            <a:r>
              <a:rPr lang="en-US" sz="2000" dirty="0" err="1" smtClean="0"/>
              <a:t>B</a:t>
            </a:r>
            <a:r>
              <a:rPr lang="en-US" sz="2000" baseline="-25000" dirty="0" err="1" smtClean="0"/>
              <a:t>p</a:t>
            </a:r>
            <a:r>
              <a:rPr lang="en-US" sz="2000" dirty="0" smtClean="0"/>
              <a:t>, smallest </a:t>
            </a:r>
            <a:r>
              <a:rPr lang="en-US" sz="2000" dirty="0" err="1" smtClean="0">
                <a:latin typeface="Symbol" panose="05050102010706020507" pitchFamily="18" charset="2"/>
              </a:rPr>
              <a:t>l</a:t>
            </a:r>
            <a:r>
              <a:rPr lang="en-US" sz="2000" baseline="-25000" dirty="0" err="1" smtClean="0"/>
              <a:t>q</a:t>
            </a:r>
            <a:endParaRPr lang="en-US" sz="2000" baseline="-25000" dirty="0" smtClean="0"/>
          </a:p>
          <a:p>
            <a:pPr lvl="1"/>
            <a:r>
              <a:rPr lang="en-US" sz="2000" dirty="0" smtClean="0"/>
              <a:t>NBI sources may reach 15 MW for short pulse (NSTX reliably reached 6.4 MW/beam)</a:t>
            </a:r>
            <a:endParaRPr lang="en-US" sz="2400" dirty="0" smtClean="0"/>
          </a:p>
          <a:p>
            <a:r>
              <a:rPr lang="en-US" sz="2400" dirty="0"/>
              <a:t>c</a:t>
            </a:r>
            <a:r>
              <a:rPr lang="en-US" sz="2400" dirty="0" smtClean="0"/>
              <a:t>an explore impact of Li on pedestal &amp; SOL</a:t>
            </a:r>
          </a:p>
          <a:p>
            <a:pPr lvl="1"/>
            <a:r>
              <a:rPr lang="en-US" sz="2000" dirty="0"/>
              <a:t>p</a:t>
            </a:r>
            <a:r>
              <a:rPr lang="en-US" sz="2000" dirty="0" smtClean="0"/>
              <a:t>ublished, not understood drop in </a:t>
            </a:r>
            <a:r>
              <a:rPr lang="en-US" sz="2000" dirty="0" err="1" smtClean="0">
                <a:latin typeface="Symbol" panose="05050102010706020507" pitchFamily="18" charset="2"/>
              </a:rPr>
              <a:t>l</a:t>
            </a:r>
            <a:r>
              <a:rPr lang="en-US" sz="2000" baseline="-25000" dirty="0" err="1" smtClean="0"/>
              <a:t>q</a:t>
            </a:r>
            <a:r>
              <a:rPr lang="en-US" sz="2000" dirty="0" smtClean="0"/>
              <a:t> with evap. Li</a:t>
            </a:r>
          </a:p>
          <a:p>
            <a:r>
              <a:rPr lang="en-US" sz="2400" dirty="0" smtClean="0"/>
              <a:t>NSTX-U PFC shaping allow fo</a:t>
            </a:r>
            <a:r>
              <a:rPr lang="en-US" sz="2400" dirty="0"/>
              <a:t>r</a:t>
            </a:r>
            <a:r>
              <a:rPr lang="en-US" sz="2400" dirty="0" smtClean="0"/>
              <a:t> high triangularity shapes at high power</a:t>
            </a:r>
          </a:p>
          <a:p>
            <a:pPr lvl="1"/>
            <a:r>
              <a:rPr lang="en-US" sz="2000" dirty="0" smtClean="0"/>
              <a:t>use in core-edge integration studies</a:t>
            </a:r>
          </a:p>
          <a:p>
            <a:r>
              <a:rPr lang="en-US" sz="2400" dirty="0" smtClean="0"/>
              <a:t>Mid-plane NBI sources enable access to wider range of single null divertors</a:t>
            </a: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impler divertor physics studies</a:t>
            </a:r>
            <a:endParaRPr lang="en-US" sz="20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Divertor</a:t>
            </a:r>
            <a:r>
              <a:rPr lang="en-US" dirty="0" smtClean="0"/>
              <a:t> and SOL, PFCs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82" y="779289"/>
            <a:ext cx="3081117" cy="411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2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NSTX-U High-harmonic fast-wave is unique ST </a:t>
            </a:r>
            <a:r>
              <a:rPr lang="en-US" dirty="0" smtClean="0"/>
              <a:t>capability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Can </a:t>
            </a:r>
            <a:r>
              <a:rPr lang="en-US" dirty="0"/>
              <a:t>couple up to 4 MW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HHFW supports / enhances broad spectrum of research topics: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Significant </a:t>
            </a:r>
            <a:r>
              <a:rPr lang="en-US" dirty="0"/>
              <a:t>e- heating and/or fast-ion absorption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Complementary to NBI: heats without direct input of particles or torque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High core </a:t>
            </a:r>
            <a:r>
              <a:rPr lang="en-US" dirty="0" err="1"/>
              <a:t>Te</a:t>
            </a:r>
            <a:r>
              <a:rPr lang="en-US" dirty="0"/>
              <a:t> for transport studies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Interaction between HHFW &amp; NBI: suppression of AE/EP modes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Heating of low-</a:t>
            </a:r>
            <a:r>
              <a:rPr lang="en-US" dirty="0" err="1"/>
              <a:t>Ip</a:t>
            </a:r>
            <a:r>
              <a:rPr lang="en-US" dirty="0"/>
              <a:t> targets for subsequent NBI ramp-up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Effect on rotation profile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High-Z impurity expulsion</a:t>
            </a:r>
          </a:p>
          <a:p>
            <a:pPr>
              <a:lnSpc>
                <a:spcPct val="110000"/>
              </a:lnSpc>
            </a:pPr>
            <a:r>
              <a:rPr lang="en-US" dirty="0"/>
              <a:t>NSTX-U maintains a strong theory partnership with the RF </a:t>
            </a:r>
            <a:r>
              <a:rPr lang="en-US" dirty="0" err="1"/>
              <a:t>SciDAC</a:t>
            </a:r>
            <a:r>
              <a:rPr lang="en-US" dirty="0"/>
              <a:t> project through continued investment in HHFW hardware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High-harmonic fast-waves</a:t>
            </a:r>
          </a:p>
        </p:txBody>
      </p:sp>
    </p:spTree>
    <p:extLst>
      <p:ext uri="{BB962C8B-B14F-4D97-AF65-F5344CB8AC3E}">
        <p14:creationId xmlns:p14="http://schemas.microsoft.com/office/powerpoint/2010/main" val="206267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5029200" cy="41338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Ramp-up: </a:t>
            </a:r>
          </a:p>
          <a:p>
            <a:pPr lvl="1"/>
            <a:r>
              <a:rPr lang="en-US" dirty="0"/>
              <a:t>Considerable effort was invested in the configuration used for the second NBI on NSTX-U to support current drive in low current and high current plasmas. </a:t>
            </a:r>
            <a:r>
              <a:rPr lang="en-US" dirty="0" smtClean="0"/>
              <a:t>The </a:t>
            </a:r>
            <a:r>
              <a:rPr lang="en-US" dirty="0"/>
              <a:t>detailed calculation results are published in Nuclear Fusion. 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The </a:t>
            </a:r>
            <a:r>
              <a:rPr lang="en-US" dirty="0"/>
              <a:t>second NBI also has more tangency and energy than the NBI system on MAST-U. </a:t>
            </a:r>
          </a:p>
          <a:p>
            <a:r>
              <a:rPr lang="en-US" dirty="0"/>
              <a:t>Start-up: </a:t>
            </a:r>
          </a:p>
          <a:p>
            <a:pPr lvl="1"/>
            <a:r>
              <a:rPr lang="en-US" dirty="0"/>
              <a:t>If funded, and subject to the completion of a CDR, NSTX-U is capable of supporting high current start-up using “Quest-like” CHI electrodes</a:t>
            </a:r>
          </a:p>
          <a:p>
            <a:pPr lvl="1"/>
            <a:r>
              <a:rPr lang="en-US" dirty="0"/>
              <a:t>If funded, will have high-power ECH to support start-up and ramp-up studies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Solenoid-Free Start-Up and Ramp-up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486400" y="1047750"/>
            <a:ext cx="3429000" cy="3505200"/>
            <a:chOff x="228600" y="2362200"/>
            <a:chExt cx="4703366" cy="4114799"/>
          </a:xfrm>
        </p:grpSpPr>
        <p:pic>
          <p:nvPicPr>
            <p:cNvPr id="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2362200"/>
              <a:ext cx="4703366" cy="4114799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6" name="Line 15"/>
            <p:cNvSpPr>
              <a:spLocks noChangeShapeType="1"/>
            </p:cNvSpPr>
            <p:nvPr/>
          </p:nvSpPr>
          <p:spPr bwMode="auto">
            <a:xfrm flipH="1">
              <a:off x="1088529" y="5076879"/>
              <a:ext cx="0" cy="46670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" name="Line 16"/>
            <p:cNvSpPr>
              <a:spLocks noChangeShapeType="1"/>
            </p:cNvSpPr>
            <p:nvPr/>
          </p:nvSpPr>
          <p:spPr bwMode="auto">
            <a:xfrm>
              <a:off x="1468028" y="5109937"/>
              <a:ext cx="0" cy="39086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Line 17"/>
            <p:cNvSpPr>
              <a:spLocks noChangeShapeType="1"/>
            </p:cNvSpPr>
            <p:nvPr/>
          </p:nvSpPr>
          <p:spPr bwMode="auto">
            <a:xfrm flipH="1">
              <a:off x="1895974" y="4983538"/>
              <a:ext cx="0" cy="32475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912909" y="4927144"/>
              <a:ext cx="1338340" cy="255691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tx1"/>
                  </a:solidFill>
                </a:rPr>
                <a:t>First </a:t>
              </a:r>
              <a:r>
                <a:rPr lang="en-US" sz="1200" dirty="0">
                  <a:solidFill>
                    <a:schemeClr val="tx1"/>
                  </a:solidFill>
                </a:rPr>
                <a:t>NBI</a:t>
              </a:r>
            </a:p>
          </p:txBody>
        </p:sp>
        <p:sp>
          <p:nvSpPr>
            <p:cNvPr id="10" name="Line 19"/>
            <p:cNvSpPr>
              <a:spLocks noChangeShapeType="1"/>
            </p:cNvSpPr>
            <p:nvPr/>
          </p:nvSpPr>
          <p:spPr bwMode="auto">
            <a:xfrm flipV="1">
              <a:off x="3545180" y="4299034"/>
              <a:ext cx="0" cy="680614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Line 20"/>
            <p:cNvSpPr>
              <a:spLocks noChangeShapeType="1"/>
            </p:cNvSpPr>
            <p:nvPr/>
          </p:nvSpPr>
          <p:spPr bwMode="auto">
            <a:xfrm flipV="1">
              <a:off x="3948902" y="4326259"/>
              <a:ext cx="0" cy="65339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Line 21"/>
            <p:cNvSpPr>
              <a:spLocks noChangeShapeType="1"/>
            </p:cNvSpPr>
            <p:nvPr/>
          </p:nvSpPr>
          <p:spPr bwMode="auto">
            <a:xfrm flipV="1">
              <a:off x="4372810" y="4392375"/>
              <a:ext cx="0" cy="587273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3135401" y="4783242"/>
              <a:ext cx="1550294" cy="81821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200" dirty="0">
                  <a:solidFill>
                    <a:schemeClr val="tx1"/>
                  </a:solidFill>
                </a:rPr>
                <a:t>More tangential </a:t>
              </a:r>
              <a:endParaRPr lang="en-US" sz="1200" dirty="0" smtClean="0">
                <a:solidFill>
                  <a:schemeClr val="tx1"/>
                </a:solidFill>
              </a:endParaRPr>
            </a:p>
            <a:p>
              <a:pPr algn="ctr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tx1"/>
                  </a:solidFill>
                </a:rPr>
                <a:t>2</a:t>
              </a:r>
              <a:r>
                <a:rPr lang="en-US" sz="1200" baseline="30000" dirty="0" smtClean="0">
                  <a:solidFill>
                    <a:schemeClr val="tx1"/>
                  </a:solidFill>
                </a:rPr>
                <a:t>nd</a:t>
              </a:r>
              <a:r>
                <a:rPr lang="en-US" sz="1200" dirty="0" smtClean="0">
                  <a:solidFill>
                    <a:schemeClr val="tx1"/>
                  </a:solidFill>
                </a:rPr>
                <a:t> </a:t>
              </a:r>
              <a:r>
                <a:rPr lang="en-US" sz="1200" dirty="0">
                  <a:solidFill>
                    <a:schemeClr val="tx1"/>
                  </a:solidFill>
                </a:rPr>
                <a:t>NBI</a:t>
              </a:r>
            </a:p>
          </p:txBody>
        </p:sp>
        <p:sp>
          <p:nvSpPr>
            <p:cNvPr id="14" name="Line 23"/>
            <p:cNvSpPr>
              <a:spLocks noChangeShapeType="1"/>
            </p:cNvSpPr>
            <p:nvPr/>
          </p:nvSpPr>
          <p:spPr bwMode="auto">
            <a:xfrm>
              <a:off x="927040" y="5566921"/>
              <a:ext cx="381113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>
              <a:off x="862444" y="4262086"/>
              <a:ext cx="387573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745365" y="2650003"/>
              <a:ext cx="1033529" cy="157514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>
              <a:off x="2941615" y="2679172"/>
              <a:ext cx="1033529" cy="64172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8" name="Line 27"/>
            <p:cNvSpPr>
              <a:spLocks noChangeShapeType="1"/>
            </p:cNvSpPr>
            <p:nvPr/>
          </p:nvSpPr>
          <p:spPr bwMode="auto">
            <a:xfrm>
              <a:off x="1294427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>
              <a:off x="3038508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0602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7663" indent="-347663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Can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the Li wall program be accelerated and if so what would it look like? What is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Li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program which gets answers in 5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years?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347663" indent="-347663">
              <a:buFont typeface="+mj-lt"/>
              <a:buAutoNum type="arabicPeriod"/>
            </a:pPr>
            <a:endParaRPr lang="en-US" sz="4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What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does NSTX-U add relative to MAST-U? 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Please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be specific on parameters of various systems or physics regimes accessed (provide answer for each topical area presented).  </a:t>
            </a:r>
          </a:p>
          <a:p>
            <a:pPr marL="347663" indent="-347663">
              <a:buFont typeface="+mj-lt"/>
              <a:buAutoNum type="arabicPeriod"/>
            </a:pPr>
            <a:endParaRPr lang="en-US" sz="400" dirty="0" smtClean="0"/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/>
              <a:t>Is </a:t>
            </a:r>
            <a:r>
              <a:rPr lang="en-US" sz="2400" dirty="0"/>
              <a:t>there any risk mitigation scheme for density control? </a:t>
            </a:r>
            <a:endParaRPr lang="en-US" sz="2400" dirty="0" smtClean="0"/>
          </a:p>
          <a:p>
            <a:pPr lvl="1"/>
            <a:r>
              <a:rPr lang="en-US" sz="2000" dirty="0" smtClean="0"/>
              <a:t>Fully </a:t>
            </a:r>
            <a:r>
              <a:rPr lang="en-US" sz="2000" dirty="0"/>
              <a:t>non-inductive demonstration requires density control</a:t>
            </a:r>
          </a:p>
          <a:p>
            <a:pPr marL="347663" indent="-347663">
              <a:buFont typeface="+mj-lt"/>
              <a:buAutoNum type="arabicPeriod"/>
            </a:pPr>
            <a:endParaRPr lang="en-US" sz="400" dirty="0" smtClean="0"/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Will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you work on detachment? 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Clarify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scientific goals for high heat flux studies and plasma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exhaust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/>
              <a:t>Operation Tools for Density &amp; Impurity Control </a:t>
            </a:r>
          </a:p>
        </p:txBody>
      </p:sp>
      <p:cxnSp>
        <p:nvCxnSpPr>
          <p:cNvPr id="6147" name="Straight Connector 6"/>
          <p:cNvCxnSpPr>
            <a:cxnSpLocks noChangeShapeType="1"/>
          </p:cNvCxnSpPr>
          <p:nvPr/>
        </p:nvCxnSpPr>
        <p:spPr bwMode="auto">
          <a:xfrm>
            <a:off x="76200" y="3000236"/>
            <a:ext cx="89916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8" name="TextBox 8"/>
          <p:cNvSpPr txBox="1">
            <a:spLocks noChangeArrowheads="1"/>
          </p:cNvSpPr>
          <p:nvPr/>
        </p:nvSpPr>
        <p:spPr bwMode="auto">
          <a:xfrm>
            <a:off x="0" y="2987536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b="0" i="0" dirty="0" smtClean="0">
                <a:solidFill>
                  <a:srgbClr val="FF0000"/>
                </a:solidFill>
              </a:rPr>
              <a:t>Longer-term Facility Enhancements:  </a:t>
            </a:r>
            <a:r>
              <a:rPr lang="en-US" altLang="en-US" sz="2000" b="0" i="0" dirty="0" err="1" smtClean="0">
                <a:solidFill>
                  <a:srgbClr val="FF0000"/>
                </a:solidFill>
              </a:rPr>
              <a:t>Cryo</a:t>
            </a:r>
            <a:r>
              <a:rPr lang="en-US" altLang="en-US" sz="2000" b="0" i="0" dirty="0" smtClean="0">
                <a:solidFill>
                  <a:srgbClr val="FF0000"/>
                </a:solidFill>
              </a:rPr>
              <a:t>-pumping, Possible 3D coil set (NCC)</a:t>
            </a:r>
            <a:endParaRPr lang="en-US" altLang="en-US" sz="2000" b="0" i="0" dirty="0">
              <a:solidFill>
                <a:srgbClr val="FF0000"/>
              </a:solidFill>
            </a:endParaRPr>
          </a:p>
        </p:txBody>
      </p:sp>
      <p:sp>
        <p:nvSpPr>
          <p:cNvPr id="6150" name="Content Placeholder 2"/>
          <p:cNvSpPr txBox="1">
            <a:spLocks/>
          </p:cNvSpPr>
          <p:nvPr/>
        </p:nvSpPr>
        <p:spPr bwMode="auto">
          <a:xfrm>
            <a:off x="304800" y="3352800"/>
            <a:ext cx="88392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4" tIns="45672" rIns="91344" bIns="45672"/>
          <a:lstStyle>
            <a:lvl1pPr marL="339725" indent="-339725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398463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ctr">
              <a:lnSpc>
                <a:spcPct val="75000"/>
              </a:lnSpc>
              <a:spcBef>
                <a:spcPct val="20000"/>
              </a:spcBef>
            </a:pPr>
            <a:r>
              <a:rPr lang="en-US" altLang="en-US" sz="1800" i="0" dirty="0" err="1">
                <a:solidFill>
                  <a:schemeClr val="tx1"/>
                </a:solidFill>
                <a:latin typeface="Arial" pitchFamily="34" charset="0"/>
                <a:ea typeface="ヒラギノ角ゴ Pro W3" charset="-128"/>
              </a:rPr>
              <a:t>Cryo</a:t>
            </a:r>
            <a:r>
              <a:rPr lang="en-US" altLang="en-US" sz="1800" i="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</a:rPr>
              <a:t>-pump in lower-</a:t>
            </a:r>
            <a:r>
              <a:rPr lang="en-US" altLang="en-US" sz="1800" i="0" dirty="0" err="1">
                <a:solidFill>
                  <a:schemeClr val="tx1"/>
                </a:solidFill>
                <a:latin typeface="Arial" pitchFamily="34" charset="0"/>
                <a:ea typeface="ヒラギノ角ゴ Pro W3" charset="-128"/>
              </a:rPr>
              <a:t>divertor</a:t>
            </a:r>
            <a:r>
              <a:rPr lang="en-US" altLang="en-US" sz="1800" i="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</a:rPr>
              <a:t> to provide deuterium inventory control</a:t>
            </a:r>
          </a:p>
          <a:p>
            <a:pPr lvl="1">
              <a:lnSpc>
                <a:spcPct val="75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600" b="0" i="0" dirty="0">
                <a:solidFill>
                  <a:srgbClr val="336699"/>
                </a:solidFill>
                <a:ea typeface="ヒラギノ角ゴ Pro W3" charset="-128"/>
              </a:rPr>
              <a:t>Natural or paced ELMs to control core impurity accumulation</a:t>
            </a:r>
          </a:p>
          <a:p>
            <a:pPr lvl="1">
              <a:lnSpc>
                <a:spcPct val="75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600" b="0" i="0" dirty="0">
                <a:solidFill>
                  <a:srgbClr val="336699"/>
                </a:solidFill>
                <a:latin typeface="Arial" pitchFamily="34" charset="0"/>
                <a:ea typeface="ヒラギノ角ゴ Pro W3" charset="-128"/>
              </a:rPr>
              <a:t>Make comparisons to regimes with paced ELMs and lithium pumping</a:t>
            </a:r>
          </a:p>
          <a:p>
            <a:pPr lvl="1">
              <a:lnSpc>
                <a:spcPct val="75000"/>
              </a:lnSpc>
              <a:spcBef>
                <a:spcPct val="20000"/>
              </a:spcBef>
              <a:buFontTx/>
              <a:buChar char="–"/>
            </a:pPr>
            <a:endParaRPr lang="en-US" altLang="en-US" sz="500" b="0" i="0" dirty="0">
              <a:solidFill>
                <a:schemeClr val="tx1"/>
              </a:solidFill>
              <a:latin typeface="Arial" pitchFamily="34" charset="0"/>
              <a:ea typeface="ヒラギノ角ゴ Pro W3" charset="-128"/>
            </a:endParaRPr>
          </a:p>
          <a:p>
            <a:pPr algn="ctr">
              <a:lnSpc>
                <a:spcPct val="75000"/>
              </a:lnSpc>
              <a:spcBef>
                <a:spcPct val="20000"/>
              </a:spcBef>
            </a:pPr>
            <a:r>
              <a:rPr lang="en-US" altLang="en-US" sz="1800" i="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</a:rPr>
              <a:t>Non-axisymmetric Control Coils (NCC) </a:t>
            </a:r>
            <a:r>
              <a:rPr lang="en-US" altLang="en-US" sz="1800" i="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</a:rPr>
              <a:t>to aid in ELM pacing and RMP studies</a:t>
            </a:r>
          </a:p>
          <a:p>
            <a:pPr lvl="1">
              <a:lnSpc>
                <a:spcPct val="75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600" b="0" i="0" dirty="0">
                <a:solidFill>
                  <a:srgbClr val="336699"/>
                </a:solidFill>
                <a:latin typeface="Arial" pitchFamily="34" charset="0"/>
                <a:ea typeface="ヒラギノ角ゴ Pro W3" charset="-128"/>
              </a:rPr>
              <a:t>Attempt direct modification of pedestal particle transport via RMP</a:t>
            </a:r>
          </a:p>
          <a:p>
            <a:pPr lvl="1">
              <a:lnSpc>
                <a:spcPct val="75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600" b="0" i="0" dirty="0">
                <a:solidFill>
                  <a:srgbClr val="336699"/>
                </a:solidFill>
                <a:latin typeface="Arial" pitchFamily="34" charset="0"/>
                <a:ea typeface="ヒラギノ角ゴ Pro W3" charset="-128"/>
              </a:rPr>
              <a:t>Determine optimal spectrum for magnetic ELM pacing, with minimal core degradation</a:t>
            </a:r>
          </a:p>
        </p:txBody>
      </p:sp>
      <p:sp>
        <p:nvSpPr>
          <p:cNvPr id="6152" name="Content Placeholder 2"/>
          <p:cNvSpPr>
            <a:spLocks noGrp="1"/>
          </p:cNvSpPr>
          <p:nvPr>
            <p:ph idx="1"/>
          </p:nvPr>
        </p:nvSpPr>
        <p:spPr>
          <a:xfrm>
            <a:off x="0" y="1085910"/>
            <a:ext cx="4572000" cy="1657350"/>
          </a:xfrm>
        </p:spPr>
        <p:txBody>
          <a:bodyPr>
            <a:normAutofit/>
          </a:bodyPr>
          <a:lstStyle/>
          <a:p>
            <a:pPr algn="ctr">
              <a:lnSpc>
                <a:spcPct val="75000"/>
              </a:lnSpc>
              <a:buFontTx/>
              <a:buNone/>
            </a:pPr>
            <a:r>
              <a:rPr lang="en-US" altLang="en-US" sz="1800" b="1" dirty="0" err="1" smtClean="0"/>
              <a:t>Boronized</a:t>
            </a:r>
            <a:r>
              <a:rPr lang="en-US" altLang="en-US" sz="1800" b="1" dirty="0" smtClean="0"/>
              <a:t> PFC Studies</a:t>
            </a:r>
          </a:p>
          <a:p>
            <a:pPr marL="398463" lvl="1" indent="-228600">
              <a:lnSpc>
                <a:spcPct val="75000"/>
              </a:lnSpc>
            </a:pPr>
            <a:r>
              <a:rPr lang="en-US" altLang="en-US" sz="1600" dirty="0" smtClean="0"/>
              <a:t>Utilize regimes with natural ELMs to control impurity accumulation</a:t>
            </a:r>
          </a:p>
          <a:p>
            <a:pPr marL="398463" lvl="1" indent="-228600">
              <a:lnSpc>
                <a:spcPct val="75000"/>
              </a:lnSpc>
            </a:pPr>
            <a:r>
              <a:rPr lang="en-US" altLang="en-US" sz="1600" dirty="0" smtClean="0"/>
              <a:t>Between-shot He glow for wall conditioning</a:t>
            </a:r>
          </a:p>
          <a:p>
            <a:pPr marL="398463" lvl="1" indent="-228600">
              <a:lnSpc>
                <a:spcPct val="75000"/>
              </a:lnSpc>
            </a:pPr>
            <a:r>
              <a:rPr lang="en-US" altLang="en-US" sz="1600" dirty="0" smtClean="0"/>
              <a:t>Deuterium inventory likely to rise throughout the discharge</a:t>
            </a:r>
            <a:endParaRPr lang="en-US" altLang="en-US" dirty="0" smtClean="0"/>
          </a:p>
        </p:txBody>
      </p:sp>
      <p:sp>
        <p:nvSpPr>
          <p:cNvPr id="6153" name="Content Placeholder 2"/>
          <p:cNvSpPr txBox="1">
            <a:spLocks/>
          </p:cNvSpPr>
          <p:nvPr/>
        </p:nvSpPr>
        <p:spPr bwMode="auto">
          <a:xfrm>
            <a:off x="4495800" y="1047750"/>
            <a:ext cx="46482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4" tIns="45672" rIns="91344" bIns="45672"/>
          <a:lstStyle>
            <a:lvl1pPr marL="339725" indent="-339725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398463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ctr">
              <a:lnSpc>
                <a:spcPct val="75000"/>
              </a:lnSpc>
              <a:spcBef>
                <a:spcPct val="20000"/>
              </a:spcBef>
            </a:pPr>
            <a:r>
              <a:rPr lang="en-US" altLang="en-US" sz="1800" i="0" dirty="0" err="1">
                <a:solidFill>
                  <a:schemeClr val="tx1"/>
                </a:solidFill>
                <a:latin typeface="Arial" pitchFamily="34" charset="0"/>
                <a:ea typeface="ヒラギノ角ゴ Pro W3" charset="-128"/>
              </a:rPr>
              <a:t>Lithiated</a:t>
            </a:r>
            <a:r>
              <a:rPr lang="en-US" altLang="en-US" sz="1800" i="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</a:rPr>
              <a:t> PFC Studies</a:t>
            </a:r>
          </a:p>
          <a:p>
            <a:pPr lvl="1">
              <a:lnSpc>
                <a:spcPct val="75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600" b="0" i="0" dirty="0">
                <a:solidFill>
                  <a:srgbClr val="336699"/>
                </a:solidFill>
                <a:latin typeface="Arial" pitchFamily="34" charset="0"/>
                <a:ea typeface="ヒラギノ角ゴ Pro W3" charset="-128"/>
              </a:rPr>
              <a:t>High-</a:t>
            </a:r>
            <a:r>
              <a:rPr lang="en-US" altLang="en-US" sz="1600" b="0" i="0" dirty="0" err="1">
                <a:solidFill>
                  <a:srgbClr val="336699"/>
                </a:solidFill>
                <a:latin typeface="Symbol" pitchFamily="18" charset="2"/>
                <a:ea typeface="ヒラギノ角ゴ Pro W3" charset="-128"/>
              </a:rPr>
              <a:t>t</a:t>
            </a:r>
            <a:r>
              <a:rPr lang="en-US" altLang="en-US" sz="1600" b="0" i="0" baseline="-25000" dirty="0" err="1">
                <a:solidFill>
                  <a:srgbClr val="336699"/>
                </a:solidFill>
                <a:latin typeface="Arial" pitchFamily="34" charset="0"/>
                <a:ea typeface="ヒラギノ角ゴ Pro W3" charset="-128"/>
              </a:rPr>
              <a:t>E</a:t>
            </a:r>
            <a:r>
              <a:rPr lang="en-US" altLang="en-US" sz="1600" b="0" i="0" dirty="0">
                <a:solidFill>
                  <a:srgbClr val="336699"/>
                </a:solidFill>
                <a:latin typeface="Arial" pitchFamily="34" charset="0"/>
                <a:ea typeface="ヒラギノ角ゴ Pro W3" charset="-128"/>
              </a:rPr>
              <a:t>, ELM-free regimes w/ Li conditioning</a:t>
            </a:r>
          </a:p>
          <a:p>
            <a:pPr lvl="1">
              <a:lnSpc>
                <a:spcPct val="75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600" b="0" i="0" dirty="0">
                <a:solidFill>
                  <a:srgbClr val="336699"/>
                </a:solidFill>
                <a:latin typeface="Arial" pitchFamily="34" charset="0"/>
                <a:ea typeface="ヒラギノ角ゴ Pro W3" charset="-128"/>
              </a:rPr>
              <a:t>Pulsed 3D fields or lithium granules for ELM pacing to provide impurity control</a:t>
            </a:r>
          </a:p>
          <a:p>
            <a:pPr lvl="1">
              <a:lnSpc>
                <a:spcPct val="75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600" b="0" i="0" dirty="0">
                <a:solidFill>
                  <a:srgbClr val="336699"/>
                </a:solidFill>
                <a:ea typeface="ヒラギノ角ゴ Pro W3" charset="-128"/>
              </a:rPr>
              <a:t>Deuterium inventory likely well controlled, but </a:t>
            </a:r>
            <a:r>
              <a:rPr lang="en-US" altLang="en-US" sz="1600" b="0" i="0" dirty="0">
                <a:solidFill>
                  <a:srgbClr val="336699"/>
                </a:solidFill>
                <a:latin typeface="Arial" pitchFamily="34" charset="0"/>
                <a:ea typeface="ヒラギノ角ゴ Pro W3" charset="-128"/>
              </a:rPr>
              <a:t>unclear if target Z</a:t>
            </a:r>
            <a:r>
              <a:rPr lang="en-US" altLang="en-US" sz="1600" b="0" i="0" baseline="-25000" dirty="0">
                <a:solidFill>
                  <a:srgbClr val="336699"/>
                </a:solidFill>
                <a:latin typeface="Arial" pitchFamily="34" charset="0"/>
                <a:ea typeface="ヒラギノ角ゴ Pro W3" charset="-128"/>
              </a:rPr>
              <a:t>eff</a:t>
            </a:r>
            <a:r>
              <a:rPr lang="en-US" altLang="en-US" sz="1600" b="0" i="0" dirty="0">
                <a:solidFill>
                  <a:srgbClr val="336699"/>
                </a:solidFill>
                <a:latin typeface="Arial" pitchFamily="34" charset="0"/>
                <a:ea typeface="ヒラギノ角ゴ Pro W3" charset="-128"/>
              </a:rPr>
              <a:t>~2 can be achieved</a:t>
            </a:r>
            <a:endParaRPr lang="en-US" altLang="en-US" sz="2000" b="0" i="0" dirty="0">
              <a:solidFill>
                <a:srgbClr val="336699"/>
              </a:solidFill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6154" name="TextBox 15"/>
          <p:cNvSpPr txBox="1">
            <a:spLocks noChangeArrowheads="1"/>
          </p:cNvSpPr>
          <p:nvPr/>
        </p:nvSpPr>
        <p:spPr bwMode="auto">
          <a:xfrm>
            <a:off x="520700" y="2400300"/>
            <a:ext cx="21515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i="0"/>
              <a:t>Both Scenarios:</a:t>
            </a:r>
            <a:endParaRPr lang="en-US" altLang="en-US" sz="2000" b="0" i="0"/>
          </a:p>
        </p:txBody>
      </p:sp>
      <p:sp>
        <p:nvSpPr>
          <p:cNvPr id="6155" name="TextBox 17"/>
          <p:cNvSpPr txBox="1">
            <a:spLocks noChangeArrowheads="1"/>
          </p:cNvSpPr>
          <p:nvPr/>
        </p:nvSpPr>
        <p:spPr bwMode="auto">
          <a:xfrm>
            <a:off x="2590800" y="2286000"/>
            <a:ext cx="63369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b="0" i="0" dirty="0" err="1"/>
              <a:t>Realtime</a:t>
            </a:r>
            <a:r>
              <a:rPr lang="en-US" altLang="en-US" sz="2000" b="0" i="0" dirty="0"/>
              <a:t> Density Measurements via </a:t>
            </a:r>
            <a:r>
              <a:rPr lang="en-US" altLang="en-US" sz="2000" b="0" i="0" dirty="0" err="1"/>
              <a:t>FIReTIP</a:t>
            </a:r>
            <a:endParaRPr lang="en-US" altLang="en-US" sz="2000" b="0" i="0" dirty="0"/>
          </a:p>
          <a:p>
            <a:pPr eaLnBrk="1" hangingPunct="1"/>
            <a:r>
              <a:rPr lang="en-US" altLang="en-US" sz="2000" b="0" i="0" dirty="0"/>
              <a:t>PCS control of Supersonic Gas Inj. for Density Control</a:t>
            </a:r>
          </a:p>
        </p:txBody>
      </p:sp>
      <p:sp>
        <p:nvSpPr>
          <p:cNvPr id="6156" name="TextBox 7"/>
          <p:cNvSpPr txBox="1">
            <a:spLocks noChangeArrowheads="1"/>
          </p:cNvSpPr>
          <p:nvPr/>
        </p:nvSpPr>
        <p:spPr bwMode="auto">
          <a:xfrm>
            <a:off x="228600" y="685800"/>
            <a:ext cx="8400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b="0" i="0" dirty="0" smtClean="0">
                <a:solidFill>
                  <a:srgbClr val="FF0000"/>
                </a:solidFill>
              </a:rPr>
              <a:t>Initial operations:  Examine </a:t>
            </a:r>
            <a:r>
              <a:rPr lang="en-US" altLang="en-US" sz="2000" b="0" i="0" dirty="0">
                <a:solidFill>
                  <a:srgbClr val="FF0000"/>
                </a:solidFill>
              </a:rPr>
              <a:t>Wall Conditioning, Fueling, and ELM Pacing </a:t>
            </a:r>
          </a:p>
        </p:txBody>
      </p:sp>
    </p:spTree>
    <p:extLst>
      <p:ext uri="{BB962C8B-B14F-4D97-AF65-F5344CB8AC3E}">
        <p14:creationId xmlns:p14="http://schemas.microsoft.com/office/powerpoint/2010/main" val="2191261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smtClean="0"/>
              <a:t>Fully NI discharges projected to be achievable at high n</a:t>
            </a:r>
            <a:r>
              <a:rPr lang="en-US" altLang="en-US" sz="2800" baseline="-25000" smtClean="0"/>
              <a:t>e</a:t>
            </a:r>
            <a:r>
              <a:rPr lang="en-US" altLang="en-US" sz="2800" smtClean="0"/>
              <a:t> (above level in nearly stationary n</a:t>
            </a:r>
            <a:r>
              <a:rPr lang="en-US" altLang="en-US" sz="2800" baseline="-25000" smtClean="0"/>
              <a:t>e</a:t>
            </a:r>
            <a:r>
              <a:rPr lang="en-US" altLang="en-US" sz="2800" smtClean="0"/>
              <a:t> achieved on NSTX) </a:t>
            </a:r>
          </a:p>
        </p:txBody>
      </p:sp>
      <p:pic>
        <p:nvPicPr>
          <p:cNvPr id="102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6" b="74553"/>
          <a:stretch>
            <a:fillRect/>
          </a:stretch>
        </p:blipFill>
        <p:spPr bwMode="auto">
          <a:xfrm>
            <a:off x="76200" y="1733550"/>
            <a:ext cx="34163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86"/>
          <a:stretch>
            <a:fillRect/>
          </a:stretch>
        </p:blipFill>
        <p:spPr bwMode="auto">
          <a:xfrm>
            <a:off x="228600" y="3990975"/>
            <a:ext cx="41592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457200" y="819150"/>
            <a:ext cx="2819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1800"/>
              <a:t>TRANSP simulations of 5s 100% NI discharges</a:t>
            </a:r>
          </a:p>
          <a:p>
            <a:pPr algn="ctr" eaLnBrk="1" hangingPunct="1"/>
            <a:r>
              <a:rPr lang="en-US" altLang="en-US" sz="1800"/>
              <a:t>f</a:t>
            </a:r>
            <a:r>
              <a:rPr lang="en-US" altLang="en-US" sz="1800" baseline="-25000"/>
              <a:t>GW</a:t>
            </a:r>
            <a:r>
              <a:rPr lang="en-US" altLang="en-US" sz="1800"/>
              <a:t> = 0.72</a:t>
            </a:r>
          </a:p>
        </p:txBody>
      </p:sp>
      <p:pic>
        <p:nvPicPr>
          <p:cNvPr id="10245" name="Picture 10" descr="Canik_2010_Nucl._Fusion_50_064016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9" t="36137" r="49229" b="34216"/>
          <a:stretch>
            <a:fillRect/>
          </a:stretch>
        </p:blipFill>
        <p:spPr bwMode="auto">
          <a:xfrm>
            <a:off x="6400800" y="1473200"/>
            <a:ext cx="2744788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Canik_2010_Nucl._Fusion_50_064016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9" t="9647" r="49229" b="63490"/>
          <a:stretch>
            <a:fillRect/>
          </a:stretch>
        </p:blipFill>
        <p:spPr bwMode="auto">
          <a:xfrm>
            <a:off x="3657600" y="1473200"/>
            <a:ext cx="27447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12"/>
          <p:cNvSpPr txBox="1">
            <a:spLocks noChangeArrowheads="1"/>
          </p:cNvSpPr>
          <p:nvPr/>
        </p:nvSpPr>
        <p:spPr bwMode="auto">
          <a:xfrm>
            <a:off x="3429000" y="819150"/>
            <a:ext cx="574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/>
              <a:t>Nearly stationary density demonstrated on NSTX</a:t>
            </a:r>
          </a:p>
          <a:p>
            <a:pPr eaLnBrk="1" hangingPunct="1"/>
            <a:r>
              <a:rPr lang="en-US" altLang="en-US" sz="1800"/>
              <a:t>Lithium wall coatings with triggered ELMs via 3D fields</a:t>
            </a:r>
          </a:p>
        </p:txBody>
      </p:sp>
      <p:sp>
        <p:nvSpPr>
          <p:cNvPr id="10248" name="TextBox 14"/>
          <p:cNvSpPr txBox="1">
            <a:spLocks noChangeArrowheads="1"/>
          </p:cNvSpPr>
          <p:nvPr/>
        </p:nvSpPr>
        <p:spPr bwMode="auto">
          <a:xfrm>
            <a:off x="6315075" y="4244975"/>
            <a:ext cx="282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/>
              <a:t>J. Canik et al., NF (2010) 064016</a:t>
            </a:r>
          </a:p>
        </p:txBody>
      </p:sp>
    </p:spTree>
    <p:extLst>
      <p:ext uri="{BB962C8B-B14F-4D97-AF65-F5344CB8AC3E}">
        <p14:creationId xmlns:p14="http://schemas.microsoft.com/office/powerpoint/2010/main" val="2493265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7663" indent="-347663">
              <a:buFont typeface="+mj-lt"/>
              <a:buAutoNum type="arabicPeriod"/>
            </a:pPr>
            <a:r>
              <a:rPr lang="en-US" sz="2400" dirty="0" smtClean="0"/>
              <a:t>Can </a:t>
            </a:r>
            <a:r>
              <a:rPr lang="en-US" sz="2400" dirty="0"/>
              <a:t>the Li wall program be accelerated and if so what would it look like? What is </a:t>
            </a:r>
            <a:r>
              <a:rPr lang="en-US" sz="2400" dirty="0" smtClean="0"/>
              <a:t>Li </a:t>
            </a:r>
            <a:r>
              <a:rPr lang="en-US" sz="2400" dirty="0"/>
              <a:t>program which gets answers in 5 </a:t>
            </a:r>
            <a:r>
              <a:rPr lang="en-US" sz="2400" dirty="0" smtClean="0"/>
              <a:t>years? </a:t>
            </a:r>
            <a:endParaRPr lang="en-US" sz="2400" dirty="0"/>
          </a:p>
          <a:p>
            <a:pPr marL="347663" indent="-347663">
              <a:buFont typeface="+mj-lt"/>
              <a:buAutoNum type="arabicPeriod"/>
            </a:pPr>
            <a:endParaRPr lang="en-US" sz="400" dirty="0" smtClean="0"/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/>
              <a:t>What </a:t>
            </a:r>
            <a:r>
              <a:rPr lang="en-US" sz="2400" dirty="0"/>
              <a:t>does NSTX-U add relative to MAST-U? </a:t>
            </a:r>
            <a:endParaRPr lang="en-US" sz="2400" dirty="0" smtClean="0"/>
          </a:p>
          <a:p>
            <a:pPr lvl="1"/>
            <a:r>
              <a:rPr lang="en-US" sz="2000" dirty="0" smtClean="0"/>
              <a:t>Please </a:t>
            </a:r>
            <a:r>
              <a:rPr lang="en-US" sz="2000" dirty="0"/>
              <a:t>be specific on parameters of various systems or physics regimes accessed (provide answer for each topical area presented).  </a:t>
            </a:r>
          </a:p>
          <a:p>
            <a:pPr marL="347663" indent="-347663">
              <a:buFont typeface="+mj-lt"/>
              <a:buAutoNum type="arabicPeriod"/>
            </a:pPr>
            <a:endParaRPr lang="en-US" sz="400" dirty="0" smtClean="0"/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/>
              <a:t>Is </a:t>
            </a:r>
            <a:r>
              <a:rPr lang="en-US" sz="2400" dirty="0"/>
              <a:t>there any risk mitigation scheme for density control? </a:t>
            </a:r>
            <a:endParaRPr lang="en-US" sz="2400" dirty="0" smtClean="0"/>
          </a:p>
          <a:p>
            <a:pPr lvl="1"/>
            <a:r>
              <a:rPr lang="en-US" sz="2000" dirty="0" smtClean="0"/>
              <a:t>Fully </a:t>
            </a:r>
            <a:r>
              <a:rPr lang="en-US" sz="2000" dirty="0"/>
              <a:t>non-inductive demonstration requires density control</a:t>
            </a:r>
          </a:p>
          <a:p>
            <a:pPr marL="347663" indent="-347663">
              <a:buFont typeface="+mj-lt"/>
              <a:buAutoNum type="arabicPeriod"/>
            </a:pPr>
            <a:endParaRPr lang="en-US" sz="400" dirty="0" smtClean="0"/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/>
              <a:t>Will </a:t>
            </a:r>
            <a:r>
              <a:rPr lang="en-US" sz="2400" dirty="0"/>
              <a:t>you work on detachment? </a:t>
            </a:r>
            <a:endParaRPr lang="en-US" sz="2400" dirty="0" smtClean="0"/>
          </a:p>
          <a:p>
            <a:pPr lvl="1"/>
            <a:r>
              <a:rPr lang="en-US" sz="2000" dirty="0" smtClean="0"/>
              <a:t>Clarify </a:t>
            </a:r>
            <a:r>
              <a:rPr lang="en-US" sz="2000" dirty="0"/>
              <a:t>scientific goals for high heat flux studies and plasma </a:t>
            </a:r>
            <a:r>
              <a:rPr lang="en-US" sz="2000" dirty="0" smtClean="0"/>
              <a:t>exhaust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0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800100"/>
            <a:ext cx="5562600" cy="4057650"/>
          </a:xfrm>
        </p:spPr>
        <p:txBody>
          <a:bodyPr>
            <a:normAutofit fontScale="70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charset="0"/>
              </a:rPr>
              <a:t>Between-shot He glow to reduce </a:t>
            </a:r>
            <a:r>
              <a:rPr lang="en-US" dirty="0" err="1" smtClean="0">
                <a:ea typeface="ＭＳ Ｐゴシック" charset="0"/>
              </a:rPr>
              <a:t>hydrogenic</a:t>
            </a:r>
            <a:r>
              <a:rPr lang="en-US" dirty="0" smtClean="0">
                <a:ea typeface="ＭＳ Ｐゴシック" charset="0"/>
              </a:rPr>
              <a:t> species in carbon tiles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Used on NSTX. </a:t>
            </a:r>
          </a:p>
          <a:p>
            <a:pPr lvl="1">
              <a:buFont typeface="Arial" charset="0"/>
              <a:buChar char="–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charset="0"/>
              </a:rPr>
              <a:t>Improvements to gas fueling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Increased number and diameter of CS gas valves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dirty="0" smtClean="0"/>
              <a:t>FY16: started to decrease total gas supplied from outboard injectors by using staged CS injectors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Super-sonic gas injector (demonstrated on NSTX)</a:t>
            </a:r>
          </a:p>
          <a:p>
            <a:pPr lvl="1">
              <a:buFont typeface="Arial" charset="0"/>
              <a:buChar char="–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charset="0"/>
              </a:rPr>
              <a:t>Wall conditioning with lithium evaporators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Lithium coatings shown to reduce D recycling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Upward facing LITER would improve coverage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dirty="0" smtClean="0"/>
              <a:t>Initial design phase (CDR pending)</a:t>
            </a:r>
            <a:endParaRPr lang="en-US" dirty="0"/>
          </a:p>
        </p:txBody>
      </p:sp>
      <p:sp>
        <p:nvSpPr>
          <p:cNvPr id="112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smtClean="0"/>
              <a:t>Operational tools for density control – </a:t>
            </a:r>
            <a:br>
              <a:rPr lang="en-US" altLang="en-US" sz="2800" smtClean="0"/>
            </a:br>
            <a:r>
              <a:rPr lang="en-US" altLang="en-US" sz="2800" smtClean="0"/>
              <a:t>Fueling and wall conditioning</a:t>
            </a:r>
          </a:p>
        </p:txBody>
      </p:sp>
      <p:pic>
        <p:nvPicPr>
          <p:cNvPr id="1126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19150"/>
            <a:ext cx="2817813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761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5638800" cy="2914650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charset="0"/>
              </a:rPr>
              <a:t>ELM-free discharges with lithium coatings required ELMs to mitigate impurity accumulation</a:t>
            </a:r>
          </a:p>
          <a:p>
            <a:pPr>
              <a:buFont typeface="Arial" charset="0"/>
              <a:buChar char="•"/>
              <a:defRPr/>
            </a:pPr>
            <a:endParaRPr lang="en-US" dirty="0">
              <a:ea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charset="0"/>
              </a:rPr>
              <a:t>ELM pacing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Granule injector 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dirty="0" smtClean="0"/>
              <a:t>New to NSTX-U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Pulsed 3D fields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Vertical jogs</a:t>
            </a:r>
          </a:p>
          <a:p>
            <a:pPr lvl="1">
              <a:buFont typeface="Arial" charset="0"/>
              <a:buChar char="–"/>
              <a:defRPr/>
            </a:pPr>
            <a:endParaRPr lang="en-US" dirty="0"/>
          </a:p>
          <a:p>
            <a:pPr lvl="1">
              <a:buFont typeface="Arial" charset="0"/>
              <a:buChar char="–"/>
              <a:defRPr/>
            </a:pPr>
            <a:endParaRPr lang="en-US" dirty="0"/>
          </a:p>
        </p:txBody>
      </p:sp>
      <p:sp>
        <p:nvSpPr>
          <p:cNvPr id="717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smtClean="0"/>
              <a:t>Operational tools for density control - </a:t>
            </a:r>
            <a:br>
              <a:rPr lang="en-US" altLang="en-US" sz="2800" smtClean="0"/>
            </a:br>
            <a:r>
              <a:rPr lang="en-US" altLang="en-US" sz="2800" smtClean="0"/>
              <a:t>ELM pacing </a:t>
            </a:r>
          </a:p>
        </p:txBody>
      </p:sp>
      <p:grpSp>
        <p:nvGrpSpPr>
          <p:cNvPr id="7171" name="Group 20"/>
          <p:cNvGrpSpPr>
            <a:grpSpLocks/>
          </p:cNvGrpSpPr>
          <p:nvPr/>
        </p:nvGrpSpPr>
        <p:grpSpPr bwMode="auto">
          <a:xfrm>
            <a:off x="5791200" y="895350"/>
            <a:ext cx="3178175" cy="3810000"/>
            <a:chOff x="5791199" y="895350"/>
            <a:chExt cx="3178291" cy="3810000"/>
          </a:xfrm>
        </p:grpSpPr>
        <p:pic>
          <p:nvPicPr>
            <p:cNvPr id="7172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199" y="895350"/>
              <a:ext cx="3178291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8001080" y="2495550"/>
              <a:ext cx="838231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6103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err="1"/>
              <a:t>Cryo</a:t>
            </a:r>
            <a:r>
              <a:rPr lang="en-US" altLang="en-US" sz="3200" dirty="0"/>
              <a:t> pump is a high-priority facility enhancement</a:t>
            </a:r>
            <a:endParaRPr lang="en-US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5336"/>
            <a:ext cx="3200400" cy="272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00350"/>
            <a:ext cx="3747800" cy="199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329"/>
          <p:cNvPicPr preferRelativeResize="0"/>
          <p:nvPr/>
        </p:nvPicPr>
        <p:blipFill rotWithShape="1">
          <a:blip r:embed="rId4">
            <a:alphaModFix/>
          </a:blip>
          <a:srcRect l="17732" t="13919" r="21469" b="14872"/>
          <a:stretch/>
        </p:blipFill>
        <p:spPr>
          <a:xfrm>
            <a:off x="5867400" y="814205"/>
            <a:ext cx="3276600" cy="2976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0" y="800100"/>
            <a:ext cx="8991600" cy="118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Successful CDR in FY2015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Need to revisit design post-Recovery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Provide pumping for a range of </a:t>
            </a:r>
            <a:r>
              <a:rPr lang="en-US" dirty="0" err="1" smtClean="0"/>
              <a:t>divertor</a:t>
            </a:r>
            <a:r>
              <a:rPr lang="en-US" dirty="0" smtClean="0"/>
              <a:t> configurations</a:t>
            </a:r>
          </a:p>
          <a:p>
            <a:pPr lvl="1"/>
            <a:r>
              <a:rPr lang="en-US" dirty="0" smtClean="0"/>
              <a:t>Conventional </a:t>
            </a:r>
            <a:r>
              <a:rPr lang="en-US" dirty="0" err="1" smtClean="0"/>
              <a:t>divertor</a:t>
            </a:r>
            <a:endParaRPr lang="en-US" dirty="0" smtClean="0"/>
          </a:p>
          <a:p>
            <a:pPr lvl="1"/>
            <a:r>
              <a:rPr lang="en-US" dirty="0" smtClean="0"/>
              <a:t>Snowflake / X </a:t>
            </a:r>
            <a:r>
              <a:rPr lang="en-US" dirty="0" err="1" smtClean="0"/>
              <a:t>divertor</a:t>
            </a:r>
            <a:r>
              <a:rPr lang="en-US" dirty="0" smtClean="0"/>
              <a:t> (needed for heat flux mitigation at full current and power = 2MA and 10-15MW)</a:t>
            </a:r>
          </a:p>
          <a:p>
            <a:pPr lvl="1"/>
            <a:r>
              <a:rPr lang="en-US" dirty="0" smtClean="0"/>
              <a:t>Allow some flexibility in strike-point location, flux expansion</a:t>
            </a:r>
          </a:p>
          <a:p>
            <a:endParaRPr lang="en-US" dirty="0" smtClean="0"/>
          </a:p>
          <a:p>
            <a:r>
              <a:rPr lang="en-US" dirty="0" smtClean="0"/>
              <a:t>Control normalized density n</a:t>
            </a:r>
            <a:r>
              <a:rPr lang="en-US" baseline="-25000" dirty="0" smtClean="0"/>
              <a:t>e</a:t>
            </a:r>
            <a:r>
              <a:rPr lang="en-US" dirty="0" smtClean="0"/>
              <a:t> /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Greenwald</a:t>
            </a:r>
            <a:r>
              <a:rPr lang="en-US" dirty="0" smtClean="0"/>
              <a:t> over range 0.5 to 1 for full range of plasma current = 0.6 to 2MA</a:t>
            </a:r>
          </a:p>
          <a:p>
            <a:endParaRPr lang="en-US" dirty="0"/>
          </a:p>
          <a:p>
            <a:r>
              <a:rPr lang="en-US" dirty="0" smtClean="0"/>
              <a:t>Provide pumping for full NSTX-U NBI power (10MW) for 5s – assume NBI fueling dominant for long pulses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met physics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15336"/>
            <a:ext cx="9144000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800" dirty="0"/>
              <a:t>Optimized</a:t>
            </a:r>
            <a:r>
              <a:rPr sz="2800" spc="-35" dirty="0"/>
              <a:t> </a:t>
            </a:r>
            <a:r>
              <a:rPr sz="2800" dirty="0"/>
              <a:t>plenum</a:t>
            </a:r>
            <a:r>
              <a:rPr sz="2800" spc="-25" dirty="0"/>
              <a:t> </a:t>
            </a:r>
            <a:r>
              <a:rPr sz="2800" dirty="0"/>
              <a:t>ge</a:t>
            </a:r>
            <a:r>
              <a:rPr sz="2800" spc="-10" dirty="0"/>
              <a:t>o</a:t>
            </a:r>
            <a:r>
              <a:rPr sz="2800" dirty="0"/>
              <a:t>metry</a:t>
            </a:r>
            <a:r>
              <a:rPr sz="2800" spc="10" dirty="0"/>
              <a:t> </a:t>
            </a:r>
            <a:r>
              <a:rPr lang="en-US" sz="2800" spc="10" dirty="0" smtClean="0"/>
              <a:t>(</a:t>
            </a:r>
            <a:r>
              <a:rPr lang="en-US" sz="2800" spc="10" dirty="0" err="1" smtClean="0"/>
              <a:t>R</a:t>
            </a:r>
            <a:r>
              <a:rPr lang="en-US" sz="2800" spc="10" baseline="-25000" dirty="0" err="1" smtClean="0"/>
              <a:t>pump</a:t>
            </a:r>
            <a:r>
              <a:rPr lang="en-US" sz="2800" spc="10" dirty="0" smtClean="0"/>
              <a:t> = 0.72m) </a:t>
            </a:r>
            <a:r>
              <a:rPr sz="2800" dirty="0" smtClean="0"/>
              <a:t>ca</a:t>
            </a:r>
            <a:r>
              <a:rPr sz="2800" spc="-10" dirty="0" smtClean="0"/>
              <a:t>p</a:t>
            </a:r>
            <a:r>
              <a:rPr sz="2800" dirty="0" smtClean="0"/>
              <a:t>able </a:t>
            </a:r>
            <a:r>
              <a:rPr sz="2800" dirty="0"/>
              <a:t>of</a:t>
            </a:r>
            <a:r>
              <a:rPr sz="2800" spc="-15" dirty="0"/>
              <a:t> </a:t>
            </a:r>
            <a:r>
              <a:rPr sz="2800" dirty="0" smtClean="0"/>
              <a:t>pumping</a:t>
            </a:r>
            <a:r>
              <a:rPr sz="2800" spc="-25" dirty="0" smtClean="0"/>
              <a:t> </a:t>
            </a:r>
            <a:r>
              <a:rPr sz="2800" dirty="0"/>
              <a:t>to </a:t>
            </a:r>
            <a:r>
              <a:rPr sz="2800" dirty="0" smtClean="0"/>
              <a:t>low</a:t>
            </a:r>
            <a:r>
              <a:rPr lang="en-US" sz="2800" dirty="0" smtClean="0"/>
              <a:t> </a:t>
            </a:r>
            <a:r>
              <a:rPr sz="2800" dirty="0" smtClean="0"/>
              <a:t>d</a:t>
            </a:r>
            <a:r>
              <a:rPr sz="2800" spc="-10" dirty="0" smtClean="0"/>
              <a:t>e</a:t>
            </a:r>
            <a:r>
              <a:rPr sz="2800" dirty="0" smtClean="0"/>
              <a:t>n</a:t>
            </a:r>
            <a:r>
              <a:rPr sz="2800" spc="-10" dirty="0" smtClean="0"/>
              <a:t>s</a:t>
            </a:r>
            <a:r>
              <a:rPr sz="2800" dirty="0" smtClean="0"/>
              <a:t>ity</a:t>
            </a:r>
            <a:r>
              <a:rPr lang="en-US" sz="2800" dirty="0" smtClean="0"/>
              <a:t> n / </a:t>
            </a:r>
            <a:r>
              <a:rPr lang="en-US" sz="2800" dirty="0" err="1" smtClean="0"/>
              <a:t>n</a:t>
            </a:r>
            <a:r>
              <a:rPr lang="en-US" sz="2800" baseline="-25000" dirty="0" err="1" smtClean="0"/>
              <a:t>G</a:t>
            </a:r>
            <a:r>
              <a:rPr lang="en-US" sz="2800" dirty="0" smtClean="0"/>
              <a:t> ~ 0.5</a:t>
            </a:r>
            <a:r>
              <a:rPr sz="2800" spc="-15" dirty="0" smtClean="0"/>
              <a:t> </a:t>
            </a:r>
            <a:r>
              <a:rPr sz="2800" dirty="0"/>
              <a:t>for a</a:t>
            </a:r>
            <a:r>
              <a:rPr sz="2800" spc="-10" dirty="0"/>
              <a:t> </a:t>
            </a:r>
            <a:r>
              <a:rPr sz="2800" dirty="0"/>
              <a:t>range</a:t>
            </a:r>
            <a:r>
              <a:rPr sz="2800" spc="-10" dirty="0"/>
              <a:t> </a:t>
            </a:r>
            <a:r>
              <a:rPr sz="2800" dirty="0"/>
              <a:t>of </a:t>
            </a:r>
            <a:r>
              <a:rPr sz="2800" spc="-5" dirty="0"/>
              <a:t>R</a:t>
            </a:r>
            <a:r>
              <a:rPr sz="1600" spc="-22" baseline="-20833" dirty="0"/>
              <a:t>O</a:t>
            </a:r>
            <a:r>
              <a:rPr sz="1600" spc="-7" baseline="-20833" dirty="0"/>
              <a:t>S</a:t>
            </a:r>
            <a:r>
              <a:rPr sz="1600" baseline="-20833" dirty="0"/>
              <a:t>P</a:t>
            </a:r>
            <a:r>
              <a:rPr sz="1600" dirty="0" smtClean="0"/>
              <a:t>,</a:t>
            </a:r>
            <a:r>
              <a:rPr lang="en-US" sz="1600" dirty="0" smtClean="0"/>
              <a:t> </a:t>
            </a:r>
            <a:r>
              <a:rPr lang="en-US" sz="2800" dirty="0" smtClean="0"/>
              <a:t>I</a:t>
            </a:r>
            <a:r>
              <a:rPr lang="en-US" sz="2800" baseline="-25000" dirty="0" smtClean="0"/>
              <a:t>P</a:t>
            </a:r>
            <a:endParaRPr sz="2800" baseline="-25000" dirty="0"/>
          </a:p>
        </p:txBody>
      </p:sp>
      <p:sp>
        <p:nvSpPr>
          <p:cNvPr id="6" name="object 6"/>
          <p:cNvSpPr txBox="1"/>
          <p:nvPr/>
        </p:nvSpPr>
        <p:spPr>
          <a:xfrm>
            <a:off x="76201" y="4180701"/>
            <a:ext cx="783907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5425" marR="5080" indent="-212725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sz="2400" b="1" dirty="0">
                <a:latin typeface="Arial"/>
                <a:cs typeface="Arial"/>
              </a:rPr>
              <a:t>Equilibrium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spc="-10" dirty="0" err="1" smtClean="0">
                <a:latin typeface="Arial"/>
                <a:cs typeface="Arial"/>
              </a:rPr>
              <a:t>f</a:t>
            </a:r>
            <a:r>
              <a:rPr sz="2400" b="1" spc="30" baseline="-21367" dirty="0" err="1" smtClean="0">
                <a:latin typeface="Arial"/>
                <a:cs typeface="Arial"/>
              </a:rPr>
              <a:t>G</a:t>
            </a:r>
            <a:r>
              <a:rPr lang="en-US" sz="2400" b="1" spc="30" baseline="-21367" dirty="0" err="1" smtClean="0">
                <a:latin typeface="Arial"/>
                <a:cs typeface="Arial"/>
              </a:rPr>
              <a:t>reenwald</a:t>
            </a:r>
            <a:r>
              <a:rPr sz="2400" b="1" baseline="-21367" dirty="0" smtClean="0">
                <a:latin typeface="Arial"/>
                <a:cs typeface="Arial"/>
              </a:rPr>
              <a:t> </a:t>
            </a:r>
            <a:r>
              <a:rPr sz="2400" b="1" spc="-262" baseline="-21367" dirty="0" smtClean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can be reduced down t</a:t>
            </a:r>
            <a:r>
              <a:rPr sz="2400" b="1" dirty="0" smtClean="0">
                <a:latin typeface="Arial"/>
                <a:cs typeface="Arial"/>
              </a:rPr>
              <a:t>o</a:t>
            </a:r>
            <a:r>
              <a:rPr sz="2400" b="1" spc="-20" dirty="0" smtClean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&lt;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0.5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8600" y="4514850"/>
            <a:ext cx="89154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tabLst>
                <a:tab pos="299085" algn="l"/>
              </a:tabLst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–	Mov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ng</a:t>
            </a:r>
            <a:r>
              <a:rPr sz="20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2000" b="1" baseline="-20833" dirty="0">
                <a:solidFill>
                  <a:srgbClr val="FF0000"/>
                </a:solidFill>
                <a:latin typeface="Arial"/>
                <a:cs typeface="Arial"/>
              </a:rPr>
              <a:t>OSP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cl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ser</a:t>
            </a:r>
            <a:r>
              <a:rPr sz="20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mp a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000" b="1" spc="-40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2000" b="1" spc="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000" b="1" spc="-40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er</a:t>
            </a:r>
            <a:r>
              <a:rPr sz="2000" b="1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2000" b="1" baseline="-20833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sz="2000" b="1" dirty="0" smtClean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000" b="1" spc="-10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000" b="1" dirty="0" smtClean="0">
                <a:solidFill>
                  <a:srgbClr val="FF0000"/>
                </a:solidFill>
                <a:latin typeface="Arial"/>
                <a:cs typeface="Arial"/>
              </a:rPr>
              <a:t>mited</a:t>
            </a:r>
            <a:r>
              <a:rPr sz="2000" b="1" spc="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by p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000" b="1" spc="-40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er</a:t>
            </a:r>
            <a:r>
              <a:rPr sz="2000" b="1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ng</a:t>
            </a: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152400" y="914400"/>
            <a:ext cx="4277438" cy="3105388"/>
            <a:chOff x="6664325" y="1233424"/>
            <a:chExt cx="2479674" cy="2400300"/>
          </a:xfrm>
        </p:grpSpPr>
        <p:sp>
          <p:nvSpPr>
            <p:cNvPr id="4" name="object 4"/>
            <p:cNvSpPr/>
            <p:nvPr/>
          </p:nvSpPr>
          <p:spPr>
            <a:xfrm>
              <a:off x="6664325" y="1233424"/>
              <a:ext cx="2479674" cy="24003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83475" y="1539875"/>
              <a:ext cx="1089025" cy="1104900"/>
            </a:xfrm>
            <a:custGeom>
              <a:avLst/>
              <a:gdLst/>
              <a:ahLst/>
              <a:cxnLst/>
              <a:rect l="l" t="t" r="r" b="b"/>
              <a:pathLst>
                <a:path w="1089025" h="1104900">
                  <a:moveTo>
                    <a:pt x="1089025" y="0"/>
                  </a:moveTo>
                  <a:lnTo>
                    <a:pt x="0" y="0"/>
                  </a:lnTo>
                  <a:lnTo>
                    <a:pt x="1089025" y="1104900"/>
                  </a:lnTo>
                  <a:lnTo>
                    <a:pt x="1089025" y="0"/>
                  </a:lnTo>
                  <a:close/>
                </a:path>
              </a:pathLst>
            </a:custGeom>
            <a:solidFill>
              <a:srgbClr val="FF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483475" y="1539875"/>
              <a:ext cx="1089025" cy="1104900"/>
            </a:xfrm>
            <a:custGeom>
              <a:avLst/>
              <a:gdLst/>
              <a:ahLst/>
              <a:cxnLst/>
              <a:rect l="l" t="t" r="r" b="b"/>
              <a:pathLst>
                <a:path w="1089025" h="1104900">
                  <a:moveTo>
                    <a:pt x="1089025" y="0"/>
                  </a:moveTo>
                  <a:lnTo>
                    <a:pt x="1089025" y="1104900"/>
                  </a:lnTo>
                  <a:lnTo>
                    <a:pt x="0" y="0"/>
                  </a:lnTo>
                  <a:lnTo>
                    <a:pt x="1089025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7966964" y="1665811"/>
              <a:ext cx="568960" cy="2854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1200" b="1" spc="-5" dirty="0">
                  <a:solidFill>
                    <a:srgbClr val="FFFFFF"/>
                  </a:solidFill>
                  <a:latin typeface="Arial"/>
                  <a:cs typeface="Arial"/>
                </a:rPr>
                <a:t>q</a:t>
              </a:r>
              <a:r>
                <a:rPr sz="1200" b="1" baseline="-20833" dirty="0">
                  <a:solidFill>
                    <a:srgbClr val="FFFFFF"/>
                  </a:solidFill>
                  <a:latin typeface="Arial"/>
                  <a:cs typeface="Arial"/>
                </a:rPr>
                <a:t>pk </a:t>
              </a:r>
              <a:r>
                <a:rPr sz="1200" b="1" dirty="0">
                  <a:solidFill>
                    <a:srgbClr val="FFFFFF"/>
                  </a:solidFill>
                  <a:latin typeface="Arial"/>
                  <a:cs typeface="Arial"/>
                </a:rPr>
                <a:t>&gt;</a:t>
              </a:r>
              <a:r>
                <a:rPr sz="1200" b="1" spc="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FFFFFF"/>
                  </a:solidFill>
                  <a:latin typeface="Arial"/>
                  <a:cs typeface="Arial"/>
                </a:rPr>
                <a:t>10 </a:t>
              </a:r>
              <a:r>
                <a:rPr sz="1200" b="1" spc="-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1200" b="1" spc="5" dirty="0">
                  <a:solidFill>
                    <a:srgbClr val="FFFFFF"/>
                  </a:solidFill>
                  <a:latin typeface="Arial"/>
                  <a:cs typeface="Arial"/>
                </a:rPr>
                <a:t>W</a:t>
              </a:r>
              <a:r>
                <a:rPr sz="1200" b="1" dirty="0">
                  <a:solidFill>
                    <a:srgbClr val="FFFFFF"/>
                  </a:solidFill>
                  <a:latin typeface="Arial"/>
                  <a:cs typeface="Arial"/>
                </a:rPr>
                <a:t>/m</a:t>
              </a:r>
              <a:r>
                <a:rPr sz="1200" b="1" baseline="24305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1200" baseline="24305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4766302" y="914400"/>
            <a:ext cx="4225298" cy="3105388"/>
            <a:chOff x="6694551" y="3671887"/>
            <a:chExt cx="2449448" cy="2400300"/>
          </a:xfrm>
        </p:grpSpPr>
        <p:sp>
          <p:nvSpPr>
            <p:cNvPr id="3" name="object 3"/>
            <p:cNvSpPr/>
            <p:nvPr/>
          </p:nvSpPr>
          <p:spPr>
            <a:xfrm>
              <a:off x="6694551" y="3671887"/>
              <a:ext cx="2449448" cy="24003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054975" y="3978275"/>
              <a:ext cx="517525" cy="738505"/>
            </a:xfrm>
            <a:custGeom>
              <a:avLst/>
              <a:gdLst/>
              <a:ahLst/>
              <a:cxnLst/>
              <a:rect l="l" t="t" r="r" b="b"/>
              <a:pathLst>
                <a:path w="517525" h="738504">
                  <a:moveTo>
                    <a:pt x="517525" y="0"/>
                  </a:moveTo>
                  <a:lnTo>
                    <a:pt x="0" y="0"/>
                  </a:lnTo>
                  <a:lnTo>
                    <a:pt x="517525" y="738251"/>
                  </a:lnTo>
                  <a:lnTo>
                    <a:pt x="517525" y="0"/>
                  </a:lnTo>
                  <a:close/>
                </a:path>
              </a:pathLst>
            </a:custGeom>
            <a:solidFill>
              <a:srgbClr val="FF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054975" y="3978275"/>
              <a:ext cx="517525" cy="738505"/>
            </a:xfrm>
            <a:custGeom>
              <a:avLst/>
              <a:gdLst/>
              <a:ahLst/>
              <a:cxnLst/>
              <a:rect l="l" t="t" r="r" b="b"/>
              <a:pathLst>
                <a:path w="517525" h="738504">
                  <a:moveTo>
                    <a:pt x="517525" y="0"/>
                  </a:moveTo>
                  <a:lnTo>
                    <a:pt x="517525" y="738251"/>
                  </a:lnTo>
                  <a:lnTo>
                    <a:pt x="0" y="0"/>
                  </a:lnTo>
                  <a:lnTo>
                    <a:pt x="517525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913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7663" indent="-347663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Can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the Li wall program be accelerated and if so what would it look like? What is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Li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program which gets answers in 5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years?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347663" indent="-347663">
              <a:buFont typeface="+mj-lt"/>
              <a:buAutoNum type="arabicPeriod"/>
            </a:pPr>
            <a:endParaRPr lang="en-US" sz="4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What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does NSTX-U add relative to MAST-U? 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Please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be specific on parameters of various systems or physics regimes accessed (provide answer for each topical area presented).  </a:t>
            </a:r>
          </a:p>
          <a:p>
            <a:pPr marL="347663" indent="-347663">
              <a:buFont typeface="+mj-lt"/>
              <a:buAutoNum type="arabicPeriod"/>
            </a:pPr>
            <a:endParaRPr lang="en-US" sz="4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Is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there any risk mitigation scheme for density control? 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Fully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non-inductive demonstration requires density control</a:t>
            </a:r>
          </a:p>
          <a:p>
            <a:pPr marL="347663" indent="-347663">
              <a:buFont typeface="+mj-lt"/>
              <a:buAutoNum type="arabicPeriod"/>
            </a:pPr>
            <a:endParaRPr lang="en-US" sz="400" dirty="0" smtClean="0"/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/>
              <a:t>Will </a:t>
            </a:r>
            <a:r>
              <a:rPr lang="en-US" sz="2400" dirty="0"/>
              <a:t>you work on detachment? </a:t>
            </a:r>
            <a:endParaRPr lang="en-US" sz="2400" dirty="0" smtClean="0"/>
          </a:p>
          <a:p>
            <a:pPr lvl="1"/>
            <a:r>
              <a:rPr lang="en-US" sz="2000" dirty="0" smtClean="0"/>
              <a:t>Clarify </a:t>
            </a:r>
            <a:r>
              <a:rPr lang="en-US" sz="2000" dirty="0"/>
              <a:t>scientific goals for high heat flux studies and plasma </a:t>
            </a:r>
            <a:r>
              <a:rPr lang="en-US" sz="2000" dirty="0" smtClean="0"/>
              <a:t>exhaust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9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But the scope of the program is uncertain due to Recovery project changes</a:t>
            </a:r>
          </a:p>
          <a:p>
            <a:r>
              <a:rPr lang="en-US" sz="2400" b="1" dirty="0" smtClean="0"/>
              <a:t>(FY14) 5 year plan goal: </a:t>
            </a:r>
            <a:r>
              <a:rPr lang="en-US" sz="2400" i="1" u="sng" dirty="0" smtClean="0"/>
              <a:t>Develop and utilize high-flux-expansion snowflake </a:t>
            </a:r>
            <a:r>
              <a:rPr lang="en-US" sz="2400" i="1" u="sng" dirty="0" err="1" smtClean="0"/>
              <a:t>divertor</a:t>
            </a:r>
            <a:r>
              <a:rPr lang="en-US" sz="2400" i="1" u="sng" dirty="0" smtClean="0"/>
              <a:t> and radiative detachment for mitigating high heat fluxes</a:t>
            </a:r>
          </a:p>
          <a:p>
            <a:pPr lvl="1"/>
            <a:r>
              <a:rPr lang="en-US" sz="2000" i="1" u="sng" dirty="0"/>
              <a:t>T</a:t>
            </a:r>
            <a:r>
              <a:rPr lang="en-US" sz="2000" i="1" u="sng" dirty="0" smtClean="0"/>
              <a:t>HRUST BP-2</a:t>
            </a:r>
            <a:r>
              <a:rPr lang="en-US" sz="2000" i="1" u="sng" dirty="0"/>
              <a:t>: Assess and control </a:t>
            </a:r>
            <a:r>
              <a:rPr lang="en-US" sz="2000" i="1" u="sng" dirty="0" err="1"/>
              <a:t>divertor</a:t>
            </a:r>
            <a:r>
              <a:rPr lang="en-US" sz="2000" i="1" u="sng" dirty="0"/>
              <a:t> heat and particle </a:t>
            </a:r>
            <a:r>
              <a:rPr lang="en-US" sz="2000" i="1" u="sng" dirty="0" smtClean="0"/>
              <a:t>fluxes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 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Years </a:t>
            </a:r>
            <a:r>
              <a:rPr lang="en-US" dirty="0"/>
              <a:t>2-3 of 5 Year </a:t>
            </a:r>
            <a:r>
              <a:rPr lang="en-US" dirty="0" smtClean="0"/>
              <a:t>Plan</a:t>
            </a:r>
          </a:p>
          <a:p>
            <a:pPr lvl="1"/>
            <a:r>
              <a:rPr lang="en-US" dirty="0" smtClean="0"/>
              <a:t>Establish </a:t>
            </a:r>
            <a:r>
              <a:rPr lang="en-US" dirty="0"/>
              <a:t>SOL width and </a:t>
            </a:r>
            <a:r>
              <a:rPr lang="en-US" dirty="0" err="1"/>
              <a:t>divertor</a:t>
            </a:r>
            <a:r>
              <a:rPr lang="en-US" dirty="0"/>
              <a:t> database vs. engineering and physics </a:t>
            </a:r>
            <a:r>
              <a:rPr lang="en-US" dirty="0" smtClean="0"/>
              <a:t>parameters</a:t>
            </a:r>
          </a:p>
          <a:p>
            <a:pPr lvl="1"/>
            <a:r>
              <a:rPr lang="en-US" dirty="0" smtClean="0"/>
              <a:t>Re-establish </a:t>
            </a:r>
            <a:r>
              <a:rPr lang="en-US" dirty="0"/>
              <a:t>edge turbulence measurements (GPI, BES, cameras, </a:t>
            </a:r>
            <a:r>
              <a:rPr lang="en-US" dirty="0" smtClean="0"/>
              <a:t>probes)</a:t>
            </a:r>
          </a:p>
          <a:p>
            <a:pPr lvl="1"/>
            <a:r>
              <a:rPr lang="en-US" dirty="0" smtClean="0"/>
              <a:t>Initial </a:t>
            </a:r>
            <a:r>
              <a:rPr lang="en-US" dirty="0"/>
              <a:t>radiative </a:t>
            </a:r>
            <a:r>
              <a:rPr lang="en-US" dirty="0" err="1"/>
              <a:t>divertor</a:t>
            </a:r>
            <a:r>
              <a:rPr lang="en-US" dirty="0"/>
              <a:t> experiments with D2, CD4 and </a:t>
            </a:r>
            <a:r>
              <a:rPr lang="en-US" dirty="0" err="1"/>
              <a:t>Ar</a:t>
            </a:r>
            <a:r>
              <a:rPr lang="en-US" dirty="0"/>
              <a:t> seeding and </a:t>
            </a:r>
            <a:r>
              <a:rPr lang="en-US" dirty="0" smtClean="0"/>
              <a:t>lithium</a:t>
            </a:r>
          </a:p>
          <a:p>
            <a:pPr lvl="1"/>
            <a:r>
              <a:rPr lang="en-US" dirty="0" smtClean="0"/>
              <a:t>Develop </a:t>
            </a:r>
            <a:r>
              <a:rPr lang="en-US" dirty="0"/>
              <a:t>snowflake </a:t>
            </a:r>
            <a:r>
              <a:rPr lang="en-US" dirty="0" err="1"/>
              <a:t>divertor</a:t>
            </a:r>
            <a:r>
              <a:rPr lang="en-US" dirty="0"/>
              <a:t> magnetic control and assess pedestal stability, </a:t>
            </a:r>
            <a:r>
              <a:rPr lang="en-US" dirty="0" err="1" smtClean="0"/>
              <a:t>divertor</a:t>
            </a:r>
            <a:endParaRPr lang="en-US" dirty="0"/>
          </a:p>
          <a:p>
            <a:pPr lvl="1"/>
            <a:r>
              <a:rPr lang="en-US" dirty="0" smtClean="0"/>
              <a:t>power </a:t>
            </a:r>
            <a:r>
              <a:rPr lang="en-US" dirty="0"/>
              <a:t>balance, turbulence, 3D fields as functions of engineering </a:t>
            </a:r>
            <a:r>
              <a:rPr lang="en-US" dirty="0" smtClean="0"/>
              <a:t>parameters</a:t>
            </a:r>
          </a:p>
          <a:p>
            <a:pPr lvl="1"/>
            <a:r>
              <a:rPr lang="en-US" dirty="0" smtClean="0"/>
              <a:t>Comparison </a:t>
            </a:r>
            <a:r>
              <a:rPr lang="en-US" dirty="0"/>
              <a:t>with multi-fluid and gyro-kinetic models</a:t>
            </a:r>
          </a:p>
          <a:p>
            <a:r>
              <a:rPr lang="en-US" dirty="0" smtClean="0"/>
              <a:t>Years </a:t>
            </a:r>
            <a:r>
              <a:rPr lang="en-US" dirty="0"/>
              <a:t>4-5 of 5 Year </a:t>
            </a:r>
            <a:r>
              <a:rPr lang="en-US" dirty="0" smtClean="0"/>
              <a:t>Plan</a:t>
            </a:r>
          </a:p>
          <a:p>
            <a:pPr lvl="1"/>
            <a:r>
              <a:rPr lang="en-US" dirty="0" smtClean="0"/>
              <a:t>Compare </a:t>
            </a:r>
            <a:r>
              <a:rPr lang="en-US" dirty="0"/>
              <a:t>SOL width data with theoretical models and in the presence of </a:t>
            </a:r>
            <a:r>
              <a:rPr lang="en-US" dirty="0" smtClean="0"/>
              <a:t>3D perturbations </a:t>
            </a:r>
            <a:r>
              <a:rPr lang="en-US" dirty="0"/>
              <a:t>of various types, e.g. RMP coils, HHFW heating, NBI </a:t>
            </a:r>
            <a:r>
              <a:rPr lang="en-US" dirty="0" smtClean="0"/>
              <a:t>injection</a:t>
            </a:r>
          </a:p>
          <a:p>
            <a:pPr lvl="1"/>
            <a:r>
              <a:rPr lang="en-US" dirty="0" smtClean="0"/>
              <a:t>Combine </a:t>
            </a:r>
            <a:r>
              <a:rPr lang="en-US" dirty="0"/>
              <a:t>snowflake configurations with pedestal control scenarios and tools, </a:t>
            </a:r>
            <a:r>
              <a:rPr lang="en-US" dirty="0" err="1" smtClean="0"/>
              <a:t>cryo</a:t>
            </a:r>
            <a:endParaRPr lang="en-US" dirty="0"/>
          </a:p>
          <a:p>
            <a:pPr lvl="1"/>
            <a:r>
              <a:rPr lang="en-US" dirty="0"/>
              <a:t>i</a:t>
            </a:r>
            <a:r>
              <a:rPr lang="en-US" dirty="0" smtClean="0"/>
              <a:t>mplement </a:t>
            </a:r>
            <a:r>
              <a:rPr lang="en-US" dirty="0"/>
              <a:t>radiative </a:t>
            </a:r>
            <a:r>
              <a:rPr lang="en-US" dirty="0" err="1"/>
              <a:t>divertor</a:t>
            </a:r>
            <a:r>
              <a:rPr lang="en-US" dirty="0"/>
              <a:t> control, demonstrate long-pulse H-mode </a:t>
            </a:r>
            <a:r>
              <a:rPr lang="en-US" dirty="0" smtClean="0"/>
              <a:t>scenario</a:t>
            </a:r>
          </a:p>
          <a:p>
            <a:pPr lvl="1"/>
            <a:r>
              <a:rPr lang="en-US" dirty="0" smtClean="0"/>
              <a:t>Develop </a:t>
            </a:r>
            <a:r>
              <a:rPr lang="en-US" dirty="0"/>
              <a:t>experiment-based model projections for ST-FNSF</a:t>
            </a:r>
          </a:p>
          <a:p>
            <a:r>
              <a:rPr lang="en-US" i="1" dirty="0"/>
              <a:t>Diagnostics: MPTS, CHERS, BES, GPI, IR cameras, Langmuir </a:t>
            </a:r>
            <a:r>
              <a:rPr lang="en-US" i="1" dirty="0" smtClean="0"/>
              <a:t>probes, spectroscopy! </a:t>
            </a:r>
          </a:p>
          <a:p>
            <a:pPr lvl="1"/>
            <a:r>
              <a:rPr lang="en-US" i="1" dirty="0"/>
              <a:t>i</a:t>
            </a:r>
            <a:r>
              <a:rPr lang="en-US" i="1" dirty="0" smtClean="0"/>
              <a:t>ncremental</a:t>
            </a:r>
            <a:r>
              <a:rPr lang="en-US" i="1" dirty="0"/>
              <a:t>: </a:t>
            </a:r>
            <a:r>
              <a:rPr lang="en-US" i="1" dirty="0" err="1"/>
              <a:t>divertor</a:t>
            </a:r>
            <a:r>
              <a:rPr lang="en-US" i="1" dirty="0"/>
              <a:t> Thomson Scattering to provide critical data for model validation </a:t>
            </a:r>
            <a:r>
              <a:rPr lang="en-US" i="1" dirty="0" smtClean="0"/>
              <a:t>for snowflake </a:t>
            </a:r>
            <a:r>
              <a:rPr lang="en-US" i="1" dirty="0"/>
              <a:t>and radiative detachment studies!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FY14: 5 Year Plan for </a:t>
            </a:r>
            <a:r>
              <a:rPr lang="en-US" dirty="0" err="1" smtClean="0"/>
              <a:t>DivSOL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9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FY16 program planning (PAC-37) outlined anticipated program w/ focus on detachment and exhaust studies</a:t>
            </a:r>
          </a:p>
          <a:p>
            <a:pPr lvl="1"/>
            <a:r>
              <a:rPr lang="en-US" dirty="0" smtClean="0"/>
              <a:t>XP1514 (ORNL): SOL widths scaling + transport &amp; turbulence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onnect lower o-div </a:t>
            </a:r>
            <a:r>
              <a:rPr lang="en-US" dirty="0" err="1" smtClean="0">
                <a:latin typeface="Symbol" panose="05050102010706020507" pitchFamily="18" charset="2"/>
              </a:rPr>
              <a:t>l</a:t>
            </a:r>
            <a:r>
              <a:rPr lang="en-US" baseline="-25000" dirty="0" err="1" smtClean="0"/>
              <a:t>q</a:t>
            </a:r>
            <a:r>
              <a:rPr lang="en-US" dirty="0" smtClean="0"/>
              <a:t> to GPI measurements, study effect of Li</a:t>
            </a:r>
          </a:p>
          <a:p>
            <a:pPr lvl="1"/>
            <a:r>
              <a:rPr lang="en-US" dirty="0" smtClean="0"/>
              <a:t>XP1538 (LLNL): baseline radiative </a:t>
            </a:r>
            <a:r>
              <a:rPr lang="en-US" dirty="0" err="1" smtClean="0"/>
              <a:t>divertor</a:t>
            </a:r>
            <a:r>
              <a:rPr lang="en-US" dirty="0" smtClean="0"/>
              <a:t> studies + 3D </a:t>
            </a:r>
            <a:r>
              <a:rPr lang="en-US" dirty="0" err="1" smtClean="0"/>
              <a:t>asym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XP1539 (LLNL): </a:t>
            </a:r>
            <a:r>
              <a:rPr lang="en-US" dirty="0"/>
              <a:t>c</a:t>
            </a:r>
            <a:r>
              <a:rPr lang="en-US" dirty="0" smtClean="0"/>
              <a:t>larifying </a:t>
            </a:r>
            <a:r>
              <a:rPr lang="en-US" dirty="0"/>
              <a:t>Snowflake </a:t>
            </a:r>
            <a:r>
              <a:rPr lang="en-US" dirty="0" err="1"/>
              <a:t>divertor</a:t>
            </a:r>
            <a:r>
              <a:rPr lang="en-US" dirty="0"/>
              <a:t> configuration physics</a:t>
            </a:r>
            <a:endParaRPr lang="en-US" dirty="0" smtClean="0"/>
          </a:p>
          <a:p>
            <a:pPr lvl="2"/>
            <a:r>
              <a:rPr lang="en-US" dirty="0" smtClean="0"/>
              <a:t>emphasis on configuration variations (SF+, SF-), compatibility with 3-D fields and comparison w/ standard detachment work</a:t>
            </a:r>
          </a:p>
          <a:p>
            <a:pPr lvl="1"/>
            <a:r>
              <a:rPr lang="en-US" dirty="0" smtClean="0"/>
              <a:t>XP1557 (ORNL</a:t>
            </a:r>
            <a:r>
              <a:rPr lang="en-US" dirty="0"/>
              <a:t>): Interaction of applied 3D fields with </a:t>
            </a:r>
            <a:r>
              <a:rPr lang="en-US" dirty="0" smtClean="0"/>
              <a:t>detachment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any other secondary priority topics</a:t>
            </a:r>
          </a:p>
          <a:p>
            <a:r>
              <a:rPr lang="en-US" dirty="0"/>
              <a:t>n</a:t>
            </a:r>
            <a:r>
              <a:rPr lang="en-US" dirty="0" smtClean="0"/>
              <a:t>one of these experiments were done in FY16, all remain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4: </a:t>
            </a:r>
            <a:r>
              <a:rPr lang="en-US" dirty="0" err="1" smtClean="0"/>
              <a:t>Div</a:t>
            </a:r>
            <a:r>
              <a:rPr lang="en-US" dirty="0" smtClean="0"/>
              <a:t>/SOL + PFC Group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00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099"/>
            <a:ext cx="8991600" cy="43434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i="1" dirty="0" smtClean="0"/>
              <a:t>We have not revisited the priority and necessary resources to support these activities as part of Recovery</a:t>
            </a:r>
          </a:p>
          <a:p>
            <a:r>
              <a:rPr lang="en-US" dirty="0" smtClean="0"/>
              <a:t>Recovery requirements have enhanced gas fueling that can be used for impurity seeding</a:t>
            </a:r>
          </a:p>
          <a:p>
            <a:r>
              <a:rPr lang="en-US" dirty="0"/>
              <a:t>n</a:t>
            </a:r>
            <a:r>
              <a:rPr lang="en-US" dirty="0" smtClean="0"/>
              <a:t>ew PFC designs place limitations on unfavorable heat flux that will arise from snowflake configuration</a:t>
            </a:r>
          </a:p>
          <a:p>
            <a:pPr lvl="1"/>
            <a:r>
              <a:rPr lang="en-US" dirty="0" smtClean="0"/>
              <a:t>new PFC requirements not been turned into OPS guidance</a:t>
            </a:r>
          </a:p>
          <a:p>
            <a:r>
              <a:rPr lang="en-US" dirty="0" smtClean="0"/>
              <a:t>changes in staffing and commissioning schedule impact planning for diagnostics and boundary science program</a:t>
            </a:r>
          </a:p>
          <a:p>
            <a:pPr lvl="1"/>
            <a:r>
              <a:rPr lang="en-US" dirty="0" smtClean="0"/>
              <a:t>what tools will be available? when? much work remains from FY16</a:t>
            </a:r>
          </a:p>
          <a:p>
            <a:pPr marL="228600" lvl="1" indent="0" algn="ctr">
              <a:buNone/>
            </a:pPr>
            <a:r>
              <a:rPr lang="en-US" sz="1900" i="1" dirty="0" smtClean="0">
                <a:solidFill>
                  <a:srgbClr val="FF0000"/>
                </a:solidFill>
              </a:rPr>
              <a:t>(see extra slides for more information)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4: </a:t>
            </a:r>
            <a:r>
              <a:rPr lang="en-US" dirty="0" err="1"/>
              <a:t>Div</a:t>
            </a:r>
            <a:r>
              <a:rPr lang="en-US" dirty="0"/>
              <a:t>/SOL + PFC Group </a:t>
            </a:r>
          </a:p>
        </p:txBody>
      </p:sp>
    </p:spTree>
    <p:extLst>
      <p:ext uri="{BB962C8B-B14F-4D97-AF65-F5344CB8AC3E}">
        <p14:creationId xmlns:p14="http://schemas.microsoft.com/office/powerpoint/2010/main" val="32518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7663" indent="-347663">
              <a:buFont typeface="+mj-lt"/>
              <a:buAutoNum type="arabicPeriod"/>
            </a:pPr>
            <a:r>
              <a:rPr lang="en-US" sz="2400" dirty="0" smtClean="0"/>
              <a:t>Can </a:t>
            </a:r>
            <a:r>
              <a:rPr lang="en-US" sz="2400" dirty="0"/>
              <a:t>the Li wall program be accelerated and if so what would it look like? What is </a:t>
            </a:r>
            <a:r>
              <a:rPr lang="en-US" sz="2400" dirty="0" smtClean="0"/>
              <a:t>Li </a:t>
            </a:r>
            <a:r>
              <a:rPr lang="en-US" sz="2400" dirty="0"/>
              <a:t>program which gets answers in 5 </a:t>
            </a:r>
            <a:r>
              <a:rPr lang="en-US" sz="2400" dirty="0" smtClean="0"/>
              <a:t>years? </a:t>
            </a:r>
            <a:endParaRPr lang="en-US" sz="2400" dirty="0"/>
          </a:p>
          <a:p>
            <a:pPr marL="347663" indent="-347663">
              <a:buFont typeface="+mj-lt"/>
              <a:buAutoNum type="arabicPeriod"/>
            </a:pPr>
            <a:endParaRPr lang="en-US" sz="400" dirty="0" smtClean="0"/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What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does NSTX-U add relative to MAST-U? 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Please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be specific on parameters of various systems or physics regimes accessed (provide answer for each topical area presented).  </a:t>
            </a:r>
          </a:p>
          <a:p>
            <a:pPr marL="347663" indent="-347663">
              <a:buFont typeface="+mj-lt"/>
              <a:buAutoNum type="arabicPeriod"/>
            </a:pPr>
            <a:endParaRPr lang="en-US" sz="4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Is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there any risk mitigation scheme for density control? 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Fully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non-inductive demonstration requires density control</a:t>
            </a:r>
          </a:p>
          <a:p>
            <a:pPr marL="347663" indent="-347663">
              <a:buFont typeface="+mj-lt"/>
              <a:buAutoNum type="arabicPeriod"/>
            </a:pPr>
            <a:endParaRPr lang="en-US" sz="4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Will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you work on detachment? 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Clarify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scientific goals for high heat flux studies and plasma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exhaust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77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920000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920000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rgbClr val="920000"/>
              </a:solidFill>
            </a:endParaRPr>
          </a:p>
          <a:p>
            <a:pPr marL="0" indent="0" algn="ctr">
              <a:buNone/>
            </a:pPr>
            <a:r>
              <a:rPr lang="en-US" sz="5000" b="1" dirty="0" smtClean="0">
                <a:solidFill>
                  <a:srgbClr val="920000"/>
                </a:solidFill>
              </a:rPr>
              <a:t>Q4 EXTRA SLIDES</a:t>
            </a:r>
            <a:endParaRPr lang="en-US" sz="5000" b="1" dirty="0">
              <a:solidFill>
                <a:srgbClr val="9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8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5238750" cy="4057650"/>
          </a:xfrm>
        </p:spPr>
        <p:txBody>
          <a:bodyPr>
            <a:normAutofit fontScale="92500"/>
          </a:bodyPr>
          <a:lstStyle/>
          <a:p>
            <a:pPr marL="1143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Must preserve four high field side puff valves as per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NSTX-U.</a:t>
            </a:r>
            <a:endParaRPr lang="en-US" sz="3600" dirty="0" smtClean="0">
              <a:solidFill>
                <a:srgbClr val="76C5EF"/>
              </a:solidFill>
              <a:latin typeface="Arial"/>
            </a:endParaRPr>
          </a:p>
          <a:p>
            <a:pPr marL="1143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Must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preserve the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divertor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gas feeds on the lower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divertor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.</a:t>
            </a:r>
            <a:endParaRPr lang="en-US" sz="3600" dirty="0">
              <a:solidFill>
                <a:srgbClr val="76C5EF"/>
              </a:solidFill>
              <a:latin typeface="Arial"/>
            </a:endParaRPr>
          </a:p>
          <a:p>
            <a:pPr marL="1143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Must </a:t>
            </a:r>
            <a:r>
              <a:rPr lang="en-US" b="1" u="sng" dirty="0">
                <a:solidFill>
                  <a:srgbClr val="000000"/>
                </a:solidFill>
                <a:latin typeface="Calibri"/>
              </a:rPr>
              <a:t>add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private flux region feeds on each of top and bottom of CS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i="1" dirty="0" smtClean="0">
              <a:solidFill>
                <a:srgbClr val="000000"/>
              </a:solidFill>
              <a:latin typeface="Calibri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b="1" i="1" dirty="0" smtClean="0">
                <a:solidFill>
                  <a:srgbClr val="000000"/>
                </a:solidFill>
                <a:latin typeface="Calibri"/>
              </a:rPr>
              <a:t>lans for how to optimize radiative exhaust will need to be made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 Requirements- </a:t>
            </a:r>
            <a:r>
              <a:rPr lang="en-US" dirty="0"/>
              <a:t>Gas </a:t>
            </a:r>
            <a:r>
              <a:rPr lang="en-US" dirty="0" smtClean="0"/>
              <a:t>Fueling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84" y="765175"/>
            <a:ext cx="3487354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29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543300"/>
            <a:ext cx="8991600" cy="1285875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/>
              <a:t>p</a:t>
            </a:r>
            <a:r>
              <a:rPr lang="en-US" sz="2600" dirty="0" smtClean="0"/>
              <a:t>rior experiments on NSTX, DIII-D and TCV used flat PFCs</a:t>
            </a:r>
          </a:p>
          <a:p>
            <a:r>
              <a:rPr lang="en-US" sz="2600" dirty="0" smtClean="0"/>
              <a:t>power sharing between strike points important</a:t>
            </a:r>
          </a:p>
          <a:p>
            <a:pPr lvl="1"/>
            <a:r>
              <a:rPr lang="en-US" sz="2200" dirty="0" smtClean="0"/>
              <a:t>TCV sees ~25% of the power on SP3 on SP4 </a:t>
            </a:r>
            <a:r>
              <a:rPr lang="en-US" sz="1600" dirty="0" smtClean="0"/>
              <a:t>[</a:t>
            </a:r>
            <a:r>
              <a:rPr lang="en-US" sz="1600" dirty="0" err="1" smtClean="0"/>
              <a:t>Remierdes</a:t>
            </a:r>
            <a:r>
              <a:rPr lang="en-US" sz="1600" dirty="0" smtClean="0"/>
              <a:t> PPCF 2013]</a:t>
            </a:r>
          </a:p>
          <a:p>
            <a:pPr lvl="1"/>
            <a:r>
              <a:rPr lang="en-US" sz="2200" dirty="0"/>
              <a:t>t</a:t>
            </a:r>
            <a:r>
              <a:rPr lang="en-US" sz="2200" dirty="0" smtClean="0"/>
              <a:t>his power approaches shaped PFCs ~ 90</a:t>
            </a:r>
            <a:r>
              <a:rPr lang="en-US" sz="2200" baseline="30000" dirty="0" smtClean="0"/>
              <a:t>o</a:t>
            </a:r>
            <a:r>
              <a:rPr lang="en-US" sz="2200" dirty="0" smtClean="0"/>
              <a:t> making </a:t>
            </a:r>
            <a:r>
              <a:rPr lang="en-US" sz="2200" dirty="0" err="1" smtClean="0"/>
              <a:t>q</a:t>
            </a:r>
            <a:r>
              <a:rPr lang="en-US" sz="2200" baseline="-25000" dirty="0" err="1" smtClean="0"/>
              <a:t>surf</a:t>
            </a:r>
            <a:r>
              <a:rPr lang="en-US" sz="2200" dirty="0" smtClean="0"/>
              <a:t> ~ q</a:t>
            </a:r>
            <a:r>
              <a:rPr lang="en-US" sz="2200" baseline="-25000" dirty="0" smtClean="0"/>
              <a:t>||</a:t>
            </a:r>
            <a:endParaRPr lang="en-US" sz="2200" baseline="-25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725"/>
          </a:xfrm>
        </p:spPr>
        <p:txBody>
          <a:bodyPr/>
          <a:lstStyle/>
          <a:p>
            <a:r>
              <a:rPr lang="en-US" sz="3200" dirty="0" smtClean="0"/>
              <a:t>Desire Flexibility to Explore Snowflake </a:t>
            </a:r>
            <a:r>
              <a:rPr lang="en-US" sz="3200" dirty="0" err="1" smtClean="0"/>
              <a:t>Divertor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895351"/>
            <a:ext cx="6210300" cy="258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91300" y="1139825"/>
            <a:ext cx="220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poloidal field direction switches between legs</a:t>
            </a:r>
          </a:p>
          <a:p>
            <a:endParaRPr lang="en-US" i="1" dirty="0"/>
          </a:p>
          <a:p>
            <a:r>
              <a:rPr lang="en-US" i="1" dirty="0" smtClean="0"/>
              <a:t>SP4 = ‘outer leg’</a:t>
            </a:r>
          </a:p>
          <a:p>
            <a:r>
              <a:rPr lang="en-US" i="1" dirty="0" smtClean="0"/>
              <a:t>SP3 = ‘inner leg’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781550" y="2228850"/>
            <a:ext cx="55245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SP4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10050" y="2771775"/>
            <a:ext cx="55245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SP3</a:t>
            </a:r>
            <a:endParaRPr lang="en-US" sz="12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714500" y="2200275"/>
            <a:ext cx="295276" cy="257176"/>
          </a:xfrm>
          <a:prstGeom prst="straightConnector1">
            <a:avLst/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343025" y="2333625"/>
            <a:ext cx="85726" cy="400050"/>
          </a:xfrm>
          <a:prstGeom prst="straightConnector1">
            <a:avLst/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46274" y="2038350"/>
            <a:ext cx="54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C000"/>
                </a:solidFill>
              </a:rPr>
              <a:t>B</a:t>
            </a:r>
            <a:r>
              <a:rPr lang="en-US" b="1" baseline="-25000" dirty="0" err="1" smtClean="0">
                <a:solidFill>
                  <a:srgbClr val="FFC000"/>
                </a:solidFill>
              </a:rPr>
              <a:t>p</a:t>
            </a:r>
            <a:endParaRPr lang="en-US" b="1" baseline="-25000" dirty="0">
              <a:solidFill>
                <a:srgbClr val="FFC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48124" y="800100"/>
            <a:ext cx="2400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Frerichs</a:t>
            </a:r>
            <a:r>
              <a:rPr lang="en-US" sz="1400" dirty="0" smtClean="0"/>
              <a:t> </a:t>
            </a:r>
            <a:r>
              <a:rPr lang="en-US" sz="1400" dirty="0" err="1" smtClean="0"/>
              <a:t>PoP</a:t>
            </a:r>
            <a:r>
              <a:rPr lang="en-US" sz="1400" dirty="0" smtClean="0"/>
              <a:t>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90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Analysis Shows PFCs May Tolerate ‘Snowflake Like’ Cases</a:t>
            </a:r>
            <a:endParaRPr lang="en-US" sz="2600" dirty="0"/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47" y="1534145"/>
            <a:ext cx="4809228" cy="322138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60726" y="1619250"/>
            <a:ext cx="4690095" cy="2700338"/>
            <a:chOff x="219851" y="3962400"/>
            <a:chExt cx="4690095" cy="27003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51" y="3962400"/>
              <a:ext cx="3590449" cy="27003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59278" y="5104772"/>
              <a:ext cx="194957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 smtClean="0"/>
                <a:t>d=.010” (0.25 mm)</a:t>
              </a:r>
            </a:p>
            <a:p>
              <a:r>
                <a:rPr lang="en-US" sz="1600" b="1" dirty="0" err="1" smtClean="0"/>
                <a:t>q</a:t>
              </a:r>
              <a:r>
                <a:rPr lang="en-US" sz="1600" b="1" baseline="-25000" dirty="0" err="1" smtClean="0"/>
                <a:t>edge</a:t>
              </a:r>
              <a:r>
                <a:rPr lang="en-US" sz="1600" b="1" dirty="0" smtClean="0"/>
                <a:t>=115 MW/m</a:t>
              </a:r>
              <a:r>
                <a:rPr lang="en-US" sz="1600" b="1" baseline="30000" dirty="0" smtClean="0"/>
                <a:t>2</a:t>
              </a:r>
            </a:p>
            <a:p>
              <a:r>
                <a:rPr lang="en-US" sz="1600" b="1" dirty="0" smtClean="0">
                  <a:latin typeface="Symbol" panose="05050102010706020507" pitchFamily="18" charset="2"/>
                </a:rPr>
                <a:t>D</a:t>
              </a:r>
              <a:r>
                <a:rPr lang="en-US" sz="1600" b="1" dirty="0" smtClean="0"/>
                <a:t>t = 5 sec</a:t>
              </a:r>
            </a:p>
            <a:p>
              <a:endParaRPr lang="en-US" sz="1600" dirty="0" smtClean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5928" y="4577834"/>
              <a:ext cx="306494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d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195387" y="4577834"/>
              <a:ext cx="0" cy="25134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3602425" y="5270500"/>
              <a:ext cx="1307521" cy="756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4799330" y="2961005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502400" y="3197225"/>
            <a:ext cx="1530350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rgbClr val="0070C0"/>
                </a:solidFill>
              </a:rPr>
              <a:t>q</a:t>
            </a:r>
            <a:r>
              <a:rPr lang="en-US" sz="1300" b="1" baseline="-25000" dirty="0" err="1" smtClean="0">
                <a:solidFill>
                  <a:srgbClr val="0070C0"/>
                </a:solidFill>
              </a:rPr>
              <a:t>edge</a:t>
            </a:r>
            <a:r>
              <a:rPr lang="en-US" sz="1300" b="1" dirty="0" smtClean="0">
                <a:solidFill>
                  <a:srgbClr val="0070C0"/>
                </a:solidFill>
              </a:rPr>
              <a:t>=28 MW/m</a:t>
            </a:r>
            <a:r>
              <a:rPr lang="en-US" sz="1300" b="1" baseline="30000" dirty="0" smtClean="0">
                <a:solidFill>
                  <a:srgbClr val="0070C0"/>
                </a:solidFill>
              </a:rPr>
              <a:t>2</a:t>
            </a:r>
          </a:p>
          <a:p>
            <a:r>
              <a:rPr lang="en-US" sz="1300" b="1" dirty="0" err="1" smtClean="0">
                <a:solidFill>
                  <a:srgbClr val="0070C0"/>
                </a:solidFill>
              </a:rPr>
              <a:t>q</a:t>
            </a:r>
            <a:r>
              <a:rPr lang="en-US" sz="1300" b="1" baseline="-25000" dirty="0" err="1" smtClean="0">
                <a:solidFill>
                  <a:srgbClr val="0070C0"/>
                </a:solidFill>
              </a:rPr>
              <a:t>flat</a:t>
            </a:r>
            <a:r>
              <a:rPr lang="en-US" sz="1300" b="1" dirty="0" smtClean="0">
                <a:solidFill>
                  <a:srgbClr val="0070C0"/>
                </a:solidFill>
              </a:rPr>
              <a:t>=0.5 MW/m</a:t>
            </a:r>
            <a:r>
              <a:rPr lang="en-US" sz="1300" b="1" baseline="30000" dirty="0" smtClean="0">
                <a:solidFill>
                  <a:srgbClr val="0070C0"/>
                </a:solidFill>
              </a:rPr>
              <a:t>2</a:t>
            </a:r>
            <a:endParaRPr lang="en-US" sz="1300" b="1" dirty="0" smtClean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86450" y="2219325"/>
            <a:ext cx="14224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920000"/>
                </a:solidFill>
              </a:rPr>
              <a:t>q</a:t>
            </a:r>
            <a:r>
              <a:rPr lang="en-US" sz="1200" b="1" baseline="-25000" dirty="0" err="1" smtClean="0">
                <a:solidFill>
                  <a:srgbClr val="920000"/>
                </a:solidFill>
              </a:rPr>
              <a:t>edge</a:t>
            </a:r>
            <a:r>
              <a:rPr lang="en-US" sz="1200" b="1" dirty="0" smtClean="0">
                <a:solidFill>
                  <a:srgbClr val="920000"/>
                </a:solidFill>
              </a:rPr>
              <a:t>=57 MW/m</a:t>
            </a:r>
            <a:r>
              <a:rPr lang="en-US" sz="1200" b="1" baseline="30000" dirty="0" smtClean="0">
                <a:solidFill>
                  <a:srgbClr val="920000"/>
                </a:solidFill>
              </a:rPr>
              <a:t>2</a:t>
            </a:r>
          </a:p>
          <a:p>
            <a:r>
              <a:rPr lang="en-US" sz="1200" b="1" dirty="0" err="1" smtClean="0">
                <a:solidFill>
                  <a:srgbClr val="920000"/>
                </a:solidFill>
              </a:rPr>
              <a:t>q</a:t>
            </a:r>
            <a:r>
              <a:rPr lang="en-US" sz="1200" b="1" baseline="-25000" dirty="0" err="1" smtClean="0">
                <a:solidFill>
                  <a:srgbClr val="920000"/>
                </a:solidFill>
              </a:rPr>
              <a:t>flat</a:t>
            </a:r>
            <a:r>
              <a:rPr lang="en-US" sz="1200" b="1" dirty="0" smtClean="0">
                <a:solidFill>
                  <a:srgbClr val="920000"/>
                </a:solidFill>
              </a:rPr>
              <a:t>=1.0 MW/m</a:t>
            </a:r>
            <a:r>
              <a:rPr lang="en-US" sz="1200" b="1" baseline="30000" dirty="0" smtClean="0">
                <a:solidFill>
                  <a:srgbClr val="920000"/>
                </a:solidFill>
              </a:rPr>
              <a:t>2</a:t>
            </a:r>
            <a:endParaRPr lang="en-US" sz="1200" b="1" baseline="30000" dirty="0">
              <a:solidFill>
                <a:srgbClr val="92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48150" y="1730375"/>
            <a:ext cx="1079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B0F0"/>
                </a:solidFill>
              </a:rPr>
              <a:t>143 MW/m</a:t>
            </a:r>
            <a:r>
              <a:rPr lang="en-US" sz="1000" b="1" baseline="30000" dirty="0" smtClean="0">
                <a:solidFill>
                  <a:srgbClr val="00B0F0"/>
                </a:solidFill>
              </a:rPr>
              <a:t>2</a:t>
            </a:r>
            <a:endParaRPr lang="en-US" sz="1000" b="1" baseline="30000" dirty="0">
              <a:solidFill>
                <a:srgbClr val="00B0F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97450" y="1736725"/>
            <a:ext cx="1079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7030A0"/>
                </a:solidFill>
              </a:rPr>
              <a:t>115 MW/m</a:t>
            </a:r>
            <a:r>
              <a:rPr lang="en-US" sz="1000" b="1" baseline="30000" dirty="0" smtClean="0">
                <a:solidFill>
                  <a:srgbClr val="7030A0"/>
                </a:solidFill>
              </a:rPr>
              <a:t>2</a:t>
            </a:r>
            <a:endParaRPr lang="en-US" sz="1000" b="1" baseline="30000" dirty="0">
              <a:solidFill>
                <a:srgbClr val="7030A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650" y="768350"/>
            <a:ext cx="890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t</a:t>
            </a:r>
            <a:r>
              <a:rPr lang="en-US" sz="2000" i="1" dirty="0" smtClean="0"/>
              <a:t>hermal analysis shows heat conducted into PFC bulk allows substantial edge heating over small edges, allowing heat loads in ‘unfavorable’ directions</a:t>
            </a:r>
            <a:endParaRPr lang="en-US" sz="20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6661150" y="1787525"/>
            <a:ext cx="20447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q</a:t>
            </a:r>
            <a:r>
              <a:rPr lang="en-US" b="1" baseline="-25000" dirty="0" err="1" smtClean="0"/>
              <a:t>edge</a:t>
            </a:r>
            <a:r>
              <a:rPr lang="en-US" b="1" dirty="0" smtClean="0"/>
              <a:t>=</a:t>
            </a:r>
            <a:r>
              <a:rPr lang="en-US" b="1" dirty="0" err="1" smtClean="0"/>
              <a:t>q</a:t>
            </a:r>
            <a:r>
              <a:rPr lang="en-US" b="1" baseline="-25000" dirty="0" err="1" smtClean="0"/>
              <a:t>flat</a:t>
            </a:r>
            <a:r>
              <a:rPr lang="en-US" b="1" dirty="0" smtClean="0"/>
              <a:t>/tan(1</a:t>
            </a:r>
            <a:r>
              <a:rPr lang="en-US" b="1" baseline="30000" dirty="0" smtClean="0"/>
              <a:t>o</a:t>
            </a:r>
            <a:r>
              <a:rPr lang="en-US" b="1" dirty="0" smtClean="0"/>
              <a:t>)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483345" y="3028950"/>
            <a:ext cx="37338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82004" y="2722685"/>
            <a:ext cx="1287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T</a:t>
            </a:r>
            <a:r>
              <a:rPr lang="en-US" sz="1400" b="1" baseline="-25000" dirty="0" err="1" smtClean="0">
                <a:solidFill>
                  <a:srgbClr val="FF0000"/>
                </a:solidFill>
              </a:rPr>
              <a:t>limit</a:t>
            </a:r>
            <a:r>
              <a:rPr lang="en-US" sz="1400" b="1" dirty="0" smtClean="0">
                <a:solidFill>
                  <a:srgbClr val="FF0000"/>
                </a:solidFill>
              </a:rPr>
              <a:t>=1600 </a:t>
            </a:r>
            <a:r>
              <a:rPr lang="en-US" sz="14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1400" b="1" dirty="0" err="1" smtClean="0">
                <a:solidFill>
                  <a:srgbClr val="FF0000"/>
                </a:solidFill>
              </a:rPr>
              <a:t>C</a:t>
            </a:r>
            <a:endParaRPr lang="en-US" sz="1400" b="1" baseline="-250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3200" y="2438400"/>
            <a:ext cx="971550" cy="450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308975" y="2578100"/>
            <a:ext cx="438150" cy="132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5800" y="4324350"/>
            <a:ext cx="262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‘d’ constrained by field line angle and tile size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0840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19688" y="2867025"/>
            <a:ext cx="5076825" cy="405765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FF"/>
                </a:solidFill>
                <a:latin typeface="Helvetica" charset="0"/>
              </a:rPr>
              <a:t>He-line ratios [UW, ORNL]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Helvetica" charset="0"/>
              </a:rPr>
              <a:t>GPI [PPPL, </a:t>
            </a:r>
            <a:r>
              <a:rPr lang="en-US" altLang="en-US" sz="1800" dirty="0">
                <a:solidFill>
                  <a:srgbClr val="0000FF"/>
                </a:solidFill>
                <a:latin typeface="Helvetica" charset="0"/>
              </a:rPr>
              <a:t>MIT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Helvetica" charset="0"/>
              </a:rPr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6600"/>
                </a:solidFill>
                <a:latin typeface="Helvetica" charset="0"/>
              </a:rPr>
              <a:t>Penning Gauges </a:t>
            </a:r>
            <a:r>
              <a:rPr lang="en-US" altLang="en-US" sz="1800" dirty="0" smtClean="0">
                <a:solidFill>
                  <a:srgbClr val="FF6600"/>
                </a:solidFill>
                <a:latin typeface="Helvetica" charset="0"/>
              </a:rPr>
              <a:t>[UW]</a:t>
            </a:r>
            <a:endParaRPr lang="en-US" altLang="en-US" sz="1800" dirty="0">
              <a:solidFill>
                <a:srgbClr val="008000"/>
              </a:solidFill>
              <a:latin typeface="Helvetic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B050"/>
                </a:solidFill>
                <a:latin typeface="Helvetica" charset="0"/>
              </a:rPr>
              <a:t>ENDD (edge neutral density) [LLNL]</a:t>
            </a:r>
          </a:p>
          <a:p>
            <a:pPr marL="0" indent="0">
              <a:buNone/>
            </a:pPr>
            <a:endParaRPr lang="en-US" sz="1800" i="1" dirty="0" smtClean="0"/>
          </a:p>
          <a:p>
            <a:pPr marL="0" indent="0">
              <a:buNone/>
            </a:pPr>
            <a:r>
              <a:rPr lang="en-US" sz="1800" i="1" dirty="0" smtClean="0"/>
              <a:t>(more PMI diagnostics not discussed)</a:t>
            </a:r>
            <a:endParaRPr lang="en-US" sz="18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Div</a:t>
            </a:r>
            <a:r>
              <a:rPr lang="en-US" sz="3600" dirty="0" smtClean="0"/>
              <a:t>/SOL Diagnostics Collaborator Driven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148389" y="900112"/>
            <a:ext cx="27241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50"/>
                </a:solidFill>
              </a:rPr>
              <a:t>Operated in FY16</a:t>
            </a:r>
          </a:p>
          <a:p>
            <a:r>
              <a:rPr lang="en-US" sz="2200" b="1" dirty="0" smtClean="0"/>
              <a:t>Tested in FY16</a:t>
            </a:r>
          </a:p>
          <a:p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Planned for FY17</a:t>
            </a:r>
          </a:p>
          <a:p>
            <a:r>
              <a:rPr lang="en-US" sz="2200" b="1" dirty="0" smtClean="0">
                <a:solidFill>
                  <a:srgbClr val="0000FF"/>
                </a:solidFill>
              </a:rPr>
              <a:t>Planned/Proposed for Future</a:t>
            </a:r>
            <a:endParaRPr lang="en-US" sz="2200" b="1" dirty="0">
              <a:solidFill>
                <a:srgbClr val="0000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14300" y="838200"/>
            <a:ext cx="4843463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00B050"/>
                </a:solidFill>
                <a:latin typeface="Helvetica" charset="0"/>
              </a:rPr>
              <a:t>Divertor AXUV Bolometer [LLNL]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  <a:latin typeface="Helvetica" charset="0"/>
              </a:rPr>
              <a:t>Divertor &amp; Core Resistive Bolometer [ORNL]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00B050"/>
                </a:solidFill>
                <a:latin typeface="Helvetica" charset="0"/>
              </a:rPr>
              <a:t>Divertor Fast Cameras [LLNL]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00B050"/>
                </a:solidFill>
                <a:latin typeface="Helvetica" charset="0"/>
              </a:rPr>
              <a:t>Divertor Intensified Cameras [LLNL]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Helvetica" charset="0"/>
              </a:rPr>
              <a:t>Divertor Langmuir Probes [PPPL]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Helvetica" charset="0"/>
              </a:rPr>
              <a:t>Divertor UV/Vis/NIR </a:t>
            </a:r>
            <a:r>
              <a:rPr lang="en-US" altLang="en-US" dirty="0" err="1" smtClean="0">
                <a:latin typeface="Helvetica" charset="0"/>
              </a:rPr>
              <a:t>Spectrocospy</a:t>
            </a:r>
            <a:endParaRPr lang="en-US" altLang="en-US" dirty="0" smtClean="0">
              <a:latin typeface="Helvetic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Helvetica" charset="0"/>
              </a:rPr>
              <a:t>	(lower div) [LLNL], (upper div) [UT-K]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solidFill>
                  <a:srgbClr val="00B050"/>
                </a:solidFill>
                <a:latin typeface="Helvetica" charset="0"/>
              </a:rPr>
              <a:t>Filterscopes</a:t>
            </a:r>
            <a:r>
              <a:rPr lang="en-US" altLang="en-US" dirty="0" smtClean="0">
                <a:solidFill>
                  <a:srgbClr val="00B050"/>
                </a:solidFill>
                <a:latin typeface="Helvetica" charset="0"/>
              </a:rPr>
              <a:t> [PPPL/LLNL]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  <a:latin typeface="Helvetica" charset="0"/>
              </a:rPr>
              <a:t>1D CCDs [LLNL]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Helvetica" charset="0"/>
              </a:rPr>
              <a:t>Divertor Tangential Imaging [X-Science]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Helvetica" charset="0"/>
              </a:rPr>
              <a:t>Lower Wide Angle Infrared Camera [ORNL]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Helvetica" charset="0"/>
              </a:rPr>
              <a:t>Lower Fast IR Cameras [ORNL]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FF6600"/>
                </a:solidFill>
                <a:latin typeface="Helvetica" charset="0"/>
              </a:rPr>
              <a:t>Upper Fast IR Camera [ORNL]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  <a:latin typeface="Helvetica" charset="0"/>
              </a:rPr>
              <a:t>Inner divertor IR cameras [ORNL, UT-K]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FF6600"/>
                </a:solidFill>
                <a:latin typeface="Helvetica" charset="0"/>
              </a:rPr>
              <a:t>Divertor SPRED [LLNL]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Helvetica" charset="0"/>
              </a:rPr>
              <a:t>SOL reflectometer [ORNL]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  <a:latin typeface="Helvetica" charset="0"/>
              </a:rPr>
              <a:t>Midplane Scanning Probe [MIT]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  <a:latin typeface="Helvetica" charset="0"/>
              </a:rPr>
              <a:t>Multispectral Divertor Imaging [MIT]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4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3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4028"/>
          </a:xfrm>
        </p:spPr>
        <p:txBody>
          <a:bodyPr/>
          <a:lstStyle/>
          <a:p>
            <a:r>
              <a:rPr lang="en-US" sz="2200" dirty="0" smtClean="0"/>
              <a:t>NSTX/-</a:t>
            </a:r>
            <a:r>
              <a:rPr lang="en-US" sz="2200" dirty="0"/>
              <a:t>U and </a:t>
            </a:r>
            <a:r>
              <a:rPr lang="en-US" sz="2200" dirty="0" smtClean="0"/>
              <a:t>MAST/-</a:t>
            </a:r>
            <a:r>
              <a:rPr lang="en-US" sz="2200" dirty="0"/>
              <a:t>U allow </a:t>
            </a:r>
            <a:r>
              <a:rPr lang="en-US" sz="2200" dirty="0" smtClean="0"/>
              <a:t>critical </a:t>
            </a:r>
            <a:r>
              <a:rPr lang="en-US" sz="2200" dirty="0"/>
              <a:t>opportunities </a:t>
            </a:r>
            <a:r>
              <a:rPr lang="en-US" sz="2200" dirty="0" smtClean="0"/>
              <a:t>for physics understanding thru complementary </a:t>
            </a:r>
            <a:r>
              <a:rPr lang="en-US" sz="2200" dirty="0" err="1"/>
              <a:t>macrostability</a:t>
            </a:r>
            <a:r>
              <a:rPr lang="en-US" sz="2200" dirty="0"/>
              <a:t> research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67941"/>
              </p:ext>
            </p:extLst>
          </p:nvPr>
        </p:nvGraphicFramePr>
        <p:xfrm>
          <a:off x="50805" y="742950"/>
          <a:ext cx="9069750" cy="414488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081146"/>
                <a:gridCol w="3079176"/>
                <a:gridCol w="2909428"/>
              </a:tblGrid>
              <a:tr h="351986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NSTX-U attributes</a:t>
                      </a:r>
                      <a:endParaRPr lang="en-US" sz="1600" b="1" dirty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FF"/>
                          </a:solidFill>
                          <a:latin typeface="+mn-lt"/>
                        </a:rPr>
                        <a:t>MAST-U attributes</a:t>
                      </a:r>
                      <a:endParaRPr lang="en-US" sz="1600" b="1" dirty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FF"/>
                          </a:solidFill>
                          <a:latin typeface="+mn-lt"/>
                        </a:rPr>
                        <a:t>Critical research</a:t>
                      </a:r>
                      <a:endParaRPr lang="en-US" sz="1600" b="1" dirty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705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0" dirty="0" smtClean="0"/>
                        <a:t>Stabilizing conducting wall (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high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200" baseline="-250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wall</a:t>
                      </a:r>
                      <a:r>
                        <a:rPr lang="en-US" sz="1200" kern="0" dirty="0" smtClean="0"/>
                        <a:t>) enabling</a:t>
                      </a:r>
                      <a:r>
                        <a:rPr lang="en-US" sz="1200" kern="0" baseline="0" dirty="0" smtClean="0"/>
                        <a:t> highest </a:t>
                      </a:r>
                      <a:r>
                        <a:rPr lang="en-US" sz="1200" kern="0" baseline="0" dirty="0" err="1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200" kern="0" baseline="-25000" dirty="0" err="1" smtClean="0"/>
                        <a:t>N</a:t>
                      </a:r>
                      <a:r>
                        <a:rPr lang="en-US" sz="1200" kern="0" baseline="0" dirty="0" smtClean="0"/>
                        <a:t>/l</a:t>
                      </a:r>
                      <a:r>
                        <a:rPr lang="en-US" sz="1200" kern="0" baseline="-25000" dirty="0" smtClean="0"/>
                        <a:t>i</a:t>
                      </a:r>
                      <a:r>
                        <a:rPr lang="en-US" sz="1200" kern="0" baseline="0" dirty="0" smtClean="0"/>
                        <a:t> &lt; 14, 2x no-wall limit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Conducting support structures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(low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200" baseline="-250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wall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) + P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NBI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allowing operation over no-wall limit 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Role</a:t>
                      </a:r>
                      <a:r>
                        <a:rPr lang="en-US" sz="1200" kern="1200" baseline="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 of conducting structure in kinetic MHD stabilization of high </a:t>
                      </a:r>
                      <a:r>
                        <a:rPr lang="en-US" sz="1200" kern="0" baseline="0" dirty="0" err="1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200" kern="0" baseline="-25000" dirty="0" err="1" smtClean="0"/>
                        <a:t>N</a:t>
                      </a:r>
                      <a:r>
                        <a:rPr lang="en-US" sz="1200" kern="1200" baseline="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 plasma</a:t>
                      </a:r>
                    </a:p>
                  </a:txBody>
                  <a:tcP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Access to lower </a:t>
                      </a:r>
                      <a:r>
                        <a:rPr lang="en-US" sz="1200" kern="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collisionality</a:t>
                      </a:r>
                      <a:r>
                        <a:rPr lang="en-US" sz="1200" kern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highest </a:t>
                      </a:r>
                      <a:r>
                        <a:rPr lang="en-US" sz="1200" kern="0" baseline="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200" kern="0" baseline="-25000" dirty="0" err="1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1200" kern="0" baseline="0" dirty="0" smtClean="0">
                          <a:solidFill>
                            <a:schemeClr val="tx1"/>
                          </a:solidFill>
                        </a:rPr>
                        <a:t>/l</a:t>
                      </a:r>
                      <a:r>
                        <a:rPr lang="en-US" sz="1200" kern="0" baseline="-2500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Verify kinetic MHD stabilization at low </a:t>
                      </a:r>
                      <a:r>
                        <a:rPr lang="en-US" sz="1200" kern="1200" dirty="0" smtClean="0">
                          <a:solidFill>
                            <a:srgbClr val="6600FF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Higher shaping of core ST plasma, with varied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divertor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(e.g. snowflake)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Shaped ST plasma with complex shaping of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divertor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plasma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2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Influence</a:t>
                      </a:r>
                      <a:r>
                        <a:rPr lang="en-US" sz="12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of core shaping and </a:t>
                      </a:r>
                      <a:r>
                        <a:rPr lang="en-US" sz="1200" baseline="0" dirty="0" err="1" smtClean="0">
                          <a:solidFill>
                            <a:srgbClr val="6600FF"/>
                          </a:solidFill>
                          <a:latin typeface="+mn-lt"/>
                        </a:rPr>
                        <a:t>divertor</a:t>
                      </a:r>
                      <a:r>
                        <a:rPr lang="en-US" sz="12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geometry on global kink/ballooning</a:t>
                      </a:r>
                      <a:endParaRPr lang="en-US" sz="1200" dirty="0" smtClean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</a:tr>
              <a:tr h="4415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Direct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measurement of global MHD stability at highest </a:t>
                      </a:r>
                      <a:r>
                        <a:rPr lang="en-US" sz="1200" kern="0" baseline="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200" kern="0" baseline="-25000" dirty="0" err="1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1200" kern="0" baseline="0" dirty="0" smtClean="0">
                          <a:solidFill>
                            <a:schemeClr val="tx1"/>
                          </a:solidFill>
                        </a:rPr>
                        <a:t>/l</a:t>
                      </a:r>
                      <a:r>
                        <a:rPr lang="en-US" sz="1200" kern="0" baseline="-2500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(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MHD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spectroscpy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Direct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measurement of global MHD stability without conducting structure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Define</a:t>
                      </a:r>
                      <a:r>
                        <a:rPr lang="en-US" sz="12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conditions for access to NSTX improved MHD stability at highest </a:t>
                      </a:r>
                      <a:r>
                        <a:rPr lang="en-US" sz="1200" kern="0" baseline="0" dirty="0" err="1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200" kern="0" baseline="-25000" dirty="0" err="1" smtClean="0"/>
                        <a:t>N</a:t>
                      </a:r>
                      <a:r>
                        <a:rPr lang="en-US" sz="12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/l</a:t>
                      </a:r>
                      <a:r>
                        <a:rPr lang="en-US" sz="1200" baseline="-250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</a:tr>
              <a:tr h="4524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High rotation speed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variation (via NTV) w/ w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ide variation of plasma rotation profile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High rotation speed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variation (via NTV) w/ lower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variation of plasma rotation profile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Importance</a:t>
                      </a:r>
                      <a:r>
                        <a:rPr lang="en-US" sz="12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of rotation profile variability (e.g. shear) for disruption avoidance</a:t>
                      </a:r>
                      <a:endParaRPr lang="en-US" sz="1200" dirty="0" smtClean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</a:tr>
              <a:tr h="39602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Large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variation of EP population via choice of 1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st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and 2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NBI power sources</a:t>
                      </a:r>
                      <a:endParaRPr lang="en-US" sz="1200" dirty="0">
                        <a:solidFill>
                          <a:srgbClr val="009900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Different EP distribution due to different NBI power, parameters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Influence/strength</a:t>
                      </a:r>
                      <a:r>
                        <a:rPr lang="en-US" sz="12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of </a:t>
                      </a:r>
                      <a:r>
                        <a:rPr lang="en-US" sz="12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EP stabilization on</a:t>
                      </a:r>
                      <a:r>
                        <a:rPr lang="en-US" sz="12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global MHD modes</a:t>
                      </a:r>
                    </a:p>
                  </a:txBody>
                  <a:tcPr>
                    <a:noFill/>
                  </a:tcPr>
                </a:tc>
              </a:tr>
              <a:tr h="11515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B050"/>
                          </a:solidFill>
                          <a:latin typeface="+mn-lt"/>
                        </a:rPr>
                        <a:t>- Active</a:t>
                      </a: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+mn-lt"/>
                        </a:rPr>
                        <a:t> global MHD mode control</a:t>
                      </a:r>
                      <a:endParaRPr lang="en-US" sz="1200" dirty="0" smtClean="0">
                        <a:solidFill>
                          <a:srgbClr val="00B050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- Active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rotation control (NBI + NTV)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- Active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l</a:t>
                      </a:r>
                      <a:r>
                        <a:rPr lang="en-US" sz="1200" baseline="-25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i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and q profile control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- Real-time MHD spectroscopy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- Real-time kinetic</a:t>
                      </a:r>
                      <a:r>
                        <a:rPr lang="en-US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 stabilization predictor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- Real-time rotating MHD identification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- Open loop control capability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- Open loop control capability</a:t>
                      </a:r>
                    </a:p>
                    <a:p>
                      <a:endParaRPr lang="en-US" sz="12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B050"/>
                          </a:solidFill>
                          <a:latin typeface="+mn-lt"/>
                        </a:rPr>
                        <a:t>Green: NSTX-U available</a:t>
                      </a: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+mn-lt"/>
                        </a:rPr>
                        <a:t> capability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Red: NSTX-U planned capability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Gray: Capability brought forward after last  NSTX-U 5 Year Plan</a:t>
                      </a:r>
                      <a:endParaRPr lang="en-US" sz="12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04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720725"/>
          </a:xfrm>
        </p:spPr>
        <p:txBody>
          <a:bodyPr/>
          <a:lstStyle/>
          <a:p>
            <a:r>
              <a:rPr lang="en-US" sz="2800" dirty="0" smtClean="0"/>
              <a:t>MAST-U and NSTX-U high-performance scenarios target high κ via low l</a:t>
            </a:r>
            <a:r>
              <a:rPr lang="en-US" sz="2800" baseline="-25000" dirty="0" smtClean="0"/>
              <a:t>i</a:t>
            </a:r>
            <a:r>
              <a:rPr lang="en-US" sz="2800" dirty="0" smtClean="0"/>
              <a:t> operation</a:t>
            </a:r>
            <a:endParaRPr lang="en-US" sz="2800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95350"/>
            <a:ext cx="4141781" cy="3734869"/>
          </a:xfrm>
          <a:prstGeom prst="rect">
            <a:avLst/>
          </a:prstGeom>
        </p:spPr>
      </p:pic>
      <p:pic>
        <p:nvPicPr>
          <p:cNvPr id="5" name="Picture 4" descr="Macintosh HD:Users:mboyer:Google Drive:PycharmProjects:vertical_control_analysis:latex:Figures:kappa_li_efit_hist_allNSTX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5" t="8107"/>
          <a:stretch/>
        </p:blipFill>
        <p:spPr bwMode="auto">
          <a:xfrm>
            <a:off x="4179574" y="1546596"/>
            <a:ext cx="4964426" cy="35397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181600" y="2038350"/>
            <a:ext cx="381000" cy="533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76400" y="2038350"/>
            <a:ext cx="381000" cy="533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14600" y="2952750"/>
            <a:ext cx="381000" cy="228600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2200" y="2952750"/>
            <a:ext cx="381000" cy="228600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29200" y="819150"/>
            <a:ext cx="443527" cy="685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00600" y="112395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NSTX-U target</a:t>
            </a:r>
            <a:endParaRPr lang="en-US" sz="800" dirty="0"/>
          </a:p>
        </p:txBody>
      </p:sp>
      <p:sp>
        <p:nvSpPr>
          <p:cNvPr id="15" name="Oval 14"/>
          <p:cNvSpPr/>
          <p:nvPr/>
        </p:nvSpPr>
        <p:spPr>
          <a:xfrm>
            <a:off x="1828800" y="1504950"/>
            <a:ext cx="304800" cy="304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971800" y="120015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MAST-U target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438400" y="1447116"/>
            <a:ext cx="533400" cy="21023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 flipV="1">
            <a:off x="5257800" y="1047750"/>
            <a:ext cx="2819400" cy="228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1828800" y="971550"/>
            <a:ext cx="2438400" cy="24384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867400" y="895350"/>
            <a:ext cx="2635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NSTX EFIT01 database</a:t>
            </a:r>
          </a:p>
          <a:p>
            <a:r>
              <a:rPr lang="en-US" dirty="0" smtClean="0"/>
              <a:t>(log scale)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0" y="666750"/>
            <a:ext cx="239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MAST EFIT database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57400" y="3181350"/>
            <a:ext cx="1848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Most common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MAST operation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62600" y="1962150"/>
            <a:ext cx="1826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Most common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NSTX operation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>
            <a:stCxn id="14" idx="4"/>
          </p:cNvCxnSpPr>
          <p:nvPr/>
        </p:nvCxnSpPr>
        <p:spPr>
          <a:xfrm flipH="1">
            <a:off x="5244127" y="1504950"/>
            <a:ext cx="6837" cy="2895600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08105" y="4400550"/>
            <a:ext cx="85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baseline="-25000" dirty="0" smtClean="0"/>
              <a:t>i</a:t>
            </a:r>
            <a:r>
              <a:rPr lang="en-US" dirty="0" smtClean="0"/>
              <a:t> = 0.6</a:t>
            </a:r>
          </a:p>
        </p:txBody>
      </p:sp>
      <p:cxnSp>
        <p:nvCxnSpPr>
          <p:cNvPr id="48" name="Straight Arrow Connector 47"/>
          <p:cNvCxnSpPr>
            <a:stCxn id="15" idx="4"/>
          </p:cNvCxnSpPr>
          <p:nvPr/>
        </p:nvCxnSpPr>
        <p:spPr>
          <a:xfrm>
            <a:off x="1981200" y="1809750"/>
            <a:ext cx="0" cy="23622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876800" y="4705350"/>
            <a:ext cx="85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baseline="-25000" dirty="0" smtClean="0"/>
              <a:t>i</a:t>
            </a:r>
            <a:r>
              <a:rPr lang="en-US" dirty="0" smtClean="0"/>
              <a:t> = 0.5</a:t>
            </a:r>
          </a:p>
        </p:txBody>
      </p:sp>
    </p:spTree>
    <p:extLst>
      <p:ext uri="{BB962C8B-B14F-4D97-AF65-F5344CB8AC3E}">
        <p14:creationId xmlns:p14="http://schemas.microsoft.com/office/powerpoint/2010/main" val="1130427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DEMO-relevant tech need: inventory control with evaporating &amp; condensing surfaces inside confinement device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800100"/>
            <a:ext cx="5181600" cy="4057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Capillary restrained LM surfaces demonstrated in multiple devices (e.g. NSTX LLD, </a:t>
            </a:r>
            <a:r>
              <a:rPr lang="en-US" dirty="0" err="1" smtClean="0"/>
              <a:t>Jaworski</a:t>
            </a:r>
            <a:r>
              <a:rPr lang="en-US" dirty="0" smtClean="0"/>
              <a:t>, 2013 NF)</a:t>
            </a:r>
          </a:p>
          <a:p>
            <a:pPr lvl="1"/>
            <a:r>
              <a:rPr lang="en-US" dirty="0" smtClean="0"/>
              <a:t>Slow-flow is faster path – more demonstrations</a:t>
            </a:r>
          </a:p>
          <a:p>
            <a:r>
              <a:rPr lang="en-US" dirty="0" smtClean="0"/>
              <a:t>Close coupling with active cooling allows control of </a:t>
            </a:r>
            <a:r>
              <a:rPr lang="en-US" b="1" dirty="0" smtClean="0">
                <a:solidFill>
                  <a:schemeClr val="accent1"/>
                </a:solidFill>
              </a:rPr>
              <a:t>condensation</a:t>
            </a:r>
            <a:r>
              <a:rPr lang="en-US" dirty="0" smtClean="0"/>
              <a:t> &amp; 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evaporation</a:t>
            </a:r>
          </a:p>
          <a:p>
            <a:r>
              <a:rPr lang="en-US" dirty="0" smtClean="0"/>
              <a:t>PFC geometry </a:t>
            </a:r>
            <a:br>
              <a:rPr lang="en-US" dirty="0" smtClean="0"/>
            </a:br>
            <a:r>
              <a:rPr lang="en-US" dirty="0" smtClean="0"/>
              <a:t>can </a:t>
            </a:r>
            <a:br>
              <a:rPr lang="en-US" dirty="0" smtClean="0"/>
            </a:br>
            <a:r>
              <a:rPr lang="en-US" dirty="0" smtClean="0"/>
              <a:t>accommodate </a:t>
            </a:r>
            <a:br>
              <a:rPr lang="en-US" dirty="0" smtClean="0"/>
            </a:br>
            <a:r>
              <a:rPr lang="en-US" dirty="0" smtClean="0"/>
              <a:t>recollection</a:t>
            </a:r>
            <a:br>
              <a:rPr lang="en-US" dirty="0" smtClean="0"/>
            </a:br>
            <a:r>
              <a:rPr lang="en-US" dirty="0" smtClean="0"/>
              <a:t>and pump excess </a:t>
            </a:r>
            <a:br>
              <a:rPr lang="en-US" dirty="0" smtClean="0"/>
            </a:br>
            <a:r>
              <a:rPr lang="en-US" dirty="0" smtClean="0"/>
              <a:t>liquid back out</a:t>
            </a:r>
          </a:p>
          <a:p>
            <a:r>
              <a:rPr lang="en-US" b="1" dirty="0" smtClean="0"/>
              <a:t>Accomplishes </a:t>
            </a:r>
            <a:br>
              <a:rPr lang="en-US" b="1" dirty="0" smtClean="0"/>
            </a:br>
            <a:r>
              <a:rPr lang="en-US" b="1" dirty="0" smtClean="0"/>
              <a:t>inventory control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410200" y="2647950"/>
            <a:ext cx="3272005" cy="2286000"/>
            <a:chOff x="4989543" y="3650893"/>
            <a:chExt cx="4080002" cy="291469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691" y="3650893"/>
              <a:ext cx="3660854" cy="2914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791200" y="3714196"/>
              <a:ext cx="2566176" cy="149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DEMO reference pt.</a:t>
              </a:r>
            </a:p>
            <a:p>
              <a:r>
                <a:rPr lang="en-US" sz="1400" dirty="0" smtClean="0"/>
                <a:t>2.5GW fusion power</a:t>
              </a:r>
            </a:p>
            <a:p>
              <a:r>
                <a:rPr lang="en-US" sz="1400" dirty="0" smtClean="0"/>
                <a:t>200MW to outer div.</a:t>
              </a:r>
            </a:p>
            <a:p>
              <a:r>
                <a:rPr lang="en-US" sz="1400" dirty="0" smtClean="0"/>
                <a:t>R=6m, </a:t>
              </a:r>
              <a:r>
                <a:rPr lang="en-US" sz="1400" dirty="0" err="1" smtClean="0"/>
                <a:t>l</a:t>
              </a:r>
              <a:r>
                <a:rPr lang="en-US" sz="1400" baseline="-25000" dirty="0" err="1" smtClean="0"/>
                <a:t>p,box</a:t>
              </a:r>
              <a:r>
                <a:rPr lang="en-US" sz="1400" dirty="0" smtClean="0"/>
                <a:t>=0.5m</a:t>
              </a:r>
            </a:p>
            <a:p>
              <a:r>
                <a:rPr lang="el-GR" sz="1400" dirty="0" smtClean="0"/>
                <a:t>ε</a:t>
              </a:r>
              <a:r>
                <a:rPr lang="en-US" sz="1400" baseline="-25000" dirty="0" smtClean="0"/>
                <a:t>cool</a:t>
              </a:r>
              <a:r>
                <a:rPr lang="en-US" sz="1400" dirty="0" smtClean="0"/>
                <a:t>=250eV</a:t>
              </a:r>
              <a:endParaRPr lang="en-US" sz="14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742072" y="5205395"/>
              <a:ext cx="115928" cy="4334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022220" y="4816770"/>
              <a:ext cx="738164" cy="4709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700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89543" y="4155969"/>
              <a:ext cx="738166" cy="4709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800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434927" y="4016803"/>
            <a:ext cx="5919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29663" y="4480186"/>
            <a:ext cx="5919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5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36983" y="2573808"/>
            <a:ext cx="591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9</a:t>
            </a:r>
            <a:r>
              <a:rPr lang="en-US" dirty="0" smtClean="0"/>
              <a:t>00</a:t>
            </a:r>
            <a:endParaRPr lang="en-U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189" y="3354618"/>
            <a:ext cx="942011" cy="135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42949"/>
            <a:ext cx="2816658" cy="184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951174" y="2747299"/>
            <a:ext cx="2459026" cy="1958051"/>
            <a:chOff x="4515820" y="4595149"/>
            <a:chExt cx="2459026" cy="195805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820" y="4605010"/>
              <a:ext cx="2459026" cy="1948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Straight Connector 25"/>
            <p:cNvCxnSpPr/>
            <p:nvPr/>
          </p:nvCxnSpPr>
          <p:spPr>
            <a:xfrm flipV="1">
              <a:off x="5105400" y="5864536"/>
              <a:ext cx="457200" cy="307664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019800" y="5864536"/>
              <a:ext cx="304800" cy="306232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800600" y="5334000"/>
              <a:ext cx="457200" cy="536264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324600" y="5295900"/>
              <a:ext cx="274899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599499" y="5295900"/>
              <a:ext cx="152400" cy="283205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724400" y="6172200"/>
              <a:ext cx="274899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430701" y="6172200"/>
              <a:ext cx="274899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724400" y="5914200"/>
              <a:ext cx="76200" cy="20519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705600" y="5870264"/>
              <a:ext cx="14950" cy="30050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4999299" y="4605010"/>
              <a:ext cx="1568851" cy="1493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334000" y="4605010"/>
              <a:ext cx="1265499" cy="15657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reeform 36"/>
            <p:cNvSpPr/>
            <p:nvPr/>
          </p:nvSpPr>
          <p:spPr>
            <a:xfrm>
              <a:off x="4930815" y="4595149"/>
              <a:ext cx="608881" cy="1481559"/>
            </a:xfrm>
            <a:custGeom>
              <a:avLst/>
              <a:gdLst>
                <a:gd name="connsiteX0" fmla="*/ 0 w 709094"/>
                <a:gd name="connsiteY0" fmla="*/ 1435261 h 1435261"/>
                <a:gd name="connsiteX1" fmla="*/ 694481 w 709094"/>
                <a:gd name="connsiteY1" fmla="*/ 613459 h 1435261"/>
                <a:gd name="connsiteX2" fmla="*/ 405114 w 709094"/>
                <a:gd name="connsiteY2" fmla="*/ 0 h 1435261"/>
                <a:gd name="connsiteX0" fmla="*/ 0 w 636028"/>
                <a:gd name="connsiteY0" fmla="*/ 1423686 h 1423686"/>
                <a:gd name="connsiteX1" fmla="*/ 625033 w 636028"/>
                <a:gd name="connsiteY1" fmla="*/ 613459 h 1423686"/>
                <a:gd name="connsiteX2" fmla="*/ 335666 w 636028"/>
                <a:gd name="connsiteY2" fmla="*/ 0 h 1423686"/>
                <a:gd name="connsiteX0" fmla="*/ 0 w 633008"/>
                <a:gd name="connsiteY0" fmla="*/ 1458410 h 1458410"/>
                <a:gd name="connsiteX1" fmla="*/ 625033 w 633008"/>
                <a:gd name="connsiteY1" fmla="*/ 648183 h 1458410"/>
                <a:gd name="connsiteX2" fmla="*/ 300942 w 633008"/>
                <a:gd name="connsiteY2" fmla="*/ 0 h 1458410"/>
                <a:gd name="connsiteX0" fmla="*/ 0 w 633008"/>
                <a:gd name="connsiteY0" fmla="*/ 1458410 h 1458410"/>
                <a:gd name="connsiteX1" fmla="*/ 625033 w 633008"/>
                <a:gd name="connsiteY1" fmla="*/ 648183 h 1458410"/>
                <a:gd name="connsiteX2" fmla="*/ 300942 w 633008"/>
                <a:gd name="connsiteY2" fmla="*/ 0 h 1458410"/>
                <a:gd name="connsiteX0" fmla="*/ 0 w 608881"/>
                <a:gd name="connsiteY0" fmla="*/ 1481559 h 1481559"/>
                <a:gd name="connsiteX1" fmla="*/ 601883 w 608881"/>
                <a:gd name="connsiteY1" fmla="*/ 648183 h 1481559"/>
                <a:gd name="connsiteX2" fmla="*/ 277792 w 608881"/>
                <a:gd name="connsiteY2" fmla="*/ 0 h 148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8881" h="1481559">
                  <a:moveTo>
                    <a:pt x="0" y="1481559"/>
                  </a:moveTo>
                  <a:cubicBezTo>
                    <a:pt x="290332" y="1132390"/>
                    <a:pt x="555584" y="895109"/>
                    <a:pt x="601883" y="648183"/>
                  </a:cubicBezTo>
                  <a:cubicBezTo>
                    <a:pt x="648182" y="401257"/>
                    <a:pt x="456235" y="187124"/>
                    <a:pt x="277792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 flipH="1">
              <a:off x="6198912" y="4656881"/>
              <a:ext cx="437239" cy="1485668"/>
            </a:xfrm>
            <a:custGeom>
              <a:avLst/>
              <a:gdLst>
                <a:gd name="connsiteX0" fmla="*/ 0 w 709094"/>
                <a:gd name="connsiteY0" fmla="*/ 1435261 h 1435261"/>
                <a:gd name="connsiteX1" fmla="*/ 694481 w 709094"/>
                <a:gd name="connsiteY1" fmla="*/ 613459 h 1435261"/>
                <a:gd name="connsiteX2" fmla="*/ 405114 w 709094"/>
                <a:gd name="connsiteY2" fmla="*/ 0 h 1435261"/>
                <a:gd name="connsiteX0" fmla="*/ 0 w 598968"/>
                <a:gd name="connsiteY0" fmla="*/ 1462000 h 1462000"/>
                <a:gd name="connsiteX1" fmla="*/ 589711 w 598968"/>
                <a:gd name="connsiteY1" fmla="*/ 613459 h 1462000"/>
                <a:gd name="connsiteX2" fmla="*/ 300344 w 598968"/>
                <a:gd name="connsiteY2" fmla="*/ 0 h 1462000"/>
                <a:gd name="connsiteX0" fmla="*/ 0 w 598968"/>
                <a:gd name="connsiteY0" fmla="*/ 1462000 h 1462000"/>
                <a:gd name="connsiteX1" fmla="*/ 589711 w 598968"/>
                <a:gd name="connsiteY1" fmla="*/ 613459 h 1462000"/>
                <a:gd name="connsiteX2" fmla="*/ 300344 w 598968"/>
                <a:gd name="connsiteY2" fmla="*/ 0 h 1462000"/>
                <a:gd name="connsiteX0" fmla="*/ 0 w 666504"/>
                <a:gd name="connsiteY0" fmla="*/ 1462000 h 1462000"/>
                <a:gd name="connsiteX1" fmla="*/ 659557 w 666504"/>
                <a:gd name="connsiteY1" fmla="*/ 586720 h 1462000"/>
                <a:gd name="connsiteX2" fmla="*/ 300344 w 666504"/>
                <a:gd name="connsiteY2" fmla="*/ 0 h 1462000"/>
                <a:gd name="connsiteX0" fmla="*/ 0 w 659625"/>
                <a:gd name="connsiteY0" fmla="*/ 1716017 h 1716017"/>
                <a:gd name="connsiteX1" fmla="*/ 659557 w 659625"/>
                <a:gd name="connsiteY1" fmla="*/ 840737 h 1716017"/>
                <a:gd name="connsiteX2" fmla="*/ 38418 w 659625"/>
                <a:gd name="connsiteY2" fmla="*/ 0 h 171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9625" h="1716017">
                  <a:moveTo>
                    <a:pt x="0" y="1716017"/>
                  </a:moveTo>
                  <a:cubicBezTo>
                    <a:pt x="261096" y="1397983"/>
                    <a:pt x="653154" y="1126740"/>
                    <a:pt x="659557" y="840737"/>
                  </a:cubicBezTo>
                  <a:cubicBezTo>
                    <a:pt x="665960" y="554734"/>
                    <a:pt x="216861" y="187124"/>
                    <a:pt x="38418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971800" y="4626173"/>
            <a:ext cx="255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2"/>
                </a:solidFill>
              </a:rPr>
              <a:t>Golubchikov</a:t>
            </a:r>
            <a:r>
              <a:rPr lang="en-US" sz="1200" dirty="0" smtClean="0">
                <a:solidFill>
                  <a:schemeClr val="tx2"/>
                </a:solidFill>
              </a:rPr>
              <a:t>, et al., JNM 1996</a:t>
            </a:r>
          </a:p>
        </p:txBody>
      </p:sp>
      <p:sp>
        <p:nvSpPr>
          <p:cNvPr id="41" name="TextBox 40"/>
          <p:cNvSpPr txBox="1"/>
          <p:nvPr/>
        </p:nvSpPr>
        <p:spPr>
          <a:xfrm rot="16200000">
            <a:off x="8024527" y="3738277"/>
            <a:ext cx="1961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accent1"/>
                </a:solidFill>
              </a:rPr>
              <a:t>Goldston</a:t>
            </a:r>
            <a:r>
              <a:rPr lang="en-US" sz="1200" dirty="0" smtClean="0">
                <a:solidFill>
                  <a:schemeClr val="accent1"/>
                </a:solidFill>
              </a:rPr>
              <a:t>, 2016 Phys. Scr.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8162574" y="1434967"/>
            <a:ext cx="1661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accent1"/>
                </a:solidFill>
              </a:rPr>
              <a:t>Jaworski</a:t>
            </a:r>
            <a:r>
              <a:rPr lang="en-US" sz="1200" dirty="0" smtClean="0">
                <a:solidFill>
                  <a:schemeClr val="accent1"/>
                </a:solidFill>
              </a:rPr>
              <a:t>, 2013 PPCF</a:t>
            </a:r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48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Parallel and aggressive effort to deploy flowing liquid Li modules at start of second 5-year plan of NSTX-U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66240" y="800040"/>
            <a:ext cx="739196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Continuous engineering science R&amp;D effort and facility required!</a:t>
            </a:r>
            <a:endParaRPr lang="en-US" sz="20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54003"/>
            <a:ext cx="8763000" cy="36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36445" y="3943350"/>
            <a:ext cx="3007555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Original, serial R&amp;D path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4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7663" indent="-347663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Can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the Li wall program be accelerated and if so what would it look like? What is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Li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program which gets answers in 5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years?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347663" indent="-347663">
              <a:buFont typeface="+mj-lt"/>
              <a:buAutoNum type="arabicPeriod"/>
            </a:pPr>
            <a:endParaRPr lang="en-US" sz="400" dirty="0" smtClean="0"/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/>
              <a:t>What </a:t>
            </a:r>
            <a:r>
              <a:rPr lang="en-US" sz="2400" dirty="0"/>
              <a:t>does NSTX-U add relative to MAST-U? </a:t>
            </a:r>
            <a:r>
              <a:rPr lang="en-US" sz="2400" i="1" dirty="0" smtClean="0"/>
              <a:t>(in say 2020ish)</a:t>
            </a:r>
          </a:p>
          <a:p>
            <a:pPr lvl="1"/>
            <a:r>
              <a:rPr lang="en-US" sz="2000" dirty="0" smtClean="0"/>
              <a:t>Please </a:t>
            </a:r>
            <a:r>
              <a:rPr lang="en-US" sz="2000" dirty="0"/>
              <a:t>be specific on parameters of various systems or physics regimes accessed (provide answer for each topical area presented).  </a:t>
            </a:r>
          </a:p>
          <a:p>
            <a:pPr marL="347663" indent="-347663">
              <a:buFont typeface="+mj-lt"/>
              <a:buAutoNum type="arabicPeriod"/>
            </a:pPr>
            <a:endParaRPr lang="en-US" sz="400" dirty="0" smtClean="0"/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Is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there any risk mitigation scheme for density control? 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Fully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non-inductive demonstration requires density control</a:t>
            </a:r>
          </a:p>
          <a:p>
            <a:pPr marL="347663" indent="-347663">
              <a:buFont typeface="+mj-lt"/>
              <a:buAutoNum type="arabicPeriod"/>
            </a:pPr>
            <a:endParaRPr lang="en-US" sz="4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Will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you work on detachment? 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Clarify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scientific goals for high heat flux studies and plasma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exhaust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Stability: NSTX accessed </a:t>
            </a:r>
            <a:r>
              <a:rPr lang="en-US" sz="2800" dirty="0" err="1" smtClean="0">
                <a:latin typeface="Symbol" panose="05050102010706020507" pitchFamily="18" charset="2"/>
              </a:rPr>
              <a:t>b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 values ~</a:t>
            </a:r>
            <a:r>
              <a:rPr lang="en-US" sz="2800" dirty="0"/>
              <a:t>2× </a:t>
            </a:r>
            <a:r>
              <a:rPr lang="en-US" sz="2800" dirty="0" smtClean="0"/>
              <a:t>MAST</a:t>
            </a:r>
            <a:endParaRPr lang="en-US" sz="2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051560"/>
            <a:ext cx="4457699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183823" y="75917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NSTX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793" y="2028825"/>
            <a:ext cx="3751807" cy="200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782048" y="158115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25362" y="409575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 approx. 1.6-1.8× higher </a:t>
            </a:r>
            <a:r>
              <a:rPr lang="en-US" sz="2400" b="1" dirty="0" err="1" smtClean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NSTX-U vs. MAST-U</a:t>
            </a:r>
          </a:p>
          <a:p>
            <a:pPr algn="ctr"/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(NSTX-U has higher A than NSTX </a:t>
            </a:r>
            <a:r>
              <a:rPr lang="en-US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b="1" i="1" dirty="0" err="1" smtClean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="1" i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reduced by 10-20%)</a:t>
            </a:r>
            <a:endParaRPr lang="en-US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42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r="60000"/>
          <a:stretch/>
        </p:blipFill>
        <p:spPr>
          <a:xfrm>
            <a:off x="1217163" y="1343666"/>
            <a:ext cx="2807676" cy="2631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0439" y="1674007"/>
            <a:ext cx="82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rgbClr val="0000FF"/>
                </a:solidFill>
                <a:latin typeface="Arial" pitchFamily="34" charset="0"/>
              </a:rPr>
              <a:t>unstable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rgbClr val="0000FF"/>
                </a:solidFill>
                <a:latin typeface="Arial" pitchFamily="34" charset="0"/>
              </a:rPr>
              <a:t>RWM</a:t>
            </a:r>
            <a:endParaRPr lang="en-US" sz="1200" dirty="0">
              <a:solidFill>
                <a:srgbClr val="0000FF"/>
              </a:solidFill>
              <a:latin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3110439" y="1575651"/>
            <a:ext cx="232244" cy="13636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5"/>
          <p:cNvSpPr/>
          <p:nvPr/>
        </p:nvSpPr>
        <p:spPr bwMode="auto">
          <a:xfrm>
            <a:off x="1586439" y="1461037"/>
            <a:ext cx="195384" cy="11265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05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68246" y="1012927"/>
            <a:ext cx="42633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u="sng" dirty="0" smtClean="0">
                <a:solidFill>
                  <a:srgbClr val="0000FF"/>
                </a:solidFill>
                <a:latin typeface="+mj-lt"/>
              </a:rPr>
              <a:t>Resonant Field Amplification (RFA) vs. </a:t>
            </a:r>
            <a:r>
              <a:rPr lang="en-US" sz="1600" dirty="0" err="1">
                <a:solidFill>
                  <a:srgbClr val="0000FF"/>
                </a:solidFill>
                <a:latin typeface="Symbol" panose="05050102010706020507" pitchFamily="18" charset="2"/>
              </a:rPr>
              <a:t>b</a:t>
            </a:r>
            <a:r>
              <a:rPr lang="en-US" sz="1600" baseline="-25000" dirty="0" err="1">
                <a:solidFill>
                  <a:srgbClr val="0000FF"/>
                </a:solidFill>
                <a:latin typeface="+mj-lt"/>
              </a:rPr>
              <a:t>N</a:t>
            </a:r>
            <a:r>
              <a:rPr lang="en-US" sz="1600" dirty="0">
                <a:solidFill>
                  <a:srgbClr val="0000FF"/>
                </a:solidFill>
                <a:latin typeface="+mj-lt"/>
              </a:rPr>
              <a:t>/l</a:t>
            </a:r>
            <a:r>
              <a:rPr lang="en-US" sz="1600" baseline="-25000" dirty="0">
                <a:solidFill>
                  <a:srgbClr val="0000FF"/>
                </a:solidFill>
                <a:latin typeface="+mj-lt"/>
              </a:rPr>
              <a:t>i</a:t>
            </a:r>
            <a:endParaRPr lang="en-US" sz="1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67486" y="2368511"/>
            <a:ext cx="1851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RFA Amp. (G/G)</a:t>
            </a:r>
            <a:endParaRPr lang="en-US" sz="18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3971424" y="2337252"/>
            <a:ext cx="1441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Less stable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866290" y="1505303"/>
            <a:ext cx="0" cy="200854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5791199" y="1339223"/>
            <a:ext cx="2514600" cy="2631297"/>
            <a:chOff x="3708612" y="1185844"/>
            <a:chExt cx="2465214" cy="259729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25"/>
            <a:stretch/>
          </p:blipFill>
          <p:spPr>
            <a:xfrm>
              <a:off x="3708612" y="1185844"/>
              <a:ext cx="2465214" cy="259729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687275" y="1239225"/>
              <a:ext cx="670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dirty="0" smtClean="0">
                  <a:solidFill>
                    <a:srgbClr val="00B050"/>
                  </a:solidFill>
                  <a:latin typeface="+mj-lt"/>
                  <a:cs typeface="Calibri" pitchFamily="34" charset="0"/>
                </a:rPr>
                <a:t>Most</a:t>
              </a:r>
            </a:p>
            <a:p>
              <a:pPr algn="ctr">
                <a:buNone/>
              </a:pPr>
              <a:r>
                <a:rPr lang="en-US" sz="1400" dirty="0" smtClean="0">
                  <a:solidFill>
                    <a:srgbClr val="00B050"/>
                  </a:solidFill>
                  <a:latin typeface="+mj-lt"/>
                  <a:cs typeface="Calibri" pitchFamily="34" charset="0"/>
                </a:rPr>
                <a:t>stable</a:t>
              </a:r>
              <a:endParaRPr lang="en-US" sz="1400" dirty="0">
                <a:solidFill>
                  <a:srgbClr val="00B050"/>
                </a:solidFill>
                <a:latin typeface="+mj-lt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5013570" y="1733550"/>
              <a:ext cx="0" cy="501435"/>
            </a:xfrm>
            <a:prstGeom prst="straightConnector1">
              <a:avLst/>
            </a:prstGeom>
            <a:noFill/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Rectangle 18"/>
            <p:cNvSpPr/>
            <p:nvPr/>
          </p:nvSpPr>
          <p:spPr bwMode="auto">
            <a:xfrm>
              <a:off x="3870570" y="1301793"/>
              <a:ext cx="192732" cy="114841"/>
            </a:xfrm>
            <a:prstGeom prst="rect">
              <a:avLst/>
            </a:prstGeom>
            <a:solidFill>
              <a:srgbClr val="E2E2E2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j-lt"/>
              </a:endParaRPr>
            </a:p>
          </p:txBody>
        </p:sp>
      </p:grp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064739" y="1010978"/>
            <a:ext cx="228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None/>
            </a:pPr>
            <a:r>
              <a:rPr lang="en-US" sz="1600" u="sng" dirty="0" smtClean="0">
                <a:solidFill>
                  <a:srgbClr val="0000FF"/>
                </a:solidFill>
                <a:latin typeface="+mj-lt"/>
              </a:rPr>
              <a:t>RFA vs. rotation (</a:t>
            </a:r>
            <a:r>
              <a:rPr lang="en-US" sz="1600" u="sng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w</a:t>
            </a:r>
            <a:r>
              <a:rPr lang="en-US" sz="1600" u="sng" baseline="-25000" dirty="0" err="1" smtClean="0">
                <a:solidFill>
                  <a:srgbClr val="0000FF"/>
                </a:solidFill>
                <a:latin typeface="+mj-lt"/>
                <a:cs typeface="Helvetica" panose="020B0604020202020204" pitchFamily="34" charset="0"/>
              </a:rPr>
              <a:t>E</a:t>
            </a:r>
            <a:r>
              <a:rPr lang="en-US" sz="1600" u="sng" dirty="0" smtClean="0">
                <a:solidFill>
                  <a:srgbClr val="0000FF"/>
                </a:solidFill>
                <a:latin typeface="+mj-lt"/>
              </a:rPr>
              <a:t>)</a:t>
            </a:r>
            <a:endParaRPr lang="en-US" sz="900" u="sng" baseline="-25000" dirty="0">
              <a:solidFill>
                <a:srgbClr val="0000FF"/>
              </a:solidFill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364075" y="2281492"/>
            <a:ext cx="1851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RFA Amp. (G/G)</a:t>
            </a:r>
            <a:endParaRPr lang="en-US" sz="1800" dirty="0">
              <a:latin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r="93122" b="12939"/>
          <a:stretch/>
        </p:blipFill>
        <p:spPr>
          <a:xfrm>
            <a:off x="5591402" y="1343666"/>
            <a:ext cx="283812" cy="2290841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0" y="0"/>
            <a:ext cx="9144000" cy="664028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000" kern="0" dirty="0" smtClean="0">
                <a:solidFill>
                  <a:srgbClr val="336699"/>
                </a:solidFill>
              </a:rPr>
              <a:t>Stability: NSTX-U uniquely able to access strongly wall-stabilized regime where plasma stability increases with </a:t>
            </a:r>
            <a:r>
              <a:rPr lang="en-US" sz="2000" kern="0" dirty="0">
                <a:solidFill>
                  <a:srgbClr val="336699"/>
                </a:solidFill>
              </a:rPr>
              <a:t>increasing </a:t>
            </a:r>
            <a:r>
              <a:rPr lang="en-US" sz="2000" kern="0" dirty="0" err="1">
                <a:solidFill>
                  <a:srgbClr val="336699"/>
                </a:solidFill>
                <a:latin typeface="Symbol" panose="05050102010706020507" pitchFamily="18" charset="2"/>
              </a:rPr>
              <a:t>b</a:t>
            </a:r>
            <a:r>
              <a:rPr lang="en-US" sz="2000" kern="0" baseline="-25000" dirty="0" err="1">
                <a:solidFill>
                  <a:srgbClr val="336699"/>
                </a:solidFill>
              </a:rPr>
              <a:t>N</a:t>
            </a:r>
            <a:r>
              <a:rPr lang="en-US" sz="2000" kern="0" dirty="0">
                <a:solidFill>
                  <a:srgbClr val="336699"/>
                </a:solidFill>
              </a:rPr>
              <a:t> / </a:t>
            </a:r>
            <a:r>
              <a:rPr lang="en-US" sz="2000" kern="0" dirty="0" smtClean="0">
                <a:solidFill>
                  <a:srgbClr val="336699"/>
                </a:solidFill>
              </a:rPr>
              <a:t>l</a:t>
            </a:r>
            <a:r>
              <a:rPr lang="en-US" sz="2000" kern="0" baseline="-25000" dirty="0" smtClean="0">
                <a:solidFill>
                  <a:srgbClr val="336699"/>
                </a:solidFill>
              </a:rPr>
              <a:t>i</a:t>
            </a:r>
            <a:endParaRPr lang="en-US" sz="2000" kern="0" baseline="-25000" dirty="0">
              <a:solidFill>
                <a:srgbClr val="336699"/>
              </a:solidFill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516654" y="3773329"/>
            <a:ext cx="76302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 u="sng" dirty="0" smtClean="0">
                <a:latin typeface="+mj-lt"/>
              </a:rPr>
              <a:t>Rotation</a:t>
            </a:r>
            <a:endParaRPr lang="en-US" sz="1200" baseline="-25000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19221" y="2337252"/>
            <a:ext cx="1441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Less stable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575645" y="1505303"/>
            <a:ext cx="0" cy="200854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68246" y="4248150"/>
            <a:ext cx="836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backup for more detailed comparison of capabilities and associated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55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1015075"/>
          </a:xfrm>
        </p:spPr>
        <p:txBody>
          <a:bodyPr>
            <a:normAutofit fontScale="92500"/>
          </a:bodyPr>
          <a:lstStyle/>
          <a:p>
            <a:r>
              <a:rPr lang="en-US" dirty="0"/>
              <a:t>NSTX-U only ST to access &amp; sustain very high </a:t>
            </a:r>
            <a:r>
              <a:rPr lang="en-US" dirty="0" err="1">
                <a:latin typeface="Symbol" panose="05050102010706020507" pitchFamily="18" charset="2"/>
              </a:rPr>
              <a:t>b</a:t>
            </a:r>
            <a:r>
              <a:rPr lang="en-US" baseline="-25000" dirty="0" err="1"/>
              <a:t>N</a:t>
            </a:r>
            <a:r>
              <a:rPr lang="en-US" dirty="0"/>
              <a:t> at low l</a:t>
            </a:r>
            <a:r>
              <a:rPr lang="en-US" baseline="-25000" dirty="0"/>
              <a:t>i</a:t>
            </a:r>
            <a:endParaRPr lang="en-US" dirty="0"/>
          </a:p>
          <a:p>
            <a:r>
              <a:rPr lang="en-US" dirty="0"/>
              <a:t>Important for 100% non-inductive since </a:t>
            </a:r>
            <a:r>
              <a:rPr lang="en-US" dirty="0" err="1"/>
              <a:t>f</a:t>
            </a:r>
            <a:r>
              <a:rPr lang="en-US" baseline="-25000" dirty="0" err="1"/>
              <a:t>bootstrap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 </a:t>
            </a:r>
            <a:r>
              <a:rPr lang="en-US" dirty="0" err="1">
                <a:latin typeface="Symbol" panose="05050102010706020507" pitchFamily="18" charset="2"/>
                <a:sym typeface="Symbol"/>
              </a:rPr>
              <a:t>b</a:t>
            </a:r>
            <a:r>
              <a:rPr lang="en-US" baseline="-25000" dirty="0" err="1">
                <a:sym typeface="Symbol"/>
              </a:rPr>
              <a:t>N</a:t>
            </a:r>
            <a:r>
              <a:rPr lang="en-US" dirty="0">
                <a:sym typeface="Symbol"/>
              </a:rPr>
              <a:t> / l</a:t>
            </a:r>
            <a:r>
              <a:rPr lang="en-US" baseline="-25000" dirty="0">
                <a:sym typeface="Symbol"/>
              </a:rPr>
              <a:t>i</a:t>
            </a:r>
            <a:r>
              <a:rPr lang="en-US" dirty="0"/>
              <a:t> </a:t>
            </a:r>
            <a:endParaRPr lang="en-US" baseline="-25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Scenarios:  NSTX-U ~2x higher bootstrap fraction </a:t>
            </a:r>
            <a:r>
              <a:rPr lang="en-US" sz="2800" dirty="0" smtClean="0">
                <a:sym typeface="Wingdings" panose="05000000000000000000" pitchFamily="2" charset="2"/>
              </a:rPr>
              <a:t> much wider operating space at 100% non-inductive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80" y="2380465"/>
            <a:ext cx="4046220" cy="250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40" y="1953554"/>
            <a:ext cx="4347001" cy="267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31620" y="2107859"/>
            <a:ext cx="1028700" cy="11315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960620" y="2107859"/>
            <a:ext cx="822960" cy="11315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6195060" y="2064475"/>
            <a:ext cx="1920240" cy="4034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MAST</a:t>
            </a:r>
            <a:endParaRPr lang="en-US" sz="2400" b="1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2830673" y="2096622"/>
            <a:ext cx="2061368" cy="4034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  NSTX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1761149"/>
            <a:ext cx="1362200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Not accessible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733550"/>
            <a:ext cx="2034500" cy="3323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Many data points          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32554" y="2519339"/>
            <a:ext cx="253746" cy="1697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66023" y="1815175"/>
            <a:ext cx="1008738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3300"/>
                </a:solidFill>
                <a:latin typeface="Symbol" panose="05050102010706020507" pitchFamily="18" charset="2"/>
              </a:rPr>
              <a:t>b</a:t>
            </a:r>
            <a:r>
              <a:rPr lang="en-US" b="1" baseline="-25000" dirty="0" err="1" smtClean="0">
                <a:solidFill>
                  <a:srgbClr val="FF3300"/>
                </a:solidFill>
              </a:rPr>
              <a:t>N</a:t>
            </a:r>
            <a:r>
              <a:rPr lang="en-US" b="1" dirty="0" smtClean="0">
                <a:solidFill>
                  <a:srgbClr val="FF3300"/>
                </a:solidFill>
              </a:rPr>
              <a:t> = 12 </a:t>
            </a:r>
            <a:r>
              <a:rPr lang="en-US" b="1" dirty="0" smtClean="0">
                <a:solidFill>
                  <a:srgbClr val="FF3300"/>
                </a:solidFill>
                <a:latin typeface="Century" panose="02040604050505020304" pitchFamily="18" charset="0"/>
              </a:rPr>
              <a:t>l</a:t>
            </a:r>
            <a:r>
              <a:rPr lang="en-US" b="1" baseline="-25000" dirty="0" smtClean="0">
                <a:solidFill>
                  <a:srgbClr val="FF3300"/>
                </a:solidFill>
              </a:rPr>
              <a:t>i</a:t>
            </a:r>
            <a:endParaRPr lang="en-US" b="1" baseline="-25000" dirty="0">
              <a:solidFill>
                <a:srgbClr val="FF33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188720" y="1953554"/>
            <a:ext cx="1303020" cy="1285875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7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11383</TotalTime>
  <Words>3291</Words>
  <Application>Microsoft Office PowerPoint</Application>
  <PresentationFormat>On-screen Show (16:9)</PresentationFormat>
  <Paragraphs>422</Paragraphs>
  <Slides>37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NSTX Upgrade</vt:lpstr>
      <vt:lpstr>NSTX-U PAC-39 Questions and Team Responses</vt:lpstr>
      <vt:lpstr>Questions</vt:lpstr>
      <vt:lpstr>Questions</vt:lpstr>
      <vt:lpstr>DEMO-relevant tech need: inventory control with evaporating &amp; condensing surfaces inside confinement device</vt:lpstr>
      <vt:lpstr>Parallel and aggressive effort to deploy flowing liquid Li modules at start of second 5-year plan of NSTX-U</vt:lpstr>
      <vt:lpstr>Questions</vt:lpstr>
      <vt:lpstr>Stability: NSTX accessed bT values ~2× MAST</vt:lpstr>
      <vt:lpstr>PowerPoint Presentation</vt:lpstr>
      <vt:lpstr>Scenarios:  NSTX-U ~2x higher bootstrap fraction  much wider operating space at 100% non-inductive</vt:lpstr>
      <vt:lpstr>Scenarios: NSTX-U will have unique capabilities for developing NI scenarios compared to MAST-U in 2020</vt:lpstr>
      <vt:lpstr>Transport and Turbulence (T&amp;T)</vt:lpstr>
      <vt:lpstr>Energetic Particles:  NSTX-U has demonstrated flexible NBI capabilities for AE mode mitigation/suppression</vt:lpstr>
      <vt:lpstr>Pedestal structure and control</vt:lpstr>
      <vt:lpstr>Divertor and SOL, PFCs</vt:lpstr>
      <vt:lpstr>High-harmonic fast-waves</vt:lpstr>
      <vt:lpstr>Solenoid-Free Start-Up and Ramp-up</vt:lpstr>
      <vt:lpstr>Questions</vt:lpstr>
      <vt:lpstr>Operation Tools for Density &amp; Impurity Control </vt:lpstr>
      <vt:lpstr>Fully NI discharges projected to be achievable at high ne (above level in nearly stationary ne achieved on NSTX) </vt:lpstr>
      <vt:lpstr>Operational tools for density control –  Fueling and wall conditioning</vt:lpstr>
      <vt:lpstr>Operational tools for density control -  ELM pacing </vt:lpstr>
      <vt:lpstr>Cryo pump is a high-priority facility enhancement</vt:lpstr>
      <vt:lpstr>Design met physics goals</vt:lpstr>
      <vt:lpstr>Optimized plenum geometry (Rpump = 0.72m) capable of pumping to low density n / nG ~ 0.5 for a range of ROSP, IP</vt:lpstr>
      <vt:lpstr>Questions</vt:lpstr>
      <vt:lpstr>Answer:  YES</vt:lpstr>
      <vt:lpstr>FY14: 5 Year Plan for DivSOL</vt:lpstr>
      <vt:lpstr>Question 4: Div/SOL + PFC Group </vt:lpstr>
      <vt:lpstr>Question 4: Div/SOL + PFC Group </vt:lpstr>
      <vt:lpstr>PowerPoint Presentation</vt:lpstr>
      <vt:lpstr>Recovery Requirements- Gas Fueling</vt:lpstr>
      <vt:lpstr>Desire Flexibility to Explore Snowflake Divertor</vt:lpstr>
      <vt:lpstr>Analysis Shows PFCs May Tolerate ‘Snowflake Like’ Cases</vt:lpstr>
      <vt:lpstr>Div/SOL Diagnostics Collaborator Driven</vt:lpstr>
      <vt:lpstr>Backup</vt:lpstr>
      <vt:lpstr>NSTX/-U and MAST/-U allow critical opportunities for physics understanding thru complementary macrostability research</vt:lpstr>
      <vt:lpstr>MAST-U and NSTX-U high-performance scenarios target high κ via low li operation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769</cp:revision>
  <dcterms:created xsi:type="dcterms:W3CDTF">2015-07-16T16:59:24Z</dcterms:created>
  <dcterms:modified xsi:type="dcterms:W3CDTF">2018-01-10T13:48:28Z</dcterms:modified>
</cp:coreProperties>
</file>