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477" r:id="rId3"/>
    <p:sldId id="483" r:id="rId4"/>
    <p:sldId id="471" r:id="rId5"/>
    <p:sldId id="472" r:id="rId6"/>
    <p:sldId id="473" r:id="rId7"/>
    <p:sldId id="418" r:id="rId8"/>
    <p:sldId id="437" r:id="rId9"/>
    <p:sldId id="476" r:id="rId10"/>
    <p:sldId id="478" r:id="rId11"/>
    <p:sldId id="435" r:id="rId12"/>
    <p:sldId id="461" r:id="rId13"/>
    <p:sldId id="474" r:id="rId14"/>
    <p:sldId id="480" r:id="rId15"/>
    <p:sldId id="419" r:id="rId16"/>
    <p:sldId id="420" r:id="rId17"/>
    <p:sldId id="440" r:id="rId18"/>
    <p:sldId id="486" r:id="rId19"/>
    <p:sldId id="488" r:id="rId20"/>
    <p:sldId id="424" r:id="rId21"/>
    <p:sldId id="439" r:id="rId22"/>
    <p:sldId id="490" r:id="rId23"/>
    <p:sldId id="492" r:id="rId24"/>
    <p:sldId id="423" r:id="rId25"/>
    <p:sldId id="438" r:id="rId26"/>
    <p:sldId id="491" r:id="rId27"/>
  </p:sldIdLst>
  <p:sldSz cx="9144000" cy="5715000" type="screen16x10"/>
  <p:notesSz cx="69342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orient="horz" pos="12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J. Hawryluk" initials="RJH" lastIdx="13" clrIdx="0">
    <p:extLst>
      <p:ext uri="{19B8F6BF-5375-455C-9EA6-DF929625EA0E}">
        <p15:presenceInfo xmlns:p15="http://schemas.microsoft.com/office/powerpoint/2012/main" userId="Richard J. Hawryl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D4125E-E7A2-4CF7-8EB1-305C620C77F2}">
  <a:tblStyle styleId="{04D4125E-E7A2-4CF7-8EB1-305C620C77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5FC"/>
          </a:solidFill>
        </a:fill>
      </a:tcStyle>
    </a:wholeTbl>
    <a:band1H>
      <a:tcTxStyle/>
      <a:tcStyle>
        <a:tcBdr/>
        <a:fill>
          <a:solidFill>
            <a:srgbClr val="D5EA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EA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4"/>
    <p:restoredTop sz="94979"/>
  </p:normalViewPr>
  <p:slideViewPr>
    <p:cSldViewPr snapToGrid="0">
      <p:cViewPr varScale="1">
        <p:scale>
          <a:sx n="179" d="100"/>
          <a:sy n="179" d="100"/>
        </p:scale>
        <p:origin x="200" y="1336"/>
      </p:cViewPr>
      <p:guideLst>
        <p:guide orient="horz" pos="2160"/>
        <p:guide pos="2880"/>
        <p:guide orient="horz" pos="1800"/>
        <p:guide orient="horz"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27776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0088" y="690563"/>
            <a:ext cx="5534025" cy="3459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690563"/>
            <a:ext cx="5534025" cy="3459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8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71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5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62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166410" cy="72363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7951"/>
            <a:ext cx="8166409" cy="406554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3pPr>
              <a:buClr>
                <a:srgbClr val="009193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55773-816E-1442-9328-1E8C6F86FB2E}"/>
              </a:ext>
            </a:extLst>
          </p:cNvPr>
          <p:cNvSpPr txBox="1"/>
          <p:nvPr userDrawn="1"/>
        </p:nvSpPr>
        <p:spPr>
          <a:xfrm>
            <a:off x="1632858" y="54831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BC6B7E-A920-0C48-A5F0-EA2FEB0C47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, DOE logo">
  <p:cSld name="Title Slide, DOE log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587505"/>
            <a:ext cx="7543800" cy="216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sz="4400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3810001"/>
            <a:ext cx="7543800" cy="2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457200" y="3749146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85800" y="4071114"/>
            <a:ext cx="7543800" cy="36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381000" y="889000"/>
            <a:ext cx="8433064" cy="12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64" y="416449"/>
            <a:ext cx="8511872" cy="61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1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168640" cy="72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sz="4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199" y="1077951"/>
            <a:ext cx="8168639" cy="406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3"/>
            <a:ext cx="9144000" cy="5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>
            <a:spLocks noGrp="1"/>
          </p:cNvSpPr>
          <p:nvPr>
            <p:ph type="sldNum" idx="12"/>
          </p:nvPr>
        </p:nvSpPr>
        <p:spPr>
          <a:xfrm>
            <a:off x="8747760" y="5524500"/>
            <a:ext cx="396240" cy="190500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"/>
          <p:cNvSpPr txBox="1"/>
          <p:nvPr/>
        </p:nvSpPr>
        <p:spPr>
          <a:xfrm>
            <a:off x="914400" y="5534800"/>
            <a:ext cx="7315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 descr="https://nstx.pppl.gov/DragNDrop/Presentation_Template/NSTX-U_logo_thick_font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9" y="5524499"/>
            <a:ext cx="635457" cy="163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ctrTitle"/>
          </p:nvPr>
        </p:nvSpPr>
        <p:spPr>
          <a:xfrm>
            <a:off x="155575" y="1305380"/>
            <a:ext cx="8859732" cy="166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-US" dirty="0"/>
              <a:t>NSTX-U Research Milestone </a:t>
            </a:r>
            <a:br>
              <a:rPr lang="en-US" dirty="0"/>
            </a:br>
            <a:r>
              <a:rPr lang="en-US" dirty="0"/>
              <a:t>and Research Activities</a:t>
            </a:r>
            <a:br>
              <a:rPr lang="en-US" dirty="0"/>
            </a:br>
            <a:r>
              <a:rPr lang="en-US" dirty="0"/>
              <a:t>Update and Plans</a:t>
            </a:r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762000" y="3848100"/>
            <a:ext cx="7629612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D.J. Battaglia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On behalf of the NSTX-U Research Team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b="1" dirty="0"/>
          </a:p>
        </p:txBody>
      </p:sp>
      <p:sp>
        <p:nvSpPr>
          <p:cNvPr id="64" name="Google Shape;64;p8" descr="Image result for pppl logo"/>
          <p:cNvSpPr/>
          <p:nvPr/>
        </p:nvSpPr>
        <p:spPr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 descr="Image result for pppl logo"/>
          <p:cNvSpPr/>
          <p:nvPr/>
        </p:nvSpPr>
        <p:spPr>
          <a:xfrm>
            <a:off x="307975" y="6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 descr="Image result for pppl logo"/>
          <p:cNvSpPr/>
          <p:nvPr/>
        </p:nvSpPr>
        <p:spPr>
          <a:xfrm>
            <a:off x="460375" y="133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8" descr="princeton-university-log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03" y="5318089"/>
            <a:ext cx="1014618" cy="28261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0" y="5459394"/>
            <a:ext cx="7010400" cy="2556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8" descr="PPPL_logo_horizontal_gradient_72dp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96" y="5318089"/>
            <a:ext cx="1403604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762000" y="3314700"/>
            <a:ext cx="762961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PAC-40 – </a:t>
            </a: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Sept.</a:t>
            </a: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sz="2400" b="1" u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u="none" dirty="0">
              <a:solidFill>
                <a:srgbClr val="5ABF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75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2C12-346C-544D-BA1D-16D7BC80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NSTX-U critical for characterizing confinement at low-A and high 𝛽 as 𝜈* is reduced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61BD-AF24-0245-9449-4E3A3A2A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5935979" cy="41910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Next-step devices benefit from a predictive transport model valid across range of 𝛽, 𝜈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NSTX-U accesses E-M turbulence regimes at high-𝛽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Milestones aim to develop and validate core transport tools for NSTX-U regimes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R19-1: Validate transport models for high-𝛽 ST H-mode plasmas and assess the importance of multi-scale effects in NSTX-U turbulent transport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JRT20: Validation of impurity transport models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RA20-1: Global EM simulations at high-𝛽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R21-1: Assess H-mode confinement on NSTX-U and/or MAST-U</a:t>
            </a:r>
          </a:p>
          <a:p>
            <a:pPr lvl="2"/>
            <a:r>
              <a:rPr lang="en-US" sz="1600" dirty="0"/>
              <a:t>Elements of milestone may be deferred to FY22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401B-B9F7-5443-AA8A-0BD8DDADD8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94892-EA62-4143-AC7B-D69F1DF3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79" y="1104308"/>
            <a:ext cx="2153228" cy="2006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B0736-7ACD-0D46-B902-93304EE29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71" y="3449521"/>
            <a:ext cx="2069043" cy="2006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D468EB-4739-D944-AE51-16B543BEB03F}"/>
              </a:ext>
            </a:extLst>
          </p:cNvPr>
          <p:cNvSpPr txBox="1"/>
          <p:nvPr/>
        </p:nvSpPr>
        <p:spPr>
          <a:xfrm>
            <a:off x="6735018" y="3060379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W. </a:t>
            </a:r>
            <a:r>
              <a:rPr lang="en-US" sz="1000" dirty="0" err="1"/>
              <a:t>Guttenfelder</a:t>
            </a:r>
            <a:r>
              <a:rPr lang="en-US" sz="1000" dirty="0"/>
              <a:t> et al., NF 53 (2013)</a:t>
            </a:r>
          </a:p>
        </p:txBody>
      </p:sp>
    </p:spTree>
    <p:extLst>
      <p:ext uri="{BB962C8B-B14F-4D97-AF65-F5344CB8AC3E}">
        <p14:creationId xmlns:p14="http://schemas.microsoft.com/office/powerpoint/2010/main" val="2601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DAB9-71A6-EA4F-BF31-6FDA0FBA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R19-1</a:t>
            </a:r>
            <a:r>
              <a:rPr lang="en-US" sz="2800" dirty="0"/>
              <a:t>: Validate transport models for high-</a:t>
            </a:r>
            <a:r>
              <a:rPr lang="en-US" sz="2800" dirty="0">
                <a:latin typeface="Symbol" pitchFamily="2" charset="2"/>
              </a:rPr>
              <a:t>b</a:t>
            </a:r>
            <a:r>
              <a:rPr lang="en-US" sz="2800" dirty="0"/>
              <a:t> ST H-mode plasmas; assess importance of multi-scale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860C-F8A2-B043-BB81-70D03F23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482"/>
            <a:ext cx="5989649" cy="38409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</a:rPr>
              <a:t>Linear CGYRO analysis identifies unstable MTM &amp; TEM outside r/a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0.6 (top of pedestal)</a:t>
            </a:r>
          </a:p>
          <a:p>
            <a:pPr marL="919163" lvl="1" indent="-387350">
              <a:spcBef>
                <a:spcPts val="0"/>
              </a:spcBef>
            </a:pPr>
            <a:r>
              <a:rPr lang="en-US" sz="1800" dirty="0"/>
              <a:t>Reduced Rafiq MTM model (part of Multi-mode transport model) predicts outer </a:t>
            </a:r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r>
              <a:rPr lang="en-US" sz="1800" dirty="0"/>
              <a:t> profile</a:t>
            </a:r>
          </a:p>
          <a:p>
            <a:pPr marL="1376363" lvl="2" indent="-387350">
              <a:spcBef>
                <a:spcPts val="0"/>
              </a:spcBef>
            </a:pPr>
            <a:endParaRPr lang="en-US" sz="1400" dirty="0"/>
          </a:p>
          <a:p>
            <a:pPr marL="461963" indent="-400050"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</a:rPr>
              <a:t>Central profiles predicted to be very near or above threshold for energetic particle mode (EPM)</a:t>
            </a:r>
          </a:p>
          <a:p>
            <a:pPr marL="919163" lvl="1" indent="-387350">
              <a:spcBef>
                <a:spcPts val="0"/>
              </a:spcBef>
            </a:pPr>
            <a:r>
              <a:rPr lang="en-US" sz="1800" dirty="0"/>
              <a:t>EPM threshold depends on total pressure (thermal + fast ion) gradient</a:t>
            </a:r>
          </a:p>
          <a:p>
            <a:pPr marL="919163" lvl="1" indent="-3873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Global, low-n ballooning modes also predicted unstable (M3D-C1)</a:t>
            </a:r>
          </a:p>
          <a:p>
            <a:pPr marL="1376363" lvl="2" indent="-387350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</a:rPr>
              <a:t>Developing hypothesis: central </a:t>
            </a:r>
            <a:r>
              <a:rPr lang="en-US" sz="2000" dirty="0" err="1">
                <a:solidFill>
                  <a:srgbClr val="0070C0"/>
                </a:solidFill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ultimately clamped by pressure limit</a:t>
            </a:r>
          </a:p>
          <a:p>
            <a:pPr marL="919163" lvl="1" indent="-387350">
              <a:spcBef>
                <a:spcPts val="0"/>
              </a:spcBef>
            </a:pPr>
            <a:r>
              <a:rPr lang="en-US" sz="1800" dirty="0"/>
              <a:t>GAE/CAE modes also postulated to influence core </a:t>
            </a:r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B3AA8-C282-8644-98F5-81363EF984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C2B296F-17C9-834C-A382-3F34A103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66" y="1029638"/>
            <a:ext cx="2438399" cy="40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AB953-1C71-194C-9298-8C9D336BA423}"/>
              </a:ext>
            </a:extLst>
          </p:cNvPr>
          <p:cNvSpPr txBox="1"/>
          <p:nvPr/>
        </p:nvSpPr>
        <p:spPr>
          <a:xfrm>
            <a:off x="7009594" y="2138140"/>
            <a:ext cx="9348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/>
              <a:t>NSTX 133964</a:t>
            </a:r>
          </a:p>
          <a:p>
            <a:r>
              <a:rPr lang="en-US" sz="700" i="1" dirty="0"/>
              <a:t>Lowest </a:t>
            </a:r>
            <a:r>
              <a:rPr lang="en-US" sz="700" i="1" dirty="0" err="1"/>
              <a:t>V</a:t>
            </a:r>
            <a:r>
              <a:rPr lang="en-US" sz="700" i="1" baseline="-25000" dirty="0" err="1"/>
              <a:t>surf</a:t>
            </a:r>
            <a:r>
              <a:rPr lang="en-US" sz="700" i="1" dirty="0"/>
              <a:t> shot</a:t>
            </a:r>
          </a:p>
          <a:p>
            <a:r>
              <a:rPr lang="en-US" sz="700" i="1" dirty="0"/>
              <a:t>Gerhardt, NF 2011</a:t>
            </a:r>
          </a:p>
        </p:txBody>
      </p:sp>
    </p:spTree>
    <p:extLst>
      <p:ext uri="{BB962C8B-B14F-4D97-AF65-F5344CB8AC3E}">
        <p14:creationId xmlns:p14="http://schemas.microsoft.com/office/powerpoint/2010/main" val="292765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557E-E35D-2346-97F5-F69098CC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R19-1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Electron-scale (ETG) turbulence can account for anomalous electron loss in lower-</a:t>
            </a:r>
            <a:r>
              <a:rPr lang="en-US" sz="2800" dirty="0">
                <a:latin typeface="Symbol" pitchFamily="2" charset="2"/>
                <a:cs typeface="Calibri" panose="020F0502020204030204" pitchFamily="34" charset="0"/>
              </a:rPr>
              <a:t>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NSTX H-mode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36DB-2644-5F4A-8FBE-96140202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8941"/>
            <a:ext cx="5542730" cy="4427220"/>
          </a:xfrm>
        </p:spPr>
        <p:txBody>
          <a:bodyPr/>
          <a:lstStyle/>
          <a:p>
            <a:pPr marL="288925" indent="-288925"/>
            <a:r>
              <a:rPr lang="en-US" sz="2000" dirty="0">
                <a:solidFill>
                  <a:srgbClr val="0070C0"/>
                </a:solidFill>
              </a:rPr>
              <a:t>Comprehensive validation effort suggests e-scale (ETG) accounts for anomalous e-transport</a:t>
            </a:r>
          </a:p>
          <a:p>
            <a:pPr marL="746125" lvl="1" indent="-288925"/>
            <a:r>
              <a:rPr lang="en-US" sz="1600" dirty="0">
                <a:solidFill>
                  <a:schemeClr val="tx1"/>
                </a:solidFill>
              </a:rPr>
              <a:t>Utilized high-k turbulence measurements + novel synthetic diagnostic to constrain simulation results using numerous sensitivity scans</a:t>
            </a:r>
          </a:p>
          <a:p>
            <a:pPr marL="746125" lvl="1" indent="-288925"/>
            <a:r>
              <a:rPr lang="en-US" sz="1600" dirty="0">
                <a:solidFill>
                  <a:schemeClr val="tx1"/>
                </a:solidFill>
              </a:rPr>
              <a:t>Small variation in geometry (s and q) improves match to high-k fluctuation spectra</a:t>
            </a:r>
          </a:p>
          <a:p>
            <a:pPr marL="1203325" lvl="2" indent="-288925"/>
            <a:endParaRPr lang="en-US" sz="1200" dirty="0">
              <a:solidFill>
                <a:srgbClr val="0070C0"/>
              </a:solidFill>
            </a:endParaRPr>
          </a:p>
          <a:p>
            <a:pPr marL="288925" indent="-288925"/>
            <a:r>
              <a:rPr lang="en-US" sz="2000" dirty="0">
                <a:solidFill>
                  <a:srgbClr val="0070C0"/>
                </a:solidFill>
              </a:rPr>
              <a:t>Single-scale conditions identified in an NSTX H-mode at intermediate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  <a:p>
            <a:pPr marL="746125" lvl="1" indent="-288925"/>
            <a:r>
              <a:rPr lang="en-US" sz="1600" dirty="0">
                <a:solidFill>
                  <a:schemeClr val="tx1"/>
                </a:solidFill>
              </a:rPr>
              <a:t>Similar to multiscale effect found in C-Mod for conditions with strong ETG drive + near-marginal ion-scale stability (Howard, NF 2016)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1ACFB3-EE27-1A41-8417-674F829F20B5}"/>
              </a:ext>
            </a:extLst>
          </p:cNvPr>
          <p:cNvGrpSpPr/>
          <p:nvPr/>
        </p:nvGrpSpPr>
        <p:grpSpPr>
          <a:xfrm>
            <a:off x="6309527" y="3066646"/>
            <a:ext cx="2626040" cy="2395210"/>
            <a:chOff x="6084005" y="1253453"/>
            <a:chExt cx="2626040" cy="239521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00DE7216-936B-DB44-ADB9-FEC9FB553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205" y="1500225"/>
              <a:ext cx="2164043" cy="214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1750A9-B7BE-1642-9FB4-89631E952400}"/>
                </a:ext>
              </a:extLst>
            </p:cNvPr>
            <p:cNvSpPr txBox="1"/>
            <p:nvPr/>
          </p:nvSpPr>
          <p:spPr>
            <a:xfrm>
              <a:off x="6084005" y="1253453"/>
              <a:ext cx="26260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336699"/>
                  </a:solidFill>
                </a:rPr>
                <a:t>Strong ETG, near-marginal ion-scale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2AC74-C4D7-3746-A3AF-AE85F88FAEFE}"/>
                </a:ext>
              </a:extLst>
            </p:cNvPr>
            <p:cNvSpPr txBox="1"/>
            <p:nvPr/>
          </p:nvSpPr>
          <p:spPr>
            <a:xfrm>
              <a:off x="6846005" y="2962863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FF"/>
                  </a:solidFill>
                </a:rPr>
                <a:t>ETG sims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C7ED52-93A0-2E4B-913F-B38A32161CD6}"/>
                </a:ext>
              </a:extLst>
            </p:cNvPr>
            <p:cNvSpPr txBox="1"/>
            <p:nvPr/>
          </p:nvSpPr>
          <p:spPr>
            <a:xfrm>
              <a:off x="7706647" y="3089947"/>
              <a:ext cx="995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C00000"/>
                  </a:solidFill>
                </a:rPr>
                <a:t>ion-scale sims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722C82-AA5C-C54F-9CA4-3FF30FFB7EF3}"/>
                </a:ext>
              </a:extLst>
            </p:cNvPr>
            <p:cNvSpPr txBox="1"/>
            <p:nvPr/>
          </p:nvSpPr>
          <p:spPr>
            <a:xfrm>
              <a:off x="7016061" y="2404147"/>
              <a:ext cx="4395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exp.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A153B7-72A0-DA4C-80D6-BF562219B0E3}"/>
              </a:ext>
            </a:extLst>
          </p:cNvPr>
          <p:cNvGrpSpPr/>
          <p:nvPr/>
        </p:nvGrpSpPr>
        <p:grpSpPr>
          <a:xfrm>
            <a:off x="6277484" y="1069394"/>
            <a:ext cx="2743200" cy="1710154"/>
            <a:chOff x="6007805" y="3614909"/>
            <a:chExt cx="2743200" cy="17101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9638872-DB95-5B41-8651-D7C399F43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805" y="3905838"/>
              <a:ext cx="124777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E0ED376-BE0A-2A44-B552-46388BD0F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355" y="3891550"/>
              <a:ext cx="1390650" cy="143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E10581-5E26-4A43-9F56-27587F1D460B}"/>
                </a:ext>
              </a:extLst>
            </p:cNvPr>
            <p:cNvSpPr txBox="1"/>
            <p:nvPr/>
          </p:nvSpPr>
          <p:spPr>
            <a:xfrm>
              <a:off x="6617405" y="4182063"/>
              <a:ext cx="6896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FF"/>
                  </a:solidFill>
                </a:rPr>
                <a:t>high-k exp.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01281C-B706-2243-8D78-FEAABD17798F}"/>
                </a:ext>
              </a:extLst>
            </p:cNvPr>
            <p:cNvSpPr txBox="1"/>
            <p:nvPr/>
          </p:nvSpPr>
          <p:spPr>
            <a:xfrm>
              <a:off x="6011378" y="4453109"/>
              <a:ext cx="772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ETG sim.</a:t>
              </a:r>
            </a:p>
            <a:p>
              <a:r>
                <a:rPr lang="en-US" sz="800" dirty="0"/>
                <a:t>+ synth. </a:t>
              </a:r>
              <a:r>
                <a:rPr lang="en-US" sz="800" dirty="0" err="1"/>
                <a:t>diag</a:t>
              </a:r>
              <a:endParaRPr lang="en-US" sz="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72D0FB-7B22-B348-9C21-46634400D8B3}"/>
                </a:ext>
              </a:extLst>
            </p:cNvPr>
            <p:cNvSpPr txBox="1"/>
            <p:nvPr/>
          </p:nvSpPr>
          <p:spPr>
            <a:xfrm>
              <a:off x="7608005" y="3614909"/>
              <a:ext cx="1064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CCCC00"/>
                  </a:solidFill>
                </a:rPr>
                <a:t>s &amp; q varied</a:t>
              </a:r>
            </a:p>
            <a:p>
              <a:pPr algn="ctr"/>
              <a:r>
                <a:rPr lang="en-US" sz="800" b="1" dirty="0">
                  <a:solidFill>
                    <a:srgbClr val="CCCC00"/>
                  </a:solidFill>
                </a:rPr>
                <a:t>within uncertainty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0FAF68-6A52-3544-BCFD-34277F753555}"/>
              </a:ext>
            </a:extLst>
          </p:cNvPr>
          <p:cNvSpPr txBox="1"/>
          <p:nvPr/>
        </p:nvSpPr>
        <p:spPr>
          <a:xfrm>
            <a:off x="4817174" y="5436161"/>
            <a:ext cx="4326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Ruiz-Ruiz, MIT Ph.D. (2019); PPCF (2019, accepted), APS invited (2019)</a:t>
            </a:r>
          </a:p>
        </p:txBody>
      </p:sp>
    </p:spTree>
    <p:extLst>
      <p:ext uri="{BB962C8B-B14F-4D97-AF65-F5344CB8AC3E}">
        <p14:creationId xmlns:p14="http://schemas.microsoft.com/office/powerpoint/2010/main" val="387714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2995-BAD4-8945-882A-36EE7F2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RA20-2:</a:t>
            </a:r>
            <a:r>
              <a:rPr lang="en-US" sz="2800" dirty="0"/>
              <a:t> Global E-M simulations in high-𝛽</a:t>
            </a:r>
            <a:br>
              <a:rPr lang="en-US" sz="2800" b="1" dirty="0"/>
            </a:br>
            <a:r>
              <a:rPr lang="en-US" sz="2800" b="1" dirty="0"/>
              <a:t>R21-1:</a:t>
            </a:r>
            <a:r>
              <a:rPr lang="en-US" sz="2800" dirty="0"/>
              <a:t> Assess confinement at higher field, lower-𝜈*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4C613-52AA-7541-B4DC-1E8210F5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951"/>
            <a:ext cx="5765984" cy="4065549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Benchmark global electromagnetic simulation capability of GTS using high-𝛽 NSTX discharges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Assess single-n, linear calculations for large range of modes, from low-n (shear Alfven, tearing modes) to drift-wave instabilities (KBM, MTM)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Extension to non-linear calculations and/or multiple-n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F</a:t>
            </a:r>
            <a:r>
              <a:rPr lang="en-US" sz="2000" dirty="0">
                <a:solidFill>
                  <a:srgbClr val="0070C0"/>
                </a:solidFill>
              </a:rPr>
              <a:t>Y21/22-1 milestone would characterize core confinement at lower 𝜈*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NSTX-U: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~ 0.85 T, I</a:t>
            </a:r>
            <a:r>
              <a:rPr lang="en-US" sz="1600" baseline="-25000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 ~ 1.4 MA at end of first year of ops: </a:t>
            </a:r>
            <a:r>
              <a:rPr lang="en-US" sz="1600" dirty="0">
                <a:solidFill>
                  <a:schemeClr val="tx1"/>
                </a:solidFill>
                <a:latin typeface="Symbol" pitchFamily="2" charset="2"/>
              </a:rPr>
              <a:t>n</a:t>
            </a:r>
            <a:r>
              <a:rPr lang="en-US" sz="1600" baseline="30000" dirty="0">
                <a:solidFill>
                  <a:schemeClr val="tx1"/>
                </a:solidFill>
              </a:rPr>
              <a:t>*</a:t>
            </a:r>
            <a:r>
              <a:rPr lang="en-US" sz="1600" dirty="0">
                <a:solidFill>
                  <a:schemeClr val="tx1"/>
                </a:solidFill>
              </a:rPr>
              <a:t> ~ factor 1.5-3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lower than NSTX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6CA61-8B22-5746-B6AD-1AD835FD3B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B575B-863D-FA48-B3FE-E49B6F80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08" y="1077951"/>
            <a:ext cx="2456262" cy="3925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9CCA3-EECB-ED4C-81A0-E595F495949F}"/>
              </a:ext>
            </a:extLst>
          </p:cNvPr>
          <p:cNvSpPr txBox="1"/>
          <p:nvPr/>
        </p:nvSpPr>
        <p:spPr>
          <a:xfrm>
            <a:off x="6954537" y="5126415"/>
            <a:ext cx="15135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Y. Ren et al., </a:t>
            </a:r>
            <a:r>
              <a:rPr lang="en-US" sz="1000" dirty="0" err="1"/>
              <a:t>PoP</a:t>
            </a:r>
            <a:r>
              <a:rPr lang="en-US" sz="10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79556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Understand mechanisms governing the pedestal structure at low-A</a:t>
            </a:r>
          </a:p>
          <a:p>
            <a:pPr lvl="2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Advance core transport models applicable to high-𝛽 and low-𝜐*</a:t>
            </a:r>
          </a:p>
          <a:p>
            <a:pPr lvl="2"/>
            <a:endParaRPr lang="en-US" sz="1600" dirty="0"/>
          </a:p>
          <a:p>
            <a:r>
              <a:rPr lang="en-US" sz="2000" b="1" dirty="0"/>
              <a:t>Develop predictive models to understand and optimize fast-ion transport, instabilities and current drive</a:t>
            </a:r>
          </a:p>
          <a:p>
            <a:pPr lvl="2"/>
            <a:endParaRPr lang="en-US" sz="1200" dirty="0"/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Enable low-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scenarios at high 𝛽</a:t>
            </a:r>
            <a:r>
              <a:rPr lang="en-US" sz="2000" baseline="-250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and develop tools for disruption avoidance and mitigation</a:t>
            </a:r>
          </a:p>
          <a:p>
            <a:pPr lvl="2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DE6A-76D4-9641-A813-AC86BC60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NSTX-U can access unique fast-ion regimes and instabilities that directly inform burning plasma scenarios and optimization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B785-9110-0D4D-8B2C-6B00A2A3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9559"/>
            <a:ext cx="5193660" cy="2649371"/>
          </a:xfrm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0070C0"/>
                </a:solidFill>
              </a:rPr>
              <a:t>Explore impact and control of fast-ion heating, current drive and instabilities in burning-plasma regimes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NSTX-U has very flexible NBI system for modifying the fast-ion phase space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Milestones aim to develop a validated EP transport models for predictive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149F-EABE-5A4A-89D9-51468E52216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3317-E599-E843-9AF4-7EA491ACD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6" t="21942" r="31511" b="24724"/>
          <a:stretch/>
        </p:blipFill>
        <p:spPr>
          <a:xfrm>
            <a:off x="5986360" y="1106904"/>
            <a:ext cx="2566243" cy="23263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63126D-C794-714B-8DD4-26CFE387E135}"/>
              </a:ext>
            </a:extLst>
          </p:cNvPr>
          <p:cNvSpPr txBox="1">
            <a:spLocks/>
          </p:cNvSpPr>
          <p:nvPr/>
        </p:nvSpPr>
        <p:spPr>
          <a:xfrm>
            <a:off x="457201" y="3486572"/>
            <a:ext cx="8166410" cy="186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sz="1800" dirty="0">
                <a:solidFill>
                  <a:schemeClr val="tx1"/>
                </a:solidFill>
              </a:rPr>
              <a:t>R19-4: Assess energetic particle transport by sub-TAE instabilities and develop reduced EP transport modeling tools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R20-4: Assess the effects of NBI parameters on the fast ion distribution function and NBI driven current profile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R21-3: Optimization of NBI mix for AE mitigated scenarios</a:t>
            </a:r>
          </a:p>
          <a:p>
            <a:pPr lvl="2"/>
            <a:r>
              <a:rPr lang="en-US" sz="1600" dirty="0"/>
              <a:t>Elements of milestone may be deferred to FY22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73152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781C-ACA8-F94D-9429-FD25DDA3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R19-4:</a:t>
            </a:r>
            <a:r>
              <a:rPr lang="en-US" sz="2400" dirty="0"/>
              <a:t> Assess energetic particle transport by sub-TAE instabilities and develop reduced EP transport modeling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8C0B-6AB2-D84A-9D9B-A302320F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57" y="985631"/>
            <a:ext cx="6193733" cy="4065549"/>
          </a:xfrm>
        </p:spPr>
        <p:txBody>
          <a:bodyPr/>
          <a:lstStyle/>
          <a:p>
            <a:pPr marL="288925" indent="-280988">
              <a:spcBef>
                <a:spcPts val="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‘Kick model’ in TRANSP extended from high-f (AE) version to include EP transport by low-f modes</a:t>
            </a:r>
          </a:p>
          <a:p>
            <a:pPr marL="746125" lvl="1" indent="-280988">
              <a:spcBef>
                <a:spcPts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NTMs, kinks, fishbones, and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sawteeth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coexist with AEs</a:t>
            </a:r>
            <a:endParaRPr lang="en-US" alt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6125" lvl="1" indent="-280988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Low-f modes: fewer, larger-amplitude resonances with EPs than AEs may lead to non-diffusive transport</a:t>
            </a:r>
          </a:p>
          <a:p>
            <a:pPr marL="1203325" lvl="2" indent="-280988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6125" lvl="1" indent="-280988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kick model validated with NSTX-U data</a:t>
            </a:r>
          </a:p>
          <a:p>
            <a:pPr marL="1203325" lvl="2" indent="-280988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upon ad-hoc models already implemented in TRANSP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6125" lvl="1" indent="-280988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6238" lvl="1" indent="-376238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</a:rPr>
              <a:t>Kick model with NTMs applied to DIII-D and NSTX</a:t>
            </a:r>
          </a:p>
          <a:p>
            <a:pPr marL="521551" lvl="2">
              <a:spcBef>
                <a:spcPts val="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</a:rPr>
              <a:t>Use </a:t>
            </a:r>
            <a:r>
              <a:rPr lang="en-US" sz="1800" dirty="0" err="1">
                <a:solidFill>
                  <a:schemeClr val="tx1"/>
                </a:solidFill>
              </a:rPr>
              <a:t>Mirnovs</a:t>
            </a:r>
            <a:r>
              <a:rPr lang="en-US" sz="1800" dirty="0">
                <a:solidFill>
                  <a:schemeClr val="tx1"/>
                </a:solidFill>
              </a:rPr>
              <a:t> and USXR to infer NTM parameters to study impact of NTM on EP transport</a:t>
            </a:r>
            <a:endParaRPr lang="en-US" sz="1600" dirty="0">
              <a:solidFill>
                <a:schemeClr val="tx1"/>
              </a:solidFill>
            </a:endParaRPr>
          </a:p>
          <a:p>
            <a:pPr marL="521551" lvl="2">
              <a:spcBef>
                <a:spcPts val="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</a:rPr>
              <a:t>Presently investigating impact of EPs on NTM trigger and saturation toward comprehensive NTM module in TRANSP</a:t>
            </a:r>
          </a:p>
          <a:p>
            <a:pPr marL="288925" indent="-280988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1551" lvl="2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249C0-A073-9244-B4DE-9C97A2986F2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12BF5-C358-8B44-9B8E-B9ACD9717A82}"/>
              </a:ext>
            </a:extLst>
          </p:cNvPr>
          <p:cNvSpPr txBox="1"/>
          <p:nvPr/>
        </p:nvSpPr>
        <p:spPr>
          <a:xfrm>
            <a:off x="7163065" y="4566411"/>
            <a:ext cx="1817505" cy="247514"/>
          </a:xfrm>
          <a:prstGeom prst="rect">
            <a:avLst/>
          </a:prstGeom>
          <a:noFill/>
        </p:spPr>
        <p:txBody>
          <a:bodyPr wrap="none" lIns="92720" tIns="46360" rIns="92720" bIns="46360" rtlCol="0">
            <a:spAutoFit/>
          </a:bodyPr>
          <a:lstStyle/>
          <a:p>
            <a:r>
              <a:rPr lang="en-US" sz="1000" dirty="0" err="1"/>
              <a:t>Podestà</a:t>
            </a:r>
            <a:r>
              <a:rPr lang="en-US" sz="1000" dirty="0"/>
              <a:t>, NF 2019 (in press)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6E5A7B-3AAE-1241-BB12-A23E4BF32462}"/>
              </a:ext>
            </a:extLst>
          </p:cNvPr>
          <p:cNvGrpSpPr/>
          <p:nvPr/>
        </p:nvGrpSpPr>
        <p:grpSpPr>
          <a:xfrm>
            <a:off x="6587495" y="1431494"/>
            <a:ext cx="2398140" cy="3168047"/>
            <a:chOff x="6587495" y="952501"/>
            <a:chExt cx="2398140" cy="3168047"/>
          </a:xfrm>
        </p:grpSpPr>
        <p:pic>
          <p:nvPicPr>
            <p:cNvPr id="5" name="Picture 4" descr="FBs_120113.png">
              <a:extLst>
                <a:ext uri="{FF2B5EF4-FFF2-40B4-BE49-F238E27FC236}">
                  <a16:creationId xmlns:a16="http://schemas.microsoft.com/office/drawing/2014/main" id="{F10F2E50-F91B-DE4D-A6C5-775EF67C0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84"/>
            <a:stretch/>
          </p:blipFill>
          <p:spPr>
            <a:xfrm>
              <a:off x="6702968" y="2378847"/>
              <a:ext cx="2282667" cy="1741701"/>
            </a:xfrm>
            <a:prstGeom prst="rect">
              <a:avLst/>
            </a:prstGeom>
          </p:spPr>
        </p:pic>
        <p:pic>
          <p:nvPicPr>
            <p:cNvPr id="9" name="Picture 8" descr="FBs_120113.png">
              <a:extLst>
                <a:ext uri="{FF2B5EF4-FFF2-40B4-BE49-F238E27FC236}">
                  <a16:creationId xmlns:a16="http://schemas.microsoft.com/office/drawing/2014/main" id="{B5290EAC-90D9-BF4F-890E-FE1881B3B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9" b="16209"/>
            <a:stretch/>
          </p:blipFill>
          <p:spPr>
            <a:xfrm>
              <a:off x="6587495" y="952501"/>
              <a:ext cx="2338745" cy="145939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3B23E92-AC7D-884B-AF67-C1C9669EC56A}"/>
              </a:ext>
            </a:extLst>
          </p:cNvPr>
          <p:cNvSpPr txBox="1"/>
          <p:nvPr/>
        </p:nvSpPr>
        <p:spPr>
          <a:xfrm>
            <a:off x="4964010" y="4838668"/>
            <a:ext cx="1738958" cy="247514"/>
          </a:xfrm>
          <a:prstGeom prst="rect">
            <a:avLst/>
          </a:prstGeom>
          <a:noFill/>
        </p:spPr>
        <p:txBody>
          <a:bodyPr wrap="none" lIns="92720" tIns="46360" rIns="92720" bIns="46360" rtlCol="0">
            <a:spAutoFit/>
          </a:bodyPr>
          <a:lstStyle/>
          <a:p>
            <a:r>
              <a:rPr lang="en-US" sz="1000" dirty="0"/>
              <a:t>J.-H. Yang, APS-DPP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7D0C3-710F-0E40-8B5A-12D53F8EBEA4}"/>
              </a:ext>
            </a:extLst>
          </p:cNvPr>
          <p:cNvSpPr txBox="1"/>
          <p:nvPr/>
        </p:nvSpPr>
        <p:spPr>
          <a:xfrm>
            <a:off x="1599218" y="2433844"/>
            <a:ext cx="1528965" cy="247514"/>
          </a:xfrm>
          <a:prstGeom prst="rect">
            <a:avLst/>
          </a:prstGeom>
          <a:noFill/>
        </p:spPr>
        <p:txBody>
          <a:bodyPr wrap="none" lIns="92720" tIns="46360" rIns="92720" bIns="46360" rtlCol="0">
            <a:spAutoFit/>
          </a:bodyPr>
          <a:lstStyle/>
          <a:p>
            <a:r>
              <a:rPr lang="en-US" sz="1000" dirty="0"/>
              <a:t>D. Kim et al., NF (2019)</a:t>
            </a:r>
          </a:p>
        </p:txBody>
      </p:sp>
    </p:spTree>
    <p:extLst>
      <p:ext uri="{BB962C8B-B14F-4D97-AF65-F5344CB8AC3E}">
        <p14:creationId xmlns:p14="http://schemas.microsoft.com/office/powerpoint/2010/main" val="318919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D7B5-A017-3346-9937-1475DCAE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R20-4</a:t>
            </a:r>
            <a:r>
              <a:rPr lang="en-US" sz="2400" dirty="0"/>
              <a:t>: Fast ion distribution and NB current profile vs NBI </a:t>
            </a:r>
            <a:r>
              <a:rPr lang="en-US" sz="2400" dirty="0" err="1"/>
              <a:t>param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/>
              <a:t>R21-3: </a:t>
            </a:r>
            <a:r>
              <a:rPr lang="en-US" sz="2400" dirty="0"/>
              <a:t>Optimization of NBI mix for AE mitigated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F224-26D6-B44B-91D7-086A8A9C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844"/>
            <a:ext cx="5274364" cy="3585467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Flexible NBI system on NSTX-U offers opportunity to optimize fast-ion distribution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Computational (HYM) and analytic models reproduce AE stabilization with tangential beam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Models identify regions of stability with regards to NBI parameters</a:t>
            </a: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Validate models and optimize NBI parameters for stability and current drive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Utilize dataset and joint experiments with NSTX(-U), MAST(-U) and DIII-D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8A25E-1491-A44F-A0F5-DACD5CB7DC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749301-AA94-1442-B962-56FEDD4F769D}"/>
              </a:ext>
            </a:extLst>
          </p:cNvPr>
          <p:cNvSpPr txBox="1">
            <a:spLocks/>
          </p:cNvSpPr>
          <p:nvPr/>
        </p:nvSpPr>
        <p:spPr>
          <a:xfrm>
            <a:off x="457200" y="4748103"/>
            <a:ext cx="8686800" cy="11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FY21/22 milestone would test optimization from simulations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Complete experiments on MAST-U, DIII-D and NSTX-U (if operating)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9C0B3-12BA-1848-8AE5-316E1CC5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44" y="1066356"/>
            <a:ext cx="2785366" cy="2132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872EE-9184-8A4B-A9D1-6E96669780B8}"/>
              </a:ext>
            </a:extLst>
          </p:cNvPr>
          <p:cNvSpPr txBox="1"/>
          <p:nvPr/>
        </p:nvSpPr>
        <p:spPr>
          <a:xfrm>
            <a:off x="5999472" y="3199069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J. </a:t>
            </a:r>
            <a:r>
              <a:rPr lang="en-US" sz="1000" dirty="0" err="1"/>
              <a:t>Lestz</a:t>
            </a:r>
            <a:r>
              <a:rPr lang="en-US" sz="1000" dirty="0"/>
              <a:t> APS invited 2019</a:t>
            </a:r>
          </a:p>
          <a:p>
            <a:r>
              <a:rPr lang="en-US" sz="1000" dirty="0"/>
              <a:t>E.V. </a:t>
            </a:r>
            <a:r>
              <a:rPr lang="en-US" sz="1000" dirty="0" err="1"/>
              <a:t>Belova</a:t>
            </a:r>
            <a:r>
              <a:rPr lang="en-US" sz="1000" dirty="0"/>
              <a:t> et al., </a:t>
            </a:r>
            <a:r>
              <a:rPr lang="en-US" sz="1000" dirty="0" err="1"/>
              <a:t>PoP</a:t>
            </a:r>
            <a:r>
              <a:rPr lang="en-US" sz="1000" dirty="0"/>
              <a:t> submitted</a:t>
            </a:r>
          </a:p>
        </p:txBody>
      </p:sp>
    </p:spTree>
    <p:extLst>
      <p:ext uri="{BB962C8B-B14F-4D97-AF65-F5344CB8AC3E}">
        <p14:creationId xmlns:p14="http://schemas.microsoft.com/office/powerpoint/2010/main" val="3683869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Understand mechanisms governing the pedestal structure at low-A</a:t>
            </a:r>
          </a:p>
          <a:p>
            <a:pPr lvl="2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Advance core transport models applicable to high-𝛽 and low-𝜐*</a:t>
            </a:r>
          </a:p>
          <a:p>
            <a:pPr lvl="2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 predictive models to understand and optimize fast-ion transport, instabilities and current drive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Enable low-</a:t>
            </a:r>
            <a:r>
              <a:rPr lang="en-US" sz="2000" b="1" dirty="0" err="1"/>
              <a:t>disruptivity</a:t>
            </a:r>
            <a:r>
              <a:rPr lang="en-US" sz="2000" b="1" dirty="0"/>
              <a:t> scenarios at high 𝛽</a:t>
            </a:r>
            <a:r>
              <a:rPr lang="en-US" sz="2000" b="1" baseline="-25000" dirty="0"/>
              <a:t>N</a:t>
            </a:r>
            <a:r>
              <a:rPr lang="en-US" sz="2000" b="1" dirty="0"/>
              <a:t> and develop tools for disruption avoidance and mitigation</a:t>
            </a:r>
          </a:p>
          <a:p>
            <a:pPr lvl="2"/>
            <a:endParaRPr lang="en-US" sz="1200" dirty="0"/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3D9A-D2BB-AF4C-94D0-187757D0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High-performance scenarios on NSTX-U enabled by low-</a:t>
            </a:r>
            <a:r>
              <a:rPr lang="en-US" sz="2800" dirty="0" err="1"/>
              <a:t>disruptivity</a:t>
            </a:r>
            <a:r>
              <a:rPr lang="en-US" sz="2800" dirty="0"/>
              <a:t> at high 𝛽</a:t>
            </a:r>
            <a:r>
              <a:rPr lang="en-US" sz="2800" baseline="-25000" dirty="0"/>
              <a:t>N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286E-5289-7346-AD5C-52B940CD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7445"/>
            <a:ext cx="5973097" cy="41910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Performance and scientific productivity strongly linked to ability to operate near stability boundaries with minimal disruptions</a:t>
            </a:r>
          </a:p>
          <a:p>
            <a:pPr lvl="2"/>
            <a:endParaRPr lang="en-US" sz="12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Research Milestones and Activities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R19-3: Validate tearing mode physics for tearing avoidance in high-performance scenarios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RA19-1: Expand disruption prediction and avoidance capability for tokamaks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R20-3: Integrated disruption modeling for NSTX-U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RA20-1: Application of expanded disruption prediction and avoidance capability for NSTX-U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R21-4: Multi-mode correction of error fields in NSTX-U and tokamaks</a:t>
            </a:r>
          </a:p>
          <a:p>
            <a:pPr lvl="2"/>
            <a:r>
              <a:rPr lang="en-US" sz="1600" dirty="0"/>
              <a:t>Elements of milestone may be deferred to FY22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BDD83-4A46-5F4F-825E-4AD6928E93F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747760" y="5524500"/>
            <a:ext cx="396240" cy="190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24D59-6931-2F46-B06E-8D2FC8F9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90" y="1028335"/>
            <a:ext cx="2222801" cy="16968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4A35F6-4ACE-F046-83EC-86FC958A56C0}"/>
              </a:ext>
            </a:extLst>
          </p:cNvPr>
          <p:cNvGrpSpPr/>
          <p:nvPr/>
        </p:nvGrpSpPr>
        <p:grpSpPr>
          <a:xfrm>
            <a:off x="6211612" y="3111910"/>
            <a:ext cx="2631808" cy="2234385"/>
            <a:chOff x="173802" y="844645"/>
            <a:chExt cx="4263508" cy="36196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0AD76-C376-3841-8B5F-4FAFEAE81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B246B7-ACAF-C847-8AA6-77F3B120ED08}"/>
                </a:ext>
              </a:extLst>
            </p:cNvPr>
            <p:cNvSpPr/>
            <p:nvPr/>
          </p:nvSpPr>
          <p:spPr bwMode="auto">
            <a:xfrm>
              <a:off x="1652358" y="2316994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804D68-B3EE-224B-9EF4-B13F5335ADE8}"/>
                </a:ext>
              </a:extLst>
            </p:cNvPr>
            <p:cNvGrpSpPr/>
            <p:nvPr/>
          </p:nvGrpSpPr>
          <p:grpSpPr>
            <a:xfrm>
              <a:off x="1879915" y="3547645"/>
              <a:ext cx="142020" cy="142020"/>
              <a:chOff x="1916065" y="5326825"/>
              <a:chExt cx="138891" cy="13889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E29686-1589-B04B-B417-CD5EEA56FAF9}"/>
                  </a:ext>
                </a:extLst>
              </p:cNvPr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BBFA81B-1C1D-7248-B8B0-881425EC14D4}"/>
                  </a:ext>
                </a:extLst>
              </p:cNvPr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4256901-3B6E-3948-B612-37C8EEA8B6E2}"/>
                </a:ext>
              </a:extLst>
            </p:cNvPr>
            <p:cNvCxnSpPr/>
            <p:nvPr/>
          </p:nvCxnSpPr>
          <p:spPr bwMode="auto">
            <a:xfrm>
              <a:off x="1769140" y="2597338"/>
              <a:ext cx="160533" cy="8411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BA4AF3-6E5C-BF4F-BE08-EB1A41A2CC38}"/>
                </a:ext>
              </a:extLst>
            </p:cNvPr>
            <p:cNvSpPr/>
            <p:nvPr/>
          </p:nvSpPr>
          <p:spPr>
            <a:xfrm>
              <a:off x="2275243" y="1004185"/>
              <a:ext cx="1177076" cy="466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u="sng" dirty="0">
                  <a:solidFill>
                    <a:schemeClr val="tx1"/>
                  </a:solidFill>
                  <a:latin typeface="+mn-lt"/>
                </a:rPr>
                <a:t>NSTX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98EE91-0F76-8E43-9AC8-5AD84A0C6CC9}"/>
              </a:ext>
            </a:extLst>
          </p:cNvPr>
          <p:cNvSpPr txBox="1"/>
          <p:nvPr/>
        </p:nvSpPr>
        <p:spPr>
          <a:xfrm>
            <a:off x="6439903" y="2880724"/>
            <a:ext cx="2098651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" i="0" u="sng" kern="0" dirty="0">
                <a:solidFill>
                  <a:schemeClr val="tx1"/>
                </a:solidFill>
              </a:rPr>
              <a:t>Plasma </a:t>
            </a:r>
            <a:r>
              <a:rPr lang="en-US" sz="1000" i="0" u="sng" kern="0" dirty="0" err="1">
                <a:solidFill>
                  <a:schemeClr val="tx1"/>
                </a:solidFill>
              </a:rPr>
              <a:t>disruptivity</a:t>
            </a:r>
            <a:r>
              <a:rPr lang="en-US" sz="1000" i="0" u="sng" kern="0" dirty="0">
                <a:solidFill>
                  <a:schemeClr val="tx1"/>
                </a:solidFill>
              </a:rPr>
              <a:t> in (</a:t>
            </a:r>
            <a:r>
              <a:rPr lang="en-US" sz="1000" i="0" u="sng" kern="0" dirty="0" err="1">
                <a:solidFill>
                  <a:schemeClr val="tx1"/>
                </a:solidFill>
              </a:rPr>
              <a:t>l</a:t>
            </a:r>
            <a:r>
              <a:rPr lang="en-US" sz="1000" i="0" u="sng" kern="0" baseline="-25000" dirty="0" err="1">
                <a:solidFill>
                  <a:schemeClr val="tx1"/>
                </a:solidFill>
              </a:rPr>
              <a:t>i</a:t>
            </a:r>
            <a:r>
              <a:rPr lang="en-US" sz="1000" i="0" u="sng" kern="0" dirty="0" err="1">
                <a:solidFill>
                  <a:schemeClr val="tx1"/>
                </a:solidFill>
              </a:rPr>
              <a:t>,</a:t>
            </a:r>
            <a:r>
              <a:rPr lang="en-US" sz="1000" i="0" u="sng" kern="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000" i="0" u="sng" kern="0" baseline="-25000" dirty="0" err="1">
                <a:solidFill>
                  <a:schemeClr val="tx1"/>
                </a:solidFill>
              </a:rPr>
              <a:t>N</a:t>
            </a:r>
            <a:r>
              <a:rPr lang="en-US" sz="1000" i="0" u="sng" kern="0" dirty="0">
                <a:solidFill>
                  <a:schemeClr val="tx1"/>
                </a:solidFill>
              </a:rPr>
              <a:t>) space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A277D2-29DE-144B-B2CE-4C3FF88E70A8}"/>
              </a:ext>
            </a:extLst>
          </p:cNvPr>
          <p:cNvSpPr/>
          <p:nvPr/>
        </p:nvSpPr>
        <p:spPr>
          <a:xfrm>
            <a:off x="6449102" y="5397011"/>
            <a:ext cx="263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 pitchFamily="34" charset="0"/>
              </a:rPr>
              <a:t>S.A. Sabbagh, APS DPP Invited (2018)</a:t>
            </a:r>
          </a:p>
        </p:txBody>
      </p:sp>
    </p:spTree>
    <p:extLst>
      <p:ext uri="{BB962C8B-B14F-4D97-AF65-F5344CB8AC3E}">
        <p14:creationId xmlns:p14="http://schemas.microsoft.com/office/powerpoint/2010/main" val="41539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8B76-FC46-0448-96A6-3189EC28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NSTX-U PAC-40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C16C-0AFD-5F4E-B32B-3D46D333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95" y="977362"/>
            <a:ext cx="8587339" cy="4547137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</a:rPr>
              <a:t>The NSTX-U Research Program requests advice from PAC-40 in three areas: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Please comment on the </a:t>
            </a:r>
            <a:r>
              <a:rPr lang="en-US" sz="1800" dirty="0">
                <a:solidFill>
                  <a:schemeClr val="tx1"/>
                </a:solidFill>
              </a:rPr>
              <a:t>quality and importance of recent research results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including collaborative activities, and </a:t>
            </a:r>
            <a:r>
              <a:rPr lang="en-US" sz="1800" dirty="0">
                <a:solidFill>
                  <a:schemeClr val="tx1"/>
                </a:solidFill>
              </a:rPr>
              <a:t>how they advanced the NSTX-U Mission and Milestones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How well the FY20 and 21 Research Milestones </a:t>
            </a:r>
            <a:r>
              <a:rPr lang="en-US" sz="1800" b="1" u="sng" dirty="0">
                <a:solidFill>
                  <a:srgbClr val="FF0000"/>
                </a:solidFill>
              </a:rPr>
              <a:t>address issues critical to the ST and fusion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as well as the </a:t>
            </a:r>
            <a:r>
              <a:rPr lang="en-US" sz="1800" b="1" u="sng" dirty="0">
                <a:solidFill>
                  <a:srgbClr val="FF0000"/>
                </a:solidFill>
              </a:rPr>
              <a:t>preparation for operations </a:t>
            </a:r>
            <a:r>
              <a:rPr lang="en-US" sz="1800" dirty="0">
                <a:solidFill>
                  <a:schemeClr val="tx1"/>
                </a:solidFill>
              </a:rPr>
              <a:t>of NSTX-U, </a:t>
            </a:r>
            <a:r>
              <a:rPr lang="en-US" sz="1800" dirty="0"/>
              <a:t>and the </a:t>
            </a:r>
            <a:r>
              <a:rPr lang="en-US" sz="1800" b="1" u="sng" dirty="0">
                <a:solidFill>
                  <a:srgbClr val="FF0000"/>
                </a:solidFill>
              </a:rPr>
              <a:t>suitability of expertise and resources </a:t>
            </a:r>
            <a:r>
              <a:rPr lang="en-US" sz="1800" dirty="0"/>
              <a:t>needed to achieve these milestones successfully.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The role, uniqueness and importance of NSTX-U in developing a national fusion strategy and to contribute to the design of a next-step tokamak device. In particular, is the proposed R&amp;D program well-positioned to </a:t>
            </a:r>
            <a:r>
              <a:rPr lang="en-US" sz="1800" dirty="0">
                <a:solidFill>
                  <a:schemeClr val="tx1"/>
                </a:solidFill>
              </a:rPr>
              <a:t>close gaps needed for a compact pilot plant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as outlined in the recent NAS and FESAC TEC studies?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5737-C9E4-EF45-AB84-21A244F049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B6D9-9D15-364B-A0FF-6AEB13E3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R19-3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Validate tearing mode physics for tearing avoidance in high-performance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5B07-FDCC-2E4B-97D6-7BDCF255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6133"/>
            <a:ext cx="4303694" cy="4564883"/>
          </a:xfrm>
        </p:spPr>
        <p:txBody>
          <a:bodyPr/>
          <a:lstStyle/>
          <a:p>
            <a:pPr>
              <a:spcBef>
                <a:spcPts val="200"/>
              </a:spcBef>
              <a:buSzPct val="125000"/>
            </a:pPr>
            <a:r>
              <a:rPr lang="en-US" altLang="ja-JP" sz="2000" dirty="0">
                <a:solidFill>
                  <a:srgbClr val="0070C0"/>
                </a:solidFill>
              </a:rPr>
              <a:t>Full toroidal </a:t>
            </a:r>
            <a:r>
              <a:rPr lang="en-US" sz="2000" dirty="0">
                <a:solidFill>
                  <a:srgbClr val="0070C0"/>
                </a:solidFill>
              </a:rPr>
              <a:t>∆′ required to predict TM stability in high-</a:t>
            </a:r>
            <a:r>
              <a:rPr lang="en-US" sz="2000" dirty="0">
                <a:solidFill>
                  <a:srgbClr val="0070C0"/>
                </a:solidFill>
                <a:latin typeface="Symbol" pitchFamily="2" charset="2"/>
              </a:rPr>
              <a:t>b</a:t>
            </a:r>
            <a:r>
              <a:rPr lang="en-US" sz="2000" dirty="0">
                <a:solidFill>
                  <a:srgbClr val="0070C0"/>
                </a:solidFill>
              </a:rPr>
              <a:t>, ST geometry with ‘extreme </a:t>
            </a:r>
            <a:r>
              <a:rPr lang="en-US" sz="2000" dirty="0" err="1">
                <a:solidFill>
                  <a:srgbClr val="0070C0"/>
                </a:solidFill>
              </a:rPr>
              <a:t>toroidicity</a:t>
            </a:r>
            <a:r>
              <a:rPr lang="en-US" sz="2000" dirty="0">
                <a:solidFill>
                  <a:srgbClr val="0070C0"/>
                </a:solidFill>
              </a:rPr>
              <a:t>’</a:t>
            </a:r>
          </a:p>
          <a:p>
            <a:pPr lvl="1">
              <a:spcBef>
                <a:spcPts val="200"/>
              </a:spcBef>
              <a:buSzPct val="125000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SzPct val="125000"/>
            </a:pPr>
            <a:r>
              <a:rPr lang="en-US" sz="1800" dirty="0">
                <a:solidFill>
                  <a:srgbClr val="0070C0"/>
                </a:solidFill>
              </a:rPr>
              <a:t>RDCON and STRIDE are reduced models that can calculate toroidal ∆′</a:t>
            </a:r>
          </a:p>
          <a:p>
            <a:pPr lvl="1">
              <a:spcBef>
                <a:spcPts val="200"/>
              </a:spcBef>
              <a:buSzPct val="125000"/>
            </a:pPr>
            <a:r>
              <a:rPr lang="en-US" sz="1800" dirty="0">
                <a:solidFill>
                  <a:schemeClr val="tx1"/>
                </a:solidFill>
              </a:rPr>
              <a:t>Verified against full-MHD predictive simulations (M3D-C1) for DIII-D IBS cases</a:t>
            </a:r>
          </a:p>
          <a:p>
            <a:pPr lvl="1">
              <a:spcBef>
                <a:spcPts val="200"/>
              </a:spcBef>
              <a:buSzPct val="125000"/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spcBef>
                <a:spcPts val="200"/>
              </a:spcBef>
              <a:buSzPct val="125000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D409-BC22-5B41-BD78-4F4887E4E8F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756810" y="5524500"/>
            <a:ext cx="396240" cy="190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C436FC-84BA-C54F-941F-2E70B8856B4E}"/>
              </a:ext>
            </a:extLst>
          </p:cNvPr>
          <p:cNvGrpSpPr/>
          <p:nvPr/>
        </p:nvGrpSpPr>
        <p:grpSpPr>
          <a:xfrm>
            <a:off x="5175249" y="977046"/>
            <a:ext cx="3878954" cy="2257496"/>
            <a:chOff x="5181600" y="1143000"/>
            <a:chExt cx="3878954" cy="22574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749135-90E8-BE46-AA6D-368E83F9F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" t="53" r="-5170" b="-53"/>
            <a:stretch/>
          </p:blipFill>
          <p:spPr>
            <a:xfrm>
              <a:off x="5181600" y="1343096"/>
              <a:ext cx="3878954" cy="2057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D6420A-5336-AA4B-9D85-4F97E20EFB8B}"/>
                </a:ext>
              </a:extLst>
            </p:cNvPr>
            <p:cNvSpPr txBox="1"/>
            <p:nvPr/>
          </p:nvSpPr>
          <p:spPr>
            <a:xfrm>
              <a:off x="5305815" y="1143000"/>
              <a:ext cx="34099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70C0"/>
                  </a:solidFill>
                </a:rPr>
                <a:t>Prediction of tearing modes in DIII-D IBS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7CBC00-2A6C-074C-8F02-B4863B0A632D}"/>
                </a:ext>
              </a:extLst>
            </p:cNvPr>
            <p:cNvCxnSpPr>
              <a:cxnSpLocks/>
            </p:cNvCxnSpPr>
            <p:nvPr/>
          </p:nvCxnSpPr>
          <p:spPr>
            <a:xfrm>
              <a:off x="6892034" y="1715988"/>
              <a:ext cx="326913" cy="2367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99192-1317-8248-9E03-DB12F9328B17}"/>
                </a:ext>
              </a:extLst>
            </p:cNvPr>
            <p:cNvSpPr txBox="1"/>
            <p:nvPr/>
          </p:nvSpPr>
          <p:spPr>
            <a:xfrm>
              <a:off x="5693088" y="1494136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rgbClr val="0432FF"/>
                  </a:solidFill>
                </a:rPr>
                <a:t>Onset of tearing modes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35FF61-35BE-6245-9F20-864D6049ECD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034" y="1715988"/>
              <a:ext cx="343562" cy="7437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6D76C9-6C20-1641-A5CF-02DB8E7856AF}"/>
                </a:ext>
              </a:extLst>
            </p:cNvPr>
            <p:cNvCxnSpPr>
              <a:cxnSpLocks/>
            </p:cNvCxnSpPr>
            <p:nvPr/>
          </p:nvCxnSpPr>
          <p:spPr>
            <a:xfrm>
              <a:off x="6892034" y="1715988"/>
              <a:ext cx="963509" cy="411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78253E-2FDA-4D43-993A-F05F4345A5B0}"/>
              </a:ext>
            </a:extLst>
          </p:cNvPr>
          <p:cNvGrpSpPr/>
          <p:nvPr/>
        </p:nvGrpSpPr>
        <p:grpSpPr>
          <a:xfrm>
            <a:off x="6076096" y="3209871"/>
            <a:ext cx="2443545" cy="2431147"/>
            <a:chOff x="6442073" y="3679340"/>
            <a:chExt cx="2705154" cy="26914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B84C91-C9C4-4B4D-82D4-32F20B101195}"/>
                </a:ext>
              </a:extLst>
            </p:cNvPr>
            <p:cNvSpPr txBox="1"/>
            <p:nvPr/>
          </p:nvSpPr>
          <p:spPr>
            <a:xfrm>
              <a:off x="6442073" y="3679340"/>
              <a:ext cx="2701929" cy="579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70C0"/>
                  </a:solidFill>
                </a:rPr>
                <a:t>n=1</a:t>
              </a:r>
              <a:r>
                <a:rPr lang="zh-CN" altLang="en-US" sz="1400" dirty="0">
                  <a:solidFill>
                    <a:srgbClr val="0070C0"/>
                  </a:solidFill>
                </a:rPr>
                <a:t> </a:t>
              </a:r>
              <a:r>
                <a:rPr lang="en-US" sz="1400" i="1" dirty="0">
                  <a:solidFill>
                    <a:srgbClr val="0070C0"/>
                  </a:solidFill>
                </a:rPr>
                <a:t>∆′ </a:t>
              </a:r>
              <a:r>
                <a:rPr lang="en-US" altLang="zh-CN" sz="1400" dirty="0">
                  <a:solidFill>
                    <a:srgbClr val="0070C0"/>
                  </a:solidFill>
                </a:rPr>
                <a:t>(q=2)</a:t>
              </a:r>
              <a:r>
                <a:rPr lang="zh-CN" altLang="en-US" sz="1400" i="1" dirty="0">
                  <a:solidFill>
                    <a:srgbClr val="0070C0"/>
                  </a:solidFill>
                </a:rPr>
                <a:t> </a:t>
              </a:r>
              <a:r>
                <a:rPr lang="en-US" sz="1400" i="1" dirty="0">
                  <a:solidFill>
                    <a:srgbClr val="0070C0"/>
                  </a:solidFill>
                </a:rPr>
                <a:t>in NSTX-U 2MA, 1T, 12MW scenario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713EAB4-23FA-324D-8055-E7D765F05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3" t="9420" r="9731" b="5073"/>
            <a:stretch/>
          </p:blipFill>
          <p:spPr>
            <a:xfrm>
              <a:off x="6781801" y="4193459"/>
              <a:ext cx="2365426" cy="18350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7BE4C1-15DF-2B44-8BEB-AE9F463AEF62}"/>
                    </a:ext>
                  </a:extLst>
                </p:cNvPr>
                <p:cNvSpPr txBox="1"/>
                <p:nvPr/>
              </p:nvSpPr>
              <p:spPr>
                <a:xfrm>
                  <a:off x="7817046" y="6001724"/>
                  <a:ext cx="3427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7BE4C1-15DF-2B44-8BEB-AE9F463AE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046" y="6001724"/>
                  <a:ext cx="34278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6000" r="-8000" b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FF1A5B9-401D-BB42-83C9-08F2A7828E66}"/>
                    </a:ext>
                  </a:extLst>
                </p:cNvPr>
                <p:cNvSpPr txBox="1"/>
                <p:nvPr/>
              </p:nvSpPr>
              <p:spPr>
                <a:xfrm>
                  <a:off x="6973957" y="4216107"/>
                  <a:ext cx="66043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zh-CN" sz="1600" dirty="0"/>
                    <a:t>(q=2)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FF1A5B9-401D-BB42-83C9-08F2A7828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957" y="4216107"/>
                  <a:ext cx="660437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0417" t="-27778" r="-29167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89FFE4-0CDD-CE4F-8D49-20A47896F960}"/>
                </a:ext>
              </a:extLst>
            </p:cNvPr>
            <p:cNvSpPr txBox="1"/>
            <p:nvPr/>
          </p:nvSpPr>
          <p:spPr>
            <a:xfrm>
              <a:off x="7778305" y="4672423"/>
              <a:ext cx="827663" cy="34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accent2">
                      <a:lumMod val="50000"/>
                    </a:schemeClr>
                  </a:solidFill>
                </a:rPr>
                <a:t>stable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83A181D-31CC-A74A-B75E-6BD8582FFB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900228"/>
              <a:ext cx="728856" cy="51578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F70F780-1577-804E-8714-C946DFE5D6D2}"/>
                </a:ext>
              </a:extLst>
            </p:cNvPr>
            <p:cNvCxnSpPr>
              <a:cxnSpLocks/>
            </p:cNvCxnSpPr>
            <p:nvPr/>
          </p:nvCxnSpPr>
          <p:spPr>
            <a:xfrm>
              <a:off x="8044056" y="4900228"/>
              <a:ext cx="0" cy="35757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F13207-96E5-8C46-9176-97BB64612D96}"/>
                </a:ext>
              </a:extLst>
            </p:cNvPr>
            <p:cNvSpPr txBox="1"/>
            <p:nvPr/>
          </p:nvSpPr>
          <p:spPr>
            <a:xfrm>
              <a:off x="6771306" y="6109159"/>
              <a:ext cx="780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Unstable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AD2FB9-87DF-1E42-947B-D12ABFE70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5140" y="5724125"/>
              <a:ext cx="1077356" cy="43581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E154C8-941A-0648-AF6D-5D68484C3EE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7043720" y="5643819"/>
              <a:ext cx="118078" cy="46534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E6DEE27-1E5A-FD47-8C3F-BF5EBD70BEC9}"/>
              </a:ext>
            </a:extLst>
          </p:cNvPr>
          <p:cNvSpPr txBox="1">
            <a:spLocks/>
          </p:cNvSpPr>
          <p:nvPr/>
        </p:nvSpPr>
        <p:spPr>
          <a:xfrm>
            <a:off x="457200" y="3965135"/>
            <a:ext cx="5829420" cy="133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00"/>
              </a:spcBef>
              <a:buSzPct val="125000"/>
            </a:pPr>
            <a:r>
              <a:rPr lang="en-US" sz="1800" dirty="0">
                <a:solidFill>
                  <a:srgbClr val="0070C0"/>
                </a:solidFill>
              </a:rPr>
              <a:t>RDCON used to map out stability space for NSTX-U </a:t>
            </a:r>
          </a:p>
          <a:p>
            <a:pPr lvl="1">
              <a:spcBef>
                <a:spcPts val="200"/>
              </a:spcBef>
              <a:buSzPct val="125000"/>
            </a:pPr>
            <a:r>
              <a:rPr lang="en-US" sz="1800" dirty="0"/>
              <a:t>Being coupled to TRANSP through a reduced NTM model for scenario development</a:t>
            </a:r>
          </a:p>
          <a:p>
            <a:pPr lvl="1">
              <a:spcBef>
                <a:spcPts val="200"/>
              </a:spcBef>
              <a:buSzPct val="125000"/>
            </a:pPr>
            <a:r>
              <a:rPr lang="en-US" sz="1800" dirty="0">
                <a:solidFill>
                  <a:schemeClr val="tx1"/>
                </a:solidFill>
              </a:rPr>
              <a:t>Also used for MTF stability </a:t>
            </a:r>
            <a:r>
              <a:rPr lang="en-US" sz="1800" dirty="0" err="1">
                <a:solidFill>
                  <a:schemeClr val="tx1"/>
                </a:solidFill>
              </a:rPr>
              <a:t>calcs</a:t>
            </a:r>
            <a:r>
              <a:rPr lang="en-US" sz="1800" dirty="0">
                <a:solidFill>
                  <a:schemeClr val="tx1"/>
                </a:solidFill>
              </a:rPr>
              <a:t>. (General Fusion)</a:t>
            </a:r>
          </a:p>
          <a:p>
            <a:pPr lvl="1">
              <a:spcBef>
                <a:spcPts val="200"/>
              </a:spcBef>
              <a:buSzPct val="1250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30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5DE3-15D1-9443-A5A6-07343FA3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R20-3</a:t>
            </a:r>
            <a:r>
              <a:rPr lang="en-US" sz="2800" dirty="0"/>
              <a:t>: Integrated Disruption Modeling for NSTX-U</a:t>
            </a:r>
            <a:br>
              <a:rPr lang="en-US" sz="2800" dirty="0"/>
            </a:br>
            <a:r>
              <a:rPr lang="en-US" sz="2800" b="1" dirty="0"/>
              <a:t>R21-4: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Multi-mode correction of error fields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34301-155F-A846-BDF7-5606427B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1"/>
            <a:ext cx="6119836" cy="41910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Avoidance and mitigation of VDE would benefit from validated high-fidelity integrated modeling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Reduce stress and loads of VDE at high-fields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Model will integrate realistic resistive walls, impurity ionization, radiation and transport, 3D physics, and runaway electrons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FY21/22: Develop EF mode-locking threshold </a:t>
            </a:r>
            <a:r>
              <a:rPr lang="en-US" sz="2000" dirty="0" err="1">
                <a:solidFill>
                  <a:srgbClr val="0070C0"/>
                </a:solidFill>
              </a:rPr>
              <a:t>scalings</a:t>
            </a:r>
            <a:r>
              <a:rPr lang="en-US" sz="2000" dirty="0">
                <a:solidFill>
                  <a:srgbClr val="0070C0"/>
                </a:solidFill>
              </a:rPr>
              <a:t> and correction strategies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Plasma response is sensitive function of dynamic nature of error fields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Validate island dynamics from simulations by hybrid and extended MHD codes against experiment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024B2-88FB-D243-86F6-6DBF0DF23E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927E8-D6FF-0340-A801-498671E8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9" t="56621" r="-1"/>
          <a:stretch/>
        </p:blipFill>
        <p:spPr>
          <a:xfrm>
            <a:off x="6577035" y="3160577"/>
            <a:ext cx="2170725" cy="203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D0452-F160-6541-AAC1-18908F98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49" b="59469"/>
          <a:stretch/>
        </p:blipFill>
        <p:spPr>
          <a:xfrm>
            <a:off x="6675009" y="1196792"/>
            <a:ext cx="2170724" cy="1897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22E69-F0E5-F24E-A922-1780B00B7E47}"/>
              </a:ext>
            </a:extLst>
          </p:cNvPr>
          <p:cNvSpPr txBox="1"/>
          <p:nvPr/>
        </p:nvSpPr>
        <p:spPr>
          <a:xfrm>
            <a:off x="3373120" y="2657445"/>
            <a:ext cx="2975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000" dirty="0">
                <a:latin typeface="Arial" charset="0"/>
                <a:cs typeface="Arial" charset="0"/>
              </a:rPr>
              <a:t>Ferraro, et al. </a:t>
            </a:r>
            <a:r>
              <a:rPr lang="en-US" sz="1000" dirty="0"/>
              <a:t>Phys. Plasmas </a:t>
            </a:r>
            <a:r>
              <a:rPr lang="en-US" sz="1000" b="1" dirty="0"/>
              <a:t>23</a:t>
            </a:r>
            <a:r>
              <a:rPr lang="en-US" sz="1000" dirty="0"/>
              <a:t>, 056114 (2016), </a:t>
            </a:r>
          </a:p>
          <a:p>
            <a:r>
              <a:rPr lang="en-US" sz="1000" dirty="0"/>
              <a:t>Ferraro et al </a:t>
            </a:r>
            <a:r>
              <a:rPr lang="en-US" sz="1000" dirty="0" err="1"/>
              <a:t>Nucl</a:t>
            </a:r>
            <a:r>
              <a:rPr lang="en-US" sz="1000" dirty="0"/>
              <a:t>. Fusion </a:t>
            </a:r>
            <a:r>
              <a:rPr lang="en-US" sz="1000" b="1" dirty="0"/>
              <a:t>59</a:t>
            </a:r>
            <a:r>
              <a:rPr lang="en-US" sz="1000" dirty="0"/>
              <a:t> 016001 (2019) </a:t>
            </a:r>
          </a:p>
          <a:p>
            <a:r>
              <a:rPr lang="en-US" sz="1000" dirty="0" err="1"/>
              <a:t>Pfefferle</a:t>
            </a:r>
            <a:r>
              <a:rPr lang="en-US" sz="1000" dirty="0"/>
              <a:t> </a:t>
            </a:r>
            <a:r>
              <a:rPr lang="en-US" altLang="en-US" sz="1000" dirty="0">
                <a:latin typeface="Arial" charset="0"/>
                <a:cs typeface="Arial" charset="0"/>
              </a:rPr>
              <a:t>et al </a:t>
            </a:r>
            <a:r>
              <a:rPr lang="en-US" sz="1000" dirty="0"/>
              <a:t>Phys. Plasmas </a:t>
            </a:r>
            <a:r>
              <a:rPr lang="en-US" sz="1000" b="1" dirty="0"/>
              <a:t>25</a:t>
            </a:r>
            <a:r>
              <a:rPr lang="en-US" sz="1000" dirty="0"/>
              <a:t>, 056106 (2018)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1CA1-FF43-D84F-A7AE-599CB09D6ACF}"/>
              </a:ext>
            </a:extLst>
          </p:cNvPr>
          <p:cNvSpPr txBox="1"/>
          <p:nvPr/>
        </p:nvSpPr>
        <p:spPr>
          <a:xfrm>
            <a:off x="4121427" y="4516278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Ferraro et al. NF </a:t>
            </a:r>
            <a:r>
              <a:rPr lang="en-US" sz="1000" b="1" dirty="0"/>
              <a:t>59</a:t>
            </a:r>
            <a:r>
              <a:rPr lang="en-US" sz="1000" dirty="0"/>
              <a:t> 086021 (2019)</a:t>
            </a:r>
          </a:p>
        </p:txBody>
      </p:sp>
    </p:spTree>
    <p:extLst>
      <p:ext uri="{BB962C8B-B14F-4D97-AF65-F5344CB8AC3E}">
        <p14:creationId xmlns:p14="http://schemas.microsoft.com/office/powerpoint/2010/main" val="275443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Understand mechanisms governing the pedestal structure at low-A</a:t>
            </a:r>
          </a:p>
          <a:p>
            <a:pPr lvl="2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Advance core transport models applicable to high-𝛽 and low-𝜐*</a:t>
            </a:r>
          </a:p>
          <a:p>
            <a:pPr lvl="2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 predictive models to understand and optimize fast-ion transport, instabilities and current drive</a:t>
            </a:r>
          </a:p>
          <a:p>
            <a:pPr lvl="2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Enable low-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scenarios at high 𝛽</a:t>
            </a:r>
            <a:r>
              <a:rPr lang="en-US" sz="2000" baseline="-250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and develop tools for disruption avoidance and mitigation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EE6F3-9890-5541-B5BC-5B5968A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NSTX-U will demonstrate non-inductive regimes at high 𝛽</a:t>
            </a:r>
            <a:r>
              <a:rPr lang="en-US" sz="2800" baseline="-25000" dirty="0"/>
              <a:t>N</a:t>
            </a:r>
            <a:r>
              <a:rPr lang="en-US" sz="2800" dirty="0"/>
              <a:t> and large bootstrap fraction</a:t>
            </a:r>
            <a:endParaRPr lang="en-US" sz="2800" baseline="-25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7AF49-B237-2A4D-9D22-03651902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7951"/>
            <a:ext cx="5877474" cy="4065549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Compact Tokamak Fusion Power Plant       concepts leverage large </a:t>
            </a:r>
            <a:r>
              <a:rPr lang="en-US" sz="2000" dirty="0" err="1">
                <a:solidFill>
                  <a:srgbClr val="0070C0"/>
                </a:solidFill>
              </a:rPr>
              <a:t>f</a:t>
            </a:r>
            <a:r>
              <a:rPr lang="en-US" sz="2000" baseline="-25000" dirty="0" err="1">
                <a:solidFill>
                  <a:srgbClr val="0070C0"/>
                </a:solidFill>
              </a:rPr>
              <a:t>BS</a:t>
            </a:r>
            <a:endParaRPr lang="en-US" sz="2000" baseline="-25000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NSTX-U has unique capabilities for     demonstrating high </a:t>
            </a:r>
            <a:r>
              <a:rPr lang="en-US" sz="1800" dirty="0" err="1"/>
              <a:t>f</a:t>
            </a:r>
            <a:r>
              <a:rPr lang="en-US" sz="1800" baseline="-25000" dirty="0" err="1"/>
              <a:t>BS</a:t>
            </a:r>
            <a:r>
              <a:rPr lang="en-US" sz="1800" dirty="0"/>
              <a:t> at high 𝛽</a:t>
            </a:r>
            <a:r>
              <a:rPr lang="en-US" sz="1800" baseline="-25000" dirty="0"/>
              <a:t>N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en-US" sz="2000" dirty="0">
                <a:solidFill>
                  <a:srgbClr val="0070C0"/>
                </a:solidFill>
              </a:rPr>
              <a:t>Milestones will accelerate progress                toward non-inductive operation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R19-2: Develop optimized ramp-up scenarios in STs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R20-2: Scenario optimization algorithm development base on reduced models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R21-2: Commission operational tools that enable high-performance discharges on NSTX-U</a:t>
            </a:r>
          </a:p>
          <a:p>
            <a:pPr lvl="2"/>
            <a:r>
              <a:rPr lang="en-US" sz="1600" dirty="0"/>
              <a:t>Elements of milestone may be deferred to FY22</a:t>
            </a:r>
          </a:p>
          <a:p>
            <a:pPr marL="1016000" lvl="2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5A441-DBBD-E04C-B396-AC62E48F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39" y="1006060"/>
            <a:ext cx="2453324" cy="26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B6D9-9D15-364B-A0FF-6AEB13E3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R19-2</a:t>
            </a:r>
            <a:r>
              <a:rPr lang="en-US" sz="2400" dirty="0"/>
              <a:t>: Develop optimized ramp-up scenarios in spherical tokamaks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5B07-FDCC-2E4B-97D6-7BDCF255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9" y="898570"/>
            <a:ext cx="5529893" cy="4329414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Simulation framework developed over FY18-19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Reduced models include development of neural net models for fast ions, kinetic profile shapes, and q-profile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Milestone work includes development of metrics for a successful startup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NSTX-U struggled to achieve passive vertical stability at target I</a:t>
            </a:r>
            <a:r>
              <a:rPr lang="en-US" sz="1600" baseline="-25000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 ramp rate = 10 MA/s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Applied to MAST-U and NSTX-U to optimize startup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D409-BC22-5B41-BD78-4F4887E4E8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F661FB-19D4-B543-9077-9A27BDBC3D80}"/>
              </a:ext>
            </a:extLst>
          </p:cNvPr>
          <p:cNvGrpSpPr/>
          <p:nvPr/>
        </p:nvGrpSpPr>
        <p:grpSpPr>
          <a:xfrm>
            <a:off x="5266250" y="1359174"/>
            <a:ext cx="3854611" cy="4054537"/>
            <a:chOff x="4487715" y="1252042"/>
            <a:chExt cx="4869687" cy="51222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43F4DA-C334-CF42-A93D-EE2C0712E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167"/>
            <a:stretch/>
          </p:blipFill>
          <p:spPr>
            <a:xfrm>
              <a:off x="4487715" y="4431203"/>
              <a:ext cx="4869687" cy="19431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C034BA-566C-4B4C-B2B2-E2F5398C1D9E}"/>
                </a:ext>
              </a:extLst>
            </p:cNvPr>
            <p:cNvGrpSpPr/>
            <p:nvPr/>
          </p:nvGrpSpPr>
          <p:grpSpPr>
            <a:xfrm>
              <a:off x="4671323" y="1252042"/>
              <a:ext cx="4358084" cy="4452068"/>
              <a:chOff x="4671323" y="1252042"/>
              <a:chExt cx="4358084" cy="44520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463A3C2-7BCC-C34B-837C-E403C01D83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3778" r="28527" b="9082"/>
              <a:stretch/>
            </p:blipFill>
            <p:spPr>
              <a:xfrm>
                <a:off x="4671323" y="1523997"/>
                <a:ext cx="3787602" cy="254707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88BC95-F16E-5E49-9970-74F78D6096EB}"/>
                  </a:ext>
                </a:extLst>
              </p:cNvPr>
              <p:cNvSpPr txBox="1"/>
              <p:nvPr/>
            </p:nvSpPr>
            <p:spPr>
              <a:xfrm>
                <a:off x="5450116" y="4911947"/>
                <a:ext cx="2194580" cy="79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u="sng" dirty="0"/>
              </a:p>
              <a:p>
                <a:r>
                  <a:rPr lang="en-US" sz="1200" b="1" dirty="0">
                    <a:solidFill>
                      <a:srgbClr val="FF0000"/>
                    </a:solidFill>
                  </a:rPr>
                  <a:t>2016 configuration</a:t>
                </a:r>
              </a:p>
              <a:p>
                <a:r>
                  <a:rPr lang="en-US" sz="1200" b="1" dirty="0">
                    <a:solidFill>
                      <a:srgbClr val="00B050"/>
                    </a:solidFill>
                  </a:rPr>
                  <a:t>New machine structure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14B03B-EA73-F14A-8FF4-7A64D0EBA28C}"/>
                  </a:ext>
                </a:extLst>
              </p:cNvPr>
              <p:cNvSpPr txBox="1"/>
              <p:nvPr/>
            </p:nvSpPr>
            <p:spPr>
              <a:xfrm>
                <a:off x="5450116" y="1252042"/>
                <a:ext cx="63395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Data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D04BB8-254E-0241-8DE0-29E19B88AA5B}"/>
                  </a:ext>
                </a:extLst>
              </p:cNvPr>
              <p:cNvSpPr txBox="1"/>
              <p:nvPr/>
            </p:nvSpPr>
            <p:spPr>
              <a:xfrm>
                <a:off x="5572575" y="1638116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EBCD07-6D2A-654E-B91B-6B5D07A59BF2}"/>
                  </a:ext>
                </a:extLst>
              </p:cNvPr>
              <p:cNvSpPr txBox="1"/>
              <p:nvPr/>
            </p:nvSpPr>
            <p:spPr>
              <a:xfrm>
                <a:off x="5573521" y="4439369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(b)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BD04DB-FCD1-E547-A9B2-7198127C9BB5}"/>
                  </a:ext>
                </a:extLst>
              </p:cNvPr>
              <p:cNvSpPr txBox="1"/>
              <p:nvPr/>
            </p:nvSpPr>
            <p:spPr>
              <a:xfrm rot="5400000">
                <a:off x="8054196" y="3225172"/>
                <a:ext cx="1410309" cy="5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Less vertical stability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CE5C5D9-5FA7-8F47-A984-EFC8713768E2}"/>
                  </a:ext>
                </a:extLst>
              </p:cNvPr>
              <p:cNvCxnSpPr/>
              <p:nvPr/>
            </p:nvCxnSpPr>
            <p:spPr>
              <a:xfrm>
                <a:off x="8458925" y="3062511"/>
                <a:ext cx="0" cy="8777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D0F6E7-F0EB-8842-A037-8D9B07CDBDD4}"/>
                  </a:ext>
                </a:extLst>
              </p:cNvPr>
              <p:cNvSpPr txBox="1"/>
              <p:nvPr/>
            </p:nvSpPr>
            <p:spPr>
              <a:xfrm>
                <a:off x="5381369" y="4129126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Simulation</a:t>
                </a:r>
              </a:p>
            </p:txBody>
          </p:sp>
        </p:grpSp>
      </p:grpSp>
      <p:pic>
        <p:nvPicPr>
          <p:cNvPr id="1026" name="Picture 2" descr="https://lh4.googleusercontent.com/UoHdk0LqHJ3mZaQ1-4PURikGL87PEg8aawHSIUde6rBIPN18Xm5SzAPq13ITMTF3oJ-yjFqnP8x-rkl-3flcLIdmqsMMkPDUFY2JpTh6Qq96YY2y5Qlb10WIjwX2Lmg2ErP-0jTs">
            <a:extLst>
              <a:ext uri="{FF2B5EF4-FFF2-40B4-BE49-F238E27FC236}">
                <a16:creationId xmlns:a16="http://schemas.microsoft.com/office/drawing/2014/main" id="{19865147-D78B-004B-B472-D2FFD1CE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4" y="2670910"/>
            <a:ext cx="4334782" cy="11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4150E-EBBA-D84D-9275-241A918DA583}"/>
              </a:ext>
            </a:extLst>
          </p:cNvPr>
          <p:cNvSpPr txBox="1"/>
          <p:nvPr/>
        </p:nvSpPr>
        <p:spPr>
          <a:xfrm>
            <a:off x="6791180" y="5288818"/>
            <a:ext cx="1947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D. Battaglia et al., NF </a:t>
            </a:r>
            <a:r>
              <a:rPr lang="en-US" sz="1000" i="1" dirty="0"/>
              <a:t>accepted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16157-9FC3-7C42-BDA7-0D0CDA6C7B6B}"/>
              </a:ext>
            </a:extLst>
          </p:cNvPr>
          <p:cNvSpPr txBox="1"/>
          <p:nvPr/>
        </p:nvSpPr>
        <p:spPr>
          <a:xfrm>
            <a:off x="3115353" y="1983207"/>
            <a:ext cx="2076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Vail et al., PPCF 2019</a:t>
            </a:r>
          </a:p>
          <a:p>
            <a:r>
              <a:rPr lang="en-US" sz="1000" dirty="0">
                <a:solidFill>
                  <a:schemeClr val="tx1"/>
                </a:solidFill>
              </a:rPr>
              <a:t>Boyer et al., Nuclear Fusion 2019</a:t>
            </a:r>
          </a:p>
          <a:p>
            <a:r>
              <a:rPr lang="en-US" sz="1000" dirty="0" err="1">
                <a:solidFill>
                  <a:schemeClr val="tx1"/>
                </a:solidFill>
              </a:rPr>
              <a:t>Ilhan</a:t>
            </a:r>
            <a:r>
              <a:rPr lang="en-US" sz="1000" dirty="0">
                <a:solidFill>
                  <a:schemeClr val="tx1"/>
                </a:solidFill>
              </a:rPr>
              <a:t> et al., </a:t>
            </a:r>
            <a:r>
              <a:rPr lang="en-US" sz="1000" dirty="0" err="1">
                <a:solidFill>
                  <a:schemeClr val="tx1"/>
                </a:solidFill>
              </a:rPr>
              <a:t>Fus</a:t>
            </a:r>
            <a:r>
              <a:rPr lang="en-US" sz="1000" dirty="0">
                <a:solidFill>
                  <a:schemeClr val="tx1"/>
                </a:solidFill>
              </a:rPr>
              <a:t>. Eng. Des. 2019</a:t>
            </a:r>
          </a:p>
        </p:txBody>
      </p:sp>
    </p:spTree>
    <p:extLst>
      <p:ext uri="{BB962C8B-B14F-4D97-AF65-F5344CB8AC3E}">
        <p14:creationId xmlns:p14="http://schemas.microsoft.com/office/powerpoint/2010/main" val="3434909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05D428-14F2-6346-AF1F-C73E62AEC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6" r="7798" b="8301"/>
          <a:stretch/>
        </p:blipFill>
        <p:spPr>
          <a:xfrm>
            <a:off x="6057473" y="3095163"/>
            <a:ext cx="2783417" cy="2046914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31D5135-AEC3-BD4F-BA18-C09213CE0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2" t="2091" r="9121" b="16531"/>
          <a:stretch/>
        </p:blipFill>
        <p:spPr>
          <a:xfrm>
            <a:off x="6240362" y="1249483"/>
            <a:ext cx="2560656" cy="1845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3632F4-7D24-534F-8D67-5FA5B58769E8}"/>
              </a:ext>
            </a:extLst>
          </p:cNvPr>
          <p:cNvSpPr txBox="1"/>
          <p:nvPr/>
        </p:nvSpPr>
        <p:spPr>
          <a:xfrm>
            <a:off x="5954152" y="2861040"/>
            <a:ext cx="476440" cy="2057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220000"/>
              </a:lnSpc>
            </a:pPr>
            <a:r>
              <a:rPr lang="en-US" sz="1200" dirty="0"/>
              <a:t>2.5</a:t>
            </a:r>
          </a:p>
          <a:p>
            <a:pPr algn="r">
              <a:lnSpc>
                <a:spcPct val="220000"/>
              </a:lnSpc>
            </a:pPr>
            <a:r>
              <a:rPr lang="en-US" sz="1200" dirty="0"/>
              <a:t>2.0</a:t>
            </a:r>
          </a:p>
          <a:p>
            <a:pPr algn="r">
              <a:lnSpc>
                <a:spcPct val="220000"/>
              </a:lnSpc>
            </a:pPr>
            <a:r>
              <a:rPr lang="en-US" sz="1200" dirty="0"/>
              <a:t>1.5</a:t>
            </a:r>
          </a:p>
          <a:p>
            <a:pPr algn="r">
              <a:lnSpc>
                <a:spcPct val="220000"/>
              </a:lnSpc>
            </a:pPr>
            <a:r>
              <a:rPr lang="en-US" sz="1200" dirty="0"/>
              <a:t>1.0</a:t>
            </a:r>
          </a:p>
          <a:p>
            <a:pPr algn="r">
              <a:lnSpc>
                <a:spcPct val="220000"/>
              </a:lnSpc>
            </a:pPr>
            <a:r>
              <a:rPr lang="en-US" sz="1200" dirty="0"/>
              <a:t>0.5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377B7-D6D5-3748-BE34-A68CA268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R20-2</a:t>
            </a:r>
            <a:r>
              <a:rPr lang="en-US" sz="2400" dirty="0"/>
              <a:t>: Scenario optimization using reduced models</a:t>
            </a:r>
            <a:br>
              <a:rPr lang="en-US" sz="2400" dirty="0"/>
            </a:br>
            <a:r>
              <a:rPr lang="en-US" sz="2400" b="1" dirty="0"/>
              <a:t>R21-2: </a:t>
            </a:r>
            <a:r>
              <a:rPr lang="en-US" sz="2400" dirty="0"/>
              <a:t>Commission operational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6DA4-85B2-644A-BF66-FD5F5650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2" y="970474"/>
            <a:ext cx="5821369" cy="4450612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models (such as NN models) enable rapid prediction of scenario evolution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optimization algorithms to identify actuator trajectories to achieve performance goals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 simulations will be used to test and refine the optimized trajectories</a:t>
            </a:r>
          </a:p>
          <a:p>
            <a:pPr lvl="1"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Builds off of recent work using optimization algorithms to optimize NSTX-U ramp up</a:t>
            </a:r>
          </a:p>
          <a:p>
            <a:pPr lvl="1" eaLnBrk="1" hangingPunct="1"/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FY21/22 Milestone commissions operational tools on NSTX-U and/or supports MAST-U operations</a:t>
            </a:r>
          </a:p>
          <a:p>
            <a:pPr lvl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Ramp-up optimization, vertical stability at high elongation, RWM feedback, ELM pacing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83E9A-B135-6F42-9DAC-CB3C4EA764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4E2F7-E934-2B46-BF96-3AC66C1D568D}"/>
              </a:ext>
            </a:extLst>
          </p:cNvPr>
          <p:cNvSpPr txBox="1"/>
          <p:nvPr/>
        </p:nvSpPr>
        <p:spPr>
          <a:xfrm>
            <a:off x="2618402" y="3557771"/>
            <a:ext cx="3108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/>
                </a:solidFill>
              </a:rPr>
              <a:t>Wehner</a:t>
            </a:r>
            <a:r>
              <a:rPr lang="en-US" sz="1000" dirty="0">
                <a:solidFill>
                  <a:schemeClr val="tx1"/>
                </a:solidFill>
              </a:rPr>
              <a:t> et al., Fusion Engineering and Design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A35DE-7B08-BB4F-87D9-A5F5D0CB6F01}"/>
              </a:ext>
            </a:extLst>
          </p:cNvPr>
          <p:cNvSpPr txBox="1"/>
          <p:nvPr/>
        </p:nvSpPr>
        <p:spPr>
          <a:xfrm>
            <a:off x="6404699" y="271240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x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AE2D4-8B8A-0140-957B-F7D71642D26D}"/>
              </a:ext>
            </a:extLst>
          </p:cNvPr>
          <p:cNvSpPr txBox="1"/>
          <p:nvPr/>
        </p:nvSpPr>
        <p:spPr>
          <a:xfrm>
            <a:off x="6202934" y="4950752"/>
            <a:ext cx="27622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0.0      0.2      0.4      0.6      0.8      1.0</a:t>
            </a:r>
          </a:p>
          <a:p>
            <a:pPr algn="ctr"/>
            <a:r>
              <a:rPr lang="en-US" sz="1200" dirty="0"/>
              <a:t>Normalized toroidal flux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7A430-F199-814C-9B47-9B92D10CCC32}"/>
              </a:ext>
            </a:extLst>
          </p:cNvPr>
          <p:cNvSpPr txBox="1"/>
          <p:nvPr/>
        </p:nvSpPr>
        <p:spPr>
          <a:xfrm>
            <a:off x="7648375" y="1783080"/>
            <a:ext cx="1192515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3529F7-617A-9049-A2B1-421199B85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58994"/>
              </p:ext>
            </p:extLst>
          </p:nvPr>
        </p:nvGraphicFramePr>
        <p:xfrm>
          <a:off x="7540854" y="3141080"/>
          <a:ext cx="1215037" cy="853440"/>
        </p:xfrm>
        <a:graphic>
          <a:graphicData uri="http://schemas.openxmlformats.org/drawingml/2006/table">
            <a:tbl>
              <a:tblPr firstRow="1" bandRow="1">
                <a:tableStyleId>{04D4125E-E7A2-4CF7-8EB1-305C620C77F2}</a:tableStyleId>
              </a:tblPr>
              <a:tblGrid>
                <a:gridCol w="740888">
                  <a:extLst>
                    <a:ext uri="{9D8B030D-6E8A-4147-A177-3AD203B41FA5}">
                      <a16:colId xmlns:a16="http://schemas.microsoft.com/office/drawing/2014/main" val="1137487586"/>
                    </a:ext>
                  </a:extLst>
                </a:gridCol>
                <a:gridCol w="474149">
                  <a:extLst>
                    <a:ext uri="{9D8B030D-6E8A-4147-A177-3AD203B41FA5}">
                      <a16:colId xmlns:a16="http://schemas.microsoft.com/office/drawing/2014/main" val="2692153215"/>
                    </a:ext>
                  </a:extLst>
                </a:gridCol>
              </a:tblGrid>
              <a:tr h="165728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2"/>
                          </a:solidFill>
                        </a:rPr>
                        <a:t>NubeamNet</a:t>
                      </a:r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0.284s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97278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0.284s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45765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accent4"/>
                          </a:solidFill>
                        </a:rPr>
                        <a:t>NubeamNet</a:t>
                      </a:r>
                      <a:endParaRPr lang="en-US" sz="8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1.138s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65331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1.138s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630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840077-C830-2D43-A3B2-9AD55FA50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58181"/>
              </p:ext>
            </p:extLst>
          </p:nvPr>
        </p:nvGraphicFramePr>
        <p:xfrm>
          <a:off x="7534978" y="1285702"/>
          <a:ext cx="1215037" cy="853440"/>
        </p:xfrm>
        <a:graphic>
          <a:graphicData uri="http://schemas.openxmlformats.org/drawingml/2006/table">
            <a:tbl>
              <a:tblPr firstRow="1" bandRow="1">
                <a:tableStyleId>{04D4125E-E7A2-4CF7-8EB1-305C620C77F2}</a:tableStyleId>
              </a:tblPr>
              <a:tblGrid>
                <a:gridCol w="740888">
                  <a:extLst>
                    <a:ext uri="{9D8B030D-6E8A-4147-A177-3AD203B41FA5}">
                      <a16:colId xmlns:a16="http://schemas.microsoft.com/office/drawing/2014/main" val="1137487586"/>
                    </a:ext>
                  </a:extLst>
                </a:gridCol>
                <a:gridCol w="474149">
                  <a:extLst>
                    <a:ext uri="{9D8B030D-6E8A-4147-A177-3AD203B41FA5}">
                      <a16:colId xmlns:a16="http://schemas.microsoft.com/office/drawing/2014/main" val="2692153215"/>
                    </a:ext>
                  </a:extLst>
                </a:gridCol>
              </a:tblGrid>
              <a:tr h="165728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2"/>
                          </a:solidFill>
                        </a:rPr>
                        <a:t>NubeamNet</a:t>
                      </a:r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0.284s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97278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0.284s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45765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accent4"/>
                          </a:solidFill>
                        </a:rPr>
                        <a:t>NubeamNet</a:t>
                      </a:r>
                      <a:endParaRPr lang="en-US" sz="8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1.138s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65331"/>
                  </a:ext>
                </a:extLst>
              </a:tr>
              <a:tr h="16572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1.138s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6301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869A545-FA7D-EC45-9C02-0FC8A888F153}"/>
              </a:ext>
            </a:extLst>
          </p:cNvPr>
          <p:cNvSpPr txBox="1"/>
          <p:nvPr/>
        </p:nvSpPr>
        <p:spPr>
          <a:xfrm>
            <a:off x="6179345" y="1042986"/>
            <a:ext cx="250031" cy="1932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70000"/>
              </a:lnSpc>
            </a:pPr>
            <a:r>
              <a:rPr lang="en-US" sz="1200" dirty="0"/>
              <a:t>6</a:t>
            </a:r>
          </a:p>
          <a:p>
            <a:pPr algn="r">
              <a:lnSpc>
                <a:spcPct val="170000"/>
              </a:lnSpc>
            </a:pPr>
            <a:r>
              <a:rPr lang="en-US" sz="1200" dirty="0"/>
              <a:t>5</a:t>
            </a:r>
          </a:p>
          <a:p>
            <a:pPr algn="r">
              <a:lnSpc>
                <a:spcPct val="170000"/>
              </a:lnSpc>
            </a:pPr>
            <a:r>
              <a:rPr lang="en-US" sz="1200" dirty="0"/>
              <a:t>4</a:t>
            </a:r>
          </a:p>
          <a:p>
            <a:pPr algn="r">
              <a:lnSpc>
                <a:spcPct val="170000"/>
              </a:lnSpc>
            </a:pPr>
            <a:r>
              <a:rPr lang="en-US" sz="1200" dirty="0"/>
              <a:t>3</a:t>
            </a:r>
          </a:p>
          <a:p>
            <a:pPr algn="r">
              <a:lnSpc>
                <a:spcPct val="170000"/>
              </a:lnSpc>
            </a:pPr>
            <a:r>
              <a:rPr lang="en-US" sz="1200" dirty="0"/>
              <a:t>2</a:t>
            </a:r>
          </a:p>
          <a:p>
            <a:pPr algn="r">
              <a:lnSpc>
                <a:spcPct val="170000"/>
              </a:lnSpc>
            </a:pPr>
            <a:r>
              <a:rPr lang="en-US" sz="12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0C9FD-F6B1-A94F-B069-4B5E61EBED9A}"/>
              </a:ext>
            </a:extLst>
          </p:cNvPr>
          <p:cNvSpPr txBox="1"/>
          <p:nvPr/>
        </p:nvSpPr>
        <p:spPr>
          <a:xfrm>
            <a:off x="6421945" y="4605432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density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DF2CF-9DAA-6A44-B8AC-917ABB158BAA}"/>
              </a:ext>
            </a:extLst>
          </p:cNvPr>
          <p:cNvSpPr txBox="1"/>
          <p:nvPr/>
        </p:nvSpPr>
        <p:spPr>
          <a:xfrm>
            <a:off x="6366541" y="971546"/>
            <a:ext cx="2517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= profile / vol. average</a:t>
            </a:r>
          </a:p>
        </p:txBody>
      </p:sp>
    </p:spTree>
    <p:extLst>
      <p:ext uri="{BB962C8B-B14F-4D97-AF65-F5344CB8AC3E}">
        <p14:creationId xmlns:p14="http://schemas.microsoft.com/office/powerpoint/2010/main" val="86050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NSTX-U Research Milestones address key scientific missions that will be initiated upon restart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1"/>
            <a:ext cx="8025898" cy="4191000"/>
          </a:xfrm>
        </p:spPr>
        <p:txBody>
          <a:bodyPr/>
          <a:lstStyle/>
          <a:p>
            <a:r>
              <a:rPr lang="en-US" sz="2000" dirty="0"/>
              <a:t>The FY19 Research Milestone and Activities address critical issues in fusion research and advances preparations for NSTX-U operations</a:t>
            </a:r>
          </a:p>
          <a:p>
            <a:endParaRPr lang="en-US" sz="2000" dirty="0"/>
          </a:p>
          <a:p>
            <a:r>
              <a:rPr lang="en-US" sz="2000" dirty="0"/>
              <a:t>The FY20 Research Milestones and Activities build on this progress with efficient use of the resources presently available</a:t>
            </a:r>
          </a:p>
          <a:p>
            <a:endParaRPr lang="en-US" sz="2000" dirty="0"/>
          </a:p>
          <a:p>
            <a:r>
              <a:rPr lang="en-US" sz="2000" dirty="0"/>
              <a:t>Rebuilding the NSTX-U research team well before operations is essential for preparing for operations and to rapidly advance progress with the FY21/22 milestones during the first physics campaign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8751-E8BE-1F4E-9FF4-8526DF0F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NSTX-U Research Milestones address key scientific missions that will be initiated upon restart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D0F6-5546-6B4F-BCB5-F76036ED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19"/>
            <a:ext cx="8043864" cy="4536981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FY19/20 Research Milestones focused on modeling and data analysis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At this time, Milestones are led by PPPL scientific staff while             ”Research Activities” can be led by NSTX-U collaborators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Talk by Ahmed will highlight recent research supporting NSTX-U science program not captured in FY19 Research Milestones and Activities</a:t>
            </a:r>
          </a:p>
          <a:p>
            <a:pPr lvl="2"/>
            <a:endParaRPr lang="en-US" sz="12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FY21/22 Research Milestones target operations on NSTX-U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Milestones will benefit from reconstitution of NSTX-U research team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Some elements can be performed through collaborations on other devices</a:t>
            </a: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Achievement of Research Milestones will benefit from timely increase in scientific resources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Necessary to balance support of Recovery Project with progress on scientific mission</a:t>
            </a: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45231-22D2-8043-B221-4932A18F50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dirty="0"/>
              <a:t>Understand mechanisms governing the pedestal structure at low-A</a:t>
            </a:r>
          </a:p>
          <a:p>
            <a:pPr lvl="2"/>
            <a:endParaRPr lang="en-US" sz="1600" dirty="0"/>
          </a:p>
          <a:p>
            <a:r>
              <a:rPr lang="en-US" sz="2000" dirty="0"/>
              <a:t>Advance core transport models applicable to high-𝛽 and low-𝜐*</a:t>
            </a:r>
          </a:p>
          <a:p>
            <a:pPr lvl="2"/>
            <a:endParaRPr lang="en-US" sz="1600" dirty="0"/>
          </a:p>
          <a:p>
            <a:r>
              <a:rPr lang="en-US" sz="2000" dirty="0"/>
              <a:t>Develop predictive models to understand and optimize fast-ion transport, instabilities and current drive</a:t>
            </a:r>
          </a:p>
          <a:p>
            <a:pPr lvl="2"/>
            <a:endParaRPr lang="en-US" sz="1200" dirty="0"/>
          </a:p>
          <a:p>
            <a:r>
              <a:rPr lang="en-US" sz="2000" dirty="0"/>
              <a:t>Enable low-</a:t>
            </a:r>
            <a:r>
              <a:rPr lang="en-US" sz="2000" dirty="0" err="1"/>
              <a:t>disruptivity</a:t>
            </a:r>
            <a:r>
              <a:rPr lang="en-US" sz="2000" dirty="0"/>
              <a:t> scenarios at high 𝛽</a:t>
            </a:r>
            <a:r>
              <a:rPr lang="en-US" sz="2000" baseline="-25000" dirty="0"/>
              <a:t>N</a:t>
            </a:r>
            <a:r>
              <a:rPr lang="en-US" sz="2000" dirty="0"/>
              <a:t> and develop tools for disruption avoidance and mitigation</a:t>
            </a:r>
          </a:p>
          <a:p>
            <a:pPr lvl="2"/>
            <a:endParaRPr lang="en-US" sz="1200" dirty="0"/>
          </a:p>
          <a:p>
            <a:r>
              <a:rPr lang="en-US" sz="2000" dirty="0"/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b="1" dirty="0"/>
              <a:t>Understand mechanisms governing the pedestal structure at low-A</a:t>
            </a:r>
          </a:p>
          <a:p>
            <a:pPr lvl="2"/>
            <a:endParaRPr lang="en-US" sz="16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Advance core transport models applicable to high-𝛽 and low-𝜐*</a:t>
            </a:r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 predictive models to understand and optimize fast-ion transport, instabilities and current drive</a:t>
            </a:r>
          </a:p>
          <a:p>
            <a:pPr lvl="2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Enable low-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disruptivity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scenarios at high 𝛽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and develop tools for disruption avoidance and mitigation</a:t>
            </a:r>
          </a:p>
          <a:p>
            <a:pPr lvl="2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A6B288-35F2-1D4C-9CE9-764BF10C0CFE}"/>
              </a:ext>
            </a:extLst>
          </p:cNvPr>
          <p:cNvSpPr txBox="1">
            <a:spLocks/>
          </p:cNvSpPr>
          <p:nvPr/>
        </p:nvSpPr>
        <p:spPr>
          <a:xfrm>
            <a:off x="457199" y="3074794"/>
            <a:ext cx="8462924" cy="22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/>
            <a:endParaRPr lang="en-US" sz="1600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JRT-19: Identify role of fueling in pedestal structure</a:t>
            </a:r>
          </a:p>
          <a:p>
            <a:pPr lvl="1"/>
            <a:r>
              <a:rPr lang="en-US" sz="1800" dirty="0"/>
              <a:t>R20-1: Apply gyrokinetic and neoclassical modeling to advance understanding of pedestal transport at low-A</a:t>
            </a:r>
          </a:p>
          <a:p>
            <a:pPr lvl="1"/>
            <a:r>
              <a:rPr lang="en-US" sz="1800" dirty="0"/>
              <a:t>R21-1: Characterize pedestal at larger I</a:t>
            </a:r>
            <a:r>
              <a:rPr lang="en-US" sz="1800" baseline="-25000" dirty="0"/>
              <a:t>p</a:t>
            </a:r>
            <a:r>
              <a:rPr lang="en-US" sz="1800" dirty="0"/>
              <a:t>, B</a:t>
            </a:r>
            <a:r>
              <a:rPr lang="en-US" sz="1800" baseline="-25000" dirty="0"/>
              <a:t>T</a:t>
            </a:r>
            <a:r>
              <a:rPr lang="en-US" sz="1800" dirty="0"/>
              <a:t>, A and lower 𝜐* compared to NSTX</a:t>
            </a:r>
          </a:p>
          <a:p>
            <a:pPr lvl="2"/>
            <a:r>
              <a:rPr lang="en-US" sz="1600" dirty="0"/>
              <a:t>Elements of milestone may be deferred to FY22</a:t>
            </a:r>
          </a:p>
          <a:p>
            <a:pPr lvl="1"/>
            <a:endParaRPr lang="en-US" sz="2000" dirty="0"/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BB565-E070-FE4B-BD59-79A8DDA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NSTX-U data critical for developing a predictive pedestal model that spans low-A to high-A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9CD4-9CF0-504D-A560-B1CBC0BB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7951"/>
            <a:ext cx="6027967" cy="2216576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Pedestal width at low-A scales more strongly with 𝛽</a:t>
            </a:r>
            <a:r>
              <a:rPr lang="en-US" sz="20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compared to conventional-A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Width is enhanced relative to prediction assuming KBM pedestal transport</a:t>
            </a:r>
          </a:p>
          <a:p>
            <a:pPr lvl="2"/>
            <a:endParaRPr lang="en-US" sz="16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JRT and milestones advance understanding of pedestal structure at low-A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A5C9F-5D4B-F84C-9B9D-0DF97FA5C5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4BE5E-0D88-1E4B-9609-8F3CBC096F7E}"/>
              </a:ext>
            </a:extLst>
          </p:cNvPr>
          <p:cNvGrpSpPr/>
          <p:nvPr/>
        </p:nvGrpSpPr>
        <p:grpSpPr>
          <a:xfrm>
            <a:off x="6370675" y="1230631"/>
            <a:ext cx="2423231" cy="2063896"/>
            <a:chOff x="6513896" y="1230631"/>
            <a:chExt cx="2423231" cy="2063896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24042BB5-4462-7D4C-872D-D8B4CDA05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896" y="1230631"/>
              <a:ext cx="2052587" cy="206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187EAA-51E4-D649-B237-E0D8D4C1FECB}"/>
                </a:ext>
              </a:extLst>
            </p:cNvPr>
            <p:cNvSpPr txBox="1"/>
            <p:nvPr/>
          </p:nvSpPr>
          <p:spPr>
            <a:xfrm>
              <a:off x="8003858" y="1840231"/>
              <a:ext cx="9332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rgbClr val="0070C0"/>
                  </a:solidFill>
                </a:rPr>
                <a:t>Diallo NF (2013)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A267FB-1634-824C-8147-3BFE5BA92682}"/>
                </a:ext>
              </a:extLst>
            </p:cNvPr>
            <p:cNvSpPr txBox="1"/>
            <p:nvPr/>
          </p:nvSpPr>
          <p:spPr>
            <a:xfrm>
              <a:off x="8070210" y="2384056"/>
              <a:ext cx="8499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EPED scaling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90DE44-8B5D-0A47-8646-E1A14E732989}"/>
                </a:ext>
              </a:extLst>
            </p:cNvPr>
            <p:cNvSpPr txBox="1"/>
            <p:nvPr/>
          </p:nvSpPr>
          <p:spPr>
            <a:xfrm>
              <a:off x="6894897" y="1944976"/>
              <a:ext cx="6992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NSTX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45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E284-AC17-8148-B343-3B65C552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JRT19:</a:t>
            </a:r>
            <a:r>
              <a:rPr lang="en-US" sz="2800" dirty="0"/>
              <a:t> Understand role of neutral fueling and transport in determining pedestal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9FE8-64F8-8342-A6EB-8928964D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049"/>
            <a:ext cx="5005345" cy="456234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>
                <a:solidFill>
                  <a:srgbClr val="0070C0"/>
                </a:solidFill>
              </a:rPr>
              <a:t>Neutral density (</a:t>
            </a: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D</a:t>
            </a:r>
            <a:r>
              <a:rPr lang="en-US" sz="2000" dirty="0">
                <a:solidFill>
                  <a:srgbClr val="0070C0"/>
                </a:solidFill>
              </a:rPr>
              <a:t>) measurement developed and validated via neutral transport simulations</a:t>
            </a:r>
          </a:p>
          <a:p>
            <a:pPr lvl="1">
              <a:spcBef>
                <a:spcPts val="200"/>
              </a:spcBef>
            </a:pPr>
            <a:r>
              <a:rPr lang="en-US" sz="1800" dirty="0" err="1">
                <a:solidFill>
                  <a:schemeClr val="tx1"/>
                </a:solidFill>
              </a:rPr>
              <a:t>n</a:t>
            </a:r>
            <a:r>
              <a:rPr lang="en-US" sz="1800" baseline="-25000" dirty="0" err="1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 profile inferred from from              ENDD and GPI diagnostics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Automated workflow for DEGAS 2 simulations developed to validate inferred </a:t>
            </a:r>
            <a:r>
              <a:rPr lang="en-US" sz="1800" dirty="0" err="1">
                <a:solidFill>
                  <a:schemeClr val="tx1"/>
                </a:solidFill>
              </a:rPr>
              <a:t>n</a:t>
            </a:r>
            <a:r>
              <a:rPr lang="en-US" sz="1800" baseline="-25000" dirty="0" err="1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 profile</a:t>
            </a:r>
          </a:p>
          <a:p>
            <a:pPr lvl="1">
              <a:spcBef>
                <a:spcPts val="200"/>
              </a:spcBef>
            </a:pPr>
            <a:endParaRPr lang="en-US" sz="1800" dirty="0">
              <a:solidFill>
                <a:srgbClr val="0070C0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2000" dirty="0">
                <a:solidFill>
                  <a:srgbClr val="0070C0"/>
                </a:solidFill>
              </a:rPr>
              <a:t>Measurements (ENDD, GPI) and calculations (DEGAS2) support ongoing detailed analysis of particle fueling and transport mechanisms</a:t>
            </a:r>
          </a:p>
          <a:p>
            <a:pPr lvl="1">
              <a:spcBef>
                <a:spcPts val="200"/>
              </a:spcBef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F1435-5FE6-0B4E-A796-CE62EE8640F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0F59ED-8E30-8943-871D-8D8231F36B45}"/>
              </a:ext>
            </a:extLst>
          </p:cNvPr>
          <p:cNvGrpSpPr/>
          <p:nvPr/>
        </p:nvGrpSpPr>
        <p:grpSpPr>
          <a:xfrm>
            <a:off x="5738193" y="1054780"/>
            <a:ext cx="2484782" cy="4432881"/>
            <a:chOff x="6255203" y="1084342"/>
            <a:chExt cx="2146675" cy="3829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1835E8-82EF-9140-BDEA-8D89E1387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685" b="13780"/>
            <a:stretch/>
          </p:blipFill>
          <p:spPr>
            <a:xfrm>
              <a:off x="6255203" y="1084342"/>
              <a:ext cx="2146675" cy="17731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E80D24-8E8C-1F43-B04A-D7C62E8C4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830"/>
            <a:stretch/>
          </p:blipFill>
          <p:spPr>
            <a:xfrm>
              <a:off x="6392175" y="2857500"/>
              <a:ext cx="1976573" cy="205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24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0314-96BB-AD4F-AB82-A0187D36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>R20-1</a:t>
            </a:r>
            <a:r>
              <a:rPr lang="en-US" sz="2800" dirty="0"/>
              <a:t>: Pedestal transport simulation and modeling</a:t>
            </a:r>
            <a:br>
              <a:rPr lang="en-US" sz="2800" dirty="0"/>
            </a:br>
            <a:r>
              <a:rPr lang="en-US" sz="2800" b="1" dirty="0"/>
              <a:t>R21-1:</a:t>
            </a:r>
            <a:r>
              <a:rPr lang="en-US" sz="2800" dirty="0"/>
              <a:t> Characterize pedestal at higher field, lower-𝜈*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D5DA279-6816-B841-BA53-2828629E0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2784"/>
            <a:ext cx="5580868" cy="4446548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Extend previous linear gyrokinetic analysis demonstrating TEM and ETG pedestal transport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Begin work with non-linear gyrokinetic analysis relevant for the pedestal (CGYRO, XGC1, GS2)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Revisit neoclassical analysis of ion dynamics in setting pedestal structure (NEO, </a:t>
            </a:r>
            <a:r>
              <a:rPr lang="en-US" sz="1800" dirty="0" err="1">
                <a:solidFill>
                  <a:schemeClr val="tx1"/>
                </a:solidFill>
              </a:rPr>
              <a:t>XGCa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F</a:t>
            </a:r>
            <a:r>
              <a:rPr lang="en-US" sz="2000" dirty="0">
                <a:solidFill>
                  <a:srgbClr val="0070C0"/>
                </a:solidFill>
              </a:rPr>
              <a:t>Y21/22-1 milestone: characterize the pedestal structure and instabilities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Collaborate with MAST-U in experimental analysis and simulations supporting pedestal structure and transport research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Commissioning profile and turbulence diagnostics on NSTX-U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91D5D-0E83-5F42-BD19-E2481440E7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63DADAB-6F47-FD42-927E-493D93BF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15" y="1324441"/>
            <a:ext cx="2371659" cy="18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EBB6B0-E859-034F-8C2D-97B12C8895DF}"/>
              </a:ext>
            </a:extLst>
          </p:cNvPr>
          <p:cNvSpPr txBox="1"/>
          <p:nvPr/>
        </p:nvSpPr>
        <p:spPr>
          <a:xfrm>
            <a:off x="6621450" y="1846812"/>
            <a:ext cx="1298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</a:rPr>
              <a:t>TEM predicted in wide-pedestal H &amp; EPH mode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98FC44-A2FA-9B45-96CA-8E4CC64F1903}"/>
              </a:ext>
            </a:extLst>
          </p:cNvPr>
          <p:cNvSpPr txBox="1"/>
          <p:nvPr/>
        </p:nvSpPr>
        <p:spPr>
          <a:xfrm>
            <a:off x="7720715" y="1129087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CGYRO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2D5EEF-519B-7945-A97B-49F4805489F7}"/>
              </a:ext>
            </a:extLst>
          </p:cNvPr>
          <p:cNvGrpSpPr/>
          <p:nvPr/>
        </p:nvGrpSpPr>
        <p:grpSpPr>
          <a:xfrm>
            <a:off x="6084426" y="3175901"/>
            <a:ext cx="2733652" cy="2310233"/>
            <a:chOff x="6178209" y="3391877"/>
            <a:chExt cx="2478092" cy="20942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956CC0-942E-6345-A057-6D3F1578D6E4}"/>
                </a:ext>
              </a:extLst>
            </p:cNvPr>
            <p:cNvGrpSpPr/>
            <p:nvPr/>
          </p:nvGrpSpPr>
          <p:grpSpPr>
            <a:xfrm>
              <a:off x="6178209" y="3521741"/>
              <a:ext cx="2478092" cy="1964393"/>
              <a:chOff x="6408000" y="4007796"/>
              <a:chExt cx="2033488" cy="161195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8A939AF-629B-4243-B8AE-62ACF24D5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53" t="43479" r="37603" b="23846"/>
              <a:stretch/>
            </p:blipFill>
            <p:spPr>
              <a:xfrm>
                <a:off x="6408000" y="4007796"/>
                <a:ext cx="2033488" cy="161195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AC5BB7-0772-BD43-92A3-A97DB7D7CD65}"/>
                  </a:ext>
                </a:extLst>
              </p:cNvPr>
              <p:cNvSpPr/>
              <p:nvPr/>
            </p:nvSpPr>
            <p:spPr>
              <a:xfrm>
                <a:off x="6771487" y="4034056"/>
                <a:ext cx="1079941" cy="35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b="1" kern="1200" dirty="0">
                    <a:solidFill>
                      <a:srgbClr val="FF0000"/>
                    </a:solidFill>
                  </a:rPr>
                  <a:t>H-mode 141131</a:t>
                </a:r>
              </a:p>
              <a:p>
                <a:r>
                  <a:rPr lang="en-US" sz="800" b="1" kern="1200" dirty="0">
                    <a:solidFill>
                      <a:srgbClr val="00B0F0"/>
                    </a:solidFill>
                  </a:rPr>
                  <a:t>H-mode 141125</a:t>
                </a:r>
              </a:p>
              <a:p>
                <a:r>
                  <a:rPr lang="en-US" sz="800" b="1" kern="1200" dirty="0"/>
                  <a:t>EP H-mode  141133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7E0A281-542D-DA43-8C40-A39E0AB82B0A}"/>
                </a:ext>
              </a:extLst>
            </p:cNvPr>
            <p:cNvSpPr/>
            <p:nvPr/>
          </p:nvSpPr>
          <p:spPr>
            <a:xfrm>
              <a:off x="7463691" y="3545928"/>
              <a:ext cx="570523" cy="1627857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DD5E29-F4F4-D249-BFAA-588F6CEDDA8E}"/>
                </a:ext>
              </a:extLst>
            </p:cNvPr>
            <p:cNvSpPr/>
            <p:nvPr/>
          </p:nvSpPr>
          <p:spPr>
            <a:xfrm>
              <a:off x="6439877" y="3391877"/>
              <a:ext cx="181292" cy="16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9BEF023-0B87-9344-AF73-2C09C6413DB0}"/>
              </a:ext>
            </a:extLst>
          </p:cNvPr>
          <p:cNvSpPr txBox="1"/>
          <p:nvPr/>
        </p:nvSpPr>
        <p:spPr>
          <a:xfrm>
            <a:off x="8094978" y="3050833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887058-E2A4-C840-9A21-9F8F1602F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9" t="15047" r="16488" b="14789"/>
          <a:stretch/>
        </p:blipFill>
        <p:spPr>
          <a:xfrm>
            <a:off x="6687141" y="4235305"/>
            <a:ext cx="676598" cy="4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B00-1989-9549-8F6A-7E7784F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8169966" cy="723634"/>
          </a:xfrm>
        </p:spPr>
        <p:txBody>
          <a:bodyPr/>
          <a:lstStyle/>
          <a:p>
            <a:r>
              <a:rPr lang="en-US" sz="2800" dirty="0"/>
              <a:t>Research Milestones address critical issues in fusion research and prepare for NSTX-U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E28-EFE8-144E-8966-F00B8390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2501"/>
            <a:ext cx="8169965" cy="41910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Understand mechanisms governing the pedestal structure at low-A</a:t>
            </a:r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/>
              <a:t>Advance core transport models applicable to high-𝛽 and low-𝜐*</a:t>
            </a:r>
          </a:p>
          <a:p>
            <a:pPr lvl="2"/>
            <a:endParaRPr lang="en-US" sz="16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 predictive models to understand and optimize fast-ion transport, instabilities and current drive</a:t>
            </a:r>
          </a:p>
          <a:p>
            <a:pPr lvl="2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Enable low-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disruptivity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scenarios at high 𝛽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and develop tools for disruption avoidance and mitigation</a:t>
            </a:r>
          </a:p>
          <a:p>
            <a:pPr lvl="2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 and optimize the real-time control and scenario capabilities needed to sustain high-non-inductive fraction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6083-72FB-6B42-A1A7-F74F4ADF97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8551"/>
      </p:ext>
    </p:extLst>
  </p:cSld>
  <p:clrMapOvr>
    <a:masterClrMapping/>
  </p:clrMapOvr>
</p:sld>
</file>

<file path=ppt/theme/theme1.xml><?xml version="1.0" encoding="utf-8"?>
<a:theme xmlns:a="http://schemas.openxmlformats.org/drawingml/2006/main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30659</TotalTime>
  <Words>2575</Words>
  <Application>Microsoft Macintosh PowerPoint</Application>
  <PresentationFormat>On-screen Show (16:10)</PresentationFormat>
  <Paragraphs>349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PPPL_slideshow_template_PPPL-DOE-Princeton (1)</vt:lpstr>
      <vt:lpstr>NSTX-U Research Milestone  and Research Activities Update and Plans</vt:lpstr>
      <vt:lpstr>NSTX-U PAC-40 Charge</vt:lpstr>
      <vt:lpstr>NSTX-U Research Milestones address key scientific missions that will be initiated upon restart</vt:lpstr>
      <vt:lpstr>Research Milestones address critical issues in fusion research and prepare for NSTX-U operations</vt:lpstr>
      <vt:lpstr>Research Milestones address critical issues in fusion research and prepare for NSTX-U operations</vt:lpstr>
      <vt:lpstr>NSTX-U data critical for developing a predictive pedestal model that spans low-A to high-A</vt:lpstr>
      <vt:lpstr>JRT19: Understand role of neutral fueling and transport in determining pedestal structure </vt:lpstr>
      <vt:lpstr>R20-1: Pedestal transport simulation and modeling R21-1: Characterize pedestal at higher field, lower-𝜈*</vt:lpstr>
      <vt:lpstr>Research Milestones address critical issues in fusion research and prepare for NSTX-U operations</vt:lpstr>
      <vt:lpstr>NSTX-U critical for characterizing confinement at low-A and high 𝛽 as 𝜈* is reduced</vt:lpstr>
      <vt:lpstr>R19-1: Validate transport models for high-b ST H-mode plasmas; assess importance of multi-scale effects</vt:lpstr>
      <vt:lpstr>R19-1: Electron-scale (ETG) turbulence can account for anomalous electron loss in lower-b NSTX H-mode</vt:lpstr>
      <vt:lpstr>RA20-2: Global E-M simulations in high-𝛽 R21-1: Assess confinement at higher field, lower-𝜈*</vt:lpstr>
      <vt:lpstr>Research Milestones address critical issues in fusion research and prepare for NSTX-U operations</vt:lpstr>
      <vt:lpstr>NSTX-U can access unique fast-ion regimes and instabilities that directly inform burning plasma scenarios and optimization</vt:lpstr>
      <vt:lpstr>R19-4: Assess energetic particle transport by sub-TAE instabilities and develop reduced EP transport modeling tools</vt:lpstr>
      <vt:lpstr>R20-4: Fast ion distribution and NB current profile vs NBI param. R21-3: Optimization of NBI mix for AE mitigated scenarios</vt:lpstr>
      <vt:lpstr>Research Milestones address critical issues in fusion research and prepare for NSTX-U operations</vt:lpstr>
      <vt:lpstr>High-performance scenarios on NSTX-U enabled by low-disruptivity at high 𝛽N </vt:lpstr>
      <vt:lpstr>R19-3: Validate tearing mode physics for tearing avoidance in high-performance scenarios</vt:lpstr>
      <vt:lpstr>R20-3: Integrated Disruption Modeling for NSTX-U R21-4: Multi-mode correction of error fields</vt:lpstr>
      <vt:lpstr>Research Milestones address critical issues in fusion research and prepare for NSTX-U operations</vt:lpstr>
      <vt:lpstr>NSTX-U will demonstrate non-inductive regimes at high 𝛽N and large bootstrap fraction</vt:lpstr>
      <vt:lpstr>R19-2: Develop optimized ramp-up scenarios in spherical tokamaks</vt:lpstr>
      <vt:lpstr>R20-2: Scenario optimization using reduced models R21-2: Commission operational tools </vt:lpstr>
      <vt:lpstr>NSTX-U Research Milestones address key scientific missions that will be initiated upon restart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NSTX-U Recovery Project Overview</dc:title>
  <cp:lastModifiedBy>Devon Battaglia</cp:lastModifiedBy>
  <cp:revision>427</cp:revision>
  <cp:lastPrinted>2019-09-09T14:55:46Z</cp:lastPrinted>
  <dcterms:modified xsi:type="dcterms:W3CDTF">2019-09-09T15:33:47Z</dcterms:modified>
</cp:coreProperties>
</file>