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;p2"/>
          <p:cNvSpPr/>
          <p:nvPr/>
        </p:nvSpPr>
        <p:spPr>
          <a:xfrm>
            <a:off x="-109407" y="6"/>
            <a:ext cx="24456510" cy="50801"/>
          </a:xfrm>
          <a:prstGeom prst="rect">
            <a:avLst/>
          </a:prstGeom>
          <a:solidFill>
            <a:srgbClr val="FEA02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4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" name="Google Shape;16;p2"/>
          <p:cNvSpPr/>
          <p:nvPr/>
        </p:nvSpPr>
        <p:spPr>
          <a:xfrm>
            <a:off x="2316478" y="2285999"/>
            <a:ext cx="19604740" cy="2"/>
          </a:xfrm>
          <a:prstGeom prst="line">
            <a:avLst/>
          </a:prstGeom>
          <a:ln w="50800">
            <a:solidFill>
              <a:srgbClr val="FEA022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Google Shape;17;p2" descr="Google Shape;17;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28" y="13164101"/>
            <a:ext cx="1525099" cy="393362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1989189" y="2962954"/>
            <a:ext cx="18105123" cy="5187952"/>
          </a:xfrm>
          <a:prstGeom prst="rect">
            <a:avLst/>
          </a:prstGeom>
        </p:spPr>
        <p:txBody>
          <a:bodyPr lIns="109675" tIns="109675" rIns="109675" bIns="109675"/>
          <a:lstStyle>
            <a:lvl1pPr algn="l">
              <a:defRPr sz="10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865118" y="9215024"/>
            <a:ext cx="18653764" cy="2653313"/>
          </a:xfrm>
          <a:prstGeom prst="rect">
            <a:avLst/>
          </a:prstGeom>
        </p:spPr>
        <p:txBody>
          <a:bodyPr lIns="0" tIns="0" rIns="0" bIns="0"/>
          <a:lstStyle>
            <a:lvl1pPr marL="228600" indent="0">
              <a:spcBef>
                <a:spcPts val="900"/>
              </a:spcBef>
              <a:buClrTx/>
              <a:buSzTx/>
              <a:buFontTx/>
              <a:buNone/>
              <a:defRPr sz="4800">
                <a:solidFill>
                  <a:srgbClr val="59BDD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228600" indent="457200">
              <a:spcBef>
                <a:spcPts val="900"/>
              </a:spcBef>
              <a:buClrTx/>
              <a:buSzTx/>
              <a:buFontTx/>
              <a:buNone/>
              <a:defRPr sz="4800">
                <a:solidFill>
                  <a:srgbClr val="59BDD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228600" indent="914400">
              <a:spcBef>
                <a:spcPts val="900"/>
              </a:spcBef>
              <a:buClrTx/>
              <a:buSzTx/>
              <a:buFontTx/>
              <a:buNone/>
              <a:defRPr sz="4800">
                <a:solidFill>
                  <a:srgbClr val="59BDD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28600" indent="1371600">
              <a:spcBef>
                <a:spcPts val="900"/>
              </a:spcBef>
              <a:buClrTx/>
              <a:buSzTx/>
              <a:buFontTx/>
              <a:buNone/>
              <a:defRPr sz="4800">
                <a:solidFill>
                  <a:srgbClr val="59BDD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" indent="1828800">
              <a:spcBef>
                <a:spcPts val="900"/>
              </a:spcBef>
              <a:buClrTx/>
              <a:buSzTx/>
              <a:buFontTx/>
              <a:buNone/>
              <a:defRPr sz="4800">
                <a:solidFill>
                  <a:srgbClr val="59BDD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Google Shape;20;p2"/>
          <p:cNvSpPr/>
          <p:nvPr/>
        </p:nvSpPr>
        <p:spPr>
          <a:xfrm>
            <a:off x="973738" y="9607549"/>
            <a:ext cx="22559077" cy="3"/>
          </a:xfrm>
          <a:prstGeom prst="line">
            <a:avLst/>
          </a:prstGeom>
          <a:ln w="50800">
            <a:solidFill>
              <a:srgbClr val="FEA022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" name="Google Shape;21;p2"/>
          <p:cNvSpPr/>
          <p:nvPr/>
        </p:nvSpPr>
        <p:spPr>
          <a:xfrm>
            <a:off x="1334079" y="11891911"/>
            <a:ext cx="1280163" cy="641867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 sz="4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" name="Google Shape;22;p2"/>
          <p:cNvSpPr/>
          <p:nvPr/>
        </p:nvSpPr>
        <p:spPr>
          <a:xfrm>
            <a:off x="1334079" y="11891911"/>
            <a:ext cx="1280163" cy="641867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 sz="4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" name="Google Shape;23;p2"/>
          <p:cNvSpPr/>
          <p:nvPr/>
        </p:nvSpPr>
        <p:spPr>
          <a:xfrm>
            <a:off x="2133600" y="2133599"/>
            <a:ext cx="20239354" cy="304802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 sz="4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5" name="Google Shape;24;p2" descr="Google Shape;24;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10" y="526000"/>
            <a:ext cx="22456941" cy="161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Google Shape;25;p2" descr="Google Shape;25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3997" y="12858108"/>
            <a:ext cx="2435085" cy="678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Google Shape;26;p2" descr="Google Shape;2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949" y="12857081"/>
            <a:ext cx="3368650" cy="68031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756888" y="12515849"/>
            <a:ext cx="379984" cy="393701"/>
          </a:xfrm>
          <a:prstGeom prst="rect">
            <a:avLst/>
          </a:prstGeom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29;p3"/>
          <p:cNvSpPr/>
          <p:nvPr/>
        </p:nvSpPr>
        <p:spPr>
          <a:xfrm>
            <a:off x="-95153" y="6"/>
            <a:ext cx="24478758" cy="175509"/>
          </a:xfrm>
          <a:prstGeom prst="rect">
            <a:avLst/>
          </a:prstGeom>
          <a:solidFill>
            <a:srgbClr val="FEA02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4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" name="Google Shape;30;p3"/>
          <p:cNvSpPr/>
          <p:nvPr/>
        </p:nvSpPr>
        <p:spPr>
          <a:xfrm>
            <a:off x="191902" y="2285999"/>
            <a:ext cx="23968979" cy="2"/>
          </a:xfrm>
          <a:prstGeom prst="line">
            <a:avLst/>
          </a:prstGeom>
          <a:ln w="50800">
            <a:solidFill>
              <a:srgbClr val="FEA022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7" name="Google Shape;31;p3" descr="Google Shape;31;p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96" y="13258795"/>
            <a:ext cx="1525099" cy="39336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179286" y="371478"/>
            <a:ext cx="24152130" cy="1736723"/>
          </a:xfrm>
          <a:prstGeom prst="rect">
            <a:avLst/>
          </a:prstGeom>
        </p:spPr>
        <p:txBody>
          <a:bodyPr lIns="109675" tIns="109675" rIns="109675" bIns="109675"/>
          <a:lstStyle>
            <a:lvl1pPr algn="l">
              <a:defRPr sz="110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idx="1"/>
          </p:nvPr>
        </p:nvSpPr>
        <p:spPr>
          <a:xfrm>
            <a:off x="259554" y="2564744"/>
            <a:ext cx="23769343" cy="9988050"/>
          </a:xfrm>
          <a:prstGeom prst="rect">
            <a:avLst/>
          </a:prstGeom>
        </p:spPr>
        <p:txBody>
          <a:bodyPr lIns="109675" tIns="109675" rIns="109675" bIns="109675"/>
          <a:lstStyle>
            <a:lvl1pPr indent="-647700">
              <a:spcBef>
                <a:spcPts val="1200"/>
              </a:spcBef>
              <a:buClr>
                <a:srgbClr val="000000"/>
              </a:buClr>
              <a:buSzPts val="6600"/>
              <a:defRPr sz="66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647700">
              <a:spcBef>
                <a:spcPts val="1200"/>
              </a:spcBef>
              <a:buClr>
                <a:srgbClr val="000000"/>
              </a:buClr>
              <a:buSzPts val="6600"/>
              <a:defRPr sz="66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647700">
              <a:spcBef>
                <a:spcPts val="1200"/>
              </a:spcBef>
              <a:buClr>
                <a:srgbClr val="000000"/>
              </a:buClr>
              <a:buSzPts val="6600"/>
              <a:defRPr sz="6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647700">
              <a:spcBef>
                <a:spcPts val="1200"/>
              </a:spcBef>
              <a:buClr>
                <a:srgbClr val="000000"/>
              </a:buClr>
              <a:buSzPts val="6600"/>
              <a:defRPr sz="66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647700">
              <a:spcBef>
                <a:spcPts val="1200"/>
              </a:spcBef>
              <a:buClr>
                <a:srgbClr val="000000"/>
              </a:buClr>
              <a:buSzPts val="6600"/>
              <a:defRPr sz="66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Google Shape;35;p3"/>
          <p:cNvSpPr txBox="1"/>
          <p:nvPr/>
        </p:nvSpPr>
        <p:spPr>
          <a:xfrm>
            <a:off x="9994434" y="13181156"/>
            <a:ext cx="4299582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0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PAC-40 - NSTX-U -Collab. - Diallo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20120" y="13258626"/>
            <a:ext cx="379984" cy="393701"/>
          </a:xfrm>
          <a:prstGeom prst="rect">
            <a:avLst/>
          </a:prstGeom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55;p6" descr="Google Shape;55;p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24384003" cy="19939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" name="Google Shape;56;p6"/>
          <p:cNvGrpSpPr/>
          <p:nvPr/>
        </p:nvGrpSpPr>
        <p:grpSpPr>
          <a:xfrm>
            <a:off x="-3" y="13110632"/>
            <a:ext cx="24384004" cy="605369"/>
            <a:chOff x="0" y="0"/>
            <a:chExt cx="24384002" cy="605367"/>
          </a:xfrm>
        </p:grpSpPr>
        <p:pic>
          <p:nvPicPr>
            <p:cNvPr id="49" name="Google Shape;57;p6" descr="Google Shape;57;p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0"/>
              <a:ext cx="18288003" cy="605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Google Shape;58;p6" descr="Google Shape;58;p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8288003" cy="605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" name="Google Shape;60;p6"/>
          <p:cNvSpPr txBox="1"/>
          <p:nvPr/>
        </p:nvSpPr>
        <p:spPr>
          <a:xfrm>
            <a:off x="2438399" y="13157200"/>
            <a:ext cx="19507202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 b="1">
                <a:solidFill>
                  <a:srgbClr val="336699"/>
                </a:solidFill>
              </a:defRPr>
            </a:lvl1pPr>
          </a:lstStyle>
          <a:p>
            <a:r>
              <a:t>Meeting name, presentation title, author name, date</a:t>
            </a:r>
          </a:p>
        </p:txBody>
      </p:sp>
      <p:sp>
        <p:nvSpPr>
          <p:cNvPr id="53" name="Google Shape;61;p6"/>
          <p:cNvSpPr/>
          <p:nvPr/>
        </p:nvSpPr>
        <p:spPr>
          <a:xfrm>
            <a:off x="-2" y="13106400"/>
            <a:ext cx="24384004" cy="609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 sz="4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4" name="Google Shape;62;p6" descr="Google Shape;62;p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200" y="9906000"/>
            <a:ext cx="9245600" cy="362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Google Shape;63;p6" descr="Google Shape;63;p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7600" y="9766300"/>
            <a:ext cx="3615267" cy="379730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22399" y="4724400"/>
            <a:ext cx="21539202" cy="2133600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0" algn="ctr">
              <a:spcBef>
                <a:spcPts val="1700"/>
              </a:spcBef>
              <a:buClrTx/>
              <a:buSzTx/>
              <a:buFontTx/>
              <a:buNone/>
              <a:defRPr sz="7400">
                <a:latin typeface="+mj-lt"/>
                <a:ea typeface="+mj-ea"/>
                <a:cs typeface="+mj-cs"/>
                <a:sym typeface="Arial"/>
              </a:defRPr>
            </a:lvl1pPr>
            <a:lvl2pPr marL="228600" indent="457200" algn="ctr">
              <a:spcBef>
                <a:spcPts val="1700"/>
              </a:spcBef>
              <a:buClrTx/>
              <a:buSzTx/>
              <a:buFontTx/>
              <a:buNone/>
              <a:defRPr sz="7400">
                <a:latin typeface="+mj-lt"/>
                <a:ea typeface="+mj-ea"/>
                <a:cs typeface="+mj-cs"/>
                <a:sym typeface="Arial"/>
              </a:defRPr>
            </a:lvl2pPr>
            <a:lvl3pPr marL="228600" indent="914400" algn="ctr">
              <a:spcBef>
                <a:spcPts val="1700"/>
              </a:spcBef>
              <a:buClrTx/>
              <a:buSzTx/>
              <a:buFontTx/>
              <a:buNone/>
              <a:defRPr sz="7400">
                <a:latin typeface="+mj-lt"/>
                <a:ea typeface="+mj-ea"/>
                <a:cs typeface="+mj-cs"/>
                <a:sym typeface="Arial"/>
              </a:defRPr>
            </a:lvl3pPr>
            <a:lvl4pPr marL="228600" indent="1371600" algn="ctr">
              <a:spcBef>
                <a:spcPts val="1700"/>
              </a:spcBef>
              <a:buClrTx/>
              <a:buSzTx/>
              <a:buFontTx/>
              <a:buNone/>
              <a:defRPr sz="7400">
                <a:latin typeface="+mj-lt"/>
                <a:ea typeface="+mj-ea"/>
                <a:cs typeface="+mj-cs"/>
                <a:sym typeface="Arial"/>
              </a:defRPr>
            </a:lvl4pPr>
            <a:lvl5pPr marL="228600" indent="1828800" algn="ctr">
              <a:spcBef>
                <a:spcPts val="1700"/>
              </a:spcBef>
              <a:buClrTx/>
              <a:buSzTx/>
              <a:buFontTx/>
              <a:buNone/>
              <a:defRPr sz="74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06399" y="2285999"/>
            <a:ext cx="23571202" cy="22860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5000"/>
              </a:lnSpc>
              <a:defRPr sz="10600">
                <a:solidFill>
                  <a:srgbClr val="33669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Google Shape;66;p6"/>
          <p:cNvSpPr txBox="1">
            <a:spLocks noGrp="1"/>
          </p:cNvSpPr>
          <p:nvPr>
            <p:ph type="body" sz="quarter" idx="13"/>
          </p:nvPr>
        </p:nvSpPr>
        <p:spPr>
          <a:xfrm>
            <a:off x="1422399" y="7010400"/>
            <a:ext cx="21539202" cy="243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9" name="Google Shape;67;p6"/>
          <p:cNvSpPr txBox="1">
            <a:spLocks noGrp="1"/>
          </p:cNvSpPr>
          <p:nvPr>
            <p:ph type="body" sz="quarter" idx="14"/>
          </p:nvPr>
        </p:nvSpPr>
        <p:spPr>
          <a:xfrm>
            <a:off x="203199" y="9956800"/>
            <a:ext cx="6705601" cy="762000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marL="288036" indent="-216027" defTabSz="576072">
              <a:spcBef>
                <a:spcPts val="800"/>
              </a:spcBef>
              <a:buSzPts val="3500"/>
              <a:defRPr sz="3528"/>
            </a:pPr>
            <a:endParaRPr/>
          </a:p>
        </p:txBody>
      </p:sp>
      <p:pic>
        <p:nvPicPr>
          <p:cNvPr id="60" name="Google Shape;68;p6" descr="Google Shape;68;p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8964"/>
            <a:ext cx="24384003" cy="2101634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29070" y="13157200"/>
            <a:ext cx="35173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33669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70;p7" descr="Google Shape;70;p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24384003" cy="19939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" name="Google Shape;71;p7"/>
          <p:cNvGrpSpPr/>
          <p:nvPr/>
        </p:nvGrpSpPr>
        <p:grpSpPr>
          <a:xfrm>
            <a:off x="-3" y="13110632"/>
            <a:ext cx="24384004" cy="605369"/>
            <a:chOff x="0" y="0"/>
            <a:chExt cx="24384002" cy="605367"/>
          </a:xfrm>
        </p:grpSpPr>
        <p:pic>
          <p:nvPicPr>
            <p:cNvPr id="69" name="Google Shape;72;p7" descr="Google Shape;72;p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0"/>
              <a:ext cx="18288003" cy="605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" name="Google Shape;73;p7" descr="Google Shape;73;p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8288003" cy="605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2" name="Google Shape;75;p7"/>
          <p:cNvSpPr txBox="1"/>
          <p:nvPr/>
        </p:nvSpPr>
        <p:spPr>
          <a:xfrm>
            <a:off x="2438399" y="13157200"/>
            <a:ext cx="19507202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 b="1">
                <a:solidFill>
                  <a:srgbClr val="336699"/>
                </a:solidFill>
              </a:defRPr>
            </a:lvl1pPr>
          </a:lstStyle>
          <a:p>
            <a:r>
              <a:t>Meeting name, presentation title, author name, date</a:t>
            </a:r>
          </a:p>
        </p:txBody>
      </p:sp>
      <p:sp>
        <p:nvSpPr>
          <p:cNvPr id="73" name="Google Shape;76;p7"/>
          <p:cNvSpPr/>
          <p:nvPr/>
        </p:nvSpPr>
        <p:spPr>
          <a:xfrm>
            <a:off x="-2" y="13106400"/>
            <a:ext cx="24384004" cy="609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22399" y="5334000"/>
            <a:ext cx="21539202" cy="2133600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0" algn="ctr">
              <a:spcBef>
                <a:spcPts val="1700"/>
              </a:spcBef>
              <a:buClrTx/>
              <a:buSzTx/>
              <a:buFontTx/>
              <a:buNone/>
              <a:defRPr sz="7400">
                <a:latin typeface="+mj-lt"/>
                <a:ea typeface="+mj-ea"/>
                <a:cs typeface="+mj-cs"/>
                <a:sym typeface="Arial"/>
              </a:defRPr>
            </a:lvl1pPr>
            <a:lvl2pPr marL="228600" indent="457200" algn="ctr">
              <a:spcBef>
                <a:spcPts val="1700"/>
              </a:spcBef>
              <a:buClrTx/>
              <a:buSzTx/>
              <a:buFontTx/>
              <a:buNone/>
              <a:defRPr sz="7400">
                <a:latin typeface="+mj-lt"/>
                <a:ea typeface="+mj-ea"/>
                <a:cs typeface="+mj-cs"/>
                <a:sym typeface="Arial"/>
              </a:defRPr>
            </a:lvl2pPr>
            <a:lvl3pPr marL="228600" indent="914400" algn="ctr">
              <a:spcBef>
                <a:spcPts val="1700"/>
              </a:spcBef>
              <a:buClrTx/>
              <a:buSzTx/>
              <a:buFontTx/>
              <a:buNone/>
              <a:defRPr sz="7400">
                <a:latin typeface="+mj-lt"/>
                <a:ea typeface="+mj-ea"/>
                <a:cs typeface="+mj-cs"/>
                <a:sym typeface="Arial"/>
              </a:defRPr>
            </a:lvl3pPr>
            <a:lvl4pPr marL="228600" indent="1371600" algn="ctr">
              <a:spcBef>
                <a:spcPts val="1700"/>
              </a:spcBef>
              <a:buClrTx/>
              <a:buSzTx/>
              <a:buFontTx/>
              <a:buNone/>
              <a:defRPr sz="7400">
                <a:latin typeface="+mj-lt"/>
                <a:ea typeface="+mj-ea"/>
                <a:cs typeface="+mj-cs"/>
                <a:sym typeface="Arial"/>
              </a:defRPr>
            </a:lvl4pPr>
            <a:lvl5pPr marL="228600" indent="1828800" algn="ctr">
              <a:spcBef>
                <a:spcPts val="1700"/>
              </a:spcBef>
              <a:buClrTx/>
              <a:buSzTx/>
              <a:buFontTx/>
              <a:buNone/>
              <a:defRPr sz="74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406399" y="2285999"/>
            <a:ext cx="23571202" cy="22860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5000"/>
              </a:lnSpc>
              <a:defRPr sz="10600">
                <a:solidFill>
                  <a:srgbClr val="33669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6" name="Google Shape;79;p7"/>
          <p:cNvSpPr txBox="1">
            <a:spLocks noGrp="1"/>
          </p:cNvSpPr>
          <p:nvPr>
            <p:ph type="body" sz="quarter" idx="13"/>
          </p:nvPr>
        </p:nvSpPr>
        <p:spPr>
          <a:xfrm>
            <a:off x="2438399" y="8077200"/>
            <a:ext cx="19507202" cy="2438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7" name="Google Shape;80;p7"/>
          <p:cNvSpPr txBox="1">
            <a:spLocks noGrp="1"/>
          </p:cNvSpPr>
          <p:nvPr>
            <p:ph type="body" sz="quarter" idx="14"/>
          </p:nvPr>
        </p:nvSpPr>
        <p:spPr>
          <a:xfrm>
            <a:off x="203199" y="11125200"/>
            <a:ext cx="5547201" cy="1219200"/>
          </a:xfrm>
          <a:prstGeom prst="rect">
            <a:avLst/>
          </a:prstGeom>
        </p:spPr>
        <p:txBody>
          <a:bodyPr lIns="121899" tIns="121899" rIns="121899" bIns="121899"/>
          <a:lstStyle/>
          <a:p>
            <a:endParaRPr/>
          </a:p>
        </p:txBody>
      </p:sp>
      <p:pic>
        <p:nvPicPr>
          <p:cNvPr id="78" name="Google Shape;81;p7" descr="Google Shape;81;p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8964"/>
            <a:ext cx="24384003" cy="2101634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29070" y="13157200"/>
            <a:ext cx="35173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33669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3;p8" descr="Google Shape;83;p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24384003" cy="19939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" name="Google Shape;84;p8"/>
          <p:cNvGrpSpPr/>
          <p:nvPr/>
        </p:nvGrpSpPr>
        <p:grpSpPr>
          <a:xfrm>
            <a:off x="-3" y="13110632"/>
            <a:ext cx="24384004" cy="605369"/>
            <a:chOff x="0" y="0"/>
            <a:chExt cx="24384002" cy="605367"/>
          </a:xfrm>
        </p:grpSpPr>
        <p:pic>
          <p:nvPicPr>
            <p:cNvPr id="87" name="Google Shape;85;p8" descr="Google Shape;85;p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0"/>
              <a:ext cx="18288003" cy="605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" name="Google Shape;86;p8" descr="Google Shape;86;p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8288003" cy="605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0" name="Google Shape;88;p8"/>
          <p:cNvSpPr txBox="1"/>
          <p:nvPr/>
        </p:nvSpPr>
        <p:spPr>
          <a:xfrm>
            <a:off x="2438399" y="13157200"/>
            <a:ext cx="19507202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 b="1">
                <a:solidFill>
                  <a:srgbClr val="336699"/>
                </a:solidFill>
              </a:defRPr>
            </a:lvl1pPr>
          </a:lstStyle>
          <a:p>
            <a:r>
              <a:t>Meeting name, presentation title, author name, date</a:t>
            </a:r>
          </a:p>
        </p:txBody>
      </p:sp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-2" y="-2"/>
            <a:ext cx="24384003" cy="1921937"/>
          </a:xfrm>
          <a:prstGeom prst="rect">
            <a:avLst/>
          </a:prstGeom>
        </p:spPr>
        <p:txBody>
          <a:bodyPr lIns="121899" tIns="121899" rIns="121899" bIns="121899"/>
          <a:lstStyle>
            <a:lvl1pPr>
              <a:lnSpc>
                <a:spcPct val="85000"/>
              </a:lnSpc>
              <a:defRPr sz="10600">
                <a:solidFill>
                  <a:srgbClr val="33669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29070" y="13157200"/>
            <a:ext cx="35173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33669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1;p9" descr="Google Shape;91;p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24384003" cy="19939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" name="Google Shape;92;p9"/>
          <p:cNvGrpSpPr/>
          <p:nvPr/>
        </p:nvGrpSpPr>
        <p:grpSpPr>
          <a:xfrm>
            <a:off x="-3" y="13110632"/>
            <a:ext cx="24384004" cy="605369"/>
            <a:chOff x="0" y="0"/>
            <a:chExt cx="24384002" cy="605367"/>
          </a:xfrm>
        </p:grpSpPr>
        <p:pic>
          <p:nvPicPr>
            <p:cNvPr id="100" name="Google Shape;93;p9" descr="Google Shape;93;p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0"/>
              <a:ext cx="18288003" cy="605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Google Shape;94;p9" descr="Google Shape;94;p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8288003" cy="605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Google Shape;96;p9"/>
          <p:cNvSpPr txBox="1"/>
          <p:nvPr/>
        </p:nvSpPr>
        <p:spPr>
          <a:xfrm>
            <a:off x="2438399" y="13157200"/>
            <a:ext cx="19507202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 b="1">
                <a:solidFill>
                  <a:srgbClr val="336699"/>
                </a:solidFill>
              </a:defRPr>
            </a:lvl1pPr>
          </a:lstStyle>
          <a:p>
            <a:r>
              <a:t>Meeting name, presentation title, author name, date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idx="1"/>
          </p:nvPr>
        </p:nvSpPr>
        <p:spPr>
          <a:xfrm>
            <a:off x="203198" y="2133599"/>
            <a:ext cx="23977603" cy="10820401"/>
          </a:xfrm>
          <a:prstGeom prst="rect">
            <a:avLst/>
          </a:prstGeom>
        </p:spPr>
        <p:txBody>
          <a:bodyPr lIns="121899" tIns="121899" rIns="121899" bIns="121899"/>
          <a:lstStyle>
            <a:lvl1pPr indent="-698500">
              <a:spcBef>
                <a:spcPts val="1700"/>
              </a:spcBef>
              <a:buClr>
                <a:srgbClr val="000000"/>
              </a:buClr>
              <a:buSzPts val="7400"/>
              <a:defRPr sz="7400">
                <a:latin typeface="+mj-lt"/>
                <a:ea typeface="+mj-ea"/>
                <a:cs typeface="+mj-cs"/>
                <a:sym typeface="Arial"/>
              </a:defRPr>
            </a:lvl1pPr>
            <a:lvl2pPr indent="-698500">
              <a:spcBef>
                <a:spcPts val="1700"/>
              </a:spcBef>
              <a:buClr>
                <a:srgbClr val="000000"/>
              </a:buClr>
              <a:buSzPts val="7400"/>
              <a:buChar char="–"/>
              <a:defRPr sz="7400">
                <a:latin typeface="+mj-lt"/>
                <a:ea typeface="+mj-ea"/>
                <a:cs typeface="+mj-cs"/>
                <a:sym typeface="Arial"/>
              </a:defRPr>
            </a:lvl2pPr>
            <a:lvl3pPr indent="-698500">
              <a:spcBef>
                <a:spcPts val="1700"/>
              </a:spcBef>
              <a:buClr>
                <a:srgbClr val="000000"/>
              </a:buClr>
              <a:buSzPts val="7400"/>
              <a:buChar char="▪"/>
              <a:defRPr sz="7400">
                <a:latin typeface="+mj-lt"/>
                <a:ea typeface="+mj-ea"/>
                <a:cs typeface="+mj-cs"/>
                <a:sym typeface="Arial"/>
              </a:defRPr>
            </a:lvl3pPr>
            <a:lvl4pPr indent="-698500">
              <a:spcBef>
                <a:spcPts val="1700"/>
              </a:spcBef>
              <a:buClr>
                <a:srgbClr val="000000"/>
              </a:buClr>
              <a:buSzPts val="7400"/>
              <a:defRPr sz="7400">
                <a:latin typeface="+mj-lt"/>
                <a:ea typeface="+mj-ea"/>
                <a:cs typeface="+mj-cs"/>
                <a:sym typeface="Arial"/>
              </a:defRPr>
            </a:lvl4pPr>
            <a:lvl5pPr indent="-698500">
              <a:spcBef>
                <a:spcPts val="1700"/>
              </a:spcBef>
              <a:buClr>
                <a:srgbClr val="000000"/>
              </a:buClr>
              <a:buSzPts val="7400"/>
              <a:buChar char="»"/>
              <a:defRPr sz="74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29070" y="13157200"/>
            <a:ext cx="35173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33669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99;p10" descr="Google Shape;99;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18288000" cy="185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Google Shape;100;p10" descr="Google Shape;100;p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3157200"/>
            <a:ext cx="18288000" cy="5588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Google Shape;101;p10"/>
          <p:cNvSpPr txBox="1"/>
          <p:nvPr/>
        </p:nvSpPr>
        <p:spPr>
          <a:xfrm>
            <a:off x="3594100" y="13271500"/>
            <a:ext cx="1079500" cy="359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 i="1">
                <a:solidFill>
                  <a:srgbClr val="171FC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NSTX</a:t>
            </a:r>
          </a:p>
        </p:txBody>
      </p:sp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xfrm>
            <a:off x="3048000" y="0"/>
            <a:ext cx="18288002" cy="1828800"/>
          </a:xfrm>
          <a:prstGeom prst="rect">
            <a:avLst/>
          </a:prstGeom>
        </p:spPr>
        <p:txBody>
          <a:bodyPr lIns="91424" tIns="91424" rIns="91424" bIns="91424"/>
          <a:lstStyle>
            <a:lvl1pPr>
              <a:lnSpc>
                <a:spcPct val="100000"/>
              </a:lnSpc>
              <a:defRPr sz="4800" b="1">
                <a:solidFill>
                  <a:srgbClr val="3333C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idx="1"/>
          </p:nvPr>
        </p:nvSpPr>
        <p:spPr>
          <a:xfrm>
            <a:off x="3200400" y="1828800"/>
            <a:ext cx="17526000" cy="9906000"/>
          </a:xfrm>
          <a:prstGeom prst="rect">
            <a:avLst/>
          </a:prstGeom>
        </p:spPr>
        <p:txBody>
          <a:bodyPr lIns="91424" tIns="91424" rIns="91424" bIns="91424"/>
          <a:lstStyle>
            <a:lvl1pPr indent="-533400">
              <a:spcBef>
                <a:spcPts val="1100"/>
              </a:spcBef>
              <a:buClr>
                <a:srgbClr val="000000"/>
              </a:buClr>
              <a:buSzPts val="4800"/>
              <a:buFont typeface="Helvetica"/>
              <a:defRPr sz="4800">
                <a:latin typeface="+mj-lt"/>
                <a:ea typeface="+mj-ea"/>
                <a:cs typeface="+mj-cs"/>
                <a:sym typeface="Arial"/>
              </a:defRPr>
            </a:lvl1pPr>
            <a:lvl2pPr indent="-533400">
              <a:spcBef>
                <a:spcPts val="1100"/>
              </a:spcBef>
              <a:buClr>
                <a:srgbClr val="000000"/>
              </a:buClr>
              <a:buSzPts val="4800"/>
              <a:buFont typeface="Helvetica"/>
              <a:buChar char="–"/>
              <a:defRPr sz="4800">
                <a:latin typeface="+mj-lt"/>
                <a:ea typeface="+mj-ea"/>
                <a:cs typeface="+mj-cs"/>
                <a:sym typeface="Arial"/>
              </a:defRPr>
            </a:lvl2pPr>
            <a:lvl3pPr indent="-533400">
              <a:spcBef>
                <a:spcPts val="1100"/>
              </a:spcBef>
              <a:buClr>
                <a:srgbClr val="000000"/>
              </a:buClr>
              <a:buSzPts val="4800"/>
              <a:buFont typeface="Helvetica"/>
              <a:defRPr sz="4800">
                <a:latin typeface="+mj-lt"/>
                <a:ea typeface="+mj-ea"/>
                <a:cs typeface="+mj-cs"/>
                <a:sym typeface="Arial"/>
              </a:defRPr>
            </a:lvl3pPr>
            <a:lvl4pPr indent="-533400">
              <a:spcBef>
                <a:spcPts val="1100"/>
              </a:spcBef>
              <a:buClr>
                <a:srgbClr val="000000"/>
              </a:buClr>
              <a:buSzPts val="4800"/>
              <a:buFont typeface="Helvetica"/>
              <a:buChar char="–"/>
              <a:defRPr sz="4800">
                <a:latin typeface="+mj-lt"/>
                <a:ea typeface="+mj-ea"/>
                <a:cs typeface="+mj-cs"/>
                <a:sym typeface="Arial"/>
              </a:defRPr>
            </a:lvl4pPr>
            <a:lvl5pPr indent="-533400">
              <a:spcBef>
                <a:spcPts val="1100"/>
              </a:spcBef>
              <a:buClr>
                <a:srgbClr val="000000"/>
              </a:buClr>
              <a:buSzPts val="4800"/>
              <a:buFont typeface="Helvetica"/>
              <a:buChar char="»"/>
              <a:defRPr sz="48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886177" y="13180074"/>
            <a:ext cx="449823" cy="462251"/>
          </a:xfrm>
          <a:prstGeom prst="rect">
            <a:avLst/>
          </a:prstGeom>
        </p:spPr>
        <p:txBody>
          <a:bodyPr lIns="91424" tIns="91424" rIns="91424" bIns="91424"/>
          <a:lstStyle>
            <a:lvl1pPr>
              <a:defRPr sz="1800">
                <a:solidFill>
                  <a:srgbClr val="3333C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2;p1"/>
          <p:cNvSpPr/>
          <p:nvPr/>
        </p:nvSpPr>
        <p:spPr>
          <a:xfrm>
            <a:off x="-95152" y="6"/>
            <a:ext cx="24478756" cy="175509"/>
          </a:xfrm>
          <a:prstGeom prst="rect">
            <a:avLst/>
          </a:prstGeom>
          <a:solidFill>
            <a:srgbClr val="FEA022"/>
          </a:solidFill>
          <a:ln w="12700">
            <a:miter lim="400000"/>
          </a:ln>
        </p:spPr>
        <p:txBody>
          <a:bodyPr lIns="109727" tIns="109727" rIns="109727" bIns="109727" anchor="ctr"/>
          <a:lstStyle/>
          <a:p>
            <a:pPr algn="ctr" defTabSz="2194560">
              <a:defRPr sz="4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4" name="Google Shape;15;p1"/>
          <p:cNvSpPr/>
          <p:nvPr/>
        </p:nvSpPr>
        <p:spPr>
          <a:xfrm>
            <a:off x="191903" y="2285999"/>
            <a:ext cx="23968980" cy="1"/>
          </a:xfrm>
          <a:prstGeom prst="line">
            <a:avLst/>
          </a:prstGeom>
          <a:ln w="50800">
            <a:solidFill>
              <a:srgbClr val="FEA022"/>
            </a:solidFill>
          </a:ln>
        </p:spPr>
        <p:txBody>
          <a:bodyPr lIns="109727" tIns="109727" rIns="109727" bIns="109727"/>
          <a:lstStyle/>
          <a:p>
            <a:pPr defTabSz="2194560">
              <a:defRPr sz="3200"/>
            </a:pPr>
            <a:endParaRPr/>
          </a:p>
        </p:txBody>
      </p:sp>
      <p:pic>
        <p:nvPicPr>
          <p:cNvPr id="135" name="Google Shape;17;p1" descr="Google Shape;17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97" y="13258796"/>
            <a:ext cx="1525097" cy="39336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179287" y="371478"/>
            <a:ext cx="24152129" cy="1736722"/>
          </a:xfrm>
          <a:prstGeom prst="rect">
            <a:avLst/>
          </a:prstGeom>
        </p:spPr>
        <p:txBody>
          <a:bodyPr lIns="109679" tIns="109679" rIns="109679" bIns="109679"/>
          <a:lstStyle>
            <a:lvl1pPr algn="l" defTabSz="2194560">
              <a:defRPr sz="110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idx="1"/>
          </p:nvPr>
        </p:nvSpPr>
        <p:spPr>
          <a:xfrm>
            <a:off x="259555" y="2564744"/>
            <a:ext cx="23769341" cy="9988049"/>
          </a:xfrm>
          <a:prstGeom prst="rect">
            <a:avLst/>
          </a:prstGeom>
        </p:spPr>
        <p:txBody>
          <a:bodyPr lIns="109679" tIns="109679" rIns="109679" bIns="109679"/>
          <a:lstStyle>
            <a:lvl1pPr marL="1008742" indent="-957942" defTabSz="2194560">
              <a:spcBef>
                <a:spcPts val="1200"/>
              </a:spcBef>
              <a:buClr>
                <a:srgbClr val="000000"/>
              </a:buClr>
              <a:buSzPts val="6600"/>
              <a:buFont typeface="Helvetica"/>
              <a:defRPr sz="66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581150" indent="-1047750" defTabSz="2194560">
              <a:spcBef>
                <a:spcPts val="1200"/>
              </a:spcBef>
              <a:buClr>
                <a:srgbClr val="0433FF"/>
              </a:buClr>
              <a:buSzPts val="6600"/>
              <a:buFont typeface="Helvetica"/>
              <a:defRPr sz="660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2189479" indent="-1173479" defTabSz="2194560">
              <a:spcBef>
                <a:spcPts val="1200"/>
              </a:spcBef>
              <a:buClr>
                <a:srgbClr val="942192"/>
              </a:buClr>
              <a:buSzPts val="6600"/>
              <a:buFont typeface="Helvetica"/>
              <a:defRPr sz="6600">
                <a:solidFill>
                  <a:srgbClr val="94219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743200" indent="-1257300" defTabSz="2194560">
              <a:spcBef>
                <a:spcPts val="1200"/>
              </a:spcBef>
              <a:buClr>
                <a:srgbClr val="26A3E6"/>
              </a:buClr>
              <a:buSzPts val="6600"/>
              <a:buFont typeface="Helvetica"/>
              <a:defRPr sz="66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3317875" indent="-1362075" defTabSz="2194560">
              <a:spcBef>
                <a:spcPts val="1200"/>
              </a:spcBef>
              <a:buClr>
                <a:srgbClr val="26A3E6"/>
              </a:buClr>
              <a:buSzPts val="6600"/>
              <a:buFont typeface="Helvetica"/>
              <a:defRPr sz="66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20121" y="13258627"/>
            <a:ext cx="379984" cy="393701"/>
          </a:xfrm>
          <a:prstGeom prst="rect">
            <a:avLst/>
          </a:prstGeom>
        </p:spPr>
        <p:txBody>
          <a:bodyPr/>
          <a:lstStyle>
            <a:lvl1pPr algn="ctr" defTabSz="2194560">
              <a:defRPr sz="2600"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9" name="PAC-40 - NSTX-U -Collab. - Diallo"/>
          <p:cNvSpPr txBox="1"/>
          <p:nvPr/>
        </p:nvSpPr>
        <p:spPr>
          <a:xfrm>
            <a:off x="9994435" y="13181156"/>
            <a:ext cx="4299581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sz="20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PAC-40 - NSTX-U -Collab. - Diallo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/>
          <p:cNvSpPr/>
          <p:nvPr/>
        </p:nvSpPr>
        <p:spPr>
          <a:xfrm>
            <a:off x="1219199" y="13"/>
            <a:ext cx="21945602" cy="549281"/>
          </a:xfrm>
          <a:prstGeom prst="rect">
            <a:avLst/>
          </a:prstGeom>
          <a:solidFill>
            <a:srgbClr val="FEA02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4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" name="Google Shape;7;p1"/>
          <p:cNvSpPr/>
          <p:nvPr/>
        </p:nvSpPr>
        <p:spPr>
          <a:xfrm>
            <a:off x="2316478" y="2285999"/>
            <a:ext cx="19604740" cy="2"/>
          </a:xfrm>
          <a:prstGeom prst="line">
            <a:avLst/>
          </a:prstGeom>
          <a:ln w="50800">
            <a:solidFill>
              <a:srgbClr val="FEA022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Google Shape;8;p1"/>
          <p:cNvSpPr txBox="1"/>
          <p:nvPr/>
        </p:nvSpPr>
        <p:spPr>
          <a:xfrm>
            <a:off x="9137932" y="13051209"/>
            <a:ext cx="7016338" cy="625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9725" tIns="109725" rIns="109725" bIns="109725">
            <a:spAutoFit/>
          </a:bodyPr>
          <a:lstStyle>
            <a:lvl1pPr>
              <a:defRPr sz="2800">
                <a:solidFill>
                  <a:srgbClr val="20768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NSTX-U PAC-40: Liquid Metal PFCs (Maingi)</a:t>
            </a:r>
          </a:p>
        </p:txBody>
      </p:sp>
      <p:pic>
        <p:nvPicPr>
          <p:cNvPr id="5" name="Google Shape;9;p1" descr="Google Shape;9;p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0982" y="13157204"/>
            <a:ext cx="1648458" cy="42514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Google Shape;12;p1"/>
          <p:cNvSpPr/>
          <p:nvPr/>
        </p:nvSpPr>
        <p:spPr>
          <a:xfrm>
            <a:off x="2316478" y="2285999"/>
            <a:ext cx="19604740" cy="2"/>
          </a:xfrm>
          <a:prstGeom prst="line">
            <a:avLst/>
          </a:prstGeom>
          <a:ln w="50800">
            <a:solidFill>
              <a:srgbClr val="FEA022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1219199" y="549278"/>
            <a:ext cx="21945602" cy="1736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9725" tIns="109725" rIns="109725" bIns="109725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1584958" y="2590799"/>
            <a:ext cx="21214083" cy="10515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9725" tIns="109725" rIns="109725" bIns="109725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66765" y="13303250"/>
            <a:ext cx="351732" cy="368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2400" b="1">
                <a:solidFill>
                  <a:srgbClr val="FEA02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20768C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20768C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20768C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20768C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20768C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20768C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20768C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20768C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20768C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42900" algn="l" defTabSz="914400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76C5EF"/>
        </a:buClr>
        <a:buSzPts val="5600"/>
        <a:buFont typeface="Helvetica Neue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14400" marR="0" indent="-342900" algn="l" defTabSz="914400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76C5EF"/>
        </a:buClr>
        <a:buSzPts val="5600"/>
        <a:buFont typeface="Helvetica Neue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371600" marR="0" indent="-342900" algn="l" defTabSz="914400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76C5EF"/>
        </a:buClr>
        <a:buSzPts val="5600"/>
        <a:buFont typeface="Helvetica Neue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828800" marR="0" indent="-342900" algn="l" defTabSz="914400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76C5EF"/>
        </a:buClr>
        <a:buSzPts val="5600"/>
        <a:buFont typeface="Helvetica Neue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286000" marR="0" indent="-342900" algn="l" defTabSz="914400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76C5EF"/>
        </a:buClr>
        <a:buSzPts val="5600"/>
        <a:buFont typeface="Helvetica Neue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743200" marR="0" indent="-342900" algn="l" defTabSz="914400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76C5EF"/>
        </a:buClr>
        <a:buSzPts val="5600"/>
        <a:buFont typeface="Helvetica Neue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200400" marR="0" indent="-342900" algn="l" defTabSz="914400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76C5EF"/>
        </a:buClr>
        <a:buSzPts val="5600"/>
        <a:buFont typeface="Helvetica Neue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57600" marR="0" indent="-342900" algn="l" defTabSz="914400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76C5EF"/>
        </a:buClr>
        <a:buSzPts val="5600"/>
        <a:buFont typeface="Helvetica Neue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114800" marR="0" indent="-342900" algn="l" defTabSz="914400" rtl="0" latinLnBrk="0">
        <a:lnSpc>
          <a:spcPct val="100000"/>
        </a:lnSpc>
        <a:spcBef>
          <a:spcPts val="1300"/>
        </a:spcBef>
        <a:spcAft>
          <a:spcPts val="0"/>
        </a:spcAft>
        <a:buClr>
          <a:srgbClr val="76C5EF"/>
        </a:buClr>
        <a:buSzPts val="5600"/>
        <a:buFont typeface="Helvetica Neue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37.png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13;p12"/>
          <p:cNvSpPr txBox="1">
            <a:spLocks noGrp="1"/>
          </p:cNvSpPr>
          <p:nvPr>
            <p:ph type="ctrTitle"/>
          </p:nvPr>
        </p:nvSpPr>
        <p:spPr>
          <a:xfrm>
            <a:off x="579057" y="2819786"/>
            <a:ext cx="23541828" cy="3993384"/>
          </a:xfrm>
          <a:prstGeom prst="rect">
            <a:avLst/>
          </a:prstGeom>
        </p:spPr>
        <p:txBody>
          <a:bodyPr/>
          <a:lstStyle>
            <a:lvl1pPr algn="ctr">
              <a:defRPr sz="8700"/>
            </a:lvl1pPr>
          </a:lstStyle>
          <a:p>
            <a:r>
              <a:t>Non-Milestone Research Results; Collaborations/Public-Private Partnerships</a:t>
            </a:r>
          </a:p>
        </p:txBody>
      </p:sp>
      <p:sp>
        <p:nvSpPr>
          <p:cNvPr id="149" name="Google Shape;114;p12"/>
          <p:cNvSpPr txBox="1">
            <a:spLocks noGrp="1"/>
          </p:cNvSpPr>
          <p:nvPr>
            <p:ph type="subTitle" sz="quarter" idx="1"/>
          </p:nvPr>
        </p:nvSpPr>
        <p:spPr>
          <a:xfrm>
            <a:off x="2249667" y="8520606"/>
            <a:ext cx="18311070" cy="3048002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defRPr sz="5600" b="1">
                <a:solidFill>
                  <a:srgbClr val="5ABFD9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A. Diallo for NSTX-U Team </a:t>
            </a:r>
          </a:p>
        </p:txBody>
      </p:sp>
      <p:sp>
        <p:nvSpPr>
          <p:cNvPr id="150" name="Google Shape;115;p12"/>
          <p:cNvSpPr txBox="1"/>
          <p:nvPr/>
        </p:nvSpPr>
        <p:spPr>
          <a:xfrm>
            <a:off x="2249667" y="7616204"/>
            <a:ext cx="18311070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5600" b="1">
                <a:solidFill>
                  <a:srgbClr val="20768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NSTX-U PAC-40 – Sept. 11, 2019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16;p21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749808">
              <a:defRPr sz="5412"/>
            </a:lvl1pPr>
          </a:lstStyle>
          <a:p>
            <a:r>
              <a:t>Mechanisms leading to Enhanced Pedestal (EP) H-mode are being better understood</a:t>
            </a:r>
          </a:p>
        </p:txBody>
      </p:sp>
      <p:sp>
        <p:nvSpPr>
          <p:cNvPr id="233" name="Google Shape;217;p21"/>
          <p:cNvSpPr txBox="1">
            <a:spLocks noGrp="1"/>
          </p:cNvSpPr>
          <p:nvPr>
            <p:ph type="body" idx="1"/>
          </p:nvPr>
        </p:nvSpPr>
        <p:spPr>
          <a:xfrm>
            <a:off x="228223" y="2276992"/>
            <a:ext cx="17129098" cy="11003736"/>
          </a:xfrm>
          <a:prstGeom prst="rect">
            <a:avLst/>
          </a:prstGeom>
        </p:spPr>
        <p:txBody>
          <a:bodyPr/>
          <a:lstStyle/>
          <a:p>
            <a:pPr marL="615659" indent="-567907" defTabSz="859536">
              <a:spcBef>
                <a:spcPts val="0"/>
              </a:spcBef>
              <a:buSzPts val="4100"/>
              <a:defRPr sz="4136" b="1"/>
            </a:pPr>
            <a:r>
              <a:t>EP H-mode is an attractive ELM-free regime for compact reactors</a:t>
            </a:r>
          </a:p>
          <a:p>
            <a:pPr marL="1964652" lvl="3" indent="-567906" defTabSz="859536">
              <a:spcBef>
                <a:spcPts val="1100"/>
              </a:spcBef>
              <a:buClr>
                <a:srgbClr val="26A3E6"/>
              </a:buClr>
              <a:buSzPts val="3300"/>
              <a:defRPr sz="3384">
                <a:solidFill>
                  <a:srgbClr val="0432FF"/>
                </a:solidFill>
              </a:defRPr>
            </a:pPr>
            <a:r>
              <a:t>H</a:t>
            </a:r>
            <a:r>
              <a:rPr sz="5640" baseline="-26212"/>
              <a:t>98y,2</a:t>
            </a:r>
            <a:r>
              <a:t> typically 1.5</a:t>
            </a:r>
            <a:endParaRPr sz="5640"/>
          </a:p>
          <a:p>
            <a:pPr marL="1964652" lvl="3" indent="-567906" defTabSz="859536">
              <a:spcBef>
                <a:spcPts val="1100"/>
              </a:spcBef>
              <a:buClr>
                <a:srgbClr val="26A3E6"/>
              </a:buClr>
              <a:buSzPts val="3300"/>
              <a:defRPr sz="3384">
                <a:solidFill>
                  <a:srgbClr val="0432FF"/>
                </a:solidFill>
              </a:defRPr>
            </a:pPr>
            <a:r>
              <a:t>Slower density and impurity accumulation</a:t>
            </a:r>
            <a:endParaRPr sz="5640"/>
          </a:p>
          <a:p>
            <a:pPr marL="615659" indent="-567907" defTabSz="859536">
              <a:spcBef>
                <a:spcPts val="1100"/>
              </a:spcBef>
              <a:buSzPts val="4100"/>
              <a:defRPr sz="4136" b="1"/>
            </a:pPr>
            <a:r>
              <a:t>Reduced edge ion collisionality drives reduction in neocl. ion energy and momentum transport</a:t>
            </a:r>
          </a:p>
          <a:p>
            <a:pPr marL="1964652" lvl="3" indent="-567906" defTabSz="859536">
              <a:spcBef>
                <a:spcPts val="0"/>
              </a:spcBef>
              <a:buClr>
                <a:srgbClr val="26A3E6"/>
              </a:buClr>
              <a:buSzPts val="3700"/>
              <a:defRPr sz="3759">
                <a:solidFill>
                  <a:srgbClr val="0433FF"/>
                </a:solidFill>
              </a:defRPr>
            </a:pPr>
            <a:r>
              <a:t>Decrease in edge density following an ELM initiates a period of reduced edge ion collisionality</a:t>
            </a:r>
          </a:p>
          <a:p>
            <a:pPr marL="1964652" lvl="3" indent="-567906" defTabSz="859536">
              <a:spcBef>
                <a:spcPts val="0"/>
              </a:spcBef>
              <a:buClr>
                <a:srgbClr val="26A3E6"/>
              </a:buClr>
              <a:buSzPts val="3700"/>
              <a:defRPr sz="3759">
                <a:solidFill>
                  <a:srgbClr val="0433FF"/>
                </a:solidFill>
              </a:defRPr>
            </a:pPr>
            <a:r>
              <a:t>Positive feedback loop: Improved neo. </a:t>
            </a:r>
            <a:r>
              <a:rPr sz="4512" b="1">
                <a:solidFill>
                  <a:srgbClr val="000000"/>
                </a:solidFill>
              </a:rPr>
              <a:t>energy</a:t>
            </a:r>
            <a:r>
              <a:rPr sz="6204" b="1">
                <a:solidFill>
                  <a:srgbClr val="000000"/>
                </a:solidFill>
              </a:rPr>
              <a:t> </a:t>
            </a:r>
            <a:r>
              <a:rPr sz="4512" b="1">
                <a:solidFill>
                  <a:srgbClr val="000000"/>
                </a:solidFill>
              </a:rPr>
              <a:t>confinement compensates</a:t>
            </a:r>
            <a:r>
              <a:rPr sz="4512"/>
              <a:t> </a:t>
            </a:r>
            <a:r>
              <a:t>for larger anom. particle transport </a:t>
            </a:r>
            <a:r>
              <a:rPr sz="4512" b="1">
                <a:solidFill>
                  <a:srgbClr val="000000"/>
                </a:solidFill>
              </a:rPr>
              <a:t>loss</a:t>
            </a:r>
            <a:endParaRPr sz="4512"/>
          </a:p>
          <a:p>
            <a:pPr marL="2848065" lvl="5" indent="-567906" defTabSz="859536">
              <a:spcBef>
                <a:spcPts val="1100"/>
              </a:spcBef>
              <a:buClr>
                <a:srgbClr val="26A3E6"/>
              </a:buClr>
              <a:buSzPts val="3700"/>
              <a:defRPr sz="3759">
                <a:solidFill>
                  <a:srgbClr val="94219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Faster loss of colder ions, slower loss of hotter ions</a:t>
            </a:r>
            <a:endParaRPr sz="5264">
              <a:latin typeface="Calibri"/>
              <a:ea typeface="Calibri"/>
              <a:cs typeface="Calibri"/>
              <a:sym typeface="Calibri"/>
            </a:endParaRPr>
          </a:p>
          <a:p>
            <a:pPr marL="1964652" lvl="3" indent="-567906" defTabSz="859536">
              <a:spcBef>
                <a:spcPts val="1100"/>
              </a:spcBef>
              <a:buClr>
                <a:srgbClr val="26A3E6"/>
              </a:buClr>
              <a:buSzPts val="3700"/>
              <a:defRPr sz="3759">
                <a:solidFill>
                  <a:srgbClr val="0433FF"/>
                </a:solidFill>
              </a:defRPr>
            </a:pPr>
            <a:r>
              <a:t>“Locks in” lower collisionality</a:t>
            </a:r>
          </a:p>
          <a:p>
            <a:pPr marL="354728" indent="-306976" defTabSz="859536">
              <a:spcBef>
                <a:spcPts val="1100"/>
              </a:spcBef>
              <a:buSzPts val="3700"/>
              <a:defRPr sz="3759" b="1"/>
            </a:pPr>
            <a:r>
              <a:t>Access to lower collisionality may enable routine access to EPH for NSTX-U</a:t>
            </a:r>
          </a:p>
        </p:txBody>
      </p:sp>
      <p:sp>
        <p:nvSpPr>
          <p:cNvPr id="234" name="Google Shape;218;p21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35" name="Google Shape;219;p21" descr="Google Shape;219;p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6424" y="2403782"/>
            <a:ext cx="6412091" cy="10820402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Google Shape;220;p21"/>
          <p:cNvSpPr txBox="1"/>
          <p:nvPr/>
        </p:nvSpPr>
        <p:spPr>
          <a:xfrm>
            <a:off x="14843438" y="12996174"/>
            <a:ext cx="9143614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000" b="1" i="1"/>
            </a:lvl1pPr>
          </a:lstStyle>
          <a:p>
            <a:r>
              <a:t>Battaglia, 2019 APS invited, PoP to be submitted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25;p22" descr="Google Shape;225;p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7862" y="8255978"/>
            <a:ext cx="5254189" cy="525419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Google Shape;226;p22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822959">
              <a:defRPr sz="5400"/>
            </a:lvl1pPr>
          </a:lstStyle>
          <a:p>
            <a:r>
              <a:t>Wall conditioning and ELM control studied with low-Z impurity powder  injection on EAST and DIII-D</a:t>
            </a:r>
          </a:p>
        </p:txBody>
      </p:sp>
      <p:sp>
        <p:nvSpPr>
          <p:cNvPr id="240" name="Google Shape;227;p22"/>
          <p:cNvSpPr txBox="1">
            <a:spLocks noGrp="1"/>
          </p:cNvSpPr>
          <p:nvPr>
            <p:ph type="body" sz="half" idx="1"/>
          </p:nvPr>
        </p:nvSpPr>
        <p:spPr>
          <a:xfrm>
            <a:off x="259554" y="2564744"/>
            <a:ext cx="11872439" cy="9873824"/>
          </a:xfrm>
          <a:prstGeom prst="rect">
            <a:avLst/>
          </a:prstGeom>
        </p:spPr>
        <p:txBody>
          <a:bodyPr/>
          <a:lstStyle/>
          <a:p>
            <a:pPr marL="685945" indent="-651400">
              <a:spcBef>
                <a:spcPts val="0"/>
              </a:spcBef>
              <a:buSzPts val="4400"/>
              <a:defRPr sz="4400" b="1"/>
            </a:pPr>
            <a:r>
              <a:t>Impurity powder dropper compatible with many materials deployed on EAST &amp; DIII-D </a:t>
            </a:r>
          </a:p>
          <a:p>
            <a:pPr marL="1075182" lvl="1" indent="-712469">
              <a:spcBef>
                <a:spcPts val="800"/>
              </a:spcBef>
              <a:buClr>
                <a:srgbClr val="0433FF"/>
              </a:buClr>
              <a:buSzPts val="4400"/>
              <a:defRPr sz="4400">
                <a:solidFill>
                  <a:srgbClr val="0433FF"/>
                </a:solidFill>
              </a:defRPr>
            </a:pPr>
            <a:r>
              <a:t>Original version using Li was first deployed on NSTX</a:t>
            </a:r>
          </a:p>
          <a:p>
            <a:pPr marL="0" lvl="1" indent="362711">
              <a:spcBef>
                <a:spcPts val="800"/>
              </a:spcBef>
              <a:buSzTx/>
              <a:buNone/>
              <a:defRPr sz="2400">
                <a:solidFill>
                  <a:srgbClr val="0433FF"/>
                </a:solidFill>
              </a:defRPr>
            </a:pPr>
            <a:endParaRPr/>
          </a:p>
          <a:p>
            <a:pPr marL="685945" indent="-651400">
              <a:spcBef>
                <a:spcPts val="800"/>
              </a:spcBef>
              <a:buSzPts val="4400"/>
              <a:defRPr sz="4400" b="1"/>
            </a:pPr>
            <a:r>
              <a:t>EAST: compare ELM suppression with </a:t>
            </a:r>
            <a:r>
              <a:rPr sz="4800">
                <a:solidFill>
                  <a:srgbClr val="3DA600"/>
                </a:solidFill>
              </a:rPr>
              <a:t>Li powder injection</a:t>
            </a:r>
            <a:r>
              <a:t> (reduced recycling) with </a:t>
            </a:r>
            <a:r>
              <a:rPr sz="4800">
                <a:solidFill>
                  <a:srgbClr val="D84942"/>
                </a:solidFill>
              </a:rPr>
              <a:t>B powder</a:t>
            </a:r>
            <a:r>
              <a:rPr sz="4800"/>
              <a:t> </a:t>
            </a:r>
            <a:r>
              <a:t>(low freq. edge mode)</a:t>
            </a:r>
          </a:p>
          <a:p>
            <a:pPr marL="685945" indent="-651401">
              <a:spcBef>
                <a:spcPts val="800"/>
              </a:spcBef>
              <a:buSzPts val="2400"/>
              <a:defRPr sz="2400" b="1"/>
            </a:pPr>
            <a:endParaRPr/>
          </a:p>
          <a:p>
            <a:pPr marL="685945" indent="-651400">
              <a:spcBef>
                <a:spcPts val="800"/>
              </a:spcBef>
              <a:buSzPts val="4400"/>
              <a:defRPr sz="4400" b="1"/>
            </a:pPr>
            <a:r>
              <a:t>DIII-D: B powder injection successfully used for wall conditioning to reduce recycling and density</a:t>
            </a:r>
          </a:p>
        </p:txBody>
      </p:sp>
      <p:sp>
        <p:nvSpPr>
          <p:cNvPr id="241" name="Google Shape;228;p22"/>
          <p:cNvSpPr txBox="1">
            <a:spLocks noGrp="1"/>
          </p:cNvSpPr>
          <p:nvPr>
            <p:ph type="sldNum" sz="quarter" idx="4294967295"/>
          </p:nvPr>
        </p:nvSpPr>
        <p:spPr>
          <a:xfrm>
            <a:off x="23832294" y="13258626"/>
            <a:ext cx="355638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grpSp>
        <p:nvGrpSpPr>
          <p:cNvPr id="244" name="Google Shape;229;p22"/>
          <p:cNvGrpSpPr/>
          <p:nvPr/>
        </p:nvGrpSpPr>
        <p:grpSpPr>
          <a:xfrm>
            <a:off x="12034552" y="2463798"/>
            <a:ext cx="5254193" cy="6026237"/>
            <a:chOff x="0" y="0"/>
            <a:chExt cx="5254191" cy="6026236"/>
          </a:xfrm>
        </p:grpSpPr>
        <p:pic>
          <p:nvPicPr>
            <p:cNvPr id="242" name="Google Shape;230;p22" descr="Google Shape;230;p22"/>
            <p:cNvPicPr>
              <a:picLocks noChangeAspect="1"/>
            </p:cNvPicPr>
            <p:nvPr/>
          </p:nvPicPr>
          <p:blipFill>
            <a:blip r:embed="rId3"/>
            <a:srcRect b="77976"/>
            <a:stretch>
              <a:fillRect/>
            </a:stretch>
          </p:blipFill>
          <p:spPr>
            <a:xfrm>
              <a:off x="59008" y="0"/>
              <a:ext cx="5195184" cy="25775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Google Shape;231;p22" descr="Google Shape;231;p22"/>
            <p:cNvPicPr>
              <a:picLocks noChangeAspect="1"/>
            </p:cNvPicPr>
            <p:nvPr/>
          </p:nvPicPr>
          <p:blipFill>
            <a:blip r:embed="rId3"/>
            <a:srcRect t="70172"/>
            <a:stretch>
              <a:fillRect/>
            </a:stretch>
          </p:blipFill>
          <p:spPr>
            <a:xfrm>
              <a:off x="-1" y="2535257"/>
              <a:ext cx="5195184" cy="3490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5" name="Google Shape;232;p22"/>
          <p:cNvSpPr txBox="1"/>
          <p:nvPr/>
        </p:nvSpPr>
        <p:spPr>
          <a:xfrm>
            <a:off x="13662302" y="5182508"/>
            <a:ext cx="3408861" cy="1132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575" tIns="45575" rIns="45575" bIns="45575">
            <a:spAutoFit/>
          </a:bodyPr>
          <a:lstStyle/>
          <a:p>
            <a:pPr>
              <a:defRPr sz="3400"/>
            </a:pPr>
            <a:r>
              <a:t>No Li powder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3400" b="1">
                <a:solidFill>
                  <a:srgbClr val="70A525"/>
                </a:solidFill>
              </a:defRPr>
            </a:pPr>
            <a:r>
              <a:t>Li powder</a:t>
            </a:r>
          </a:p>
        </p:txBody>
      </p:sp>
      <p:sp>
        <p:nvSpPr>
          <p:cNvPr id="246" name="Google Shape;233;p22"/>
          <p:cNvSpPr txBox="1"/>
          <p:nvPr/>
        </p:nvSpPr>
        <p:spPr>
          <a:xfrm>
            <a:off x="16028449" y="2620620"/>
            <a:ext cx="916783" cy="459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575" tIns="45575" rIns="45575" bIns="45575">
            <a:spAutoFit/>
          </a:bodyPr>
          <a:lstStyle>
            <a:lvl1pPr>
              <a:defRPr sz="2400" b="1"/>
            </a:lvl1pPr>
          </a:lstStyle>
          <a:p>
            <a:r>
              <a:t>EAST</a:t>
            </a:r>
          </a:p>
        </p:txBody>
      </p:sp>
      <p:pic>
        <p:nvPicPr>
          <p:cNvPr id="247" name="Google Shape;234;p22" descr="Google Shape;234;p22"/>
          <p:cNvPicPr>
            <a:picLocks noChangeAspect="1"/>
          </p:cNvPicPr>
          <p:nvPr/>
        </p:nvPicPr>
        <p:blipFill>
          <a:blip r:embed="rId4"/>
          <a:srcRect l="3286" t="90816" r="7427"/>
          <a:stretch>
            <a:fillRect/>
          </a:stretch>
        </p:blipFill>
        <p:spPr>
          <a:xfrm>
            <a:off x="17621602" y="7669458"/>
            <a:ext cx="6596753" cy="569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Google Shape;235;p22" descr="Google Shape;235;p22"/>
          <p:cNvPicPr>
            <a:picLocks noChangeAspect="1"/>
          </p:cNvPicPr>
          <p:nvPr/>
        </p:nvPicPr>
        <p:blipFill>
          <a:blip r:embed="rId4"/>
          <a:srcRect l="3286" t="4814" r="7427" b="28284"/>
          <a:stretch>
            <a:fillRect/>
          </a:stretch>
        </p:blipFill>
        <p:spPr>
          <a:xfrm>
            <a:off x="17606513" y="3528166"/>
            <a:ext cx="6596753" cy="414886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Google Shape;236;p22"/>
          <p:cNvSpPr txBox="1"/>
          <p:nvPr/>
        </p:nvSpPr>
        <p:spPr>
          <a:xfrm>
            <a:off x="21681155" y="2382579"/>
            <a:ext cx="2571311" cy="98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575" tIns="45575" rIns="45575" bIns="45575">
            <a:spAutoFit/>
          </a:bodyPr>
          <a:lstStyle/>
          <a:p>
            <a:pPr>
              <a:defRPr sz="2900" b="1">
                <a:solidFill>
                  <a:srgbClr val="3333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 B powder</a:t>
            </a:r>
          </a:p>
          <a:p>
            <a:pPr>
              <a:defRPr sz="29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 powder</a:t>
            </a:r>
          </a:p>
        </p:txBody>
      </p:sp>
      <p:sp>
        <p:nvSpPr>
          <p:cNvPr id="250" name="Google Shape;237;p22"/>
          <p:cNvSpPr txBox="1"/>
          <p:nvPr/>
        </p:nvSpPr>
        <p:spPr>
          <a:xfrm>
            <a:off x="20260101" y="5533409"/>
            <a:ext cx="1227230" cy="26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575" tIns="45575" rIns="45575" bIns="45575">
            <a:spAutoFit/>
          </a:bodyPr>
          <a:lstStyle>
            <a:lvl1pPr>
              <a:defRPr sz="1200" b="1"/>
            </a:lvl1pPr>
          </a:lstStyle>
          <a:p>
            <a:r>
              <a:t>EAST</a:t>
            </a:r>
          </a:p>
        </p:txBody>
      </p:sp>
      <p:sp>
        <p:nvSpPr>
          <p:cNvPr id="251" name="Google Shape;238;p22"/>
          <p:cNvSpPr txBox="1"/>
          <p:nvPr/>
        </p:nvSpPr>
        <p:spPr>
          <a:xfrm>
            <a:off x="18161531" y="3901547"/>
            <a:ext cx="594093" cy="65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lnSpc>
                <a:spcPct val="300000"/>
              </a:lnSpc>
              <a:defRPr sz="23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</a:t>
            </a:r>
            <a:r>
              <a:rPr b="0" baseline="-25000"/>
              <a:t>α</a:t>
            </a:r>
          </a:p>
        </p:txBody>
      </p:sp>
      <p:sp>
        <p:nvSpPr>
          <p:cNvPr id="252" name="Google Shape;239;p22"/>
          <p:cNvSpPr txBox="1"/>
          <p:nvPr/>
        </p:nvSpPr>
        <p:spPr>
          <a:xfrm>
            <a:off x="18161531" y="5087949"/>
            <a:ext cx="1541659" cy="65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lnSpc>
                <a:spcPct val="300000"/>
              </a:lnSpc>
              <a:defRPr sz="23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</a:t>
            </a:r>
            <a:r>
              <a:rPr baseline="-25000"/>
              <a:t>MHD</a:t>
            </a:r>
            <a:r>
              <a:t> [kJ]</a:t>
            </a:r>
          </a:p>
        </p:txBody>
      </p:sp>
      <p:sp>
        <p:nvSpPr>
          <p:cNvPr id="253" name="Google Shape;240;p22"/>
          <p:cNvSpPr txBox="1"/>
          <p:nvPr/>
        </p:nvSpPr>
        <p:spPr>
          <a:xfrm>
            <a:off x="21525151" y="6911877"/>
            <a:ext cx="1917481" cy="65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lnSpc>
                <a:spcPct val="300000"/>
              </a:lnSpc>
              <a:defRPr sz="23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</a:t>
            </a:r>
            <a:r>
              <a:rPr baseline="-25000"/>
              <a:t>e</a:t>
            </a:r>
            <a:r>
              <a:t> [10</a:t>
            </a:r>
            <a:r>
              <a:rPr baseline="30000"/>
              <a:t>19</a:t>
            </a:r>
            <a:r>
              <a:t> m</a:t>
            </a:r>
            <a:r>
              <a:rPr baseline="30000"/>
              <a:t>-3</a:t>
            </a:r>
            <a:r>
              <a:t>]</a:t>
            </a:r>
          </a:p>
        </p:txBody>
      </p:sp>
      <p:sp>
        <p:nvSpPr>
          <p:cNvPr id="254" name="Google Shape;241;p22"/>
          <p:cNvSpPr txBox="1"/>
          <p:nvPr/>
        </p:nvSpPr>
        <p:spPr>
          <a:xfrm>
            <a:off x="12843167" y="8189932"/>
            <a:ext cx="4653556" cy="51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17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R. Maingi, Nucl. Fusion 58  (2018) 024003  </a:t>
            </a:r>
          </a:p>
        </p:txBody>
      </p:sp>
      <p:sp>
        <p:nvSpPr>
          <p:cNvPr id="255" name="Google Shape;242;p22"/>
          <p:cNvSpPr txBox="1"/>
          <p:nvPr/>
        </p:nvSpPr>
        <p:spPr>
          <a:xfrm>
            <a:off x="20574444" y="8108887"/>
            <a:ext cx="3515679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16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A. Diallo, H-mode workshop 2019</a:t>
            </a:r>
          </a:p>
        </p:txBody>
      </p:sp>
      <p:sp>
        <p:nvSpPr>
          <p:cNvPr id="256" name="Google Shape;243;p22"/>
          <p:cNvSpPr txBox="1"/>
          <p:nvPr/>
        </p:nvSpPr>
        <p:spPr>
          <a:xfrm>
            <a:off x="21069627" y="8893865"/>
            <a:ext cx="866511" cy="44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575" tIns="45575" rIns="45575" bIns="45575">
            <a:spAutoFit/>
          </a:bodyPr>
          <a:lstStyle>
            <a:lvl1pPr>
              <a:defRPr sz="2300" b="1"/>
            </a:lvl1pPr>
          </a:lstStyle>
          <a:p>
            <a:r>
              <a:t>DIII-D</a:t>
            </a:r>
          </a:p>
        </p:txBody>
      </p:sp>
      <p:sp>
        <p:nvSpPr>
          <p:cNvPr id="257" name="Google Shape;244;p22"/>
          <p:cNvSpPr txBox="1"/>
          <p:nvPr/>
        </p:nvSpPr>
        <p:spPr>
          <a:xfrm rot="5400000">
            <a:off x="21086168" y="10931581"/>
            <a:ext cx="3258110" cy="319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575" tIns="45575" rIns="45575" bIns="45575">
            <a:spAutoFit/>
          </a:bodyPr>
          <a:lstStyle/>
          <a:p>
            <a:pPr>
              <a:defRPr sz="15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A. Bortolon, </a:t>
            </a:r>
            <a:r>
              <a:rPr i="1"/>
              <a:t>APS 2018, NME in prep</a:t>
            </a:r>
          </a:p>
        </p:txBody>
      </p:sp>
      <p:sp>
        <p:nvSpPr>
          <p:cNvPr id="258" name="Google Shape;245;p22"/>
          <p:cNvSpPr/>
          <p:nvPr/>
        </p:nvSpPr>
        <p:spPr>
          <a:xfrm>
            <a:off x="9383637" y="6263248"/>
            <a:ext cx="2341798" cy="1"/>
          </a:xfrm>
          <a:prstGeom prst="line">
            <a:avLst/>
          </a:prstGeom>
          <a:ln w="76200">
            <a:solidFill>
              <a:schemeClr val="accent4">
                <a:satOff val="-1335"/>
                <a:lumOff val="-10274"/>
              </a:schemeClr>
            </a:solidFill>
            <a:tailEnd type="triangle"/>
          </a:ln>
          <a:effectLst>
            <a:outerShdw blurRad="101600" dist="50800" dir="5400000" rotWithShape="0">
              <a:srgbClr val="000000">
                <a:alpha val="37647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59" name="Google Shape;246;p22"/>
          <p:cNvSpPr/>
          <p:nvPr/>
        </p:nvSpPr>
        <p:spPr>
          <a:xfrm>
            <a:off x="12034552" y="10883071"/>
            <a:ext cx="5787272" cy="1"/>
          </a:xfrm>
          <a:prstGeom prst="line">
            <a:avLst/>
          </a:prstGeom>
          <a:ln w="63500">
            <a:solidFill>
              <a:schemeClr val="accent1"/>
            </a:solidFill>
            <a:tailEnd type="triangle"/>
          </a:ln>
          <a:effectLst>
            <a:outerShdw blurRad="101600" dist="50800" dir="5400000" rotWithShape="0">
              <a:srgbClr val="000000">
                <a:alpha val="37647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60" name="Rectangle"/>
          <p:cNvSpPr/>
          <p:nvPr/>
        </p:nvSpPr>
        <p:spPr>
          <a:xfrm>
            <a:off x="11854948" y="2393463"/>
            <a:ext cx="12344947" cy="6224947"/>
          </a:xfrm>
          <a:prstGeom prst="rect">
            <a:avLst/>
          </a:prstGeom>
          <a:ln w="63500">
            <a:solidFill>
              <a:schemeClr val="accent4">
                <a:satOff val="-1335"/>
                <a:lumOff val="-10274"/>
              </a:schemeClr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61" name="Rectangle"/>
          <p:cNvSpPr/>
          <p:nvPr/>
        </p:nvSpPr>
        <p:spPr>
          <a:xfrm>
            <a:off x="17830799" y="8713172"/>
            <a:ext cx="5613401" cy="4892201"/>
          </a:xfrm>
          <a:prstGeom prst="rect">
            <a:avLst/>
          </a:prstGeom>
          <a:ln w="76200">
            <a:solidFill>
              <a:schemeClr val="accent1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2" name="Line"/>
          <p:cNvSpPr/>
          <p:nvPr/>
        </p:nvSpPr>
        <p:spPr>
          <a:xfrm flipV="1">
            <a:off x="9398000" y="6217949"/>
            <a:ext cx="0" cy="654900"/>
          </a:xfrm>
          <a:prstGeom prst="line">
            <a:avLst/>
          </a:prstGeom>
          <a:ln w="76200">
            <a:solidFill>
              <a:schemeClr val="accent4">
                <a:satOff val="-1335"/>
                <a:lumOff val="-10274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51;p23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822959">
              <a:defRPr sz="5400"/>
            </a:lvl1pPr>
          </a:lstStyle>
          <a:p>
            <a:r>
              <a:t>ELM control and enhanced power exhaust studied with low-Z impurity powder  injection on KSTAR and AUG</a:t>
            </a:r>
          </a:p>
        </p:txBody>
      </p:sp>
      <p:sp>
        <p:nvSpPr>
          <p:cNvPr id="265" name="Google Shape;252;p23"/>
          <p:cNvSpPr txBox="1">
            <a:spLocks noGrp="1"/>
          </p:cNvSpPr>
          <p:nvPr>
            <p:ph type="body" sz="half" idx="1"/>
          </p:nvPr>
        </p:nvSpPr>
        <p:spPr>
          <a:xfrm>
            <a:off x="294046" y="2553246"/>
            <a:ext cx="13314502" cy="9988051"/>
          </a:xfrm>
          <a:prstGeom prst="rect">
            <a:avLst/>
          </a:prstGeom>
        </p:spPr>
        <p:txBody>
          <a:bodyPr/>
          <a:lstStyle/>
          <a:p>
            <a:pPr marL="777538" indent="-738382" defTabSz="859536">
              <a:spcBef>
                <a:spcPts val="0"/>
              </a:spcBef>
              <a:buSzPts val="5000"/>
              <a:defRPr sz="5076" b="1"/>
            </a:pPr>
            <a:r>
              <a:t>KSTAR: BN powder injection led to periods of ELM quiescence</a:t>
            </a:r>
          </a:p>
          <a:p>
            <a:pPr marL="1218749" lvl="1" indent="-807604" defTabSz="859536">
              <a:spcBef>
                <a:spcPts val="800"/>
              </a:spcBef>
              <a:buClr>
                <a:srgbClr val="0433FF"/>
              </a:buClr>
              <a:buSzPts val="5000"/>
              <a:defRPr sz="5076">
                <a:solidFill>
                  <a:srgbClr val="0433FF"/>
                </a:solidFill>
              </a:defRPr>
            </a:pPr>
            <a:r>
              <a:t>Dependence on injection rate</a:t>
            </a:r>
          </a:p>
          <a:p>
            <a:pPr marL="777538" indent="-738382" defTabSz="859536">
              <a:spcBef>
                <a:spcPts val="800"/>
              </a:spcBef>
              <a:buSzPts val="5000"/>
              <a:defRPr sz="5076" b="1"/>
            </a:pPr>
            <a:endParaRPr/>
          </a:p>
          <a:p>
            <a:pPr marL="777538" indent="-738382" defTabSz="859536">
              <a:spcBef>
                <a:spcPts val="800"/>
              </a:spcBef>
              <a:buSzPts val="5000"/>
              <a:defRPr sz="5076" b="1"/>
            </a:pPr>
            <a:r>
              <a:t>AUG: BN powder injection led to enhanced radiated power, reduced heat flux, improved stored energy</a:t>
            </a:r>
          </a:p>
          <a:p>
            <a:pPr marL="1218749" lvl="1" indent="-807604" defTabSz="859536">
              <a:spcBef>
                <a:spcPts val="800"/>
              </a:spcBef>
              <a:buClr>
                <a:srgbClr val="0433FF"/>
              </a:buClr>
              <a:buSzPts val="5000"/>
              <a:defRPr sz="5076">
                <a:solidFill>
                  <a:srgbClr val="0433FF"/>
                </a:solidFill>
              </a:defRPr>
            </a:pPr>
            <a:r>
              <a:t>Similar to N</a:t>
            </a:r>
            <a:r>
              <a:rPr sz="6204" baseline="-26212"/>
              <a:t>2</a:t>
            </a:r>
            <a:r>
              <a:t> gas injection</a:t>
            </a:r>
          </a:p>
          <a:p>
            <a:pPr marL="777538" indent="-738382" defTabSz="859536">
              <a:spcBef>
                <a:spcPts val="800"/>
              </a:spcBef>
              <a:buSzPts val="5000"/>
              <a:defRPr sz="5076" b="1"/>
            </a:pPr>
            <a:endParaRPr/>
          </a:p>
          <a:p>
            <a:pPr marL="777538" indent="-738382" defTabSz="859536">
              <a:spcBef>
                <a:spcPts val="800"/>
              </a:spcBef>
              <a:buSzPts val="5000"/>
              <a:defRPr sz="5076" b="1"/>
            </a:pPr>
            <a:r>
              <a:t>Powder dropper is being considered for early deployment in NSTX-U</a:t>
            </a:r>
          </a:p>
        </p:txBody>
      </p:sp>
      <p:sp>
        <p:nvSpPr>
          <p:cNvPr id="266" name="Google Shape;253;p23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267" name="Google Shape;254;p23" descr="Google Shape;254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0868" y="2304163"/>
            <a:ext cx="8298716" cy="6682607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Google Shape;255;p23"/>
          <p:cNvSpPr txBox="1"/>
          <p:nvPr/>
        </p:nvSpPr>
        <p:spPr>
          <a:xfrm>
            <a:off x="20551593" y="3882826"/>
            <a:ext cx="2649375" cy="108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9399" tIns="109399" rIns="109399" bIns="109399">
            <a:spAutoFit/>
          </a:bodyPr>
          <a:lstStyle/>
          <a:p>
            <a:pPr>
              <a:defRPr sz="28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 B powder</a:t>
            </a:r>
            <a:endParaRPr sz="5600"/>
          </a:p>
          <a:p>
            <a:pPr>
              <a:defRPr sz="2800" b="1">
                <a:solidFill>
                  <a:srgbClr val="FEA02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BN powder</a:t>
            </a:r>
          </a:p>
        </p:txBody>
      </p:sp>
      <p:grpSp>
        <p:nvGrpSpPr>
          <p:cNvPr id="271" name="Google Shape;256;p23"/>
          <p:cNvGrpSpPr/>
          <p:nvPr/>
        </p:nvGrpSpPr>
        <p:grpSpPr>
          <a:xfrm>
            <a:off x="22425455" y="2463799"/>
            <a:ext cx="1430126" cy="650639"/>
            <a:chOff x="0" y="0"/>
            <a:chExt cx="1430125" cy="650638"/>
          </a:xfrm>
        </p:grpSpPr>
        <p:sp>
          <p:nvSpPr>
            <p:cNvPr id="269" name="Rectangle"/>
            <p:cNvSpPr/>
            <p:nvPr/>
          </p:nvSpPr>
          <p:spPr>
            <a:xfrm>
              <a:off x="-1" y="0"/>
              <a:ext cx="1430127" cy="6506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0" name="KSTAR"/>
            <p:cNvSpPr txBox="1"/>
            <p:nvPr/>
          </p:nvSpPr>
          <p:spPr>
            <a:xfrm>
              <a:off x="-1" y="0"/>
              <a:ext cx="1430127" cy="650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9399" tIns="109399" rIns="109399" bIns="109399" numCol="1" anchor="t">
              <a:spAutoFit/>
            </a:bodyPr>
            <a:lstStyle>
              <a:lvl1pPr>
                <a:defRPr sz="2800" b="1"/>
              </a:lvl1pPr>
            </a:lstStyle>
            <a:p>
              <a:r>
                <a:t>KSTAR</a:t>
              </a:r>
            </a:p>
          </p:txBody>
        </p:sp>
      </p:grpSp>
      <p:sp>
        <p:nvSpPr>
          <p:cNvPr id="272" name="Google Shape;257;p23"/>
          <p:cNvSpPr txBox="1"/>
          <p:nvPr/>
        </p:nvSpPr>
        <p:spPr>
          <a:xfrm>
            <a:off x="20990538" y="8672576"/>
            <a:ext cx="3335929" cy="42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575" tIns="45575" rIns="45575" bIns="45575">
            <a:spAutoFit/>
          </a:bodyPr>
          <a:lstStyle/>
          <a:p>
            <a:pPr>
              <a:defRPr sz="21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E. Gilson, </a:t>
            </a:r>
            <a:r>
              <a:rPr i="1"/>
              <a:t>EPS 2019 P5.126</a:t>
            </a:r>
          </a:p>
        </p:txBody>
      </p:sp>
      <p:pic>
        <p:nvPicPr>
          <p:cNvPr id="273" name="Google Shape;258;p23" descr="Google Shape;258;p23"/>
          <p:cNvPicPr>
            <a:picLocks noChangeAspect="1"/>
          </p:cNvPicPr>
          <p:nvPr/>
        </p:nvPicPr>
        <p:blipFill>
          <a:blip r:embed="rId3"/>
          <a:srcRect t="55333"/>
          <a:stretch>
            <a:fillRect/>
          </a:stretch>
        </p:blipFill>
        <p:spPr>
          <a:xfrm>
            <a:off x="15793446" y="9331815"/>
            <a:ext cx="8133737" cy="3688916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Google Shape;259;p23"/>
          <p:cNvSpPr txBox="1"/>
          <p:nvPr/>
        </p:nvSpPr>
        <p:spPr>
          <a:xfrm>
            <a:off x="13612994" y="9433759"/>
            <a:ext cx="2259548" cy="44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575" tIns="45575" rIns="45575" bIns="45575">
            <a:spAutoFit/>
          </a:bodyPr>
          <a:lstStyle>
            <a:lvl1pPr>
              <a:defRPr sz="23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No B powder</a:t>
            </a:r>
          </a:p>
        </p:txBody>
      </p:sp>
      <p:sp>
        <p:nvSpPr>
          <p:cNvPr id="275" name="Google Shape;260;p23"/>
          <p:cNvSpPr txBox="1"/>
          <p:nvPr/>
        </p:nvSpPr>
        <p:spPr>
          <a:xfrm>
            <a:off x="13581669" y="9928903"/>
            <a:ext cx="2649374" cy="802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575" tIns="45575" rIns="45575" bIns="45575">
            <a:spAutoFit/>
          </a:bodyPr>
          <a:lstStyle/>
          <a:p>
            <a:pPr>
              <a:defRPr sz="2300" b="1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BN powder - lo</a:t>
            </a:r>
          </a:p>
          <a:p>
            <a:pPr>
              <a:defRPr sz="23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BN powder - hi</a:t>
            </a:r>
          </a:p>
        </p:txBody>
      </p:sp>
      <p:grpSp>
        <p:nvGrpSpPr>
          <p:cNvPr id="278" name="Google Shape;261;p23"/>
          <p:cNvGrpSpPr/>
          <p:nvPr/>
        </p:nvGrpSpPr>
        <p:grpSpPr>
          <a:xfrm>
            <a:off x="22367250" y="9331815"/>
            <a:ext cx="1021742" cy="650639"/>
            <a:chOff x="0" y="0"/>
            <a:chExt cx="1021741" cy="650638"/>
          </a:xfrm>
        </p:grpSpPr>
        <p:sp>
          <p:nvSpPr>
            <p:cNvPr id="276" name="Rectangle"/>
            <p:cNvSpPr/>
            <p:nvPr/>
          </p:nvSpPr>
          <p:spPr>
            <a:xfrm>
              <a:off x="-1" y="0"/>
              <a:ext cx="1021743" cy="6506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7" name="AUG"/>
            <p:cNvSpPr txBox="1"/>
            <p:nvPr/>
          </p:nvSpPr>
          <p:spPr>
            <a:xfrm>
              <a:off x="-1" y="0"/>
              <a:ext cx="1021743" cy="650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9399" tIns="109399" rIns="109399" bIns="109399" numCol="1" anchor="t">
              <a:spAutoFit/>
            </a:bodyPr>
            <a:lstStyle>
              <a:lvl1pPr>
                <a:defRPr sz="2800" b="1"/>
              </a:lvl1pPr>
            </a:lstStyle>
            <a:p>
              <a:r>
                <a:t>AUG</a:t>
              </a:r>
            </a:p>
          </p:txBody>
        </p:sp>
      </p:grpSp>
      <p:sp>
        <p:nvSpPr>
          <p:cNvPr id="279" name="Google Shape;262;p23"/>
          <p:cNvSpPr txBox="1"/>
          <p:nvPr/>
        </p:nvSpPr>
        <p:spPr>
          <a:xfrm>
            <a:off x="19076455" y="13051679"/>
            <a:ext cx="4561584" cy="345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575" tIns="45575" rIns="45575" bIns="45575">
            <a:spAutoFit/>
          </a:bodyPr>
          <a:lstStyle/>
          <a:p>
            <a:pPr>
              <a:defRPr sz="16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A. Bortolon, </a:t>
            </a:r>
            <a:r>
              <a:rPr i="1"/>
              <a:t>Nucl. Mater. Energy </a:t>
            </a:r>
            <a:r>
              <a:t>19 (2019) 384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67;p24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9700"/>
            </a:lvl1pPr>
          </a:lstStyle>
          <a:p>
            <a:r>
              <a:t>Outline</a:t>
            </a:r>
          </a:p>
        </p:txBody>
      </p:sp>
      <p:sp>
        <p:nvSpPr>
          <p:cNvPr id="282" name="Google Shape;268;p24"/>
          <p:cNvSpPr txBox="1">
            <a:spLocks noGrp="1"/>
          </p:cNvSpPr>
          <p:nvPr>
            <p:ph type="body" idx="1"/>
          </p:nvPr>
        </p:nvSpPr>
        <p:spPr>
          <a:xfrm>
            <a:off x="277069" y="4170519"/>
            <a:ext cx="23956566" cy="7813362"/>
          </a:xfrm>
          <a:prstGeom prst="rect">
            <a:avLst/>
          </a:prstGeom>
        </p:spPr>
        <p:txBody>
          <a:bodyPr/>
          <a:lstStyle/>
          <a:p>
            <a:pPr marL="645159" indent="-594359">
              <a:spcBef>
                <a:spcPts val="0"/>
              </a:spcBef>
              <a:buSzPts val="6200"/>
              <a:defRPr sz="6200" b="1"/>
            </a:pPr>
            <a:r>
              <a:t>Energetic particle physics</a:t>
            </a:r>
          </a:p>
          <a:p>
            <a:pPr marL="1610360" lvl="2" indent="-594360">
              <a:buClr>
                <a:srgbClr val="0433FF"/>
              </a:buClr>
              <a:buSzPts val="6200"/>
              <a:buChar char="-"/>
              <a:defRPr sz="6200" b="1">
                <a:solidFill>
                  <a:srgbClr val="0433FF"/>
                </a:solidFill>
              </a:defRPr>
            </a:pPr>
            <a:r>
              <a:t>Novel ICE observation on NSTX-U</a:t>
            </a:r>
            <a:endParaRPr>
              <a:solidFill>
                <a:srgbClr val="942192"/>
              </a:solidFill>
            </a:endParaRPr>
          </a:p>
          <a:p>
            <a:pPr marL="1610360" lvl="2" indent="-594360">
              <a:buClr>
                <a:srgbClr val="0433FF"/>
              </a:buClr>
              <a:buSzPts val="6200"/>
              <a:buChar char="-"/>
              <a:defRPr sz="6200" b="1">
                <a:solidFill>
                  <a:srgbClr val="0433FF"/>
                </a:solidFill>
              </a:defRPr>
            </a:pPr>
            <a:r>
              <a:t>Effect of EP on NTV on DIII-D</a:t>
            </a:r>
            <a:endParaRPr>
              <a:solidFill>
                <a:srgbClr val="942192"/>
              </a:solidFill>
            </a:endParaRPr>
          </a:p>
          <a:p>
            <a:pPr marL="2080260" lvl="3" indent="-594360">
              <a:buClr>
                <a:srgbClr val="942192"/>
              </a:buClr>
              <a:buSzPts val="6200"/>
              <a:defRPr sz="6200" b="1">
                <a:solidFill>
                  <a:srgbClr val="942192"/>
                </a:solidFill>
              </a:defRPr>
            </a:pPr>
            <a:r>
              <a:t>Potential effects on plasma rotation/performance</a:t>
            </a:r>
          </a:p>
          <a:p>
            <a:pPr marL="1610360" lvl="2" indent="-594360">
              <a:buClr>
                <a:srgbClr val="0433FF"/>
              </a:buClr>
              <a:buSzPts val="6200"/>
              <a:buChar char="-"/>
              <a:defRPr sz="6200" b="1">
                <a:solidFill>
                  <a:srgbClr val="0433FF"/>
                </a:solidFill>
              </a:defRPr>
            </a:pPr>
            <a:r>
              <a:t>Effect of RF on EP distribution</a:t>
            </a:r>
            <a:endParaRPr>
              <a:solidFill>
                <a:srgbClr val="942192"/>
              </a:solidFill>
            </a:endParaRPr>
          </a:p>
          <a:p>
            <a:pPr marL="2080260" lvl="3" indent="-594360">
              <a:buClr>
                <a:srgbClr val="942192"/>
              </a:buClr>
              <a:buSzPts val="6200"/>
              <a:defRPr sz="6200" b="1">
                <a:solidFill>
                  <a:srgbClr val="942192"/>
                </a:solidFill>
              </a:defRPr>
            </a:pPr>
            <a:r>
              <a:t>Impact on NB heating and current drive</a:t>
            </a:r>
          </a:p>
        </p:txBody>
      </p:sp>
      <p:sp>
        <p:nvSpPr>
          <p:cNvPr id="283" name="Google Shape;269;p24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74;p25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100"/>
            </a:lvl1pPr>
          </a:lstStyle>
          <a:p>
            <a:r>
              <a:t>Ion Cyclotron Emission (ICE) from NSTX/NSTX-U scenarios shows features uncommon in larger R/a devices</a:t>
            </a:r>
          </a:p>
        </p:txBody>
      </p:sp>
      <p:sp>
        <p:nvSpPr>
          <p:cNvPr id="286" name="Google Shape;275;p25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87" name="Google Shape;276;p25"/>
          <p:cNvSpPr txBox="1"/>
          <p:nvPr/>
        </p:nvSpPr>
        <p:spPr>
          <a:xfrm>
            <a:off x="17810562" y="12665916"/>
            <a:ext cx="6015111" cy="78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249" tIns="121249" rIns="121249" bIns="121249">
            <a:spAutoFit/>
          </a:bodyPr>
          <a:lstStyle>
            <a:lvl1pPr>
              <a:defRPr sz="3600" b="1" i="1"/>
            </a:lvl1pPr>
          </a:lstStyle>
          <a:p>
            <a:r>
              <a:t>[E. Fredrickson, PoP 2019]</a:t>
            </a:r>
          </a:p>
        </p:txBody>
      </p:sp>
      <p:pic>
        <p:nvPicPr>
          <p:cNvPr id="288" name="Google Shape;277;p25" descr="Google Shape;277;p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7577" y="2354672"/>
            <a:ext cx="13354727" cy="8255653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Google Shape;278;p25"/>
          <p:cNvSpPr txBox="1"/>
          <p:nvPr/>
        </p:nvSpPr>
        <p:spPr>
          <a:xfrm>
            <a:off x="-5260" y="2616381"/>
            <a:ext cx="11120781" cy="4209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249" tIns="121249" rIns="121249" bIns="121249">
            <a:spAutoFit/>
          </a:bodyPr>
          <a:lstStyle/>
          <a:p>
            <a:pPr marL="650327" lvl="1" indent="-592377">
              <a:lnSpc>
                <a:spcPct val="96000"/>
              </a:lnSpc>
              <a:buClr>
                <a:srgbClr val="000000"/>
              </a:buClr>
              <a:buSzPts val="4600"/>
              <a:buFont typeface="Helvetica Neue"/>
              <a:buChar char="•"/>
              <a:defRPr sz="46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NSTX(-U): ICE frequency maps to f</a:t>
            </a:r>
            <a:r>
              <a:rPr baseline="-25000"/>
              <a:t>ci</a:t>
            </a:r>
            <a:r>
              <a:t> deeper in the core</a:t>
            </a:r>
          </a:p>
          <a:p>
            <a:pPr marL="876976" lvl="2" indent="-587225">
              <a:lnSpc>
                <a:spcPct val="96000"/>
              </a:lnSpc>
              <a:spcBef>
                <a:spcPts val="900"/>
              </a:spcBef>
              <a:buClr>
                <a:srgbClr val="0433FF"/>
              </a:buClr>
              <a:buSzPts val="3800"/>
              <a:buFont typeface="Century Gothic"/>
              <a:buChar char="▪"/>
              <a:defRPr sz="380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ICE maps to a region of </a:t>
            </a:r>
            <a:r>
              <a:rPr b="1"/>
              <a:t>strong local density gradient</a:t>
            </a:r>
            <a:endParaRPr sz="4800" b="1">
              <a:latin typeface="+mj-lt"/>
              <a:ea typeface="+mj-ea"/>
              <a:cs typeface="+mj-cs"/>
              <a:sym typeface="Arial"/>
            </a:endParaRPr>
          </a:p>
          <a:p>
            <a:pPr marL="876976" lvl="2" indent="-587225">
              <a:lnSpc>
                <a:spcPct val="96000"/>
              </a:lnSpc>
              <a:spcBef>
                <a:spcPts val="900"/>
              </a:spcBef>
              <a:buClr>
                <a:srgbClr val="0433FF"/>
              </a:buClr>
              <a:buSzPts val="3800"/>
              <a:buFont typeface="Century Gothic"/>
              <a:buChar char="▪"/>
              <a:defRPr sz="380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Frequency doesn’t follow Alfvénic scaling (but scales with </a:t>
            </a:r>
            <a:r>
              <a:rPr i="1"/>
              <a:t>B</a:t>
            </a:r>
            <a:r>
              <a:t>)</a:t>
            </a:r>
          </a:p>
        </p:txBody>
      </p:sp>
      <p:sp>
        <p:nvSpPr>
          <p:cNvPr id="290" name="Google Shape;279;p25"/>
          <p:cNvSpPr/>
          <p:nvPr/>
        </p:nvSpPr>
        <p:spPr>
          <a:xfrm>
            <a:off x="10326527" y="3617427"/>
            <a:ext cx="2604819" cy="2604819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  <a:effectLst>
            <a:outerShdw blurRad="88900" dist="50800" dir="5400000" rotWithShape="0">
              <a:srgbClr val="000000">
                <a:alpha val="37647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91" name="Google Shape;280;p25"/>
          <p:cNvSpPr txBox="1"/>
          <p:nvPr/>
        </p:nvSpPr>
        <p:spPr>
          <a:xfrm>
            <a:off x="896611" y="11280471"/>
            <a:ext cx="16377810" cy="1776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249" tIns="121249" rIns="121249" bIns="121249">
            <a:spAutoFit/>
          </a:bodyPr>
          <a:lstStyle/>
          <a:p>
            <a:pPr marL="650327" lvl="1" indent="-592377">
              <a:lnSpc>
                <a:spcPct val="96000"/>
              </a:lnSpc>
              <a:buClr>
                <a:srgbClr val="000090"/>
              </a:buClr>
              <a:buSzPts val="4600"/>
              <a:buFont typeface="Helvetica Neue"/>
              <a:buChar char="–"/>
              <a:defRPr sz="4600" b="1" i="1">
                <a:solidFill>
                  <a:srgbClr val="00009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Complement data from larger R/a devices </a:t>
            </a:r>
            <a:endParaRPr sz="4800">
              <a:solidFill>
                <a:srgbClr val="336699"/>
              </a:solidFill>
            </a:endParaRPr>
          </a:p>
          <a:p>
            <a:pPr marL="650327" lvl="1" indent="-592377">
              <a:lnSpc>
                <a:spcPct val="96000"/>
              </a:lnSpc>
              <a:spcBef>
                <a:spcPts val="1100"/>
              </a:spcBef>
              <a:buClr>
                <a:srgbClr val="000090"/>
              </a:buClr>
              <a:buSzPts val="4600"/>
              <a:buFont typeface="Helvetica Neue"/>
              <a:buChar char="–"/>
              <a:defRPr sz="4600" b="1" i="1">
                <a:solidFill>
                  <a:srgbClr val="00009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More theory work needed to explain the observations</a:t>
            </a:r>
          </a:p>
        </p:txBody>
      </p:sp>
      <p:grpSp>
        <p:nvGrpSpPr>
          <p:cNvPr id="294" name="Google Shape;281;p25"/>
          <p:cNvGrpSpPr/>
          <p:nvPr/>
        </p:nvGrpSpPr>
        <p:grpSpPr>
          <a:xfrm>
            <a:off x="12618053" y="2354672"/>
            <a:ext cx="5060405" cy="1920241"/>
            <a:chOff x="0" y="0"/>
            <a:chExt cx="5060403" cy="1920239"/>
          </a:xfrm>
        </p:grpSpPr>
        <p:sp>
          <p:nvSpPr>
            <p:cNvPr id="292" name="Rectangle"/>
            <p:cNvSpPr/>
            <p:nvPr/>
          </p:nvSpPr>
          <p:spPr>
            <a:xfrm>
              <a:off x="0" y="0"/>
              <a:ext cx="5060404" cy="19202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3" name="Contours of electron density (black) with the magnetic spectrogram overlaid (red)"/>
            <p:cNvSpPr txBox="1"/>
            <p:nvPr/>
          </p:nvSpPr>
          <p:spPr>
            <a:xfrm>
              <a:off x="0" y="0"/>
              <a:ext cx="5060404" cy="1501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2700" b="1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Contours of electron density (black) with the magnetic spectrogram overlaid (red)</a:t>
              </a:r>
            </a:p>
          </p:txBody>
        </p:sp>
      </p:grpSp>
      <p:sp>
        <p:nvSpPr>
          <p:cNvPr id="295" name="Google Shape;282;p25"/>
          <p:cNvSpPr txBox="1">
            <a:spLocks noGrp="1"/>
          </p:cNvSpPr>
          <p:nvPr>
            <p:ph type="body" sz="quarter" idx="1"/>
          </p:nvPr>
        </p:nvSpPr>
        <p:spPr>
          <a:xfrm>
            <a:off x="48094" y="6881586"/>
            <a:ext cx="11289223" cy="4052343"/>
          </a:xfrm>
          <a:prstGeom prst="rect">
            <a:avLst/>
          </a:prstGeom>
        </p:spPr>
        <p:txBody>
          <a:bodyPr/>
          <a:lstStyle/>
          <a:p>
            <a:pPr marL="512783" lvl="1" indent="-467089" defTabSz="868680">
              <a:lnSpc>
                <a:spcPct val="96000"/>
              </a:lnSpc>
              <a:spcBef>
                <a:spcPts val="0"/>
              </a:spcBef>
              <a:buSzPts val="3600"/>
              <a:defRPr sz="3609" b="1"/>
            </a:pPr>
            <a:r>
              <a:t>Understanding ICE would provide a reactor-relevant fast ion diagnostic for ITER and beyond</a:t>
            </a:r>
            <a:endParaRPr>
              <a:solidFill>
                <a:srgbClr val="0433FF"/>
              </a:solidFill>
            </a:endParaRPr>
          </a:p>
          <a:p>
            <a:pPr marL="1011352" lvl="3" indent="-463028" defTabSz="868680">
              <a:lnSpc>
                <a:spcPct val="96000"/>
              </a:lnSpc>
              <a:spcBef>
                <a:spcPts val="600"/>
              </a:spcBef>
              <a:buClr>
                <a:srgbClr val="0433FF"/>
              </a:buClr>
              <a:buSzPts val="3200"/>
              <a:buFont typeface="Century Gothic"/>
              <a:buChar char="▪"/>
              <a:defRPr sz="3230">
                <a:solidFill>
                  <a:srgbClr val="0433FF"/>
                </a:solidFill>
              </a:defRPr>
            </a:pPr>
            <a:r>
              <a:t>Neutron rate generally proportional to ICE amplitude [JET]</a:t>
            </a:r>
          </a:p>
          <a:p>
            <a:pPr marL="1011352" lvl="3" indent="-463028" defTabSz="868680">
              <a:lnSpc>
                <a:spcPct val="96000"/>
              </a:lnSpc>
              <a:spcBef>
                <a:spcPts val="600"/>
              </a:spcBef>
              <a:buClr>
                <a:srgbClr val="0433FF"/>
              </a:buClr>
              <a:buSzPts val="3200"/>
              <a:buFont typeface="Century Gothic"/>
              <a:buChar char="▪"/>
              <a:defRPr sz="3230">
                <a:solidFill>
                  <a:srgbClr val="0433FF"/>
                </a:solidFill>
              </a:defRPr>
            </a:pPr>
            <a:r>
              <a:t>Simple measurements (coils)</a:t>
            </a:r>
          </a:p>
          <a:p>
            <a:pPr marL="1011352" lvl="3" indent="-463028" defTabSz="868680">
              <a:lnSpc>
                <a:spcPct val="96000"/>
              </a:lnSpc>
              <a:spcBef>
                <a:spcPts val="600"/>
              </a:spcBef>
              <a:buClr>
                <a:srgbClr val="0433FF"/>
              </a:buClr>
              <a:buSzPts val="3200"/>
              <a:buFont typeface="Century Gothic"/>
              <a:buChar char="▪"/>
              <a:defRPr sz="3230">
                <a:solidFill>
                  <a:srgbClr val="0433FF"/>
                </a:solidFill>
              </a:defRPr>
            </a:pPr>
            <a:r>
              <a:t>ICE typically associated with fast ions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87;p26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749808">
              <a:defRPr sz="5412"/>
            </a:lvl1pPr>
          </a:lstStyle>
          <a:p>
            <a:r>
              <a:t>Energetic Particles found to Induce neoclassical toroidal viscosity on DIII-D</a:t>
            </a:r>
          </a:p>
        </p:txBody>
      </p:sp>
      <p:sp>
        <p:nvSpPr>
          <p:cNvPr id="298" name="Google Shape;288;p26"/>
          <p:cNvSpPr txBox="1">
            <a:spLocks noGrp="1"/>
          </p:cNvSpPr>
          <p:nvPr>
            <p:ph type="body" idx="1"/>
          </p:nvPr>
        </p:nvSpPr>
        <p:spPr>
          <a:xfrm>
            <a:off x="94679" y="2689473"/>
            <a:ext cx="15949690" cy="9988051"/>
          </a:xfrm>
          <a:prstGeom prst="rect">
            <a:avLst/>
          </a:prstGeom>
        </p:spPr>
        <p:txBody>
          <a:bodyPr/>
          <a:lstStyle/>
          <a:p>
            <a:pPr marL="544721" indent="-517289">
              <a:spcBef>
                <a:spcPts val="600"/>
              </a:spcBef>
              <a:buSzPts val="4000"/>
              <a:defRPr sz="4000" b="1"/>
            </a:pPr>
            <a:r>
              <a:t>EP-induced NTV, predicted by theory was verified in n=1 DIII-D plasma response experiments</a:t>
            </a:r>
          </a:p>
          <a:p>
            <a:pPr marL="839615" lvl="2" indent="-290974">
              <a:spcBef>
                <a:spcPts val="600"/>
              </a:spcBef>
              <a:buClr>
                <a:srgbClr val="942192"/>
              </a:buClr>
              <a:buSzPts val="3500"/>
              <a:defRPr sz="3500">
                <a:solidFill>
                  <a:srgbClr val="942192"/>
                </a:solidFill>
              </a:defRPr>
            </a:pPr>
            <a:r>
              <a:t>Experimental measured NTV torque is varied with beam voltage and injection angle</a:t>
            </a:r>
          </a:p>
          <a:p>
            <a:pPr marL="839615" lvl="2" indent="-290974">
              <a:spcBef>
                <a:spcPts val="600"/>
              </a:spcBef>
              <a:buClr>
                <a:srgbClr val="942192"/>
              </a:buClr>
              <a:buSzPts val="3500"/>
              <a:defRPr sz="3500">
                <a:solidFill>
                  <a:srgbClr val="942192"/>
                </a:solidFill>
              </a:defRPr>
            </a:pPr>
            <a:r>
              <a:t>Simulated EP NTV agrees with experiments </a:t>
            </a:r>
          </a:p>
          <a:p>
            <a:pPr marL="295038" indent="-45356">
              <a:spcBef>
                <a:spcPts val="600"/>
              </a:spcBef>
              <a:buSzTx/>
              <a:buNone/>
              <a:defRPr sz="1400"/>
            </a:pPr>
            <a:endParaRPr/>
          </a:p>
          <a:p>
            <a:pPr marL="544721" indent="-517289">
              <a:spcBef>
                <a:spcPts val="600"/>
              </a:spcBef>
              <a:buSzPts val="4000"/>
              <a:defRPr sz="4000" b="1"/>
            </a:pPr>
            <a:r>
              <a:t>EP NTV, due to precession resonance, can be much stronger than thermal NTV</a:t>
            </a:r>
            <a:r>
              <a:rPr sz="3600"/>
              <a:t>, </a:t>
            </a:r>
            <a:r>
              <a:rPr sz="4400" b="0" u="sng"/>
              <a:t>when ExB rotation is comparable to the precession frequency</a:t>
            </a:r>
          </a:p>
          <a:p>
            <a:pPr marL="544721" indent="-517289">
              <a:spcBef>
                <a:spcPts val="600"/>
              </a:spcBef>
              <a:buSzPts val="1400"/>
              <a:defRPr sz="1400" b="1" u="sng"/>
            </a:pPr>
            <a:endParaRPr sz="4400" b="0" u="sng"/>
          </a:p>
          <a:p>
            <a:pPr marL="544721" indent="-517289">
              <a:spcBef>
                <a:spcPts val="600"/>
              </a:spcBef>
              <a:buSzPts val="4000"/>
              <a:defRPr sz="4000" b="1"/>
            </a:pPr>
            <a:r>
              <a:t>Energetic particles, as one of major plasma species, may contribute significant NTV torque in NSTX-U and ITER operation</a:t>
            </a:r>
          </a:p>
          <a:p>
            <a:pPr marL="839615" lvl="2" indent="-290974">
              <a:spcBef>
                <a:spcPts val="600"/>
              </a:spcBef>
              <a:buClr>
                <a:srgbClr val="942192"/>
              </a:buClr>
              <a:buSzPts val="3500"/>
              <a:defRPr sz="3500">
                <a:solidFill>
                  <a:srgbClr val="942192"/>
                </a:solidFill>
              </a:defRPr>
            </a:pPr>
            <a:r>
              <a:t>Can impact plasma rotation and thus confinement and stability</a:t>
            </a:r>
          </a:p>
          <a:p>
            <a:pPr marL="839615" lvl="2" indent="-290974">
              <a:spcBef>
                <a:spcPts val="600"/>
              </a:spcBef>
              <a:buClr>
                <a:srgbClr val="942192"/>
              </a:buClr>
              <a:buSzPts val="1400"/>
              <a:defRPr sz="1400">
                <a:solidFill>
                  <a:srgbClr val="942192"/>
                </a:solidFill>
              </a:defRPr>
            </a:pPr>
            <a:endParaRPr/>
          </a:p>
          <a:p>
            <a:pPr marL="544721" indent="-517289">
              <a:spcBef>
                <a:spcPts val="600"/>
              </a:spcBef>
              <a:buSzPts val="4000"/>
              <a:defRPr sz="4000" b="1"/>
            </a:pPr>
            <a:r>
              <a:t>NSTX-U flexible beams can help to further verify EP NTV and improve NTV modelling</a:t>
            </a:r>
          </a:p>
        </p:txBody>
      </p:sp>
      <p:sp>
        <p:nvSpPr>
          <p:cNvPr id="299" name="Google Shape;289;p26"/>
          <p:cNvSpPr txBox="1">
            <a:spLocks noGrp="1"/>
          </p:cNvSpPr>
          <p:nvPr>
            <p:ph type="sldNum" sz="quarter" idx="4294967295"/>
          </p:nvPr>
        </p:nvSpPr>
        <p:spPr>
          <a:xfrm>
            <a:off x="24139095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00" name="Google Shape;290;p26" descr="Google Shape;290;p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405" y="7843908"/>
            <a:ext cx="7497208" cy="4762171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Google Shape;292;p26"/>
          <p:cNvSpPr txBox="1"/>
          <p:nvPr/>
        </p:nvSpPr>
        <p:spPr>
          <a:xfrm rot="16200000">
            <a:off x="14355358" y="9404612"/>
            <a:ext cx="4479665" cy="42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200" b="1"/>
            </a:lvl1pPr>
          </a:lstStyle>
          <a:p>
            <a:r>
              <a:t>Torque Density (a.u.)</a:t>
            </a:r>
          </a:p>
        </p:txBody>
      </p:sp>
      <p:pic>
        <p:nvPicPr>
          <p:cNvPr id="302" name="Google Shape;293;p26" descr="Google Shape;293;p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7655" y="2292887"/>
            <a:ext cx="7003345" cy="5074704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Google Shape;294;p26"/>
          <p:cNvSpPr txBox="1"/>
          <p:nvPr/>
        </p:nvSpPr>
        <p:spPr>
          <a:xfrm>
            <a:off x="18069244" y="4399631"/>
            <a:ext cx="1675423" cy="53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900" b="1">
                <a:solidFill>
                  <a:srgbClr val="FF0000"/>
                </a:solidFill>
              </a:defRPr>
            </a:lvl1pPr>
          </a:lstStyle>
          <a:p>
            <a:r>
              <a:t>Radial</a:t>
            </a:r>
          </a:p>
        </p:txBody>
      </p:sp>
      <p:sp>
        <p:nvSpPr>
          <p:cNvPr id="304" name="Google Shape;295;p26"/>
          <p:cNvSpPr txBox="1"/>
          <p:nvPr/>
        </p:nvSpPr>
        <p:spPr>
          <a:xfrm>
            <a:off x="20259451" y="4399631"/>
            <a:ext cx="2039180" cy="62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500" b="1">
                <a:solidFill>
                  <a:srgbClr val="0000FF"/>
                </a:solidFill>
              </a:defRPr>
            </a:lvl1pPr>
          </a:lstStyle>
          <a:p>
            <a:r>
              <a:t>Radial</a:t>
            </a:r>
          </a:p>
        </p:txBody>
      </p:sp>
      <p:sp>
        <p:nvSpPr>
          <p:cNvPr id="305" name="Google Shape;296;p26"/>
          <p:cNvSpPr txBox="1"/>
          <p:nvPr/>
        </p:nvSpPr>
        <p:spPr>
          <a:xfrm>
            <a:off x="20011642" y="5063507"/>
            <a:ext cx="1675423" cy="47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500" b="1"/>
            </a:lvl1pPr>
          </a:lstStyle>
          <a:p>
            <a:r>
              <a:t>Tangential</a:t>
            </a:r>
          </a:p>
        </p:txBody>
      </p:sp>
      <p:sp>
        <p:nvSpPr>
          <p:cNvPr id="306" name="Google Shape;297;p26"/>
          <p:cNvSpPr/>
          <p:nvPr/>
        </p:nvSpPr>
        <p:spPr>
          <a:xfrm>
            <a:off x="21693534" y="2562419"/>
            <a:ext cx="1771264" cy="620739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7" name="Google Shape;298;p26"/>
          <p:cNvSpPr txBox="1"/>
          <p:nvPr/>
        </p:nvSpPr>
        <p:spPr>
          <a:xfrm>
            <a:off x="21348541" y="2613373"/>
            <a:ext cx="1298970" cy="25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100" b="1">
                <a:solidFill>
                  <a:srgbClr val="B24CFF"/>
                </a:solidFill>
              </a:defRPr>
            </a:lvl1pPr>
          </a:lstStyle>
          <a:p>
            <a:r>
              <a:t>MARS-K</a:t>
            </a:r>
          </a:p>
        </p:txBody>
      </p:sp>
      <p:sp>
        <p:nvSpPr>
          <p:cNvPr id="308" name="Google Shape;299;p26"/>
          <p:cNvSpPr txBox="1"/>
          <p:nvPr/>
        </p:nvSpPr>
        <p:spPr>
          <a:xfrm>
            <a:off x="18199862" y="5675009"/>
            <a:ext cx="2295435" cy="53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9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Experiments</a:t>
            </a:r>
          </a:p>
        </p:txBody>
      </p:sp>
      <p:sp>
        <p:nvSpPr>
          <p:cNvPr id="309" name="Google Shape;300;p26"/>
          <p:cNvSpPr/>
          <p:nvPr/>
        </p:nvSpPr>
        <p:spPr>
          <a:xfrm>
            <a:off x="17945123" y="3575713"/>
            <a:ext cx="1470739" cy="1477229"/>
          </a:xfrm>
          <a:prstGeom prst="ellipse">
            <a:avLst/>
          </a:prstGeom>
          <a:ln w="63500">
            <a:solidFill>
              <a:srgbClr val="00B0F0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0" name="Google Shape;301;p26"/>
          <p:cNvSpPr/>
          <p:nvPr/>
        </p:nvSpPr>
        <p:spPr>
          <a:xfrm>
            <a:off x="19696731" y="4240348"/>
            <a:ext cx="3392408" cy="1477229"/>
          </a:xfrm>
          <a:prstGeom prst="ellipse">
            <a:avLst/>
          </a:prstGeom>
          <a:ln w="76200">
            <a:solidFill>
              <a:srgbClr val="00B0F0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1" name="Google Shape;302;p26"/>
          <p:cNvSpPr txBox="1"/>
          <p:nvPr/>
        </p:nvSpPr>
        <p:spPr>
          <a:xfrm>
            <a:off x="18433158" y="7715636"/>
            <a:ext cx="4153042" cy="47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500" b="1"/>
            </a:lvl1pPr>
          </a:lstStyle>
          <a:p>
            <a:r>
              <a:t>MARS-K Simulated NTV</a:t>
            </a:r>
          </a:p>
        </p:txBody>
      </p:sp>
      <p:sp>
        <p:nvSpPr>
          <p:cNvPr id="312" name="Google Shape;303;p26"/>
          <p:cNvSpPr/>
          <p:nvPr/>
        </p:nvSpPr>
        <p:spPr>
          <a:xfrm>
            <a:off x="17529587" y="8355921"/>
            <a:ext cx="3031111" cy="145014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Google Shape;304;p26"/>
          <p:cNvSpPr txBox="1"/>
          <p:nvPr/>
        </p:nvSpPr>
        <p:spPr>
          <a:xfrm>
            <a:off x="17476396" y="12917445"/>
            <a:ext cx="5988401" cy="78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249" tIns="121249" rIns="121249" bIns="121249">
            <a:spAutoFit/>
          </a:bodyPr>
          <a:lstStyle>
            <a:lvl1pPr>
              <a:defRPr sz="3600" b="1" i="1"/>
            </a:lvl1pPr>
          </a:lstStyle>
          <a:p>
            <a:r>
              <a:t>Z.R. Wang, EPS 2019</a:t>
            </a:r>
          </a:p>
        </p:txBody>
      </p:sp>
      <p:sp>
        <p:nvSpPr>
          <p:cNvPr id="314" name="Google Shape;305;p26"/>
          <p:cNvSpPr txBox="1"/>
          <p:nvPr/>
        </p:nvSpPr>
        <p:spPr>
          <a:xfrm>
            <a:off x="17575981" y="8629670"/>
            <a:ext cx="1536650" cy="71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3000" b="1">
                <a:solidFill>
                  <a:srgbClr val="3DA6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EP-NTV</a:t>
            </a:r>
          </a:p>
        </p:txBody>
      </p:sp>
      <p:sp>
        <p:nvSpPr>
          <p:cNvPr id="315" name="Google Shape;306;p26"/>
          <p:cNvSpPr txBox="1"/>
          <p:nvPr/>
        </p:nvSpPr>
        <p:spPr>
          <a:xfrm>
            <a:off x="17553587" y="9290291"/>
            <a:ext cx="3911860" cy="67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800" b="1">
                <a:solidFill>
                  <a:srgbClr val="D81E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Thermal Electron-NTV</a:t>
            </a:r>
          </a:p>
        </p:txBody>
      </p:sp>
      <p:sp>
        <p:nvSpPr>
          <p:cNvPr id="316" name="Google Shape;307;p26"/>
          <p:cNvSpPr txBox="1"/>
          <p:nvPr/>
        </p:nvSpPr>
        <p:spPr>
          <a:xfrm>
            <a:off x="17615358" y="9844085"/>
            <a:ext cx="3051335" cy="67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800" b="1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Thermal ion-NTV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2;p27"/>
          <p:cNvSpPr txBox="1">
            <a:spLocks noGrp="1"/>
          </p:cNvSpPr>
          <p:nvPr>
            <p:ph type="title"/>
          </p:nvPr>
        </p:nvSpPr>
        <p:spPr>
          <a:xfrm>
            <a:off x="47974" y="415073"/>
            <a:ext cx="24152130" cy="1736724"/>
          </a:xfrm>
          <a:prstGeom prst="rect">
            <a:avLst/>
          </a:prstGeom>
        </p:spPr>
        <p:txBody>
          <a:bodyPr/>
          <a:lstStyle/>
          <a:p>
            <a:pPr algn="ctr" defTabSz="822959">
              <a:defRPr sz="5400"/>
            </a:pPr>
            <a:r>
              <a:t>3D RF field (from Petra-M) combined with following particle </a:t>
            </a:r>
            <a:br/>
            <a:r>
              <a:t>code SPIRAL to study the interaction of FW with fast ions </a:t>
            </a:r>
          </a:p>
        </p:txBody>
      </p:sp>
      <p:sp>
        <p:nvSpPr>
          <p:cNvPr id="319" name="Google Shape;313;p27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grpSp>
        <p:nvGrpSpPr>
          <p:cNvPr id="326" name="Google Shape;314;p27"/>
          <p:cNvGrpSpPr/>
          <p:nvPr/>
        </p:nvGrpSpPr>
        <p:grpSpPr>
          <a:xfrm>
            <a:off x="2934739" y="3525245"/>
            <a:ext cx="18514523" cy="7351309"/>
            <a:chOff x="0" y="0"/>
            <a:chExt cx="18514522" cy="7351308"/>
          </a:xfrm>
        </p:grpSpPr>
        <p:pic>
          <p:nvPicPr>
            <p:cNvPr id="320" name="Google Shape;315;p27" descr="Google Shape;315;p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27125" y="66584"/>
              <a:ext cx="6887398" cy="68783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1" name="Google Shape;316;p27"/>
            <p:cNvSpPr txBox="1"/>
            <p:nvPr/>
          </p:nvSpPr>
          <p:spPr>
            <a:xfrm>
              <a:off x="7586994" y="-1"/>
              <a:ext cx="6837895" cy="78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3600" b="1"/>
              </a:lvl1pPr>
            </a:lstStyle>
            <a:p>
              <a:r>
                <a:t>Strong interaction</a:t>
              </a:r>
            </a:p>
          </p:txBody>
        </p:sp>
        <p:sp>
          <p:nvSpPr>
            <p:cNvPr id="322" name="Google Shape;317;p27"/>
            <p:cNvSpPr/>
            <p:nvPr/>
          </p:nvSpPr>
          <p:spPr>
            <a:xfrm>
              <a:off x="11627125" y="894985"/>
              <a:ext cx="1330894" cy="744473"/>
            </a:xfrm>
            <a:prstGeom prst="line">
              <a:avLst/>
            </a:prstGeom>
            <a:noFill/>
            <a:ln w="139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3" name="Google Shape;318;p27"/>
            <p:cNvSpPr/>
            <p:nvPr/>
          </p:nvSpPr>
          <p:spPr>
            <a:xfrm>
              <a:off x="11627125" y="894985"/>
              <a:ext cx="3024764" cy="502491"/>
            </a:xfrm>
            <a:prstGeom prst="line">
              <a:avLst/>
            </a:prstGeom>
            <a:noFill/>
            <a:ln w="139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324" name="Google Shape;319;p27" descr="Google Shape;319;p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72985"/>
              <a:ext cx="6837862" cy="68783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" name="Google Shape;320;p27"/>
            <p:cNvSpPr txBox="1"/>
            <p:nvPr/>
          </p:nvSpPr>
          <p:spPr>
            <a:xfrm>
              <a:off x="7594474" y="1399982"/>
              <a:ext cx="3829905" cy="5140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/>
            <a:p>
              <a:pPr>
                <a:defRPr sz="4000" b="1" i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20k particles </a:t>
              </a:r>
            </a:p>
            <a:p>
              <a:pPr>
                <a:defRPr sz="4000" b="1" i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E = 80 keV</a:t>
              </a:r>
            </a:p>
            <a:p>
              <a:pPr>
                <a:defRPr sz="4000" b="1" i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v</a:t>
              </a:r>
              <a:r>
                <a:rPr baseline="-25000"/>
                <a:t>II0</a:t>
              </a:r>
              <a:r>
                <a:t>=0 m/s</a:t>
              </a:r>
            </a:p>
            <a:p>
              <a:pPr>
                <a:defRPr sz="4000" b="1" i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R = 43-155 cm </a:t>
              </a:r>
              <a:br/>
              <a:r>
                <a:t>(2 cm step )</a:t>
              </a:r>
            </a:p>
            <a:p>
              <a:pPr marL="762000" indent="-762000">
                <a:buClr>
                  <a:srgbClr val="000000"/>
                </a:buClr>
                <a:buSzPts val="4000"/>
                <a:buFont typeface="Helvetica"/>
                <a:buChar char="φ"/>
                <a:defRPr sz="4000" b="1" i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= 0-2</a:t>
              </a:r>
              <a:r>
                <a:rPr b="0" i="0">
                  <a:latin typeface="Noto Sans Symbols"/>
                  <a:ea typeface="Noto Sans Symbols"/>
                  <a:cs typeface="Noto Sans Symbols"/>
                  <a:sym typeface="Noto Sans Symbols"/>
                </a:rPr>
                <a:t>π </a:t>
              </a:r>
              <a:endParaRPr sz="4800">
                <a:latin typeface="Noto Sans Symbols"/>
                <a:ea typeface="Noto Sans Symbols"/>
                <a:cs typeface="Noto Sans Symbols"/>
                <a:sym typeface="Noto Sans Symbols"/>
              </a:endParaRPr>
            </a:p>
            <a:p>
              <a:pPr>
                <a:defRPr sz="4000">
                  <a:latin typeface="Noto Sans Symbols"/>
                  <a:ea typeface="Noto Sans Symbols"/>
                  <a:cs typeface="Noto Sans Symbols"/>
                  <a:sym typeface="Noto Sans Symbols"/>
                </a:defRPr>
              </a:pPr>
              <a:r>
                <a:t>(1 </a:t>
              </a:r>
              <a:r>
                <a:rPr b="1" i="1">
                  <a:latin typeface="Calibri"/>
                  <a:ea typeface="Calibri"/>
                  <a:cs typeface="Calibri"/>
                  <a:sym typeface="Calibri"/>
                </a:rPr>
                <a:t>deg step)</a:t>
              </a:r>
              <a:endParaRPr sz="4800" b="1" i="1"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defRPr sz="4000" b="1" i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Z = 50 cm</a:t>
              </a:r>
            </a:p>
          </p:txBody>
        </p:sp>
      </p:grpSp>
      <p:sp>
        <p:nvSpPr>
          <p:cNvPr id="327" name="Google Shape;321;p27"/>
          <p:cNvSpPr txBox="1"/>
          <p:nvPr/>
        </p:nvSpPr>
        <p:spPr>
          <a:xfrm>
            <a:off x="16171107" y="10460146"/>
            <a:ext cx="1877950" cy="316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3800" b="1">
                <a:solidFill>
                  <a:srgbClr val="28AE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Blue</a:t>
            </a:r>
          </a:p>
          <a:p>
            <a:pPr>
              <a:defRPr sz="3800" b="1">
                <a:solidFill>
                  <a:srgbClr val="28AE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>
              <a:defRPr sz="3800" b="1">
                <a:solidFill>
                  <a:srgbClr val="28AE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>
              <a:defRPr sz="3800" b="1">
                <a:solidFill>
                  <a:srgbClr val="28AE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>
              <a:defRPr sz="3800" b="1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Yellow</a:t>
            </a:r>
          </a:p>
        </p:txBody>
      </p:sp>
      <p:sp>
        <p:nvSpPr>
          <p:cNvPr id="328" name="Google Shape;322;p27"/>
          <p:cNvSpPr txBox="1"/>
          <p:nvPr/>
        </p:nvSpPr>
        <p:spPr>
          <a:xfrm>
            <a:off x="1972534" y="10876553"/>
            <a:ext cx="10254269" cy="256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50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3D vs. 2D field can affect the </a:t>
            </a:r>
            <a:br/>
            <a:r>
              <a:t>interaction between FW and </a:t>
            </a:r>
          </a:p>
          <a:p>
            <a:pPr>
              <a:defRPr sz="50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fast ions</a:t>
            </a:r>
          </a:p>
        </p:txBody>
      </p:sp>
      <p:sp>
        <p:nvSpPr>
          <p:cNvPr id="329" name="Google Shape;323;p27"/>
          <p:cNvSpPr txBox="1"/>
          <p:nvPr/>
        </p:nvSpPr>
        <p:spPr>
          <a:xfrm>
            <a:off x="20005335" y="10908011"/>
            <a:ext cx="2819768" cy="247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36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Energy gained</a:t>
            </a:r>
          </a:p>
          <a:p>
            <a:pPr>
              <a:defRPr sz="36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by fast ions from RF</a:t>
            </a:r>
          </a:p>
        </p:txBody>
      </p:sp>
      <p:sp>
        <p:nvSpPr>
          <p:cNvPr id="330" name="Google Shape;324;p27"/>
          <p:cNvSpPr/>
          <p:nvPr/>
        </p:nvSpPr>
        <p:spPr>
          <a:xfrm flipV="1">
            <a:off x="17719426" y="11274535"/>
            <a:ext cx="2" cy="1536067"/>
          </a:xfrm>
          <a:prstGeom prst="line">
            <a:avLst/>
          </a:prstGeom>
          <a:ln w="63500">
            <a:solidFill>
              <a:schemeClr val="accent1"/>
            </a:solidFill>
            <a:tailEnd type="triangle"/>
          </a:ln>
          <a:effectLst>
            <a:outerShdw blurRad="101600" dist="50800" dir="5400000" rotWithShape="0">
              <a:srgbClr val="000000">
                <a:alpha val="37647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31" name="Google Shape;325;p27"/>
          <p:cNvSpPr txBox="1"/>
          <p:nvPr/>
        </p:nvSpPr>
        <p:spPr>
          <a:xfrm>
            <a:off x="18088221" y="10577811"/>
            <a:ext cx="1877950" cy="297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3500" b="1">
                <a:solidFill>
                  <a:srgbClr val="28AE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Strong</a:t>
            </a:r>
          </a:p>
          <a:p>
            <a:pPr>
              <a:defRPr sz="3500" b="1">
                <a:solidFill>
                  <a:srgbClr val="28AE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>
              <a:defRPr sz="3500" b="1">
                <a:solidFill>
                  <a:srgbClr val="28AE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>
              <a:defRPr sz="3500" b="1">
                <a:solidFill>
                  <a:srgbClr val="28AE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>
              <a:defRPr sz="3500" b="1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Weak</a:t>
            </a:r>
          </a:p>
        </p:txBody>
      </p:sp>
      <p:sp>
        <p:nvSpPr>
          <p:cNvPr id="332" name="Google Shape;326;p27"/>
          <p:cNvSpPr txBox="1"/>
          <p:nvPr/>
        </p:nvSpPr>
        <p:spPr>
          <a:xfrm>
            <a:off x="1651744" y="2224902"/>
            <a:ext cx="21544026" cy="99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48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Extending to 3D enables accurate core-edge coupling with the antenna</a:t>
            </a:r>
          </a:p>
        </p:txBody>
      </p:sp>
      <p:sp>
        <p:nvSpPr>
          <p:cNvPr id="333" name="Google Shape;327;p27"/>
          <p:cNvSpPr/>
          <p:nvPr/>
        </p:nvSpPr>
        <p:spPr>
          <a:xfrm>
            <a:off x="10247966" y="4779012"/>
            <a:ext cx="4053364" cy="55281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4800"/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2;p28"/>
          <p:cNvSpPr txBox="1">
            <a:spLocks noGrp="1"/>
          </p:cNvSpPr>
          <p:nvPr>
            <p:ph type="title"/>
          </p:nvPr>
        </p:nvSpPr>
        <p:spPr>
          <a:xfrm>
            <a:off x="179286" y="349695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9700"/>
            </a:lvl1pPr>
          </a:lstStyle>
          <a:p>
            <a:r>
              <a:t>Outline</a:t>
            </a:r>
          </a:p>
        </p:txBody>
      </p:sp>
      <p:sp>
        <p:nvSpPr>
          <p:cNvPr id="336" name="Google Shape;333;p28"/>
          <p:cNvSpPr txBox="1">
            <a:spLocks noGrp="1"/>
          </p:cNvSpPr>
          <p:nvPr>
            <p:ph type="body" idx="1"/>
          </p:nvPr>
        </p:nvSpPr>
        <p:spPr>
          <a:xfrm>
            <a:off x="277069" y="4170519"/>
            <a:ext cx="23956566" cy="7813362"/>
          </a:xfrm>
          <a:prstGeom prst="rect">
            <a:avLst/>
          </a:prstGeom>
        </p:spPr>
        <p:txBody>
          <a:bodyPr/>
          <a:lstStyle/>
          <a:p>
            <a:pPr marL="645159" indent="-594359">
              <a:spcBef>
                <a:spcPts val="0"/>
              </a:spcBef>
              <a:buSzPts val="6200"/>
              <a:defRPr sz="6200" b="1"/>
            </a:pPr>
            <a:r>
              <a:t>Macrostability: Study being performed to understand and mitigate processes that impact plasma stability</a:t>
            </a:r>
          </a:p>
          <a:p>
            <a:pPr marL="2080260" lvl="3" indent="-594360">
              <a:buClr>
                <a:srgbClr val="0433FF"/>
              </a:buClr>
              <a:buSzPts val="6200"/>
              <a:defRPr sz="6200" b="1">
                <a:solidFill>
                  <a:srgbClr val="0433FF"/>
                </a:solidFill>
              </a:defRPr>
            </a:pPr>
            <a:r>
              <a:t>EF correction (KSTAR and ITER)</a:t>
            </a:r>
          </a:p>
          <a:p>
            <a:pPr marL="2080260" lvl="3" indent="-594360">
              <a:buClr>
                <a:srgbClr val="0433FF"/>
              </a:buClr>
              <a:buSzPts val="6200"/>
              <a:defRPr sz="6200" b="1">
                <a:solidFill>
                  <a:srgbClr val="0433FF"/>
                </a:solidFill>
              </a:defRPr>
            </a:pPr>
            <a:r>
              <a:t>Impact on the magnetic footprints on the divertor plates due to the misalignment of NSTX-U equilibrium coils</a:t>
            </a:r>
          </a:p>
          <a:p>
            <a:pPr marL="2080260" lvl="3" indent="-594360">
              <a:buClr>
                <a:srgbClr val="0433FF"/>
              </a:buClr>
              <a:buSzPts val="6200"/>
              <a:defRPr sz="6200" b="1">
                <a:solidFill>
                  <a:srgbClr val="0433FF"/>
                </a:solidFill>
              </a:defRPr>
            </a:pPr>
            <a:r>
              <a:t>RWM and effect of wall (MAST - no wall, NSTX - wall)</a:t>
            </a:r>
          </a:p>
          <a:p>
            <a:pPr marL="2080260" lvl="3" indent="-594360">
              <a:buClr>
                <a:srgbClr val="0433FF"/>
              </a:buClr>
              <a:buSzPts val="6200"/>
              <a:defRPr sz="6200" b="1">
                <a:solidFill>
                  <a:srgbClr val="0433FF"/>
                </a:solidFill>
              </a:defRPr>
            </a:pPr>
            <a:r>
              <a:t>Disruptions and VDEs</a:t>
            </a:r>
          </a:p>
        </p:txBody>
      </p:sp>
      <p:sp>
        <p:nvSpPr>
          <p:cNvPr id="337" name="Google Shape;334;p28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9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822959">
              <a:defRPr sz="5400"/>
            </a:lvl1pPr>
          </a:lstStyle>
          <a:p>
            <a:r>
              <a:t>NSTX-U researchers continue to develop and test error field correction (EFC) strategy in tokamaks and for ITER</a:t>
            </a:r>
          </a:p>
        </p:txBody>
      </p:sp>
      <p:sp>
        <p:nvSpPr>
          <p:cNvPr id="340" name="Google Shape;340;p29"/>
          <p:cNvSpPr txBox="1">
            <a:spLocks noGrp="1"/>
          </p:cNvSpPr>
          <p:nvPr>
            <p:ph type="body" idx="1"/>
          </p:nvPr>
        </p:nvSpPr>
        <p:spPr>
          <a:xfrm>
            <a:off x="139814" y="2412014"/>
            <a:ext cx="16203506" cy="11665495"/>
          </a:xfrm>
          <a:prstGeom prst="rect">
            <a:avLst/>
          </a:prstGeom>
        </p:spPr>
        <p:txBody>
          <a:bodyPr/>
          <a:lstStyle/>
          <a:p>
            <a:pPr marL="367690" indent="-328574">
              <a:spcBef>
                <a:spcPts val="0"/>
              </a:spcBef>
              <a:buSzPts val="4800"/>
              <a:defRPr sz="4800" b="1"/>
            </a:pPr>
            <a:r>
              <a:t>Developing unified n=1+2 </a:t>
            </a:r>
            <a:r>
              <a:rPr b="0" u="sng"/>
              <a:t>resonant</a:t>
            </a:r>
            <a:r>
              <a:t> EFC criteria to avoid disruptive MHD modes*</a:t>
            </a:r>
          </a:p>
          <a:p>
            <a:pPr marL="723644" lvl="1" indent="-312926">
              <a:spcBef>
                <a:spcPts val="600"/>
              </a:spcBef>
              <a:buClr>
                <a:srgbClr val="0433FF"/>
              </a:buClr>
              <a:buSzPts val="4400"/>
              <a:defRPr sz="4400">
                <a:solidFill>
                  <a:srgbClr val="0433FF"/>
                </a:solidFill>
              </a:defRPr>
            </a:pPr>
            <a:r>
              <a:t>Using</a:t>
            </a:r>
            <a:r>
              <a:rPr sz="4300"/>
              <a:t> </a:t>
            </a:r>
            <a:r>
              <a:rPr sz="5400" b="1"/>
              <a:t>IPEC to </a:t>
            </a:r>
            <a:r>
              <a:t>calculate</a:t>
            </a:r>
            <a:r>
              <a:rPr sz="4300"/>
              <a:t> </a:t>
            </a:r>
            <a:r>
              <a:rPr sz="5400" b="1"/>
              <a:t>resonant field threshold </a:t>
            </a:r>
            <a:r>
              <a:t>for locked modes</a:t>
            </a:r>
          </a:p>
          <a:p>
            <a:pPr marL="723644" lvl="1" indent="-312926">
              <a:spcBef>
                <a:spcPts val="600"/>
              </a:spcBef>
              <a:buClr>
                <a:srgbClr val="0433FF"/>
              </a:buClr>
              <a:buSzPts val="4400"/>
              <a:defRPr sz="4400">
                <a:solidFill>
                  <a:srgbClr val="0433FF"/>
                </a:solidFill>
              </a:defRPr>
            </a:pPr>
            <a:r>
              <a:t>Investigating multi-modal aspects of HFS EF effects as seen with NSTX-U TF errors and COMPASS HFS coils </a:t>
            </a:r>
          </a:p>
          <a:p>
            <a:pPr marL="367690" indent="-328574">
              <a:spcBef>
                <a:spcPts val="700"/>
              </a:spcBef>
              <a:buSzPts val="4800"/>
              <a:defRPr sz="4800" b="1"/>
            </a:pPr>
            <a:r>
              <a:t>Predicting </a:t>
            </a:r>
            <a:r>
              <a:rPr sz="5400" b="0" u="sng"/>
              <a:t>non-resonant</a:t>
            </a:r>
            <a:r>
              <a:t> NTV correction capabilities of existing and designed coils</a:t>
            </a:r>
          </a:p>
          <a:p>
            <a:pPr marL="723644" lvl="1" indent="-312926">
              <a:spcBef>
                <a:spcPts val="600"/>
              </a:spcBef>
              <a:buClr>
                <a:srgbClr val="0433FF"/>
              </a:buClr>
              <a:buSzPts val="4300"/>
              <a:defRPr sz="4300">
                <a:solidFill>
                  <a:srgbClr val="0433FF"/>
                </a:solidFill>
              </a:defRPr>
            </a:pPr>
            <a:r>
              <a:t>Using self-consistent NTV response matrix in GPEC</a:t>
            </a:r>
          </a:p>
          <a:p>
            <a:pPr marL="723644" lvl="1" indent="-312926">
              <a:spcBef>
                <a:spcPts val="600"/>
              </a:spcBef>
              <a:buClr>
                <a:srgbClr val="0433FF"/>
              </a:buClr>
              <a:buSzPts val="5400"/>
              <a:defRPr sz="5400" b="1">
                <a:solidFill>
                  <a:srgbClr val="0433FF"/>
                </a:solidFill>
              </a:defRPr>
            </a:pPr>
            <a:r>
              <a:t>Assessing</a:t>
            </a:r>
            <a:r>
              <a:rPr b="0"/>
              <a:t> </a:t>
            </a:r>
            <a:r>
              <a:rPr sz="4400" b="0"/>
              <a:t>Top/Bottom coil utilities in ITER*, and </a:t>
            </a:r>
            <a:r>
              <a:t>designing</a:t>
            </a:r>
            <a:r>
              <a:rPr b="0"/>
              <a:t> </a:t>
            </a:r>
            <a:r>
              <a:rPr sz="4400" b="0"/>
              <a:t>coils to couple NTV dominant response structure in KSTAR</a:t>
            </a:r>
            <a:r>
              <a:rPr sz="4400" b="0">
                <a:solidFill>
                  <a:srgbClr val="336699"/>
                </a:solidFill>
              </a:rPr>
              <a:t> </a:t>
            </a:r>
            <a:endParaRPr sz="1400"/>
          </a:p>
          <a:p>
            <a:pPr marL="0" lvl="1" indent="410719">
              <a:spcBef>
                <a:spcPts val="0"/>
              </a:spcBef>
              <a:buSzTx/>
              <a:buNone/>
              <a:defRPr sz="4300" i="1">
                <a:solidFill>
                  <a:srgbClr val="0433FF"/>
                </a:solidFill>
              </a:defRPr>
            </a:pPr>
            <a:r>
              <a:t>	</a:t>
            </a:r>
            <a:r>
              <a:rPr sz="1400"/>
              <a:t>				</a:t>
            </a:r>
          </a:p>
          <a:p>
            <a:pPr marL="0" lvl="1" indent="410719">
              <a:spcBef>
                <a:spcPts val="0"/>
              </a:spcBef>
              <a:buSzTx/>
              <a:buNone/>
              <a:defRPr sz="4300" i="1">
                <a:solidFill>
                  <a:srgbClr val="0433FF"/>
                </a:solidFill>
              </a:defRPr>
            </a:pPr>
            <a:r>
              <a:t>* As a part of ITPA MHD activity (MDC-19)</a:t>
            </a:r>
          </a:p>
        </p:txBody>
      </p:sp>
      <p:sp>
        <p:nvSpPr>
          <p:cNvPr id="341" name="Google Shape;341;p29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342" name="Google Shape;342;p29" descr="Google Shape;342;p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070" y="2529223"/>
            <a:ext cx="6820252" cy="5057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oogle Shape;343;p29" descr="Google Shape;343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0647" y="8103233"/>
            <a:ext cx="6406673" cy="5502717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Google Shape;344;p29"/>
          <p:cNvSpPr txBox="1"/>
          <p:nvPr/>
        </p:nvSpPr>
        <p:spPr>
          <a:xfrm>
            <a:off x="17293964" y="2197147"/>
            <a:ext cx="6087427" cy="576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600" u="sng"/>
            </a:lvl1pPr>
          </a:lstStyle>
          <a:p>
            <a:r>
              <a:t>n=1+2 resonant EF scaling in tokamaks </a:t>
            </a:r>
          </a:p>
        </p:txBody>
      </p:sp>
      <p:grpSp>
        <p:nvGrpSpPr>
          <p:cNvPr id="347" name="Google Shape;345;p29"/>
          <p:cNvGrpSpPr/>
          <p:nvPr/>
        </p:nvGrpSpPr>
        <p:grpSpPr>
          <a:xfrm>
            <a:off x="16305325" y="7613674"/>
            <a:ext cx="7419513" cy="576582"/>
            <a:chOff x="0" y="0"/>
            <a:chExt cx="7419512" cy="576580"/>
          </a:xfrm>
        </p:grpSpPr>
        <p:sp>
          <p:nvSpPr>
            <p:cNvPr id="345" name="Rectangle"/>
            <p:cNvSpPr/>
            <p:nvPr/>
          </p:nvSpPr>
          <p:spPr>
            <a:xfrm>
              <a:off x="-1" y="0"/>
              <a:ext cx="7419514" cy="5765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6" name="ITER T/B coil correction against NTV by mid-coils"/>
            <p:cNvSpPr txBox="1"/>
            <p:nvPr/>
          </p:nvSpPr>
          <p:spPr>
            <a:xfrm>
              <a:off x="-1" y="0"/>
              <a:ext cx="7419514" cy="576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2600" u="sng"/>
              </a:lvl1pPr>
            </a:lstStyle>
            <a:p>
              <a:r>
                <a:t>ITER T/B coil correction against NTV by mid-coils</a:t>
              </a:r>
            </a:p>
          </p:txBody>
        </p:sp>
      </p:grpSp>
      <p:sp>
        <p:nvSpPr>
          <p:cNvPr id="348" name="Google Shape;346;p29"/>
          <p:cNvSpPr/>
          <p:nvPr/>
        </p:nvSpPr>
        <p:spPr>
          <a:xfrm>
            <a:off x="18116194" y="9597121"/>
            <a:ext cx="319827" cy="327140"/>
          </a:xfrm>
          <a:prstGeom prst="star5">
            <a:avLst>
              <a:gd name="adj" fmla="val 5000"/>
              <a:gd name="hf" fmla="val 105146"/>
              <a:gd name="vf" fmla="val 110557"/>
            </a:avLst>
          </a:prstGeom>
          <a:solidFill>
            <a:srgbClr val="FFFFFF"/>
          </a:solidFill>
          <a:ln w="63500">
            <a:solidFill>
              <a:srgbClr val="FFFFFF"/>
            </a:solidFill>
          </a:ln>
          <a:effectLst>
            <a:outerShdw blurRad="101600" dist="50800" dir="5400000" rotWithShape="0">
              <a:srgbClr val="000000">
                <a:alpha val="34901"/>
              </a:srgbClr>
            </a:outerShdw>
          </a:effectLst>
        </p:spPr>
        <p:txBody>
          <a:bodyPr lIns="45719" rIns="45719" anchor="ctr"/>
          <a:lstStyle/>
          <a:p>
            <a:pPr>
              <a:defRPr sz="4800"/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1;p30"/>
          <p:cNvSpPr txBox="1">
            <a:spLocks noGrp="1"/>
          </p:cNvSpPr>
          <p:nvPr>
            <p:ph type="title"/>
          </p:nvPr>
        </p:nvSpPr>
        <p:spPr>
          <a:xfrm>
            <a:off x="304190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822959">
              <a:defRPr sz="5400"/>
            </a:lvl1pPr>
          </a:lstStyle>
          <a:p>
            <a:r>
              <a:t>Study the precision needed to install the equilibrium coils of NSTX-U in terms of plasma footprints on the divertor plates</a:t>
            </a:r>
          </a:p>
        </p:txBody>
      </p:sp>
      <p:sp>
        <p:nvSpPr>
          <p:cNvPr id="351" name="Google Shape;352;p30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352" name="Google Shape;353;p30" descr="Google Shape;353;p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725" y="2463799"/>
            <a:ext cx="13921999" cy="8137894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Google Shape;354;p30"/>
          <p:cNvSpPr txBox="1"/>
          <p:nvPr/>
        </p:nvSpPr>
        <p:spPr>
          <a:xfrm>
            <a:off x="159738" y="10754091"/>
            <a:ext cx="23968978" cy="176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9675" tIns="109675" rIns="109675" bIns="109675">
            <a:spAutoFit/>
          </a:bodyPr>
          <a:lstStyle>
            <a:lvl1pPr marL="938129" indent="-890885">
              <a:buClr>
                <a:srgbClr val="000000"/>
              </a:buClr>
              <a:buSzPts val="5000"/>
              <a:buFont typeface="Helvetica Neue"/>
              <a:buChar char="•"/>
              <a:defRPr sz="50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Study predicted that error fields in NSTX-U will not expand footprints outside of divertor PFCs</a:t>
            </a:r>
          </a:p>
        </p:txBody>
      </p:sp>
      <p:sp>
        <p:nvSpPr>
          <p:cNvPr id="354" name="Google Shape;355;p30"/>
          <p:cNvSpPr txBox="1">
            <a:spLocks noGrp="1"/>
          </p:cNvSpPr>
          <p:nvPr>
            <p:ph type="body" sz="half" idx="1"/>
          </p:nvPr>
        </p:nvSpPr>
        <p:spPr>
          <a:xfrm>
            <a:off x="-16375" y="2796918"/>
            <a:ext cx="11132315" cy="6460828"/>
          </a:xfrm>
          <a:prstGeom prst="rect">
            <a:avLst/>
          </a:prstGeom>
        </p:spPr>
        <p:txBody>
          <a:bodyPr/>
          <a:lstStyle/>
          <a:p>
            <a:pPr marL="726293" indent="-689717">
              <a:spcBef>
                <a:spcPts val="0"/>
              </a:spcBef>
              <a:buSzPts val="4700"/>
              <a:defRPr sz="4700" b="1"/>
            </a:pPr>
            <a:r>
              <a:t>A 5 mm shift of the TF coils produces 10 cm wide footprints on the outer divertor plates</a:t>
            </a:r>
          </a:p>
          <a:p>
            <a:pPr marL="391267" indent="-56240">
              <a:spcBef>
                <a:spcPts val="800"/>
              </a:spcBef>
              <a:buSzTx/>
              <a:buNone/>
              <a:defRPr sz="4700" b="1"/>
            </a:pPr>
            <a:endParaRPr/>
          </a:p>
          <a:p>
            <a:pPr marL="391267" indent="-56240">
              <a:spcBef>
                <a:spcPts val="800"/>
              </a:spcBef>
              <a:buSzTx/>
              <a:buNone/>
              <a:defRPr sz="4700" b="1"/>
            </a:pPr>
            <a:endParaRPr/>
          </a:p>
          <a:p>
            <a:pPr marL="726293" indent="-689717">
              <a:spcBef>
                <a:spcPts val="800"/>
              </a:spcBef>
              <a:buSzPts val="4700"/>
              <a:defRPr sz="4700" b="1"/>
            </a:pPr>
            <a:r>
              <a:t>The footprint size is linearly proportional to the misalignment magnitude of TF and PF5.</a:t>
            </a:r>
          </a:p>
        </p:txBody>
      </p:sp>
      <p:sp>
        <p:nvSpPr>
          <p:cNvPr id="355" name="Google Shape;356;p30"/>
          <p:cNvSpPr txBox="1"/>
          <p:nvPr/>
        </p:nvSpPr>
        <p:spPr>
          <a:xfrm>
            <a:off x="16528947" y="12731585"/>
            <a:ext cx="13267393" cy="66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7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Munaretto Nucl. Fusion 59(2019) 076039</a:t>
            </a:r>
          </a:p>
        </p:txBody>
      </p:sp>
      <p:sp>
        <p:nvSpPr>
          <p:cNvPr id="356" name="“s” is defined as the distance from inner midplane along the wall clockwise"/>
          <p:cNvSpPr txBox="1"/>
          <p:nvPr/>
        </p:nvSpPr>
        <p:spPr>
          <a:xfrm>
            <a:off x="1118458" y="5249702"/>
            <a:ext cx="8862650" cy="1223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/>
          <a:lstStyle>
            <a:lvl1pPr algn="ctr">
              <a:defRPr sz="3300" b="1" i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“s” is defined as the distance from inner midplane along the wall clockwise</a:t>
            </a:r>
          </a:p>
        </p:txBody>
      </p:sp>
      <p:grpSp>
        <p:nvGrpSpPr>
          <p:cNvPr id="359" name="Google Shape;358;p30"/>
          <p:cNvGrpSpPr/>
          <p:nvPr/>
        </p:nvGrpSpPr>
        <p:grpSpPr>
          <a:xfrm>
            <a:off x="12010611" y="2847444"/>
            <a:ext cx="2532235" cy="726442"/>
            <a:chOff x="0" y="0"/>
            <a:chExt cx="2532234" cy="726441"/>
          </a:xfrm>
        </p:grpSpPr>
        <p:sp>
          <p:nvSpPr>
            <p:cNvPr id="357" name="Rectangle"/>
            <p:cNvSpPr/>
            <p:nvPr/>
          </p:nvSpPr>
          <p:spPr>
            <a:xfrm>
              <a:off x="-1" y="-1"/>
              <a:ext cx="2532236" cy="726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8" name="Upper-Inner"/>
            <p:cNvSpPr txBox="1"/>
            <p:nvPr/>
          </p:nvSpPr>
          <p:spPr>
            <a:xfrm>
              <a:off x="-1" y="-1"/>
              <a:ext cx="2532236" cy="72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3100" b="1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Upper-Inner</a:t>
              </a:r>
            </a:p>
          </p:txBody>
        </p:sp>
      </p:grpSp>
      <p:grpSp>
        <p:nvGrpSpPr>
          <p:cNvPr id="362" name="Google Shape;359;p30"/>
          <p:cNvGrpSpPr/>
          <p:nvPr/>
        </p:nvGrpSpPr>
        <p:grpSpPr>
          <a:xfrm>
            <a:off x="20151723" y="2463799"/>
            <a:ext cx="2645655" cy="726442"/>
            <a:chOff x="0" y="0"/>
            <a:chExt cx="2645654" cy="726441"/>
          </a:xfrm>
        </p:grpSpPr>
        <p:sp>
          <p:nvSpPr>
            <p:cNvPr id="360" name="Rectangle"/>
            <p:cNvSpPr/>
            <p:nvPr/>
          </p:nvSpPr>
          <p:spPr>
            <a:xfrm>
              <a:off x="-1" y="-1"/>
              <a:ext cx="2645656" cy="726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1" name="Upper-Outer"/>
            <p:cNvSpPr txBox="1"/>
            <p:nvPr/>
          </p:nvSpPr>
          <p:spPr>
            <a:xfrm>
              <a:off x="-1" y="-1"/>
              <a:ext cx="2645656" cy="72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31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Upper-Outer</a:t>
              </a:r>
            </a:p>
          </p:txBody>
        </p:sp>
      </p:grpSp>
      <p:grpSp>
        <p:nvGrpSpPr>
          <p:cNvPr id="365" name="Google Shape;360;p30"/>
          <p:cNvGrpSpPr/>
          <p:nvPr/>
        </p:nvGrpSpPr>
        <p:grpSpPr>
          <a:xfrm>
            <a:off x="20173157" y="8611510"/>
            <a:ext cx="2602786" cy="726442"/>
            <a:chOff x="0" y="0"/>
            <a:chExt cx="2602785" cy="726441"/>
          </a:xfrm>
        </p:grpSpPr>
        <p:sp>
          <p:nvSpPr>
            <p:cNvPr id="363" name="Rectangle"/>
            <p:cNvSpPr/>
            <p:nvPr/>
          </p:nvSpPr>
          <p:spPr>
            <a:xfrm>
              <a:off x="-1" y="-1"/>
              <a:ext cx="2602787" cy="726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4" name="Lower-Outer"/>
            <p:cNvSpPr txBox="1"/>
            <p:nvPr/>
          </p:nvSpPr>
          <p:spPr>
            <a:xfrm>
              <a:off x="-1" y="-1"/>
              <a:ext cx="2602787" cy="72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3100" b="1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Lower-Outer</a:t>
              </a:r>
            </a:p>
          </p:txBody>
        </p:sp>
      </p:grpSp>
      <p:sp>
        <p:nvSpPr>
          <p:cNvPr id="366" name="Google Shape;361;p30"/>
          <p:cNvSpPr txBox="1"/>
          <p:nvPr/>
        </p:nvSpPr>
        <p:spPr>
          <a:xfrm>
            <a:off x="12139307" y="8611510"/>
            <a:ext cx="2500516" cy="72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31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Lower-Inner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20;p13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749808">
              <a:defRPr sz="5412"/>
            </a:lvl1pPr>
          </a:lstStyle>
          <a:p>
            <a:r>
              <a:t>Non-Milestone research results that can impact NSTX-U, ITER and tokamak research</a:t>
            </a:r>
          </a:p>
        </p:txBody>
      </p:sp>
      <p:sp>
        <p:nvSpPr>
          <p:cNvPr id="153" name="Google Shape;121;p13"/>
          <p:cNvSpPr txBox="1">
            <a:spLocks noGrp="1"/>
          </p:cNvSpPr>
          <p:nvPr>
            <p:ph type="body" idx="1"/>
          </p:nvPr>
        </p:nvSpPr>
        <p:spPr>
          <a:xfrm>
            <a:off x="110034" y="2791148"/>
            <a:ext cx="23769302" cy="9987900"/>
          </a:xfrm>
          <a:prstGeom prst="rect">
            <a:avLst/>
          </a:prstGeom>
        </p:spPr>
        <p:txBody>
          <a:bodyPr/>
          <a:lstStyle/>
          <a:p>
            <a:pPr marL="897779" indent="-852567" defTabSz="813816">
              <a:spcBef>
                <a:spcPts val="1000"/>
              </a:spcBef>
              <a:buSzPts val="5800"/>
              <a:defRPr sz="5874" b="1"/>
            </a:pPr>
            <a:r>
              <a:t>NSTX-U scientists are involved in NSTX-U-related research activities as well as collaborations during the Recovery outage</a:t>
            </a:r>
          </a:p>
          <a:p>
            <a:pPr marL="1407223" lvl="1" indent="-932497" defTabSz="813816">
              <a:spcBef>
                <a:spcPts val="1000"/>
              </a:spcBef>
              <a:buClr>
                <a:srgbClr val="0433FF"/>
              </a:buClr>
              <a:buSzPts val="5800"/>
              <a:defRPr sz="5874" b="1">
                <a:solidFill>
                  <a:srgbClr val="0433FF"/>
                </a:solidFill>
              </a:defRPr>
            </a:pPr>
            <a:r>
              <a:t>PPPL researchers carrying out research in both areas</a:t>
            </a:r>
          </a:p>
          <a:p>
            <a:pPr marL="1407223" lvl="1" indent="-932497" defTabSz="813816">
              <a:spcBef>
                <a:spcPts val="1000"/>
              </a:spcBef>
              <a:buClr>
                <a:srgbClr val="0433FF"/>
              </a:buClr>
              <a:buSzPts val="5800"/>
              <a:defRPr sz="5874" b="1">
                <a:solidFill>
                  <a:srgbClr val="0433FF"/>
                </a:solidFill>
              </a:defRPr>
            </a:pPr>
            <a:r>
              <a:t>Collaborator research funding primarily through collaborations</a:t>
            </a:r>
          </a:p>
          <a:p>
            <a:pPr marL="897779" indent="-852567" defTabSz="813816">
              <a:spcBef>
                <a:spcPts val="1000"/>
              </a:spcBef>
              <a:buSzPts val="5800"/>
              <a:defRPr sz="5874" b="1"/>
            </a:pPr>
            <a:r>
              <a:t>Collaborations can be on topics that can impact future NSTX-U operations</a:t>
            </a:r>
          </a:p>
          <a:p>
            <a:pPr marL="1407223" lvl="1" indent="-932497" defTabSz="813816">
              <a:spcBef>
                <a:spcPts val="1000"/>
              </a:spcBef>
              <a:buClr>
                <a:srgbClr val="0433FF"/>
              </a:buClr>
              <a:buSzPts val="5800"/>
              <a:defRPr sz="5874" b="1">
                <a:solidFill>
                  <a:srgbClr val="0433FF"/>
                </a:solidFill>
              </a:defRPr>
            </a:pPr>
            <a:r>
              <a:t>NSTX-U can capitalize on the DoE investment in research that is independent of NSTX-U</a:t>
            </a:r>
          </a:p>
        </p:txBody>
      </p:sp>
      <p:sp>
        <p:nvSpPr>
          <p:cNvPr id="154" name="Google Shape;122;p13"/>
          <p:cNvSpPr txBox="1">
            <a:spLocks noGrp="1"/>
          </p:cNvSpPr>
          <p:nvPr>
            <p:ph type="sldNum" sz="quarter" idx="4294967295"/>
          </p:nvPr>
        </p:nvSpPr>
        <p:spPr>
          <a:xfrm>
            <a:off x="23911940" y="13258626"/>
            <a:ext cx="1963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6;p31"/>
          <p:cNvSpPr txBox="1">
            <a:spLocks noGrp="1"/>
          </p:cNvSpPr>
          <p:nvPr>
            <p:ph type="title"/>
          </p:nvPr>
        </p:nvSpPr>
        <p:spPr>
          <a:xfrm>
            <a:off x="294257" y="378991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822959">
              <a:defRPr sz="5400"/>
            </a:lvl1pPr>
          </a:lstStyle>
          <a:p>
            <a:r>
              <a:t>Studies of observed global modes in MAST &amp; NSTX allow for understanding the effect of wall proximity on mode structure</a:t>
            </a:r>
          </a:p>
        </p:txBody>
      </p:sp>
      <p:sp>
        <p:nvSpPr>
          <p:cNvPr id="369" name="Google Shape;367;p31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370" name="Google Shape;368;p31" descr="Google Shape;368;p31"/>
          <p:cNvPicPr>
            <a:picLocks noChangeAspect="1"/>
          </p:cNvPicPr>
          <p:nvPr/>
        </p:nvPicPr>
        <p:blipFill>
          <a:blip r:embed="rId2"/>
          <a:srcRect l="9160" t="8220" r="8998" b="5353"/>
          <a:stretch>
            <a:fillRect/>
          </a:stretch>
        </p:blipFill>
        <p:spPr>
          <a:xfrm flipH="1">
            <a:off x="4555209" y="7626308"/>
            <a:ext cx="6020747" cy="50832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3" name="Google Shape;369;p31"/>
          <p:cNvGrpSpPr/>
          <p:nvPr/>
        </p:nvGrpSpPr>
        <p:grpSpPr>
          <a:xfrm>
            <a:off x="4061047" y="2296196"/>
            <a:ext cx="7175057" cy="5258161"/>
            <a:chOff x="0" y="0"/>
            <a:chExt cx="7175055" cy="5258160"/>
          </a:xfrm>
        </p:grpSpPr>
        <p:pic>
          <p:nvPicPr>
            <p:cNvPr id="371" name="Google Shape;370;p31" descr="Google Shape;370;p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833" y="679689"/>
              <a:ext cx="7031223" cy="4578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" name="Google Shape;371;p31"/>
            <p:cNvSpPr txBox="1"/>
            <p:nvPr/>
          </p:nvSpPr>
          <p:spPr>
            <a:xfrm>
              <a:off x="-1" y="0"/>
              <a:ext cx="7088766" cy="67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algn="ctr">
                <a:defRPr sz="1900" u="sng"/>
              </a:pPr>
              <a:r>
                <a:t>Fast camera image</a:t>
              </a:r>
            </a:p>
            <a:p>
              <a:pPr algn="ctr">
                <a:defRPr sz="1900" u="sng"/>
              </a:pPr>
              <a:r>
                <a:t>(MAST 21436, t ~ 0.280s)</a:t>
              </a:r>
            </a:p>
          </p:txBody>
        </p:sp>
      </p:grpSp>
      <p:sp>
        <p:nvSpPr>
          <p:cNvPr id="374" name="Google Shape;372;p31"/>
          <p:cNvSpPr txBox="1"/>
          <p:nvPr/>
        </p:nvSpPr>
        <p:spPr>
          <a:xfrm>
            <a:off x="-143476" y="8586416"/>
            <a:ext cx="5261289" cy="16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33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VALEN analysis (n = 1 RWM)</a:t>
            </a:r>
          </a:p>
          <a:p>
            <a:pPr algn="ctr">
              <a:defRPr sz="33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(using MAST 7090)</a:t>
            </a:r>
          </a:p>
        </p:txBody>
      </p:sp>
      <p:grpSp>
        <p:nvGrpSpPr>
          <p:cNvPr id="377" name="Google Shape;373;p31"/>
          <p:cNvGrpSpPr/>
          <p:nvPr/>
        </p:nvGrpSpPr>
        <p:grpSpPr>
          <a:xfrm>
            <a:off x="15706213" y="2456284"/>
            <a:ext cx="6247372" cy="5083044"/>
            <a:chOff x="0" y="0"/>
            <a:chExt cx="6247370" cy="5083042"/>
          </a:xfrm>
        </p:grpSpPr>
        <p:pic>
          <p:nvPicPr>
            <p:cNvPr id="375" name="Google Shape;374;p31" descr="Google Shape;374;p31"/>
            <p:cNvPicPr>
              <a:picLocks noChangeAspect="1"/>
            </p:cNvPicPr>
            <p:nvPr/>
          </p:nvPicPr>
          <p:blipFill>
            <a:blip r:embed="rId4"/>
            <a:srcRect r="4067"/>
            <a:stretch>
              <a:fillRect/>
            </a:stretch>
          </p:blipFill>
          <p:spPr>
            <a:xfrm>
              <a:off x="203200" y="21452"/>
              <a:ext cx="6044171" cy="50615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6" name="Google Shape;375;p31"/>
            <p:cNvSpPr txBox="1"/>
            <p:nvPr/>
          </p:nvSpPr>
          <p:spPr>
            <a:xfrm>
              <a:off x="0" y="-1"/>
              <a:ext cx="5995356" cy="396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sz="2000" u="sng">
                  <a:solidFill>
                    <a:srgbClr val="FFFFFF"/>
                  </a:solidFill>
                </a:defRPr>
              </a:lvl1pPr>
            </a:lstStyle>
            <a:p>
              <a:r>
                <a:t>NSTX 114147, t ~ 0.268s</a:t>
              </a:r>
            </a:p>
          </p:txBody>
        </p:sp>
      </p:grpSp>
      <p:pic>
        <p:nvPicPr>
          <p:cNvPr id="378" name="Google Shape;376;p31" descr="Google Shape;376;p31"/>
          <p:cNvPicPr>
            <a:picLocks noChangeAspect="1"/>
          </p:cNvPicPr>
          <p:nvPr/>
        </p:nvPicPr>
        <p:blipFill>
          <a:blip r:embed="rId5"/>
          <a:srcRect l="14189" r="15333" b="10887"/>
          <a:stretch>
            <a:fillRect/>
          </a:stretch>
        </p:blipFill>
        <p:spPr>
          <a:xfrm>
            <a:off x="16505663" y="7727708"/>
            <a:ext cx="4823673" cy="4880215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Google Shape;377;p31"/>
          <p:cNvSpPr txBox="1"/>
          <p:nvPr/>
        </p:nvSpPr>
        <p:spPr>
          <a:xfrm>
            <a:off x="11492320" y="8328525"/>
            <a:ext cx="5618743" cy="16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3300" b="1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VALEN analysis (n = 1,2,3 RWM)</a:t>
            </a:r>
          </a:p>
          <a:p>
            <a:pPr algn="ctr">
              <a:defRPr sz="3300" b="1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(reconstructed 114147)</a:t>
            </a:r>
          </a:p>
        </p:txBody>
      </p:sp>
      <p:sp>
        <p:nvSpPr>
          <p:cNvPr id="380" name="Google Shape;378;p31"/>
          <p:cNvSpPr txBox="1"/>
          <p:nvPr/>
        </p:nvSpPr>
        <p:spPr>
          <a:xfrm>
            <a:off x="20828897" y="7687254"/>
            <a:ext cx="3404442" cy="844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5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Sabbagh, et al., Nucl. Fusion 46 (2006) 635</a:t>
            </a:r>
          </a:p>
        </p:txBody>
      </p:sp>
      <p:sp>
        <p:nvSpPr>
          <p:cNvPr id="381" name="Google Shape;379;p31"/>
          <p:cNvSpPr txBox="1"/>
          <p:nvPr/>
        </p:nvSpPr>
        <p:spPr>
          <a:xfrm>
            <a:off x="166667" y="2245016"/>
            <a:ext cx="4823557" cy="85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39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“egg shape event”</a:t>
            </a:r>
          </a:p>
        </p:txBody>
      </p:sp>
      <p:sp>
        <p:nvSpPr>
          <p:cNvPr id="382" name="Google Shape;380;p31"/>
          <p:cNvSpPr txBox="1"/>
          <p:nvPr/>
        </p:nvSpPr>
        <p:spPr>
          <a:xfrm>
            <a:off x="3375305" y="12484217"/>
            <a:ext cx="19697346" cy="82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38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VALEN code analysis produces similar distortions to MAST and NSTX observations</a:t>
            </a:r>
          </a:p>
        </p:txBody>
      </p:sp>
      <p:sp>
        <p:nvSpPr>
          <p:cNvPr id="383" name="TextBox 1"/>
          <p:cNvSpPr txBox="1"/>
          <p:nvPr/>
        </p:nvSpPr>
        <p:spPr>
          <a:xfrm>
            <a:off x="11492320" y="3145406"/>
            <a:ext cx="4266909" cy="172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 b="1">
                <a:solidFill>
                  <a:srgbClr val="C00000"/>
                </a:solidFill>
              </a:defRPr>
            </a:lvl1pPr>
          </a:lstStyle>
          <a:p>
            <a:r>
              <a:t>Images of plasma distortion due to global modes</a:t>
            </a:r>
          </a:p>
        </p:txBody>
      </p:sp>
      <p:sp>
        <p:nvSpPr>
          <p:cNvPr id="384" name="TextBox 2"/>
          <p:cNvSpPr txBox="1"/>
          <p:nvPr/>
        </p:nvSpPr>
        <p:spPr>
          <a:xfrm>
            <a:off x="2425444" y="4018117"/>
            <a:ext cx="1374166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/>
            </a:lvl1pPr>
          </a:lstStyle>
          <a:p>
            <a:r>
              <a:t>MAST</a:t>
            </a:r>
          </a:p>
        </p:txBody>
      </p:sp>
      <p:sp>
        <p:nvSpPr>
          <p:cNvPr id="385" name="TextBox 4"/>
          <p:cNvSpPr txBox="1"/>
          <p:nvPr/>
        </p:nvSpPr>
        <p:spPr>
          <a:xfrm>
            <a:off x="22156784" y="4018117"/>
            <a:ext cx="1323489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/>
            </a:lvl1pPr>
          </a:lstStyle>
          <a:p>
            <a:r>
              <a:t>NSTX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5;p32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749808">
              <a:defRPr sz="5412"/>
            </a:lvl1pPr>
          </a:lstStyle>
          <a:p>
            <a:r>
              <a:t>DECAF MHD events are now producing early disruption warnings for KSTAR</a:t>
            </a:r>
          </a:p>
        </p:txBody>
      </p:sp>
      <p:sp>
        <p:nvSpPr>
          <p:cNvPr id="388" name="Google Shape;386;p32"/>
          <p:cNvSpPr txBox="1">
            <a:spLocks noGrp="1"/>
          </p:cNvSpPr>
          <p:nvPr>
            <p:ph type="body" sz="half" idx="1"/>
          </p:nvPr>
        </p:nvSpPr>
        <p:spPr>
          <a:xfrm>
            <a:off x="12022781" y="2991018"/>
            <a:ext cx="12035425" cy="8370473"/>
          </a:xfrm>
          <a:prstGeom prst="rect">
            <a:avLst/>
          </a:prstGeom>
        </p:spPr>
        <p:txBody>
          <a:bodyPr/>
          <a:lstStyle/>
          <a:p>
            <a:pPr marL="546415" indent="-502036" defTabSz="832104">
              <a:spcBef>
                <a:spcPts val="0"/>
              </a:spcBef>
              <a:buSzPts val="4300"/>
              <a:defRPr sz="4368" b="1"/>
            </a:pPr>
            <a:r>
              <a:t>DECAF* is a physics-based disruption algorithm</a:t>
            </a:r>
          </a:p>
          <a:p>
            <a:pPr marL="253560" indent="39294" defTabSz="832104">
              <a:spcBef>
                <a:spcPts val="2000"/>
              </a:spcBef>
              <a:buSzTx/>
              <a:buNone/>
              <a:defRPr sz="3913" b="1"/>
            </a:pPr>
            <a:endParaRPr/>
          </a:p>
          <a:p>
            <a:pPr marL="546415" indent="-502036" defTabSz="832104">
              <a:spcBef>
                <a:spcPts val="2000"/>
              </a:spcBef>
              <a:buSzPts val="4300"/>
              <a:defRPr sz="4368" b="1"/>
            </a:pPr>
            <a:r>
              <a:t>Mode locking at reduced plasma rotation</a:t>
            </a:r>
          </a:p>
          <a:p>
            <a:pPr marL="253560" indent="39294" defTabSz="832104">
              <a:spcBef>
                <a:spcPts val="2000"/>
              </a:spcBef>
              <a:buSzTx/>
              <a:buNone/>
              <a:defRPr sz="3913" b="1"/>
            </a:pPr>
            <a:endParaRPr/>
          </a:p>
          <a:p>
            <a:pPr marL="546415" indent="-502036" defTabSz="832104">
              <a:spcBef>
                <a:spcPts val="2000"/>
              </a:spcBef>
              <a:buSzPts val="4300"/>
              <a:defRPr sz="4368" b="1"/>
            </a:pPr>
            <a:r>
              <a:t>Key notables of MHD warning</a:t>
            </a:r>
          </a:p>
          <a:p>
            <a:pPr marL="970788" lvl="1" indent="-504809" defTabSz="832104">
              <a:spcBef>
                <a:spcPts val="400"/>
              </a:spcBef>
              <a:buClr>
                <a:srgbClr val="5FCAFA"/>
              </a:buClr>
              <a:buSzPts val="4000"/>
              <a:defRPr sz="4004"/>
            </a:pPr>
            <a:r>
              <a:t>“Safe”/“unsafe” MHD periods</a:t>
            </a:r>
            <a:endParaRPr>
              <a:solidFill>
                <a:srgbClr val="0433FF"/>
              </a:solidFill>
            </a:endParaRPr>
          </a:p>
          <a:p>
            <a:pPr marL="970788" lvl="1" indent="-504809" defTabSz="832104">
              <a:spcBef>
                <a:spcPts val="400"/>
              </a:spcBef>
              <a:buClr>
                <a:srgbClr val="5FCAFA"/>
              </a:buClr>
              <a:buSzPts val="4000"/>
              <a:defRPr sz="4004" u="sng"/>
            </a:pPr>
            <a:r>
              <a:t>Early</a:t>
            </a:r>
            <a:r>
              <a:rPr sz="6006" u="none">
                <a:solidFill>
                  <a:srgbClr val="0433FF"/>
                </a:solidFill>
              </a:rPr>
              <a:t> </a:t>
            </a:r>
            <a:r>
              <a:rPr sz="4914" u="none">
                <a:solidFill>
                  <a:srgbClr val="0433FF"/>
                </a:solidFill>
              </a:rPr>
              <a:t>disruption warning (300 ms) </a:t>
            </a:r>
            <a:r>
              <a:rPr sz="4914" u="none">
                <a:solidFill>
                  <a:srgbClr val="FF0000"/>
                </a:solidFill>
              </a:rPr>
              <a:t>➔ on transport timescale</a:t>
            </a:r>
          </a:p>
        </p:txBody>
      </p:sp>
      <p:sp>
        <p:nvSpPr>
          <p:cNvPr id="389" name="Google Shape;387;p32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grpSp>
        <p:nvGrpSpPr>
          <p:cNvPr id="424" name="Google Shape;388;p32"/>
          <p:cNvGrpSpPr/>
          <p:nvPr/>
        </p:nvGrpSpPr>
        <p:grpSpPr>
          <a:xfrm>
            <a:off x="1366394" y="2304163"/>
            <a:ext cx="10336652" cy="11090902"/>
            <a:chOff x="0" y="0"/>
            <a:chExt cx="10336650" cy="11090901"/>
          </a:xfrm>
        </p:grpSpPr>
        <p:pic>
          <p:nvPicPr>
            <p:cNvPr id="390" name="Google Shape;389;p32" descr="Google Shape;389;p32"/>
            <p:cNvPicPr>
              <a:picLocks noChangeAspect="1"/>
            </p:cNvPicPr>
            <p:nvPr/>
          </p:nvPicPr>
          <p:blipFill>
            <a:blip r:embed="rId2"/>
            <a:srcRect l="3942" t="49805"/>
            <a:stretch>
              <a:fillRect/>
            </a:stretch>
          </p:blipFill>
          <p:spPr>
            <a:xfrm>
              <a:off x="889705" y="6406609"/>
              <a:ext cx="9446946" cy="4684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1" name="Google Shape;390;p32" descr="Google Shape;390;p32"/>
            <p:cNvPicPr>
              <a:picLocks noChangeAspect="1"/>
            </p:cNvPicPr>
            <p:nvPr/>
          </p:nvPicPr>
          <p:blipFill>
            <a:blip r:embed="rId3"/>
            <a:srcRect l="4520" b="5302"/>
            <a:stretch>
              <a:fillRect/>
            </a:stretch>
          </p:blipFill>
          <p:spPr>
            <a:xfrm>
              <a:off x="759895" y="590979"/>
              <a:ext cx="9071031" cy="58156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2" name="Google Shape;391;p32"/>
            <p:cNvSpPr/>
            <p:nvPr/>
          </p:nvSpPr>
          <p:spPr>
            <a:xfrm>
              <a:off x="1401660" y="7836796"/>
              <a:ext cx="7923297" cy="2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3" name="Google Shape;392;p32"/>
            <p:cNvSpPr txBox="1"/>
            <p:nvPr/>
          </p:nvSpPr>
          <p:spPr>
            <a:xfrm>
              <a:off x="3179345" y="7268559"/>
              <a:ext cx="4435988" cy="666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200" b="1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MHD warning level</a:t>
              </a:r>
            </a:p>
          </p:txBody>
        </p:sp>
        <p:sp>
          <p:nvSpPr>
            <p:cNvPr id="394" name="Google Shape;393;p32"/>
            <p:cNvSpPr/>
            <p:nvPr/>
          </p:nvSpPr>
          <p:spPr>
            <a:xfrm>
              <a:off x="1342159" y="7836794"/>
              <a:ext cx="6620231" cy="2430860"/>
            </a:xfrm>
            <a:prstGeom prst="rect">
              <a:avLst/>
            </a:prstGeom>
            <a:solidFill>
              <a:srgbClr val="33CC33">
                <a:alpha val="2549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6400"/>
              </a:pPr>
              <a:endParaRPr/>
            </a:p>
          </p:txBody>
        </p:sp>
        <p:sp>
          <p:nvSpPr>
            <p:cNvPr id="395" name="Google Shape;394;p32"/>
            <p:cNvSpPr txBox="1"/>
            <p:nvPr/>
          </p:nvSpPr>
          <p:spPr>
            <a:xfrm>
              <a:off x="3781789" y="8107579"/>
              <a:ext cx="1501277" cy="666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200" b="1">
                  <a:solidFill>
                    <a:srgbClr val="008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Safe</a:t>
              </a:r>
            </a:p>
          </p:txBody>
        </p:sp>
        <p:sp>
          <p:nvSpPr>
            <p:cNvPr id="396" name="Google Shape;395;p32"/>
            <p:cNvSpPr txBox="1"/>
            <p:nvPr/>
          </p:nvSpPr>
          <p:spPr>
            <a:xfrm>
              <a:off x="780823" y="4776774"/>
              <a:ext cx="2757682" cy="1046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2800"/>
              </a:pPr>
              <a:r>
                <a:t>KSTAR</a:t>
              </a:r>
              <a:endParaRPr sz="480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defRPr sz="2800"/>
              </a:pPr>
              <a:r>
                <a:t>16299</a:t>
              </a:r>
            </a:p>
          </p:txBody>
        </p:sp>
        <p:sp>
          <p:nvSpPr>
            <p:cNvPr id="397" name="Google Shape;396;p32"/>
            <p:cNvSpPr/>
            <p:nvPr/>
          </p:nvSpPr>
          <p:spPr>
            <a:xfrm flipV="1">
              <a:off x="6263288" y="2285695"/>
              <a:ext cx="2" cy="37872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8" name="Google Shape;397;p32"/>
            <p:cNvSpPr/>
            <p:nvPr/>
          </p:nvSpPr>
          <p:spPr>
            <a:xfrm flipV="1">
              <a:off x="6349491" y="3392825"/>
              <a:ext cx="2" cy="268016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401" name="Google Shape;398;p32"/>
            <p:cNvGrpSpPr/>
            <p:nvPr/>
          </p:nvGrpSpPr>
          <p:grpSpPr>
            <a:xfrm>
              <a:off x="6069735" y="1833956"/>
              <a:ext cx="2280739" cy="654072"/>
              <a:chOff x="0" y="0"/>
              <a:chExt cx="2280738" cy="654070"/>
            </a:xfrm>
          </p:grpSpPr>
          <p:sp>
            <p:nvSpPr>
              <p:cNvPr id="399" name="Google Shape;399;p32"/>
              <p:cNvSpPr/>
              <p:nvPr/>
            </p:nvSpPr>
            <p:spPr>
              <a:xfrm>
                <a:off x="0" y="44372"/>
                <a:ext cx="2111243" cy="598888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6400"/>
                </a:pPr>
                <a:endParaRPr/>
              </a:p>
            </p:txBody>
          </p:sp>
          <p:sp>
            <p:nvSpPr>
              <p:cNvPr id="400" name="Google Shape;400;p32"/>
              <p:cNvSpPr txBox="1"/>
              <p:nvPr/>
            </p:nvSpPr>
            <p:spPr>
              <a:xfrm>
                <a:off x="168056" y="0"/>
                <a:ext cx="2112683" cy="654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>
                  <a:defRPr sz="32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MHD-n1</a:t>
                </a:r>
              </a:p>
            </p:txBody>
          </p:sp>
        </p:grpSp>
        <p:grpSp>
          <p:nvGrpSpPr>
            <p:cNvPr id="404" name="Google Shape;401;p32"/>
            <p:cNvGrpSpPr/>
            <p:nvPr/>
          </p:nvGrpSpPr>
          <p:grpSpPr>
            <a:xfrm>
              <a:off x="6317729" y="2727618"/>
              <a:ext cx="2280739" cy="654072"/>
              <a:chOff x="0" y="0"/>
              <a:chExt cx="2280738" cy="654070"/>
            </a:xfrm>
          </p:grpSpPr>
          <p:sp>
            <p:nvSpPr>
              <p:cNvPr id="402" name="Google Shape;402;p32"/>
              <p:cNvSpPr/>
              <p:nvPr/>
            </p:nvSpPr>
            <p:spPr>
              <a:xfrm>
                <a:off x="0" y="31352"/>
                <a:ext cx="2111243" cy="598889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 w="254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6400"/>
                </a:pPr>
                <a:endParaRPr/>
              </a:p>
            </p:txBody>
          </p:sp>
          <p:sp>
            <p:nvSpPr>
              <p:cNvPr id="403" name="Google Shape;403;p32"/>
              <p:cNvSpPr txBox="1"/>
              <p:nvPr/>
            </p:nvSpPr>
            <p:spPr>
              <a:xfrm>
                <a:off x="168056" y="0"/>
                <a:ext cx="2112683" cy="654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>
                  <a:defRPr sz="3200">
                    <a:solidFill>
                      <a:srgbClr val="FF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MHD-n2</a:t>
                </a:r>
              </a:p>
            </p:txBody>
          </p:sp>
        </p:grpSp>
        <p:sp>
          <p:nvSpPr>
            <p:cNvPr id="405" name="Google Shape;404;p32"/>
            <p:cNvSpPr txBox="1"/>
            <p:nvPr/>
          </p:nvSpPr>
          <p:spPr>
            <a:xfrm>
              <a:off x="1667412" y="0"/>
              <a:ext cx="8344022" cy="792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4000" u="sng">
                  <a:solidFill>
                    <a:srgbClr val="0000FF"/>
                  </a:solidFill>
                </a:defRPr>
              </a:lvl1pPr>
            </a:lstStyle>
            <a:p>
              <a:r>
                <a:t>DECAF automated MHD objects</a:t>
              </a:r>
            </a:p>
          </p:txBody>
        </p:sp>
        <p:sp>
          <p:nvSpPr>
            <p:cNvPr id="406" name="Google Shape;405;p32"/>
            <p:cNvSpPr txBox="1"/>
            <p:nvPr/>
          </p:nvSpPr>
          <p:spPr>
            <a:xfrm rot="16200000">
              <a:off x="-1570770" y="2892077"/>
              <a:ext cx="3869926" cy="728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frequency (kHz)</a:t>
              </a:r>
            </a:p>
          </p:txBody>
        </p:sp>
        <p:sp>
          <p:nvSpPr>
            <p:cNvPr id="407" name="Google Shape;406;p32"/>
            <p:cNvSpPr txBox="1"/>
            <p:nvPr/>
          </p:nvSpPr>
          <p:spPr>
            <a:xfrm rot="16200000">
              <a:off x="-1042196" y="7755233"/>
              <a:ext cx="3425417" cy="728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warning level</a:t>
              </a:r>
            </a:p>
          </p:txBody>
        </p:sp>
        <p:grpSp>
          <p:nvGrpSpPr>
            <p:cNvPr id="419" name="Google Shape;407;p32"/>
            <p:cNvGrpSpPr/>
            <p:nvPr/>
          </p:nvGrpSpPr>
          <p:grpSpPr>
            <a:xfrm>
              <a:off x="1498076" y="902703"/>
              <a:ext cx="1353926" cy="2771796"/>
              <a:chOff x="0" y="0"/>
              <a:chExt cx="1353925" cy="2771794"/>
            </a:xfrm>
          </p:grpSpPr>
          <p:sp>
            <p:nvSpPr>
              <p:cNvPr id="408" name="Google Shape;408;p32"/>
              <p:cNvSpPr txBox="1"/>
              <p:nvPr/>
            </p:nvSpPr>
            <p:spPr>
              <a:xfrm>
                <a:off x="0" y="0"/>
                <a:ext cx="1353926" cy="6654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ctr">
                  <a:defRPr sz="3200"/>
                </a:lvl1pPr>
              </a:lstStyle>
              <a:p>
                <a:r>
                  <a:t>n</a:t>
                </a:r>
              </a:p>
            </p:txBody>
          </p:sp>
          <p:grpSp>
            <p:nvGrpSpPr>
              <p:cNvPr id="411" name="Google Shape;409;p32"/>
              <p:cNvGrpSpPr/>
              <p:nvPr/>
            </p:nvGrpSpPr>
            <p:grpSpPr>
              <a:xfrm>
                <a:off x="242551" y="2220644"/>
                <a:ext cx="691458" cy="551151"/>
                <a:chOff x="0" y="0"/>
                <a:chExt cx="691456" cy="551149"/>
              </a:xfrm>
            </p:grpSpPr>
            <p:sp>
              <p:nvSpPr>
                <p:cNvPr id="409" name="Rectangle"/>
                <p:cNvSpPr/>
                <p:nvPr/>
              </p:nvSpPr>
              <p:spPr>
                <a:xfrm>
                  <a:off x="0" y="0"/>
                  <a:ext cx="691457" cy="541492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0" name="1"/>
                <p:cNvSpPr txBox="1"/>
                <p:nvPr/>
              </p:nvSpPr>
              <p:spPr>
                <a:xfrm>
                  <a:off x="0" y="0"/>
                  <a:ext cx="691457" cy="5511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91424" tIns="91424" rIns="91424" bIns="91424" numCol="1" anchor="t">
                  <a:spAutoFit/>
                </a:bodyPr>
                <a:lstStyle/>
                <a:p>
                  <a:pPr>
                    <a:defRPr sz="2400">
                      <a:solidFill>
                        <a:srgbClr val="FF0000"/>
                      </a:solidFill>
                    </a:defRPr>
                  </a:pPr>
                  <a:r>
                    <a:t>  </a:t>
                  </a:r>
                  <a:r>
                    <a:rPr>
                      <a:solidFill>
                        <a:srgbClr val="FFFFFF"/>
                      </a:solidFill>
                    </a:rPr>
                    <a:t>1  </a:t>
                  </a:r>
                </a:p>
              </p:txBody>
            </p:sp>
          </p:grpSp>
          <p:grpSp>
            <p:nvGrpSpPr>
              <p:cNvPr id="414" name="Google Shape;410;p32"/>
              <p:cNvGrpSpPr/>
              <p:nvPr/>
            </p:nvGrpSpPr>
            <p:grpSpPr>
              <a:xfrm>
                <a:off x="242551" y="1490886"/>
                <a:ext cx="691458" cy="551151"/>
                <a:chOff x="0" y="0"/>
                <a:chExt cx="691456" cy="551149"/>
              </a:xfrm>
            </p:grpSpPr>
            <p:sp>
              <p:nvSpPr>
                <p:cNvPr id="412" name="Rectangle"/>
                <p:cNvSpPr/>
                <p:nvPr/>
              </p:nvSpPr>
              <p:spPr>
                <a:xfrm>
                  <a:off x="0" y="0"/>
                  <a:ext cx="691457" cy="541492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3" name="2"/>
                <p:cNvSpPr txBox="1"/>
                <p:nvPr/>
              </p:nvSpPr>
              <p:spPr>
                <a:xfrm>
                  <a:off x="0" y="0"/>
                  <a:ext cx="691457" cy="5511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91424" tIns="91424" rIns="91424" bIns="91424" numCol="1" anchor="t">
                  <a:spAutoFit/>
                </a:bodyPr>
                <a:lstStyle/>
                <a:p>
                  <a:pPr>
                    <a:defRPr sz="2400">
                      <a:solidFill>
                        <a:srgbClr val="FF0000"/>
                      </a:solidFill>
                    </a:defRPr>
                  </a:pPr>
                  <a:r>
                    <a:t>  </a:t>
                  </a:r>
                  <a:r>
                    <a:rPr>
                      <a:solidFill>
                        <a:srgbClr val="FFFFFF"/>
                      </a:solidFill>
                    </a:rPr>
                    <a:t>2  </a:t>
                  </a:r>
                </a:p>
              </p:txBody>
            </p:sp>
          </p:grpSp>
          <p:grpSp>
            <p:nvGrpSpPr>
              <p:cNvPr id="417" name="Google Shape;411;p32"/>
              <p:cNvGrpSpPr/>
              <p:nvPr/>
            </p:nvGrpSpPr>
            <p:grpSpPr>
              <a:xfrm>
                <a:off x="242551" y="767045"/>
                <a:ext cx="691458" cy="551151"/>
                <a:chOff x="0" y="0"/>
                <a:chExt cx="691456" cy="551149"/>
              </a:xfrm>
            </p:grpSpPr>
            <p:sp>
              <p:nvSpPr>
                <p:cNvPr id="415" name="Rectangle"/>
                <p:cNvSpPr/>
                <p:nvPr/>
              </p:nvSpPr>
              <p:spPr>
                <a:xfrm>
                  <a:off x="0" y="0"/>
                  <a:ext cx="691457" cy="541492"/>
                </a:xfrm>
                <a:prstGeom prst="rect">
                  <a:avLst/>
                </a:prstGeom>
                <a:solidFill>
                  <a:srgbClr val="00B05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6" name="3"/>
                <p:cNvSpPr txBox="1"/>
                <p:nvPr/>
              </p:nvSpPr>
              <p:spPr>
                <a:xfrm>
                  <a:off x="0" y="0"/>
                  <a:ext cx="691457" cy="5511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91424" tIns="91424" rIns="91424" bIns="91424" numCol="1" anchor="t">
                  <a:spAutoFit/>
                </a:bodyPr>
                <a:lstStyle/>
                <a:p>
                  <a:pPr>
                    <a:defRPr sz="2400">
                      <a:solidFill>
                        <a:srgbClr val="FF0000"/>
                      </a:solidFill>
                    </a:defRPr>
                  </a:pPr>
                  <a:r>
                    <a:t>  </a:t>
                  </a:r>
                  <a:r>
                    <a:rPr>
                      <a:solidFill>
                        <a:srgbClr val="FFFFFF"/>
                      </a:solidFill>
                    </a:rPr>
                    <a:t>3  </a:t>
                  </a:r>
                </a:p>
              </p:txBody>
            </p:sp>
          </p:grpSp>
          <p:sp>
            <p:nvSpPr>
              <p:cNvPr id="418" name="Google Shape;412;p32"/>
              <p:cNvSpPr/>
              <p:nvPr/>
            </p:nvSpPr>
            <p:spPr>
              <a:xfrm>
                <a:off x="305004" y="648722"/>
                <a:ext cx="780736" cy="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20" name="Google Shape;413;p32"/>
            <p:cNvSpPr/>
            <p:nvPr/>
          </p:nvSpPr>
          <p:spPr>
            <a:xfrm flipV="1">
              <a:off x="8689201" y="9564423"/>
              <a:ext cx="2" cy="736081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1" name="Google Shape;414;p32"/>
            <p:cNvSpPr/>
            <p:nvPr/>
          </p:nvSpPr>
          <p:spPr>
            <a:xfrm flipV="1">
              <a:off x="7962388" y="8440182"/>
              <a:ext cx="2" cy="1892625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2" name="Google Shape;415;p32"/>
            <p:cNvSpPr/>
            <p:nvPr/>
          </p:nvSpPr>
          <p:spPr>
            <a:xfrm>
              <a:off x="7940569" y="9952748"/>
              <a:ext cx="748635" cy="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3" name="Google Shape;416;p32"/>
            <p:cNvSpPr/>
            <p:nvPr/>
          </p:nvSpPr>
          <p:spPr>
            <a:xfrm>
              <a:off x="8002314" y="942629"/>
              <a:ext cx="1344970" cy="7256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6400"/>
              </a:pPr>
              <a:endParaRPr/>
            </a:p>
          </p:txBody>
        </p:sp>
      </p:grpSp>
      <p:sp>
        <p:nvSpPr>
          <p:cNvPr id="425" name="Google Shape;417;p32"/>
          <p:cNvSpPr/>
          <p:nvPr/>
        </p:nvSpPr>
        <p:spPr>
          <a:xfrm flipH="1">
            <a:off x="10987589" y="10640695"/>
            <a:ext cx="1627274" cy="1627275"/>
          </a:xfrm>
          <a:prstGeom prst="line">
            <a:avLst/>
          </a:prstGeom>
          <a:ln w="50800">
            <a:solidFill>
              <a:srgbClr val="7B9447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6" name="Google Shape;418;p32"/>
          <p:cNvSpPr/>
          <p:nvPr/>
        </p:nvSpPr>
        <p:spPr>
          <a:xfrm>
            <a:off x="12596430" y="8922763"/>
            <a:ext cx="11075651" cy="1711323"/>
          </a:xfrm>
          <a:prstGeom prst="rect">
            <a:avLst/>
          </a:prstGeom>
          <a:ln w="63500">
            <a:solidFill>
              <a:srgbClr val="7B9447"/>
            </a:solidFill>
          </a:ln>
          <a:effectLst>
            <a:outerShdw blurRad="101600" dist="50800" dir="5400000" rotWithShape="0">
              <a:srgbClr val="000000">
                <a:alpha val="34901"/>
              </a:srgbClr>
            </a:outerShdw>
          </a:effectLst>
        </p:spPr>
        <p:txBody>
          <a:bodyPr lIns="45719" rIns="45719" anchor="ctr"/>
          <a:lstStyle/>
          <a:p>
            <a:pPr>
              <a:defRPr sz="4800"/>
            </a:pPr>
            <a:endParaRPr/>
          </a:p>
        </p:txBody>
      </p:sp>
      <p:sp>
        <p:nvSpPr>
          <p:cNvPr id="427" name="Google Shape;419;p32"/>
          <p:cNvSpPr txBox="1"/>
          <p:nvPr/>
        </p:nvSpPr>
        <p:spPr>
          <a:xfrm>
            <a:off x="17514270" y="12244307"/>
            <a:ext cx="6266688" cy="87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2100" b="1"/>
            </a:pPr>
            <a:r>
              <a:t>*D. Humphreys, et al., PoP 22 (2015) 021806</a:t>
            </a:r>
          </a:p>
          <a:p>
            <a:pPr>
              <a:defRPr sz="2100" b="1"/>
            </a:pPr>
            <a:r>
              <a:t>S.A. Sabbagh, APS DPP Invited talk (2018)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4;p33"/>
          <p:cNvSpPr txBox="1">
            <a:spLocks noGrp="1"/>
          </p:cNvSpPr>
          <p:nvPr>
            <p:ph type="title"/>
          </p:nvPr>
        </p:nvSpPr>
        <p:spPr>
          <a:xfrm>
            <a:off x="179286" y="349695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9700"/>
            </a:lvl1pPr>
          </a:lstStyle>
          <a:p>
            <a:r>
              <a:t>Outline</a:t>
            </a:r>
          </a:p>
        </p:txBody>
      </p:sp>
      <p:sp>
        <p:nvSpPr>
          <p:cNvPr id="430" name="Google Shape;425;p33"/>
          <p:cNvSpPr txBox="1">
            <a:spLocks noGrp="1"/>
          </p:cNvSpPr>
          <p:nvPr>
            <p:ph type="body" idx="1"/>
          </p:nvPr>
        </p:nvSpPr>
        <p:spPr>
          <a:xfrm>
            <a:off x="277069" y="4170519"/>
            <a:ext cx="23956566" cy="7813362"/>
          </a:xfrm>
          <a:prstGeom prst="rect">
            <a:avLst/>
          </a:prstGeom>
        </p:spPr>
        <p:txBody>
          <a:bodyPr/>
          <a:lstStyle/>
          <a:p>
            <a:pPr marL="645159" indent="-594359">
              <a:spcBef>
                <a:spcPts val="0"/>
              </a:spcBef>
              <a:buSzPts val="6200"/>
              <a:defRPr sz="6200" b="1"/>
            </a:pPr>
            <a:r>
              <a:t>Scenario development</a:t>
            </a:r>
          </a:p>
          <a:p>
            <a:pPr marL="1610360" lvl="2" indent="-594360">
              <a:buClr>
                <a:srgbClr val="0433FF"/>
              </a:buClr>
              <a:buSzPts val="6200"/>
              <a:buChar char="-"/>
              <a:defRPr sz="6200" b="1">
                <a:solidFill>
                  <a:srgbClr val="0433FF"/>
                </a:solidFill>
              </a:defRPr>
            </a:pPr>
            <a:r>
              <a:t>Optimize non-inductive startup and ramp up, including active controls plasma (QUEST, URANIA, MAST (+U), NTSX(+U), KSTAR, DIII-D)</a:t>
            </a:r>
            <a:endParaRPr>
              <a:solidFill>
                <a:srgbClr val="942192"/>
              </a:solidFill>
            </a:endParaRPr>
          </a:p>
          <a:p>
            <a:pPr marL="1610360" lvl="2" indent="-594360">
              <a:buClr>
                <a:srgbClr val="0433FF"/>
              </a:buClr>
              <a:buSzPts val="6200"/>
              <a:buChar char="-"/>
              <a:defRPr sz="6200" b="1">
                <a:solidFill>
                  <a:srgbClr val="0433FF"/>
                </a:solidFill>
              </a:defRPr>
            </a:pPr>
            <a:r>
              <a:t>Assess impact of H species in HHFW heated plasma</a:t>
            </a:r>
          </a:p>
        </p:txBody>
      </p:sp>
      <p:sp>
        <p:nvSpPr>
          <p:cNvPr id="431" name="Google Shape;426;p33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1;p34"/>
          <p:cNvGrpSpPr/>
          <p:nvPr/>
        </p:nvGrpSpPr>
        <p:grpSpPr>
          <a:xfrm>
            <a:off x="16877434" y="3167693"/>
            <a:ext cx="7322671" cy="7380614"/>
            <a:chOff x="0" y="0"/>
            <a:chExt cx="7322669" cy="7380613"/>
          </a:xfrm>
        </p:grpSpPr>
        <p:pic>
          <p:nvPicPr>
            <p:cNvPr id="433" name="Google Shape;432;p34" descr="Google Shape;432;p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322670" cy="7380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Google Shape;433;p34" descr="Google Shape;433;p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960" y="-1"/>
              <a:ext cx="3572742" cy="2509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6" name="Google Shape;434;p34"/>
          <p:cNvSpPr txBox="1">
            <a:spLocks noGrp="1"/>
          </p:cNvSpPr>
          <p:nvPr>
            <p:ph type="title"/>
          </p:nvPr>
        </p:nvSpPr>
        <p:spPr>
          <a:xfrm>
            <a:off x="115935" y="349695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786384">
              <a:defRPr sz="5676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QUEST ECH provides unique opportunity to understand and optimize ECH based tokamak/ST start-up/ramp-up concept</a:t>
            </a:r>
          </a:p>
        </p:txBody>
      </p:sp>
      <p:sp>
        <p:nvSpPr>
          <p:cNvPr id="437" name="Google Shape;435;p34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438" name="Google Shape;436;p34"/>
          <p:cNvSpPr txBox="1"/>
          <p:nvPr/>
        </p:nvSpPr>
        <p:spPr>
          <a:xfrm>
            <a:off x="15868829" y="12425150"/>
            <a:ext cx="8002301" cy="54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0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N. Bertelli, invited talk at the 23rd Topical RF Conf. (China, 2019)</a:t>
            </a:r>
          </a:p>
        </p:txBody>
      </p:sp>
      <p:sp>
        <p:nvSpPr>
          <p:cNvPr id="439" name="Google Shape;437;p34"/>
          <p:cNvSpPr txBox="1"/>
          <p:nvPr/>
        </p:nvSpPr>
        <p:spPr>
          <a:xfrm>
            <a:off x="442099" y="11221524"/>
            <a:ext cx="23468588" cy="199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 marL="520700" indent="-520700">
              <a:buClr>
                <a:srgbClr val="000000"/>
              </a:buClr>
              <a:buSzPts val="3800"/>
              <a:buFont typeface="Century Gothic"/>
              <a:buChar char="•"/>
              <a:defRPr sz="3800"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85800" indent="-241300">
              <a:buClr>
                <a:srgbClr val="0433FF"/>
              </a:buClr>
              <a:buSzPts val="3800"/>
              <a:buFont typeface="Century Gothic"/>
              <a:buChar char="•"/>
              <a:defRPr sz="3800" b="1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</a:lstStyle>
          <a:p>
            <a:r>
              <a:t>Transient CHI on QUEST has shown reliable discharge initiation, and plasma growth in biased electrode configuration </a:t>
            </a:r>
          </a:p>
          <a:p>
            <a:pPr lvl="1"/>
            <a:r>
              <a:t>CHI to be tested also on URANIA</a:t>
            </a:r>
          </a:p>
        </p:txBody>
      </p:sp>
      <p:grpSp>
        <p:nvGrpSpPr>
          <p:cNvPr id="451" name="Google Shape;438;p34"/>
          <p:cNvGrpSpPr/>
          <p:nvPr/>
        </p:nvGrpSpPr>
        <p:grpSpPr>
          <a:xfrm>
            <a:off x="391228" y="4032228"/>
            <a:ext cx="15931164" cy="6579036"/>
            <a:chOff x="0" y="0"/>
            <a:chExt cx="15931162" cy="6579035"/>
          </a:xfrm>
        </p:grpSpPr>
        <p:pic>
          <p:nvPicPr>
            <p:cNvPr id="440" name="Google Shape;439;p34" descr="Google Shape;439;p34"/>
            <p:cNvPicPr>
              <a:picLocks noChangeAspect="1"/>
            </p:cNvPicPr>
            <p:nvPr/>
          </p:nvPicPr>
          <p:blipFill>
            <a:blip r:embed="rId4"/>
            <a:srcRect t="3166" b="69558"/>
            <a:stretch>
              <a:fillRect/>
            </a:stretch>
          </p:blipFill>
          <p:spPr>
            <a:xfrm>
              <a:off x="8028476" y="-1"/>
              <a:ext cx="7902687" cy="3281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1" name="Google Shape;440;p34" descr="Google Shape;440;p34"/>
            <p:cNvPicPr>
              <a:picLocks noChangeAspect="1"/>
            </p:cNvPicPr>
            <p:nvPr/>
          </p:nvPicPr>
          <p:blipFill>
            <a:blip r:embed="rId4"/>
            <a:srcRect t="71823" r="3320" b="898"/>
            <a:stretch>
              <a:fillRect/>
            </a:stretch>
          </p:blipFill>
          <p:spPr>
            <a:xfrm>
              <a:off x="8021142" y="3297709"/>
              <a:ext cx="7640165" cy="3281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2" name="Google Shape;441;p34"/>
            <p:cNvSpPr/>
            <p:nvPr/>
          </p:nvSpPr>
          <p:spPr>
            <a:xfrm>
              <a:off x="11301731" y="2565874"/>
              <a:ext cx="464263" cy="632893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445" name="Google Shape;442;p34"/>
            <p:cNvGrpSpPr/>
            <p:nvPr/>
          </p:nvGrpSpPr>
          <p:grpSpPr>
            <a:xfrm>
              <a:off x="26343" y="3761749"/>
              <a:ext cx="7169899" cy="1886165"/>
              <a:chOff x="0" y="0"/>
              <a:chExt cx="7169898" cy="1886163"/>
            </a:xfrm>
          </p:grpSpPr>
          <p:sp>
            <p:nvSpPr>
              <p:cNvPr id="443" name="Rectangle"/>
              <p:cNvSpPr/>
              <p:nvPr/>
            </p:nvSpPr>
            <p:spPr>
              <a:xfrm>
                <a:off x="0" y="0"/>
                <a:ext cx="7169899" cy="1823976"/>
              </a:xfrm>
              <a:prstGeom prst="rect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457200" indent="-457200">
                  <a:defRPr sz="2800"/>
                </a:pPr>
                <a:endParaRPr/>
              </a:p>
            </p:txBody>
          </p:sp>
          <p:sp>
            <p:nvSpPr>
              <p:cNvPr id="444" name="ECCD Phase…"/>
              <p:cNvSpPr txBox="1"/>
              <p:nvPr/>
            </p:nvSpPr>
            <p:spPr>
              <a:xfrm>
                <a:off x="0" y="0"/>
                <a:ext cx="7169899" cy="18861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/>
              <a:p>
                <a:pPr marL="457200" indent="-457200">
                  <a:defRPr sz="28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t>ECCD Phase</a:t>
                </a:r>
              </a:p>
              <a:p>
                <a:pPr marL="457200" indent="-457200">
                  <a:defRPr sz="28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t>• Increasing X-ray – energetic electrons</a:t>
                </a:r>
              </a:p>
              <a:p>
                <a:pPr marL="457200" indent="-457200">
                  <a:defRPr sz="28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t>• I</a:t>
                </a:r>
                <a:r>
                  <a:rPr baseline="-25000"/>
                  <a:t>p</a:t>
                </a:r>
                <a:r>
                  <a:t> ∝ I</a:t>
                </a:r>
                <a:r>
                  <a:rPr baseline="-25000"/>
                  <a:t>X-ray </a:t>
                </a:r>
                <a:r>
                  <a:t>∝ n</a:t>
                </a:r>
                <a:r>
                  <a:rPr baseline="-25000"/>
                  <a:t>eh</a:t>
                </a:r>
              </a:p>
              <a:p>
                <a:pPr marL="457200" indent="-457200">
                  <a:defRPr sz="28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t>• Minority energetic particle population</a:t>
                </a:r>
              </a:p>
            </p:txBody>
          </p:sp>
        </p:grpSp>
        <p:grpSp>
          <p:nvGrpSpPr>
            <p:cNvPr id="448" name="Google Shape;443;p34"/>
            <p:cNvGrpSpPr/>
            <p:nvPr/>
          </p:nvGrpSpPr>
          <p:grpSpPr>
            <a:xfrm>
              <a:off x="-1" y="1566253"/>
              <a:ext cx="7070208" cy="1386801"/>
              <a:chOff x="0" y="0"/>
              <a:chExt cx="7070207" cy="1386800"/>
            </a:xfrm>
          </p:grpSpPr>
          <p:sp>
            <p:nvSpPr>
              <p:cNvPr id="446" name="Rectangle"/>
              <p:cNvSpPr/>
              <p:nvPr/>
            </p:nvSpPr>
            <p:spPr>
              <a:xfrm>
                <a:off x="0" y="0"/>
                <a:ext cx="7070208" cy="1374142"/>
              </a:xfrm>
              <a:prstGeom prst="rect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2800"/>
                </a:pPr>
                <a:endParaRPr/>
              </a:p>
            </p:txBody>
          </p:sp>
          <p:sp>
            <p:nvSpPr>
              <p:cNvPr id="447" name="Initial pressure driven current phase…"/>
              <p:cNvSpPr txBox="1"/>
              <p:nvPr/>
            </p:nvSpPr>
            <p:spPr>
              <a:xfrm>
                <a:off x="0" y="0"/>
                <a:ext cx="7070208" cy="13868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/>
              <a:p>
                <a:pPr>
                  <a:defRPr sz="28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t>Initial pressure driven current phase</a:t>
                </a:r>
              </a:p>
              <a:p>
                <a:pPr>
                  <a:defRPr sz="28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t>• No X-ray</a:t>
                </a:r>
              </a:p>
              <a:p>
                <a:pPr>
                  <a:defRPr sz="28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t>• No ECCD</a:t>
                </a:r>
              </a:p>
            </p:txBody>
          </p:sp>
        </p:grpSp>
        <p:sp>
          <p:nvSpPr>
            <p:cNvPr id="449" name="Google Shape;444;p34"/>
            <p:cNvSpPr/>
            <p:nvPr/>
          </p:nvSpPr>
          <p:spPr>
            <a:xfrm>
              <a:off x="7473432" y="1901252"/>
              <a:ext cx="3998103" cy="632893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50" name="Google Shape;445;p34"/>
            <p:cNvSpPr/>
            <p:nvPr/>
          </p:nvSpPr>
          <p:spPr>
            <a:xfrm>
              <a:off x="7427045" y="4346225"/>
              <a:ext cx="4775960" cy="455219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52" name="Google Shape;446;p34"/>
          <p:cNvSpPr txBox="1"/>
          <p:nvPr/>
        </p:nvSpPr>
        <p:spPr>
          <a:xfrm>
            <a:off x="66984" y="2658791"/>
            <a:ext cx="16579650" cy="141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 marL="520700" indent="-520700">
              <a:buClr>
                <a:srgbClr val="000000"/>
              </a:buClr>
              <a:buSzPts val="3800"/>
              <a:buFont typeface="Century Gothic"/>
              <a:buChar char="•"/>
              <a:defRPr sz="38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Experiment and modeling of 2</a:t>
            </a:r>
            <a:r>
              <a:rPr baseline="31999"/>
              <a:t>nd</a:t>
            </a:r>
            <a:r>
              <a:t> harmonic electron cyclotron heating and current drive solenoid-free start-up in QUEST</a:t>
            </a:r>
          </a:p>
        </p:txBody>
      </p:sp>
      <p:sp>
        <p:nvSpPr>
          <p:cNvPr id="453" name="Straight Arrow Connector 4"/>
          <p:cNvSpPr/>
          <p:nvPr/>
        </p:nvSpPr>
        <p:spPr>
          <a:xfrm flipV="1">
            <a:off x="14545340" y="9845748"/>
            <a:ext cx="2101294" cy="1375776"/>
          </a:xfrm>
          <a:prstGeom prst="line">
            <a:avLst/>
          </a:prstGeom>
          <a:ln w="63500"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4" name="gyrotron - 28 GHz"/>
          <p:cNvSpPr txBox="1"/>
          <p:nvPr/>
        </p:nvSpPr>
        <p:spPr>
          <a:xfrm>
            <a:off x="12103888" y="6844030"/>
            <a:ext cx="1595821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t>gyrotron - 28 GHz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1;p35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7200"/>
            </a:lvl1pPr>
          </a:lstStyle>
          <a:p>
            <a:r>
              <a:t>Exploring optimized HHFW with H species</a:t>
            </a:r>
          </a:p>
        </p:txBody>
      </p:sp>
      <p:sp>
        <p:nvSpPr>
          <p:cNvPr id="457" name="Google Shape;452;p35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458" name="Google Shape;453;p35" descr="Google Shape;453;p35"/>
          <p:cNvPicPr>
            <a:picLocks noChangeAspect="1"/>
          </p:cNvPicPr>
          <p:nvPr/>
        </p:nvPicPr>
        <p:blipFill>
          <a:blip r:embed="rId2"/>
          <a:srcRect l="34114"/>
          <a:stretch>
            <a:fillRect/>
          </a:stretch>
        </p:blipFill>
        <p:spPr>
          <a:xfrm>
            <a:off x="13023559" y="2669032"/>
            <a:ext cx="6984577" cy="9959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Google Shape;454;p35" descr="Google Shape;454;p35"/>
          <p:cNvPicPr>
            <a:picLocks noChangeAspect="1"/>
          </p:cNvPicPr>
          <p:nvPr/>
        </p:nvPicPr>
        <p:blipFill>
          <a:blip r:embed="rId3"/>
          <a:srcRect l="56846" r="5251"/>
          <a:stretch>
            <a:fillRect/>
          </a:stretch>
        </p:blipFill>
        <p:spPr>
          <a:xfrm>
            <a:off x="20103355" y="2536693"/>
            <a:ext cx="4017936" cy="9959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Google Shape;455;p35" descr="Google Shape;455;p35"/>
          <p:cNvPicPr>
            <a:picLocks noChangeAspect="1"/>
          </p:cNvPicPr>
          <p:nvPr/>
        </p:nvPicPr>
        <p:blipFill>
          <a:blip r:embed="rId2"/>
          <a:srcRect r="69447" b="58468"/>
          <a:stretch>
            <a:fillRect/>
          </a:stretch>
        </p:blipFill>
        <p:spPr>
          <a:xfrm>
            <a:off x="19011881" y="8300532"/>
            <a:ext cx="2117218" cy="2703687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Google Shape;456;p35"/>
          <p:cNvSpPr txBox="1"/>
          <p:nvPr/>
        </p:nvSpPr>
        <p:spPr>
          <a:xfrm>
            <a:off x="18937363" y="8126348"/>
            <a:ext cx="3043789" cy="63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2600" b="1"/>
            </a:pPr>
            <a:r>
              <a:t>W/cm</a:t>
            </a:r>
            <a:r>
              <a:rPr baseline="30000"/>
              <a:t>3</a:t>
            </a:r>
            <a:r>
              <a:t>/MW</a:t>
            </a:r>
          </a:p>
        </p:txBody>
      </p:sp>
      <p:sp>
        <p:nvSpPr>
          <p:cNvPr id="462" name="Google Shape;457;p35"/>
          <p:cNvSpPr txBox="1"/>
          <p:nvPr/>
        </p:nvSpPr>
        <p:spPr>
          <a:xfrm>
            <a:off x="271792" y="7615012"/>
            <a:ext cx="11684279" cy="197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48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10% H concentration case &amp; n</a:t>
            </a:r>
            <a:r>
              <a:rPr baseline="-25000"/>
              <a:t>φ</a:t>
            </a:r>
            <a:r>
              <a:t> = -12, f=30MHz, and B</a:t>
            </a:r>
            <a:r>
              <a:rPr baseline="-25000"/>
              <a:t>T</a:t>
            </a:r>
            <a:r>
              <a:t> = 1T</a:t>
            </a:r>
          </a:p>
        </p:txBody>
      </p:sp>
      <p:sp>
        <p:nvSpPr>
          <p:cNvPr id="463" name="Google Shape;458;p35"/>
          <p:cNvSpPr txBox="1"/>
          <p:nvPr/>
        </p:nvSpPr>
        <p:spPr>
          <a:xfrm>
            <a:off x="271258" y="9958376"/>
            <a:ext cx="13688605" cy="249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48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Could provide an attractive path for 2</a:t>
            </a:r>
            <a:r>
              <a:rPr baseline="31999"/>
              <a:t>nd</a:t>
            </a:r>
            <a:r>
              <a:t> harmonic H minority heating in NSTX-U (perhaps in the ramp-up phase)</a:t>
            </a:r>
          </a:p>
        </p:txBody>
      </p:sp>
      <p:sp>
        <p:nvSpPr>
          <p:cNvPr id="464" name="Google Shape;459;p35"/>
          <p:cNvSpPr txBox="1"/>
          <p:nvPr/>
        </p:nvSpPr>
        <p:spPr>
          <a:xfrm>
            <a:off x="20117702" y="2203639"/>
            <a:ext cx="4060391" cy="73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 algn="ctr">
              <a:defRPr sz="32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H power deposition</a:t>
            </a:r>
          </a:p>
        </p:txBody>
      </p:sp>
      <p:sp>
        <p:nvSpPr>
          <p:cNvPr id="465" name="Google Shape;460;p35"/>
          <p:cNvSpPr txBox="1"/>
          <p:nvPr/>
        </p:nvSpPr>
        <p:spPr>
          <a:xfrm>
            <a:off x="15742724" y="2189828"/>
            <a:ext cx="3243548" cy="110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 algn="ctr">
              <a:defRPr sz="28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Electron </a:t>
            </a:r>
            <a:br/>
            <a:r>
              <a:t>power deposition</a:t>
            </a:r>
          </a:p>
        </p:txBody>
      </p:sp>
      <p:sp>
        <p:nvSpPr>
          <p:cNvPr id="466" name="Google Shape;461;p35"/>
          <p:cNvSpPr txBox="1"/>
          <p:nvPr/>
        </p:nvSpPr>
        <p:spPr>
          <a:xfrm>
            <a:off x="211965" y="5162068"/>
            <a:ext cx="12134896" cy="174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48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2D power deposition obtained by AORSA full wave code</a:t>
            </a:r>
          </a:p>
        </p:txBody>
      </p:sp>
      <p:sp>
        <p:nvSpPr>
          <p:cNvPr id="467" name="Google Shape;462;p35"/>
          <p:cNvSpPr txBox="1"/>
          <p:nvPr/>
        </p:nvSpPr>
        <p:spPr>
          <a:xfrm>
            <a:off x="20535343" y="3292342"/>
            <a:ext cx="3389820" cy="80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3700" b="1">
                <a:solidFill>
                  <a:srgbClr val="FFFFFF"/>
                </a:solidFill>
              </a:defRPr>
            </a:lvl1pPr>
          </a:lstStyle>
          <a:p>
            <a:r>
              <a:t>2nd Harmonic</a:t>
            </a:r>
          </a:p>
        </p:txBody>
      </p:sp>
      <p:sp>
        <p:nvSpPr>
          <p:cNvPr id="468" name="Google Shape;463;p35"/>
          <p:cNvSpPr txBox="1"/>
          <p:nvPr/>
        </p:nvSpPr>
        <p:spPr>
          <a:xfrm>
            <a:off x="15444505" y="12422244"/>
            <a:ext cx="8776878" cy="58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2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N. Bertelli, invited talk at the 23rd Topical RF Conf. (China, 2019)</a:t>
            </a:r>
          </a:p>
        </p:txBody>
      </p:sp>
      <p:sp>
        <p:nvSpPr>
          <p:cNvPr id="469" name="Google Shape;461;p35"/>
          <p:cNvSpPr txBox="1"/>
          <p:nvPr/>
        </p:nvSpPr>
        <p:spPr>
          <a:xfrm>
            <a:off x="211965" y="2709123"/>
            <a:ext cx="12134896" cy="174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48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Performed through the RF SciDAC collaboration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68;p36"/>
          <p:cNvSpPr txBox="1">
            <a:spLocks noGrp="1"/>
          </p:cNvSpPr>
          <p:nvPr>
            <p:ph type="title"/>
          </p:nvPr>
        </p:nvSpPr>
        <p:spPr>
          <a:xfrm>
            <a:off x="179286" y="349695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9700"/>
            </a:lvl1pPr>
          </a:lstStyle>
          <a:p>
            <a:r>
              <a:t>Outline</a:t>
            </a:r>
          </a:p>
        </p:txBody>
      </p:sp>
      <p:sp>
        <p:nvSpPr>
          <p:cNvPr id="472" name="Google Shape;469;p36"/>
          <p:cNvSpPr txBox="1">
            <a:spLocks noGrp="1"/>
          </p:cNvSpPr>
          <p:nvPr>
            <p:ph type="body" idx="1"/>
          </p:nvPr>
        </p:nvSpPr>
        <p:spPr>
          <a:xfrm>
            <a:off x="277069" y="4170519"/>
            <a:ext cx="23956566" cy="7813362"/>
          </a:xfrm>
          <a:prstGeom prst="rect">
            <a:avLst/>
          </a:prstGeom>
        </p:spPr>
        <p:txBody>
          <a:bodyPr/>
          <a:lstStyle/>
          <a:p>
            <a:pPr marL="645159" indent="-594359">
              <a:spcBef>
                <a:spcPts val="0"/>
              </a:spcBef>
              <a:buSzPts val="6200"/>
              <a:defRPr sz="6200" b="1"/>
            </a:pPr>
            <a:r>
              <a:t>Diagnostics development</a:t>
            </a:r>
          </a:p>
          <a:p>
            <a:pPr marL="1610360" lvl="2" indent="-594360">
              <a:buClr>
                <a:srgbClr val="0433FF"/>
              </a:buClr>
              <a:buSzPts val="6200"/>
              <a:buChar char="-"/>
              <a:defRPr sz="6200" b="1">
                <a:solidFill>
                  <a:srgbClr val="0433FF"/>
                </a:solidFill>
              </a:defRPr>
            </a:pPr>
            <a:r>
              <a:t>Comprehensive  measurements  for EP distribution and impurity studies</a:t>
            </a:r>
            <a:endParaRPr>
              <a:solidFill>
                <a:srgbClr val="942192"/>
              </a:solidFill>
            </a:endParaRPr>
          </a:p>
          <a:p>
            <a:pPr marL="1610360" lvl="2" indent="-594360">
              <a:buClr>
                <a:srgbClr val="0433FF"/>
              </a:buClr>
              <a:buSzPts val="6200"/>
              <a:buChar char="-"/>
              <a:defRPr sz="6200" b="1">
                <a:solidFill>
                  <a:srgbClr val="0433FF"/>
                </a:solidFill>
              </a:defRPr>
            </a:pPr>
            <a:r>
              <a:t>Implementation of real-time capable DECAF</a:t>
            </a:r>
          </a:p>
        </p:txBody>
      </p:sp>
      <p:sp>
        <p:nvSpPr>
          <p:cNvPr id="473" name="Google Shape;470;p36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5;p37"/>
          <p:cNvGrpSpPr/>
          <p:nvPr/>
        </p:nvGrpSpPr>
        <p:grpSpPr>
          <a:xfrm>
            <a:off x="15935799" y="2324983"/>
            <a:ext cx="3533792" cy="1997146"/>
            <a:chOff x="0" y="0"/>
            <a:chExt cx="3533790" cy="1997144"/>
          </a:xfrm>
        </p:grpSpPr>
        <p:sp>
          <p:nvSpPr>
            <p:cNvPr id="475" name="Rectangle"/>
            <p:cNvSpPr/>
            <p:nvPr/>
          </p:nvSpPr>
          <p:spPr>
            <a:xfrm>
              <a:off x="0" y="0"/>
              <a:ext cx="3533791" cy="19971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76" name="FIDA Imaging…"/>
            <p:cNvSpPr txBox="1"/>
            <p:nvPr/>
          </p:nvSpPr>
          <p:spPr>
            <a:xfrm>
              <a:off x="0" y="0"/>
              <a:ext cx="3533791" cy="1742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27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FIDA Imaging</a:t>
              </a:r>
            </a:p>
            <a:p>
              <a:pPr>
                <a:defRPr sz="27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On DIII-D</a:t>
              </a:r>
            </a:p>
            <a:p>
              <a:pPr>
                <a:defRPr sz="2700"/>
              </a:pPr>
              <a:r>
                <a:t>M. A. Van Zeeland </a:t>
              </a:r>
            </a:p>
            <a:p>
              <a:pPr>
                <a:defRPr sz="2700"/>
              </a:pPr>
              <a:r>
                <a:t>PPCF (2009)</a:t>
              </a:r>
            </a:p>
          </p:txBody>
        </p:sp>
      </p:grpSp>
      <p:sp>
        <p:nvSpPr>
          <p:cNvPr id="478" name="Google Shape;476;p37"/>
          <p:cNvSpPr txBox="1">
            <a:spLocks noGrp="1"/>
          </p:cNvSpPr>
          <p:nvPr>
            <p:ph type="title"/>
          </p:nvPr>
        </p:nvSpPr>
        <p:spPr>
          <a:xfrm>
            <a:off x="3316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822959">
              <a:defRPr sz="5400"/>
            </a:lvl1pPr>
          </a:lstStyle>
          <a:p>
            <a:r>
              <a:t>New/Upgraded Fast Ion Diagnostics/Tools to Improve Phase Space Coverage and Accuracy</a:t>
            </a:r>
          </a:p>
        </p:txBody>
      </p:sp>
      <p:pic>
        <p:nvPicPr>
          <p:cNvPr id="479" name="Google Shape;477;p37" descr="Google Shape;477;p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0222" y="7096053"/>
            <a:ext cx="6900579" cy="5771635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Google Shape;478;p37"/>
          <p:cNvSpPr txBox="1"/>
          <p:nvPr/>
        </p:nvSpPr>
        <p:spPr>
          <a:xfrm>
            <a:off x="16122009" y="12345004"/>
            <a:ext cx="8850531" cy="123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37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UC Irvine</a:t>
            </a:r>
          </a:p>
          <a:p>
            <a:pPr>
              <a:defRPr sz="37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INPA on DIII-D X.D. Du NF(2018)</a:t>
            </a:r>
          </a:p>
        </p:txBody>
      </p:sp>
      <p:pic>
        <p:nvPicPr>
          <p:cNvPr id="481" name="Google Shape;479;p37" descr="Google Shape;479;p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8965" y="1270979"/>
            <a:ext cx="5771636" cy="6102302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Google Shape;480;p37"/>
          <p:cNvSpPr txBox="1">
            <a:spLocks noGrp="1"/>
          </p:cNvSpPr>
          <p:nvPr>
            <p:ph type="body" idx="1"/>
          </p:nvPr>
        </p:nvSpPr>
        <p:spPr>
          <a:xfrm>
            <a:off x="101223" y="2463798"/>
            <a:ext cx="16885202" cy="9988051"/>
          </a:xfrm>
          <a:prstGeom prst="rect">
            <a:avLst/>
          </a:prstGeom>
        </p:spPr>
        <p:txBody>
          <a:bodyPr/>
          <a:lstStyle/>
          <a:p>
            <a:pPr marL="616341" indent="-585302" defTabSz="859536">
              <a:spcBef>
                <a:spcPts val="0"/>
              </a:spcBef>
              <a:buSzPts val="3900"/>
              <a:defRPr sz="3948" b="1"/>
            </a:pPr>
            <a:r>
              <a:t>Fast-Ion D-Alpha Imaging</a:t>
            </a:r>
          </a:p>
          <a:p>
            <a:pPr marL="954617" lvl="2" indent="-333841" defTabSz="859536">
              <a:spcBef>
                <a:spcPts val="600"/>
              </a:spcBef>
              <a:buClr>
                <a:srgbClr val="942192"/>
              </a:buClr>
              <a:buSzPts val="3900"/>
              <a:defRPr sz="3948">
                <a:solidFill>
                  <a:srgbClr val="942192"/>
                </a:solidFill>
              </a:defRPr>
            </a:pPr>
            <a:r>
              <a:t>Much better spatial resolution</a:t>
            </a:r>
          </a:p>
          <a:p>
            <a:pPr marL="954617" lvl="2" indent="-333841" defTabSz="859536">
              <a:spcBef>
                <a:spcPts val="600"/>
              </a:spcBef>
              <a:buClr>
                <a:srgbClr val="942192"/>
              </a:buClr>
              <a:buSzPts val="3900"/>
              <a:defRPr sz="3948">
                <a:solidFill>
                  <a:srgbClr val="942192"/>
                </a:solidFill>
              </a:defRPr>
            </a:pPr>
            <a:r>
              <a:t>Simultaneously get FIDA energy spectra with beam splitter</a:t>
            </a:r>
          </a:p>
          <a:p>
            <a:pPr marL="334604" indent="-52867" defTabSz="859536">
              <a:spcBef>
                <a:spcPts val="600"/>
              </a:spcBef>
              <a:buSzTx/>
              <a:buNone/>
              <a:defRPr sz="3948"/>
            </a:pPr>
            <a:endParaRPr/>
          </a:p>
          <a:p>
            <a:pPr marL="616341" indent="-585302" defTabSz="859536">
              <a:spcBef>
                <a:spcPts val="600"/>
              </a:spcBef>
              <a:buSzPts val="3900"/>
              <a:defRPr sz="3948" b="1"/>
            </a:pPr>
            <a:r>
              <a:t>Imaging Neutral Particle Analyzer (INPA) provides radially resolved image</a:t>
            </a:r>
          </a:p>
          <a:p>
            <a:pPr marL="954617" lvl="2" indent="-333841" defTabSz="859536">
              <a:spcBef>
                <a:spcPts val="600"/>
              </a:spcBef>
              <a:buClr>
                <a:srgbClr val="942192"/>
              </a:buClr>
              <a:buSzPts val="3900"/>
              <a:defRPr sz="3948">
                <a:solidFill>
                  <a:srgbClr val="942192"/>
                </a:solidFill>
              </a:defRPr>
            </a:pPr>
            <a:r>
              <a:t>Gyroradius </a:t>
            </a:r>
            <a:r>
              <a:rPr sz="6204">
                <a:latin typeface="+mj-lt"/>
                <a:ea typeface="+mj-ea"/>
                <a:cs typeface="+mj-cs"/>
                <a:sym typeface="Arial"/>
              </a:rPr>
              <a:t>➡️</a:t>
            </a:r>
            <a:r>
              <a:t> energy</a:t>
            </a:r>
          </a:p>
          <a:p>
            <a:pPr marL="954617" lvl="2" indent="-333841" defTabSz="859536">
              <a:spcBef>
                <a:spcPts val="600"/>
              </a:spcBef>
              <a:buClr>
                <a:srgbClr val="942192"/>
              </a:buClr>
              <a:buSzPts val="3900"/>
              <a:defRPr sz="3948">
                <a:solidFill>
                  <a:srgbClr val="942192"/>
                </a:solidFill>
              </a:defRPr>
            </a:pPr>
            <a:r>
              <a:t>Line-of-sight </a:t>
            </a:r>
            <a:r>
              <a:rPr sz="6204">
                <a:latin typeface="+mj-lt"/>
                <a:ea typeface="+mj-ea"/>
                <a:cs typeface="+mj-cs"/>
                <a:sym typeface="Arial"/>
              </a:rPr>
              <a:t>➡️</a:t>
            </a:r>
            <a:r>
              <a:t> radius</a:t>
            </a:r>
          </a:p>
          <a:p>
            <a:pPr marL="334604" indent="-52867" defTabSz="859536">
              <a:spcBef>
                <a:spcPts val="600"/>
              </a:spcBef>
              <a:buSzTx/>
              <a:buNone/>
              <a:defRPr sz="3948"/>
            </a:pPr>
            <a:endParaRPr/>
          </a:p>
          <a:p>
            <a:pPr marL="616341" indent="-585302" defTabSz="859536">
              <a:spcBef>
                <a:spcPts val="600"/>
              </a:spcBef>
              <a:buSzPts val="3900"/>
              <a:defRPr sz="3948" b="1"/>
            </a:pPr>
            <a:r>
              <a:t>Test NSTX-U neutron electronics at DIII-D</a:t>
            </a:r>
          </a:p>
          <a:p>
            <a:pPr marL="334604" indent="-52867" defTabSz="859536">
              <a:spcBef>
                <a:spcPts val="600"/>
              </a:spcBef>
              <a:buSzTx/>
              <a:buNone/>
              <a:defRPr sz="3948" b="1"/>
            </a:pPr>
            <a:endParaRPr/>
          </a:p>
          <a:p>
            <a:pPr marL="616341" indent="-585302" defTabSz="859536">
              <a:spcBef>
                <a:spcPts val="600"/>
              </a:spcBef>
              <a:buSzPts val="3900"/>
              <a:defRPr sz="3948" b="1"/>
            </a:pPr>
            <a:r>
              <a:t>Inference of fast-ion distribution function with all available fast-ion diagnostics (software development)</a:t>
            </a:r>
          </a:p>
        </p:txBody>
      </p:sp>
      <p:sp>
        <p:nvSpPr>
          <p:cNvPr id="483" name="Google Shape;481;p37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26</a:t>
            </a:fld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6;p38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822959">
              <a:defRPr sz="5400"/>
            </a:lvl1pPr>
          </a:lstStyle>
          <a:p>
            <a:r>
              <a:t>ME-SXR diagnostic tested at MST: originally designed to be installed on NSTX-U for impurity transport experiments</a:t>
            </a:r>
          </a:p>
        </p:txBody>
      </p:sp>
      <p:sp>
        <p:nvSpPr>
          <p:cNvPr id="486" name="Google Shape;487;p38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487" name="Google Shape;488;p38" descr="Google Shape;488;p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414" y="3447756"/>
            <a:ext cx="13560106" cy="9657717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Google Shape;489;p38"/>
          <p:cNvSpPr txBox="1"/>
          <p:nvPr/>
        </p:nvSpPr>
        <p:spPr>
          <a:xfrm>
            <a:off x="21539200" y="5842000"/>
            <a:ext cx="1972231" cy="122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6400"/>
            </a:lvl1pPr>
          </a:lstStyle>
          <a:p>
            <a:r>
              <a:t>MST</a:t>
            </a:r>
          </a:p>
        </p:txBody>
      </p:sp>
      <p:pic>
        <p:nvPicPr>
          <p:cNvPr id="489" name="Google Shape;490;p38" descr="Google Shape;490;p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0" y="8239511"/>
            <a:ext cx="6908800" cy="3698489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Google Shape;491;p38"/>
          <p:cNvSpPr txBox="1"/>
          <p:nvPr/>
        </p:nvSpPr>
        <p:spPr>
          <a:xfrm>
            <a:off x="12598400" y="2336638"/>
            <a:ext cx="11379200" cy="10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4400"/>
            </a:pPr>
            <a:r>
              <a:t>SXR-inferred T</a:t>
            </a:r>
            <a:r>
              <a:rPr baseline="-25000"/>
              <a:t>e</a:t>
            </a:r>
            <a:r>
              <a:t>(r,t) measurement @ MST</a:t>
            </a:r>
          </a:p>
        </p:txBody>
      </p:sp>
      <p:pic>
        <p:nvPicPr>
          <p:cNvPr id="491" name="Google Shape;492;p38" descr="Google Shape;492;p38"/>
          <p:cNvPicPr>
            <a:picLocks noChangeAspect="1"/>
          </p:cNvPicPr>
          <p:nvPr/>
        </p:nvPicPr>
        <p:blipFill>
          <a:blip r:embed="rId4"/>
          <a:srcRect t="71127" r="86706"/>
          <a:stretch>
            <a:fillRect/>
          </a:stretch>
        </p:blipFill>
        <p:spPr>
          <a:xfrm>
            <a:off x="2453552" y="3061006"/>
            <a:ext cx="5171153" cy="4567429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Google Shape;493;p38"/>
          <p:cNvSpPr/>
          <p:nvPr/>
        </p:nvSpPr>
        <p:spPr>
          <a:xfrm>
            <a:off x="9612697" y="10667162"/>
            <a:ext cx="812802" cy="101600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635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 sz="4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3" name="Google Shape;494;p38" descr="Google Shape;494;p38"/>
          <p:cNvPicPr>
            <a:picLocks noChangeAspect="1"/>
          </p:cNvPicPr>
          <p:nvPr/>
        </p:nvPicPr>
        <p:blipFill>
          <a:blip r:embed="rId4"/>
          <a:srcRect l="15188" t="62769" r="64492" b="534"/>
          <a:stretch>
            <a:fillRect/>
          </a:stretch>
        </p:blipFill>
        <p:spPr>
          <a:xfrm>
            <a:off x="1452694" y="7386636"/>
            <a:ext cx="7493467" cy="55032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6" name="Google Shape;495;p38"/>
          <p:cNvGrpSpPr/>
          <p:nvPr/>
        </p:nvGrpSpPr>
        <p:grpSpPr>
          <a:xfrm>
            <a:off x="81699" y="2407949"/>
            <a:ext cx="12088249" cy="815342"/>
            <a:chOff x="0" y="0"/>
            <a:chExt cx="12088247" cy="815341"/>
          </a:xfrm>
        </p:grpSpPr>
        <p:sp>
          <p:nvSpPr>
            <p:cNvPr id="494" name="Rectangle"/>
            <p:cNvSpPr/>
            <p:nvPr/>
          </p:nvSpPr>
          <p:spPr>
            <a:xfrm>
              <a:off x="-1" y="-1"/>
              <a:ext cx="12088249" cy="8153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95" name="Large # of viewing chords &amp; high energy resolution"/>
            <p:cNvSpPr txBox="1"/>
            <p:nvPr/>
          </p:nvSpPr>
          <p:spPr>
            <a:xfrm>
              <a:off x="-1" y="-1"/>
              <a:ext cx="12088249" cy="81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3700" b="1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Large # of viewing chords &amp; high energy resolution</a:t>
              </a:r>
            </a:p>
          </p:txBody>
        </p:sp>
      </p:grpSp>
      <p:grpSp>
        <p:nvGrpSpPr>
          <p:cNvPr id="499" name="Google Shape;496;p38"/>
          <p:cNvGrpSpPr/>
          <p:nvPr/>
        </p:nvGrpSpPr>
        <p:grpSpPr>
          <a:xfrm>
            <a:off x="449524" y="8486342"/>
            <a:ext cx="980443" cy="3204828"/>
            <a:chOff x="0" y="0"/>
            <a:chExt cx="980441" cy="3204827"/>
          </a:xfrm>
        </p:grpSpPr>
        <p:sp>
          <p:nvSpPr>
            <p:cNvPr id="497" name="Rectangle"/>
            <p:cNvSpPr/>
            <p:nvPr/>
          </p:nvSpPr>
          <p:spPr>
            <a:xfrm rot="16200000">
              <a:off x="-1112194" y="1112193"/>
              <a:ext cx="3204829" cy="9804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98" name="Total count"/>
            <p:cNvSpPr txBox="1"/>
            <p:nvPr/>
          </p:nvSpPr>
          <p:spPr>
            <a:xfrm rot="16200000">
              <a:off x="-1112214" y="1112213"/>
              <a:ext cx="3204828" cy="98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4800"/>
              </a:lvl1pPr>
            </a:lstStyle>
            <a:p>
              <a:r>
                <a:t>Total count</a:t>
              </a:r>
            </a:p>
          </p:txBody>
        </p:sp>
      </p:grp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9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822959">
              <a:defRPr sz="5400"/>
            </a:lvl1pPr>
          </a:lstStyle>
          <a:p>
            <a:r>
              <a:t>Disruption prediction and avoidance research on KSTAR moving to real-time application in 2019</a:t>
            </a:r>
          </a:p>
        </p:txBody>
      </p:sp>
      <p:sp>
        <p:nvSpPr>
          <p:cNvPr id="502" name="Google Shape;502;p39"/>
          <p:cNvSpPr txBox="1">
            <a:spLocks noGrp="1"/>
          </p:cNvSpPr>
          <p:nvPr>
            <p:ph type="body" sz="quarter" idx="1"/>
          </p:nvPr>
        </p:nvSpPr>
        <p:spPr>
          <a:xfrm>
            <a:off x="179286" y="2731929"/>
            <a:ext cx="5582529" cy="2945857"/>
          </a:xfrm>
          <a:prstGeom prst="rect">
            <a:avLst/>
          </a:prstGeom>
        </p:spPr>
        <p:txBody>
          <a:bodyPr/>
          <a:lstStyle/>
          <a:p>
            <a:pPr marL="0" indent="43688">
              <a:spcBef>
                <a:spcPts val="0"/>
              </a:spcBef>
              <a:buSzTx/>
              <a:buNone/>
              <a:defRPr sz="3100" b="1" u="sng"/>
            </a:pPr>
            <a:r>
              <a:t>Disruption Prediction</a:t>
            </a:r>
            <a:endParaRPr>
              <a:solidFill>
                <a:srgbClr val="0433FF"/>
              </a:solidFill>
            </a:endParaRPr>
          </a:p>
          <a:p>
            <a:pPr marL="0" indent="43688">
              <a:spcBef>
                <a:spcPts val="0"/>
              </a:spcBef>
              <a:buSzTx/>
              <a:buNone/>
              <a:defRPr sz="3100"/>
            </a:pPr>
            <a:r>
              <a:t>First real-time computation of DECAF MHD analysis planned for 2019</a:t>
            </a:r>
          </a:p>
        </p:txBody>
      </p:sp>
      <p:sp>
        <p:nvSpPr>
          <p:cNvPr id="503" name="Google Shape;503;p39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504" name="Google Shape;504;p39"/>
          <p:cNvSpPr txBox="1"/>
          <p:nvPr/>
        </p:nvSpPr>
        <p:spPr>
          <a:xfrm>
            <a:off x="8457990" y="2463799"/>
            <a:ext cx="10119590" cy="1287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sz="3600" b="1" u="sng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New</a:t>
            </a:r>
            <a:r>
              <a:rPr u="none"/>
              <a:t> KSTAR r/t MHD computer and test stand (Columbia U. / PPPL)</a:t>
            </a:r>
          </a:p>
        </p:txBody>
      </p:sp>
      <p:grpSp>
        <p:nvGrpSpPr>
          <p:cNvPr id="507" name="Google Shape;505;p39"/>
          <p:cNvGrpSpPr/>
          <p:nvPr/>
        </p:nvGrpSpPr>
        <p:grpSpPr>
          <a:xfrm>
            <a:off x="5801421" y="3695828"/>
            <a:ext cx="14148042" cy="5696960"/>
            <a:chOff x="0" y="0"/>
            <a:chExt cx="14148040" cy="5696958"/>
          </a:xfrm>
        </p:grpSpPr>
        <p:pic>
          <p:nvPicPr>
            <p:cNvPr id="505" name="Google Shape;506;p39" descr="Google Shape;506;p3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1"/>
              <a:ext cx="6983338" cy="5696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6" name="Google Shape;507;p39" descr="Google Shape;507;p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4635" y="-1"/>
              <a:ext cx="7013406" cy="5696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8" name="Google Shape;508;p39"/>
          <p:cNvSpPr txBox="1"/>
          <p:nvPr/>
        </p:nvSpPr>
        <p:spPr>
          <a:xfrm>
            <a:off x="1242001" y="9443718"/>
            <a:ext cx="23550702" cy="3799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marL="865187" lvl="1" indent="-577850">
              <a:buClr>
                <a:srgbClr val="FF0000"/>
              </a:buClr>
              <a:buSzPts val="3800"/>
              <a:buFont typeface="Helvetica"/>
              <a:buChar char="❑"/>
              <a:defRPr sz="3800" u="sng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Real-time computer now online at KSTAR</a:t>
            </a:r>
            <a:r>
              <a:rPr u="none">
                <a:solidFill>
                  <a:srgbClr val="000000"/>
                </a:solidFill>
              </a:rPr>
              <a:t>; r/t DAQ tests start on 9/10/19</a:t>
            </a:r>
          </a:p>
          <a:p>
            <a:pPr marL="574675" indent="-574675">
              <a:lnSpc>
                <a:spcPct val="80000"/>
              </a:lnSpc>
              <a:spcBef>
                <a:spcPts val="4000"/>
              </a:spcBef>
              <a:buClr>
                <a:srgbClr val="0000FF"/>
              </a:buClr>
              <a:buSzPts val="3800"/>
              <a:buFont typeface="Helvetica"/>
              <a:buChar char="❑"/>
              <a:defRPr sz="3800" u="sng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Plasma Stability and Disruption Avoidance</a:t>
            </a:r>
          </a:p>
          <a:p>
            <a:pPr marL="865187" lvl="1" indent="-577850">
              <a:spcBef>
                <a:spcPts val="1200"/>
              </a:spcBef>
              <a:buClr>
                <a:srgbClr val="000000"/>
              </a:buClr>
              <a:buSzPts val="3800"/>
              <a:buFont typeface="Helvetica"/>
              <a:buChar char="❑"/>
              <a:defRPr sz="3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Resistive wall mode active control system with required r/t sensor compensation completed, ready for initial use in 2019</a:t>
            </a:r>
          </a:p>
          <a:p>
            <a:pPr marL="865187" lvl="1" indent="-577850">
              <a:spcBef>
                <a:spcPts val="1200"/>
              </a:spcBef>
              <a:buClr>
                <a:srgbClr val="000000"/>
              </a:buClr>
              <a:buSzPts val="3800"/>
              <a:buFont typeface="Helvetica"/>
              <a:buChar char="❑"/>
              <a:defRPr sz="3800" u="sng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New</a:t>
            </a:r>
            <a:r>
              <a:rPr u="none"/>
              <a:t> U.S. DOE funding granted to greatly expand real-time capability</a:t>
            </a:r>
          </a:p>
        </p:txBody>
      </p:sp>
      <p:sp>
        <p:nvSpPr>
          <p:cNvPr id="509" name="Google Shape;509;p39"/>
          <p:cNvSpPr txBox="1"/>
          <p:nvPr/>
        </p:nvSpPr>
        <p:spPr>
          <a:xfrm>
            <a:off x="21003872" y="2463799"/>
            <a:ext cx="3024061" cy="542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S.A. Sabbagh, et al.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4;p40"/>
          <p:cNvSpPr txBox="1">
            <a:spLocks noGrp="1"/>
          </p:cNvSpPr>
          <p:nvPr>
            <p:ph type="title"/>
          </p:nvPr>
        </p:nvSpPr>
        <p:spPr>
          <a:xfrm>
            <a:off x="115935" y="349695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7200"/>
            </a:lvl1pPr>
          </a:lstStyle>
          <a:p>
            <a:r>
              <a:t>Summary</a:t>
            </a:r>
          </a:p>
        </p:txBody>
      </p:sp>
      <p:sp>
        <p:nvSpPr>
          <p:cNvPr id="512" name="Google Shape;515;p40"/>
          <p:cNvSpPr txBox="1">
            <a:spLocks noGrp="1"/>
          </p:cNvSpPr>
          <p:nvPr>
            <p:ph type="body" idx="1"/>
          </p:nvPr>
        </p:nvSpPr>
        <p:spPr>
          <a:xfrm>
            <a:off x="259554" y="2689473"/>
            <a:ext cx="23769344" cy="9988051"/>
          </a:xfrm>
          <a:prstGeom prst="rect">
            <a:avLst/>
          </a:prstGeom>
        </p:spPr>
        <p:txBody>
          <a:bodyPr/>
          <a:lstStyle/>
          <a:p>
            <a:pPr marL="928041" indent="-881305">
              <a:spcBef>
                <a:spcPts val="0"/>
              </a:spcBef>
              <a:buSzPts val="6000"/>
              <a:defRPr sz="6000" b="1"/>
            </a:pPr>
            <a:r>
              <a:t>During the recovery, NSTX-U Team remains actively engaged in research activities on NSTX/U and other devices </a:t>
            </a:r>
          </a:p>
          <a:p>
            <a:pPr marL="582930" lvl="1" indent="288797">
              <a:spcBef>
                <a:spcPts val="1100"/>
              </a:spcBef>
              <a:buSzTx/>
              <a:buNone/>
              <a:defRPr sz="6000" b="1">
                <a:solidFill>
                  <a:srgbClr val="0433FF"/>
                </a:solidFill>
              </a:defRPr>
            </a:pPr>
            <a:endParaRPr/>
          </a:p>
          <a:p>
            <a:pPr marL="928041" indent="-881305">
              <a:spcBef>
                <a:spcPts val="1100"/>
              </a:spcBef>
              <a:buSzPts val="6000"/>
              <a:defRPr sz="6000" b="1"/>
            </a:pPr>
            <a:r>
              <a:t>Ongoing activities and collaborations address many issues common to NSTX-U and conventional aspect ratio tokamaks</a:t>
            </a:r>
          </a:p>
          <a:p>
            <a:pPr marL="582930" lvl="1" indent="288797">
              <a:spcBef>
                <a:spcPts val="1100"/>
              </a:spcBef>
              <a:buSzTx/>
              <a:buNone/>
              <a:defRPr sz="6000" b="1">
                <a:solidFill>
                  <a:srgbClr val="0433FF"/>
                </a:solidFill>
              </a:defRPr>
            </a:pPr>
            <a:endParaRPr/>
          </a:p>
          <a:p>
            <a:pPr marL="928041" indent="-881305">
              <a:spcBef>
                <a:spcPts val="1100"/>
              </a:spcBef>
              <a:buSzPts val="6000"/>
              <a:defRPr sz="6000" b="1"/>
            </a:pPr>
            <a:r>
              <a:t>ST collaborations (MAST-U, URANIA, QUEST, ST40) can target ST specific issues necessary to advance tokamaks physics as well as impact and facilitate NSTX-U research</a:t>
            </a:r>
          </a:p>
        </p:txBody>
      </p:sp>
      <p:sp>
        <p:nvSpPr>
          <p:cNvPr id="513" name="Google Shape;516;p40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29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27;p14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749808">
              <a:defRPr sz="5412"/>
            </a:lvl1pPr>
          </a:lstStyle>
          <a:p>
            <a:r>
              <a:t>Researchers are actively engaging in other domestic and international collaborations during Recovery</a:t>
            </a:r>
          </a:p>
        </p:txBody>
      </p:sp>
      <p:sp>
        <p:nvSpPr>
          <p:cNvPr id="157" name="Google Shape;128;p14"/>
          <p:cNvSpPr txBox="1">
            <a:spLocks noGrp="1"/>
          </p:cNvSpPr>
          <p:nvPr>
            <p:ph type="body" idx="1"/>
          </p:nvPr>
        </p:nvSpPr>
        <p:spPr>
          <a:xfrm>
            <a:off x="196601" y="2463799"/>
            <a:ext cx="24117500" cy="10147791"/>
          </a:xfrm>
          <a:prstGeom prst="rect">
            <a:avLst/>
          </a:prstGeom>
        </p:spPr>
        <p:txBody>
          <a:bodyPr/>
          <a:lstStyle/>
          <a:p>
            <a:pPr marL="709044" indent="-685910" defTabSz="905255">
              <a:spcBef>
                <a:spcPts val="0"/>
              </a:spcBef>
              <a:buSzPts val="4700"/>
              <a:defRPr sz="4752" b="1"/>
            </a:pPr>
            <a:r>
              <a:t>LTX-β (PPPL): </a:t>
            </a:r>
            <a:r>
              <a:rPr b="0"/>
              <a:t> Spectroscopy, plasma surface interaction, impurity transport </a:t>
            </a:r>
          </a:p>
          <a:p>
            <a:pPr marL="709044" indent="-685910" defTabSz="905255">
              <a:spcBef>
                <a:spcPts val="700"/>
              </a:spcBef>
              <a:buSzPts val="4700"/>
              <a:defRPr sz="4752" b="1"/>
            </a:pPr>
            <a:r>
              <a:t>DIII-D (US):</a:t>
            </a:r>
            <a:r>
              <a:rPr b="0"/>
              <a:t> Pedestal physics, 3D physics,  plasma materials interactions</a:t>
            </a:r>
          </a:p>
          <a:p>
            <a:pPr marL="709044" indent="-685910" defTabSz="905255">
              <a:spcBef>
                <a:spcPts val="700"/>
              </a:spcBef>
              <a:buSzPts val="4700"/>
              <a:defRPr sz="4752" b="1"/>
            </a:pPr>
            <a:r>
              <a:t>EAST (China):</a:t>
            </a:r>
            <a:r>
              <a:rPr b="0"/>
              <a:t> edge physics, plasma materials interactions, effect of lithium</a:t>
            </a:r>
          </a:p>
          <a:p>
            <a:pPr marL="709044" indent="-685910" defTabSz="905255">
              <a:spcBef>
                <a:spcPts val="700"/>
              </a:spcBef>
              <a:buSzPts val="4700"/>
              <a:defRPr sz="4752" b="1"/>
            </a:pPr>
            <a:r>
              <a:t>ASDEX-U, W7-X (Germany):</a:t>
            </a:r>
            <a:r>
              <a:rPr b="0"/>
              <a:t> wall conditioning using boron powder </a:t>
            </a:r>
          </a:p>
          <a:p>
            <a:pPr marL="709044" indent="-685910" defTabSz="905255">
              <a:spcBef>
                <a:spcPts val="700"/>
              </a:spcBef>
              <a:buSzPts val="4700"/>
              <a:defRPr sz="4752" b="1"/>
            </a:pPr>
            <a:r>
              <a:t>QUEST (Japan):</a:t>
            </a:r>
            <a:r>
              <a:rPr b="0"/>
              <a:t> Full non-inductive startup (CHI, ECCD)</a:t>
            </a:r>
          </a:p>
          <a:p>
            <a:pPr marL="709044" indent="-685910" defTabSz="905255">
              <a:spcBef>
                <a:spcPts val="700"/>
              </a:spcBef>
              <a:buSzPts val="4700"/>
              <a:defRPr sz="4752" b="1"/>
            </a:pPr>
            <a:r>
              <a:t>Urunia (UW):</a:t>
            </a:r>
            <a:r>
              <a:rPr b="0"/>
              <a:t> CHI   </a:t>
            </a:r>
          </a:p>
          <a:p>
            <a:pPr marL="709044" indent="-685910" defTabSz="905255">
              <a:spcBef>
                <a:spcPts val="700"/>
              </a:spcBef>
              <a:buSzPts val="4700"/>
              <a:defRPr sz="4752" b="1"/>
            </a:pPr>
            <a:r>
              <a:t>HL-2A (China):</a:t>
            </a:r>
            <a:r>
              <a:rPr b="0"/>
              <a:t> LH stabilization of ELMs, effects of NTMs on fast ions </a:t>
            </a:r>
          </a:p>
          <a:p>
            <a:pPr marL="709044" indent="-685910" defTabSz="905255">
              <a:spcBef>
                <a:spcPts val="700"/>
              </a:spcBef>
              <a:buSzPts val="4700"/>
              <a:defRPr sz="4752" b="1"/>
            </a:pPr>
            <a:r>
              <a:t>KSTAR (S. Korea): </a:t>
            </a:r>
            <a:r>
              <a:rPr b="0"/>
              <a:t>Core MHD, rotation physics, plasma control </a:t>
            </a:r>
          </a:p>
          <a:p>
            <a:pPr marL="709044" indent="-685910" defTabSz="905255">
              <a:spcBef>
                <a:spcPts val="700"/>
              </a:spcBef>
              <a:buSzPts val="4700"/>
              <a:defRPr sz="4752" b="1"/>
            </a:pPr>
            <a:r>
              <a:t>MAST-U and ST40 (UK):   </a:t>
            </a:r>
            <a:r>
              <a:rPr b="0"/>
              <a:t>See next slide</a:t>
            </a:r>
          </a:p>
          <a:p>
            <a:pPr marL="709044" indent="-685910" defTabSz="905255">
              <a:spcBef>
                <a:spcPts val="700"/>
              </a:spcBef>
              <a:buSzPts val="4700"/>
              <a:defRPr sz="4752" b="1"/>
            </a:pPr>
            <a:r>
              <a:t>MST (WIPPPL):</a:t>
            </a:r>
            <a:r>
              <a:rPr b="0"/>
              <a:t> ME-SXR for profiles and impurity transport</a:t>
            </a:r>
          </a:p>
          <a:p>
            <a:pPr marL="709044" indent="-685910" defTabSz="905255">
              <a:spcBef>
                <a:spcPts val="700"/>
              </a:spcBef>
              <a:buSzPts val="4700"/>
              <a:defRPr sz="4752" b="1"/>
            </a:pPr>
            <a:r>
              <a:t>New collaborations (recent International proposal awards - JET, WEST, KSTAR, and COMPASS-U)</a:t>
            </a:r>
          </a:p>
        </p:txBody>
      </p:sp>
      <p:sp>
        <p:nvSpPr>
          <p:cNvPr id="158" name="Google Shape;129;p14"/>
          <p:cNvSpPr txBox="1">
            <a:spLocks noGrp="1"/>
          </p:cNvSpPr>
          <p:nvPr>
            <p:ph type="sldNum" sz="quarter" idx="4294967295"/>
          </p:nvPr>
        </p:nvSpPr>
        <p:spPr>
          <a:xfrm>
            <a:off x="23911940" y="13258626"/>
            <a:ext cx="1963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21;p41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9700"/>
            </a:lvl1pPr>
          </a:lstStyle>
          <a:p>
            <a:r>
              <a:t>Backup</a:t>
            </a:r>
          </a:p>
        </p:txBody>
      </p:sp>
      <p:sp>
        <p:nvSpPr>
          <p:cNvPr id="516" name="Google Shape;522;p41"/>
          <p:cNvSpPr txBox="1">
            <a:spLocks noGrp="1"/>
          </p:cNvSpPr>
          <p:nvPr>
            <p:ph type="body" idx="1"/>
          </p:nvPr>
        </p:nvSpPr>
        <p:spPr>
          <a:xfrm>
            <a:off x="259554" y="2564743"/>
            <a:ext cx="23769344" cy="9988051"/>
          </a:xfrm>
          <a:prstGeom prst="rect">
            <a:avLst/>
          </a:prstGeom>
        </p:spPr>
        <p:txBody>
          <a:bodyPr/>
          <a:lstStyle/>
          <a:p>
            <a:pPr marL="538842" indent="-68942">
              <a:spcBef>
                <a:spcPts val="0"/>
              </a:spcBef>
              <a:buSzTx/>
              <a:buNone/>
            </a:pPr>
            <a:endParaRPr/>
          </a:p>
        </p:txBody>
      </p:sp>
      <p:sp>
        <p:nvSpPr>
          <p:cNvPr id="517" name="Google Shape;523;p41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30</a:t>
            </a:fld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28;p42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First full 3D torus simulation including realistic antenna geometry</a:t>
            </a:r>
          </a:p>
        </p:txBody>
      </p:sp>
      <p:sp>
        <p:nvSpPr>
          <p:cNvPr id="520" name="Google Shape;529;p42"/>
          <p:cNvSpPr txBox="1">
            <a:spLocks noGrp="1"/>
          </p:cNvSpPr>
          <p:nvPr>
            <p:ph type="body" idx="1"/>
          </p:nvPr>
        </p:nvSpPr>
        <p:spPr>
          <a:xfrm>
            <a:off x="259554" y="2564743"/>
            <a:ext cx="23769344" cy="9988051"/>
          </a:xfrm>
          <a:prstGeom prst="rect">
            <a:avLst/>
          </a:prstGeom>
        </p:spPr>
        <p:txBody>
          <a:bodyPr/>
          <a:lstStyle/>
          <a:p>
            <a:pPr marL="652378" indent="-601578">
              <a:spcBef>
                <a:spcPts val="0"/>
              </a:spcBef>
              <a:buSzPts val="5000"/>
              <a:defRPr sz="5000" b="1"/>
            </a:pPr>
            <a:r>
              <a:t>Performed using the Petra-M code developed by RF SciDAC team</a:t>
            </a:r>
          </a:p>
          <a:p>
            <a:pPr marL="652378" indent="-601578">
              <a:buSzPts val="5000"/>
              <a:defRPr sz="5000" b="1"/>
            </a:pPr>
            <a:r>
              <a:t>Extending to 3D enables accurate core-edge coupling with the antenna</a:t>
            </a:r>
          </a:p>
        </p:txBody>
      </p:sp>
      <p:sp>
        <p:nvSpPr>
          <p:cNvPr id="521" name="Google Shape;530;p42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522" name="Google Shape;531;p42"/>
          <p:cNvSpPr txBox="1"/>
          <p:nvPr/>
        </p:nvSpPr>
        <p:spPr>
          <a:xfrm>
            <a:off x="10937653" y="12734036"/>
            <a:ext cx="12649759" cy="73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32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N. Bertelli, invited talk at the 23rd Topical RF Conf. (China, 2019)</a:t>
            </a:r>
          </a:p>
        </p:txBody>
      </p:sp>
      <p:pic>
        <p:nvPicPr>
          <p:cNvPr id="523" name="Google Shape;532;p42" descr="Google Shape;532;p4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000581" y="6220709"/>
            <a:ext cx="10045694" cy="5747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Google Shape;533;p42" descr="Google Shape;533;p4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27432" y="6220709"/>
            <a:ext cx="8345003" cy="5700891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Google Shape;534;p42"/>
          <p:cNvSpPr txBox="1"/>
          <p:nvPr/>
        </p:nvSpPr>
        <p:spPr>
          <a:xfrm>
            <a:off x="6200518" y="5206238"/>
            <a:ext cx="11436261" cy="96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40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</a:t>
            </a:r>
            <a:r>
              <a:rPr baseline="-25000"/>
              <a:t>z</a:t>
            </a:r>
            <a:r>
              <a:t> component for 90 degree antenna phasing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66;p45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7200"/>
            </a:lvl1pPr>
          </a:lstStyle>
          <a:p>
            <a:r>
              <a:t>Novel Phenomenon: Blob Wakes in NSTX</a:t>
            </a:r>
          </a:p>
        </p:txBody>
      </p:sp>
      <p:sp>
        <p:nvSpPr>
          <p:cNvPr id="528" name="Google Shape;567;p45"/>
          <p:cNvSpPr txBox="1">
            <a:spLocks noGrp="1"/>
          </p:cNvSpPr>
          <p:nvPr>
            <p:ph type="body" sz="quarter" idx="1"/>
          </p:nvPr>
        </p:nvSpPr>
        <p:spPr>
          <a:xfrm>
            <a:off x="228223" y="2659763"/>
            <a:ext cx="11212116" cy="4594624"/>
          </a:xfrm>
          <a:prstGeom prst="rect">
            <a:avLst/>
          </a:prstGeom>
        </p:spPr>
        <p:txBody>
          <a:bodyPr/>
          <a:lstStyle/>
          <a:p>
            <a:pPr marL="627379" indent="-579119">
              <a:spcBef>
                <a:spcPts val="0"/>
              </a:spcBef>
              <a:buSzPts val="3800"/>
              <a:defRPr sz="3800" b="1"/>
            </a:pPr>
            <a:r>
              <a:t>Blobs sometimes break up into trailing small-scale “wakes”</a:t>
            </a:r>
          </a:p>
          <a:p>
            <a:pPr marL="1085850" lvl="1" indent="-579119">
              <a:spcBef>
                <a:spcPts val="1100"/>
              </a:spcBef>
              <a:buClr>
                <a:srgbClr val="0433FF"/>
              </a:buClr>
              <a:buSzPts val="3800"/>
              <a:defRPr sz="3800">
                <a:solidFill>
                  <a:srgbClr val="0433FF"/>
                </a:solidFill>
              </a:defRPr>
            </a:pPr>
            <a:r>
              <a:t>Direction: poloidally in the  opposite direction to the blobs (i.e. wakes move in electron diamagnetic direction)</a:t>
            </a:r>
          </a:p>
          <a:p>
            <a:pPr marL="627379" indent="-579119">
              <a:spcBef>
                <a:spcPts val="1100"/>
              </a:spcBef>
              <a:buSzPts val="3800"/>
              <a:defRPr sz="3800" b="1"/>
            </a:pPr>
            <a:r>
              <a:t>Theory : blob wakes consistent with to drift or drift-Alfven waves instabilities</a:t>
            </a:r>
          </a:p>
        </p:txBody>
      </p:sp>
      <p:sp>
        <p:nvSpPr>
          <p:cNvPr id="529" name="Google Shape;568;p45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32</a:t>
            </a:fld>
            <a:endParaRPr/>
          </a:p>
        </p:txBody>
      </p:sp>
      <p:pic>
        <p:nvPicPr>
          <p:cNvPr id="530" name="Google Shape;569;p45" descr="Google Shape;569;p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3326" y="2229180"/>
            <a:ext cx="11212116" cy="4984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Google Shape;570;p45" descr="Google Shape;570;p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58" y="7448891"/>
            <a:ext cx="18117953" cy="58427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4" name="Google Shape;571;p45"/>
          <p:cNvGrpSpPr/>
          <p:nvPr/>
        </p:nvGrpSpPr>
        <p:grpSpPr>
          <a:xfrm>
            <a:off x="13810819" y="1913525"/>
            <a:ext cx="10489111" cy="853442"/>
            <a:chOff x="0" y="0"/>
            <a:chExt cx="10489110" cy="853441"/>
          </a:xfrm>
        </p:grpSpPr>
        <p:sp>
          <p:nvSpPr>
            <p:cNvPr id="532" name="Rectangle"/>
            <p:cNvSpPr/>
            <p:nvPr/>
          </p:nvSpPr>
          <p:spPr>
            <a:xfrm>
              <a:off x="0" y="-1"/>
              <a:ext cx="10489111" cy="853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33" name="2D GPI images vs. time (2.5 µsec/frame)"/>
            <p:cNvSpPr txBox="1"/>
            <p:nvPr/>
          </p:nvSpPr>
          <p:spPr>
            <a:xfrm>
              <a:off x="0" y="-1"/>
              <a:ext cx="10489111" cy="85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42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2D GPI images vs. time (2.5 µsec/frame)</a:t>
              </a:r>
            </a:p>
          </p:txBody>
        </p:sp>
      </p:grpSp>
      <p:sp>
        <p:nvSpPr>
          <p:cNvPr id="535" name="Google Shape;572;p45"/>
          <p:cNvSpPr txBox="1"/>
          <p:nvPr/>
        </p:nvSpPr>
        <p:spPr>
          <a:xfrm>
            <a:off x="17977586" y="8600868"/>
            <a:ext cx="6626371" cy="303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 algn="ctr">
              <a:defRPr sz="36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Single column of 2D data vs. time showing poloidal propagation </a:t>
            </a:r>
          </a:p>
          <a:p>
            <a:pPr algn="ctr">
              <a:defRPr sz="36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of wakes (upward) vs. blobs (downward) </a:t>
            </a:r>
          </a:p>
        </p:txBody>
      </p:sp>
      <p:sp>
        <p:nvSpPr>
          <p:cNvPr id="536" name="Google Shape;573;p45"/>
          <p:cNvSpPr txBox="1"/>
          <p:nvPr/>
        </p:nvSpPr>
        <p:spPr>
          <a:xfrm>
            <a:off x="14452950" y="12347868"/>
            <a:ext cx="9626773" cy="65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6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Zweben, Myra, Diallo et al, Phys. Plasmas 26, 072502 (2019)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82;p46" descr="Google Shape;582;p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1642" y="7830514"/>
            <a:ext cx="5102591" cy="5506464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Google Shape;578;p46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5300"/>
            </a:lvl1pPr>
          </a:lstStyle>
          <a:p>
            <a:r>
              <a:t>Characterization of SOL and divertor turbulence in NSTX/NSTX-U via imaging of divertor fluctuations</a:t>
            </a:r>
          </a:p>
        </p:txBody>
      </p:sp>
      <p:sp>
        <p:nvSpPr>
          <p:cNvPr id="540" name="Google Shape;579;p46"/>
          <p:cNvSpPr txBox="1">
            <a:spLocks noGrp="1"/>
          </p:cNvSpPr>
          <p:nvPr>
            <p:ph type="body" sz="half" idx="1"/>
          </p:nvPr>
        </p:nvSpPr>
        <p:spPr>
          <a:xfrm>
            <a:off x="340035" y="2590267"/>
            <a:ext cx="12220831" cy="9918467"/>
          </a:xfrm>
          <a:prstGeom prst="rect">
            <a:avLst/>
          </a:prstGeom>
        </p:spPr>
        <p:txBody>
          <a:bodyPr/>
          <a:lstStyle/>
          <a:p>
            <a:pPr marL="563483" indent="-535106" defTabSz="896111">
              <a:spcBef>
                <a:spcPts val="0"/>
              </a:spcBef>
              <a:buSzPts val="3600"/>
              <a:defRPr sz="3626" b="1"/>
            </a:pPr>
            <a:r>
              <a:t>Reduction in V</a:t>
            </a:r>
            <a:r>
              <a:rPr sz="6468" b="0" baseline="-25387"/>
              <a:t>rad</a:t>
            </a:r>
            <a:r>
              <a:t> with respect to upstream V</a:t>
            </a:r>
            <a:r>
              <a:rPr sz="6468" b="0" baseline="-25387"/>
              <a:t>rad</a:t>
            </a:r>
            <a:r>
              <a:t> approaching separatrix in disconnected region</a:t>
            </a:r>
          </a:p>
          <a:p>
            <a:pPr marL="883229" lvl="1" indent="-585271" defTabSz="896111">
              <a:spcBef>
                <a:spcPts val="500"/>
              </a:spcBef>
              <a:buClr>
                <a:srgbClr val="0433FF"/>
              </a:buClr>
              <a:buSzPts val="3600"/>
              <a:defRPr sz="3626">
                <a:solidFill>
                  <a:srgbClr val="0433FF"/>
                </a:solidFill>
              </a:defRPr>
            </a:pPr>
            <a:r>
              <a:t>Midplane poloidal velocities in agreement with target filament velocity</a:t>
            </a:r>
          </a:p>
          <a:p>
            <a:pPr marL="304855" indent="-46227" defTabSz="896111">
              <a:spcBef>
                <a:spcPts val="500"/>
              </a:spcBef>
              <a:buSzTx/>
              <a:buNone/>
              <a:defRPr sz="3626"/>
            </a:pPr>
            <a:endParaRPr/>
          </a:p>
          <a:p>
            <a:pPr marL="563483" indent="-535106" defTabSz="896111">
              <a:spcBef>
                <a:spcPts val="500"/>
              </a:spcBef>
              <a:buSzPts val="3600"/>
              <a:defRPr sz="3626" b="1"/>
            </a:pPr>
            <a:r>
              <a:t>~2x larger poloidal corr. length on divertor target</a:t>
            </a:r>
          </a:p>
          <a:p>
            <a:pPr marL="304855" indent="-46227" defTabSz="896111">
              <a:spcBef>
                <a:spcPts val="500"/>
              </a:spcBef>
              <a:buSzTx/>
              <a:buNone/>
              <a:defRPr sz="3626" b="1"/>
            </a:pPr>
            <a:endParaRPr/>
          </a:p>
          <a:p>
            <a:pPr marL="563483" indent="-535106" defTabSz="896111">
              <a:spcBef>
                <a:spcPts val="500"/>
              </a:spcBef>
              <a:buSzPts val="3600"/>
              <a:defRPr sz="3626" b="1"/>
            </a:pPr>
            <a:r>
              <a:t>Radial velocity reduction consistent with reduction in polarization drive due to X-point</a:t>
            </a:r>
            <a:endParaRPr b="0"/>
          </a:p>
          <a:p>
            <a:pPr marL="304855" indent="-46227" defTabSz="896111">
              <a:spcBef>
                <a:spcPts val="500"/>
              </a:spcBef>
              <a:buSzTx/>
              <a:buNone/>
              <a:defRPr sz="3626"/>
            </a:pPr>
            <a:endParaRPr b="0"/>
          </a:p>
          <a:p>
            <a:pPr marL="563483" indent="-535106" defTabSz="896111">
              <a:spcBef>
                <a:spcPts val="500"/>
              </a:spcBef>
              <a:buSzPts val="3600"/>
              <a:defRPr sz="3626" b="1"/>
            </a:pPr>
            <a:r>
              <a:t>Imaging of diverter localized intermittent field-aligned filamentary structures is support by modeling</a:t>
            </a:r>
          </a:p>
          <a:p>
            <a:pPr marL="883229" lvl="1" indent="-585271" defTabSz="896111">
              <a:spcBef>
                <a:spcPts val="500"/>
              </a:spcBef>
              <a:buClr>
                <a:srgbClr val="0433FF"/>
              </a:buClr>
              <a:buSzPts val="3600"/>
              <a:defRPr sz="3626">
                <a:solidFill>
                  <a:srgbClr val="0433FF"/>
                </a:solidFill>
              </a:defRPr>
            </a:pPr>
            <a:r>
              <a:t>Consistent with unstable resistive ballooning modes (ArbiTER code)</a:t>
            </a:r>
          </a:p>
        </p:txBody>
      </p:sp>
      <p:sp>
        <p:nvSpPr>
          <p:cNvPr id="541" name="Google Shape;580;p46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542" name="Google Shape;581;p46" descr="Google Shape;581;p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0917" y="2592396"/>
            <a:ext cx="5949918" cy="537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Google Shape;583;p46" descr="Google Shape;583;p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7608" y="2675694"/>
            <a:ext cx="5102592" cy="10616853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Google Shape;584;p46"/>
          <p:cNvSpPr txBox="1"/>
          <p:nvPr/>
        </p:nvSpPr>
        <p:spPr>
          <a:xfrm>
            <a:off x="16510925" y="13130356"/>
            <a:ext cx="6955467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6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Scotti, Nucl. Fusion 58(2018) 126028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89;p47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5300"/>
            </a:lvl1pPr>
          </a:lstStyle>
          <a:p>
            <a:r>
              <a:t>Enable external steering of TRANSP for control and scenario development</a:t>
            </a:r>
          </a:p>
        </p:txBody>
      </p:sp>
      <p:pic>
        <p:nvPicPr>
          <p:cNvPr id="547" name="Google Shape;590;p47" descr="Google Shape;590;p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313" y="2895324"/>
            <a:ext cx="17327749" cy="8506350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Google Shape;591;p47"/>
          <p:cNvSpPr txBox="1"/>
          <p:nvPr/>
        </p:nvSpPr>
        <p:spPr>
          <a:xfrm>
            <a:off x="18462629" y="12188797"/>
            <a:ext cx="5965440" cy="61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400" b="1"/>
            </a:lvl1pPr>
          </a:lstStyle>
          <a:p>
            <a:r>
              <a:t>e.g., Boyer, et al., Nuclear Fusion 2017.</a:t>
            </a:r>
          </a:p>
        </p:txBody>
      </p:sp>
      <p:sp>
        <p:nvSpPr>
          <p:cNvPr id="549" name="Google Shape;592;p47"/>
          <p:cNvSpPr txBox="1"/>
          <p:nvPr/>
        </p:nvSpPr>
        <p:spPr>
          <a:xfrm>
            <a:off x="8607534" y="2085283"/>
            <a:ext cx="7645863" cy="174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 algn="ctr">
              <a:defRPr sz="4800" b="1">
                <a:solidFill>
                  <a:srgbClr val="94219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Predictive modeling helps control</a:t>
            </a:r>
          </a:p>
        </p:txBody>
      </p:sp>
      <p:sp>
        <p:nvSpPr>
          <p:cNvPr id="550" name="Google Shape;593;p47"/>
          <p:cNvSpPr txBox="1"/>
          <p:nvPr/>
        </p:nvSpPr>
        <p:spPr>
          <a:xfrm>
            <a:off x="8228200" y="9716458"/>
            <a:ext cx="8193432" cy="156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 algn="ctr">
              <a:defRPr sz="4300" b="1">
                <a:solidFill>
                  <a:srgbClr val="AB194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Control improved the predictive modeling</a:t>
            </a:r>
          </a:p>
        </p:txBody>
      </p:sp>
      <p:sp>
        <p:nvSpPr>
          <p:cNvPr id="551" name="Google Shape;594;p47"/>
          <p:cNvSpPr txBox="1">
            <a:spLocks noGrp="1"/>
          </p:cNvSpPr>
          <p:nvPr>
            <p:ph type="body" sz="quarter" idx="1"/>
          </p:nvPr>
        </p:nvSpPr>
        <p:spPr>
          <a:xfrm>
            <a:off x="-105192" y="4610629"/>
            <a:ext cx="9472895" cy="6145739"/>
          </a:xfrm>
          <a:prstGeom prst="rect">
            <a:avLst/>
          </a:prstGeom>
        </p:spPr>
        <p:txBody>
          <a:bodyPr/>
          <a:lstStyle/>
          <a:p>
            <a:pPr marL="654957" indent="-604157">
              <a:spcBef>
                <a:spcPts val="0"/>
              </a:spcBef>
              <a:buSzPts val="3600"/>
              <a:defRPr sz="3600" b="1"/>
            </a:pPr>
            <a:r>
              <a:t>Socket connection for TRANSP enables passing of information between actuators (NTV, beam, shape, ne, etc…) and controlled parameters (q, li, betaN etc..)</a:t>
            </a:r>
          </a:p>
          <a:p>
            <a:pPr marL="375556" indent="-96156">
              <a:buSzTx/>
              <a:buNone/>
              <a:defRPr sz="3600" b="1"/>
            </a:pPr>
            <a:endParaRPr/>
          </a:p>
          <a:p>
            <a:pPr marL="654957" indent="-604157">
              <a:buSzPts val="3600"/>
              <a:defRPr sz="3600" b="1"/>
            </a:pPr>
            <a:r>
              <a:t>Builds upon previous work on NSTX-U as well as KSTAR collaboration</a:t>
            </a:r>
          </a:p>
        </p:txBody>
      </p:sp>
      <p:sp>
        <p:nvSpPr>
          <p:cNvPr id="552" name="Google Shape;595;p47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34</a:t>
            </a:fld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600;p48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5300"/>
            </a:lvl1pPr>
          </a:lstStyle>
          <a:p>
            <a:r>
              <a:t>Collaboration with MAST-U led to development of novel, time-dependent model for evaluating startup on Spherical Tokamaks</a:t>
            </a:r>
          </a:p>
        </p:txBody>
      </p:sp>
      <p:sp>
        <p:nvSpPr>
          <p:cNvPr id="555" name="Google Shape;601;p48"/>
          <p:cNvSpPr txBox="1">
            <a:spLocks noGrp="1"/>
          </p:cNvSpPr>
          <p:nvPr>
            <p:ph type="body" idx="1"/>
          </p:nvPr>
        </p:nvSpPr>
        <p:spPr>
          <a:xfrm>
            <a:off x="228223" y="2659762"/>
            <a:ext cx="14396627" cy="9988051"/>
          </a:xfrm>
          <a:prstGeom prst="rect">
            <a:avLst/>
          </a:prstGeom>
        </p:spPr>
        <p:txBody>
          <a:bodyPr/>
          <a:lstStyle/>
          <a:p>
            <a:pPr marL="655682" indent="-622661">
              <a:spcBef>
                <a:spcPts val="0"/>
              </a:spcBef>
              <a:buSzPts val="4200"/>
              <a:defRPr sz="4200" b="1"/>
            </a:pPr>
            <a:r>
              <a:t>Vacuum calculation producing 2D, time-dependent E, B able to predict timing of startup in MAST-U and NSTX-U</a:t>
            </a:r>
          </a:p>
          <a:p>
            <a:pPr marL="1010647" lvl="2" indent="-350247">
              <a:spcBef>
                <a:spcPts val="700"/>
              </a:spcBef>
              <a:buClr>
                <a:srgbClr val="0433FF"/>
              </a:buClr>
              <a:buSzPts val="4200"/>
              <a:defRPr sz="4200">
                <a:solidFill>
                  <a:srgbClr val="0433FF"/>
                </a:solidFill>
              </a:defRPr>
            </a:pPr>
            <a:r>
              <a:t>Includes reduced models describing Townsend Avalanche as well as particle loss on open field lines</a:t>
            </a:r>
          </a:p>
          <a:p>
            <a:pPr marL="1010647" lvl="2" indent="-350247">
              <a:spcBef>
                <a:spcPts val="700"/>
              </a:spcBef>
              <a:buClr>
                <a:srgbClr val="0433FF"/>
              </a:buClr>
              <a:buSzPts val="4200"/>
              <a:defRPr sz="4200">
                <a:solidFill>
                  <a:srgbClr val="0433FF"/>
                </a:solidFill>
              </a:defRPr>
            </a:pPr>
            <a:r>
              <a:t>Model developed and tested against shared database of MAST and NSTX(-U)</a:t>
            </a:r>
          </a:p>
          <a:p>
            <a:pPr marL="1010647" lvl="2" indent="-350247">
              <a:spcBef>
                <a:spcPts val="700"/>
              </a:spcBef>
              <a:buClr>
                <a:srgbClr val="0433FF"/>
              </a:buClr>
              <a:buSzPts val="4200"/>
              <a:defRPr sz="4200">
                <a:solidFill>
                  <a:srgbClr val="0433FF"/>
                </a:solidFill>
              </a:defRPr>
            </a:pPr>
            <a:r>
              <a:t>Applied model to scenario development to assist in MAST-U commissioning activities during summer 2018 appointment at CCFE</a:t>
            </a:r>
            <a:endParaRPr>
              <a:solidFill>
                <a:srgbClr val="942192"/>
              </a:solidFill>
            </a:endParaRPr>
          </a:p>
          <a:p>
            <a:pPr marL="655682" indent="-622661">
              <a:spcBef>
                <a:spcPts val="700"/>
              </a:spcBef>
              <a:buSzPts val="4200"/>
              <a:defRPr sz="4200" b="1"/>
            </a:pPr>
            <a:r>
              <a:t>Supports broader effort to develop startup models for future tokamaks, such as ITER and is supporting experiments on DIII-D (summer, 2019)</a:t>
            </a:r>
          </a:p>
        </p:txBody>
      </p:sp>
      <p:sp>
        <p:nvSpPr>
          <p:cNvPr id="556" name="Google Shape;602;p48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557" name="Google Shape;603;p48" descr="Google Shape;603;p48"/>
          <p:cNvPicPr>
            <a:picLocks noChangeAspect="1"/>
          </p:cNvPicPr>
          <p:nvPr/>
        </p:nvPicPr>
        <p:blipFill>
          <a:blip r:embed="rId2"/>
          <a:srcRect l="7378" t="13033" r="9329" b="7932"/>
          <a:stretch>
            <a:fillRect/>
          </a:stretch>
        </p:blipFill>
        <p:spPr>
          <a:xfrm>
            <a:off x="15169469" y="2125132"/>
            <a:ext cx="8358957" cy="10262926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Google Shape;604;p48"/>
          <p:cNvSpPr txBox="1"/>
          <p:nvPr/>
        </p:nvSpPr>
        <p:spPr>
          <a:xfrm>
            <a:off x="14791751" y="12236569"/>
            <a:ext cx="24292669" cy="110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92599" tIns="292599" rIns="292599" bIns="292599">
            <a:spAutoFit/>
          </a:bodyPr>
          <a:lstStyle>
            <a:lvl1pPr>
              <a:defRPr sz="3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Battaglia, D. J. accepted, 2019 Nucl. Fusion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609;p49"/>
          <p:cNvSpPr txBox="1">
            <a:spLocks noGrp="1"/>
          </p:cNvSpPr>
          <p:nvPr>
            <p:ph type="title"/>
          </p:nvPr>
        </p:nvSpPr>
        <p:spPr>
          <a:xfrm>
            <a:off x="115935" y="406229"/>
            <a:ext cx="24152130" cy="1736725"/>
          </a:xfrm>
          <a:prstGeom prst="rect">
            <a:avLst/>
          </a:prstGeom>
        </p:spPr>
        <p:txBody>
          <a:bodyPr/>
          <a:lstStyle>
            <a:lvl1pPr algn="ctr">
              <a:defRPr sz="5300"/>
            </a:lvl1pPr>
          </a:lstStyle>
          <a:p>
            <a:r>
              <a:t>Apparent global mode “egg shape event” has been noted by A. Kirk regarding loss of H-mode ➔ RWM on MAST</a:t>
            </a:r>
          </a:p>
        </p:txBody>
      </p:sp>
      <p:sp>
        <p:nvSpPr>
          <p:cNvPr id="561" name="Google Shape;610;p49"/>
          <p:cNvSpPr txBox="1">
            <a:spLocks noGrp="1"/>
          </p:cNvSpPr>
          <p:nvPr>
            <p:ph type="body" sz="quarter" idx="1"/>
          </p:nvPr>
        </p:nvSpPr>
        <p:spPr>
          <a:xfrm>
            <a:off x="601566" y="11209676"/>
            <a:ext cx="17020822" cy="1548491"/>
          </a:xfrm>
          <a:prstGeom prst="rect">
            <a:avLst/>
          </a:prstGeom>
        </p:spPr>
        <p:txBody>
          <a:bodyPr/>
          <a:lstStyle/>
          <a:p>
            <a:pPr marL="357605" indent="-329868" defTabSz="594359">
              <a:spcBef>
                <a:spcPts val="0"/>
              </a:spcBef>
              <a:buSzPts val="2500"/>
              <a:defRPr sz="2600" b="1"/>
            </a:pPr>
            <a:r>
              <a:t>Several shots display asymmetric, global events</a:t>
            </a:r>
          </a:p>
          <a:p>
            <a:pPr marL="621105" lvl="1" indent="-329869" defTabSz="594359">
              <a:spcBef>
                <a:spcPts val="600"/>
              </a:spcBef>
              <a:buClr>
                <a:srgbClr val="0433FF"/>
              </a:buClr>
              <a:buSzPts val="2500"/>
              <a:defRPr sz="2600">
                <a:solidFill>
                  <a:srgbClr val="0433FF"/>
                </a:solidFill>
              </a:defRPr>
            </a:pPr>
            <a:r>
              <a:t>Consider that the “egg shape events” are global MHD ➔kink/ballooning/resistive wall modes (RWM) 		</a:t>
            </a:r>
            <a:r>
              <a:rPr>
                <a:solidFill>
                  <a:srgbClr val="FF2600"/>
                </a:solidFill>
              </a:rPr>
              <a:t>Q: does this follow “standard” theory? A: yes</a:t>
            </a:r>
          </a:p>
        </p:txBody>
      </p:sp>
      <p:sp>
        <p:nvSpPr>
          <p:cNvPr id="562" name="Google Shape;611;p49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563" name="Google Shape;612;p49" descr="Google Shape;612;p49"/>
          <p:cNvPicPr>
            <a:picLocks noChangeAspect="1"/>
          </p:cNvPicPr>
          <p:nvPr/>
        </p:nvPicPr>
        <p:blipFill>
          <a:blip r:embed="rId2"/>
          <a:srcRect r="13708"/>
          <a:stretch>
            <a:fillRect/>
          </a:stretch>
        </p:blipFill>
        <p:spPr>
          <a:xfrm>
            <a:off x="824707" y="2344110"/>
            <a:ext cx="11982518" cy="8365091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Google Shape;613;p49"/>
          <p:cNvSpPr/>
          <p:nvPr/>
        </p:nvSpPr>
        <p:spPr>
          <a:xfrm>
            <a:off x="625053" y="10262520"/>
            <a:ext cx="3451618" cy="670025"/>
          </a:xfrm>
          <a:prstGeom prst="ellipse">
            <a:avLst/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blurRad="101600" dist="50800" dir="5400000" rotWithShape="0">
              <a:srgbClr val="000000">
                <a:alpha val="34901"/>
              </a:srgbClr>
            </a:outerShdw>
          </a:effectLst>
        </p:spPr>
        <p:txBody>
          <a:bodyPr lIns="45719" rIns="45719" anchor="ctr"/>
          <a:lstStyle/>
          <a:p>
            <a:pPr>
              <a:defRPr sz="4800"/>
            </a:pPr>
            <a:endParaRPr/>
          </a:p>
        </p:txBody>
      </p:sp>
      <p:sp>
        <p:nvSpPr>
          <p:cNvPr id="565" name="Google Shape;614;p49"/>
          <p:cNvSpPr txBox="1"/>
          <p:nvPr/>
        </p:nvSpPr>
        <p:spPr>
          <a:xfrm>
            <a:off x="7129381" y="2156877"/>
            <a:ext cx="4303014" cy="85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 algn="r">
              <a:defRPr sz="3900" b="1">
                <a:solidFill>
                  <a:srgbClr val="3F669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disruption</a:t>
            </a:r>
          </a:p>
        </p:txBody>
      </p:sp>
      <p:sp>
        <p:nvSpPr>
          <p:cNvPr id="566" name="Google Shape;615;p49"/>
          <p:cNvSpPr/>
          <p:nvPr/>
        </p:nvSpPr>
        <p:spPr>
          <a:xfrm flipH="1">
            <a:off x="11371025" y="2897232"/>
            <a:ext cx="2" cy="6975897"/>
          </a:xfrm>
          <a:prstGeom prst="line">
            <a:avLst/>
          </a:prstGeom>
          <a:ln w="63500">
            <a:solidFill>
              <a:schemeClr val="accent1"/>
            </a:solidFill>
          </a:ln>
          <a:effectLst>
            <a:outerShdw blurRad="101600" dist="50800" dir="5400000" rotWithShape="0">
              <a:srgbClr val="000000">
                <a:alpha val="37647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67" name="Google Shape;616;p49"/>
          <p:cNvSpPr txBox="1"/>
          <p:nvPr/>
        </p:nvSpPr>
        <p:spPr>
          <a:xfrm>
            <a:off x="-2529538" y="10184232"/>
            <a:ext cx="6565173" cy="72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 algn="r">
              <a:defRPr sz="3200"/>
            </a:lvl1pPr>
          </a:lstStyle>
          <a:p>
            <a:r>
              <a:t>courtesy A. Kirk</a:t>
            </a:r>
          </a:p>
        </p:txBody>
      </p:sp>
      <p:sp>
        <p:nvSpPr>
          <p:cNvPr id="568" name="Google Shape;617;p49"/>
          <p:cNvSpPr txBox="1"/>
          <p:nvPr/>
        </p:nvSpPr>
        <p:spPr>
          <a:xfrm rot="5400000">
            <a:off x="21325254" y="5434936"/>
            <a:ext cx="4826955" cy="120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36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Fast camera images</a:t>
            </a:r>
          </a:p>
          <a:p>
            <a:pPr algn="ctr">
              <a:defRPr sz="36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(21436, t ~ 0.280s)</a:t>
            </a:r>
          </a:p>
        </p:txBody>
      </p:sp>
      <p:grpSp>
        <p:nvGrpSpPr>
          <p:cNvPr id="572" name="Google Shape;618;p49"/>
          <p:cNvGrpSpPr/>
          <p:nvPr/>
        </p:nvGrpSpPr>
        <p:grpSpPr>
          <a:xfrm>
            <a:off x="18717496" y="2309333"/>
            <a:ext cx="3759633" cy="8122885"/>
            <a:chOff x="0" y="0"/>
            <a:chExt cx="3759632" cy="8122884"/>
          </a:xfrm>
        </p:grpSpPr>
        <p:pic>
          <p:nvPicPr>
            <p:cNvPr id="569" name="Google Shape;619;p49" descr="Google Shape;619;p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759633" cy="2448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0" name="Google Shape;620;p49" descr="Google Shape;620;p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933961"/>
              <a:ext cx="3759633" cy="24481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1" name="Google Shape;621;p49" descr="Google Shape;621;p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674752"/>
              <a:ext cx="3759633" cy="24481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3" name="Google Shape;622;p49"/>
          <p:cNvSpPr txBox="1"/>
          <p:nvPr/>
        </p:nvSpPr>
        <p:spPr>
          <a:xfrm>
            <a:off x="18420605" y="11758483"/>
            <a:ext cx="4911412" cy="108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32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Mode </a:t>
            </a:r>
            <a:r>
              <a:rPr u="sng"/>
              <a:t>locked</a:t>
            </a:r>
            <a:r>
              <a:t> toroidally,</a:t>
            </a:r>
          </a:p>
          <a:p>
            <a:pPr>
              <a:defRPr sz="32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expands radially</a:t>
            </a:r>
          </a:p>
        </p:txBody>
      </p:sp>
      <p:sp>
        <p:nvSpPr>
          <p:cNvPr id="574" name="Google Shape;623;p49"/>
          <p:cNvSpPr/>
          <p:nvPr/>
        </p:nvSpPr>
        <p:spPr>
          <a:xfrm flipH="1" flipV="1">
            <a:off x="20750150" y="10598719"/>
            <a:ext cx="284111" cy="977435"/>
          </a:xfrm>
          <a:prstGeom prst="line">
            <a:avLst/>
          </a:prstGeom>
          <a:ln w="11430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628;p50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5300"/>
            </a:lvl1pPr>
          </a:lstStyle>
          <a:p>
            <a:r>
              <a:t>DECAF MHD events are now producing early disruption warnings for KSTAR</a:t>
            </a:r>
          </a:p>
        </p:txBody>
      </p:sp>
      <p:sp>
        <p:nvSpPr>
          <p:cNvPr id="577" name="Google Shape;629;p50"/>
          <p:cNvSpPr txBox="1">
            <a:spLocks noGrp="1"/>
          </p:cNvSpPr>
          <p:nvPr>
            <p:ph type="body" sz="half" idx="1"/>
          </p:nvPr>
        </p:nvSpPr>
        <p:spPr>
          <a:xfrm>
            <a:off x="12378382" y="8544559"/>
            <a:ext cx="12155291" cy="6654939"/>
          </a:xfrm>
          <a:prstGeom prst="rect">
            <a:avLst/>
          </a:prstGeom>
        </p:spPr>
        <p:txBody>
          <a:bodyPr/>
          <a:lstStyle/>
          <a:p>
            <a:pPr marL="377825" indent="-130175">
              <a:spcBef>
                <a:spcPts val="0"/>
              </a:spcBef>
              <a:buSzTx/>
              <a:buNone/>
              <a:defRPr sz="3100" b="1"/>
            </a:pPr>
            <a:endParaRPr/>
          </a:p>
          <a:p>
            <a:pPr marL="625476" indent="-574676">
              <a:spcBef>
                <a:spcPts val="2400"/>
              </a:spcBef>
              <a:buSzPts val="3100"/>
              <a:defRPr sz="3100" b="1"/>
            </a:pPr>
            <a:r>
              <a:t>DECAF* is a physics-based analysis paradigm that meets all disruption predictor requirement metrics</a:t>
            </a:r>
          </a:p>
          <a:p>
            <a:pPr marL="625476" indent="-574676">
              <a:spcBef>
                <a:spcPts val="2400"/>
              </a:spcBef>
              <a:buSzPts val="3100"/>
              <a:defRPr sz="3100" b="1"/>
            </a:pPr>
            <a:r>
              <a:t>Mode locking at reduced plasma rotation</a:t>
            </a:r>
          </a:p>
          <a:p>
            <a:pPr marL="625476" indent="-574676">
              <a:spcBef>
                <a:spcPts val="2400"/>
              </a:spcBef>
              <a:buSzPts val="3100"/>
              <a:defRPr sz="3100" b="1"/>
            </a:pPr>
            <a:r>
              <a:t>Key notables of MHD warning</a:t>
            </a:r>
          </a:p>
          <a:p>
            <a:pPr marL="1111250" lvl="1" indent="-577850">
              <a:spcBef>
                <a:spcPts val="600"/>
              </a:spcBef>
              <a:buClr>
                <a:srgbClr val="5FCAFA"/>
              </a:buClr>
              <a:buSzPts val="3100"/>
              <a:defRPr sz="3100"/>
            </a:pPr>
            <a:r>
              <a:t>“Safe”/“unsafe” MHD periods</a:t>
            </a:r>
            <a:endParaRPr>
              <a:solidFill>
                <a:srgbClr val="0433FF"/>
              </a:solidFill>
            </a:endParaRPr>
          </a:p>
          <a:p>
            <a:pPr marL="1111250" lvl="1" indent="-577850">
              <a:spcBef>
                <a:spcPts val="600"/>
              </a:spcBef>
              <a:buClr>
                <a:srgbClr val="5FCAFA"/>
              </a:buClr>
              <a:buSzPts val="2400"/>
              <a:defRPr sz="2400" u="sng"/>
            </a:pPr>
            <a:r>
              <a:t>Early</a:t>
            </a:r>
            <a:r>
              <a:rPr u="none">
                <a:solidFill>
                  <a:srgbClr val="0433FF"/>
                </a:solidFill>
              </a:rPr>
              <a:t> disruption warning (300 ms) </a:t>
            </a:r>
            <a:r>
              <a:rPr u="none">
                <a:solidFill>
                  <a:srgbClr val="FF0000"/>
                </a:solidFill>
              </a:rPr>
              <a:t>➔ on transport timescale</a:t>
            </a:r>
          </a:p>
        </p:txBody>
      </p:sp>
      <p:sp>
        <p:nvSpPr>
          <p:cNvPr id="578" name="Google Shape;630;p50"/>
          <p:cNvSpPr txBox="1">
            <a:spLocks noGrp="1"/>
          </p:cNvSpPr>
          <p:nvPr>
            <p:ph type="sldNum" sz="quarter" idx="4294967295"/>
          </p:nvPr>
        </p:nvSpPr>
        <p:spPr>
          <a:xfrm>
            <a:off x="23820119" y="13258626"/>
            <a:ext cx="379984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37</a:t>
            </a:fld>
            <a:endParaRPr/>
          </a:p>
        </p:txBody>
      </p:sp>
      <p:grpSp>
        <p:nvGrpSpPr>
          <p:cNvPr id="588" name="Google Shape;631;p50"/>
          <p:cNvGrpSpPr/>
          <p:nvPr/>
        </p:nvGrpSpPr>
        <p:grpSpPr>
          <a:xfrm>
            <a:off x="14395083" y="2189980"/>
            <a:ext cx="9120952" cy="7276555"/>
            <a:chOff x="0" y="0"/>
            <a:chExt cx="9120950" cy="7276554"/>
          </a:xfrm>
        </p:grpSpPr>
        <p:sp>
          <p:nvSpPr>
            <p:cNvPr id="579" name="Google Shape;632;p50"/>
            <p:cNvSpPr txBox="1"/>
            <p:nvPr/>
          </p:nvSpPr>
          <p:spPr>
            <a:xfrm>
              <a:off x="1090822" y="0"/>
              <a:ext cx="8030129" cy="792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4000" u="sng">
                  <a:solidFill>
                    <a:srgbClr val="FF0000"/>
                  </a:solidFill>
                </a:defRPr>
              </a:lvl1pPr>
            </a:lstStyle>
            <a:p>
              <a:r>
                <a:t>DECAF “heat map” (for MHD)</a:t>
              </a:r>
            </a:p>
          </p:txBody>
        </p:sp>
        <p:pic>
          <p:nvPicPr>
            <p:cNvPr id="580" name="Google Shape;633;p50" descr="Google Shape;633;p50"/>
            <p:cNvPicPr>
              <a:picLocks noChangeAspect="1"/>
            </p:cNvPicPr>
            <p:nvPr/>
          </p:nvPicPr>
          <p:blipFill>
            <a:blip r:embed="rId2"/>
            <a:srcRect l="4378" t="1691" r="7893" b="52486"/>
            <a:stretch>
              <a:fillRect/>
            </a:stretch>
          </p:blipFill>
          <p:spPr>
            <a:xfrm>
              <a:off x="747032" y="846484"/>
              <a:ext cx="7485824" cy="5867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1" name="Google Shape;634;p50"/>
            <p:cNvSpPr txBox="1"/>
            <p:nvPr/>
          </p:nvSpPr>
          <p:spPr>
            <a:xfrm>
              <a:off x="1924172" y="5564444"/>
              <a:ext cx="5243994" cy="604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>
                <a:defRPr sz="28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Very low frequency mode </a:t>
              </a:r>
              <a:r>
                <a:rPr b="0">
                  <a:latin typeface="Noto Sans Symbols"/>
                  <a:ea typeface="Noto Sans Symbols"/>
                  <a:cs typeface="Noto Sans Symbols"/>
                  <a:sym typeface="Noto Sans Symbols"/>
                </a:rPr>
                <a:t>➔</a:t>
              </a:r>
            </a:p>
          </p:txBody>
        </p:sp>
        <p:sp>
          <p:nvSpPr>
            <p:cNvPr id="582" name="Google Shape;635;p50"/>
            <p:cNvSpPr txBox="1"/>
            <p:nvPr/>
          </p:nvSpPr>
          <p:spPr>
            <a:xfrm>
              <a:off x="2471814" y="914874"/>
              <a:ext cx="4381460" cy="10361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28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Plasma rotation profile</a:t>
              </a:r>
            </a:p>
            <a:p>
              <a:pPr algn="ctr">
                <a:defRPr sz="28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and dynamics</a:t>
              </a:r>
            </a:p>
          </p:txBody>
        </p:sp>
        <p:sp>
          <p:nvSpPr>
            <p:cNvPr id="583" name="Google Shape;636;p50"/>
            <p:cNvSpPr txBox="1"/>
            <p:nvPr/>
          </p:nvSpPr>
          <p:spPr>
            <a:xfrm>
              <a:off x="1845397" y="4461639"/>
              <a:ext cx="4495800" cy="604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>
                <a:defRPr sz="28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High amplitude mode </a:t>
              </a:r>
              <a:r>
                <a:rPr b="0">
                  <a:latin typeface="Noto Sans Symbols"/>
                  <a:ea typeface="Noto Sans Symbols"/>
                  <a:cs typeface="Noto Sans Symbols"/>
                  <a:sym typeface="Noto Sans Symbols"/>
                </a:rPr>
                <a:t>➔</a:t>
              </a:r>
            </a:p>
          </p:txBody>
        </p:sp>
        <p:sp>
          <p:nvSpPr>
            <p:cNvPr id="584" name="Google Shape;637;p50"/>
            <p:cNvSpPr txBox="1"/>
            <p:nvPr/>
          </p:nvSpPr>
          <p:spPr>
            <a:xfrm rot="16200000">
              <a:off x="4090724" y="1287837"/>
              <a:ext cx="726194" cy="18067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0800" b="1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}</a:t>
              </a:r>
            </a:p>
          </p:txBody>
        </p:sp>
        <p:sp>
          <p:nvSpPr>
            <p:cNvPr id="585" name="Google Shape;638;p50"/>
            <p:cNvSpPr txBox="1"/>
            <p:nvPr/>
          </p:nvSpPr>
          <p:spPr>
            <a:xfrm>
              <a:off x="3349971" y="3568119"/>
              <a:ext cx="3955407" cy="682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>
                <a:defRPr sz="2800"/>
              </a:pPr>
              <a:r>
                <a:t>Decreasing </a:t>
              </a:r>
              <a:r>
                <a:rPr>
                  <a:latin typeface="Noto Sans Symbols"/>
                  <a:ea typeface="Noto Sans Symbols"/>
                  <a:cs typeface="Noto Sans Symbols"/>
                  <a:sym typeface="Noto Sans Symbols"/>
                </a:rPr>
                <a:t>β</a:t>
              </a:r>
              <a:r>
                <a:rPr baseline="-25000"/>
                <a:t>N</a:t>
              </a:r>
              <a:r>
                <a:rPr>
                  <a:latin typeface="Noto Sans Symbols"/>
                  <a:ea typeface="Noto Sans Symbols"/>
                  <a:cs typeface="Noto Sans Symbols"/>
                  <a:sym typeface="Noto Sans Symbols"/>
                </a:rPr>
                <a:t> ➔</a:t>
              </a:r>
            </a:p>
          </p:txBody>
        </p:sp>
        <p:sp>
          <p:nvSpPr>
            <p:cNvPr id="586" name="Google Shape;639;p50"/>
            <p:cNvSpPr txBox="1"/>
            <p:nvPr/>
          </p:nvSpPr>
          <p:spPr>
            <a:xfrm rot="16200000">
              <a:off x="-1118194" y="2731499"/>
              <a:ext cx="2964776" cy="728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condition</a:t>
              </a:r>
            </a:p>
          </p:txBody>
        </p:sp>
        <p:sp>
          <p:nvSpPr>
            <p:cNvPr id="587" name="Google Shape;640;p50"/>
            <p:cNvSpPr txBox="1"/>
            <p:nvPr/>
          </p:nvSpPr>
          <p:spPr>
            <a:xfrm>
              <a:off x="3754597" y="6548166"/>
              <a:ext cx="2570644" cy="728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time (s)</a:t>
              </a:r>
            </a:p>
          </p:txBody>
        </p:sp>
      </p:grpSp>
      <p:grpSp>
        <p:nvGrpSpPr>
          <p:cNvPr id="623" name="Google Shape;641;p50"/>
          <p:cNvGrpSpPr/>
          <p:nvPr/>
        </p:nvGrpSpPr>
        <p:grpSpPr>
          <a:xfrm>
            <a:off x="1366394" y="2304162"/>
            <a:ext cx="10336651" cy="11090904"/>
            <a:chOff x="0" y="0"/>
            <a:chExt cx="10336650" cy="11090902"/>
          </a:xfrm>
        </p:grpSpPr>
        <p:pic>
          <p:nvPicPr>
            <p:cNvPr id="589" name="Google Shape;642;p50" descr="Google Shape;642;p50"/>
            <p:cNvPicPr>
              <a:picLocks noChangeAspect="1"/>
            </p:cNvPicPr>
            <p:nvPr/>
          </p:nvPicPr>
          <p:blipFill>
            <a:blip r:embed="rId2"/>
            <a:srcRect l="3942" t="49807"/>
            <a:stretch>
              <a:fillRect/>
            </a:stretch>
          </p:blipFill>
          <p:spPr>
            <a:xfrm>
              <a:off x="889706" y="6406610"/>
              <a:ext cx="9446945" cy="4684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Google Shape;643;p50" descr="Google Shape;643;p50"/>
            <p:cNvPicPr>
              <a:picLocks noChangeAspect="1"/>
            </p:cNvPicPr>
            <p:nvPr/>
          </p:nvPicPr>
          <p:blipFill>
            <a:blip r:embed="rId3"/>
            <a:srcRect l="4520" b="5302"/>
            <a:stretch>
              <a:fillRect/>
            </a:stretch>
          </p:blipFill>
          <p:spPr>
            <a:xfrm>
              <a:off x="759895" y="590979"/>
              <a:ext cx="9071032" cy="5815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1" name="Google Shape;644;p50"/>
            <p:cNvSpPr/>
            <p:nvPr/>
          </p:nvSpPr>
          <p:spPr>
            <a:xfrm>
              <a:off x="1401661" y="7836798"/>
              <a:ext cx="7923297" cy="2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92" name="Google Shape;645;p50"/>
            <p:cNvSpPr txBox="1"/>
            <p:nvPr/>
          </p:nvSpPr>
          <p:spPr>
            <a:xfrm>
              <a:off x="3179345" y="7268562"/>
              <a:ext cx="4435989" cy="666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200" b="1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MHD warning level</a:t>
              </a:r>
            </a:p>
          </p:txBody>
        </p:sp>
        <p:sp>
          <p:nvSpPr>
            <p:cNvPr id="593" name="Google Shape;646;p50"/>
            <p:cNvSpPr/>
            <p:nvPr/>
          </p:nvSpPr>
          <p:spPr>
            <a:xfrm>
              <a:off x="1342159" y="7836796"/>
              <a:ext cx="6620233" cy="2430860"/>
            </a:xfrm>
            <a:prstGeom prst="rect">
              <a:avLst/>
            </a:prstGeom>
            <a:solidFill>
              <a:srgbClr val="33CC33">
                <a:alpha val="2549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6400"/>
              </a:pPr>
              <a:endParaRPr/>
            </a:p>
          </p:txBody>
        </p:sp>
        <p:sp>
          <p:nvSpPr>
            <p:cNvPr id="594" name="Google Shape;647;p50"/>
            <p:cNvSpPr txBox="1"/>
            <p:nvPr/>
          </p:nvSpPr>
          <p:spPr>
            <a:xfrm>
              <a:off x="3781789" y="8107580"/>
              <a:ext cx="1501278" cy="666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200" b="1">
                  <a:solidFill>
                    <a:srgbClr val="008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Safe</a:t>
              </a:r>
            </a:p>
          </p:txBody>
        </p:sp>
        <p:sp>
          <p:nvSpPr>
            <p:cNvPr id="595" name="Google Shape;648;p50"/>
            <p:cNvSpPr txBox="1"/>
            <p:nvPr/>
          </p:nvSpPr>
          <p:spPr>
            <a:xfrm>
              <a:off x="780824" y="4776775"/>
              <a:ext cx="2757683" cy="1046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2800"/>
              </a:pPr>
              <a:r>
                <a:t>KSTAR</a:t>
              </a:r>
              <a:endParaRPr sz="480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defRPr sz="2800"/>
              </a:pPr>
              <a:r>
                <a:t>16299</a:t>
              </a:r>
            </a:p>
          </p:txBody>
        </p:sp>
        <p:sp>
          <p:nvSpPr>
            <p:cNvPr id="596" name="Google Shape;649;p50"/>
            <p:cNvSpPr/>
            <p:nvPr/>
          </p:nvSpPr>
          <p:spPr>
            <a:xfrm flipV="1">
              <a:off x="6263289" y="2285696"/>
              <a:ext cx="2" cy="37872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97" name="Google Shape;650;p50"/>
            <p:cNvSpPr/>
            <p:nvPr/>
          </p:nvSpPr>
          <p:spPr>
            <a:xfrm flipV="1">
              <a:off x="6349492" y="3392826"/>
              <a:ext cx="2" cy="268016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600" name="Google Shape;651;p50"/>
            <p:cNvGrpSpPr/>
            <p:nvPr/>
          </p:nvGrpSpPr>
          <p:grpSpPr>
            <a:xfrm>
              <a:off x="6069736" y="1833956"/>
              <a:ext cx="2280739" cy="654072"/>
              <a:chOff x="0" y="0"/>
              <a:chExt cx="2280738" cy="654070"/>
            </a:xfrm>
          </p:grpSpPr>
          <p:sp>
            <p:nvSpPr>
              <p:cNvPr id="598" name="Google Shape;652;p50"/>
              <p:cNvSpPr/>
              <p:nvPr/>
            </p:nvSpPr>
            <p:spPr>
              <a:xfrm>
                <a:off x="0" y="44372"/>
                <a:ext cx="2111243" cy="598888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6400"/>
                </a:pPr>
                <a:endParaRPr/>
              </a:p>
            </p:txBody>
          </p:sp>
          <p:sp>
            <p:nvSpPr>
              <p:cNvPr id="599" name="Google Shape;653;p50"/>
              <p:cNvSpPr txBox="1"/>
              <p:nvPr/>
            </p:nvSpPr>
            <p:spPr>
              <a:xfrm>
                <a:off x="168056" y="0"/>
                <a:ext cx="2112683" cy="654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>
                  <a:defRPr sz="32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MHD-n1</a:t>
                </a:r>
              </a:p>
            </p:txBody>
          </p:sp>
        </p:grpSp>
        <p:grpSp>
          <p:nvGrpSpPr>
            <p:cNvPr id="603" name="Google Shape;654;p50"/>
            <p:cNvGrpSpPr/>
            <p:nvPr/>
          </p:nvGrpSpPr>
          <p:grpSpPr>
            <a:xfrm>
              <a:off x="6317730" y="2727618"/>
              <a:ext cx="2280739" cy="654072"/>
              <a:chOff x="0" y="0"/>
              <a:chExt cx="2280738" cy="654070"/>
            </a:xfrm>
          </p:grpSpPr>
          <p:sp>
            <p:nvSpPr>
              <p:cNvPr id="601" name="Google Shape;655;p50"/>
              <p:cNvSpPr/>
              <p:nvPr/>
            </p:nvSpPr>
            <p:spPr>
              <a:xfrm>
                <a:off x="0" y="31352"/>
                <a:ext cx="2111243" cy="598889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 w="254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6400"/>
                </a:pPr>
                <a:endParaRPr/>
              </a:p>
            </p:txBody>
          </p:sp>
          <p:sp>
            <p:nvSpPr>
              <p:cNvPr id="602" name="Google Shape;656;p50"/>
              <p:cNvSpPr txBox="1"/>
              <p:nvPr/>
            </p:nvSpPr>
            <p:spPr>
              <a:xfrm>
                <a:off x="168056" y="0"/>
                <a:ext cx="2112683" cy="654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>
                  <a:defRPr sz="3200">
                    <a:solidFill>
                      <a:srgbClr val="FF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MHD-n2</a:t>
                </a:r>
              </a:p>
            </p:txBody>
          </p:sp>
        </p:grpSp>
        <p:sp>
          <p:nvSpPr>
            <p:cNvPr id="604" name="Google Shape;657;p50"/>
            <p:cNvSpPr txBox="1"/>
            <p:nvPr/>
          </p:nvSpPr>
          <p:spPr>
            <a:xfrm>
              <a:off x="1667412" y="-1"/>
              <a:ext cx="8344023" cy="792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4000" u="sng">
                  <a:solidFill>
                    <a:srgbClr val="0000FF"/>
                  </a:solidFill>
                </a:defRPr>
              </a:lvl1pPr>
            </a:lstStyle>
            <a:p>
              <a:r>
                <a:t>DECAF automated MHD objects</a:t>
              </a:r>
            </a:p>
          </p:txBody>
        </p:sp>
        <p:sp>
          <p:nvSpPr>
            <p:cNvPr id="605" name="Google Shape;658;p50"/>
            <p:cNvSpPr txBox="1"/>
            <p:nvPr/>
          </p:nvSpPr>
          <p:spPr>
            <a:xfrm rot="16200000">
              <a:off x="-1570770" y="2892077"/>
              <a:ext cx="3869927" cy="728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frequency (kHz)</a:t>
              </a:r>
            </a:p>
          </p:txBody>
        </p:sp>
        <p:sp>
          <p:nvSpPr>
            <p:cNvPr id="606" name="Google Shape;659;p50"/>
            <p:cNvSpPr txBox="1"/>
            <p:nvPr/>
          </p:nvSpPr>
          <p:spPr>
            <a:xfrm rot="16200000">
              <a:off x="-1042196" y="7755234"/>
              <a:ext cx="3425418" cy="728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6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warning level</a:t>
              </a:r>
            </a:p>
          </p:txBody>
        </p:sp>
        <p:grpSp>
          <p:nvGrpSpPr>
            <p:cNvPr id="618" name="Google Shape;660;p50"/>
            <p:cNvGrpSpPr/>
            <p:nvPr/>
          </p:nvGrpSpPr>
          <p:grpSpPr>
            <a:xfrm>
              <a:off x="1498077" y="902703"/>
              <a:ext cx="1353926" cy="2771796"/>
              <a:chOff x="0" y="0"/>
              <a:chExt cx="1353925" cy="2771795"/>
            </a:xfrm>
          </p:grpSpPr>
          <p:sp>
            <p:nvSpPr>
              <p:cNvPr id="607" name="Google Shape;661;p50"/>
              <p:cNvSpPr txBox="1"/>
              <p:nvPr/>
            </p:nvSpPr>
            <p:spPr>
              <a:xfrm>
                <a:off x="0" y="0"/>
                <a:ext cx="1353926" cy="6654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>
                <a:lvl1pPr algn="ctr">
                  <a:defRPr sz="3200"/>
                </a:lvl1pPr>
              </a:lstStyle>
              <a:p>
                <a:r>
                  <a:t>n</a:t>
                </a:r>
              </a:p>
            </p:txBody>
          </p:sp>
          <p:grpSp>
            <p:nvGrpSpPr>
              <p:cNvPr id="610" name="Google Shape;662;p50"/>
              <p:cNvGrpSpPr/>
              <p:nvPr/>
            </p:nvGrpSpPr>
            <p:grpSpPr>
              <a:xfrm>
                <a:off x="242551" y="2220645"/>
                <a:ext cx="691458" cy="551151"/>
                <a:chOff x="0" y="0"/>
                <a:chExt cx="691457" cy="551149"/>
              </a:xfrm>
            </p:grpSpPr>
            <p:sp>
              <p:nvSpPr>
                <p:cNvPr id="608" name="Rectangle"/>
                <p:cNvSpPr/>
                <p:nvPr/>
              </p:nvSpPr>
              <p:spPr>
                <a:xfrm>
                  <a:off x="0" y="0"/>
                  <a:ext cx="691458" cy="541492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9" name="1"/>
                <p:cNvSpPr txBox="1"/>
                <p:nvPr/>
              </p:nvSpPr>
              <p:spPr>
                <a:xfrm>
                  <a:off x="0" y="0"/>
                  <a:ext cx="691458" cy="5511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91424" tIns="91424" rIns="91424" bIns="91424" numCol="1" anchor="t">
                  <a:spAutoFit/>
                </a:bodyPr>
                <a:lstStyle/>
                <a:p>
                  <a:pPr>
                    <a:defRPr sz="2400">
                      <a:solidFill>
                        <a:srgbClr val="FF0000"/>
                      </a:solidFill>
                    </a:defRPr>
                  </a:pPr>
                  <a:r>
                    <a:t>  </a:t>
                  </a:r>
                  <a:r>
                    <a:rPr>
                      <a:solidFill>
                        <a:srgbClr val="FFFFFF"/>
                      </a:solidFill>
                    </a:rPr>
                    <a:t>1  </a:t>
                  </a:r>
                </a:p>
              </p:txBody>
            </p:sp>
          </p:grpSp>
          <p:grpSp>
            <p:nvGrpSpPr>
              <p:cNvPr id="613" name="Google Shape;663;p50"/>
              <p:cNvGrpSpPr/>
              <p:nvPr/>
            </p:nvGrpSpPr>
            <p:grpSpPr>
              <a:xfrm>
                <a:off x="242551" y="1490886"/>
                <a:ext cx="691458" cy="551151"/>
                <a:chOff x="0" y="0"/>
                <a:chExt cx="691457" cy="551149"/>
              </a:xfrm>
            </p:grpSpPr>
            <p:sp>
              <p:nvSpPr>
                <p:cNvPr id="611" name="Rectangle"/>
                <p:cNvSpPr/>
                <p:nvPr/>
              </p:nvSpPr>
              <p:spPr>
                <a:xfrm>
                  <a:off x="0" y="0"/>
                  <a:ext cx="691458" cy="541492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2" name="2"/>
                <p:cNvSpPr txBox="1"/>
                <p:nvPr/>
              </p:nvSpPr>
              <p:spPr>
                <a:xfrm>
                  <a:off x="0" y="0"/>
                  <a:ext cx="691458" cy="5511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91424" tIns="91424" rIns="91424" bIns="91424" numCol="1" anchor="t">
                  <a:spAutoFit/>
                </a:bodyPr>
                <a:lstStyle/>
                <a:p>
                  <a:pPr>
                    <a:defRPr sz="2400">
                      <a:solidFill>
                        <a:srgbClr val="FF0000"/>
                      </a:solidFill>
                    </a:defRPr>
                  </a:pPr>
                  <a:r>
                    <a:t>  </a:t>
                  </a:r>
                  <a:r>
                    <a:rPr>
                      <a:solidFill>
                        <a:srgbClr val="FFFFFF"/>
                      </a:solidFill>
                    </a:rPr>
                    <a:t>2  </a:t>
                  </a:r>
                </a:p>
              </p:txBody>
            </p:sp>
          </p:grpSp>
          <p:grpSp>
            <p:nvGrpSpPr>
              <p:cNvPr id="616" name="Google Shape;664;p50"/>
              <p:cNvGrpSpPr/>
              <p:nvPr/>
            </p:nvGrpSpPr>
            <p:grpSpPr>
              <a:xfrm>
                <a:off x="242551" y="767045"/>
                <a:ext cx="691458" cy="551151"/>
                <a:chOff x="0" y="0"/>
                <a:chExt cx="691457" cy="551149"/>
              </a:xfrm>
            </p:grpSpPr>
            <p:sp>
              <p:nvSpPr>
                <p:cNvPr id="614" name="Rectangle"/>
                <p:cNvSpPr/>
                <p:nvPr/>
              </p:nvSpPr>
              <p:spPr>
                <a:xfrm>
                  <a:off x="0" y="0"/>
                  <a:ext cx="691458" cy="541492"/>
                </a:xfrm>
                <a:prstGeom prst="rect">
                  <a:avLst/>
                </a:prstGeom>
                <a:solidFill>
                  <a:srgbClr val="00B05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5" name="3"/>
                <p:cNvSpPr txBox="1"/>
                <p:nvPr/>
              </p:nvSpPr>
              <p:spPr>
                <a:xfrm>
                  <a:off x="0" y="0"/>
                  <a:ext cx="691458" cy="5511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91424" tIns="91424" rIns="91424" bIns="91424" numCol="1" anchor="t">
                  <a:spAutoFit/>
                </a:bodyPr>
                <a:lstStyle/>
                <a:p>
                  <a:pPr>
                    <a:defRPr sz="2400">
                      <a:solidFill>
                        <a:srgbClr val="FF0000"/>
                      </a:solidFill>
                    </a:defRPr>
                  </a:pPr>
                  <a:r>
                    <a:t>  </a:t>
                  </a:r>
                  <a:r>
                    <a:rPr>
                      <a:solidFill>
                        <a:srgbClr val="FFFFFF"/>
                      </a:solidFill>
                    </a:rPr>
                    <a:t>3  </a:t>
                  </a:r>
                </a:p>
              </p:txBody>
            </p:sp>
          </p:grpSp>
          <p:sp>
            <p:nvSpPr>
              <p:cNvPr id="617" name="Google Shape;665;p50"/>
              <p:cNvSpPr/>
              <p:nvPr/>
            </p:nvSpPr>
            <p:spPr>
              <a:xfrm>
                <a:off x="305004" y="648722"/>
                <a:ext cx="780736" cy="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19" name="Google Shape;666;p50"/>
            <p:cNvSpPr/>
            <p:nvPr/>
          </p:nvSpPr>
          <p:spPr>
            <a:xfrm flipV="1">
              <a:off x="8689202" y="9564424"/>
              <a:ext cx="2" cy="736081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20" name="Google Shape;667;p50"/>
            <p:cNvSpPr/>
            <p:nvPr/>
          </p:nvSpPr>
          <p:spPr>
            <a:xfrm flipV="1">
              <a:off x="7962389" y="8440183"/>
              <a:ext cx="2" cy="1892625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21" name="Google Shape;668;p50"/>
            <p:cNvSpPr/>
            <p:nvPr/>
          </p:nvSpPr>
          <p:spPr>
            <a:xfrm>
              <a:off x="7940570" y="9952749"/>
              <a:ext cx="748635" cy="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22" name="Google Shape;669;p50"/>
            <p:cNvSpPr/>
            <p:nvPr/>
          </p:nvSpPr>
          <p:spPr>
            <a:xfrm>
              <a:off x="8002314" y="942629"/>
              <a:ext cx="1344970" cy="7256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6400"/>
              </a:pPr>
              <a:endParaRPr/>
            </a:p>
          </p:txBody>
        </p:sp>
      </p:grpSp>
      <p:sp>
        <p:nvSpPr>
          <p:cNvPr id="624" name="Google Shape;672;p50"/>
          <p:cNvSpPr txBox="1"/>
          <p:nvPr/>
        </p:nvSpPr>
        <p:spPr>
          <a:xfrm>
            <a:off x="19882216" y="11481000"/>
            <a:ext cx="4234222" cy="67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b="1"/>
            </a:pPr>
            <a:r>
              <a:t>*D. Humphreys, et al., PoP 22 (2015) 021806</a:t>
            </a:r>
          </a:p>
          <a:p>
            <a:pPr>
              <a:defRPr b="1"/>
            </a:pPr>
            <a:r>
              <a:t>S.A. Sabbagh, APS DPP Invited talk (2018)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uccessful benchmark of nonlinear MHD code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075334">
              <a:defRPr sz="5390"/>
            </a:pPr>
            <a:r>
              <a:t>Successful benchmark of nonlinear MHD codes</a:t>
            </a:r>
          </a:p>
          <a:p>
            <a:pPr defTabSz="1075334">
              <a:defRPr sz="5390"/>
            </a:pPr>
            <a:r>
              <a:t>based on NSTX Vertical Displacement Event</a:t>
            </a:r>
          </a:p>
        </p:txBody>
      </p:sp>
      <p:sp>
        <p:nvSpPr>
          <p:cNvPr id="627" name="Axisymmetric VDE simulations with M3D-C1, NIMROD &amp; JOREK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60400" indent="-609600">
              <a:buSzPts val="4800"/>
              <a:defRPr sz="4800"/>
            </a:pPr>
            <a:r>
              <a:t>Axisymmetric VDE simulations with M3D-C1, NIMROD &amp; JOREK</a:t>
            </a:r>
          </a:p>
          <a:p>
            <a:pPr marL="1143000" lvl="1" indent="-609600">
              <a:buSzPts val="4800"/>
              <a:defRPr sz="4800"/>
            </a:pPr>
            <a:r>
              <a:t>Based on NSTX #139536 with simplified resistive wall</a:t>
            </a:r>
          </a:p>
          <a:p>
            <a:pPr marL="1143000" lvl="1" indent="-609600">
              <a:buSzPts val="4800"/>
              <a:defRPr sz="4800"/>
            </a:pPr>
            <a:r>
              <a:t>Excellent agreement of linear growth rates &amp; nonlinear evolution including halo currents between all three codes</a:t>
            </a:r>
          </a:p>
        </p:txBody>
      </p:sp>
      <p:sp>
        <p:nvSpPr>
          <p:cNvPr id="6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629" name="Text"/>
          <p:cNvSpPr txBox="1"/>
          <p:nvPr/>
        </p:nvSpPr>
        <p:spPr>
          <a:xfrm>
            <a:off x="372532" y="6395155"/>
            <a:ext cx="459741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1219200">
              <a:lnSpc>
                <a:spcPts val="7500"/>
              </a:lnSpc>
              <a:defRPr sz="3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630" name="Text"/>
          <p:cNvSpPr txBox="1"/>
          <p:nvPr/>
        </p:nvSpPr>
        <p:spPr>
          <a:xfrm>
            <a:off x="11311466" y="5757333"/>
            <a:ext cx="459741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1219200">
              <a:lnSpc>
                <a:spcPts val="7500"/>
              </a:lnSpc>
              <a:defRPr sz="3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pic>
        <p:nvPicPr>
          <p:cNvPr id="631" name="Image" descr="Image"/>
          <p:cNvPicPr>
            <a:picLocks noChangeAspect="1"/>
          </p:cNvPicPr>
          <p:nvPr/>
        </p:nvPicPr>
        <p:blipFill>
          <a:blip r:embed="rId2"/>
          <a:srcRect t="41226" r="49855" b="13271"/>
          <a:stretch>
            <a:fillRect/>
          </a:stretch>
        </p:blipFill>
        <p:spPr>
          <a:xfrm>
            <a:off x="438691" y="5952498"/>
            <a:ext cx="10399424" cy="7150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Image" descr="Image"/>
          <p:cNvPicPr>
            <a:picLocks noChangeAspect="1"/>
          </p:cNvPicPr>
          <p:nvPr/>
        </p:nvPicPr>
        <p:blipFill>
          <a:blip r:embed="rId2"/>
          <a:srcRect l="49448" t="55144" r="966" b="16632"/>
          <a:stretch>
            <a:fillRect/>
          </a:stretch>
        </p:blipFill>
        <p:spPr>
          <a:xfrm>
            <a:off x="10825321" y="6743668"/>
            <a:ext cx="12910631" cy="5567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Image" descr="Image"/>
          <p:cNvPicPr>
            <a:picLocks noChangeAspect="1"/>
          </p:cNvPicPr>
          <p:nvPr/>
        </p:nvPicPr>
        <p:blipFill>
          <a:blip r:embed="rId2"/>
          <a:srcRect l="72518" t="23716" r="1445" b="47115"/>
          <a:stretch>
            <a:fillRect/>
          </a:stretch>
        </p:blipFill>
        <p:spPr>
          <a:xfrm>
            <a:off x="16986956" y="232506"/>
            <a:ext cx="7426934" cy="6304272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Krebs to be submitted; http://arxiv.org/abs/1908.02387]"/>
          <p:cNvSpPr txBox="1"/>
          <p:nvPr/>
        </p:nvSpPr>
        <p:spPr>
          <a:xfrm>
            <a:off x="14326601" y="12183374"/>
            <a:ext cx="840041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sz="2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Krebs to be submitted; http://arxiv.org/abs/1908.02387]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723;p56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5300"/>
            </a:lvl1pPr>
          </a:lstStyle>
          <a:p>
            <a:r>
              <a:t>Three distinct turbulence mechanisms predicted by local, single-scale GYRO simulations</a:t>
            </a:r>
          </a:p>
        </p:txBody>
      </p:sp>
      <p:sp>
        <p:nvSpPr>
          <p:cNvPr id="637" name="Google Shape;724;p56"/>
          <p:cNvSpPr txBox="1">
            <a:spLocks noGrp="1"/>
          </p:cNvSpPr>
          <p:nvPr>
            <p:ph type="body" idx="1"/>
          </p:nvPr>
        </p:nvSpPr>
        <p:spPr>
          <a:xfrm>
            <a:off x="228222" y="2659762"/>
            <a:ext cx="23769344" cy="8114787"/>
          </a:xfrm>
          <a:prstGeom prst="rect">
            <a:avLst/>
          </a:prstGeom>
        </p:spPr>
        <p:txBody>
          <a:bodyPr/>
          <a:lstStyle/>
          <a:p>
            <a:pPr marL="0" indent="27959" defTabSz="786384">
              <a:spcBef>
                <a:spcPts val="0"/>
              </a:spcBef>
              <a:buSzTx/>
              <a:buNone/>
              <a:defRPr sz="3870" b="1"/>
            </a:pPr>
            <a:r>
              <a:t>Low-k turbulence (ρ</a:t>
            </a:r>
            <a:r>
              <a:rPr sz="5676" b="0" baseline="-28093"/>
              <a:t>i</a:t>
            </a:r>
            <a:r>
              <a:t> scale)</a:t>
            </a:r>
          </a:p>
          <a:p>
            <a:pPr marL="626110" lvl="1" indent="-332527" defTabSz="786384">
              <a:spcBef>
                <a:spcPts val="600"/>
              </a:spcBef>
              <a:buClr>
                <a:srgbClr val="0433FF"/>
              </a:buClr>
              <a:buSzPts val="3800"/>
              <a:defRPr sz="3870">
                <a:solidFill>
                  <a:srgbClr val="0433FF"/>
                </a:solidFill>
              </a:defRPr>
            </a:pPr>
            <a:r>
              <a:t>Different dominant mode active at different radii </a:t>
            </a:r>
          </a:p>
          <a:p>
            <a:pPr marL="891734" lvl="2" indent="-332527" defTabSz="786384">
              <a:spcBef>
                <a:spcPts val="600"/>
              </a:spcBef>
              <a:buClr>
                <a:srgbClr val="942192"/>
              </a:buClr>
              <a:buSzPts val="3800"/>
              <a:defRPr sz="3870">
                <a:solidFill>
                  <a:srgbClr val="942192"/>
                </a:solidFill>
              </a:defRPr>
            </a:pPr>
            <a:r>
              <a:t>(ρ=0.75) ITG dominates</a:t>
            </a:r>
          </a:p>
          <a:p>
            <a:pPr marL="891734" lvl="2" indent="-332527" defTabSz="786384">
              <a:spcBef>
                <a:spcPts val="600"/>
              </a:spcBef>
              <a:buClr>
                <a:srgbClr val="942192"/>
              </a:buClr>
              <a:buSzPts val="3800"/>
              <a:defRPr sz="3870">
                <a:solidFill>
                  <a:srgbClr val="942192"/>
                </a:solidFill>
              </a:defRPr>
            </a:pPr>
            <a:r>
              <a:t>(ρ=0.45) MTM dominates</a:t>
            </a:r>
            <a:endParaRPr b="1"/>
          </a:p>
          <a:p>
            <a:pPr marL="86782" indent="186922" defTabSz="786384">
              <a:spcBef>
                <a:spcPts val="600"/>
              </a:spcBef>
              <a:buSzTx/>
              <a:buNone/>
              <a:defRPr sz="5676" b="1"/>
            </a:pPr>
            <a:endParaRPr b="1"/>
          </a:p>
          <a:p>
            <a:pPr marL="0" indent="27959" defTabSz="786384">
              <a:spcBef>
                <a:spcPts val="600"/>
              </a:spcBef>
              <a:buSzTx/>
              <a:buNone/>
              <a:defRPr sz="3870" b="1"/>
            </a:pPr>
            <a:r>
              <a:t>High-k turbulence (ρ</a:t>
            </a:r>
            <a:r>
              <a:rPr sz="5676" b="0" baseline="-28093"/>
              <a:t>e</a:t>
            </a:r>
            <a:r>
              <a:t> scale)</a:t>
            </a:r>
          </a:p>
          <a:p>
            <a:pPr marL="360487" indent="-332527" defTabSz="786384">
              <a:spcBef>
                <a:spcPts val="600"/>
              </a:spcBef>
              <a:buSzPts val="3800"/>
              <a:defRPr sz="3870"/>
            </a:pPr>
            <a:r>
              <a:t>(ρ=0.45-0.65) ETG dominates (where E×B shear suppresses low-k)</a:t>
            </a:r>
          </a:p>
          <a:p>
            <a:pPr marL="86782" indent="186922" defTabSz="786384">
              <a:spcBef>
                <a:spcPts val="600"/>
              </a:spcBef>
              <a:buSzTx/>
              <a:buNone/>
              <a:defRPr sz="3870"/>
            </a:pPr>
            <a:endParaRPr/>
          </a:p>
          <a:p>
            <a:pPr marL="360487" indent="-332527" defTabSz="786384">
              <a:spcBef>
                <a:spcPts val="600"/>
              </a:spcBef>
              <a:buSzPts val="4100"/>
              <a:defRPr sz="4128"/>
            </a:pPr>
            <a:r>
              <a:t>Also expect non-local &amp; possibly multi-scale effects to matter ➙</a:t>
            </a:r>
            <a:r>
              <a:rPr b="1"/>
              <a:t> need robust global EM gyrokinetic codes + multi-scale simulations</a:t>
            </a:r>
          </a:p>
        </p:txBody>
      </p:sp>
      <p:sp>
        <p:nvSpPr>
          <p:cNvPr id="638" name="Google Shape;725;p56"/>
          <p:cNvSpPr txBox="1">
            <a:spLocks noGrp="1"/>
          </p:cNvSpPr>
          <p:nvPr>
            <p:ph type="sldNum" sz="quarter" idx="4294967295"/>
          </p:nvPr>
        </p:nvSpPr>
        <p:spPr>
          <a:xfrm>
            <a:off x="23893642" y="13258626"/>
            <a:ext cx="2329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639" name="Google Shape;726;p56"/>
          <p:cNvSpPr txBox="1"/>
          <p:nvPr/>
        </p:nvSpPr>
        <p:spPr>
          <a:xfrm>
            <a:off x="1862665" y="12412133"/>
            <a:ext cx="9846645" cy="88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824" tIns="243824" rIns="243824" bIns="243824">
            <a:spAutoFit/>
          </a:bodyPr>
          <a:lstStyle/>
          <a:p>
            <a:pPr>
              <a:defRPr sz="2600">
                <a:solidFill>
                  <a:srgbClr val="336699"/>
                </a:solidFill>
              </a:defRPr>
            </a:pPr>
            <a:r>
              <a:t>W. Guttenfelder et al., Nucl. Fusion </a:t>
            </a:r>
            <a:r>
              <a:rPr b="1"/>
              <a:t>59</a:t>
            </a:r>
            <a:r>
              <a:t>, 056027 (2019)</a:t>
            </a:r>
          </a:p>
        </p:txBody>
      </p:sp>
      <p:pic>
        <p:nvPicPr>
          <p:cNvPr id="640" name="Google Shape;727;p56" descr="Google Shape;727;p56"/>
          <p:cNvPicPr>
            <a:picLocks noChangeAspect="1"/>
          </p:cNvPicPr>
          <p:nvPr/>
        </p:nvPicPr>
        <p:blipFill>
          <a:blip r:embed="rId2"/>
          <a:srcRect t="3513" b="2973"/>
          <a:stretch>
            <a:fillRect/>
          </a:stretch>
        </p:blipFill>
        <p:spPr>
          <a:xfrm>
            <a:off x="17149066" y="2086503"/>
            <a:ext cx="6381495" cy="10914096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Google Shape;728;p56"/>
          <p:cNvSpPr txBox="1"/>
          <p:nvPr/>
        </p:nvSpPr>
        <p:spPr>
          <a:xfrm>
            <a:off x="21662713" y="10306446"/>
            <a:ext cx="866440" cy="61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400" b="1">
                <a:solidFill>
                  <a:srgbClr val="FFFFFF"/>
                </a:solidFill>
              </a:defRPr>
            </a:lvl1pPr>
          </a:lstStyle>
          <a:p>
            <a:r>
              <a:t>exp.</a:t>
            </a:r>
          </a:p>
        </p:txBody>
      </p:sp>
      <p:sp>
        <p:nvSpPr>
          <p:cNvPr id="642" name="Google Shape;729;p56"/>
          <p:cNvSpPr txBox="1"/>
          <p:nvPr/>
        </p:nvSpPr>
        <p:spPr>
          <a:xfrm>
            <a:off x="792973" y="10879087"/>
            <a:ext cx="15973650" cy="174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 algn="ctr">
              <a:defRPr sz="48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Provides low-A complement to numerous R/a=3 transport validation studies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34;p15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749808">
              <a:defRPr sz="5412"/>
            </a:lvl1pPr>
          </a:lstStyle>
          <a:p>
            <a:r>
              <a:t>Collaboration on MAST Upgrade will afford opportunities with direct connection to the NSTX-U research program</a:t>
            </a:r>
          </a:p>
        </p:txBody>
      </p:sp>
      <p:sp>
        <p:nvSpPr>
          <p:cNvPr id="161" name="Google Shape;135;p15"/>
          <p:cNvSpPr txBox="1">
            <a:spLocks noGrp="1"/>
          </p:cNvSpPr>
          <p:nvPr>
            <p:ph type="body" idx="1"/>
          </p:nvPr>
        </p:nvSpPr>
        <p:spPr>
          <a:xfrm>
            <a:off x="259554" y="2689473"/>
            <a:ext cx="23769344" cy="9988051"/>
          </a:xfrm>
          <a:prstGeom prst="rect">
            <a:avLst/>
          </a:prstGeom>
        </p:spPr>
        <p:txBody>
          <a:bodyPr/>
          <a:lstStyle/>
          <a:p>
            <a:pPr marL="726293" indent="-696067">
              <a:spcBef>
                <a:spcPts val="0"/>
              </a:spcBef>
              <a:buClr>
                <a:srgbClr val="0000FF"/>
              </a:buClr>
              <a:buSzPts val="4800"/>
              <a:defRPr sz="4800">
                <a:solidFill>
                  <a:srgbClr val="0000FF"/>
                </a:solidFill>
              </a:defRPr>
            </a:pPr>
            <a:r>
              <a:t>Plasma startup, rampup and control</a:t>
            </a:r>
          </a:p>
          <a:p>
            <a:pPr marL="772014" lvl="1" indent="-394315">
              <a:spcBef>
                <a:spcPts val="800"/>
              </a:spcBef>
              <a:buClr>
                <a:srgbClr val="0433FF"/>
              </a:buClr>
              <a:buSzPts val="4800"/>
              <a:defRPr sz="4800">
                <a:solidFill>
                  <a:srgbClr val="0000FF"/>
                </a:solidFill>
              </a:defRPr>
            </a:pPr>
            <a:r>
              <a:t>Confinement and transport, including TR</a:t>
            </a:r>
            <a:r>
              <a:rPr>
                <a:solidFill>
                  <a:srgbClr val="0433FF"/>
                </a:solidFill>
              </a:rPr>
              <a:t>ANSP and gyrokinetic analyses, L-H threshold (PPPL), turbulence (UCLA)</a:t>
            </a:r>
          </a:p>
          <a:p>
            <a:pPr marL="772014" lvl="1" indent="-394315">
              <a:spcBef>
                <a:spcPts val="800"/>
              </a:spcBef>
              <a:buClr>
                <a:srgbClr val="0433FF"/>
              </a:buClr>
              <a:buSzPts val="4800"/>
              <a:defRPr sz="4800">
                <a:solidFill>
                  <a:srgbClr val="0433FF"/>
                </a:solidFill>
              </a:defRPr>
            </a:pPr>
            <a:r>
              <a:t>Equilibrium and stability including EF and tearing physics (PPPL), RWM, disruptions, equilibrium codes (Columbia U.)</a:t>
            </a:r>
          </a:p>
          <a:p>
            <a:pPr marL="772014" lvl="1" indent="-394315">
              <a:spcBef>
                <a:spcPts val="800"/>
              </a:spcBef>
              <a:buClr>
                <a:srgbClr val="0433FF"/>
              </a:buClr>
              <a:buSzPts val="4800"/>
              <a:defRPr sz="4800">
                <a:solidFill>
                  <a:srgbClr val="0433FF"/>
                </a:solidFill>
              </a:defRPr>
            </a:pPr>
            <a:r>
              <a:t>Divertor physics – diagnostics and data analysis (ORNL, LLNL)</a:t>
            </a:r>
          </a:p>
          <a:p>
            <a:pPr marL="772014" lvl="1" indent="-394315">
              <a:spcBef>
                <a:spcPts val="800"/>
              </a:spcBef>
              <a:buClr>
                <a:srgbClr val="0433FF"/>
              </a:buClr>
              <a:buSzPts val="4800"/>
              <a:defRPr sz="4800">
                <a:solidFill>
                  <a:srgbClr val="0433FF"/>
                </a:solidFill>
              </a:defRPr>
            </a:pPr>
            <a:r>
              <a:t>Energetic particles, modeling, FIDA support, ssNPA, fusion products (PPPL, UC Irvine, Florida Int. Univ., UCLA) </a:t>
            </a:r>
          </a:p>
          <a:p>
            <a:pPr marL="772014" lvl="1" indent="-394315">
              <a:spcBef>
                <a:spcPts val="800"/>
              </a:spcBef>
              <a:buClr>
                <a:srgbClr val="0433FF"/>
              </a:buClr>
              <a:buSzPts val="4800"/>
              <a:defRPr sz="4800">
                <a:solidFill>
                  <a:srgbClr val="0433FF"/>
                </a:solidFill>
              </a:defRPr>
            </a:pPr>
            <a:r>
              <a:t>Pedestal physics (PPPL)</a:t>
            </a:r>
          </a:p>
          <a:p>
            <a:pPr marL="0" indent="1581150">
              <a:spcBef>
                <a:spcPts val="800"/>
              </a:spcBef>
              <a:buSzTx/>
              <a:buNone/>
              <a:defRPr sz="4800"/>
            </a:pPr>
            <a:endParaRPr/>
          </a:p>
          <a:p>
            <a:pPr marL="772014" lvl="1" indent="-394315">
              <a:spcBef>
                <a:spcPts val="800"/>
              </a:spcBef>
              <a:buSzPts val="4800"/>
              <a:defRPr sz="4800" b="1"/>
            </a:pPr>
            <a:r>
              <a:t>First physics campaign planned for Spring 2020</a:t>
            </a:r>
          </a:p>
        </p:txBody>
      </p:sp>
      <p:sp>
        <p:nvSpPr>
          <p:cNvPr id="162" name="Google Shape;136;p15"/>
          <p:cNvSpPr txBox="1">
            <a:spLocks noGrp="1"/>
          </p:cNvSpPr>
          <p:nvPr>
            <p:ph type="sldNum" sz="quarter" idx="4294967295"/>
          </p:nvPr>
        </p:nvSpPr>
        <p:spPr>
          <a:xfrm>
            <a:off x="23911940" y="13258626"/>
            <a:ext cx="1963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734;p57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5300"/>
            </a:lvl1pPr>
          </a:lstStyle>
          <a:p>
            <a:r>
              <a:t>Exploring the Regime of Validity of Delta-f Global Gyrokinetic                      Simulations with Spherical Tokamak Plasmas</a:t>
            </a:r>
          </a:p>
        </p:txBody>
      </p:sp>
      <p:sp>
        <p:nvSpPr>
          <p:cNvPr id="645" name="Google Shape;735;p57"/>
          <p:cNvSpPr txBox="1">
            <a:spLocks noGrp="1"/>
          </p:cNvSpPr>
          <p:nvPr>
            <p:ph type="body" idx="1"/>
          </p:nvPr>
        </p:nvSpPr>
        <p:spPr>
          <a:xfrm>
            <a:off x="228223" y="2659762"/>
            <a:ext cx="15737525" cy="9988051"/>
          </a:xfrm>
          <a:prstGeom prst="rect">
            <a:avLst/>
          </a:prstGeom>
        </p:spPr>
        <p:txBody>
          <a:bodyPr/>
          <a:lstStyle/>
          <a:p>
            <a:pPr marL="786818" indent="-747194">
              <a:spcBef>
                <a:spcPts val="0"/>
              </a:spcBef>
              <a:buSzPts val="5100"/>
              <a:defRPr sz="5100" b="1"/>
            </a:pPr>
            <a:r>
              <a:t>GTS simulations cannot explain the factor of 2 change in heat flux before and after RF cessation (in L-mode) </a:t>
            </a:r>
          </a:p>
          <a:p>
            <a:pPr marL="1212777" lvl="2" indent="-420297">
              <a:spcBef>
                <a:spcPts val="900"/>
              </a:spcBef>
              <a:buClr>
                <a:srgbClr val="942192"/>
              </a:buClr>
              <a:buSzPts val="5100"/>
              <a:defRPr sz="5100">
                <a:solidFill>
                  <a:srgbClr val="942192"/>
                </a:solidFill>
              </a:defRPr>
            </a:pPr>
            <a:r>
              <a:t>Due to the gradient driven nature of GTS</a:t>
            </a:r>
            <a:endParaRPr b="1"/>
          </a:p>
          <a:p>
            <a:pPr marL="786818" indent="-747194">
              <a:spcBef>
                <a:spcPts val="900"/>
              </a:spcBef>
              <a:buSzPts val="5100"/>
              <a:defRPr sz="5100" b="1"/>
            </a:pPr>
            <a:r>
              <a:t>However, GTS simulations demonstrate decent agreement in ion thermal transport with a set of NBI-heated NSTX H-mode </a:t>
            </a:r>
          </a:p>
          <a:p>
            <a:pPr marL="96447" lvl="1" indent="643455">
              <a:spcBef>
                <a:spcPts val="900"/>
              </a:spcBef>
              <a:buSzTx/>
              <a:buNone/>
              <a:defRPr sz="5100" b="1">
                <a:solidFill>
                  <a:srgbClr val="0433FF"/>
                </a:solidFill>
              </a:defRPr>
            </a:pPr>
            <a:endParaRPr/>
          </a:p>
          <a:p>
            <a:pPr marL="786818" indent="-747194">
              <a:spcBef>
                <a:spcPts val="900"/>
              </a:spcBef>
              <a:buSzPts val="5100"/>
              <a:defRPr sz="5100" b="1"/>
            </a:pPr>
            <a:r>
              <a:t>More GTS simulations are needed to understand the above discrepancy and to quantify the regime of validity of the GTS code </a:t>
            </a:r>
          </a:p>
        </p:txBody>
      </p:sp>
      <p:sp>
        <p:nvSpPr>
          <p:cNvPr id="646" name="Google Shape;736;p57"/>
          <p:cNvSpPr txBox="1">
            <a:spLocks noGrp="1"/>
          </p:cNvSpPr>
          <p:nvPr>
            <p:ph type="sldNum" sz="quarter" idx="4294967295"/>
          </p:nvPr>
        </p:nvSpPr>
        <p:spPr>
          <a:xfrm>
            <a:off x="23893642" y="13258626"/>
            <a:ext cx="2329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40</a:t>
            </a:fld>
            <a:endParaRPr/>
          </a:p>
        </p:txBody>
      </p:sp>
      <p:pic>
        <p:nvPicPr>
          <p:cNvPr id="647" name="Google Shape;737;p57" descr="Google Shape;737;p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378" y="8817340"/>
            <a:ext cx="5531619" cy="470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Google Shape;738;p57" descr="Google Shape;738;p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205" y="3073212"/>
            <a:ext cx="6116259" cy="4799196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Google Shape;739;p57"/>
          <p:cNvSpPr txBox="1"/>
          <p:nvPr/>
        </p:nvSpPr>
        <p:spPr>
          <a:xfrm>
            <a:off x="16612708" y="2463799"/>
            <a:ext cx="7127632" cy="727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3200" b="1" i="1">
                <a:solidFill>
                  <a:srgbClr val="1822C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RF-heated NSTX L-mode plasma</a:t>
            </a:r>
          </a:p>
        </p:txBody>
      </p:sp>
      <p:sp>
        <p:nvSpPr>
          <p:cNvPr id="650" name="Google Shape;740;p57"/>
          <p:cNvSpPr txBox="1"/>
          <p:nvPr/>
        </p:nvSpPr>
        <p:spPr>
          <a:xfrm>
            <a:off x="16612708" y="7902634"/>
            <a:ext cx="7127632" cy="72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3200" b="1" i="1">
                <a:solidFill>
                  <a:srgbClr val="1822C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NBI-heated NSTX H-mode plasma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780;p63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5300"/>
            </a:lvl1pPr>
          </a:lstStyle>
          <a:p>
            <a:r>
              <a:t>NSTX-U L-mode operation provides valuable flexibility for physics validation studies</a:t>
            </a:r>
          </a:p>
        </p:txBody>
      </p:sp>
      <p:sp>
        <p:nvSpPr>
          <p:cNvPr id="653" name="Google Shape;781;p63"/>
          <p:cNvSpPr txBox="1">
            <a:spLocks noGrp="1"/>
          </p:cNvSpPr>
          <p:nvPr>
            <p:ph type="body" idx="1"/>
          </p:nvPr>
        </p:nvSpPr>
        <p:spPr>
          <a:xfrm>
            <a:off x="259554" y="2564743"/>
            <a:ext cx="23769344" cy="9988051"/>
          </a:xfrm>
          <a:prstGeom prst="rect">
            <a:avLst/>
          </a:prstGeom>
        </p:spPr>
        <p:txBody>
          <a:bodyPr/>
          <a:lstStyle/>
          <a:p>
            <a:pPr marL="928041" indent="-881305">
              <a:spcBef>
                <a:spcPts val="0"/>
              </a:spcBef>
              <a:buSzPts val="6000"/>
              <a:defRPr sz="6000"/>
            </a:pPr>
            <a:r>
              <a:t>New centerstack enables stationary L-mode studies over range of Ip, BT, ne, PNBI (was not possible in NSTX)            </a:t>
            </a:r>
          </a:p>
          <a:p>
            <a:pPr marL="0" indent="46736">
              <a:spcBef>
                <a:spcPts val="1100"/>
              </a:spcBef>
              <a:buSzTx/>
              <a:buNone/>
              <a:defRPr sz="3600"/>
            </a:pPr>
            <a:r>
              <a:t> [D. Battaglia, Nucl. Fusion 58, 046010 (2018)]</a:t>
            </a:r>
          </a:p>
          <a:p>
            <a:pPr marL="500305" indent="-72569">
              <a:spcBef>
                <a:spcPts val="1100"/>
              </a:spcBef>
              <a:buSzTx/>
              <a:buNone/>
              <a:defRPr sz="3600"/>
            </a:pPr>
            <a:endParaRPr/>
          </a:p>
          <a:p>
            <a:pPr marL="928041" indent="-881305">
              <a:spcBef>
                <a:spcPts val="1100"/>
              </a:spcBef>
              <a:buSzPts val="6000"/>
              <a:defRPr sz="6000"/>
            </a:pPr>
            <a:r>
              <a:t>Provides low-A complement to numerous R/a=3 transport validation studies</a:t>
            </a:r>
          </a:p>
          <a:p>
            <a:pPr marL="500305" indent="-72569">
              <a:spcBef>
                <a:spcPts val="1100"/>
              </a:spcBef>
              <a:buSzTx/>
              <a:buNone/>
              <a:defRPr sz="6000"/>
            </a:pPr>
            <a:endParaRPr/>
          </a:p>
          <a:p>
            <a:pPr marL="928041" indent="-881305">
              <a:spcBef>
                <a:spcPts val="1100"/>
              </a:spcBef>
              <a:buSzPts val="6000"/>
              <a:defRPr sz="6000" b="1"/>
            </a:pPr>
            <a:r>
              <a:t>Extending validation of gyrokinetics &amp; transport models to low-A helps unify physics basis for operation &amp; optimization of next-step facilities (ITER and beyond)</a:t>
            </a:r>
          </a:p>
        </p:txBody>
      </p:sp>
      <p:sp>
        <p:nvSpPr>
          <p:cNvPr id="654" name="Google Shape;782;p63"/>
          <p:cNvSpPr txBox="1">
            <a:spLocks noGrp="1"/>
          </p:cNvSpPr>
          <p:nvPr>
            <p:ph type="sldNum" sz="quarter" idx="4294967295"/>
          </p:nvPr>
        </p:nvSpPr>
        <p:spPr>
          <a:xfrm>
            <a:off x="23893642" y="13258626"/>
            <a:ext cx="2329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41</a:t>
            </a:fld>
            <a:endParaRPr/>
          </a:p>
        </p:txBody>
      </p:sp>
      <p:pic>
        <p:nvPicPr>
          <p:cNvPr id="655" name="Google Shape;783;p63" descr="Google Shape;783;p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987" y="2600567"/>
            <a:ext cx="6603016" cy="10466649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Google Shape;784;p63"/>
          <p:cNvSpPr txBox="1"/>
          <p:nvPr/>
        </p:nvSpPr>
        <p:spPr>
          <a:xfrm>
            <a:off x="18078392" y="1965350"/>
            <a:ext cx="3349586" cy="72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3200" b="1">
                <a:solidFill>
                  <a:srgbClr val="336699"/>
                </a:solidFill>
              </a:defRPr>
            </a:lvl1pPr>
          </a:lstStyle>
          <a:p>
            <a:r>
              <a:t>NSTX-U L-mode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789;p64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5300"/>
            </a:lvl1pPr>
          </a:lstStyle>
          <a:p>
            <a:r>
              <a:t>CHI on QUEST Aims to Develop Reactor-relevant CHI Electrodes and Test ECH Heating and Sustainment of CHI Started plasma</a:t>
            </a:r>
          </a:p>
        </p:txBody>
      </p:sp>
      <p:sp>
        <p:nvSpPr>
          <p:cNvPr id="659" name="Google Shape;791;p64"/>
          <p:cNvSpPr txBox="1">
            <a:spLocks noGrp="1"/>
          </p:cNvSpPr>
          <p:nvPr>
            <p:ph type="sldNum" sz="quarter" idx="4294967295"/>
          </p:nvPr>
        </p:nvSpPr>
        <p:spPr>
          <a:xfrm>
            <a:off x="23893641" y="13258626"/>
            <a:ext cx="2329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42</a:t>
            </a:fld>
            <a:endParaRPr/>
          </a:p>
        </p:txBody>
      </p:sp>
      <p:pic>
        <p:nvPicPr>
          <p:cNvPr id="660" name="Google Shape;792;p64" descr="Google Shape;792;p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981200"/>
            <a:ext cx="6152135" cy="11119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Google Shape;793;p64" descr="Google Shape;793;p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2133600"/>
            <a:ext cx="10528556" cy="10611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Google Shape;794;p64" descr="Google Shape;794;p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2900" y="9144000"/>
            <a:ext cx="5753100" cy="3855721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Google Shape;795;p64"/>
          <p:cNvSpPr/>
          <p:nvPr/>
        </p:nvSpPr>
        <p:spPr>
          <a:xfrm flipV="1">
            <a:off x="14630399" y="10972799"/>
            <a:ext cx="1371602" cy="304803"/>
          </a:xfrm>
          <a:prstGeom prst="line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64" name="Google Shape;796;p64" descr="Google Shape;796;p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7600" y="2133600"/>
            <a:ext cx="5136897" cy="3608833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Google Shape;797;p64"/>
          <p:cNvSpPr/>
          <p:nvPr/>
        </p:nvSpPr>
        <p:spPr>
          <a:xfrm flipH="1">
            <a:off x="14630400" y="5181600"/>
            <a:ext cx="304803" cy="3200401"/>
          </a:xfrm>
          <a:prstGeom prst="line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66" name="Google Shape;798;p64" descr="Google Shape;798;p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0413" y="7010400"/>
            <a:ext cx="3808654" cy="213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Google Shape;799;p64"/>
          <p:cNvSpPr/>
          <p:nvPr/>
        </p:nvSpPr>
        <p:spPr>
          <a:xfrm>
            <a:off x="15849600" y="8534400"/>
            <a:ext cx="2590801" cy="0"/>
          </a:xfrm>
          <a:prstGeom prst="line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804;p65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5300"/>
            </a:lvl1pPr>
          </a:lstStyle>
          <a:p>
            <a:r>
              <a:t>Transient CHI on QUEST has Shown Reliable Discharge Initiation, and Plasma Growth in Biased Electrode Configuration </a:t>
            </a:r>
          </a:p>
        </p:txBody>
      </p:sp>
      <p:sp>
        <p:nvSpPr>
          <p:cNvPr id="670" name="Google Shape;805;p65"/>
          <p:cNvSpPr txBox="1">
            <a:spLocks noGrp="1"/>
          </p:cNvSpPr>
          <p:nvPr>
            <p:ph type="body" sz="half" idx="1"/>
          </p:nvPr>
        </p:nvSpPr>
        <p:spPr>
          <a:xfrm>
            <a:off x="15717162" y="2463798"/>
            <a:ext cx="8238929" cy="10439400"/>
          </a:xfrm>
          <a:prstGeom prst="rect">
            <a:avLst/>
          </a:prstGeom>
        </p:spPr>
        <p:txBody>
          <a:bodyPr/>
          <a:lstStyle/>
          <a:p>
            <a:pPr marL="314306" indent="-43542">
              <a:spcBef>
                <a:spcPts val="0"/>
              </a:spcBef>
              <a:buSzTx/>
              <a:buNone/>
              <a:defRPr sz="3800"/>
            </a:pPr>
            <a:endParaRPr/>
          </a:p>
          <a:p>
            <a:pPr marL="585070" indent="-555606">
              <a:spcBef>
                <a:spcPts val="600"/>
              </a:spcBef>
              <a:buSzPts val="3800"/>
              <a:defRPr sz="3800" b="1"/>
            </a:pPr>
            <a:r>
              <a:t>CHI insulator on QUEST is not part of the vacuum vessel</a:t>
            </a:r>
          </a:p>
          <a:p>
            <a:pPr marL="314306" indent="-43542">
              <a:spcBef>
                <a:spcPts val="600"/>
              </a:spcBef>
              <a:buSzTx/>
              <a:buNone/>
              <a:defRPr sz="3800" b="1"/>
            </a:pPr>
            <a:endParaRPr/>
          </a:p>
          <a:p>
            <a:pPr marL="314306" indent="-43542">
              <a:spcBef>
                <a:spcPts val="600"/>
              </a:spcBef>
              <a:buSzTx/>
              <a:buNone/>
              <a:defRPr sz="3800" b="1"/>
            </a:pPr>
            <a:endParaRPr/>
          </a:p>
          <a:p>
            <a:pPr marL="585070" indent="-555606">
              <a:spcBef>
                <a:spcPts val="600"/>
              </a:spcBef>
              <a:buSzPts val="3800"/>
              <a:defRPr sz="3800" b="1"/>
            </a:pPr>
            <a:r>
              <a:t>Objectives</a:t>
            </a:r>
          </a:p>
          <a:p>
            <a:pPr marL="621899" lvl="1" indent="-312526">
              <a:spcBef>
                <a:spcPts val="600"/>
              </a:spcBef>
              <a:buClr>
                <a:srgbClr val="0433FF"/>
              </a:buClr>
              <a:buSzPts val="3800"/>
              <a:defRPr sz="3800">
                <a:solidFill>
                  <a:srgbClr val="0433FF"/>
                </a:solidFill>
              </a:defRPr>
            </a:pPr>
            <a:r>
              <a:t>Current persistence</a:t>
            </a:r>
          </a:p>
          <a:p>
            <a:pPr marL="621899" lvl="1" indent="-312526">
              <a:spcBef>
                <a:spcPts val="600"/>
              </a:spcBef>
              <a:buClr>
                <a:srgbClr val="0433FF"/>
              </a:buClr>
              <a:buSzPts val="3800"/>
              <a:defRPr sz="3800">
                <a:solidFill>
                  <a:srgbClr val="0433FF"/>
                </a:solidFill>
              </a:defRPr>
            </a:pPr>
            <a:r>
              <a:t>Closed flux current generation</a:t>
            </a:r>
          </a:p>
          <a:p>
            <a:pPr marL="314306" indent="-43542">
              <a:spcBef>
                <a:spcPts val="600"/>
              </a:spcBef>
              <a:buSzTx/>
              <a:buNone/>
              <a:defRPr sz="3800"/>
            </a:pPr>
            <a:endParaRPr/>
          </a:p>
          <a:p>
            <a:pPr marL="314306" indent="-43542">
              <a:spcBef>
                <a:spcPts val="600"/>
              </a:spcBef>
              <a:buSzTx/>
              <a:buNone/>
              <a:defRPr sz="3800"/>
            </a:pPr>
            <a:endParaRPr/>
          </a:p>
          <a:p>
            <a:pPr marL="585070" indent="-555606">
              <a:spcBef>
                <a:spcPts val="600"/>
              </a:spcBef>
              <a:buSzPts val="3800"/>
              <a:defRPr sz="3800" b="1"/>
            </a:pPr>
            <a:r>
              <a:t>Future objectives</a:t>
            </a:r>
          </a:p>
          <a:p>
            <a:pPr marL="621899" lvl="1" indent="-312526">
              <a:spcBef>
                <a:spcPts val="600"/>
              </a:spcBef>
              <a:buClr>
                <a:srgbClr val="0433FF"/>
              </a:buClr>
              <a:buSzPts val="3800"/>
              <a:defRPr sz="3800">
                <a:solidFill>
                  <a:srgbClr val="0433FF"/>
                </a:solidFill>
              </a:defRPr>
            </a:pPr>
            <a:r>
              <a:t>Heat CHI plasma with ECH</a:t>
            </a:r>
          </a:p>
          <a:p>
            <a:pPr marL="621899" lvl="1" indent="-312526">
              <a:spcBef>
                <a:spcPts val="600"/>
              </a:spcBef>
              <a:buClr>
                <a:srgbClr val="0433FF"/>
              </a:buClr>
              <a:buSzPts val="3800"/>
              <a:defRPr sz="3800">
                <a:solidFill>
                  <a:srgbClr val="0433FF"/>
                </a:solidFill>
              </a:defRPr>
            </a:pPr>
            <a:r>
              <a:t> Impurity reduction</a:t>
            </a:r>
          </a:p>
          <a:p>
            <a:pPr marL="621899" lvl="1" indent="-312526">
              <a:spcBef>
                <a:spcPts val="600"/>
              </a:spcBef>
              <a:buClr>
                <a:srgbClr val="0433FF"/>
              </a:buClr>
              <a:buSzPts val="3800"/>
              <a:defRPr sz="3800">
                <a:solidFill>
                  <a:srgbClr val="0433FF"/>
                </a:solidFill>
              </a:defRPr>
            </a:pPr>
            <a:r>
              <a:t> Increase current magnitude &amp; sustain with ECH</a:t>
            </a:r>
          </a:p>
        </p:txBody>
      </p:sp>
      <p:sp>
        <p:nvSpPr>
          <p:cNvPr id="671" name="Google Shape;806;p65"/>
          <p:cNvSpPr txBox="1">
            <a:spLocks noGrp="1"/>
          </p:cNvSpPr>
          <p:nvPr>
            <p:ph type="sldNum" sz="quarter" idx="4294967295"/>
          </p:nvPr>
        </p:nvSpPr>
        <p:spPr>
          <a:xfrm>
            <a:off x="23893642" y="13258626"/>
            <a:ext cx="2329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43</a:t>
            </a:fld>
            <a:endParaRPr/>
          </a:p>
        </p:txBody>
      </p:sp>
      <p:pic>
        <p:nvPicPr>
          <p:cNvPr id="672" name="Google Shape;807;p65" descr="Google Shape;807;p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5" y="2165350"/>
            <a:ext cx="15008641" cy="10820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819;p67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/>
          <a:p>
            <a:pPr algn="ctr" defTabSz="694944">
              <a:defRPr sz="4560"/>
            </a:pPr>
            <a:r>
              <a:t>Three new PPPL x-ray diagnostics will be implemented at WEST for T</a:t>
            </a:r>
            <a:r>
              <a:rPr baseline="-31000"/>
              <a:t>e</a:t>
            </a:r>
            <a:r>
              <a:t>, n</a:t>
            </a:r>
            <a:r>
              <a:rPr baseline="-31000"/>
              <a:t>Z</a:t>
            </a:r>
            <a:r>
              <a:t>, Z</a:t>
            </a:r>
            <a:r>
              <a:rPr baseline="-31000"/>
              <a:t>eff</a:t>
            </a:r>
            <a:r>
              <a:t> and n</a:t>
            </a:r>
            <a:r>
              <a:rPr baseline="-31000"/>
              <a:t>e.fast </a:t>
            </a:r>
            <a:r>
              <a:t>measurements</a:t>
            </a:r>
          </a:p>
        </p:txBody>
      </p:sp>
      <p:sp>
        <p:nvSpPr>
          <p:cNvPr id="675" name="Google Shape;821;p67"/>
          <p:cNvSpPr txBox="1">
            <a:spLocks noGrp="1"/>
          </p:cNvSpPr>
          <p:nvPr>
            <p:ph type="sldNum" sz="quarter" idx="4294967295"/>
          </p:nvPr>
        </p:nvSpPr>
        <p:spPr>
          <a:xfrm>
            <a:off x="23893642" y="13258626"/>
            <a:ext cx="2329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676" name="Google Shape;822;p67" descr="Google Shape;822;p67"/>
          <p:cNvPicPr>
            <a:picLocks noChangeAspect="1"/>
          </p:cNvPicPr>
          <p:nvPr/>
        </p:nvPicPr>
        <p:blipFill>
          <a:blip r:embed="rId2"/>
          <a:srcRect t="6120"/>
          <a:stretch>
            <a:fillRect/>
          </a:stretch>
        </p:blipFill>
        <p:spPr>
          <a:xfrm>
            <a:off x="2" y="4613854"/>
            <a:ext cx="8187704" cy="5373507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Google Shape;823;p67"/>
          <p:cNvSpPr txBox="1"/>
          <p:nvPr/>
        </p:nvSpPr>
        <p:spPr>
          <a:xfrm>
            <a:off x="-1" y="2000406"/>
            <a:ext cx="8331201" cy="196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 indent="-228600" algn="ctr">
              <a:buClr>
                <a:srgbClr val="FF0000"/>
              </a:buClr>
              <a:buSzPts val="3600"/>
              <a:buAutoNum type="arabicPeriod"/>
              <a:defRPr sz="3600">
                <a:solidFill>
                  <a:srgbClr val="FF0000"/>
                </a:solidFill>
              </a:defRPr>
            </a:pPr>
            <a:r>
              <a:t> Modest-resolution compact x-ray imaging crystal spectrometer (cXICS) for n</a:t>
            </a:r>
            <a:r>
              <a:rPr baseline="-25000"/>
              <a:t>Z</a:t>
            </a:r>
            <a:r>
              <a:t> &amp; </a:t>
            </a:r>
            <a:r>
              <a:rPr>
                <a:latin typeface="Noto Sans Symbols"/>
                <a:ea typeface="Noto Sans Symbols"/>
                <a:cs typeface="Noto Sans Symbols"/>
                <a:sym typeface="Noto Sans Symbols"/>
              </a:rPr>
              <a:t>δ</a:t>
            </a:r>
            <a:r>
              <a:t>Z</a:t>
            </a:r>
            <a:r>
              <a:rPr baseline="-25000"/>
              <a:t>eff</a:t>
            </a:r>
            <a:r>
              <a:t> profile measurements</a:t>
            </a:r>
          </a:p>
        </p:txBody>
      </p:sp>
      <p:sp>
        <p:nvSpPr>
          <p:cNvPr id="678" name="Google Shape;824;p67"/>
          <p:cNvSpPr txBox="1"/>
          <p:nvPr/>
        </p:nvSpPr>
        <p:spPr>
          <a:xfrm>
            <a:off x="8737600" y="1981199"/>
            <a:ext cx="8128000" cy="196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 marL="20412" indent="-228600" algn="ctr">
              <a:buClr>
                <a:srgbClr val="FF0000"/>
              </a:buClr>
              <a:buSzPts val="3600"/>
              <a:buAutoNum type="arabicPeriod" startAt="2"/>
              <a:defRPr sz="3600">
                <a:solidFill>
                  <a:srgbClr val="FF0000"/>
                </a:solidFill>
              </a:defRPr>
            </a:pPr>
            <a:r>
              <a:t> Broadband multi-energy SOFT x-ray (ME-SXR) for n</a:t>
            </a:r>
            <a:r>
              <a:rPr baseline="-25000"/>
              <a:t>Z</a:t>
            </a:r>
            <a:r>
              <a:t>, </a:t>
            </a:r>
            <a:r>
              <a:rPr>
                <a:latin typeface="Noto Sans Symbols"/>
                <a:ea typeface="Noto Sans Symbols"/>
                <a:cs typeface="Noto Sans Symbols"/>
                <a:sym typeface="Noto Sans Symbols"/>
              </a:rPr>
              <a:t>δ</a:t>
            </a:r>
            <a:r>
              <a:t>Z</a:t>
            </a:r>
            <a:r>
              <a:rPr baseline="-25000"/>
              <a:t>eff</a:t>
            </a:r>
            <a:r>
              <a:t> and T</a:t>
            </a:r>
            <a:r>
              <a:rPr baseline="-25000"/>
              <a:t>e </a:t>
            </a:r>
            <a:r>
              <a:t>profile measurements</a:t>
            </a:r>
          </a:p>
        </p:txBody>
      </p:sp>
      <p:pic>
        <p:nvPicPr>
          <p:cNvPr id="679" name="Google Shape;825;p67" descr="Google Shape;825;p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588" y="5071778"/>
            <a:ext cx="8100584" cy="48841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2" name="Google Shape;826;p67"/>
          <p:cNvGrpSpPr/>
          <p:nvPr/>
        </p:nvGrpSpPr>
        <p:grpSpPr>
          <a:xfrm>
            <a:off x="1625599" y="8271454"/>
            <a:ext cx="2844802" cy="1881339"/>
            <a:chOff x="0" y="0"/>
            <a:chExt cx="2844800" cy="1881338"/>
          </a:xfrm>
        </p:grpSpPr>
        <p:sp>
          <p:nvSpPr>
            <p:cNvPr id="680" name="Rectangle"/>
            <p:cNvSpPr/>
            <p:nvPr/>
          </p:nvSpPr>
          <p:spPr>
            <a:xfrm>
              <a:off x="0" y="0"/>
              <a:ext cx="2844801" cy="18427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81" name="Sample Ar, Mo, Xe, W emission to constrain nZ &amp; transport"/>
            <p:cNvSpPr txBox="1"/>
            <p:nvPr/>
          </p:nvSpPr>
          <p:spPr>
            <a:xfrm>
              <a:off x="0" y="0"/>
              <a:ext cx="2844801" cy="1881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/>
            <a:p>
              <a:pPr algn="ctr">
                <a:defRPr sz="2600"/>
              </a:pPr>
              <a:r>
                <a:t>Sample Ar, Mo, Xe, W emission to constrain n</a:t>
              </a:r>
              <a:r>
                <a:rPr baseline="-25000"/>
                <a:t>Z</a:t>
              </a:r>
              <a:r>
                <a:t> &amp; transport</a:t>
              </a:r>
            </a:p>
          </p:txBody>
        </p:sp>
      </p:grpSp>
      <p:pic>
        <p:nvPicPr>
          <p:cNvPr id="683" name="Google Shape;827;p67" descr="Google Shape;827;p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605" y="4013200"/>
            <a:ext cx="2090996" cy="1759828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Google Shape;828;p67"/>
          <p:cNvSpPr txBox="1"/>
          <p:nvPr/>
        </p:nvSpPr>
        <p:spPr>
          <a:xfrm>
            <a:off x="17475200" y="1981199"/>
            <a:ext cx="6908800" cy="2055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 marL="20412" indent="-228600" algn="ctr">
              <a:buClr>
                <a:srgbClr val="FF0000"/>
              </a:buClr>
              <a:buSzPts val="3600"/>
              <a:buAutoNum type="arabicPeriod" startAt="3"/>
              <a:defRPr sz="3600">
                <a:solidFill>
                  <a:srgbClr val="FF0000"/>
                </a:solidFill>
              </a:defRPr>
            </a:pPr>
            <a:r>
              <a:t> Broadband multi-energy HARD x-ray (ME-HXR) for T</a:t>
            </a:r>
            <a:r>
              <a:rPr baseline="-25000"/>
              <a:t>e </a:t>
            </a:r>
            <a:r>
              <a:t>&amp; n</a:t>
            </a:r>
            <a:r>
              <a:rPr baseline="-25000"/>
              <a:t>e,fast</a:t>
            </a:r>
            <a:r>
              <a:t> measurements</a:t>
            </a:r>
          </a:p>
        </p:txBody>
      </p:sp>
      <p:pic>
        <p:nvPicPr>
          <p:cNvPr id="685" name="Google Shape;829;p67" descr="Google Shape;829;p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7959" y="4908577"/>
            <a:ext cx="6464749" cy="5047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Google Shape;830;p67" descr="Google Shape;830;p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4862" y="6977680"/>
            <a:ext cx="1650932" cy="1940455"/>
          </a:xfrm>
          <a:prstGeom prst="rect">
            <a:avLst/>
          </a:prstGeom>
          <a:ln w="101600">
            <a:solidFill>
              <a:srgbClr val="008C00"/>
            </a:solidFill>
          </a:ln>
        </p:spPr>
      </p:pic>
      <p:sp>
        <p:nvSpPr>
          <p:cNvPr id="687" name="Google Shape;831;p67"/>
          <p:cNvSpPr txBox="1"/>
          <p:nvPr/>
        </p:nvSpPr>
        <p:spPr>
          <a:xfrm>
            <a:off x="20900896" y="7942743"/>
            <a:ext cx="2873506" cy="103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 algn="ctr">
              <a:defRPr sz="2600">
                <a:solidFill>
                  <a:srgbClr val="008C00"/>
                </a:solidFill>
              </a:defRPr>
            </a:lvl1pPr>
          </a:lstStyle>
          <a:p>
            <a:r>
              <a:t>New DECTRIS CdTe detector</a:t>
            </a:r>
          </a:p>
        </p:txBody>
      </p:sp>
      <p:sp>
        <p:nvSpPr>
          <p:cNvPr id="688" name="Google Shape;832;p67"/>
          <p:cNvSpPr txBox="1"/>
          <p:nvPr/>
        </p:nvSpPr>
        <p:spPr>
          <a:xfrm>
            <a:off x="11434788" y="8474654"/>
            <a:ext cx="572727" cy="67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 algn="r">
              <a:defRPr sz="2800">
                <a:solidFill>
                  <a:srgbClr val="FF0000"/>
                </a:solidFill>
              </a:defRPr>
            </a:lvl1pPr>
          </a:lstStyle>
          <a:p>
            <a:r>
              <a:t>Si</a:t>
            </a:r>
          </a:p>
        </p:txBody>
      </p:sp>
      <p:sp>
        <p:nvSpPr>
          <p:cNvPr id="689" name="Google Shape;833;p67"/>
          <p:cNvSpPr txBox="1"/>
          <p:nvPr/>
        </p:nvSpPr>
        <p:spPr>
          <a:xfrm>
            <a:off x="13207999" y="3966209"/>
            <a:ext cx="3879512" cy="63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 algn="ctr">
              <a:defRPr sz="2600"/>
            </a:lvl1pPr>
          </a:lstStyle>
          <a:p>
            <a:r>
              <a:t>New camera design</a:t>
            </a:r>
          </a:p>
        </p:txBody>
      </p:sp>
      <p:sp>
        <p:nvSpPr>
          <p:cNvPr id="690" name="Google Shape;834;p67"/>
          <p:cNvSpPr txBox="1"/>
          <p:nvPr/>
        </p:nvSpPr>
        <p:spPr>
          <a:xfrm>
            <a:off x="203198" y="10749914"/>
            <a:ext cx="23977604" cy="950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 algn="ctr"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New compact spectrometer is a spin-off PPPL’s collaboration with MIT’s PSFC  </a:t>
            </a:r>
          </a:p>
        </p:txBody>
      </p:sp>
      <p:sp>
        <p:nvSpPr>
          <p:cNvPr id="691" name="Google Shape;835;p67"/>
          <p:cNvSpPr txBox="1"/>
          <p:nvPr/>
        </p:nvSpPr>
        <p:spPr>
          <a:xfrm>
            <a:off x="577708" y="11765914"/>
            <a:ext cx="23330258" cy="98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 algn="ctr">
              <a:defRPr sz="4800"/>
            </a:lvl1pPr>
          </a:lstStyle>
          <a:p>
            <a:r>
              <a:t>New multi energy SXR and HXR systems are upgrades of diagnostic tested at WiPPL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840;p68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r>
              <a:t>NSTX-U High Harmonic Fast Wave (HHFW) “Scenarios” considered</a:t>
            </a:r>
          </a:p>
        </p:txBody>
      </p:sp>
      <p:sp>
        <p:nvSpPr>
          <p:cNvPr id="694" name="Google Shape;841;p68"/>
          <p:cNvSpPr txBox="1">
            <a:spLocks noGrp="1"/>
          </p:cNvSpPr>
          <p:nvPr>
            <p:ph type="body" idx="1"/>
          </p:nvPr>
        </p:nvSpPr>
        <p:spPr>
          <a:xfrm>
            <a:off x="259554" y="2564743"/>
            <a:ext cx="23769344" cy="9988051"/>
          </a:xfrm>
          <a:prstGeom prst="rect">
            <a:avLst/>
          </a:prstGeom>
        </p:spPr>
        <p:txBody>
          <a:bodyPr/>
          <a:lstStyle/>
          <a:p>
            <a:pPr marL="1008742" indent="-957942">
              <a:spcBef>
                <a:spcPts val="0"/>
              </a:spcBef>
            </a:pPr>
            <a:r>
              <a:t>NSTX-U plasma</a:t>
            </a:r>
          </a:p>
          <a:p>
            <a:pPr marL="1072242" lvl="1" indent="-538842">
              <a:buClr>
                <a:srgbClr val="0433FF"/>
              </a:buClr>
              <a:defRPr>
                <a:solidFill>
                  <a:srgbClr val="0433FF"/>
                </a:solidFill>
              </a:defRPr>
            </a:pPr>
            <a:r>
              <a:t>B = 1T</a:t>
            </a:r>
          </a:p>
          <a:p>
            <a:pPr marL="1072242" lvl="1" indent="-538842">
              <a:buClr>
                <a:srgbClr val="0433FF"/>
              </a:buClr>
              <a:defRPr>
                <a:solidFill>
                  <a:srgbClr val="0433FF"/>
                </a:solidFill>
              </a:defRPr>
            </a:pPr>
            <a:r>
              <a:t>Ion species: D, H, C, D</a:t>
            </a:r>
            <a:r>
              <a:rPr baseline="-25000"/>
              <a:t>BEAM</a:t>
            </a:r>
          </a:p>
        </p:txBody>
      </p:sp>
      <p:sp>
        <p:nvSpPr>
          <p:cNvPr id="695" name="Google Shape;842;p68"/>
          <p:cNvSpPr txBox="1">
            <a:spLocks noGrp="1"/>
          </p:cNvSpPr>
          <p:nvPr>
            <p:ph type="sldNum" sz="quarter" idx="4294967295"/>
          </p:nvPr>
        </p:nvSpPr>
        <p:spPr>
          <a:xfrm>
            <a:off x="23893642" y="13258626"/>
            <a:ext cx="2329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45</a:t>
            </a:fld>
            <a:endParaRPr/>
          </a:p>
        </p:txBody>
      </p:sp>
      <p:pic>
        <p:nvPicPr>
          <p:cNvPr id="696" name="Google Shape;843;p68" descr="Google Shape;843;p68"/>
          <p:cNvPicPr>
            <a:picLocks noChangeAspect="1"/>
          </p:cNvPicPr>
          <p:nvPr/>
        </p:nvPicPr>
        <p:blipFill>
          <a:blip r:embed="rId2"/>
          <a:srcRect l="31107" r="31667"/>
          <a:stretch>
            <a:fillRect/>
          </a:stretch>
        </p:blipFill>
        <p:spPr>
          <a:xfrm>
            <a:off x="1040446" y="2146710"/>
            <a:ext cx="5364483" cy="1066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Google Shape;844;p68"/>
          <p:cNvSpPr txBox="1"/>
          <p:nvPr/>
        </p:nvSpPr>
        <p:spPr>
          <a:xfrm>
            <a:off x="3275646" y="12117082"/>
            <a:ext cx="1619473" cy="87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4200" b="1"/>
            </a:lvl1pPr>
          </a:lstStyle>
          <a:p>
            <a:r>
              <a:t>R [m]</a:t>
            </a:r>
          </a:p>
        </p:txBody>
      </p:sp>
      <p:sp>
        <p:nvSpPr>
          <p:cNvPr id="698" name="Google Shape;845;p68"/>
          <p:cNvSpPr txBox="1"/>
          <p:nvPr/>
        </p:nvSpPr>
        <p:spPr>
          <a:xfrm>
            <a:off x="24447" y="6109110"/>
            <a:ext cx="1560089" cy="87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4200" b="1"/>
            </a:lvl1pPr>
          </a:lstStyle>
          <a:p>
            <a:r>
              <a:t>Z [m]</a:t>
            </a:r>
          </a:p>
        </p:txBody>
      </p:sp>
      <p:pic>
        <p:nvPicPr>
          <p:cNvPr id="699" name="Google Shape;846;p68" descr="Google Shape;846;p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115" y="4852851"/>
            <a:ext cx="9085007" cy="6730249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Google Shape;847;p68"/>
          <p:cNvSpPr txBox="1"/>
          <p:nvPr/>
        </p:nvSpPr>
        <p:spPr>
          <a:xfrm>
            <a:off x="10726312" y="11428914"/>
            <a:ext cx="1711825" cy="2861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7400">
                <a:latin typeface="Noto Sans Symbols"/>
                <a:ea typeface="Noto Sans Symbols"/>
                <a:cs typeface="Noto Sans Symbols"/>
                <a:sym typeface="Noto Sans Symbols"/>
              </a:defRPr>
            </a:pPr>
            <a:r>
              <a:t>ρ</a:t>
            </a:r>
            <a:r>
              <a:rPr b="1" baseline="-25000">
                <a:latin typeface="+mj-lt"/>
                <a:ea typeface="+mj-ea"/>
                <a:cs typeface="+mj-cs"/>
                <a:sym typeface="Arial"/>
              </a:rPr>
              <a:t>pol</a:t>
            </a:r>
          </a:p>
        </p:txBody>
      </p:sp>
      <p:pic>
        <p:nvPicPr>
          <p:cNvPr id="701" name="Google Shape;848;p68" descr="Google Shape;848;p68"/>
          <p:cNvPicPr>
            <a:picLocks noChangeAspect="1"/>
          </p:cNvPicPr>
          <p:nvPr/>
        </p:nvPicPr>
        <p:blipFill>
          <a:blip r:embed="rId4"/>
          <a:srcRect r="1874"/>
          <a:stretch>
            <a:fillRect/>
          </a:stretch>
        </p:blipFill>
        <p:spPr>
          <a:xfrm>
            <a:off x="15247523" y="4824912"/>
            <a:ext cx="9044425" cy="6827523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Google Shape;849;p68"/>
          <p:cNvSpPr txBox="1"/>
          <p:nvPr/>
        </p:nvSpPr>
        <p:spPr>
          <a:xfrm>
            <a:off x="19230094" y="11428914"/>
            <a:ext cx="1711825" cy="2861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7400">
                <a:latin typeface="Noto Sans Symbols"/>
                <a:ea typeface="Noto Sans Symbols"/>
                <a:cs typeface="Noto Sans Symbols"/>
                <a:sym typeface="Noto Sans Symbols"/>
              </a:defRPr>
            </a:pPr>
            <a:r>
              <a:t>ρ</a:t>
            </a:r>
            <a:r>
              <a:rPr b="1" baseline="-25000">
                <a:latin typeface="+mj-lt"/>
                <a:ea typeface="+mj-ea"/>
                <a:cs typeface="+mj-cs"/>
                <a:sym typeface="Arial"/>
              </a:rPr>
              <a:t>pol</a:t>
            </a:r>
          </a:p>
        </p:txBody>
      </p:sp>
      <p:sp>
        <p:nvSpPr>
          <p:cNvPr id="703" name="Google Shape;850;p68"/>
          <p:cNvSpPr txBox="1"/>
          <p:nvPr/>
        </p:nvSpPr>
        <p:spPr>
          <a:xfrm>
            <a:off x="12070316" y="5174057"/>
            <a:ext cx="1127662" cy="1552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7400">
                <a:solidFill>
                  <a:srgbClr val="0000FF"/>
                </a:solidFill>
              </a:defRPr>
            </a:pPr>
            <a:r>
              <a:t>n</a:t>
            </a:r>
            <a:r>
              <a:rPr baseline="-25000"/>
              <a:t>e</a:t>
            </a:r>
          </a:p>
        </p:txBody>
      </p:sp>
      <p:sp>
        <p:nvSpPr>
          <p:cNvPr id="704" name="Google Shape;851;p68"/>
          <p:cNvSpPr txBox="1"/>
          <p:nvPr/>
        </p:nvSpPr>
        <p:spPr>
          <a:xfrm>
            <a:off x="11379527" y="7749537"/>
            <a:ext cx="1231677" cy="1552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7400">
                <a:solidFill>
                  <a:srgbClr val="FF0000"/>
                </a:solidFill>
              </a:defRPr>
            </a:pPr>
            <a:r>
              <a:t>n</a:t>
            </a:r>
            <a:r>
              <a:rPr baseline="-25000"/>
              <a:t>D</a:t>
            </a:r>
          </a:p>
        </p:txBody>
      </p:sp>
      <p:sp>
        <p:nvSpPr>
          <p:cNvPr id="705" name="Google Shape;852;p68"/>
          <p:cNvSpPr txBox="1"/>
          <p:nvPr/>
        </p:nvSpPr>
        <p:spPr>
          <a:xfrm>
            <a:off x="20933508" y="5580457"/>
            <a:ext cx="1179058" cy="1552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7400">
                <a:solidFill>
                  <a:srgbClr val="0000FF"/>
                </a:solidFill>
              </a:defRPr>
            </a:pPr>
            <a:r>
              <a:t>T</a:t>
            </a:r>
            <a:r>
              <a:rPr baseline="-25000"/>
              <a:t>e</a:t>
            </a:r>
          </a:p>
        </p:txBody>
      </p:sp>
      <p:sp>
        <p:nvSpPr>
          <p:cNvPr id="706" name="Google Shape;853;p68"/>
          <p:cNvSpPr txBox="1"/>
          <p:nvPr/>
        </p:nvSpPr>
        <p:spPr>
          <a:xfrm>
            <a:off x="19445065" y="7542845"/>
            <a:ext cx="1283072" cy="1552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7400">
                <a:solidFill>
                  <a:srgbClr val="FF0000"/>
                </a:solidFill>
              </a:defRPr>
            </a:pPr>
            <a:r>
              <a:t>T</a:t>
            </a:r>
            <a:r>
              <a:rPr baseline="-25000"/>
              <a:t>D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858;p69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7200"/>
            </a:lvl1pPr>
          </a:lstStyle>
          <a:p>
            <a:r>
              <a:t>NSTX-U “Scenarios” considered</a:t>
            </a:r>
          </a:p>
        </p:txBody>
      </p:sp>
      <p:sp>
        <p:nvSpPr>
          <p:cNvPr id="709" name="Google Shape;859;p69"/>
          <p:cNvSpPr txBox="1">
            <a:spLocks noGrp="1"/>
          </p:cNvSpPr>
          <p:nvPr>
            <p:ph type="body" idx="1"/>
          </p:nvPr>
        </p:nvSpPr>
        <p:spPr>
          <a:xfrm>
            <a:off x="259554" y="2564743"/>
            <a:ext cx="23769344" cy="9988051"/>
          </a:xfrm>
          <a:prstGeom prst="rect">
            <a:avLst/>
          </a:prstGeom>
        </p:spPr>
        <p:txBody>
          <a:bodyPr/>
          <a:lstStyle/>
          <a:p>
            <a:pPr marL="555211" indent="-527251" defTabSz="786384">
              <a:spcBef>
                <a:spcPts val="0"/>
              </a:spcBef>
              <a:buSzPts val="3600"/>
              <a:defRPr sz="3612"/>
            </a:pPr>
            <a:r>
              <a:t>NSTX-U plasma</a:t>
            </a:r>
          </a:p>
          <a:p>
            <a:pPr marL="1114418" lvl="3" indent="-296578" defTabSz="786384">
              <a:spcBef>
                <a:spcPts val="600"/>
              </a:spcBef>
              <a:buClr>
                <a:srgbClr val="26A3E6"/>
              </a:buClr>
              <a:buSzPts val="3600"/>
              <a:defRPr sz="3612"/>
            </a:pPr>
            <a:r>
              <a:t>B = 1T</a:t>
            </a:r>
          </a:p>
          <a:p>
            <a:pPr marL="555211" indent="-527251" defTabSz="786384">
              <a:spcBef>
                <a:spcPts val="600"/>
              </a:spcBef>
              <a:buSzPts val="3600"/>
              <a:defRPr sz="3612"/>
            </a:pPr>
            <a:r>
              <a:t>H concentration scan:</a:t>
            </a:r>
          </a:p>
          <a:p>
            <a:pPr marL="1114418" lvl="3" indent="-296578" defTabSz="786384">
              <a:spcBef>
                <a:spcPts val="600"/>
              </a:spcBef>
              <a:buClr>
                <a:srgbClr val="26A3E6"/>
              </a:buClr>
              <a:buSzPts val="3600"/>
              <a:defRPr sz="3612"/>
            </a:pPr>
            <a:r>
              <a:t>n</a:t>
            </a:r>
            <a:r>
              <a:rPr sz="5676" baseline="-28093"/>
              <a:t>H</a:t>
            </a:r>
            <a:r>
              <a:t>/ n</a:t>
            </a:r>
            <a:r>
              <a:rPr sz="5676" baseline="-28093"/>
              <a:t>e</a:t>
            </a:r>
            <a:r>
              <a:t> = 1%, 2%, 5%, 10%</a:t>
            </a:r>
          </a:p>
          <a:p>
            <a:pPr marL="555211" indent="-527251" defTabSz="786384">
              <a:spcBef>
                <a:spcPts val="600"/>
              </a:spcBef>
              <a:buSzPts val="3600"/>
              <a:defRPr sz="3612"/>
            </a:pPr>
            <a:r>
              <a:t>Te &amp; ne scans at  βe constant</a:t>
            </a:r>
          </a:p>
          <a:p>
            <a:pPr marL="555211" indent="-527251" defTabSz="786384">
              <a:spcBef>
                <a:spcPts val="600"/>
              </a:spcBef>
              <a:buSzPts val="3600"/>
              <a:defRPr sz="3612"/>
            </a:pPr>
            <a:r>
              <a:t>n</a:t>
            </a:r>
            <a:r>
              <a:rPr sz="5676" baseline="-28093"/>
              <a:t>NBI</a:t>
            </a:r>
            <a:r>
              <a:t> scan</a:t>
            </a:r>
          </a:p>
          <a:p>
            <a:pPr marL="555211" indent="-527251" defTabSz="786384">
              <a:spcBef>
                <a:spcPts val="600"/>
              </a:spcBef>
              <a:buSzPts val="3600"/>
              <a:defRPr sz="3612"/>
            </a:pPr>
            <a:r>
              <a:t>B scan:</a:t>
            </a:r>
          </a:p>
          <a:p>
            <a:pPr marL="1114418" lvl="3" indent="-296578" defTabSz="786384">
              <a:spcBef>
                <a:spcPts val="600"/>
              </a:spcBef>
              <a:buClr>
                <a:srgbClr val="26A3E6"/>
              </a:buClr>
              <a:buSzPts val="3600"/>
              <a:defRPr sz="3612"/>
            </a:pPr>
            <a:r>
              <a:t> B = 0.53, 0.63, 0.76, and 1 T </a:t>
            </a:r>
          </a:p>
          <a:p>
            <a:pPr marL="555211" indent="-527251" defTabSz="786384">
              <a:spcBef>
                <a:spcPts val="600"/>
              </a:spcBef>
              <a:buSzPts val="3600"/>
              <a:defRPr sz="3612"/>
            </a:pPr>
            <a:r>
              <a:t>w/ and w/o NBI</a:t>
            </a:r>
          </a:p>
          <a:p>
            <a:pPr marL="555211" indent="-527251" defTabSz="786384">
              <a:spcBef>
                <a:spcPts val="600"/>
              </a:spcBef>
              <a:buSzPts val="3600"/>
              <a:defRPr sz="3612"/>
            </a:pPr>
            <a:r>
              <a:t>Two antenna frequencies:</a:t>
            </a:r>
          </a:p>
          <a:p>
            <a:pPr marL="590162" lvl="1" indent="-296578" defTabSz="786384">
              <a:spcBef>
                <a:spcPts val="600"/>
              </a:spcBef>
              <a:buClr>
                <a:srgbClr val="0433FF"/>
              </a:buClr>
              <a:buSzPts val="3600"/>
              <a:defRPr sz="3612">
                <a:solidFill>
                  <a:srgbClr val="0433FF"/>
                </a:solidFill>
              </a:defRPr>
            </a:pPr>
            <a:r>
              <a:t>30 MHz and 60 MHz</a:t>
            </a:r>
          </a:p>
          <a:p>
            <a:pPr marL="555211" indent="-527251" defTabSz="786384">
              <a:spcBef>
                <a:spcPts val="600"/>
              </a:spcBef>
              <a:buSzPts val="3600"/>
              <a:defRPr sz="3612"/>
            </a:pPr>
            <a:r>
              <a:t>Three n</a:t>
            </a:r>
            <a:r>
              <a:rPr sz="5676" baseline="-28093"/>
              <a:t>φ</a:t>
            </a:r>
            <a:r>
              <a:t> values: -5, -12, -21</a:t>
            </a:r>
          </a:p>
          <a:p>
            <a:pPr marL="555211" indent="-527251" defTabSz="786384">
              <a:spcBef>
                <a:spcPts val="600"/>
              </a:spcBef>
              <a:buSzPts val="3600"/>
              <a:defRPr sz="3612"/>
            </a:pPr>
            <a:r>
              <a:t>Employed full wave code AORSA (Maxwellian plasma)</a:t>
            </a:r>
          </a:p>
        </p:txBody>
      </p:sp>
      <p:sp>
        <p:nvSpPr>
          <p:cNvPr id="710" name="Google Shape;860;p69"/>
          <p:cNvSpPr txBox="1">
            <a:spLocks noGrp="1"/>
          </p:cNvSpPr>
          <p:nvPr>
            <p:ph type="sldNum" sz="quarter" idx="4294967295"/>
          </p:nvPr>
        </p:nvSpPr>
        <p:spPr>
          <a:xfrm>
            <a:off x="23893642" y="13258626"/>
            <a:ext cx="2329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46</a:t>
            </a:fld>
            <a:endParaRPr/>
          </a:p>
        </p:txBody>
      </p:sp>
      <p:sp>
        <p:nvSpPr>
          <p:cNvPr id="711" name="Google Shape;861;p69"/>
          <p:cNvSpPr txBox="1"/>
          <p:nvPr/>
        </p:nvSpPr>
        <p:spPr>
          <a:xfrm>
            <a:off x="12361333" y="10938933"/>
            <a:ext cx="12192001" cy="75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3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N. Bertelli </a:t>
            </a:r>
            <a:r>
              <a:rPr i="1"/>
              <a:t>et al </a:t>
            </a:r>
            <a:r>
              <a:t>2019 </a:t>
            </a:r>
            <a:r>
              <a:rPr i="1"/>
              <a:t>Nucl. Fusion </a:t>
            </a:r>
            <a:r>
              <a:rPr b="1"/>
              <a:t>59</a:t>
            </a:r>
            <a:r>
              <a:t> 086006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883;p71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/>
          <a:p>
            <a:pPr algn="ctr" defTabSz="749808">
              <a:defRPr sz="4920"/>
            </a:pPr>
            <a:r>
              <a:t>Hydrogen concentration scan: H power absorption increases with larger H concentration and decreases for larger n</a:t>
            </a:r>
            <a:r>
              <a:rPr baseline="-29170"/>
              <a:t>φ</a:t>
            </a:r>
          </a:p>
        </p:txBody>
      </p:sp>
      <p:sp>
        <p:nvSpPr>
          <p:cNvPr id="714" name="Google Shape;884;p71"/>
          <p:cNvSpPr txBox="1">
            <a:spLocks noGrp="1"/>
          </p:cNvSpPr>
          <p:nvPr>
            <p:ph type="body" idx="1"/>
          </p:nvPr>
        </p:nvSpPr>
        <p:spPr>
          <a:xfrm>
            <a:off x="179286" y="11041367"/>
            <a:ext cx="23769344" cy="9988050"/>
          </a:xfrm>
          <a:prstGeom prst="rect">
            <a:avLst/>
          </a:prstGeom>
        </p:spPr>
        <p:txBody>
          <a:bodyPr/>
          <a:lstStyle/>
          <a:p>
            <a:pPr marL="642469" indent="-591669">
              <a:spcBef>
                <a:spcPts val="0"/>
              </a:spcBef>
              <a:defRPr i="1"/>
            </a:pPr>
            <a:r>
              <a:t>W/</a:t>
            </a:r>
            <a:r>
              <a:rPr sz="4400" i="0"/>
              <a:t> NBI: dominant electron &amp; fast ions absorption (except for n</a:t>
            </a:r>
            <a:r>
              <a:rPr i="0" baseline="-25000"/>
              <a:t>φ</a:t>
            </a:r>
            <a:r>
              <a:rPr sz="4400" i="0"/>
              <a:t> = -5) </a:t>
            </a:r>
          </a:p>
          <a:p>
            <a:pPr marL="642469" indent="-591669">
              <a:defRPr i="1" cap="small"/>
            </a:pPr>
            <a:r>
              <a:t>W/O</a:t>
            </a:r>
            <a:r>
              <a:rPr sz="4400" i="0" cap="none"/>
              <a:t> NBI: significant H absorption at lower n</a:t>
            </a:r>
            <a:r>
              <a:rPr i="0" cap="none" baseline="-25000"/>
              <a:t>φ</a:t>
            </a:r>
          </a:p>
        </p:txBody>
      </p:sp>
      <p:sp>
        <p:nvSpPr>
          <p:cNvPr id="715" name="Google Shape;885;p71"/>
          <p:cNvSpPr txBox="1">
            <a:spLocks noGrp="1"/>
          </p:cNvSpPr>
          <p:nvPr>
            <p:ph type="sldNum" sz="quarter" idx="4294967295"/>
          </p:nvPr>
        </p:nvSpPr>
        <p:spPr>
          <a:xfrm>
            <a:off x="23893642" y="13258626"/>
            <a:ext cx="2329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47</a:t>
            </a:fld>
            <a:endParaRPr/>
          </a:p>
        </p:txBody>
      </p:sp>
      <p:pic>
        <p:nvPicPr>
          <p:cNvPr id="716" name="Google Shape;886;p71" descr="Google Shape;886;p71"/>
          <p:cNvPicPr>
            <a:picLocks noChangeAspect="1"/>
          </p:cNvPicPr>
          <p:nvPr/>
        </p:nvPicPr>
        <p:blipFill>
          <a:blip r:embed="rId2"/>
          <a:srcRect t="2665"/>
          <a:stretch>
            <a:fillRect/>
          </a:stretch>
        </p:blipFill>
        <p:spPr>
          <a:xfrm>
            <a:off x="7248110" y="2729190"/>
            <a:ext cx="16431926" cy="7799551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Google Shape;887;p71"/>
          <p:cNvSpPr txBox="1"/>
          <p:nvPr/>
        </p:nvSpPr>
        <p:spPr>
          <a:xfrm>
            <a:off x="14587870" y="1738034"/>
            <a:ext cx="2727735" cy="1096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 algn="ctr">
              <a:defRPr sz="4800" b="1"/>
            </a:pPr>
            <a:r>
              <a:t>n</a:t>
            </a:r>
            <a:r>
              <a:rPr b="0" baseline="-25000">
                <a:latin typeface="Noto Sans Symbols"/>
                <a:ea typeface="Noto Sans Symbols"/>
                <a:cs typeface="Noto Sans Symbols"/>
                <a:sym typeface="Noto Sans Symbols"/>
              </a:rPr>
              <a:t>φ</a:t>
            </a:r>
            <a:r>
              <a:t> = -12</a:t>
            </a:r>
          </a:p>
        </p:txBody>
      </p:sp>
      <p:sp>
        <p:nvSpPr>
          <p:cNvPr id="718" name="Google Shape;888;p71"/>
          <p:cNvSpPr txBox="1"/>
          <p:nvPr/>
        </p:nvSpPr>
        <p:spPr>
          <a:xfrm>
            <a:off x="8922166" y="1738034"/>
            <a:ext cx="2199491" cy="1096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 algn="ctr">
              <a:defRPr sz="4800" b="1"/>
            </a:pPr>
            <a:r>
              <a:t>n</a:t>
            </a:r>
            <a:r>
              <a:rPr b="0" baseline="-25000">
                <a:latin typeface="Noto Sans Symbols"/>
                <a:ea typeface="Noto Sans Symbols"/>
                <a:cs typeface="Noto Sans Symbols"/>
                <a:sym typeface="Noto Sans Symbols"/>
              </a:rPr>
              <a:t>φ</a:t>
            </a:r>
            <a:r>
              <a:t> = -5</a:t>
            </a:r>
          </a:p>
        </p:txBody>
      </p:sp>
      <p:sp>
        <p:nvSpPr>
          <p:cNvPr id="719" name="Google Shape;889;p71"/>
          <p:cNvSpPr txBox="1"/>
          <p:nvPr/>
        </p:nvSpPr>
        <p:spPr>
          <a:xfrm>
            <a:off x="19995353" y="1738034"/>
            <a:ext cx="2727735" cy="1096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 algn="ctr">
              <a:defRPr sz="4800" b="1"/>
            </a:pPr>
            <a:r>
              <a:t>n</a:t>
            </a:r>
            <a:r>
              <a:rPr b="0" baseline="-25000">
                <a:latin typeface="Noto Sans Symbols"/>
                <a:ea typeface="Noto Sans Symbols"/>
                <a:cs typeface="Noto Sans Symbols"/>
                <a:sym typeface="Noto Sans Symbols"/>
              </a:rPr>
              <a:t>φ</a:t>
            </a:r>
            <a:r>
              <a:t> = -21</a:t>
            </a:r>
          </a:p>
        </p:txBody>
      </p:sp>
      <p:sp>
        <p:nvSpPr>
          <p:cNvPr id="720" name="Google Shape;890;p71"/>
          <p:cNvSpPr txBox="1"/>
          <p:nvPr/>
        </p:nvSpPr>
        <p:spPr>
          <a:xfrm>
            <a:off x="4307206" y="3416696"/>
            <a:ext cx="1740656" cy="171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 algn="ctr">
              <a:defRPr sz="4800" b="1"/>
            </a:pPr>
            <a:r>
              <a:t>With</a:t>
            </a:r>
          </a:p>
          <a:p>
            <a:pPr algn="ctr">
              <a:defRPr sz="4800" b="1"/>
            </a:pPr>
            <a:r>
              <a:t>NBI</a:t>
            </a:r>
          </a:p>
        </p:txBody>
      </p:sp>
      <p:sp>
        <p:nvSpPr>
          <p:cNvPr id="721" name="Google Shape;891;p71"/>
          <p:cNvSpPr txBox="1"/>
          <p:nvPr/>
        </p:nvSpPr>
        <p:spPr>
          <a:xfrm>
            <a:off x="4363084" y="7351248"/>
            <a:ext cx="1340309" cy="171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 algn="ctr">
              <a:defRPr sz="4800" b="1"/>
            </a:pPr>
            <a:r>
              <a:t>NO</a:t>
            </a:r>
          </a:p>
          <a:p>
            <a:pPr algn="ctr">
              <a:defRPr sz="4800" b="1"/>
            </a:pPr>
            <a:r>
              <a:t>NBI</a:t>
            </a:r>
          </a:p>
        </p:txBody>
      </p:sp>
      <p:sp>
        <p:nvSpPr>
          <p:cNvPr id="722" name="Google Shape;892;p71"/>
          <p:cNvSpPr txBox="1"/>
          <p:nvPr/>
        </p:nvSpPr>
        <p:spPr>
          <a:xfrm>
            <a:off x="728946" y="2729189"/>
            <a:ext cx="2378013" cy="78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3600" b="1"/>
            </a:lvl1pPr>
          </a:lstStyle>
          <a:p>
            <a:r>
              <a:t>f = 30MHz</a:t>
            </a:r>
          </a:p>
        </p:txBody>
      </p:sp>
      <p:grpSp>
        <p:nvGrpSpPr>
          <p:cNvPr id="725" name="Google Shape;893;p71"/>
          <p:cNvGrpSpPr/>
          <p:nvPr/>
        </p:nvGrpSpPr>
        <p:grpSpPr>
          <a:xfrm>
            <a:off x="19829295" y="10678146"/>
            <a:ext cx="3349984" cy="726442"/>
            <a:chOff x="0" y="0"/>
            <a:chExt cx="3349983" cy="726441"/>
          </a:xfrm>
        </p:grpSpPr>
        <p:sp>
          <p:nvSpPr>
            <p:cNvPr id="723" name="Rectangle"/>
            <p:cNvSpPr/>
            <p:nvPr/>
          </p:nvSpPr>
          <p:spPr>
            <a:xfrm>
              <a:off x="-1" y="-1"/>
              <a:ext cx="3349985" cy="726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24" name="H concentration"/>
            <p:cNvSpPr txBox="1"/>
            <p:nvPr/>
          </p:nvSpPr>
          <p:spPr>
            <a:xfrm>
              <a:off x="-1" y="-1"/>
              <a:ext cx="3349985" cy="72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3200" b="1"/>
              </a:lvl1pPr>
            </a:lstStyle>
            <a:p>
              <a:r>
                <a:t>H concentration</a:t>
              </a:r>
            </a:p>
          </p:txBody>
        </p:sp>
      </p:grpSp>
      <p:grpSp>
        <p:nvGrpSpPr>
          <p:cNvPr id="728" name="Google Shape;894;p71"/>
          <p:cNvGrpSpPr/>
          <p:nvPr/>
        </p:nvGrpSpPr>
        <p:grpSpPr>
          <a:xfrm>
            <a:off x="14133180" y="10678146"/>
            <a:ext cx="3349984" cy="726442"/>
            <a:chOff x="0" y="0"/>
            <a:chExt cx="3349983" cy="726441"/>
          </a:xfrm>
        </p:grpSpPr>
        <p:sp>
          <p:nvSpPr>
            <p:cNvPr id="726" name="Rectangle"/>
            <p:cNvSpPr/>
            <p:nvPr/>
          </p:nvSpPr>
          <p:spPr>
            <a:xfrm>
              <a:off x="-1" y="-1"/>
              <a:ext cx="3349985" cy="726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27" name="H concentration"/>
            <p:cNvSpPr txBox="1"/>
            <p:nvPr/>
          </p:nvSpPr>
          <p:spPr>
            <a:xfrm>
              <a:off x="-1" y="-1"/>
              <a:ext cx="3349985" cy="72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3200" b="1"/>
              </a:lvl1pPr>
            </a:lstStyle>
            <a:p>
              <a:r>
                <a:t>H concentration</a:t>
              </a:r>
            </a:p>
          </p:txBody>
        </p:sp>
      </p:grpSp>
      <p:grpSp>
        <p:nvGrpSpPr>
          <p:cNvPr id="731" name="Google Shape;895;p71"/>
          <p:cNvGrpSpPr/>
          <p:nvPr/>
        </p:nvGrpSpPr>
        <p:grpSpPr>
          <a:xfrm>
            <a:off x="8343025" y="10678146"/>
            <a:ext cx="3349984" cy="726442"/>
            <a:chOff x="0" y="0"/>
            <a:chExt cx="3349983" cy="726441"/>
          </a:xfrm>
        </p:grpSpPr>
        <p:sp>
          <p:nvSpPr>
            <p:cNvPr id="729" name="Rectangle"/>
            <p:cNvSpPr/>
            <p:nvPr/>
          </p:nvSpPr>
          <p:spPr>
            <a:xfrm>
              <a:off x="-1" y="-1"/>
              <a:ext cx="3349985" cy="726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30" name="H concentration"/>
            <p:cNvSpPr txBox="1"/>
            <p:nvPr/>
          </p:nvSpPr>
          <p:spPr>
            <a:xfrm>
              <a:off x="-1" y="-1"/>
              <a:ext cx="3349985" cy="72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3200" b="1"/>
              </a:lvl1pPr>
            </a:lstStyle>
            <a:p>
              <a:r>
                <a:t>H concentration</a:t>
              </a:r>
            </a:p>
          </p:txBody>
        </p:sp>
      </p:grp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920;p74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Lower antenna phasing has stronger interaction with SOL plasma</a:t>
            </a:r>
          </a:p>
        </p:txBody>
      </p:sp>
      <p:sp>
        <p:nvSpPr>
          <p:cNvPr id="734" name="Google Shape;922;p74"/>
          <p:cNvSpPr txBox="1">
            <a:spLocks noGrp="1"/>
          </p:cNvSpPr>
          <p:nvPr>
            <p:ph type="sldNum" sz="quarter" idx="4294967295"/>
          </p:nvPr>
        </p:nvSpPr>
        <p:spPr>
          <a:xfrm>
            <a:off x="23893642" y="13258626"/>
            <a:ext cx="2329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48</a:t>
            </a:fld>
            <a:endParaRPr/>
          </a:p>
        </p:txBody>
      </p:sp>
      <p:pic>
        <p:nvPicPr>
          <p:cNvPr id="735" name="Google Shape;923;p74" descr="Google Shape;923;p7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931369" y="3247918"/>
            <a:ext cx="9847420" cy="5887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Google Shape;924;p74" descr="Google Shape;924;p7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714" y="3227496"/>
            <a:ext cx="9061734" cy="5887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Google Shape;925;p74" descr="Google Shape;925;p7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156867" y="3354816"/>
            <a:ext cx="7958411" cy="5887045"/>
          </a:xfrm>
          <a:prstGeom prst="rect">
            <a:avLst/>
          </a:prstGeom>
          <a:ln w="12700">
            <a:miter lim="400000"/>
          </a:ln>
        </p:spPr>
      </p:pic>
      <p:sp>
        <p:nvSpPr>
          <p:cNvPr id="738" name="Google Shape;926;p74"/>
          <p:cNvSpPr txBox="1"/>
          <p:nvPr/>
        </p:nvSpPr>
        <p:spPr>
          <a:xfrm>
            <a:off x="7846328" y="1887322"/>
            <a:ext cx="10867419" cy="96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40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</a:t>
            </a:r>
            <a:r>
              <a:rPr baseline="-25000"/>
              <a:t>z</a:t>
            </a:r>
            <a:r>
              <a:t> component of the wave field</a:t>
            </a:r>
          </a:p>
        </p:txBody>
      </p:sp>
      <p:sp>
        <p:nvSpPr>
          <p:cNvPr id="739" name="Google Shape;927;p74"/>
          <p:cNvSpPr txBox="1"/>
          <p:nvPr/>
        </p:nvSpPr>
        <p:spPr>
          <a:xfrm>
            <a:off x="19567216" y="2366421"/>
            <a:ext cx="2272803" cy="76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3400" b="1">
                <a:solidFill>
                  <a:srgbClr val="C00000"/>
                </a:solidFill>
              </a:defRPr>
            </a:lvl1pPr>
          </a:lstStyle>
          <a:p>
            <a:r>
              <a:t>30 degree</a:t>
            </a:r>
          </a:p>
        </p:txBody>
      </p:sp>
      <p:sp>
        <p:nvSpPr>
          <p:cNvPr id="740" name="Google Shape;928;p74"/>
          <p:cNvSpPr txBox="1"/>
          <p:nvPr/>
        </p:nvSpPr>
        <p:spPr>
          <a:xfrm>
            <a:off x="10853925" y="2366421"/>
            <a:ext cx="2272804" cy="76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3400" b="1">
                <a:solidFill>
                  <a:srgbClr val="C00000"/>
                </a:solidFill>
              </a:defRPr>
            </a:lvl1pPr>
          </a:lstStyle>
          <a:p>
            <a:r>
              <a:t>90 degree</a:t>
            </a:r>
          </a:p>
        </p:txBody>
      </p:sp>
      <p:sp>
        <p:nvSpPr>
          <p:cNvPr id="741" name="Google Shape;929;p74"/>
          <p:cNvSpPr txBox="1"/>
          <p:nvPr/>
        </p:nvSpPr>
        <p:spPr>
          <a:xfrm>
            <a:off x="2371420" y="2308924"/>
            <a:ext cx="2512951" cy="76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3400" b="1">
                <a:solidFill>
                  <a:srgbClr val="C00000"/>
                </a:solidFill>
              </a:defRPr>
            </a:lvl1pPr>
          </a:lstStyle>
          <a:p>
            <a:r>
              <a:t>150 degree</a:t>
            </a:r>
          </a:p>
        </p:txBody>
      </p:sp>
      <p:pic>
        <p:nvPicPr>
          <p:cNvPr id="742" name="Google Shape;930;p74" descr="Google Shape;930;p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079" y="8869275"/>
            <a:ext cx="14669983" cy="4253496"/>
          </a:xfrm>
          <a:prstGeom prst="rect">
            <a:avLst/>
          </a:prstGeom>
          <a:ln w="12700">
            <a:miter lim="400000"/>
          </a:ln>
        </p:spPr>
      </p:pic>
      <p:sp>
        <p:nvSpPr>
          <p:cNvPr id="743" name="Google Shape;931;p74"/>
          <p:cNvSpPr/>
          <p:nvPr/>
        </p:nvSpPr>
        <p:spPr>
          <a:xfrm flipH="1">
            <a:off x="18669736" y="9191956"/>
            <a:ext cx="811534" cy="811534"/>
          </a:xfrm>
          <a:prstGeom prst="line">
            <a:avLst/>
          </a:prstGeom>
          <a:ln w="1143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44" name="Google Shape;932;p74"/>
          <p:cNvSpPr/>
          <p:nvPr/>
        </p:nvSpPr>
        <p:spPr>
          <a:xfrm>
            <a:off x="14066108" y="8613732"/>
            <a:ext cx="2" cy="605367"/>
          </a:xfrm>
          <a:prstGeom prst="line">
            <a:avLst/>
          </a:prstGeom>
          <a:ln w="1143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45" name="Google Shape;933;p74"/>
          <p:cNvSpPr/>
          <p:nvPr/>
        </p:nvSpPr>
        <p:spPr>
          <a:xfrm>
            <a:off x="5142841" y="8613732"/>
            <a:ext cx="1277235" cy="518586"/>
          </a:xfrm>
          <a:prstGeom prst="line">
            <a:avLst/>
          </a:prstGeom>
          <a:ln w="1143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46" name="Google Shape;934;p74"/>
          <p:cNvSpPr/>
          <p:nvPr/>
        </p:nvSpPr>
        <p:spPr>
          <a:xfrm flipV="1">
            <a:off x="22251447" y="8173773"/>
            <a:ext cx="2" cy="1921936"/>
          </a:xfrm>
          <a:prstGeom prst="line">
            <a:avLst/>
          </a:prstGeom>
          <a:ln w="16510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47" name="Google Shape;935;p74"/>
          <p:cNvSpPr txBox="1"/>
          <p:nvPr/>
        </p:nvSpPr>
        <p:spPr>
          <a:xfrm>
            <a:off x="20785213" y="10191364"/>
            <a:ext cx="2932471" cy="98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 algn="ctr">
              <a:defRPr sz="24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Strong interaction </a:t>
            </a:r>
            <a:br/>
            <a:r>
              <a:t>with the SOL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969;p77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5300"/>
            </a:lvl1pPr>
          </a:lstStyle>
          <a:p>
            <a:r>
              <a:t>Anomalous electron losses dominate; strong ion-scale turbulence measured</a:t>
            </a:r>
          </a:p>
        </p:txBody>
      </p:sp>
      <p:sp>
        <p:nvSpPr>
          <p:cNvPr id="750" name="Google Shape;970;p77"/>
          <p:cNvSpPr txBox="1">
            <a:spLocks noGrp="1"/>
          </p:cNvSpPr>
          <p:nvPr>
            <p:ph type="body" idx="1"/>
          </p:nvPr>
        </p:nvSpPr>
        <p:spPr>
          <a:xfrm>
            <a:off x="259554" y="2564743"/>
            <a:ext cx="23769344" cy="9988051"/>
          </a:xfrm>
          <a:prstGeom prst="rect">
            <a:avLst/>
          </a:prstGeom>
        </p:spPr>
        <p:txBody>
          <a:bodyPr/>
          <a:lstStyle/>
          <a:p>
            <a:pPr marL="1008742" indent="-957942">
              <a:spcBef>
                <a:spcPts val="0"/>
              </a:spcBef>
              <a:buSzPts val="4400"/>
              <a:defRPr sz="4400"/>
            </a:pPr>
            <a:r>
              <a:t>Observed neoclassical ion losses (in L-mode), anomalous electron losses</a:t>
            </a:r>
          </a:p>
          <a:p>
            <a:pPr marL="1008742" indent="-957942">
              <a:buSzPts val="4400"/>
              <a:defRPr sz="4400"/>
            </a:pPr>
            <a:r>
              <a:t>However, ion scale turbulence data (BES) shows large amplitude, broadband fluctuations &amp; bi-modal poloidal phase velocity</a:t>
            </a:r>
          </a:p>
          <a:p>
            <a:pPr marL="1554842" lvl="2" indent="-538842">
              <a:buClr>
                <a:srgbClr val="942192"/>
              </a:buClr>
              <a:buSzPts val="4400"/>
              <a:defRPr sz="4400">
                <a:solidFill>
                  <a:srgbClr val="942192"/>
                </a:solidFill>
              </a:defRPr>
            </a:pPr>
            <a:r>
              <a:t>Bi-modal phase velocities suggestive of two distinct turbulence types (observed in DIII-D &amp; TFTR)</a:t>
            </a:r>
          </a:p>
        </p:txBody>
      </p:sp>
      <p:sp>
        <p:nvSpPr>
          <p:cNvPr id="751" name="Google Shape;971;p77"/>
          <p:cNvSpPr txBox="1">
            <a:spLocks noGrp="1"/>
          </p:cNvSpPr>
          <p:nvPr>
            <p:ph type="sldNum" sz="quarter" idx="4294967295"/>
          </p:nvPr>
        </p:nvSpPr>
        <p:spPr>
          <a:xfrm>
            <a:off x="23893642" y="13258626"/>
            <a:ext cx="2329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49</a:t>
            </a:fld>
            <a:endParaRPr/>
          </a:p>
        </p:txBody>
      </p:sp>
      <p:grpSp>
        <p:nvGrpSpPr>
          <p:cNvPr id="762" name="Google Shape;972;p77"/>
          <p:cNvGrpSpPr/>
          <p:nvPr/>
        </p:nvGrpSpPr>
        <p:grpSpPr>
          <a:xfrm>
            <a:off x="502670" y="6531067"/>
            <a:ext cx="23378662" cy="6021867"/>
            <a:chOff x="0" y="0"/>
            <a:chExt cx="23378661" cy="6021865"/>
          </a:xfrm>
        </p:grpSpPr>
        <p:pic>
          <p:nvPicPr>
            <p:cNvPr id="752" name="Google Shape;973;p77" descr="Google Shape;973;p77"/>
            <p:cNvPicPr>
              <a:picLocks noChangeAspect="1"/>
            </p:cNvPicPr>
            <p:nvPr/>
          </p:nvPicPr>
          <p:blipFill>
            <a:blip r:embed="rId2"/>
            <a:srcRect t="39807" b="29863"/>
            <a:stretch>
              <a:fillRect/>
            </a:stretch>
          </p:blipFill>
          <p:spPr>
            <a:xfrm>
              <a:off x="7924800" y="515885"/>
              <a:ext cx="6815760" cy="5302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3" name="Google Shape;974;p77"/>
            <p:cNvSpPr txBox="1"/>
            <p:nvPr/>
          </p:nvSpPr>
          <p:spPr>
            <a:xfrm>
              <a:off x="9144003" y="-1"/>
              <a:ext cx="5180372" cy="72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3200" b="1">
                  <a:solidFill>
                    <a:srgbClr val="336699"/>
                  </a:solidFill>
                </a:defRPr>
              </a:lvl1pPr>
            </a:lstStyle>
            <a:p>
              <a:r>
                <a:t>BES cross-power spectra</a:t>
              </a:r>
            </a:p>
          </p:txBody>
        </p:sp>
        <p:sp>
          <p:nvSpPr>
            <p:cNvPr id="754" name="Google Shape;975;p77"/>
            <p:cNvSpPr txBox="1"/>
            <p:nvPr/>
          </p:nvSpPr>
          <p:spPr>
            <a:xfrm>
              <a:off x="9284065" y="4193064"/>
              <a:ext cx="2161987" cy="110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/>
            <a:p>
              <a:pPr>
                <a:defRPr sz="2800">
                  <a:latin typeface="Noto Sans Symbols"/>
                  <a:ea typeface="Noto Sans Symbols"/>
                  <a:cs typeface="Noto Sans Symbols"/>
                  <a:sym typeface="Noto Sans Symbols"/>
                </a:defRPr>
              </a:pPr>
              <a:r>
                <a:t>ρ</a:t>
              </a:r>
              <a:r>
                <a:rPr b="1">
                  <a:latin typeface="+mj-lt"/>
                  <a:ea typeface="+mj-ea"/>
                  <a:cs typeface="+mj-cs"/>
                  <a:sym typeface="Arial"/>
                </a:rPr>
                <a:t>=0.58-0.86</a:t>
              </a:r>
            </a:p>
          </p:txBody>
        </p:sp>
        <p:sp>
          <p:nvSpPr>
            <p:cNvPr id="755" name="Google Shape;976;p77"/>
            <p:cNvSpPr/>
            <p:nvPr/>
          </p:nvSpPr>
          <p:spPr>
            <a:xfrm flipV="1">
              <a:off x="11582403" y="2770664"/>
              <a:ext cx="1245218" cy="156801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756" name="Google Shape;977;p77" descr="Google Shape;977;p77"/>
            <p:cNvPicPr>
              <a:picLocks noChangeAspect="1"/>
            </p:cNvPicPr>
            <p:nvPr/>
          </p:nvPicPr>
          <p:blipFill>
            <a:blip r:embed="rId3"/>
            <a:srcRect t="46496"/>
            <a:stretch>
              <a:fillRect/>
            </a:stretch>
          </p:blipFill>
          <p:spPr>
            <a:xfrm>
              <a:off x="15646402" y="461325"/>
              <a:ext cx="7732259" cy="5357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7" name="Google Shape;978;p77"/>
            <p:cNvSpPr txBox="1"/>
            <p:nvPr/>
          </p:nvSpPr>
          <p:spPr>
            <a:xfrm>
              <a:off x="17282658" y="129062"/>
              <a:ext cx="5270067" cy="72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3200" b="1">
                  <a:solidFill>
                    <a:srgbClr val="336699"/>
                  </a:solidFill>
                </a:defRPr>
              </a:lvl1pPr>
            </a:lstStyle>
            <a:p>
              <a:r>
                <a:t>BES poloidal cross-phase</a:t>
              </a:r>
            </a:p>
          </p:txBody>
        </p:sp>
        <p:pic>
          <p:nvPicPr>
            <p:cNvPr id="758" name="Google Shape;979;p77" descr="Google Shape;979;p77"/>
            <p:cNvPicPr>
              <a:picLocks noChangeAspect="1"/>
            </p:cNvPicPr>
            <p:nvPr/>
          </p:nvPicPr>
          <p:blipFill>
            <a:blip r:embed="rId4"/>
            <a:srcRect t="69021"/>
            <a:stretch>
              <a:fillRect/>
            </a:stretch>
          </p:blipFill>
          <p:spPr>
            <a:xfrm>
              <a:off x="-1" y="535464"/>
              <a:ext cx="6943101" cy="5486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9" name="Google Shape;980;p77"/>
            <p:cNvSpPr txBox="1"/>
            <p:nvPr/>
          </p:nvSpPr>
          <p:spPr>
            <a:xfrm>
              <a:off x="1073012" y="-1"/>
              <a:ext cx="5540140" cy="72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3200" b="1">
                  <a:solidFill>
                    <a:srgbClr val="336699"/>
                  </a:solidFill>
                </a:defRPr>
              </a:lvl1pPr>
            </a:lstStyle>
            <a:p>
              <a:r>
                <a:t>BES fluctuation amplitudes</a:t>
              </a:r>
            </a:p>
          </p:txBody>
        </p:sp>
        <p:sp>
          <p:nvSpPr>
            <p:cNvPr id="760" name="Google Shape;981;p77"/>
            <p:cNvSpPr txBox="1"/>
            <p:nvPr/>
          </p:nvSpPr>
          <p:spPr>
            <a:xfrm>
              <a:off x="19446172" y="4010381"/>
              <a:ext cx="2339688" cy="61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2400" b="1">
                  <a:solidFill>
                    <a:srgbClr val="336699"/>
                  </a:solidFill>
                </a:defRPr>
              </a:lvl1pPr>
            </a:lstStyle>
            <a:p>
              <a:r>
                <a:t>e-dia direction</a:t>
              </a:r>
            </a:p>
          </p:txBody>
        </p:sp>
        <p:sp>
          <p:nvSpPr>
            <p:cNvPr id="761" name="Google Shape;982;p77"/>
            <p:cNvSpPr txBox="1"/>
            <p:nvPr/>
          </p:nvSpPr>
          <p:spPr>
            <a:xfrm>
              <a:off x="19517859" y="1010047"/>
              <a:ext cx="2254857" cy="61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2400" b="1">
                  <a:solidFill>
                    <a:srgbClr val="336699"/>
                  </a:solidFill>
                </a:defRPr>
              </a:lvl1pPr>
            </a:lstStyle>
            <a:p>
              <a:r>
                <a:t>i-dia direction</a:t>
              </a:r>
            </a:p>
          </p:txBody>
        </p:sp>
      </p:grpSp>
      <p:sp>
        <p:nvSpPr>
          <p:cNvPr id="763" name="Google Shape;983;p77"/>
          <p:cNvSpPr txBox="1"/>
          <p:nvPr/>
        </p:nvSpPr>
        <p:spPr>
          <a:xfrm>
            <a:off x="14833599" y="12310533"/>
            <a:ext cx="9846645" cy="88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824" tIns="243824" rIns="243824" bIns="243824">
            <a:spAutoFit/>
          </a:bodyPr>
          <a:lstStyle/>
          <a:p>
            <a:pPr>
              <a:defRPr sz="2600">
                <a:solidFill>
                  <a:srgbClr val="336699"/>
                </a:solidFill>
              </a:defRPr>
            </a:pPr>
            <a:r>
              <a:t>W. Guttenfelder et al., Nucl. Fusion </a:t>
            </a:r>
            <a:r>
              <a:rPr b="1"/>
              <a:t>59</a:t>
            </a:r>
            <a:r>
              <a:t>, 056027 (2019)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41;p16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822959">
              <a:defRPr sz="5940"/>
            </a:lvl1pPr>
          </a:lstStyle>
          <a:p>
            <a:r>
              <a:t>ST40 collaboration has been approved and will be funded in FY20</a:t>
            </a:r>
          </a:p>
        </p:txBody>
      </p:sp>
      <p:sp>
        <p:nvSpPr>
          <p:cNvPr id="165" name="Google Shape;142;p16"/>
          <p:cNvSpPr txBox="1">
            <a:spLocks noGrp="1"/>
          </p:cNvSpPr>
          <p:nvPr>
            <p:ph type="body" idx="1"/>
          </p:nvPr>
        </p:nvSpPr>
        <p:spPr>
          <a:xfrm>
            <a:off x="259554" y="2689473"/>
            <a:ext cx="23769344" cy="9988051"/>
          </a:xfrm>
          <a:prstGeom prst="rect">
            <a:avLst/>
          </a:prstGeom>
        </p:spPr>
        <p:txBody>
          <a:bodyPr/>
          <a:lstStyle/>
          <a:p>
            <a:pPr marL="502331" indent="-463214">
              <a:spcBef>
                <a:spcPts val="0"/>
              </a:spcBef>
              <a:buSzPts val="3800"/>
              <a:defRPr sz="3800" b="1"/>
            </a:pPr>
            <a:r>
              <a:t>Public-private partnership with Tokamak Energy Ltd., UK</a:t>
            </a:r>
          </a:p>
          <a:p>
            <a:pPr marL="873932" lvl="1" indent="-463214">
              <a:spcBef>
                <a:spcPts val="900"/>
              </a:spcBef>
              <a:buClr>
                <a:srgbClr val="0433FF"/>
              </a:buClr>
              <a:buSzPts val="3800"/>
              <a:defRPr sz="3800">
                <a:solidFill>
                  <a:srgbClr val="0433FF"/>
                </a:solidFill>
              </a:defRPr>
            </a:pPr>
            <a:r>
              <a:t>Collaboration funded for three years through CRADA (Cooperative Research and Development Agreement)</a:t>
            </a:r>
          </a:p>
          <a:p>
            <a:pPr marL="873932" lvl="1" indent="-463214">
              <a:spcBef>
                <a:spcPts val="900"/>
              </a:spcBef>
              <a:buClr>
                <a:srgbClr val="0433FF"/>
              </a:buClr>
              <a:buSzPts val="3800"/>
              <a:defRPr sz="3800">
                <a:solidFill>
                  <a:srgbClr val="0433FF"/>
                </a:solidFill>
              </a:defRPr>
            </a:pPr>
            <a:r>
              <a:t>PPPL, ORNL, UC Irvine, U. Washington, Columbia U. </a:t>
            </a:r>
          </a:p>
          <a:p>
            <a:pPr marL="502331" indent="-463214">
              <a:spcBef>
                <a:spcPts val="900"/>
              </a:spcBef>
              <a:buSzPts val="3800"/>
              <a:defRPr sz="3800" b="1"/>
            </a:pPr>
            <a:r>
              <a:t>ST40 is a high-TF (up to 3 T) Spherical Tokamak with Business Milestone by end of third year to “establish fusion conditions” (T</a:t>
            </a:r>
            <a:r>
              <a:rPr baseline="-5999"/>
              <a:t>i</a:t>
            </a:r>
            <a:r>
              <a:t>(0)&gt;10 keV, n</a:t>
            </a:r>
            <a:r>
              <a:rPr baseline="-5999"/>
              <a:t>e</a:t>
            </a:r>
            <a:r>
              <a:t>&gt;10</a:t>
            </a:r>
            <a:r>
              <a:rPr baseline="31999"/>
              <a:t>20</a:t>
            </a:r>
            <a:r>
              <a:t>  m</a:t>
            </a:r>
            <a:r>
              <a:rPr baseline="31999"/>
              <a:t>-3</a:t>
            </a:r>
            <a:r>
              <a:t>)</a:t>
            </a:r>
          </a:p>
          <a:p>
            <a:pPr marL="873932" lvl="1" indent="-463214">
              <a:spcBef>
                <a:spcPts val="900"/>
              </a:spcBef>
              <a:buClr>
                <a:srgbClr val="0433FF"/>
              </a:buClr>
              <a:buSzPts val="3800"/>
              <a:defRPr sz="3800">
                <a:solidFill>
                  <a:srgbClr val="0433FF"/>
                </a:solidFill>
              </a:defRPr>
            </a:pPr>
            <a:r>
              <a:t>2-4 MW NBI</a:t>
            </a:r>
          </a:p>
          <a:p>
            <a:pPr marL="873932" lvl="1" indent="-463214">
              <a:spcBef>
                <a:spcPts val="900"/>
              </a:spcBef>
              <a:buClr>
                <a:srgbClr val="0433FF"/>
              </a:buClr>
              <a:buSzPts val="3800"/>
              <a:defRPr sz="3800">
                <a:solidFill>
                  <a:srgbClr val="0433FF"/>
                </a:solidFill>
              </a:defRPr>
            </a:pPr>
            <a:r>
              <a:t>Will not have full diagnostic set; research, and time for it, will have limitations</a:t>
            </a:r>
          </a:p>
          <a:p>
            <a:pPr marL="502331" indent="-463214">
              <a:spcBef>
                <a:spcPts val="900"/>
              </a:spcBef>
              <a:buSzPts val="3800"/>
              <a:defRPr sz="3800" b="1"/>
            </a:pPr>
            <a:r>
              <a:t>Areas of collaboration include:</a:t>
            </a:r>
          </a:p>
          <a:p>
            <a:pPr marL="873932" lvl="1" indent="-463214">
              <a:spcBef>
                <a:spcPts val="900"/>
              </a:spcBef>
              <a:buClr>
                <a:srgbClr val="0433FF"/>
              </a:buClr>
              <a:buSzPts val="3800"/>
              <a:defRPr sz="3800">
                <a:solidFill>
                  <a:srgbClr val="0433FF"/>
                </a:solidFill>
              </a:defRPr>
            </a:pPr>
            <a:r>
              <a:t>Pedestal physics – PBLS (PPPL), Divertor physics (ORNL)</a:t>
            </a:r>
          </a:p>
          <a:p>
            <a:pPr marL="873932" lvl="1" indent="-463214">
              <a:spcBef>
                <a:spcPts val="900"/>
              </a:spcBef>
              <a:buClr>
                <a:srgbClr val="0433FF"/>
              </a:buClr>
              <a:buSzPts val="3800"/>
              <a:defRPr sz="3800">
                <a:solidFill>
                  <a:srgbClr val="0433FF"/>
                </a:solidFill>
              </a:defRPr>
            </a:pPr>
            <a:r>
              <a:t>Confinement scaling, TRANSP, EP physics, EF and tearing physics (PPPL, UC Irvine)</a:t>
            </a:r>
          </a:p>
          <a:p>
            <a:pPr marL="873932" lvl="1" indent="-463214">
              <a:spcBef>
                <a:spcPts val="900"/>
              </a:spcBef>
              <a:buClr>
                <a:srgbClr val="0433FF"/>
              </a:buClr>
              <a:buSzPts val="3800"/>
              <a:defRPr sz="3800">
                <a:solidFill>
                  <a:srgbClr val="0433FF"/>
                </a:solidFill>
              </a:defRPr>
            </a:pPr>
            <a:r>
              <a:t>Disruption prediction algorithm development (Columbia U)</a:t>
            </a:r>
          </a:p>
          <a:p>
            <a:pPr marL="873932" lvl="1" indent="-463214">
              <a:spcBef>
                <a:spcPts val="900"/>
              </a:spcBef>
              <a:buClr>
                <a:srgbClr val="0433FF"/>
              </a:buClr>
              <a:buSzPts val="3800"/>
              <a:defRPr sz="3800">
                <a:solidFill>
                  <a:srgbClr val="0433FF"/>
                </a:solidFill>
              </a:defRPr>
            </a:pPr>
            <a:r>
              <a:t>RF modeling for startup/rampup  (EC/EBW), possible ICRH (PPPL, ORNL)</a:t>
            </a:r>
          </a:p>
          <a:p>
            <a:pPr marL="873932" lvl="1" indent="-463214">
              <a:spcBef>
                <a:spcPts val="900"/>
              </a:spcBef>
              <a:buClr>
                <a:srgbClr val="0433FF"/>
              </a:buClr>
              <a:buSzPts val="3800"/>
              <a:defRPr sz="3800">
                <a:solidFill>
                  <a:srgbClr val="0433FF"/>
                </a:solidFill>
              </a:defRPr>
            </a:pPr>
            <a:r>
              <a:t>Scoping for turbulence diag. (PPPL), CHI (U. Washington), Li injection (PPPL)</a:t>
            </a:r>
          </a:p>
        </p:txBody>
      </p:sp>
      <p:sp>
        <p:nvSpPr>
          <p:cNvPr id="166" name="Google Shape;143;p16"/>
          <p:cNvSpPr txBox="1">
            <a:spLocks noGrp="1"/>
          </p:cNvSpPr>
          <p:nvPr>
            <p:ph type="sldNum" sz="quarter" idx="4294967295"/>
          </p:nvPr>
        </p:nvSpPr>
        <p:spPr>
          <a:xfrm>
            <a:off x="23911940" y="13258626"/>
            <a:ext cx="1963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1008;p80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r>
              <a:t>Control-oriented modeling for NSTX-U with machine learning based on TRANSP and experimental data </a:t>
            </a:r>
          </a:p>
        </p:txBody>
      </p:sp>
      <p:sp>
        <p:nvSpPr>
          <p:cNvPr id="766" name="Google Shape;1009;p80"/>
          <p:cNvSpPr txBox="1">
            <a:spLocks noGrp="1"/>
          </p:cNvSpPr>
          <p:nvPr>
            <p:ph type="body" idx="1"/>
          </p:nvPr>
        </p:nvSpPr>
        <p:spPr>
          <a:xfrm>
            <a:off x="259554" y="2564743"/>
            <a:ext cx="23769344" cy="9988051"/>
          </a:xfrm>
          <a:prstGeom prst="rect">
            <a:avLst/>
          </a:prstGeom>
        </p:spPr>
        <p:txBody>
          <a:bodyPr/>
          <a:lstStyle/>
          <a:p>
            <a:pPr marL="1008742" indent="-957942">
              <a:spcBef>
                <a:spcPts val="0"/>
              </a:spcBef>
              <a:buSzPts val="3600"/>
              <a:defRPr sz="3600"/>
            </a:pPr>
            <a:r>
              <a:t>Machine learning algorithms are being used to develop fast simulation capabilities for scenario optimization and real-time control </a:t>
            </a:r>
          </a:p>
          <a:p>
            <a:pPr marL="1072242" lvl="1" indent="-538842">
              <a:buClr>
                <a:srgbClr val="0433FF"/>
              </a:buClr>
              <a:buSzPts val="3600"/>
              <a:defRPr sz="3600">
                <a:solidFill>
                  <a:srgbClr val="0433FF"/>
                </a:solidFill>
              </a:defRPr>
            </a:pPr>
            <a:r>
              <a:t>Builds upon neural network development for NSTX-U beam heating</a:t>
            </a:r>
          </a:p>
          <a:p>
            <a:pPr marL="1072242" lvl="1" indent="-538842">
              <a:buClr>
                <a:srgbClr val="0433FF"/>
              </a:buClr>
              <a:buSzPts val="3600"/>
              <a:defRPr sz="3600">
                <a:solidFill>
                  <a:srgbClr val="0433FF"/>
                </a:solidFill>
              </a:defRPr>
            </a:pPr>
            <a:r>
              <a:t>E.g., magnetic diffusion: Neural network models for equilibrium dependent geometric quantities, bootstrap current, and resistivity, kinetic profiles: electron pressure/density profile shapes</a:t>
            </a:r>
          </a:p>
        </p:txBody>
      </p:sp>
      <p:sp>
        <p:nvSpPr>
          <p:cNvPr id="767" name="Google Shape;1010;p80"/>
          <p:cNvSpPr txBox="1">
            <a:spLocks noGrp="1"/>
          </p:cNvSpPr>
          <p:nvPr>
            <p:ph type="sldNum" sz="quarter" idx="4294967295"/>
          </p:nvPr>
        </p:nvSpPr>
        <p:spPr>
          <a:xfrm>
            <a:off x="23893642" y="13258626"/>
            <a:ext cx="2329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50</a:t>
            </a:fld>
            <a:endParaRPr/>
          </a:p>
        </p:txBody>
      </p:sp>
      <p:pic>
        <p:nvPicPr>
          <p:cNvPr id="768" name="Google Shape;1011;p80" descr="Google Shape;1011;p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43" y="5683808"/>
            <a:ext cx="22473712" cy="7968520"/>
          </a:xfrm>
          <a:prstGeom prst="rect">
            <a:avLst/>
          </a:prstGeom>
          <a:ln w="12700">
            <a:miter lim="400000"/>
          </a:ln>
        </p:spPr>
      </p:pic>
      <p:sp>
        <p:nvSpPr>
          <p:cNvPr id="769" name="Google Shape;1012;p80"/>
          <p:cNvSpPr txBox="1"/>
          <p:nvPr/>
        </p:nvSpPr>
        <p:spPr>
          <a:xfrm>
            <a:off x="10865435" y="9127046"/>
            <a:ext cx="4416784" cy="80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/>
          <a:p>
            <a:pPr>
              <a:defRPr sz="1800" b="1"/>
            </a:pPr>
            <a:r>
              <a:t>Solid:</a:t>
            </a:r>
            <a:r>
              <a:rPr b="0"/>
              <a:t> Expected (TRANSP/NSTX-U)</a:t>
            </a:r>
          </a:p>
          <a:p>
            <a:pPr>
              <a:defRPr sz="1800" b="1"/>
            </a:pPr>
            <a:r>
              <a:t>Dashed:</a:t>
            </a:r>
            <a:r>
              <a:rPr b="0"/>
              <a:t> Neural net prediction</a:t>
            </a:r>
          </a:p>
        </p:txBody>
      </p:sp>
      <p:sp>
        <p:nvSpPr>
          <p:cNvPr id="770" name="Google Shape;1013;p80"/>
          <p:cNvSpPr txBox="1"/>
          <p:nvPr/>
        </p:nvSpPr>
        <p:spPr>
          <a:xfrm>
            <a:off x="19128083" y="3135340"/>
            <a:ext cx="5017554" cy="61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400"/>
            </a:lvl1pPr>
          </a:lstStyle>
          <a:p>
            <a:r>
              <a:t>Boyer, et al., Nuclear Fusion 2019.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1446;p98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r>
              <a:t>“Predict-first” KSTAR TRANSP analysis shows expected high performance plasmas at &gt; 80% NICF</a:t>
            </a:r>
          </a:p>
        </p:txBody>
      </p:sp>
      <p:sp>
        <p:nvSpPr>
          <p:cNvPr id="773" name="Google Shape;1447;p98"/>
          <p:cNvSpPr txBox="1">
            <a:spLocks noGrp="1"/>
          </p:cNvSpPr>
          <p:nvPr>
            <p:ph type="body" idx="1"/>
          </p:nvPr>
        </p:nvSpPr>
        <p:spPr>
          <a:xfrm>
            <a:off x="259554" y="2564743"/>
            <a:ext cx="23769344" cy="9988051"/>
          </a:xfrm>
          <a:prstGeom prst="rect">
            <a:avLst/>
          </a:prstGeom>
        </p:spPr>
        <p:txBody>
          <a:bodyPr/>
          <a:lstStyle/>
          <a:p>
            <a:pPr marL="625476" indent="-574676">
              <a:spcBef>
                <a:spcPts val="0"/>
              </a:spcBef>
              <a:buSzPts val="3600"/>
              <a:defRPr sz="3600"/>
            </a:pPr>
            <a:r>
              <a:t>High non-inductive current fraction for 6.5, 7.5, 8.5 MW NBI</a:t>
            </a:r>
          </a:p>
          <a:p>
            <a:pPr marL="1168400" lvl="1" indent="-635000">
              <a:spcBef>
                <a:spcPts val="400"/>
              </a:spcBef>
              <a:buClr>
                <a:srgbClr val="5FCAFA"/>
              </a:buClr>
              <a:buSzPts val="3600"/>
              <a:defRPr sz="3600"/>
            </a:pPr>
            <a:r>
              <a:t> </a:t>
            </a:r>
            <a:r>
              <a:rPr>
                <a:solidFill>
                  <a:srgbClr val="0433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baseline="-25000">
                <a:solidFill>
                  <a:srgbClr val="0433FF"/>
                </a:solidFill>
              </a:rPr>
              <a:t>N</a:t>
            </a:r>
            <a:r>
              <a:t> from 3.0 – 3.5; based on KSTAR plasmas with NICF ~70%</a:t>
            </a:r>
            <a:endParaRPr>
              <a:solidFill>
                <a:srgbClr val="0433FF"/>
              </a:solidFill>
            </a:endParaRPr>
          </a:p>
          <a:p>
            <a:pPr marL="625476" indent="-574676">
              <a:spcBef>
                <a:spcPts val="1800"/>
              </a:spcBef>
              <a:buSzPts val="3600"/>
              <a:defRPr sz="3600"/>
            </a:pPr>
            <a:r>
              <a:t>Generate substantial database of long pulse, high </a:t>
            </a:r>
            <a:r>
              <a:rPr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baseline="-25000"/>
              <a:t>N</a:t>
            </a:r>
            <a:r>
              <a:t> plasmas in the 2019 KSTAR run for disruption prediction studies</a:t>
            </a:r>
          </a:p>
        </p:txBody>
      </p:sp>
      <p:sp>
        <p:nvSpPr>
          <p:cNvPr id="774" name="Google Shape;1448;p98"/>
          <p:cNvSpPr txBox="1">
            <a:spLocks noGrp="1"/>
          </p:cNvSpPr>
          <p:nvPr>
            <p:ph type="sldNum" sz="quarter" idx="4294967295"/>
          </p:nvPr>
        </p:nvSpPr>
        <p:spPr>
          <a:xfrm>
            <a:off x="23893642" y="13258626"/>
            <a:ext cx="2329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51</a:t>
            </a:fld>
            <a:endParaRPr/>
          </a:p>
        </p:txBody>
      </p:sp>
      <p:pic>
        <p:nvPicPr>
          <p:cNvPr id="775" name="Google Shape;1449;p98" descr="Google Shape;1449;p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122" y="5980991"/>
            <a:ext cx="17773320" cy="7363532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Google Shape;1450;p98"/>
          <p:cNvSpPr txBox="1"/>
          <p:nvPr/>
        </p:nvSpPr>
        <p:spPr>
          <a:xfrm>
            <a:off x="2908218" y="5128207"/>
            <a:ext cx="15300894" cy="79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000" u="sng">
                <a:solidFill>
                  <a:srgbClr val="7200CF"/>
                </a:solidFill>
              </a:defRPr>
            </a:lvl1pPr>
          </a:lstStyle>
          <a:p>
            <a:r>
              <a:t>Predicted high non-inductive current fraction (NICF) current profiles</a:t>
            </a:r>
          </a:p>
        </p:txBody>
      </p:sp>
      <p:sp>
        <p:nvSpPr>
          <p:cNvPr id="777" name="Google Shape;1451;p98"/>
          <p:cNvSpPr txBox="1"/>
          <p:nvPr/>
        </p:nvSpPr>
        <p:spPr>
          <a:xfrm>
            <a:off x="4341331" y="5980991"/>
            <a:ext cx="2962297" cy="79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000">
                <a:solidFill>
                  <a:srgbClr val="FF0000"/>
                </a:solidFill>
              </a:defRPr>
            </a:lvl1pPr>
          </a:lstStyle>
          <a:p>
            <a:r>
              <a:t>81.5% NICF</a:t>
            </a:r>
          </a:p>
        </p:txBody>
      </p:sp>
      <p:sp>
        <p:nvSpPr>
          <p:cNvPr id="778" name="Google Shape;1452;p98"/>
          <p:cNvSpPr txBox="1"/>
          <p:nvPr/>
        </p:nvSpPr>
        <p:spPr>
          <a:xfrm>
            <a:off x="9731510" y="5980991"/>
            <a:ext cx="2538633" cy="79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000">
                <a:solidFill>
                  <a:srgbClr val="FF0000"/>
                </a:solidFill>
              </a:defRPr>
            </a:lvl1pPr>
          </a:lstStyle>
          <a:p>
            <a:r>
              <a:t>93% NICF</a:t>
            </a:r>
          </a:p>
        </p:txBody>
      </p:sp>
      <p:sp>
        <p:nvSpPr>
          <p:cNvPr id="779" name="Google Shape;1453;p98"/>
          <p:cNvSpPr txBox="1"/>
          <p:nvPr/>
        </p:nvSpPr>
        <p:spPr>
          <a:xfrm>
            <a:off x="15387953" y="5980991"/>
            <a:ext cx="2821158" cy="79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000">
                <a:solidFill>
                  <a:srgbClr val="FF0000"/>
                </a:solidFill>
              </a:defRPr>
            </a:lvl1pPr>
          </a:lstStyle>
          <a:p>
            <a:r>
              <a:t>101% NICF</a:t>
            </a:r>
          </a:p>
        </p:txBody>
      </p:sp>
      <p:sp>
        <p:nvSpPr>
          <p:cNvPr id="780" name="Google Shape;1454;p98"/>
          <p:cNvSpPr txBox="1"/>
          <p:nvPr/>
        </p:nvSpPr>
        <p:spPr>
          <a:xfrm>
            <a:off x="20882996" y="10507364"/>
            <a:ext cx="2432650" cy="1287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>
                <a:solidFill>
                  <a:srgbClr val="6600FF"/>
                </a:solidFill>
              </a:defRPr>
            </a:lvl1pPr>
          </a:lstStyle>
          <a:p>
            <a:r>
              <a:t>J.-H. Ahn, S.A. Sabbagh, et al. (Columbia U.)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48;p17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7200"/>
            </a:lvl1pPr>
          </a:lstStyle>
          <a:p>
            <a:r>
              <a:t>This talk addresses PAC-40 charge #1</a:t>
            </a:r>
          </a:p>
        </p:txBody>
      </p:sp>
      <p:sp>
        <p:nvSpPr>
          <p:cNvPr id="169" name="Google Shape;149;p17"/>
          <p:cNvSpPr txBox="1">
            <a:spLocks noGrp="1"/>
          </p:cNvSpPr>
          <p:nvPr>
            <p:ph type="body" sz="half" idx="1"/>
          </p:nvPr>
        </p:nvSpPr>
        <p:spPr>
          <a:xfrm>
            <a:off x="3346225" y="5391076"/>
            <a:ext cx="15890401" cy="6720900"/>
          </a:xfrm>
          <a:prstGeom prst="rect">
            <a:avLst/>
          </a:prstGeom>
        </p:spPr>
        <p:txBody>
          <a:bodyPr/>
          <a:lstStyle/>
          <a:p>
            <a:pPr marL="645159" indent="-715009">
              <a:spcBef>
                <a:spcPts val="0"/>
              </a:spcBef>
              <a:buSzPts val="7200"/>
              <a:defRPr sz="7200" b="1"/>
            </a:pPr>
            <a:r>
              <a:t>Edge/pedestal physics</a:t>
            </a:r>
          </a:p>
          <a:p>
            <a:pPr marL="645159" indent="-715009">
              <a:buSzPts val="7200"/>
              <a:defRPr sz="7200" b="1"/>
            </a:pPr>
            <a:r>
              <a:t>Energetic particle physics</a:t>
            </a:r>
          </a:p>
          <a:p>
            <a:pPr marL="645159" indent="-715009">
              <a:buSzPts val="7200"/>
              <a:defRPr sz="7200" b="1"/>
            </a:pPr>
            <a:r>
              <a:t>Macrostability</a:t>
            </a:r>
          </a:p>
          <a:p>
            <a:pPr marL="645159" indent="-715009">
              <a:buSzPts val="7200"/>
              <a:defRPr sz="7200" b="1"/>
            </a:pPr>
            <a:r>
              <a:t>Scenario development</a:t>
            </a:r>
          </a:p>
          <a:p>
            <a:pPr marL="645159" indent="-715009">
              <a:buSzPts val="7200"/>
              <a:defRPr sz="7200" b="1"/>
            </a:pPr>
            <a:r>
              <a:t>Diagnostics development</a:t>
            </a:r>
          </a:p>
        </p:txBody>
      </p:sp>
      <p:sp>
        <p:nvSpPr>
          <p:cNvPr id="170" name="Google Shape;150;p17"/>
          <p:cNvSpPr txBox="1">
            <a:spLocks noGrp="1"/>
          </p:cNvSpPr>
          <p:nvPr>
            <p:ph type="sldNum" sz="quarter" idx="4294967295"/>
          </p:nvPr>
        </p:nvSpPr>
        <p:spPr>
          <a:xfrm>
            <a:off x="23911940" y="13258626"/>
            <a:ext cx="1963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71" name="Google Shape;151;p17"/>
          <p:cNvSpPr txBox="1"/>
          <p:nvPr/>
        </p:nvSpPr>
        <p:spPr>
          <a:xfrm>
            <a:off x="270649" y="2463799"/>
            <a:ext cx="23747152" cy="161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1. Please comment on the quality and importance of recent research results, including collaborative activities, and how they advanced the NSTX-U Mission and Milestones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56;p18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9700"/>
            </a:lvl1pPr>
          </a:lstStyle>
          <a:p>
            <a:r>
              <a:t>Outline</a:t>
            </a:r>
          </a:p>
        </p:txBody>
      </p:sp>
      <p:sp>
        <p:nvSpPr>
          <p:cNvPr id="174" name="Google Shape;157;p18"/>
          <p:cNvSpPr txBox="1">
            <a:spLocks noGrp="1"/>
          </p:cNvSpPr>
          <p:nvPr>
            <p:ph type="body" idx="1"/>
          </p:nvPr>
        </p:nvSpPr>
        <p:spPr>
          <a:xfrm>
            <a:off x="277069" y="4170519"/>
            <a:ext cx="23956566" cy="7813362"/>
          </a:xfrm>
          <a:prstGeom prst="rect">
            <a:avLst/>
          </a:prstGeom>
        </p:spPr>
        <p:txBody>
          <a:bodyPr/>
          <a:lstStyle/>
          <a:p>
            <a:pPr marL="645159" indent="-594359">
              <a:spcBef>
                <a:spcPts val="0"/>
              </a:spcBef>
              <a:buSzPts val="6200"/>
              <a:defRPr sz="6200" b="1"/>
            </a:pPr>
            <a:r>
              <a:t>Edge/pedestal physics</a:t>
            </a:r>
          </a:p>
          <a:p>
            <a:pPr marL="1610360" lvl="2" indent="-594360">
              <a:buClr>
                <a:srgbClr val="0433FF"/>
              </a:buClr>
              <a:buSzPts val="6200"/>
              <a:buChar char="-"/>
              <a:defRPr sz="6200" b="1">
                <a:solidFill>
                  <a:srgbClr val="0433FF"/>
                </a:solidFill>
              </a:defRPr>
            </a:pPr>
            <a:r>
              <a:t>Explore dynamic processes in the edge region for understanding pedestal/SOL structure (NSTX/NSTX-U)</a:t>
            </a:r>
            <a:endParaRPr>
              <a:solidFill>
                <a:srgbClr val="942192"/>
              </a:solidFill>
            </a:endParaRPr>
          </a:p>
          <a:p>
            <a:pPr marL="1610360" lvl="2" indent="-594360">
              <a:buClr>
                <a:srgbClr val="0433FF"/>
              </a:buClr>
              <a:buSzPts val="6200"/>
              <a:buChar char="-"/>
              <a:defRPr sz="6200" b="1">
                <a:solidFill>
                  <a:srgbClr val="0433FF"/>
                </a:solidFill>
              </a:defRPr>
            </a:pPr>
            <a:r>
              <a:t>Utilize different wall conditioning techniques to optimize plasma performance (EAST, DIII-D, AUG, KSTAR)</a:t>
            </a:r>
          </a:p>
        </p:txBody>
      </p:sp>
      <p:sp>
        <p:nvSpPr>
          <p:cNvPr id="175" name="Google Shape;158;p18"/>
          <p:cNvSpPr txBox="1">
            <a:spLocks noGrp="1"/>
          </p:cNvSpPr>
          <p:nvPr>
            <p:ph type="sldNum" sz="quarter" idx="4294967295"/>
          </p:nvPr>
        </p:nvSpPr>
        <p:spPr>
          <a:xfrm>
            <a:off x="23911940" y="13258626"/>
            <a:ext cx="1963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63;p19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>
              <a:defRPr sz="5400"/>
            </a:lvl1pPr>
          </a:lstStyle>
          <a:p>
            <a:r>
              <a:t>First detailed measurements of high-k (electron-scale) turbulence across L-H transition in NSTX reveal broad spectral changes</a:t>
            </a:r>
          </a:p>
        </p:txBody>
      </p:sp>
      <p:sp>
        <p:nvSpPr>
          <p:cNvPr id="178" name="Google Shape;164;p19"/>
          <p:cNvSpPr txBox="1">
            <a:spLocks noGrp="1"/>
          </p:cNvSpPr>
          <p:nvPr>
            <p:ph type="body" sz="quarter" idx="1"/>
          </p:nvPr>
        </p:nvSpPr>
        <p:spPr>
          <a:xfrm>
            <a:off x="270861" y="2222461"/>
            <a:ext cx="23968980" cy="2514625"/>
          </a:xfrm>
          <a:prstGeom prst="rect">
            <a:avLst/>
          </a:prstGeom>
        </p:spPr>
        <p:txBody>
          <a:bodyPr/>
          <a:lstStyle/>
          <a:p>
            <a:pPr marL="887693" indent="-842988" defTabSz="804672">
              <a:spcBef>
                <a:spcPts val="0"/>
              </a:spcBef>
              <a:buSzPts val="3500"/>
              <a:defRPr sz="3520" b="1"/>
            </a:pPr>
            <a:r>
              <a:t>Multiple turbulence phases are identified across the L-H transition</a:t>
            </a:r>
          </a:p>
          <a:p>
            <a:pPr marL="887693" indent="-842988" defTabSz="804672">
              <a:spcBef>
                <a:spcPts val="1000"/>
              </a:spcBef>
              <a:buSzPts val="3500"/>
              <a:defRPr sz="3520" b="1"/>
            </a:pPr>
            <a:r>
              <a:t>Suppression of high-k turbulence at lower wavenumbers, i.e. k</a:t>
            </a:r>
            <a:r>
              <a:rPr sz="5808" b="0" baseline="-27590"/>
              <a:t>┴</a:t>
            </a:r>
            <a:r>
              <a:t>ρ</a:t>
            </a:r>
            <a:r>
              <a:rPr sz="5808" b="0" baseline="-27590"/>
              <a:t>s</a:t>
            </a:r>
            <a:r>
              <a:t> ≤ 9-10 (higher wavenumbers unaffected); similar with turbulence changes at ion scale (BES)</a:t>
            </a:r>
          </a:p>
        </p:txBody>
      </p:sp>
      <p:sp>
        <p:nvSpPr>
          <p:cNvPr id="179" name="Google Shape;165;p19"/>
          <p:cNvSpPr txBox="1">
            <a:spLocks noGrp="1"/>
          </p:cNvSpPr>
          <p:nvPr>
            <p:ph type="sldNum" sz="quarter" idx="4294967295"/>
          </p:nvPr>
        </p:nvSpPr>
        <p:spPr>
          <a:xfrm>
            <a:off x="23911940" y="13258626"/>
            <a:ext cx="1963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80" name="Google Shape;166;p19" descr="Google Shape;166;p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840" y="6015051"/>
            <a:ext cx="9347202" cy="7186474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Google Shape;167;p19"/>
          <p:cNvSpPr/>
          <p:nvPr/>
        </p:nvSpPr>
        <p:spPr>
          <a:xfrm flipV="1">
            <a:off x="2438397" y="11371308"/>
            <a:ext cx="1277893" cy="1277894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2" name="Google Shape;168;p19"/>
          <p:cNvSpPr txBox="1"/>
          <p:nvPr/>
        </p:nvSpPr>
        <p:spPr>
          <a:xfrm>
            <a:off x="87479" y="12443493"/>
            <a:ext cx="5486403" cy="78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t>L-H transition</a:t>
            </a:r>
          </a:p>
        </p:txBody>
      </p:sp>
      <p:sp>
        <p:nvSpPr>
          <p:cNvPr id="183" name="Google Shape;169;p19"/>
          <p:cNvSpPr/>
          <p:nvPr/>
        </p:nvSpPr>
        <p:spPr>
          <a:xfrm>
            <a:off x="2590710" y="6179746"/>
            <a:ext cx="1144338" cy="4742255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/>
          <a:lstStyle/>
          <a:p>
            <a:pPr>
              <a:defRPr sz="3200" b="1" i="1">
                <a:solidFill>
                  <a:srgbClr val="1822C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84" name="Google Shape;170;p19"/>
          <p:cNvSpPr/>
          <p:nvPr/>
        </p:nvSpPr>
        <p:spPr>
          <a:xfrm>
            <a:off x="3810144" y="6179746"/>
            <a:ext cx="926593" cy="4742255"/>
          </a:xfrm>
          <a:prstGeom prst="rect">
            <a:avLst/>
          </a:prstGeom>
          <a:ln w="50800"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 sz="3200" b="1" i="1">
                <a:solidFill>
                  <a:srgbClr val="1822C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85" name="Google Shape;171;p19"/>
          <p:cNvSpPr/>
          <p:nvPr/>
        </p:nvSpPr>
        <p:spPr>
          <a:xfrm>
            <a:off x="4736736" y="6179746"/>
            <a:ext cx="926593" cy="4742255"/>
          </a:xfrm>
          <a:prstGeom prst="rect">
            <a:avLst/>
          </a:prstGeom>
          <a:ln w="50800">
            <a:solidFill>
              <a:srgbClr val="00B050"/>
            </a:solidFill>
          </a:ln>
        </p:spPr>
        <p:txBody>
          <a:bodyPr lIns="45719" rIns="45719"/>
          <a:lstStyle/>
          <a:p>
            <a:pPr>
              <a:defRPr sz="3200" b="1" i="1">
                <a:solidFill>
                  <a:srgbClr val="1822C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86" name="Google Shape;172;p19"/>
          <p:cNvSpPr/>
          <p:nvPr/>
        </p:nvSpPr>
        <p:spPr>
          <a:xfrm>
            <a:off x="2090689" y="5824563"/>
            <a:ext cx="812802" cy="1003289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7" name="Google Shape;173;p19"/>
          <p:cNvSpPr/>
          <p:nvPr/>
        </p:nvSpPr>
        <p:spPr>
          <a:xfrm>
            <a:off x="3614689" y="5824563"/>
            <a:ext cx="658752" cy="1003289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8" name="Google Shape;174;p19"/>
          <p:cNvSpPr/>
          <p:nvPr/>
        </p:nvSpPr>
        <p:spPr>
          <a:xfrm>
            <a:off x="5253097" y="5448310"/>
            <a:ext cx="2" cy="1132133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9" name="Google Shape;175;p19"/>
          <p:cNvSpPr/>
          <p:nvPr/>
        </p:nvSpPr>
        <p:spPr>
          <a:xfrm flipH="1">
            <a:off x="5927087" y="6015051"/>
            <a:ext cx="273234" cy="986989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0" name="Google Shape;176;p19"/>
          <p:cNvSpPr txBox="1"/>
          <p:nvPr/>
        </p:nvSpPr>
        <p:spPr>
          <a:xfrm>
            <a:off x="870032" y="4737084"/>
            <a:ext cx="2292848" cy="134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400" i="1">
                <a:solidFill>
                  <a:srgbClr val="0000FF"/>
                </a:solidFill>
              </a:defRPr>
            </a:lvl1pPr>
          </a:lstStyle>
          <a:p>
            <a:r>
              <a:t>Quasi-stationary phase</a:t>
            </a:r>
          </a:p>
        </p:txBody>
      </p:sp>
      <p:sp>
        <p:nvSpPr>
          <p:cNvPr id="191" name="Google Shape;177;p19"/>
          <p:cNvSpPr txBox="1"/>
          <p:nvPr/>
        </p:nvSpPr>
        <p:spPr>
          <a:xfrm>
            <a:off x="2569864" y="4884035"/>
            <a:ext cx="2292848" cy="98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400" i="1">
                <a:solidFill>
                  <a:srgbClr val="0000FF"/>
                </a:solidFill>
              </a:defRPr>
            </a:lvl1pPr>
          </a:lstStyle>
          <a:p>
            <a:r>
              <a:t>Intermittent phase</a:t>
            </a:r>
          </a:p>
        </p:txBody>
      </p:sp>
      <p:sp>
        <p:nvSpPr>
          <p:cNvPr id="192" name="Google Shape;178;p19"/>
          <p:cNvSpPr txBox="1"/>
          <p:nvPr/>
        </p:nvSpPr>
        <p:spPr>
          <a:xfrm>
            <a:off x="4608012" y="4921751"/>
            <a:ext cx="1699604" cy="98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400" i="1">
                <a:solidFill>
                  <a:srgbClr val="0000FF"/>
                </a:solidFill>
              </a:defRPr>
            </a:lvl1pPr>
          </a:lstStyle>
          <a:p>
            <a:r>
              <a:t>Quiet phase</a:t>
            </a:r>
          </a:p>
        </p:txBody>
      </p:sp>
      <p:sp>
        <p:nvSpPr>
          <p:cNvPr id="193" name="Google Shape;179;p19"/>
          <p:cNvSpPr txBox="1"/>
          <p:nvPr/>
        </p:nvSpPr>
        <p:spPr>
          <a:xfrm>
            <a:off x="5645636" y="4916432"/>
            <a:ext cx="1931450" cy="98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400" i="1">
                <a:solidFill>
                  <a:srgbClr val="0000FF"/>
                </a:solidFill>
              </a:defRPr>
            </a:lvl1pPr>
          </a:lstStyle>
          <a:p>
            <a:r>
              <a:t>Recovery phase</a:t>
            </a:r>
          </a:p>
        </p:txBody>
      </p:sp>
      <p:sp>
        <p:nvSpPr>
          <p:cNvPr id="194" name="Google Shape;180;p19"/>
          <p:cNvSpPr txBox="1"/>
          <p:nvPr/>
        </p:nvSpPr>
        <p:spPr>
          <a:xfrm>
            <a:off x="245667" y="7277473"/>
            <a:ext cx="2096237" cy="208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400" b="1"/>
            </a:lvl1pPr>
          </a:lstStyle>
          <a:p>
            <a:r>
              <a:t>High-k turbulence frequency spectrum evolution</a:t>
            </a:r>
          </a:p>
        </p:txBody>
      </p:sp>
      <p:grpSp>
        <p:nvGrpSpPr>
          <p:cNvPr id="206" name="Google Shape;181;p19"/>
          <p:cNvGrpSpPr/>
          <p:nvPr/>
        </p:nvGrpSpPr>
        <p:grpSpPr>
          <a:xfrm>
            <a:off x="11818890" y="5047841"/>
            <a:ext cx="13004805" cy="8436159"/>
            <a:chOff x="0" y="0"/>
            <a:chExt cx="13004803" cy="8436157"/>
          </a:xfrm>
        </p:grpSpPr>
        <p:sp>
          <p:nvSpPr>
            <p:cNvPr id="195" name="Google Shape;182;p19"/>
            <p:cNvSpPr/>
            <p:nvPr/>
          </p:nvSpPr>
          <p:spPr>
            <a:xfrm>
              <a:off x="3454399" y="1547495"/>
              <a:ext cx="1510115" cy="1258963"/>
            </a:xfrm>
            <a:prstGeom prst="ellips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 b="1" i="1">
                  <a:solidFill>
                    <a:srgbClr val="1822CD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96" name="Google Shape;183;p19"/>
            <p:cNvSpPr/>
            <p:nvPr/>
          </p:nvSpPr>
          <p:spPr>
            <a:xfrm flipH="1">
              <a:off x="4470399" y="489598"/>
              <a:ext cx="825056" cy="1057898"/>
            </a:xfrm>
            <a:prstGeom prst="line">
              <a:avLst/>
            </a:prstGeom>
            <a:noFill/>
            <a:ln w="762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7" name="Google Shape;184;p19"/>
            <p:cNvSpPr txBox="1"/>
            <p:nvPr/>
          </p:nvSpPr>
          <p:spPr>
            <a:xfrm>
              <a:off x="5079999" y="-1"/>
              <a:ext cx="6502402" cy="78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3600">
                  <a:solidFill>
                    <a:srgbClr val="FF0000"/>
                  </a:solidFill>
                </a:defRPr>
              </a:lvl1pPr>
            </a:lstStyle>
            <a:p>
              <a:r>
                <a:t>Before L-H transition</a:t>
              </a:r>
            </a:p>
          </p:txBody>
        </p:sp>
        <p:sp>
          <p:nvSpPr>
            <p:cNvPr id="198" name="Google Shape;185;p19"/>
            <p:cNvSpPr/>
            <p:nvPr/>
          </p:nvSpPr>
          <p:spPr>
            <a:xfrm>
              <a:off x="7721599" y="2592469"/>
              <a:ext cx="524388" cy="4562171"/>
            </a:xfrm>
            <a:prstGeom prst="rect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 b="1" i="1">
                  <a:solidFill>
                    <a:srgbClr val="1822CD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99" name="Google Shape;186;p19"/>
            <p:cNvSpPr/>
            <p:nvPr/>
          </p:nvSpPr>
          <p:spPr>
            <a:xfrm rot="10800000">
              <a:off x="5080301" y="6315619"/>
              <a:ext cx="1992674" cy="52438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 b="1" i="1">
                  <a:solidFill>
                    <a:srgbClr val="1822CD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200" name="Google Shape;187;p19"/>
            <p:cNvSpPr txBox="1"/>
            <p:nvPr/>
          </p:nvSpPr>
          <p:spPr>
            <a:xfrm>
              <a:off x="1951170" y="4801209"/>
              <a:ext cx="4470402" cy="61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2400" b="1"/>
              </a:lvl1pPr>
            </a:lstStyle>
            <a:p>
              <a:r>
                <a:t>after intermittent phase </a:t>
              </a:r>
            </a:p>
          </p:txBody>
        </p:sp>
        <p:sp>
          <p:nvSpPr>
            <p:cNvPr id="201" name="Google Shape;188;p19"/>
            <p:cNvSpPr txBox="1"/>
            <p:nvPr/>
          </p:nvSpPr>
          <p:spPr>
            <a:xfrm>
              <a:off x="2727085" y="5823176"/>
              <a:ext cx="2237429" cy="98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2400" b="1">
                  <a:solidFill>
                    <a:srgbClr val="008080"/>
                  </a:solidFill>
                </a:defRPr>
              </a:lvl1pPr>
            </a:lstStyle>
            <a:p>
              <a:r>
                <a:t>Further into H-mode </a:t>
              </a:r>
            </a:p>
          </p:txBody>
        </p:sp>
        <p:sp>
          <p:nvSpPr>
            <p:cNvPr id="202" name="Google Shape;189;p19"/>
            <p:cNvSpPr txBox="1"/>
            <p:nvPr/>
          </p:nvSpPr>
          <p:spPr>
            <a:xfrm>
              <a:off x="10566403" y="2176972"/>
              <a:ext cx="2438402" cy="208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2400" b="1"/>
              </a:lvl1pPr>
            </a:lstStyle>
            <a:p>
              <a:r>
                <a:t>High-k turbulence wavenumber spectrum evolution</a:t>
              </a:r>
            </a:p>
          </p:txBody>
        </p:sp>
        <p:sp>
          <p:nvSpPr>
            <p:cNvPr id="203" name="Google Shape;190;p19"/>
            <p:cNvSpPr/>
            <p:nvPr/>
          </p:nvSpPr>
          <p:spPr>
            <a:xfrm>
              <a:off x="2081842" y="4382227"/>
              <a:ext cx="3940765" cy="984888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Google Shape;191;p19"/>
            <p:cNvSpPr/>
            <p:nvPr/>
          </p:nvSpPr>
          <p:spPr>
            <a:xfrm>
              <a:off x="2701789" y="5367113"/>
              <a:ext cx="2181138" cy="1273415"/>
            </a:xfrm>
            <a:prstGeom prst="rect">
              <a:avLst/>
            </a:prstGeom>
            <a:noFill/>
            <a:ln w="38100" cap="flat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8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05" name="Google Shape;192;p19" descr="Google Shape;192;p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28294"/>
              <a:ext cx="10717168" cy="8107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7" name="Google Shape;193;p19"/>
          <p:cNvSpPr txBox="1"/>
          <p:nvPr/>
        </p:nvSpPr>
        <p:spPr>
          <a:xfrm>
            <a:off x="8420417" y="8686800"/>
            <a:ext cx="2088635" cy="115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000" b="1"/>
            </a:lvl1pPr>
          </a:lstStyle>
          <a:p>
            <a:r>
              <a:t>Total scattering power</a:t>
            </a:r>
          </a:p>
        </p:txBody>
      </p:sp>
      <p:sp>
        <p:nvSpPr>
          <p:cNvPr id="208" name="Google Shape;194;p19"/>
          <p:cNvSpPr txBox="1"/>
          <p:nvPr/>
        </p:nvSpPr>
        <p:spPr>
          <a:xfrm>
            <a:off x="18116635" y="12787241"/>
            <a:ext cx="9846645" cy="881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824" tIns="243824" rIns="243824" bIns="243824">
            <a:spAutoFit/>
          </a:bodyPr>
          <a:lstStyle>
            <a:lvl1pPr>
              <a:defRPr sz="2600">
                <a:solidFill>
                  <a:srgbClr val="336699"/>
                </a:solidFill>
              </a:defRPr>
            </a:lvl1pPr>
          </a:lstStyle>
          <a:p>
            <a:r>
              <a:t>Ren et al., Nucl. Fusion (2019)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199;p20"/>
          <p:cNvSpPr txBox="1">
            <a:spLocks noGrp="1"/>
          </p:cNvSpPr>
          <p:nvPr>
            <p:ph type="body" idx="1"/>
          </p:nvPr>
        </p:nvSpPr>
        <p:spPr>
          <a:xfrm>
            <a:off x="79016" y="2878464"/>
            <a:ext cx="16548545" cy="9157646"/>
          </a:xfrm>
          <a:prstGeom prst="rect">
            <a:avLst/>
          </a:prstGeom>
        </p:spPr>
        <p:txBody>
          <a:bodyPr/>
          <a:lstStyle/>
          <a:p>
            <a:pPr marL="998655" indent="-916613">
              <a:lnSpc>
                <a:spcPct val="90000"/>
              </a:lnSpc>
              <a:spcBef>
                <a:spcPts val="0"/>
              </a:spcBef>
              <a:buSzPts val="6000"/>
              <a:defRPr sz="6000" b="1"/>
            </a:pPr>
            <a:r>
              <a:t>Divertor leg fluctuations observed by fast imaging in NSTX-U </a:t>
            </a:r>
            <a:r>
              <a:rPr b="0"/>
              <a:t> </a:t>
            </a:r>
            <a:endParaRPr>
              <a:solidFill>
                <a:srgbClr val="008080"/>
              </a:solidFill>
            </a:endParaRPr>
          </a:p>
          <a:p>
            <a:pPr marL="1131569" lvl="1" indent="-603502">
              <a:lnSpc>
                <a:spcPct val="90000"/>
              </a:lnSpc>
              <a:spcBef>
                <a:spcPts val="1300"/>
              </a:spcBef>
              <a:buClr>
                <a:srgbClr val="0433FF"/>
              </a:buClr>
              <a:buSzPts val="5400"/>
              <a:defRPr sz="5400">
                <a:solidFill>
                  <a:srgbClr val="0433FF"/>
                </a:solidFill>
              </a:defRPr>
            </a:pPr>
            <a:r>
              <a:t>Intermittent; localized to bad curvature side</a:t>
            </a:r>
          </a:p>
          <a:p>
            <a:pPr marL="1609344" lvl="2" indent="-603504">
              <a:lnSpc>
                <a:spcPct val="90000"/>
              </a:lnSpc>
              <a:spcBef>
                <a:spcPts val="1300"/>
              </a:spcBef>
              <a:buClr>
                <a:srgbClr val="942192"/>
              </a:buClr>
              <a:buSzPts val="5400"/>
              <a:defRPr sz="5400">
                <a:solidFill>
                  <a:srgbClr val="942192"/>
                </a:solidFill>
              </a:defRPr>
            </a:pPr>
            <a:r>
              <a:t>Simulations with ArbiTER code find unstable resistive ballooning mode</a:t>
            </a:r>
            <a:r>
              <a:rPr>
                <a:solidFill>
                  <a:srgbClr val="000000"/>
                </a:solidFill>
              </a:rPr>
              <a:t> </a:t>
            </a:r>
            <a:r>
              <a:rPr sz="2900" b="1">
                <a:solidFill>
                  <a:srgbClr val="000000"/>
                </a:solidFill>
              </a:rPr>
              <a:t>[Baver, CCP (2016)]</a:t>
            </a:r>
            <a:endParaRPr sz="5100">
              <a:solidFill>
                <a:srgbClr val="0066CC"/>
              </a:solidFill>
            </a:endParaRPr>
          </a:p>
          <a:p>
            <a:pPr marL="535612" indent="-72570">
              <a:lnSpc>
                <a:spcPct val="90000"/>
              </a:lnSpc>
              <a:spcBef>
                <a:spcPts val="1100"/>
              </a:spcBef>
              <a:buSzTx/>
              <a:buNone/>
              <a:defRPr sz="5100">
                <a:solidFill>
                  <a:srgbClr val="0066CC"/>
                </a:solidFill>
              </a:defRPr>
            </a:pPr>
            <a:endParaRPr sz="5100">
              <a:solidFill>
                <a:srgbClr val="0066CC"/>
              </a:solidFill>
            </a:endParaRPr>
          </a:p>
          <a:p>
            <a:pPr marL="998655" indent="-916613">
              <a:lnSpc>
                <a:spcPct val="90000"/>
              </a:lnSpc>
              <a:spcBef>
                <a:spcPts val="1100"/>
              </a:spcBef>
              <a:buSzPts val="6000"/>
              <a:defRPr sz="6000" b="1"/>
            </a:pPr>
            <a:r>
              <a:t>Disconnection of midplane turbulence from divertor plate due to X-point</a:t>
            </a:r>
          </a:p>
          <a:p>
            <a:pPr marL="1345311" lvl="1" indent="-817244">
              <a:lnSpc>
                <a:spcPct val="90000"/>
              </a:lnSpc>
              <a:buClr>
                <a:srgbClr val="0433FF"/>
              </a:buClr>
              <a:buSzPts val="5400"/>
              <a:defRPr sz="5400">
                <a:solidFill>
                  <a:srgbClr val="0433FF"/>
                </a:solidFill>
              </a:defRPr>
            </a:pPr>
            <a:r>
              <a:t>Consistent with expectation from two-region blob model </a:t>
            </a:r>
            <a:r>
              <a:rPr sz="2900" b="1"/>
              <a:t>[Myra, PoP (2005)]</a:t>
            </a:r>
          </a:p>
        </p:txBody>
      </p:sp>
      <p:sp>
        <p:nvSpPr>
          <p:cNvPr id="211" name="Google Shape;200;p20"/>
          <p:cNvSpPr txBox="1">
            <a:spLocks noGrp="1"/>
          </p:cNvSpPr>
          <p:nvPr>
            <p:ph type="title"/>
          </p:nvPr>
        </p:nvSpPr>
        <p:spPr>
          <a:xfrm>
            <a:off x="179286" y="371477"/>
            <a:ext cx="24152130" cy="1736724"/>
          </a:xfrm>
          <a:prstGeom prst="rect">
            <a:avLst/>
          </a:prstGeom>
        </p:spPr>
        <p:txBody>
          <a:bodyPr/>
          <a:lstStyle>
            <a:lvl1pPr algn="ctr" defTabSz="722376">
              <a:defRPr sz="5688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Fast camera imaging of the divertor provides new insights into SOL turbulence</a:t>
            </a:r>
          </a:p>
        </p:txBody>
      </p:sp>
      <p:sp>
        <p:nvSpPr>
          <p:cNvPr id="212" name="Google Shape;201;p20"/>
          <p:cNvSpPr txBox="1"/>
          <p:nvPr/>
        </p:nvSpPr>
        <p:spPr>
          <a:xfrm>
            <a:off x="17475201" y="2468878"/>
            <a:ext cx="6409096" cy="95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Images in CIII emission</a:t>
            </a:r>
          </a:p>
        </p:txBody>
      </p:sp>
      <p:sp>
        <p:nvSpPr>
          <p:cNvPr id="213" name="Google Shape;202;p20"/>
          <p:cNvSpPr txBox="1"/>
          <p:nvPr/>
        </p:nvSpPr>
        <p:spPr>
          <a:xfrm>
            <a:off x="10092394" y="3984102"/>
            <a:ext cx="5079317" cy="71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30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[Scotti, Nuc. Fusion (2018)]</a:t>
            </a:r>
          </a:p>
        </p:txBody>
      </p:sp>
      <p:sp>
        <p:nvSpPr>
          <p:cNvPr id="214" name="Google Shape;203;p20"/>
          <p:cNvSpPr txBox="1">
            <a:spLocks noGrp="1"/>
          </p:cNvSpPr>
          <p:nvPr>
            <p:ph type="sldNum" sz="quarter" idx="4294967295"/>
          </p:nvPr>
        </p:nvSpPr>
        <p:spPr>
          <a:xfrm>
            <a:off x="23911940" y="13258626"/>
            <a:ext cx="196342" cy="393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>
              <a:defRPr sz="2600" b="0"/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15" name="Google Shape;204;p20" descr="Google Shape;204;p20"/>
          <p:cNvPicPr>
            <a:picLocks noChangeAspect="1"/>
          </p:cNvPicPr>
          <p:nvPr/>
        </p:nvPicPr>
        <p:blipFill>
          <a:blip r:embed="rId2"/>
          <a:srcRect b="56249"/>
          <a:stretch>
            <a:fillRect/>
          </a:stretch>
        </p:blipFill>
        <p:spPr>
          <a:xfrm>
            <a:off x="17606336" y="3448132"/>
            <a:ext cx="5667122" cy="3932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Google Shape;205;p20" descr="Google Shape;205;p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0166" y="7404981"/>
            <a:ext cx="5079318" cy="595536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Google Shape;206;p20"/>
          <p:cNvSpPr txBox="1"/>
          <p:nvPr/>
        </p:nvSpPr>
        <p:spPr>
          <a:xfrm rot="16200000">
            <a:off x="15747793" y="10519339"/>
            <a:ext cx="3945464" cy="63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5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normalized collisionality</a:t>
            </a:r>
          </a:p>
        </p:txBody>
      </p:sp>
      <p:sp>
        <p:nvSpPr>
          <p:cNvPr id="218" name="Google Shape;207;p20"/>
          <p:cNvSpPr txBox="1"/>
          <p:nvPr/>
        </p:nvSpPr>
        <p:spPr>
          <a:xfrm>
            <a:off x="19209111" y="13136706"/>
            <a:ext cx="3412318" cy="63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spAutoFit/>
          </a:bodyPr>
          <a:lstStyle>
            <a:lvl1pPr>
              <a:defRPr sz="25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normalized blob size</a:t>
            </a:r>
          </a:p>
        </p:txBody>
      </p:sp>
      <p:grpSp>
        <p:nvGrpSpPr>
          <p:cNvPr id="221" name="Google Shape;208;p20"/>
          <p:cNvGrpSpPr/>
          <p:nvPr/>
        </p:nvGrpSpPr>
        <p:grpSpPr>
          <a:xfrm>
            <a:off x="21177482" y="9036642"/>
            <a:ext cx="1434889" cy="853443"/>
            <a:chOff x="0" y="0"/>
            <a:chExt cx="1434887" cy="853441"/>
          </a:xfrm>
        </p:grpSpPr>
        <p:sp>
          <p:nvSpPr>
            <p:cNvPr id="219" name="Rectangle"/>
            <p:cNvSpPr/>
            <p:nvPr/>
          </p:nvSpPr>
          <p:spPr>
            <a:xfrm>
              <a:off x="0" y="-1"/>
              <a:ext cx="1434888" cy="853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0" name="Resistive…"/>
            <p:cNvSpPr txBox="1"/>
            <p:nvPr/>
          </p:nvSpPr>
          <p:spPr>
            <a:xfrm>
              <a:off x="0" y="-1"/>
              <a:ext cx="1434888" cy="85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/>
            <a:p>
              <a:pPr>
                <a:defRPr sz="2000" b="1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Resistive </a:t>
              </a:r>
            </a:p>
            <a:p>
              <a:pPr>
                <a:defRPr sz="2000" b="1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X-point</a:t>
              </a:r>
            </a:p>
          </p:txBody>
        </p:sp>
      </p:grpSp>
      <p:grpSp>
        <p:nvGrpSpPr>
          <p:cNvPr id="224" name="Google Shape;209;p20"/>
          <p:cNvGrpSpPr/>
          <p:nvPr/>
        </p:nvGrpSpPr>
        <p:grpSpPr>
          <a:xfrm>
            <a:off x="18957481" y="8720700"/>
            <a:ext cx="1551967" cy="853443"/>
            <a:chOff x="0" y="0"/>
            <a:chExt cx="1551966" cy="853441"/>
          </a:xfrm>
        </p:grpSpPr>
        <p:sp>
          <p:nvSpPr>
            <p:cNvPr id="222" name="Rectangle"/>
            <p:cNvSpPr/>
            <p:nvPr/>
          </p:nvSpPr>
          <p:spPr>
            <a:xfrm>
              <a:off x="-1" y="-1"/>
              <a:ext cx="1551968" cy="853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3" name="Resistive…"/>
            <p:cNvSpPr txBox="1"/>
            <p:nvPr/>
          </p:nvSpPr>
          <p:spPr>
            <a:xfrm>
              <a:off x="-1" y="-1"/>
              <a:ext cx="1551968" cy="85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/>
            <a:p>
              <a:pPr>
                <a:defRPr sz="2000" b="1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Resistive </a:t>
              </a:r>
            </a:p>
            <a:p>
              <a:pPr>
                <a:defRPr sz="2000" b="1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Ballooning</a:t>
              </a:r>
            </a:p>
          </p:txBody>
        </p:sp>
      </p:grpSp>
      <p:grpSp>
        <p:nvGrpSpPr>
          <p:cNvPr id="227" name="Google Shape;210;p20"/>
          <p:cNvGrpSpPr/>
          <p:nvPr/>
        </p:nvGrpSpPr>
        <p:grpSpPr>
          <a:xfrm>
            <a:off x="21487902" y="11127000"/>
            <a:ext cx="2532620" cy="548642"/>
            <a:chOff x="0" y="0"/>
            <a:chExt cx="2532619" cy="548640"/>
          </a:xfrm>
        </p:grpSpPr>
        <p:sp>
          <p:nvSpPr>
            <p:cNvPr id="225" name="Rectangle"/>
            <p:cNvSpPr/>
            <p:nvPr/>
          </p:nvSpPr>
          <p:spPr>
            <a:xfrm>
              <a:off x="-1" y="0"/>
              <a:ext cx="2532621" cy="5486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6" name="Sheath connected"/>
            <p:cNvSpPr txBox="1"/>
            <p:nvPr/>
          </p:nvSpPr>
          <p:spPr>
            <a:xfrm>
              <a:off x="-1" y="0"/>
              <a:ext cx="2532621" cy="54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2000" b="1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Sheath connected</a:t>
              </a:r>
            </a:p>
          </p:txBody>
        </p:sp>
      </p:grpSp>
      <p:grpSp>
        <p:nvGrpSpPr>
          <p:cNvPr id="230" name="Google Shape;211;p20"/>
          <p:cNvGrpSpPr/>
          <p:nvPr/>
        </p:nvGrpSpPr>
        <p:grpSpPr>
          <a:xfrm>
            <a:off x="19885463" y="11632073"/>
            <a:ext cx="1155554" cy="853442"/>
            <a:chOff x="0" y="0"/>
            <a:chExt cx="1155553" cy="853441"/>
          </a:xfrm>
        </p:grpSpPr>
        <p:sp>
          <p:nvSpPr>
            <p:cNvPr id="228" name="Rectangle"/>
            <p:cNvSpPr/>
            <p:nvPr/>
          </p:nvSpPr>
          <p:spPr>
            <a:xfrm>
              <a:off x="-1" y="-1"/>
              <a:ext cx="1155555" cy="853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9" name="Ideal Interch"/>
            <p:cNvSpPr txBox="1"/>
            <p:nvPr/>
          </p:nvSpPr>
          <p:spPr>
            <a:xfrm>
              <a:off x="-1" y="-1"/>
              <a:ext cx="1155555" cy="85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spAutoFit/>
            </a:bodyPr>
            <a:lstStyle>
              <a:lvl1pPr>
                <a:defRPr sz="2000" b="1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t>Ideal Interch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STX Upgrade">
  <a:themeElements>
    <a:clrScheme name="NSTX Upgrad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NSTX Upgrad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NSTX Upgra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STX Upgrade">
  <a:themeElements>
    <a:clrScheme name="NSTX Upgrad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NSTX Upgrad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NSTX Upgra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4292</Words>
  <Application>Microsoft Macintosh PowerPoint</Application>
  <PresentationFormat>Custom</PresentationFormat>
  <Paragraphs>599</Paragraphs>
  <Slides>51</Slides>
  <Notes>0</Notes>
  <HiddenSlides>13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Calibri</vt:lpstr>
      <vt:lpstr>Century Gothic</vt:lpstr>
      <vt:lpstr>Helvetica</vt:lpstr>
      <vt:lpstr>Helvetica Neue</vt:lpstr>
      <vt:lpstr>Noto Sans Symbols</vt:lpstr>
      <vt:lpstr>Times</vt:lpstr>
      <vt:lpstr>Times New Roman</vt:lpstr>
      <vt:lpstr>Trebuchet MS</vt:lpstr>
      <vt:lpstr>NSTX Upgrade</vt:lpstr>
      <vt:lpstr>Non-Milestone Research Results; Collaborations/Public-Private Partnerships</vt:lpstr>
      <vt:lpstr>Non-Milestone research results that can impact NSTX-U, ITER and tokamak research</vt:lpstr>
      <vt:lpstr>Researchers are actively engaging in other domestic and international collaborations during Recovery</vt:lpstr>
      <vt:lpstr>Collaboration on MAST Upgrade will afford opportunities with direct connection to the NSTX-U research program</vt:lpstr>
      <vt:lpstr>ST40 collaboration has been approved and will be funded in FY20</vt:lpstr>
      <vt:lpstr>This talk addresses PAC-40 charge #1</vt:lpstr>
      <vt:lpstr>Outline</vt:lpstr>
      <vt:lpstr>First detailed measurements of high-k (electron-scale) turbulence across L-H transition in NSTX reveal broad spectral changes</vt:lpstr>
      <vt:lpstr>Fast camera imaging of the divertor provides new insights into SOL turbulence</vt:lpstr>
      <vt:lpstr>Mechanisms leading to Enhanced Pedestal (EP) H-mode are being better understood</vt:lpstr>
      <vt:lpstr>Wall conditioning and ELM control studied with low-Z impurity powder  injection on EAST and DIII-D</vt:lpstr>
      <vt:lpstr>ELM control and enhanced power exhaust studied with low-Z impurity powder  injection on KSTAR and AUG</vt:lpstr>
      <vt:lpstr>Outline</vt:lpstr>
      <vt:lpstr>Ion Cyclotron Emission (ICE) from NSTX/NSTX-U scenarios shows features uncommon in larger R/a devices</vt:lpstr>
      <vt:lpstr>Energetic Particles found to Induce neoclassical toroidal viscosity on DIII-D</vt:lpstr>
      <vt:lpstr>3D RF field (from Petra-M) combined with following particle  code SPIRAL to study the interaction of FW with fast ions </vt:lpstr>
      <vt:lpstr>Outline</vt:lpstr>
      <vt:lpstr>NSTX-U researchers continue to develop and test error field correction (EFC) strategy in tokamaks and for ITER</vt:lpstr>
      <vt:lpstr>Study the precision needed to install the equilibrium coils of NSTX-U in terms of plasma footprints on the divertor plates</vt:lpstr>
      <vt:lpstr>Studies of observed global modes in MAST &amp; NSTX allow for understanding the effect of wall proximity on mode structure</vt:lpstr>
      <vt:lpstr>DECAF MHD events are now producing early disruption warnings for KSTAR</vt:lpstr>
      <vt:lpstr>Outline</vt:lpstr>
      <vt:lpstr>QUEST ECH provides unique opportunity to understand and optimize ECH based tokamak/ST start-up/ramp-up concept</vt:lpstr>
      <vt:lpstr>Exploring optimized HHFW with H species</vt:lpstr>
      <vt:lpstr>Outline</vt:lpstr>
      <vt:lpstr>New/Upgraded Fast Ion Diagnostics/Tools to Improve Phase Space Coverage and Accuracy</vt:lpstr>
      <vt:lpstr>ME-SXR diagnostic tested at MST: originally designed to be installed on NSTX-U for impurity transport experiments</vt:lpstr>
      <vt:lpstr>Disruption prediction and avoidance research on KSTAR moving to real-time application in 2019</vt:lpstr>
      <vt:lpstr>Summary</vt:lpstr>
      <vt:lpstr>Backup</vt:lpstr>
      <vt:lpstr>First full 3D torus simulation including realistic antenna geometry</vt:lpstr>
      <vt:lpstr>Novel Phenomenon: Blob Wakes in NSTX</vt:lpstr>
      <vt:lpstr>Characterization of SOL and divertor turbulence in NSTX/NSTX-U via imaging of divertor fluctuations</vt:lpstr>
      <vt:lpstr>Enable external steering of TRANSP for control and scenario development</vt:lpstr>
      <vt:lpstr>Collaboration with MAST-U led to development of novel, time-dependent model for evaluating startup on Spherical Tokamaks</vt:lpstr>
      <vt:lpstr>Apparent global mode “egg shape event” has been noted by A. Kirk regarding loss of H-mode ➔ RWM on MAST</vt:lpstr>
      <vt:lpstr>DECAF MHD events are now producing early disruption warnings for KSTAR</vt:lpstr>
      <vt:lpstr>Successful benchmark of nonlinear MHD codes based on NSTX Vertical Displacement Event</vt:lpstr>
      <vt:lpstr>Three distinct turbulence mechanisms predicted by local, single-scale GYRO simulations</vt:lpstr>
      <vt:lpstr>Exploring the Regime of Validity of Delta-f Global Gyrokinetic                      Simulations with Spherical Tokamak Plasmas</vt:lpstr>
      <vt:lpstr>NSTX-U L-mode operation provides valuable flexibility for physics validation studies</vt:lpstr>
      <vt:lpstr>CHI on QUEST Aims to Develop Reactor-relevant CHI Electrodes and Test ECH Heating and Sustainment of CHI Started plasma</vt:lpstr>
      <vt:lpstr>Transient CHI on QUEST has Shown Reliable Discharge Initiation, and Plasma Growth in Biased Electrode Configuration </vt:lpstr>
      <vt:lpstr>Three new PPPL x-ray diagnostics will be implemented at WEST for Te, nZ, Zeff and ne.fast measurements</vt:lpstr>
      <vt:lpstr>NSTX-U High Harmonic Fast Wave (HHFW) “Scenarios” considered</vt:lpstr>
      <vt:lpstr>NSTX-U “Scenarios” considered</vt:lpstr>
      <vt:lpstr>Hydrogen concentration scan: H power absorption increases with larger H concentration and decreases for larger nφ</vt:lpstr>
      <vt:lpstr>Lower antenna phasing has stronger interaction with SOL plasma</vt:lpstr>
      <vt:lpstr>Anomalous electron losses dominate; strong ion-scale turbulence measured</vt:lpstr>
      <vt:lpstr>Control-oriented modeling for NSTX-U with machine learning based on TRANSP and experimental data </vt:lpstr>
      <vt:lpstr>“Predict-first” KSTAR TRANSP analysis shows expected high performance plasmas at &gt; 80% NICF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Non-Milestone Research Results; Collaborations/Public-Private Partnerships</dc:title>
  <cp:lastModifiedBy>Stanley M. Kaye</cp:lastModifiedBy>
  <cp:revision>1</cp:revision>
  <dcterms:modified xsi:type="dcterms:W3CDTF">2019-09-09T18:59:41Z</dcterms:modified>
</cp:coreProperties>
</file>