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3" r:id="rId1"/>
  </p:sldMasterIdLst>
  <p:notesMasterIdLst>
    <p:notesMasterId r:id="rId48"/>
  </p:notesMasterIdLst>
  <p:sldIdLst>
    <p:sldId id="256" r:id="rId2"/>
    <p:sldId id="412" r:id="rId3"/>
    <p:sldId id="413" r:id="rId4"/>
    <p:sldId id="443" r:id="rId5"/>
    <p:sldId id="463" r:id="rId6"/>
    <p:sldId id="425" r:id="rId7"/>
    <p:sldId id="428" r:id="rId8"/>
    <p:sldId id="464" r:id="rId9"/>
    <p:sldId id="414" r:id="rId10"/>
    <p:sldId id="429" r:id="rId11"/>
    <p:sldId id="404" r:id="rId12"/>
    <p:sldId id="471" r:id="rId13"/>
    <p:sldId id="430" r:id="rId14"/>
    <p:sldId id="472" r:id="rId15"/>
    <p:sldId id="473" r:id="rId16"/>
    <p:sldId id="474" r:id="rId17"/>
    <p:sldId id="476" r:id="rId18"/>
    <p:sldId id="475" r:id="rId19"/>
    <p:sldId id="431" r:id="rId20"/>
    <p:sldId id="432" r:id="rId21"/>
    <p:sldId id="466" r:id="rId22"/>
    <p:sldId id="416" r:id="rId23"/>
    <p:sldId id="447" r:id="rId24"/>
    <p:sldId id="448" r:id="rId25"/>
    <p:sldId id="449" r:id="rId26"/>
    <p:sldId id="477" r:id="rId27"/>
    <p:sldId id="478" r:id="rId28"/>
    <p:sldId id="450" r:id="rId29"/>
    <p:sldId id="453" r:id="rId30"/>
    <p:sldId id="454" r:id="rId31"/>
    <p:sldId id="455" r:id="rId32"/>
    <p:sldId id="456" r:id="rId33"/>
    <p:sldId id="457" r:id="rId34"/>
    <p:sldId id="458" r:id="rId35"/>
    <p:sldId id="459" r:id="rId36"/>
    <p:sldId id="460" r:id="rId37"/>
    <p:sldId id="297" r:id="rId38"/>
    <p:sldId id="436" r:id="rId39"/>
    <p:sldId id="302" r:id="rId40"/>
    <p:sldId id="379" r:id="rId41"/>
    <p:sldId id="434" r:id="rId42"/>
    <p:sldId id="405" r:id="rId43"/>
    <p:sldId id="410" r:id="rId44"/>
    <p:sldId id="406" r:id="rId45"/>
    <p:sldId id="407" r:id="rId46"/>
    <p:sldId id="408" r:id="rId47"/>
  </p:sldIdLst>
  <p:sldSz cx="9144000" cy="5715000" type="screen16x10"/>
  <p:notesSz cx="6934200" cy="9220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  <p15:guide id="4" orient="horz" pos="12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J. Hawryluk" initials="RJH" lastIdx="13" clrIdx="0">
    <p:extLst>
      <p:ext uri="{19B8F6BF-5375-455C-9EA6-DF929625EA0E}">
        <p15:presenceInfo xmlns:p15="http://schemas.microsoft.com/office/powerpoint/2012/main" userId="Richard J. Hawrylu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D4125E-E7A2-4CF7-8EB1-305C620C77F2}">
  <a:tblStyle styleId="{04D4125E-E7A2-4CF7-8EB1-305C620C77F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5FC"/>
          </a:solidFill>
        </a:fill>
      </a:tcStyle>
    </a:wholeTbl>
    <a:band1H>
      <a:tcTxStyle/>
      <a:tcStyle>
        <a:tcBdr/>
        <a:fill>
          <a:solidFill>
            <a:srgbClr val="D5EAF9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5EAF9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55"/>
    <p:restoredTop sz="94966"/>
  </p:normalViewPr>
  <p:slideViewPr>
    <p:cSldViewPr snapToGrid="0">
      <p:cViewPr varScale="1">
        <p:scale>
          <a:sx n="130" d="100"/>
          <a:sy n="130" d="100"/>
        </p:scale>
        <p:origin x="632" y="192"/>
      </p:cViewPr>
      <p:guideLst>
        <p:guide orient="horz" pos="2160"/>
        <p:guide pos="2880"/>
        <p:guide orient="horz" pos="1800"/>
        <p:guide orient="horz" pos="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04820" cy="46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27776" y="0"/>
            <a:ext cx="3004820" cy="46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00088" y="690563"/>
            <a:ext cx="5534025" cy="3459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57590"/>
            <a:ext cx="3004820" cy="46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690563"/>
            <a:ext cx="5534025" cy="3459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1386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337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384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985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379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74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689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89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8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3pPr>
              <a:buClr>
                <a:srgbClr val="009193"/>
              </a:buClr>
              <a:defRPr/>
            </a:lvl3pPr>
            <a:lvl4pPr>
              <a:buClr>
                <a:schemeClr val="accent2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155773-816E-1442-9328-1E8C6F86FB2E}"/>
              </a:ext>
            </a:extLst>
          </p:cNvPr>
          <p:cNvSpPr txBox="1"/>
          <p:nvPr userDrawn="1"/>
        </p:nvSpPr>
        <p:spPr>
          <a:xfrm>
            <a:off x="1632858" y="548317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8BC6B7E-A920-0C48-A5F0-EA2FEB0C476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0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, DOE logo">
  <p:cSld name="Title Slide, DOE log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685800" y="1587505"/>
            <a:ext cx="7543800" cy="2161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Calibri"/>
              <a:buNone/>
              <a:defRPr sz="4400" b="1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685800" y="3810001"/>
            <a:ext cx="7543800" cy="25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/>
          <a:lstStyle>
            <a:lvl1pPr lvl="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BDD9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21" name="Google Shape;21;p2"/>
          <p:cNvCxnSpPr/>
          <p:nvPr/>
        </p:nvCxnSpPr>
        <p:spPr>
          <a:xfrm>
            <a:off x="457200" y="3749146"/>
            <a:ext cx="816864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2"/>
          <p:cNvSpPr txBox="1">
            <a:spLocks noGrp="1"/>
          </p:cNvSpPr>
          <p:nvPr>
            <p:ph type="body" idx="2"/>
          </p:nvPr>
        </p:nvSpPr>
        <p:spPr>
          <a:xfrm>
            <a:off x="685800" y="4071114"/>
            <a:ext cx="7543800" cy="363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ABFD9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rgbClr val="5ABFD9"/>
                </a:solidFill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5ABFD9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rgbClr val="5ABFD9"/>
                </a:solidFill>
              </a:defRPr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rgbClr val="5ABFD9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47867" y="4954963"/>
            <a:ext cx="533400" cy="26744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7867" y="4954963"/>
            <a:ext cx="533400" cy="26744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381000" y="889000"/>
            <a:ext cx="8433064" cy="127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2" descr="Hea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6064" y="416449"/>
            <a:ext cx="8511872" cy="612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168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0" y="228866"/>
            <a:ext cx="9144000" cy="72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Font typeface="Calibri"/>
              <a:buNone/>
              <a:defRPr sz="46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76200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/>
          <p:nvPr/>
        </p:nvSpPr>
        <p:spPr>
          <a:xfrm>
            <a:off x="0" y="3"/>
            <a:ext cx="9144000" cy="51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8458200" y="4572000"/>
            <a:ext cx="685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>
            <a:spLocks noGrp="1"/>
          </p:cNvSpPr>
          <p:nvPr>
            <p:ph type="sldNum" idx="12"/>
          </p:nvPr>
        </p:nvSpPr>
        <p:spPr>
          <a:xfrm>
            <a:off x="8747760" y="5524500"/>
            <a:ext cx="396240" cy="190500"/>
          </a:xfrm>
          <a:prstGeom prst="bracketPair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" name="Google Shape;15;p1"/>
          <p:cNvCxnSpPr/>
          <p:nvPr/>
        </p:nvCxnSpPr>
        <p:spPr>
          <a:xfrm>
            <a:off x="457200" y="952500"/>
            <a:ext cx="816864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1"/>
          <p:cNvSpPr txBox="1"/>
          <p:nvPr/>
        </p:nvSpPr>
        <p:spPr>
          <a:xfrm>
            <a:off x="914400" y="5534800"/>
            <a:ext cx="73152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1" descr="https://nstx.pppl.gov/DragNDrop/Presentation_Template/NSTX-U_logo_thick_font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9" y="5524499"/>
            <a:ext cx="635457" cy="1639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19ho17lfBHdh4YSs3cEHRn9Soaz67XQ8Y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>
            <a:spLocks noGrp="1"/>
          </p:cNvSpPr>
          <p:nvPr>
            <p:ph type="ctrTitle"/>
          </p:nvPr>
        </p:nvSpPr>
        <p:spPr>
          <a:xfrm>
            <a:off x="155575" y="1536491"/>
            <a:ext cx="8859732" cy="1663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Calibri"/>
              <a:buNone/>
            </a:pPr>
            <a:r>
              <a:rPr lang="en-US" dirty="0"/>
              <a:t>NSTX-U Research Program Update</a:t>
            </a:r>
            <a:endParaRPr dirty="0"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2"/>
          </p:nvPr>
        </p:nvSpPr>
        <p:spPr>
          <a:xfrm>
            <a:off x="762000" y="3848100"/>
            <a:ext cx="7629612" cy="1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/>
              <a:t>S.M. Kaye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/>
              <a:t>NSTX-U Interim Director of Research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US" sz="2400" b="1" dirty="0"/>
          </a:p>
        </p:txBody>
      </p:sp>
      <p:sp>
        <p:nvSpPr>
          <p:cNvPr id="64" name="Google Shape;64;p8" descr="Image result for pppl logo"/>
          <p:cNvSpPr/>
          <p:nvPr/>
        </p:nvSpPr>
        <p:spPr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8" descr="Image result for pppl logo"/>
          <p:cNvSpPr/>
          <p:nvPr/>
        </p:nvSpPr>
        <p:spPr>
          <a:xfrm>
            <a:off x="307975" y="6615"/>
            <a:ext cx="304800" cy="25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8" descr="Image result for pppl logo"/>
          <p:cNvSpPr/>
          <p:nvPr/>
        </p:nvSpPr>
        <p:spPr>
          <a:xfrm>
            <a:off x="460375" y="133615"/>
            <a:ext cx="304800" cy="25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8" descr="princeton-university-logo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303" y="5318089"/>
            <a:ext cx="1014618" cy="2826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/>
          <p:nvPr/>
        </p:nvSpPr>
        <p:spPr>
          <a:xfrm>
            <a:off x="0" y="5459394"/>
            <a:ext cx="7010400" cy="2556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8" descr="PPPL_logo_horizontal_gradient_72dpi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796" y="5318089"/>
            <a:ext cx="1403604" cy="28346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8"/>
          <p:cNvSpPr txBox="1"/>
          <p:nvPr/>
        </p:nvSpPr>
        <p:spPr>
          <a:xfrm>
            <a:off x="762000" y="3314700"/>
            <a:ext cx="7629612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en-US" sz="2400" b="1" u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NSTX-U PAC-40 – </a:t>
            </a:r>
            <a:r>
              <a:rPr lang="en-US" sz="24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Sept.</a:t>
            </a:r>
            <a:r>
              <a:rPr lang="en-US" sz="2400" b="1" u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n-US" sz="2400" b="1" u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2019</a:t>
            </a:r>
            <a:endParaRPr sz="2400" b="1" u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0" u="none" dirty="0">
              <a:solidFill>
                <a:srgbClr val="5ABF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5759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7C2D5-F771-164E-BEF2-07265C768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NAS Study Identified Science and Technology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5C314-D5E3-2D4C-A5C7-F3EC20371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6285"/>
            <a:ext cx="8414238" cy="4589584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No surprises in challenges/gaps – identified previously; they include: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Heating and sustainment</a:t>
            </a:r>
          </a:p>
          <a:p>
            <a:pPr lvl="2">
              <a:spcBef>
                <a:spcPts val="200"/>
              </a:spcBef>
            </a:pPr>
            <a:r>
              <a:rPr lang="en-US" sz="1600" dirty="0">
                <a:solidFill>
                  <a:srgbClr val="009193"/>
                </a:solidFill>
              </a:rPr>
              <a:t>Transport and confinement</a:t>
            </a:r>
          </a:p>
          <a:p>
            <a:pPr lvl="2">
              <a:spcBef>
                <a:spcPts val="200"/>
              </a:spcBef>
            </a:pPr>
            <a:r>
              <a:rPr lang="en-US" sz="1600" dirty="0">
                <a:solidFill>
                  <a:srgbClr val="009193"/>
                </a:solidFill>
              </a:rPr>
              <a:t>Energetic particles</a:t>
            </a:r>
          </a:p>
          <a:p>
            <a:pPr lvl="2">
              <a:spcBef>
                <a:spcPts val="200"/>
              </a:spcBef>
            </a:pPr>
            <a:r>
              <a:rPr lang="en-US" sz="1600" dirty="0">
                <a:solidFill>
                  <a:srgbClr val="009193"/>
                </a:solidFill>
              </a:rPr>
              <a:t>Transients</a:t>
            </a:r>
          </a:p>
          <a:p>
            <a:pPr lvl="2">
              <a:spcBef>
                <a:spcPts val="200"/>
              </a:spcBef>
            </a:pPr>
            <a:r>
              <a:rPr lang="en-US" sz="1600" dirty="0">
                <a:solidFill>
                  <a:srgbClr val="009193"/>
                </a:solidFill>
              </a:rPr>
              <a:t>Steady-state operation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Boundary and divertor physics</a:t>
            </a:r>
          </a:p>
          <a:p>
            <a:pPr lvl="2">
              <a:spcBef>
                <a:spcPts val="200"/>
              </a:spcBef>
            </a:pPr>
            <a:r>
              <a:rPr lang="en-US" sz="1600" dirty="0">
                <a:solidFill>
                  <a:srgbClr val="009193"/>
                </a:solidFill>
              </a:rPr>
              <a:t>Power handling</a:t>
            </a:r>
          </a:p>
          <a:p>
            <a:r>
              <a:rPr lang="en-US" sz="2000" dirty="0">
                <a:solidFill>
                  <a:srgbClr val="0070C0"/>
                </a:solidFill>
              </a:rPr>
              <a:t>Challenges formed basis for the agenda of first APS-DPP Community Planning Activity (Madison, WI, July 2019)</a:t>
            </a:r>
          </a:p>
          <a:p>
            <a:pPr lvl="1"/>
            <a:r>
              <a:rPr lang="en-US" sz="1800" dirty="0"/>
              <a:t>Good representation by NSTX-U researchers and collaborators</a:t>
            </a:r>
          </a:p>
          <a:p>
            <a:pPr lvl="2"/>
            <a:r>
              <a:rPr lang="en-US" sz="1600" b="1" dirty="0">
                <a:solidFill>
                  <a:srgbClr val="009193"/>
                </a:solidFill>
              </a:rPr>
              <a:t>CPP leadership</a:t>
            </a:r>
            <a:r>
              <a:rPr lang="en-US" sz="1600" dirty="0">
                <a:solidFill>
                  <a:srgbClr val="009193"/>
                </a:solidFill>
              </a:rPr>
              <a:t>: N. Ferraro, W. </a:t>
            </a:r>
            <a:r>
              <a:rPr lang="en-US" sz="1600" dirty="0" err="1">
                <a:solidFill>
                  <a:srgbClr val="009193"/>
                </a:solidFill>
              </a:rPr>
              <a:t>Guttenfelder</a:t>
            </a:r>
            <a:r>
              <a:rPr lang="en-US" sz="1600" dirty="0">
                <a:solidFill>
                  <a:srgbClr val="009193"/>
                </a:solidFill>
              </a:rPr>
              <a:t>, M. Reinke</a:t>
            </a:r>
          </a:p>
          <a:p>
            <a:pPr lvl="2"/>
            <a:r>
              <a:rPr lang="en-US" sz="1600" b="1" dirty="0">
                <a:solidFill>
                  <a:srgbClr val="009193"/>
                </a:solidFill>
              </a:rPr>
              <a:t>Presentations</a:t>
            </a:r>
            <a:r>
              <a:rPr lang="en-US" sz="1600" dirty="0">
                <a:solidFill>
                  <a:srgbClr val="009193"/>
                </a:solidFill>
              </a:rPr>
              <a:t>: Battaglia (Program relevance), Ono (Integrated RF program), Sabbagh (Disruption prediction/avoidance, Raman (CHI), Menard (SHPD Mission), </a:t>
            </a:r>
            <a:r>
              <a:rPr lang="en-US" sz="1600" dirty="0" err="1">
                <a:solidFill>
                  <a:srgbClr val="009193"/>
                </a:solidFill>
              </a:rPr>
              <a:t>Andruczyk</a:t>
            </a:r>
            <a:r>
              <a:rPr lang="en-US" sz="1600" dirty="0">
                <a:solidFill>
                  <a:srgbClr val="009193"/>
                </a:solidFill>
              </a:rPr>
              <a:t> (LM), Gray (LM), Goldston (LM/Vapor Box) + other participants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985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B3DA-8DB5-E847-8018-CED03FD5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FESAC TEC Report Identifies Liquid Metal PFCs as a Potential “Game-Changer”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F5A71-4BD3-2741-9173-B103E4737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880" y="1116129"/>
            <a:ext cx="5334000" cy="4263992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b="1" dirty="0">
                <a:solidFill>
                  <a:srgbClr val="0070C0"/>
                </a:solidFill>
              </a:rPr>
              <a:t>Charge</a:t>
            </a:r>
            <a:r>
              <a:rPr lang="en-US" sz="2400" dirty="0">
                <a:solidFill>
                  <a:srgbClr val="0070C0"/>
                </a:solidFill>
              </a:rPr>
              <a:t>: Identify promising Transformative Enabling Capabilities that could promote efficient advance toward fusion energy, building on burning plasma science and technology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>
                <a:solidFill>
                  <a:srgbClr val="0070C0"/>
                </a:solidFill>
              </a:rPr>
              <a:t>(Fast) </a:t>
            </a:r>
            <a:r>
              <a:rPr lang="en-US" sz="2400" b="1" dirty="0">
                <a:solidFill>
                  <a:srgbClr val="0070C0"/>
                </a:solidFill>
              </a:rPr>
              <a:t>flowing liquid metal PFCs </a:t>
            </a:r>
            <a:r>
              <a:rPr lang="en-US" sz="2400" dirty="0">
                <a:solidFill>
                  <a:srgbClr val="0070C0"/>
                </a:solidFill>
              </a:rPr>
              <a:t>may prove to be an attractive alternative to handle both high steady-state and transient plasma heat flux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D5124-498B-6241-8838-97DF0E1DD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45" y="1060784"/>
            <a:ext cx="3633412" cy="4463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EA5BE4-EBFF-B242-9544-A2B17F74ED68}"/>
              </a:ext>
            </a:extLst>
          </p:cNvPr>
          <p:cNvSpPr txBox="1"/>
          <p:nvPr/>
        </p:nvSpPr>
        <p:spPr>
          <a:xfrm>
            <a:off x="1147420" y="1560966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R. </a:t>
            </a:r>
            <a:r>
              <a:rPr lang="en-US" b="1" dirty="0" err="1">
                <a:solidFill>
                  <a:srgbClr val="0070C0"/>
                </a:solidFill>
              </a:rPr>
              <a:t>Maingi</a:t>
            </a:r>
            <a:r>
              <a:rPr lang="en-US" b="1" dirty="0">
                <a:solidFill>
                  <a:srgbClr val="0070C0"/>
                </a:solidFill>
              </a:rPr>
              <a:t>, co-chair</a:t>
            </a:r>
          </a:p>
        </p:txBody>
      </p:sp>
    </p:spTree>
    <p:extLst>
      <p:ext uri="{BB962C8B-B14F-4D97-AF65-F5344CB8AC3E}">
        <p14:creationId xmlns:p14="http://schemas.microsoft.com/office/powerpoint/2010/main" val="3691460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934A-1009-6947-BFE5-568E78865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The NAS and FESAC TEC recommendations elevate the importance of the NSTX-U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43D7C-50F0-3043-83DB-029437AEC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8862"/>
            <a:ext cx="7620000" cy="433727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NSTX-U will provide critical results required to optimize the geometry, including aspect ratio. of next-step compact devices</a:t>
            </a:r>
          </a:p>
          <a:p>
            <a:pPr marL="50800" indent="0"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NSTX-U will provide unique regimes for studying burning plasma-related physics and improve predictive capabilities</a:t>
            </a:r>
          </a:p>
          <a:p>
            <a:pPr marL="50800" indent="0"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NSTX-U will evaluate integrated operations with liquid metal PFCs that would enable compact systems</a:t>
            </a:r>
          </a:p>
          <a:p>
            <a:pPr marL="50800" indent="0">
              <a:buNone/>
            </a:pP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55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E2B8B-4685-EC4E-B2AB-9C2F2D820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/>
              <a:t>NSTX-U will provide unique regimes in the initial years of operations required to </a:t>
            </a:r>
            <a:r>
              <a:rPr lang="en-US" sz="2400" b="1" dirty="0"/>
              <a:t>optimize the geometry (R/a, </a:t>
            </a:r>
            <a:r>
              <a:rPr lang="en-US" sz="2400" b="1" dirty="0">
                <a:latin typeface="Symbol" pitchFamily="2" charset="2"/>
              </a:rPr>
              <a:t>k, d</a:t>
            </a:r>
            <a:r>
              <a:rPr lang="en-US" sz="2400" b="1" dirty="0"/>
              <a:t>) of next-step devices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6F6C5-9590-1346-8905-3853BA9A9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3" y="1055077"/>
            <a:ext cx="8968154" cy="446942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70C0"/>
                </a:solidFill>
              </a:rPr>
              <a:t>Elements of “near-term” program address core/boundary performance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Demonstrate </a:t>
            </a:r>
            <a:r>
              <a:rPr lang="en-US" sz="1800" b="1" dirty="0">
                <a:solidFill>
                  <a:schemeClr val="tx1"/>
                </a:solidFill>
              </a:rPr>
              <a:t>high-performance steady-state non-inductively sustained regimes</a:t>
            </a:r>
            <a:r>
              <a:rPr lang="en-US" sz="1800" dirty="0">
                <a:solidFill>
                  <a:schemeClr val="tx1"/>
                </a:solidFill>
              </a:rPr>
              <a:t> at large bootstrap fraction (</a:t>
            </a:r>
            <a:r>
              <a:rPr lang="en-US" sz="1800" dirty="0" err="1">
                <a:solidFill>
                  <a:schemeClr val="tx1"/>
                </a:solidFill>
              </a:rPr>
              <a:t>f</a:t>
            </a:r>
            <a:r>
              <a:rPr lang="en-US" sz="1800" baseline="-25000" dirty="0" err="1">
                <a:solidFill>
                  <a:schemeClr val="tx1"/>
                </a:solidFill>
              </a:rPr>
              <a:t>BS</a:t>
            </a:r>
            <a:r>
              <a:rPr lang="en-US" sz="1800" dirty="0">
                <a:solidFill>
                  <a:schemeClr val="tx1"/>
                </a:solidFill>
              </a:rPr>
              <a:t> &gt; 0.7), large Greenwald density fraction (</a:t>
            </a:r>
            <a:r>
              <a:rPr lang="en-US" sz="1800" dirty="0" err="1">
                <a:solidFill>
                  <a:schemeClr val="tx1"/>
                </a:solidFill>
              </a:rPr>
              <a:t>f</a:t>
            </a:r>
            <a:r>
              <a:rPr lang="en-US" sz="1800" baseline="-25000" dirty="0" err="1">
                <a:solidFill>
                  <a:schemeClr val="tx1"/>
                </a:solidFill>
              </a:rPr>
              <a:t>GW</a:t>
            </a:r>
            <a:r>
              <a:rPr lang="en-US" sz="1800" dirty="0">
                <a:solidFill>
                  <a:schemeClr val="tx1"/>
                </a:solidFill>
              </a:rPr>
              <a:t> &gt; 0.7) and </a:t>
            </a:r>
            <a:r>
              <a:rPr lang="el-GR" sz="1800" dirty="0">
                <a:solidFill>
                  <a:schemeClr val="tx1"/>
                </a:solidFill>
              </a:rPr>
              <a:t>β</a:t>
            </a:r>
            <a:r>
              <a:rPr lang="en-US" sz="1800" baseline="-25000" dirty="0">
                <a:solidFill>
                  <a:schemeClr val="tx1"/>
                </a:solidFill>
              </a:rPr>
              <a:t>N</a:t>
            </a:r>
            <a:r>
              <a:rPr lang="en-US" sz="1800" dirty="0">
                <a:solidFill>
                  <a:schemeClr val="tx1"/>
                </a:solidFill>
              </a:rPr>
              <a:t> values surpassing typical conventional-A scenarios with sufficient stability margin for low </a:t>
            </a:r>
            <a:r>
              <a:rPr lang="en-US" sz="1800" dirty="0" err="1">
                <a:solidFill>
                  <a:schemeClr val="tx1"/>
                </a:solidFill>
              </a:rPr>
              <a:t>disruptivity</a:t>
            </a:r>
            <a:endParaRPr lang="en-US" sz="180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Investigate if a </a:t>
            </a:r>
            <a:r>
              <a:rPr lang="en-US" sz="1800" b="1" dirty="0">
                <a:solidFill>
                  <a:schemeClr val="tx1"/>
                </a:solidFill>
              </a:rPr>
              <a:t>strong scaling of confinement and stability improvement with reduced collisionality</a:t>
            </a:r>
            <a:r>
              <a:rPr lang="en-US" sz="1800" dirty="0">
                <a:solidFill>
                  <a:schemeClr val="tx1"/>
                </a:solidFill>
              </a:rPr>
              <a:t> in regimes dominated by electron thermal transport at high-</a:t>
            </a:r>
            <a:r>
              <a:rPr lang="el-GR" sz="1800" dirty="0">
                <a:solidFill>
                  <a:schemeClr val="tx1"/>
                </a:solidFill>
              </a:rPr>
              <a:t>β </a:t>
            </a:r>
            <a:r>
              <a:rPr lang="en-US" sz="1800" dirty="0">
                <a:solidFill>
                  <a:schemeClr val="tx1"/>
                </a:solidFill>
              </a:rPr>
              <a:t>and low-A persists at lower collisionality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Burning plasma (i.e., </a:t>
            </a:r>
            <a:r>
              <a:rPr lang="en-US" sz="1800" b="1" dirty="0">
                <a:solidFill>
                  <a:schemeClr val="tx1"/>
                </a:solidFill>
              </a:rPr>
              <a:t>ITER</a:t>
            </a:r>
            <a:r>
              <a:rPr lang="en-US" sz="1800" dirty="0">
                <a:solidFill>
                  <a:schemeClr val="tx1"/>
                </a:solidFill>
              </a:rPr>
              <a:t>)-related physics issues</a:t>
            </a:r>
          </a:p>
          <a:p>
            <a:pPr lvl="1">
              <a:spcBef>
                <a:spcPts val="600"/>
              </a:spcBef>
            </a:pPr>
            <a:r>
              <a:rPr lang="en-US" sz="1800" b="1" dirty="0">
                <a:solidFill>
                  <a:schemeClr val="tx1"/>
                </a:solidFill>
              </a:rPr>
              <a:t>Unify predictive modeling of transport, stability and fast ion physics </a:t>
            </a:r>
            <a:r>
              <a:rPr lang="en-US" sz="1800" dirty="0">
                <a:solidFill>
                  <a:schemeClr val="tx1"/>
                </a:solidFill>
              </a:rPr>
              <a:t>at low-A, low-</a:t>
            </a:r>
            <a:r>
              <a:rPr lang="en-US" sz="1800" dirty="0">
                <a:solidFill>
                  <a:schemeClr val="tx1"/>
                </a:solidFill>
                <a:latin typeface="Symbol" pitchFamily="2" charset="2"/>
              </a:rPr>
              <a:t>n</a:t>
            </a:r>
            <a:r>
              <a:rPr lang="en-US" sz="1800" baseline="-25000" dirty="0">
                <a:solidFill>
                  <a:schemeClr val="tx1"/>
                </a:solidFill>
              </a:rPr>
              <a:t>e</a:t>
            </a:r>
            <a:r>
              <a:rPr lang="en-US" sz="1800" dirty="0">
                <a:solidFill>
                  <a:schemeClr val="tx1"/>
                </a:solidFill>
              </a:rPr>
              <a:t>* and high-</a:t>
            </a:r>
            <a:r>
              <a:rPr lang="el-GR" sz="1800" dirty="0">
                <a:solidFill>
                  <a:schemeClr val="tx1"/>
                </a:solidFill>
              </a:rPr>
              <a:t>β</a:t>
            </a:r>
            <a:r>
              <a:rPr lang="en-US" sz="1800" baseline="-25000" dirty="0">
                <a:solidFill>
                  <a:schemeClr val="tx1"/>
                </a:solidFill>
              </a:rPr>
              <a:t>N</a:t>
            </a:r>
            <a:r>
              <a:rPr lang="en-US" sz="1800" dirty="0">
                <a:solidFill>
                  <a:schemeClr val="tx1"/>
                </a:solidFill>
              </a:rPr>
              <a:t> with conventional-A tokamaks to improve confidence in projections to next-step fusion devices, including ITER and a CPP</a:t>
            </a:r>
          </a:p>
        </p:txBody>
      </p:sp>
    </p:spTree>
    <p:extLst>
      <p:ext uri="{BB962C8B-B14F-4D97-AF65-F5344CB8AC3E}">
        <p14:creationId xmlns:p14="http://schemas.microsoft.com/office/powerpoint/2010/main" val="3673875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3DCD4-9009-7944-9095-04DC0516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Compact Fusion PP physics basis requires non-inductive regime at high </a:t>
            </a:r>
            <a:r>
              <a:rPr lang="en-US" sz="2800" dirty="0" err="1"/>
              <a:t>f</a:t>
            </a:r>
            <a:r>
              <a:rPr lang="en-US" sz="2800" baseline="-25000" dirty="0" err="1"/>
              <a:t>bs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3A720-3DEA-E440-9F03-9A792C611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7" y="1073426"/>
            <a:ext cx="5491240" cy="4412708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Tokamak HTS CPP concepts:   </a:t>
            </a:r>
            <a:r>
              <a:rPr lang="en-US" sz="2000" dirty="0" err="1">
                <a:solidFill>
                  <a:srgbClr val="0070C0"/>
                </a:solidFill>
              </a:rPr>
              <a:t>f</a:t>
            </a:r>
            <a:r>
              <a:rPr lang="en-US" sz="2000" baseline="-25000" dirty="0" err="1">
                <a:solidFill>
                  <a:srgbClr val="0070C0"/>
                </a:solidFill>
              </a:rPr>
              <a:t>BS</a:t>
            </a:r>
            <a:r>
              <a:rPr lang="en-US" sz="2000" dirty="0">
                <a:solidFill>
                  <a:srgbClr val="0070C0"/>
                </a:solidFill>
              </a:rPr>
              <a:t> &gt; 60% and H</a:t>
            </a:r>
            <a:r>
              <a:rPr lang="en-US" sz="2000" baseline="-25000" dirty="0">
                <a:solidFill>
                  <a:srgbClr val="0070C0"/>
                </a:solidFill>
              </a:rPr>
              <a:t>98y,2</a:t>
            </a:r>
            <a:r>
              <a:rPr lang="en-US" sz="2000" dirty="0">
                <a:solidFill>
                  <a:srgbClr val="0070C0"/>
                </a:solidFill>
              </a:rPr>
              <a:t> = 1.5 – 2 </a:t>
            </a:r>
          </a:p>
          <a:p>
            <a:pPr lvl="1"/>
            <a:r>
              <a:rPr lang="en-US" sz="1800" dirty="0"/>
              <a:t>Fully non-inductive without impurity and He ash accumulation</a:t>
            </a:r>
          </a:p>
          <a:p>
            <a:pPr lvl="1"/>
            <a:r>
              <a:rPr lang="en-US" sz="1800" dirty="0"/>
              <a:t>Scenario must be compatible with divertor solution for heat flux</a:t>
            </a:r>
          </a:p>
          <a:p>
            <a:r>
              <a:rPr lang="en-US" sz="2000" dirty="0">
                <a:solidFill>
                  <a:srgbClr val="0070C0"/>
                </a:solidFill>
              </a:rPr>
              <a:t>NSTX-U will explore the high-</a:t>
            </a:r>
            <a:r>
              <a:rPr lang="en-US" sz="2000" dirty="0">
                <a:solidFill>
                  <a:srgbClr val="0070C0"/>
                </a:solidFill>
                <a:latin typeface="Symbol" pitchFamily="2" charset="2"/>
              </a:rPr>
              <a:t>b</a:t>
            </a:r>
            <a:r>
              <a:rPr lang="en-US" sz="2000" baseline="-25000" dirty="0">
                <a:solidFill>
                  <a:srgbClr val="0070C0"/>
                </a:solidFill>
              </a:rPr>
              <a:t>n</a:t>
            </a:r>
            <a:r>
              <a:rPr lang="en-US" sz="2000" dirty="0">
                <a:solidFill>
                  <a:srgbClr val="0070C0"/>
                </a:solidFill>
              </a:rPr>
              <a:t> (&gt;5) and strong shaping (</a:t>
            </a:r>
            <a:r>
              <a:rPr lang="en-US" sz="2000" dirty="0">
                <a:solidFill>
                  <a:srgbClr val="0070C0"/>
                </a:solidFill>
                <a:latin typeface="Symbol" pitchFamily="2" charset="2"/>
              </a:rPr>
              <a:t>k</a:t>
            </a:r>
            <a:r>
              <a:rPr lang="en-US" sz="2000" dirty="0">
                <a:solidFill>
                  <a:srgbClr val="0070C0"/>
                </a:solidFill>
              </a:rPr>
              <a:t>&gt;2.5) route to high bootstrap current fractions</a:t>
            </a:r>
          </a:p>
          <a:p>
            <a:pPr lvl="1"/>
            <a:r>
              <a:rPr lang="en-US" sz="1600" dirty="0"/>
              <a:t>Synergy with broad current profiles and large edge q-shear</a:t>
            </a:r>
          </a:p>
          <a:p>
            <a:pPr lvl="1"/>
            <a:r>
              <a:rPr lang="en-US" sz="1600" dirty="0"/>
              <a:t>Provides possible transformative route when coupled with enhanced transport and stability properties at low-A</a:t>
            </a:r>
          </a:p>
          <a:p>
            <a:endParaRPr lang="en-US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B71B9E-3061-C848-AC39-E0DD0163071C}"/>
              </a:ext>
            </a:extLst>
          </p:cNvPr>
          <p:cNvGrpSpPr/>
          <p:nvPr/>
        </p:nvGrpSpPr>
        <p:grpSpPr>
          <a:xfrm>
            <a:off x="5777801" y="1103487"/>
            <a:ext cx="3912735" cy="3319098"/>
            <a:chOff x="5037301" y="418755"/>
            <a:chExt cx="4856068" cy="41193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08D53E-6C24-9B42-8C29-6197738E9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203" t="6957" r="7221" b="11904"/>
            <a:stretch/>
          </p:blipFill>
          <p:spPr>
            <a:xfrm>
              <a:off x="5994292" y="1293032"/>
              <a:ext cx="2821918" cy="29368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78DC8F-D7A7-DF41-8F3E-9971234D4489}"/>
                </a:ext>
              </a:extLst>
            </p:cNvPr>
            <p:cNvSpPr txBox="1"/>
            <p:nvPr/>
          </p:nvSpPr>
          <p:spPr>
            <a:xfrm>
              <a:off x="6990517" y="1063082"/>
              <a:ext cx="1311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Compact PP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8E9BDA-A18C-7E46-BD1A-27B138132C12}"/>
                </a:ext>
              </a:extLst>
            </p:cNvPr>
            <p:cNvCxnSpPr/>
            <p:nvPr/>
          </p:nvCxnSpPr>
          <p:spPr>
            <a:xfrm flipV="1">
              <a:off x="8391303" y="1119785"/>
              <a:ext cx="0" cy="312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DACF31B-BC3A-344E-800B-DADB90D4B43C}"/>
                </a:ext>
              </a:extLst>
            </p:cNvPr>
            <p:cNvCxnSpPr/>
            <p:nvPr/>
          </p:nvCxnSpPr>
          <p:spPr>
            <a:xfrm flipV="1">
              <a:off x="6904478" y="1125658"/>
              <a:ext cx="0" cy="312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0AA382-751E-344C-8BF9-B558E8F73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32" t="2242" r="3389" b="3317"/>
            <a:stretch/>
          </p:blipFill>
          <p:spPr>
            <a:xfrm>
              <a:off x="5410200" y="1119785"/>
              <a:ext cx="3558432" cy="341828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86D830-97CB-6B46-BBB5-7811397CC318}"/>
                </a:ext>
              </a:extLst>
            </p:cNvPr>
            <p:cNvSpPr/>
            <p:nvPr/>
          </p:nvSpPr>
          <p:spPr>
            <a:xfrm>
              <a:off x="6946449" y="1276099"/>
              <a:ext cx="198899" cy="17150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F81D275-87BA-7F4F-951F-EA36166CBEDF}"/>
                </a:ext>
              </a:extLst>
            </p:cNvPr>
            <p:cNvSpPr/>
            <p:nvPr/>
          </p:nvSpPr>
          <p:spPr>
            <a:xfrm>
              <a:off x="7683940" y="1461388"/>
              <a:ext cx="198899" cy="17150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B0A0FB8-F8EA-6E42-A789-F831EF9B8165}"/>
                </a:ext>
              </a:extLst>
            </p:cNvPr>
            <p:cNvSpPr/>
            <p:nvPr/>
          </p:nvSpPr>
          <p:spPr>
            <a:xfrm>
              <a:off x="6891068" y="2555886"/>
              <a:ext cx="128016" cy="127085"/>
            </a:xfrm>
            <a:prstGeom prst="ellipse">
              <a:avLst/>
            </a:prstGeom>
            <a:noFill/>
            <a:ln w="444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ED3103-B636-8541-BC2E-694452FAAF87}"/>
                </a:ext>
              </a:extLst>
            </p:cNvPr>
            <p:cNvSpPr txBox="1"/>
            <p:nvPr/>
          </p:nvSpPr>
          <p:spPr>
            <a:xfrm>
              <a:off x="6544049" y="753987"/>
              <a:ext cx="3349320" cy="421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Fully Non-Inductive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632952-1B14-0D41-B866-8DB66BD25116}"/>
                </a:ext>
              </a:extLst>
            </p:cNvPr>
            <p:cNvSpPr txBox="1"/>
            <p:nvPr/>
          </p:nvSpPr>
          <p:spPr>
            <a:xfrm>
              <a:off x="5943600" y="1216027"/>
              <a:ext cx="817910" cy="434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ARC</a:t>
              </a:r>
              <a:endParaRPr lang="en-US" sz="10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5E85C6-F7B4-8044-8936-ADC235EE8D9F}"/>
                </a:ext>
              </a:extLst>
            </p:cNvPr>
            <p:cNvSpPr txBox="1"/>
            <p:nvPr/>
          </p:nvSpPr>
          <p:spPr>
            <a:xfrm>
              <a:off x="7934254" y="1204257"/>
              <a:ext cx="1215619" cy="684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Menard  </a:t>
              </a:r>
            </a:p>
            <a:p>
              <a:r>
                <a:rPr lang="en-US" sz="1000" b="1" dirty="0"/>
                <a:t>(A=2)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A7C587C-F2C4-F541-BED6-65B8A164F411}"/>
                </a:ext>
              </a:extLst>
            </p:cNvPr>
            <p:cNvSpPr/>
            <p:nvPr/>
          </p:nvSpPr>
          <p:spPr>
            <a:xfrm>
              <a:off x="7107093" y="2695534"/>
              <a:ext cx="1432193" cy="1476261"/>
            </a:xfrm>
            <a:custGeom>
              <a:avLst/>
              <a:gdLst>
                <a:gd name="connsiteX0" fmla="*/ 352540 w 1432193"/>
                <a:gd name="connsiteY0" fmla="*/ 0 h 1476261"/>
                <a:gd name="connsiteX1" fmla="*/ 0 w 1432193"/>
                <a:gd name="connsiteY1" fmla="*/ 738130 h 1476261"/>
                <a:gd name="connsiteX2" fmla="*/ 561861 w 1432193"/>
                <a:gd name="connsiteY2" fmla="*/ 1476261 h 1476261"/>
                <a:gd name="connsiteX3" fmla="*/ 1112704 w 1432193"/>
                <a:gd name="connsiteY3" fmla="*/ 991518 h 1476261"/>
                <a:gd name="connsiteX4" fmla="*/ 1432193 w 1432193"/>
                <a:gd name="connsiteY4" fmla="*/ 385591 h 1476261"/>
                <a:gd name="connsiteX5" fmla="*/ 352540 w 1432193"/>
                <a:gd name="connsiteY5" fmla="*/ 0 h 147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2193" h="1476261">
                  <a:moveTo>
                    <a:pt x="352540" y="0"/>
                  </a:moveTo>
                  <a:lnTo>
                    <a:pt x="0" y="738130"/>
                  </a:lnTo>
                  <a:lnTo>
                    <a:pt x="561861" y="1476261"/>
                  </a:lnTo>
                  <a:lnTo>
                    <a:pt x="1112704" y="991518"/>
                  </a:lnTo>
                  <a:lnTo>
                    <a:pt x="1432193" y="385591"/>
                  </a:lnTo>
                  <a:lnTo>
                    <a:pt x="35254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bg1">
                    <a:alpha val="0"/>
                  </a:schemeClr>
                </a:gs>
                <a:gs pos="25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90E115F-CFC0-4A48-9BCE-DF3E3471AF7F}"/>
                </a:ext>
              </a:extLst>
            </p:cNvPr>
            <p:cNvSpPr/>
            <p:nvPr/>
          </p:nvSpPr>
          <p:spPr>
            <a:xfrm rot="21241165">
              <a:off x="7426189" y="2619163"/>
              <a:ext cx="1083402" cy="724368"/>
            </a:xfrm>
            <a:custGeom>
              <a:avLst/>
              <a:gdLst>
                <a:gd name="connsiteX0" fmla="*/ 0 w 858644"/>
                <a:gd name="connsiteY0" fmla="*/ 0 h 390293"/>
                <a:gd name="connsiteX1" fmla="*/ 379142 w 858644"/>
                <a:gd name="connsiteY1" fmla="*/ 133815 h 390293"/>
                <a:gd name="connsiteX2" fmla="*/ 847493 w 858644"/>
                <a:gd name="connsiteY2" fmla="*/ 278781 h 390293"/>
                <a:gd name="connsiteX3" fmla="*/ 858644 w 858644"/>
                <a:gd name="connsiteY3" fmla="*/ 390293 h 390293"/>
                <a:gd name="connsiteX4" fmla="*/ 0 w 858644"/>
                <a:gd name="connsiteY4" fmla="*/ 89210 h 390293"/>
                <a:gd name="connsiteX5" fmla="*/ 0 w 858644"/>
                <a:gd name="connsiteY5" fmla="*/ 0 h 39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644" h="390293">
                  <a:moveTo>
                    <a:pt x="0" y="0"/>
                  </a:moveTo>
                  <a:lnTo>
                    <a:pt x="379142" y="133815"/>
                  </a:lnTo>
                  <a:lnTo>
                    <a:pt x="847493" y="278781"/>
                  </a:lnTo>
                  <a:lnTo>
                    <a:pt x="858644" y="390293"/>
                  </a:lnTo>
                  <a:lnTo>
                    <a:pt x="0" y="892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37C55A7-FB1D-C840-A7D1-6096F735EBA1}"/>
                </a:ext>
              </a:extLst>
            </p:cNvPr>
            <p:cNvSpPr/>
            <p:nvPr/>
          </p:nvSpPr>
          <p:spPr>
            <a:xfrm rot="21383742">
              <a:off x="7201818" y="3008927"/>
              <a:ext cx="675992" cy="322658"/>
            </a:xfrm>
            <a:custGeom>
              <a:avLst/>
              <a:gdLst>
                <a:gd name="connsiteX0" fmla="*/ 11152 w 624469"/>
                <a:gd name="connsiteY0" fmla="*/ 0 h 278781"/>
                <a:gd name="connsiteX1" fmla="*/ 624469 w 624469"/>
                <a:gd name="connsiteY1" fmla="*/ 133815 h 278781"/>
                <a:gd name="connsiteX2" fmla="*/ 624469 w 624469"/>
                <a:gd name="connsiteY2" fmla="*/ 278781 h 278781"/>
                <a:gd name="connsiteX3" fmla="*/ 0 w 624469"/>
                <a:gd name="connsiteY3" fmla="*/ 133815 h 278781"/>
                <a:gd name="connsiteX4" fmla="*/ 11152 w 624469"/>
                <a:gd name="connsiteY4" fmla="*/ 0 h 27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469" h="278781">
                  <a:moveTo>
                    <a:pt x="11152" y="0"/>
                  </a:moveTo>
                  <a:lnTo>
                    <a:pt x="624469" y="133815"/>
                  </a:lnTo>
                  <a:lnTo>
                    <a:pt x="624469" y="278781"/>
                  </a:lnTo>
                  <a:lnTo>
                    <a:pt x="0" y="133815"/>
                  </a:lnTo>
                  <a:lnTo>
                    <a:pt x="11152" y="0"/>
                  </a:lnTo>
                  <a:close/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4E9D20-D24C-7048-8A7E-4E29B29B90D6}"/>
                </a:ext>
              </a:extLst>
            </p:cNvPr>
            <p:cNvSpPr txBox="1"/>
            <p:nvPr/>
          </p:nvSpPr>
          <p:spPr>
            <a:xfrm>
              <a:off x="6906766" y="2340005"/>
              <a:ext cx="1931496" cy="421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>
                  <a:solidFill>
                    <a:schemeClr val="accent1"/>
                  </a:solidFill>
                </a:rPr>
                <a:t>NSTX-U (A=1.8)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A1EFA9-7D66-BB41-B1AA-9B4C331EB8E8}"/>
                </a:ext>
              </a:extLst>
            </p:cNvPr>
            <p:cNvSpPr txBox="1"/>
            <p:nvPr/>
          </p:nvSpPr>
          <p:spPr>
            <a:xfrm>
              <a:off x="5853364" y="1913530"/>
              <a:ext cx="1909553" cy="631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B050"/>
                  </a:solidFill>
                </a:rPr>
                <a:t>DIII-D (A=3)</a:t>
              </a:r>
            </a:p>
            <a:p>
              <a:r>
                <a:rPr lang="en-US" sz="800" b="1" dirty="0">
                  <a:solidFill>
                    <a:srgbClr val="00B050"/>
                  </a:solidFill>
                </a:rPr>
                <a:t>(Buttery Initiative) 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50E067-187B-8D46-9027-49B5E992FE7D}"/>
                </a:ext>
              </a:extLst>
            </p:cNvPr>
            <p:cNvSpPr txBox="1"/>
            <p:nvPr/>
          </p:nvSpPr>
          <p:spPr>
            <a:xfrm rot="1677330">
              <a:off x="7353585" y="1895457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SHPD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0F4C4FE-C5F3-E044-A2EA-AD492A95A1A1}"/>
                </a:ext>
              </a:extLst>
            </p:cNvPr>
            <p:cNvSpPr txBox="1"/>
            <p:nvPr/>
          </p:nvSpPr>
          <p:spPr>
            <a:xfrm>
              <a:off x="6942162" y="3287708"/>
              <a:ext cx="2049437" cy="421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b="1" dirty="0">
                  <a:solidFill>
                    <a:srgbClr val="C00000"/>
                  </a:solidFill>
                </a:rPr>
                <a:t>JT-60SA (A=2.5)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EDFB0E-81A0-924C-8702-CF18F6031619}"/>
                </a:ext>
              </a:extLst>
            </p:cNvPr>
            <p:cNvSpPr txBox="1"/>
            <p:nvPr/>
          </p:nvSpPr>
          <p:spPr>
            <a:xfrm rot="16200000">
              <a:off x="3584427" y="1871629"/>
              <a:ext cx="3379708" cy="473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P</a:t>
              </a:r>
              <a:r>
                <a:rPr lang="en-US" sz="1200" baseline="-25000" dirty="0" err="1"/>
                <a:t>fus</a:t>
              </a:r>
              <a:r>
                <a:rPr lang="en-US" sz="1200" dirty="0"/>
                <a:t> (MW/m</a:t>
              </a:r>
              <a:r>
                <a:rPr lang="en-US" sz="1200" baseline="30000" dirty="0"/>
                <a:t>3</a:t>
              </a:r>
              <a:r>
                <a:rPr lang="en-US" sz="1200" dirty="0"/>
                <a:t>) = </a:t>
              </a:r>
              <a:r>
                <a:rPr lang="en-US" sz="1100" dirty="0"/>
                <a:t>1.12 B</a:t>
              </a:r>
              <a:r>
                <a:rPr lang="en-US" sz="1100" baseline="30000" dirty="0"/>
                <a:t>4</a:t>
              </a:r>
              <a:r>
                <a:rPr lang="en-US" sz="1100" dirty="0"/>
                <a:t> β</a:t>
              </a:r>
              <a:r>
                <a:rPr lang="en-US" sz="1100" baseline="30000" dirty="0"/>
                <a:t>2</a:t>
              </a:r>
              <a:r>
                <a:rPr lang="en-US" sz="1200" baseline="30000" dirty="0"/>
                <a:t>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1C6FD78-5278-5743-895C-CD6F6F5F3CD6}"/>
                </a:ext>
              </a:extLst>
            </p:cNvPr>
            <p:cNvSpPr txBox="1"/>
            <p:nvPr/>
          </p:nvSpPr>
          <p:spPr>
            <a:xfrm>
              <a:off x="5918135" y="3772846"/>
              <a:ext cx="625914" cy="473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f</a:t>
              </a:r>
              <a:r>
                <a:rPr lang="en-US" sz="1200" baseline="-25000" dirty="0" err="1"/>
                <a:t>BS</a:t>
              </a:r>
              <a:endParaRPr lang="en-US" sz="1200" baseline="-2500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C7BC3BC-2E3A-9A42-908A-0642C7799675}"/>
              </a:ext>
            </a:extLst>
          </p:cNvPr>
          <p:cNvSpPr txBox="1"/>
          <p:nvPr/>
        </p:nvSpPr>
        <p:spPr>
          <a:xfrm>
            <a:off x="6608004" y="3171379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2">
                    <a:lumMod val="75000"/>
                  </a:schemeClr>
                </a:solidFill>
              </a:rPr>
              <a:t>JT-60U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DE0153-8819-5542-9D6E-4AF18E35ADFC}"/>
              </a:ext>
            </a:extLst>
          </p:cNvPr>
          <p:cNvSpPr txBox="1"/>
          <p:nvPr/>
        </p:nvSpPr>
        <p:spPr>
          <a:xfrm>
            <a:off x="7967276" y="3826657"/>
            <a:ext cx="5196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B050"/>
                </a:solidFill>
              </a:rPr>
              <a:t>DIII-D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1D4604-AB2A-7C41-A028-13AC5928681D}"/>
              </a:ext>
            </a:extLst>
          </p:cNvPr>
          <p:cNvSpPr txBox="1"/>
          <p:nvPr/>
        </p:nvSpPr>
        <p:spPr>
          <a:xfrm rot="1215047">
            <a:off x="7817076" y="3054057"/>
            <a:ext cx="6286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rgbClr val="0070C0"/>
                </a:solidFill>
              </a:rPr>
              <a:t>H</a:t>
            </a:r>
            <a:r>
              <a:rPr lang="en-US" sz="700" b="1" baseline="-25000" dirty="0">
                <a:solidFill>
                  <a:srgbClr val="0070C0"/>
                </a:solidFill>
              </a:rPr>
              <a:t>98y,2</a:t>
            </a:r>
            <a:r>
              <a:rPr lang="en-US" sz="700" b="1" dirty="0">
                <a:solidFill>
                  <a:srgbClr val="0070C0"/>
                </a:solidFill>
              </a:rPr>
              <a:t> ~ 1.4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94A24B-E0C2-CA46-AD8E-A886A5E084B4}"/>
              </a:ext>
            </a:extLst>
          </p:cNvPr>
          <p:cNvSpPr txBox="1"/>
          <p:nvPr/>
        </p:nvSpPr>
        <p:spPr>
          <a:xfrm rot="596636">
            <a:off x="7474587" y="3204554"/>
            <a:ext cx="6286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rgbClr val="C00000"/>
                </a:solidFill>
              </a:rPr>
              <a:t>H</a:t>
            </a:r>
            <a:r>
              <a:rPr lang="en-US" sz="700" b="1" baseline="-25000" dirty="0">
                <a:solidFill>
                  <a:srgbClr val="C00000"/>
                </a:solidFill>
              </a:rPr>
              <a:t>98y,2</a:t>
            </a:r>
            <a:r>
              <a:rPr lang="en-US" sz="700" b="1" dirty="0">
                <a:solidFill>
                  <a:srgbClr val="C00000"/>
                </a:solidFill>
              </a:rPr>
              <a:t> ~ 1.3</a:t>
            </a:r>
          </a:p>
        </p:txBody>
      </p:sp>
    </p:spTree>
    <p:extLst>
      <p:ext uri="{BB962C8B-B14F-4D97-AF65-F5344CB8AC3E}">
        <p14:creationId xmlns:p14="http://schemas.microsoft.com/office/powerpoint/2010/main" val="621741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D4442-7172-3141-B115-EBE821CB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Transport at low-A is fundamentally different than transport at conventional-A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E520-18C5-D444-A1EF-53369109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96" y="953334"/>
            <a:ext cx="8881607" cy="2236094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alt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features of low-A, high-</a:t>
            </a:r>
            <a:r>
              <a:rPr lang="en-US" sz="2000" dirty="0">
                <a:solidFill>
                  <a:srgbClr val="0070C0"/>
                </a:solidFill>
              </a:rPr>
              <a:t>𝛽</a:t>
            </a:r>
            <a:r>
              <a:rPr lang="en-US" altLang="en-US" sz="20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stabilize ES modes (ITG, TEM, ETG) in core</a:t>
            </a:r>
          </a:p>
          <a:p>
            <a:pPr lvl="1">
              <a:spcBef>
                <a:spcPts val="200"/>
              </a:spcBef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Neoclassical ion transport, MTM, KBM and EP modes drive electron transport</a:t>
            </a:r>
            <a:endParaRPr lang="en-US" alt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Dimensionless confinement time scales inversely with collisionality at low-A </a:t>
            </a:r>
            <a:r>
              <a:rPr lang="en-US" altLang="en-US" sz="2000" dirty="0">
                <a:solidFill>
                  <a:srgbClr val="0070C0"/>
                </a:solidFill>
                <a:latin typeface="Arial"/>
                <a:cs typeface="Arial" charset="0"/>
              </a:rPr>
              <a:t>(</a:t>
            </a:r>
            <a:r>
              <a:rPr lang="en-US" altLang="en-US" sz="2000" dirty="0" err="1">
                <a:solidFill>
                  <a:srgbClr val="0070C0"/>
                </a:solidFill>
                <a:latin typeface="Symbol" pitchFamily="18" charset="2"/>
              </a:rPr>
              <a:t>W</a:t>
            </a:r>
            <a:r>
              <a:rPr lang="en-US" altLang="en-US" sz="2000" baseline="-25000" dirty="0" err="1">
                <a:solidFill>
                  <a:srgbClr val="0070C0"/>
                </a:solidFill>
              </a:rPr>
              <a:t>ci</a:t>
            </a:r>
            <a:r>
              <a:rPr lang="en-US" altLang="en-US" sz="2000" dirty="0" err="1">
                <a:solidFill>
                  <a:srgbClr val="0070C0"/>
                </a:solidFill>
                <a:latin typeface="Symbol" pitchFamily="18" charset="2"/>
              </a:rPr>
              <a:t>t</a:t>
            </a:r>
            <a:r>
              <a:rPr lang="en-US" altLang="en-US" sz="2000" baseline="-25000" dirty="0" err="1">
                <a:solidFill>
                  <a:srgbClr val="0070C0"/>
                </a:solidFill>
              </a:rPr>
              <a:t>E</a:t>
            </a:r>
            <a:r>
              <a:rPr lang="en-US" altLang="en-US" sz="2000" dirty="0" err="1">
                <a:solidFill>
                  <a:srgbClr val="0070C0"/>
                </a:solidFill>
              </a:rPr>
              <a:t>~</a:t>
            </a:r>
            <a:r>
              <a:rPr lang="en-US" altLang="en-US" sz="2000" dirty="0" err="1">
                <a:solidFill>
                  <a:srgbClr val="0070C0"/>
                </a:solidFill>
                <a:latin typeface="Symbol" pitchFamily="18" charset="2"/>
              </a:rPr>
              <a:t>n</a:t>
            </a:r>
            <a:r>
              <a:rPr lang="en-US" altLang="en-US" sz="2000" baseline="-25000" dirty="0">
                <a:solidFill>
                  <a:srgbClr val="0070C0"/>
                </a:solidFill>
              </a:rPr>
              <a:t>*</a:t>
            </a:r>
            <a:r>
              <a:rPr lang="en-US" altLang="en-US" sz="2000" baseline="30000" dirty="0">
                <a:solidFill>
                  <a:srgbClr val="0070C0"/>
                </a:solidFill>
              </a:rPr>
              <a:t>-0.8</a:t>
            </a:r>
            <a:r>
              <a:rPr lang="en-US" altLang="en-US" sz="2000" dirty="0">
                <a:solidFill>
                  <a:srgbClr val="0070C0"/>
                </a:solidFill>
              </a:rPr>
              <a:t>)</a:t>
            </a:r>
          </a:p>
          <a:p>
            <a:pPr lvl="1">
              <a:spcBef>
                <a:spcPts val="200"/>
              </a:spcBef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Scaling extrapolates to an A=2 CPP with H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= 0.9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equivalent to H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98y,2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= 1.75</a:t>
            </a:r>
          </a:p>
          <a:p>
            <a:pPr lvl="1">
              <a:spcBef>
                <a:spcPts val="200"/>
              </a:spcBef>
            </a:pPr>
            <a:r>
              <a:rPr lang="en-US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NSTX-U will operate at up to a factor of six lower</a:t>
            </a: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altLang="en-US" sz="1800" baseline="-25000" dirty="0">
                <a:solidFill>
                  <a:schemeClr val="tx1"/>
                </a:solidFill>
              </a:rPr>
              <a:t>* 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latin typeface="Helvetica" pitchFamily="2" charset="0"/>
              </a:rPr>
              <a:t>than NSTX</a:t>
            </a:r>
            <a:endParaRPr lang="en-US" sz="1800" dirty="0">
              <a:latin typeface="Helvetica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FE2F03-F423-374A-B349-C7596B49BC44}"/>
              </a:ext>
            </a:extLst>
          </p:cNvPr>
          <p:cNvGrpSpPr/>
          <p:nvPr/>
        </p:nvGrpSpPr>
        <p:grpSpPr>
          <a:xfrm>
            <a:off x="5143379" y="2890180"/>
            <a:ext cx="2705911" cy="2595954"/>
            <a:chOff x="6928782" y="2768600"/>
            <a:chExt cx="2106780" cy="2012950"/>
          </a:xfrm>
        </p:grpSpPr>
        <p:pic>
          <p:nvPicPr>
            <p:cNvPr id="6" name="Shape 8" descr="new nuscaling 1b_rev.jpg">
              <a:extLst>
                <a:ext uri="{FF2B5EF4-FFF2-40B4-BE49-F238E27FC236}">
                  <a16:creationId xmlns:a16="http://schemas.microsoft.com/office/drawing/2014/main" id="{7ABAC0B2-570F-954C-B4AC-9580120BA1F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5222" r="10249" b="8837"/>
            <a:stretch/>
          </p:blipFill>
          <p:spPr>
            <a:xfrm>
              <a:off x="6928782" y="2768600"/>
              <a:ext cx="2106780" cy="2012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01D1646C-FC0E-004F-9DB7-C269A5F43B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4630" y="3970524"/>
              <a:ext cx="909552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700" dirty="0">
                  <a:solidFill>
                    <a:srgbClr val="9933FF"/>
                  </a:solidFill>
                  <a:latin typeface="+mj-lt"/>
                  <a:cs typeface="Arial" pitchFamily="34" charset="0"/>
                </a:rPr>
                <a:t>S. Kaye </a:t>
              </a:r>
              <a:r>
                <a:rPr lang="en-US" sz="700" b="0" dirty="0">
                  <a:solidFill>
                    <a:srgbClr val="9933FF"/>
                  </a:solidFill>
                  <a:latin typeface="+mj-lt"/>
                  <a:cs typeface="Arial" pitchFamily="34" charset="0"/>
                </a:rPr>
                <a:t>et al.</a:t>
              </a:r>
              <a:r>
                <a:rPr lang="en-US" sz="700" b="0" i="0" dirty="0">
                  <a:solidFill>
                    <a:srgbClr val="9933FF"/>
                  </a:solidFill>
                  <a:latin typeface="+mj-lt"/>
                  <a:cs typeface="Arial" pitchFamily="34" charset="0"/>
                </a:rPr>
                <a:t>, </a:t>
              </a:r>
            </a:p>
            <a:p>
              <a:pPr eaLnBrk="0" hangingPunct="0"/>
              <a:r>
                <a:rPr lang="en-US" sz="700" dirty="0">
                  <a:solidFill>
                    <a:srgbClr val="9933FF"/>
                  </a:solidFill>
                  <a:latin typeface="+mj-lt"/>
                  <a:cs typeface="Arial" pitchFamily="34" charset="0"/>
                </a:rPr>
                <a:t>   NF (2007, 2013)</a:t>
              </a:r>
              <a:r>
                <a:rPr lang="en-US" sz="700" b="0" i="0" dirty="0">
                  <a:solidFill>
                    <a:srgbClr val="9933FF"/>
                  </a:solidFill>
                  <a:latin typeface="+mj-lt"/>
                  <a:cs typeface="Arial" pitchFamily="34" charset="0"/>
                </a:rPr>
                <a:t> </a:t>
              </a:r>
            </a:p>
            <a:p>
              <a:pPr eaLnBrk="0" hangingPunct="0"/>
              <a:r>
                <a:rPr lang="en-US" sz="700" dirty="0">
                  <a:solidFill>
                    <a:srgbClr val="9933FF"/>
                  </a:solidFill>
                  <a:latin typeface="+mj-lt"/>
                  <a:cs typeface="Arial" pitchFamily="34" charset="0"/>
                </a:rPr>
                <a:t>M. </a:t>
              </a:r>
              <a:r>
                <a:rPr lang="en-US" sz="700" dirty="0" err="1">
                  <a:solidFill>
                    <a:srgbClr val="9933FF"/>
                  </a:solidFill>
                  <a:latin typeface="+mj-lt"/>
                  <a:cs typeface="Arial" pitchFamily="34" charset="0"/>
                </a:rPr>
                <a:t>Valovic</a:t>
              </a:r>
              <a:r>
                <a:rPr lang="en-US" sz="700" dirty="0">
                  <a:solidFill>
                    <a:srgbClr val="9933FF"/>
                  </a:solidFill>
                  <a:latin typeface="+mj-lt"/>
                  <a:cs typeface="Arial" pitchFamily="34" charset="0"/>
                </a:rPr>
                <a:t> et al., </a:t>
              </a:r>
            </a:p>
            <a:p>
              <a:pPr eaLnBrk="0" hangingPunct="0"/>
              <a:r>
                <a:rPr lang="en-US" sz="700" dirty="0">
                  <a:solidFill>
                    <a:srgbClr val="9933FF"/>
                  </a:solidFill>
                  <a:latin typeface="+mj-lt"/>
                  <a:cs typeface="Arial" pitchFamily="34" charset="0"/>
                </a:rPr>
                <a:t>   NF (2011)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1A927499-B49E-0541-9525-88C5A3808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2" r="70000" b="29547"/>
          <a:stretch/>
        </p:blipFill>
        <p:spPr>
          <a:xfrm>
            <a:off x="1215087" y="2980016"/>
            <a:ext cx="2683582" cy="2271939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4266E925-A3EF-CD47-9940-BCE158866180}"/>
              </a:ext>
            </a:extLst>
          </p:cNvPr>
          <p:cNvSpPr/>
          <p:nvPr/>
        </p:nvSpPr>
        <p:spPr>
          <a:xfrm>
            <a:off x="1776220" y="3109364"/>
            <a:ext cx="1907860" cy="17555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2A70B69-76DB-4444-8C34-C7BF72C72CDA}"/>
              </a:ext>
            </a:extLst>
          </p:cNvPr>
          <p:cNvSpPr/>
          <p:nvPr/>
        </p:nvSpPr>
        <p:spPr>
          <a:xfrm>
            <a:off x="3637917" y="3651271"/>
            <a:ext cx="109681" cy="206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2B8112C-2C2F-DA4A-ADE2-FC138654946D}"/>
              </a:ext>
            </a:extLst>
          </p:cNvPr>
          <p:cNvSpPr txBox="1"/>
          <p:nvPr/>
        </p:nvSpPr>
        <p:spPr>
          <a:xfrm>
            <a:off x="526313" y="4886298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High R/a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691173-7D34-FB4D-B110-6E13B71B6B7A}"/>
              </a:ext>
            </a:extLst>
          </p:cNvPr>
          <p:cNvSpPr txBox="1"/>
          <p:nvPr/>
        </p:nvSpPr>
        <p:spPr>
          <a:xfrm rot="16200000">
            <a:off x="468313" y="3767666"/>
            <a:ext cx="1356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</a:t>
            </a:r>
            <a:r>
              <a:rPr lang="en-US" sz="1600" dirty="0"/>
              <a:t> beta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B04B2F7-4DB0-6443-BE96-DA39D4DE82FC}"/>
              </a:ext>
            </a:extLst>
          </p:cNvPr>
          <p:cNvSpPr/>
          <p:nvPr/>
        </p:nvSpPr>
        <p:spPr>
          <a:xfrm>
            <a:off x="1944561" y="5256722"/>
            <a:ext cx="1627292" cy="2065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F363A2D-7A4D-3747-BEB9-4E0B1940D749}"/>
              </a:ext>
            </a:extLst>
          </p:cNvPr>
          <p:cNvSpPr txBox="1"/>
          <p:nvPr/>
        </p:nvSpPr>
        <p:spPr>
          <a:xfrm>
            <a:off x="1534170" y="5256721"/>
            <a:ext cx="2694969" cy="30777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Normalized collisionality (~n/T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5F452A-DC01-544C-BB09-916110AD0CF0}"/>
              </a:ext>
            </a:extLst>
          </p:cNvPr>
          <p:cNvSpPr/>
          <p:nvPr/>
        </p:nvSpPr>
        <p:spPr>
          <a:xfrm>
            <a:off x="1776220" y="3109364"/>
            <a:ext cx="1907860" cy="17555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0DF5F3C-2393-AA4C-BD88-EEC4C9F99D1A}"/>
              </a:ext>
            </a:extLst>
          </p:cNvPr>
          <p:cNvSpPr txBox="1"/>
          <p:nvPr/>
        </p:nvSpPr>
        <p:spPr>
          <a:xfrm>
            <a:off x="1795115" y="4464481"/>
            <a:ext cx="202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e-s turbulence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9A6F0E9-A11F-9E47-9A67-5BCC1B45F2E4}"/>
              </a:ext>
            </a:extLst>
          </p:cNvPr>
          <p:cNvCxnSpPr/>
          <p:nvPr/>
        </p:nvCxnSpPr>
        <p:spPr>
          <a:xfrm flipV="1">
            <a:off x="1271199" y="4735605"/>
            <a:ext cx="673362" cy="464715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ight Arrow 67">
            <a:extLst>
              <a:ext uri="{FF2B5EF4-FFF2-40B4-BE49-F238E27FC236}">
                <a16:creationId xmlns:a16="http://schemas.microsoft.com/office/drawing/2014/main" id="{AFDA24CE-89ED-8E48-B1AF-409F421C83B4}"/>
              </a:ext>
            </a:extLst>
          </p:cNvPr>
          <p:cNvSpPr/>
          <p:nvPr/>
        </p:nvSpPr>
        <p:spPr>
          <a:xfrm rot="18900000">
            <a:off x="2448147" y="3995434"/>
            <a:ext cx="1121446" cy="141235"/>
          </a:xfrm>
          <a:prstGeom prst="rightArrow">
            <a:avLst>
              <a:gd name="adj1" fmla="val 50000"/>
              <a:gd name="adj2" fmla="val 64030"/>
            </a:avLst>
          </a:prstGeom>
          <a:solidFill>
            <a:srgbClr val="800000"/>
          </a:solidFill>
          <a:ln>
            <a:solidFill>
              <a:srgbClr val="800000"/>
            </a:solidFill>
          </a:ln>
          <a:scene3d>
            <a:camera prst="orthographicFront">
              <a:rot lat="27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3F00B16-E383-5A40-8753-BC415EE5C471}"/>
              </a:ext>
            </a:extLst>
          </p:cNvPr>
          <p:cNvSpPr txBox="1"/>
          <p:nvPr/>
        </p:nvSpPr>
        <p:spPr>
          <a:xfrm>
            <a:off x="2053176" y="3111957"/>
            <a:ext cx="1406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e-m turbulence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066FE99-125D-4446-9FC2-C67A04B18156}"/>
              </a:ext>
            </a:extLst>
          </p:cNvPr>
          <p:cNvSpPr txBox="1"/>
          <p:nvPr/>
        </p:nvSpPr>
        <p:spPr>
          <a:xfrm>
            <a:off x="3149612" y="3393096"/>
            <a:ext cx="693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NSTX</a:t>
            </a:r>
          </a:p>
        </p:txBody>
      </p:sp>
      <p:sp>
        <p:nvSpPr>
          <p:cNvPr id="71" name="Right Arrow 70">
            <a:extLst>
              <a:ext uri="{FF2B5EF4-FFF2-40B4-BE49-F238E27FC236}">
                <a16:creationId xmlns:a16="http://schemas.microsoft.com/office/drawing/2014/main" id="{C539DFCC-5162-1044-B998-374F64C7AAC8}"/>
              </a:ext>
            </a:extLst>
          </p:cNvPr>
          <p:cNvSpPr/>
          <p:nvPr/>
        </p:nvSpPr>
        <p:spPr>
          <a:xfrm rot="10800000">
            <a:off x="2534785" y="3470288"/>
            <a:ext cx="641515" cy="153114"/>
          </a:xfrm>
          <a:prstGeom prst="rightArrow">
            <a:avLst>
              <a:gd name="adj1" fmla="val 50000"/>
              <a:gd name="adj2" fmla="val 64030"/>
            </a:avLst>
          </a:prstGeom>
          <a:solidFill>
            <a:srgbClr val="800000"/>
          </a:solidFill>
          <a:ln>
            <a:solidFill>
              <a:srgbClr val="800000"/>
            </a:solidFill>
          </a:ln>
          <a:scene3d>
            <a:camera prst="orthographicFront">
              <a:rot lat="270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7206B8E-1799-CF48-8ECD-99ADA80D70F9}"/>
              </a:ext>
            </a:extLst>
          </p:cNvPr>
          <p:cNvSpPr txBox="1"/>
          <p:nvPr/>
        </p:nvSpPr>
        <p:spPr>
          <a:xfrm>
            <a:off x="1720107" y="3393096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NSTX-U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CA1836B-37BB-194C-92A4-BF6B2F2F351F}"/>
              </a:ext>
            </a:extLst>
          </p:cNvPr>
          <p:cNvCxnSpPr/>
          <p:nvPr/>
        </p:nvCxnSpPr>
        <p:spPr>
          <a:xfrm flipV="1">
            <a:off x="3515739" y="3857811"/>
            <a:ext cx="0" cy="61152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41B93ABF-6C4F-634C-991C-F2300CBF489C}"/>
              </a:ext>
            </a:extLst>
          </p:cNvPr>
          <p:cNvSpPr txBox="1"/>
          <p:nvPr/>
        </p:nvSpPr>
        <p:spPr>
          <a:xfrm>
            <a:off x="3556969" y="4039044"/>
            <a:ext cx="1235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00000"/>
                </a:solidFill>
              </a:rPr>
              <a:t>Increasing β</a:t>
            </a:r>
          </a:p>
        </p:txBody>
      </p:sp>
      <p:sp>
        <p:nvSpPr>
          <p:cNvPr id="75" name="Oval 17">
            <a:extLst>
              <a:ext uri="{FF2B5EF4-FFF2-40B4-BE49-F238E27FC236}">
                <a16:creationId xmlns:a16="http://schemas.microsoft.com/office/drawing/2014/main" id="{E62074B6-552B-5145-A0F0-074B76AAB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108" y="3098023"/>
            <a:ext cx="922480" cy="1028918"/>
          </a:xfrm>
          <a:prstGeom prst="ellipse">
            <a:avLst/>
          </a:prstGeom>
          <a:solidFill>
            <a:srgbClr val="FF0000">
              <a:alpha val="7000"/>
            </a:srgbClr>
          </a:solidFill>
          <a:ln w="15875" algn="ctr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76" name="Oval 16">
            <a:extLst>
              <a:ext uri="{FF2B5EF4-FFF2-40B4-BE49-F238E27FC236}">
                <a16:creationId xmlns:a16="http://schemas.microsoft.com/office/drawing/2014/main" id="{7D0CE1E2-C0B4-2C40-9C44-DCD657201F1D}"/>
              </a:ext>
            </a:extLst>
          </p:cNvPr>
          <p:cNvSpPr>
            <a:spLocks noChangeArrowheads="1"/>
          </p:cNvSpPr>
          <p:nvPr/>
        </p:nvSpPr>
        <p:spPr bwMode="auto">
          <a:xfrm rot="21186063">
            <a:off x="2020618" y="3043238"/>
            <a:ext cx="1733249" cy="1239620"/>
          </a:xfrm>
          <a:prstGeom prst="ellipse">
            <a:avLst/>
          </a:prstGeom>
          <a:solidFill>
            <a:srgbClr val="030799">
              <a:alpha val="7000"/>
            </a:srgbClr>
          </a:solidFill>
          <a:ln w="15875" algn="ctr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sp>
        <p:nvSpPr>
          <p:cNvPr id="77" name="Oval 16">
            <a:extLst>
              <a:ext uri="{FF2B5EF4-FFF2-40B4-BE49-F238E27FC236}">
                <a16:creationId xmlns:a16="http://schemas.microsoft.com/office/drawing/2014/main" id="{92537633-ECBB-634D-9553-61368D84F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108" y="4322526"/>
            <a:ext cx="1402838" cy="603868"/>
          </a:xfrm>
          <a:prstGeom prst="ellipse">
            <a:avLst/>
          </a:prstGeom>
          <a:solidFill>
            <a:schemeClr val="tx1">
              <a:lumMod val="95000"/>
              <a:lumOff val="5000"/>
              <a:alpha val="9000"/>
            </a:schemeClr>
          </a:solidFill>
          <a:ln w="15875" algn="ctr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49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783FD-661C-6440-94B6-145575A0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NSTX-U will access unique regimes in fast particle physics critical for prediction and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BC2A6-4EF8-2049-B1A4-CB78A3715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734" y="1206284"/>
            <a:ext cx="5409984" cy="4152634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NSTX-U will produce and study EP modes relevant to alpha driven instabilities expected at both high- and low- aspect ratio</a:t>
            </a:r>
          </a:p>
          <a:p>
            <a:pPr lvl="1"/>
            <a:r>
              <a:rPr lang="en-US" sz="1800" dirty="0"/>
              <a:t>Characterizing fast ion interaction with RF (see Diallo talk)</a:t>
            </a:r>
          </a:p>
          <a:p>
            <a:pPr lvl="1"/>
            <a:r>
              <a:rPr lang="en-US" sz="1800" dirty="0"/>
              <a:t>Important for ITER and CPP</a:t>
            </a:r>
          </a:p>
          <a:p>
            <a:pPr lvl="2"/>
            <a:endParaRPr lang="en-US" sz="1600" dirty="0"/>
          </a:p>
          <a:p>
            <a:r>
              <a:rPr lang="en-US" sz="2000" dirty="0">
                <a:solidFill>
                  <a:srgbClr val="0070C0"/>
                </a:solidFill>
              </a:rPr>
              <a:t>Modification of fast-ion distribution using tangential NBI can stabilize EP modes that enhance transport</a:t>
            </a:r>
          </a:p>
          <a:p>
            <a:pPr lvl="1"/>
            <a:r>
              <a:rPr lang="en-US" sz="1800" dirty="0"/>
              <a:t>Study and develop techniques to suppress alpha-driven modes through phase-space engineering</a:t>
            </a:r>
          </a:p>
          <a:p>
            <a:endParaRPr lang="en-US" dirty="0"/>
          </a:p>
        </p:txBody>
      </p:sp>
      <p:pic>
        <p:nvPicPr>
          <p:cNvPr id="6" name="Picture 5" descr="GAE_suppr_exp.png">
            <a:extLst>
              <a:ext uri="{FF2B5EF4-FFF2-40B4-BE49-F238E27FC236}">
                <a16:creationId xmlns:a16="http://schemas.microsoft.com/office/drawing/2014/main" id="{CED89F0C-F07F-1742-A867-70F45215F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13" y="3561266"/>
            <a:ext cx="2437252" cy="2153734"/>
          </a:xfrm>
          <a:prstGeom prst="rect">
            <a:avLst/>
          </a:prstGeom>
        </p:spPr>
      </p:pic>
      <p:pic>
        <p:nvPicPr>
          <p:cNvPr id="7" name="Shape 5" descr="EPPhaseSpace.jpg">
            <a:extLst>
              <a:ext uri="{FF2B5EF4-FFF2-40B4-BE49-F238E27FC236}">
                <a16:creationId xmlns:a16="http://schemas.microsoft.com/office/drawing/2014/main" id="{E925D20C-534E-7242-8A72-0CF77D04B75D}"/>
              </a:ext>
            </a:extLst>
          </p:cNvPr>
          <p:cNvPicPr/>
          <p:nvPr/>
        </p:nvPicPr>
        <p:blipFill rotWithShape="1">
          <a:blip r:embed="rId3">
            <a:alphaModFix/>
          </a:blip>
          <a:srcRect l="35189" t="22343" r="31655" b="23750"/>
          <a:stretch/>
        </p:blipFill>
        <p:spPr>
          <a:xfrm>
            <a:off x="5857827" y="1121134"/>
            <a:ext cx="2648825" cy="2412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883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5A659-21F0-1F42-9EB7-F6218FB2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Stability at large 𝛽</a:t>
            </a:r>
            <a:r>
              <a:rPr lang="en-US" sz="2800" baseline="-25000" dirty="0"/>
              <a:t>N</a:t>
            </a:r>
            <a:r>
              <a:rPr lang="en-US" sz="2800" dirty="0"/>
              <a:t>/l</a:t>
            </a:r>
            <a:r>
              <a:rPr lang="en-US" sz="2800" baseline="-25000" dirty="0"/>
              <a:t>i</a:t>
            </a:r>
            <a:r>
              <a:rPr lang="en-US" sz="2800" dirty="0"/>
              <a:t> is a strong lever for a compact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0DE03-33CE-2C4A-84CB-CBED4B34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" y="1046686"/>
            <a:ext cx="5740559" cy="2968723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000" dirty="0" err="1">
                <a:solidFill>
                  <a:srgbClr val="0070C0"/>
                </a:solidFill>
              </a:rPr>
              <a:t>f</a:t>
            </a:r>
            <a:r>
              <a:rPr lang="en-US" sz="2000" baseline="-25000" dirty="0" err="1">
                <a:solidFill>
                  <a:srgbClr val="0070C0"/>
                </a:solidFill>
              </a:rPr>
              <a:t>BS</a:t>
            </a:r>
            <a:r>
              <a:rPr lang="en-US" sz="2000" dirty="0">
                <a:solidFill>
                  <a:srgbClr val="0070C0"/>
                </a:solidFill>
              </a:rPr>
              <a:t> ~ 𝛽</a:t>
            </a:r>
            <a:r>
              <a:rPr lang="en-US" sz="2000" baseline="-25000" dirty="0">
                <a:solidFill>
                  <a:srgbClr val="0070C0"/>
                </a:solidFill>
              </a:rPr>
              <a:t>N</a:t>
            </a:r>
            <a:r>
              <a:rPr lang="en-US" sz="2000" dirty="0">
                <a:solidFill>
                  <a:srgbClr val="0070C0"/>
                </a:solidFill>
              </a:rPr>
              <a:t>/l</a:t>
            </a:r>
            <a:r>
              <a:rPr lang="en-US" sz="2000" baseline="-25000" dirty="0">
                <a:solidFill>
                  <a:srgbClr val="0070C0"/>
                </a:solidFill>
              </a:rPr>
              <a:t>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0070C0"/>
                </a:solidFill>
              </a:rPr>
              <a:t>Broad current and pressure profiles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NSTX achieved large 𝛽</a:t>
            </a:r>
            <a:r>
              <a:rPr lang="en-US" sz="1800" baseline="-25000" dirty="0"/>
              <a:t>N</a:t>
            </a:r>
            <a:r>
              <a:rPr lang="en-US" sz="1800" dirty="0"/>
              <a:t>/l</a:t>
            </a:r>
            <a:r>
              <a:rPr lang="en-US" sz="1800" baseline="-25000" dirty="0"/>
              <a:t>i</a:t>
            </a:r>
            <a:r>
              <a:rPr lang="en-US" sz="1800" dirty="0"/>
              <a:t> with 𝛽</a:t>
            </a:r>
            <a:r>
              <a:rPr lang="en-US" sz="1800" baseline="-25000" dirty="0"/>
              <a:t>N </a:t>
            </a:r>
            <a:r>
              <a:rPr lang="en-US" sz="1800" dirty="0"/>
              <a:t>/ 𝛽</a:t>
            </a:r>
            <a:r>
              <a:rPr lang="en-US" sz="1800" baseline="-25000" dirty="0"/>
              <a:t>no-wall</a:t>
            </a:r>
            <a:r>
              <a:rPr lang="en-US" sz="1800" dirty="0"/>
              <a:t> &gt; 2</a:t>
            </a:r>
            <a:endParaRPr lang="en-US" sz="1600" dirty="0"/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70C0"/>
                </a:solidFill>
              </a:rPr>
              <a:t>Stability increased as 𝛽</a:t>
            </a:r>
            <a:r>
              <a:rPr lang="en-US" sz="2000" baseline="-25000" dirty="0">
                <a:solidFill>
                  <a:srgbClr val="0070C0"/>
                </a:solidFill>
              </a:rPr>
              <a:t>N</a:t>
            </a:r>
            <a:r>
              <a:rPr lang="en-US" sz="2000" dirty="0">
                <a:solidFill>
                  <a:srgbClr val="0070C0"/>
                </a:solidFill>
              </a:rPr>
              <a:t>/l</a:t>
            </a:r>
            <a:r>
              <a:rPr lang="en-US" sz="2000" baseline="-25000" dirty="0">
                <a:solidFill>
                  <a:srgbClr val="0070C0"/>
                </a:solidFill>
              </a:rPr>
              <a:t>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  <a:sym typeface="Wingdings" pitchFamily="2" charset="2"/>
              </a:rPr>
              <a:t> 10 at critical rotation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Kinetic stabilization of the RWM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Prediction that stabilization improves at lower collisionality will be tested on NSTX-U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4744FA-0D5A-234A-8BC5-14271ED57930}"/>
              </a:ext>
            </a:extLst>
          </p:cNvPr>
          <p:cNvSpPr txBox="1">
            <a:spLocks/>
          </p:cNvSpPr>
          <p:nvPr/>
        </p:nvSpPr>
        <p:spPr>
          <a:xfrm>
            <a:off x="291547" y="3485354"/>
            <a:ext cx="4808068" cy="207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919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000" dirty="0">
                <a:solidFill>
                  <a:srgbClr val="0070C0"/>
                </a:solidFill>
              </a:rPr>
              <a:t>NSTX-U has expanded suite of real-time control measurements and actuators</a:t>
            </a:r>
          </a:p>
          <a:p>
            <a:pPr lvl="1"/>
            <a:r>
              <a:rPr lang="en-US" sz="1800" dirty="0"/>
              <a:t>RT profile control using tangential NBI, density and shape actuators</a:t>
            </a:r>
          </a:p>
          <a:p>
            <a:pPr lvl="1"/>
            <a:r>
              <a:rPr lang="en-US" sz="1800" dirty="0"/>
              <a:t>Increased flexibility in the 3D field spectrum for EFC + rotation control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6CFEB4-7E36-7942-BCF9-CFD9E44FF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639" y="1046686"/>
            <a:ext cx="2885281" cy="2308225"/>
          </a:xfrm>
          <a:prstGeom prst="rect">
            <a:avLst/>
          </a:prstGeom>
        </p:spPr>
      </p:pic>
      <p:sp>
        <p:nvSpPr>
          <p:cNvPr id="13" name="Text Box 32">
            <a:extLst>
              <a:ext uri="{FF2B5EF4-FFF2-40B4-BE49-F238E27FC236}">
                <a16:creationId xmlns:a16="http://schemas.microsoft.com/office/drawing/2014/main" id="{D259A6B0-BF26-704D-BB71-B5B21879D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604" y="5347723"/>
            <a:ext cx="2549056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700" dirty="0">
                <a:solidFill>
                  <a:srgbClr val="9933FF"/>
                </a:solidFill>
                <a:latin typeface="+mj-lt"/>
                <a:cs typeface="Arial" pitchFamily="34" charset="0"/>
              </a:rPr>
              <a:t>J.W. Berkery, </a:t>
            </a:r>
            <a:r>
              <a:rPr lang="en-US" sz="700" b="0" dirty="0">
                <a:solidFill>
                  <a:srgbClr val="9933FF"/>
                </a:solidFill>
                <a:latin typeface="+mj-lt"/>
                <a:cs typeface="Arial" pitchFamily="34" charset="0"/>
              </a:rPr>
              <a:t>et al.</a:t>
            </a:r>
            <a:r>
              <a:rPr lang="en-US" sz="700" b="0" i="0" dirty="0">
                <a:solidFill>
                  <a:srgbClr val="9933FF"/>
                </a:solidFill>
                <a:latin typeface="+mj-lt"/>
                <a:cs typeface="Arial" pitchFamily="34" charset="0"/>
              </a:rPr>
              <a:t>, </a:t>
            </a:r>
            <a:r>
              <a:rPr lang="en-US" sz="700" dirty="0" err="1">
                <a:solidFill>
                  <a:srgbClr val="9933FF"/>
                </a:solidFill>
                <a:latin typeface="+mj-lt"/>
                <a:cs typeface="Arial" pitchFamily="34" charset="0"/>
              </a:rPr>
              <a:t>PoP</a:t>
            </a:r>
            <a:r>
              <a:rPr lang="en-US" sz="700" b="0" i="0" dirty="0">
                <a:solidFill>
                  <a:srgbClr val="9933FF"/>
                </a:solidFill>
                <a:latin typeface="+mj-lt"/>
                <a:cs typeface="Arial" pitchFamily="34" charset="0"/>
              </a:rPr>
              <a:t> </a:t>
            </a:r>
            <a:r>
              <a:rPr lang="en-US" sz="700" b="1" dirty="0">
                <a:solidFill>
                  <a:srgbClr val="9933FF"/>
                </a:solidFill>
                <a:latin typeface="+mj-lt"/>
                <a:cs typeface="Arial" pitchFamily="34" charset="0"/>
              </a:rPr>
              <a:t>21</a:t>
            </a:r>
            <a:r>
              <a:rPr lang="en-US" sz="700" dirty="0">
                <a:solidFill>
                  <a:srgbClr val="9933FF"/>
                </a:solidFill>
                <a:latin typeface="+mj-lt"/>
                <a:cs typeface="Arial" pitchFamily="34" charset="0"/>
              </a:rPr>
              <a:t> </a:t>
            </a:r>
            <a:r>
              <a:rPr lang="en-US" sz="700" b="0" i="0" dirty="0">
                <a:solidFill>
                  <a:srgbClr val="9933FF"/>
                </a:solidFill>
                <a:latin typeface="+mj-lt"/>
                <a:cs typeface="Arial" pitchFamily="34" charset="0"/>
              </a:rPr>
              <a:t>(2014) 156112, </a:t>
            </a:r>
          </a:p>
          <a:p>
            <a:pPr eaLnBrk="0" hangingPunct="0"/>
            <a:r>
              <a:rPr lang="en-US" sz="700" dirty="0">
                <a:solidFill>
                  <a:srgbClr val="9933FF"/>
                </a:solidFill>
                <a:latin typeface="+mj-lt"/>
                <a:cs typeface="Arial" pitchFamily="34" charset="0"/>
              </a:rPr>
              <a:t>J.W. </a:t>
            </a:r>
            <a:r>
              <a:rPr lang="en-US" sz="700" dirty="0" err="1">
                <a:solidFill>
                  <a:srgbClr val="9933FF"/>
                </a:solidFill>
                <a:latin typeface="+mj-lt"/>
                <a:cs typeface="Arial" pitchFamily="34" charset="0"/>
              </a:rPr>
              <a:t>Berkery</a:t>
            </a:r>
            <a:r>
              <a:rPr lang="en-US" sz="700" dirty="0">
                <a:solidFill>
                  <a:srgbClr val="9933FF"/>
                </a:solidFill>
                <a:latin typeface="+mj-lt"/>
                <a:cs typeface="Arial" pitchFamily="34" charset="0"/>
              </a:rPr>
              <a:t>, et al., Phys. Rev. Lett. </a:t>
            </a:r>
            <a:r>
              <a:rPr lang="en-US" sz="700" b="1" dirty="0">
                <a:solidFill>
                  <a:srgbClr val="9933FF"/>
                </a:solidFill>
                <a:latin typeface="+mj-lt"/>
                <a:cs typeface="Arial" pitchFamily="34" charset="0"/>
              </a:rPr>
              <a:t>106</a:t>
            </a:r>
            <a:r>
              <a:rPr lang="en-US" sz="700" dirty="0">
                <a:solidFill>
                  <a:srgbClr val="9933FF"/>
                </a:solidFill>
                <a:latin typeface="+mj-lt"/>
                <a:cs typeface="Arial" pitchFamily="34" charset="0"/>
              </a:rPr>
              <a:t> (2011) 075004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700" b="0" i="0" dirty="0">
                <a:solidFill>
                  <a:srgbClr val="9933FF"/>
                </a:solidFill>
                <a:latin typeface="+mj-lt"/>
                <a:cs typeface="Arial" pitchFamily="34" charset="0"/>
              </a:rPr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D8DF23-92AE-7442-95A3-A020E58702BC}"/>
              </a:ext>
            </a:extLst>
          </p:cNvPr>
          <p:cNvGrpSpPr/>
          <p:nvPr/>
        </p:nvGrpSpPr>
        <p:grpSpPr>
          <a:xfrm>
            <a:off x="5042059" y="3580616"/>
            <a:ext cx="3903821" cy="1718179"/>
            <a:chOff x="5011579" y="2987171"/>
            <a:chExt cx="3903821" cy="17181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FE9810-0DA5-0842-8D4C-43782A602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" r="60000"/>
            <a:stretch/>
          </p:blipFill>
          <p:spPr>
            <a:xfrm>
              <a:off x="5514897" y="3018143"/>
              <a:ext cx="1800303" cy="168720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41B170-BC57-CB4A-B13E-2FF06A9CDA47}"/>
                </a:ext>
              </a:extLst>
            </p:cNvPr>
            <p:cNvSpPr txBox="1"/>
            <p:nvPr/>
          </p:nvSpPr>
          <p:spPr>
            <a:xfrm rot="16200000">
              <a:off x="4610102" y="3801450"/>
              <a:ext cx="104917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latin typeface="+mn-lt"/>
                </a:rPr>
                <a:t>Less stable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6F98B02-568B-B246-8E4E-C7A9122E63F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37444" y="3087963"/>
              <a:ext cx="1" cy="547353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59E5DD-3D82-0D45-940A-B8A797E86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25"/>
            <a:stretch/>
          </p:blipFill>
          <p:spPr>
            <a:xfrm>
              <a:off x="7303020" y="3018143"/>
              <a:ext cx="1612380" cy="168720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683258-85F0-FA4D-9279-B8F4882E2D13}"/>
                </a:ext>
              </a:extLst>
            </p:cNvPr>
            <p:cNvSpPr txBox="1"/>
            <p:nvPr/>
          </p:nvSpPr>
          <p:spPr>
            <a:xfrm rot="16200000">
              <a:off x="4670247" y="3522678"/>
              <a:ext cx="134801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RFA Amp. (G/G)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385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6AB8D-797A-CB43-BF2E-1799DF97E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spc="-45" dirty="0"/>
              <a:t>NSTX-U will play important role in understanding how power exhaust width extrapolates to future devices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CD1CF-A7A2-8F44-8865-9C27D55B3DA8}"/>
              </a:ext>
            </a:extLst>
          </p:cNvPr>
          <p:cNvSpPr txBox="1"/>
          <p:nvPr/>
        </p:nvSpPr>
        <p:spPr>
          <a:xfrm>
            <a:off x="515212" y="5054483"/>
            <a:ext cx="818056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Recovery includes divertor tile improvements to access high current, power, shaping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7607E-979E-FB4C-A255-934BF5CBF7E5}"/>
              </a:ext>
            </a:extLst>
          </p:cNvPr>
          <p:cNvSpPr txBox="1"/>
          <p:nvPr/>
        </p:nvSpPr>
        <p:spPr>
          <a:xfrm>
            <a:off x="5384057" y="1468663"/>
            <a:ext cx="332724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XGC1 simulations predict turbulence will widen edge heat flux in ITER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2DF1E-845F-2E41-ACE7-F8C5E014BF0C}"/>
              </a:ext>
            </a:extLst>
          </p:cNvPr>
          <p:cNvSpPr txBox="1"/>
          <p:nvPr/>
        </p:nvSpPr>
        <p:spPr>
          <a:xfrm>
            <a:off x="5994495" y="2383063"/>
            <a:ext cx="27526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C.S. Chang et al 2017 </a:t>
            </a:r>
            <a:r>
              <a:rPr lang="fr-F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. Fusion </a:t>
            </a:r>
            <a:r>
              <a:rPr lang="fr-FR" sz="1100" b="1" dirty="0">
                <a:latin typeface="Calibri" panose="020F0502020204030204" pitchFamily="34" charset="0"/>
                <a:cs typeface="Calibri" panose="020F0502020204030204" pitchFamily="34" charset="0"/>
              </a:rPr>
              <a:t>57</a:t>
            </a:r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 116023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06ACA2-9DE7-DA46-B2E1-7EC732D03E59}"/>
              </a:ext>
            </a:extLst>
          </p:cNvPr>
          <p:cNvGrpSpPr/>
          <p:nvPr/>
        </p:nvGrpSpPr>
        <p:grpSpPr>
          <a:xfrm>
            <a:off x="526431" y="1060675"/>
            <a:ext cx="4857626" cy="3852298"/>
            <a:chOff x="133003" y="1363286"/>
            <a:chExt cx="5873870" cy="4804755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1AE6AF8C-4A87-3248-8F42-3422DEE47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03" y="1363286"/>
              <a:ext cx="5873870" cy="4804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8FBF5B-4B99-9F46-9B5A-DFA3B183C6C5}"/>
                </a:ext>
              </a:extLst>
            </p:cNvPr>
            <p:cNvSpPr txBox="1"/>
            <p:nvPr/>
          </p:nvSpPr>
          <p:spPr>
            <a:xfrm>
              <a:off x="2136313" y="3132795"/>
              <a:ext cx="1715837" cy="460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0066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2MA NSTX-U</a:t>
              </a:r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06ADD8B7-A1B1-3542-879E-FCFF0C619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" y="3903562"/>
              <a:ext cx="59055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03B86821-EB7B-9B4A-833E-20142E76E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694" y="3135211"/>
              <a:ext cx="520699" cy="768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9A6DC3-1C35-594C-AA0B-212924C048E6}"/>
                </a:ext>
              </a:extLst>
            </p:cNvPr>
            <p:cNvSpPr/>
            <p:nvPr/>
          </p:nvSpPr>
          <p:spPr>
            <a:xfrm>
              <a:off x="2721259" y="3653443"/>
              <a:ext cx="402941" cy="10140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293A437-AB6E-044C-974F-E89C8B8B2819}"/>
              </a:ext>
            </a:extLst>
          </p:cNvPr>
          <p:cNvSpPr txBox="1"/>
          <p:nvPr/>
        </p:nvSpPr>
        <p:spPr>
          <a:xfrm>
            <a:off x="5657350" y="3110610"/>
            <a:ext cx="3288530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XGC1 studies of NSTX-U indicate enhanced TEM transport in the low </a:t>
            </a:r>
            <a:r>
              <a:rPr lang="en-US" sz="20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n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*, 2 MA NSTX-U pedestal, similar to mode expected for ITER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0FC265-4806-E24C-BBCA-811D389734C1}"/>
              </a:ext>
            </a:extLst>
          </p:cNvPr>
          <p:cNvSpPr txBox="1"/>
          <p:nvPr/>
        </p:nvSpPr>
        <p:spPr>
          <a:xfrm>
            <a:off x="3605601" y="4543641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  <a:cs typeface="Arial" panose="020B0604020202020204" pitchFamily="34" charset="0"/>
                <a:sym typeface="Symbol"/>
              </a:rPr>
              <a:t> Plasma current</a:t>
            </a:r>
            <a:endParaRPr lang="en-US" sz="18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C62FBDDB-C86F-6B45-A92E-7767500CEEAE}"/>
              </a:ext>
            </a:extLst>
          </p:cNvPr>
          <p:cNvSpPr/>
          <p:nvPr/>
        </p:nvSpPr>
        <p:spPr>
          <a:xfrm rot="10800000">
            <a:off x="5451033" y="2090447"/>
            <a:ext cx="345052" cy="2776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4CE821-003D-2E45-9192-EE18430DE256}"/>
              </a:ext>
            </a:extLst>
          </p:cNvPr>
          <p:cNvSpPr/>
          <p:nvPr/>
        </p:nvSpPr>
        <p:spPr>
          <a:xfrm>
            <a:off x="4339554" y="3983246"/>
            <a:ext cx="1142939" cy="194723"/>
          </a:xfrm>
          <a:prstGeom prst="rect">
            <a:avLst/>
          </a:prstGeom>
          <a:solidFill>
            <a:srgbClr val="92D05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C-Mod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5E8D12-49AF-3649-9990-7B3031ADE568}"/>
              </a:ext>
            </a:extLst>
          </p:cNvPr>
          <p:cNvSpPr txBox="1"/>
          <p:nvPr/>
        </p:nvSpPr>
        <p:spPr>
          <a:xfrm>
            <a:off x="3430282" y="3099745"/>
            <a:ext cx="231156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Range of NSTX-U </a:t>
            </a:r>
            <a:r>
              <a:rPr lang="en-US" sz="1800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sz="1800" baseline="-250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q</a:t>
            </a:r>
            <a:r>
              <a:rPr lang="en-US" sz="18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projections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D6602C6E-FAE0-4049-A2F6-D385C7C57D8D}"/>
              </a:ext>
            </a:extLst>
          </p:cNvPr>
          <p:cNvSpPr/>
          <p:nvPr/>
        </p:nvSpPr>
        <p:spPr>
          <a:xfrm rot="10800000">
            <a:off x="3087220" y="3213588"/>
            <a:ext cx="304800" cy="2776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6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AE331-A07D-6A41-BD24-7136E9923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Has the NSTX-U mission changed over the past few years?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B69F4-9A4E-6E4F-8267-28A48A5AF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92" y="960947"/>
            <a:ext cx="4563208" cy="462282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0070C0"/>
                </a:solidFill>
              </a:rPr>
              <a:t>Components of the short-term (1-3 </a:t>
            </a:r>
            <a:r>
              <a:rPr lang="en-US" sz="1800" dirty="0" err="1">
                <a:solidFill>
                  <a:srgbClr val="0070C0"/>
                </a:solidFill>
              </a:rPr>
              <a:t>yrs</a:t>
            </a:r>
            <a:r>
              <a:rPr lang="en-US" sz="1800" dirty="0">
                <a:solidFill>
                  <a:srgbClr val="0070C0"/>
                </a:solidFill>
              </a:rPr>
              <a:t>) research plan remain the same, and can benefit domestic strategy that is presently being developed by CPP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0070C0"/>
                </a:solidFill>
              </a:rPr>
              <a:t>NSTX-U Science mission can address critical issues for: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ST-based FNSF</a:t>
            </a:r>
          </a:p>
          <a:p>
            <a:pPr lvl="1"/>
            <a:r>
              <a:rPr lang="en-US" sz="1600" b="1" dirty="0"/>
              <a:t>Optimizing geometry (e.g., </a:t>
            </a:r>
            <a:r>
              <a:rPr lang="en-US" sz="1600" b="1" dirty="0">
                <a:latin typeface="Symbol" pitchFamily="2" charset="2"/>
              </a:rPr>
              <a:t>k</a:t>
            </a:r>
            <a:r>
              <a:rPr lang="en-US" sz="1600" b="1" dirty="0"/>
              <a:t>, </a:t>
            </a:r>
            <a:r>
              <a:rPr lang="en-US" sz="1600" b="1" dirty="0">
                <a:latin typeface="Symbol" pitchFamily="2" charset="2"/>
              </a:rPr>
              <a:t>d</a:t>
            </a:r>
            <a:r>
              <a:rPr lang="en-US" sz="1600" b="1" dirty="0"/>
              <a:t>, aspect ratio) of next step “compact” devices</a:t>
            </a:r>
          </a:p>
          <a:p>
            <a:pPr lvl="2"/>
            <a:r>
              <a:rPr lang="en-US" sz="1600" dirty="0"/>
              <a:t>CPP Initiative to develop </a:t>
            </a:r>
            <a:r>
              <a:rPr lang="en-US" sz="1600" b="1" dirty="0"/>
              <a:t>national</a:t>
            </a:r>
            <a:r>
              <a:rPr lang="en-US" sz="1600" dirty="0"/>
              <a:t> design team</a:t>
            </a:r>
          </a:p>
          <a:p>
            <a:pPr lvl="1"/>
            <a:r>
              <a:rPr lang="en-US" sz="1600" dirty="0"/>
              <a:t>ITER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0070C0"/>
                </a:solidFill>
              </a:rPr>
              <a:t>De-emphasize non-solenoidal startup; reassess if Urania successful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0070C0"/>
                </a:solidFill>
              </a:rPr>
              <a:t>LM divertor path instead of cryopump</a:t>
            </a: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CED35BCC-64C2-E347-9E9A-461871D066AE}"/>
              </a:ext>
            </a:extLst>
          </p:cNvPr>
          <p:cNvSpPr>
            <a:spLocks noChangeAspect="1"/>
          </p:cNvSpPr>
          <p:nvPr/>
        </p:nvSpPr>
        <p:spPr>
          <a:xfrm>
            <a:off x="5842505" y="1016344"/>
            <a:ext cx="1899143" cy="21187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404A5-C0F2-7D48-A001-ED40FE4AC81D}"/>
              </a:ext>
            </a:extLst>
          </p:cNvPr>
          <p:cNvSpPr txBox="1"/>
          <p:nvPr/>
        </p:nvSpPr>
        <p:spPr>
          <a:xfrm>
            <a:off x="7658348" y="1468316"/>
            <a:ext cx="1356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Menard (2016)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81CE88-1D5B-E442-85F5-F6E9ED04A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65" y="3379555"/>
            <a:ext cx="3169320" cy="22533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24BDC9-8DC3-774A-96A4-8DDE980B9121}"/>
              </a:ext>
            </a:extLst>
          </p:cNvPr>
          <p:cNvSpPr txBox="1"/>
          <p:nvPr/>
        </p:nvSpPr>
        <p:spPr>
          <a:xfrm>
            <a:off x="7658348" y="3138829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Menard, Brown</a:t>
            </a:r>
          </a:p>
        </p:txBody>
      </p:sp>
      <p:sp>
        <p:nvSpPr>
          <p:cNvPr id="12" name="Notched Right Arrow 11">
            <a:extLst>
              <a:ext uri="{FF2B5EF4-FFF2-40B4-BE49-F238E27FC236}">
                <a16:creationId xmlns:a16="http://schemas.microsoft.com/office/drawing/2014/main" id="{9371A118-4371-4348-BD63-16706BFD4E9E}"/>
              </a:ext>
            </a:extLst>
          </p:cNvPr>
          <p:cNvSpPr/>
          <p:nvPr/>
        </p:nvSpPr>
        <p:spPr>
          <a:xfrm rot="-1200000">
            <a:off x="3823032" y="2517336"/>
            <a:ext cx="1409265" cy="329917"/>
          </a:xfrm>
          <a:prstGeom prst="notchedRightArrow">
            <a:avLst/>
          </a:prstGeom>
          <a:solidFill>
            <a:srgbClr val="009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id="{D2582368-19DC-F742-B5AD-86802F1AE5C1}"/>
              </a:ext>
            </a:extLst>
          </p:cNvPr>
          <p:cNvSpPr/>
          <p:nvPr/>
        </p:nvSpPr>
        <p:spPr>
          <a:xfrm flipV="1">
            <a:off x="3859823" y="3973581"/>
            <a:ext cx="1424353" cy="298939"/>
          </a:xfrm>
          <a:prstGeom prst="notchedRightArrow">
            <a:avLst/>
          </a:prstGeom>
          <a:solidFill>
            <a:srgbClr val="009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52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B8B76-FC46-0448-96A6-3189EC280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NSTX-U PAC-40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6C16C-0AFD-5F4E-B32B-3D46D3332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795" y="977362"/>
            <a:ext cx="8587339" cy="4547137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  <a:buSzPct val="125000"/>
            </a:pPr>
            <a:r>
              <a:rPr lang="en-US" sz="2000" dirty="0">
                <a:solidFill>
                  <a:srgbClr val="0070C0"/>
                </a:solidFill>
              </a:rPr>
              <a:t>The NSTX-U Research Program requests advice from PAC-40 in three areas:</a:t>
            </a:r>
          </a:p>
          <a:p>
            <a:pPr lvl="1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Please comment on the quality and importance of recent research results, including collaborative activities, and how they advanced the NSTX-U Mission and Milestones </a:t>
            </a:r>
          </a:p>
          <a:p>
            <a:pPr lvl="1">
              <a:buSzPct val="100000"/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  <a:p>
            <a:pPr lvl="1">
              <a:buSzPct val="100000"/>
              <a:buFont typeface="+mj-lt"/>
              <a:buAutoNum type="arabicPeriod"/>
            </a:pPr>
            <a:r>
              <a:rPr lang="en-US" sz="1800" dirty="0"/>
              <a:t>How well the FY20 and 21 Research Milestones address issues critical to the ST and fusion as well as the preparation for operations of NSTX-U, and the suitability of expertise and resources needed to achieve these milestones successfully. </a:t>
            </a:r>
          </a:p>
          <a:p>
            <a:pPr lvl="1">
              <a:buSzPct val="100000"/>
              <a:buFont typeface="+mj-lt"/>
              <a:buAutoNum type="arabicPeriod"/>
            </a:pPr>
            <a:endParaRPr lang="en-US" sz="1800" dirty="0"/>
          </a:p>
          <a:p>
            <a:pPr lvl="1">
              <a:buSzPct val="100000"/>
              <a:buFont typeface="+mj-lt"/>
              <a:buAutoNum type="arabicPeriod"/>
            </a:pPr>
            <a:r>
              <a:rPr lang="en-US" sz="1800" b="1" dirty="0"/>
              <a:t>The role, uniqueness and importance of NSTX-U in developing a national fusion strategy and to contribute to the design of a next-step tokamak device. In particular, is the proposed R&amp;D program well-positioned to close gaps needed for a compact pilot plant as outlined in the recent NAS and FESAC TEC studies?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09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DBFA7-441C-8B41-B634-653DFF2B9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The longer-term (5-10 </a:t>
            </a:r>
            <a:r>
              <a:rPr lang="en-US" sz="2800" dirty="0" err="1"/>
              <a:t>yrs</a:t>
            </a:r>
            <a:r>
              <a:rPr lang="en-US" sz="2800" dirty="0"/>
              <a:t>) mission has directed its focus on testing Liquid Metal PFCs (</a:t>
            </a:r>
            <a:r>
              <a:rPr lang="en-US" sz="2800" dirty="0" err="1"/>
              <a:t>Maingi</a:t>
            </a:r>
            <a:r>
              <a:rPr lang="en-US" sz="2800" dirty="0"/>
              <a:t> presentation)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EE50B-F622-4946-80B6-6616D12B3545}"/>
              </a:ext>
            </a:extLst>
          </p:cNvPr>
          <p:cNvSpPr txBox="1"/>
          <p:nvPr/>
        </p:nvSpPr>
        <p:spPr>
          <a:xfrm>
            <a:off x="4163319" y="1453689"/>
            <a:ext cx="4827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NSTX-U near-term</a:t>
            </a:r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Double Li deposition, effect on confinement (carbon tiles)</a:t>
            </a:r>
            <a:endParaRPr lang="en-US" sz="1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en-US" sz="18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Long-term</a:t>
            </a:r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Test liquid metals as transformative wall solution:</a:t>
            </a:r>
          </a:p>
          <a:p>
            <a:pPr marL="230188" lvl="1"/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I: prefilled high-Z tiles/LM modules</a:t>
            </a:r>
          </a:p>
          <a:p>
            <a:pPr marL="230188" lvl="1"/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II: complete toroidal coverage (LM/Vapor Box)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DE0ABE-B368-874E-8E53-464ABE239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17" y="1109208"/>
            <a:ext cx="3683000" cy="54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986" tIns="37992" rIns="75986" bIns="379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1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NSTX:  Higher lithium deposition </a:t>
            </a:r>
            <a:r>
              <a:rPr lang="en-US" sz="1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higher</a:t>
            </a:r>
            <a:r>
              <a:rPr lang="en-US" sz="1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confinement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8D7333-8110-B941-AF7D-0FDFD06B2290}"/>
              </a:ext>
            </a:extLst>
          </p:cNvPr>
          <p:cNvSpPr/>
          <p:nvPr/>
        </p:nvSpPr>
        <p:spPr>
          <a:xfrm>
            <a:off x="910757" y="4762444"/>
            <a:ext cx="1567220" cy="228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Construction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93B466-CC0C-AC48-9917-77922FB4E6CC}"/>
              </a:ext>
            </a:extLst>
          </p:cNvPr>
          <p:cNvSpPr txBox="1"/>
          <p:nvPr/>
        </p:nvSpPr>
        <p:spPr>
          <a:xfrm>
            <a:off x="62609" y="473600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NSTX-U: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D07895-9662-424E-B000-DC54A20CAF86}"/>
              </a:ext>
            </a:extLst>
          </p:cNvPr>
          <p:cNvSpPr/>
          <p:nvPr/>
        </p:nvSpPr>
        <p:spPr>
          <a:xfrm>
            <a:off x="2563830" y="4761617"/>
            <a:ext cx="1713148" cy="228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1st campaign Carbon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DF9559-D391-D946-88E4-CF27E3302580}"/>
              </a:ext>
            </a:extLst>
          </p:cNvPr>
          <p:cNvSpPr/>
          <p:nvPr/>
        </p:nvSpPr>
        <p:spPr>
          <a:xfrm>
            <a:off x="4389196" y="4768180"/>
            <a:ext cx="1842299" cy="22203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Phase I high-Z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B2B30E-183A-E047-98CF-0D3CB3DEEBCB}"/>
              </a:ext>
            </a:extLst>
          </p:cNvPr>
          <p:cNvSpPr/>
          <p:nvPr/>
        </p:nvSpPr>
        <p:spPr>
          <a:xfrm>
            <a:off x="6305425" y="4761617"/>
            <a:ext cx="2636351" cy="2285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Phase II - All metal/Liq. Lithium/VB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969768D-2607-1347-8FC1-52F7C0D7EC9B}"/>
              </a:ext>
            </a:extLst>
          </p:cNvPr>
          <p:cNvCxnSpPr>
            <a:cxnSpLocks/>
          </p:cNvCxnSpPr>
          <p:nvPr/>
        </p:nvCxnSpPr>
        <p:spPr>
          <a:xfrm flipV="1">
            <a:off x="168765" y="4557375"/>
            <a:ext cx="8881106" cy="96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5ADB01F-4F0E-5B43-B7C8-A7BD18A336E8}"/>
              </a:ext>
            </a:extLst>
          </p:cNvPr>
          <p:cNvSpPr txBox="1"/>
          <p:nvPr/>
        </p:nvSpPr>
        <p:spPr>
          <a:xfrm>
            <a:off x="178287" y="4191505"/>
            <a:ext cx="588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2019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297370-CAD6-1449-9FE7-119203D20532}"/>
              </a:ext>
            </a:extLst>
          </p:cNvPr>
          <p:cNvSpPr txBox="1"/>
          <p:nvPr/>
        </p:nvSpPr>
        <p:spPr>
          <a:xfrm>
            <a:off x="971072" y="4191505"/>
            <a:ext cx="599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67FF0D-B77F-9B45-B773-9AB4FFB4AFEC}"/>
              </a:ext>
            </a:extLst>
          </p:cNvPr>
          <p:cNvSpPr txBox="1"/>
          <p:nvPr/>
        </p:nvSpPr>
        <p:spPr>
          <a:xfrm>
            <a:off x="1774649" y="4191505"/>
            <a:ext cx="585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28862C-984B-7740-B1D6-1CCA6AFDDA07}"/>
              </a:ext>
            </a:extLst>
          </p:cNvPr>
          <p:cNvSpPr txBox="1"/>
          <p:nvPr/>
        </p:nvSpPr>
        <p:spPr>
          <a:xfrm>
            <a:off x="2563829" y="4191505"/>
            <a:ext cx="596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2022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9D22D9-8F40-3C4D-A7B3-8067977E3737}"/>
              </a:ext>
            </a:extLst>
          </p:cNvPr>
          <p:cNvSpPr txBox="1"/>
          <p:nvPr/>
        </p:nvSpPr>
        <p:spPr>
          <a:xfrm>
            <a:off x="3377490" y="4191505"/>
            <a:ext cx="60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2023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580F18-FB9C-FE44-9F6A-56369892C60D}"/>
              </a:ext>
            </a:extLst>
          </p:cNvPr>
          <p:cNvSpPr txBox="1"/>
          <p:nvPr/>
        </p:nvSpPr>
        <p:spPr>
          <a:xfrm>
            <a:off x="4163319" y="4191505"/>
            <a:ext cx="609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2024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DD4FC3-A3DD-D647-AEEE-5339C7FD01E9}"/>
              </a:ext>
            </a:extLst>
          </p:cNvPr>
          <p:cNvSpPr txBox="1"/>
          <p:nvPr/>
        </p:nvSpPr>
        <p:spPr>
          <a:xfrm>
            <a:off x="4968732" y="4191505"/>
            <a:ext cx="609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2025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A49721-0816-7546-B844-AF753719D8FC}"/>
              </a:ext>
            </a:extLst>
          </p:cNvPr>
          <p:cNvSpPr txBox="1"/>
          <p:nvPr/>
        </p:nvSpPr>
        <p:spPr>
          <a:xfrm>
            <a:off x="5781049" y="4178827"/>
            <a:ext cx="609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2026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CADE81-5D75-9446-B3F7-AAFB84838F5C}"/>
              </a:ext>
            </a:extLst>
          </p:cNvPr>
          <p:cNvSpPr txBox="1"/>
          <p:nvPr/>
        </p:nvSpPr>
        <p:spPr>
          <a:xfrm>
            <a:off x="6581096" y="4182455"/>
            <a:ext cx="609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2027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410B81-15D5-CD48-B0F0-B953F723E079}"/>
              </a:ext>
            </a:extLst>
          </p:cNvPr>
          <p:cNvSpPr txBox="1"/>
          <p:nvPr/>
        </p:nvSpPr>
        <p:spPr>
          <a:xfrm>
            <a:off x="7367808" y="4170162"/>
            <a:ext cx="609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2028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F607A9C-8076-4246-B677-3F80182127AC}"/>
              </a:ext>
            </a:extLst>
          </p:cNvPr>
          <p:cNvSpPr txBox="1"/>
          <p:nvPr/>
        </p:nvSpPr>
        <p:spPr>
          <a:xfrm>
            <a:off x="8146451" y="4175656"/>
            <a:ext cx="609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2029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2DBA40-D455-9D48-B381-389DF9B46707}"/>
              </a:ext>
            </a:extLst>
          </p:cNvPr>
          <p:cNvSpPr txBox="1"/>
          <p:nvPr/>
        </p:nvSpPr>
        <p:spPr>
          <a:xfrm>
            <a:off x="2950524" y="5102151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Li </a:t>
            </a:r>
            <a:r>
              <a:rPr lang="en-US" dirty="0" err="1"/>
              <a:t>evap</a:t>
            </a:r>
            <a:r>
              <a:rPr lang="en-US" dirty="0"/>
              <a:t> (top</a:t>
            </a:r>
          </a:p>
          <a:p>
            <a:pPr algn="ctr"/>
            <a:r>
              <a:rPr lang="en-US" dirty="0"/>
              <a:t>&amp; bottom)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F7068E-9ACC-A94B-A26C-85C450E041E2}"/>
              </a:ext>
            </a:extLst>
          </p:cNvPr>
          <p:cNvSpPr txBox="1"/>
          <p:nvPr/>
        </p:nvSpPr>
        <p:spPr>
          <a:xfrm>
            <a:off x="4442683" y="5102151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Pre-filled high-Z tiles</a:t>
            </a:r>
          </a:p>
          <a:p>
            <a:pPr algn="ctr"/>
            <a:r>
              <a:rPr lang="en-US" dirty="0"/>
              <a:t>/liquid  Li modules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C4FDA8-3D4D-DF4F-935D-A6E9836C6302}"/>
              </a:ext>
            </a:extLst>
          </p:cNvPr>
          <p:cNvSpPr txBox="1"/>
          <p:nvPr/>
        </p:nvSpPr>
        <p:spPr>
          <a:xfrm>
            <a:off x="6662406" y="5102151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Fully toroidal/VB option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3A84B92-D7D1-A547-8C18-ECEEAED31A5D}"/>
              </a:ext>
            </a:extLst>
          </p:cNvPr>
          <p:cNvGrpSpPr/>
          <p:nvPr/>
        </p:nvGrpSpPr>
        <p:grpSpPr>
          <a:xfrm>
            <a:off x="1196534" y="1714925"/>
            <a:ext cx="2564748" cy="2231578"/>
            <a:chOff x="457200" y="2413000"/>
            <a:chExt cx="3520282" cy="3770312"/>
          </a:xfrm>
        </p:grpSpPr>
        <p:pic>
          <p:nvPicPr>
            <p:cNvPr id="50" name="Picture 9">
              <a:extLst>
                <a:ext uri="{FF2B5EF4-FFF2-40B4-BE49-F238E27FC236}">
                  <a16:creationId xmlns:a16="http://schemas.microsoft.com/office/drawing/2014/main" id="{6E78B712-A283-D34F-BD3B-14CFE35F7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413000"/>
              <a:ext cx="3520282" cy="3770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1" name="Straight Connector 2">
              <a:extLst>
                <a:ext uri="{FF2B5EF4-FFF2-40B4-BE49-F238E27FC236}">
                  <a16:creationId xmlns:a16="http://schemas.microsoft.com/office/drawing/2014/main" id="{8D55C359-68E0-0F41-B23B-71CEE56038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119379" y="4159515"/>
              <a:ext cx="2614421" cy="18787"/>
            </a:xfrm>
            <a:prstGeom prst="line">
              <a:avLst/>
            </a:prstGeom>
            <a:noFill/>
            <a:ln w="38100">
              <a:solidFill>
                <a:srgbClr val="02CC3A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TextBox 5">
              <a:extLst>
                <a:ext uri="{FF2B5EF4-FFF2-40B4-BE49-F238E27FC236}">
                  <a16:creationId xmlns:a16="http://schemas.microsoft.com/office/drawing/2014/main" id="{FD35EC91-1B1D-634D-9097-71E7FC97A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464" y="3727207"/>
              <a:ext cx="676945" cy="42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75986" tIns="37992" rIns="75986" bIns="3799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67" b="1" kern="0" dirty="0">
                  <a:solidFill>
                    <a:srgbClr val="02CC3A"/>
                  </a:solidFill>
                  <a:latin typeface="+mn-lt"/>
                </a:rPr>
                <a:t>H</a:t>
              </a:r>
              <a:r>
                <a:rPr lang="en-US" sz="1667" b="1" kern="0" baseline="-25000" dirty="0">
                  <a:solidFill>
                    <a:srgbClr val="02CC3A"/>
                  </a:solidFill>
                  <a:latin typeface="+mn-lt"/>
                </a:rPr>
                <a:t>98</a:t>
              </a:r>
              <a:r>
                <a:rPr lang="en-US" sz="1667" b="1" kern="0" dirty="0">
                  <a:solidFill>
                    <a:srgbClr val="02CC3A"/>
                  </a:solidFill>
                  <a:latin typeface="+mn-lt"/>
                </a:rPr>
                <a:t>~1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24880E76-D793-9148-8667-6A889B442FE1}"/>
              </a:ext>
            </a:extLst>
          </p:cNvPr>
          <p:cNvSpPr txBox="1"/>
          <p:nvPr/>
        </p:nvSpPr>
        <p:spPr>
          <a:xfrm>
            <a:off x="1196534" y="5102151"/>
            <a:ext cx="1543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Design &amp; Fab. of Phase I, II (?)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BE1999-5763-0444-B2D2-C37AD9A5AAA5}"/>
              </a:ext>
            </a:extLst>
          </p:cNvPr>
          <p:cNvSpPr txBox="1"/>
          <p:nvPr/>
        </p:nvSpPr>
        <p:spPr>
          <a:xfrm>
            <a:off x="4163319" y="3396648"/>
            <a:ext cx="487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begin design and fabrication in 2020 with appropriate support as Engineers roll off Recovery</a:t>
            </a:r>
          </a:p>
        </p:txBody>
      </p:sp>
    </p:spTree>
    <p:extLst>
      <p:ext uri="{BB962C8B-B14F-4D97-AF65-F5344CB8AC3E}">
        <p14:creationId xmlns:p14="http://schemas.microsoft.com/office/powerpoint/2010/main" val="1106971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FE8B2-DA46-ED49-B0D7-521953BA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Outline of Research Program Update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E5599-9567-EF47-A2E7-801DFA0E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34" y="1162183"/>
            <a:ext cx="7620000" cy="4152634"/>
          </a:xfrm>
        </p:spPr>
        <p:txBody>
          <a:bodyPr/>
          <a:lstStyle/>
          <a:p>
            <a:pPr marL="622300" indent="-571500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Programmatic events since PAC-39</a:t>
            </a:r>
          </a:p>
          <a:p>
            <a:pPr marL="1079500" lvl="1" indent="-571500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Summary of FES Office of Project Assessment (OPA) Mission Review (3-18)</a:t>
            </a:r>
          </a:p>
          <a:p>
            <a:pPr marL="622300" indent="-571500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Developments in domestic fusion program (NAS Study, FESAC TEC)</a:t>
            </a:r>
          </a:p>
          <a:p>
            <a:pPr marL="1079500" lvl="1" indent="-571500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NSTX-U fit in? How has the NSTX-U Mission changed?</a:t>
            </a:r>
          </a:p>
          <a:p>
            <a:pPr marL="1079500" lvl="1" indent="-571500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10 year mission and research goals (more from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Maingi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marL="622300" indent="-571500"/>
            <a:r>
              <a:rPr lang="en-US" sz="2200" dirty="0">
                <a:solidFill>
                  <a:srgbClr val="0070C0"/>
                </a:solidFill>
              </a:rPr>
              <a:t>Response to PAC-39 recommendations (Kaye, </a:t>
            </a:r>
            <a:r>
              <a:rPr lang="en-US" sz="2200" dirty="0" err="1">
                <a:solidFill>
                  <a:srgbClr val="0070C0"/>
                </a:solidFill>
              </a:rPr>
              <a:t>Maingi</a:t>
            </a:r>
            <a:r>
              <a:rPr lang="en-US" sz="2200" dirty="0">
                <a:solidFill>
                  <a:srgbClr val="0070C0"/>
                </a:solidFill>
              </a:rPr>
              <a:t>)</a:t>
            </a:r>
          </a:p>
          <a:p>
            <a:pPr marL="1079500" lvl="1" indent="-571500"/>
            <a:r>
              <a:rPr lang="en-US" sz="2000" dirty="0">
                <a:solidFill>
                  <a:schemeClr val="tx1"/>
                </a:solidFill>
              </a:rPr>
              <a:t>State of NSTX-U Science Team and plans for its reconstitution</a:t>
            </a:r>
          </a:p>
          <a:p>
            <a:pPr marL="50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97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7B54E-4CF5-4D43-8AEC-4D53F8C8B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Response to PAC-39 concerns and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D80C0-B2BB-0441-8762-0DB1A9260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" y="943274"/>
            <a:ext cx="8884118" cy="4581226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Liquid metal research to be covered in </a:t>
            </a:r>
            <a:r>
              <a:rPr lang="en-US" sz="2400" dirty="0" err="1">
                <a:solidFill>
                  <a:srgbClr val="0070C0"/>
                </a:solidFill>
              </a:rPr>
              <a:t>Maingi</a:t>
            </a:r>
            <a:r>
              <a:rPr lang="en-US" sz="2400" dirty="0">
                <a:solidFill>
                  <a:srgbClr val="0070C0"/>
                </a:solidFill>
              </a:rPr>
              <a:t> presentation</a:t>
            </a:r>
          </a:p>
          <a:p>
            <a:r>
              <a:rPr lang="en-US" sz="2400" dirty="0">
                <a:solidFill>
                  <a:srgbClr val="0070C0"/>
                </a:solidFill>
              </a:rPr>
              <a:t>“It is recommended that the NSTX-U national facility adopt an integrated scientific management of the facility”</a:t>
            </a:r>
          </a:p>
          <a:p>
            <a:pPr lvl="1"/>
            <a:r>
              <a:rPr lang="en-US" sz="2000" dirty="0"/>
              <a:t>“NSTX-U program appeared to divide the team between PPPL and non-PPPL participants, applying different work structures and metrics to them”</a:t>
            </a:r>
          </a:p>
          <a:p>
            <a:pPr marL="5080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					-MISCONCEPTION-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During ops and planning for ops, there is </a:t>
            </a:r>
            <a:r>
              <a:rPr lang="en-US" sz="2000" u="sng" dirty="0">
                <a:solidFill>
                  <a:schemeClr val="tx1"/>
                </a:solidFill>
              </a:rPr>
              <a:t>no</a:t>
            </a:r>
            <a:r>
              <a:rPr lang="en-US" sz="2000" dirty="0">
                <a:solidFill>
                  <a:schemeClr val="tx1"/>
                </a:solidFill>
              </a:rPr>
              <a:t> distinction between PPPL and non-PPPL participants</a:t>
            </a:r>
          </a:p>
          <a:p>
            <a:pPr lvl="2"/>
            <a:r>
              <a:rPr lang="en-US" sz="1800" dirty="0">
                <a:solidFill>
                  <a:srgbClr val="009193"/>
                </a:solidFill>
              </a:rPr>
              <a:t>Team fully integrated in both research and management</a:t>
            </a:r>
          </a:p>
          <a:p>
            <a:pPr lvl="2"/>
            <a:r>
              <a:rPr lang="en-US" sz="1800" dirty="0">
                <a:solidFill>
                  <a:srgbClr val="009193"/>
                </a:solidFill>
              </a:rPr>
              <a:t>Non-PPPL held scientific leadership roles, had input in developing research program</a:t>
            </a:r>
          </a:p>
          <a:p>
            <a:pPr lvl="2"/>
            <a:r>
              <a:rPr lang="en-US" sz="1800" dirty="0">
                <a:solidFill>
                  <a:srgbClr val="009193"/>
                </a:solidFill>
              </a:rPr>
              <a:t>NSTX-U management sensitive to collaborators’ goals to satisfy their funded objectives, and made accommodation for them</a:t>
            </a:r>
          </a:p>
          <a:p>
            <a:pPr marL="1485900" lvl="3" indent="0">
              <a:buNone/>
            </a:pPr>
            <a:r>
              <a:rPr lang="en-US" sz="1400" dirty="0"/>
              <a:t>				</a:t>
            </a:r>
            <a:endParaRPr lang="en-US" sz="1800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98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7B54E-4CF5-4D43-8AEC-4D53F8C8B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Most NSTX-U Team members (PPPL &amp; non-PPPL) involved in collaborative research during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D80C0-B2BB-0441-8762-0DB1A9260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8" y="1164654"/>
            <a:ext cx="8932244" cy="4167741"/>
          </a:xfrm>
        </p:spPr>
        <p:txBody>
          <a:bodyPr/>
          <a:lstStyle/>
          <a:p>
            <a:r>
              <a:rPr lang="en-US" sz="2200" dirty="0">
                <a:solidFill>
                  <a:srgbClr val="0070C0"/>
                </a:solidFill>
              </a:rPr>
              <a:t>Areas that could impact NSTX-U research (Diallo presentation)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Wall conditioning on domestic and international devices (</a:t>
            </a:r>
            <a:r>
              <a:rPr lang="en-US" sz="2000" dirty="0" err="1">
                <a:solidFill>
                  <a:schemeClr val="tx1"/>
                </a:solidFill>
              </a:rPr>
              <a:t>Maingi</a:t>
            </a:r>
            <a:r>
              <a:rPr lang="en-US" sz="2000" dirty="0">
                <a:solidFill>
                  <a:schemeClr val="tx1"/>
                </a:solidFill>
              </a:rPr>
              <a:t> presentation)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ST-related research on MAST Upgrade, ST40 (public-private partnership), QUEST, Pegasus/Urania</a:t>
            </a:r>
          </a:p>
          <a:p>
            <a:r>
              <a:rPr lang="en-US" sz="2200" dirty="0">
                <a:solidFill>
                  <a:srgbClr val="0070C0"/>
                </a:solidFill>
              </a:rPr>
              <a:t>Funding for non-PPPL researchers mostly shifted to non-NSTX-U projects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Targeted Recovery, JRT tasks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Need to achieve research goals ”outside” NSTX-U purview</a:t>
            </a:r>
          </a:p>
          <a:p>
            <a:pPr lvl="2"/>
            <a:r>
              <a:rPr lang="en-US" sz="1800" dirty="0">
                <a:solidFill>
                  <a:srgbClr val="009193"/>
                </a:solidFill>
              </a:rPr>
              <a:t>Future NSTX-U could capitalize on this work</a:t>
            </a:r>
          </a:p>
          <a:p>
            <a:r>
              <a:rPr lang="en-US" sz="2200" dirty="0">
                <a:solidFill>
                  <a:srgbClr val="0070C0"/>
                </a:solidFill>
              </a:rPr>
              <a:t>Present funding for PPPL researcher activities minimized and capped (to benefit Recovery funding)</a:t>
            </a:r>
          </a:p>
          <a:p>
            <a:pPr marL="10160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63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457EA-FDAD-DD4B-BAF9-7227BD55A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NSTX-U has lost a number of Team members critical to even initial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6E85E-697E-194B-A8F6-838592B28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9" y="973230"/>
            <a:ext cx="8855242" cy="4593589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70C0"/>
                </a:solidFill>
              </a:rPr>
              <a:t>Retirement, outside opportunities, other (both PPPL and non-PPPL researchers)</a:t>
            </a:r>
          </a:p>
          <a:p>
            <a:pPr lvl="1">
              <a:spcBef>
                <a:spcPts val="200"/>
              </a:spcBef>
            </a:pPr>
            <a:r>
              <a:rPr lang="en-US" sz="1800" dirty="0">
                <a:solidFill>
                  <a:schemeClr val="tx1"/>
                </a:solidFill>
              </a:rPr>
              <a:t>Machine ops	 Magnetics 	Neutronics and fast ion physics</a:t>
            </a:r>
          </a:p>
          <a:p>
            <a:pPr lvl="1">
              <a:spcBef>
                <a:spcPts val="200"/>
              </a:spcBef>
            </a:pPr>
            <a:r>
              <a:rPr lang="en-US" sz="1800" dirty="0">
                <a:solidFill>
                  <a:schemeClr val="tx1"/>
                </a:solidFill>
              </a:rPr>
              <a:t>Boundary physics and engineering (including Li systems)</a:t>
            </a:r>
          </a:p>
          <a:p>
            <a:pPr lvl="1">
              <a:spcBef>
                <a:spcPts val="200"/>
              </a:spcBef>
            </a:pPr>
            <a:r>
              <a:rPr lang="en-US" sz="1800" dirty="0">
                <a:solidFill>
                  <a:schemeClr val="tx1"/>
                </a:solidFill>
              </a:rPr>
              <a:t>RF physics and engineering		MSE, SXR		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70C0"/>
                </a:solidFill>
              </a:rPr>
              <a:t>Because of Recovery demands, cannot replace or add PPPL researchers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/>
                </a:solidFill>
              </a:rPr>
              <a:t>Pulled back 5 </a:t>
            </a:r>
            <a:r>
              <a:rPr lang="en-US" sz="1800" dirty="0" err="1">
                <a:solidFill>
                  <a:schemeClr val="tx1"/>
                </a:solidFill>
              </a:rPr>
              <a:t>reqs</a:t>
            </a:r>
            <a:r>
              <a:rPr lang="en-US" sz="1800" dirty="0">
                <a:solidFill>
                  <a:schemeClr val="tx1"/>
                </a:solidFill>
              </a:rPr>
              <a:t> for post-doc/Jr. staff (transport analysis, scenario development, RF physics, LM PFCs, neutronics/fast ions), 5-8 other </a:t>
            </a:r>
            <a:r>
              <a:rPr lang="en-US" sz="1800" dirty="0" err="1">
                <a:solidFill>
                  <a:schemeClr val="tx1"/>
                </a:solidFill>
              </a:rPr>
              <a:t>reqs</a:t>
            </a:r>
            <a:r>
              <a:rPr lang="en-US" sz="1800" dirty="0">
                <a:solidFill>
                  <a:schemeClr val="tx1"/>
                </a:solidFill>
              </a:rPr>
              <a:t> for ops prep on hold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/>
                </a:solidFill>
              </a:rPr>
              <a:t>Cut back Theory partnership by &gt;1 FTE (20%)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/>
                </a:solidFill>
              </a:rPr>
              <a:t>Remaining (PPPL) researchers split efforts between NSTX-U and collaborations</a:t>
            </a:r>
          </a:p>
          <a:p>
            <a:pPr lvl="2"/>
            <a:r>
              <a:rPr lang="en-US" sz="1600" dirty="0">
                <a:solidFill>
                  <a:srgbClr val="009193"/>
                </a:solidFill>
              </a:rPr>
              <a:t>Much work common between NSTX-U and collaborations (e.g., real-time control)</a:t>
            </a:r>
          </a:p>
          <a:p>
            <a:pPr lvl="2"/>
            <a:r>
              <a:rPr lang="en-US" sz="1600" dirty="0">
                <a:solidFill>
                  <a:srgbClr val="009193"/>
                </a:solidFill>
              </a:rPr>
              <a:t>Employing junior staff would help achieve goals in both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70C0"/>
                </a:solidFill>
              </a:rPr>
              <a:t>Attempt to maintain cohesiveness through weekly research meetings</a:t>
            </a:r>
          </a:p>
          <a:p>
            <a:pPr lvl="1">
              <a:spcBef>
                <a:spcPts val="400"/>
              </a:spcBef>
            </a:pPr>
            <a:r>
              <a:rPr lang="en-US" sz="1800" dirty="0">
                <a:solidFill>
                  <a:schemeClr val="tx1"/>
                </a:solidFill>
              </a:rPr>
              <a:t>Should expand with start of MAST Upgrade, ST40 physics program (Spring 2020)</a:t>
            </a:r>
          </a:p>
        </p:txBody>
      </p:sp>
    </p:spTree>
    <p:extLst>
      <p:ext uri="{BB962C8B-B14F-4D97-AF65-F5344CB8AC3E}">
        <p14:creationId xmlns:p14="http://schemas.microsoft.com/office/powerpoint/2010/main" val="3363122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3426-81B6-504F-8BC6-DC82F5BE0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We are developing a plan to reconstitute the Research team in advance of NSTX-U restart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1A817-88D0-1A4E-9C58-0CEF4CF4C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66" y="1126877"/>
            <a:ext cx="8864867" cy="4223246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Early start: May ‘21 (Late – March ‘22): First Plasma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Vessel closed ~7 months prior to First Plasma (Nov. ‘20 if Early start)</a:t>
            </a:r>
          </a:p>
          <a:p>
            <a:r>
              <a:rPr lang="en-US" sz="2000" dirty="0">
                <a:solidFill>
                  <a:srgbClr val="0070C0"/>
                </a:solidFill>
              </a:rPr>
              <a:t>Recognize need to assemble initial research team, diagnostics and any related in-vessel work, and have experimental plan in place well before to First Plasma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Plan for success (i.e., Early start)</a:t>
            </a:r>
          </a:p>
          <a:p>
            <a:r>
              <a:rPr lang="en-US" sz="2000" dirty="0">
                <a:solidFill>
                  <a:srgbClr val="0070C0"/>
                </a:solidFill>
              </a:rPr>
              <a:t>Developing list of high-level research objectives as well as necessary diagnostics and theory/modeling tools for first 1 to 3 years through “informal” discussions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Will guide needs for personnel, resources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Detailed research plan to be developed through Research Forum once Team assembled</a:t>
            </a:r>
          </a:p>
          <a:p>
            <a:r>
              <a:rPr lang="en-US" sz="2000" dirty="0">
                <a:solidFill>
                  <a:srgbClr val="0070C0"/>
                </a:solidFill>
              </a:rPr>
              <a:t>Revisit science program governance (mission driven vs science user facility)</a:t>
            </a:r>
            <a:endParaRPr lang="en-US" sz="2000" dirty="0">
              <a:solidFill>
                <a:srgbClr val="009193"/>
              </a:solidFill>
            </a:endParaRP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41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84128-AF84-AF4D-83D0-DA170BE91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Pre- and experimental-operation planning has to be coupled to discussions with Recovery Project and FES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0ABF1-791B-9C4D-AA32-D5DB6C6AF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693" y="1100416"/>
            <a:ext cx="8337177" cy="4307326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Cannot impact Recovery schedule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Take advantage of pre-2 shift Recovery work for in-vessel tasks?</a:t>
            </a:r>
          </a:p>
          <a:p>
            <a:r>
              <a:rPr lang="en-US" sz="2400" dirty="0">
                <a:solidFill>
                  <a:srgbClr val="0070C0"/>
                </a:solidFill>
              </a:rPr>
              <a:t>Plan to hold discussions with FES to develop timeline for PPPL personnel funding, call for collaboration proposals once Project once CDE2/3 approval given (end Sept. 2019)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Need to dovetail NSTX-U funding growth with other commitments (ST, International-funding grants)</a:t>
            </a:r>
          </a:p>
          <a:p>
            <a:pPr lvl="2"/>
            <a:r>
              <a:rPr lang="en-US" sz="1800" dirty="0">
                <a:solidFill>
                  <a:srgbClr val="009193"/>
                </a:solidFill>
              </a:rPr>
              <a:t>NSTX-U will have to compete with these other projects for resources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Funding can be phased in, but need to ensure ready for operation and experiments leading to substantive scientific results when restart occurs -  even if Early!</a:t>
            </a:r>
          </a:p>
          <a:p>
            <a:pPr marL="60325" lvl="2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18244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CD20-6876-604B-8A38-E4FD9DF9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Notional timeline for funding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1231C-4CEA-D847-B475-C4CD4A5F7306}"/>
              </a:ext>
            </a:extLst>
          </p:cNvPr>
          <p:cNvSpPr txBox="1"/>
          <p:nvPr/>
        </p:nvSpPr>
        <p:spPr>
          <a:xfrm>
            <a:off x="839685" y="4778248"/>
            <a:ext cx="4657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most likely that Restart will be at least 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months after May ‘21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4D6AE-0D42-724E-BBA7-72D7BF4A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8155"/>
            <a:ext cx="9144000" cy="42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90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F556-CE05-C84C-938A-37C5834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Diagnostics are one key to being able to do science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4A25F3-A063-3147-8B68-EEF6619107F5}"/>
              </a:ext>
            </a:extLst>
          </p:cNvPr>
          <p:cNvSpPr/>
          <p:nvPr/>
        </p:nvSpPr>
        <p:spPr>
          <a:xfrm>
            <a:off x="2031460" y="1974761"/>
            <a:ext cx="54688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Magnetics for equilibrium reconstruction	PPPL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PFC thermocouples				PPPL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PFC Langmuir probes			PPPL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Multi-Pulse Thomson Scattering (MPTS)	PPPL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Toroidal CHERS				PPPL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Fission chamber neutron detectors		PPPL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Plasma TV cameras				PPPL</a:t>
            </a:r>
          </a:p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Filterscopes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LLNL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Extreme Ultraviolet (EUV) spectrometers	LLNL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83E2F-0BC1-FE49-A5BE-A4BF5B961169}"/>
              </a:ext>
            </a:extLst>
          </p:cNvPr>
          <p:cNvSpPr txBox="1"/>
          <p:nvPr/>
        </p:nvSpPr>
        <p:spPr>
          <a:xfrm>
            <a:off x="1506010" y="4760311"/>
            <a:ext cx="6519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Has to be funded through Maintenance &amp; Run Prep budget</a:t>
            </a:r>
          </a:p>
          <a:p>
            <a:r>
              <a:rPr lang="en-US" sz="1800" dirty="0">
                <a:solidFill>
                  <a:srgbClr val="0070C0"/>
                </a:solidFill>
              </a:rPr>
              <a:t>	 - In process of assessing available resources for 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B2A5B5-ADF3-8148-8D92-1A4972CE568A}"/>
              </a:ext>
            </a:extLst>
          </p:cNvPr>
          <p:cNvSpPr txBox="1"/>
          <p:nvPr/>
        </p:nvSpPr>
        <p:spPr>
          <a:xfrm>
            <a:off x="1405021" y="1109687"/>
            <a:ext cx="6721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Day 1 diagnostic set is minimum set and is sufficient only 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for commissioning activities</a:t>
            </a:r>
          </a:p>
        </p:txBody>
      </p:sp>
    </p:spTree>
    <p:extLst>
      <p:ext uri="{BB962C8B-B14F-4D97-AF65-F5344CB8AC3E}">
        <p14:creationId xmlns:p14="http://schemas.microsoft.com/office/powerpoint/2010/main" val="1043853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7B2C5-8AEC-604F-B214-90E5D2B7E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Many other diagnostics that were available in 2016 are essentially “ready to go”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481FAE-F721-F34B-A530-3048B427BF8C}"/>
              </a:ext>
            </a:extLst>
          </p:cNvPr>
          <p:cNvSpPr txBox="1"/>
          <p:nvPr/>
        </p:nvSpPr>
        <p:spPr>
          <a:xfrm>
            <a:off x="600634" y="4567236"/>
            <a:ext cx="7799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Aside from funding issue, have to work with Recovery to ensure not draining their technician resources or impacting their schedule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841466-50B5-7F46-983F-74D81A462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693" y="1042066"/>
            <a:ext cx="8337177" cy="4063254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In most cases, would require incremental funds to make available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Large return for small investment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Would allow for comprehensive physics studies shortly after restart</a:t>
            </a:r>
          </a:p>
          <a:p>
            <a:pPr lvl="1"/>
            <a:endParaRPr lang="en-US" sz="2000" dirty="0">
              <a:solidFill>
                <a:srgbClr val="0070C0"/>
              </a:solidFill>
            </a:endParaRPr>
          </a:p>
          <a:p>
            <a:pPr marL="60325" lvl="2" indent="0">
              <a:buNone/>
            </a:pPr>
            <a:r>
              <a:rPr lang="en-US" dirty="0">
                <a:solidFill>
                  <a:srgbClr val="C00000"/>
                </a:solidFill>
              </a:rPr>
              <a:t>	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BBE2BA-308D-3444-882B-8F94679E6B67}"/>
              </a:ext>
            </a:extLst>
          </p:cNvPr>
          <p:cNvSpPr txBox="1"/>
          <p:nvPr/>
        </p:nvSpPr>
        <p:spPr>
          <a:xfrm>
            <a:off x="248616" y="2857500"/>
            <a:ext cx="88873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e.g., EP physics studies would require: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fast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Mirnovs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(high–f magnetic fluctuations), reflectometer (fluctuation amplitudes)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FIDA,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ssNPA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(fast ion distribution function)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MSE (current profile to assess NBCD)</a:t>
            </a:r>
          </a:p>
        </p:txBody>
      </p:sp>
    </p:spTree>
    <p:extLst>
      <p:ext uri="{BB962C8B-B14F-4D97-AF65-F5344CB8AC3E}">
        <p14:creationId xmlns:p14="http://schemas.microsoft.com/office/powerpoint/2010/main" val="499914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C2583-71D1-904C-81B2-4C7AC07ED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Presentations (2:20 + 1:10 hour)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4561C-FCCD-DF4D-92B7-525535C51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62" y="1061032"/>
            <a:ext cx="8765930" cy="4425102"/>
          </a:xfrm>
        </p:spPr>
        <p:txBody>
          <a:bodyPr/>
          <a:lstStyle/>
          <a:p>
            <a:pPr marL="622300" indent="-57150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romanUcPeriod"/>
            </a:pPr>
            <a:r>
              <a:rPr lang="en-US" sz="2400" dirty="0">
                <a:solidFill>
                  <a:srgbClr val="0070C0"/>
                </a:solidFill>
              </a:rPr>
              <a:t>Research Program Update – S. Kaye (30 + 15 min)</a:t>
            </a:r>
          </a:p>
          <a:p>
            <a:pPr marL="1079500" lvl="1" indent="-57150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romanUcPeriod"/>
            </a:pPr>
            <a:r>
              <a:rPr lang="en-US" sz="2000" dirty="0">
                <a:solidFill>
                  <a:schemeClr val="tx1"/>
                </a:solidFill>
              </a:rPr>
              <a:t>Will address Charge 3, PAC-30 recommendations</a:t>
            </a:r>
          </a:p>
          <a:p>
            <a:pPr marL="622300" indent="-57150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romanUcPeriod"/>
            </a:pPr>
            <a:r>
              <a:rPr lang="en-US" sz="2400" dirty="0">
                <a:solidFill>
                  <a:srgbClr val="0070C0"/>
                </a:solidFill>
              </a:rPr>
              <a:t>Status of NSTX-U Recovery – S. Gerhardt (20 + 10 min)</a:t>
            </a:r>
          </a:p>
          <a:p>
            <a:pPr marL="1079500" lvl="1" indent="-57150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romanUcPeriod"/>
            </a:pPr>
            <a:r>
              <a:rPr lang="en-US" sz="2000" dirty="0">
                <a:solidFill>
                  <a:schemeClr val="tx1"/>
                </a:solidFill>
              </a:rPr>
              <a:t>Successful Independent Project Review (Aug. 27-29, 2019)</a:t>
            </a:r>
          </a:p>
          <a:p>
            <a:pPr marL="622300" indent="-57150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romanUcPeriod"/>
            </a:pPr>
            <a:r>
              <a:rPr lang="en-US" sz="2400" dirty="0">
                <a:solidFill>
                  <a:srgbClr val="0070C0"/>
                </a:solidFill>
              </a:rPr>
              <a:t>NSTX-U researcher activities </a:t>
            </a:r>
          </a:p>
          <a:p>
            <a:pPr marL="1079500" lvl="1" indent="-57150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romanUcPeriod"/>
            </a:pPr>
            <a:r>
              <a:rPr lang="en-US" sz="2000" dirty="0">
                <a:solidFill>
                  <a:schemeClr val="tx1"/>
                </a:solidFill>
              </a:rPr>
              <a:t>R19-21/22 Milestone research </a:t>
            </a:r>
            <a:r>
              <a:rPr lang="en-US" sz="2000" dirty="0">
                <a:solidFill>
                  <a:srgbClr val="0070C0"/>
                </a:solidFill>
              </a:rPr>
              <a:t>[Battaglia (30+15)] – Charge 1 &amp; 2</a:t>
            </a:r>
          </a:p>
          <a:p>
            <a:pPr marL="1079500" lvl="1" indent="-57150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romanUcPeriod"/>
            </a:pPr>
            <a:r>
              <a:rPr lang="en-US" sz="2000" dirty="0">
                <a:solidFill>
                  <a:schemeClr val="tx1"/>
                </a:solidFill>
              </a:rPr>
              <a:t>Non-Milestone research results that can impact NSTX-U, ITER  research; collaborations/public-private partnerships [</a:t>
            </a:r>
            <a:r>
              <a:rPr lang="en-US" sz="2000" dirty="0">
                <a:solidFill>
                  <a:srgbClr val="0070C0"/>
                </a:solidFill>
              </a:rPr>
              <a:t>A. Diallo (30 + 15 min)] – Charge 1</a:t>
            </a:r>
          </a:p>
          <a:p>
            <a:pPr marL="622300" indent="-57150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romanUcPeriod"/>
            </a:pPr>
            <a:r>
              <a:rPr lang="en-US" sz="2400" dirty="0">
                <a:solidFill>
                  <a:srgbClr val="0070C0"/>
                </a:solidFill>
              </a:rPr>
              <a:t>Liquid Metal program – R. </a:t>
            </a:r>
            <a:r>
              <a:rPr lang="en-US" sz="2400" dirty="0" err="1">
                <a:solidFill>
                  <a:srgbClr val="0070C0"/>
                </a:solidFill>
              </a:rPr>
              <a:t>Maingi</a:t>
            </a:r>
            <a:r>
              <a:rPr lang="en-US" sz="2400" dirty="0">
                <a:solidFill>
                  <a:srgbClr val="0070C0"/>
                </a:solidFill>
              </a:rPr>
              <a:t> (30 + 15 min) – Charge 3</a:t>
            </a:r>
          </a:p>
          <a:p>
            <a:pPr marL="1079500" lvl="1" indent="-57150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romanUcPeriod"/>
            </a:pPr>
            <a:r>
              <a:rPr lang="en-US" sz="2000" dirty="0">
                <a:solidFill>
                  <a:schemeClr val="tx1"/>
                </a:solidFill>
              </a:rPr>
              <a:t>How to accelerate the LM NSTX-U program</a:t>
            </a:r>
          </a:p>
        </p:txBody>
      </p:sp>
    </p:spTree>
    <p:extLst>
      <p:ext uri="{BB962C8B-B14F-4D97-AF65-F5344CB8AC3E}">
        <p14:creationId xmlns:p14="http://schemas.microsoft.com/office/powerpoint/2010/main" val="2072892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133C-EE81-9F4F-8529-D447B0B1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Responses to other PAC comments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5A94C72-8B59-8147-A38F-887F22BD4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441229"/>
              </p:ext>
            </p:extLst>
          </p:nvPr>
        </p:nvGraphicFramePr>
        <p:xfrm>
          <a:off x="69573" y="1165530"/>
          <a:ext cx="8975034" cy="442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3061">
                  <a:extLst>
                    <a:ext uri="{9D8B030D-6E8A-4147-A177-3AD203B41FA5}">
                      <a16:colId xmlns:a16="http://schemas.microsoft.com/office/drawing/2014/main" val="3277389058"/>
                    </a:ext>
                  </a:extLst>
                </a:gridCol>
                <a:gridCol w="4850295">
                  <a:extLst>
                    <a:ext uri="{9D8B030D-6E8A-4147-A177-3AD203B41FA5}">
                      <a16:colId xmlns:a16="http://schemas.microsoft.com/office/drawing/2014/main" val="2833270613"/>
                    </a:ext>
                  </a:extLst>
                </a:gridCol>
                <a:gridCol w="2991678">
                  <a:extLst>
                    <a:ext uri="{9D8B030D-6E8A-4147-A177-3AD203B41FA5}">
                      <a16:colId xmlns:a16="http://schemas.microsoft.com/office/drawing/2014/main" val="738241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S&amp;MHD-1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List of objectives for a research plan to demonstrate non-inductive ops on NSTX-U – Milestones and steps of how to achieve within in first five years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2" action="ppaction://hlinksldjump"/>
                        </a:rPr>
                        <a:t>See following vugraphs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2671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S&amp;MHD-2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Emphasize in plan to achieve non-inductive ops that it is at higher field and density compared to NSTX, MAST-U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Reported in OPA Mission review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8775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S&amp;MHD-3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Highlight world-class, real-time measurement and control capabilities upon restart and results from collaborations.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3" action="ppaction://hlinksldjump"/>
                        </a:rPr>
                        <a:t>Reported in OPA Mission review,  see following </a:t>
                      </a: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3" action="ppaction://hlinksldjump"/>
                        </a:rPr>
                        <a:t>vugraphs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3878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S&amp;MHD-4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Focus on ramp-up and not plasma formation; study role of fast ion transport in achieving sufficient current drive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See slides on R19-2, R19-4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5243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S&amp;NHD-5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Detail research milestones for macroscopic stability and disruption detection/avoidance for first five years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Not yet done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4123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Core-1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Investigate low- and high-Z impurity transport properties in prep for high-Z wall operations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Will conduct research on restart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163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Core-2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Explore turbulent transport and stability at reactor relevant rotation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Some done in Ruiz et al. (2019), Ren et al. (2019); more to be done with HHFW on restart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4473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Core-3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Broaden EP  to included active control of fast ion distributions combined with predictive model testing for stabilization of AEs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R19-4, R20-4 (also see note in R19-2) slides, in the research plan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743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Core-4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Specify EP physics questions that are important for ST, and a clear list of objectives to achieve in first five years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4" action="ppaction://hlinksldjump"/>
                        </a:rPr>
                        <a:t>See following </a:t>
                      </a: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4" action="ppaction://hlinksldjump"/>
                        </a:rPr>
                        <a:t>vugraphs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3827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Core-5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Maintain, if not improve, HHFW system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System being maintained, dummy load tested on a regular basis. Some improvements to control electronics made. Fully employing system will require additional staff (physics and technical)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0376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433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133C-EE81-9F4F-8529-D447B0B1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Responses to other PAC comments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5A94C72-8B59-8147-A38F-887F22BD4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878904"/>
              </p:ext>
            </p:extLst>
          </p:nvPr>
        </p:nvGraphicFramePr>
        <p:xfrm>
          <a:off x="84483" y="1485900"/>
          <a:ext cx="8975034" cy="37500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3277389058"/>
                    </a:ext>
                  </a:extLst>
                </a:gridCol>
                <a:gridCol w="4954656">
                  <a:extLst>
                    <a:ext uri="{9D8B030D-6E8A-4147-A177-3AD203B41FA5}">
                      <a16:colId xmlns:a16="http://schemas.microsoft.com/office/drawing/2014/main" val="2833270613"/>
                    </a:ext>
                  </a:extLst>
                </a:gridCol>
                <a:gridCol w="2991678">
                  <a:extLst>
                    <a:ext uri="{9D8B030D-6E8A-4147-A177-3AD203B41FA5}">
                      <a16:colId xmlns:a16="http://schemas.microsoft.com/office/drawing/2014/main" val="738241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Ped-1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Pedestal research should be organized around potential impact on NSTX-U and PP operational scenarios.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Scenarios with optimum core-edge coupling for high performance will be consider as part of research operation planning in FY20/21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2671223"/>
                  </a:ext>
                </a:extLst>
              </a:tr>
              <a:tr h="4531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Ped-2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More tightly couple pedestal to core research. Leverage increasing sophistication of core transport models to the pedestal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See above and R20-1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8775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Ped-3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Exploit use of lithium to examine role of pedestal fueling from edge on pedestal density transport and edge density profile. Identify any additional diagnostic and modeling needs.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Baseline covered by JRT-19. Objective for initial ops after restart. Starting process to identify additional diagnostic needs and detailed research approach.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3878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Ped-4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Highlight ELM-control strategies, especially at lower collisionality and higher pedestal pressure, and how ELM control can impact pedestals and scenario performance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Assessment being done through collaborative research (AUG, EAST, DIII-D, KSTAR)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5243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Div-1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Leverage XGC results to identifying diagnostics and experimental scans necessary to validate heat flux width predictions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Will be done as part of research operation planning in FY20/21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4123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Div-2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Integrate divertor with pedestal research to understand divertor compatibility with high performance ST core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Will be done as part of research operation planning in FY20/21 and on restart(divertor detachment, impurity transport)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163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Div-3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Develop boundary solutions for PFC heat flux and erosion control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Program is putting more emphasis and immediacy on liquid metal wall solutions to the boundary heat flux issue.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4473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198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C86C8-50A4-4D49-93DE-C3F71FBE7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Near-term objectives for non-inductive operation research program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D7E0CB-C85C-A54F-84F5-4B10D2592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39" y="983974"/>
            <a:ext cx="8895521" cy="4540526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Year 1: Demonstrate </a:t>
            </a:r>
            <a:r>
              <a:rPr lang="en-US" sz="2000" dirty="0" err="1">
                <a:solidFill>
                  <a:srgbClr val="0070C0"/>
                </a:solidFill>
              </a:rPr>
              <a:t>f</a:t>
            </a:r>
            <a:r>
              <a:rPr lang="en-US" sz="2000" baseline="-25000" dirty="0" err="1">
                <a:solidFill>
                  <a:srgbClr val="0070C0"/>
                </a:solidFill>
              </a:rPr>
              <a:t>NI</a:t>
            </a:r>
            <a:r>
              <a:rPr lang="en-US" sz="2000" dirty="0">
                <a:solidFill>
                  <a:srgbClr val="0070C0"/>
                </a:solidFill>
              </a:rPr>
              <a:t> &gt; 90%, </a:t>
            </a:r>
            <a:r>
              <a:rPr lang="en-US" sz="2000" dirty="0" err="1">
                <a:solidFill>
                  <a:srgbClr val="0070C0"/>
                </a:solidFill>
                <a:latin typeface="Symbol" pitchFamily="2" charset="2"/>
              </a:rPr>
              <a:t>t</a:t>
            </a:r>
            <a:r>
              <a:rPr lang="en-US" sz="2000" baseline="-25000" dirty="0" err="1">
                <a:solidFill>
                  <a:srgbClr val="0070C0"/>
                </a:solidFill>
              </a:rPr>
              <a:t>pulse</a:t>
            </a:r>
            <a:r>
              <a:rPr lang="en-US" sz="2000" dirty="0">
                <a:solidFill>
                  <a:srgbClr val="0070C0"/>
                </a:solidFill>
              </a:rPr>
              <a:t> ~ 𝜏</a:t>
            </a:r>
            <a:r>
              <a:rPr lang="en-US" sz="2000" baseline="-25000" dirty="0">
                <a:solidFill>
                  <a:srgbClr val="0070C0"/>
                </a:solidFill>
              </a:rPr>
              <a:t>CR</a:t>
            </a:r>
            <a:r>
              <a:rPr lang="en-US" sz="2000" dirty="0">
                <a:solidFill>
                  <a:srgbClr val="0070C0"/>
                </a:solidFill>
              </a:rPr>
              <a:t> at B</a:t>
            </a:r>
            <a:r>
              <a:rPr lang="en-US" sz="2000" baseline="-25000" dirty="0">
                <a:solidFill>
                  <a:srgbClr val="0070C0"/>
                </a:solidFill>
              </a:rPr>
              <a:t>T</a:t>
            </a:r>
            <a:r>
              <a:rPr lang="en-US" sz="2000" dirty="0">
                <a:solidFill>
                  <a:srgbClr val="0070C0"/>
                </a:solidFill>
              </a:rPr>
              <a:t> = 0.65 - 0.85T</a:t>
            </a:r>
          </a:p>
          <a:p>
            <a:pPr lvl="1"/>
            <a:r>
              <a:rPr lang="en-US" sz="1800" dirty="0"/>
              <a:t>Test and refine predictions for fully NI scenarios at I</a:t>
            </a:r>
            <a:r>
              <a:rPr lang="en-US" sz="1800" baseline="-25000" dirty="0"/>
              <a:t>p</a:t>
            </a:r>
            <a:r>
              <a:rPr lang="en-US" sz="1800" dirty="0"/>
              <a:t> &lt; 0.9 MA</a:t>
            </a:r>
          </a:p>
          <a:p>
            <a:pPr lvl="1"/>
            <a:r>
              <a:rPr lang="en-US" sz="1800" dirty="0"/>
              <a:t>Scan NBI mix and parameters at fixed shape, I</a:t>
            </a:r>
            <a:r>
              <a:rPr lang="en-US" sz="1800" baseline="-25000" dirty="0"/>
              <a:t>p,</a:t>
            </a:r>
            <a:r>
              <a:rPr lang="en-US" sz="1800" dirty="0"/>
              <a:t> strive for constant </a:t>
            </a:r>
            <a:r>
              <a:rPr lang="en-US" sz="1800" dirty="0" err="1"/>
              <a:t>f</a:t>
            </a:r>
            <a:r>
              <a:rPr lang="en-US" sz="1800" baseline="-25000" dirty="0" err="1"/>
              <a:t>GW</a:t>
            </a:r>
            <a:endParaRPr lang="en-US" sz="1800" baseline="-25000" dirty="0"/>
          </a:p>
          <a:p>
            <a:pPr lvl="1"/>
            <a:r>
              <a:rPr lang="en-US" sz="1800" dirty="0"/>
              <a:t>Test and refine models used for ramp-up optimization</a:t>
            </a:r>
          </a:p>
          <a:p>
            <a:r>
              <a:rPr lang="en-US" sz="2000" dirty="0">
                <a:solidFill>
                  <a:srgbClr val="0070C0"/>
                </a:solidFill>
              </a:rPr>
              <a:t>Year 2: Demonstrate </a:t>
            </a:r>
            <a:r>
              <a:rPr lang="en-US" sz="2000" dirty="0" err="1">
                <a:solidFill>
                  <a:srgbClr val="0070C0"/>
                </a:solidFill>
              </a:rPr>
              <a:t>f</a:t>
            </a:r>
            <a:r>
              <a:rPr lang="en-US" sz="2000" baseline="-25000" dirty="0" err="1">
                <a:solidFill>
                  <a:srgbClr val="0070C0"/>
                </a:solidFill>
              </a:rPr>
              <a:t>NI</a:t>
            </a:r>
            <a:r>
              <a:rPr lang="en-US" sz="2000" dirty="0">
                <a:solidFill>
                  <a:srgbClr val="0070C0"/>
                </a:solidFill>
              </a:rPr>
              <a:t> ~ 100%, </a:t>
            </a:r>
            <a:r>
              <a:rPr lang="en-US" sz="2000" dirty="0" err="1">
                <a:solidFill>
                  <a:srgbClr val="0070C0"/>
                </a:solidFill>
                <a:latin typeface="Symbol" pitchFamily="2" charset="2"/>
              </a:rPr>
              <a:t>t</a:t>
            </a:r>
            <a:r>
              <a:rPr lang="en-US" sz="2000" baseline="-25000" dirty="0" err="1">
                <a:solidFill>
                  <a:srgbClr val="0070C0"/>
                </a:solidFill>
              </a:rPr>
              <a:t>pulse</a:t>
            </a:r>
            <a:r>
              <a:rPr lang="en-US" sz="2000" dirty="0">
                <a:solidFill>
                  <a:srgbClr val="0070C0"/>
                </a:solidFill>
              </a:rPr>
              <a:t> &gt; 𝜏</a:t>
            </a:r>
            <a:r>
              <a:rPr lang="en-US" sz="2000" baseline="-25000" dirty="0">
                <a:solidFill>
                  <a:srgbClr val="0070C0"/>
                </a:solidFill>
              </a:rPr>
              <a:t>CR</a:t>
            </a:r>
            <a:r>
              <a:rPr lang="en-US" sz="2000" dirty="0">
                <a:solidFill>
                  <a:srgbClr val="0070C0"/>
                </a:solidFill>
              </a:rPr>
              <a:t> at B</a:t>
            </a:r>
            <a:r>
              <a:rPr lang="en-US" sz="2000" baseline="-25000" dirty="0">
                <a:solidFill>
                  <a:srgbClr val="0070C0"/>
                </a:solidFill>
              </a:rPr>
              <a:t>T</a:t>
            </a:r>
            <a:r>
              <a:rPr lang="en-US" sz="2000" dirty="0">
                <a:solidFill>
                  <a:srgbClr val="0070C0"/>
                </a:solidFill>
              </a:rPr>
              <a:t> = 0.85 - 1T</a:t>
            </a:r>
          </a:p>
          <a:p>
            <a:pPr lvl="1"/>
            <a:r>
              <a:rPr lang="en-US" sz="1800" dirty="0"/>
              <a:t>Ramp-up and RT control optimization to achieve strong shaping</a:t>
            </a:r>
          </a:p>
          <a:p>
            <a:pPr lvl="1"/>
            <a:r>
              <a:rPr lang="en-US" sz="1800" dirty="0"/>
              <a:t>Demonstrate fully NI scenarios at B</a:t>
            </a:r>
            <a:r>
              <a:rPr lang="en-US" sz="1800" baseline="-25000" dirty="0"/>
              <a:t>T</a:t>
            </a:r>
            <a:r>
              <a:rPr lang="en-US" sz="1800" dirty="0"/>
              <a:t> = 1T over range of NBI voltage, </a:t>
            </a:r>
            <a:r>
              <a:rPr lang="en-US" sz="1800" dirty="0" err="1"/>
              <a:t>f</a:t>
            </a:r>
            <a:r>
              <a:rPr lang="en-US" sz="1800" baseline="-25000" dirty="0" err="1"/>
              <a:t>GW</a:t>
            </a:r>
            <a:endParaRPr lang="en-US" sz="1800" dirty="0"/>
          </a:p>
          <a:p>
            <a:pPr lvl="1"/>
            <a:r>
              <a:rPr lang="en-US" sz="1800" dirty="0"/>
              <a:t>Begin integrating heat flux mitigation into higher I</a:t>
            </a:r>
            <a:r>
              <a:rPr lang="en-US" sz="1800" baseline="-25000" dirty="0"/>
              <a:t>p</a:t>
            </a:r>
            <a:r>
              <a:rPr lang="en-US" sz="1800" dirty="0"/>
              <a:t> (1 MA) scenarios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Year 3: Extend pulse length of </a:t>
            </a:r>
            <a:r>
              <a:rPr lang="en-US" sz="2000" dirty="0" err="1">
                <a:solidFill>
                  <a:srgbClr val="0070C0"/>
                </a:solidFill>
              </a:rPr>
              <a:t>f</a:t>
            </a:r>
            <a:r>
              <a:rPr lang="en-US" sz="2000" baseline="-25000" dirty="0" err="1">
                <a:solidFill>
                  <a:srgbClr val="0070C0"/>
                </a:solidFill>
              </a:rPr>
              <a:t>NI</a:t>
            </a:r>
            <a:r>
              <a:rPr lang="en-US" sz="2000" dirty="0">
                <a:solidFill>
                  <a:srgbClr val="0070C0"/>
                </a:solidFill>
              </a:rPr>
              <a:t> ~ 100% scenarios to multiple 𝜏</a:t>
            </a:r>
            <a:r>
              <a:rPr lang="en-US" sz="2000" baseline="-25000" dirty="0">
                <a:solidFill>
                  <a:srgbClr val="0070C0"/>
                </a:solidFill>
              </a:rPr>
              <a:t>CR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en-US" sz="1800" dirty="0"/>
              <a:t>Integrate heat flux mitigation into high-I</a:t>
            </a:r>
            <a:r>
              <a:rPr lang="en-US" sz="1800" baseline="-25000" dirty="0"/>
              <a:t>p</a:t>
            </a:r>
            <a:r>
              <a:rPr lang="en-US" sz="1800" dirty="0"/>
              <a:t> scenarios</a:t>
            </a:r>
          </a:p>
          <a:p>
            <a:pPr lvl="1"/>
            <a:r>
              <a:rPr lang="en-US" sz="1800" dirty="0"/>
              <a:t>Density and RT profile control to achieve steady-state q-profile</a:t>
            </a:r>
          </a:p>
          <a:p>
            <a:pPr lvl="1"/>
            <a:r>
              <a:rPr lang="en-US" sz="1800" dirty="0"/>
              <a:t>Integrate HHFW heating into ramp-up to reduce OH flux consumption</a:t>
            </a:r>
          </a:p>
        </p:txBody>
      </p:sp>
    </p:spTree>
    <p:extLst>
      <p:ext uri="{BB962C8B-B14F-4D97-AF65-F5344CB8AC3E}">
        <p14:creationId xmlns:p14="http://schemas.microsoft.com/office/powerpoint/2010/main" val="3471231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0E921-A1FC-5942-B7C8-39BAD483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Real-time control capabilities on NSTX-U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E6051DE-86A7-7349-AA48-57A75D0BA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831113"/>
              </p:ext>
            </p:extLst>
          </p:nvPr>
        </p:nvGraphicFramePr>
        <p:xfrm>
          <a:off x="457200" y="1094962"/>
          <a:ext cx="8534400" cy="42976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314021786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27411439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467350999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072196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Control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Real-time measurement </a:t>
                      </a:r>
                    </a:p>
                    <a:p>
                      <a:r>
                        <a:rPr lang="en-US" sz="1200" b="0" dirty="0"/>
                        <a:t>(Ready, 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</a:rPr>
                        <a:t>near term</a:t>
                      </a:r>
                      <a:r>
                        <a:rPr lang="en-US" sz="1200" b="0" dirty="0"/>
                        <a:t>, </a:t>
                      </a:r>
                      <a:r>
                        <a:rPr lang="en-US" sz="1200" b="0" dirty="0">
                          <a:solidFill>
                            <a:schemeClr val="accent6"/>
                          </a:solidFill>
                        </a:rPr>
                        <a:t>long-term</a:t>
                      </a:r>
                      <a:r>
                        <a:rPr lang="en-US" sz="1200" b="0" dirty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Actuator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500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B</a:t>
                      </a:r>
                      <a:r>
                        <a:rPr lang="en-US" sz="1200" baseline="-25000" dirty="0"/>
                        <a:t>T</a:t>
                      </a:r>
                      <a:r>
                        <a:rPr lang="en-US" sz="1200" dirty="0"/>
                        <a:t>, I</a:t>
                      </a:r>
                      <a:r>
                        <a:rPr lang="en-US" sz="1200" baseline="-25000" dirty="0"/>
                        <a:t>p</a:t>
                      </a:r>
                      <a:r>
                        <a:rPr lang="en-US" sz="1200" baseline="0" dirty="0"/>
                        <a:t>, </a:t>
                      </a:r>
                      <a:r>
                        <a:rPr lang="en-US" sz="1200" dirty="0"/>
                        <a:t>Separatrix position, X-point/strikepoint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rtEFIT with</a:t>
                      </a:r>
                    </a:p>
                    <a:p>
                      <a:r>
                        <a:rPr lang="en-US" sz="1200" dirty="0"/>
                        <a:t>Magnetics + wall model</a:t>
                      </a:r>
                    </a:p>
                    <a:p>
                      <a:r>
                        <a:rPr lang="en-US" sz="1200" dirty="0"/>
                        <a:t>P = </a:t>
                      </a:r>
                      <a:r>
                        <a:rPr lang="en-US" sz="1200" dirty="0" err="1"/>
                        <a:t>P</a:t>
                      </a:r>
                      <a:r>
                        <a:rPr lang="en-US" sz="1200" baseline="-25000" dirty="0" err="1"/>
                        <a:t>e</a:t>
                      </a:r>
                      <a:r>
                        <a:rPr lang="en-US" sz="1200" dirty="0"/>
                        <a:t> + P</a:t>
                      </a:r>
                      <a:r>
                        <a:rPr lang="en-US" sz="1200" baseline="-25000" dirty="0"/>
                        <a:t>i</a:t>
                      </a:r>
                      <a:r>
                        <a:rPr lang="en-US" sz="1200" dirty="0"/>
                        <a:t> + </a:t>
                      </a:r>
                      <a:r>
                        <a:rPr lang="en-US" sz="1200" dirty="0" err="1"/>
                        <a:t>P</a:t>
                      </a:r>
                      <a:r>
                        <a:rPr lang="en-US" sz="1200" baseline="-25000" dirty="0" err="1"/>
                        <a:t>fast</a:t>
                      </a:r>
                      <a:r>
                        <a:rPr lang="en-US" sz="1200" baseline="0" dirty="0"/>
                        <a:t> </a:t>
                      </a:r>
                    </a:p>
                    <a:p>
                      <a:r>
                        <a:rPr lang="en-US" sz="1200" baseline="0" dirty="0"/>
                        <a:t>  (</a:t>
                      </a:r>
                      <a:r>
                        <a:rPr lang="en-US" sz="1200" baseline="0" dirty="0" err="1">
                          <a:solidFill>
                            <a:srgbClr val="00B050"/>
                          </a:solidFill>
                        </a:rPr>
                        <a:t>rtMPTS</a:t>
                      </a:r>
                      <a:r>
                        <a:rPr lang="en-US" sz="1200" baseline="0" dirty="0"/>
                        <a:t>, </a:t>
                      </a:r>
                      <a:r>
                        <a:rPr lang="en-US" sz="1200" baseline="0" dirty="0" err="1"/>
                        <a:t>rtCHERS</a:t>
                      </a:r>
                      <a:r>
                        <a:rPr lang="en-US" sz="1200" baseline="0" dirty="0"/>
                        <a:t>, reduced </a:t>
                      </a:r>
                    </a:p>
                    <a:p>
                      <a:r>
                        <a:rPr lang="en-US" sz="1200" baseline="0" dirty="0"/>
                        <a:t>    model + </a:t>
                      </a:r>
                      <a:r>
                        <a:rPr lang="en-US" sz="1200" baseline="0" dirty="0" err="1">
                          <a:solidFill>
                            <a:srgbClr val="00B050"/>
                          </a:solidFill>
                        </a:rPr>
                        <a:t>rt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baseline="0" dirty="0">
                          <a:solidFill>
                            <a:srgbClr val="00B050"/>
                          </a:solidFill>
                        </a:rPr>
                        <a:t>neutrons</a:t>
                      </a:r>
                      <a:r>
                        <a:rPr lang="en-US" sz="1200" baseline="0" dirty="0"/>
                        <a:t>)</a:t>
                      </a:r>
                      <a:endParaRPr lang="en-US" sz="1200" dirty="0"/>
                    </a:p>
                    <a:p>
                      <a:r>
                        <a:rPr lang="en-US" sz="1200" dirty="0"/>
                        <a:t>q-profile (</a:t>
                      </a:r>
                      <a:r>
                        <a:rPr lang="en-US" sz="1200" dirty="0" err="1">
                          <a:solidFill>
                            <a:schemeClr val="accent6"/>
                          </a:solidFill>
                        </a:rPr>
                        <a:t>rtMSE</a:t>
                      </a:r>
                      <a:r>
                        <a:rPr lang="en-US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Coil voltages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65x65, multi-threaded rtEFIT</a:t>
                      </a:r>
                    </a:p>
                    <a:p>
                      <a:r>
                        <a:rPr lang="en-US" sz="1200" dirty="0"/>
                        <a:t>(as low 1ms slow-loop)</a:t>
                      </a:r>
                    </a:p>
                    <a:p>
                      <a:r>
                        <a:rPr lang="en-US" sz="1200" dirty="0"/>
                        <a:t>Magnetics only rtEFIT ready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8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Multiple X-point control (snowflake/X-divertor)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Divertor coil voltages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Ready.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485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Vertical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Up-down flux 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PF3 voltages, offset current in RWM coils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Ready.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708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Plasma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00B050"/>
                          </a:solidFill>
                        </a:rPr>
                        <a:t>rtMPTS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>
                          <a:solidFill>
                            <a:schemeClr val="accent6"/>
                          </a:solidFill>
                        </a:rPr>
                        <a:t>rtFIR</a:t>
                      </a:r>
                      <a:r>
                        <a:rPr lang="en-US" sz="1200" dirty="0"/>
                        <a:t> interferometer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LFS fueling, supersonic gas injector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Feed-forward control ready.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125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Divertor radiation, divertor heat 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6"/>
                          </a:solidFill>
                        </a:rPr>
                        <a:t>AXUV diodes, divertor neutral pressure, EUV spectroscopy, IR thermography, SOL currents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Strikepoint location/sweep, divertor fueling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Feed-forward control ready.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83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Volumetric 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6"/>
                          </a:solidFill>
                        </a:rPr>
                        <a:t>AXUV diodes, bolometry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LFS impurity fueling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Feed-forward control ready.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226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425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0E921-A1FC-5942-B7C8-39BAD483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Real-time control capabilities on NSTX-U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9CDC5FF-D195-DF48-B01F-12DD677B32FE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333500"/>
          <a:ext cx="8534400" cy="19253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56339735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164850575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042052187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9091417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Control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Measurements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Actuators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167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q</a:t>
                      </a:r>
                      <a:r>
                        <a:rPr lang="en-US" sz="1200" baseline="-25000" dirty="0"/>
                        <a:t>min</a:t>
                      </a:r>
                      <a:r>
                        <a:rPr lang="en-US" sz="1200" dirty="0"/>
                        <a:t>, q-profile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rtEFIT</a:t>
                      </a:r>
                    </a:p>
                    <a:p>
                      <a:r>
                        <a:rPr lang="en-US" sz="1200" dirty="0"/>
                        <a:t>(</a:t>
                      </a:r>
                      <a:r>
                        <a:rPr lang="en-US" sz="1200" dirty="0" err="1">
                          <a:solidFill>
                            <a:schemeClr val="accent6"/>
                          </a:solidFill>
                        </a:rPr>
                        <a:t>rtMSE</a:t>
                      </a:r>
                      <a:r>
                        <a:rPr lang="en-US" sz="1200" dirty="0"/>
                        <a:t> essential)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NBI, outer gap,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density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</a:rPr>
                        <a:t>HHFW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rtMSE</a:t>
                      </a:r>
                      <a:r>
                        <a:rPr lang="en-US" sz="1200" dirty="0"/>
                        <a:t> needed.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827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Toroidal rotation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rtCHERS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NBI, 3D field, outer gap,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density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</a:rPr>
                        <a:t>HHFW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Planned for restart.</a:t>
                      </a:r>
                      <a:endParaRPr lang="en-US" sz="12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577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𝛽</a:t>
                      </a:r>
                      <a:r>
                        <a:rPr lang="en-US" sz="1200" baseline="-250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rtEFIT</a:t>
                      </a:r>
                    </a:p>
                    <a:p>
                      <a:r>
                        <a:rPr lang="en-US" sz="1200" dirty="0"/>
                        <a:t>(</a:t>
                      </a:r>
                      <a:r>
                        <a:rPr lang="en-US" sz="1200" dirty="0" err="1">
                          <a:solidFill>
                            <a:srgbClr val="00B050"/>
                          </a:solidFill>
                        </a:rPr>
                        <a:t>rtMPTS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rtCHERS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P</a:t>
                      </a:r>
                      <a:r>
                        <a:rPr lang="en-US" sz="1200" baseline="-25000" dirty="0" err="1"/>
                        <a:t>fast</a:t>
                      </a:r>
                      <a:r>
                        <a:rPr lang="en-US" sz="1200" dirty="0"/>
                        <a:t> model +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neutrons</a:t>
                      </a:r>
                      <a:r>
                        <a:rPr lang="en-US" sz="1200" dirty="0"/>
                        <a:t> important)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NBI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Ready with magnetics only rtEFIT.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41143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D70DB8-691D-364F-97F7-9B4E09999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283145"/>
              </p:ext>
            </p:extLst>
          </p:nvPr>
        </p:nvGraphicFramePr>
        <p:xfrm>
          <a:off x="457200" y="3599619"/>
          <a:ext cx="8534400" cy="1656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3952911301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199431691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2617367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Control 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860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Active feedback on RWM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Detect RWM, apply 3D field to maintain plasma rotation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041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Disruption avoidance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Avoid disruption by altering plasma state and/or triggering controlled ramp 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Initial tests completed, research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174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Controlled ramp-down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Terminate discharge without a disruption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Initial tests completed, research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432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700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D8DEF-C9F2-B345-907E-894980483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EP Physics Questions/Milestones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E3C6D-232A-0441-93E1-C390C8691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7" y="1089061"/>
            <a:ext cx="8938517" cy="4435439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Core-4: “…specifying the energetic particle physics questions that are important for STs and a clear list of objectives that NSTX-U plans to achieve in the first five years…”</a:t>
            </a:r>
          </a:p>
          <a:p>
            <a:r>
              <a:rPr lang="en-US" sz="2400" dirty="0">
                <a:solidFill>
                  <a:srgbClr val="0070C0"/>
                </a:solidFill>
              </a:rPr>
              <a:t>The two main Thrusts for EP research after NSTX-U operations restart are:</a:t>
            </a:r>
          </a:p>
          <a:p>
            <a:pPr lvl="1"/>
            <a:r>
              <a:rPr lang="en-US" dirty="0"/>
              <a:t>Develop predictive tools for projections of AE-induced fast ion transport (extended to other types of instabilities)</a:t>
            </a:r>
          </a:p>
          <a:p>
            <a:pPr lvl="1"/>
            <a:r>
              <a:rPr lang="en-US" dirty="0"/>
              <a:t>Assess requirements for </a:t>
            </a:r>
            <a:r>
              <a:rPr lang="en-US" i="1" dirty="0"/>
              <a:t>fast-ion phase space engineering</a:t>
            </a:r>
            <a:r>
              <a:rPr lang="en-US" dirty="0"/>
              <a:t> techniques, aimed at controlling/mitigating instabilities and improve plasma performance (e.g. through optimization of the NB driven current profile)</a:t>
            </a:r>
          </a:p>
          <a:p>
            <a:pPr lvl="1"/>
            <a:endParaRPr lang="en-US" sz="1600" dirty="0">
              <a:solidFill>
                <a:srgbClr val="0070C0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28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03874-7A40-E749-9E2C-3365DE20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Energetic Particle research timeline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C6EEC-C393-1A4C-9BE7-BA8195A4789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/>
          <a:stretch/>
        </p:blipFill>
        <p:spPr>
          <a:xfrm rot="16200000">
            <a:off x="2072445" y="97358"/>
            <a:ext cx="4731985" cy="650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26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240030"/>
            <a:ext cx="9235440" cy="630942"/>
          </a:xfrm>
        </p:spPr>
        <p:txBody>
          <a:bodyPr/>
          <a:lstStyle/>
          <a:p>
            <a:pPr algn="ctr"/>
            <a:r>
              <a:rPr lang="en-US" sz="32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00" y="1136106"/>
            <a:ext cx="8915400" cy="412618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NSTX-U research is critical to retain a world-leading ST science capability 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High-level research goal emphasis revisited to align well with the NAS and FESAC TEC report recommendations, as well as with PAC-39 recommendations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Vital for developing predictive capability for fusion science, next-step designs</a:t>
            </a:r>
          </a:p>
          <a:p>
            <a:pPr marL="533400" lvl="1" indent="0">
              <a:spcBef>
                <a:spcPts val="0"/>
              </a:spcBef>
              <a:buNone/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70C0"/>
                </a:solidFill>
              </a:rPr>
              <a:t>We need to start the process of reconstituting the Research Team now to be prepared upon restart to perform science critical to the ST concept and fusion energy development</a:t>
            </a:r>
          </a:p>
        </p:txBody>
      </p:sp>
    </p:spTree>
    <p:extLst>
      <p:ext uri="{BB962C8B-B14F-4D97-AF65-F5344CB8AC3E}">
        <p14:creationId xmlns:p14="http://schemas.microsoft.com/office/powerpoint/2010/main" val="3811180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A3168-14B0-CD49-A740-28B685B5E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DB2D4-996E-8A4B-A07B-B2329F7FA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07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240030"/>
            <a:ext cx="9235440" cy="630942"/>
          </a:xfrm>
        </p:spPr>
        <p:txBody>
          <a:bodyPr/>
          <a:lstStyle/>
          <a:p>
            <a:pPr algn="ctr"/>
            <a:r>
              <a:rPr lang="en-US" sz="3200" dirty="0"/>
              <a:t>NSTX-U Mission Elements Support the NAS Vision</a:t>
            </a:r>
            <a:endParaRPr lang="en-US" sz="3200" b="1" dirty="0"/>
          </a:p>
        </p:txBody>
      </p:sp>
      <p:sp>
        <p:nvSpPr>
          <p:cNvPr id="8" name="object 6"/>
          <p:cNvSpPr txBox="1"/>
          <p:nvPr/>
        </p:nvSpPr>
        <p:spPr>
          <a:xfrm>
            <a:off x="154928" y="1009827"/>
            <a:ext cx="5554418" cy="55245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lr>
                <a:schemeClr val="accent1">
                  <a:lumMod val="75000"/>
                </a:schemeClr>
              </a:buClr>
              <a:buChar char="•"/>
              <a:tabLst>
                <a:tab pos="182880" algn="l"/>
              </a:tabLst>
            </a:pPr>
            <a:r>
              <a:rPr sz="2400" dirty="0"/>
              <a:t>Explo</a:t>
            </a:r>
            <a:r>
              <a:rPr lang="en-US" sz="2400" dirty="0"/>
              <a:t>it</a:t>
            </a:r>
            <a:r>
              <a:rPr sz="2400" dirty="0"/>
              <a:t> unique </a:t>
            </a:r>
            <a:r>
              <a:rPr sz="2400" spc="-5" dirty="0"/>
              <a:t>S</a:t>
            </a:r>
            <a:r>
              <a:rPr lang="en-US" sz="2400" spc="-5" dirty="0"/>
              <a:t>pherical Tokamak (S</a:t>
            </a:r>
            <a:r>
              <a:rPr sz="2400" spc="-5" dirty="0"/>
              <a:t>T</a:t>
            </a:r>
            <a:r>
              <a:rPr lang="en-US" sz="2400" spc="-5" dirty="0"/>
              <a:t>)</a:t>
            </a:r>
            <a:r>
              <a:rPr sz="2400" spc="-80" dirty="0"/>
              <a:t> </a:t>
            </a:r>
            <a:r>
              <a:rPr sz="2400" dirty="0"/>
              <a:t>parameter</a:t>
            </a:r>
            <a:r>
              <a:rPr lang="en-US" sz="2400" dirty="0"/>
              <a:t> </a:t>
            </a:r>
            <a:r>
              <a:rPr sz="2400" dirty="0"/>
              <a:t>regimes to</a:t>
            </a:r>
            <a:r>
              <a:rPr lang="en-US" sz="2400" dirty="0"/>
              <a:t> </a:t>
            </a:r>
            <a:r>
              <a:rPr sz="2400" dirty="0"/>
              <a:t>advance predictive</a:t>
            </a:r>
            <a:r>
              <a:rPr lang="en-US" sz="2400" dirty="0"/>
              <a:t> </a:t>
            </a:r>
            <a:r>
              <a:rPr sz="2400" dirty="0"/>
              <a:t>capability - for </a:t>
            </a:r>
            <a:r>
              <a:rPr sz="2400" spc="-5" dirty="0"/>
              <a:t>ITER </a:t>
            </a:r>
            <a:r>
              <a:rPr sz="2400" dirty="0"/>
              <a:t>and</a:t>
            </a:r>
            <a:r>
              <a:rPr lang="en-US" sz="2400" dirty="0"/>
              <a:t> </a:t>
            </a:r>
            <a:r>
              <a:rPr sz="2400" dirty="0"/>
              <a:t>beyond</a:t>
            </a:r>
            <a:endParaRPr lang="en-US" sz="2400" dirty="0"/>
          </a:p>
          <a:p>
            <a:pPr marL="12700">
              <a:lnSpc>
                <a:spcPts val="3145"/>
              </a:lnSpc>
              <a:buClr>
                <a:schemeClr val="accent1">
                  <a:lumMod val="75000"/>
                </a:schemeClr>
              </a:buClr>
              <a:tabLst>
                <a:tab pos="182880" algn="l"/>
              </a:tabLst>
            </a:pPr>
            <a:endParaRPr lang="en-US" sz="2400" dirty="0"/>
          </a:p>
          <a:p>
            <a:pPr marL="182245" indent="-169545">
              <a:lnSpc>
                <a:spcPts val="3145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tabLst>
                <a:tab pos="182880" algn="l"/>
              </a:tabLst>
            </a:pPr>
            <a:r>
              <a:rPr lang="en-US" sz="2400" dirty="0"/>
              <a:t>Develop solutions for</a:t>
            </a:r>
            <a:r>
              <a:rPr lang="en-US" sz="2400" spc="-85" dirty="0"/>
              <a:t> </a:t>
            </a:r>
            <a:r>
              <a:rPr lang="en-US" sz="2400" dirty="0"/>
              <a:t>plasma-material interface</a:t>
            </a:r>
            <a:r>
              <a:rPr lang="en-US" sz="2400" spc="-85" dirty="0"/>
              <a:t> </a:t>
            </a:r>
            <a:r>
              <a:rPr lang="en-US" sz="2400" dirty="0"/>
              <a:t>(PMI) challenge</a:t>
            </a:r>
          </a:p>
          <a:p>
            <a:pPr marL="12700">
              <a:lnSpc>
                <a:spcPts val="3145"/>
              </a:lnSpc>
              <a:buClr>
                <a:schemeClr val="accent1">
                  <a:lumMod val="75000"/>
                </a:schemeClr>
              </a:buClr>
              <a:tabLst>
                <a:tab pos="182880" algn="l"/>
              </a:tabLst>
            </a:pPr>
            <a:endParaRPr lang="en-US" sz="2400" dirty="0"/>
          </a:p>
          <a:p>
            <a:pPr marL="182245" indent="-169545">
              <a:lnSpc>
                <a:spcPts val="3145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tabLst>
                <a:tab pos="182880" algn="l"/>
              </a:tabLst>
            </a:pPr>
            <a:r>
              <a:rPr lang="en-US" sz="2400" dirty="0"/>
              <a:t>Explore ST physics towards reactor relevant regimes (Fusion</a:t>
            </a:r>
            <a:r>
              <a:rPr lang="en-US" sz="2400" spc="-100" dirty="0"/>
              <a:t> </a:t>
            </a:r>
            <a:r>
              <a:rPr lang="en-US" sz="2400" dirty="0"/>
              <a:t>Nuclear Science Facility, low-A </a:t>
            </a:r>
            <a:r>
              <a:rPr lang="en-US" sz="2400" spc="-5" dirty="0"/>
              <a:t>Pilot</a:t>
            </a:r>
            <a:r>
              <a:rPr lang="en-US" sz="2400" spc="-90" dirty="0"/>
              <a:t> </a:t>
            </a:r>
            <a:r>
              <a:rPr lang="en-US" sz="2400" dirty="0"/>
              <a:t>Plant)</a:t>
            </a:r>
          </a:p>
          <a:p>
            <a:pPr marL="12700">
              <a:lnSpc>
                <a:spcPts val="3145"/>
              </a:lnSpc>
              <a:tabLst>
                <a:tab pos="182880" algn="l"/>
              </a:tabLst>
            </a:pPr>
            <a:endParaRPr lang="en-US" sz="2000" dirty="0"/>
          </a:p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endParaRPr lang="en-US" sz="2000" dirty="0"/>
          </a:p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endParaRPr sz="2000" dirty="0"/>
          </a:p>
        </p:txBody>
      </p:sp>
      <p:sp>
        <p:nvSpPr>
          <p:cNvPr id="21" name="object 4"/>
          <p:cNvSpPr>
            <a:spLocks noChangeAspect="1"/>
          </p:cNvSpPr>
          <p:nvPr/>
        </p:nvSpPr>
        <p:spPr>
          <a:xfrm>
            <a:off x="6985651" y="1021145"/>
            <a:ext cx="1204914" cy="12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/>
          <p:cNvSpPr txBox="1"/>
          <p:nvPr/>
        </p:nvSpPr>
        <p:spPr>
          <a:xfrm>
            <a:off x="5965346" y="3215631"/>
            <a:ext cx="14974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600" spc="-5" dirty="0">
                <a:latin typeface="Arial Narrow" panose="020B0606020202030204" pitchFamily="34" charset="0"/>
              </a:rPr>
              <a:t>Advanced </a:t>
            </a:r>
            <a:r>
              <a:rPr lang="en-US" sz="1600" spc="-5" dirty="0" err="1">
                <a:latin typeface="Arial Narrow" panose="020B0606020202030204" pitchFamily="34" charset="0"/>
              </a:rPr>
              <a:t>divertors</a:t>
            </a:r>
            <a:endParaRPr sz="1600" dirty="0">
              <a:latin typeface="Arial Narrow" panose="020B0606020202030204" pitchFamily="34" charset="0"/>
            </a:endParaRPr>
          </a:p>
        </p:txBody>
      </p:sp>
      <p:sp>
        <p:nvSpPr>
          <p:cNvPr id="23" name="object 12"/>
          <p:cNvSpPr/>
          <p:nvPr/>
        </p:nvSpPr>
        <p:spPr>
          <a:xfrm>
            <a:off x="6148267" y="2349371"/>
            <a:ext cx="1274761" cy="942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4"/>
          <p:cNvSpPr>
            <a:spLocks noChangeAspect="1"/>
          </p:cNvSpPr>
          <p:nvPr/>
        </p:nvSpPr>
        <p:spPr>
          <a:xfrm>
            <a:off x="6156158" y="3844771"/>
            <a:ext cx="1141122" cy="12730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>
            <a:spLocks noChangeAspect="1"/>
          </p:cNvSpPr>
          <p:nvPr/>
        </p:nvSpPr>
        <p:spPr>
          <a:xfrm>
            <a:off x="7511337" y="3919908"/>
            <a:ext cx="1240219" cy="11777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Rectangle 25"/>
          <p:cNvSpPr/>
          <p:nvPr/>
        </p:nvSpPr>
        <p:spPr>
          <a:xfrm>
            <a:off x="6269973" y="1030093"/>
            <a:ext cx="596637" cy="3159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03" y="2277945"/>
            <a:ext cx="1457129" cy="93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bject 11"/>
          <p:cNvSpPr txBox="1"/>
          <p:nvPr/>
        </p:nvSpPr>
        <p:spPr>
          <a:xfrm>
            <a:off x="7718783" y="3185037"/>
            <a:ext cx="13809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pc="-5" dirty="0">
                <a:latin typeface="Arial Narrow" panose="020B0606020202030204" pitchFamily="34" charset="0"/>
              </a:rPr>
              <a:t>Liquid metals</a:t>
            </a:r>
            <a:endParaRPr dirty="0">
              <a:latin typeface="Arial Narrow" panose="020B0606020202030204" pitchFamily="34" charset="0"/>
            </a:endParaRPr>
          </a:p>
        </p:txBody>
      </p:sp>
      <p:sp>
        <p:nvSpPr>
          <p:cNvPr id="29" name="object 13"/>
          <p:cNvSpPr txBox="1"/>
          <p:nvPr/>
        </p:nvSpPr>
        <p:spPr>
          <a:xfrm>
            <a:off x="6066228" y="3576647"/>
            <a:ext cx="279311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1600" spc="-20" dirty="0"/>
              <a:t>ST-FNSF</a:t>
            </a:r>
            <a:r>
              <a:rPr sz="1600" spc="-75" dirty="0"/>
              <a:t> </a:t>
            </a:r>
            <a:r>
              <a:rPr sz="1600" dirty="0"/>
              <a:t>/</a:t>
            </a:r>
            <a:r>
              <a:rPr lang="en-US" sz="1600" dirty="0"/>
              <a:t> </a:t>
            </a:r>
            <a:r>
              <a:rPr sz="1600" spc="-5" dirty="0"/>
              <a:t>Pilot-Plant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735869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FE8B2-DA46-ED49-B0D7-521953BA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Outline of Research Program Update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E5599-9567-EF47-A2E7-801DFA0E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34" y="1162183"/>
            <a:ext cx="7620000" cy="4152634"/>
          </a:xfrm>
        </p:spPr>
        <p:txBody>
          <a:bodyPr/>
          <a:lstStyle/>
          <a:p>
            <a:pPr marL="622300" indent="-571500"/>
            <a:r>
              <a:rPr lang="en-US" sz="2200" dirty="0">
                <a:solidFill>
                  <a:srgbClr val="0070C0"/>
                </a:solidFill>
              </a:rPr>
              <a:t>Programmatic events since PAC-39</a:t>
            </a:r>
          </a:p>
          <a:p>
            <a:pPr marL="1079500" lvl="1" indent="-571500"/>
            <a:r>
              <a:rPr lang="en-US" sz="2000" dirty="0">
                <a:solidFill>
                  <a:schemeClr val="tx1"/>
                </a:solidFill>
              </a:rPr>
              <a:t>Summary of FES Office of Project Assessment (OPA) Mission Review (3-18)</a:t>
            </a:r>
          </a:p>
          <a:p>
            <a:pPr marL="622300" indent="-571500"/>
            <a:r>
              <a:rPr lang="en-US" sz="2200" dirty="0">
                <a:solidFill>
                  <a:srgbClr val="0070C0"/>
                </a:solidFill>
              </a:rPr>
              <a:t>Developments in domestic fusion program (NAS Study, FESAC TEC)</a:t>
            </a:r>
          </a:p>
          <a:p>
            <a:pPr marL="1079500" lvl="1" indent="-571500"/>
            <a:r>
              <a:rPr lang="en-US" sz="2000" dirty="0">
                <a:solidFill>
                  <a:schemeClr val="tx1"/>
                </a:solidFill>
              </a:rPr>
              <a:t>How does NSTX-U fit in? How has the NSTX-U Mission changed?</a:t>
            </a:r>
          </a:p>
          <a:p>
            <a:pPr marL="1079500" lvl="1" indent="-571500"/>
            <a:r>
              <a:rPr lang="en-US" sz="2000" dirty="0">
                <a:solidFill>
                  <a:schemeClr val="tx1"/>
                </a:solidFill>
              </a:rPr>
              <a:t>10 year mission and research goals (more from </a:t>
            </a:r>
            <a:r>
              <a:rPr lang="en-US" sz="2000" dirty="0" err="1">
                <a:solidFill>
                  <a:schemeClr val="tx1"/>
                </a:solidFill>
              </a:rPr>
              <a:t>Maingi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marL="622300" indent="-571500"/>
            <a:r>
              <a:rPr lang="en-US" sz="2200" dirty="0">
                <a:solidFill>
                  <a:srgbClr val="0070C0"/>
                </a:solidFill>
              </a:rPr>
              <a:t>Response to PAC-39 recommendations (Kaye, </a:t>
            </a:r>
            <a:r>
              <a:rPr lang="en-US" sz="2200" dirty="0" err="1">
                <a:solidFill>
                  <a:srgbClr val="0070C0"/>
                </a:solidFill>
              </a:rPr>
              <a:t>Maingi</a:t>
            </a:r>
            <a:r>
              <a:rPr lang="en-US" sz="2200" dirty="0">
                <a:solidFill>
                  <a:srgbClr val="0070C0"/>
                </a:solidFill>
              </a:rPr>
              <a:t>)</a:t>
            </a:r>
          </a:p>
          <a:p>
            <a:pPr marL="1079500" lvl="1" indent="-571500"/>
            <a:r>
              <a:rPr lang="en-US" sz="2000" dirty="0">
                <a:solidFill>
                  <a:schemeClr val="tx1"/>
                </a:solidFill>
              </a:rPr>
              <a:t>State of NSTX-U Science Team and plans for its reconstitution</a:t>
            </a:r>
          </a:p>
          <a:p>
            <a:pPr marL="508000" lvl="1" indent="0">
              <a:buNone/>
            </a:pPr>
            <a:endParaRPr lang="en-US" sz="1800" dirty="0">
              <a:solidFill>
                <a:srgbClr val="0070C0"/>
              </a:solidFill>
            </a:endParaRPr>
          </a:p>
          <a:p>
            <a:pPr marL="50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181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5587"/>
            <a:ext cx="9144000" cy="39395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R="5080" indent="12700" algn="ctr"/>
            <a:r>
              <a:rPr lang="en-US" sz="3200" dirty="0"/>
              <a:t>NSTX-U vital for addressing key ST / fusion questions</a:t>
            </a:r>
            <a:endParaRPr sz="3200" spc="-5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15967" y="995233"/>
            <a:ext cx="4533900" cy="654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2000" b="1" u="sng" spc="-5" dirty="0">
                <a:cs typeface="Arial Narrow"/>
              </a:rPr>
              <a:t>Sustain steady-state plasma</a:t>
            </a:r>
            <a:endParaRPr sz="2000" u="sng" dirty="0">
              <a:cs typeface="Arial Narrow"/>
            </a:endParaRPr>
          </a:p>
          <a:p>
            <a:pPr algn="ctr">
              <a:lnSpc>
                <a:spcPts val="2620"/>
              </a:lnSpc>
            </a:pPr>
            <a:r>
              <a:rPr sz="2000" spc="-5" dirty="0">
                <a:solidFill>
                  <a:srgbClr val="0070C0"/>
                </a:solidFill>
                <a:cs typeface="Arial Narrow"/>
              </a:rPr>
              <a:t>Not </a:t>
            </a:r>
            <a:r>
              <a:rPr lang="en-US" sz="2000" spc="-5" dirty="0">
                <a:solidFill>
                  <a:srgbClr val="0070C0"/>
                </a:solidFill>
                <a:cs typeface="Arial Narrow"/>
              </a:rPr>
              <a:t>yet achieved</a:t>
            </a:r>
            <a:r>
              <a:rPr sz="2000" spc="-5" dirty="0">
                <a:solidFill>
                  <a:srgbClr val="0070C0"/>
                </a:solidFill>
                <a:cs typeface="Arial Narrow"/>
              </a:rPr>
              <a:t> at</a:t>
            </a:r>
            <a:r>
              <a:rPr sz="2000" spc="-60" dirty="0">
                <a:solidFill>
                  <a:srgbClr val="0070C0"/>
                </a:solidFill>
                <a:cs typeface="Arial Narrow"/>
              </a:rPr>
              <a:t> </a:t>
            </a:r>
            <a:r>
              <a:rPr sz="2000" spc="-5" dirty="0">
                <a:solidFill>
                  <a:srgbClr val="0070C0"/>
                </a:solidFill>
                <a:cs typeface="Arial Narrow"/>
              </a:rPr>
              <a:t>high-</a:t>
            </a:r>
            <a:r>
              <a:rPr lang="en-US" sz="2000" spc="-5" dirty="0" err="1">
                <a:solidFill>
                  <a:srgbClr val="0070C0"/>
                </a:solidFill>
                <a:latin typeface="Symbol" panose="05050102010706020507" pitchFamily="18" charset="2"/>
                <a:cs typeface="Symbol"/>
              </a:rPr>
              <a:t>b</a:t>
            </a:r>
            <a:r>
              <a:rPr sz="2000" spc="-7" baseline="-20833" dirty="0" err="1">
                <a:solidFill>
                  <a:srgbClr val="0070C0"/>
                </a:solidFill>
              </a:rPr>
              <a:t>T</a:t>
            </a:r>
            <a:r>
              <a:rPr lang="en-US" sz="2000" spc="-7" baseline="-20833" dirty="0">
                <a:solidFill>
                  <a:srgbClr val="0070C0"/>
                </a:solidFill>
              </a:rPr>
              <a:t>, </a:t>
            </a:r>
            <a:r>
              <a:rPr lang="en-US" sz="2000" spc="-7" dirty="0">
                <a:solidFill>
                  <a:srgbClr val="0070C0"/>
                </a:solidFill>
              </a:rPr>
              <a:t>low </a:t>
            </a:r>
            <a:r>
              <a:rPr lang="en-US" sz="2000" spc="-7" dirty="0">
                <a:solidFill>
                  <a:srgbClr val="0070C0"/>
                </a:solidFill>
                <a:latin typeface="Symbol" panose="05050102010706020507" pitchFamily="18" charset="2"/>
              </a:rPr>
              <a:t>n</a:t>
            </a:r>
            <a:r>
              <a:rPr lang="en-US" sz="2000" spc="-7" dirty="0">
                <a:solidFill>
                  <a:srgbClr val="0070C0"/>
                </a:solidFill>
              </a:rPr>
              <a:t>*</a:t>
            </a:r>
            <a:endParaRPr sz="2000" dirty="0">
              <a:solidFill>
                <a:srgbClr val="0070C0"/>
              </a:solidFill>
            </a:endParaRPr>
          </a:p>
        </p:txBody>
      </p:sp>
      <p:sp>
        <p:nvSpPr>
          <p:cNvPr id="16" name="object 3"/>
          <p:cNvSpPr>
            <a:spLocks noChangeAspect="1"/>
          </p:cNvSpPr>
          <p:nvPr/>
        </p:nvSpPr>
        <p:spPr>
          <a:xfrm>
            <a:off x="832218" y="2686182"/>
            <a:ext cx="2671099" cy="2811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>
            <a:spLocks noChangeAspect="1"/>
          </p:cNvSpPr>
          <p:nvPr/>
        </p:nvSpPr>
        <p:spPr>
          <a:xfrm>
            <a:off x="5476317" y="2718762"/>
            <a:ext cx="2686508" cy="2801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Down Arrow 2"/>
          <p:cNvSpPr/>
          <p:nvPr/>
        </p:nvSpPr>
        <p:spPr>
          <a:xfrm rot="2601806">
            <a:off x="2601388" y="2599182"/>
            <a:ext cx="293766" cy="1140322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11"/>
          <p:cNvSpPr txBox="1"/>
          <p:nvPr/>
        </p:nvSpPr>
        <p:spPr>
          <a:xfrm>
            <a:off x="300770" y="2563819"/>
            <a:ext cx="3733800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tabLst>
                <a:tab pos="4187825" algn="l"/>
              </a:tabLst>
            </a:pPr>
            <a:r>
              <a:rPr sz="2000" b="1" spc="-5" dirty="0">
                <a:solidFill>
                  <a:srgbClr val="0070C0"/>
                </a:solidFill>
                <a:cs typeface="Arial Narrow"/>
              </a:rPr>
              <a:t>1. New</a:t>
            </a:r>
            <a:r>
              <a:rPr sz="2000" b="1" spc="25" dirty="0">
                <a:solidFill>
                  <a:srgbClr val="0070C0"/>
                </a:solidFill>
                <a:cs typeface="Arial Narrow"/>
              </a:rPr>
              <a:t> </a:t>
            </a:r>
            <a:r>
              <a:rPr sz="2000" b="1" spc="-5" dirty="0">
                <a:solidFill>
                  <a:srgbClr val="0070C0"/>
                </a:solidFill>
                <a:cs typeface="Arial Narrow"/>
              </a:rPr>
              <a:t>Central</a:t>
            </a:r>
            <a:r>
              <a:rPr sz="2000" b="1" dirty="0">
                <a:solidFill>
                  <a:srgbClr val="0070C0"/>
                </a:solidFill>
                <a:cs typeface="Arial Narrow"/>
              </a:rPr>
              <a:t> </a:t>
            </a:r>
            <a:r>
              <a:rPr sz="2000" b="1" spc="-5" dirty="0">
                <a:solidFill>
                  <a:srgbClr val="0070C0"/>
                </a:solidFill>
                <a:cs typeface="Arial Narrow"/>
              </a:rPr>
              <a:t>Magnet</a:t>
            </a:r>
            <a:endParaRPr sz="2000" dirty="0">
              <a:solidFill>
                <a:srgbClr val="0070C0"/>
              </a:solidFill>
              <a:cs typeface="Arial Narrow"/>
            </a:endParaRPr>
          </a:p>
        </p:txBody>
      </p:sp>
      <p:sp>
        <p:nvSpPr>
          <p:cNvPr id="15" name="Down Arrow 14"/>
          <p:cNvSpPr/>
          <p:nvPr/>
        </p:nvSpPr>
        <p:spPr>
          <a:xfrm rot="2601806">
            <a:off x="6651511" y="2739692"/>
            <a:ext cx="293766" cy="911599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bject 11"/>
          <p:cNvSpPr txBox="1"/>
          <p:nvPr/>
        </p:nvSpPr>
        <p:spPr>
          <a:xfrm>
            <a:off x="4764600" y="2544637"/>
            <a:ext cx="4267200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tabLst>
                <a:tab pos="4187825" algn="l"/>
              </a:tabLst>
            </a:pPr>
            <a:r>
              <a:rPr sz="2000" b="1" spc="-7" dirty="0">
                <a:solidFill>
                  <a:srgbClr val="0070C0"/>
                </a:solidFill>
                <a:cs typeface="Arial Narrow"/>
              </a:rPr>
              <a:t>2. </a:t>
            </a:r>
            <a:r>
              <a:rPr sz="2000" b="1" spc="-37" dirty="0">
                <a:solidFill>
                  <a:srgbClr val="0070C0"/>
                </a:solidFill>
                <a:cs typeface="Arial Narrow"/>
              </a:rPr>
              <a:t>Tangential</a:t>
            </a:r>
            <a:r>
              <a:rPr lang="en-US" sz="2000" b="1" spc="-37" dirty="0">
                <a:solidFill>
                  <a:srgbClr val="0070C0"/>
                </a:solidFill>
                <a:cs typeface="Arial Narrow"/>
              </a:rPr>
              <a:t> 2</a:t>
            </a:r>
            <a:r>
              <a:rPr lang="en-US" sz="2000" b="1" spc="-37" baseline="30000" dirty="0">
                <a:solidFill>
                  <a:srgbClr val="0070C0"/>
                </a:solidFill>
                <a:cs typeface="Arial Narrow"/>
              </a:rPr>
              <a:t>nd </a:t>
            </a:r>
            <a:r>
              <a:rPr sz="2000" b="1" spc="-7" dirty="0">
                <a:solidFill>
                  <a:srgbClr val="0070C0"/>
                </a:solidFill>
                <a:cs typeface="Arial Narrow"/>
              </a:rPr>
              <a:t>Neutral</a:t>
            </a:r>
            <a:r>
              <a:rPr sz="2000" b="1" spc="247" dirty="0">
                <a:solidFill>
                  <a:srgbClr val="0070C0"/>
                </a:solidFill>
                <a:cs typeface="Arial Narrow"/>
              </a:rPr>
              <a:t> </a:t>
            </a:r>
            <a:r>
              <a:rPr sz="2000" b="1" spc="-7" dirty="0">
                <a:solidFill>
                  <a:srgbClr val="0070C0"/>
                </a:solidFill>
                <a:cs typeface="Arial Narrow"/>
              </a:rPr>
              <a:t>Beam</a:t>
            </a:r>
            <a:endParaRPr sz="2000" dirty="0">
              <a:solidFill>
                <a:srgbClr val="0070C0"/>
              </a:solidFill>
              <a:cs typeface="Arial Narrow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116399" y="1025020"/>
            <a:ext cx="4648201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000" b="1" u="sng" spc="-5" dirty="0">
                <a:cs typeface="Arial Narrow"/>
              </a:rPr>
              <a:t>Highest normalized pressure at high T </a:t>
            </a:r>
            <a:endParaRPr sz="2000" u="sng" dirty="0">
              <a:cs typeface="Symbol"/>
            </a:endParaRPr>
          </a:p>
          <a:p>
            <a:pPr marL="329565" marR="320675" algn="ctr">
              <a:spcBef>
                <a:spcPts val="70"/>
              </a:spcBef>
            </a:pPr>
            <a:r>
              <a:rPr sz="2000" spc="-5" dirty="0">
                <a:solidFill>
                  <a:srgbClr val="0070C0"/>
                </a:solidFill>
                <a:cs typeface="Arial Narrow"/>
              </a:rPr>
              <a:t>Unique regime, study new  transport and stability</a:t>
            </a:r>
            <a:r>
              <a:rPr sz="2000" spc="-25" dirty="0">
                <a:solidFill>
                  <a:srgbClr val="0070C0"/>
                </a:solidFill>
                <a:cs typeface="Arial Narrow"/>
              </a:rPr>
              <a:t> </a:t>
            </a:r>
            <a:r>
              <a:rPr sz="2000" spc="-5" dirty="0">
                <a:solidFill>
                  <a:srgbClr val="0070C0"/>
                </a:solidFill>
                <a:cs typeface="Arial Narrow"/>
              </a:rPr>
              <a:t>physics</a:t>
            </a:r>
            <a:endParaRPr sz="2000" dirty="0">
              <a:solidFill>
                <a:srgbClr val="0070C0"/>
              </a:solidFill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9656" y="2216330"/>
            <a:ext cx="2034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70C0"/>
                </a:solidFill>
                <a:cs typeface="Arial" panose="020B0604020202020204" pitchFamily="34" charset="0"/>
              </a:rPr>
              <a:t>Two new tools: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45323" y="3716918"/>
            <a:ext cx="4512865" cy="1711006"/>
            <a:chOff x="2145323" y="3183518"/>
            <a:chExt cx="4512865" cy="1711006"/>
          </a:xfrm>
        </p:grpSpPr>
        <p:sp>
          <p:nvSpPr>
            <p:cNvPr id="13" name="object 12"/>
            <p:cNvSpPr txBox="1"/>
            <p:nvPr/>
          </p:nvSpPr>
          <p:spPr>
            <a:xfrm>
              <a:off x="3268143" y="3694195"/>
              <a:ext cx="2584857" cy="12003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vert="horz" wrap="square" lIns="0" tIns="45720" rIns="0" bIns="45720" rtlCol="0">
              <a:spAutoFit/>
            </a:bodyPr>
            <a:lstStyle/>
            <a:p>
              <a:pPr marL="12700" algn="ctr"/>
              <a:r>
                <a:rPr lang="en-US" sz="1800" b="1" dirty="0" err="1">
                  <a:solidFill>
                    <a:srgbClr val="0070C0"/>
                  </a:solidFill>
                  <a:cs typeface="Arial Narrow"/>
                </a:rPr>
                <a:t>B</a:t>
              </a:r>
              <a:r>
                <a:rPr lang="en-US" sz="1800" b="1" baseline="-25000" dirty="0" err="1">
                  <a:solidFill>
                    <a:srgbClr val="0070C0"/>
                  </a:solidFill>
                  <a:cs typeface="Arial Narrow"/>
                </a:rPr>
                <a:t>t</a:t>
              </a:r>
              <a:r>
                <a:rPr lang="en-US" b="1" baseline="-25000" dirty="0">
                  <a:solidFill>
                    <a:srgbClr val="0070C0"/>
                  </a:solidFill>
                  <a:cs typeface="Arial Narrow"/>
                </a:rPr>
                <a:t> </a:t>
              </a:r>
              <a:r>
                <a:rPr lang="en-US" b="1" dirty="0">
                  <a:solidFill>
                    <a:srgbClr val="0070C0"/>
                  </a:solidFill>
                  <a:cs typeface="Arial Narrow"/>
                </a:rPr>
                <a:t> </a:t>
              </a:r>
              <a:r>
                <a:rPr lang="en-US" sz="1800" b="1" dirty="0">
                  <a:solidFill>
                    <a:srgbClr val="0070C0"/>
                  </a:solidFill>
                  <a:cs typeface="Arial Narrow"/>
                </a:rPr>
                <a:t>=1T</a:t>
              </a:r>
            </a:p>
            <a:p>
              <a:pPr marL="12700" algn="ctr"/>
              <a:r>
                <a:rPr lang="en-US" sz="1800" b="1" dirty="0">
                  <a:solidFill>
                    <a:srgbClr val="0070C0"/>
                  </a:solidFill>
                  <a:cs typeface="Arial Narrow"/>
                </a:rPr>
                <a:t>I</a:t>
              </a:r>
              <a:r>
                <a:rPr lang="en-US" sz="1800" b="1" baseline="-25000" dirty="0">
                  <a:solidFill>
                    <a:srgbClr val="0070C0"/>
                  </a:solidFill>
                  <a:cs typeface="Arial Narrow"/>
                </a:rPr>
                <a:t>p</a:t>
              </a:r>
              <a:r>
                <a:rPr lang="en-US" sz="1800" b="1" dirty="0">
                  <a:solidFill>
                    <a:srgbClr val="0070C0"/>
                  </a:solidFill>
                  <a:cs typeface="Arial Narrow"/>
                </a:rPr>
                <a:t> = 2 MA</a:t>
              </a:r>
            </a:p>
            <a:p>
              <a:pPr marL="12700" algn="ctr"/>
              <a:r>
                <a:rPr lang="en-US" sz="1800" b="1" dirty="0">
                  <a:solidFill>
                    <a:srgbClr val="0070C0"/>
                  </a:solidFill>
                  <a:cs typeface="Arial Narrow"/>
                </a:rPr>
                <a:t>P</a:t>
              </a:r>
              <a:r>
                <a:rPr lang="en-US" sz="1800" b="1" baseline="-25000" dirty="0">
                  <a:solidFill>
                    <a:srgbClr val="0070C0"/>
                  </a:solidFill>
                  <a:cs typeface="Arial Narrow"/>
                </a:rPr>
                <a:t>NB</a:t>
              </a:r>
              <a:r>
                <a:rPr lang="en-US" sz="1800" b="1" dirty="0">
                  <a:solidFill>
                    <a:srgbClr val="0070C0"/>
                  </a:solidFill>
                  <a:cs typeface="Arial Narrow"/>
                </a:rPr>
                <a:t> = 10 MW</a:t>
              </a:r>
            </a:p>
            <a:p>
              <a:pPr marL="12700" algn="ctr"/>
              <a:r>
                <a:rPr lang="en-US" sz="1800" b="1" dirty="0">
                  <a:solidFill>
                    <a:srgbClr val="0070C0"/>
                  </a:solidFill>
                  <a:cs typeface="Arial Narrow"/>
                </a:rPr>
                <a:t>Flat top duration = 5s</a:t>
              </a:r>
              <a:endParaRPr sz="1800" b="1" dirty="0">
                <a:solidFill>
                  <a:srgbClr val="0070C0"/>
                </a:solidFill>
                <a:cs typeface="Arial Narrow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45323" y="3183518"/>
              <a:ext cx="4512865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Ultimate Performance Levels: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7513983" y="5208767"/>
            <a:ext cx="1049572" cy="348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78F1EB8-5510-8C42-9BFD-3F7D8E69234B}"/>
              </a:ext>
            </a:extLst>
          </p:cNvPr>
          <p:cNvSpPr txBox="1">
            <a:spLocks/>
          </p:cNvSpPr>
          <p:nvPr/>
        </p:nvSpPr>
        <p:spPr>
          <a:xfrm>
            <a:off x="7821691" y="5432012"/>
            <a:ext cx="2133600" cy="273844"/>
          </a:xfrm>
          <a:prstGeom prst="bracketPair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2204D31-CEC6-AA4C-9C19-7F28329456F4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8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97116-EB14-B44A-B0C1-ACB814915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NSTX-U has many unique aspects relative to MAST-U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E3355-68FE-2C42-A704-AB1058321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922351"/>
            <a:ext cx="8690776" cy="4435171"/>
          </a:xfrm>
        </p:spPr>
        <p:txBody>
          <a:bodyPr/>
          <a:lstStyle/>
          <a:p>
            <a:pPr>
              <a:buSzPct val="125000"/>
            </a:pPr>
            <a:r>
              <a:rPr lang="en-US" sz="1600" dirty="0"/>
              <a:t>NSTX-U is unique when compared with MAST-U for addressing key goals:</a:t>
            </a:r>
          </a:p>
          <a:p>
            <a:pPr>
              <a:buSzPct val="125000"/>
            </a:pPr>
            <a:r>
              <a:rPr lang="en-US" sz="1600" dirty="0"/>
              <a:t>Higher pressure and field (enabling the key goal of assessing ST confinement)</a:t>
            </a:r>
          </a:p>
          <a:p>
            <a:pPr>
              <a:buSzPct val="125000"/>
            </a:pPr>
            <a:r>
              <a:rPr lang="en-US" sz="1600" dirty="0"/>
              <a:t>Longer pulse (enabling the key goal of developing sustained high beta scenarios)</a:t>
            </a:r>
          </a:p>
          <a:p>
            <a:pPr>
              <a:buSzPct val="125000"/>
            </a:pPr>
            <a:r>
              <a:rPr lang="en-US" sz="1600" dirty="0"/>
              <a:t>Close-fitting wall (enabling the key goal of developing sustained high beta scenarios)</a:t>
            </a:r>
          </a:p>
          <a:p>
            <a:pPr>
              <a:buSzPct val="125000"/>
            </a:pPr>
            <a:r>
              <a:rPr lang="en-US" sz="1600" dirty="0"/>
              <a:t>Higher density non-inductive scenario (enabling key goal of sustained high beta scenarios)</a:t>
            </a:r>
          </a:p>
          <a:p>
            <a:pPr>
              <a:buSzPct val="125000"/>
            </a:pPr>
            <a:r>
              <a:rPr lang="en-US" sz="1600" dirty="0"/>
              <a:t>HHFW (enabling the key goal of developing sustained high beta scenarios)</a:t>
            </a:r>
          </a:p>
          <a:p>
            <a:pPr>
              <a:buSzPct val="125000"/>
            </a:pPr>
            <a:r>
              <a:rPr lang="en-US" sz="1600" dirty="0"/>
              <a:t>Wall conditioning with lithium, wider pedestals and a path to lithium-wall.</a:t>
            </a:r>
          </a:p>
          <a:p>
            <a:pPr>
              <a:buSzPct val="125000"/>
            </a:pPr>
            <a:r>
              <a:rPr lang="en-US" sz="1600" dirty="0"/>
              <a:t>Wide shaping flexibility when applying full beam power (whereas MAST-U is limited by vertically-displaced beam geometry)</a:t>
            </a:r>
          </a:p>
          <a:p>
            <a:pPr>
              <a:buSzPct val="125000"/>
            </a:pPr>
            <a:r>
              <a:rPr lang="en-US" sz="1600" dirty="0"/>
              <a:t>Larger q</a:t>
            </a:r>
            <a:r>
              <a:rPr lang="en-US" sz="1600" baseline="-25000" dirty="0"/>
              <a:t>||</a:t>
            </a:r>
            <a:r>
              <a:rPr lang="en-US" sz="1600" dirty="0"/>
              <a:t> for short pulse to assess divertor </a:t>
            </a:r>
            <a:r>
              <a:rPr lang="en-US" sz="1600" dirty="0" err="1"/>
              <a:t>scalings</a:t>
            </a:r>
            <a:r>
              <a:rPr lang="en-US" sz="1600" dirty="0"/>
              <a:t> in STs</a:t>
            </a:r>
          </a:p>
          <a:p>
            <a:pPr>
              <a:buSzPct val="125000"/>
            </a:pPr>
            <a:r>
              <a:rPr lang="en-US" sz="1600" dirty="0"/>
              <a:t>More flexible beam injection tangency allowing studies of fast ion physics, momentum transport </a:t>
            </a:r>
            <a:r>
              <a:rPr lang="en-US" sz="1600" dirty="0" err="1"/>
              <a:t>etc</a:t>
            </a:r>
            <a:r>
              <a:rPr lang="en-US" sz="1600" dirty="0"/>
              <a:t> in wider range of scenarios as well as for current ramp-up development</a:t>
            </a:r>
          </a:p>
          <a:p>
            <a:pPr>
              <a:buSzPct val="125000"/>
            </a:pPr>
            <a:r>
              <a:rPr lang="en-US" sz="1600" dirty="0"/>
              <a:t>NSTX-U will benefit from strong collaboration with MAST-U to exploit complementary capabilities</a:t>
            </a:r>
          </a:p>
          <a:p>
            <a:pPr>
              <a:buSzPct val="125000"/>
            </a:pPr>
            <a:r>
              <a:rPr lang="en-US" sz="1600" dirty="0"/>
              <a:t>NSTX-U also has leading capabilities that contribute to mainline program</a:t>
            </a:r>
          </a:p>
        </p:txBody>
      </p:sp>
    </p:spTree>
    <p:extLst>
      <p:ext uri="{BB962C8B-B14F-4D97-AF65-F5344CB8AC3E}">
        <p14:creationId xmlns:p14="http://schemas.microsoft.com/office/powerpoint/2010/main" val="575571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831B7-A2CD-8547-A6AC-49E2653C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NSTX-U and MAST-U are the most capable devices in a </a:t>
            </a:r>
            <a:br>
              <a:rPr lang="en-US" sz="2800" dirty="0"/>
            </a:br>
            <a:r>
              <a:rPr lang="en-US" sz="2800" dirty="0"/>
              <a:t>world-wide ST research program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9ECFA54-DC35-5A41-AC9E-521DDC4F4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470" y="1164167"/>
            <a:ext cx="1940596" cy="277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D5039E1-8406-994D-BCF4-85101BAE1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9" y="1206501"/>
            <a:ext cx="1572023" cy="27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61FD12E-A33A-CA43-87ED-09722C48DC79}"/>
              </a:ext>
            </a:extLst>
          </p:cNvPr>
          <p:cNvSpPr txBox="1">
            <a:spLocks/>
          </p:cNvSpPr>
          <p:nvPr/>
        </p:nvSpPr>
        <p:spPr>
          <a:xfrm>
            <a:off x="6496803" y="989328"/>
            <a:ext cx="2032000" cy="498061"/>
          </a:xfrm>
          <a:prstGeom prst="rect">
            <a:avLst/>
          </a:prstGeom>
          <a:solidFill>
            <a:schemeClr val="bg1"/>
          </a:solidFill>
        </p:spPr>
        <p:txBody>
          <a:bodyPr vert="horz" lIns="76200" tIns="38100" rIns="76200" bIns="3810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33" b="1" dirty="0">
                <a:solidFill>
                  <a:srgbClr val="FF0000"/>
                </a:solidFill>
              </a:rPr>
              <a:t>MAST-U (UK)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0605716-62D1-664A-8F45-75880DCF6935}"/>
              </a:ext>
            </a:extLst>
          </p:cNvPr>
          <p:cNvSpPr txBox="1">
            <a:spLocks/>
          </p:cNvSpPr>
          <p:nvPr/>
        </p:nvSpPr>
        <p:spPr>
          <a:xfrm>
            <a:off x="338667" y="1005202"/>
            <a:ext cx="1968500" cy="508000"/>
          </a:xfrm>
          <a:prstGeom prst="rect">
            <a:avLst/>
          </a:prstGeom>
          <a:solidFill>
            <a:schemeClr val="bg1"/>
          </a:solidFill>
        </p:spPr>
        <p:txBody>
          <a:bodyPr vert="horz" lIns="76200" tIns="38100" rIns="76200" bIns="3810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33" b="1" dirty="0">
                <a:solidFill>
                  <a:srgbClr val="0000CC"/>
                </a:solidFill>
              </a:rPr>
              <a:t>NSTX-U</a:t>
            </a:r>
          </a:p>
        </p:txBody>
      </p:sp>
      <p:sp>
        <p:nvSpPr>
          <p:cNvPr id="9" name="Rectangle 71">
            <a:extLst>
              <a:ext uri="{FF2B5EF4-FFF2-40B4-BE49-F238E27FC236}">
                <a16:creationId xmlns:a16="http://schemas.microsoft.com/office/drawing/2014/main" id="{D4B66E2D-F522-574B-B03A-3D01E743A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254500"/>
            <a:ext cx="4106333" cy="1397000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tabLst>
                <a:tab pos="174625" algn="l"/>
              </a:tabLst>
              <a:defRPr sz="32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4625" algn="l"/>
              </a:tabLst>
              <a:defRPr sz="28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4625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4625" algn="l"/>
              </a:tabLst>
              <a:defRPr sz="20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4625" algn="l"/>
              </a:tabLst>
              <a:defRPr sz="20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4625" algn="l"/>
              </a:tabLst>
              <a:defRPr sz="20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4625" algn="l"/>
              </a:tabLst>
              <a:defRPr sz="20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4625" algn="l"/>
              </a:tabLst>
              <a:defRPr sz="20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4625" algn="l"/>
              </a:tabLst>
              <a:defRPr sz="20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marL="187853" indent="-187853">
              <a:lnSpc>
                <a:spcPct val="90000"/>
              </a:lnSpc>
              <a:buNone/>
              <a:tabLst/>
            </a:pPr>
            <a:r>
              <a:rPr lang="en-US" altLang="en-US" sz="1667" dirty="0">
                <a:solidFill>
                  <a:srgbClr val="FF0000"/>
                </a:solidFill>
                <a:latin typeface="Helvetica Neue" pitchFamily="-128" charset="0"/>
              </a:rPr>
              <a:t>•	Highly-flexible “long-leg” </a:t>
            </a:r>
            <a:r>
              <a:rPr lang="en-US" altLang="en-US" sz="1667" dirty="0" err="1">
                <a:solidFill>
                  <a:srgbClr val="FF0000"/>
                </a:solidFill>
                <a:latin typeface="Helvetica Neue" pitchFamily="-128" charset="0"/>
              </a:rPr>
              <a:t>divertor</a:t>
            </a:r>
            <a:r>
              <a:rPr lang="en-US" altLang="en-US" sz="1667" dirty="0">
                <a:solidFill>
                  <a:srgbClr val="FF0000"/>
                </a:solidFill>
                <a:latin typeface="Helvetica Neue" pitchFamily="-128" charset="0"/>
              </a:rPr>
              <a:t> for </a:t>
            </a:r>
            <a:r>
              <a:rPr lang="en-US" altLang="en-US" sz="1667" dirty="0">
                <a:solidFill>
                  <a:srgbClr val="FF0000"/>
                </a:solidFill>
                <a:latin typeface="Helvetica" pitchFamily="2" charset="0"/>
              </a:rPr>
              <a:t>power exhaust research</a:t>
            </a:r>
          </a:p>
          <a:p>
            <a:pPr marL="187853" indent="-187853">
              <a:lnSpc>
                <a:spcPct val="90000"/>
              </a:lnSpc>
              <a:spcBef>
                <a:spcPct val="0"/>
              </a:spcBef>
              <a:buNone/>
              <a:tabLst>
                <a:tab pos="187853" algn="l"/>
              </a:tabLst>
            </a:pPr>
            <a:r>
              <a:rPr lang="en-US" altLang="en-US" sz="1667" dirty="0">
                <a:solidFill>
                  <a:srgbClr val="FF0000"/>
                </a:solidFill>
                <a:latin typeface="Helvetica" pitchFamily="2" charset="0"/>
              </a:rPr>
              <a:t>• 	Only large ST with off-</a:t>
            </a:r>
            <a:r>
              <a:rPr lang="en-US" altLang="en-US" sz="1667" dirty="0" err="1">
                <a:solidFill>
                  <a:srgbClr val="FF0000"/>
                </a:solidFill>
                <a:latin typeface="Helvetica" pitchFamily="2" charset="0"/>
              </a:rPr>
              <a:t>midplane</a:t>
            </a:r>
            <a:r>
              <a:rPr lang="en-US" altLang="en-US" sz="1667" dirty="0">
                <a:solidFill>
                  <a:srgbClr val="FF0000"/>
                </a:solidFill>
                <a:latin typeface="Helvetica" pitchFamily="2" charset="0"/>
              </a:rPr>
              <a:t> 3D magnetic field coils </a:t>
            </a:r>
            <a:r>
              <a:rPr lang="en-US" altLang="en-US" sz="1667" dirty="0">
                <a:solidFill>
                  <a:srgbClr val="FF0000"/>
                </a:solidFill>
                <a:latin typeface="Helvetica Neue" pitchFamily="-128" charset="0"/>
              </a:rPr>
              <a:t>for edge instability control</a:t>
            </a:r>
          </a:p>
        </p:txBody>
      </p:sp>
      <p:sp>
        <p:nvSpPr>
          <p:cNvPr id="10" name="Rectangle 72">
            <a:extLst>
              <a:ext uri="{FF2B5EF4-FFF2-40B4-BE49-F238E27FC236}">
                <a16:creationId xmlns:a16="http://schemas.microsoft.com/office/drawing/2014/main" id="{C2E1F9CB-C711-D94D-8C6B-E3681CCB4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46" y="4254500"/>
            <a:ext cx="4239054" cy="1397000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750" dirty="0">
                <a:latin typeface="Helvetica Neue" pitchFamily="-128" charset="0"/>
              </a:rPr>
              <a:t>• </a:t>
            </a:r>
            <a:r>
              <a:rPr lang="en-US" altLang="en-US" sz="1750" dirty="0">
                <a:solidFill>
                  <a:srgbClr val="3333FF"/>
                </a:solidFill>
                <a:latin typeface="Helvetica Neue" pitchFamily="-128" charset="0"/>
              </a:rPr>
              <a:t> </a:t>
            </a:r>
            <a:r>
              <a:rPr lang="en-US" altLang="en-US" sz="1667" dirty="0">
                <a:solidFill>
                  <a:srgbClr val="3333FF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Highest magnetic field, pressure</a:t>
            </a:r>
          </a:p>
          <a:p>
            <a:pPr>
              <a:lnSpc>
                <a:spcPct val="80000"/>
              </a:lnSpc>
            </a:pPr>
            <a:r>
              <a:rPr lang="en-US" altLang="en-US" sz="1667" dirty="0">
                <a:solidFill>
                  <a:srgbClr val="3333FF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Highest plasma beta in large ST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en-US" sz="1667" dirty="0">
                <a:solidFill>
                  <a:srgbClr val="3333FF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2× higher max power (NBI+RF) and edge heat fluxes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en-US" sz="1667" dirty="0">
                <a:solidFill>
                  <a:srgbClr val="3333FF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2× higher self-driven current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en-US" sz="1667" dirty="0">
                <a:solidFill>
                  <a:srgbClr val="3333FF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Only large ST with RF heating </a:t>
            </a:r>
          </a:p>
        </p:txBody>
      </p:sp>
      <p:sp>
        <p:nvSpPr>
          <p:cNvPr id="11" name="Text Box 88">
            <a:extLst>
              <a:ext uri="{FF2B5EF4-FFF2-40B4-BE49-F238E27FC236}">
                <a16:creationId xmlns:a16="http://schemas.microsoft.com/office/drawing/2014/main" id="{AE9BC002-E1F6-714B-BA4C-81EF1A018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167" y="1079500"/>
            <a:ext cx="3492500" cy="2346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174625" indent="-174625" defTabSz="804863">
              <a:spcBef>
                <a:spcPct val="20000"/>
              </a:spcBef>
              <a:buChar char="•"/>
              <a:tabLst>
                <a:tab pos="511175" algn="l"/>
              </a:tabLst>
              <a:defRPr sz="32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1pPr>
            <a:lvl2pPr marL="742950" indent="-285750" defTabSz="804863">
              <a:spcBef>
                <a:spcPct val="20000"/>
              </a:spcBef>
              <a:buChar char="–"/>
              <a:tabLst>
                <a:tab pos="511175" algn="l"/>
              </a:tabLst>
              <a:defRPr sz="28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2pPr>
            <a:lvl3pPr marL="1143000" indent="-228600" defTabSz="804863">
              <a:spcBef>
                <a:spcPct val="20000"/>
              </a:spcBef>
              <a:buChar char="•"/>
              <a:tabLst>
                <a:tab pos="511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3pPr>
            <a:lvl4pPr marL="1600200" indent="-228600" defTabSz="804863">
              <a:spcBef>
                <a:spcPct val="20000"/>
              </a:spcBef>
              <a:buChar char="–"/>
              <a:tabLst>
                <a:tab pos="511175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4pPr>
            <a:lvl5pPr marL="2057400" indent="-228600" defTabSz="804863">
              <a:spcBef>
                <a:spcPct val="20000"/>
              </a:spcBef>
              <a:buChar char="»"/>
              <a:tabLst>
                <a:tab pos="511175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5pPr>
            <a:lvl6pPr marL="2514600" indent="-228600" defTabSz="804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1175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6pPr>
            <a:lvl7pPr marL="2971800" indent="-228600" defTabSz="804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1175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7pPr>
            <a:lvl8pPr marL="3429000" indent="-228600" defTabSz="804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1175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8pPr>
            <a:lvl9pPr marL="3886200" indent="-228600" defTabSz="804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11175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ヒラギノ角ゴ Pro W3" pitchFamily="48" charset="-128"/>
              </a:defRPr>
            </a:lvl9pPr>
          </a:lstStyle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333" b="1" u="sng" dirty="0"/>
              <a:t>Similar features:</a:t>
            </a:r>
          </a:p>
          <a:p>
            <a:pPr marL="380996" indent="-1904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/>
              <a:t>Major radius R = 0.8-1m</a:t>
            </a:r>
          </a:p>
          <a:p>
            <a:pPr marL="380996" indent="-1904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/>
              <a:t>Plasma current up to 2MA</a:t>
            </a:r>
          </a:p>
          <a:p>
            <a:pPr marL="380996" indent="-1904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ym typeface="Wingdings" pitchFamily="2" charset="2"/>
              </a:rPr>
              <a:t>Pulse durations 1s  up to 5s</a:t>
            </a:r>
          </a:p>
          <a:p>
            <a:pPr marL="380996" indent="-1904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sym typeface="Wingdings" pitchFamily="2" charset="2"/>
              </a:rPr>
              <a:t>Strong neutral beam heating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917" b="1" dirty="0">
              <a:sym typeface="Wingdings" pitchFamily="2" charset="2"/>
            </a:endParaRPr>
          </a:p>
          <a:p>
            <a:pPr marL="0" indent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ym typeface="Wingdings" pitchFamily="2" charset="2"/>
              </a:rPr>
              <a:t>Having both NSTX-U and MAST-U important to confirm unique ST results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ABB5009-5BEE-264A-8673-6363BB03F37E}"/>
              </a:ext>
            </a:extLst>
          </p:cNvPr>
          <p:cNvSpPr txBox="1">
            <a:spLocks/>
          </p:cNvSpPr>
          <p:nvPr/>
        </p:nvSpPr>
        <p:spPr>
          <a:xfrm>
            <a:off x="2624667" y="3492500"/>
            <a:ext cx="3746500" cy="381607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33" b="1" u="sng" dirty="0">
                <a:latin typeface="Arial Narrow" panose="020B0606020202030204" pitchFamily="34" charset="0"/>
              </a:rPr>
              <a:t>Complementary Research:</a:t>
            </a:r>
            <a:endParaRPr lang="en-US" sz="2000" u="sng" dirty="0"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C413C5-F04B-CB4F-B78A-8F068A2C080B}"/>
              </a:ext>
            </a:extLst>
          </p:cNvPr>
          <p:cNvSpPr txBox="1"/>
          <p:nvPr/>
        </p:nvSpPr>
        <p:spPr>
          <a:xfrm>
            <a:off x="1439334" y="3950237"/>
            <a:ext cx="15648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emphasis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0605AB-3865-F14C-95F2-E6C357F9A287}"/>
              </a:ext>
            </a:extLst>
          </p:cNvPr>
          <p:cNvSpPr txBox="1"/>
          <p:nvPr/>
        </p:nvSpPr>
        <p:spPr>
          <a:xfrm>
            <a:off x="6000040" y="3955536"/>
            <a:ext cx="20233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emphasis</a:t>
            </a:r>
          </a:p>
        </p:txBody>
      </p:sp>
    </p:spTree>
    <p:extLst>
      <p:ext uri="{BB962C8B-B14F-4D97-AF65-F5344CB8AC3E}">
        <p14:creationId xmlns:p14="http://schemas.microsoft.com/office/powerpoint/2010/main" val="10057863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DDCE-E87D-E744-8E07-868B2841F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spc="-4" dirty="0">
                <a:cs typeface="Arial" panose="020B0604020202020204" pitchFamily="34" charset="0"/>
              </a:rPr>
              <a:t>NSTX-U targeting major performance increase to </a:t>
            </a:r>
            <a:br>
              <a:rPr lang="en-US" sz="2800" spc="-4" dirty="0">
                <a:cs typeface="Arial" panose="020B0604020202020204" pitchFamily="34" charset="0"/>
              </a:rPr>
            </a:br>
            <a:r>
              <a:rPr lang="en-US" sz="2800" spc="-4" dirty="0">
                <a:cs typeface="Arial" panose="020B0604020202020204" pitchFamily="34" charset="0"/>
              </a:rPr>
              <a:t>explore new physics regimes</a:t>
            </a:r>
            <a:endParaRPr lang="en-US" sz="2800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955AC1C-3661-C243-AE27-C853277DA789}"/>
              </a:ext>
            </a:extLst>
          </p:cNvPr>
          <p:cNvSpPr/>
          <p:nvPr/>
        </p:nvSpPr>
        <p:spPr>
          <a:xfrm>
            <a:off x="742086" y="1265635"/>
            <a:ext cx="2979808" cy="3123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35B0F98-0869-1649-B218-C3A38553351D}"/>
              </a:ext>
            </a:extLst>
          </p:cNvPr>
          <p:cNvSpPr/>
          <p:nvPr/>
        </p:nvSpPr>
        <p:spPr>
          <a:xfrm>
            <a:off x="5422110" y="1264312"/>
            <a:ext cx="2996232" cy="31128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729A67F-3813-B947-B954-5D55889F3639}"/>
              </a:ext>
            </a:extLst>
          </p:cNvPr>
          <p:cNvSpPr/>
          <p:nvPr/>
        </p:nvSpPr>
        <p:spPr>
          <a:xfrm>
            <a:off x="1528235" y="1333500"/>
            <a:ext cx="757766" cy="1119717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02940B5B-21A8-9640-8EF9-8423C95D4F12}"/>
              </a:ext>
            </a:extLst>
          </p:cNvPr>
          <p:cNvSpPr/>
          <p:nvPr/>
        </p:nvSpPr>
        <p:spPr>
          <a:xfrm>
            <a:off x="1528235" y="1330429"/>
            <a:ext cx="757766" cy="1119717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2730B59-21FC-F541-AA29-BAFE99E7EBD7}"/>
              </a:ext>
            </a:extLst>
          </p:cNvPr>
          <p:cNvSpPr/>
          <p:nvPr/>
        </p:nvSpPr>
        <p:spPr>
          <a:xfrm>
            <a:off x="6605058" y="1336886"/>
            <a:ext cx="506942" cy="611717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DBEB2972-CFA5-9747-84DD-EC02DC9179E6}"/>
              </a:ext>
            </a:extLst>
          </p:cNvPr>
          <p:cNvSpPr/>
          <p:nvPr/>
        </p:nvSpPr>
        <p:spPr>
          <a:xfrm>
            <a:off x="6599992" y="1336887"/>
            <a:ext cx="506942" cy="611717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220000E7-CAFE-FE49-8635-70B8B3926245}"/>
              </a:ext>
            </a:extLst>
          </p:cNvPr>
          <p:cNvSpPr txBox="1"/>
          <p:nvPr/>
        </p:nvSpPr>
        <p:spPr>
          <a:xfrm>
            <a:off x="4572001" y="4277904"/>
            <a:ext cx="4456496" cy="139781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6200" rIns="0" bIns="0" rtlCol="0">
            <a:spAutoFit/>
          </a:bodyPr>
          <a:lstStyle/>
          <a:p>
            <a:pPr marL="10583">
              <a:lnSpc>
                <a:spcPts val="2333"/>
              </a:lnSpc>
            </a:pPr>
            <a:r>
              <a:rPr lang="en-US" sz="2000" spc="-4" dirty="0">
                <a:latin typeface="Wingdings"/>
                <a:cs typeface="Wingdings"/>
              </a:rPr>
              <a:t>➢</a:t>
            </a:r>
            <a:r>
              <a:rPr sz="2000" spc="-4" dirty="0">
                <a:latin typeface="Arial Narrow"/>
                <a:cs typeface="Arial Narrow"/>
              </a:rPr>
              <a:t>2</a:t>
            </a:r>
            <a:r>
              <a:rPr sz="2000" spc="-4" dirty="0">
                <a:latin typeface="Arial"/>
                <a:cs typeface="Arial"/>
              </a:rPr>
              <a:t>× </a:t>
            </a:r>
            <a:r>
              <a:rPr sz="2000" spc="-4" dirty="0">
                <a:latin typeface="Arial Narrow"/>
                <a:cs typeface="Arial Narrow"/>
              </a:rPr>
              <a:t>heating power (5 </a:t>
            </a:r>
            <a:r>
              <a:rPr lang="en-US" sz="2000" spc="-4" dirty="0">
                <a:solidFill>
                  <a:schemeClr val="tx1"/>
                </a:solidFill>
                <a:latin typeface="Wingdings"/>
                <a:cs typeface="Times New Roman"/>
              </a:rPr>
              <a:t>➔</a:t>
            </a:r>
            <a:r>
              <a:rPr sz="2000" spc="-117" dirty="0">
                <a:latin typeface="Times New Roman"/>
                <a:cs typeface="Times New Roman"/>
              </a:rPr>
              <a:t> </a:t>
            </a:r>
            <a:r>
              <a:rPr sz="2000" spc="-4" dirty="0">
                <a:latin typeface="Arial Narrow"/>
                <a:cs typeface="Arial Narrow"/>
              </a:rPr>
              <a:t>10MW</a:t>
            </a:r>
            <a:r>
              <a:rPr lang="en-US" sz="2000" spc="-4" dirty="0">
                <a:latin typeface="Arial Narrow"/>
                <a:cs typeface="Arial Narrow"/>
              </a:rPr>
              <a:t> for 5s</a:t>
            </a:r>
            <a:r>
              <a:rPr sz="2000" spc="-4" dirty="0">
                <a:latin typeface="Arial Narrow"/>
                <a:cs typeface="Arial Narrow"/>
              </a:rPr>
              <a:t>)</a:t>
            </a:r>
            <a:endParaRPr sz="2000" dirty="0">
              <a:latin typeface="Arial Narrow"/>
              <a:cs typeface="Arial Narrow"/>
            </a:endParaRPr>
          </a:p>
          <a:p>
            <a:pPr marL="296330" indent="-190498">
              <a:lnSpc>
                <a:spcPts val="1808"/>
              </a:lnSpc>
              <a:buFont typeface="Arial"/>
              <a:buChar char="•"/>
              <a:tabLst>
                <a:tab pos="296330" algn="l"/>
              </a:tabLst>
            </a:pPr>
            <a:r>
              <a:rPr sz="1667" spc="-21" dirty="0">
                <a:solidFill>
                  <a:srgbClr val="FF0000"/>
                </a:solidFill>
                <a:latin typeface="Arial Narrow"/>
                <a:cs typeface="Arial Narrow"/>
              </a:rPr>
              <a:t>Tangential </a:t>
            </a:r>
            <a:r>
              <a:rPr sz="1667" spc="-4" dirty="0">
                <a:solidFill>
                  <a:srgbClr val="FF0000"/>
                </a:solidFill>
                <a:latin typeface="Arial Narrow"/>
                <a:cs typeface="Arial Narrow"/>
              </a:rPr>
              <a:t>NBI </a:t>
            </a:r>
            <a:r>
              <a:rPr lang="en-US" sz="1800" spc="-4" dirty="0">
                <a:solidFill>
                  <a:srgbClr val="FF0000"/>
                </a:solidFill>
                <a:latin typeface="Wingdings"/>
                <a:cs typeface="Times New Roman"/>
              </a:rPr>
              <a:t>➔</a:t>
            </a:r>
            <a:r>
              <a:rPr sz="1667" spc="-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67" spc="-4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sz="1667" spc="-4" dirty="0">
                <a:solidFill>
                  <a:srgbClr val="FF0000"/>
                </a:solidFill>
                <a:latin typeface="Arial"/>
                <a:cs typeface="Arial"/>
              </a:rPr>
              <a:t>× </a:t>
            </a:r>
            <a:r>
              <a:rPr sz="1667" spc="-4" dirty="0">
                <a:solidFill>
                  <a:srgbClr val="FF0000"/>
                </a:solidFill>
                <a:latin typeface="Arial Narrow"/>
                <a:cs typeface="Arial Narrow"/>
              </a:rPr>
              <a:t>current drive</a:t>
            </a:r>
            <a:r>
              <a:rPr sz="1667" spc="-109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67" spc="-9" dirty="0">
                <a:solidFill>
                  <a:srgbClr val="FF0000"/>
                </a:solidFill>
                <a:latin typeface="Arial Narrow"/>
                <a:cs typeface="Arial Narrow"/>
              </a:rPr>
              <a:t>efficiency</a:t>
            </a:r>
            <a:endParaRPr lang="en-US" sz="1667" spc="-9" dirty="0">
              <a:solidFill>
                <a:srgbClr val="FF0000"/>
              </a:solidFill>
              <a:latin typeface="Arial Narrow"/>
              <a:cs typeface="Arial Narrow"/>
            </a:endParaRPr>
          </a:p>
          <a:p>
            <a:pPr marL="296330" indent="-190498">
              <a:lnSpc>
                <a:spcPts val="1808"/>
              </a:lnSpc>
              <a:buFont typeface="Arial"/>
              <a:buChar char="•"/>
              <a:tabLst>
                <a:tab pos="296330" algn="l"/>
              </a:tabLst>
            </a:pPr>
            <a:r>
              <a:rPr lang="en-US" sz="1667" spc="-9" dirty="0">
                <a:solidFill>
                  <a:srgbClr val="FF0000"/>
                </a:solidFill>
                <a:latin typeface="Arial Narrow"/>
                <a:cs typeface="Arial Narrow"/>
              </a:rPr>
              <a:t>Up to 15MW NBI + 4MW RF for 1-2s</a:t>
            </a:r>
            <a:endParaRPr sz="1667" dirty="0">
              <a:latin typeface="Arial Narrow"/>
              <a:cs typeface="Arial Narrow"/>
            </a:endParaRPr>
          </a:p>
          <a:p>
            <a:pPr marL="10583">
              <a:lnSpc>
                <a:spcPts val="2159"/>
              </a:lnSpc>
            </a:pPr>
            <a:r>
              <a:rPr lang="en-US" sz="2000" spc="-4" dirty="0">
                <a:latin typeface="Wingdings"/>
                <a:cs typeface="Wingdings"/>
              </a:rPr>
              <a:t>➢</a:t>
            </a:r>
            <a:r>
              <a:rPr lang="en-US" sz="2000" dirty="0">
                <a:latin typeface="Arial Narrow"/>
                <a:cs typeface="Arial Narrow"/>
              </a:rPr>
              <a:t>Up </a:t>
            </a:r>
            <a:r>
              <a:rPr lang="en-US" sz="2000" spc="-4" dirty="0">
                <a:latin typeface="Arial Narrow"/>
                <a:cs typeface="Arial Narrow"/>
              </a:rPr>
              <a:t>to 10</a:t>
            </a:r>
            <a:r>
              <a:rPr lang="en-US" sz="2000" spc="-4" dirty="0">
                <a:latin typeface="Arial"/>
                <a:cs typeface="Arial"/>
              </a:rPr>
              <a:t>× </a:t>
            </a:r>
            <a:r>
              <a:rPr lang="en-US" sz="2000" spc="-4" dirty="0">
                <a:latin typeface="Arial Narrow"/>
                <a:cs typeface="Arial Narrow"/>
              </a:rPr>
              <a:t>higher </a:t>
            </a:r>
            <a:r>
              <a:rPr lang="en-US" sz="2000" spc="-4" dirty="0" err="1">
                <a:latin typeface="Arial Narrow"/>
                <a:cs typeface="Arial Narrow"/>
              </a:rPr>
              <a:t>nT</a:t>
            </a:r>
            <a:r>
              <a:rPr lang="en-US" sz="2000" spc="-4" dirty="0" err="1">
                <a:latin typeface="Symbol"/>
                <a:cs typeface="Symbol"/>
              </a:rPr>
              <a:t>t</a:t>
            </a:r>
            <a:r>
              <a:rPr lang="en-US" sz="2000" spc="-6" baseline="-20833" dirty="0" err="1">
                <a:latin typeface="Arial"/>
                <a:cs typeface="Arial"/>
              </a:rPr>
              <a:t>E</a:t>
            </a:r>
            <a:r>
              <a:rPr lang="en-US" sz="2000" spc="-6" baseline="-20833" dirty="0">
                <a:latin typeface="Arial"/>
                <a:cs typeface="Arial"/>
              </a:rPr>
              <a:t> </a:t>
            </a:r>
            <a:r>
              <a:rPr lang="en-US" sz="2000" spc="-4" dirty="0">
                <a:latin typeface="Arial Narrow"/>
                <a:cs typeface="Arial Narrow"/>
              </a:rPr>
              <a:t>(~MJ</a:t>
            </a:r>
            <a:r>
              <a:rPr lang="en-US" sz="2000" spc="50" dirty="0">
                <a:latin typeface="Arial Narrow"/>
                <a:cs typeface="Arial Narrow"/>
              </a:rPr>
              <a:t> </a:t>
            </a:r>
            <a:r>
              <a:rPr lang="en-US" sz="2000" spc="-4" dirty="0">
                <a:latin typeface="Arial Narrow"/>
                <a:cs typeface="Arial Narrow"/>
              </a:rPr>
              <a:t>plasmas)</a:t>
            </a:r>
            <a:endParaRPr lang="en-US" sz="2000" dirty="0">
              <a:latin typeface="Arial Narrow"/>
              <a:cs typeface="Arial Narrow"/>
            </a:endParaRPr>
          </a:p>
          <a:p>
            <a:pPr marL="10583">
              <a:lnSpc>
                <a:spcPts val="2159"/>
              </a:lnSpc>
            </a:pPr>
            <a:r>
              <a:rPr lang="en-US" sz="2000" spc="-4" dirty="0">
                <a:latin typeface="Wingdings"/>
                <a:cs typeface="Wingdings"/>
              </a:rPr>
              <a:t>➢</a:t>
            </a:r>
            <a:r>
              <a:rPr sz="2000" spc="-4" dirty="0">
                <a:latin typeface="Arial Narrow"/>
                <a:cs typeface="Arial Narrow"/>
              </a:rPr>
              <a:t>4</a:t>
            </a:r>
            <a:r>
              <a:rPr sz="2000" spc="-4" dirty="0">
                <a:latin typeface="Arial"/>
                <a:cs typeface="Arial"/>
              </a:rPr>
              <a:t>× </a:t>
            </a:r>
            <a:r>
              <a:rPr sz="2000" spc="-4" dirty="0">
                <a:latin typeface="Arial Narrow"/>
                <a:cs typeface="Arial Narrow"/>
              </a:rPr>
              <a:t>divertor heat flux (</a:t>
            </a:r>
            <a:r>
              <a:rPr lang="en-US" sz="2000" spc="-4" dirty="0">
                <a:solidFill>
                  <a:schemeClr val="tx1"/>
                </a:solidFill>
                <a:latin typeface="Wingdings"/>
                <a:cs typeface="Times New Roman"/>
              </a:rPr>
              <a:t>➔</a:t>
            </a:r>
            <a:r>
              <a:rPr sz="2000" spc="-4" dirty="0">
                <a:latin typeface="Times New Roman"/>
                <a:cs typeface="Times New Roman"/>
              </a:rPr>
              <a:t> </a:t>
            </a:r>
            <a:r>
              <a:rPr sz="2000" spc="-4" dirty="0">
                <a:latin typeface="Arial Narrow"/>
                <a:cs typeface="Arial Narrow"/>
              </a:rPr>
              <a:t>ITER</a:t>
            </a:r>
            <a:r>
              <a:rPr sz="2000" spc="-100" dirty="0">
                <a:latin typeface="Arial Narrow"/>
                <a:cs typeface="Arial Narrow"/>
              </a:rPr>
              <a:t> </a:t>
            </a:r>
            <a:r>
              <a:rPr sz="2000" spc="-4" dirty="0">
                <a:latin typeface="Arial Narrow"/>
                <a:cs typeface="Arial Narrow"/>
              </a:rPr>
              <a:t>levels)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81F8CCA2-D127-5C4F-A6D4-27AAABD57976}"/>
              </a:ext>
            </a:extLst>
          </p:cNvPr>
          <p:cNvSpPr txBox="1"/>
          <p:nvPr/>
        </p:nvSpPr>
        <p:spPr>
          <a:xfrm>
            <a:off x="4723609" y="1075137"/>
            <a:ext cx="4127500" cy="3590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583" algn="ctr">
              <a:tabLst>
                <a:tab pos="3489820" algn="l"/>
              </a:tabLst>
            </a:pPr>
            <a:r>
              <a:rPr sz="2333" b="1" spc="-6" dirty="0">
                <a:solidFill>
                  <a:srgbClr val="336699"/>
                </a:solidFill>
                <a:latin typeface="Arial Narrow"/>
                <a:cs typeface="Arial Narrow"/>
              </a:rPr>
              <a:t>2. </a:t>
            </a:r>
            <a:r>
              <a:rPr sz="2333" b="1" spc="-31" dirty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333" b="1" spc="-31" dirty="0">
                <a:solidFill>
                  <a:srgbClr val="336699"/>
                </a:solidFill>
                <a:latin typeface="Arial Narrow"/>
                <a:cs typeface="Arial Narrow"/>
              </a:rPr>
              <a:t> 2</a:t>
            </a:r>
            <a:r>
              <a:rPr lang="en-US" sz="2333" b="1" spc="-31" baseline="30000" dirty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333" b="1" spc="-6" dirty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333" b="1" spc="206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333" b="1" spc="-6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333" dirty="0">
              <a:latin typeface="Arial Narrow"/>
              <a:cs typeface="Arial Narrow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16A705D6-CF95-1C4A-AC50-8308E8EF32D0}"/>
              </a:ext>
            </a:extLst>
          </p:cNvPr>
          <p:cNvSpPr txBox="1"/>
          <p:nvPr/>
        </p:nvSpPr>
        <p:spPr>
          <a:xfrm>
            <a:off x="107086" y="1075137"/>
            <a:ext cx="3492500" cy="3590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583" algn="ctr">
              <a:tabLst>
                <a:tab pos="3489820" algn="l"/>
              </a:tabLst>
            </a:pPr>
            <a:r>
              <a:rPr sz="2333" b="1" spc="-4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333" b="1" spc="2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333" b="1" spc="-4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333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333" b="1" spc="-4" dirty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3333" dirty="0">
              <a:latin typeface="Arial Narrow"/>
              <a:cs typeface="Arial Narrow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4489EEA-ED77-CF42-AC21-6F813B95E199}"/>
              </a:ext>
            </a:extLst>
          </p:cNvPr>
          <p:cNvSpPr txBox="1"/>
          <p:nvPr/>
        </p:nvSpPr>
        <p:spPr>
          <a:xfrm>
            <a:off x="424982" y="4047584"/>
            <a:ext cx="3560112" cy="156299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81000" rIns="0" bIns="152400" rtlCol="0">
            <a:spAutoFit/>
          </a:bodyPr>
          <a:lstStyle/>
          <a:p>
            <a:pPr marL="10583">
              <a:lnSpc>
                <a:spcPct val="114000"/>
              </a:lnSpc>
            </a:pPr>
            <a:r>
              <a:rPr lang="en-US" sz="2000" spc="-4" dirty="0">
                <a:latin typeface="Wingdings"/>
                <a:cs typeface="Wingdings"/>
              </a:rPr>
              <a:t>➢</a:t>
            </a:r>
            <a:r>
              <a:rPr sz="2000" spc="-4" dirty="0">
                <a:latin typeface="Arial Narrow"/>
                <a:cs typeface="Arial Narrow"/>
              </a:rPr>
              <a:t>2</a:t>
            </a:r>
            <a:r>
              <a:rPr sz="2000" spc="-4" dirty="0">
                <a:latin typeface="Arial"/>
                <a:cs typeface="Arial"/>
              </a:rPr>
              <a:t>× </a:t>
            </a:r>
            <a:r>
              <a:rPr sz="2000" spc="-4" dirty="0">
                <a:latin typeface="Arial Narrow"/>
                <a:cs typeface="Arial Narrow"/>
              </a:rPr>
              <a:t>toroidal field (0.5 </a:t>
            </a:r>
            <a:r>
              <a:rPr lang="en-US" sz="2000" spc="-4" dirty="0">
                <a:solidFill>
                  <a:schemeClr val="tx1"/>
                </a:solidFill>
                <a:latin typeface="Wingdings"/>
                <a:cs typeface="Times New Roman"/>
              </a:rPr>
              <a:t>➔</a:t>
            </a:r>
            <a:r>
              <a:rPr sz="2000" spc="-126" dirty="0">
                <a:latin typeface="Times New Roman"/>
                <a:cs typeface="Times New Roman"/>
              </a:rPr>
              <a:t> </a:t>
            </a:r>
            <a:r>
              <a:rPr sz="2000" spc="-4" dirty="0">
                <a:latin typeface="Arial Narrow"/>
                <a:cs typeface="Arial Narrow"/>
              </a:rPr>
              <a:t>1T)</a:t>
            </a:r>
            <a:endParaRPr sz="2000" dirty="0">
              <a:latin typeface="Arial Narrow"/>
              <a:cs typeface="Arial Narrow"/>
            </a:endParaRPr>
          </a:p>
          <a:p>
            <a:pPr marL="10583">
              <a:lnSpc>
                <a:spcPct val="114000"/>
              </a:lnSpc>
            </a:pPr>
            <a:r>
              <a:rPr lang="en-US" sz="2000" spc="-4" dirty="0">
                <a:latin typeface="Wingdings"/>
                <a:cs typeface="Wingdings"/>
              </a:rPr>
              <a:t>➢</a:t>
            </a:r>
            <a:r>
              <a:rPr sz="2000" spc="-4" dirty="0">
                <a:latin typeface="Arial Narrow"/>
                <a:cs typeface="Arial Narrow"/>
              </a:rPr>
              <a:t>2</a:t>
            </a:r>
            <a:r>
              <a:rPr sz="2000" spc="-4" dirty="0">
                <a:latin typeface="Arial"/>
                <a:cs typeface="Arial"/>
              </a:rPr>
              <a:t>× </a:t>
            </a:r>
            <a:r>
              <a:rPr sz="2000" spc="-4" dirty="0">
                <a:latin typeface="Arial Narrow"/>
                <a:cs typeface="Arial Narrow"/>
              </a:rPr>
              <a:t>plasma current (1 </a:t>
            </a:r>
            <a:r>
              <a:rPr lang="en-US" sz="2000" spc="-4" dirty="0">
                <a:solidFill>
                  <a:schemeClr val="tx1"/>
                </a:solidFill>
                <a:latin typeface="Wingdings"/>
                <a:cs typeface="Times New Roman"/>
              </a:rPr>
              <a:t>➔</a:t>
            </a:r>
            <a:r>
              <a:rPr sz="2000" spc="-117" dirty="0">
                <a:latin typeface="Times New Roman"/>
                <a:cs typeface="Times New Roman"/>
              </a:rPr>
              <a:t> </a:t>
            </a:r>
            <a:r>
              <a:rPr sz="2000" spc="-4" dirty="0">
                <a:latin typeface="Arial Narrow"/>
                <a:cs typeface="Arial Narrow"/>
              </a:rPr>
              <a:t>2MA)</a:t>
            </a:r>
            <a:endParaRPr sz="2000" dirty="0">
              <a:latin typeface="Arial Narrow"/>
              <a:cs typeface="Arial Narrow"/>
            </a:endParaRPr>
          </a:p>
          <a:p>
            <a:pPr marL="10583">
              <a:lnSpc>
                <a:spcPct val="114000"/>
              </a:lnSpc>
            </a:pPr>
            <a:r>
              <a:rPr lang="en-US" sz="2000" spc="-4" dirty="0">
                <a:latin typeface="Wingdings"/>
                <a:cs typeface="Wingdings"/>
              </a:rPr>
              <a:t>➢</a:t>
            </a:r>
            <a:r>
              <a:rPr sz="2000" spc="-4" dirty="0">
                <a:latin typeface="Arial Narrow"/>
                <a:cs typeface="Arial Narrow"/>
              </a:rPr>
              <a:t>5</a:t>
            </a:r>
            <a:r>
              <a:rPr sz="2000" spc="-4" dirty="0">
                <a:latin typeface="Arial"/>
                <a:cs typeface="Arial"/>
              </a:rPr>
              <a:t>× </a:t>
            </a:r>
            <a:r>
              <a:rPr sz="2000" spc="-4" dirty="0">
                <a:latin typeface="Arial Narrow"/>
                <a:cs typeface="Arial Narrow"/>
              </a:rPr>
              <a:t>longer pulse (1 </a:t>
            </a:r>
            <a:r>
              <a:rPr lang="en-US" sz="2000" spc="-4" dirty="0">
                <a:solidFill>
                  <a:schemeClr val="tx1"/>
                </a:solidFill>
                <a:latin typeface="Wingdings"/>
                <a:cs typeface="Times New Roman"/>
              </a:rPr>
              <a:t>➔</a:t>
            </a:r>
            <a:r>
              <a:rPr sz="2000" spc="-121" dirty="0">
                <a:latin typeface="Times New Roman"/>
                <a:cs typeface="Times New Roman"/>
              </a:rPr>
              <a:t> </a:t>
            </a:r>
            <a:r>
              <a:rPr sz="2000" spc="-4" dirty="0">
                <a:latin typeface="Arial Narrow"/>
                <a:cs typeface="Arial Narrow"/>
              </a:rPr>
              <a:t>5s)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82D386-854D-5347-9C9F-91F3ABFFDB4F}"/>
              </a:ext>
            </a:extLst>
          </p:cNvPr>
          <p:cNvSpPr txBox="1"/>
          <p:nvPr/>
        </p:nvSpPr>
        <p:spPr>
          <a:xfrm>
            <a:off x="1651000" y="3801511"/>
            <a:ext cx="5842000" cy="5027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Ultimate Performance Goals:</a:t>
            </a:r>
          </a:p>
        </p:txBody>
      </p:sp>
    </p:spTree>
    <p:extLst>
      <p:ext uri="{BB962C8B-B14F-4D97-AF65-F5344CB8AC3E}">
        <p14:creationId xmlns:p14="http://schemas.microsoft.com/office/powerpoint/2010/main" val="419214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F1EA2-598F-1A45-8578-57F77AB2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/>
              <a:t>NSTX-U vital for addressing key ST / fusion questions</a:t>
            </a:r>
            <a:br>
              <a:rPr lang="en-US" sz="2800" b="1" dirty="0"/>
            </a:br>
            <a:r>
              <a:rPr lang="en-US" sz="2800" b="1" dirty="0">
                <a:solidFill>
                  <a:srgbClr val="C00000"/>
                </a:solidFill>
              </a:rPr>
              <a:t>W</a:t>
            </a:r>
            <a:r>
              <a:rPr lang="en-US" sz="2800" b="1" spc="-4" dirty="0">
                <a:solidFill>
                  <a:srgbClr val="C00000"/>
                </a:solidFill>
                <a:latin typeface="Arial"/>
                <a:cs typeface="Arial"/>
              </a:rPr>
              <a:t>ill </a:t>
            </a:r>
            <a:r>
              <a:rPr lang="en-US" sz="2800" b="1" spc="-9" dirty="0">
                <a:solidFill>
                  <a:srgbClr val="C00000"/>
                </a:solidFill>
                <a:latin typeface="Arial"/>
                <a:cs typeface="Arial"/>
              </a:rPr>
              <a:t>access </a:t>
            </a:r>
            <a:r>
              <a:rPr lang="en-US" sz="2800" b="1" spc="-4" dirty="0">
                <a:solidFill>
                  <a:srgbClr val="C00000"/>
                </a:solidFill>
                <a:latin typeface="Arial"/>
                <a:cs typeface="Arial"/>
              </a:rPr>
              <a:t>new physics with 2 new</a:t>
            </a:r>
            <a:r>
              <a:rPr lang="en-US" sz="2800" b="1" spc="-6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800" b="1" spc="-4" dirty="0">
                <a:solidFill>
                  <a:srgbClr val="C00000"/>
                </a:solidFill>
                <a:latin typeface="Arial"/>
                <a:cs typeface="Arial"/>
              </a:rPr>
              <a:t>tools:</a:t>
            </a:r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1A6844-27E0-9141-AE23-823A8962FD75}"/>
              </a:ext>
            </a:extLst>
          </p:cNvPr>
          <p:cNvGrpSpPr/>
          <p:nvPr/>
        </p:nvGrpSpPr>
        <p:grpSpPr>
          <a:xfrm>
            <a:off x="423334" y="1017982"/>
            <a:ext cx="8487834" cy="936154"/>
            <a:chOff x="-406400" y="5291145"/>
            <a:chExt cx="10185400" cy="1123384"/>
          </a:xfrm>
        </p:grpSpPr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000E2D3D-013E-644D-804C-9D7E88DB9E2C}"/>
                </a:ext>
              </a:extLst>
            </p:cNvPr>
            <p:cNvSpPr txBox="1"/>
            <p:nvPr/>
          </p:nvSpPr>
          <p:spPr>
            <a:xfrm>
              <a:off x="-406400" y="5291145"/>
              <a:ext cx="4648198" cy="11233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en-US" sz="2000" b="1" u="sng" spc="-4" dirty="0">
                  <a:solidFill>
                    <a:schemeClr val="accent6"/>
                  </a:solidFill>
                  <a:latin typeface="Arial Narrow" panose="020B0606020202030204" pitchFamily="34" charset="0"/>
                  <a:cs typeface="Arial Narrow"/>
                </a:rPr>
                <a:t>Highest normalized pressure at high T </a:t>
              </a:r>
              <a:endParaRPr sz="2000" u="sng" dirty="0">
                <a:solidFill>
                  <a:schemeClr val="accent6"/>
                </a:solidFill>
                <a:latin typeface="Arial Narrow" panose="020B0606020202030204" pitchFamily="34" charset="0"/>
                <a:cs typeface="Symbol"/>
              </a:endParaRPr>
            </a:p>
            <a:p>
              <a:pPr marL="274635" marR="267226" algn="ctr">
                <a:spcBef>
                  <a:spcPts val="59"/>
                </a:spcBef>
              </a:pPr>
              <a:r>
                <a:rPr lang="en-US" sz="2000" spc="-4" dirty="0">
                  <a:solidFill>
                    <a:srgbClr val="C00000"/>
                  </a:solidFill>
                  <a:latin typeface="Wingdings"/>
                  <a:cs typeface="Wingdings"/>
                </a:rPr>
                <a:t>➔</a:t>
              </a:r>
              <a:r>
                <a:rPr sz="2000" spc="-4" dirty="0">
                  <a:solidFill>
                    <a:srgbClr val="C00000"/>
                  </a:solidFill>
                  <a:latin typeface="Times New Roman"/>
                  <a:cs typeface="Times New Roman"/>
                </a:rPr>
                <a:t> </a:t>
              </a:r>
              <a:r>
                <a:rPr sz="2000" spc="-4" dirty="0">
                  <a:solidFill>
                    <a:srgbClr val="C00000"/>
                  </a:solidFill>
                  <a:latin typeface="Arial Narrow"/>
                  <a:cs typeface="Arial Narrow"/>
                </a:rPr>
                <a:t>Unique regime, study new  transport and stability</a:t>
              </a:r>
              <a:r>
                <a:rPr sz="2000" spc="-21" dirty="0">
                  <a:solidFill>
                    <a:srgbClr val="C00000"/>
                  </a:solidFill>
                  <a:latin typeface="Arial Narrow"/>
                  <a:cs typeface="Arial Narrow"/>
                </a:rPr>
                <a:t> </a:t>
              </a:r>
              <a:r>
                <a:rPr sz="2000" spc="-4" dirty="0">
                  <a:solidFill>
                    <a:srgbClr val="C00000"/>
                  </a:solidFill>
                  <a:latin typeface="Arial Narrow"/>
                  <a:cs typeface="Arial Narrow"/>
                </a:rPr>
                <a:t>physics</a:t>
              </a:r>
              <a:endParaRPr sz="2000" dirty="0">
                <a:latin typeface="Arial Narrow"/>
                <a:cs typeface="Arial Narrow"/>
              </a:endParaRPr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93A1E127-A48B-1040-B332-50707B3EE7AF}"/>
                </a:ext>
              </a:extLst>
            </p:cNvPr>
            <p:cNvSpPr txBox="1"/>
            <p:nvPr/>
          </p:nvSpPr>
          <p:spPr>
            <a:xfrm>
              <a:off x="5206999" y="5328268"/>
              <a:ext cx="4572001" cy="10003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2276"/>
                </a:lnSpc>
              </a:pPr>
              <a:r>
                <a:rPr lang="en-US" sz="2000" b="1" u="sng" spc="-4" dirty="0">
                  <a:solidFill>
                    <a:schemeClr val="accent6"/>
                  </a:solidFill>
                  <a:latin typeface="Arial Narrow"/>
                  <a:cs typeface="Arial Narrow"/>
                </a:rPr>
                <a:t>Sustain plasma without transformer</a:t>
              </a:r>
              <a:endParaRPr sz="2000" u="sng" dirty="0">
                <a:solidFill>
                  <a:schemeClr val="accent6"/>
                </a:solidFill>
                <a:latin typeface="Arial Narrow"/>
                <a:cs typeface="Arial Narrow"/>
              </a:endParaRPr>
            </a:p>
            <a:p>
              <a:pPr algn="ctr">
                <a:lnSpc>
                  <a:spcPts val="2183"/>
                </a:lnSpc>
              </a:pPr>
              <a:r>
                <a:rPr lang="en-US" sz="2000" spc="-4" dirty="0">
                  <a:solidFill>
                    <a:srgbClr val="C00000"/>
                  </a:solidFill>
                  <a:latin typeface="Wingdings"/>
                  <a:cs typeface="Times New Roman"/>
                </a:rPr>
                <a:t>➔</a:t>
              </a:r>
              <a:r>
                <a:rPr sz="2000" spc="-4" dirty="0">
                  <a:solidFill>
                    <a:srgbClr val="C00000"/>
                  </a:solidFill>
                  <a:latin typeface="Times New Roman"/>
                  <a:cs typeface="Times New Roman"/>
                </a:rPr>
                <a:t> </a:t>
              </a:r>
              <a:r>
                <a:rPr sz="2000" spc="-4" dirty="0">
                  <a:solidFill>
                    <a:srgbClr val="C00000"/>
                  </a:solidFill>
                  <a:latin typeface="Arial Narrow"/>
                  <a:cs typeface="Arial Narrow"/>
                </a:rPr>
                <a:t>Not </a:t>
              </a:r>
              <a:r>
                <a:rPr lang="en-US" sz="2000" spc="-4" dirty="0">
                  <a:solidFill>
                    <a:srgbClr val="C00000"/>
                  </a:solidFill>
                  <a:latin typeface="Arial Narrow"/>
                  <a:cs typeface="Arial Narrow"/>
                </a:rPr>
                <a:t>yet achieved</a:t>
              </a:r>
              <a:r>
                <a:rPr sz="2000" spc="-4" dirty="0">
                  <a:solidFill>
                    <a:srgbClr val="C00000"/>
                  </a:solidFill>
                  <a:latin typeface="Arial Narrow"/>
                  <a:cs typeface="Arial Narrow"/>
                </a:rPr>
                <a:t> at</a:t>
              </a:r>
              <a:r>
                <a:rPr sz="2000" spc="-50" dirty="0">
                  <a:solidFill>
                    <a:srgbClr val="C00000"/>
                  </a:solidFill>
                  <a:latin typeface="Arial Narrow"/>
                  <a:cs typeface="Arial Narrow"/>
                </a:rPr>
                <a:t> </a:t>
              </a:r>
              <a:r>
                <a:rPr sz="2000" spc="-4" dirty="0">
                  <a:solidFill>
                    <a:srgbClr val="C00000"/>
                  </a:solidFill>
                  <a:latin typeface="Arial Narrow"/>
                  <a:cs typeface="Arial Narrow"/>
                </a:rPr>
                <a:t>high-</a:t>
              </a:r>
              <a:r>
                <a:rPr lang="en-US" sz="2000" dirty="0" err="1">
                  <a:solidFill>
                    <a:srgbClr val="C00000"/>
                  </a:solidFill>
                  <a:latin typeface="Symbol" panose="05050102010706020507" pitchFamily="18" charset="2"/>
                </a:rPr>
                <a:t>b</a:t>
              </a:r>
              <a:r>
                <a:rPr sz="2000" spc="-6" baseline="-20833" dirty="0" err="1">
                  <a:solidFill>
                    <a:srgbClr val="C00000"/>
                  </a:solidFill>
                  <a:latin typeface="Arial"/>
                  <a:cs typeface="Arial"/>
                </a:rPr>
                <a:t>T</a:t>
              </a:r>
              <a:r>
                <a:rPr lang="en-US" sz="2000" spc="-6" baseline="-20833" dirty="0">
                  <a:solidFill>
                    <a:srgbClr val="C00000"/>
                  </a:solidFill>
                  <a:latin typeface="Arial"/>
                  <a:cs typeface="Arial"/>
                </a:rPr>
                <a:t>, </a:t>
              </a:r>
              <a:r>
                <a:rPr lang="en-US" sz="2000" spc="-6" dirty="0">
                  <a:solidFill>
                    <a:srgbClr val="C00000"/>
                  </a:solidFill>
                  <a:latin typeface="Arial Narrow" panose="020B0606020202030204" pitchFamily="34" charset="0"/>
                  <a:cs typeface="Arial"/>
                </a:rPr>
                <a:t>low </a:t>
              </a:r>
              <a:r>
                <a:rPr lang="en-US" sz="2000" spc="-6" dirty="0">
                  <a:solidFill>
                    <a:srgbClr val="C00000"/>
                  </a:solidFill>
                  <a:latin typeface="Symbol" panose="05050102010706020507" pitchFamily="18" charset="2"/>
                  <a:cs typeface="Arial"/>
                </a:rPr>
                <a:t>n</a:t>
              </a:r>
              <a:r>
                <a:rPr lang="en-US" sz="2000" spc="-6" dirty="0">
                  <a:solidFill>
                    <a:srgbClr val="C00000"/>
                  </a:solidFill>
                  <a:latin typeface="Arial"/>
                  <a:cs typeface="Arial"/>
                </a:rPr>
                <a:t>*</a:t>
              </a:r>
              <a:endParaRPr sz="2000" dirty="0">
                <a:latin typeface="Arial"/>
                <a:cs typeface="Arial"/>
              </a:endParaRPr>
            </a:p>
            <a:p>
              <a:pPr algn="ctr"/>
              <a:r>
                <a:rPr sz="1667" spc="-9" dirty="0">
                  <a:solidFill>
                    <a:srgbClr val="C00000"/>
                  </a:solidFill>
                  <a:latin typeface="Arial Narrow"/>
                  <a:cs typeface="Arial Narrow"/>
                </a:rPr>
                <a:t>Essential </a:t>
              </a:r>
              <a:r>
                <a:rPr sz="1667" spc="-4" dirty="0">
                  <a:solidFill>
                    <a:srgbClr val="C00000"/>
                  </a:solidFill>
                  <a:latin typeface="Arial Narrow"/>
                  <a:cs typeface="Arial Narrow"/>
                </a:rPr>
                <a:t>for any future steady-state</a:t>
              </a:r>
              <a:r>
                <a:rPr sz="1667" spc="12" dirty="0">
                  <a:solidFill>
                    <a:srgbClr val="C00000"/>
                  </a:solidFill>
                  <a:latin typeface="Arial Narrow"/>
                  <a:cs typeface="Arial Narrow"/>
                </a:rPr>
                <a:t> </a:t>
              </a:r>
              <a:r>
                <a:rPr sz="1667" spc="-4" dirty="0">
                  <a:solidFill>
                    <a:srgbClr val="C00000"/>
                  </a:solidFill>
                  <a:latin typeface="Arial Narrow"/>
                  <a:cs typeface="Arial Narrow"/>
                </a:rPr>
                <a:t>ST</a:t>
              </a:r>
              <a:endParaRPr sz="1667" dirty="0">
                <a:latin typeface="Arial Narrow"/>
                <a:cs typeface="Arial Narrow"/>
              </a:endParaRPr>
            </a:p>
          </p:txBody>
        </p:sp>
      </p:grpSp>
      <p:sp>
        <p:nvSpPr>
          <p:cNvPr id="8" name="object 3">
            <a:extLst>
              <a:ext uri="{FF2B5EF4-FFF2-40B4-BE49-F238E27FC236}">
                <a16:creationId xmlns:a16="http://schemas.microsoft.com/office/drawing/2014/main" id="{584AC3C1-E0E9-3D4A-9E6E-B36644CF407B}"/>
              </a:ext>
            </a:extLst>
          </p:cNvPr>
          <p:cNvSpPr/>
          <p:nvPr/>
        </p:nvSpPr>
        <p:spPr>
          <a:xfrm>
            <a:off x="423334" y="2311980"/>
            <a:ext cx="2979808" cy="3123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154394A-43FF-B34F-8B47-07B57AE2608B}"/>
              </a:ext>
            </a:extLst>
          </p:cNvPr>
          <p:cNvSpPr/>
          <p:nvPr/>
        </p:nvSpPr>
        <p:spPr>
          <a:xfrm>
            <a:off x="5676310" y="2357803"/>
            <a:ext cx="2996232" cy="31128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8BD617E-2521-4441-9B49-CF006F712F56}"/>
              </a:ext>
            </a:extLst>
          </p:cNvPr>
          <p:cNvSpPr/>
          <p:nvPr/>
        </p:nvSpPr>
        <p:spPr>
          <a:xfrm rot="2601806">
            <a:off x="2405574" y="2244189"/>
            <a:ext cx="244806" cy="1267024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10AC9684-C1A5-C149-9361-42DFA229D4A0}"/>
              </a:ext>
            </a:extLst>
          </p:cNvPr>
          <p:cNvSpPr/>
          <p:nvPr/>
        </p:nvSpPr>
        <p:spPr>
          <a:xfrm rot="2601806">
            <a:off x="6766075" y="2246865"/>
            <a:ext cx="244806" cy="1267024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C8B8D9EE-80E2-3C44-A743-D9BF3ADCF8F8}"/>
              </a:ext>
            </a:extLst>
          </p:cNvPr>
          <p:cNvSpPr txBox="1"/>
          <p:nvPr/>
        </p:nvSpPr>
        <p:spPr>
          <a:xfrm>
            <a:off x="4902996" y="1968585"/>
            <a:ext cx="4127500" cy="3590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583" algn="ctr">
              <a:tabLst>
                <a:tab pos="3489820" algn="l"/>
              </a:tabLst>
            </a:pPr>
            <a:r>
              <a:rPr sz="2333" b="1" spc="-6" dirty="0">
                <a:solidFill>
                  <a:srgbClr val="C00000"/>
                </a:solidFill>
                <a:latin typeface="Arial Narrow"/>
                <a:cs typeface="Arial Narrow"/>
              </a:rPr>
              <a:t>2. </a:t>
            </a:r>
            <a:r>
              <a:rPr sz="2333" b="1" spc="-31" dirty="0">
                <a:solidFill>
                  <a:srgbClr val="C00000"/>
                </a:solidFill>
                <a:latin typeface="Arial Narrow"/>
                <a:cs typeface="Arial Narrow"/>
              </a:rPr>
              <a:t>Tangential</a:t>
            </a:r>
            <a:r>
              <a:rPr lang="en-US" sz="2333" b="1" spc="-31" dirty="0">
                <a:solidFill>
                  <a:srgbClr val="C00000"/>
                </a:solidFill>
                <a:latin typeface="Arial Narrow"/>
                <a:cs typeface="Arial Narrow"/>
              </a:rPr>
              <a:t> 2</a:t>
            </a:r>
            <a:r>
              <a:rPr lang="en-US" sz="2333" b="1" spc="-31" baseline="30000" dirty="0">
                <a:solidFill>
                  <a:srgbClr val="C00000"/>
                </a:solidFill>
                <a:latin typeface="Arial Narrow"/>
                <a:cs typeface="Arial Narrow"/>
              </a:rPr>
              <a:t>nd </a:t>
            </a:r>
            <a:r>
              <a:rPr sz="2333" b="1" spc="-6" dirty="0">
                <a:solidFill>
                  <a:srgbClr val="C00000"/>
                </a:solidFill>
                <a:latin typeface="Arial Narrow"/>
                <a:cs typeface="Arial Narrow"/>
              </a:rPr>
              <a:t>Neutral</a:t>
            </a:r>
            <a:r>
              <a:rPr sz="2333" b="1" spc="206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333" b="1" spc="-6" dirty="0">
                <a:solidFill>
                  <a:srgbClr val="C00000"/>
                </a:solidFill>
                <a:latin typeface="Arial Narrow"/>
                <a:cs typeface="Arial Narrow"/>
              </a:rPr>
              <a:t>Beam</a:t>
            </a:r>
            <a:endParaRPr sz="2333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7C7705B0-7E88-9843-9D64-F262FD2CFF0B}"/>
              </a:ext>
            </a:extLst>
          </p:cNvPr>
          <p:cNvSpPr txBox="1"/>
          <p:nvPr/>
        </p:nvSpPr>
        <p:spPr>
          <a:xfrm>
            <a:off x="3310902" y="3904589"/>
            <a:ext cx="2505774" cy="84657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vert="horz" wrap="square" lIns="0" tIns="38100" rIns="0" bIns="38100" rtlCol="0">
            <a:spAutoFit/>
          </a:bodyPr>
          <a:lstStyle/>
          <a:p>
            <a:pPr marL="10583" algn="ctr"/>
            <a:r>
              <a:rPr sz="1667" b="1" spc="-4" dirty="0">
                <a:solidFill>
                  <a:srgbClr val="C00000"/>
                </a:solidFill>
                <a:latin typeface="Arial Narrow"/>
                <a:cs typeface="Arial Narrow"/>
              </a:rPr>
              <a:t>2</a:t>
            </a:r>
            <a:r>
              <a:rPr sz="1667" b="1" spc="-4" dirty="0">
                <a:solidFill>
                  <a:srgbClr val="C00000"/>
                </a:solidFill>
                <a:latin typeface="Arial"/>
                <a:cs typeface="Arial"/>
              </a:rPr>
              <a:t>× </a:t>
            </a:r>
            <a:r>
              <a:rPr lang="en-US" sz="1667" b="1" spc="-4" dirty="0">
                <a:solidFill>
                  <a:srgbClr val="C00000"/>
                </a:solidFill>
                <a:latin typeface="Arial Narrow"/>
                <a:cs typeface="Arial Narrow"/>
              </a:rPr>
              <a:t>f</a:t>
            </a:r>
            <a:r>
              <a:rPr sz="1667" b="1" spc="-4" dirty="0">
                <a:solidFill>
                  <a:srgbClr val="C00000"/>
                </a:solidFill>
                <a:latin typeface="Arial Narrow"/>
                <a:cs typeface="Arial Narrow"/>
              </a:rPr>
              <a:t>ield</a:t>
            </a:r>
            <a:r>
              <a:rPr lang="en-US" sz="1667" b="1" spc="-4" dirty="0">
                <a:solidFill>
                  <a:srgbClr val="C00000"/>
                </a:solidFill>
                <a:latin typeface="Arial Narrow"/>
                <a:cs typeface="Arial Narrow"/>
              </a:rPr>
              <a:t>, current, power</a:t>
            </a:r>
          </a:p>
          <a:p>
            <a:pPr marL="10583" algn="ctr"/>
            <a:r>
              <a:rPr lang="en-US" sz="1667" b="1" spc="-4" dirty="0">
                <a:solidFill>
                  <a:srgbClr val="C00000"/>
                </a:solidFill>
                <a:latin typeface="Arial Narrow"/>
                <a:cs typeface="Arial Narrow"/>
              </a:rPr>
              <a:t>4</a:t>
            </a:r>
            <a:r>
              <a:rPr lang="en-US" sz="1667" b="1" spc="-4" dirty="0">
                <a:solidFill>
                  <a:srgbClr val="C00000"/>
                </a:solidFill>
                <a:latin typeface="Arial"/>
                <a:cs typeface="Arial"/>
              </a:rPr>
              <a:t>× </a:t>
            </a:r>
            <a:r>
              <a:rPr lang="en-US" sz="1667" b="1" spc="-4" dirty="0">
                <a:solidFill>
                  <a:srgbClr val="C00000"/>
                </a:solidFill>
                <a:latin typeface="Arial Narrow"/>
                <a:cs typeface="Arial Narrow"/>
              </a:rPr>
              <a:t>heat flux, </a:t>
            </a:r>
            <a:r>
              <a:rPr sz="1667" b="1" spc="-4" dirty="0">
                <a:solidFill>
                  <a:srgbClr val="C00000"/>
                </a:solidFill>
                <a:latin typeface="Arial Narrow"/>
                <a:cs typeface="Arial Narrow"/>
              </a:rPr>
              <a:t>5</a:t>
            </a:r>
            <a:r>
              <a:rPr sz="1667" b="1" spc="-4" dirty="0">
                <a:solidFill>
                  <a:srgbClr val="C00000"/>
                </a:solidFill>
                <a:latin typeface="Arial"/>
                <a:cs typeface="Arial"/>
              </a:rPr>
              <a:t>× </a:t>
            </a:r>
            <a:r>
              <a:rPr sz="1667" b="1" spc="-4" dirty="0">
                <a:solidFill>
                  <a:srgbClr val="C00000"/>
                </a:solidFill>
                <a:latin typeface="Arial Narrow"/>
                <a:cs typeface="Arial Narrow"/>
              </a:rPr>
              <a:t>pulse</a:t>
            </a:r>
            <a:r>
              <a:rPr lang="en-US" sz="1667" b="1" spc="-4" dirty="0">
                <a:solidFill>
                  <a:srgbClr val="C00000"/>
                </a:solidFill>
                <a:latin typeface="Arial Narrow"/>
                <a:cs typeface="Arial Narrow"/>
              </a:rPr>
              <a:t> length</a:t>
            </a:r>
          </a:p>
          <a:p>
            <a:pPr marL="10583" algn="ctr"/>
            <a:r>
              <a:rPr lang="en-US" sz="1667" b="1" dirty="0">
                <a:solidFill>
                  <a:srgbClr val="C00000"/>
                </a:solidFill>
                <a:latin typeface="Arial Narrow"/>
                <a:cs typeface="Arial Narrow"/>
              </a:rPr>
              <a:t>Up </a:t>
            </a:r>
            <a:r>
              <a:rPr lang="en-US" sz="1667" b="1" spc="-4" dirty="0">
                <a:solidFill>
                  <a:srgbClr val="C00000"/>
                </a:solidFill>
                <a:latin typeface="Arial Narrow"/>
                <a:cs typeface="Arial Narrow"/>
              </a:rPr>
              <a:t>to 10</a:t>
            </a:r>
            <a:r>
              <a:rPr lang="en-US" sz="1667" b="1" spc="-4" dirty="0">
                <a:solidFill>
                  <a:srgbClr val="C00000"/>
                </a:solidFill>
                <a:latin typeface="Arial"/>
                <a:cs typeface="Arial"/>
              </a:rPr>
              <a:t>× </a:t>
            </a:r>
            <a:r>
              <a:rPr lang="en-US" sz="1667" b="1" spc="-4" dirty="0">
                <a:solidFill>
                  <a:srgbClr val="C00000"/>
                </a:solidFill>
                <a:latin typeface="Arial Narrow"/>
                <a:cs typeface="Arial Narrow"/>
              </a:rPr>
              <a:t>higher </a:t>
            </a:r>
            <a:r>
              <a:rPr lang="en-US" sz="1667" b="1" spc="-4" dirty="0" err="1">
                <a:solidFill>
                  <a:srgbClr val="C00000"/>
                </a:solidFill>
                <a:latin typeface="Arial Narrow"/>
                <a:cs typeface="Arial Narrow"/>
              </a:rPr>
              <a:t>nT</a:t>
            </a:r>
            <a:r>
              <a:rPr lang="en-US" sz="1667" spc="-4" dirty="0" err="1">
                <a:solidFill>
                  <a:srgbClr val="C00000"/>
                </a:solidFill>
                <a:latin typeface="Symbol"/>
                <a:cs typeface="Symbol"/>
              </a:rPr>
              <a:t>t</a:t>
            </a:r>
            <a:r>
              <a:rPr lang="en-US" sz="1667" b="1" spc="-6" baseline="-20833" dirty="0" err="1">
                <a:solidFill>
                  <a:srgbClr val="C00000"/>
                </a:solidFill>
                <a:latin typeface="Arial"/>
                <a:cs typeface="Arial"/>
              </a:rPr>
              <a:t>E</a:t>
            </a:r>
            <a:endParaRPr sz="1667" b="1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B08CB53F-8D4B-C345-AA89-5605ED480810}"/>
              </a:ext>
            </a:extLst>
          </p:cNvPr>
          <p:cNvSpPr txBox="1"/>
          <p:nvPr/>
        </p:nvSpPr>
        <p:spPr>
          <a:xfrm>
            <a:off x="248340" y="1980573"/>
            <a:ext cx="3492500" cy="3590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583" algn="ctr">
              <a:tabLst>
                <a:tab pos="3489820" algn="l"/>
              </a:tabLst>
            </a:pPr>
            <a:r>
              <a:rPr sz="2333" b="1" spc="-4" dirty="0">
                <a:solidFill>
                  <a:srgbClr val="C00000"/>
                </a:solidFill>
                <a:latin typeface="Arial Narrow"/>
                <a:cs typeface="Arial Narrow"/>
              </a:rPr>
              <a:t>1. New</a:t>
            </a:r>
            <a:r>
              <a:rPr sz="2333" b="1" spc="21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333" b="1" spc="-4" dirty="0">
                <a:solidFill>
                  <a:srgbClr val="C00000"/>
                </a:solidFill>
                <a:latin typeface="Arial Narrow"/>
                <a:cs typeface="Arial Narrow"/>
              </a:rPr>
              <a:t>Central</a:t>
            </a:r>
            <a:r>
              <a:rPr sz="2333" b="1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333" b="1" spc="-4" dirty="0">
                <a:solidFill>
                  <a:srgbClr val="C00000"/>
                </a:solidFill>
                <a:latin typeface="Arial Narrow"/>
                <a:cs typeface="Arial Narrow"/>
              </a:rPr>
              <a:t>Magnet</a:t>
            </a:r>
            <a:endParaRPr sz="3333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56605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56CCA-3AB0-174E-BF1A-11B00FCDC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NSTX-U design enables access to 2-3× higher plasma pressure, temperature than MAST-U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1F57E51-49E1-234E-A7ED-5D3A539C4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13" y="1187174"/>
            <a:ext cx="2730320" cy="389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B2E935D-D18D-B748-8863-8E7CDDCBC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206500"/>
            <a:ext cx="2220812" cy="385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F6A611-2E4F-D842-9A29-9443DFF144A2}"/>
              </a:ext>
            </a:extLst>
          </p:cNvPr>
          <p:cNvCxnSpPr>
            <a:endCxn id="10" idx="1"/>
          </p:cNvCxnSpPr>
          <p:nvPr/>
        </p:nvCxnSpPr>
        <p:spPr>
          <a:xfrm flipH="1">
            <a:off x="1936758" y="3160906"/>
            <a:ext cx="1344076" cy="202150"/>
          </a:xfrm>
          <a:prstGeom prst="straightConnector1">
            <a:avLst/>
          </a:prstGeom>
          <a:ln w="7620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C1A54E8-6CCD-6A4B-BE04-581D83E7E240}"/>
              </a:ext>
            </a:extLst>
          </p:cNvPr>
          <p:cNvSpPr txBox="1">
            <a:spLocks/>
          </p:cNvSpPr>
          <p:nvPr/>
        </p:nvSpPr>
        <p:spPr>
          <a:xfrm>
            <a:off x="6646333" y="1016001"/>
            <a:ext cx="1778000" cy="498061"/>
          </a:xfrm>
          <a:prstGeom prst="rect">
            <a:avLst/>
          </a:prstGeom>
          <a:solidFill>
            <a:schemeClr val="bg1"/>
          </a:solidFill>
        </p:spPr>
        <p:txBody>
          <a:bodyPr vert="horz" lIns="76200" tIns="38100" rIns="76200" bIns="3810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67" b="1" dirty="0"/>
              <a:t>MAST-U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EF4EB41-C99E-784F-8138-8CCDE6F9313D}"/>
              </a:ext>
            </a:extLst>
          </p:cNvPr>
          <p:cNvSpPr txBox="1">
            <a:spLocks/>
          </p:cNvSpPr>
          <p:nvPr/>
        </p:nvSpPr>
        <p:spPr>
          <a:xfrm>
            <a:off x="867833" y="1016000"/>
            <a:ext cx="1778000" cy="508000"/>
          </a:xfrm>
          <a:prstGeom prst="rect">
            <a:avLst/>
          </a:prstGeom>
          <a:solidFill>
            <a:schemeClr val="bg1"/>
          </a:solidFill>
        </p:spPr>
        <p:txBody>
          <a:bodyPr vert="horz" lIns="76200" tIns="38100" rIns="76200" bIns="3810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67" b="1" dirty="0"/>
              <a:t>NSTX-U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720C0E17-738F-184C-91E2-3299DA5D61A1}"/>
              </a:ext>
            </a:extLst>
          </p:cNvPr>
          <p:cNvSpPr/>
          <p:nvPr/>
        </p:nvSpPr>
        <p:spPr>
          <a:xfrm rot="20464457">
            <a:off x="1689624" y="3064239"/>
            <a:ext cx="254000" cy="680017"/>
          </a:xfrm>
          <a:prstGeom prst="rightBrace">
            <a:avLst>
              <a:gd name="adj1" fmla="val 34420"/>
              <a:gd name="adj2" fmla="val 50000"/>
            </a:avLst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B9ACBF-FDD0-6240-A928-A4C4DDE05CDC}"/>
              </a:ext>
            </a:extLst>
          </p:cNvPr>
          <p:cNvSpPr txBox="1"/>
          <p:nvPr/>
        </p:nvSpPr>
        <p:spPr>
          <a:xfrm>
            <a:off x="3217333" y="2730500"/>
            <a:ext cx="2367062" cy="116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rgbClr val="E6A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Conducting plates can suppress global kink instabilities,</a:t>
            </a:r>
          </a:p>
          <a:p>
            <a:pPr algn="ctr"/>
            <a:r>
              <a:rPr lang="en-US" sz="2000" b="1" dirty="0">
                <a:cs typeface="Arial" panose="020B0604020202020204" pitchFamily="34" charset="0"/>
              </a:rPr>
              <a:t>~1.5</a:t>
            </a:r>
            <a:r>
              <a:rPr lang="en-US" sz="2000" b="1" dirty="0">
                <a:cs typeface="Calibri"/>
              </a:rPr>
              <a:t>× higher </a:t>
            </a:r>
            <a:r>
              <a:rPr lang="en-US" sz="2000" b="1" dirty="0" err="1">
                <a:latin typeface="Symbol" panose="05050102010706020507" pitchFamily="18" charset="2"/>
                <a:cs typeface="Calibri"/>
              </a:rPr>
              <a:t>b</a:t>
            </a:r>
            <a:r>
              <a:rPr lang="en-US" sz="2000" b="1" baseline="-25000" dirty="0" err="1">
                <a:cs typeface="Calibri"/>
              </a:rPr>
              <a:t>T</a:t>
            </a:r>
            <a:endParaRPr lang="en-US" sz="2000" b="1" dirty="0"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800F05-D988-1746-B613-E743BA05F587}"/>
              </a:ext>
            </a:extLst>
          </p:cNvPr>
          <p:cNvCxnSpPr/>
          <p:nvPr/>
        </p:nvCxnSpPr>
        <p:spPr>
          <a:xfrm flipH="1">
            <a:off x="867834" y="1898746"/>
            <a:ext cx="1730374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D7EA84C-F120-7C47-BC10-16B497A84521}"/>
              </a:ext>
            </a:extLst>
          </p:cNvPr>
          <p:cNvSpPr txBox="1"/>
          <p:nvPr/>
        </p:nvSpPr>
        <p:spPr>
          <a:xfrm>
            <a:off x="2561168" y="1123636"/>
            <a:ext cx="294216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E6AF00"/>
                </a:solidFill>
                <a:cs typeface="Arial" panose="020B0604020202020204" pitchFamily="34" charset="0"/>
              </a:rPr>
              <a:t>NSTX-U central magnet  provides 1.5</a:t>
            </a:r>
            <a:r>
              <a:rPr lang="en-US" sz="1800" b="1" dirty="0">
                <a:solidFill>
                  <a:srgbClr val="E6AF00"/>
                </a:solidFill>
                <a:cs typeface="Calibri"/>
              </a:rPr>
              <a:t>× higher toroidal field current </a:t>
            </a:r>
          </a:p>
          <a:p>
            <a:pPr algn="ctr"/>
            <a:r>
              <a:rPr lang="en-US" sz="1800" b="1" dirty="0">
                <a:cs typeface="Calibri"/>
                <a:sym typeface="Wingdings" panose="05000000000000000000" pitchFamily="2" charset="2"/>
              </a:rPr>
              <a:t> ~</a:t>
            </a:r>
            <a:r>
              <a:rPr lang="en-US" sz="1800" b="1" dirty="0">
                <a:cs typeface="Arial" panose="020B0604020202020204" pitchFamily="34" charset="0"/>
              </a:rPr>
              <a:t>1.5 - 2</a:t>
            </a:r>
            <a:r>
              <a:rPr lang="en-US" sz="1800" b="1" dirty="0">
                <a:cs typeface="Calibri"/>
              </a:rPr>
              <a:t>×</a:t>
            </a:r>
            <a:r>
              <a:rPr lang="en-US" sz="1800" b="1" dirty="0">
                <a:cs typeface="Arial" panose="020B0604020202020204" pitchFamily="34" charset="0"/>
              </a:rPr>
              <a:t> higher B</a:t>
            </a:r>
            <a:r>
              <a:rPr lang="en-US" sz="1800" b="1" baseline="-25000" dirty="0">
                <a:cs typeface="Arial" panose="020B0604020202020204" pitchFamily="34" charset="0"/>
              </a:rPr>
              <a:t>T</a:t>
            </a:r>
            <a:r>
              <a:rPr lang="en-US" sz="1800" b="1" baseline="30000" dirty="0"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1500" b="1" dirty="0">
                <a:solidFill>
                  <a:srgbClr val="E6AF00"/>
                </a:solidFill>
                <a:cs typeface="Calibri"/>
              </a:rPr>
              <a:t>(depending on plasma shape)</a:t>
            </a:r>
            <a:endParaRPr lang="en-US" sz="1500" b="1" dirty="0">
              <a:cs typeface="Arial" panose="020B0604020202020204" pitchFamily="34" charset="0"/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88B13A8-C92B-F34D-B3E1-E8086E360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3587" y="4090018"/>
            <a:ext cx="2549748" cy="93985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latin typeface="+mn-lt"/>
                <a:cs typeface="Calibri"/>
              </a:rPr>
              <a:t>p </a:t>
            </a:r>
            <a:r>
              <a:rPr lang="en-US" sz="2400" dirty="0">
                <a:latin typeface="+mn-lt"/>
              </a:rPr>
              <a:t>∝ </a:t>
            </a:r>
            <a:r>
              <a:rPr lang="en-US" sz="2400" dirty="0" err="1">
                <a:latin typeface="Symbol" panose="05050102010706020507" pitchFamily="18" charset="2"/>
              </a:rPr>
              <a:t>b</a:t>
            </a:r>
            <a:r>
              <a:rPr lang="en-US" sz="2400" baseline="-25000" dirty="0" err="1"/>
              <a:t>T</a:t>
            </a:r>
            <a:r>
              <a:rPr lang="en-US" sz="2400" dirty="0">
                <a:latin typeface="+mn-lt"/>
              </a:rPr>
              <a:t> B</a:t>
            </a:r>
            <a:r>
              <a:rPr lang="en-US" sz="2400" baseline="-25000" dirty="0">
                <a:latin typeface="+mn-lt"/>
              </a:rPr>
              <a:t>T</a:t>
            </a:r>
            <a:r>
              <a:rPr lang="en-US" sz="2400" baseline="30000" dirty="0">
                <a:latin typeface="+mn-lt"/>
              </a:rPr>
              <a:t>2</a:t>
            </a:r>
          </a:p>
          <a:p>
            <a:pPr marL="0" indent="0" algn="ctr">
              <a:buNone/>
            </a:pPr>
            <a:r>
              <a:rPr lang="en-US" sz="2400" b="1" dirty="0"/>
              <a:t>2-3</a:t>
            </a:r>
            <a:r>
              <a:rPr lang="en-US" sz="2400" b="1" dirty="0">
                <a:cs typeface="Calibri"/>
              </a:rPr>
              <a:t>× higher</a:t>
            </a:r>
            <a:endParaRPr lang="en-US" sz="2400" baseline="30000" dirty="0">
              <a:latin typeface="+mn-lt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A8A94496-74AC-F84A-A49E-336EF3794596}"/>
              </a:ext>
            </a:extLst>
          </p:cNvPr>
          <p:cNvSpPr txBox="1">
            <a:spLocks/>
          </p:cNvSpPr>
          <p:nvPr/>
        </p:nvSpPr>
        <p:spPr>
          <a:xfrm>
            <a:off x="608263" y="5251250"/>
            <a:ext cx="8054474" cy="381000"/>
          </a:xfrm>
          <a:prstGeom prst="rect">
            <a:avLst/>
          </a:prstGeom>
          <a:noFill/>
          <a:ln>
            <a:noFill/>
          </a:ln>
        </p:spPr>
        <p:txBody>
          <a:bodyPr vert="horz" lIns="0" tIns="38100" rIns="0" bIns="3810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467" indent="-194467" algn="ctr"/>
            <a:r>
              <a:rPr lang="en-US" sz="2000" dirty="0">
                <a:cs typeface="Calibri"/>
              </a:rPr>
              <a:t>Expect ~2</a:t>
            </a:r>
            <a:r>
              <a:rPr lang="en-US" sz="2000" b="1" dirty="0">
                <a:cs typeface="Calibri"/>
              </a:rPr>
              <a:t>× </a:t>
            </a:r>
            <a:r>
              <a:rPr lang="en-US" sz="2000" dirty="0">
                <a:cs typeface="Calibri"/>
              </a:rPr>
              <a:t>higher edge “pedestal” pressure due to higher B, shaping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5063937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E06D-31AE-FA4E-820D-D5C6A46F0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STs will provide leading contributions to development and understanding of advanced divertors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B6E512-97F4-ED43-AFC0-2FA9A2AC6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898584"/>
            <a:ext cx="4321922" cy="851892"/>
          </a:xfrm>
          <a:noFill/>
        </p:spPr>
        <p:txBody>
          <a:bodyPr vert="horz" lIns="0" tIns="50800" rIns="0" bIns="50800" rtlCol="0"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Arial Narrow" panose="020B0606020202030204" pitchFamily="34" charset="0"/>
              </a:rPr>
              <a:t>MAST-U: </a:t>
            </a:r>
            <a:r>
              <a:rPr lang="en-US" sz="2400" dirty="0">
                <a:latin typeface="Arial Narrow" panose="020B0606020202030204" pitchFamily="34" charset="0"/>
              </a:rPr>
              <a:t>World-leading pumped long-leg +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flexible flaring</a:t>
            </a:r>
            <a:r>
              <a:rPr lang="en-US" sz="2400" dirty="0">
                <a:latin typeface="Arial Narrow" panose="020B0606020202030204" pitchFamily="34" charset="0"/>
              </a:rPr>
              <a:t>, radiation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FD393-5BF4-BA45-A66E-1DFF7E6C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668" y="1988462"/>
            <a:ext cx="2980199" cy="253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7C6FC4-8168-5647-9CB6-28459854CEB8}"/>
              </a:ext>
            </a:extLst>
          </p:cNvPr>
          <p:cNvSpPr txBox="1"/>
          <p:nvPr/>
        </p:nvSpPr>
        <p:spPr>
          <a:xfrm>
            <a:off x="5538694" y="4608206"/>
            <a:ext cx="2840842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833" i="1" dirty="0">
                <a:latin typeface="Arial Narrow" panose="020B0606020202030204" pitchFamily="34" charset="0"/>
              </a:rPr>
              <a:t>E. </a:t>
            </a:r>
            <a:r>
              <a:rPr lang="en-US" sz="833" i="1" dirty="0" err="1">
                <a:latin typeface="Arial Narrow" panose="020B0606020202030204" pitchFamily="34" charset="0"/>
              </a:rPr>
              <a:t>Havlickova</a:t>
            </a:r>
            <a:r>
              <a:rPr lang="en-US" sz="833" i="1" dirty="0">
                <a:latin typeface="Arial Narrow" panose="020B0606020202030204" pitchFamily="34" charset="0"/>
              </a:rPr>
              <a:t>, et al., </a:t>
            </a:r>
            <a:r>
              <a:rPr lang="fr-FR" sz="833" i="1" dirty="0">
                <a:latin typeface="Arial Narrow" panose="020B0606020202030204" pitchFamily="34" charset="0"/>
              </a:rPr>
              <a:t>Plasma Phys. Control. Fusion </a:t>
            </a:r>
            <a:r>
              <a:rPr lang="fr-FR" sz="833" b="1" i="1" dirty="0">
                <a:latin typeface="Arial Narrow" panose="020B0606020202030204" pitchFamily="34" charset="0"/>
              </a:rPr>
              <a:t>56</a:t>
            </a:r>
            <a:r>
              <a:rPr lang="fr-FR" sz="833" i="1" dirty="0">
                <a:latin typeface="Arial Narrow" panose="020B0606020202030204" pitchFamily="34" charset="0"/>
              </a:rPr>
              <a:t> (2014) 075008</a:t>
            </a:r>
            <a:endParaRPr lang="en-US" sz="833" i="1" dirty="0">
              <a:latin typeface="Arial Narrow" panose="020B0606020202030204" pitchFamily="34" charset="0"/>
            </a:endParaRPr>
          </a:p>
        </p:txBody>
      </p:sp>
      <p:sp>
        <p:nvSpPr>
          <p:cNvPr id="8" name="object 24">
            <a:extLst>
              <a:ext uri="{FF2B5EF4-FFF2-40B4-BE49-F238E27FC236}">
                <a16:creationId xmlns:a16="http://schemas.microsoft.com/office/drawing/2014/main" id="{7A23C8A6-3853-4546-BA54-E4323183C67F}"/>
              </a:ext>
            </a:extLst>
          </p:cNvPr>
          <p:cNvSpPr txBox="1"/>
          <p:nvPr/>
        </p:nvSpPr>
        <p:spPr>
          <a:xfrm>
            <a:off x="296333" y="1049880"/>
            <a:ext cx="3683000" cy="7013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695" marR="4233" indent="-11642" algn="ctr">
              <a:lnSpc>
                <a:spcPct val="101000"/>
              </a:lnSpc>
            </a:pPr>
            <a:r>
              <a:rPr sz="2333" b="1" spc="-4" dirty="0">
                <a:latin typeface="Arial Narrow" panose="020B0606020202030204" pitchFamily="34" charset="0"/>
                <a:cs typeface="Arial"/>
              </a:rPr>
              <a:t>NSTX-U</a:t>
            </a:r>
            <a:r>
              <a:rPr lang="en-US" sz="2333" b="1" spc="-4" dirty="0">
                <a:latin typeface="Arial Narrow" panose="020B0606020202030204" pitchFamily="34" charset="0"/>
                <a:cs typeface="Arial"/>
              </a:rPr>
              <a:t>:  </a:t>
            </a:r>
            <a:r>
              <a:rPr lang="en-US" sz="2333" spc="-4" dirty="0">
                <a:latin typeface="Arial Narrow" panose="020B0606020202030204" pitchFamily="34" charset="0"/>
                <a:cs typeface="Arial"/>
              </a:rPr>
              <a:t>Short-leg flared </a:t>
            </a:r>
            <a:r>
              <a:rPr lang="en-US" sz="2333" spc="-4" dirty="0" err="1">
                <a:latin typeface="Arial Narrow" panose="020B0606020202030204" pitchFamily="34" charset="0"/>
                <a:cs typeface="Arial"/>
              </a:rPr>
              <a:t>divertor</a:t>
            </a:r>
            <a:r>
              <a:rPr lang="en-US" sz="2333" spc="-4" dirty="0">
                <a:latin typeface="Arial Narrow" panose="020B0606020202030204" pitchFamily="34" charset="0"/>
                <a:cs typeface="Arial"/>
              </a:rPr>
              <a:t> + radiation to mitigate heat flux</a:t>
            </a:r>
            <a:endParaRPr sz="2333" dirty="0">
              <a:latin typeface="Arial Narrow" panose="020B0606020202030204" pitchFamily="34" charset="0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079EB8-11B5-9C49-A9C2-B0B716F2F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66" y="1951209"/>
            <a:ext cx="2335469" cy="22168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2A1552-2C21-774A-8AEA-5F5C06B6B613}"/>
              </a:ext>
            </a:extLst>
          </p:cNvPr>
          <p:cNvSpPr txBox="1"/>
          <p:nvPr/>
        </p:nvSpPr>
        <p:spPr>
          <a:xfrm>
            <a:off x="359833" y="4288009"/>
            <a:ext cx="3873500" cy="708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67" b="1" dirty="0">
                <a:solidFill>
                  <a:srgbClr val="C00000"/>
                </a:solidFill>
                <a:latin typeface="Arial Narrow" panose="020B0606020202030204" pitchFamily="34" charset="0"/>
              </a:rPr>
              <a:t>New PF1 magnets for flaring control, highest shaping, highest ST edge parallel heat flux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C0B1B-2B1F-DF41-85C7-A4EA17F160DC}"/>
              </a:ext>
            </a:extLst>
          </p:cNvPr>
          <p:cNvSpPr txBox="1"/>
          <p:nvPr/>
        </p:nvSpPr>
        <p:spPr>
          <a:xfrm>
            <a:off x="1284031" y="5064627"/>
            <a:ext cx="6526469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 provide science basis to integrate high performance ST core with advanced power exhaust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7E2E87-F638-AA45-9B35-E4ED796BE3E7}"/>
              </a:ext>
            </a:extLst>
          </p:cNvPr>
          <p:cNvSpPr/>
          <p:nvPr/>
        </p:nvSpPr>
        <p:spPr>
          <a:xfrm>
            <a:off x="6627706" y="2869063"/>
            <a:ext cx="1611517" cy="307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Super-X divertors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C9F3E2-0AE1-E94F-9375-4EB549E92A75}"/>
              </a:ext>
            </a:extLst>
          </p:cNvPr>
          <p:cNvSpPr txBox="1"/>
          <p:nvPr/>
        </p:nvSpPr>
        <p:spPr>
          <a:xfrm>
            <a:off x="5364747" y="3767933"/>
            <a:ext cx="10264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Conventional Divertor</a:t>
            </a:r>
          </a:p>
        </p:txBody>
      </p:sp>
    </p:spTree>
    <p:extLst>
      <p:ext uri="{BB962C8B-B14F-4D97-AF65-F5344CB8AC3E}">
        <p14:creationId xmlns:p14="http://schemas.microsoft.com/office/powerpoint/2010/main" val="400096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FE8B2-DA46-ED49-B0D7-521953BA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Outline of Research Program Update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E5599-9567-EF47-A2E7-801DFA0E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34" y="1162183"/>
            <a:ext cx="7620000" cy="4152634"/>
          </a:xfrm>
        </p:spPr>
        <p:txBody>
          <a:bodyPr/>
          <a:lstStyle/>
          <a:p>
            <a:pPr marL="622300" indent="-571500"/>
            <a:r>
              <a:rPr lang="en-US" sz="2200" dirty="0">
                <a:solidFill>
                  <a:srgbClr val="0070C0"/>
                </a:solidFill>
              </a:rPr>
              <a:t>Programmatic events since PAC-39</a:t>
            </a:r>
          </a:p>
          <a:p>
            <a:pPr marL="1079500" lvl="1" indent="-571500"/>
            <a:r>
              <a:rPr lang="en-US" sz="2000" dirty="0">
                <a:solidFill>
                  <a:schemeClr val="tx1"/>
                </a:solidFill>
              </a:rPr>
              <a:t>Summary of FES Office of Project Assessment (OPA) Mission Review (3-18)</a:t>
            </a:r>
          </a:p>
          <a:p>
            <a:pPr marL="622300" indent="-571500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Developments in domestic fusion program (NAS Study, FESAC TEC)</a:t>
            </a:r>
          </a:p>
          <a:p>
            <a:pPr marL="1079500" lvl="1" indent="-571500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does NSTX-U fit in? How has the NSTX-U Mission changed?</a:t>
            </a:r>
          </a:p>
          <a:p>
            <a:pPr marL="1079500" lvl="1" indent="-571500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10 year mission and research goals (more from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Maingi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marL="622300" indent="-571500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Response to PAC-39 recommendations (Kaye,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</a:rPr>
              <a:t>Maingi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marL="1079500" lvl="1" indent="-571500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State of NSTX-U Science Team and plans for its reconstitution</a:t>
            </a:r>
          </a:p>
          <a:p>
            <a:pPr marL="1079500" lvl="1" indent="-571500"/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50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403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7ACF2-3EFB-E04C-BA77-9A44CFC23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Major OPA Review of NSTX-U Science Mission March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65267-A903-5E43-B9C1-2FE82DB8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6302"/>
            <a:ext cx="7620000" cy="4372442"/>
          </a:xfrm>
        </p:spPr>
        <p:txBody>
          <a:bodyPr/>
          <a:lstStyle/>
          <a:p>
            <a:pPr>
              <a:buSzPct val="140000"/>
            </a:pPr>
            <a:r>
              <a:rPr lang="en-US" sz="1800" dirty="0">
                <a:solidFill>
                  <a:srgbClr val="0070C0"/>
                </a:solidFill>
              </a:rPr>
              <a:t>Follows review of NSTX-U Recovery Project conducted in Feb. 2018</a:t>
            </a:r>
          </a:p>
          <a:p>
            <a:pPr>
              <a:buSzPct val="140000"/>
            </a:pPr>
            <a:r>
              <a:rPr lang="en-US" sz="1800" dirty="0">
                <a:solidFill>
                  <a:srgbClr val="0070C0"/>
                </a:solidFill>
              </a:rPr>
              <a:t>Review lasted 2 ½ days</a:t>
            </a:r>
          </a:p>
          <a:p>
            <a:pPr>
              <a:buSzPct val="140000"/>
            </a:pPr>
            <a:r>
              <a:rPr lang="en-US" sz="1800" dirty="0">
                <a:solidFill>
                  <a:srgbClr val="0070C0"/>
                </a:solidFill>
              </a:rPr>
              <a:t>Review Committee: J. van Dam called it the “A Team” of reviewers, OPA the “gold standard” of reviews</a:t>
            </a:r>
          </a:p>
          <a:p>
            <a:pPr lvl="1">
              <a:buSzPct val="140000"/>
            </a:pPr>
            <a:r>
              <a:rPr lang="en-US" sz="1800" dirty="0"/>
              <a:t>Ray </a:t>
            </a:r>
            <a:r>
              <a:rPr lang="en-US" sz="1800" dirty="0" err="1"/>
              <a:t>Ohrbach</a:t>
            </a:r>
            <a:r>
              <a:rPr lang="en-US" sz="1800" dirty="0"/>
              <a:t> (Chair)			</a:t>
            </a:r>
          </a:p>
          <a:p>
            <a:pPr lvl="1">
              <a:buSzPct val="140000"/>
            </a:pPr>
            <a:r>
              <a:rPr lang="en-US" sz="1800" dirty="0"/>
              <a:t>Dave Campbell (ITER-retired)		</a:t>
            </a:r>
          </a:p>
          <a:p>
            <a:pPr lvl="1">
              <a:buSzPct val="140000"/>
            </a:pPr>
            <a:r>
              <a:rPr lang="en-US" sz="1800" dirty="0"/>
              <a:t>Norbert Holtkamp (SLAC, Stanford U.)</a:t>
            </a:r>
          </a:p>
          <a:p>
            <a:pPr lvl="1">
              <a:buSzPct val="140000"/>
            </a:pPr>
            <a:r>
              <a:rPr lang="en-US" sz="1800" dirty="0"/>
              <a:t>Thomas Klinger (W7-X, Germany)</a:t>
            </a:r>
          </a:p>
          <a:p>
            <a:pPr lvl="1">
              <a:buSzPct val="140000"/>
            </a:pPr>
            <a:r>
              <a:rPr lang="en-US" sz="1800" dirty="0"/>
              <a:t>Paul Thomas (Tokamak Energy, Ltd. UK, formerly JET)</a:t>
            </a:r>
          </a:p>
          <a:p>
            <a:pPr lvl="1">
              <a:buSzPct val="140000"/>
            </a:pPr>
            <a:r>
              <a:rPr lang="en-US" sz="1800" dirty="0"/>
              <a:t>Anne White (MIT)</a:t>
            </a:r>
          </a:p>
          <a:p>
            <a:pPr>
              <a:buSzPct val="140000"/>
            </a:pPr>
            <a:r>
              <a:rPr lang="en-US" sz="1800" dirty="0">
                <a:solidFill>
                  <a:schemeClr val="bg2"/>
                </a:solidFill>
              </a:rPr>
              <a:t>Talks given by McComas (PU perspective), Hawryluk (PPPL perspective), </a:t>
            </a:r>
            <a:r>
              <a:rPr lang="en-US" sz="1800" b="1" dirty="0">
                <a:solidFill>
                  <a:schemeClr val="bg2"/>
                </a:solidFill>
              </a:rPr>
              <a:t>Menard (Scientific Relevance), Kaye (Transport/Turbulence and EP), Sabbagh (</a:t>
            </a:r>
            <a:r>
              <a:rPr lang="en-US" sz="1800" b="1" dirty="0" err="1">
                <a:solidFill>
                  <a:schemeClr val="bg2"/>
                </a:solidFill>
              </a:rPr>
              <a:t>Macrostability</a:t>
            </a:r>
            <a:r>
              <a:rPr lang="en-US" sz="1800" b="1" dirty="0">
                <a:solidFill>
                  <a:schemeClr val="bg2"/>
                </a:solidFill>
              </a:rPr>
              <a:t> and Integrated Scenarios), </a:t>
            </a:r>
            <a:r>
              <a:rPr lang="en-US" sz="1800" b="1" dirty="0" err="1">
                <a:solidFill>
                  <a:schemeClr val="bg2"/>
                </a:solidFill>
              </a:rPr>
              <a:t>Maingi</a:t>
            </a:r>
            <a:r>
              <a:rPr lang="en-US" sz="1800" b="1" dirty="0">
                <a:solidFill>
                  <a:schemeClr val="bg2"/>
                </a:solidFill>
              </a:rPr>
              <a:t> (Boundary)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F1B50-9F17-D941-8D05-91AC63C1AEFB}"/>
              </a:ext>
            </a:extLst>
          </p:cNvPr>
          <p:cNvSpPr txBox="1"/>
          <p:nvPr/>
        </p:nvSpPr>
        <p:spPr>
          <a:xfrm>
            <a:off x="1745439" y="5311973"/>
            <a:ext cx="4099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 to talks: </a:t>
            </a:r>
            <a:r>
              <a:rPr lang="en-US" dirty="0">
                <a:hlinkClick r:id="rId2"/>
              </a:rPr>
              <a:t>OPA Science Mission Presentations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19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7ACF2-3EFB-E04C-BA77-9A44CFC23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Major OPA Review of NSTX-U Science Mission in March 2018</a:t>
            </a:r>
            <a:br>
              <a:rPr lang="en-US" sz="2800" dirty="0"/>
            </a:b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dirty="0">
                <a:solidFill>
                  <a:srgbClr val="0070C0"/>
                </a:solidFill>
              </a:rPr>
              <a:t>Charge questions </a:t>
            </a:r>
            <a:r>
              <a:rPr lang="en-US" sz="2400" dirty="0">
                <a:solidFill>
                  <a:schemeClr val="tx1"/>
                </a:solidFill>
              </a:rPr>
              <a:t>and committee responses)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65267-A903-5E43-B9C1-2FE82DB8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7" y="990866"/>
            <a:ext cx="8836269" cy="4495268"/>
          </a:xfrm>
        </p:spPr>
        <p:txBody>
          <a:bodyPr/>
          <a:lstStyle/>
          <a:p>
            <a:pPr marL="508000" indent="-457200"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0070C0"/>
                </a:solidFill>
              </a:rPr>
              <a:t>What is the committee’s assessment of continued scientific relevance of spherical torus research and the NSTX-U Facility’s contributions to that area of research?  Does the facility address critical issues for fusion science?</a:t>
            </a:r>
          </a:p>
          <a:p>
            <a:pPr marL="965200" lvl="1" indent="-457200">
              <a:buSzPct val="100000"/>
            </a:pPr>
            <a:r>
              <a:rPr lang="en-US" sz="1400" dirty="0">
                <a:solidFill>
                  <a:schemeClr val="tx1"/>
                </a:solidFill>
              </a:rPr>
              <a:t>NSTX-U has maintained its relevance; enhanced capabilities important for improving physics basis for ST and ITER; research program wide-ranging and challenging, provides potential for significant advances</a:t>
            </a:r>
          </a:p>
          <a:p>
            <a:pPr marL="508000" indent="-457200"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0070C0"/>
                </a:solidFill>
              </a:rPr>
              <a:t>Are there advances in plasma physics, or tokamak core technologies, since the NSTX-U project was designed and constructed that may impact the timeliness or relevance of proposed research at the NSTX-U Facility?</a:t>
            </a:r>
          </a:p>
          <a:p>
            <a:pPr marL="965200" lvl="1" indent="-457200">
              <a:buSzPct val="100000"/>
            </a:pPr>
            <a:r>
              <a:rPr lang="en-US" sz="1400" dirty="0">
                <a:solidFill>
                  <a:schemeClr val="tx1"/>
                </a:solidFill>
              </a:rPr>
              <a:t>NSTX-U well-positioned to make significant contributions in validating new computing and software methods from well-characterized devices; lithium as an advanced wall material will be world-leading</a:t>
            </a:r>
          </a:p>
          <a:p>
            <a:pPr marL="508000" indent="-457200"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0070C0"/>
                </a:solidFill>
              </a:rPr>
              <a:t>If the NSTX-U Facility resumes operations in 2020, what is the Committee’s opinion regarding the status and capabilities of other domestic and international spherical torus facilities?	</a:t>
            </a:r>
          </a:p>
          <a:p>
            <a:pPr marL="965200" lvl="1" indent="-457200">
              <a:buSzPct val="100000"/>
            </a:pPr>
            <a:r>
              <a:rPr lang="en-US" sz="1400" dirty="0">
                <a:solidFill>
                  <a:schemeClr val="tx1"/>
                </a:solidFill>
              </a:rPr>
              <a:t>NSTX-U bigger and more fusion relevant than most; will be world leader in chosen domains of exploration (high-</a:t>
            </a:r>
            <a:r>
              <a:rPr lang="en-US" sz="1400" dirty="0">
                <a:solidFill>
                  <a:schemeClr val="tx1"/>
                </a:solidFill>
                <a:latin typeface="Symbol" pitchFamily="2" charset="2"/>
              </a:rPr>
              <a:t>b</a:t>
            </a:r>
            <a:r>
              <a:rPr lang="en-US" sz="1400" dirty="0">
                <a:solidFill>
                  <a:schemeClr val="tx1"/>
                </a:solidFill>
              </a:rPr>
              <a:t>, low-collisionality core, lithium research)</a:t>
            </a:r>
          </a:p>
          <a:p>
            <a:pPr marL="508000" lvl="1" indent="0">
              <a:buSzPct val="100000"/>
              <a:buNone/>
            </a:pPr>
            <a:endParaRPr lang="en-US" sz="700" dirty="0">
              <a:solidFill>
                <a:schemeClr val="tx1"/>
              </a:solidFill>
            </a:endParaRPr>
          </a:p>
          <a:p>
            <a:pPr marL="50800" indent="0" algn="ctr">
              <a:buSzPct val="100000"/>
              <a:buNone/>
            </a:pPr>
            <a:r>
              <a:rPr lang="en-US" sz="1800" b="1" i="1" dirty="0">
                <a:solidFill>
                  <a:srgbClr val="C00000"/>
                </a:solidFill>
              </a:rPr>
              <a:t>The NSTX-U Program thanks the PAC for their useful input that led to a successful FES OPA Mission review</a:t>
            </a:r>
            <a:r>
              <a:rPr lang="en-US" sz="2000" dirty="0"/>
              <a:t>	</a:t>
            </a:r>
            <a:endParaRPr lang="en-US" sz="1200" dirty="0">
              <a:solidFill>
                <a:schemeClr val="tx1"/>
              </a:solidFill>
            </a:endParaRPr>
          </a:p>
          <a:p>
            <a:pPr marL="50800" indent="0">
              <a:spcBef>
                <a:spcPts val="0"/>
              </a:spcBef>
              <a:buSzPct val="100000"/>
              <a:buNone/>
            </a:pPr>
            <a:endParaRPr lang="en-US" sz="900" dirty="0"/>
          </a:p>
          <a:p>
            <a:pPr marL="50800" indent="0">
              <a:spcBef>
                <a:spcPts val="0"/>
              </a:spcBef>
              <a:buSzPct val="100000"/>
              <a:buNone/>
            </a:pPr>
            <a:r>
              <a:rPr lang="en-US" sz="1400" dirty="0"/>
              <a:t>				</a:t>
            </a:r>
          </a:p>
          <a:p>
            <a:pPr marL="50800" indent="0">
              <a:spcBef>
                <a:spcPts val="0"/>
              </a:spcBef>
              <a:buSzPct val="100000"/>
              <a:buNone/>
            </a:pPr>
            <a:r>
              <a:rPr lang="en-US" sz="1400" dirty="0"/>
              <a:t>	</a:t>
            </a:r>
            <a:r>
              <a:rPr lang="en-US" sz="1800" dirty="0"/>
              <a:t>					</a:t>
            </a:r>
            <a:r>
              <a:rPr lang="en-US" dirty="0"/>
              <a:t>																									</a:t>
            </a:r>
          </a:p>
        </p:txBody>
      </p:sp>
    </p:spTree>
    <p:extLst>
      <p:ext uri="{BB962C8B-B14F-4D97-AF65-F5344CB8AC3E}">
        <p14:creationId xmlns:p14="http://schemas.microsoft.com/office/powerpoint/2010/main" val="1660237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FE8B2-DA46-ED49-B0D7-521953BA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Outline of Research Program Update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E5599-9567-EF47-A2E7-801DFA0E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34" y="1162183"/>
            <a:ext cx="7620000" cy="4152634"/>
          </a:xfrm>
        </p:spPr>
        <p:txBody>
          <a:bodyPr/>
          <a:lstStyle/>
          <a:p>
            <a:pPr marL="622300" indent="-571500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Programmatic events since PAC-39</a:t>
            </a:r>
          </a:p>
          <a:p>
            <a:pPr marL="1079500" lvl="1" indent="-571500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Summary of FES Office of Project Assessment (OPA) Mission Review (3-18)</a:t>
            </a:r>
          </a:p>
          <a:p>
            <a:pPr marL="622300" indent="-571500"/>
            <a:r>
              <a:rPr lang="en-US" sz="2200" dirty="0">
                <a:solidFill>
                  <a:srgbClr val="0070C0"/>
                </a:solidFill>
              </a:rPr>
              <a:t>Developments in domestic fusion program (NAS Study, FESAC TEC)</a:t>
            </a:r>
          </a:p>
          <a:p>
            <a:pPr marL="1079500" lvl="1" indent="-571500"/>
            <a:r>
              <a:rPr lang="en-US" sz="2000" dirty="0">
                <a:solidFill>
                  <a:schemeClr val="tx1"/>
                </a:solidFill>
              </a:rPr>
              <a:t>How does NSTX-U fit in? How has the NSTX-U Mission changed?</a:t>
            </a:r>
          </a:p>
          <a:p>
            <a:pPr marL="1079500" lvl="1" indent="-571500"/>
            <a:r>
              <a:rPr lang="en-US" sz="2000" dirty="0">
                <a:solidFill>
                  <a:schemeClr val="tx1"/>
                </a:solidFill>
              </a:rPr>
              <a:t>10 year mission and research goals (more from </a:t>
            </a:r>
            <a:r>
              <a:rPr lang="en-US" sz="2000" dirty="0" err="1">
                <a:solidFill>
                  <a:schemeClr val="tx1"/>
                </a:solidFill>
              </a:rPr>
              <a:t>Maingi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marL="622300" indent="-571500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Response to PAC-39 recommendations (Kaye,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</a:rPr>
              <a:t>Maingi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marL="1079500" lvl="1" indent="-571500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State of NSTX-U Science Team and plans for its reconstitution</a:t>
            </a:r>
          </a:p>
          <a:p>
            <a:pPr marL="1079500" lvl="1" indent="-571500"/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50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04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C6FAE-54A9-5C4D-8DA8-62115F83C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NAS Strategic Plan Provides a Vision for the </a:t>
            </a:r>
            <a:br>
              <a:rPr lang="en-US" sz="2800" dirty="0"/>
            </a:br>
            <a:r>
              <a:rPr lang="en-US" sz="2800" dirty="0"/>
              <a:t>Fusion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04185-9F4C-BE4A-99DA-6CC20C909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5" y="1116531"/>
            <a:ext cx="5380522" cy="4243938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000" dirty="0">
                <a:solidFill>
                  <a:srgbClr val="0070C0"/>
                </a:solidFill>
              </a:rPr>
              <a:t>Final Report of the Committee on a Strategic Plan for U.S. Burning Plasma Research” (2019)</a:t>
            </a:r>
          </a:p>
          <a:p>
            <a:pPr>
              <a:spcBef>
                <a:spcPts val="0"/>
              </a:spcBef>
              <a:buClr>
                <a:schemeClr val="accent1">
                  <a:lumMod val="75000"/>
                </a:schemeClr>
              </a:buClr>
            </a:pPr>
            <a:r>
              <a:rPr lang="en-US" sz="2000" dirty="0">
                <a:solidFill>
                  <a:srgbClr val="0070C0"/>
                </a:solidFill>
              </a:rPr>
              <a:t>Two main recommendations: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(1) The United States should remain an ITER partner as the most cost-effective way to gain experience with a burning plasma at the scale of a power plant.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(2) The United States should start a national program of accompanying research and technology leading to the construction of a </a:t>
            </a:r>
            <a:r>
              <a:rPr lang="en-US" sz="1800" u="sng" dirty="0"/>
              <a:t>compact pilot plant that produces electricity from fusion at the lowest possible capital </a:t>
            </a:r>
            <a:r>
              <a:rPr lang="en-US" sz="1600" u="sng" dirty="0"/>
              <a:t>cost</a:t>
            </a:r>
            <a:r>
              <a:rPr lang="en-US" sz="1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CC397-8A04-B046-BF39-8D88B9B2F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7" t="17684" r="58105" b="4200"/>
          <a:stretch/>
        </p:blipFill>
        <p:spPr>
          <a:xfrm>
            <a:off x="72584" y="1133772"/>
            <a:ext cx="3396928" cy="423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727"/>
      </p:ext>
    </p:extLst>
  </p:cSld>
  <p:clrMapOvr>
    <a:masterClrMapping/>
  </p:clrMapOvr>
</p:sld>
</file>

<file path=ppt/theme/theme1.xml><?xml version="1.0" encoding="utf-8"?>
<a:theme xmlns:a="http://schemas.openxmlformats.org/drawingml/2006/main" name="PPPL_slideshow_template_PPPL-DOE-Princeton (1)">
  <a:themeElements>
    <a:clrScheme name="Kilter">
      <a:dk1>
        <a:srgbClr val="000000"/>
      </a:dk1>
      <a:lt1>
        <a:srgbClr val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29284</TotalTime>
  <Words>4620</Words>
  <Application>Microsoft Macintosh PowerPoint</Application>
  <PresentationFormat>On-screen Show (16:10)</PresentationFormat>
  <Paragraphs>556</Paragraphs>
  <Slides>46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Arial Narrow</vt:lpstr>
      <vt:lpstr>Calibri</vt:lpstr>
      <vt:lpstr>Helvetica</vt:lpstr>
      <vt:lpstr>Helvetica Neue</vt:lpstr>
      <vt:lpstr>Symbol</vt:lpstr>
      <vt:lpstr>Times New Roman</vt:lpstr>
      <vt:lpstr>Wingdings</vt:lpstr>
      <vt:lpstr>PPPL_slideshow_template_PPPL-DOE-Princeton (1)</vt:lpstr>
      <vt:lpstr>NSTX-U Research Program Update</vt:lpstr>
      <vt:lpstr>NSTX-U PAC-40 Charge</vt:lpstr>
      <vt:lpstr>Presentations (2:20 + 1:10 hour)</vt:lpstr>
      <vt:lpstr>Outline of Research Program Update </vt:lpstr>
      <vt:lpstr>Outline of Research Program Update </vt:lpstr>
      <vt:lpstr>Major OPA Review of NSTX-U Science Mission March 2018</vt:lpstr>
      <vt:lpstr>Major OPA Review of NSTX-U Science Mission in March 2018 (Charge questions and committee responses)</vt:lpstr>
      <vt:lpstr>Outline of Research Program Update </vt:lpstr>
      <vt:lpstr>NAS Strategic Plan Provides a Vision for the  Fusion Program</vt:lpstr>
      <vt:lpstr>NAS Study Identified Science and Technology Challenges</vt:lpstr>
      <vt:lpstr>FESAC TEC Report Identifies Liquid Metal PFCs as a Potential “Game-Changer”</vt:lpstr>
      <vt:lpstr>The NAS and FESAC TEC recommendations elevate the importance of the NSTX-U mission</vt:lpstr>
      <vt:lpstr>NSTX-U will provide unique regimes in the initial years of operations required to optimize the geometry (R/a, k, d) of next-step devices</vt:lpstr>
      <vt:lpstr>Compact Fusion PP physics basis requires non-inductive regime at high fbs</vt:lpstr>
      <vt:lpstr>Transport at low-A is fundamentally different than transport at conventional-A</vt:lpstr>
      <vt:lpstr>NSTX-U will access unique regimes in fast particle physics critical for prediction and optimization</vt:lpstr>
      <vt:lpstr>Stability at large 𝛽N/li is a strong lever for a compact device</vt:lpstr>
      <vt:lpstr>NSTX-U will play important role in understanding how power exhaust width extrapolates to future devices</vt:lpstr>
      <vt:lpstr>Has the NSTX-U mission changed over the past few years?</vt:lpstr>
      <vt:lpstr>The longer-term (5-10 yrs) mission has directed its focus on testing Liquid Metal PFCs (Maingi presentation)</vt:lpstr>
      <vt:lpstr>Outline of Research Program Update </vt:lpstr>
      <vt:lpstr>Response to PAC-39 concerns and recommendations</vt:lpstr>
      <vt:lpstr>Most NSTX-U Team members (PPPL &amp; non-PPPL) involved in collaborative research during Recovery</vt:lpstr>
      <vt:lpstr>NSTX-U has lost a number of Team members critical to even initial operations</vt:lpstr>
      <vt:lpstr>We are developing a plan to reconstitute the Research team in advance of NSTX-U restart</vt:lpstr>
      <vt:lpstr>Pre- and experimental-operation planning has to be coupled to discussions with Recovery Project and FES</vt:lpstr>
      <vt:lpstr>Notional timeline for funding</vt:lpstr>
      <vt:lpstr>Diagnostics are one key to being able to do science</vt:lpstr>
      <vt:lpstr>Many other diagnostics that were available in 2016 are essentially “ready to go”</vt:lpstr>
      <vt:lpstr>Responses to other PAC comments</vt:lpstr>
      <vt:lpstr>Responses to other PAC comments</vt:lpstr>
      <vt:lpstr>Near-term objectives for non-inductive operation research program</vt:lpstr>
      <vt:lpstr>Real-time control capabilities on NSTX-U</vt:lpstr>
      <vt:lpstr>Real-time control capabilities on NSTX-U</vt:lpstr>
      <vt:lpstr>EP Physics Questions/Milestones</vt:lpstr>
      <vt:lpstr>Energetic Particle research timeline</vt:lpstr>
      <vt:lpstr>Summary</vt:lpstr>
      <vt:lpstr>Backup</vt:lpstr>
      <vt:lpstr>NSTX-U Mission Elements Support the NAS Vision</vt:lpstr>
      <vt:lpstr>NSTX-U vital for addressing key ST / fusion questions</vt:lpstr>
      <vt:lpstr>NSTX-U has many unique aspects relative to MAST-U</vt:lpstr>
      <vt:lpstr>NSTX-U and MAST-U are the most capable devices in a  world-wide ST research program</vt:lpstr>
      <vt:lpstr>NSTX-U targeting major performance increase to  explore new physics regimes</vt:lpstr>
      <vt:lpstr>NSTX-U vital for addressing key ST / fusion questions Will access new physics with 2 new tools:</vt:lpstr>
      <vt:lpstr>NSTX-U design enables access to 2-3× higher plasma pressure, temperature than MAST-U </vt:lpstr>
      <vt:lpstr>STs will provide leading contributions to development and understanding of advanced divertors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NSTX-U Recovery Project Overview</dc:title>
  <cp:lastModifiedBy>Stanley M. Kaye</cp:lastModifiedBy>
  <cp:revision>366</cp:revision>
  <cp:lastPrinted>2019-09-07T15:30:10Z</cp:lastPrinted>
  <dcterms:modified xsi:type="dcterms:W3CDTF">2019-09-09T14:05:21Z</dcterms:modified>
</cp:coreProperties>
</file>